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tiff" ContentType="image/tif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handoutMasterIdLst>
    <p:handoutMasterId r:id="rId39"/>
  </p:handoutMasterIdLst>
  <p:sldIdLst>
    <p:sldId id="256" r:id="rId2"/>
    <p:sldId id="294" r:id="rId3"/>
    <p:sldId id="295" r:id="rId4"/>
    <p:sldId id="286" r:id="rId5"/>
    <p:sldId id="287" r:id="rId6"/>
    <p:sldId id="303" r:id="rId7"/>
    <p:sldId id="293" r:id="rId8"/>
    <p:sldId id="282" r:id="rId9"/>
    <p:sldId id="283" r:id="rId10"/>
    <p:sldId id="261" r:id="rId11"/>
    <p:sldId id="259" r:id="rId12"/>
    <p:sldId id="260" r:id="rId13"/>
    <p:sldId id="262" r:id="rId14"/>
    <p:sldId id="277" r:id="rId15"/>
    <p:sldId id="288" r:id="rId16"/>
    <p:sldId id="289" r:id="rId17"/>
    <p:sldId id="290" r:id="rId18"/>
    <p:sldId id="291" r:id="rId19"/>
    <p:sldId id="292" r:id="rId20"/>
    <p:sldId id="296" r:id="rId21"/>
    <p:sldId id="297" r:id="rId22"/>
    <p:sldId id="298" r:id="rId23"/>
    <p:sldId id="299" r:id="rId24"/>
    <p:sldId id="300" r:id="rId25"/>
    <p:sldId id="301" r:id="rId26"/>
    <p:sldId id="302" r:id="rId27"/>
    <p:sldId id="276" r:id="rId28"/>
    <p:sldId id="278" r:id="rId29"/>
    <p:sldId id="279" r:id="rId30"/>
    <p:sldId id="280" r:id="rId31"/>
    <p:sldId id="281" r:id="rId32"/>
    <p:sldId id="273" r:id="rId33"/>
    <p:sldId id="272" r:id="rId34"/>
    <p:sldId id="267" r:id="rId35"/>
    <p:sldId id="270" r:id="rId36"/>
    <p:sldId id="274" r:id="rId37"/>
    <p:sldId id="275" r:id="rId38"/>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250" autoAdjust="0"/>
  </p:normalViewPr>
  <p:slideViewPr>
    <p:cSldViewPr>
      <p:cViewPr>
        <p:scale>
          <a:sx n="60" d="100"/>
          <a:sy n="60" d="100"/>
        </p:scale>
        <p:origin x="-1428" y="-34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717" cy="480521"/>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sz="quarter" idx="1"/>
          </p:nvPr>
        </p:nvSpPr>
        <p:spPr>
          <a:xfrm>
            <a:off x="4142775" y="0"/>
            <a:ext cx="3170717" cy="480521"/>
          </a:xfrm>
          <a:prstGeom prst="rect">
            <a:avLst/>
          </a:prstGeom>
        </p:spPr>
        <p:txBody>
          <a:bodyPr vert="horz" lIns="91440" tIns="45720" rIns="91440" bIns="45720" rtlCol="0"/>
          <a:lstStyle>
            <a:lvl1pPr algn="r">
              <a:defRPr sz="1200"/>
            </a:lvl1pPr>
          </a:lstStyle>
          <a:p>
            <a:fld id="{4F540B43-834D-4198-B02F-35D2EE67C713}" type="datetimeFigureOut">
              <a:rPr lang="en-IN" smtClean="0"/>
              <a:pPr/>
              <a:t>13-08-2016</a:t>
            </a:fld>
            <a:endParaRPr lang="en-IN"/>
          </a:p>
        </p:txBody>
      </p:sp>
      <p:sp>
        <p:nvSpPr>
          <p:cNvPr id="4" name="Footer Placeholder 3"/>
          <p:cNvSpPr>
            <a:spLocks noGrp="1"/>
          </p:cNvSpPr>
          <p:nvPr>
            <p:ph type="ftr" sz="quarter" idx="2"/>
          </p:nvPr>
        </p:nvSpPr>
        <p:spPr>
          <a:xfrm>
            <a:off x="0" y="9119144"/>
            <a:ext cx="3170717" cy="480521"/>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p:cNvSpPr>
            <a:spLocks noGrp="1"/>
          </p:cNvSpPr>
          <p:nvPr>
            <p:ph type="sldNum" sz="quarter" idx="3"/>
          </p:nvPr>
        </p:nvSpPr>
        <p:spPr>
          <a:xfrm>
            <a:off x="4142775" y="9119144"/>
            <a:ext cx="3170717" cy="480521"/>
          </a:xfrm>
          <a:prstGeom prst="rect">
            <a:avLst/>
          </a:prstGeom>
        </p:spPr>
        <p:txBody>
          <a:bodyPr vert="horz" lIns="91440" tIns="45720" rIns="91440" bIns="45720" rtlCol="0" anchor="b"/>
          <a:lstStyle>
            <a:lvl1pPr algn="r">
              <a:defRPr sz="1200"/>
            </a:lvl1pPr>
          </a:lstStyle>
          <a:p>
            <a:fld id="{522D2AF6-850D-4B88-A5D1-CA266A6921F3}" type="slidenum">
              <a:rPr lang="en-IN" smtClean="0"/>
              <a:pPr/>
              <a:t>‹#›</a:t>
            </a:fld>
            <a:endParaRPr lang="en-IN"/>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7F57A97F-E1D0-4152-9D49-87056F35E5B8}" type="datetimeFigureOut">
              <a:rPr lang="en-US" smtClean="0"/>
              <a:pPr/>
              <a:t>13-Aug-16</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51648D45-BABC-42DA-9025-35C3BA170CE2}" type="slidenum">
              <a:rPr lang="en-US" smtClean="0"/>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F57A97F-E1D0-4152-9D49-87056F35E5B8}" type="datetimeFigureOut">
              <a:rPr lang="en-US" smtClean="0"/>
              <a:pPr/>
              <a:t>13-Aug-16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1648D45-BABC-42DA-9025-35C3BA170CE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7F57A97F-E1D0-4152-9D49-87056F35E5B8}" type="datetimeFigureOut">
              <a:rPr lang="en-US" smtClean="0"/>
              <a:pPr/>
              <a:t>13-Aug-16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1648D45-BABC-42DA-9025-35C3BA170CE2}"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7F57A97F-E1D0-4152-9D49-87056F35E5B8}" type="datetimeFigureOut">
              <a:rPr lang="en-US" smtClean="0"/>
              <a:pPr/>
              <a:t>13-Aug-16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51648D45-BABC-42DA-9025-35C3BA170CE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7F57A97F-E1D0-4152-9D49-87056F35E5B8}" type="datetimeFigureOut">
              <a:rPr lang="en-US" smtClean="0"/>
              <a:pPr/>
              <a:t>13-Aug-16</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51648D45-BABC-42DA-9025-35C3BA170CE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7F57A97F-E1D0-4152-9D49-87056F35E5B8}" type="datetimeFigureOut">
              <a:rPr lang="en-US" smtClean="0"/>
              <a:pPr/>
              <a:t>13-Aug-16</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51648D45-BABC-42DA-9025-35C3BA170CE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7F57A97F-E1D0-4152-9D49-87056F35E5B8}" type="datetimeFigureOut">
              <a:rPr lang="en-US" smtClean="0"/>
              <a:pPr/>
              <a:t>13-Aug-16</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51648D45-BABC-42DA-9025-35C3BA170CE2}"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7F57A97F-E1D0-4152-9D49-87056F35E5B8}" type="datetimeFigureOut">
              <a:rPr lang="en-US" smtClean="0"/>
              <a:pPr/>
              <a:t>13-Aug-16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51648D45-BABC-42DA-9025-35C3BA170CE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7F57A97F-E1D0-4152-9D49-87056F35E5B8}" type="datetimeFigureOut">
              <a:rPr lang="en-US" smtClean="0"/>
              <a:pPr/>
              <a:t>13-Aug-16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51648D45-BABC-42DA-9025-35C3BA170CE2}"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F57A97F-E1D0-4152-9D49-87056F35E5B8}" type="datetimeFigureOut">
              <a:rPr lang="en-US" smtClean="0"/>
              <a:pPr/>
              <a:t>13-Aug-16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1648D45-BABC-42DA-9025-35C3BA170CE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F57A97F-E1D0-4152-9D49-87056F35E5B8}" type="datetimeFigureOut">
              <a:rPr lang="en-US" smtClean="0"/>
              <a:pPr/>
              <a:t>13-Aug-16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1648D45-BABC-42DA-9025-35C3BA170CE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7F57A97F-E1D0-4152-9D49-87056F35E5B8}" type="datetimeFigureOut">
              <a:rPr lang="en-US" smtClean="0"/>
              <a:pPr/>
              <a:t>13-Aug-16</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51648D45-BABC-42DA-9025-35C3BA170CE2}"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3" Type="http://schemas.openxmlformats.org/officeDocument/2006/relationships/image" Target="../media/image15.jpeg"/><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jpeg"/><Relationship Id="rId9"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20.png"/><Relationship Id="rId7" Type="http://schemas.openxmlformats.org/officeDocument/2006/relationships/image" Target="../media/image28.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1.png"/><Relationship Id="rId9" Type="http://schemas.openxmlformats.org/officeDocument/2006/relationships/image" Target="../media/image23.png"/></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30.jpeg"/></Relationships>
</file>

<file path=ppt/slides/_rels/slide2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3.tiff"/><Relationship Id="rId2" Type="http://schemas.openxmlformats.org/officeDocument/2006/relationships/image" Target="../media/image32.tiff"/><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609600"/>
            <a:ext cx="7848600" cy="1752600"/>
          </a:xfrm>
        </p:spPr>
        <p:txBody>
          <a:bodyPr>
            <a:noAutofit/>
          </a:bodyPr>
          <a:lstStyle/>
          <a:p>
            <a:r>
              <a:rPr lang="en-US" sz="3600" b="1" dirty="0" smtClean="0">
                <a:solidFill>
                  <a:srgbClr val="002060"/>
                </a:solidFill>
              </a:rPr>
              <a:t>Modeling ER Stress and Associated disorders on the onset of Obesity</a:t>
            </a:r>
            <a:endParaRPr lang="en-US" sz="3600" b="1" dirty="0">
              <a:solidFill>
                <a:srgbClr val="002060"/>
              </a:solidFill>
            </a:endParaRPr>
          </a:p>
        </p:txBody>
      </p:sp>
      <p:sp>
        <p:nvSpPr>
          <p:cNvPr id="3" name="Subtitle 2"/>
          <p:cNvSpPr>
            <a:spLocks noGrp="1"/>
          </p:cNvSpPr>
          <p:nvPr>
            <p:ph type="subTitle" idx="1"/>
          </p:nvPr>
        </p:nvSpPr>
        <p:spPr>
          <a:xfrm>
            <a:off x="1828800" y="3657600"/>
            <a:ext cx="6553200" cy="2743200"/>
          </a:xfrm>
        </p:spPr>
        <p:txBody>
          <a:bodyPr>
            <a:noAutofit/>
          </a:bodyPr>
          <a:lstStyle/>
          <a:p>
            <a:pPr algn="ctr"/>
            <a:r>
              <a:rPr lang="en-US" b="1" dirty="0" err="1" smtClean="0">
                <a:solidFill>
                  <a:schemeClr val="tx1"/>
                </a:solidFill>
              </a:rPr>
              <a:t>Rajat</a:t>
            </a:r>
            <a:r>
              <a:rPr lang="en-US" b="1" dirty="0" smtClean="0">
                <a:solidFill>
                  <a:schemeClr val="tx1"/>
                </a:solidFill>
              </a:rPr>
              <a:t> K. De</a:t>
            </a:r>
          </a:p>
          <a:p>
            <a:pPr algn="ctr"/>
            <a:endParaRPr lang="en-US" sz="1600" b="1" dirty="0" smtClean="0">
              <a:solidFill>
                <a:srgbClr val="FF0000"/>
              </a:solidFill>
            </a:endParaRPr>
          </a:p>
          <a:p>
            <a:pPr algn="ctr"/>
            <a:r>
              <a:rPr lang="en-US" sz="2000" b="1" dirty="0" smtClean="0">
                <a:solidFill>
                  <a:schemeClr val="tx1"/>
                </a:solidFill>
              </a:rPr>
              <a:t>Machine Intelligence Unit</a:t>
            </a:r>
          </a:p>
          <a:p>
            <a:pPr algn="ctr"/>
            <a:r>
              <a:rPr lang="en-US" sz="2000" b="1" dirty="0" smtClean="0">
                <a:solidFill>
                  <a:schemeClr val="tx1"/>
                </a:solidFill>
              </a:rPr>
              <a:t>Indian Statistical Institute</a:t>
            </a:r>
          </a:p>
          <a:p>
            <a:pPr algn="ctr"/>
            <a:r>
              <a:rPr lang="en-US" sz="2000" b="1" dirty="0" smtClean="0">
                <a:solidFill>
                  <a:schemeClr val="tx1"/>
                </a:solidFill>
              </a:rPr>
              <a:t>Kolkata, India</a:t>
            </a:r>
          </a:p>
          <a:p>
            <a:pPr algn="ctr"/>
            <a:endParaRPr lang="en-US" sz="2000" b="1" dirty="0" smtClean="0">
              <a:solidFill>
                <a:schemeClr val="tx1"/>
              </a:solidFill>
            </a:endParaRPr>
          </a:p>
          <a:p>
            <a:pPr algn="ctr"/>
            <a:r>
              <a:rPr lang="en-US" sz="2000" b="1" dirty="0" smtClean="0">
                <a:solidFill>
                  <a:schemeClr val="tx1"/>
                </a:solidFill>
              </a:rPr>
              <a:t>E-mail: </a:t>
            </a:r>
            <a:r>
              <a:rPr lang="en-US" sz="2000" b="1" dirty="0" smtClean="0">
                <a:solidFill>
                  <a:srgbClr val="0070C0"/>
                </a:solidFill>
              </a:rPr>
              <a:t>rajat@isical.ac.in</a:t>
            </a:r>
          </a:p>
        </p:txBody>
      </p:sp>
    </p:spTree>
    <p:extLst>
      <p:ext uri="{BB962C8B-B14F-4D97-AF65-F5344CB8AC3E}">
        <p14:creationId xmlns="" xmlns:p14="http://schemas.microsoft.com/office/powerpoint/2010/main" val="35351834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p:cNvSpPr>
            <a:spLocks noGrp="1"/>
          </p:cNvSpPr>
          <p:nvPr>
            <p:ph type="subTitle" idx="1"/>
          </p:nvPr>
        </p:nvSpPr>
        <p:spPr>
          <a:xfrm>
            <a:off x="2195736" y="2708920"/>
            <a:ext cx="4789196" cy="1000132"/>
          </a:xfrm>
        </p:spPr>
        <p:txBody>
          <a:bodyPr>
            <a:noAutofit/>
          </a:bodyPr>
          <a:lstStyle/>
          <a:p>
            <a:endParaRPr lang="en-IN" sz="2800" b="1" dirty="0" smtClean="0">
              <a:solidFill>
                <a:srgbClr val="00B050"/>
              </a:solidFill>
            </a:endParaRPr>
          </a:p>
          <a:p>
            <a:endParaRPr lang="en-IN" sz="2800" b="1" dirty="0">
              <a:solidFill>
                <a:srgbClr val="00B050"/>
              </a:solidFill>
            </a:endParaRPr>
          </a:p>
        </p:txBody>
      </p:sp>
      <p:sp>
        <p:nvSpPr>
          <p:cNvPr id="10" name="TextBox 9"/>
          <p:cNvSpPr txBox="1"/>
          <p:nvPr/>
        </p:nvSpPr>
        <p:spPr>
          <a:xfrm>
            <a:off x="304800" y="1141512"/>
            <a:ext cx="4248472" cy="5716488"/>
          </a:xfrm>
          <a:prstGeom prst="rect">
            <a:avLst/>
          </a:prstGeom>
          <a:noFill/>
        </p:spPr>
        <p:txBody>
          <a:bodyPr wrap="square" rtlCol="0">
            <a:spAutoFit/>
          </a:bodyPr>
          <a:lstStyle/>
          <a:p>
            <a:pPr algn="just">
              <a:buFont typeface="Wingdings" pitchFamily="2" charset="2"/>
              <a:buChar char="§"/>
            </a:pPr>
            <a:r>
              <a:rPr lang="en-IN" sz="1200" dirty="0" smtClean="0"/>
              <a:t>The </a:t>
            </a:r>
            <a:r>
              <a:rPr lang="en-IN" sz="1200" b="1" dirty="0" smtClean="0"/>
              <a:t>endoplasmic reticulum</a:t>
            </a:r>
            <a:r>
              <a:rPr lang="en-IN" sz="1200" dirty="0" smtClean="0"/>
              <a:t> (</a:t>
            </a:r>
            <a:r>
              <a:rPr lang="en-IN" sz="1200" b="1" dirty="0" smtClean="0"/>
              <a:t>ER</a:t>
            </a:r>
            <a:r>
              <a:rPr lang="en-IN" sz="1200" dirty="0" smtClean="0"/>
              <a:t>) is a type of organelle in the eukaryotic cells.</a:t>
            </a:r>
          </a:p>
          <a:p>
            <a:pPr algn="just"/>
            <a:endParaRPr lang="en-IN" sz="1200" dirty="0" smtClean="0"/>
          </a:p>
          <a:p>
            <a:pPr algn="just">
              <a:buFont typeface="Wingdings" pitchFamily="2" charset="2"/>
              <a:buChar char="§"/>
            </a:pPr>
            <a:r>
              <a:rPr lang="en-IN" sz="1200" dirty="0" smtClean="0"/>
              <a:t> It forms an interconnected network of flattened, membrane-enclosed sacs or tube-like structures known as cisternae. </a:t>
            </a:r>
          </a:p>
          <a:p>
            <a:pPr algn="just"/>
            <a:endParaRPr lang="en-IN" sz="1200" dirty="0" smtClean="0"/>
          </a:p>
          <a:p>
            <a:pPr algn="just">
              <a:buFont typeface="Wingdings" pitchFamily="2" charset="2"/>
              <a:buChar char="§"/>
            </a:pPr>
            <a:r>
              <a:rPr lang="en-IN" sz="1200" dirty="0" smtClean="0"/>
              <a:t>The membranes of the ER are continuous with the outer nuclear membrane. </a:t>
            </a:r>
          </a:p>
          <a:p>
            <a:pPr algn="just"/>
            <a:endParaRPr lang="en-IN" sz="1200" dirty="0" smtClean="0"/>
          </a:p>
          <a:p>
            <a:pPr algn="just">
              <a:buFont typeface="Wingdings" pitchFamily="2" charset="2"/>
              <a:buChar char="§"/>
            </a:pPr>
            <a:r>
              <a:rPr lang="en-IN" sz="1200" dirty="0" smtClean="0"/>
              <a:t>Endoplasmic reticulum occurs in most types of eukaryotic cells, including </a:t>
            </a:r>
            <a:r>
              <a:rPr lang="en-IN" sz="1200" i="1" dirty="0" smtClean="0"/>
              <a:t>Giardia</a:t>
            </a:r>
            <a:r>
              <a:rPr lang="en-IN" sz="1200" dirty="0" smtClean="0"/>
              <a:t>, but is absent from red blood cells and spermatozoa. </a:t>
            </a:r>
          </a:p>
          <a:p>
            <a:pPr algn="just"/>
            <a:endParaRPr lang="en-IN" sz="1200" dirty="0" smtClean="0"/>
          </a:p>
          <a:p>
            <a:pPr algn="just">
              <a:buFont typeface="Wingdings" pitchFamily="2" charset="2"/>
              <a:buChar char="§"/>
            </a:pPr>
            <a:r>
              <a:rPr lang="en-IN" sz="1200" dirty="0" smtClean="0"/>
              <a:t>There are two types of endoplasmic reticulum: rough and smooth. </a:t>
            </a:r>
          </a:p>
          <a:p>
            <a:pPr algn="just"/>
            <a:endParaRPr lang="en-IN" sz="1200" dirty="0" smtClean="0"/>
          </a:p>
          <a:p>
            <a:pPr algn="just">
              <a:buFont typeface="Wingdings" pitchFamily="2" charset="2"/>
              <a:buChar char="§"/>
            </a:pPr>
            <a:r>
              <a:rPr lang="en-IN" sz="1200" dirty="0" smtClean="0"/>
              <a:t>The outer (cytosolic) face of the rough endoplasmic reticulum is studded with ribosomes that are the sites of protein synthesis. </a:t>
            </a:r>
          </a:p>
          <a:p>
            <a:pPr algn="just"/>
            <a:endParaRPr lang="en-IN" sz="1200" dirty="0" smtClean="0"/>
          </a:p>
          <a:p>
            <a:pPr algn="just">
              <a:buFont typeface="Wingdings" pitchFamily="2" charset="2"/>
              <a:buChar char="§"/>
            </a:pPr>
            <a:r>
              <a:rPr lang="en-IN" sz="1200" dirty="0" smtClean="0"/>
              <a:t>The rough endoplasmic reticulum is especially prominent in cells such as hepatocytes. </a:t>
            </a:r>
          </a:p>
          <a:p>
            <a:pPr algn="just"/>
            <a:endParaRPr lang="en-IN" sz="1200" dirty="0" smtClean="0"/>
          </a:p>
          <a:p>
            <a:pPr algn="just">
              <a:buFont typeface="Wingdings" pitchFamily="2" charset="2"/>
              <a:buChar char="§"/>
            </a:pPr>
            <a:r>
              <a:rPr lang="en-IN" sz="1200" dirty="0" smtClean="0"/>
              <a:t>The smooth endoplasmic reticulum lacks ribosomes and functions in lipid manufacture and metabolism, the production of steroid hormones, and detoxification.</a:t>
            </a:r>
          </a:p>
          <a:p>
            <a:pPr algn="just"/>
            <a:endParaRPr lang="en-IN" sz="1200" dirty="0" smtClean="0"/>
          </a:p>
          <a:p>
            <a:pPr algn="just">
              <a:buFont typeface="Wingdings" pitchFamily="2" charset="2"/>
              <a:buChar char="§"/>
            </a:pPr>
            <a:r>
              <a:rPr lang="en-IN" sz="1200" dirty="0" smtClean="0"/>
              <a:t>The smooth ER is especially abundant in mammalian liver and gonad cells.</a:t>
            </a:r>
          </a:p>
        </p:txBody>
      </p:sp>
      <p:pic>
        <p:nvPicPr>
          <p:cNvPr id="1026" name="Picture 2" descr="C:\Users\Abhijit\Desktop\endoplasmicreticulumfigure1.jpg"/>
          <p:cNvPicPr>
            <a:picLocks noChangeAspect="1" noChangeArrowheads="1"/>
          </p:cNvPicPr>
          <p:nvPr/>
        </p:nvPicPr>
        <p:blipFill>
          <a:blip r:embed="rId2" cstate="print"/>
          <a:srcRect/>
          <a:stretch>
            <a:fillRect/>
          </a:stretch>
        </p:blipFill>
        <p:spPr bwMode="auto">
          <a:xfrm>
            <a:off x="4644008" y="1556792"/>
            <a:ext cx="4436334" cy="3156198"/>
          </a:xfrm>
          <a:prstGeom prst="rect">
            <a:avLst/>
          </a:prstGeom>
          <a:noFill/>
        </p:spPr>
      </p:pic>
      <p:sp>
        <p:nvSpPr>
          <p:cNvPr id="12" name="TextBox 11"/>
          <p:cNvSpPr txBox="1"/>
          <p:nvPr/>
        </p:nvSpPr>
        <p:spPr>
          <a:xfrm>
            <a:off x="1066800" y="228600"/>
            <a:ext cx="5105400" cy="523220"/>
          </a:xfrm>
          <a:prstGeom prst="rect">
            <a:avLst/>
          </a:prstGeom>
          <a:noFill/>
        </p:spPr>
        <p:txBody>
          <a:bodyPr wrap="square" rtlCol="0">
            <a:spAutoFit/>
          </a:bodyPr>
          <a:lstStyle/>
          <a:p>
            <a:r>
              <a:rPr lang="en-IN" sz="2800" b="1" dirty="0" smtClean="0">
                <a:solidFill>
                  <a:srgbClr val="0070C0"/>
                </a:solidFill>
              </a:rPr>
              <a:t>Endoplasmic Reticulum (ER)</a:t>
            </a:r>
            <a:endParaRPr lang="en-IN" sz="2800" b="1" dirty="0">
              <a:solidFill>
                <a:srgbClr val="0070C0"/>
              </a:solidFill>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884D4E43-E94E-48D9-A150-2BAF3443FF13}" type="datetime1">
              <a:rPr lang="en-US" smtClean="0"/>
              <a:pPr/>
              <a:t>13-Aug-16</a:t>
            </a:fld>
            <a:endParaRPr lang="en-IN" dirty="0"/>
          </a:p>
        </p:txBody>
      </p:sp>
      <p:sp>
        <p:nvSpPr>
          <p:cNvPr id="5" name="Slide Number Placeholder 4"/>
          <p:cNvSpPr>
            <a:spLocks noGrp="1"/>
          </p:cNvSpPr>
          <p:nvPr>
            <p:ph type="sldNum" sz="quarter" idx="12"/>
          </p:nvPr>
        </p:nvSpPr>
        <p:spPr/>
        <p:txBody>
          <a:bodyPr/>
          <a:lstStyle/>
          <a:p>
            <a:fld id="{988CD8CB-8359-4A0A-BA0A-35DCE11A1988}" type="slidenum">
              <a:rPr lang="en-IN" smtClean="0"/>
              <a:pPr/>
              <a:t>3</a:t>
            </a:fld>
            <a:endParaRPr lang="en-IN" dirty="0"/>
          </a:p>
        </p:txBody>
      </p:sp>
      <p:sp>
        <p:nvSpPr>
          <p:cNvPr id="9" name="TextBox 8"/>
          <p:cNvSpPr txBox="1"/>
          <p:nvPr/>
        </p:nvSpPr>
        <p:spPr>
          <a:xfrm>
            <a:off x="1066800" y="228600"/>
            <a:ext cx="1883856" cy="523220"/>
          </a:xfrm>
          <a:prstGeom prst="rect">
            <a:avLst/>
          </a:prstGeom>
          <a:noFill/>
        </p:spPr>
        <p:txBody>
          <a:bodyPr wrap="square" rtlCol="0">
            <a:spAutoFit/>
          </a:bodyPr>
          <a:lstStyle/>
          <a:p>
            <a:pPr algn="ctr"/>
            <a:r>
              <a:rPr lang="en-IN" sz="2800" b="1" dirty="0" smtClean="0">
                <a:solidFill>
                  <a:srgbClr val="0070C0"/>
                </a:solidFill>
              </a:rPr>
              <a:t>ER Stress</a:t>
            </a:r>
            <a:endParaRPr lang="en-IN" sz="2800" b="1" dirty="0">
              <a:solidFill>
                <a:srgbClr val="0070C0"/>
              </a:solidFill>
            </a:endParaRPr>
          </a:p>
        </p:txBody>
      </p:sp>
      <p:sp>
        <p:nvSpPr>
          <p:cNvPr id="6" name="TextBox 5"/>
          <p:cNvSpPr txBox="1"/>
          <p:nvPr/>
        </p:nvSpPr>
        <p:spPr>
          <a:xfrm>
            <a:off x="755576" y="764704"/>
            <a:ext cx="7992888" cy="1938992"/>
          </a:xfrm>
          <a:prstGeom prst="rect">
            <a:avLst/>
          </a:prstGeom>
          <a:noFill/>
        </p:spPr>
        <p:txBody>
          <a:bodyPr wrap="square" rtlCol="0">
            <a:spAutoFit/>
          </a:bodyPr>
          <a:lstStyle/>
          <a:p>
            <a:pPr algn="just">
              <a:buFont typeface="Wingdings" pitchFamily="2" charset="2"/>
              <a:buChar char="q"/>
            </a:pPr>
            <a:r>
              <a:rPr lang="en-IN" sz="1200" dirty="0" smtClean="0"/>
              <a:t>It is the disturbances in the normal functions of the ER.</a:t>
            </a:r>
          </a:p>
          <a:p>
            <a:pPr algn="just">
              <a:buFont typeface="Wingdings" pitchFamily="2" charset="2"/>
              <a:buChar char="q"/>
            </a:pPr>
            <a:endParaRPr lang="en-IN" sz="1200" dirty="0" smtClean="0"/>
          </a:p>
          <a:p>
            <a:pPr algn="just">
              <a:buFont typeface="Wingdings" pitchFamily="2" charset="2"/>
              <a:buChar char="q"/>
            </a:pPr>
            <a:r>
              <a:rPr lang="en-IN" sz="1200" dirty="0" smtClean="0"/>
              <a:t> It leads to an evolutionarily conserved cell stress response, the unfolded protein response.</a:t>
            </a:r>
          </a:p>
          <a:p>
            <a:pPr algn="just">
              <a:buFont typeface="Wingdings" pitchFamily="2" charset="2"/>
              <a:buChar char="q"/>
            </a:pPr>
            <a:endParaRPr lang="en-IN" sz="1200" dirty="0" smtClean="0"/>
          </a:p>
          <a:p>
            <a:pPr algn="just">
              <a:buFont typeface="Wingdings" pitchFamily="2" charset="2"/>
              <a:buChar char="q"/>
            </a:pPr>
            <a:r>
              <a:rPr lang="en-IN" sz="1200" dirty="0" smtClean="0"/>
              <a:t>It can eventually trigger cell death if ER dysfunction is severe or prolonged. </a:t>
            </a:r>
          </a:p>
          <a:p>
            <a:pPr algn="just">
              <a:buFont typeface="Wingdings" pitchFamily="2" charset="2"/>
              <a:buChar char="q"/>
            </a:pPr>
            <a:endParaRPr lang="en-IN" sz="1200" dirty="0" smtClean="0"/>
          </a:p>
          <a:p>
            <a:pPr algn="just">
              <a:buFont typeface="Wingdings" pitchFamily="2" charset="2"/>
              <a:buChar char="q"/>
            </a:pPr>
            <a:r>
              <a:rPr lang="en-IN" sz="1200" dirty="0" smtClean="0"/>
              <a:t>The mechanisms by which ER stress leads to cell death remain unclear.</a:t>
            </a:r>
          </a:p>
          <a:p>
            <a:pPr algn="just">
              <a:buFont typeface="Wingdings" pitchFamily="2" charset="2"/>
              <a:buChar char="q"/>
            </a:pPr>
            <a:endParaRPr lang="en-IN" sz="1200" dirty="0" smtClean="0"/>
          </a:p>
          <a:p>
            <a:pPr algn="just">
              <a:buFont typeface="Wingdings" pitchFamily="2" charset="2"/>
              <a:buChar char="q"/>
            </a:pPr>
            <a:r>
              <a:rPr lang="en-IN" sz="1200" dirty="0" smtClean="0"/>
              <a:t>Important roles for ER-initiated cell death pathways have been recognized for several diseases, including hypoxia, ischemia/reperfusion injury,  neuro-degeneration, heart disease, and diabetes.</a:t>
            </a:r>
            <a:endParaRPr lang="en-IN" sz="1200" dirty="0"/>
          </a:p>
        </p:txBody>
      </p:sp>
      <p:pic>
        <p:nvPicPr>
          <p:cNvPr id="2050" name="Picture 2" descr="C:\Users\Abhijit\Desktop\gr1.jpg"/>
          <p:cNvPicPr>
            <a:picLocks noChangeAspect="1" noChangeArrowheads="1"/>
          </p:cNvPicPr>
          <p:nvPr/>
        </p:nvPicPr>
        <p:blipFill>
          <a:blip r:embed="rId2" cstate="print"/>
          <a:srcRect/>
          <a:stretch>
            <a:fillRect/>
          </a:stretch>
        </p:blipFill>
        <p:spPr bwMode="auto">
          <a:xfrm>
            <a:off x="1547664" y="2672187"/>
            <a:ext cx="6120680" cy="4185813"/>
          </a:xfrm>
          <a:prstGeom prst="rect">
            <a:avLst/>
          </a:prstGeom>
          <a:noFill/>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90600" y="990601"/>
            <a:ext cx="7946059" cy="5632311"/>
          </a:xfrm>
          <a:prstGeom prst="rect">
            <a:avLst/>
          </a:prstGeom>
          <a:noFill/>
        </p:spPr>
        <p:txBody>
          <a:bodyPr wrap="square" rtlCol="0">
            <a:spAutoFit/>
          </a:bodyPr>
          <a:lstStyle/>
          <a:p>
            <a:pPr marL="285750" indent="-285750">
              <a:buFont typeface="Wingdings" pitchFamily="2" charset="2"/>
              <a:buChar char="Ø"/>
            </a:pPr>
            <a:r>
              <a:rPr lang="en-US" sz="2000" dirty="0" smtClean="0">
                <a:latin typeface="Calibri" pitchFamily="34" charset="0"/>
              </a:rPr>
              <a:t>During the process of protein folding, any intermediate folded protein may get </a:t>
            </a:r>
            <a:r>
              <a:rPr lang="en-US" sz="2000" dirty="0" err="1" smtClean="0">
                <a:latin typeface="Calibri" pitchFamily="34" charset="0"/>
              </a:rPr>
              <a:t>mis</a:t>
            </a:r>
            <a:r>
              <a:rPr lang="en-US" sz="2000" dirty="0" smtClean="0">
                <a:latin typeface="Calibri" pitchFamily="34" charset="0"/>
              </a:rPr>
              <a:t>-folded.</a:t>
            </a:r>
          </a:p>
          <a:p>
            <a:pPr marL="285750" indent="-285750">
              <a:buFont typeface="Wingdings" pitchFamily="2" charset="2"/>
              <a:buChar char="Ø"/>
            </a:pPr>
            <a:r>
              <a:rPr lang="en-US" sz="2000" dirty="0" smtClean="0">
                <a:latin typeface="Calibri" pitchFamily="34" charset="0"/>
              </a:rPr>
              <a:t>Chaperons are the molecules that are responsible for proper folding of protein.</a:t>
            </a:r>
          </a:p>
          <a:p>
            <a:pPr marL="285750" indent="-285750">
              <a:buFont typeface="Wingdings" pitchFamily="2" charset="2"/>
              <a:buChar char="Ø"/>
            </a:pPr>
            <a:r>
              <a:rPr lang="en-US" sz="2000" dirty="0" smtClean="0">
                <a:latin typeface="Calibri" pitchFamily="34" charset="0"/>
              </a:rPr>
              <a:t>Accumulation of </a:t>
            </a:r>
            <a:r>
              <a:rPr lang="en-US" sz="2000" dirty="0" err="1" smtClean="0">
                <a:latin typeface="Calibri" pitchFamily="34" charset="0"/>
              </a:rPr>
              <a:t>mis</a:t>
            </a:r>
            <a:r>
              <a:rPr lang="en-US" sz="2000" dirty="0" smtClean="0">
                <a:latin typeface="Calibri" pitchFamily="34" charset="0"/>
              </a:rPr>
              <a:t>-folded proteins, induced by externally or internally, leads to ER stress</a:t>
            </a:r>
          </a:p>
          <a:p>
            <a:pPr marL="285750" indent="-285750">
              <a:buFont typeface="Wingdings" pitchFamily="2" charset="2"/>
              <a:buChar char="Ø"/>
            </a:pPr>
            <a:r>
              <a:rPr lang="en-US" sz="2000" dirty="0" smtClean="0">
                <a:latin typeface="Calibri" pitchFamily="34" charset="0"/>
              </a:rPr>
              <a:t>ER stress signaling </a:t>
            </a:r>
            <a:r>
              <a:rPr lang="en-US" sz="2000" dirty="0">
                <a:latin typeface="Calibri" pitchFamily="34" charset="0"/>
              </a:rPr>
              <a:t>pathway involves three main ER </a:t>
            </a:r>
            <a:r>
              <a:rPr lang="en-US" sz="2000" dirty="0" err="1">
                <a:latin typeface="Calibri" pitchFamily="34" charset="0"/>
              </a:rPr>
              <a:t>transmembrane</a:t>
            </a:r>
            <a:r>
              <a:rPr lang="en-US" sz="2000" dirty="0">
                <a:latin typeface="Calibri" pitchFamily="34" charset="0"/>
              </a:rPr>
              <a:t> proteins, </a:t>
            </a:r>
            <a:r>
              <a:rPr lang="en-US" sz="2000" i="1" dirty="0">
                <a:latin typeface="Calibri" pitchFamily="34" charset="0"/>
              </a:rPr>
              <a:t>viz.</a:t>
            </a:r>
            <a:r>
              <a:rPr lang="en-US" sz="2000" dirty="0">
                <a:latin typeface="Calibri" pitchFamily="34" charset="0"/>
              </a:rPr>
              <a:t>, </a:t>
            </a:r>
            <a:r>
              <a:rPr lang="en-US" sz="2000" b="1" dirty="0">
                <a:latin typeface="Calibri" pitchFamily="34" charset="0"/>
              </a:rPr>
              <a:t>PERK1</a:t>
            </a:r>
            <a:r>
              <a:rPr lang="en-US" sz="2000" dirty="0">
                <a:latin typeface="Calibri" pitchFamily="34" charset="0"/>
              </a:rPr>
              <a:t>, </a:t>
            </a:r>
            <a:r>
              <a:rPr lang="en-US" sz="2000" b="1" dirty="0" smtClean="0">
                <a:latin typeface="Calibri" pitchFamily="34" charset="0"/>
              </a:rPr>
              <a:t>IRE-12</a:t>
            </a:r>
            <a:r>
              <a:rPr lang="en-US" sz="2000" dirty="0" smtClean="0">
                <a:latin typeface="Calibri" pitchFamily="34" charset="0"/>
              </a:rPr>
              <a:t> </a:t>
            </a:r>
            <a:r>
              <a:rPr lang="en-US" sz="2000" dirty="0">
                <a:latin typeface="Calibri" pitchFamily="34" charset="0"/>
              </a:rPr>
              <a:t>and </a:t>
            </a:r>
            <a:r>
              <a:rPr lang="en-US" sz="2000" b="1" dirty="0">
                <a:latin typeface="Calibri" pitchFamily="34" charset="0"/>
              </a:rPr>
              <a:t>ATF63</a:t>
            </a:r>
            <a:r>
              <a:rPr lang="en-US" sz="2000" dirty="0">
                <a:latin typeface="Calibri" pitchFamily="34" charset="0"/>
              </a:rPr>
              <a:t>, which together </a:t>
            </a:r>
            <a:r>
              <a:rPr lang="en-US" sz="2000" dirty="0" smtClean="0">
                <a:latin typeface="Calibri" pitchFamily="34" charset="0"/>
              </a:rPr>
              <a:t>promote expression </a:t>
            </a:r>
            <a:r>
              <a:rPr lang="en-US" sz="2000" dirty="0">
                <a:latin typeface="Calibri" pitchFamily="34" charset="0"/>
              </a:rPr>
              <a:t>of genes that are important for increasing protein folding and degradation. This is done by following three </a:t>
            </a:r>
            <a:r>
              <a:rPr lang="en-US" sz="2000" dirty="0" smtClean="0">
                <a:latin typeface="Calibri" pitchFamily="34" charset="0"/>
              </a:rPr>
              <a:t>ways.</a:t>
            </a:r>
          </a:p>
          <a:p>
            <a:pPr marL="742950" lvl="1" indent="-285750">
              <a:buFont typeface="Wingdings" pitchFamily="2" charset="2"/>
              <a:buChar char="Ø"/>
            </a:pPr>
            <a:r>
              <a:rPr lang="en-US" sz="2000" dirty="0" smtClean="0">
                <a:latin typeface="Calibri" pitchFamily="34" charset="0"/>
              </a:rPr>
              <a:t>By </a:t>
            </a:r>
            <a:r>
              <a:rPr lang="en-US" sz="2000" dirty="0">
                <a:latin typeface="Calibri" pitchFamily="34" charset="0"/>
              </a:rPr>
              <a:t>increasing the production of molecular </a:t>
            </a:r>
            <a:r>
              <a:rPr lang="en-US" sz="2000" dirty="0" smtClean="0">
                <a:latin typeface="Calibri" pitchFamily="34" charset="0"/>
              </a:rPr>
              <a:t>chaperones, </a:t>
            </a:r>
            <a:r>
              <a:rPr lang="en-US" sz="2000" i="1" dirty="0">
                <a:latin typeface="Calibri" pitchFamily="34" charset="0"/>
              </a:rPr>
              <a:t>e.g.</a:t>
            </a:r>
            <a:r>
              <a:rPr lang="en-US" sz="2000" dirty="0">
                <a:latin typeface="Calibri" pitchFamily="34" charset="0"/>
              </a:rPr>
              <a:t>, </a:t>
            </a:r>
            <a:r>
              <a:rPr lang="en-US" sz="2000" dirty="0" err="1" smtClean="0">
                <a:latin typeface="Calibri" pitchFamily="34" charset="0"/>
              </a:rPr>
              <a:t>BiP</a:t>
            </a:r>
            <a:r>
              <a:rPr lang="en-US" sz="2000" dirty="0" smtClean="0">
                <a:latin typeface="Calibri" pitchFamily="34" charset="0"/>
              </a:rPr>
              <a:t>.</a:t>
            </a:r>
          </a:p>
          <a:p>
            <a:pPr marL="742950" lvl="1" indent="-285750">
              <a:buFont typeface="Wingdings" pitchFamily="2" charset="2"/>
              <a:buChar char="Ø"/>
            </a:pPr>
            <a:r>
              <a:rPr lang="en-US" sz="2000" dirty="0" smtClean="0">
                <a:latin typeface="Calibri" pitchFamily="34" charset="0"/>
              </a:rPr>
              <a:t>By </a:t>
            </a:r>
            <a:r>
              <a:rPr lang="en-US" sz="2000" dirty="0">
                <a:latin typeface="Calibri" pitchFamily="34" charset="0"/>
              </a:rPr>
              <a:t>increasing the rate of ERAD system by activating expression of several genes associated with ERAD system. As </a:t>
            </a:r>
            <a:r>
              <a:rPr lang="en-US" sz="2000" dirty="0" smtClean="0">
                <a:latin typeface="Calibri" pitchFamily="34" charset="0"/>
              </a:rPr>
              <a:t>a result</a:t>
            </a:r>
            <a:r>
              <a:rPr lang="en-US" sz="2000" dirty="0">
                <a:latin typeface="Calibri" pitchFamily="34" charset="0"/>
              </a:rPr>
              <a:t>, more </a:t>
            </a:r>
            <a:r>
              <a:rPr lang="en-US" sz="2000" dirty="0" err="1">
                <a:latin typeface="Calibri" pitchFamily="34" charset="0"/>
              </a:rPr>
              <a:t>misfolded</a:t>
            </a:r>
            <a:r>
              <a:rPr lang="en-US" sz="2000" dirty="0">
                <a:latin typeface="Calibri" pitchFamily="34" charset="0"/>
              </a:rPr>
              <a:t> proteins can move from ER to the cytosol where they are degraded by </a:t>
            </a:r>
            <a:r>
              <a:rPr lang="en-US" sz="2000" dirty="0" err="1" smtClean="0">
                <a:latin typeface="Calibri" pitchFamily="34" charset="0"/>
              </a:rPr>
              <a:t>proteosomes</a:t>
            </a:r>
            <a:r>
              <a:rPr lang="en-US" sz="2000" dirty="0" smtClean="0">
                <a:latin typeface="Calibri" pitchFamily="34" charset="0"/>
              </a:rPr>
              <a:t>.</a:t>
            </a:r>
          </a:p>
          <a:p>
            <a:pPr marL="742950" lvl="1" indent="-285750">
              <a:buFont typeface="Wingdings" pitchFamily="2" charset="2"/>
              <a:buChar char="Ø"/>
            </a:pPr>
            <a:r>
              <a:rPr lang="en-US" sz="2000" dirty="0" smtClean="0">
                <a:latin typeface="Calibri" pitchFamily="34" charset="0"/>
              </a:rPr>
              <a:t>By inducing </a:t>
            </a:r>
            <a:r>
              <a:rPr lang="en-US" sz="2000" dirty="0">
                <a:latin typeface="Calibri" pitchFamily="34" charset="0"/>
              </a:rPr>
              <a:t>the </a:t>
            </a:r>
            <a:r>
              <a:rPr lang="en-US" sz="2000" dirty="0" smtClean="0">
                <a:latin typeface="Calibri" pitchFamily="34" charset="0"/>
              </a:rPr>
              <a:t>translational attenuation </a:t>
            </a:r>
            <a:r>
              <a:rPr lang="en-US" sz="2000" dirty="0">
                <a:latin typeface="Calibri" pitchFamily="34" charset="0"/>
              </a:rPr>
              <a:t>of proteins via the PERK protein kinase pathway so that ER gets time to remove the load </a:t>
            </a:r>
            <a:r>
              <a:rPr lang="en-US" sz="2000" dirty="0" smtClean="0">
                <a:latin typeface="Calibri" pitchFamily="34" charset="0"/>
              </a:rPr>
              <a:t>of already </a:t>
            </a:r>
            <a:r>
              <a:rPr lang="en-US" sz="2000" dirty="0">
                <a:latin typeface="Calibri" pitchFamily="34" charset="0"/>
              </a:rPr>
              <a:t>synthesized </a:t>
            </a:r>
            <a:r>
              <a:rPr lang="en-US" sz="2000" dirty="0" err="1">
                <a:latin typeface="Calibri" pitchFamily="34" charset="0"/>
              </a:rPr>
              <a:t>misfolded</a:t>
            </a:r>
            <a:r>
              <a:rPr lang="en-US" sz="2000" dirty="0">
                <a:latin typeface="Calibri" pitchFamily="34" charset="0"/>
              </a:rPr>
              <a:t> proteins</a:t>
            </a:r>
            <a:r>
              <a:rPr lang="en-US" sz="2000" dirty="0" smtClean="0">
                <a:latin typeface="Calibri" pitchFamily="34" charset="0"/>
              </a:rPr>
              <a:t>.</a:t>
            </a:r>
            <a:endParaRPr lang="en-US" sz="2000" dirty="0">
              <a:latin typeface="Calibri" pitchFamily="34" charset="0"/>
            </a:endParaRPr>
          </a:p>
        </p:txBody>
      </p:sp>
      <p:sp>
        <p:nvSpPr>
          <p:cNvPr id="4" name="TextBox 3"/>
          <p:cNvSpPr txBox="1"/>
          <p:nvPr/>
        </p:nvSpPr>
        <p:spPr>
          <a:xfrm>
            <a:off x="1066800" y="304800"/>
            <a:ext cx="2667000" cy="523220"/>
          </a:xfrm>
          <a:prstGeom prst="rect">
            <a:avLst/>
          </a:prstGeom>
          <a:noFill/>
        </p:spPr>
        <p:txBody>
          <a:bodyPr wrap="square" rtlCol="0">
            <a:spAutoFit/>
          </a:bodyPr>
          <a:lstStyle/>
          <a:p>
            <a:r>
              <a:rPr lang="en-US" sz="2800" b="1" dirty="0" smtClean="0"/>
              <a:t>ER Stress</a:t>
            </a:r>
            <a:endParaRPr lang="en-US" sz="2800" b="1" dirty="0"/>
          </a:p>
        </p:txBody>
      </p:sp>
    </p:spTree>
    <p:extLst>
      <p:ext uri="{BB962C8B-B14F-4D97-AF65-F5344CB8AC3E}">
        <p14:creationId xmlns="" xmlns:p14="http://schemas.microsoft.com/office/powerpoint/2010/main" val="6566550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Indrani\Desktop\er\golgi body.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143000" y="762000"/>
            <a:ext cx="7010400" cy="384165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extBox 1"/>
          <p:cNvSpPr txBox="1"/>
          <p:nvPr/>
        </p:nvSpPr>
        <p:spPr>
          <a:xfrm>
            <a:off x="1143000" y="5029200"/>
            <a:ext cx="7239000" cy="923330"/>
          </a:xfrm>
          <a:prstGeom prst="rect">
            <a:avLst/>
          </a:prstGeom>
          <a:noFill/>
        </p:spPr>
        <p:txBody>
          <a:bodyPr wrap="square" rtlCol="0">
            <a:spAutoFit/>
          </a:bodyPr>
          <a:lstStyle/>
          <a:p>
            <a:r>
              <a:rPr lang="en-US" dirty="0" smtClean="0"/>
              <a:t>During normal condition i.e. when there is no load of </a:t>
            </a:r>
            <a:r>
              <a:rPr lang="en-US" dirty="0" err="1" smtClean="0"/>
              <a:t>mis</a:t>
            </a:r>
            <a:r>
              <a:rPr lang="en-US" dirty="0" smtClean="0"/>
              <a:t>-folded proteins I ER, the three pathway of ER stress  pathway is inactive due to binding of </a:t>
            </a:r>
            <a:r>
              <a:rPr lang="en-US" dirty="0" err="1" smtClean="0"/>
              <a:t>BiP</a:t>
            </a:r>
            <a:r>
              <a:rPr lang="en-US" dirty="0" smtClean="0"/>
              <a:t>/GPR78.</a:t>
            </a:r>
            <a:endParaRPr lang="en-US" dirty="0"/>
          </a:p>
        </p:txBody>
      </p:sp>
    </p:spTree>
    <p:extLst>
      <p:ext uri="{BB962C8B-B14F-4D97-AF65-F5344CB8AC3E}">
        <p14:creationId xmlns="" xmlns:p14="http://schemas.microsoft.com/office/powerpoint/2010/main" val="25421813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Users\Indrani\Desktop\er\golgi body2.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7374"/>
            <a:ext cx="9067800" cy="685062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2174332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685800"/>
            <a:ext cx="5395003" cy="523220"/>
          </a:xfrm>
          <a:prstGeom prst="rect">
            <a:avLst/>
          </a:prstGeom>
          <a:noFill/>
        </p:spPr>
        <p:txBody>
          <a:bodyPr wrap="none" rtlCol="0">
            <a:spAutoFit/>
          </a:bodyPr>
          <a:lstStyle/>
          <a:p>
            <a:r>
              <a:rPr lang="en-US" sz="2800" b="1" dirty="0" smtClean="0"/>
              <a:t>ER stress and Type 2 Diabetes</a:t>
            </a:r>
            <a:endParaRPr lang="en-US" sz="2800" b="1" dirty="0"/>
          </a:p>
        </p:txBody>
      </p:sp>
      <p:sp>
        <p:nvSpPr>
          <p:cNvPr id="3" name="TextBox 2"/>
          <p:cNvSpPr txBox="1"/>
          <p:nvPr/>
        </p:nvSpPr>
        <p:spPr>
          <a:xfrm>
            <a:off x="1066800" y="1981200"/>
            <a:ext cx="7619999" cy="4370427"/>
          </a:xfrm>
          <a:prstGeom prst="rect">
            <a:avLst/>
          </a:prstGeom>
          <a:noFill/>
        </p:spPr>
        <p:txBody>
          <a:bodyPr wrap="square" rtlCol="0">
            <a:spAutoFit/>
          </a:bodyPr>
          <a:lstStyle/>
          <a:p>
            <a:r>
              <a:rPr lang="en-US" sz="2000" dirty="0" smtClean="0">
                <a:latin typeface="Calibri" pitchFamily="34" charset="0"/>
              </a:rPr>
              <a:t>ER stress develops Type 2 diabetes by several ways:</a:t>
            </a:r>
          </a:p>
          <a:p>
            <a:endParaRPr lang="en-US" sz="2000" dirty="0">
              <a:latin typeface="Calibri" pitchFamily="34" charset="0"/>
            </a:endParaRPr>
          </a:p>
          <a:p>
            <a:pPr marL="342900" indent="-342900">
              <a:buAutoNum type="arabicPeriod"/>
            </a:pPr>
            <a:r>
              <a:rPr lang="en-US" sz="2000" dirty="0" smtClean="0">
                <a:latin typeface="Calibri" pitchFamily="34" charset="0"/>
              </a:rPr>
              <a:t>By inhibiting insulin receptor substrate 1 (IRS-1) by JNK and </a:t>
            </a:r>
            <a:r>
              <a:rPr lang="en-US" sz="2000" dirty="0" err="1" smtClean="0">
                <a:latin typeface="Calibri" pitchFamily="34" charset="0"/>
              </a:rPr>
              <a:t>IKKbeta</a:t>
            </a:r>
            <a:r>
              <a:rPr lang="en-US" sz="2000" dirty="0" smtClean="0">
                <a:latin typeface="Calibri" pitchFamily="34" charset="0"/>
              </a:rPr>
              <a:t> pathway.</a:t>
            </a:r>
          </a:p>
          <a:p>
            <a:pPr marL="342900" indent="-342900">
              <a:buAutoNum type="arabicPeriod"/>
            </a:pPr>
            <a:endParaRPr lang="en-US" sz="2000" dirty="0" smtClean="0">
              <a:latin typeface="Calibri" pitchFamily="34" charset="0"/>
            </a:endParaRPr>
          </a:p>
          <a:p>
            <a:pPr marL="342900" indent="-342900">
              <a:buAutoNum type="arabicPeriod"/>
            </a:pPr>
            <a:r>
              <a:rPr lang="en-US" sz="2000" dirty="0" smtClean="0">
                <a:latin typeface="Calibri" pitchFamily="34" charset="0"/>
              </a:rPr>
              <a:t>During normal ER stress PERK promotes translational attenuation through phosphorylation of elF-2a. Prolonged attenuation can lead pancreatic beta cell damage.</a:t>
            </a:r>
          </a:p>
          <a:p>
            <a:pPr marL="342900" indent="-342900">
              <a:buAutoNum type="arabicPeriod"/>
            </a:pPr>
            <a:endParaRPr lang="en-US" sz="2000" dirty="0">
              <a:latin typeface="Calibri" pitchFamily="34" charset="0"/>
            </a:endParaRPr>
          </a:p>
          <a:p>
            <a:pPr marL="342900" indent="-342900">
              <a:buAutoNum type="arabicPeriod"/>
            </a:pPr>
            <a:r>
              <a:rPr lang="en-US" sz="2000" dirty="0" smtClean="0">
                <a:latin typeface="Calibri" pitchFamily="34" charset="0"/>
              </a:rPr>
              <a:t>elF-2a also responsible for synthesis of proteins that are responsible for apoptosis.  In normal situation, the apoptosis helps to reduce the burden of cellular defects but prolonged ER stress lead to pancreatic beta cell apoptosis</a:t>
            </a:r>
          </a:p>
          <a:p>
            <a:endParaRPr lang="en-US" dirty="0">
              <a:latin typeface="Calibri" pitchFamily="34" charset="0"/>
            </a:endParaRPr>
          </a:p>
        </p:txBody>
      </p:sp>
    </p:spTree>
    <p:extLst>
      <p:ext uri="{BB962C8B-B14F-4D97-AF65-F5344CB8AC3E}">
        <p14:creationId xmlns="" xmlns:p14="http://schemas.microsoft.com/office/powerpoint/2010/main" val="39654749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Obesity</a:t>
            </a:r>
            <a:endParaRPr lang="en-IN" dirty="0"/>
          </a:p>
        </p:txBody>
      </p:sp>
      <p:sp>
        <p:nvSpPr>
          <p:cNvPr id="3" name="Content Placeholder 2"/>
          <p:cNvSpPr>
            <a:spLocks noGrp="1"/>
          </p:cNvSpPr>
          <p:nvPr>
            <p:ph idx="1"/>
          </p:nvPr>
        </p:nvSpPr>
        <p:spPr/>
        <p:txBody>
          <a:bodyPr/>
          <a:lstStyle/>
          <a:p>
            <a:pPr marL="365760" lvl="1" indent="-283464">
              <a:spcBef>
                <a:spcPts val="600"/>
              </a:spcBef>
              <a:buSzPct val="80000"/>
              <a:buFont typeface="Wingdings 2"/>
              <a:buChar char=""/>
            </a:pPr>
            <a:endParaRPr lang="en-US" sz="2000" dirty="0" smtClean="0">
              <a:latin typeface="Calibri" pitchFamily="34" charset="0"/>
            </a:endParaRPr>
          </a:p>
          <a:p>
            <a:pPr marL="365760" lvl="1" indent="-283464">
              <a:spcBef>
                <a:spcPts val="600"/>
              </a:spcBef>
              <a:buSzPct val="80000"/>
              <a:buFont typeface="Wingdings 2"/>
              <a:buChar char=""/>
            </a:pPr>
            <a:endParaRPr lang="en-US" sz="2400" dirty="0" smtClean="0">
              <a:latin typeface="Calibri" pitchFamily="34" charset="0"/>
            </a:endParaRPr>
          </a:p>
          <a:p>
            <a:pPr marL="365760" lvl="1" indent="-283464">
              <a:spcBef>
                <a:spcPts val="600"/>
              </a:spcBef>
              <a:buSzPct val="80000"/>
              <a:buFont typeface="Wingdings 2"/>
              <a:buChar char=""/>
            </a:pPr>
            <a:r>
              <a:rPr lang="en-US" sz="2400" dirty="0" smtClean="0">
                <a:latin typeface="Calibri" pitchFamily="34" charset="0"/>
              </a:rPr>
              <a:t>Obesity is characterized by increased body mass index (BMI) and chronic low level inflammation.</a:t>
            </a:r>
          </a:p>
          <a:p>
            <a:pPr marL="365760" lvl="1" indent="-283464">
              <a:spcBef>
                <a:spcPts val="600"/>
              </a:spcBef>
              <a:buSzPct val="80000"/>
              <a:buFont typeface="Wingdings 2"/>
              <a:buChar char=""/>
            </a:pPr>
            <a:endParaRPr lang="en-US" sz="2400" dirty="0" smtClean="0">
              <a:latin typeface="Calibri" pitchFamily="34" charset="0"/>
            </a:endParaRPr>
          </a:p>
          <a:p>
            <a:pPr marL="365760" lvl="1" indent="-283464">
              <a:spcBef>
                <a:spcPts val="600"/>
              </a:spcBef>
              <a:buSzPct val="80000"/>
              <a:buFont typeface="Wingdings 2"/>
              <a:buChar char=""/>
            </a:pPr>
            <a:endParaRPr lang="en-US" sz="2400" dirty="0" smtClean="0">
              <a:latin typeface="Calibri" pitchFamily="34" charset="0"/>
            </a:endParaRPr>
          </a:p>
          <a:p>
            <a:pPr marL="365760" lvl="1" indent="-283464">
              <a:spcBef>
                <a:spcPts val="600"/>
              </a:spcBef>
              <a:buSzPct val="80000"/>
              <a:buFont typeface="Wingdings 2"/>
              <a:buChar char=""/>
            </a:pPr>
            <a:endParaRPr lang="en-US" sz="2400" dirty="0" smtClean="0">
              <a:latin typeface="Calibri" pitchFamily="34" charset="0"/>
            </a:endParaRPr>
          </a:p>
          <a:p>
            <a:pPr marL="365760" lvl="1" indent="-283464">
              <a:spcBef>
                <a:spcPts val="600"/>
              </a:spcBef>
              <a:buSzPct val="80000"/>
              <a:buFont typeface="Wingdings 2"/>
              <a:buChar char=""/>
            </a:pPr>
            <a:r>
              <a:rPr lang="en-US" sz="2400" dirty="0" smtClean="0">
                <a:latin typeface="Calibri" pitchFamily="34" charset="0"/>
              </a:rPr>
              <a:t>Obesity associated inflammation affects end organs and results in various diseases, known as obesity associated co-morbid diseases.</a:t>
            </a:r>
          </a:p>
          <a:p>
            <a:pPr marL="365760" lvl="1" indent="-283464">
              <a:spcBef>
                <a:spcPts val="600"/>
              </a:spcBef>
              <a:buSzPct val="80000"/>
              <a:buFont typeface="Wingdings 2"/>
              <a:buChar char=""/>
            </a:pPr>
            <a:endParaRPr lang="en-US" sz="2000" dirty="0" smtClean="0">
              <a:latin typeface="Calibri" pitchFamily="34" charset="0"/>
            </a:endParaRPr>
          </a:p>
          <a:p>
            <a:pPr marL="365760" lvl="1" indent="-283464">
              <a:spcBef>
                <a:spcPts val="600"/>
              </a:spcBef>
              <a:buSzPct val="80000"/>
              <a:buFont typeface="Wingdings 2"/>
              <a:buChar char=""/>
            </a:pPr>
            <a:endParaRPr lang="en-US" sz="2000" dirty="0" smtClean="0">
              <a:latin typeface="Calibri" pitchFamily="34" charset="0"/>
            </a:endParaRPr>
          </a:p>
          <a:p>
            <a:pPr marL="365760" lvl="1" indent="-283464">
              <a:spcBef>
                <a:spcPts val="600"/>
              </a:spcBef>
              <a:buSzPct val="80000"/>
              <a:buFont typeface="Wingdings 2"/>
              <a:buChar char=""/>
            </a:pPr>
            <a:endParaRPr lang="en-US" sz="2000" dirty="0" smtClean="0">
              <a:latin typeface="Calibri" pitchFamily="34" charset="0"/>
            </a:endParaRPr>
          </a:p>
          <a:p>
            <a:pPr marL="365760" lvl="1" indent="-283464">
              <a:spcBef>
                <a:spcPts val="600"/>
              </a:spcBef>
              <a:buSzPct val="80000"/>
              <a:buFont typeface="Wingdings 2"/>
              <a:buChar char=""/>
            </a:pPr>
            <a:endParaRPr lang="en-US" sz="2000" dirty="0" smtClean="0">
              <a:latin typeface="Calibri" pitchFamily="34" charset="0"/>
            </a:endParaRPr>
          </a:p>
          <a:p>
            <a:endParaRPr lang="en-IN"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457200"/>
            <a:ext cx="7498080" cy="1417638"/>
          </a:xfrm>
        </p:spPr>
        <p:txBody>
          <a:bodyPr>
            <a:normAutofit fontScale="90000"/>
          </a:bodyPr>
          <a:lstStyle/>
          <a:p>
            <a:r>
              <a:rPr lang="en-US" sz="4400" dirty="0" smtClean="0">
                <a:solidFill>
                  <a:srgbClr val="002060"/>
                </a:solidFill>
                <a:latin typeface="Calibri" pitchFamily="34" charset="0"/>
              </a:rPr>
              <a:t>Obesity initiates inflammation by many ways</a:t>
            </a:r>
            <a:endParaRPr lang="en-IN" dirty="0"/>
          </a:p>
        </p:txBody>
      </p:sp>
      <p:sp>
        <p:nvSpPr>
          <p:cNvPr id="3" name="Content Placeholder 2"/>
          <p:cNvSpPr>
            <a:spLocks noGrp="1"/>
          </p:cNvSpPr>
          <p:nvPr>
            <p:ph idx="1"/>
          </p:nvPr>
        </p:nvSpPr>
        <p:spPr>
          <a:xfrm>
            <a:off x="1219200" y="1828800"/>
            <a:ext cx="7498080" cy="4419600"/>
          </a:xfrm>
        </p:spPr>
        <p:txBody>
          <a:bodyPr>
            <a:normAutofit fontScale="92500" lnSpcReduction="10000"/>
          </a:bodyPr>
          <a:lstStyle/>
          <a:p>
            <a:pPr marL="285750" indent="-285750">
              <a:buFont typeface="Arial" pitchFamily="34" charset="0"/>
              <a:buChar char="•"/>
            </a:pPr>
            <a:endParaRPr lang="en-US" dirty="0" smtClean="0">
              <a:solidFill>
                <a:srgbClr val="002060"/>
              </a:solidFill>
              <a:latin typeface="Calibri" pitchFamily="34" charset="0"/>
            </a:endParaRPr>
          </a:p>
          <a:p>
            <a:pPr marL="285750" indent="-285750">
              <a:buFont typeface="Arial" pitchFamily="34" charset="0"/>
              <a:buChar char="•"/>
            </a:pPr>
            <a:r>
              <a:rPr lang="en-US" dirty="0" smtClean="0">
                <a:solidFill>
                  <a:srgbClr val="002060"/>
                </a:solidFill>
                <a:latin typeface="Calibri" pitchFamily="34" charset="0"/>
              </a:rPr>
              <a:t>Altering gut-</a:t>
            </a:r>
            <a:r>
              <a:rPr lang="en-US" dirty="0" err="1" smtClean="0">
                <a:solidFill>
                  <a:srgbClr val="002060"/>
                </a:solidFill>
                <a:latin typeface="Calibri" pitchFamily="34" charset="0"/>
              </a:rPr>
              <a:t>microbiota</a:t>
            </a:r>
            <a:endParaRPr lang="en-US" dirty="0" smtClean="0">
              <a:solidFill>
                <a:srgbClr val="002060"/>
              </a:solidFill>
              <a:latin typeface="Calibri" pitchFamily="34" charset="0"/>
            </a:endParaRPr>
          </a:p>
          <a:p>
            <a:pPr marL="285750" indent="-285750">
              <a:buFont typeface="Arial" pitchFamily="34" charset="0"/>
              <a:buChar char="•"/>
            </a:pPr>
            <a:r>
              <a:rPr lang="en-US" dirty="0" smtClean="0">
                <a:solidFill>
                  <a:srgbClr val="002060"/>
                </a:solidFill>
                <a:latin typeface="Calibri" pitchFamily="34" charset="0"/>
              </a:rPr>
              <a:t>Presence of pathogen associated molecular patterns (PAMPs) in junk diet taken</a:t>
            </a:r>
          </a:p>
          <a:p>
            <a:pPr marL="285750" indent="-285750">
              <a:buFont typeface="Arial" pitchFamily="34" charset="0"/>
              <a:buChar char="•"/>
            </a:pPr>
            <a:r>
              <a:rPr lang="en-US" dirty="0" smtClean="0">
                <a:solidFill>
                  <a:srgbClr val="002060"/>
                </a:solidFill>
                <a:latin typeface="Calibri" pitchFamily="34" charset="0"/>
              </a:rPr>
              <a:t>Alteration of </a:t>
            </a:r>
            <a:r>
              <a:rPr lang="en-US" dirty="0" err="1" smtClean="0">
                <a:solidFill>
                  <a:srgbClr val="002060"/>
                </a:solidFill>
                <a:latin typeface="Calibri" pitchFamily="34" charset="0"/>
              </a:rPr>
              <a:t>adipokine</a:t>
            </a:r>
            <a:r>
              <a:rPr lang="en-US" dirty="0" smtClean="0">
                <a:solidFill>
                  <a:srgbClr val="002060"/>
                </a:solidFill>
                <a:latin typeface="Calibri" pitchFamily="34" charset="0"/>
              </a:rPr>
              <a:t> secretion</a:t>
            </a:r>
          </a:p>
          <a:p>
            <a:pPr marL="285750" indent="-285750">
              <a:buFont typeface="Arial" pitchFamily="34" charset="0"/>
              <a:buChar char="•"/>
            </a:pPr>
            <a:r>
              <a:rPr lang="en-US" dirty="0" smtClean="0">
                <a:solidFill>
                  <a:srgbClr val="002060"/>
                </a:solidFill>
                <a:latin typeface="Calibri" pitchFamily="34" charset="0"/>
              </a:rPr>
              <a:t>Increasing free fatty acids in plasma</a:t>
            </a:r>
          </a:p>
          <a:p>
            <a:pPr marL="285750" indent="-285750">
              <a:buFont typeface="Arial" pitchFamily="34" charset="0"/>
              <a:buChar char="•"/>
            </a:pPr>
            <a:r>
              <a:rPr lang="en-US" dirty="0" smtClean="0">
                <a:solidFill>
                  <a:srgbClr val="002060"/>
                </a:solidFill>
                <a:latin typeface="Calibri" pitchFamily="34" charset="0"/>
              </a:rPr>
              <a:t>Activating  reactive oxygen species (ROS)</a:t>
            </a:r>
          </a:p>
          <a:p>
            <a:pPr marL="285750" indent="-285750">
              <a:buFont typeface="Arial" pitchFamily="34" charset="0"/>
              <a:buChar char="•"/>
            </a:pPr>
            <a:r>
              <a:rPr lang="en-US" dirty="0" smtClean="0">
                <a:solidFill>
                  <a:srgbClr val="002060"/>
                </a:solidFill>
                <a:latin typeface="Calibri" pitchFamily="34" charset="0"/>
              </a:rPr>
              <a:t>Inducing endoplasmic reticulum stress (ER stress)</a:t>
            </a:r>
          </a:p>
          <a:p>
            <a:pPr marL="285750" indent="-285750">
              <a:buFont typeface="Arial" pitchFamily="34" charset="0"/>
              <a:buChar char="•"/>
            </a:pPr>
            <a:endParaRPr lang="en-US" dirty="0" smtClean="0">
              <a:solidFill>
                <a:srgbClr val="002060"/>
              </a:solidFill>
              <a:latin typeface="Calibri" pitchFamily="34" charset="0"/>
            </a:endParaRPr>
          </a:p>
          <a:p>
            <a:endParaRPr lang="en-IN"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Indrani\Desktop\obesityinfli.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990600" y="457200"/>
            <a:ext cx="7696200" cy="6056617"/>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4261267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90600" y="457200"/>
            <a:ext cx="8153400" cy="1077218"/>
          </a:xfrm>
          <a:prstGeom prst="rect">
            <a:avLst/>
          </a:prstGeom>
          <a:noFill/>
        </p:spPr>
        <p:txBody>
          <a:bodyPr wrap="square" rtlCol="0">
            <a:spAutoFit/>
          </a:bodyPr>
          <a:lstStyle/>
          <a:p>
            <a:r>
              <a:rPr lang="en-US" sz="3200" b="1" dirty="0" smtClean="0"/>
              <a:t>How does ER stress get activated with the onset of obesity?</a:t>
            </a:r>
            <a:endParaRPr lang="en-US" sz="3200" b="1" dirty="0"/>
          </a:p>
        </p:txBody>
      </p:sp>
      <p:sp>
        <p:nvSpPr>
          <p:cNvPr id="4" name="TextBox 3"/>
          <p:cNvSpPr txBox="1"/>
          <p:nvPr/>
        </p:nvSpPr>
        <p:spPr>
          <a:xfrm>
            <a:off x="1143000" y="1905000"/>
            <a:ext cx="7696200" cy="4893647"/>
          </a:xfrm>
          <a:prstGeom prst="rect">
            <a:avLst/>
          </a:prstGeom>
          <a:noFill/>
        </p:spPr>
        <p:txBody>
          <a:bodyPr wrap="square" rtlCol="0">
            <a:spAutoFit/>
          </a:bodyPr>
          <a:lstStyle/>
          <a:p>
            <a:pPr marL="457200" indent="-457200" algn="just">
              <a:buFont typeface="+mj-lt"/>
              <a:buAutoNum type="arabicPeriod"/>
            </a:pPr>
            <a:r>
              <a:rPr lang="en-US" sz="2400" dirty="0" smtClean="0">
                <a:latin typeface="Calibri" pitchFamily="34" charset="0"/>
              </a:rPr>
              <a:t>Obesity increases free fatty acids (FFA) in plasma. </a:t>
            </a:r>
          </a:p>
          <a:p>
            <a:pPr marL="457200" indent="-457200" algn="just">
              <a:buFont typeface="+mj-lt"/>
              <a:buAutoNum type="arabicPeriod"/>
            </a:pPr>
            <a:endParaRPr lang="en-US" sz="2400" dirty="0" smtClean="0">
              <a:latin typeface="Calibri" pitchFamily="34" charset="0"/>
            </a:endParaRPr>
          </a:p>
          <a:p>
            <a:pPr marL="457200" indent="-457200" algn="just">
              <a:buFont typeface="+mj-lt"/>
              <a:buAutoNum type="arabicPeriod"/>
            </a:pPr>
            <a:r>
              <a:rPr lang="en-US" sz="2400" dirty="0" smtClean="0">
                <a:latin typeface="Calibri" pitchFamily="34" charset="0"/>
              </a:rPr>
              <a:t>FFA is a factor that causes ER stress. </a:t>
            </a:r>
          </a:p>
          <a:p>
            <a:pPr marL="457200" indent="-457200" algn="just">
              <a:buFont typeface="+mj-lt"/>
              <a:buAutoNum type="arabicPeriod"/>
            </a:pPr>
            <a:endParaRPr lang="en-US" sz="2400" dirty="0" smtClean="0">
              <a:latin typeface="Calibri" pitchFamily="34" charset="0"/>
            </a:endParaRPr>
          </a:p>
          <a:p>
            <a:pPr marL="457200" indent="-457200" algn="just">
              <a:buFont typeface="+mj-lt"/>
              <a:buAutoNum type="arabicPeriod"/>
            </a:pPr>
            <a:r>
              <a:rPr lang="en-US" sz="2400" dirty="0" smtClean="0">
                <a:latin typeface="Calibri" pitchFamily="34" charset="0"/>
              </a:rPr>
              <a:t>Increasing evidence points to the ratio of </a:t>
            </a:r>
            <a:r>
              <a:rPr lang="en-US" sz="2400" dirty="0" err="1" smtClean="0">
                <a:latin typeface="Calibri" pitchFamily="34" charset="0"/>
              </a:rPr>
              <a:t>phosphatidylcholine</a:t>
            </a:r>
            <a:r>
              <a:rPr lang="en-US" sz="2400" dirty="0" smtClean="0">
                <a:latin typeface="Calibri" pitchFamily="34" charset="0"/>
              </a:rPr>
              <a:t> (PC) and </a:t>
            </a:r>
            <a:r>
              <a:rPr lang="en-US" sz="2400" dirty="0" err="1" smtClean="0">
                <a:latin typeface="Calibri" pitchFamily="34" charset="0"/>
              </a:rPr>
              <a:t>phosphatidylethanolamine</a:t>
            </a:r>
            <a:r>
              <a:rPr lang="en-US" sz="2400" dirty="0" smtClean="0">
                <a:latin typeface="Calibri" pitchFamily="34" charset="0"/>
              </a:rPr>
              <a:t> (PE) in ER membrane composition leads to perturbation in the calcium (Ca+) transport activity of the SERCA pumps resulting in impaired ER calcium retention. </a:t>
            </a:r>
          </a:p>
          <a:p>
            <a:pPr marL="457200" indent="-457200" algn="just">
              <a:buFont typeface="+mj-lt"/>
              <a:buAutoNum type="arabicPeriod"/>
            </a:pPr>
            <a:endParaRPr lang="en-US" sz="2400" dirty="0" smtClean="0">
              <a:latin typeface="Calibri" pitchFamily="34" charset="0"/>
            </a:endParaRPr>
          </a:p>
          <a:p>
            <a:pPr marL="457200" indent="-457200" algn="just">
              <a:buFont typeface="+mj-lt"/>
              <a:buAutoNum type="arabicPeriod"/>
            </a:pPr>
            <a:r>
              <a:rPr lang="en-US" sz="2400" dirty="0" smtClean="0">
                <a:latin typeface="Calibri" pitchFamily="34" charset="0"/>
              </a:rPr>
              <a:t>Since calcium is necessary for ER homeostasis and chaperone function, changes in calcium concentrations lead to protein </a:t>
            </a:r>
            <a:r>
              <a:rPr lang="en-US" sz="2400" dirty="0" err="1" smtClean="0">
                <a:latin typeface="Calibri" pitchFamily="34" charset="0"/>
              </a:rPr>
              <a:t>misfolding</a:t>
            </a:r>
            <a:r>
              <a:rPr lang="en-US" sz="2400" dirty="0" smtClean="0">
                <a:latin typeface="Calibri" pitchFamily="34" charset="0"/>
              </a:rPr>
              <a:t> and ER stress.</a:t>
            </a:r>
            <a:endParaRPr lang="en-US" sz="2400" dirty="0">
              <a:latin typeface="Calibri" pitchFamily="34" charset="0"/>
            </a:endParaRPr>
          </a:p>
        </p:txBody>
      </p:sp>
    </p:spTree>
    <p:extLst>
      <p:ext uri="{BB962C8B-B14F-4D97-AF65-F5344CB8AC3E}">
        <p14:creationId xmlns="" xmlns:p14="http://schemas.microsoft.com/office/powerpoint/2010/main" val="11722587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p:cNvSpPr txBox="1"/>
          <p:nvPr/>
        </p:nvSpPr>
        <p:spPr>
          <a:xfrm>
            <a:off x="1219200" y="5334000"/>
            <a:ext cx="3474028" cy="369332"/>
          </a:xfrm>
          <a:prstGeom prst="rect">
            <a:avLst/>
          </a:prstGeom>
          <a:noFill/>
        </p:spPr>
        <p:txBody>
          <a:bodyPr wrap="none" rtlCol="0">
            <a:spAutoFit/>
          </a:bodyPr>
          <a:lstStyle/>
          <a:p>
            <a:r>
              <a:rPr lang="en-US" dirty="0" smtClean="0"/>
              <a:t>The process of protein folding</a:t>
            </a:r>
            <a:endParaRPr lang="en-US" dirty="0"/>
          </a:p>
        </p:txBody>
      </p:sp>
      <p:sp>
        <p:nvSpPr>
          <p:cNvPr id="3" name="TextBox 2"/>
          <p:cNvSpPr txBox="1"/>
          <p:nvPr/>
        </p:nvSpPr>
        <p:spPr>
          <a:xfrm>
            <a:off x="76200" y="5715000"/>
            <a:ext cx="9067800" cy="1077218"/>
          </a:xfrm>
          <a:prstGeom prst="rect">
            <a:avLst/>
          </a:prstGeom>
          <a:noFill/>
        </p:spPr>
        <p:txBody>
          <a:bodyPr wrap="square" rtlCol="0">
            <a:spAutoFit/>
          </a:bodyPr>
          <a:lstStyle/>
          <a:p>
            <a:r>
              <a:rPr lang="en-US" sz="1600" b="1" dirty="0" smtClean="0"/>
              <a:t>Nascent protein enters ER through </a:t>
            </a:r>
            <a:r>
              <a:rPr lang="en-US" sz="1600" b="1" dirty="0" err="1" smtClean="0"/>
              <a:t>translocon</a:t>
            </a:r>
            <a:r>
              <a:rPr lang="en-US" sz="1600" b="1" dirty="0" smtClean="0"/>
              <a:t> with the help of ribosome anchor. Nascent </a:t>
            </a:r>
          </a:p>
          <a:p>
            <a:r>
              <a:rPr lang="en-US" sz="1600" b="1" dirty="0" smtClean="0"/>
              <a:t>protein gets glycosylated as it matures and gets correctly folded. Any of the folding </a:t>
            </a:r>
          </a:p>
          <a:p>
            <a:r>
              <a:rPr lang="en-US" sz="1600" b="1" dirty="0" smtClean="0"/>
              <a:t>intermediates can get </a:t>
            </a:r>
            <a:r>
              <a:rPr lang="en-US" sz="1600" b="1" dirty="0" err="1" smtClean="0"/>
              <a:t>misfolded</a:t>
            </a:r>
            <a:r>
              <a:rPr lang="en-US" sz="1600" b="1" dirty="0" smtClean="0"/>
              <a:t> and it gets detected by Ubiquitin-</a:t>
            </a:r>
            <a:r>
              <a:rPr lang="en-US" sz="1600" b="1" dirty="0" err="1" smtClean="0"/>
              <a:t>proteosomal</a:t>
            </a:r>
            <a:r>
              <a:rPr lang="en-US" sz="1600" b="1" dirty="0" smtClean="0"/>
              <a:t> complex (UPS) and chaperons.</a:t>
            </a:r>
            <a:endParaRPr lang="en-US" sz="1600" b="1" dirty="0"/>
          </a:p>
        </p:txBody>
      </p:sp>
      <p:pic>
        <p:nvPicPr>
          <p:cNvPr id="1027" name="Picture 3" descr="C:\Users\Indrani\Desktop\protein folding.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20587"/>
            <a:ext cx="9144000" cy="531341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1342528"/>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050" name="Picture 2" descr="C:\Users\Indrani\Desktop\nature10317-f1.2 (1).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09600" y="609600"/>
            <a:ext cx="7768350" cy="510540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extBox 1"/>
          <p:cNvSpPr txBox="1"/>
          <p:nvPr/>
        </p:nvSpPr>
        <p:spPr>
          <a:xfrm>
            <a:off x="2097620" y="5715000"/>
            <a:ext cx="4836580" cy="369332"/>
          </a:xfrm>
          <a:prstGeom prst="rect">
            <a:avLst/>
          </a:prstGeom>
          <a:noFill/>
        </p:spPr>
        <p:txBody>
          <a:bodyPr wrap="none" rtlCol="0">
            <a:spAutoFit/>
          </a:bodyPr>
          <a:lstStyle/>
          <a:p>
            <a:r>
              <a:rPr lang="en-US" dirty="0" smtClean="0"/>
              <a:t>Free energy landscape of protein folding </a:t>
            </a:r>
            <a:endParaRPr lang="en-US" dirty="0"/>
          </a:p>
        </p:txBody>
      </p:sp>
      <p:sp>
        <p:nvSpPr>
          <p:cNvPr id="3" name="TextBox 2"/>
          <p:cNvSpPr txBox="1"/>
          <p:nvPr/>
        </p:nvSpPr>
        <p:spPr>
          <a:xfrm>
            <a:off x="609600" y="6096000"/>
            <a:ext cx="8305800" cy="461665"/>
          </a:xfrm>
          <a:prstGeom prst="rect">
            <a:avLst/>
          </a:prstGeom>
          <a:noFill/>
        </p:spPr>
        <p:txBody>
          <a:bodyPr wrap="square" rtlCol="0">
            <a:spAutoFit/>
          </a:bodyPr>
          <a:lstStyle/>
          <a:p>
            <a:r>
              <a:rPr lang="en-US" sz="1200" b="1" dirty="0" err="1"/>
              <a:t>Hartl</a:t>
            </a:r>
            <a:r>
              <a:rPr lang="en-US" sz="1200" b="1" dirty="0"/>
              <a:t> FU, </a:t>
            </a:r>
            <a:r>
              <a:rPr lang="en-US" sz="1200" b="1" dirty="0" err="1"/>
              <a:t>Bracher</a:t>
            </a:r>
            <a:r>
              <a:rPr lang="en-US" sz="1200" b="1" dirty="0"/>
              <a:t> A, </a:t>
            </a:r>
            <a:r>
              <a:rPr lang="en-US" sz="1200" b="1" dirty="0" err="1"/>
              <a:t>Hayer-Hartl</a:t>
            </a:r>
            <a:r>
              <a:rPr lang="en-US" sz="1200" b="1" dirty="0"/>
              <a:t> M. Molecular chaperones in protein folding and </a:t>
            </a:r>
            <a:r>
              <a:rPr lang="en-US" sz="1200" b="1" dirty="0" err="1"/>
              <a:t>proteostasis</a:t>
            </a:r>
            <a:r>
              <a:rPr lang="en-US" sz="1200" b="1" dirty="0"/>
              <a:t>. Nature. 2011 Jul 21;475(7356):324-32.</a:t>
            </a:r>
          </a:p>
        </p:txBody>
      </p:sp>
    </p:spTree>
    <p:extLst>
      <p:ext uri="{BB962C8B-B14F-4D97-AF65-F5344CB8AC3E}">
        <p14:creationId xmlns="" xmlns:p14="http://schemas.microsoft.com/office/powerpoint/2010/main" val="914601304"/>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6800" y="381000"/>
            <a:ext cx="7010400" cy="523220"/>
          </a:xfrm>
          <a:prstGeom prst="rect">
            <a:avLst/>
          </a:prstGeom>
          <a:noFill/>
        </p:spPr>
        <p:txBody>
          <a:bodyPr wrap="square" rtlCol="0">
            <a:spAutoFit/>
          </a:bodyPr>
          <a:lstStyle/>
          <a:p>
            <a:r>
              <a:rPr lang="en-US" sz="2800" b="1" dirty="0" smtClean="0">
                <a:latin typeface="Calibri" pitchFamily="34" charset="0"/>
              </a:rPr>
              <a:t>The </a:t>
            </a:r>
            <a:r>
              <a:rPr lang="en-US" sz="2800" b="1" i="1" dirty="0" err="1" smtClean="0">
                <a:latin typeface="Calibri" pitchFamily="34" charset="0"/>
              </a:rPr>
              <a:t>CellDesigner</a:t>
            </a:r>
            <a:r>
              <a:rPr lang="en-US" sz="2800" b="1" dirty="0" smtClean="0">
                <a:latin typeface="Calibri" pitchFamily="34" charset="0"/>
              </a:rPr>
              <a:t> model for simulation</a:t>
            </a:r>
            <a:endParaRPr lang="en-US" sz="2800" b="1" dirty="0">
              <a:latin typeface="Calibri" pitchFamily="34" charset="0"/>
            </a:endParaRPr>
          </a:p>
        </p:txBody>
      </p:sp>
      <p:pic>
        <p:nvPicPr>
          <p:cNvPr id="2053" name="Picture 5" descr="C:\Users\Indrani\Desktop\ercelldesigner1.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676400" y="1266878"/>
            <a:ext cx="7138988" cy="559112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3222550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1066800" y="609600"/>
            <a:ext cx="6934200" cy="1066800"/>
          </a:xfrm>
        </p:spPr>
        <p:txBody>
          <a:bodyPr>
            <a:normAutofit/>
          </a:bodyPr>
          <a:lstStyle/>
          <a:p>
            <a:pPr eaLnBrk="1" fontAlgn="auto" hangingPunct="1">
              <a:spcAft>
                <a:spcPts val="0"/>
              </a:spcAft>
              <a:defRPr/>
            </a:pPr>
            <a:r>
              <a:rPr lang="en-US" sz="3200" dirty="0" smtClean="0">
                <a:solidFill>
                  <a:schemeClr val="tx2">
                    <a:satMod val="130000"/>
                  </a:schemeClr>
                </a:solidFill>
              </a:rPr>
              <a:t>Definition of Systems Biology</a:t>
            </a:r>
            <a:br>
              <a:rPr lang="en-US" sz="3200" dirty="0" smtClean="0">
                <a:solidFill>
                  <a:schemeClr val="tx2">
                    <a:satMod val="130000"/>
                  </a:schemeClr>
                </a:solidFill>
              </a:rPr>
            </a:br>
            <a:r>
              <a:rPr lang="en-US" sz="2800" dirty="0" smtClean="0">
                <a:solidFill>
                  <a:schemeClr val="tx2">
                    <a:satMod val="130000"/>
                  </a:schemeClr>
                </a:solidFill>
              </a:rPr>
              <a:t>(http://en.wikipedia.org/wiki/Systems_biology)</a:t>
            </a:r>
          </a:p>
        </p:txBody>
      </p:sp>
      <p:sp>
        <p:nvSpPr>
          <p:cNvPr id="26627" name="Rectangle 3"/>
          <p:cNvSpPr>
            <a:spLocks noGrp="1" noChangeArrowheads="1"/>
          </p:cNvSpPr>
          <p:nvPr>
            <p:ph idx="1"/>
          </p:nvPr>
        </p:nvSpPr>
        <p:spPr>
          <a:xfrm>
            <a:off x="990600" y="1828800"/>
            <a:ext cx="7772400" cy="3886200"/>
          </a:xfrm>
        </p:spPr>
        <p:txBody>
          <a:bodyPr>
            <a:normAutofit/>
          </a:bodyPr>
          <a:lstStyle/>
          <a:p>
            <a:pPr eaLnBrk="1" hangingPunct="1">
              <a:lnSpc>
                <a:spcPct val="80000"/>
              </a:lnSpc>
            </a:pPr>
            <a:endParaRPr lang="en-US" sz="2600" dirty="0" smtClean="0"/>
          </a:p>
          <a:p>
            <a:pPr eaLnBrk="1" hangingPunct="1">
              <a:lnSpc>
                <a:spcPct val="80000"/>
              </a:lnSpc>
            </a:pPr>
            <a:r>
              <a:rPr lang="en-US" sz="2600" dirty="0" smtClean="0"/>
              <a:t>Interactions between the components of a biological system</a:t>
            </a:r>
          </a:p>
          <a:p>
            <a:pPr eaLnBrk="1" hangingPunct="1">
              <a:lnSpc>
                <a:spcPct val="80000"/>
              </a:lnSpc>
            </a:pPr>
            <a:endParaRPr lang="en-US" sz="2600" dirty="0" smtClean="0"/>
          </a:p>
          <a:p>
            <a:pPr eaLnBrk="1" hangingPunct="1">
              <a:lnSpc>
                <a:spcPct val="80000"/>
              </a:lnSpc>
            </a:pPr>
            <a:r>
              <a:rPr lang="en-US" sz="2600" dirty="0" smtClean="0"/>
              <a:t>ways these interactions give rise to the functions and behavior of that system</a:t>
            </a:r>
          </a:p>
          <a:p>
            <a:pPr eaLnBrk="1" hangingPunct="1">
              <a:lnSpc>
                <a:spcPct val="80000"/>
              </a:lnSpc>
            </a:pPr>
            <a:endParaRPr lang="en-US" sz="2600" dirty="0" smtClean="0"/>
          </a:p>
          <a:p>
            <a:pPr eaLnBrk="1" hangingPunct="1">
              <a:lnSpc>
                <a:spcPct val="80000"/>
              </a:lnSpc>
            </a:pPr>
            <a:r>
              <a:rPr lang="en-US" sz="2600" dirty="0" smtClean="0"/>
              <a:t>Systems biology approach is characterized by a cycle of theory, computational modeling and experiment to quantitatively describe cells or cell processes</a:t>
            </a:r>
          </a:p>
        </p:txBody>
      </p:sp>
      <p:sp>
        <p:nvSpPr>
          <p:cNvPr id="5" name="Slide Number Placeholder 4"/>
          <p:cNvSpPr>
            <a:spLocks noGrp="1"/>
          </p:cNvSpPr>
          <p:nvPr>
            <p:ph type="sldNum" sz="quarter" idx="12"/>
          </p:nvPr>
        </p:nvSpPr>
        <p:spPr/>
        <p:txBody>
          <a:bodyPr/>
          <a:lstStyle/>
          <a:p>
            <a:pPr>
              <a:defRPr/>
            </a:pP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990600" y="457200"/>
            <a:ext cx="7924800" cy="1295400"/>
          </a:xfrm>
        </p:spPr>
        <p:txBody>
          <a:bodyPr>
            <a:normAutofit fontScale="90000"/>
          </a:bodyPr>
          <a:lstStyle/>
          <a:p>
            <a:pPr eaLnBrk="1" fontAlgn="auto" hangingPunct="1">
              <a:spcAft>
                <a:spcPts val="0"/>
              </a:spcAft>
              <a:defRPr/>
            </a:pPr>
            <a:r>
              <a:rPr lang="en-US" sz="3200" dirty="0" smtClean="0">
                <a:solidFill>
                  <a:schemeClr val="tx2">
                    <a:satMod val="130000"/>
                  </a:schemeClr>
                </a:solidFill>
              </a:rPr>
              <a:t>Approach for solving a problem in systems biology: Four key parameters</a:t>
            </a:r>
            <a:br>
              <a:rPr lang="en-US" sz="3200" dirty="0" smtClean="0">
                <a:solidFill>
                  <a:schemeClr val="tx2">
                    <a:satMod val="130000"/>
                  </a:schemeClr>
                </a:solidFill>
              </a:rPr>
            </a:br>
            <a:r>
              <a:rPr lang="en-US" sz="2800" dirty="0" smtClean="0">
                <a:solidFill>
                  <a:schemeClr val="tx2">
                    <a:satMod val="130000"/>
                  </a:schemeClr>
                </a:solidFill>
              </a:rPr>
              <a:t>(Kitano (2002), </a:t>
            </a:r>
            <a:r>
              <a:rPr lang="en-US" sz="2800" i="1" dirty="0" smtClean="0">
                <a:solidFill>
                  <a:schemeClr val="tx2">
                    <a:satMod val="130000"/>
                  </a:schemeClr>
                </a:solidFill>
              </a:rPr>
              <a:t>Science</a:t>
            </a:r>
            <a:r>
              <a:rPr lang="en-US" sz="2800" dirty="0" smtClean="0">
                <a:solidFill>
                  <a:schemeClr val="tx2">
                    <a:satMod val="130000"/>
                  </a:schemeClr>
                </a:solidFill>
              </a:rPr>
              <a:t>)</a:t>
            </a:r>
          </a:p>
        </p:txBody>
      </p:sp>
      <p:sp>
        <p:nvSpPr>
          <p:cNvPr id="33795" name="Rectangle 3"/>
          <p:cNvSpPr>
            <a:spLocks noGrp="1" noChangeArrowheads="1"/>
          </p:cNvSpPr>
          <p:nvPr>
            <p:ph idx="1"/>
          </p:nvPr>
        </p:nvSpPr>
        <p:spPr>
          <a:xfrm>
            <a:off x="990600" y="2133600"/>
            <a:ext cx="7772400" cy="4114800"/>
          </a:xfrm>
        </p:spPr>
        <p:txBody>
          <a:bodyPr>
            <a:normAutofit/>
          </a:bodyPr>
          <a:lstStyle/>
          <a:p>
            <a:pPr eaLnBrk="1" hangingPunct="1">
              <a:lnSpc>
                <a:spcPct val="80000"/>
              </a:lnSpc>
            </a:pPr>
            <a:r>
              <a:rPr lang="en-US" sz="2400" b="1" dirty="0" smtClean="0"/>
              <a:t>System structure</a:t>
            </a:r>
            <a:r>
              <a:rPr lang="en-US" sz="2400" dirty="0" smtClean="0"/>
              <a:t>: networks of gene interactions, biochemical pathways</a:t>
            </a:r>
          </a:p>
          <a:p>
            <a:pPr eaLnBrk="1" hangingPunct="1">
              <a:lnSpc>
                <a:spcPct val="80000"/>
              </a:lnSpc>
            </a:pPr>
            <a:endParaRPr lang="en-US" sz="2400" dirty="0" smtClean="0"/>
          </a:p>
          <a:p>
            <a:pPr eaLnBrk="1" hangingPunct="1">
              <a:lnSpc>
                <a:spcPct val="80000"/>
              </a:lnSpc>
            </a:pPr>
            <a:r>
              <a:rPr lang="en-US" sz="2400" b="1" dirty="0" smtClean="0"/>
              <a:t>System dynamics</a:t>
            </a:r>
            <a:r>
              <a:rPr lang="en-US" sz="2400" dirty="0" smtClean="0"/>
              <a:t>: behavior of a system over time under various conditions, e.g., time series microarray gene expression data for gene regulatory networks </a:t>
            </a:r>
          </a:p>
          <a:p>
            <a:pPr eaLnBrk="1" hangingPunct="1">
              <a:lnSpc>
                <a:spcPct val="80000"/>
              </a:lnSpc>
            </a:pPr>
            <a:endParaRPr lang="en-US" sz="2400" b="1" dirty="0" smtClean="0"/>
          </a:p>
          <a:p>
            <a:pPr eaLnBrk="1" hangingPunct="1">
              <a:lnSpc>
                <a:spcPct val="80000"/>
              </a:lnSpc>
            </a:pPr>
            <a:r>
              <a:rPr lang="en-US" sz="2400" b="1" dirty="0" smtClean="0"/>
              <a:t>Control method</a:t>
            </a:r>
            <a:r>
              <a:rPr lang="en-US" sz="2400" dirty="0" smtClean="0"/>
              <a:t>: minimizing malfunctions and providing potential therapeutic targets for treatment of disease</a:t>
            </a:r>
          </a:p>
          <a:p>
            <a:pPr eaLnBrk="1" hangingPunct="1">
              <a:lnSpc>
                <a:spcPct val="80000"/>
              </a:lnSpc>
            </a:pPr>
            <a:endParaRPr lang="en-US" sz="2400" b="1" dirty="0" smtClean="0"/>
          </a:p>
          <a:p>
            <a:pPr eaLnBrk="1" hangingPunct="1">
              <a:lnSpc>
                <a:spcPct val="80000"/>
              </a:lnSpc>
            </a:pPr>
            <a:r>
              <a:rPr lang="en-US" sz="2400" b="1" dirty="0" smtClean="0"/>
              <a:t>Design method</a:t>
            </a:r>
            <a:r>
              <a:rPr lang="en-US" sz="2400" dirty="0" smtClean="0"/>
              <a:t>: strategies to modify and construct biological systems having desired properties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52400"/>
            <a:ext cx="2514600" cy="1143000"/>
          </a:xfrm>
        </p:spPr>
        <p:txBody>
          <a:bodyPr/>
          <a:lstStyle/>
          <a:p>
            <a:pPr>
              <a:defRPr/>
            </a:pPr>
            <a:r>
              <a:rPr lang="en-US" sz="3200" dirty="0" smtClean="0"/>
              <a:t>An example</a:t>
            </a:r>
            <a:endParaRPr lang="en-US" sz="3200" dirty="0"/>
          </a:p>
        </p:txBody>
      </p:sp>
      <p:pic>
        <p:nvPicPr>
          <p:cNvPr id="34819" name="Content Placeholder 5" descr="metabolic_network.bmp"/>
          <p:cNvPicPr>
            <a:picLocks noGrp="1" noChangeAspect="1"/>
          </p:cNvPicPr>
          <p:nvPr>
            <p:ph idx="1"/>
          </p:nvPr>
        </p:nvPicPr>
        <p:blipFill>
          <a:blip r:embed="rId2" cstate="print"/>
          <a:srcRect/>
          <a:stretch>
            <a:fillRect/>
          </a:stretch>
        </p:blipFill>
        <p:spPr>
          <a:xfrm>
            <a:off x="1143000" y="1524000"/>
            <a:ext cx="3933825" cy="4800600"/>
          </a:xfrm>
        </p:spPr>
      </p:pic>
      <p:pic>
        <p:nvPicPr>
          <p:cNvPr id="34822" name="Picture 7" descr="lipid_metabolism.bmp"/>
          <p:cNvPicPr>
            <a:picLocks noChangeAspect="1"/>
          </p:cNvPicPr>
          <p:nvPr/>
        </p:nvPicPr>
        <p:blipFill>
          <a:blip r:embed="rId3" cstate="print"/>
          <a:srcRect/>
          <a:stretch>
            <a:fillRect/>
          </a:stretch>
        </p:blipFill>
        <p:spPr bwMode="auto">
          <a:xfrm>
            <a:off x="6096000" y="2438400"/>
            <a:ext cx="1885950" cy="23907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304800" y="152400"/>
            <a:ext cx="8686800" cy="685800"/>
          </a:xfrm>
        </p:spPr>
        <p:txBody>
          <a:bodyPr>
            <a:normAutofit/>
          </a:bodyPr>
          <a:lstStyle/>
          <a:p>
            <a:pPr eaLnBrk="1" hangingPunct="1"/>
            <a:r>
              <a:rPr lang="en-US" sz="2400" smtClean="0">
                <a:ea typeface="Calibri" pitchFamily="34" charset="0"/>
                <a:cs typeface="Calibri" pitchFamily="34" charset="0"/>
              </a:rPr>
              <a:t>Categorization of methodologies for metabolic pathway analysis</a:t>
            </a:r>
          </a:p>
        </p:txBody>
      </p:sp>
      <p:sp>
        <p:nvSpPr>
          <p:cNvPr id="23555" name="Slide Number Placeholder 3"/>
          <p:cNvSpPr>
            <a:spLocks noGrp="1"/>
          </p:cNvSpPr>
          <p:nvPr>
            <p:ph type="sldNum" sz="quarter" idx="12"/>
          </p:nvPr>
        </p:nvSpPr>
        <p:spPr bwMode="auto">
          <a:xfrm>
            <a:off x="457200" y="6356350"/>
            <a:ext cx="2133600" cy="365125"/>
          </a:xfrm>
          <a:noFill/>
          <a:ln>
            <a:miter lim="800000"/>
            <a:headEnd/>
            <a:tailEnd/>
          </a:ln>
        </p:spPr>
        <p:txBody>
          <a:bodyPr wrap="square" numCol="1" anchorCtr="0" compatLnSpc="1">
            <a:prstTxWarp prst="textNoShape">
              <a:avLst/>
            </a:prstTxWarp>
          </a:bodyPr>
          <a:lstStyle/>
          <a:p>
            <a:pPr algn="l" fontAlgn="base">
              <a:spcBef>
                <a:spcPct val="0"/>
              </a:spcBef>
              <a:spcAft>
                <a:spcPct val="0"/>
              </a:spcAft>
            </a:pPr>
            <a:endParaRPr lang="en-US" dirty="0" smtClean="0">
              <a:solidFill>
                <a:srgbClr val="000000"/>
              </a:solidFill>
              <a:latin typeface="Arial" pitchFamily="34" charset="0"/>
            </a:endParaRPr>
          </a:p>
        </p:txBody>
      </p:sp>
      <p:sp>
        <p:nvSpPr>
          <p:cNvPr id="23556" name="TextBox 7"/>
          <p:cNvSpPr txBox="1">
            <a:spLocks noChangeArrowheads="1"/>
          </p:cNvSpPr>
          <p:nvPr/>
        </p:nvSpPr>
        <p:spPr bwMode="auto">
          <a:xfrm>
            <a:off x="457200" y="954088"/>
            <a:ext cx="3962400" cy="369887"/>
          </a:xfrm>
          <a:prstGeom prst="rect">
            <a:avLst/>
          </a:prstGeom>
          <a:noFill/>
          <a:ln w="12700">
            <a:solidFill>
              <a:schemeClr val="tx1"/>
            </a:solidFill>
            <a:miter lim="800000"/>
            <a:headEnd/>
            <a:tailEnd/>
          </a:ln>
        </p:spPr>
        <p:txBody>
          <a:bodyPr>
            <a:spAutoFit/>
          </a:bodyPr>
          <a:lstStyle/>
          <a:p>
            <a:pPr algn="just"/>
            <a:r>
              <a:rPr lang="en-US" b="1">
                <a:latin typeface="Calibri" pitchFamily="34" charset="0"/>
                <a:ea typeface="Calibri" pitchFamily="34" charset="0"/>
                <a:cs typeface="Calibri" pitchFamily="34" charset="0"/>
              </a:rPr>
              <a:t>Structural and Stoichiometric modeling</a:t>
            </a:r>
          </a:p>
        </p:txBody>
      </p:sp>
      <p:sp>
        <p:nvSpPr>
          <p:cNvPr id="23557" name="TextBox 8"/>
          <p:cNvSpPr txBox="1">
            <a:spLocks noChangeArrowheads="1"/>
          </p:cNvSpPr>
          <p:nvPr/>
        </p:nvSpPr>
        <p:spPr bwMode="auto">
          <a:xfrm>
            <a:off x="5867400" y="954088"/>
            <a:ext cx="1905000" cy="369887"/>
          </a:xfrm>
          <a:prstGeom prst="rect">
            <a:avLst/>
          </a:prstGeom>
          <a:noFill/>
          <a:ln w="12700">
            <a:solidFill>
              <a:schemeClr val="tx1"/>
            </a:solidFill>
            <a:miter lim="800000"/>
            <a:headEnd/>
            <a:tailEnd/>
          </a:ln>
        </p:spPr>
        <p:txBody>
          <a:bodyPr>
            <a:spAutoFit/>
          </a:bodyPr>
          <a:lstStyle/>
          <a:p>
            <a:pPr algn="just"/>
            <a:r>
              <a:rPr lang="en-US" b="1">
                <a:latin typeface="Calibri" pitchFamily="34" charset="0"/>
                <a:ea typeface="Calibri" pitchFamily="34" charset="0"/>
                <a:cs typeface="Calibri" pitchFamily="34" charset="0"/>
              </a:rPr>
              <a:t>Kinetic Modeling</a:t>
            </a:r>
          </a:p>
        </p:txBody>
      </p:sp>
      <p:sp>
        <p:nvSpPr>
          <p:cNvPr id="23558" name="TextBox 9"/>
          <p:cNvSpPr txBox="1">
            <a:spLocks noChangeArrowheads="1"/>
          </p:cNvSpPr>
          <p:nvPr/>
        </p:nvSpPr>
        <p:spPr bwMode="auto">
          <a:xfrm>
            <a:off x="457200" y="2830513"/>
            <a:ext cx="1752600" cy="369887"/>
          </a:xfrm>
          <a:prstGeom prst="rect">
            <a:avLst/>
          </a:prstGeom>
          <a:noFill/>
          <a:ln w="9525">
            <a:solidFill>
              <a:srgbClr val="FF0000"/>
            </a:solidFill>
            <a:miter lim="800000"/>
            <a:headEnd/>
            <a:tailEnd/>
          </a:ln>
        </p:spPr>
        <p:txBody>
          <a:bodyPr>
            <a:spAutoFit/>
          </a:bodyPr>
          <a:lstStyle/>
          <a:p>
            <a:r>
              <a:rPr lang="en-US" b="1">
                <a:solidFill>
                  <a:srgbClr val="FF0000"/>
                </a:solidFill>
                <a:latin typeface="Calibri" pitchFamily="34" charset="0"/>
                <a:ea typeface="Calibri" pitchFamily="34" charset="0"/>
                <a:cs typeface="Calibri" pitchFamily="34" charset="0"/>
              </a:rPr>
              <a:t>Network based</a:t>
            </a:r>
          </a:p>
        </p:txBody>
      </p:sp>
      <p:sp>
        <p:nvSpPr>
          <p:cNvPr id="23559" name="TextBox 10"/>
          <p:cNvSpPr txBox="1">
            <a:spLocks noChangeArrowheads="1"/>
          </p:cNvSpPr>
          <p:nvPr/>
        </p:nvSpPr>
        <p:spPr bwMode="auto">
          <a:xfrm>
            <a:off x="2362200" y="2830513"/>
            <a:ext cx="1981200" cy="369887"/>
          </a:xfrm>
          <a:prstGeom prst="rect">
            <a:avLst/>
          </a:prstGeom>
          <a:noFill/>
          <a:ln w="12700">
            <a:solidFill>
              <a:srgbClr val="FF0000"/>
            </a:solidFill>
            <a:miter lim="800000"/>
            <a:headEnd/>
            <a:tailEnd/>
          </a:ln>
        </p:spPr>
        <p:txBody>
          <a:bodyPr>
            <a:spAutoFit/>
          </a:bodyPr>
          <a:lstStyle/>
          <a:p>
            <a:r>
              <a:rPr lang="en-US" b="1">
                <a:solidFill>
                  <a:srgbClr val="FF0000"/>
                </a:solidFill>
                <a:latin typeface="Calibri" pitchFamily="34" charset="0"/>
                <a:ea typeface="Calibri" pitchFamily="34" charset="0"/>
                <a:cs typeface="Calibri" pitchFamily="34" charset="0"/>
              </a:rPr>
              <a:t>Constraints based</a:t>
            </a:r>
          </a:p>
        </p:txBody>
      </p:sp>
      <p:sp>
        <p:nvSpPr>
          <p:cNvPr id="23560" name="TextBox 11"/>
          <p:cNvSpPr txBox="1">
            <a:spLocks noChangeArrowheads="1"/>
          </p:cNvSpPr>
          <p:nvPr/>
        </p:nvSpPr>
        <p:spPr bwMode="auto">
          <a:xfrm>
            <a:off x="4572000" y="2830513"/>
            <a:ext cx="1066800" cy="369887"/>
          </a:xfrm>
          <a:prstGeom prst="rect">
            <a:avLst/>
          </a:prstGeom>
          <a:noFill/>
          <a:ln w="12700">
            <a:solidFill>
              <a:srgbClr val="FF0000"/>
            </a:solidFill>
            <a:miter lim="800000"/>
            <a:headEnd/>
            <a:tailEnd/>
          </a:ln>
        </p:spPr>
        <p:txBody>
          <a:bodyPr>
            <a:spAutoFit/>
          </a:bodyPr>
          <a:lstStyle/>
          <a:p>
            <a:r>
              <a:rPr lang="en-US" b="1">
                <a:solidFill>
                  <a:srgbClr val="FF0000"/>
                </a:solidFill>
                <a:latin typeface="Calibri" pitchFamily="34" charset="0"/>
                <a:ea typeface="Calibri" pitchFamily="34" charset="0"/>
                <a:cs typeface="Calibri" pitchFamily="34" charset="0"/>
              </a:rPr>
              <a:t>Discrete</a:t>
            </a:r>
          </a:p>
        </p:txBody>
      </p:sp>
      <p:sp>
        <p:nvSpPr>
          <p:cNvPr id="23561" name="TextBox 12"/>
          <p:cNvSpPr txBox="1">
            <a:spLocks noChangeArrowheads="1"/>
          </p:cNvSpPr>
          <p:nvPr/>
        </p:nvSpPr>
        <p:spPr bwMode="auto">
          <a:xfrm>
            <a:off x="5715000" y="2830513"/>
            <a:ext cx="1371600" cy="369887"/>
          </a:xfrm>
          <a:prstGeom prst="rect">
            <a:avLst/>
          </a:prstGeom>
          <a:noFill/>
          <a:ln w="12700">
            <a:solidFill>
              <a:srgbClr val="FF0000"/>
            </a:solidFill>
            <a:miter lim="800000"/>
            <a:headEnd/>
            <a:tailEnd/>
          </a:ln>
        </p:spPr>
        <p:txBody>
          <a:bodyPr>
            <a:spAutoFit/>
          </a:bodyPr>
          <a:lstStyle/>
          <a:p>
            <a:r>
              <a:rPr lang="en-US" b="1">
                <a:solidFill>
                  <a:srgbClr val="FF0000"/>
                </a:solidFill>
                <a:latin typeface="Calibri" pitchFamily="34" charset="0"/>
                <a:ea typeface="Calibri" pitchFamily="34" charset="0"/>
                <a:cs typeface="Calibri" pitchFamily="34" charset="0"/>
              </a:rPr>
              <a:t>Continuous</a:t>
            </a:r>
          </a:p>
        </p:txBody>
      </p:sp>
      <p:sp>
        <p:nvSpPr>
          <p:cNvPr id="23562" name="TextBox 13"/>
          <p:cNvSpPr txBox="1">
            <a:spLocks noChangeArrowheads="1"/>
          </p:cNvSpPr>
          <p:nvPr/>
        </p:nvSpPr>
        <p:spPr bwMode="auto">
          <a:xfrm>
            <a:off x="7239000" y="2830513"/>
            <a:ext cx="1835150" cy="369887"/>
          </a:xfrm>
          <a:prstGeom prst="rect">
            <a:avLst/>
          </a:prstGeom>
          <a:noFill/>
          <a:ln w="12700">
            <a:solidFill>
              <a:srgbClr val="FF0000"/>
            </a:solidFill>
            <a:miter lim="800000"/>
            <a:headEnd/>
            <a:tailEnd/>
          </a:ln>
        </p:spPr>
        <p:txBody>
          <a:bodyPr>
            <a:spAutoFit/>
          </a:bodyPr>
          <a:lstStyle/>
          <a:p>
            <a:r>
              <a:rPr lang="en-US" b="1">
                <a:solidFill>
                  <a:srgbClr val="FF0000"/>
                </a:solidFill>
                <a:latin typeface="Calibri" pitchFamily="34" charset="0"/>
                <a:ea typeface="Calibri" pitchFamily="34" charset="0"/>
                <a:cs typeface="Calibri" pitchFamily="34" charset="0"/>
              </a:rPr>
              <a:t>Hybrid modeling</a:t>
            </a:r>
          </a:p>
        </p:txBody>
      </p:sp>
      <p:sp>
        <p:nvSpPr>
          <p:cNvPr id="23563" name="TextBox 14"/>
          <p:cNvSpPr txBox="1">
            <a:spLocks noChangeArrowheads="1"/>
          </p:cNvSpPr>
          <p:nvPr/>
        </p:nvSpPr>
        <p:spPr bwMode="auto">
          <a:xfrm>
            <a:off x="304800" y="4887913"/>
            <a:ext cx="2209800" cy="369887"/>
          </a:xfrm>
          <a:prstGeom prst="rect">
            <a:avLst/>
          </a:prstGeom>
          <a:noFill/>
          <a:ln w="9525">
            <a:noFill/>
            <a:miter lim="800000"/>
            <a:headEnd/>
            <a:tailEnd/>
          </a:ln>
        </p:spPr>
        <p:txBody>
          <a:bodyPr>
            <a:spAutoFit/>
          </a:bodyPr>
          <a:lstStyle/>
          <a:p>
            <a:pPr>
              <a:buFont typeface="Arial" pitchFamily="34" charset="0"/>
              <a:buChar char="•"/>
            </a:pPr>
            <a:r>
              <a:rPr lang="en-US" b="1">
                <a:solidFill>
                  <a:srgbClr val="00B050"/>
                </a:solidFill>
                <a:latin typeface="Calibri" pitchFamily="34" charset="0"/>
                <a:ea typeface="Calibri" pitchFamily="34" charset="0"/>
                <a:cs typeface="Calibri" pitchFamily="34" charset="0"/>
              </a:rPr>
              <a:t> Hypergraph-based</a:t>
            </a:r>
          </a:p>
        </p:txBody>
      </p:sp>
      <p:sp>
        <p:nvSpPr>
          <p:cNvPr id="23564" name="TextBox 15"/>
          <p:cNvSpPr txBox="1">
            <a:spLocks noChangeArrowheads="1"/>
          </p:cNvSpPr>
          <p:nvPr/>
        </p:nvSpPr>
        <p:spPr bwMode="auto">
          <a:xfrm>
            <a:off x="304800" y="5268913"/>
            <a:ext cx="1676400" cy="369887"/>
          </a:xfrm>
          <a:prstGeom prst="rect">
            <a:avLst/>
          </a:prstGeom>
          <a:noFill/>
          <a:ln w="9525">
            <a:noFill/>
            <a:miter lim="800000"/>
            <a:headEnd/>
            <a:tailEnd/>
          </a:ln>
        </p:spPr>
        <p:txBody>
          <a:bodyPr>
            <a:spAutoFit/>
          </a:bodyPr>
          <a:lstStyle/>
          <a:p>
            <a:pPr>
              <a:buFont typeface="Arial" pitchFamily="34" charset="0"/>
              <a:buChar char="•"/>
            </a:pPr>
            <a:r>
              <a:rPr lang="en-US" b="1">
                <a:solidFill>
                  <a:srgbClr val="00B050"/>
                </a:solidFill>
                <a:latin typeface="Calibri" pitchFamily="34" charset="0"/>
                <a:ea typeface="Calibri" pitchFamily="34" charset="0"/>
                <a:cs typeface="Calibri" pitchFamily="34" charset="0"/>
              </a:rPr>
              <a:t> EM/EP based</a:t>
            </a:r>
          </a:p>
        </p:txBody>
      </p:sp>
      <p:sp>
        <p:nvSpPr>
          <p:cNvPr id="23565" name="TextBox 16"/>
          <p:cNvSpPr txBox="1">
            <a:spLocks noChangeArrowheads="1"/>
          </p:cNvSpPr>
          <p:nvPr/>
        </p:nvSpPr>
        <p:spPr bwMode="auto">
          <a:xfrm>
            <a:off x="2667000" y="4887913"/>
            <a:ext cx="914400" cy="369887"/>
          </a:xfrm>
          <a:prstGeom prst="rect">
            <a:avLst/>
          </a:prstGeom>
          <a:noFill/>
          <a:ln w="9525">
            <a:noFill/>
            <a:miter lim="800000"/>
            <a:headEnd/>
            <a:tailEnd/>
          </a:ln>
        </p:spPr>
        <p:txBody>
          <a:bodyPr>
            <a:spAutoFit/>
          </a:bodyPr>
          <a:lstStyle/>
          <a:p>
            <a:pPr>
              <a:buFont typeface="Arial" pitchFamily="34" charset="0"/>
              <a:buChar char="•"/>
            </a:pPr>
            <a:r>
              <a:rPr lang="en-US" b="1">
                <a:solidFill>
                  <a:srgbClr val="00B050"/>
                </a:solidFill>
                <a:latin typeface="Calibri" pitchFamily="34" charset="0"/>
                <a:ea typeface="Calibri" pitchFamily="34" charset="0"/>
                <a:cs typeface="Calibri" pitchFamily="34" charset="0"/>
              </a:rPr>
              <a:t> rFBA</a:t>
            </a:r>
          </a:p>
        </p:txBody>
      </p:sp>
      <p:sp>
        <p:nvSpPr>
          <p:cNvPr id="23566" name="TextBox 17"/>
          <p:cNvSpPr txBox="1">
            <a:spLocks noChangeArrowheads="1"/>
          </p:cNvSpPr>
          <p:nvPr/>
        </p:nvSpPr>
        <p:spPr bwMode="auto">
          <a:xfrm>
            <a:off x="2667000" y="5192713"/>
            <a:ext cx="914400" cy="369887"/>
          </a:xfrm>
          <a:prstGeom prst="rect">
            <a:avLst/>
          </a:prstGeom>
          <a:noFill/>
          <a:ln w="9525">
            <a:noFill/>
            <a:miter lim="800000"/>
            <a:headEnd/>
            <a:tailEnd/>
          </a:ln>
        </p:spPr>
        <p:txBody>
          <a:bodyPr>
            <a:spAutoFit/>
          </a:bodyPr>
          <a:lstStyle/>
          <a:p>
            <a:pPr>
              <a:buFont typeface="Arial" pitchFamily="34" charset="0"/>
              <a:buChar char="•"/>
            </a:pPr>
            <a:r>
              <a:rPr lang="en-US" b="1">
                <a:solidFill>
                  <a:srgbClr val="00B050"/>
                </a:solidFill>
                <a:latin typeface="Calibri" pitchFamily="34" charset="0"/>
                <a:ea typeface="Calibri" pitchFamily="34" charset="0"/>
                <a:cs typeface="Calibri" pitchFamily="34" charset="0"/>
              </a:rPr>
              <a:t> srFBA</a:t>
            </a:r>
          </a:p>
        </p:txBody>
      </p:sp>
      <p:sp>
        <p:nvSpPr>
          <p:cNvPr id="23567" name="TextBox 18"/>
          <p:cNvSpPr txBox="1">
            <a:spLocks noChangeArrowheads="1"/>
          </p:cNvSpPr>
          <p:nvPr/>
        </p:nvSpPr>
        <p:spPr bwMode="auto">
          <a:xfrm>
            <a:off x="2667000" y="5649913"/>
            <a:ext cx="914400" cy="369887"/>
          </a:xfrm>
          <a:prstGeom prst="rect">
            <a:avLst/>
          </a:prstGeom>
          <a:noFill/>
          <a:ln w="9525">
            <a:noFill/>
            <a:miter lim="800000"/>
            <a:headEnd/>
            <a:tailEnd/>
          </a:ln>
        </p:spPr>
        <p:txBody>
          <a:bodyPr>
            <a:spAutoFit/>
          </a:bodyPr>
          <a:lstStyle/>
          <a:p>
            <a:pPr>
              <a:buFont typeface="Arial" pitchFamily="34" charset="0"/>
              <a:buChar char="•"/>
            </a:pPr>
            <a:r>
              <a:rPr lang="en-US" b="1">
                <a:solidFill>
                  <a:srgbClr val="00B050"/>
                </a:solidFill>
                <a:latin typeface="Calibri" pitchFamily="34" charset="0"/>
                <a:ea typeface="Calibri" pitchFamily="34" charset="0"/>
                <a:cs typeface="Calibri" pitchFamily="34" charset="0"/>
              </a:rPr>
              <a:t> iFBA</a:t>
            </a:r>
          </a:p>
        </p:txBody>
      </p:sp>
      <p:sp>
        <p:nvSpPr>
          <p:cNvPr id="23568" name="TextBox 20"/>
          <p:cNvSpPr txBox="1">
            <a:spLocks noChangeArrowheads="1"/>
          </p:cNvSpPr>
          <p:nvPr/>
        </p:nvSpPr>
        <p:spPr bwMode="auto">
          <a:xfrm>
            <a:off x="2667000" y="6030913"/>
            <a:ext cx="914400" cy="369887"/>
          </a:xfrm>
          <a:prstGeom prst="rect">
            <a:avLst/>
          </a:prstGeom>
          <a:noFill/>
          <a:ln w="9525">
            <a:noFill/>
            <a:miter lim="800000"/>
            <a:headEnd/>
            <a:tailEnd/>
          </a:ln>
        </p:spPr>
        <p:txBody>
          <a:bodyPr>
            <a:spAutoFit/>
          </a:bodyPr>
          <a:lstStyle/>
          <a:p>
            <a:pPr>
              <a:buFont typeface="Arial" pitchFamily="34" charset="0"/>
              <a:buChar char="•"/>
            </a:pPr>
            <a:r>
              <a:rPr lang="en-US" b="1">
                <a:solidFill>
                  <a:srgbClr val="00B050"/>
                </a:solidFill>
                <a:latin typeface="Calibri" pitchFamily="34" charset="0"/>
                <a:ea typeface="Calibri" pitchFamily="34" charset="0"/>
                <a:cs typeface="Calibri" pitchFamily="34" charset="0"/>
              </a:rPr>
              <a:t> idFBA</a:t>
            </a:r>
          </a:p>
        </p:txBody>
      </p:sp>
      <p:sp>
        <p:nvSpPr>
          <p:cNvPr id="23569" name="TextBox 21"/>
          <p:cNvSpPr txBox="1">
            <a:spLocks noChangeArrowheads="1"/>
          </p:cNvSpPr>
          <p:nvPr/>
        </p:nvSpPr>
        <p:spPr bwMode="auto">
          <a:xfrm>
            <a:off x="4114800" y="4887913"/>
            <a:ext cx="1752600" cy="369887"/>
          </a:xfrm>
          <a:prstGeom prst="rect">
            <a:avLst/>
          </a:prstGeom>
          <a:noFill/>
          <a:ln w="9525">
            <a:noFill/>
            <a:miter lim="800000"/>
            <a:headEnd/>
            <a:tailEnd/>
          </a:ln>
        </p:spPr>
        <p:txBody>
          <a:bodyPr>
            <a:spAutoFit/>
          </a:bodyPr>
          <a:lstStyle/>
          <a:p>
            <a:pPr>
              <a:buFont typeface="Arial" pitchFamily="34" charset="0"/>
              <a:buChar char="•"/>
            </a:pPr>
            <a:r>
              <a:rPr lang="en-US" b="1">
                <a:solidFill>
                  <a:srgbClr val="00B050"/>
                </a:solidFill>
                <a:latin typeface="Calibri" pitchFamily="34" charset="0"/>
                <a:ea typeface="Calibri" pitchFamily="34" charset="0"/>
                <a:cs typeface="Calibri" pitchFamily="34" charset="0"/>
              </a:rPr>
              <a:t> Logical-based</a:t>
            </a:r>
          </a:p>
        </p:txBody>
      </p:sp>
      <p:sp>
        <p:nvSpPr>
          <p:cNvPr id="23570" name="TextBox 22"/>
          <p:cNvSpPr txBox="1">
            <a:spLocks noChangeArrowheads="1"/>
          </p:cNvSpPr>
          <p:nvPr/>
        </p:nvSpPr>
        <p:spPr bwMode="auto">
          <a:xfrm>
            <a:off x="4114800" y="5345113"/>
            <a:ext cx="1828800" cy="369887"/>
          </a:xfrm>
          <a:prstGeom prst="rect">
            <a:avLst/>
          </a:prstGeom>
          <a:noFill/>
          <a:ln w="9525">
            <a:noFill/>
            <a:miter lim="800000"/>
            <a:headEnd/>
            <a:tailEnd/>
          </a:ln>
        </p:spPr>
        <p:txBody>
          <a:bodyPr>
            <a:spAutoFit/>
          </a:bodyPr>
          <a:lstStyle/>
          <a:p>
            <a:pPr algn="just">
              <a:buFont typeface="Arial" pitchFamily="34" charset="0"/>
              <a:buChar char="•"/>
            </a:pPr>
            <a:r>
              <a:rPr lang="en-US" b="1">
                <a:solidFill>
                  <a:srgbClr val="00B050"/>
                </a:solidFill>
                <a:latin typeface="Calibri" pitchFamily="34" charset="0"/>
                <a:ea typeface="Calibri" pitchFamily="34" charset="0"/>
                <a:cs typeface="Calibri" pitchFamily="34" charset="0"/>
              </a:rPr>
              <a:t> Petri-Nets (PNs)</a:t>
            </a:r>
          </a:p>
        </p:txBody>
      </p:sp>
      <p:sp>
        <p:nvSpPr>
          <p:cNvPr id="23571" name="TextBox 23"/>
          <p:cNvSpPr txBox="1">
            <a:spLocks noChangeArrowheads="1"/>
          </p:cNvSpPr>
          <p:nvPr/>
        </p:nvSpPr>
        <p:spPr bwMode="auto">
          <a:xfrm>
            <a:off x="5943600" y="4811713"/>
            <a:ext cx="1524000" cy="369887"/>
          </a:xfrm>
          <a:prstGeom prst="rect">
            <a:avLst/>
          </a:prstGeom>
          <a:noFill/>
          <a:ln w="9525">
            <a:noFill/>
            <a:miter lim="800000"/>
            <a:headEnd/>
            <a:tailEnd/>
          </a:ln>
        </p:spPr>
        <p:txBody>
          <a:bodyPr>
            <a:spAutoFit/>
          </a:bodyPr>
          <a:lstStyle/>
          <a:p>
            <a:pPr>
              <a:buFont typeface="Arial" pitchFamily="34" charset="0"/>
              <a:buChar char="•"/>
            </a:pPr>
            <a:r>
              <a:rPr lang="en-US" b="1">
                <a:solidFill>
                  <a:srgbClr val="00B050"/>
                </a:solidFill>
                <a:latin typeface="Calibri" pitchFamily="34" charset="0"/>
                <a:ea typeface="Calibri" pitchFamily="34" charset="0"/>
                <a:cs typeface="Calibri" pitchFamily="34" charset="0"/>
              </a:rPr>
              <a:t> ODE-based</a:t>
            </a:r>
          </a:p>
        </p:txBody>
      </p:sp>
      <p:sp>
        <p:nvSpPr>
          <p:cNvPr id="23572" name="TextBox 24"/>
          <p:cNvSpPr txBox="1">
            <a:spLocks noChangeArrowheads="1"/>
          </p:cNvSpPr>
          <p:nvPr/>
        </p:nvSpPr>
        <p:spPr bwMode="auto">
          <a:xfrm>
            <a:off x="7391400" y="4964113"/>
            <a:ext cx="1828800" cy="369887"/>
          </a:xfrm>
          <a:prstGeom prst="rect">
            <a:avLst/>
          </a:prstGeom>
          <a:noFill/>
          <a:ln w="9525">
            <a:noFill/>
            <a:miter lim="800000"/>
            <a:headEnd/>
            <a:tailEnd/>
          </a:ln>
        </p:spPr>
        <p:txBody>
          <a:bodyPr>
            <a:spAutoFit/>
          </a:bodyPr>
          <a:lstStyle/>
          <a:p>
            <a:pPr>
              <a:buFont typeface="Arial" pitchFamily="34" charset="0"/>
              <a:buChar char="•"/>
            </a:pPr>
            <a:r>
              <a:rPr lang="en-US" b="1">
                <a:solidFill>
                  <a:srgbClr val="00B050"/>
                </a:solidFill>
                <a:latin typeface="Calibri" pitchFamily="34" charset="0"/>
                <a:ea typeface="Calibri" pitchFamily="34" charset="0"/>
                <a:cs typeface="Calibri" pitchFamily="34" charset="0"/>
              </a:rPr>
              <a:t> Hybrid systems</a:t>
            </a:r>
          </a:p>
        </p:txBody>
      </p:sp>
      <p:sp>
        <p:nvSpPr>
          <p:cNvPr id="23573" name="TextBox 25"/>
          <p:cNvSpPr txBox="1">
            <a:spLocks noChangeArrowheads="1"/>
          </p:cNvSpPr>
          <p:nvPr/>
        </p:nvSpPr>
        <p:spPr bwMode="auto">
          <a:xfrm>
            <a:off x="7391400" y="5345113"/>
            <a:ext cx="1752600" cy="646112"/>
          </a:xfrm>
          <a:prstGeom prst="rect">
            <a:avLst/>
          </a:prstGeom>
          <a:noFill/>
          <a:ln w="9525">
            <a:noFill/>
            <a:miter lim="800000"/>
            <a:headEnd/>
            <a:tailEnd/>
          </a:ln>
        </p:spPr>
        <p:txBody>
          <a:bodyPr>
            <a:spAutoFit/>
          </a:bodyPr>
          <a:lstStyle/>
          <a:p>
            <a:pPr>
              <a:buFont typeface="Arial" pitchFamily="34" charset="0"/>
              <a:buChar char="•"/>
            </a:pPr>
            <a:r>
              <a:rPr lang="en-US" b="1">
                <a:solidFill>
                  <a:srgbClr val="00B050"/>
                </a:solidFill>
                <a:latin typeface="Calibri" pitchFamily="34" charset="0"/>
                <a:ea typeface="Calibri" pitchFamily="34" charset="0"/>
                <a:cs typeface="Calibri" pitchFamily="34" charset="0"/>
              </a:rPr>
              <a:t> Hybrid </a:t>
            </a:r>
          </a:p>
          <a:p>
            <a:r>
              <a:rPr lang="en-US" b="1">
                <a:solidFill>
                  <a:srgbClr val="00B050"/>
                </a:solidFill>
                <a:latin typeface="Calibri" pitchFamily="34" charset="0"/>
                <a:ea typeface="Calibri" pitchFamily="34" charset="0"/>
                <a:cs typeface="Calibri" pitchFamily="34" charset="0"/>
              </a:rPr>
              <a:t>Functional PNs</a:t>
            </a:r>
          </a:p>
        </p:txBody>
      </p:sp>
      <p:cxnSp>
        <p:nvCxnSpPr>
          <p:cNvPr id="23574" name="Straight Arrow Connector 32"/>
          <p:cNvCxnSpPr>
            <a:cxnSpLocks noChangeShapeType="1"/>
          </p:cNvCxnSpPr>
          <p:nvPr/>
        </p:nvCxnSpPr>
        <p:spPr bwMode="auto">
          <a:xfrm flipH="1">
            <a:off x="990600" y="1524000"/>
            <a:ext cx="990600" cy="1219200"/>
          </a:xfrm>
          <a:prstGeom prst="straightConnector1">
            <a:avLst/>
          </a:prstGeom>
          <a:noFill/>
          <a:ln w="9525" algn="ctr">
            <a:solidFill>
              <a:schemeClr val="tx1"/>
            </a:solidFill>
            <a:round/>
            <a:headEnd/>
            <a:tailEnd type="arrow" w="med" len="med"/>
          </a:ln>
        </p:spPr>
      </p:cxnSp>
      <p:sp>
        <p:nvSpPr>
          <p:cNvPr id="23575" name="Down Arrow 33"/>
          <p:cNvSpPr>
            <a:spLocks noChangeArrowheads="1"/>
          </p:cNvSpPr>
          <p:nvPr/>
        </p:nvSpPr>
        <p:spPr bwMode="auto">
          <a:xfrm>
            <a:off x="4953000" y="3363913"/>
            <a:ext cx="228600" cy="1447800"/>
          </a:xfrm>
          <a:prstGeom prst="downArrow">
            <a:avLst>
              <a:gd name="adj1" fmla="val 50000"/>
              <a:gd name="adj2" fmla="val 49992"/>
            </a:avLst>
          </a:prstGeom>
          <a:solidFill>
            <a:srgbClr val="008000"/>
          </a:solidFill>
          <a:ln w="9525" algn="ctr">
            <a:noFill/>
            <a:round/>
            <a:headEnd/>
            <a:tailEnd/>
          </a:ln>
        </p:spPr>
        <p:txBody>
          <a:bodyPr wrap="none" anchor="ctr"/>
          <a:lstStyle/>
          <a:p>
            <a:pPr algn="ctr">
              <a:lnSpc>
                <a:spcPct val="130000"/>
              </a:lnSpc>
              <a:spcBef>
                <a:spcPct val="20000"/>
              </a:spcBef>
              <a:buClr>
                <a:schemeClr val="accent2"/>
              </a:buClr>
              <a:buFont typeface="Wingdings" pitchFamily="2" charset="2"/>
              <a:buChar char="§"/>
            </a:pPr>
            <a:endParaRPr lang="en-US" b="1">
              <a:latin typeface="Calibri" pitchFamily="34" charset="0"/>
            </a:endParaRPr>
          </a:p>
        </p:txBody>
      </p:sp>
      <p:cxnSp>
        <p:nvCxnSpPr>
          <p:cNvPr id="23576" name="Straight Arrow Connector 36"/>
          <p:cNvCxnSpPr>
            <a:cxnSpLocks noChangeShapeType="1"/>
          </p:cNvCxnSpPr>
          <p:nvPr/>
        </p:nvCxnSpPr>
        <p:spPr bwMode="auto">
          <a:xfrm>
            <a:off x="7086600" y="1524000"/>
            <a:ext cx="990600" cy="1066800"/>
          </a:xfrm>
          <a:prstGeom prst="straightConnector1">
            <a:avLst/>
          </a:prstGeom>
          <a:noFill/>
          <a:ln w="9525" algn="ctr">
            <a:solidFill>
              <a:schemeClr val="tx1"/>
            </a:solidFill>
            <a:round/>
            <a:headEnd/>
            <a:tailEnd type="arrow" w="med" len="med"/>
          </a:ln>
        </p:spPr>
      </p:cxnSp>
      <p:cxnSp>
        <p:nvCxnSpPr>
          <p:cNvPr id="23577" name="Straight Arrow Connector 37"/>
          <p:cNvCxnSpPr>
            <a:cxnSpLocks noChangeShapeType="1"/>
          </p:cNvCxnSpPr>
          <p:nvPr/>
        </p:nvCxnSpPr>
        <p:spPr bwMode="auto">
          <a:xfrm>
            <a:off x="2133600" y="1524000"/>
            <a:ext cx="914400" cy="1219200"/>
          </a:xfrm>
          <a:prstGeom prst="straightConnector1">
            <a:avLst/>
          </a:prstGeom>
          <a:noFill/>
          <a:ln w="9525" algn="ctr">
            <a:solidFill>
              <a:schemeClr val="tx1"/>
            </a:solidFill>
            <a:round/>
            <a:headEnd/>
            <a:tailEnd type="arrow" w="med" len="med"/>
          </a:ln>
        </p:spPr>
      </p:cxnSp>
      <p:cxnSp>
        <p:nvCxnSpPr>
          <p:cNvPr id="23578" name="Straight Arrow Connector 38"/>
          <p:cNvCxnSpPr>
            <a:cxnSpLocks noChangeShapeType="1"/>
          </p:cNvCxnSpPr>
          <p:nvPr/>
        </p:nvCxnSpPr>
        <p:spPr bwMode="auto">
          <a:xfrm>
            <a:off x="6629400" y="1524000"/>
            <a:ext cx="0" cy="1143000"/>
          </a:xfrm>
          <a:prstGeom prst="straightConnector1">
            <a:avLst/>
          </a:prstGeom>
          <a:noFill/>
          <a:ln w="9525" algn="ctr">
            <a:solidFill>
              <a:schemeClr val="tx1"/>
            </a:solidFill>
            <a:round/>
            <a:headEnd/>
            <a:tailEnd type="arrow" w="med" len="med"/>
          </a:ln>
        </p:spPr>
      </p:cxnSp>
      <p:cxnSp>
        <p:nvCxnSpPr>
          <p:cNvPr id="23579" name="Straight Arrow Connector 39"/>
          <p:cNvCxnSpPr>
            <a:cxnSpLocks noChangeShapeType="1"/>
          </p:cNvCxnSpPr>
          <p:nvPr/>
        </p:nvCxnSpPr>
        <p:spPr bwMode="auto">
          <a:xfrm flipH="1">
            <a:off x="5105400" y="1524000"/>
            <a:ext cx="1143000" cy="1219200"/>
          </a:xfrm>
          <a:prstGeom prst="straightConnector1">
            <a:avLst/>
          </a:prstGeom>
          <a:noFill/>
          <a:ln w="9525" algn="ctr">
            <a:solidFill>
              <a:schemeClr val="tx1"/>
            </a:solidFill>
            <a:round/>
            <a:headEnd/>
            <a:tailEnd type="arrow" w="med" len="med"/>
          </a:ln>
        </p:spPr>
      </p:cxnSp>
      <p:sp>
        <p:nvSpPr>
          <p:cNvPr id="23580" name="Down Arrow 40"/>
          <p:cNvSpPr>
            <a:spLocks noChangeArrowheads="1"/>
          </p:cNvSpPr>
          <p:nvPr/>
        </p:nvSpPr>
        <p:spPr bwMode="auto">
          <a:xfrm>
            <a:off x="6477000" y="3363913"/>
            <a:ext cx="228600" cy="1371600"/>
          </a:xfrm>
          <a:prstGeom prst="downArrow">
            <a:avLst>
              <a:gd name="adj1" fmla="val 50000"/>
              <a:gd name="adj2" fmla="val 50000"/>
            </a:avLst>
          </a:prstGeom>
          <a:solidFill>
            <a:srgbClr val="008000"/>
          </a:solidFill>
          <a:ln w="9525" algn="ctr">
            <a:noFill/>
            <a:round/>
            <a:headEnd/>
            <a:tailEnd/>
          </a:ln>
        </p:spPr>
        <p:txBody>
          <a:bodyPr wrap="none" anchor="ctr"/>
          <a:lstStyle/>
          <a:p>
            <a:pPr algn="ctr">
              <a:lnSpc>
                <a:spcPct val="130000"/>
              </a:lnSpc>
              <a:spcBef>
                <a:spcPct val="20000"/>
              </a:spcBef>
              <a:buClr>
                <a:schemeClr val="accent2"/>
              </a:buClr>
              <a:buFont typeface="Wingdings" pitchFamily="2" charset="2"/>
              <a:buChar char="§"/>
            </a:pPr>
            <a:endParaRPr lang="en-US" b="1">
              <a:latin typeface="Calibri" pitchFamily="34" charset="0"/>
            </a:endParaRPr>
          </a:p>
        </p:txBody>
      </p:sp>
      <p:sp>
        <p:nvSpPr>
          <p:cNvPr id="23581" name="Down Arrow 41"/>
          <p:cNvSpPr>
            <a:spLocks noChangeArrowheads="1"/>
          </p:cNvSpPr>
          <p:nvPr/>
        </p:nvSpPr>
        <p:spPr bwMode="auto">
          <a:xfrm>
            <a:off x="8153400" y="3352800"/>
            <a:ext cx="228600" cy="1535113"/>
          </a:xfrm>
          <a:prstGeom prst="downArrow">
            <a:avLst>
              <a:gd name="adj1" fmla="val 50000"/>
              <a:gd name="adj2" fmla="val 49992"/>
            </a:avLst>
          </a:prstGeom>
          <a:solidFill>
            <a:srgbClr val="008000"/>
          </a:solidFill>
          <a:ln w="9525" algn="ctr">
            <a:noFill/>
            <a:round/>
            <a:headEnd/>
            <a:tailEnd/>
          </a:ln>
        </p:spPr>
        <p:txBody>
          <a:bodyPr wrap="none" anchor="ctr"/>
          <a:lstStyle/>
          <a:p>
            <a:pPr algn="ctr">
              <a:lnSpc>
                <a:spcPct val="130000"/>
              </a:lnSpc>
              <a:spcBef>
                <a:spcPct val="20000"/>
              </a:spcBef>
              <a:buClr>
                <a:schemeClr val="accent2"/>
              </a:buClr>
              <a:buFont typeface="Wingdings" pitchFamily="2" charset="2"/>
              <a:buChar char="§"/>
            </a:pPr>
            <a:endParaRPr lang="en-US" b="1">
              <a:latin typeface="Calibri" pitchFamily="34" charset="0"/>
            </a:endParaRPr>
          </a:p>
        </p:txBody>
      </p:sp>
      <p:sp>
        <p:nvSpPr>
          <p:cNvPr id="23582" name="Down Arrow 42"/>
          <p:cNvSpPr>
            <a:spLocks noChangeArrowheads="1"/>
          </p:cNvSpPr>
          <p:nvPr/>
        </p:nvSpPr>
        <p:spPr bwMode="auto">
          <a:xfrm>
            <a:off x="2895600" y="3276600"/>
            <a:ext cx="228600" cy="1458913"/>
          </a:xfrm>
          <a:prstGeom prst="downArrow">
            <a:avLst>
              <a:gd name="adj1" fmla="val 50000"/>
              <a:gd name="adj2" fmla="val 49992"/>
            </a:avLst>
          </a:prstGeom>
          <a:solidFill>
            <a:srgbClr val="008000"/>
          </a:solidFill>
          <a:ln w="9525" algn="ctr">
            <a:noFill/>
            <a:round/>
            <a:headEnd/>
            <a:tailEnd/>
          </a:ln>
        </p:spPr>
        <p:txBody>
          <a:bodyPr wrap="none" anchor="ctr"/>
          <a:lstStyle/>
          <a:p>
            <a:pPr algn="ctr">
              <a:lnSpc>
                <a:spcPct val="130000"/>
              </a:lnSpc>
              <a:spcBef>
                <a:spcPct val="20000"/>
              </a:spcBef>
              <a:buClr>
                <a:schemeClr val="accent2"/>
              </a:buClr>
              <a:buFont typeface="Wingdings" pitchFamily="2" charset="2"/>
              <a:buChar char="§"/>
            </a:pPr>
            <a:endParaRPr lang="en-US" b="1">
              <a:latin typeface="Calibri" pitchFamily="34" charset="0"/>
            </a:endParaRPr>
          </a:p>
        </p:txBody>
      </p:sp>
      <p:sp>
        <p:nvSpPr>
          <p:cNvPr id="23583" name="Down Arrow 43"/>
          <p:cNvSpPr>
            <a:spLocks noChangeArrowheads="1"/>
          </p:cNvSpPr>
          <p:nvPr/>
        </p:nvSpPr>
        <p:spPr bwMode="auto">
          <a:xfrm>
            <a:off x="1066800" y="3287713"/>
            <a:ext cx="228600" cy="1447800"/>
          </a:xfrm>
          <a:prstGeom prst="downArrow">
            <a:avLst>
              <a:gd name="adj1" fmla="val 50000"/>
              <a:gd name="adj2" fmla="val 49992"/>
            </a:avLst>
          </a:prstGeom>
          <a:solidFill>
            <a:srgbClr val="008000"/>
          </a:solidFill>
          <a:ln w="9525" algn="ctr">
            <a:noFill/>
            <a:round/>
            <a:headEnd/>
            <a:tailEnd/>
          </a:ln>
        </p:spPr>
        <p:txBody>
          <a:bodyPr wrap="none" anchor="ctr"/>
          <a:lstStyle/>
          <a:p>
            <a:pPr algn="ctr">
              <a:lnSpc>
                <a:spcPct val="130000"/>
              </a:lnSpc>
              <a:spcBef>
                <a:spcPct val="20000"/>
              </a:spcBef>
              <a:buClr>
                <a:schemeClr val="accent2"/>
              </a:buClr>
              <a:buFont typeface="Wingdings" pitchFamily="2" charset="2"/>
              <a:buChar char="§"/>
            </a:pPr>
            <a:endParaRPr lang="en-US" b="1">
              <a:latin typeface="Calibri"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1143000" y="152400"/>
            <a:ext cx="3429000" cy="762000"/>
          </a:xfrm>
        </p:spPr>
        <p:txBody>
          <a:bodyPr>
            <a:normAutofit/>
          </a:bodyPr>
          <a:lstStyle/>
          <a:p>
            <a:pPr eaLnBrk="1" hangingPunct="1"/>
            <a:r>
              <a:rPr lang="en-US" sz="2800" dirty="0" smtClean="0"/>
              <a:t>Flux Balance Analysis</a:t>
            </a:r>
          </a:p>
        </p:txBody>
      </p:sp>
      <p:sp>
        <p:nvSpPr>
          <p:cNvPr id="24579" name="Slide Number Placeholder 3"/>
          <p:cNvSpPr>
            <a:spLocks noGrp="1"/>
          </p:cNvSpPr>
          <p:nvPr>
            <p:ph type="sldNum" sz="quarter" idx="12"/>
          </p:nvPr>
        </p:nvSpPr>
        <p:spPr bwMode="auto">
          <a:xfrm>
            <a:off x="457200" y="6356350"/>
            <a:ext cx="2133600" cy="365125"/>
          </a:xfrm>
          <a:noFill/>
          <a:ln>
            <a:miter lim="800000"/>
            <a:headEnd/>
            <a:tailEnd/>
          </a:ln>
        </p:spPr>
        <p:txBody>
          <a:bodyPr wrap="square" numCol="1" anchorCtr="0" compatLnSpc="1">
            <a:prstTxWarp prst="textNoShape">
              <a:avLst/>
            </a:prstTxWarp>
          </a:bodyPr>
          <a:lstStyle/>
          <a:p>
            <a:pPr algn="l" fontAlgn="base">
              <a:spcBef>
                <a:spcPct val="0"/>
              </a:spcBef>
              <a:spcAft>
                <a:spcPct val="0"/>
              </a:spcAft>
            </a:pPr>
            <a:endParaRPr lang="en-US" dirty="0" smtClean="0">
              <a:solidFill>
                <a:srgbClr val="000000"/>
              </a:solidFill>
              <a:latin typeface="Arial" pitchFamily="34" charset="0"/>
            </a:endParaRPr>
          </a:p>
        </p:txBody>
      </p:sp>
      <p:pic>
        <p:nvPicPr>
          <p:cNvPr id="24580" name="Picture 2" descr="C:\Documents and Settings\user\Desktop\Presentatn\Presentatn_CIIB_Images\FBA_Image_briefings.bmp"/>
          <p:cNvPicPr>
            <a:picLocks noGrp="1" noChangeAspect="1" noChangeArrowheads="1"/>
          </p:cNvPicPr>
          <p:nvPr>
            <p:ph idx="1"/>
          </p:nvPr>
        </p:nvPicPr>
        <p:blipFill>
          <a:blip r:embed="rId2" cstate="print"/>
          <a:srcRect/>
          <a:stretch>
            <a:fillRect/>
          </a:stretch>
        </p:blipFill>
        <p:spPr>
          <a:xfrm>
            <a:off x="457200" y="990600"/>
            <a:ext cx="8534400" cy="5364163"/>
          </a:xfrm>
        </p:spPr>
      </p:pic>
      <p:sp>
        <p:nvSpPr>
          <p:cNvPr id="24581" name="TextBox 5"/>
          <p:cNvSpPr txBox="1">
            <a:spLocks noChangeArrowheads="1"/>
          </p:cNvSpPr>
          <p:nvPr/>
        </p:nvSpPr>
        <p:spPr bwMode="auto">
          <a:xfrm>
            <a:off x="304800" y="6400800"/>
            <a:ext cx="8839200" cy="307975"/>
          </a:xfrm>
          <a:prstGeom prst="rect">
            <a:avLst/>
          </a:prstGeom>
          <a:noFill/>
          <a:ln w="9525">
            <a:noFill/>
            <a:miter lim="800000"/>
            <a:headEnd/>
            <a:tailEnd/>
          </a:ln>
        </p:spPr>
        <p:txBody>
          <a:bodyPr>
            <a:spAutoFit/>
          </a:bodyPr>
          <a:lstStyle/>
          <a:p>
            <a:pPr algn="ctr"/>
            <a:r>
              <a:rPr lang="en-US" sz="1400" dirty="0">
                <a:latin typeface="Calibri" pitchFamily="34" charset="0"/>
                <a:ea typeface="Calibri" pitchFamily="34" charset="0"/>
                <a:cs typeface="Calibri" pitchFamily="34" charset="0"/>
              </a:rPr>
              <a:t>(Raman and </a:t>
            </a:r>
            <a:r>
              <a:rPr lang="en-US" sz="1400" dirty="0" err="1">
                <a:latin typeface="Calibri" pitchFamily="34" charset="0"/>
                <a:ea typeface="Calibri" pitchFamily="34" charset="0"/>
                <a:cs typeface="Calibri" pitchFamily="34" charset="0"/>
              </a:rPr>
              <a:t>Nagasuma</a:t>
            </a:r>
            <a:r>
              <a:rPr lang="en-US" sz="1400" dirty="0">
                <a:latin typeface="Calibri" pitchFamily="34" charset="0"/>
                <a:ea typeface="Calibri" pitchFamily="34" charset="0"/>
                <a:cs typeface="Calibri" pitchFamily="34" charset="0"/>
              </a:rPr>
              <a:t>, Briefings in Bioinformatics (2009))</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p:cNvSpPr>
            <a:spLocks noGrp="1"/>
          </p:cNvSpPr>
          <p:nvPr>
            <p:ph type="subTitle" idx="1"/>
          </p:nvPr>
        </p:nvSpPr>
        <p:spPr>
          <a:xfrm>
            <a:off x="2195736" y="2708920"/>
            <a:ext cx="4789196" cy="1000132"/>
          </a:xfrm>
        </p:spPr>
        <p:txBody>
          <a:bodyPr>
            <a:noAutofit/>
          </a:bodyPr>
          <a:lstStyle/>
          <a:p>
            <a:endParaRPr lang="en-IN" sz="2800" b="1" dirty="0" smtClean="0">
              <a:solidFill>
                <a:srgbClr val="00B050"/>
              </a:solidFill>
            </a:endParaRPr>
          </a:p>
          <a:p>
            <a:endParaRPr lang="en-IN" sz="2800" b="1" dirty="0">
              <a:solidFill>
                <a:srgbClr val="00B050"/>
              </a:solidFill>
            </a:endParaRPr>
          </a:p>
        </p:txBody>
      </p:sp>
      <p:sp>
        <p:nvSpPr>
          <p:cNvPr id="8" name="Date Placeholder 7"/>
          <p:cNvSpPr>
            <a:spLocks noGrp="1"/>
          </p:cNvSpPr>
          <p:nvPr>
            <p:ph type="dt" sz="half" idx="10"/>
          </p:nvPr>
        </p:nvSpPr>
        <p:spPr/>
        <p:txBody>
          <a:bodyPr/>
          <a:lstStyle/>
          <a:p>
            <a:fld id="{4213D84E-DFCD-4256-805C-6E2999C653CD}" type="datetime1">
              <a:rPr lang="en-US" smtClean="0"/>
              <a:pPr/>
              <a:t>13-Aug-16</a:t>
            </a:fld>
            <a:endParaRPr lang="en-IN" dirty="0"/>
          </a:p>
        </p:txBody>
      </p:sp>
      <p:sp>
        <p:nvSpPr>
          <p:cNvPr id="12" name="TextBox 11"/>
          <p:cNvSpPr txBox="1"/>
          <p:nvPr/>
        </p:nvSpPr>
        <p:spPr>
          <a:xfrm>
            <a:off x="2267744" y="116632"/>
            <a:ext cx="6280887" cy="523220"/>
          </a:xfrm>
          <a:prstGeom prst="rect">
            <a:avLst/>
          </a:prstGeom>
          <a:noFill/>
        </p:spPr>
        <p:txBody>
          <a:bodyPr wrap="none" rtlCol="0">
            <a:spAutoFit/>
          </a:bodyPr>
          <a:lstStyle/>
          <a:p>
            <a:r>
              <a:rPr lang="en-IN" sz="2800" b="1" dirty="0" smtClean="0">
                <a:solidFill>
                  <a:srgbClr val="C00000"/>
                </a:solidFill>
              </a:rPr>
              <a:t>Can type 2 diabetes trigger cancer?</a:t>
            </a:r>
            <a:endParaRPr lang="en-IN" sz="2800" b="1" dirty="0">
              <a:solidFill>
                <a:srgbClr val="C00000"/>
              </a:solidFill>
            </a:endParaRPr>
          </a:p>
        </p:txBody>
      </p:sp>
      <p:pic>
        <p:nvPicPr>
          <p:cNvPr id="2" name="Picture 2" descr="C:\Users\Abhijit\Desktop\05f02.jpg"/>
          <p:cNvPicPr>
            <a:picLocks noChangeAspect="1" noChangeArrowheads="1"/>
          </p:cNvPicPr>
          <p:nvPr/>
        </p:nvPicPr>
        <p:blipFill>
          <a:blip r:embed="rId2" cstate="print"/>
          <a:srcRect/>
          <a:stretch>
            <a:fillRect/>
          </a:stretch>
        </p:blipFill>
        <p:spPr bwMode="auto">
          <a:xfrm>
            <a:off x="2123728" y="692696"/>
            <a:ext cx="5040560" cy="6128100"/>
          </a:xfrm>
          <a:prstGeom prst="rect">
            <a:avLst/>
          </a:prstGeom>
          <a:noFill/>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192"/>
            <a:ext cx="8229600" cy="1223392"/>
          </a:xfrm>
        </p:spPr>
        <p:txBody>
          <a:bodyPr>
            <a:normAutofit fontScale="90000"/>
          </a:bodyPr>
          <a:lstStyle/>
          <a:p>
            <a:r>
              <a:rPr lang="en-IN" sz="1600" b="1" i="1" dirty="0" smtClean="0">
                <a:solidFill>
                  <a:srgbClr val="C00000"/>
                </a:solidFill>
              </a:rPr>
              <a:t/>
            </a:r>
            <a:br>
              <a:rPr lang="en-IN" sz="1600" b="1" i="1" dirty="0" smtClean="0">
                <a:solidFill>
                  <a:srgbClr val="C00000"/>
                </a:solidFill>
              </a:rPr>
            </a:br>
            <a:r>
              <a:rPr lang="en-IN" sz="1600" b="1" i="1" dirty="0" smtClean="0">
                <a:solidFill>
                  <a:srgbClr val="C00000"/>
                </a:solidFill>
              </a:rPr>
              <a:t/>
            </a:r>
            <a:br>
              <a:rPr lang="en-IN" sz="1600" b="1" i="1" dirty="0" smtClean="0">
                <a:solidFill>
                  <a:srgbClr val="C00000"/>
                </a:solidFill>
              </a:rPr>
            </a:br>
            <a:r>
              <a:rPr lang="en-IN" sz="1600" b="1" i="1" dirty="0" smtClean="0">
                <a:solidFill>
                  <a:srgbClr val="C00000"/>
                </a:solidFill>
              </a:rPr>
              <a:t/>
            </a:r>
            <a:br>
              <a:rPr lang="en-IN" sz="1600" b="1" i="1" dirty="0" smtClean="0">
                <a:solidFill>
                  <a:srgbClr val="C00000"/>
                </a:solidFill>
              </a:rPr>
            </a:br>
            <a:r>
              <a:rPr lang="en-IN" sz="1600" b="1" i="1" dirty="0" smtClean="0">
                <a:solidFill>
                  <a:srgbClr val="C00000"/>
                </a:solidFill>
              </a:rPr>
              <a:t/>
            </a:r>
            <a:br>
              <a:rPr lang="en-IN" sz="1600" b="1" i="1" dirty="0" smtClean="0">
                <a:solidFill>
                  <a:srgbClr val="C00000"/>
                </a:solidFill>
              </a:rPr>
            </a:br>
            <a:r>
              <a:rPr lang="en-IN" sz="1600" b="1" i="1" dirty="0" smtClean="0">
                <a:solidFill>
                  <a:srgbClr val="C00000"/>
                </a:solidFill>
              </a:rPr>
              <a:t>Methodology</a:t>
            </a:r>
            <a:br>
              <a:rPr lang="en-IN" sz="1600" b="1" i="1" dirty="0" smtClean="0">
                <a:solidFill>
                  <a:srgbClr val="C00000"/>
                </a:solidFill>
              </a:rPr>
            </a:br>
            <a:r>
              <a:rPr lang="en-IN" sz="1200" i="1" dirty="0" smtClean="0">
                <a:solidFill>
                  <a:srgbClr val="C00000"/>
                </a:solidFill>
              </a:rPr>
              <a:t>(Paul, Dasgupta, De, Plos One, 2015)</a:t>
            </a:r>
            <a:endParaRPr lang="en-IN" sz="1200" i="1" dirty="0">
              <a:solidFill>
                <a:srgbClr val="C00000"/>
              </a:solidFill>
            </a:endParaRPr>
          </a:p>
        </p:txBody>
      </p:sp>
      <p:sp>
        <p:nvSpPr>
          <p:cNvPr id="3" name="Content Placeholder 2"/>
          <p:cNvSpPr>
            <a:spLocks noGrp="1"/>
          </p:cNvSpPr>
          <p:nvPr>
            <p:ph idx="1"/>
          </p:nvPr>
        </p:nvSpPr>
        <p:spPr>
          <a:xfrm>
            <a:off x="0" y="1124744"/>
            <a:ext cx="9144000" cy="4857403"/>
          </a:xfrm>
        </p:spPr>
        <p:txBody>
          <a:bodyPr/>
          <a:lstStyle/>
          <a:p>
            <a:pPr algn="ctr">
              <a:buNone/>
            </a:pPr>
            <a:endParaRPr lang="en-IN" sz="3600" b="1" i="1" dirty="0" smtClean="0">
              <a:solidFill>
                <a:srgbClr val="00B050"/>
              </a:solidFill>
            </a:endParaRPr>
          </a:p>
          <a:p>
            <a:pPr algn="ctr">
              <a:buNone/>
            </a:pPr>
            <a:endParaRPr lang="en-IN" sz="3600" b="1" i="1" dirty="0" smtClean="0">
              <a:solidFill>
                <a:srgbClr val="00B050"/>
              </a:solidFill>
            </a:endParaRPr>
          </a:p>
          <a:p>
            <a:pPr algn="ctr">
              <a:buNone/>
            </a:pPr>
            <a:r>
              <a:rPr lang="en-IN" sz="3600" b="1" i="1" dirty="0" smtClean="0">
                <a:solidFill>
                  <a:srgbClr val="00B050"/>
                </a:solidFill>
              </a:rPr>
              <a:t>          </a:t>
            </a:r>
            <a:endParaRPr lang="en-IN" sz="3600" b="1" i="1" dirty="0">
              <a:solidFill>
                <a:srgbClr val="00B050"/>
              </a:solidFill>
            </a:endParaRPr>
          </a:p>
        </p:txBody>
      </p:sp>
      <p:cxnSp>
        <p:nvCxnSpPr>
          <p:cNvPr id="12" name="Straight Arrow Connector 11"/>
          <p:cNvCxnSpPr/>
          <p:nvPr/>
        </p:nvCxnSpPr>
        <p:spPr>
          <a:xfrm flipH="1">
            <a:off x="1763688" y="1052736"/>
            <a:ext cx="2520280" cy="1080120"/>
          </a:xfrm>
          <a:prstGeom prst="straightConnector1">
            <a:avLst/>
          </a:prstGeom>
          <a:ln w="2222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4283968" y="1052736"/>
            <a:ext cx="360040" cy="1080120"/>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283968" y="1052736"/>
            <a:ext cx="3456384" cy="1080120"/>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4283968" y="1052736"/>
            <a:ext cx="1872208" cy="1080120"/>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3275856" y="1052736"/>
            <a:ext cx="1008112" cy="1080120"/>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1043608" y="2132856"/>
            <a:ext cx="1008112" cy="720080"/>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400" b="1" i="1" dirty="0" smtClean="0">
                <a:solidFill>
                  <a:srgbClr val="FFFF66"/>
                </a:solidFill>
              </a:rPr>
              <a:t>Order reduction</a:t>
            </a:r>
            <a:endParaRPr lang="en-IN" sz="1400" b="1" i="1" dirty="0">
              <a:solidFill>
                <a:srgbClr val="FFFF66"/>
              </a:solidFill>
            </a:endParaRPr>
          </a:p>
        </p:txBody>
      </p:sp>
      <p:sp>
        <p:nvSpPr>
          <p:cNvPr id="26" name="Rectangle 25"/>
          <p:cNvSpPr/>
          <p:nvPr/>
        </p:nvSpPr>
        <p:spPr>
          <a:xfrm>
            <a:off x="2483768" y="2132856"/>
            <a:ext cx="1296144" cy="720080"/>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400" b="1" i="1" dirty="0" smtClean="0">
                <a:solidFill>
                  <a:srgbClr val="C00000"/>
                </a:solidFill>
              </a:rPr>
              <a:t>Stoichiometric matrix</a:t>
            </a:r>
            <a:endParaRPr lang="en-IN" sz="1400" b="1" i="1" dirty="0">
              <a:solidFill>
                <a:srgbClr val="C00000"/>
              </a:solidFill>
            </a:endParaRPr>
          </a:p>
        </p:txBody>
      </p:sp>
      <p:sp>
        <p:nvSpPr>
          <p:cNvPr id="27" name="Rectangle 26"/>
          <p:cNvSpPr/>
          <p:nvPr/>
        </p:nvSpPr>
        <p:spPr>
          <a:xfrm>
            <a:off x="4139952" y="2132856"/>
            <a:ext cx="1656184" cy="720080"/>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400" b="1" i="1" dirty="0" smtClean="0">
                <a:solidFill>
                  <a:srgbClr val="FFFF99"/>
                </a:solidFill>
              </a:rPr>
              <a:t>Modifying Michaelis Menten kinetic equation</a:t>
            </a:r>
            <a:endParaRPr lang="en-IN" sz="1400" b="1" i="1" dirty="0">
              <a:solidFill>
                <a:srgbClr val="FFFF99"/>
              </a:solidFill>
            </a:endParaRPr>
          </a:p>
        </p:txBody>
      </p:sp>
      <p:sp>
        <p:nvSpPr>
          <p:cNvPr id="28" name="Rectangle 27"/>
          <p:cNvSpPr/>
          <p:nvPr/>
        </p:nvSpPr>
        <p:spPr>
          <a:xfrm>
            <a:off x="5940152" y="2132856"/>
            <a:ext cx="1152128" cy="720080"/>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400" b="1" i="1" dirty="0" smtClean="0">
                <a:solidFill>
                  <a:srgbClr val="C00000"/>
                </a:solidFill>
              </a:rPr>
              <a:t>State vector and output vector</a:t>
            </a:r>
            <a:endParaRPr lang="en-IN" sz="1400" b="1" i="1" dirty="0">
              <a:solidFill>
                <a:srgbClr val="C00000"/>
              </a:solidFill>
            </a:endParaRPr>
          </a:p>
        </p:txBody>
      </p:sp>
      <p:sp>
        <p:nvSpPr>
          <p:cNvPr id="29" name="Rectangle 28"/>
          <p:cNvSpPr/>
          <p:nvPr/>
        </p:nvSpPr>
        <p:spPr>
          <a:xfrm>
            <a:off x="7452320" y="2132856"/>
            <a:ext cx="936104" cy="720080"/>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400" b="1" i="1" dirty="0" smtClean="0">
                <a:solidFill>
                  <a:srgbClr val="FFFF99"/>
                </a:solidFill>
              </a:rPr>
              <a:t>Simulink model</a:t>
            </a:r>
            <a:endParaRPr lang="en-IN" sz="1400" b="1" i="1" dirty="0">
              <a:solidFill>
                <a:srgbClr val="FFFF99"/>
              </a:solidFill>
            </a:endParaRPr>
          </a:p>
        </p:txBody>
      </p:sp>
      <p:sp>
        <p:nvSpPr>
          <p:cNvPr id="56" name="TextBox 55"/>
          <p:cNvSpPr txBox="1"/>
          <p:nvPr/>
        </p:nvSpPr>
        <p:spPr>
          <a:xfrm>
            <a:off x="484426" y="3068960"/>
            <a:ext cx="1207254" cy="276999"/>
          </a:xfrm>
          <a:prstGeom prst="rect">
            <a:avLst/>
          </a:prstGeom>
          <a:noFill/>
        </p:spPr>
        <p:txBody>
          <a:bodyPr wrap="none" rtlCol="0">
            <a:spAutoFit/>
          </a:bodyPr>
          <a:lstStyle/>
          <a:p>
            <a:r>
              <a:rPr lang="en-IN" sz="1200" b="1" i="1" dirty="0" smtClean="0">
                <a:solidFill>
                  <a:srgbClr val="C00000"/>
                </a:solidFill>
              </a:rPr>
              <a:t>Order </a:t>
            </a:r>
            <a:r>
              <a:rPr lang="en-IN" sz="1200" b="1" dirty="0" smtClean="0">
                <a:solidFill>
                  <a:srgbClr val="C00000"/>
                </a:solidFill>
              </a:rPr>
              <a:t>reduction</a:t>
            </a:r>
            <a:endParaRPr lang="en-IN" sz="1200" b="1" dirty="0">
              <a:solidFill>
                <a:srgbClr val="C00000"/>
              </a:solidFill>
            </a:endParaRPr>
          </a:p>
        </p:txBody>
      </p:sp>
      <p:pic>
        <p:nvPicPr>
          <p:cNvPr id="57" name="Picture 56" descr="C:\Users\Abhijit\Documents\Control_theory_related_work\First_paper_related\Final_Journal of Biomedical Informatics\elsarticle\img\Orderreduction.jpg"/>
          <p:cNvPicPr>
            <a:picLocks noChangeAspect="1" noChangeArrowheads="1"/>
          </p:cNvPicPr>
          <p:nvPr/>
        </p:nvPicPr>
        <p:blipFill>
          <a:blip r:embed="rId2" cstate="print"/>
          <a:srcRect/>
          <a:stretch>
            <a:fillRect/>
          </a:stretch>
        </p:blipFill>
        <p:spPr bwMode="auto">
          <a:xfrm>
            <a:off x="251520" y="3573016"/>
            <a:ext cx="1800200" cy="600067"/>
          </a:xfrm>
          <a:prstGeom prst="rect">
            <a:avLst/>
          </a:prstGeom>
          <a:noFill/>
        </p:spPr>
      </p:pic>
      <p:pic>
        <p:nvPicPr>
          <p:cNvPr id="58" name="Picture 3" descr="C:\Users\Abhijit\Documents\Control_theory_related_work\First_paper_related\Final_Journal of Biomedical Informatics\elsarticle\img\Orderreduction11.jpg"/>
          <p:cNvPicPr>
            <a:picLocks noChangeAspect="1" noChangeArrowheads="1"/>
          </p:cNvPicPr>
          <p:nvPr/>
        </p:nvPicPr>
        <p:blipFill>
          <a:blip r:embed="rId3" cstate="print"/>
          <a:srcRect/>
          <a:stretch>
            <a:fillRect/>
          </a:stretch>
        </p:blipFill>
        <p:spPr bwMode="auto">
          <a:xfrm>
            <a:off x="251520" y="4221088"/>
            <a:ext cx="1656184" cy="549215"/>
          </a:xfrm>
          <a:prstGeom prst="rect">
            <a:avLst/>
          </a:prstGeom>
          <a:noFill/>
        </p:spPr>
      </p:pic>
      <p:pic>
        <p:nvPicPr>
          <p:cNvPr id="59" name="Picture 5" descr="C:\Users\Abhijit\Desktop\Capture5.JPG"/>
          <p:cNvPicPr>
            <a:picLocks noChangeAspect="1" noChangeArrowheads="1"/>
          </p:cNvPicPr>
          <p:nvPr/>
        </p:nvPicPr>
        <p:blipFill>
          <a:blip r:embed="rId4" cstate="print"/>
          <a:srcRect/>
          <a:stretch>
            <a:fillRect/>
          </a:stretch>
        </p:blipFill>
        <p:spPr bwMode="auto">
          <a:xfrm>
            <a:off x="107504" y="4653136"/>
            <a:ext cx="2069454" cy="1728191"/>
          </a:xfrm>
          <a:prstGeom prst="rect">
            <a:avLst/>
          </a:prstGeom>
          <a:noFill/>
        </p:spPr>
      </p:pic>
      <p:cxnSp>
        <p:nvCxnSpPr>
          <p:cNvPr id="61" name="Straight Connector 60"/>
          <p:cNvCxnSpPr/>
          <p:nvPr/>
        </p:nvCxnSpPr>
        <p:spPr>
          <a:xfrm>
            <a:off x="2195736" y="2996952"/>
            <a:ext cx="0" cy="3861048"/>
          </a:xfrm>
          <a:prstGeom prst="line">
            <a:avLst/>
          </a:prstGeom>
        </p:spPr>
        <p:style>
          <a:lnRef idx="1">
            <a:schemeClr val="accent1"/>
          </a:lnRef>
          <a:fillRef idx="0">
            <a:schemeClr val="accent1"/>
          </a:fillRef>
          <a:effectRef idx="0">
            <a:schemeClr val="accent1"/>
          </a:effectRef>
          <a:fontRef idx="minor">
            <a:schemeClr val="tx1"/>
          </a:fontRef>
        </p:style>
      </p:cxnSp>
      <p:pic>
        <p:nvPicPr>
          <p:cNvPr id="62" name="Picture 1"/>
          <p:cNvPicPr>
            <a:picLocks noChangeAspect="1" noChangeArrowheads="1"/>
          </p:cNvPicPr>
          <p:nvPr/>
        </p:nvPicPr>
        <p:blipFill>
          <a:blip r:embed="rId5" cstate="print"/>
          <a:srcRect/>
          <a:stretch>
            <a:fillRect/>
          </a:stretch>
        </p:blipFill>
        <p:spPr bwMode="auto">
          <a:xfrm>
            <a:off x="2267744" y="3284984"/>
            <a:ext cx="1656184" cy="584535"/>
          </a:xfrm>
          <a:prstGeom prst="rect">
            <a:avLst/>
          </a:prstGeom>
          <a:noFill/>
          <a:ln w="9525">
            <a:noFill/>
            <a:miter lim="800000"/>
            <a:headEnd/>
            <a:tailEnd/>
          </a:ln>
        </p:spPr>
      </p:pic>
      <p:pic>
        <p:nvPicPr>
          <p:cNvPr id="63" name="Picture 3"/>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2339752" y="4149080"/>
            <a:ext cx="1395492" cy="360039"/>
          </a:xfrm>
          <a:prstGeom prst="rect">
            <a:avLst/>
          </a:prstGeom>
          <a:noFill/>
        </p:spPr>
      </p:pic>
      <p:sp>
        <p:nvSpPr>
          <p:cNvPr id="65" name="TextBox 64"/>
          <p:cNvSpPr txBox="1"/>
          <p:nvPr/>
        </p:nvSpPr>
        <p:spPr>
          <a:xfrm>
            <a:off x="2339753" y="3068961"/>
            <a:ext cx="1584176" cy="276999"/>
          </a:xfrm>
          <a:prstGeom prst="rect">
            <a:avLst/>
          </a:prstGeom>
          <a:noFill/>
        </p:spPr>
        <p:txBody>
          <a:bodyPr wrap="square" rtlCol="0">
            <a:spAutoFit/>
          </a:bodyPr>
          <a:lstStyle/>
          <a:p>
            <a:r>
              <a:rPr lang="en-IN" sz="1200" b="1" i="1" dirty="0" smtClean="0">
                <a:solidFill>
                  <a:srgbClr val="C00000"/>
                </a:solidFill>
              </a:rPr>
              <a:t>Stoichiometric matrix</a:t>
            </a:r>
            <a:endParaRPr lang="en-IN" sz="1200" b="1" i="1" dirty="0">
              <a:solidFill>
                <a:srgbClr val="C00000"/>
              </a:solidFill>
            </a:endParaRPr>
          </a:p>
        </p:txBody>
      </p:sp>
      <p:cxnSp>
        <p:nvCxnSpPr>
          <p:cNvPr id="67" name="Straight Connector 66"/>
          <p:cNvCxnSpPr/>
          <p:nvPr/>
        </p:nvCxnSpPr>
        <p:spPr>
          <a:xfrm>
            <a:off x="3995936" y="2996952"/>
            <a:ext cx="0" cy="3861048"/>
          </a:xfrm>
          <a:prstGeom prst="line">
            <a:avLst/>
          </a:prstGeom>
        </p:spPr>
        <p:style>
          <a:lnRef idx="1">
            <a:schemeClr val="accent1"/>
          </a:lnRef>
          <a:fillRef idx="0">
            <a:schemeClr val="accent1"/>
          </a:fillRef>
          <a:effectRef idx="0">
            <a:schemeClr val="accent1"/>
          </a:effectRef>
          <a:fontRef idx="minor">
            <a:schemeClr val="tx1"/>
          </a:fontRef>
        </p:style>
      </p:cxnSp>
      <p:sp>
        <p:nvSpPr>
          <p:cNvPr id="70" name="TextBox 69"/>
          <p:cNvSpPr txBox="1"/>
          <p:nvPr/>
        </p:nvSpPr>
        <p:spPr>
          <a:xfrm>
            <a:off x="4067944" y="3068960"/>
            <a:ext cx="1731564" cy="261610"/>
          </a:xfrm>
          <a:prstGeom prst="rect">
            <a:avLst/>
          </a:prstGeom>
          <a:noFill/>
        </p:spPr>
        <p:txBody>
          <a:bodyPr wrap="none" rtlCol="0">
            <a:spAutoFit/>
          </a:bodyPr>
          <a:lstStyle/>
          <a:p>
            <a:r>
              <a:rPr lang="en-IN" sz="1100" b="1" dirty="0" smtClean="0">
                <a:solidFill>
                  <a:srgbClr val="C00000"/>
                </a:solidFill>
              </a:rPr>
              <a:t>Michaelis Menten Kinetics</a:t>
            </a:r>
            <a:endParaRPr lang="en-IN" sz="1100" b="1" dirty="0">
              <a:solidFill>
                <a:srgbClr val="C00000"/>
              </a:solidFill>
            </a:endParaRPr>
          </a:p>
        </p:txBody>
      </p:sp>
      <p:pic>
        <p:nvPicPr>
          <p:cNvPr id="71" name="Picture 1"/>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4067944" y="3429000"/>
            <a:ext cx="1584176" cy="379444"/>
          </a:xfrm>
          <a:prstGeom prst="rect">
            <a:avLst/>
          </a:prstGeom>
          <a:noFill/>
        </p:spPr>
      </p:pic>
      <p:sp>
        <p:nvSpPr>
          <p:cNvPr id="72" name="TextBox 71"/>
          <p:cNvSpPr txBox="1"/>
          <p:nvPr/>
        </p:nvSpPr>
        <p:spPr>
          <a:xfrm>
            <a:off x="4147928" y="3862209"/>
            <a:ext cx="1648208" cy="430887"/>
          </a:xfrm>
          <a:prstGeom prst="rect">
            <a:avLst/>
          </a:prstGeom>
          <a:noFill/>
        </p:spPr>
        <p:txBody>
          <a:bodyPr wrap="none" rtlCol="0">
            <a:spAutoFit/>
          </a:bodyPr>
          <a:lstStyle/>
          <a:p>
            <a:pPr algn="ctr"/>
            <a:r>
              <a:rPr lang="en-IN" sz="1100" b="1" dirty="0" smtClean="0">
                <a:solidFill>
                  <a:srgbClr val="C00000"/>
                </a:solidFill>
              </a:rPr>
              <a:t>Modified </a:t>
            </a:r>
          </a:p>
          <a:p>
            <a:pPr algn="ctr"/>
            <a:r>
              <a:rPr lang="en-IN" sz="1100" b="1" dirty="0" smtClean="0">
                <a:solidFill>
                  <a:srgbClr val="C00000"/>
                </a:solidFill>
              </a:rPr>
              <a:t>Michaelis </a:t>
            </a:r>
            <a:r>
              <a:rPr lang="en-IN" sz="900" b="1" dirty="0" smtClean="0">
                <a:solidFill>
                  <a:srgbClr val="C00000"/>
                </a:solidFill>
              </a:rPr>
              <a:t>Menten</a:t>
            </a:r>
            <a:r>
              <a:rPr lang="en-IN" sz="1100" b="1" dirty="0" smtClean="0">
                <a:solidFill>
                  <a:srgbClr val="C00000"/>
                </a:solidFill>
              </a:rPr>
              <a:t> Kinetics</a:t>
            </a:r>
            <a:endParaRPr lang="en-IN" sz="1100" b="1" dirty="0">
              <a:solidFill>
                <a:srgbClr val="C00000"/>
              </a:solidFill>
            </a:endParaRPr>
          </a:p>
        </p:txBody>
      </p:sp>
      <p:pic>
        <p:nvPicPr>
          <p:cNvPr id="73" name="Picture 3"/>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4067944" y="4437112"/>
            <a:ext cx="1656184" cy="363997"/>
          </a:xfrm>
          <a:prstGeom prst="rect">
            <a:avLst/>
          </a:prstGeom>
          <a:noFill/>
        </p:spPr>
      </p:pic>
      <p:sp>
        <p:nvSpPr>
          <p:cNvPr id="74" name="TextBox 73"/>
          <p:cNvSpPr txBox="1"/>
          <p:nvPr/>
        </p:nvSpPr>
        <p:spPr>
          <a:xfrm>
            <a:off x="4788024" y="4797152"/>
            <a:ext cx="308098" cy="261610"/>
          </a:xfrm>
          <a:prstGeom prst="rect">
            <a:avLst/>
          </a:prstGeom>
          <a:noFill/>
        </p:spPr>
        <p:txBody>
          <a:bodyPr wrap="none" rtlCol="0">
            <a:spAutoFit/>
          </a:bodyPr>
          <a:lstStyle/>
          <a:p>
            <a:r>
              <a:rPr lang="en-IN" sz="1100" b="1" dirty="0" smtClean="0"/>
              <a:t>or</a:t>
            </a:r>
            <a:endParaRPr lang="en-IN" sz="1100" b="1" dirty="0"/>
          </a:p>
        </p:txBody>
      </p:sp>
      <p:pic>
        <p:nvPicPr>
          <p:cNvPr id="75" name="Picture 5"/>
          <p:cNvPicPr>
            <a:picLocks noChangeAspect="1" noChangeArrowheads="1"/>
          </p:cNvPicPr>
          <p:nvPr/>
        </p:nvPicPr>
        <p:blipFill>
          <a:blip r:embed="rId9" cstate="print">
            <a:clrChange>
              <a:clrFrom>
                <a:srgbClr val="FFFFFF"/>
              </a:clrFrom>
              <a:clrTo>
                <a:srgbClr val="FFFFFF">
                  <a:alpha val="0"/>
                </a:srgbClr>
              </a:clrTo>
            </a:clrChange>
          </a:blip>
          <a:srcRect/>
          <a:stretch>
            <a:fillRect/>
          </a:stretch>
        </p:blipFill>
        <p:spPr bwMode="auto">
          <a:xfrm>
            <a:off x="4067944" y="5157192"/>
            <a:ext cx="1728192" cy="360040"/>
          </a:xfrm>
          <a:prstGeom prst="rect">
            <a:avLst/>
          </a:prstGeom>
          <a:noFill/>
        </p:spPr>
      </p:pic>
      <p:cxnSp>
        <p:nvCxnSpPr>
          <p:cNvPr id="77" name="Straight Connector 76"/>
          <p:cNvCxnSpPr/>
          <p:nvPr/>
        </p:nvCxnSpPr>
        <p:spPr>
          <a:xfrm>
            <a:off x="5868144" y="2996952"/>
            <a:ext cx="0" cy="3861048"/>
          </a:xfrm>
          <a:prstGeom prst="line">
            <a:avLst/>
          </a:prstGeom>
        </p:spPr>
        <p:style>
          <a:lnRef idx="1">
            <a:schemeClr val="accent1"/>
          </a:lnRef>
          <a:fillRef idx="0">
            <a:schemeClr val="accent1"/>
          </a:fillRef>
          <a:effectRef idx="0">
            <a:schemeClr val="accent1"/>
          </a:effectRef>
          <a:fontRef idx="minor">
            <a:schemeClr val="tx1"/>
          </a:fontRef>
        </p:style>
      </p:cxnSp>
      <p:pic>
        <p:nvPicPr>
          <p:cNvPr id="80" name="Picture 16"/>
          <p:cNvPicPr>
            <a:picLocks noChangeAspect="1" noChangeArrowheads="1"/>
          </p:cNvPicPr>
          <p:nvPr/>
        </p:nvPicPr>
        <p:blipFill>
          <a:blip r:embed="rId10" cstate="print">
            <a:clrChange>
              <a:clrFrom>
                <a:srgbClr val="FFFFFF"/>
              </a:clrFrom>
              <a:clrTo>
                <a:srgbClr val="FFFFFF">
                  <a:alpha val="0"/>
                </a:srgbClr>
              </a:clrTo>
            </a:clrChange>
          </a:blip>
          <a:srcRect/>
          <a:stretch>
            <a:fillRect/>
          </a:stretch>
        </p:blipFill>
        <p:spPr bwMode="auto">
          <a:xfrm>
            <a:off x="6084168" y="3429000"/>
            <a:ext cx="720080" cy="276954"/>
          </a:xfrm>
          <a:prstGeom prst="rect">
            <a:avLst/>
          </a:prstGeom>
          <a:noFill/>
        </p:spPr>
      </p:pic>
      <p:pic>
        <p:nvPicPr>
          <p:cNvPr id="81" name="Picture 19"/>
          <p:cNvPicPr>
            <a:picLocks noChangeAspect="1" noChangeArrowheads="1"/>
          </p:cNvPicPr>
          <p:nvPr/>
        </p:nvPicPr>
        <p:blipFill>
          <a:blip r:embed="rId11" cstate="print">
            <a:clrChange>
              <a:clrFrom>
                <a:srgbClr val="FFFFFF"/>
              </a:clrFrom>
              <a:clrTo>
                <a:srgbClr val="FFFFFF">
                  <a:alpha val="0"/>
                </a:srgbClr>
              </a:clrTo>
            </a:clrChange>
          </a:blip>
          <a:srcRect/>
          <a:stretch>
            <a:fillRect/>
          </a:stretch>
        </p:blipFill>
        <p:spPr bwMode="auto">
          <a:xfrm>
            <a:off x="6084168" y="4005064"/>
            <a:ext cx="504056" cy="280031"/>
          </a:xfrm>
          <a:prstGeom prst="rect">
            <a:avLst/>
          </a:prstGeom>
          <a:noFill/>
        </p:spPr>
      </p:pic>
      <p:cxnSp>
        <p:nvCxnSpPr>
          <p:cNvPr id="83" name="Straight Connector 82"/>
          <p:cNvCxnSpPr/>
          <p:nvPr/>
        </p:nvCxnSpPr>
        <p:spPr>
          <a:xfrm>
            <a:off x="7164288" y="2996952"/>
            <a:ext cx="0" cy="3861048"/>
          </a:xfrm>
          <a:prstGeom prst="line">
            <a:avLst/>
          </a:prstGeom>
        </p:spPr>
        <p:style>
          <a:lnRef idx="1">
            <a:schemeClr val="accent1"/>
          </a:lnRef>
          <a:fillRef idx="0">
            <a:schemeClr val="accent1"/>
          </a:fillRef>
          <a:effectRef idx="0">
            <a:schemeClr val="accent1"/>
          </a:effectRef>
          <a:fontRef idx="minor">
            <a:schemeClr val="tx1"/>
          </a:fontRef>
        </p:style>
      </p:cxnSp>
      <p:pic>
        <p:nvPicPr>
          <p:cNvPr id="86" name="Picture 4"/>
          <p:cNvPicPr>
            <a:picLocks noChangeAspect="1" noChangeArrowheads="1"/>
          </p:cNvPicPr>
          <p:nvPr/>
        </p:nvPicPr>
        <p:blipFill>
          <a:blip r:embed="rId12" cstate="print"/>
          <a:srcRect/>
          <a:stretch>
            <a:fillRect/>
          </a:stretch>
        </p:blipFill>
        <p:spPr bwMode="auto">
          <a:xfrm>
            <a:off x="7284762" y="3356992"/>
            <a:ext cx="1751734" cy="1584176"/>
          </a:xfrm>
          <a:prstGeom prst="rect">
            <a:avLst/>
          </a:prstGeom>
          <a:noFill/>
          <a:ln w="9525">
            <a:noFill/>
            <a:miter lim="800000"/>
            <a:headEnd/>
            <a:tailEnd/>
          </a:ln>
        </p:spPr>
      </p:pic>
      <p:pic>
        <p:nvPicPr>
          <p:cNvPr id="87" name="Picture 5"/>
          <p:cNvPicPr>
            <a:picLocks noChangeAspect="1" noChangeArrowheads="1"/>
          </p:cNvPicPr>
          <p:nvPr/>
        </p:nvPicPr>
        <p:blipFill>
          <a:blip r:embed="rId13" cstate="print"/>
          <a:srcRect/>
          <a:stretch>
            <a:fillRect/>
          </a:stretch>
        </p:blipFill>
        <p:spPr bwMode="auto">
          <a:xfrm>
            <a:off x="7380313" y="5251608"/>
            <a:ext cx="1152128" cy="1244782"/>
          </a:xfrm>
          <a:prstGeom prst="rect">
            <a:avLst/>
          </a:prstGeom>
          <a:noFill/>
          <a:ln w="9525">
            <a:noFill/>
            <a:miter lim="800000"/>
            <a:headEnd/>
            <a:tailEnd/>
          </a:ln>
        </p:spPr>
      </p:pic>
      <p:sp>
        <p:nvSpPr>
          <p:cNvPr id="88" name="TextBox 87"/>
          <p:cNvSpPr txBox="1"/>
          <p:nvPr/>
        </p:nvSpPr>
        <p:spPr>
          <a:xfrm>
            <a:off x="1219200" y="304800"/>
            <a:ext cx="6836680" cy="400110"/>
          </a:xfrm>
          <a:prstGeom prst="rect">
            <a:avLst/>
          </a:prstGeom>
          <a:noFill/>
        </p:spPr>
        <p:txBody>
          <a:bodyPr wrap="square" rtlCol="0">
            <a:spAutoFit/>
          </a:bodyPr>
          <a:lstStyle/>
          <a:p>
            <a:pPr algn="ctr"/>
            <a:r>
              <a:rPr lang="en-IN" sz="2000" b="1" dirty="0" smtClean="0">
                <a:solidFill>
                  <a:srgbClr val="0070C0"/>
                </a:solidFill>
              </a:rPr>
              <a:t>Proposed modelling CCM and HIF1</a:t>
            </a:r>
            <a:r>
              <a:rPr lang="el-GR" sz="2000" b="1" dirty="0" smtClean="0">
                <a:solidFill>
                  <a:srgbClr val="0070C0"/>
                </a:solidFill>
              </a:rPr>
              <a:t>α</a:t>
            </a:r>
            <a:r>
              <a:rPr lang="en-IN" sz="2000" b="1" dirty="0" smtClean="0">
                <a:solidFill>
                  <a:srgbClr val="0070C0"/>
                </a:solidFill>
              </a:rPr>
              <a:t> signaling pathway</a:t>
            </a:r>
            <a:endParaRPr lang="en-IN" sz="2000" b="1" dirty="0">
              <a:solidFill>
                <a:srgbClr val="0070C0"/>
              </a:solidFill>
            </a:endParaRPr>
          </a:p>
        </p:txBody>
      </p:sp>
      <p:sp>
        <p:nvSpPr>
          <p:cNvPr id="38" name="TextBox 37"/>
          <p:cNvSpPr txBox="1"/>
          <p:nvPr/>
        </p:nvSpPr>
        <p:spPr>
          <a:xfrm>
            <a:off x="5940152" y="3068960"/>
            <a:ext cx="950901" cy="276999"/>
          </a:xfrm>
          <a:prstGeom prst="rect">
            <a:avLst/>
          </a:prstGeom>
          <a:noFill/>
        </p:spPr>
        <p:txBody>
          <a:bodyPr wrap="none" rtlCol="0">
            <a:spAutoFit/>
          </a:bodyPr>
          <a:lstStyle/>
          <a:p>
            <a:r>
              <a:rPr lang="en-IN" sz="1200" b="1" i="1" dirty="0" smtClean="0">
                <a:solidFill>
                  <a:srgbClr val="C00000"/>
                </a:solidFill>
              </a:rPr>
              <a:t>State vector</a:t>
            </a:r>
            <a:endParaRPr lang="en-IN" sz="1200" dirty="0"/>
          </a:p>
        </p:txBody>
      </p:sp>
      <p:sp>
        <p:nvSpPr>
          <p:cNvPr id="40" name="TextBox 39"/>
          <p:cNvSpPr txBox="1"/>
          <p:nvPr/>
        </p:nvSpPr>
        <p:spPr>
          <a:xfrm>
            <a:off x="5868144" y="3717032"/>
            <a:ext cx="1081065" cy="276999"/>
          </a:xfrm>
          <a:prstGeom prst="rect">
            <a:avLst/>
          </a:prstGeom>
          <a:noFill/>
        </p:spPr>
        <p:txBody>
          <a:bodyPr wrap="none" rtlCol="0">
            <a:spAutoFit/>
          </a:bodyPr>
          <a:lstStyle/>
          <a:p>
            <a:r>
              <a:rPr lang="en-IN" sz="1200" b="1" dirty="0" smtClean="0">
                <a:solidFill>
                  <a:srgbClr val="C00000"/>
                </a:solidFill>
              </a:rPr>
              <a:t>Output</a:t>
            </a:r>
            <a:r>
              <a:rPr lang="en-IN" sz="1200" b="1" dirty="0" smtClean="0">
                <a:solidFill>
                  <a:srgbClr val="9A0000"/>
                </a:solidFill>
              </a:rPr>
              <a:t> </a:t>
            </a:r>
            <a:r>
              <a:rPr lang="en-IN" sz="1200" b="1" dirty="0" smtClean="0">
                <a:solidFill>
                  <a:srgbClr val="C00000"/>
                </a:solidFill>
              </a:rPr>
              <a:t>vector</a:t>
            </a:r>
            <a:endParaRPr lang="en-IN" sz="1200" b="1" dirty="0">
              <a:solidFill>
                <a:srgbClr val="C00000"/>
              </a:solidFill>
            </a:endParaRPr>
          </a:p>
        </p:txBody>
      </p:sp>
      <p:sp>
        <p:nvSpPr>
          <p:cNvPr id="41" name="TextBox 40"/>
          <p:cNvSpPr txBox="1"/>
          <p:nvPr/>
        </p:nvSpPr>
        <p:spPr>
          <a:xfrm>
            <a:off x="7380312" y="3068960"/>
            <a:ext cx="1144865" cy="261610"/>
          </a:xfrm>
          <a:prstGeom prst="rect">
            <a:avLst/>
          </a:prstGeom>
          <a:noFill/>
        </p:spPr>
        <p:txBody>
          <a:bodyPr wrap="none" rtlCol="0">
            <a:spAutoFit/>
          </a:bodyPr>
          <a:lstStyle/>
          <a:p>
            <a:r>
              <a:rPr lang="en-IN" sz="1100" b="1" dirty="0" smtClean="0">
                <a:solidFill>
                  <a:srgbClr val="C00000"/>
                </a:solidFill>
              </a:rPr>
              <a:t>State subsystem</a:t>
            </a:r>
            <a:endParaRPr lang="en-IN" sz="1100" b="1" dirty="0">
              <a:solidFill>
                <a:srgbClr val="C00000"/>
              </a:solidFill>
            </a:endParaRPr>
          </a:p>
        </p:txBody>
      </p:sp>
      <p:sp>
        <p:nvSpPr>
          <p:cNvPr id="42" name="TextBox 41"/>
          <p:cNvSpPr txBox="1"/>
          <p:nvPr/>
        </p:nvSpPr>
        <p:spPr>
          <a:xfrm>
            <a:off x="7380312" y="5013176"/>
            <a:ext cx="1260281" cy="261610"/>
          </a:xfrm>
          <a:prstGeom prst="rect">
            <a:avLst/>
          </a:prstGeom>
          <a:noFill/>
        </p:spPr>
        <p:txBody>
          <a:bodyPr wrap="none" rtlCol="0">
            <a:spAutoFit/>
          </a:bodyPr>
          <a:lstStyle/>
          <a:p>
            <a:r>
              <a:rPr lang="en-IN" sz="1100" b="1" dirty="0" smtClean="0">
                <a:solidFill>
                  <a:srgbClr val="C00000"/>
                </a:solidFill>
              </a:rPr>
              <a:t>Output subsystem</a:t>
            </a:r>
            <a:endParaRPr lang="en-IN" sz="1100" b="1" dirty="0">
              <a:solidFill>
                <a:srgbClr val="C00000"/>
              </a:solidFill>
            </a:endParaRPr>
          </a:p>
        </p:txBody>
      </p:sp>
      <p:cxnSp>
        <p:nvCxnSpPr>
          <p:cNvPr id="45" name="Straight Arrow Connector 44"/>
          <p:cNvCxnSpPr>
            <a:stCxn id="25" idx="3"/>
            <a:endCxn id="26" idx="1"/>
          </p:cNvCxnSpPr>
          <p:nvPr/>
        </p:nvCxnSpPr>
        <p:spPr>
          <a:xfrm>
            <a:off x="2051720" y="2492896"/>
            <a:ext cx="432048" cy="0"/>
          </a:xfrm>
          <a:prstGeom prst="straightConnector1">
            <a:avLst/>
          </a:prstGeom>
          <a:ln w="15875">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a:stCxn id="26" idx="3"/>
            <a:endCxn id="27" idx="1"/>
          </p:cNvCxnSpPr>
          <p:nvPr/>
        </p:nvCxnSpPr>
        <p:spPr>
          <a:xfrm>
            <a:off x="3779912" y="2492896"/>
            <a:ext cx="360040" cy="0"/>
          </a:xfrm>
          <a:prstGeom prst="straightConnector1">
            <a:avLst/>
          </a:prstGeom>
          <a:ln w="15875">
            <a:tailEnd type="arrow"/>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stCxn id="27" idx="3"/>
            <a:endCxn id="28" idx="1"/>
          </p:cNvCxnSpPr>
          <p:nvPr/>
        </p:nvCxnSpPr>
        <p:spPr>
          <a:xfrm>
            <a:off x="5796136" y="2492896"/>
            <a:ext cx="144016" cy="0"/>
          </a:xfrm>
          <a:prstGeom prst="straightConnector1">
            <a:avLst/>
          </a:prstGeom>
          <a:ln w="15875">
            <a:tailEnd type="arrow"/>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a:stCxn id="28" idx="3"/>
            <a:endCxn id="29" idx="1"/>
          </p:cNvCxnSpPr>
          <p:nvPr/>
        </p:nvCxnSpPr>
        <p:spPr>
          <a:xfrm>
            <a:off x="7092280" y="2492896"/>
            <a:ext cx="360040" cy="0"/>
          </a:xfrm>
          <a:prstGeom prst="straightConnector1">
            <a:avLst/>
          </a:prstGeom>
          <a:ln w="15875">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extBox 6"/>
          <p:cNvSpPr txBox="1"/>
          <p:nvPr/>
        </p:nvSpPr>
        <p:spPr>
          <a:xfrm>
            <a:off x="179512" y="980728"/>
            <a:ext cx="2229265" cy="461665"/>
          </a:xfrm>
          <a:prstGeom prst="rect">
            <a:avLst/>
          </a:prstGeom>
          <a:noFill/>
        </p:spPr>
        <p:txBody>
          <a:bodyPr wrap="none" rtlCol="0">
            <a:spAutoFit/>
          </a:bodyPr>
          <a:lstStyle/>
          <a:p>
            <a:r>
              <a:rPr lang="en-IN" sz="2400" b="1" i="1" dirty="0" smtClean="0">
                <a:solidFill>
                  <a:srgbClr val="C00000"/>
                </a:solidFill>
              </a:rPr>
              <a:t>Order reduction</a:t>
            </a:r>
            <a:endParaRPr lang="en-IN" sz="2400" b="1" i="1" dirty="0">
              <a:solidFill>
                <a:srgbClr val="C00000"/>
              </a:solidFill>
            </a:endParaRPr>
          </a:p>
        </p:txBody>
      </p:sp>
      <p:pic>
        <p:nvPicPr>
          <p:cNvPr id="3" name="Picture 2" descr="C:\Users\Abhijit\Documents\Control_theory_related_work\First_paper_related\Final_Journal of Biomedical Informatics\elsarticle\img\Orderreduction.jpg"/>
          <p:cNvPicPr>
            <a:picLocks noChangeAspect="1" noChangeArrowheads="1"/>
          </p:cNvPicPr>
          <p:nvPr/>
        </p:nvPicPr>
        <p:blipFill>
          <a:blip r:embed="rId2" cstate="print"/>
          <a:srcRect/>
          <a:stretch>
            <a:fillRect/>
          </a:stretch>
        </p:blipFill>
        <p:spPr bwMode="auto">
          <a:xfrm>
            <a:off x="2483768" y="692696"/>
            <a:ext cx="2592288" cy="864096"/>
          </a:xfrm>
          <a:prstGeom prst="rect">
            <a:avLst/>
          </a:prstGeom>
          <a:noFill/>
        </p:spPr>
      </p:pic>
      <p:pic>
        <p:nvPicPr>
          <p:cNvPr id="2051" name="Picture 3" descr="C:\Users\Abhijit\Documents\Control_theory_related_work\First_paper_related\Final_Journal of Biomedical Informatics\elsarticle\img\Orderreduction11.jpg"/>
          <p:cNvPicPr>
            <a:picLocks noChangeAspect="1" noChangeArrowheads="1"/>
          </p:cNvPicPr>
          <p:nvPr/>
        </p:nvPicPr>
        <p:blipFill>
          <a:blip r:embed="rId3" cstate="print"/>
          <a:srcRect/>
          <a:stretch>
            <a:fillRect/>
          </a:stretch>
        </p:blipFill>
        <p:spPr bwMode="auto">
          <a:xfrm>
            <a:off x="2699792" y="2132856"/>
            <a:ext cx="2376264" cy="788004"/>
          </a:xfrm>
          <a:prstGeom prst="rect">
            <a:avLst/>
          </a:prstGeom>
          <a:noFill/>
        </p:spPr>
      </p:pic>
      <p:cxnSp>
        <p:nvCxnSpPr>
          <p:cNvPr id="12" name="Straight Connector 11"/>
          <p:cNvCxnSpPr/>
          <p:nvPr/>
        </p:nvCxnSpPr>
        <p:spPr>
          <a:xfrm>
            <a:off x="0" y="3429000"/>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107504" y="3933056"/>
            <a:ext cx="2933816" cy="461665"/>
          </a:xfrm>
          <a:prstGeom prst="rect">
            <a:avLst/>
          </a:prstGeom>
          <a:noFill/>
        </p:spPr>
        <p:txBody>
          <a:bodyPr wrap="none" rtlCol="0">
            <a:spAutoFit/>
          </a:bodyPr>
          <a:lstStyle/>
          <a:p>
            <a:r>
              <a:rPr lang="en-IN" sz="2400" b="1" i="1" dirty="0" smtClean="0">
                <a:solidFill>
                  <a:srgbClr val="C00000"/>
                </a:solidFill>
              </a:rPr>
              <a:t>Stoichiometric matrix</a:t>
            </a:r>
            <a:endParaRPr lang="en-IN" sz="2400" b="1" i="1" dirty="0">
              <a:solidFill>
                <a:srgbClr val="C00000"/>
              </a:solidFill>
            </a:endParaRPr>
          </a:p>
        </p:txBody>
      </p:sp>
      <p:sp>
        <p:nvSpPr>
          <p:cNvPr id="14" name="TextBox 13"/>
          <p:cNvSpPr txBox="1"/>
          <p:nvPr/>
        </p:nvSpPr>
        <p:spPr>
          <a:xfrm>
            <a:off x="899592" y="6021288"/>
            <a:ext cx="4575548" cy="276999"/>
          </a:xfrm>
          <a:prstGeom prst="rect">
            <a:avLst/>
          </a:prstGeom>
          <a:noFill/>
        </p:spPr>
        <p:txBody>
          <a:bodyPr wrap="none" rtlCol="0">
            <a:spAutoFit/>
          </a:bodyPr>
          <a:lstStyle/>
          <a:p>
            <a:r>
              <a:rPr lang="en-IN" sz="1200" dirty="0" smtClean="0"/>
              <a:t>Similarly, We have defined the stoichiometric matrix for CCM pathway.</a:t>
            </a:r>
            <a:endParaRPr lang="en-IN" sz="1200" dirty="0"/>
          </a:p>
        </p:txBody>
      </p:sp>
      <p:sp>
        <p:nvSpPr>
          <p:cNvPr id="14338"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sp>
        <p:nvSpPr>
          <p:cNvPr id="14340"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pic>
        <p:nvPicPr>
          <p:cNvPr id="14339"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043608" y="5013176"/>
            <a:ext cx="2875205" cy="741807"/>
          </a:xfrm>
          <a:prstGeom prst="rect">
            <a:avLst/>
          </a:prstGeom>
          <a:noFill/>
        </p:spPr>
      </p:pic>
      <p:pic>
        <p:nvPicPr>
          <p:cNvPr id="14341" name="Picture 5" descr="C:\Users\Abhijit\Desktop\Capture5.JPG"/>
          <p:cNvPicPr>
            <a:picLocks noChangeAspect="1" noChangeArrowheads="1"/>
          </p:cNvPicPr>
          <p:nvPr/>
        </p:nvPicPr>
        <p:blipFill>
          <a:blip r:embed="rId5" cstate="print"/>
          <a:srcRect/>
          <a:stretch>
            <a:fillRect/>
          </a:stretch>
        </p:blipFill>
        <p:spPr bwMode="auto">
          <a:xfrm>
            <a:off x="5364088" y="188640"/>
            <a:ext cx="3459844" cy="2889299"/>
          </a:xfrm>
          <a:prstGeom prst="rect">
            <a:avLst/>
          </a:prstGeom>
          <a:noFill/>
        </p:spPr>
      </p:pic>
      <p:pic>
        <p:nvPicPr>
          <p:cNvPr id="19" name="Picture 1"/>
          <p:cNvPicPr>
            <a:picLocks noChangeAspect="1" noChangeArrowheads="1"/>
          </p:cNvPicPr>
          <p:nvPr/>
        </p:nvPicPr>
        <p:blipFill>
          <a:blip r:embed="rId6" cstate="print"/>
          <a:srcRect/>
          <a:stretch>
            <a:fillRect/>
          </a:stretch>
        </p:blipFill>
        <p:spPr bwMode="auto">
          <a:xfrm>
            <a:off x="4283968" y="3933056"/>
            <a:ext cx="4032448" cy="1423216"/>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extBox 5"/>
          <p:cNvSpPr txBox="1"/>
          <p:nvPr/>
        </p:nvSpPr>
        <p:spPr>
          <a:xfrm>
            <a:off x="251520" y="0"/>
            <a:ext cx="5976664" cy="461665"/>
          </a:xfrm>
          <a:prstGeom prst="rect">
            <a:avLst/>
          </a:prstGeom>
          <a:noFill/>
        </p:spPr>
        <p:txBody>
          <a:bodyPr wrap="square" rtlCol="0">
            <a:spAutoFit/>
          </a:bodyPr>
          <a:lstStyle/>
          <a:p>
            <a:r>
              <a:rPr lang="en-IN" sz="2400" b="1" i="1" dirty="0" smtClean="0">
                <a:solidFill>
                  <a:srgbClr val="C00000"/>
                </a:solidFill>
              </a:rPr>
              <a:t>Modifying Michaelis Menten kinetic equation</a:t>
            </a:r>
            <a:endParaRPr lang="en-IN" sz="2400" b="1" i="1" dirty="0">
              <a:solidFill>
                <a:srgbClr val="C00000"/>
              </a:solidFill>
            </a:endParaRPr>
          </a:p>
        </p:txBody>
      </p:sp>
      <p:sp>
        <p:nvSpPr>
          <p:cNvPr id="8" name="Rectangle 7"/>
          <p:cNvSpPr/>
          <p:nvPr/>
        </p:nvSpPr>
        <p:spPr>
          <a:xfrm>
            <a:off x="251520" y="476672"/>
            <a:ext cx="4104456" cy="309634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0" name="Rectangle 9"/>
          <p:cNvSpPr/>
          <p:nvPr/>
        </p:nvSpPr>
        <p:spPr>
          <a:xfrm>
            <a:off x="4427984" y="476672"/>
            <a:ext cx="4536504" cy="309634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1" name="TextBox 10"/>
          <p:cNvSpPr txBox="1"/>
          <p:nvPr/>
        </p:nvSpPr>
        <p:spPr>
          <a:xfrm>
            <a:off x="251520" y="3501008"/>
            <a:ext cx="4087337" cy="400110"/>
          </a:xfrm>
          <a:prstGeom prst="rect">
            <a:avLst/>
          </a:prstGeom>
          <a:noFill/>
        </p:spPr>
        <p:txBody>
          <a:bodyPr wrap="square" rtlCol="0">
            <a:spAutoFit/>
          </a:bodyPr>
          <a:lstStyle/>
          <a:p>
            <a:r>
              <a:rPr lang="en-IN" sz="2000" b="1" i="1" dirty="0" smtClean="0">
                <a:solidFill>
                  <a:srgbClr val="C00000"/>
                </a:solidFill>
              </a:rPr>
              <a:t>State vector and output vector</a:t>
            </a:r>
            <a:endParaRPr lang="en-IN" sz="2000" b="1" i="1" dirty="0">
              <a:solidFill>
                <a:srgbClr val="C00000"/>
              </a:solidFill>
            </a:endParaRPr>
          </a:p>
        </p:txBody>
      </p:sp>
      <p:sp>
        <p:nvSpPr>
          <p:cNvPr id="12" name="Rectangle 11"/>
          <p:cNvSpPr/>
          <p:nvPr/>
        </p:nvSpPr>
        <p:spPr>
          <a:xfrm>
            <a:off x="251520" y="3861048"/>
            <a:ext cx="4104456" cy="28803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3" name="Rectangle 12"/>
          <p:cNvSpPr/>
          <p:nvPr/>
        </p:nvSpPr>
        <p:spPr>
          <a:xfrm>
            <a:off x="4427984" y="3861048"/>
            <a:ext cx="4536504" cy="28803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331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pic>
        <p:nvPicPr>
          <p:cNvPr id="13313"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67544" y="1052736"/>
            <a:ext cx="2022723" cy="484485"/>
          </a:xfrm>
          <a:prstGeom prst="rect">
            <a:avLst/>
          </a:prstGeom>
          <a:noFill/>
        </p:spPr>
      </p:pic>
      <p:sp>
        <p:nvSpPr>
          <p:cNvPr id="16" name="TextBox 15"/>
          <p:cNvSpPr txBox="1"/>
          <p:nvPr/>
        </p:nvSpPr>
        <p:spPr>
          <a:xfrm>
            <a:off x="395536" y="620688"/>
            <a:ext cx="2370777" cy="338554"/>
          </a:xfrm>
          <a:prstGeom prst="rect">
            <a:avLst/>
          </a:prstGeom>
          <a:noFill/>
        </p:spPr>
        <p:txBody>
          <a:bodyPr wrap="none" rtlCol="0">
            <a:spAutoFit/>
          </a:bodyPr>
          <a:lstStyle/>
          <a:p>
            <a:r>
              <a:rPr lang="en-IN" sz="1600" u="sng" dirty="0" smtClean="0"/>
              <a:t>Michaelis Menten Kinetics</a:t>
            </a:r>
            <a:endParaRPr lang="en-IN" sz="1600" u="sng" dirty="0"/>
          </a:p>
        </p:txBody>
      </p:sp>
      <p:sp>
        <p:nvSpPr>
          <p:cNvPr id="17" name="TextBox 16"/>
          <p:cNvSpPr txBox="1"/>
          <p:nvPr/>
        </p:nvSpPr>
        <p:spPr>
          <a:xfrm>
            <a:off x="323528" y="1484784"/>
            <a:ext cx="3960440" cy="2062103"/>
          </a:xfrm>
          <a:prstGeom prst="rect">
            <a:avLst/>
          </a:prstGeom>
          <a:noFill/>
        </p:spPr>
        <p:txBody>
          <a:bodyPr wrap="square" rtlCol="0">
            <a:spAutoFit/>
          </a:bodyPr>
          <a:lstStyle/>
          <a:p>
            <a:endParaRPr lang="en-IN" sz="1100" dirty="0" smtClean="0"/>
          </a:p>
          <a:p>
            <a:r>
              <a:rPr lang="en-IN" sz="1100" dirty="0" smtClean="0"/>
              <a:t>Here,</a:t>
            </a:r>
          </a:p>
          <a:p>
            <a:r>
              <a:rPr lang="en-IN" sz="1100" dirty="0" smtClean="0"/>
              <a:t>V = initial reaction rate.</a:t>
            </a:r>
          </a:p>
          <a:p>
            <a:r>
              <a:rPr lang="en-IN" sz="1100" dirty="0" smtClean="0"/>
              <a:t>[X]= the concentration of a substrate X.</a:t>
            </a:r>
          </a:p>
          <a:p>
            <a:r>
              <a:rPr lang="en-IN" sz="1100" dirty="0" smtClean="0"/>
              <a:t>V</a:t>
            </a:r>
            <a:r>
              <a:rPr lang="en-IN" sz="1100" baseline="-25000" dirty="0" smtClean="0"/>
              <a:t>max </a:t>
            </a:r>
            <a:r>
              <a:rPr lang="en-IN" sz="1100" dirty="0" smtClean="0"/>
              <a:t>(=K.[E])= maximum reaction rate at maximum substrate    </a:t>
            </a:r>
          </a:p>
          <a:p>
            <a:r>
              <a:rPr lang="en-IN" sz="1100" dirty="0" smtClean="0"/>
              <a:t>                         concentration.</a:t>
            </a:r>
          </a:p>
          <a:p>
            <a:r>
              <a:rPr lang="en-IN" sz="1100" dirty="0" smtClean="0"/>
              <a:t>K</a:t>
            </a:r>
            <a:r>
              <a:rPr lang="en-IN" sz="1100" baseline="-25000" dirty="0" smtClean="0"/>
              <a:t>m</a:t>
            </a:r>
            <a:r>
              <a:rPr lang="en-IN" sz="1100" dirty="0" smtClean="0"/>
              <a:t>= Michaelis constant.</a:t>
            </a:r>
          </a:p>
          <a:p>
            <a:r>
              <a:rPr lang="en-IN" sz="1100" dirty="0" smtClean="0"/>
              <a:t>K= Rate constant.</a:t>
            </a:r>
          </a:p>
          <a:p>
            <a:r>
              <a:rPr lang="en-IN" sz="1100" dirty="0" smtClean="0"/>
              <a:t>[E]= concentration of enzyme catalyzing the corresponding reaction.</a:t>
            </a:r>
          </a:p>
          <a:p>
            <a:endParaRPr lang="en-IN" dirty="0"/>
          </a:p>
        </p:txBody>
      </p:sp>
      <p:sp>
        <p:nvSpPr>
          <p:cNvPr id="18" name="TextBox 17"/>
          <p:cNvSpPr txBox="1"/>
          <p:nvPr/>
        </p:nvSpPr>
        <p:spPr>
          <a:xfrm>
            <a:off x="4572000" y="620688"/>
            <a:ext cx="3173882" cy="338554"/>
          </a:xfrm>
          <a:prstGeom prst="rect">
            <a:avLst/>
          </a:prstGeom>
          <a:noFill/>
        </p:spPr>
        <p:txBody>
          <a:bodyPr wrap="none" rtlCol="0">
            <a:spAutoFit/>
          </a:bodyPr>
          <a:lstStyle/>
          <a:p>
            <a:r>
              <a:rPr lang="en-IN" sz="1600" u="sng" dirty="0" smtClean="0"/>
              <a:t>Modified Michaelis Menten Kinetics</a:t>
            </a:r>
            <a:endParaRPr lang="en-IN" sz="1600" u="sng" dirty="0"/>
          </a:p>
        </p:txBody>
      </p:sp>
      <p:sp>
        <p:nvSpPr>
          <p:cNvPr id="19" name="TextBox 18"/>
          <p:cNvSpPr txBox="1"/>
          <p:nvPr/>
        </p:nvSpPr>
        <p:spPr>
          <a:xfrm>
            <a:off x="4427984" y="980728"/>
            <a:ext cx="4608512" cy="276999"/>
          </a:xfrm>
          <a:prstGeom prst="rect">
            <a:avLst/>
          </a:prstGeom>
          <a:noFill/>
        </p:spPr>
        <p:txBody>
          <a:bodyPr wrap="square" rtlCol="0">
            <a:spAutoFit/>
          </a:bodyPr>
          <a:lstStyle/>
          <a:p>
            <a:r>
              <a:rPr lang="en-IN" sz="1200" dirty="0" smtClean="0"/>
              <a:t>If X</a:t>
            </a:r>
            <a:r>
              <a:rPr lang="en-IN" sz="1200" baseline="-25000" dirty="0" smtClean="0"/>
              <a:t>1 </a:t>
            </a:r>
            <a:r>
              <a:rPr lang="en-IN" sz="1200" dirty="0" smtClean="0"/>
              <a:t>is consumed in a reaction which is inhibited by a substrate X</a:t>
            </a:r>
            <a:r>
              <a:rPr lang="en-IN" sz="1200" baseline="-25000" dirty="0" smtClean="0"/>
              <a:t>2 </a:t>
            </a:r>
            <a:r>
              <a:rPr lang="en-IN" sz="1200" dirty="0" smtClean="0"/>
              <a:t>then,</a:t>
            </a:r>
            <a:endParaRPr lang="en-IN" sz="1200" dirty="0"/>
          </a:p>
        </p:txBody>
      </p:sp>
      <p:sp>
        <p:nvSpPr>
          <p:cNvPr id="13316"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pic>
        <p:nvPicPr>
          <p:cNvPr id="13315"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347844" y="1340768"/>
            <a:ext cx="2293454" cy="504056"/>
          </a:xfrm>
          <a:prstGeom prst="rect">
            <a:avLst/>
          </a:prstGeom>
          <a:noFill/>
        </p:spPr>
      </p:pic>
      <p:sp>
        <p:nvSpPr>
          <p:cNvPr id="22" name="TextBox 21"/>
          <p:cNvSpPr txBox="1"/>
          <p:nvPr/>
        </p:nvSpPr>
        <p:spPr>
          <a:xfrm>
            <a:off x="4427984" y="1988840"/>
            <a:ext cx="4536504" cy="276999"/>
          </a:xfrm>
          <a:prstGeom prst="rect">
            <a:avLst/>
          </a:prstGeom>
          <a:noFill/>
        </p:spPr>
        <p:txBody>
          <a:bodyPr wrap="square" rtlCol="0">
            <a:spAutoFit/>
          </a:bodyPr>
          <a:lstStyle/>
          <a:p>
            <a:r>
              <a:rPr lang="en-IN" sz="1200" dirty="0" smtClean="0"/>
              <a:t>If X</a:t>
            </a:r>
            <a:r>
              <a:rPr lang="en-IN" sz="1200" baseline="-25000" dirty="0" smtClean="0"/>
              <a:t>3</a:t>
            </a:r>
            <a:r>
              <a:rPr lang="en-IN" sz="1200" dirty="0" smtClean="0"/>
              <a:t> accelerates a reaction that consumes X</a:t>
            </a:r>
            <a:r>
              <a:rPr lang="en-IN" sz="1200" baseline="-25000" dirty="0" smtClean="0"/>
              <a:t>1. </a:t>
            </a:r>
            <a:endParaRPr lang="en-IN" sz="1200" dirty="0"/>
          </a:p>
        </p:txBody>
      </p:sp>
      <p:sp>
        <p:nvSpPr>
          <p:cNvPr id="13318" name="Rectangle 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pic>
        <p:nvPicPr>
          <p:cNvPr id="13317" name="Picture 5"/>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5364088" y="2348879"/>
            <a:ext cx="2376264" cy="495055"/>
          </a:xfrm>
          <a:prstGeom prst="rect">
            <a:avLst/>
          </a:prstGeom>
          <a:noFill/>
        </p:spPr>
      </p:pic>
      <p:sp>
        <p:nvSpPr>
          <p:cNvPr id="25" name="TextBox 24"/>
          <p:cNvSpPr txBox="1"/>
          <p:nvPr/>
        </p:nvSpPr>
        <p:spPr>
          <a:xfrm>
            <a:off x="4427984" y="2996952"/>
            <a:ext cx="4536504" cy="461665"/>
          </a:xfrm>
          <a:prstGeom prst="rect">
            <a:avLst/>
          </a:prstGeom>
          <a:noFill/>
        </p:spPr>
        <p:txBody>
          <a:bodyPr wrap="square" rtlCol="0">
            <a:spAutoFit/>
          </a:bodyPr>
          <a:lstStyle/>
          <a:p>
            <a:r>
              <a:rPr lang="en-IN" sz="1200" dirty="0" smtClean="0"/>
              <a:t>Here F (feedback constant) determines relative inhibition/acceleration power of a substrate. F lies in (0,1). </a:t>
            </a:r>
            <a:endParaRPr lang="en-IN" sz="1200" dirty="0"/>
          </a:p>
        </p:txBody>
      </p:sp>
      <p:sp>
        <p:nvSpPr>
          <p:cNvPr id="13320" name="Rectangle 8"/>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pic>
        <p:nvPicPr>
          <p:cNvPr id="13319" name="Picture 7"/>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395536" y="4293096"/>
            <a:ext cx="1278142" cy="360040"/>
          </a:xfrm>
          <a:prstGeom prst="rect">
            <a:avLst/>
          </a:prstGeom>
          <a:noFill/>
        </p:spPr>
      </p:pic>
      <p:sp>
        <p:nvSpPr>
          <p:cNvPr id="13321" name="Rectangle 9"/>
          <p:cNvSpPr>
            <a:spLocks noChangeArrowheads="1"/>
          </p:cNvSpPr>
          <p:nvPr/>
        </p:nvSpPr>
        <p:spPr bwMode="auto">
          <a:xfrm>
            <a:off x="0" y="6477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3323" name="Rectangle 1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pic>
        <p:nvPicPr>
          <p:cNvPr id="13322" name="Picture 10"/>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395536" y="4581128"/>
            <a:ext cx="1152128" cy="324543"/>
          </a:xfrm>
          <a:prstGeom prst="rect">
            <a:avLst/>
          </a:prstGeom>
          <a:noFill/>
        </p:spPr>
      </p:pic>
      <p:sp>
        <p:nvSpPr>
          <p:cNvPr id="13324" name="Rectangle 12"/>
          <p:cNvSpPr>
            <a:spLocks noChangeArrowheads="1"/>
          </p:cNvSpPr>
          <p:nvPr/>
        </p:nvSpPr>
        <p:spPr bwMode="auto">
          <a:xfrm>
            <a:off x="0" y="6477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3326" name="Rectangle 1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pic>
        <p:nvPicPr>
          <p:cNvPr id="13325" name="Picture 13"/>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395536" y="5445224"/>
            <a:ext cx="936104" cy="504056"/>
          </a:xfrm>
          <a:prstGeom prst="rect">
            <a:avLst/>
          </a:prstGeom>
          <a:noFill/>
        </p:spPr>
      </p:pic>
      <p:sp>
        <p:nvSpPr>
          <p:cNvPr id="13327" name="Rectangle 15"/>
          <p:cNvSpPr>
            <a:spLocks noChangeArrowheads="1"/>
          </p:cNvSpPr>
          <p:nvPr/>
        </p:nvSpPr>
        <p:spPr bwMode="auto">
          <a:xfrm>
            <a:off x="0" y="8001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5" name="TextBox 34"/>
          <p:cNvSpPr txBox="1"/>
          <p:nvPr/>
        </p:nvSpPr>
        <p:spPr>
          <a:xfrm>
            <a:off x="323528" y="4005064"/>
            <a:ext cx="3578031" cy="276999"/>
          </a:xfrm>
          <a:prstGeom prst="rect">
            <a:avLst/>
          </a:prstGeom>
          <a:noFill/>
        </p:spPr>
        <p:txBody>
          <a:bodyPr wrap="none" rtlCol="0">
            <a:spAutoFit/>
          </a:bodyPr>
          <a:lstStyle/>
          <a:p>
            <a:r>
              <a:rPr lang="en-IN" sz="1200" dirty="0" smtClean="0"/>
              <a:t>State space model for a nonlinear system is defined by,</a:t>
            </a:r>
            <a:endParaRPr lang="en-IN" sz="1200" dirty="0"/>
          </a:p>
        </p:txBody>
      </p:sp>
      <p:sp>
        <p:nvSpPr>
          <p:cNvPr id="36" name="TextBox 35"/>
          <p:cNvSpPr txBox="1"/>
          <p:nvPr/>
        </p:nvSpPr>
        <p:spPr>
          <a:xfrm>
            <a:off x="1979712" y="4293096"/>
            <a:ext cx="1290353" cy="461665"/>
          </a:xfrm>
          <a:prstGeom prst="rect">
            <a:avLst/>
          </a:prstGeom>
          <a:noFill/>
        </p:spPr>
        <p:txBody>
          <a:bodyPr wrap="none" rtlCol="0">
            <a:spAutoFit/>
          </a:bodyPr>
          <a:lstStyle/>
          <a:p>
            <a:r>
              <a:rPr lang="en-IN" sz="1200" i="1" dirty="0" smtClean="0"/>
              <a:t>x </a:t>
            </a:r>
            <a:r>
              <a:rPr lang="en-IN" sz="1200" dirty="0" smtClean="0"/>
              <a:t>= state.</a:t>
            </a:r>
          </a:p>
          <a:p>
            <a:r>
              <a:rPr lang="en-IN" sz="1200" i="1" dirty="0" smtClean="0"/>
              <a:t>u =</a:t>
            </a:r>
            <a:r>
              <a:rPr lang="en-IN" sz="1200" dirty="0" smtClean="0"/>
              <a:t> control input. </a:t>
            </a:r>
            <a:endParaRPr lang="en-IN" sz="1200" dirty="0"/>
          </a:p>
        </p:txBody>
      </p:sp>
      <p:sp>
        <p:nvSpPr>
          <p:cNvPr id="37" name="TextBox 36"/>
          <p:cNvSpPr txBox="1"/>
          <p:nvPr/>
        </p:nvSpPr>
        <p:spPr>
          <a:xfrm>
            <a:off x="251520" y="4941168"/>
            <a:ext cx="4104456" cy="461665"/>
          </a:xfrm>
          <a:prstGeom prst="rect">
            <a:avLst/>
          </a:prstGeom>
          <a:noFill/>
        </p:spPr>
        <p:txBody>
          <a:bodyPr wrap="square" rtlCol="0">
            <a:spAutoFit/>
          </a:bodyPr>
          <a:lstStyle/>
          <a:p>
            <a:r>
              <a:rPr lang="en-IN" sz="1200" dirty="0" smtClean="0"/>
              <a:t>Let us consider a metabolic pathway comprising m metabolites and n reactions. The metabolic pathway can be represented by,</a:t>
            </a:r>
            <a:endParaRPr lang="en-IN" sz="1200" dirty="0"/>
          </a:p>
        </p:txBody>
      </p:sp>
      <p:sp>
        <p:nvSpPr>
          <p:cNvPr id="38" name="TextBox 37"/>
          <p:cNvSpPr txBox="1"/>
          <p:nvPr/>
        </p:nvSpPr>
        <p:spPr>
          <a:xfrm>
            <a:off x="1619672" y="5517232"/>
            <a:ext cx="2952328" cy="646331"/>
          </a:xfrm>
          <a:prstGeom prst="rect">
            <a:avLst/>
          </a:prstGeom>
          <a:noFill/>
        </p:spPr>
        <p:txBody>
          <a:bodyPr wrap="square" rtlCol="0">
            <a:spAutoFit/>
          </a:bodyPr>
          <a:lstStyle/>
          <a:p>
            <a:r>
              <a:rPr lang="en-IN" sz="1200" b="1" i="1" dirty="0" smtClean="0"/>
              <a:t>N </a:t>
            </a:r>
            <a:r>
              <a:rPr lang="en-IN" sz="1200" dirty="0" smtClean="0"/>
              <a:t>= stoichiometric matrix.</a:t>
            </a:r>
          </a:p>
          <a:p>
            <a:r>
              <a:rPr lang="en-IN" sz="1200" i="1" dirty="0" smtClean="0"/>
              <a:t>V =</a:t>
            </a:r>
            <a:r>
              <a:rPr lang="en-IN" sz="1200" dirty="0" smtClean="0"/>
              <a:t> flux vector ( function of metabolites (</a:t>
            </a:r>
            <a:r>
              <a:rPr lang="en-IN" sz="1200" i="1" dirty="0" smtClean="0"/>
              <a:t>x</a:t>
            </a:r>
            <a:r>
              <a:rPr lang="en-IN" sz="1200" dirty="0" smtClean="0"/>
              <a:t>)  </a:t>
            </a:r>
          </a:p>
          <a:p>
            <a:r>
              <a:rPr lang="en-IN" sz="1200" dirty="0" smtClean="0"/>
              <a:t>       (state) and kinetic parameters.</a:t>
            </a:r>
            <a:endParaRPr lang="en-IN" sz="1200" i="1" dirty="0"/>
          </a:p>
        </p:txBody>
      </p:sp>
      <p:sp>
        <p:nvSpPr>
          <p:cNvPr id="39" name="TextBox 38"/>
          <p:cNvSpPr txBox="1"/>
          <p:nvPr/>
        </p:nvSpPr>
        <p:spPr>
          <a:xfrm>
            <a:off x="4499992" y="3933056"/>
            <a:ext cx="4392488" cy="461665"/>
          </a:xfrm>
          <a:prstGeom prst="rect">
            <a:avLst/>
          </a:prstGeom>
          <a:noFill/>
        </p:spPr>
        <p:txBody>
          <a:bodyPr wrap="square" rtlCol="0">
            <a:spAutoFit/>
          </a:bodyPr>
          <a:lstStyle/>
          <a:p>
            <a:r>
              <a:rPr lang="en-IN" sz="1200" dirty="0" smtClean="0"/>
              <a:t>The resultant nonlinear state space representation of a metabolic pathway can be represented by,</a:t>
            </a:r>
            <a:endParaRPr lang="en-IN" sz="1200" dirty="0"/>
          </a:p>
        </p:txBody>
      </p:sp>
      <p:sp>
        <p:nvSpPr>
          <p:cNvPr id="13329" name="Rectangle 17"/>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pic>
        <p:nvPicPr>
          <p:cNvPr id="13328" name="Picture 16"/>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6084168" y="4581128"/>
            <a:ext cx="936104" cy="360040"/>
          </a:xfrm>
          <a:prstGeom prst="rect">
            <a:avLst/>
          </a:prstGeom>
          <a:noFill/>
        </p:spPr>
      </p:pic>
      <p:sp>
        <p:nvSpPr>
          <p:cNvPr id="13330" name="Rectangle 18"/>
          <p:cNvSpPr>
            <a:spLocks noChangeArrowheads="1"/>
          </p:cNvSpPr>
          <p:nvPr/>
        </p:nvSpPr>
        <p:spPr bwMode="auto">
          <a:xfrm>
            <a:off x="0" y="6477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3332" name="Rectangle 20"/>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pic>
        <p:nvPicPr>
          <p:cNvPr id="13331" name="Picture 19"/>
          <p:cNvPicPr>
            <a:picLocks noChangeAspect="1" noChangeArrowheads="1"/>
          </p:cNvPicPr>
          <p:nvPr/>
        </p:nvPicPr>
        <p:blipFill>
          <a:blip r:embed="rId9" cstate="print">
            <a:clrChange>
              <a:clrFrom>
                <a:srgbClr val="FFFFFF"/>
              </a:clrFrom>
              <a:clrTo>
                <a:srgbClr val="FFFFFF">
                  <a:alpha val="0"/>
                </a:srgbClr>
              </a:clrTo>
            </a:clrChange>
          </a:blip>
          <a:srcRect/>
          <a:stretch>
            <a:fillRect/>
          </a:stretch>
        </p:blipFill>
        <p:spPr bwMode="auto">
          <a:xfrm>
            <a:off x="6084168" y="5157193"/>
            <a:ext cx="648072" cy="360040"/>
          </a:xfrm>
          <a:prstGeom prst="rect">
            <a:avLst/>
          </a:prstGeom>
          <a:noFill/>
        </p:spPr>
      </p:pic>
      <p:sp>
        <p:nvSpPr>
          <p:cNvPr id="13333" name="Rectangle 21"/>
          <p:cNvSpPr>
            <a:spLocks noChangeArrowheads="1"/>
          </p:cNvSpPr>
          <p:nvPr/>
        </p:nvSpPr>
        <p:spPr bwMode="auto">
          <a:xfrm>
            <a:off x="0" y="6477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extBox 6"/>
          <p:cNvSpPr txBox="1"/>
          <p:nvPr/>
        </p:nvSpPr>
        <p:spPr>
          <a:xfrm>
            <a:off x="2123728" y="1"/>
            <a:ext cx="5953472" cy="584775"/>
          </a:xfrm>
          <a:prstGeom prst="rect">
            <a:avLst/>
          </a:prstGeom>
          <a:noFill/>
        </p:spPr>
        <p:txBody>
          <a:bodyPr wrap="square" rtlCol="0">
            <a:spAutoFit/>
          </a:bodyPr>
          <a:lstStyle/>
          <a:p>
            <a:r>
              <a:rPr lang="en-IN" sz="3200" b="1" i="1" dirty="0" smtClean="0">
                <a:solidFill>
                  <a:srgbClr val="C00000"/>
                </a:solidFill>
              </a:rPr>
              <a:t>Simulink Model with Example</a:t>
            </a:r>
            <a:endParaRPr lang="en-IN" sz="3200" b="1" i="1" dirty="0">
              <a:solidFill>
                <a:srgbClr val="C00000"/>
              </a:solidFill>
            </a:endParaRPr>
          </a:p>
        </p:txBody>
      </p:sp>
      <p:sp>
        <p:nvSpPr>
          <p:cNvPr id="12" name="Rectangle 11"/>
          <p:cNvSpPr/>
          <p:nvPr/>
        </p:nvSpPr>
        <p:spPr>
          <a:xfrm>
            <a:off x="395536" y="476672"/>
            <a:ext cx="4752528" cy="583264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3" name="Rectangle 12"/>
          <p:cNvSpPr/>
          <p:nvPr/>
        </p:nvSpPr>
        <p:spPr>
          <a:xfrm>
            <a:off x="5292080" y="476672"/>
            <a:ext cx="3600400" cy="100811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5" name="Rectangle 14"/>
          <p:cNvSpPr/>
          <p:nvPr/>
        </p:nvSpPr>
        <p:spPr>
          <a:xfrm>
            <a:off x="5292080" y="1556792"/>
            <a:ext cx="3600400" cy="23042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7" name="Rectangle 16"/>
          <p:cNvSpPr/>
          <p:nvPr/>
        </p:nvSpPr>
        <p:spPr>
          <a:xfrm>
            <a:off x="5292080" y="3933056"/>
            <a:ext cx="3600400" cy="1800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8" name="TextBox 17"/>
          <p:cNvSpPr txBox="1"/>
          <p:nvPr/>
        </p:nvSpPr>
        <p:spPr>
          <a:xfrm>
            <a:off x="5364088" y="5949280"/>
            <a:ext cx="3528392" cy="338554"/>
          </a:xfrm>
          <a:prstGeom prst="rect">
            <a:avLst/>
          </a:prstGeom>
          <a:noFill/>
        </p:spPr>
        <p:txBody>
          <a:bodyPr wrap="square" rtlCol="0">
            <a:spAutoFit/>
          </a:bodyPr>
          <a:lstStyle/>
          <a:p>
            <a:r>
              <a:rPr lang="en-IN" sz="1600" b="1" i="1" dirty="0" smtClean="0">
                <a:solidFill>
                  <a:srgbClr val="C00000"/>
                </a:solidFill>
              </a:rPr>
              <a:t>Model of a hypothetical pathway</a:t>
            </a:r>
            <a:endParaRPr lang="en-IN" sz="1600" b="1" i="1" dirty="0">
              <a:solidFill>
                <a:srgbClr val="C00000"/>
              </a:solidFill>
            </a:endParaRPr>
          </a:p>
        </p:txBody>
      </p:sp>
      <p:sp>
        <p:nvSpPr>
          <p:cNvPr id="16" name="TextBox 15"/>
          <p:cNvSpPr txBox="1"/>
          <p:nvPr/>
        </p:nvSpPr>
        <p:spPr>
          <a:xfrm>
            <a:off x="6156176" y="6237312"/>
            <a:ext cx="1564852" cy="338554"/>
          </a:xfrm>
          <a:prstGeom prst="rect">
            <a:avLst/>
          </a:prstGeom>
          <a:noFill/>
        </p:spPr>
        <p:txBody>
          <a:bodyPr wrap="none" rtlCol="0">
            <a:spAutoFit/>
          </a:bodyPr>
          <a:lstStyle/>
          <a:p>
            <a:r>
              <a:rPr lang="en-IN" sz="1600" b="1" i="1" dirty="0" smtClean="0">
                <a:solidFill>
                  <a:srgbClr val="C00000"/>
                </a:solidFill>
              </a:rPr>
              <a:t>No perturbation</a:t>
            </a:r>
            <a:endParaRPr lang="en-IN" sz="1600" b="1" i="1" dirty="0">
              <a:solidFill>
                <a:srgbClr val="C00000"/>
              </a:solidFill>
            </a:endParaRPr>
          </a:p>
        </p:txBody>
      </p:sp>
      <p:sp>
        <p:nvSpPr>
          <p:cNvPr id="19" name="TextBox 18"/>
          <p:cNvSpPr txBox="1"/>
          <p:nvPr/>
        </p:nvSpPr>
        <p:spPr>
          <a:xfrm>
            <a:off x="395537" y="620688"/>
            <a:ext cx="4752528" cy="938719"/>
          </a:xfrm>
          <a:prstGeom prst="rect">
            <a:avLst/>
          </a:prstGeom>
          <a:noFill/>
        </p:spPr>
        <p:txBody>
          <a:bodyPr wrap="square" rtlCol="0">
            <a:spAutoFit/>
          </a:bodyPr>
          <a:lstStyle/>
          <a:p>
            <a:pPr algn="just"/>
            <a:r>
              <a:rPr lang="en-IN" sz="1100" dirty="0" smtClean="0"/>
              <a:t>As depicted in the hypothetical pathway, let the flux vector be v = [v</a:t>
            </a:r>
            <a:r>
              <a:rPr lang="en-IN" sz="1100" baseline="-25000" dirty="0" smtClean="0"/>
              <a:t>1</a:t>
            </a:r>
            <a:r>
              <a:rPr lang="en-IN" sz="1100" dirty="0" smtClean="0"/>
              <a:t> v</a:t>
            </a:r>
            <a:r>
              <a:rPr lang="en-IN" sz="1100" baseline="-25000" dirty="0" smtClean="0"/>
              <a:t>2</a:t>
            </a:r>
            <a:r>
              <a:rPr lang="en-IN" sz="1100" dirty="0" smtClean="0"/>
              <a:t> v</a:t>
            </a:r>
            <a:r>
              <a:rPr lang="en-IN" sz="1100" baseline="-25000" dirty="0" smtClean="0"/>
              <a:t>3</a:t>
            </a:r>
            <a:r>
              <a:rPr lang="en-IN" sz="1100" dirty="0" smtClean="0"/>
              <a:t>]</a:t>
            </a:r>
            <a:r>
              <a:rPr lang="en-IN" sz="1100" baseline="30000" dirty="0" smtClean="0"/>
              <a:t>T</a:t>
            </a:r>
            <a:r>
              <a:rPr lang="en-IN" sz="1100" dirty="0" smtClean="0"/>
              <a:t> and metabolite concentration vector be x = [x</a:t>
            </a:r>
            <a:r>
              <a:rPr lang="en-IN" sz="1100" baseline="-25000" dirty="0" smtClean="0"/>
              <a:t>1</a:t>
            </a:r>
            <a:r>
              <a:rPr lang="en-IN" sz="1100" dirty="0" smtClean="0"/>
              <a:t> x</a:t>
            </a:r>
            <a:r>
              <a:rPr lang="en-IN" sz="1100" baseline="-25000" dirty="0" smtClean="0"/>
              <a:t>2</a:t>
            </a:r>
            <a:r>
              <a:rPr lang="en-IN" sz="1100" dirty="0" smtClean="0"/>
              <a:t> x</a:t>
            </a:r>
            <a:r>
              <a:rPr lang="en-IN" sz="1100" baseline="-25000" dirty="0" smtClean="0"/>
              <a:t>3</a:t>
            </a:r>
            <a:r>
              <a:rPr lang="en-IN" sz="1100" dirty="0" smtClean="0"/>
              <a:t>]</a:t>
            </a:r>
            <a:r>
              <a:rPr lang="en-IN" sz="1100" baseline="30000" dirty="0" smtClean="0"/>
              <a:t>T</a:t>
            </a:r>
            <a:r>
              <a:rPr lang="en-IN" sz="1100" dirty="0" smtClean="0"/>
              <a:t>, while I is the input substrate. The term x</a:t>
            </a:r>
            <a:r>
              <a:rPr lang="en-IN" sz="1100" baseline="-25000" dirty="0" smtClean="0"/>
              <a:t>d</a:t>
            </a:r>
            <a:r>
              <a:rPr lang="en-IN" sz="1100" dirty="0" smtClean="0"/>
              <a:t> is a perturbation which either inhibits the reaction/enzyme or activates it. Each reaction flux of v</a:t>
            </a:r>
            <a:r>
              <a:rPr lang="en-IN" sz="1100" baseline="-25000" dirty="0" smtClean="0"/>
              <a:t>1</a:t>
            </a:r>
            <a:r>
              <a:rPr lang="en-IN" sz="1100" dirty="0" smtClean="0"/>
              <a:t>, v</a:t>
            </a:r>
            <a:r>
              <a:rPr lang="en-IN" sz="1100" baseline="-25000" dirty="0" smtClean="0"/>
              <a:t>2</a:t>
            </a:r>
            <a:r>
              <a:rPr lang="en-IN" sz="1100" dirty="0" smtClean="0"/>
              <a:t> and v</a:t>
            </a:r>
            <a:r>
              <a:rPr lang="en-IN" sz="1100" baseline="-25000" dirty="0" smtClean="0"/>
              <a:t>3</a:t>
            </a:r>
            <a:r>
              <a:rPr lang="en-IN" sz="1100" dirty="0" smtClean="0"/>
              <a:t> is modelled using modified Michaelis-Menten kinetic equation.</a:t>
            </a:r>
            <a:endParaRPr lang="en-IN" sz="1100" dirty="0"/>
          </a:p>
        </p:txBody>
      </p:sp>
      <p:pic>
        <p:nvPicPr>
          <p:cNvPr id="12289" name="Picture 1"/>
          <p:cNvPicPr>
            <a:picLocks noChangeAspect="1" noChangeArrowheads="1"/>
          </p:cNvPicPr>
          <p:nvPr/>
        </p:nvPicPr>
        <p:blipFill>
          <a:blip r:embed="rId2" cstate="print"/>
          <a:srcRect/>
          <a:stretch>
            <a:fillRect/>
          </a:stretch>
        </p:blipFill>
        <p:spPr bwMode="auto">
          <a:xfrm>
            <a:off x="5940153" y="548681"/>
            <a:ext cx="2448272" cy="864095"/>
          </a:xfrm>
          <a:prstGeom prst="rect">
            <a:avLst/>
          </a:prstGeom>
          <a:noFill/>
          <a:ln w="9525">
            <a:noFill/>
            <a:miter lim="800000"/>
            <a:headEnd/>
            <a:tailEnd/>
          </a:ln>
        </p:spPr>
      </p:pic>
      <p:pic>
        <p:nvPicPr>
          <p:cNvPr id="12290" name="Picture 2" descr="C:\Users\Abhijit\Desktop\Capture3.JPG"/>
          <p:cNvPicPr>
            <a:picLocks noChangeAspect="1" noChangeArrowheads="1"/>
          </p:cNvPicPr>
          <p:nvPr/>
        </p:nvPicPr>
        <p:blipFill>
          <a:blip r:embed="rId3" cstate="print"/>
          <a:srcRect/>
          <a:stretch>
            <a:fillRect/>
          </a:stretch>
        </p:blipFill>
        <p:spPr bwMode="auto">
          <a:xfrm>
            <a:off x="1187623" y="1628800"/>
            <a:ext cx="3168353" cy="2161056"/>
          </a:xfrm>
          <a:prstGeom prst="rect">
            <a:avLst/>
          </a:prstGeom>
          <a:noFill/>
        </p:spPr>
      </p:pic>
      <p:sp>
        <p:nvSpPr>
          <p:cNvPr id="20" name="TextBox 19"/>
          <p:cNvSpPr txBox="1"/>
          <p:nvPr/>
        </p:nvSpPr>
        <p:spPr>
          <a:xfrm>
            <a:off x="395536" y="4077072"/>
            <a:ext cx="2709396" cy="261610"/>
          </a:xfrm>
          <a:prstGeom prst="rect">
            <a:avLst/>
          </a:prstGeom>
          <a:noFill/>
        </p:spPr>
        <p:txBody>
          <a:bodyPr wrap="none" rtlCol="0">
            <a:spAutoFit/>
          </a:bodyPr>
          <a:lstStyle/>
          <a:p>
            <a:r>
              <a:rPr lang="en-IN" sz="1100" dirty="0" smtClean="0"/>
              <a:t>Finally, the state space model is obtained by</a:t>
            </a:r>
            <a:endParaRPr lang="en-IN" sz="1100" dirty="0"/>
          </a:p>
        </p:txBody>
      </p:sp>
      <p:pic>
        <p:nvPicPr>
          <p:cNvPr id="12291" name="Picture 3" descr="C:\Users\Abhijit\Desktop\Capture4.JPG"/>
          <p:cNvPicPr>
            <a:picLocks noChangeAspect="1" noChangeArrowheads="1"/>
          </p:cNvPicPr>
          <p:nvPr/>
        </p:nvPicPr>
        <p:blipFill>
          <a:blip r:embed="rId4" cstate="print"/>
          <a:srcRect/>
          <a:stretch>
            <a:fillRect/>
          </a:stretch>
        </p:blipFill>
        <p:spPr bwMode="auto">
          <a:xfrm>
            <a:off x="1763689" y="4437112"/>
            <a:ext cx="2160240" cy="1612957"/>
          </a:xfrm>
          <a:prstGeom prst="rect">
            <a:avLst/>
          </a:prstGeom>
          <a:noFill/>
        </p:spPr>
      </p:pic>
      <p:pic>
        <p:nvPicPr>
          <p:cNvPr id="12292" name="Picture 4"/>
          <p:cNvPicPr>
            <a:picLocks noChangeAspect="1" noChangeArrowheads="1"/>
          </p:cNvPicPr>
          <p:nvPr/>
        </p:nvPicPr>
        <p:blipFill>
          <a:blip r:embed="rId5" cstate="print"/>
          <a:srcRect/>
          <a:stretch>
            <a:fillRect/>
          </a:stretch>
        </p:blipFill>
        <p:spPr bwMode="auto">
          <a:xfrm>
            <a:off x="5940152" y="1628800"/>
            <a:ext cx="2376264" cy="2148968"/>
          </a:xfrm>
          <a:prstGeom prst="rect">
            <a:avLst/>
          </a:prstGeom>
          <a:noFill/>
          <a:ln w="9525">
            <a:noFill/>
            <a:miter lim="800000"/>
            <a:headEnd/>
            <a:tailEnd/>
          </a:ln>
        </p:spPr>
      </p:pic>
      <p:pic>
        <p:nvPicPr>
          <p:cNvPr id="12293" name="Picture 5"/>
          <p:cNvPicPr>
            <a:picLocks noChangeAspect="1" noChangeArrowheads="1"/>
          </p:cNvPicPr>
          <p:nvPr/>
        </p:nvPicPr>
        <p:blipFill>
          <a:blip r:embed="rId6" cstate="print"/>
          <a:srcRect/>
          <a:stretch>
            <a:fillRect/>
          </a:stretch>
        </p:blipFill>
        <p:spPr bwMode="auto">
          <a:xfrm>
            <a:off x="6012160" y="4005064"/>
            <a:ext cx="1512168" cy="1633776"/>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685800" y="381000"/>
            <a:ext cx="8229600" cy="461665"/>
          </a:xfrm>
          <a:prstGeom prst="rect">
            <a:avLst/>
          </a:prstGeom>
          <a:noFill/>
        </p:spPr>
        <p:txBody>
          <a:bodyPr wrap="square" rtlCol="0">
            <a:spAutoFit/>
          </a:bodyPr>
          <a:lstStyle/>
          <a:p>
            <a:r>
              <a:rPr lang="en-IN" sz="2400" b="1" dirty="0" smtClean="0">
                <a:solidFill>
                  <a:srgbClr val="0070C0"/>
                </a:solidFill>
              </a:rPr>
              <a:t>Proposed modelling CCM and HIF1</a:t>
            </a:r>
            <a:r>
              <a:rPr lang="el-GR" sz="2400" b="1" dirty="0" smtClean="0">
                <a:solidFill>
                  <a:srgbClr val="0070C0"/>
                </a:solidFill>
              </a:rPr>
              <a:t>α</a:t>
            </a:r>
            <a:r>
              <a:rPr lang="en-IN" sz="2400" b="1" dirty="0" smtClean="0">
                <a:solidFill>
                  <a:srgbClr val="0070C0"/>
                </a:solidFill>
              </a:rPr>
              <a:t> signaling pathway</a:t>
            </a:r>
            <a:endParaRPr lang="en-IN" sz="2400" b="1" dirty="0">
              <a:solidFill>
                <a:srgbClr val="0070C0"/>
              </a:solidFill>
            </a:endParaRPr>
          </a:p>
        </p:txBody>
      </p:sp>
      <p:pic>
        <p:nvPicPr>
          <p:cNvPr id="2" name="Picture 2" descr="C:\Users\Abhijit\Desktop\Indrani_model.jpg"/>
          <p:cNvPicPr>
            <a:picLocks noChangeAspect="1" noChangeArrowheads="1"/>
          </p:cNvPicPr>
          <p:nvPr/>
        </p:nvPicPr>
        <p:blipFill>
          <a:blip r:embed="rId2" cstate="print"/>
          <a:srcRect/>
          <a:stretch>
            <a:fillRect/>
          </a:stretch>
        </p:blipFill>
        <p:spPr bwMode="auto">
          <a:xfrm>
            <a:off x="162669" y="1052736"/>
            <a:ext cx="8801819" cy="5040560"/>
          </a:xfrm>
          <a:prstGeom prst="rect">
            <a:avLst/>
          </a:prstGeom>
          <a:noFill/>
        </p:spPr>
      </p:pic>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923928" y="986135"/>
            <a:ext cx="1103507" cy="461665"/>
          </a:xfrm>
          <a:prstGeom prst="rect">
            <a:avLst/>
          </a:prstGeom>
          <a:noFill/>
        </p:spPr>
        <p:txBody>
          <a:bodyPr wrap="none" rtlCol="0">
            <a:spAutoFit/>
          </a:bodyPr>
          <a:lstStyle/>
          <a:p>
            <a:pPr algn="ctr"/>
            <a:r>
              <a:rPr lang="en-IN" sz="2400" b="1" dirty="0" smtClean="0">
                <a:solidFill>
                  <a:srgbClr val="C00000"/>
                </a:solidFill>
              </a:rPr>
              <a:t>Results</a:t>
            </a:r>
            <a:endParaRPr lang="en-IN" sz="2400" b="1" dirty="0">
              <a:solidFill>
                <a:srgbClr val="C00000"/>
              </a:solidFill>
            </a:endParaRPr>
          </a:p>
        </p:txBody>
      </p:sp>
      <p:sp>
        <p:nvSpPr>
          <p:cNvPr id="5" name="TextBox 4"/>
          <p:cNvSpPr txBox="1"/>
          <p:nvPr/>
        </p:nvSpPr>
        <p:spPr>
          <a:xfrm>
            <a:off x="990600" y="381000"/>
            <a:ext cx="7772400" cy="523220"/>
          </a:xfrm>
          <a:prstGeom prst="rect">
            <a:avLst/>
          </a:prstGeom>
          <a:noFill/>
        </p:spPr>
        <p:txBody>
          <a:bodyPr wrap="square" rtlCol="0">
            <a:spAutoFit/>
          </a:bodyPr>
          <a:lstStyle/>
          <a:p>
            <a:r>
              <a:rPr lang="en-IN" sz="2800" b="1" dirty="0" smtClean="0">
                <a:solidFill>
                  <a:srgbClr val="0070C0"/>
                </a:solidFill>
              </a:rPr>
              <a:t>Modelling CCM and HIF1</a:t>
            </a:r>
            <a:r>
              <a:rPr lang="el-GR" sz="2800" b="1" dirty="0" smtClean="0">
                <a:solidFill>
                  <a:srgbClr val="0070C0"/>
                </a:solidFill>
              </a:rPr>
              <a:t>α</a:t>
            </a:r>
            <a:r>
              <a:rPr lang="en-IN" sz="2800" b="1" dirty="0" smtClean="0">
                <a:solidFill>
                  <a:srgbClr val="0070C0"/>
                </a:solidFill>
              </a:rPr>
              <a:t> signaling pathway</a:t>
            </a:r>
            <a:endParaRPr lang="en-IN" sz="2800" b="1" dirty="0">
              <a:solidFill>
                <a:srgbClr val="0070C0"/>
              </a:solidFill>
            </a:endParaRPr>
          </a:p>
        </p:txBody>
      </p:sp>
      <p:pic>
        <p:nvPicPr>
          <p:cNvPr id="3074" name="Picture 2" descr="C:\Users\Abhijit\Desktop\Indrani_work_figure\Succinate_increased_glucose_vs_Normal.tif"/>
          <p:cNvPicPr>
            <a:picLocks noChangeAspect="1" noChangeArrowheads="1"/>
          </p:cNvPicPr>
          <p:nvPr/>
        </p:nvPicPr>
        <p:blipFill>
          <a:blip r:embed="rId2" cstate="print"/>
          <a:srcRect/>
          <a:stretch>
            <a:fillRect/>
          </a:stretch>
        </p:blipFill>
        <p:spPr bwMode="auto">
          <a:xfrm>
            <a:off x="611560" y="1484784"/>
            <a:ext cx="3366374" cy="2520280"/>
          </a:xfrm>
          <a:prstGeom prst="rect">
            <a:avLst/>
          </a:prstGeom>
          <a:noFill/>
        </p:spPr>
      </p:pic>
      <p:pic>
        <p:nvPicPr>
          <p:cNvPr id="3075" name="Picture 3" descr="C:\Users\Abhijit\Desktop\Indrani_work_figure\Proteins_increased_glucose_vs_Normal.tif"/>
          <p:cNvPicPr>
            <a:picLocks noChangeAspect="1" noChangeArrowheads="1"/>
          </p:cNvPicPr>
          <p:nvPr/>
        </p:nvPicPr>
        <p:blipFill>
          <a:blip r:embed="rId3" cstate="print"/>
          <a:srcRect/>
          <a:stretch>
            <a:fillRect/>
          </a:stretch>
        </p:blipFill>
        <p:spPr bwMode="auto">
          <a:xfrm>
            <a:off x="4860032" y="1556792"/>
            <a:ext cx="3270192" cy="2448272"/>
          </a:xfrm>
          <a:prstGeom prst="rect">
            <a:avLst/>
          </a:prstGeom>
          <a:noFill/>
        </p:spPr>
      </p:pic>
      <p:pic>
        <p:nvPicPr>
          <p:cNvPr id="3076" name="Picture 4" descr="C:\Users\Abhijit\Desktop\Indrani_work_figure\Lactate_increased_glucose_vs_Normal.jpg"/>
          <p:cNvPicPr>
            <a:picLocks noChangeAspect="1" noChangeArrowheads="1"/>
          </p:cNvPicPr>
          <p:nvPr/>
        </p:nvPicPr>
        <p:blipFill>
          <a:blip r:embed="rId4" cstate="print"/>
          <a:srcRect/>
          <a:stretch>
            <a:fillRect/>
          </a:stretch>
        </p:blipFill>
        <p:spPr bwMode="auto">
          <a:xfrm>
            <a:off x="2843808" y="4077072"/>
            <a:ext cx="3177876" cy="2379158"/>
          </a:xfrm>
          <a:prstGeom prst="rect">
            <a:avLst/>
          </a:prstGeom>
          <a:noFill/>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09600" y="4800600"/>
            <a:ext cx="7610475" cy="14287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609600" y="4295745"/>
            <a:ext cx="2223942" cy="400110"/>
          </a:xfrm>
          <a:prstGeom prst="rect">
            <a:avLst/>
          </a:prstGeom>
          <a:noFill/>
        </p:spPr>
        <p:txBody>
          <a:bodyPr wrap="none" rtlCol="0">
            <a:spAutoFit/>
          </a:bodyPr>
          <a:lstStyle/>
          <a:p>
            <a:r>
              <a:rPr lang="en-US" sz="2000" b="1" dirty="0" smtClean="0">
                <a:latin typeface="Calibri" pitchFamily="34" charset="0"/>
              </a:rPr>
              <a:t>The elF2a cascade :</a:t>
            </a:r>
            <a:endParaRPr lang="en-US" sz="2000" b="1" dirty="0">
              <a:latin typeface="Calibri" pitchFamily="34" charset="0"/>
            </a:endParaRPr>
          </a:p>
        </p:txBody>
      </p:sp>
      <p:pic>
        <p:nvPicPr>
          <p:cNvPr id="1027" name="Picture 3" descr="C:\Users\Indrani\Desktop\er\perkeqn.pn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28600" y="685800"/>
            <a:ext cx="8640763" cy="3438525"/>
          </a:xfrm>
          <a:prstGeom prst="rect">
            <a:avLst/>
          </a:prstGeom>
          <a:noFill/>
          <a:extLst>
            <a:ext uri="{909E8E84-426E-40DD-AFC4-6F175D3DCCD1}">
              <a14:hiddenFill xmlns="" xmlns:a14="http://schemas.microsoft.com/office/drawing/2010/main">
                <a:solidFill>
                  <a:srgbClr val="FFFFFF"/>
                </a:solidFill>
              </a14:hiddenFill>
            </a:ext>
          </a:extLst>
        </p:spPr>
      </p:pic>
      <p:sp>
        <p:nvSpPr>
          <p:cNvPr id="3" name="TextBox 2"/>
          <p:cNvSpPr txBox="1"/>
          <p:nvPr/>
        </p:nvSpPr>
        <p:spPr>
          <a:xfrm>
            <a:off x="381000" y="162193"/>
            <a:ext cx="2140586" cy="400110"/>
          </a:xfrm>
          <a:prstGeom prst="rect">
            <a:avLst/>
          </a:prstGeom>
          <a:noFill/>
        </p:spPr>
        <p:txBody>
          <a:bodyPr wrap="none" rtlCol="0">
            <a:spAutoFit/>
          </a:bodyPr>
          <a:lstStyle/>
          <a:p>
            <a:r>
              <a:rPr lang="en-US" sz="2000" b="1" dirty="0" smtClean="0">
                <a:latin typeface="Calibri" pitchFamily="34" charset="0"/>
              </a:rPr>
              <a:t>The PERK cascade</a:t>
            </a:r>
            <a:r>
              <a:rPr lang="en-US" dirty="0" smtClean="0"/>
              <a:t>:</a:t>
            </a:r>
            <a:endParaRPr lang="en-US" dirty="0"/>
          </a:p>
        </p:txBody>
      </p:sp>
    </p:spTree>
    <p:extLst>
      <p:ext uri="{BB962C8B-B14F-4D97-AF65-F5344CB8AC3E}">
        <p14:creationId xmlns="" xmlns:p14="http://schemas.microsoft.com/office/powerpoint/2010/main" val="1711442173"/>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074" name="Picture 2" descr="C:\Users\Indrani\Desktop\er\erequation.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80999" y="3733800"/>
            <a:ext cx="8272463" cy="2612357"/>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extBox 1"/>
          <p:cNvSpPr txBox="1"/>
          <p:nvPr/>
        </p:nvSpPr>
        <p:spPr>
          <a:xfrm>
            <a:off x="380999" y="3200400"/>
            <a:ext cx="2068451" cy="400110"/>
          </a:xfrm>
          <a:prstGeom prst="rect">
            <a:avLst/>
          </a:prstGeom>
          <a:noFill/>
        </p:spPr>
        <p:txBody>
          <a:bodyPr wrap="none" rtlCol="0">
            <a:spAutoFit/>
          </a:bodyPr>
          <a:lstStyle/>
          <a:p>
            <a:r>
              <a:rPr lang="en-US" sz="2000" b="1" dirty="0" smtClean="0">
                <a:latin typeface="Calibri" pitchFamily="34" charset="0"/>
              </a:rPr>
              <a:t>The IRE1 cascade:</a:t>
            </a:r>
            <a:endParaRPr lang="en-US" sz="2000" b="1" dirty="0">
              <a:latin typeface="Calibri" pitchFamily="34" charset="0"/>
            </a:endParaRPr>
          </a:p>
        </p:txBody>
      </p:sp>
      <p:pic>
        <p:nvPicPr>
          <p:cNvPr id="3075"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02020" y="1371600"/>
            <a:ext cx="5305425" cy="14668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380999" y="587109"/>
            <a:ext cx="2102883" cy="400110"/>
          </a:xfrm>
          <a:prstGeom prst="rect">
            <a:avLst/>
          </a:prstGeom>
          <a:noFill/>
        </p:spPr>
        <p:txBody>
          <a:bodyPr wrap="none" rtlCol="0">
            <a:spAutoFit/>
          </a:bodyPr>
          <a:lstStyle/>
          <a:p>
            <a:r>
              <a:rPr lang="en-US" sz="2000" b="1" dirty="0" smtClean="0">
                <a:latin typeface="Calibri" pitchFamily="34" charset="0"/>
              </a:rPr>
              <a:t>The ATF4 cascade</a:t>
            </a:r>
            <a:r>
              <a:rPr lang="en-US" b="1" dirty="0" smtClean="0">
                <a:latin typeface="Calibri" pitchFamily="34" charset="0"/>
              </a:rPr>
              <a:t>:</a:t>
            </a:r>
            <a:endParaRPr lang="en-US" dirty="0"/>
          </a:p>
        </p:txBody>
      </p:sp>
    </p:spTree>
    <p:extLst>
      <p:ext uri="{BB962C8B-B14F-4D97-AF65-F5344CB8AC3E}">
        <p14:creationId xmlns="" xmlns:p14="http://schemas.microsoft.com/office/powerpoint/2010/main" val="2816377984"/>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61672" y="762000"/>
            <a:ext cx="5838825" cy="21907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61672" y="3910505"/>
            <a:ext cx="7562850" cy="29527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738024" y="304800"/>
            <a:ext cx="2331087" cy="369332"/>
          </a:xfrm>
          <a:prstGeom prst="rect">
            <a:avLst/>
          </a:prstGeom>
          <a:noFill/>
        </p:spPr>
        <p:txBody>
          <a:bodyPr wrap="none" rtlCol="0">
            <a:spAutoFit/>
          </a:bodyPr>
          <a:lstStyle/>
          <a:p>
            <a:r>
              <a:rPr lang="en-US" b="1" dirty="0" smtClean="0"/>
              <a:t>The xbp1 cascade</a:t>
            </a:r>
            <a:r>
              <a:rPr lang="en-US" dirty="0" smtClean="0"/>
              <a:t>:</a:t>
            </a:r>
            <a:endParaRPr lang="en-US" dirty="0"/>
          </a:p>
        </p:txBody>
      </p:sp>
      <p:sp>
        <p:nvSpPr>
          <p:cNvPr id="3" name="TextBox 2"/>
          <p:cNvSpPr txBox="1"/>
          <p:nvPr/>
        </p:nvSpPr>
        <p:spPr>
          <a:xfrm>
            <a:off x="761672" y="3257490"/>
            <a:ext cx="2102883" cy="400110"/>
          </a:xfrm>
          <a:prstGeom prst="rect">
            <a:avLst/>
          </a:prstGeom>
          <a:noFill/>
        </p:spPr>
        <p:txBody>
          <a:bodyPr wrap="none" rtlCol="0">
            <a:spAutoFit/>
          </a:bodyPr>
          <a:lstStyle/>
          <a:p>
            <a:r>
              <a:rPr lang="en-US" sz="2000" b="1" dirty="0" smtClean="0">
                <a:latin typeface="Calibri" pitchFamily="34" charset="0"/>
              </a:rPr>
              <a:t>The ATF6 cascade</a:t>
            </a:r>
            <a:r>
              <a:rPr lang="en-US" dirty="0" smtClean="0"/>
              <a:t>:</a:t>
            </a:r>
            <a:endParaRPr lang="en-US" dirty="0"/>
          </a:p>
        </p:txBody>
      </p:sp>
    </p:spTree>
    <p:extLst>
      <p:ext uri="{BB962C8B-B14F-4D97-AF65-F5344CB8AC3E}">
        <p14:creationId xmlns="" xmlns:p14="http://schemas.microsoft.com/office/powerpoint/2010/main" val="1983284768"/>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61999" y="1547812"/>
            <a:ext cx="5229225" cy="14192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62000" y="3810000"/>
            <a:ext cx="5676900" cy="16859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762000" y="838200"/>
            <a:ext cx="2955104" cy="400110"/>
          </a:xfrm>
          <a:prstGeom prst="rect">
            <a:avLst/>
          </a:prstGeom>
          <a:noFill/>
        </p:spPr>
        <p:txBody>
          <a:bodyPr wrap="none" rtlCol="0">
            <a:spAutoFit/>
          </a:bodyPr>
          <a:lstStyle/>
          <a:p>
            <a:r>
              <a:rPr lang="en-US" sz="2000" b="1" dirty="0" smtClean="0">
                <a:latin typeface="Calibri" pitchFamily="34" charset="0"/>
              </a:rPr>
              <a:t>ODE of CHOP and gadd34:</a:t>
            </a:r>
            <a:endParaRPr lang="en-US" sz="2000" b="1" dirty="0">
              <a:latin typeface="Calibri" pitchFamily="34" charset="0"/>
            </a:endParaRPr>
          </a:p>
        </p:txBody>
      </p:sp>
    </p:spTree>
    <p:extLst>
      <p:ext uri="{BB962C8B-B14F-4D97-AF65-F5344CB8AC3E}">
        <p14:creationId xmlns="" xmlns:p14="http://schemas.microsoft.com/office/powerpoint/2010/main" val="3503991274"/>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146" name="Picture 2" descr="C:\Users\Indrani\Desktop\er\bipeqn.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43734" y="1057245"/>
            <a:ext cx="8164512" cy="3467100"/>
          </a:xfrm>
          <a:prstGeom prst="rect">
            <a:avLst/>
          </a:prstGeom>
          <a:noFill/>
          <a:extLst>
            <a:ext uri="{909E8E84-426E-40DD-AFC4-6F175D3DCCD1}">
              <a14:hiddenFill xmlns="" xmlns:a14="http://schemas.microsoft.com/office/drawing/2010/main">
                <a:solidFill>
                  <a:srgbClr val="FFFFFF"/>
                </a:solidFill>
              </a14:hiddenFill>
            </a:ext>
          </a:extLst>
        </p:spPr>
      </p:pic>
      <p:pic>
        <p:nvPicPr>
          <p:cNvPr id="6147"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114097" y="5181600"/>
            <a:ext cx="5391150" cy="866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441106" y="519188"/>
            <a:ext cx="1480790" cy="400110"/>
          </a:xfrm>
          <a:prstGeom prst="rect">
            <a:avLst/>
          </a:prstGeom>
          <a:noFill/>
        </p:spPr>
        <p:txBody>
          <a:bodyPr wrap="none" rtlCol="0">
            <a:spAutoFit/>
          </a:bodyPr>
          <a:lstStyle/>
          <a:p>
            <a:r>
              <a:rPr lang="en-US" sz="2000" b="1" dirty="0" smtClean="0">
                <a:latin typeface="Calibri" pitchFamily="34" charset="0"/>
              </a:rPr>
              <a:t>ODE for </a:t>
            </a:r>
            <a:r>
              <a:rPr lang="en-US" sz="2000" b="1" dirty="0" err="1" smtClean="0">
                <a:latin typeface="Calibri" pitchFamily="34" charset="0"/>
              </a:rPr>
              <a:t>BiP</a:t>
            </a:r>
            <a:r>
              <a:rPr lang="en-US" sz="2000" b="1" dirty="0" smtClean="0">
                <a:latin typeface="Calibri" pitchFamily="34" charset="0"/>
              </a:rPr>
              <a:t>:</a:t>
            </a:r>
            <a:endParaRPr lang="en-US" sz="2000" b="1" dirty="0">
              <a:latin typeface="Calibri" pitchFamily="34" charset="0"/>
            </a:endParaRPr>
          </a:p>
        </p:txBody>
      </p:sp>
      <p:sp>
        <p:nvSpPr>
          <p:cNvPr id="4" name="TextBox 3"/>
          <p:cNvSpPr txBox="1"/>
          <p:nvPr/>
        </p:nvSpPr>
        <p:spPr>
          <a:xfrm>
            <a:off x="441106" y="4524345"/>
            <a:ext cx="2926379" cy="400110"/>
          </a:xfrm>
          <a:prstGeom prst="rect">
            <a:avLst/>
          </a:prstGeom>
          <a:noFill/>
        </p:spPr>
        <p:txBody>
          <a:bodyPr wrap="none" rtlCol="0">
            <a:spAutoFit/>
          </a:bodyPr>
          <a:lstStyle/>
          <a:p>
            <a:r>
              <a:rPr lang="en-US" sz="2000" b="1" dirty="0" smtClean="0">
                <a:latin typeface="Calibri" pitchFamily="34" charset="0"/>
              </a:rPr>
              <a:t>ODE for unfolded protein</a:t>
            </a:r>
            <a:r>
              <a:rPr lang="en-US" dirty="0" smtClean="0"/>
              <a:t>:</a:t>
            </a:r>
            <a:endParaRPr lang="en-US" dirty="0"/>
          </a:p>
        </p:txBody>
      </p:sp>
    </p:spTree>
    <p:extLst>
      <p:ext uri="{BB962C8B-B14F-4D97-AF65-F5344CB8AC3E}">
        <p14:creationId xmlns="" xmlns:p14="http://schemas.microsoft.com/office/powerpoint/2010/main" val="4183818168"/>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098" name="Picture 2" descr="C:\Users\Indrani\Desktop\er\name3.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52400" y="0"/>
            <a:ext cx="8763000" cy="342900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extBox 1"/>
          <p:cNvSpPr txBox="1"/>
          <p:nvPr/>
        </p:nvSpPr>
        <p:spPr>
          <a:xfrm>
            <a:off x="451643" y="4038600"/>
            <a:ext cx="8153400" cy="1938992"/>
          </a:xfrm>
          <a:prstGeom prst="rect">
            <a:avLst/>
          </a:prstGeom>
          <a:noFill/>
        </p:spPr>
        <p:txBody>
          <a:bodyPr wrap="square" rtlCol="0">
            <a:spAutoFit/>
          </a:bodyPr>
          <a:lstStyle/>
          <a:p>
            <a:pPr marL="285750" indent="-285750">
              <a:buFont typeface="Arial" pitchFamily="34" charset="0"/>
              <a:buChar char="•"/>
            </a:pPr>
            <a:r>
              <a:rPr lang="en-US" sz="2400" dirty="0" smtClean="0">
                <a:latin typeface="Calibri" pitchFamily="34" charset="0"/>
              </a:rPr>
              <a:t>eIF2a </a:t>
            </a:r>
            <a:r>
              <a:rPr lang="en-US" sz="2400" dirty="0">
                <a:latin typeface="Calibri" pitchFamily="34" charset="0"/>
              </a:rPr>
              <a:t>Phosphorylation and Hepatic Glucose </a:t>
            </a:r>
            <a:r>
              <a:rPr lang="en-US" sz="2400" dirty="0" smtClean="0">
                <a:latin typeface="Calibri" pitchFamily="34" charset="0"/>
              </a:rPr>
              <a:t>Output. </a:t>
            </a:r>
          </a:p>
          <a:p>
            <a:pPr marL="285750" indent="-285750">
              <a:buFont typeface="Arial" pitchFamily="34" charset="0"/>
              <a:buChar char="•"/>
            </a:pPr>
            <a:r>
              <a:rPr lang="en-US" sz="2400" dirty="0" smtClean="0">
                <a:latin typeface="Calibri" pitchFamily="34" charset="0"/>
              </a:rPr>
              <a:t>eIF4E </a:t>
            </a:r>
            <a:r>
              <a:rPr lang="en-US" sz="2400" dirty="0">
                <a:latin typeface="Calibri" pitchFamily="34" charset="0"/>
              </a:rPr>
              <a:t>Binding Protein and Insulin </a:t>
            </a:r>
            <a:r>
              <a:rPr lang="en-US" sz="2400" dirty="0" smtClean="0">
                <a:latin typeface="Calibri" pitchFamily="34" charset="0"/>
              </a:rPr>
              <a:t>Sensitivity.</a:t>
            </a:r>
          </a:p>
          <a:p>
            <a:pPr marL="285750" indent="-285750">
              <a:buFont typeface="Arial" pitchFamily="34" charset="0"/>
              <a:buChar char="•"/>
            </a:pPr>
            <a:r>
              <a:rPr lang="en-US" sz="2400" dirty="0" smtClean="0">
                <a:latin typeface="Calibri" pitchFamily="34" charset="0"/>
              </a:rPr>
              <a:t>S6K1 </a:t>
            </a:r>
            <a:r>
              <a:rPr lang="en-US" sz="2400" dirty="0">
                <a:latin typeface="Calibri" pitchFamily="34" charset="0"/>
              </a:rPr>
              <a:t>and Pancreatic -Cell </a:t>
            </a:r>
            <a:r>
              <a:rPr lang="en-US" sz="2400" dirty="0" smtClean="0">
                <a:latin typeface="Calibri" pitchFamily="34" charset="0"/>
              </a:rPr>
              <a:t>Function.</a:t>
            </a:r>
          </a:p>
          <a:p>
            <a:pPr marL="285750" indent="-285750">
              <a:buFont typeface="Arial" pitchFamily="34" charset="0"/>
              <a:buChar char="•"/>
            </a:pPr>
            <a:r>
              <a:rPr lang="en-US" sz="2400" dirty="0" smtClean="0">
                <a:latin typeface="Calibri" pitchFamily="34" charset="0"/>
              </a:rPr>
              <a:t>Translational </a:t>
            </a:r>
            <a:r>
              <a:rPr lang="en-US" sz="2400" dirty="0">
                <a:latin typeface="Calibri" pitchFamily="34" charset="0"/>
              </a:rPr>
              <a:t>Control of CD36 Expression and </a:t>
            </a:r>
            <a:r>
              <a:rPr lang="en-US" sz="2400" dirty="0" smtClean="0">
                <a:latin typeface="Calibri" pitchFamily="34" charset="0"/>
              </a:rPr>
              <a:t>Diabetes-induced Atherosclerosis.</a:t>
            </a:r>
            <a:endParaRPr lang="en-US" sz="2400" dirty="0">
              <a:latin typeface="Calibri" pitchFamily="34" charset="0"/>
            </a:endParaRPr>
          </a:p>
        </p:txBody>
      </p:sp>
    </p:spTree>
    <p:extLst>
      <p:ext uri="{BB962C8B-B14F-4D97-AF65-F5344CB8AC3E}">
        <p14:creationId xmlns="" xmlns:p14="http://schemas.microsoft.com/office/powerpoint/2010/main" val="616012807"/>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074" name="Picture 2" descr="C:\Users\Indrani\Desktop\er\name2.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04800" y="31531"/>
            <a:ext cx="8534400" cy="2102069"/>
          </a:xfrm>
          <a:prstGeom prst="rect">
            <a:avLst/>
          </a:prstGeom>
          <a:noFill/>
          <a:extLst>
            <a:ext uri="{909E8E84-426E-40DD-AFC4-6F175D3DCCD1}">
              <a14:hiddenFill xmlns="" xmlns:a14="http://schemas.microsoft.com/office/drawing/2010/main">
                <a:solidFill>
                  <a:srgbClr val="FFFFFF"/>
                </a:solidFill>
              </a14:hiddenFill>
            </a:ext>
          </a:extLst>
        </p:spPr>
      </p:pic>
      <p:pic>
        <p:nvPicPr>
          <p:cNvPr id="3075" name="Picture 3" descr="C:\Users\Indrani\Desktop\er\JCI0834587.f7.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27000" y="2286000"/>
            <a:ext cx="8890000" cy="44196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97730982"/>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6" name="Picture 2" descr="C:\Users\Indrani\Desktop\er\name1.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04800" y="304800"/>
            <a:ext cx="8534400" cy="1371600"/>
          </a:xfrm>
          <a:prstGeom prst="rect">
            <a:avLst/>
          </a:prstGeom>
          <a:noFill/>
          <a:extLst>
            <a:ext uri="{909E8E84-426E-40DD-AFC4-6F175D3DCCD1}">
              <a14:hiddenFill xmlns="" xmlns:a14="http://schemas.microsoft.com/office/drawing/2010/main">
                <a:solidFill>
                  <a:srgbClr val="FFFFFF"/>
                </a:solidFill>
              </a14:hiddenFill>
            </a:ext>
          </a:extLst>
        </p:spPr>
      </p:pic>
      <p:pic>
        <p:nvPicPr>
          <p:cNvPr id="1028" name="Picture 4"/>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52400" y="1828800"/>
            <a:ext cx="8839200" cy="48101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578405365"/>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p:cNvSpPr txBox="1"/>
          <p:nvPr/>
        </p:nvSpPr>
        <p:spPr>
          <a:xfrm>
            <a:off x="131379" y="228600"/>
            <a:ext cx="1600118" cy="369332"/>
          </a:xfrm>
          <a:prstGeom prst="rect">
            <a:avLst/>
          </a:prstGeom>
          <a:noFill/>
        </p:spPr>
        <p:txBody>
          <a:bodyPr wrap="none" rtlCol="0">
            <a:spAutoFit/>
          </a:bodyPr>
          <a:lstStyle/>
          <a:p>
            <a:r>
              <a:rPr lang="en-US" dirty="0" smtClean="0"/>
              <a:t>Table contd.</a:t>
            </a:r>
            <a:endParaRPr lang="en-US" dirty="0"/>
          </a:p>
        </p:txBody>
      </p:sp>
      <p:pic>
        <p:nvPicPr>
          <p:cNvPr id="2050"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31379" y="1676400"/>
            <a:ext cx="8915401" cy="49720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31379" y="1000125"/>
            <a:ext cx="9012621" cy="6000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030988957"/>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533400"/>
            <a:ext cx="1820755" cy="523220"/>
          </a:xfrm>
          <a:prstGeom prst="rect">
            <a:avLst/>
          </a:prstGeom>
          <a:noFill/>
        </p:spPr>
        <p:txBody>
          <a:bodyPr wrap="none" rtlCol="0">
            <a:spAutoFit/>
          </a:bodyPr>
          <a:lstStyle/>
          <a:p>
            <a:r>
              <a:rPr lang="en-US" sz="2800" b="1" dirty="0" smtClean="0">
                <a:latin typeface="Calibri" pitchFamily="34" charset="0"/>
              </a:rPr>
              <a:t>References</a:t>
            </a:r>
            <a:endParaRPr lang="en-US" sz="2800" b="1" dirty="0">
              <a:latin typeface="Calibri" pitchFamily="34" charset="0"/>
            </a:endParaRPr>
          </a:p>
        </p:txBody>
      </p:sp>
      <p:sp>
        <p:nvSpPr>
          <p:cNvPr id="3" name="TextBox 2"/>
          <p:cNvSpPr txBox="1"/>
          <p:nvPr/>
        </p:nvSpPr>
        <p:spPr>
          <a:xfrm>
            <a:off x="990600" y="1219200"/>
            <a:ext cx="7772400" cy="5410200"/>
          </a:xfrm>
          <a:prstGeom prst="rect">
            <a:avLst/>
          </a:prstGeom>
          <a:noFill/>
        </p:spPr>
        <p:txBody>
          <a:bodyPr wrap="square" rtlCol="0">
            <a:spAutoFit/>
          </a:bodyPr>
          <a:lstStyle/>
          <a:p>
            <a:pPr marL="342900" indent="-342900">
              <a:buAutoNum type="arabicPeriod"/>
            </a:pPr>
            <a:r>
              <a:rPr lang="en-US" dirty="0" smtClean="0">
                <a:latin typeface="Calibri" pitchFamily="34" charset="0"/>
              </a:rPr>
              <a:t>Harding</a:t>
            </a:r>
            <a:r>
              <a:rPr lang="en-US" dirty="0">
                <a:latin typeface="Calibri" pitchFamily="34" charset="0"/>
              </a:rPr>
              <a:t>, Heather P., et al. "Diabetes mellitus and exocrine pancreatic dysfunction in perk−/− mice reveals a role for translational control in secretory cell </a:t>
            </a:r>
            <a:r>
              <a:rPr lang="en-US" dirty="0" smtClean="0">
                <a:latin typeface="Calibri" pitchFamily="34" charset="0"/>
              </a:rPr>
              <a:t>survival,"</a:t>
            </a:r>
            <a:r>
              <a:rPr lang="en-US" dirty="0">
                <a:latin typeface="Calibri" pitchFamily="34" charset="0"/>
              </a:rPr>
              <a:t> </a:t>
            </a:r>
            <a:r>
              <a:rPr lang="en-US" i="1" dirty="0">
                <a:latin typeface="Calibri" pitchFamily="34" charset="0"/>
              </a:rPr>
              <a:t>Molecular </a:t>
            </a:r>
            <a:r>
              <a:rPr lang="en-US" i="1" dirty="0" smtClean="0">
                <a:latin typeface="Calibri" pitchFamily="34" charset="0"/>
              </a:rPr>
              <a:t>Cell</a:t>
            </a:r>
            <a:r>
              <a:rPr lang="en-US" dirty="0">
                <a:latin typeface="Calibri" pitchFamily="34" charset="0"/>
              </a:rPr>
              <a:t> </a:t>
            </a:r>
            <a:r>
              <a:rPr lang="en-US" dirty="0" smtClean="0">
                <a:latin typeface="Calibri" pitchFamily="34" charset="0"/>
              </a:rPr>
              <a:t> 7.6 </a:t>
            </a:r>
            <a:r>
              <a:rPr lang="en-US" dirty="0">
                <a:latin typeface="Calibri" pitchFamily="34" charset="0"/>
              </a:rPr>
              <a:t>(2001): 1153-1163</a:t>
            </a:r>
            <a:r>
              <a:rPr lang="en-US" dirty="0" smtClean="0">
                <a:latin typeface="Calibri" pitchFamily="34" charset="0"/>
              </a:rPr>
              <a:t>.</a:t>
            </a:r>
          </a:p>
          <a:p>
            <a:pPr marL="342900" indent="-342900">
              <a:buAutoNum type="arabicPeriod"/>
            </a:pPr>
            <a:endParaRPr lang="en-US" sz="800" dirty="0" smtClean="0">
              <a:latin typeface="Calibri" pitchFamily="34" charset="0"/>
            </a:endParaRPr>
          </a:p>
          <a:p>
            <a:pPr marL="342900" indent="-342900">
              <a:buAutoNum type="arabicPeriod"/>
            </a:pPr>
            <a:r>
              <a:rPr lang="en-US" dirty="0" smtClean="0">
                <a:latin typeface="Calibri" pitchFamily="34" charset="0"/>
              </a:rPr>
              <a:t>Harding</a:t>
            </a:r>
            <a:r>
              <a:rPr lang="en-US" dirty="0">
                <a:latin typeface="Calibri" pitchFamily="34" charset="0"/>
              </a:rPr>
              <a:t>, Heather P., et al. "Diabetes mellitus and exocrine pancreatic dysfunction in perk−/− mice reveals a role for translational control in secretory cell </a:t>
            </a:r>
            <a:r>
              <a:rPr lang="en-US" dirty="0" smtClean="0">
                <a:latin typeface="Calibri" pitchFamily="34" charset="0"/>
              </a:rPr>
              <a:t>survival,"</a:t>
            </a:r>
            <a:r>
              <a:rPr lang="en-US" dirty="0">
                <a:latin typeface="Calibri" pitchFamily="34" charset="0"/>
              </a:rPr>
              <a:t> </a:t>
            </a:r>
            <a:r>
              <a:rPr lang="en-US" i="1" dirty="0">
                <a:latin typeface="Calibri" pitchFamily="34" charset="0"/>
              </a:rPr>
              <a:t>Molecular </a:t>
            </a:r>
            <a:r>
              <a:rPr lang="en-US" i="1" dirty="0" smtClean="0">
                <a:latin typeface="Calibri" pitchFamily="34" charset="0"/>
              </a:rPr>
              <a:t>Cell</a:t>
            </a:r>
            <a:r>
              <a:rPr lang="en-US" dirty="0">
                <a:latin typeface="Calibri" pitchFamily="34" charset="0"/>
              </a:rPr>
              <a:t> 7.6 (2001): 1153-1163</a:t>
            </a:r>
            <a:r>
              <a:rPr lang="en-US" dirty="0" smtClean="0">
                <a:latin typeface="Calibri" pitchFamily="34" charset="0"/>
              </a:rPr>
              <a:t>.</a:t>
            </a:r>
          </a:p>
          <a:p>
            <a:pPr marL="342900" indent="-342900">
              <a:buAutoNum type="arabicPeriod"/>
            </a:pPr>
            <a:endParaRPr lang="en-US" sz="800" dirty="0" smtClean="0">
              <a:latin typeface="Calibri" pitchFamily="34" charset="0"/>
            </a:endParaRPr>
          </a:p>
          <a:p>
            <a:pPr marL="342900" indent="-342900">
              <a:buAutoNum type="arabicPeriod"/>
            </a:pPr>
            <a:r>
              <a:rPr lang="en-US" dirty="0" smtClean="0">
                <a:latin typeface="Calibri" pitchFamily="34" charset="0"/>
              </a:rPr>
              <a:t>Harding</a:t>
            </a:r>
            <a:r>
              <a:rPr lang="en-US" dirty="0">
                <a:latin typeface="Calibri" pitchFamily="34" charset="0"/>
              </a:rPr>
              <a:t>, Heather P., et al. "Perk is essential for translational regulation and cell survival during the unfolded protein </a:t>
            </a:r>
            <a:r>
              <a:rPr lang="en-US" dirty="0" smtClean="0">
                <a:latin typeface="Calibri" pitchFamily="34" charset="0"/>
              </a:rPr>
              <a:t>response,"</a:t>
            </a:r>
            <a:r>
              <a:rPr lang="en-US" dirty="0">
                <a:latin typeface="Calibri" pitchFamily="34" charset="0"/>
              </a:rPr>
              <a:t> </a:t>
            </a:r>
            <a:r>
              <a:rPr lang="en-US" i="1" dirty="0">
                <a:latin typeface="Calibri" pitchFamily="34" charset="0"/>
              </a:rPr>
              <a:t>Molecular </a:t>
            </a:r>
            <a:r>
              <a:rPr lang="en-US" i="1" dirty="0" smtClean="0">
                <a:latin typeface="Calibri" pitchFamily="34" charset="0"/>
              </a:rPr>
              <a:t>Cell</a:t>
            </a:r>
            <a:r>
              <a:rPr lang="en-US" dirty="0">
                <a:latin typeface="Calibri" pitchFamily="34" charset="0"/>
              </a:rPr>
              <a:t> 5.5 (2000): 897-904</a:t>
            </a:r>
            <a:r>
              <a:rPr lang="en-US" dirty="0" smtClean="0">
                <a:latin typeface="Calibri" pitchFamily="34" charset="0"/>
              </a:rPr>
              <a:t>.</a:t>
            </a:r>
          </a:p>
          <a:p>
            <a:pPr marL="342900" indent="-342900">
              <a:buAutoNum type="arabicPeriod"/>
            </a:pPr>
            <a:endParaRPr lang="en-US" sz="800" dirty="0" smtClean="0">
              <a:latin typeface="Calibri" pitchFamily="34" charset="0"/>
            </a:endParaRPr>
          </a:p>
          <a:p>
            <a:pPr marL="342900" indent="-342900">
              <a:buAutoNum type="arabicPeriod"/>
            </a:pPr>
            <a:r>
              <a:rPr lang="en-US" dirty="0" smtClean="0">
                <a:latin typeface="Calibri" pitchFamily="34" charset="0"/>
              </a:rPr>
              <a:t>Smith</a:t>
            </a:r>
            <a:r>
              <a:rPr lang="en-US" dirty="0">
                <a:latin typeface="Calibri" pitchFamily="34" charset="0"/>
              </a:rPr>
              <a:t>, Heather L., and Giovanna R. </a:t>
            </a:r>
            <a:r>
              <a:rPr lang="en-US" dirty="0" err="1">
                <a:latin typeface="Calibri" pitchFamily="34" charset="0"/>
              </a:rPr>
              <a:t>Mallucci</a:t>
            </a:r>
            <a:r>
              <a:rPr lang="en-US" dirty="0">
                <a:latin typeface="Calibri" pitchFamily="34" charset="0"/>
              </a:rPr>
              <a:t>. "The unfolded protein response: mechanisms and therapy of </a:t>
            </a:r>
            <a:r>
              <a:rPr lang="en-US" dirty="0" err="1" smtClean="0">
                <a:latin typeface="Calibri" pitchFamily="34" charset="0"/>
              </a:rPr>
              <a:t>neurodegeneration</a:t>
            </a:r>
            <a:r>
              <a:rPr lang="en-US" dirty="0">
                <a:latin typeface="Calibri" pitchFamily="34" charset="0"/>
              </a:rPr>
              <a:t>,</a:t>
            </a:r>
            <a:r>
              <a:rPr lang="en-US" dirty="0" smtClean="0">
                <a:latin typeface="Calibri" pitchFamily="34" charset="0"/>
              </a:rPr>
              <a:t>"</a:t>
            </a:r>
            <a:r>
              <a:rPr lang="en-US" dirty="0">
                <a:latin typeface="Calibri" pitchFamily="34" charset="0"/>
              </a:rPr>
              <a:t> </a:t>
            </a:r>
            <a:r>
              <a:rPr lang="en-US" i="1" dirty="0">
                <a:latin typeface="Calibri" pitchFamily="34" charset="0"/>
              </a:rPr>
              <a:t>Brain</a:t>
            </a:r>
            <a:r>
              <a:rPr lang="en-US" dirty="0">
                <a:latin typeface="Calibri" pitchFamily="34" charset="0"/>
              </a:rPr>
              <a:t> (2016): aww101</a:t>
            </a:r>
            <a:r>
              <a:rPr lang="en-US" dirty="0" smtClean="0">
                <a:latin typeface="Calibri" pitchFamily="34" charset="0"/>
              </a:rPr>
              <a:t>.</a:t>
            </a:r>
          </a:p>
          <a:p>
            <a:pPr marL="342900" indent="-342900">
              <a:buAutoNum type="arabicPeriod"/>
            </a:pPr>
            <a:endParaRPr lang="en-US" sz="800" dirty="0" smtClean="0">
              <a:latin typeface="Calibri" pitchFamily="34" charset="0"/>
            </a:endParaRPr>
          </a:p>
          <a:p>
            <a:pPr marL="342900" indent="-342900">
              <a:buAutoNum type="arabicPeriod"/>
            </a:pPr>
            <a:r>
              <a:rPr lang="en-US" dirty="0" smtClean="0">
                <a:latin typeface="Calibri" pitchFamily="34" charset="0"/>
              </a:rPr>
              <a:t>Liu</a:t>
            </a:r>
            <a:r>
              <a:rPr lang="en-US" dirty="0">
                <a:latin typeface="Calibri" pitchFamily="34" charset="0"/>
              </a:rPr>
              <a:t>, </a:t>
            </a:r>
            <a:r>
              <a:rPr lang="en-US" dirty="0" err="1">
                <a:latin typeface="Calibri" pitchFamily="34" charset="0"/>
              </a:rPr>
              <a:t>Zhong</a:t>
            </a:r>
            <a:r>
              <a:rPr lang="en-US" dirty="0">
                <a:latin typeface="Calibri" pitchFamily="34" charset="0"/>
              </a:rPr>
              <a:t>-Wei, et al. "Protein kinase RNA-like endoplasmic reticulum kinase (PERK) signaling pathway plays a major role in reactive oxygen species (ROS)-mediated endoplasmic reticulum stress-induced apoptosis in diabetic </a:t>
            </a:r>
            <a:r>
              <a:rPr lang="en-US" dirty="0" err="1" smtClean="0">
                <a:latin typeface="Calibri" pitchFamily="34" charset="0"/>
              </a:rPr>
              <a:t>cardiomyopathy</a:t>
            </a:r>
            <a:r>
              <a:rPr lang="en-US" dirty="0" smtClean="0">
                <a:latin typeface="Calibri" pitchFamily="34" charset="0"/>
              </a:rPr>
              <a:t>,"</a:t>
            </a:r>
            <a:r>
              <a:rPr lang="en-US" dirty="0">
                <a:latin typeface="Calibri" pitchFamily="34" charset="0"/>
              </a:rPr>
              <a:t> </a:t>
            </a:r>
            <a:r>
              <a:rPr lang="en-US" i="1" dirty="0">
                <a:latin typeface="Calibri" pitchFamily="34" charset="0"/>
              </a:rPr>
              <a:t>Cardiovascular </a:t>
            </a:r>
            <a:r>
              <a:rPr lang="en-US" i="1" dirty="0" err="1">
                <a:latin typeface="Calibri" pitchFamily="34" charset="0"/>
              </a:rPr>
              <a:t>D</a:t>
            </a:r>
            <a:r>
              <a:rPr lang="en-US" i="1" dirty="0" err="1" smtClean="0">
                <a:latin typeface="Calibri" pitchFamily="34" charset="0"/>
              </a:rPr>
              <a:t>iabetology</a:t>
            </a:r>
            <a:r>
              <a:rPr lang="en-US" dirty="0">
                <a:latin typeface="Calibri" pitchFamily="34" charset="0"/>
              </a:rPr>
              <a:t> 12.1 (2013): 1</a:t>
            </a:r>
            <a:r>
              <a:rPr lang="en-US" dirty="0" smtClean="0">
                <a:latin typeface="Calibri" pitchFamily="34" charset="0"/>
              </a:rPr>
              <a:t>.</a:t>
            </a:r>
          </a:p>
          <a:p>
            <a:pPr marL="342900" indent="-342900">
              <a:buAutoNum type="arabicPeriod"/>
            </a:pPr>
            <a:endParaRPr lang="en-US" sz="800" dirty="0" smtClean="0">
              <a:latin typeface="Calibri" pitchFamily="34" charset="0"/>
            </a:endParaRPr>
          </a:p>
          <a:p>
            <a:pPr marL="342900" indent="-342900">
              <a:buAutoNum type="arabicPeriod"/>
            </a:pPr>
            <a:r>
              <a:rPr lang="en-US" dirty="0" err="1" smtClean="0">
                <a:latin typeface="Calibri" pitchFamily="34" charset="0"/>
              </a:rPr>
              <a:t>Özcan</a:t>
            </a:r>
            <a:r>
              <a:rPr lang="en-US" dirty="0">
                <a:latin typeface="Calibri" pitchFamily="34" charset="0"/>
              </a:rPr>
              <a:t>, </a:t>
            </a:r>
            <a:r>
              <a:rPr lang="en-US" dirty="0" err="1">
                <a:latin typeface="Calibri" pitchFamily="34" charset="0"/>
              </a:rPr>
              <a:t>Umut</a:t>
            </a:r>
            <a:r>
              <a:rPr lang="en-US" dirty="0">
                <a:latin typeface="Calibri" pitchFamily="34" charset="0"/>
              </a:rPr>
              <a:t>, et al. "Endoplasmic reticulum stress links obesity, insulin action, and type 2 </a:t>
            </a:r>
            <a:r>
              <a:rPr lang="en-US" dirty="0" smtClean="0">
                <a:latin typeface="Calibri" pitchFamily="34" charset="0"/>
              </a:rPr>
              <a:t>diabetes,"</a:t>
            </a:r>
            <a:r>
              <a:rPr lang="en-US" dirty="0">
                <a:latin typeface="Calibri" pitchFamily="34" charset="0"/>
              </a:rPr>
              <a:t> </a:t>
            </a:r>
            <a:r>
              <a:rPr lang="en-US" i="1" dirty="0">
                <a:latin typeface="Calibri" pitchFamily="34" charset="0"/>
              </a:rPr>
              <a:t>Science</a:t>
            </a:r>
            <a:r>
              <a:rPr lang="en-US" dirty="0">
                <a:latin typeface="Calibri" pitchFamily="34" charset="0"/>
              </a:rPr>
              <a:t> 306.5695 (2004): 457-461.</a:t>
            </a:r>
          </a:p>
        </p:txBody>
      </p:sp>
    </p:spTree>
    <p:extLst>
      <p:ext uri="{BB962C8B-B14F-4D97-AF65-F5344CB8AC3E}">
        <p14:creationId xmlns="" xmlns:p14="http://schemas.microsoft.com/office/powerpoint/2010/main" val="298138110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21414" y="2967335"/>
            <a:ext cx="4301178"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solidFill>
                  <a:schemeClr val="accent3">
                    <a:lumMod val="50000"/>
                  </a:schemeClr>
                </a:solidFill>
                <a:effectLst>
                  <a:outerShdw blurRad="50800" dist="39000" dir="5460000" algn="tl">
                    <a:srgbClr val="000000">
                      <a:alpha val="38000"/>
                    </a:srgbClr>
                  </a:outerShdw>
                </a:effectLst>
              </a:rPr>
              <a:t>Thank you !!</a:t>
            </a:r>
            <a:endParaRPr lang="en-US" sz="5400" b="1" cap="none" spc="0" dirty="0">
              <a:ln w="11430"/>
              <a:solidFill>
                <a:schemeClr val="accent3">
                  <a:lumMod val="50000"/>
                </a:schemeClr>
              </a:solidFill>
              <a:effectLst>
                <a:outerShdw blurRad="50800" dist="39000" dir="5460000" algn="tl">
                  <a:srgbClr val="000000">
                    <a:alpha val="38000"/>
                  </a:srgbClr>
                </a:outerShdw>
              </a:effectLst>
            </a:endParaRPr>
          </a:p>
        </p:txBody>
      </p:sp>
    </p:spTree>
    <p:extLst>
      <p:ext uri="{BB962C8B-B14F-4D97-AF65-F5344CB8AC3E}">
        <p14:creationId xmlns="" xmlns:p14="http://schemas.microsoft.com/office/powerpoint/2010/main" val="279695749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2128</TotalTime>
  <Words>1337</Words>
  <Application>Microsoft Office PowerPoint</Application>
  <PresentationFormat>On-screen Show (4:3)</PresentationFormat>
  <Paragraphs>211</Paragraphs>
  <Slides>37</Slides>
  <Notes>0</Notes>
  <HiddenSlides>14</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Solstice</vt:lpstr>
      <vt:lpstr>Modeling ER Stress and Associated disorders on the onset of Obesity</vt:lpstr>
      <vt:lpstr>Slide 2</vt:lpstr>
      <vt:lpstr>Slide 3</vt:lpstr>
      <vt:lpstr>Slide 4</vt:lpstr>
      <vt:lpstr>Slide 5</vt:lpstr>
      <vt:lpstr>Slide 6</vt:lpstr>
      <vt:lpstr>Slide 7</vt:lpstr>
      <vt:lpstr>Obesity</vt:lpstr>
      <vt:lpstr>Obesity initiates inflammation by many ways</vt:lpstr>
      <vt:lpstr>Slide 10</vt:lpstr>
      <vt:lpstr>Slide 11</vt:lpstr>
      <vt:lpstr>Slide 12</vt:lpstr>
      <vt:lpstr>Slide 13</vt:lpstr>
      <vt:lpstr>Slide 14</vt:lpstr>
      <vt:lpstr>Definition of Systems Biology (http://en.wikipedia.org/wiki/Systems_biology)</vt:lpstr>
      <vt:lpstr>Approach for solving a problem in systems biology: Four key parameters (Kitano (2002), Science)</vt:lpstr>
      <vt:lpstr>An example</vt:lpstr>
      <vt:lpstr>Categorization of methodologies for metabolic pathway analysis</vt:lpstr>
      <vt:lpstr>Flux Balance Analysis</vt:lpstr>
      <vt:lpstr>Slide 20</vt:lpstr>
      <vt:lpstr>    Methodology (Paul, Dasgupta, De, Plos One, 2015)</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Endoplasmic Reticulum Stress: crosstalk pathways of obesity and inflammation</dc:title>
  <dc:creator>Indrani</dc:creator>
  <cp:lastModifiedBy>Rajat</cp:lastModifiedBy>
  <cp:revision>136</cp:revision>
  <dcterms:created xsi:type="dcterms:W3CDTF">2016-07-19T05:44:18Z</dcterms:created>
  <dcterms:modified xsi:type="dcterms:W3CDTF">2016-08-13T13:15:22Z</dcterms:modified>
</cp:coreProperties>
</file>