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 id="2147483948" r:id="rId2"/>
  </p:sldMasterIdLst>
  <p:notesMasterIdLst>
    <p:notesMasterId r:id="rId33"/>
  </p:notesMasterIdLst>
  <p:sldIdLst>
    <p:sldId id="258" r:id="rId3"/>
    <p:sldId id="356" r:id="rId4"/>
    <p:sldId id="362" r:id="rId5"/>
    <p:sldId id="321" r:id="rId6"/>
    <p:sldId id="358" r:id="rId7"/>
    <p:sldId id="364" r:id="rId8"/>
    <p:sldId id="365" r:id="rId9"/>
    <p:sldId id="377" r:id="rId10"/>
    <p:sldId id="370" r:id="rId11"/>
    <p:sldId id="383" r:id="rId12"/>
    <p:sldId id="378" r:id="rId13"/>
    <p:sldId id="396" r:id="rId14"/>
    <p:sldId id="384" r:id="rId15"/>
    <p:sldId id="380" r:id="rId16"/>
    <p:sldId id="376" r:id="rId17"/>
    <p:sldId id="350" r:id="rId18"/>
    <p:sldId id="351" r:id="rId19"/>
    <p:sldId id="389" r:id="rId20"/>
    <p:sldId id="390" r:id="rId21"/>
    <p:sldId id="388" r:id="rId22"/>
    <p:sldId id="394" r:id="rId23"/>
    <p:sldId id="395" r:id="rId24"/>
    <p:sldId id="397" r:id="rId25"/>
    <p:sldId id="342" r:id="rId26"/>
    <p:sldId id="297" r:id="rId27"/>
    <p:sldId id="391" r:id="rId28"/>
    <p:sldId id="392" r:id="rId29"/>
    <p:sldId id="385" r:id="rId30"/>
    <p:sldId id="386" r:id="rId31"/>
    <p:sldId id="387" r:id="rId32"/>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CC"/>
    <a:srgbClr val="FFF9EB"/>
    <a:srgbClr val="FFFFFF"/>
    <a:srgbClr val="CCECFF"/>
    <a:srgbClr val="CCFFCC"/>
    <a:srgbClr val="336600"/>
    <a:srgbClr val="9B252D"/>
    <a:srgbClr val="A50B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24" autoAdjust="0"/>
    <p:restoredTop sz="98000" autoAdjust="0"/>
  </p:normalViewPr>
  <p:slideViewPr>
    <p:cSldViewPr>
      <p:cViewPr>
        <p:scale>
          <a:sx n="70" d="100"/>
          <a:sy n="70" d="100"/>
        </p:scale>
        <p:origin x="-420" y="-4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4"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4"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emf"/><Relationship Id="rId1" Type="http://schemas.openxmlformats.org/officeDocument/2006/relationships/image" Target="../media/image51.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64.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image" Target="../media/image6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image" Target="../media/image77.wmf"/><Relationship Id="rId1" Type="http://schemas.openxmlformats.org/officeDocument/2006/relationships/image" Target="../media/image76.wmf"/><Relationship Id="rId5" Type="http://schemas.openxmlformats.org/officeDocument/2006/relationships/image" Target="../media/image80.wmf"/><Relationship Id="rId4" Type="http://schemas.openxmlformats.org/officeDocument/2006/relationships/image" Target="../media/image79.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96.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9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351896E-BC21-42E7-853F-97FCC2C7EBDA}" type="datetimeFigureOut">
              <a:rPr lang="it-IT"/>
              <a:pPr>
                <a:defRPr/>
              </a:pPr>
              <a:t>05/09/2016</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8D87371-C647-4C5A-B924-8C3745B74C98}" type="slidenum">
              <a:rPr lang="it-IT"/>
              <a:pPr>
                <a:defRPr/>
              </a:pPr>
              <a:t>‹#›</a:t>
            </a:fld>
            <a:endParaRPr lang="it-IT"/>
          </a:p>
        </p:txBody>
      </p:sp>
    </p:spTree>
    <p:extLst>
      <p:ext uri="{BB962C8B-B14F-4D97-AF65-F5344CB8AC3E}">
        <p14:creationId xmlns:p14="http://schemas.microsoft.com/office/powerpoint/2010/main" val="5397629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smtClean="0"/>
          </a:p>
        </p:txBody>
      </p:sp>
      <p:sp>
        <p:nvSpPr>
          <p:cNvPr id="2"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EE9CFB-4C37-4931-AB80-5214A02C3829}" type="slidenum">
              <a:rPr lang="it-IT"/>
              <a:pPr fontAlgn="base">
                <a:spcBef>
                  <a:spcPct val="0"/>
                </a:spcBef>
                <a:spcAft>
                  <a:spcPct val="0"/>
                </a:spcAft>
                <a:defRPr/>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784950F3-AA02-41D8-B675-92649DC20ED1}" type="slidenum">
              <a:rPr lang="it-IT" smtClean="0"/>
              <a:pPr>
                <a:defRPr/>
              </a:pPr>
              <a:t>4</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C8D87371-C647-4C5A-B924-8C3745B74C98}" type="slidenum">
              <a:rPr lang="it-IT" smtClean="0"/>
              <a:pPr>
                <a:defRPr/>
              </a:pPr>
              <a:t>13</a:t>
            </a:fld>
            <a:endParaRPr lang="it-IT"/>
          </a:p>
        </p:txBody>
      </p:sp>
    </p:spTree>
    <p:extLst>
      <p:ext uri="{BB962C8B-B14F-4D97-AF65-F5344CB8AC3E}">
        <p14:creationId xmlns:p14="http://schemas.microsoft.com/office/powerpoint/2010/main" val="4252506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468E8F81-EE5F-4C97-8217-AFBC0B8C3B50}" type="slidenum">
              <a:rPr lang="it-IT" smtClean="0"/>
              <a:pPr>
                <a:defRPr/>
              </a:pPr>
              <a:t>16</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E3EFD8C1-5C48-41D3-93B6-7DE4B28F6F55}" type="slidenum">
              <a:rPr lang="it-IT" smtClean="0"/>
              <a:pPr>
                <a:defRPr/>
              </a:pPr>
              <a:t>17</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3191FCD2-15EC-4C73-BF5D-C72B1BEF8625}" type="slidenum">
              <a:rPr lang="it-IT" smtClean="0"/>
              <a:pPr>
                <a:defRPr/>
              </a:pPr>
              <a:t>24</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smtClean="0"/>
          </a:p>
        </p:txBody>
      </p:sp>
      <p:sp>
        <p:nvSpPr>
          <p:cNvPr id="4" name="Segnaposto numero diapositiva 3"/>
          <p:cNvSpPr>
            <a:spLocks noGrp="1"/>
          </p:cNvSpPr>
          <p:nvPr>
            <p:ph type="sldNum" sz="quarter" idx="5"/>
          </p:nvPr>
        </p:nvSpPr>
        <p:spPr/>
        <p:txBody>
          <a:bodyPr/>
          <a:lstStyle/>
          <a:p>
            <a:pPr>
              <a:defRPr/>
            </a:pPr>
            <a:fld id="{CA1781B1-F401-4BAF-A209-438915DA59DD}" type="slidenum">
              <a:rPr lang="it-IT" smtClean="0"/>
              <a:pPr>
                <a:defRPr/>
              </a:pPr>
              <a:t>25</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4" name="Figura a mano libera 6"/>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Figura a mano libera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9" name="Titolo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it-IT" smtClean="0"/>
              <a:t>Fare clic per modificare lo stile del titolo</a:t>
            </a:r>
            <a:endParaRPr lang="en-US"/>
          </a:p>
        </p:txBody>
      </p:sp>
      <p:sp>
        <p:nvSpPr>
          <p:cNvPr id="17" name="Sottotitolo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it-IT" smtClean="0"/>
              <a:t>Fare clic per modificare lo stile del sottotitolo dello schema</a:t>
            </a:r>
            <a:endParaRPr lang="en-US"/>
          </a:p>
        </p:txBody>
      </p:sp>
      <p:sp>
        <p:nvSpPr>
          <p:cNvPr id="6" name="Segnaposto data 29"/>
          <p:cNvSpPr>
            <a:spLocks noGrp="1"/>
          </p:cNvSpPr>
          <p:nvPr>
            <p:ph type="dt" sz="half" idx="10"/>
          </p:nvPr>
        </p:nvSpPr>
        <p:spPr/>
        <p:txBody>
          <a:bodyPr/>
          <a:lstStyle>
            <a:lvl1pPr>
              <a:defRPr/>
            </a:lvl1pPr>
          </a:lstStyle>
          <a:p>
            <a:pPr>
              <a:defRPr/>
            </a:pPr>
            <a:fld id="{988E92BD-B834-48B8-B5E3-01AECD1D50F3}" type="datetimeFigureOut">
              <a:rPr lang="it-IT"/>
              <a:pPr>
                <a:defRPr/>
              </a:pPr>
              <a:t>05/09/2016</a:t>
            </a:fld>
            <a:endParaRPr lang="it-IT"/>
          </a:p>
        </p:txBody>
      </p:sp>
      <p:sp>
        <p:nvSpPr>
          <p:cNvPr id="7" name="Segnaposto piè di pagina 18"/>
          <p:cNvSpPr>
            <a:spLocks noGrp="1"/>
          </p:cNvSpPr>
          <p:nvPr>
            <p:ph type="ftr" sz="quarter" idx="11"/>
          </p:nvPr>
        </p:nvSpPr>
        <p:spPr/>
        <p:txBody>
          <a:bodyPr/>
          <a:lstStyle>
            <a:lvl1pPr>
              <a:defRPr/>
            </a:lvl1pPr>
          </a:lstStyle>
          <a:p>
            <a:pPr>
              <a:defRPr/>
            </a:pPr>
            <a:endParaRPr lang="it-IT"/>
          </a:p>
        </p:txBody>
      </p:sp>
      <p:sp>
        <p:nvSpPr>
          <p:cNvPr id="8" name="Segnaposto numero diapositiva 26"/>
          <p:cNvSpPr>
            <a:spLocks noGrp="1"/>
          </p:cNvSpPr>
          <p:nvPr>
            <p:ph type="sldNum" sz="quarter" idx="12"/>
          </p:nvPr>
        </p:nvSpPr>
        <p:spPr/>
        <p:txBody>
          <a:bodyPr/>
          <a:lstStyle>
            <a:lvl1pPr>
              <a:defRPr/>
            </a:lvl1pPr>
          </a:lstStyle>
          <a:p>
            <a:pPr>
              <a:defRPr/>
            </a:pPr>
            <a:fld id="{DF5A2300-8F08-4663-AAE2-F8BAC519AC6F}" type="slidenum">
              <a:rPr lang="it-IT"/>
              <a:pPr>
                <a:defRPr/>
              </a:pPr>
              <a:t>‹#›</a:t>
            </a:fld>
            <a:endParaRPr lang="it-IT"/>
          </a:p>
        </p:txBody>
      </p:sp>
    </p:spTree>
    <p:extLst>
      <p:ext uri="{BB962C8B-B14F-4D97-AF65-F5344CB8AC3E}">
        <p14:creationId xmlns:p14="http://schemas.microsoft.com/office/powerpoint/2010/main" val="1087156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lgn="l">
              <a:defRPr/>
            </a:lvl1p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3BE31E07-D85A-4BB5-93E8-56AE2B26B942}" type="datetimeFigureOut">
              <a:rPr lang="it-IT"/>
              <a:pPr>
                <a:defRPr/>
              </a:pPr>
              <a:t>05/09/2016</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E1CB3DFB-D6E6-4A89-813B-D44DA7C0DC7C}" type="slidenum">
              <a:rPr lang="it-IT"/>
              <a:pPr>
                <a:defRPr/>
              </a:pPr>
              <a:t>‹#›</a:t>
            </a:fld>
            <a:endParaRPr lang="it-IT"/>
          </a:p>
        </p:txBody>
      </p:sp>
    </p:spTree>
    <p:extLst>
      <p:ext uri="{BB962C8B-B14F-4D97-AF65-F5344CB8AC3E}">
        <p14:creationId xmlns:p14="http://schemas.microsoft.com/office/powerpoint/2010/main" val="1189383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Figura a mano libera 6"/>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5" name="Figura a mano libera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2" name="Titolo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6" name="Segnaposto data 3"/>
          <p:cNvSpPr>
            <a:spLocks noGrp="1"/>
          </p:cNvSpPr>
          <p:nvPr>
            <p:ph type="dt" sz="half" idx="10"/>
          </p:nvPr>
        </p:nvSpPr>
        <p:spPr/>
        <p:txBody>
          <a:bodyPr/>
          <a:lstStyle>
            <a:lvl1pPr>
              <a:defRPr/>
            </a:lvl1pPr>
          </a:lstStyle>
          <a:p>
            <a:pPr>
              <a:defRPr/>
            </a:pPr>
            <a:fld id="{5612B47F-EA8D-49A6-B883-E5A4D0030210}" type="datetimeFigureOut">
              <a:rPr lang="it-IT"/>
              <a:pPr>
                <a:defRPr/>
              </a:pPr>
              <a:t>05/09/2016</a:t>
            </a:fld>
            <a:endParaRPr lang="it-IT"/>
          </a:p>
        </p:txBody>
      </p:sp>
      <p:sp>
        <p:nvSpPr>
          <p:cNvPr id="7" name="Segnaposto piè di pagina 4"/>
          <p:cNvSpPr>
            <a:spLocks noGrp="1"/>
          </p:cNvSpPr>
          <p:nvPr>
            <p:ph type="ftr" sz="quarter" idx="11"/>
          </p:nvPr>
        </p:nvSpPr>
        <p:spPr/>
        <p:txBody>
          <a:bodyPr/>
          <a:lstStyle>
            <a:lvl1pPr>
              <a:defRPr/>
            </a:lvl1pPr>
          </a:lstStyle>
          <a:p>
            <a:pPr>
              <a:defRPr/>
            </a:pPr>
            <a:endParaRPr lang="it-IT"/>
          </a:p>
        </p:txBody>
      </p:sp>
      <p:sp>
        <p:nvSpPr>
          <p:cNvPr id="8" name="Segnaposto numero diapositiva 5"/>
          <p:cNvSpPr>
            <a:spLocks noGrp="1"/>
          </p:cNvSpPr>
          <p:nvPr>
            <p:ph type="sldNum" sz="quarter" idx="12"/>
          </p:nvPr>
        </p:nvSpPr>
        <p:spPr/>
        <p:txBody>
          <a:bodyPr/>
          <a:lstStyle>
            <a:lvl1pPr>
              <a:defRPr/>
            </a:lvl1pPr>
          </a:lstStyle>
          <a:p>
            <a:pPr>
              <a:defRPr/>
            </a:pPr>
            <a:fld id="{62B35552-CF2A-4597-BBB1-A766F8E00DCC}" type="slidenum">
              <a:rPr lang="it-IT"/>
              <a:pPr>
                <a:defRPr/>
              </a:pPr>
              <a:t>‹#›</a:t>
            </a:fld>
            <a:endParaRPr lang="it-IT"/>
          </a:p>
        </p:txBody>
      </p:sp>
    </p:spTree>
    <p:extLst>
      <p:ext uri="{BB962C8B-B14F-4D97-AF65-F5344CB8AC3E}">
        <p14:creationId xmlns:p14="http://schemas.microsoft.com/office/powerpoint/2010/main" val="3207762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1143000"/>
          </a:xfrm>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9"/>
          <p:cNvSpPr>
            <a:spLocks noGrp="1"/>
          </p:cNvSpPr>
          <p:nvPr>
            <p:ph type="dt" sz="half" idx="10"/>
          </p:nvPr>
        </p:nvSpPr>
        <p:spPr/>
        <p:txBody>
          <a:bodyPr/>
          <a:lstStyle>
            <a:lvl1pPr>
              <a:defRPr/>
            </a:lvl1pPr>
          </a:lstStyle>
          <a:p>
            <a:pPr>
              <a:defRPr/>
            </a:pPr>
            <a:fld id="{5168729B-2992-4224-84E4-A4EC91ACD3BE}" type="datetimeFigureOut">
              <a:rPr lang="it-IT"/>
              <a:pPr>
                <a:defRPr/>
              </a:pPr>
              <a:t>05/09/2016</a:t>
            </a:fld>
            <a:endParaRPr lang="it-IT"/>
          </a:p>
        </p:txBody>
      </p:sp>
      <p:sp>
        <p:nvSpPr>
          <p:cNvPr id="6" name="Segnaposto piè di pagina 21"/>
          <p:cNvSpPr>
            <a:spLocks noGrp="1"/>
          </p:cNvSpPr>
          <p:nvPr>
            <p:ph type="ftr" sz="quarter" idx="11"/>
          </p:nvPr>
        </p:nvSpPr>
        <p:spPr/>
        <p:txBody>
          <a:bodyPr/>
          <a:lstStyle>
            <a:lvl1pPr>
              <a:defRPr/>
            </a:lvl1pPr>
          </a:lstStyle>
          <a:p>
            <a:pPr>
              <a:defRPr/>
            </a:pPr>
            <a:endParaRPr lang="it-IT"/>
          </a:p>
        </p:txBody>
      </p:sp>
      <p:sp>
        <p:nvSpPr>
          <p:cNvPr id="7" name="Segnaposto numero diapositiva 17"/>
          <p:cNvSpPr>
            <a:spLocks noGrp="1"/>
          </p:cNvSpPr>
          <p:nvPr>
            <p:ph type="sldNum" sz="quarter" idx="12"/>
          </p:nvPr>
        </p:nvSpPr>
        <p:spPr/>
        <p:txBody>
          <a:bodyPr/>
          <a:lstStyle>
            <a:lvl1pPr>
              <a:defRPr/>
            </a:lvl1pPr>
          </a:lstStyle>
          <a:p>
            <a:pPr>
              <a:defRPr/>
            </a:pPr>
            <a:fld id="{D04B5A66-95C0-4D69-9554-A847E56EBA10}" type="slidenum">
              <a:rPr lang="it-IT"/>
              <a:pPr>
                <a:defRPr/>
              </a:pPr>
              <a:t>‹#›</a:t>
            </a:fld>
            <a:endParaRPr lang="it-IT"/>
          </a:p>
        </p:txBody>
      </p:sp>
    </p:spTree>
    <p:extLst>
      <p:ext uri="{BB962C8B-B14F-4D97-AF65-F5344CB8AC3E}">
        <p14:creationId xmlns:p14="http://schemas.microsoft.com/office/powerpoint/2010/main" val="1253897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8229600" cy="1143000"/>
          </a:xfrm>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Segnaposto testo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Segnaposto contenuto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9"/>
          <p:cNvSpPr>
            <a:spLocks noGrp="1"/>
          </p:cNvSpPr>
          <p:nvPr>
            <p:ph type="dt" sz="half" idx="10"/>
          </p:nvPr>
        </p:nvSpPr>
        <p:spPr/>
        <p:txBody>
          <a:bodyPr/>
          <a:lstStyle>
            <a:lvl1pPr>
              <a:defRPr/>
            </a:lvl1pPr>
          </a:lstStyle>
          <a:p>
            <a:pPr>
              <a:defRPr/>
            </a:pPr>
            <a:fld id="{EF4342EB-9427-435C-B2DA-C8D4F81762E9}" type="datetimeFigureOut">
              <a:rPr lang="it-IT"/>
              <a:pPr>
                <a:defRPr/>
              </a:pPr>
              <a:t>05/09/2016</a:t>
            </a:fld>
            <a:endParaRPr lang="it-IT"/>
          </a:p>
        </p:txBody>
      </p:sp>
      <p:sp>
        <p:nvSpPr>
          <p:cNvPr id="8" name="Segnaposto piè di pagina 21"/>
          <p:cNvSpPr>
            <a:spLocks noGrp="1"/>
          </p:cNvSpPr>
          <p:nvPr>
            <p:ph type="ftr" sz="quarter" idx="11"/>
          </p:nvPr>
        </p:nvSpPr>
        <p:spPr/>
        <p:txBody>
          <a:bodyPr/>
          <a:lstStyle>
            <a:lvl1pPr>
              <a:defRPr/>
            </a:lvl1pPr>
          </a:lstStyle>
          <a:p>
            <a:pPr>
              <a:defRPr/>
            </a:pPr>
            <a:endParaRPr lang="it-IT"/>
          </a:p>
        </p:txBody>
      </p:sp>
      <p:sp>
        <p:nvSpPr>
          <p:cNvPr id="9" name="Segnaposto numero diapositiva 17"/>
          <p:cNvSpPr>
            <a:spLocks noGrp="1"/>
          </p:cNvSpPr>
          <p:nvPr>
            <p:ph type="sldNum" sz="quarter" idx="12"/>
          </p:nvPr>
        </p:nvSpPr>
        <p:spPr/>
        <p:txBody>
          <a:bodyPr/>
          <a:lstStyle>
            <a:lvl1pPr>
              <a:defRPr/>
            </a:lvl1pPr>
          </a:lstStyle>
          <a:p>
            <a:pPr>
              <a:defRPr/>
            </a:pPr>
            <a:fld id="{5D7406FA-6EE0-4742-8CB5-8F011D0F8B98}" type="slidenum">
              <a:rPr lang="it-IT"/>
              <a:pPr>
                <a:defRPr/>
              </a:pPr>
              <a:t>‹#›</a:t>
            </a:fld>
            <a:endParaRPr lang="it-IT"/>
          </a:p>
        </p:txBody>
      </p:sp>
    </p:spTree>
    <p:extLst>
      <p:ext uri="{BB962C8B-B14F-4D97-AF65-F5344CB8AC3E}">
        <p14:creationId xmlns:p14="http://schemas.microsoft.com/office/powerpoint/2010/main" val="314696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320"/>
            <a:ext cx="7470648" cy="1143000"/>
          </a:xfrm>
        </p:spPr>
        <p:txBody>
          <a:bodyPr/>
          <a:lstStyle>
            <a:lvl1pPr algn="l">
              <a:defRPr sz="4600"/>
            </a:lvl1pPr>
          </a:lstStyle>
          <a:p>
            <a:r>
              <a:rPr lang="it-IT" smtClean="0"/>
              <a:t>Fare clic per modificare lo stile del titolo</a:t>
            </a:r>
            <a:endParaRPr lang="en-US"/>
          </a:p>
        </p:txBody>
      </p:sp>
      <p:sp>
        <p:nvSpPr>
          <p:cNvPr id="3" name="Segnaposto data 9"/>
          <p:cNvSpPr>
            <a:spLocks noGrp="1"/>
          </p:cNvSpPr>
          <p:nvPr>
            <p:ph type="dt" sz="half" idx="10"/>
          </p:nvPr>
        </p:nvSpPr>
        <p:spPr/>
        <p:txBody>
          <a:bodyPr/>
          <a:lstStyle>
            <a:lvl1pPr>
              <a:defRPr/>
            </a:lvl1pPr>
          </a:lstStyle>
          <a:p>
            <a:pPr>
              <a:defRPr/>
            </a:pPr>
            <a:fld id="{5F2EC092-2382-44BE-B98B-253BF4497CD1}" type="datetimeFigureOut">
              <a:rPr lang="it-IT"/>
              <a:pPr>
                <a:defRPr/>
              </a:pPr>
              <a:t>05/09/2016</a:t>
            </a:fld>
            <a:endParaRPr lang="it-IT"/>
          </a:p>
        </p:txBody>
      </p:sp>
      <p:sp>
        <p:nvSpPr>
          <p:cNvPr id="4" name="Segnaposto piè di pagina 21"/>
          <p:cNvSpPr>
            <a:spLocks noGrp="1"/>
          </p:cNvSpPr>
          <p:nvPr>
            <p:ph type="ftr" sz="quarter" idx="11"/>
          </p:nvPr>
        </p:nvSpPr>
        <p:spPr/>
        <p:txBody>
          <a:bodyPr/>
          <a:lstStyle>
            <a:lvl1pPr>
              <a:defRPr/>
            </a:lvl1pPr>
          </a:lstStyle>
          <a:p>
            <a:pPr>
              <a:defRPr/>
            </a:pPr>
            <a:endParaRPr lang="it-IT"/>
          </a:p>
        </p:txBody>
      </p:sp>
      <p:sp>
        <p:nvSpPr>
          <p:cNvPr id="5" name="Segnaposto numero diapositiva 17"/>
          <p:cNvSpPr>
            <a:spLocks noGrp="1"/>
          </p:cNvSpPr>
          <p:nvPr>
            <p:ph type="sldNum" sz="quarter" idx="12"/>
          </p:nvPr>
        </p:nvSpPr>
        <p:spPr/>
        <p:txBody>
          <a:bodyPr/>
          <a:lstStyle>
            <a:lvl1pPr>
              <a:defRPr/>
            </a:lvl1pPr>
          </a:lstStyle>
          <a:p>
            <a:pPr>
              <a:defRPr/>
            </a:pPr>
            <a:fld id="{981F3DF3-887C-4F4A-8E37-98269F52ED7E}" type="slidenum">
              <a:rPr lang="it-IT"/>
              <a:pPr>
                <a:defRPr/>
              </a:pPr>
              <a:t>‹#›</a:t>
            </a:fld>
            <a:endParaRPr lang="it-IT"/>
          </a:p>
        </p:txBody>
      </p:sp>
    </p:spTree>
    <p:extLst>
      <p:ext uri="{BB962C8B-B14F-4D97-AF65-F5344CB8AC3E}">
        <p14:creationId xmlns:p14="http://schemas.microsoft.com/office/powerpoint/2010/main" val="179699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9"/>
          <p:cNvSpPr>
            <a:spLocks noGrp="1"/>
          </p:cNvSpPr>
          <p:nvPr>
            <p:ph type="dt" sz="half" idx="10"/>
          </p:nvPr>
        </p:nvSpPr>
        <p:spPr/>
        <p:txBody>
          <a:bodyPr/>
          <a:lstStyle>
            <a:lvl1pPr>
              <a:defRPr/>
            </a:lvl1pPr>
          </a:lstStyle>
          <a:p>
            <a:pPr>
              <a:defRPr/>
            </a:pPr>
            <a:fld id="{B8D33180-22CA-4E4F-BF8E-02CA698EA046}" type="datetimeFigureOut">
              <a:rPr lang="it-IT"/>
              <a:pPr>
                <a:defRPr/>
              </a:pPr>
              <a:t>05/09/2016</a:t>
            </a:fld>
            <a:endParaRPr lang="it-IT"/>
          </a:p>
        </p:txBody>
      </p:sp>
      <p:sp>
        <p:nvSpPr>
          <p:cNvPr id="3" name="Segnaposto piè di pagina 21"/>
          <p:cNvSpPr>
            <a:spLocks noGrp="1"/>
          </p:cNvSpPr>
          <p:nvPr>
            <p:ph type="ftr" sz="quarter" idx="11"/>
          </p:nvPr>
        </p:nvSpPr>
        <p:spPr/>
        <p:txBody>
          <a:bodyPr/>
          <a:lstStyle>
            <a:lvl1pPr>
              <a:defRPr/>
            </a:lvl1pPr>
          </a:lstStyle>
          <a:p>
            <a:pPr>
              <a:defRPr/>
            </a:pPr>
            <a:endParaRPr lang="it-IT"/>
          </a:p>
        </p:txBody>
      </p:sp>
      <p:sp>
        <p:nvSpPr>
          <p:cNvPr id="4" name="Segnaposto numero diapositiva 17"/>
          <p:cNvSpPr>
            <a:spLocks noGrp="1"/>
          </p:cNvSpPr>
          <p:nvPr>
            <p:ph type="sldNum" sz="quarter" idx="12"/>
          </p:nvPr>
        </p:nvSpPr>
        <p:spPr/>
        <p:txBody>
          <a:bodyPr/>
          <a:lstStyle>
            <a:lvl1pPr>
              <a:defRPr/>
            </a:lvl1pPr>
          </a:lstStyle>
          <a:p>
            <a:pPr>
              <a:defRPr/>
            </a:pPr>
            <a:fld id="{EC26901E-EFD1-4F76-ACB0-5183C7ADA691}" type="slidenum">
              <a:rPr lang="it-IT"/>
              <a:pPr>
                <a:defRPr/>
              </a:pPr>
              <a:t>‹#›</a:t>
            </a:fld>
            <a:endParaRPr lang="it-IT"/>
          </a:p>
        </p:txBody>
      </p:sp>
    </p:spTree>
    <p:extLst>
      <p:ext uri="{BB962C8B-B14F-4D97-AF65-F5344CB8AC3E}">
        <p14:creationId xmlns:p14="http://schemas.microsoft.com/office/powerpoint/2010/main" val="3081350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it-IT" smtClean="0"/>
              <a:t>Fare clic per modificare lo stile del titolo</a:t>
            </a:r>
            <a:endParaRPr lang="en-US"/>
          </a:p>
        </p:txBody>
      </p:sp>
      <p:sp>
        <p:nvSpPr>
          <p:cNvPr id="3" name="Segnaposto testo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it-IT" smtClean="0"/>
              <a:t>Fare clic per modificare stili del testo dello schema</a:t>
            </a:r>
          </a:p>
        </p:txBody>
      </p:sp>
      <p:sp>
        <p:nvSpPr>
          <p:cNvPr id="4" name="Segnaposto contenuto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lvl1pPr>
              <a:defRPr/>
            </a:lvl1pPr>
          </a:lstStyle>
          <a:p>
            <a:pPr>
              <a:defRPr/>
            </a:pPr>
            <a:fld id="{64BE7634-D765-4A3D-8B12-66A7793847A6}" type="datetimeFigureOut">
              <a:rPr lang="it-IT"/>
              <a:pPr>
                <a:defRPr/>
              </a:pPr>
              <a:t>05/09/2016</a:t>
            </a:fld>
            <a:endParaRPr lang="it-IT"/>
          </a:p>
        </p:txBody>
      </p:sp>
      <p:sp>
        <p:nvSpPr>
          <p:cNvPr id="6" name="Segnaposto piè di pagina 5"/>
          <p:cNvSpPr>
            <a:spLocks noGrp="1"/>
          </p:cNvSpPr>
          <p:nvPr>
            <p:ph type="ftr" sz="quarter" idx="11"/>
          </p:nvPr>
        </p:nvSpPr>
        <p:spPr/>
        <p:txBody>
          <a:bodyPr/>
          <a:lstStyle>
            <a:lvl1pPr>
              <a:defRPr/>
            </a:lvl1pPr>
          </a:lstStyle>
          <a:p>
            <a:pPr>
              <a:defRPr/>
            </a:pPr>
            <a:endParaRPr lang="it-IT"/>
          </a:p>
        </p:txBody>
      </p:sp>
      <p:sp>
        <p:nvSpPr>
          <p:cNvPr id="7" name="Segnaposto numero diapositiva 6"/>
          <p:cNvSpPr>
            <a:spLocks noGrp="1"/>
          </p:cNvSpPr>
          <p:nvPr>
            <p:ph type="sldNum" sz="quarter" idx="12"/>
          </p:nvPr>
        </p:nvSpPr>
        <p:spPr>
          <a:xfrm>
            <a:off x="8156575" y="6421438"/>
            <a:ext cx="762000" cy="365125"/>
          </a:xfrm>
        </p:spPr>
        <p:txBody>
          <a:bodyPr/>
          <a:lstStyle>
            <a:lvl1pPr>
              <a:defRPr/>
            </a:lvl1pPr>
          </a:lstStyle>
          <a:p>
            <a:pPr>
              <a:defRPr/>
            </a:pPr>
            <a:fld id="{EED6BD72-D29F-4C16-8170-97927774F0C9}" type="slidenum">
              <a:rPr lang="it-IT"/>
              <a:pPr>
                <a:defRPr/>
              </a:pPr>
              <a:t>‹#›</a:t>
            </a:fld>
            <a:endParaRPr lang="it-IT"/>
          </a:p>
        </p:txBody>
      </p:sp>
    </p:spTree>
    <p:extLst>
      <p:ext uri="{BB962C8B-B14F-4D97-AF65-F5344CB8AC3E}">
        <p14:creationId xmlns:p14="http://schemas.microsoft.com/office/powerpoint/2010/main" val="103098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it-IT" smtClean="0"/>
              <a:t>Fare clic per modificare lo stile del titolo</a:t>
            </a:r>
            <a:endParaRPr lang="en-US"/>
          </a:p>
        </p:txBody>
      </p:sp>
      <p:sp>
        <p:nvSpPr>
          <p:cNvPr id="3" name="Segnaposto immagine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4" name="Segnaposto testo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it-IT" smtClean="0"/>
              <a:t>Fare clic per modificare stili del testo dello schema</a:t>
            </a:r>
          </a:p>
        </p:txBody>
      </p:sp>
      <p:sp>
        <p:nvSpPr>
          <p:cNvPr id="5" name="Segnaposto data 9"/>
          <p:cNvSpPr>
            <a:spLocks noGrp="1"/>
          </p:cNvSpPr>
          <p:nvPr>
            <p:ph type="dt" sz="half" idx="10"/>
          </p:nvPr>
        </p:nvSpPr>
        <p:spPr/>
        <p:txBody>
          <a:bodyPr/>
          <a:lstStyle>
            <a:lvl1pPr>
              <a:defRPr/>
            </a:lvl1pPr>
          </a:lstStyle>
          <a:p>
            <a:pPr>
              <a:defRPr/>
            </a:pPr>
            <a:fld id="{934E1FD4-CF5F-4A0B-8584-14164511F82C}" type="datetimeFigureOut">
              <a:rPr lang="it-IT"/>
              <a:pPr>
                <a:defRPr/>
              </a:pPr>
              <a:t>05/09/2016</a:t>
            </a:fld>
            <a:endParaRPr lang="it-IT"/>
          </a:p>
        </p:txBody>
      </p:sp>
      <p:sp>
        <p:nvSpPr>
          <p:cNvPr id="6" name="Segnaposto piè di pagina 21"/>
          <p:cNvSpPr>
            <a:spLocks noGrp="1"/>
          </p:cNvSpPr>
          <p:nvPr>
            <p:ph type="ftr" sz="quarter" idx="11"/>
          </p:nvPr>
        </p:nvSpPr>
        <p:spPr/>
        <p:txBody>
          <a:bodyPr/>
          <a:lstStyle>
            <a:lvl1pPr>
              <a:defRPr/>
            </a:lvl1pPr>
          </a:lstStyle>
          <a:p>
            <a:pPr>
              <a:defRPr/>
            </a:pPr>
            <a:endParaRPr lang="it-IT"/>
          </a:p>
        </p:txBody>
      </p:sp>
      <p:sp>
        <p:nvSpPr>
          <p:cNvPr id="7" name="Segnaposto numero diapositiva 17"/>
          <p:cNvSpPr>
            <a:spLocks noGrp="1"/>
          </p:cNvSpPr>
          <p:nvPr>
            <p:ph type="sldNum" sz="quarter" idx="12"/>
          </p:nvPr>
        </p:nvSpPr>
        <p:spPr/>
        <p:txBody>
          <a:bodyPr/>
          <a:lstStyle>
            <a:lvl1pPr>
              <a:defRPr/>
            </a:lvl1pPr>
          </a:lstStyle>
          <a:p>
            <a:pPr>
              <a:defRPr/>
            </a:pPr>
            <a:fld id="{FB525CCD-6CB8-468D-8823-9AD97349B4EB}" type="slidenum">
              <a:rPr lang="it-IT"/>
              <a:pPr>
                <a:defRPr/>
              </a:pPr>
              <a:t>‹#›</a:t>
            </a:fld>
            <a:endParaRPr lang="it-IT"/>
          </a:p>
        </p:txBody>
      </p:sp>
    </p:spTree>
    <p:extLst>
      <p:ext uri="{BB962C8B-B14F-4D97-AF65-F5344CB8AC3E}">
        <p14:creationId xmlns:p14="http://schemas.microsoft.com/office/powerpoint/2010/main" val="991697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EFB0142D-264F-4890-9416-613CE1E7E159}" type="datetimeFigureOut">
              <a:rPr lang="it-IT"/>
              <a:pPr>
                <a:defRPr/>
              </a:pPr>
              <a:t>05/09/2016</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8DA2DD94-98CD-4BBC-99EA-0201F0C02456}" type="slidenum">
              <a:rPr lang="it-IT"/>
              <a:pPr>
                <a:defRPr/>
              </a:pPr>
              <a:t>‹#›</a:t>
            </a:fld>
            <a:endParaRPr lang="it-IT"/>
          </a:p>
        </p:txBody>
      </p:sp>
    </p:spTree>
    <p:extLst>
      <p:ext uri="{BB962C8B-B14F-4D97-AF65-F5344CB8AC3E}">
        <p14:creationId xmlns:p14="http://schemas.microsoft.com/office/powerpoint/2010/main" val="2562425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410F87C1-762F-4273-A9D8-77C2C41850FF}" type="datetimeFigureOut">
              <a:rPr lang="it-IT"/>
              <a:pPr>
                <a:defRPr/>
              </a:pPr>
              <a:t>05/09/2016</a:t>
            </a:fld>
            <a:endParaRPr lang="it-IT"/>
          </a:p>
        </p:txBody>
      </p:sp>
      <p:sp>
        <p:nvSpPr>
          <p:cNvPr id="5" name="Segnaposto piè di pagina 21"/>
          <p:cNvSpPr>
            <a:spLocks noGrp="1"/>
          </p:cNvSpPr>
          <p:nvPr>
            <p:ph type="ftr" sz="quarter" idx="11"/>
          </p:nvPr>
        </p:nvSpPr>
        <p:spPr/>
        <p:txBody>
          <a:bodyPr/>
          <a:lstStyle>
            <a:lvl1pPr>
              <a:defRPr/>
            </a:lvl1pPr>
          </a:lstStyle>
          <a:p>
            <a:pPr>
              <a:defRPr/>
            </a:pPr>
            <a:endParaRPr lang="it-IT"/>
          </a:p>
        </p:txBody>
      </p:sp>
      <p:sp>
        <p:nvSpPr>
          <p:cNvPr id="6" name="Segnaposto numero diapositiva 17"/>
          <p:cNvSpPr>
            <a:spLocks noGrp="1"/>
          </p:cNvSpPr>
          <p:nvPr>
            <p:ph type="sldNum" sz="quarter" idx="12"/>
          </p:nvPr>
        </p:nvSpPr>
        <p:spPr/>
        <p:txBody>
          <a:bodyPr/>
          <a:lstStyle>
            <a:lvl1pPr>
              <a:defRPr/>
            </a:lvl1pPr>
          </a:lstStyle>
          <a:p>
            <a:pPr>
              <a:defRPr/>
            </a:pPr>
            <a:fld id="{7DCABFBE-7017-44E3-9485-4B457B485AC7}" type="slidenum">
              <a:rPr lang="it-IT"/>
              <a:pPr>
                <a:defRPr/>
              </a:pPr>
              <a:t>‹#›</a:t>
            </a:fld>
            <a:endParaRPr lang="it-IT"/>
          </a:p>
        </p:txBody>
      </p:sp>
    </p:spTree>
    <p:extLst>
      <p:ext uri="{BB962C8B-B14F-4D97-AF65-F5344CB8AC3E}">
        <p14:creationId xmlns:p14="http://schemas.microsoft.com/office/powerpoint/2010/main" val="2371583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4" name="Oval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e 8"/>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olo 13"/>
          <p:cNvSpPr>
            <a:spLocks noGrp="1"/>
          </p:cNvSpPr>
          <p:nvPr>
            <p:ph type="ctrTitle"/>
          </p:nvPr>
        </p:nvSpPr>
        <p:spPr>
          <a:xfrm>
            <a:off x="1432560" y="359898"/>
            <a:ext cx="7406640" cy="1472184"/>
          </a:xfrm>
        </p:spPr>
        <p:txBody>
          <a:bodyPr anchor="b"/>
          <a:lstStyle>
            <a:lvl1pPr algn="l">
              <a:defRPr/>
            </a:lvl1pPr>
            <a:extLst/>
          </a:lstStyle>
          <a:p>
            <a:r>
              <a:rPr lang="it-IT" smtClean="0"/>
              <a:t>Fare clic per modificare lo stile del titolo</a:t>
            </a:r>
            <a:endParaRPr lang="en-US"/>
          </a:p>
        </p:txBody>
      </p:sp>
      <p:sp>
        <p:nvSpPr>
          <p:cNvPr id="22" name="Sottotitolo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it-IT" smtClean="0"/>
              <a:t>Fare clic per modificare lo stile del sottotitolo dello schema</a:t>
            </a:r>
            <a:endParaRPr lang="en-US"/>
          </a:p>
        </p:txBody>
      </p:sp>
      <p:sp>
        <p:nvSpPr>
          <p:cNvPr id="6" name="Segnaposto data 6"/>
          <p:cNvSpPr>
            <a:spLocks noGrp="1"/>
          </p:cNvSpPr>
          <p:nvPr>
            <p:ph type="dt" sz="half" idx="10"/>
          </p:nvPr>
        </p:nvSpPr>
        <p:spPr/>
        <p:txBody>
          <a:bodyPr/>
          <a:lstStyle>
            <a:lvl1pPr>
              <a:defRPr/>
            </a:lvl1pPr>
            <a:extLst/>
          </a:lstStyle>
          <a:p>
            <a:pPr>
              <a:defRPr/>
            </a:pPr>
            <a:fld id="{5C47CA7C-B598-45EA-9E0E-85D4E3007111}" type="datetimeFigureOut">
              <a:rPr lang="it-IT"/>
              <a:pPr>
                <a:defRPr/>
              </a:pPr>
              <a:t>05/09/2016</a:t>
            </a:fld>
            <a:endParaRPr lang="it-IT"/>
          </a:p>
        </p:txBody>
      </p:sp>
      <p:sp>
        <p:nvSpPr>
          <p:cNvPr id="7" name="Segnaposto piè di pagina 19"/>
          <p:cNvSpPr>
            <a:spLocks noGrp="1"/>
          </p:cNvSpPr>
          <p:nvPr>
            <p:ph type="ftr" sz="quarter" idx="11"/>
          </p:nvPr>
        </p:nvSpPr>
        <p:spPr/>
        <p:txBody>
          <a:bodyPr/>
          <a:lstStyle>
            <a:lvl1pPr>
              <a:defRPr/>
            </a:lvl1pPr>
            <a:extLst/>
          </a:lstStyle>
          <a:p>
            <a:pPr>
              <a:defRPr/>
            </a:pPr>
            <a:endParaRPr lang="it-IT"/>
          </a:p>
        </p:txBody>
      </p:sp>
      <p:sp>
        <p:nvSpPr>
          <p:cNvPr id="8" name="Segnaposto numero diapositiva 9"/>
          <p:cNvSpPr>
            <a:spLocks noGrp="1"/>
          </p:cNvSpPr>
          <p:nvPr>
            <p:ph type="sldNum" sz="quarter" idx="12"/>
          </p:nvPr>
        </p:nvSpPr>
        <p:spPr/>
        <p:txBody>
          <a:bodyPr/>
          <a:lstStyle>
            <a:lvl1pPr>
              <a:defRPr/>
            </a:lvl1pPr>
            <a:extLst/>
          </a:lstStyle>
          <a:p>
            <a:pPr>
              <a:defRPr/>
            </a:pPr>
            <a:fld id="{5DD72AFE-9342-4660-827D-4AEA5068BC43}" type="slidenum">
              <a:rPr lang="it-IT"/>
              <a:pPr>
                <a:defRPr/>
              </a:pPr>
              <a:t>‹#›</a:t>
            </a:fld>
            <a:endParaRPr lang="it-IT"/>
          </a:p>
        </p:txBody>
      </p:sp>
    </p:spTree>
    <p:extLst>
      <p:ext uri="{BB962C8B-B14F-4D97-AF65-F5344CB8AC3E}">
        <p14:creationId xmlns:p14="http://schemas.microsoft.com/office/powerpoint/2010/main" val="2788625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contenuto 2"/>
          <p:cNvSpPr>
            <a:spLocks noGrp="1"/>
          </p:cNvSpPr>
          <p:nvPr>
            <p:ph idx="1"/>
          </p:nvPr>
        </p:nvSpPr>
        <p:spPr/>
        <p:txBody>
          <a:bodyPr/>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3"/>
          <p:cNvSpPr>
            <a:spLocks noGrp="1"/>
          </p:cNvSpPr>
          <p:nvPr>
            <p:ph type="dt" sz="half" idx="10"/>
          </p:nvPr>
        </p:nvSpPr>
        <p:spPr/>
        <p:txBody>
          <a:bodyPr/>
          <a:lstStyle>
            <a:lvl1pPr>
              <a:defRPr/>
            </a:lvl1pPr>
          </a:lstStyle>
          <a:p>
            <a:pPr>
              <a:defRPr/>
            </a:pPr>
            <a:fld id="{1BB0B9D6-14BF-4BD8-B4A9-571AA45908A2}" type="datetimeFigureOut">
              <a:rPr lang="it-IT"/>
              <a:pPr>
                <a:defRPr/>
              </a:pPr>
              <a:t>05/09/2016</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DE28C98D-4C94-41A3-9F72-B12BC1B441B9}" type="slidenum">
              <a:rPr lang="it-IT"/>
              <a:pPr>
                <a:defRPr/>
              </a:pPr>
              <a:t>‹#›</a:t>
            </a:fld>
            <a:endParaRPr lang="it-IT"/>
          </a:p>
        </p:txBody>
      </p:sp>
    </p:spTree>
    <p:extLst>
      <p:ext uri="{BB962C8B-B14F-4D97-AF65-F5344CB8AC3E}">
        <p14:creationId xmlns:p14="http://schemas.microsoft.com/office/powerpoint/2010/main" val="3648641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Rettangolo 6"/>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ttangolo 9"/>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e 8"/>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2" name="Titolo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it-IT" smtClean="0"/>
              <a:t>Fare clic per modificare stili del testo dello schema</a:t>
            </a:r>
          </a:p>
        </p:txBody>
      </p:sp>
      <p:sp>
        <p:nvSpPr>
          <p:cNvPr id="8" name="Segnaposto data 3"/>
          <p:cNvSpPr>
            <a:spLocks noGrp="1"/>
          </p:cNvSpPr>
          <p:nvPr>
            <p:ph type="dt" sz="half" idx="10"/>
          </p:nvPr>
        </p:nvSpPr>
        <p:spPr/>
        <p:txBody>
          <a:bodyPr/>
          <a:lstStyle>
            <a:lvl1pPr>
              <a:defRPr/>
            </a:lvl1pPr>
            <a:extLst/>
          </a:lstStyle>
          <a:p>
            <a:pPr>
              <a:defRPr/>
            </a:pPr>
            <a:fld id="{D8777054-F8CE-4FFB-98BB-FB24DBD98BEE}" type="datetimeFigureOut">
              <a:rPr lang="it-IT"/>
              <a:pPr>
                <a:defRPr/>
              </a:pPr>
              <a:t>05/09/2016</a:t>
            </a:fld>
            <a:endParaRPr lang="it-IT"/>
          </a:p>
        </p:txBody>
      </p:sp>
      <p:sp>
        <p:nvSpPr>
          <p:cNvPr id="9" name="Segnaposto piè di pagina 4"/>
          <p:cNvSpPr>
            <a:spLocks noGrp="1"/>
          </p:cNvSpPr>
          <p:nvPr>
            <p:ph type="ftr" sz="quarter" idx="11"/>
          </p:nvPr>
        </p:nvSpPr>
        <p:spPr/>
        <p:txBody>
          <a:bodyPr/>
          <a:lstStyle>
            <a:lvl1pPr>
              <a:defRPr/>
            </a:lvl1pPr>
            <a:extLst/>
          </a:lstStyle>
          <a:p>
            <a:pPr>
              <a:defRPr/>
            </a:pPr>
            <a:endParaRPr lang="it-IT"/>
          </a:p>
        </p:txBody>
      </p:sp>
      <p:sp>
        <p:nvSpPr>
          <p:cNvPr id="10" name="Segnaposto numero diapositiva 5"/>
          <p:cNvSpPr>
            <a:spLocks noGrp="1"/>
          </p:cNvSpPr>
          <p:nvPr>
            <p:ph type="sldNum" sz="quarter" idx="12"/>
          </p:nvPr>
        </p:nvSpPr>
        <p:spPr/>
        <p:txBody>
          <a:bodyPr/>
          <a:lstStyle>
            <a:lvl1pPr>
              <a:defRPr/>
            </a:lvl1pPr>
            <a:extLst/>
          </a:lstStyle>
          <a:p>
            <a:pPr>
              <a:defRPr/>
            </a:pPr>
            <a:fld id="{69F77991-37E9-4C46-97F5-2AAEEC096963}" type="slidenum">
              <a:rPr lang="it-IT"/>
              <a:pPr>
                <a:defRPr/>
              </a:pPr>
              <a:t>‹#›</a:t>
            </a:fld>
            <a:endParaRPr lang="it-IT"/>
          </a:p>
        </p:txBody>
      </p:sp>
    </p:spTree>
    <p:extLst>
      <p:ext uri="{BB962C8B-B14F-4D97-AF65-F5344CB8AC3E}">
        <p14:creationId xmlns:p14="http://schemas.microsoft.com/office/powerpoint/2010/main" val="1205864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1435608" y="274320"/>
            <a:ext cx="7498080" cy="1143000"/>
          </a:xfrm>
        </p:spPr>
        <p:txBody>
          <a:bodyPr/>
          <a:lstStyle>
            <a:extLst/>
          </a:lstStyle>
          <a:p>
            <a:r>
              <a:rPr lang="it-IT" smtClean="0"/>
              <a:t>Fare clic per modificare lo stile del titolo</a:t>
            </a:r>
            <a:endParaRPr lang="en-US"/>
          </a:p>
        </p:txBody>
      </p:sp>
      <p:sp>
        <p:nvSpPr>
          <p:cNvPr id="3" name="Segnaposto contenuto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3"/>
          <p:cNvSpPr>
            <a:spLocks noGrp="1"/>
          </p:cNvSpPr>
          <p:nvPr>
            <p:ph type="dt" sz="half" idx="10"/>
          </p:nvPr>
        </p:nvSpPr>
        <p:spPr/>
        <p:txBody>
          <a:bodyPr/>
          <a:lstStyle>
            <a:lvl1pPr>
              <a:defRPr/>
            </a:lvl1pPr>
          </a:lstStyle>
          <a:p>
            <a:pPr>
              <a:defRPr/>
            </a:pPr>
            <a:fld id="{CE245748-095A-4895-A8E4-94C4220D9F5D}" type="datetimeFigureOut">
              <a:rPr lang="it-IT"/>
              <a:pPr>
                <a:defRPr/>
              </a:pPr>
              <a:t>05/09/2016</a:t>
            </a:fld>
            <a:endParaRPr lang="it-IT"/>
          </a:p>
        </p:txBody>
      </p:sp>
      <p:sp>
        <p:nvSpPr>
          <p:cNvPr id="6" name="Segnaposto piè di pagina 9"/>
          <p:cNvSpPr>
            <a:spLocks noGrp="1"/>
          </p:cNvSpPr>
          <p:nvPr>
            <p:ph type="ftr" sz="quarter" idx="11"/>
          </p:nvPr>
        </p:nvSpPr>
        <p:spPr/>
        <p:txBody>
          <a:bodyPr/>
          <a:lstStyle>
            <a:lvl1pPr>
              <a:defRPr/>
            </a:lvl1pPr>
          </a:lstStyle>
          <a:p>
            <a:pPr>
              <a:defRPr/>
            </a:pPr>
            <a:endParaRPr lang="it-IT"/>
          </a:p>
        </p:txBody>
      </p:sp>
      <p:sp>
        <p:nvSpPr>
          <p:cNvPr id="7" name="Segnaposto numero diapositiva 21"/>
          <p:cNvSpPr>
            <a:spLocks noGrp="1"/>
          </p:cNvSpPr>
          <p:nvPr>
            <p:ph type="sldNum" sz="quarter" idx="12"/>
          </p:nvPr>
        </p:nvSpPr>
        <p:spPr/>
        <p:txBody>
          <a:bodyPr/>
          <a:lstStyle>
            <a:lvl1pPr>
              <a:defRPr/>
            </a:lvl1pPr>
          </a:lstStyle>
          <a:p>
            <a:pPr>
              <a:defRPr/>
            </a:pPr>
            <a:fld id="{07EDCB9B-4DBA-40D9-8C9E-2606ACCBA58E}" type="slidenum">
              <a:rPr lang="it-IT"/>
              <a:pPr>
                <a:defRPr/>
              </a:pPr>
              <a:t>‹#›</a:t>
            </a:fld>
            <a:endParaRPr lang="it-IT"/>
          </a:p>
        </p:txBody>
      </p:sp>
    </p:spTree>
    <p:extLst>
      <p:ext uri="{BB962C8B-B14F-4D97-AF65-F5344CB8AC3E}">
        <p14:creationId xmlns:p14="http://schemas.microsoft.com/office/powerpoint/2010/main" val="25341597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5160336"/>
            <a:ext cx="8229600" cy="1143000"/>
          </a:xfrm>
        </p:spPr>
        <p:txBody>
          <a:bodyPr/>
          <a:lstStyle>
            <a:lvl1pPr algn="ctr">
              <a:defRPr sz="4500" b="1" cap="none" baseline="0"/>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it-IT" smtClean="0"/>
              <a:t>Fare clic per modificare stili del testo dello schema</a:t>
            </a:r>
          </a:p>
        </p:txBody>
      </p:sp>
      <p:sp>
        <p:nvSpPr>
          <p:cNvPr id="4" name="Segnaposto testo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it-IT" smtClean="0"/>
              <a:t>Fare clic per modificare stili del testo dello schema</a:t>
            </a:r>
          </a:p>
        </p:txBody>
      </p:sp>
      <p:sp>
        <p:nvSpPr>
          <p:cNvPr id="5" name="Segnaposto contenuto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23"/>
          <p:cNvSpPr>
            <a:spLocks noGrp="1"/>
          </p:cNvSpPr>
          <p:nvPr>
            <p:ph type="dt" sz="half" idx="10"/>
          </p:nvPr>
        </p:nvSpPr>
        <p:spPr/>
        <p:txBody>
          <a:bodyPr/>
          <a:lstStyle>
            <a:lvl1pPr>
              <a:defRPr/>
            </a:lvl1pPr>
          </a:lstStyle>
          <a:p>
            <a:pPr>
              <a:defRPr/>
            </a:pPr>
            <a:fld id="{4E8E6C1E-64AD-4AD6-96BC-AE008A1824F7}" type="datetimeFigureOut">
              <a:rPr lang="it-IT"/>
              <a:pPr>
                <a:defRPr/>
              </a:pPr>
              <a:t>05/09/2016</a:t>
            </a:fld>
            <a:endParaRPr lang="it-IT"/>
          </a:p>
        </p:txBody>
      </p:sp>
      <p:sp>
        <p:nvSpPr>
          <p:cNvPr id="8" name="Segnaposto piè di pagina 9"/>
          <p:cNvSpPr>
            <a:spLocks noGrp="1"/>
          </p:cNvSpPr>
          <p:nvPr>
            <p:ph type="ftr" sz="quarter" idx="11"/>
          </p:nvPr>
        </p:nvSpPr>
        <p:spPr/>
        <p:txBody>
          <a:bodyPr/>
          <a:lstStyle>
            <a:lvl1pPr>
              <a:defRPr/>
            </a:lvl1pPr>
          </a:lstStyle>
          <a:p>
            <a:pPr>
              <a:defRPr/>
            </a:pPr>
            <a:endParaRPr lang="it-IT"/>
          </a:p>
        </p:txBody>
      </p:sp>
      <p:sp>
        <p:nvSpPr>
          <p:cNvPr id="9" name="Segnaposto numero diapositiva 21"/>
          <p:cNvSpPr>
            <a:spLocks noGrp="1"/>
          </p:cNvSpPr>
          <p:nvPr>
            <p:ph type="sldNum" sz="quarter" idx="12"/>
          </p:nvPr>
        </p:nvSpPr>
        <p:spPr/>
        <p:txBody>
          <a:bodyPr/>
          <a:lstStyle>
            <a:lvl1pPr>
              <a:defRPr/>
            </a:lvl1pPr>
          </a:lstStyle>
          <a:p>
            <a:pPr>
              <a:defRPr/>
            </a:pPr>
            <a:fld id="{CB332C40-6FB0-4017-B39F-134867C9978A}" type="slidenum">
              <a:rPr lang="it-IT"/>
              <a:pPr>
                <a:defRPr/>
              </a:pPr>
              <a:t>‹#›</a:t>
            </a:fld>
            <a:endParaRPr lang="it-IT"/>
          </a:p>
        </p:txBody>
      </p:sp>
    </p:spTree>
    <p:extLst>
      <p:ext uri="{BB962C8B-B14F-4D97-AF65-F5344CB8AC3E}">
        <p14:creationId xmlns:p14="http://schemas.microsoft.com/office/powerpoint/2010/main" val="112179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1435608" y="274320"/>
            <a:ext cx="7498080" cy="1143000"/>
          </a:xfrm>
        </p:spPr>
        <p:txBody>
          <a:bodyPr/>
          <a:lstStyle>
            <a:extLst/>
          </a:lstStyle>
          <a:p>
            <a:r>
              <a:rPr lang="it-IT" smtClean="0"/>
              <a:t>Fare clic per modificare lo stile del titolo</a:t>
            </a:r>
            <a:endParaRPr lang="en-US"/>
          </a:p>
        </p:txBody>
      </p:sp>
      <p:sp>
        <p:nvSpPr>
          <p:cNvPr id="3" name="Segnaposto data 23"/>
          <p:cNvSpPr>
            <a:spLocks noGrp="1"/>
          </p:cNvSpPr>
          <p:nvPr>
            <p:ph type="dt" sz="half" idx="10"/>
          </p:nvPr>
        </p:nvSpPr>
        <p:spPr/>
        <p:txBody>
          <a:bodyPr/>
          <a:lstStyle>
            <a:lvl1pPr>
              <a:defRPr/>
            </a:lvl1pPr>
          </a:lstStyle>
          <a:p>
            <a:pPr>
              <a:defRPr/>
            </a:pPr>
            <a:fld id="{E0FBCE23-A0DB-40A4-8585-AE285ED8F380}" type="datetimeFigureOut">
              <a:rPr lang="it-IT"/>
              <a:pPr>
                <a:defRPr/>
              </a:pPr>
              <a:t>05/09/2016</a:t>
            </a:fld>
            <a:endParaRPr lang="it-IT"/>
          </a:p>
        </p:txBody>
      </p:sp>
      <p:sp>
        <p:nvSpPr>
          <p:cNvPr id="4" name="Segnaposto piè di pagina 9"/>
          <p:cNvSpPr>
            <a:spLocks noGrp="1"/>
          </p:cNvSpPr>
          <p:nvPr>
            <p:ph type="ftr" sz="quarter" idx="11"/>
          </p:nvPr>
        </p:nvSpPr>
        <p:spPr/>
        <p:txBody>
          <a:bodyPr/>
          <a:lstStyle>
            <a:lvl1pPr>
              <a:defRPr/>
            </a:lvl1pPr>
          </a:lstStyle>
          <a:p>
            <a:pPr>
              <a:defRPr/>
            </a:pPr>
            <a:endParaRPr lang="it-IT"/>
          </a:p>
        </p:txBody>
      </p:sp>
      <p:sp>
        <p:nvSpPr>
          <p:cNvPr id="5" name="Segnaposto numero diapositiva 21"/>
          <p:cNvSpPr>
            <a:spLocks noGrp="1"/>
          </p:cNvSpPr>
          <p:nvPr>
            <p:ph type="sldNum" sz="quarter" idx="12"/>
          </p:nvPr>
        </p:nvSpPr>
        <p:spPr/>
        <p:txBody>
          <a:bodyPr/>
          <a:lstStyle>
            <a:lvl1pPr>
              <a:defRPr/>
            </a:lvl1pPr>
          </a:lstStyle>
          <a:p>
            <a:pPr>
              <a:defRPr/>
            </a:pPr>
            <a:fld id="{C933BFA1-4F50-40C1-A946-69BBCB1EAB5D}" type="slidenum">
              <a:rPr lang="it-IT"/>
              <a:pPr>
                <a:defRPr/>
              </a:pPr>
              <a:t>‹#›</a:t>
            </a:fld>
            <a:endParaRPr lang="it-IT"/>
          </a:p>
        </p:txBody>
      </p:sp>
    </p:spTree>
    <p:extLst>
      <p:ext uri="{BB962C8B-B14F-4D97-AF65-F5344CB8AC3E}">
        <p14:creationId xmlns:p14="http://schemas.microsoft.com/office/powerpoint/2010/main" val="19926595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ttangolo 4"/>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ttangolo 5"/>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4" name="Segnaposto data 1"/>
          <p:cNvSpPr>
            <a:spLocks noGrp="1"/>
          </p:cNvSpPr>
          <p:nvPr>
            <p:ph type="dt" sz="half" idx="10"/>
          </p:nvPr>
        </p:nvSpPr>
        <p:spPr/>
        <p:txBody>
          <a:bodyPr/>
          <a:lstStyle>
            <a:lvl1pPr>
              <a:defRPr/>
            </a:lvl1pPr>
            <a:extLst/>
          </a:lstStyle>
          <a:p>
            <a:pPr>
              <a:defRPr/>
            </a:pPr>
            <a:fld id="{A69AB5B9-4DDE-4086-8AFC-9D197354E353}" type="datetimeFigureOut">
              <a:rPr lang="it-IT"/>
              <a:pPr>
                <a:defRPr/>
              </a:pPr>
              <a:t>05/09/2016</a:t>
            </a:fld>
            <a:endParaRPr lang="it-IT"/>
          </a:p>
        </p:txBody>
      </p:sp>
      <p:sp>
        <p:nvSpPr>
          <p:cNvPr id="5" name="Segnaposto piè di pagina 2"/>
          <p:cNvSpPr>
            <a:spLocks noGrp="1"/>
          </p:cNvSpPr>
          <p:nvPr>
            <p:ph type="ftr" sz="quarter" idx="11"/>
          </p:nvPr>
        </p:nvSpPr>
        <p:spPr/>
        <p:txBody>
          <a:bodyPr/>
          <a:lstStyle>
            <a:lvl1pPr>
              <a:defRPr/>
            </a:lvl1pPr>
            <a:extLst/>
          </a:lstStyle>
          <a:p>
            <a:pPr>
              <a:defRPr/>
            </a:pPr>
            <a:endParaRPr lang="it-IT"/>
          </a:p>
        </p:txBody>
      </p:sp>
      <p:sp>
        <p:nvSpPr>
          <p:cNvPr id="6" name="Segnaposto numero diapositiva 3"/>
          <p:cNvSpPr>
            <a:spLocks noGrp="1"/>
          </p:cNvSpPr>
          <p:nvPr>
            <p:ph type="sldNum" sz="quarter" idx="12"/>
          </p:nvPr>
        </p:nvSpPr>
        <p:spPr/>
        <p:txBody>
          <a:bodyPr/>
          <a:lstStyle>
            <a:lvl1pPr>
              <a:defRPr/>
            </a:lvl1pPr>
            <a:extLst/>
          </a:lstStyle>
          <a:p>
            <a:pPr>
              <a:defRPr/>
            </a:pPr>
            <a:fld id="{20FB8958-1676-480A-A930-59554EA96F08}" type="slidenum">
              <a:rPr lang="it-IT"/>
              <a:pPr>
                <a:defRPr/>
              </a:pPr>
              <a:t>‹#›</a:t>
            </a:fld>
            <a:endParaRPr lang="it-IT"/>
          </a:p>
        </p:txBody>
      </p:sp>
    </p:spTree>
    <p:extLst>
      <p:ext uri="{BB962C8B-B14F-4D97-AF65-F5344CB8AC3E}">
        <p14:creationId xmlns:p14="http://schemas.microsoft.com/office/powerpoint/2010/main" val="39788507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it-IT" smtClean="0"/>
              <a:t>Fare clic per modificare lo stile del titolo</a:t>
            </a:r>
            <a:endParaRPr lang="en-US"/>
          </a:p>
        </p:txBody>
      </p:sp>
      <p:sp>
        <p:nvSpPr>
          <p:cNvPr id="3" name="Segnaposto testo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it-IT" smtClean="0"/>
              <a:t>Fare clic per modificare stili del testo dello schema</a:t>
            </a:r>
          </a:p>
        </p:txBody>
      </p:sp>
      <p:sp>
        <p:nvSpPr>
          <p:cNvPr id="4" name="Segnaposto contenuto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23"/>
          <p:cNvSpPr>
            <a:spLocks noGrp="1"/>
          </p:cNvSpPr>
          <p:nvPr>
            <p:ph type="dt" sz="half" idx="10"/>
          </p:nvPr>
        </p:nvSpPr>
        <p:spPr/>
        <p:txBody>
          <a:bodyPr/>
          <a:lstStyle>
            <a:lvl1pPr>
              <a:defRPr/>
            </a:lvl1pPr>
          </a:lstStyle>
          <a:p>
            <a:pPr>
              <a:defRPr/>
            </a:pPr>
            <a:fld id="{B25E0A4C-162E-44BC-B09E-9D52A8984E97}" type="datetimeFigureOut">
              <a:rPr lang="it-IT"/>
              <a:pPr>
                <a:defRPr/>
              </a:pPr>
              <a:t>05/09/2016</a:t>
            </a:fld>
            <a:endParaRPr lang="it-IT"/>
          </a:p>
        </p:txBody>
      </p:sp>
      <p:sp>
        <p:nvSpPr>
          <p:cNvPr id="6" name="Segnaposto piè di pagina 9"/>
          <p:cNvSpPr>
            <a:spLocks noGrp="1"/>
          </p:cNvSpPr>
          <p:nvPr>
            <p:ph type="ftr" sz="quarter" idx="11"/>
          </p:nvPr>
        </p:nvSpPr>
        <p:spPr/>
        <p:txBody>
          <a:bodyPr/>
          <a:lstStyle>
            <a:lvl1pPr>
              <a:defRPr/>
            </a:lvl1pPr>
          </a:lstStyle>
          <a:p>
            <a:pPr>
              <a:defRPr/>
            </a:pPr>
            <a:endParaRPr lang="it-IT"/>
          </a:p>
        </p:txBody>
      </p:sp>
      <p:sp>
        <p:nvSpPr>
          <p:cNvPr id="7" name="Segnaposto numero diapositiva 21"/>
          <p:cNvSpPr>
            <a:spLocks noGrp="1"/>
          </p:cNvSpPr>
          <p:nvPr>
            <p:ph type="sldNum" sz="quarter" idx="12"/>
          </p:nvPr>
        </p:nvSpPr>
        <p:spPr/>
        <p:txBody>
          <a:bodyPr/>
          <a:lstStyle>
            <a:lvl1pPr>
              <a:defRPr/>
            </a:lvl1pPr>
          </a:lstStyle>
          <a:p>
            <a:pPr>
              <a:defRPr/>
            </a:pPr>
            <a:fld id="{580374A2-D5F4-42A6-9FEF-B793F2354592}" type="slidenum">
              <a:rPr lang="it-IT"/>
              <a:pPr>
                <a:defRPr/>
              </a:pPr>
              <a:t>‹#›</a:t>
            </a:fld>
            <a:endParaRPr lang="it-IT"/>
          </a:p>
        </p:txBody>
      </p:sp>
    </p:spTree>
    <p:extLst>
      <p:ext uri="{BB962C8B-B14F-4D97-AF65-F5344CB8AC3E}">
        <p14:creationId xmlns:p14="http://schemas.microsoft.com/office/powerpoint/2010/main" val="33886117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5" name="Rettangolo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Elaborazione 8"/>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Elaborazione 9"/>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olo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it-IT" smtClean="0"/>
              <a:t>Fare clic per modificare lo stile del titolo</a:t>
            </a:r>
            <a:endParaRPr lang="en-US"/>
          </a:p>
        </p:txBody>
      </p:sp>
      <p:sp>
        <p:nvSpPr>
          <p:cNvPr id="3" name="Segnaposto immagin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it-IT" noProof="0" smtClean="0"/>
              <a:t>Fare clic sull'icona per inserire un'immagine</a:t>
            </a:r>
            <a:endParaRPr lang="en-US" noProof="0" dirty="0"/>
          </a:p>
        </p:txBody>
      </p:sp>
      <p:sp>
        <p:nvSpPr>
          <p:cNvPr id="4" name="Segnaposto testo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it-IT" smtClean="0"/>
              <a:t>Fare clic per modificare stili del testo dello schema</a:t>
            </a:r>
          </a:p>
        </p:txBody>
      </p:sp>
      <p:sp>
        <p:nvSpPr>
          <p:cNvPr id="8" name="Segnaposto data 4"/>
          <p:cNvSpPr>
            <a:spLocks noGrp="1"/>
          </p:cNvSpPr>
          <p:nvPr>
            <p:ph type="dt" sz="half" idx="10"/>
          </p:nvPr>
        </p:nvSpPr>
        <p:spPr/>
        <p:txBody>
          <a:bodyPr/>
          <a:lstStyle>
            <a:lvl1pPr>
              <a:defRPr/>
            </a:lvl1pPr>
            <a:extLst/>
          </a:lstStyle>
          <a:p>
            <a:pPr>
              <a:defRPr/>
            </a:pPr>
            <a:fld id="{91F2A03A-6BAB-43FE-9505-B103C108B755}" type="datetimeFigureOut">
              <a:rPr lang="it-IT"/>
              <a:pPr>
                <a:defRPr/>
              </a:pPr>
              <a:t>05/09/2016</a:t>
            </a:fld>
            <a:endParaRPr lang="it-IT"/>
          </a:p>
        </p:txBody>
      </p:sp>
      <p:sp>
        <p:nvSpPr>
          <p:cNvPr id="9" name="Segnaposto piè di pagina 5"/>
          <p:cNvSpPr>
            <a:spLocks noGrp="1"/>
          </p:cNvSpPr>
          <p:nvPr>
            <p:ph type="ftr" sz="quarter" idx="11"/>
          </p:nvPr>
        </p:nvSpPr>
        <p:spPr/>
        <p:txBody>
          <a:bodyPr/>
          <a:lstStyle>
            <a:lvl1pPr>
              <a:defRPr/>
            </a:lvl1pPr>
            <a:extLst/>
          </a:lstStyle>
          <a:p>
            <a:pPr>
              <a:defRPr/>
            </a:pPr>
            <a:endParaRPr lang="it-IT"/>
          </a:p>
        </p:txBody>
      </p:sp>
      <p:sp>
        <p:nvSpPr>
          <p:cNvPr id="10" name="Segnaposto numero diapositiva 6"/>
          <p:cNvSpPr>
            <a:spLocks noGrp="1"/>
          </p:cNvSpPr>
          <p:nvPr>
            <p:ph type="sldNum" sz="quarter" idx="12"/>
          </p:nvPr>
        </p:nvSpPr>
        <p:spPr/>
        <p:txBody>
          <a:bodyPr/>
          <a:lstStyle>
            <a:lvl1pPr>
              <a:defRPr/>
            </a:lvl1pPr>
            <a:extLst/>
          </a:lstStyle>
          <a:p>
            <a:pPr>
              <a:defRPr/>
            </a:pPr>
            <a:fld id="{D86B2AEA-DCEB-479B-BBF4-06468018BD0B}" type="slidenum">
              <a:rPr lang="it-IT"/>
              <a:pPr>
                <a:defRPr/>
              </a:pPr>
              <a:t>‹#›</a:t>
            </a:fld>
            <a:endParaRPr lang="it-IT"/>
          </a:p>
        </p:txBody>
      </p:sp>
    </p:spTree>
    <p:extLst>
      <p:ext uri="{BB962C8B-B14F-4D97-AF65-F5344CB8AC3E}">
        <p14:creationId xmlns:p14="http://schemas.microsoft.com/office/powerpoint/2010/main" val="36772835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3"/>
          <p:cNvSpPr>
            <a:spLocks noGrp="1"/>
          </p:cNvSpPr>
          <p:nvPr>
            <p:ph type="dt" sz="half" idx="10"/>
          </p:nvPr>
        </p:nvSpPr>
        <p:spPr/>
        <p:txBody>
          <a:bodyPr/>
          <a:lstStyle>
            <a:lvl1pPr>
              <a:defRPr/>
            </a:lvl1pPr>
          </a:lstStyle>
          <a:p>
            <a:pPr>
              <a:defRPr/>
            </a:pPr>
            <a:fld id="{C2007A9A-6ED3-4125-A711-A0F7EC53A06A}" type="datetimeFigureOut">
              <a:rPr lang="it-IT"/>
              <a:pPr>
                <a:defRPr/>
              </a:pPr>
              <a:t>05/09/2016</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36C739E1-D09F-488F-9C2D-2C6770043EA0}" type="slidenum">
              <a:rPr lang="it-IT"/>
              <a:pPr>
                <a:defRPr/>
              </a:pPr>
              <a:t>‹#›</a:t>
            </a:fld>
            <a:endParaRPr lang="it-IT"/>
          </a:p>
        </p:txBody>
      </p:sp>
    </p:spTree>
    <p:extLst>
      <p:ext uri="{BB962C8B-B14F-4D97-AF65-F5344CB8AC3E}">
        <p14:creationId xmlns:p14="http://schemas.microsoft.com/office/powerpoint/2010/main" val="37919951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58000" y="274639"/>
            <a:ext cx="1828800" cy="5851525"/>
          </a:xfrm>
        </p:spPr>
        <p:txBody>
          <a:bodyPr vert="eaVert"/>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1143000" y="274640"/>
            <a:ext cx="5562600" cy="5851525"/>
          </a:xfrm>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23"/>
          <p:cNvSpPr>
            <a:spLocks noGrp="1"/>
          </p:cNvSpPr>
          <p:nvPr>
            <p:ph type="dt" sz="half" idx="10"/>
          </p:nvPr>
        </p:nvSpPr>
        <p:spPr/>
        <p:txBody>
          <a:bodyPr/>
          <a:lstStyle>
            <a:lvl1pPr>
              <a:defRPr/>
            </a:lvl1pPr>
          </a:lstStyle>
          <a:p>
            <a:pPr>
              <a:defRPr/>
            </a:pPr>
            <a:fld id="{72C87BAB-31AA-4276-883A-4AC26638EF1D}" type="datetimeFigureOut">
              <a:rPr lang="it-IT"/>
              <a:pPr>
                <a:defRPr/>
              </a:pPr>
              <a:t>05/09/2016</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DE08A40D-400F-44AA-8F5F-EACD46838661}" type="slidenum">
              <a:rPr lang="it-IT"/>
              <a:pPr>
                <a:defRPr/>
              </a:pPr>
              <a:t>‹#›</a:t>
            </a:fld>
            <a:endParaRPr lang="it-IT"/>
          </a:p>
        </p:txBody>
      </p:sp>
    </p:spTree>
    <p:extLst>
      <p:ext uri="{BB962C8B-B14F-4D97-AF65-F5344CB8AC3E}">
        <p14:creationId xmlns:p14="http://schemas.microsoft.com/office/powerpoint/2010/main" val="15856943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t-I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it-IT"/>
          </a:p>
        </p:txBody>
      </p:sp>
      <p:sp>
        <p:nvSpPr>
          <p:cNvPr id="4" name="Segnaposto data 23"/>
          <p:cNvSpPr>
            <a:spLocks noGrp="1"/>
          </p:cNvSpPr>
          <p:nvPr>
            <p:ph type="dt" sz="half" idx="10"/>
          </p:nvPr>
        </p:nvSpPr>
        <p:spPr/>
        <p:txBody>
          <a:bodyPr/>
          <a:lstStyle>
            <a:lvl1pPr>
              <a:defRPr/>
            </a:lvl1pPr>
          </a:lstStyle>
          <a:p>
            <a:pPr>
              <a:defRPr/>
            </a:pPr>
            <a:fld id="{1CCB6C53-0814-4EBD-A574-F6ECBDD7F493}" type="datetimeFigureOut">
              <a:rPr lang="it-IT"/>
              <a:pPr>
                <a:defRPr/>
              </a:pPr>
              <a:t>05/09/2016</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86A70810-6666-4DE0-B4B1-C3668B49BB81}" type="slidenum">
              <a:rPr lang="it-IT"/>
              <a:pPr>
                <a:defRPr/>
              </a:pPr>
              <a:t>‹#›</a:t>
            </a:fld>
            <a:endParaRPr lang="it-IT"/>
          </a:p>
        </p:txBody>
      </p:sp>
    </p:spTree>
    <p:extLst>
      <p:ext uri="{BB962C8B-B14F-4D97-AF65-F5344CB8AC3E}">
        <p14:creationId xmlns:p14="http://schemas.microsoft.com/office/powerpoint/2010/main" val="4782975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1143000"/>
          </a:xfrm>
        </p:spPr>
        <p:txBody>
          <a:bodyPr/>
          <a:lstStyle/>
          <a:p>
            <a:r>
              <a:rPr lang="en-US"/>
              <a:t>Click to edit Master title style</a:t>
            </a:r>
            <a:endParaRPr lang="it-IT"/>
          </a:p>
        </p:txBody>
      </p:sp>
      <p:sp>
        <p:nvSpPr>
          <p:cNvPr id="3" name="Table Placeholder 2"/>
          <p:cNvSpPr>
            <a:spLocks noGrp="1"/>
          </p:cNvSpPr>
          <p:nvPr>
            <p:ph type="tbl" idx="1"/>
          </p:nvPr>
        </p:nvSpPr>
        <p:spPr>
          <a:xfrm>
            <a:off x="1435100" y="1447800"/>
            <a:ext cx="7499350" cy="4800600"/>
          </a:xfrm>
        </p:spPr>
        <p:txBody>
          <a:bodyPr/>
          <a:lstStyle/>
          <a:p>
            <a:pPr lvl="0"/>
            <a:endParaRPr lang="it-IT" noProof="0"/>
          </a:p>
        </p:txBody>
      </p:sp>
      <p:sp>
        <p:nvSpPr>
          <p:cNvPr id="4" name="Segnaposto data 23"/>
          <p:cNvSpPr>
            <a:spLocks noGrp="1"/>
          </p:cNvSpPr>
          <p:nvPr>
            <p:ph type="dt" sz="half" idx="10"/>
          </p:nvPr>
        </p:nvSpPr>
        <p:spPr/>
        <p:txBody>
          <a:bodyPr/>
          <a:lstStyle>
            <a:lvl1pPr>
              <a:defRPr/>
            </a:lvl1pPr>
          </a:lstStyle>
          <a:p>
            <a:pPr>
              <a:defRPr/>
            </a:pPr>
            <a:fld id="{41D51C86-700A-4876-B2D9-9439ABB3249E}" type="datetimeFigureOut">
              <a:rPr lang="it-IT"/>
              <a:pPr>
                <a:defRPr/>
              </a:pPr>
              <a:t>05/09/2016</a:t>
            </a:fld>
            <a:endParaRPr lang="it-IT"/>
          </a:p>
        </p:txBody>
      </p:sp>
      <p:sp>
        <p:nvSpPr>
          <p:cNvPr id="5" name="Segnaposto piè di pagina 9"/>
          <p:cNvSpPr>
            <a:spLocks noGrp="1"/>
          </p:cNvSpPr>
          <p:nvPr>
            <p:ph type="ftr" sz="quarter" idx="11"/>
          </p:nvPr>
        </p:nvSpPr>
        <p:spPr/>
        <p:txBody>
          <a:bodyPr/>
          <a:lstStyle>
            <a:lvl1pPr>
              <a:defRPr/>
            </a:lvl1pPr>
          </a:lstStyle>
          <a:p>
            <a:pPr>
              <a:defRPr/>
            </a:pPr>
            <a:endParaRPr lang="it-IT"/>
          </a:p>
        </p:txBody>
      </p:sp>
      <p:sp>
        <p:nvSpPr>
          <p:cNvPr id="6" name="Segnaposto numero diapositiva 21"/>
          <p:cNvSpPr>
            <a:spLocks noGrp="1"/>
          </p:cNvSpPr>
          <p:nvPr>
            <p:ph type="sldNum" sz="quarter" idx="12"/>
          </p:nvPr>
        </p:nvSpPr>
        <p:spPr/>
        <p:txBody>
          <a:bodyPr/>
          <a:lstStyle>
            <a:lvl1pPr>
              <a:defRPr/>
            </a:lvl1pPr>
          </a:lstStyle>
          <a:p>
            <a:pPr>
              <a:defRPr/>
            </a:pPr>
            <a:fld id="{97BA9314-56D7-42A7-A014-C39F4D8371EE}" type="slidenum">
              <a:rPr lang="it-IT"/>
              <a:pPr>
                <a:defRPr/>
              </a:pPr>
              <a:t>‹#›</a:t>
            </a:fld>
            <a:endParaRPr lang="it-IT"/>
          </a:p>
        </p:txBody>
      </p:sp>
    </p:spTree>
    <p:extLst>
      <p:ext uri="{BB962C8B-B14F-4D97-AF65-F5344CB8AC3E}">
        <p14:creationId xmlns:p14="http://schemas.microsoft.com/office/powerpoint/2010/main" val="9448187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Vuota">
    <p:spTree>
      <p:nvGrpSpPr>
        <p:cNvPr id="1" name=""/>
        <p:cNvGrpSpPr/>
        <p:nvPr/>
      </p:nvGrpSpPr>
      <p:grpSpPr>
        <a:xfrm>
          <a:off x="0" y="0"/>
          <a:ext cx="0" cy="0"/>
          <a:chOff x="0" y="0"/>
          <a:chExt cx="0" cy="0"/>
        </a:xfrm>
      </p:grpSpPr>
      <p:sp>
        <p:nvSpPr>
          <p:cNvPr id="2" name="Segnaposto data 23"/>
          <p:cNvSpPr>
            <a:spLocks noGrp="1"/>
          </p:cNvSpPr>
          <p:nvPr>
            <p:ph type="dt" sz="half" idx="10"/>
          </p:nvPr>
        </p:nvSpPr>
        <p:spPr/>
        <p:txBody>
          <a:bodyPr/>
          <a:lstStyle>
            <a:lvl1pPr>
              <a:defRPr/>
            </a:lvl1pPr>
          </a:lstStyle>
          <a:p>
            <a:pPr>
              <a:defRPr/>
            </a:pPr>
            <a:fld id="{56B01290-28AB-4EE2-8E50-453BDBA1FF24}" type="datetimeFigureOut">
              <a:rPr lang="it-IT"/>
              <a:pPr>
                <a:defRPr/>
              </a:pPr>
              <a:t>05/09/2016</a:t>
            </a:fld>
            <a:endParaRPr lang="it-IT"/>
          </a:p>
        </p:txBody>
      </p:sp>
      <p:sp>
        <p:nvSpPr>
          <p:cNvPr id="3" name="Segnaposto piè di pagina 9"/>
          <p:cNvSpPr>
            <a:spLocks noGrp="1"/>
          </p:cNvSpPr>
          <p:nvPr>
            <p:ph type="ftr" sz="quarter" idx="11"/>
          </p:nvPr>
        </p:nvSpPr>
        <p:spPr/>
        <p:txBody>
          <a:bodyPr/>
          <a:lstStyle>
            <a:lvl1pPr>
              <a:defRPr/>
            </a:lvl1pPr>
          </a:lstStyle>
          <a:p>
            <a:pPr>
              <a:defRPr/>
            </a:pPr>
            <a:endParaRPr lang="it-IT"/>
          </a:p>
        </p:txBody>
      </p:sp>
      <p:sp>
        <p:nvSpPr>
          <p:cNvPr id="4" name="Segnaposto numero diapositiva 21"/>
          <p:cNvSpPr>
            <a:spLocks noGrp="1"/>
          </p:cNvSpPr>
          <p:nvPr>
            <p:ph type="sldNum" sz="quarter" idx="12"/>
          </p:nvPr>
        </p:nvSpPr>
        <p:spPr/>
        <p:txBody>
          <a:bodyPr/>
          <a:lstStyle>
            <a:lvl1pPr>
              <a:defRPr/>
            </a:lvl1pPr>
          </a:lstStyle>
          <a:p>
            <a:pPr>
              <a:defRPr/>
            </a:pPr>
            <a:fld id="{0436A865-706C-493A-B6C3-185F6513F15E}" type="slidenum">
              <a:rPr lang="it-IT"/>
              <a:pPr>
                <a:defRPr/>
              </a:pPr>
              <a:t>‹#›</a:t>
            </a:fld>
            <a:endParaRPr lang="it-IT"/>
          </a:p>
        </p:txBody>
      </p:sp>
    </p:spTree>
    <p:extLst>
      <p:ext uri="{BB962C8B-B14F-4D97-AF65-F5344CB8AC3E}">
        <p14:creationId xmlns:p14="http://schemas.microsoft.com/office/powerpoint/2010/main" val="66396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igura a mano libera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cs typeface="+mn-cs"/>
            </a:endParaRPr>
          </a:p>
        </p:txBody>
      </p:sp>
      <p:sp>
        <p:nvSpPr>
          <p:cNvPr id="16" name="Figura a mano libera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cs typeface="+mn-cs"/>
            </a:endParaRPr>
          </a:p>
        </p:txBody>
      </p:sp>
      <p:sp>
        <p:nvSpPr>
          <p:cNvPr id="1028" name="Segnaposto titolo 8"/>
          <p:cNvSpPr>
            <a:spLocks noGrp="1"/>
          </p:cNvSpPr>
          <p:nvPr>
            <p:ph type="title"/>
          </p:nvPr>
        </p:nvSpPr>
        <p:spPr bwMode="auto">
          <a:xfrm>
            <a:off x="457200" y="274638"/>
            <a:ext cx="7467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ctr" anchorCtr="0" compatLnSpc="1">
            <a:prstTxWarp prst="textNoShape">
              <a:avLst/>
            </a:prstTxWarp>
          </a:bodyPr>
          <a:lstStyle/>
          <a:p>
            <a:pPr lvl="0"/>
            <a:r>
              <a:rPr lang="it-IT" smtClean="0"/>
              <a:t>Fare clic per modificare lo stile del titolo</a:t>
            </a:r>
            <a:endParaRPr lang="en-US" smtClean="0"/>
          </a:p>
        </p:txBody>
      </p:sp>
      <p:sp>
        <p:nvSpPr>
          <p:cNvPr id="1029" name="Segnaposto testo 29"/>
          <p:cNvSpPr>
            <a:spLocks noGrp="1"/>
          </p:cNvSpPr>
          <p:nvPr>
            <p:ph type="body" idx="1"/>
          </p:nvPr>
        </p:nvSpPr>
        <p:spPr bwMode="auto">
          <a:xfrm>
            <a:off x="457200" y="1600200"/>
            <a:ext cx="7467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Segnaposto data 9"/>
          <p:cNvSpPr>
            <a:spLocks noGrp="1"/>
          </p:cNvSpPr>
          <p:nvPr>
            <p:ph type="dt" sz="half" idx="2"/>
          </p:nvPr>
        </p:nvSpPr>
        <p:spPr>
          <a:xfrm>
            <a:off x="457200" y="6421438"/>
            <a:ext cx="2133600" cy="365125"/>
          </a:xfrm>
          <a:prstGeom prst="rect">
            <a:avLst/>
          </a:prstGeom>
        </p:spPr>
        <p:txBody>
          <a:bodyPr vert="horz" bIns="0" anchor="b"/>
          <a:lstStyle>
            <a:lvl1pPr algn="l"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fld id="{6F638DCF-0740-45BB-AD5A-7CB8B2BEEF67}" type="datetimeFigureOut">
              <a:rPr lang="it-IT"/>
              <a:pPr>
                <a:defRPr/>
              </a:pPr>
              <a:t>05/09/2016</a:t>
            </a:fld>
            <a:endParaRPr lang="it-IT"/>
          </a:p>
        </p:txBody>
      </p:sp>
      <p:sp>
        <p:nvSpPr>
          <p:cNvPr id="22" name="Segnaposto piè di pagina 21"/>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endParaRPr lang="it-IT"/>
          </a:p>
        </p:txBody>
      </p:sp>
      <p:sp>
        <p:nvSpPr>
          <p:cNvPr id="18" name="Segnaposto numero diapositiva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a:solidFill>
                  <a:schemeClr val="tx2">
                    <a:shade val="50000"/>
                  </a:schemeClr>
                </a:solidFill>
                <a:latin typeface="+mn-lt"/>
                <a:cs typeface="+mn-cs"/>
              </a:defRPr>
            </a:lvl1pPr>
          </a:lstStyle>
          <a:p>
            <a:pPr>
              <a:defRPr/>
            </a:pPr>
            <a:fld id="{50C42989-7881-472A-9D90-80643D947BEA}" type="slidenum">
              <a:rPr lang="it-IT"/>
              <a:pPr>
                <a:defRPr/>
              </a:pPr>
              <a:t>‹#›</a:t>
            </a:fld>
            <a:endParaRPr lang="it-IT"/>
          </a:p>
        </p:txBody>
      </p:sp>
    </p:spTree>
  </p:cSld>
  <p:clrMap bg1="lt1" tx1="dk1" bg2="lt2" tx2="dk2" accent1="accent1" accent2="accent2" accent3="accent3" accent4="accent4" accent5="accent5" accent6="accent6" hlink="hlink" folHlink="folHlink"/>
  <p:sldLayoutIdLst>
    <p:sldLayoutId id="2147485263" r:id="rId1"/>
    <p:sldLayoutId id="2147485245" r:id="rId2"/>
    <p:sldLayoutId id="2147485264" r:id="rId3"/>
    <p:sldLayoutId id="2147485246" r:id="rId4"/>
    <p:sldLayoutId id="2147485247" r:id="rId5"/>
    <p:sldLayoutId id="2147485248" r:id="rId6"/>
    <p:sldLayoutId id="2147485249" r:id="rId7"/>
    <p:sldLayoutId id="2147485265" r:id="rId8"/>
    <p:sldLayoutId id="2147485250" r:id="rId9"/>
    <p:sldLayoutId id="2147485251" r:id="rId10"/>
    <p:sldLayoutId id="2147485252" r:id="rId11"/>
  </p:sldLayoutIdLst>
  <p:txStyles>
    <p:titleStyle>
      <a:lvl1pPr algn="l" rtl="0" eaLnBrk="0" fontAlgn="base" hangingPunct="0">
        <a:spcBef>
          <a:spcPct val="0"/>
        </a:spcBef>
        <a:spcAft>
          <a:spcPct val="0"/>
        </a:spcAft>
        <a:defRPr sz="4600" kern="1200">
          <a:solidFill>
            <a:schemeClr val="tx1"/>
          </a:solidFill>
          <a:latin typeface="+mj-lt"/>
          <a:ea typeface="+mj-ea"/>
          <a:cs typeface="+mj-cs"/>
        </a:defRPr>
      </a:lvl1pPr>
      <a:lvl2pPr algn="l" rtl="0" eaLnBrk="0" fontAlgn="base" hangingPunct="0">
        <a:spcBef>
          <a:spcPct val="0"/>
        </a:spcBef>
        <a:spcAft>
          <a:spcPct val="0"/>
        </a:spcAft>
        <a:defRPr sz="4600">
          <a:solidFill>
            <a:schemeClr val="tx1"/>
          </a:solidFill>
          <a:latin typeface="Franklin Gothic Book" pitchFamily="34" charset="0"/>
        </a:defRPr>
      </a:lvl2pPr>
      <a:lvl3pPr algn="l" rtl="0" eaLnBrk="0" fontAlgn="base" hangingPunct="0">
        <a:spcBef>
          <a:spcPct val="0"/>
        </a:spcBef>
        <a:spcAft>
          <a:spcPct val="0"/>
        </a:spcAft>
        <a:defRPr sz="4600">
          <a:solidFill>
            <a:schemeClr val="tx1"/>
          </a:solidFill>
          <a:latin typeface="Franklin Gothic Book" pitchFamily="34" charset="0"/>
        </a:defRPr>
      </a:lvl3pPr>
      <a:lvl4pPr algn="l" rtl="0" eaLnBrk="0" fontAlgn="base" hangingPunct="0">
        <a:spcBef>
          <a:spcPct val="0"/>
        </a:spcBef>
        <a:spcAft>
          <a:spcPct val="0"/>
        </a:spcAft>
        <a:defRPr sz="4600">
          <a:solidFill>
            <a:schemeClr val="tx1"/>
          </a:solidFill>
          <a:latin typeface="Franklin Gothic Book" pitchFamily="34" charset="0"/>
        </a:defRPr>
      </a:lvl4pPr>
      <a:lvl5pPr algn="l" rtl="0" eaLnBrk="0" fontAlgn="base" hangingPunct="0">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eaLnBrk="0" fontAlgn="base" hangingPunct="0">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eaLnBrk="0" fontAlgn="base" hangingPunct="0">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eaLnBrk="0" fontAlgn="base" hangingPunct="0">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eaLnBrk="0" fontAlgn="base" hangingPunct="0">
        <a:spcBef>
          <a:spcPct val="20000"/>
        </a:spcBef>
        <a:spcAft>
          <a:spcPct val="0"/>
        </a:spcAft>
        <a:buClr>
          <a:srgbClr val="3691AA"/>
        </a:buClr>
        <a:buSzPct val="90000"/>
        <a:buFont typeface="Wingdings 2" pitchFamily="18" charset="2"/>
        <a:buChar char=""/>
        <a:defRPr sz="2000" kern="1200">
          <a:solidFill>
            <a:schemeClr val="tx1"/>
          </a:solidFill>
          <a:latin typeface="+mn-lt"/>
          <a:ea typeface="+mn-ea"/>
          <a:cs typeface="+mn-cs"/>
        </a:defRPr>
      </a:lvl4pPr>
      <a:lvl5pPr marL="1489075" indent="-182563" algn="l" rtl="0" eaLnBrk="0" fontAlgn="base" hangingPunct="0">
        <a:spcBef>
          <a:spcPct val="20000"/>
        </a:spcBef>
        <a:spcAft>
          <a:spcPct val="0"/>
        </a:spcAft>
        <a:buClr>
          <a:srgbClr val="3691AA"/>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7" name="Torta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e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Ane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ttangolo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Segnaposto titolo 4"/>
          <p:cNvSpPr>
            <a:spLocks noGrp="1"/>
          </p:cNvSpPr>
          <p:nvPr>
            <p:ph type="title"/>
          </p:nvPr>
        </p:nvSpPr>
        <p:spPr>
          <a:xfrm>
            <a:off x="1435100" y="274638"/>
            <a:ext cx="7499350" cy="1143000"/>
          </a:xfrm>
          <a:prstGeom prst="rect">
            <a:avLst/>
          </a:prstGeom>
        </p:spPr>
        <p:txBody>
          <a:bodyPr anchor="ctr">
            <a:normAutofit/>
          </a:bodyPr>
          <a:lstStyle>
            <a:extLst/>
          </a:lstStyle>
          <a:p>
            <a:r>
              <a:rPr lang="it-IT" smtClean="0"/>
              <a:t>Fare clic per modificare lo stile del titolo</a:t>
            </a:r>
            <a:endParaRPr lang="en-US"/>
          </a:p>
        </p:txBody>
      </p:sp>
      <p:sp>
        <p:nvSpPr>
          <p:cNvPr id="2057" name="Segnaposto testo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24" name="Segnaposto data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F4D2C7ED-2EAC-4EE5-A314-2ACB05940A00}" type="datetimeFigureOut">
              <a:rPr lang="it-IT"/>
              <a:pPr>
                <a:defRPr/>
              </a:pPr>
              <a:t>05/09/2016</a:t>
            </a:fld>
            <a:endParaRPr lang="it-IT"/>
          </a:p>
        </p:txBody>
      </p:sp>
      <p:sp>
        <p:nvSpPr>
          <p:cNvPr id="10" name="Segnaposto piè di pagina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it-IT"/>
          </a:p>
        </p:txBody>
      </p:sp>
      <p:sp>
        <p:nvSpPr>
          <p:cNvPr id="22" name="Segnaposto numero diapositiva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55FE949B-8FCF-45A8-BA24-FAC2495898E5}" type="slidenum">
              <a:rPr lang="it-IT"/>
              <a:pPr>
                <a:defRPr/>
              </a:pPr>
              <a:t>‹#›</a:t>
            </a:fld>
            <a:endParaRPr lang="it-IT"/>
          </a:p>
        </p:txBody>
      </p:sp>
      <p:sp>
        <p:nvSpPr>
          <p:cNvPr id="15" name="Rettangolo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5266" r:id="rId1"/>
    <p:sldLayoutId id="2147485253" r:id="rId2"/>
    <p:sldLayoutId id="2147485267" r:id="rId3"/>
    <p:sldLayoutId id="2147485254" r:id="rId4"/>
    <p:sldLayoutId id="2147485255" r:id="rId5"/>
    <p:sldLayoutId id="2147485256" r:id="rId6"/>
    <p:sldLayoutId id="2147485268" r:id="rId7"/>
    <p:sldLayoutId id="2147485257" r:id="rId8"/>
    <p:sldLayoutId id="2147485269" r:id="rId9"/>
    <p:sldLayoutId id="2147485258" r:id="rId10"/>
    <p:sldLayoutId id="2147485259" r:id="rId11"/>
    <p:sldLayoutId id="2147485260" r:id="rId12"/>
    <p:sldLayoutId id="2147485261" r:id="rId13"/>
    <p:sldLayoutId id="2147485262" r:id="rId14"/>
  </p:sldLayoutIdLst>
  <p:txStyles>
    <p:titleStyle>
      <a:lvl1pPr algn="l" rtl="0" eaLnBrk="0" fontAlgn="base" hangingPunct="0">
        <a:spcBef>
          <a:spcPct val="0"/>
        </a:spcBef>
        <a:spcAft>
          <a:spcPct val="0"/>
        </a:spcAft>
        <a:defRPr sz="4300" kern="1200">
          <a:solidFill>
            <a:srgbClr val="55617C"/>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5617C"/>
          </a:solidFill>
          <a:latin typeface="Gill Sans MT" pitchFamily="34" charset="0"/>
        </a:defRPr>
      </a:lvl2pPr>
      <a:lvl3pPr algn="l" rtl="0" eaLnBrk="0" fontAlgn="base" hangingPunct="0">
        <a:spcBef>
          <a:spcPct val="0"/>
        </a:spcBef>
        <a:spcAft>
          <a:spcPct val="0"/>
        </a:spcAft>
        <a:defRPr sz="4300">
          <a:solidFill>
            <a:srgbClr val="55617C"/>
          </a:solidFill>
          <a:latin typeface="Gill Sans MT" pitchFamily="34" charset="0"/>
        </a:defRPr>
      </a:lvl3pPr>
      <a:lvl4pPr algn="l" rtl="0" eaLnBrk="0" fontAlgn="base" hangingPunct="0">
        <a:spcBef>
          <a:spcPct val="0"/>
        </a:spcBef>
        <a:spcAft>
          <a:spcPct val="0"/>
        </a:spcAft>
        <a:defRPr sz="4300">
          <a:solidFill>
            <a:srgbClr val="55617C"/>
          </a:solidFill>
          <a:latin typeface="Gill Sans MT" pitchFamily="34" charset="0"/>
        </a:defRPr>
      </a:lvl4pPr>
      <a:lvl5pPr algn="l" rtl="0" eaLnBrk="0" fontAlgn="base" hangingPunct="0">
        <a:spcBef>
          <a:spcPct val="0"/>
        </a:spcBef>
        <a:spcAft>
          <a:spcPct val="0"/>
        </a:spcAft>
        <a:defRPr sz="4300">
          <a:solidFill>
            <a:srgbClr val="55617C"/>
          </a:solidFill>
          <a:latin typeface="Gill Sans MT" pitchFamily="34" charset="0"/>
        </a:defRPr>
      </a:lvl5pPr>
      <a:lvl6pPr marL="457200" algn="l" rtl="0" fontAlgn="base">
        <a:spcBef>
          <a:spcPct val="0"/>
        </a:spcBef>
        <a:spcAft>
          <a:spcPct val="0"/>
        </a:spcAft>
        <a:defRPr sz="4300">
          <a:solidFill>
            <a:srgbClr val="55617C"/>
          </a:solidFill>
          <a:latin typeface="Gill Sans MT" pitchFamily="34" charset="0"/>
        </a:defRPr>
      </a:lvl6pPr>
      <a:lvl7pPr marL="914400" algn="l" rtl="0" fontAlgn="base">
        <a:spcBef>
          <a:spcPct val="0"/>
        </a:spcBef>
        <a:spcAft>
          <a:spcPct val="0"/>
        </a:spcAft>
        <a:defRPr sz="4300">
          <a:solidFill>
            <a:srgbClr val="55617C"/>
          </a:solidFill>
          <a:latin typeface="Gill Sans MT" pitchFamily="34" charset="0"/>
        </a:defRPr>
      </a:lvl7pPr>
      <a:lvl8pPr marL="1371600" algn="l" rtl="0" fontAlgn="base">
        <a:spcBef>
          <a:spcPct val="0"/>
        </a:spcBef>
        <a:spcAft>
          <a:spcPct val="0"/>
        </a:spcAft>
        <a:defRPr sz="4300">
          <a:solidFill>
            <a:srgbClr val="55617C"/>
          </a:solidFill>
          <a:latin typeface="Gill Sans MT" pitchFamily="34" charset="0"/>
        </a:defRPr>
      </a:lvl8pPr>
      <a:lvl9pPr marL="1828800" algn="l" rtl="0" fontAlgn="base">
        <a:spcBef>
          <a:spcPct val="0"/>
        </a:spcBef>
        <a:spcAft>
          <a:spcPct val="0"/>
        </a:spcAft>
        <a:defRPr sz="4300">
          <a:solidFill>
            <a:srgbClr val="55617C"/>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E66C7D"/>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6BB76D"/>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hyperlink" Target="http://www.unical.i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5.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7.png"/><Relationship Id="rId2" Type="http://schemas.openxmlformats.org/officeDocument/2006/relationships/slideLayout" Target="../slideLayouts/slideLayout25.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3.bin"/><Relationship Id="rId4" Type="http://schemas.openxmlformats.org/officeDocument/2006/relationships/image" Target="../media/image8.wmf"/></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xml"/><Relationship Id="rId7" Type="http://schemas.openxmlformats.org/officeDocument/2006/relationships/image" Target="../media/image12.png"/><Relationship Id="rId2" Type="http://schemas.openxmlformats.org/officeDocument/2006/relationships/slideLayout" Target="../slideLayouts/slideLayout25.xml"/><Relationship Id="rId1" Type="http://schemas.openxmlformats.org/officeDocument/2006/relationships/vmlDrawing" Target="../drawings/vmlDrawing3.vml"/><Relationship Id="rId6" Type="http://schemas.openxmlformats.org/officeDocument/2006/relationships/image" Target="../media/image11.png"/><Relationship Id="rId5" Type="http://schemas.openxmlformats.org/officeDocument/2006/relationships/image" Target="../media/image10.w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5.xml"/><Relationship Id="rId1" Type="http://schemas.openxmlformats.org/officeDocument/2006/relationships/vmlDrawing" Target="../drawings/vmlDrawing4.vml"/><Relationship Id="rId6" Type="http://schemas.openxmlformats.org/officeDocument/2006/relationships/image" Target="../media/image14.wmf"/><Relationship Id="rId11" Type="http://schemas.openxmlformats.org/officeDocument/2006/relationships/image" Target="../media/image7.png"/><Relationship Id="rId5" Type="http://schemas.openxmlformats.org/officeDocument/2006/relationships/oleObject" Target="../embeddings/oleObject6.bin"/><Relationship Id="rId10" Type="http://schemas.openxmlformats.org/officeDocument/2006/relationships/image" Target="../media/image16.wmf"/><Relationship Id="rId4" Type="http://schemas.openxmlformats.org/officeDocument/2006/relationships/image" Target="../media/image13.wmf"/><Relationship Id="rId9" Type="http://schemas.openxmlformats.org/officeDocument/2006/relationships/oleObject" Target="../embeddings/oleObject8.bin"/></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5.xml"/><Relationship Id="rId1" Type="http://schemas.openxmlformats.org/officeDocument/2006/relationships/vmlDrawing" Target="../drawings/vmlDrawing5.vml"/><Relationship Id="rId6" Type="http://schemas.openxmlformats.org/officeDocument/2006/relationships/image" Target="../media/image7.png"/><Relationship Id="rId5" Type="http://schemas.openxmlformats.org/officeDocument/2006/relationships/image" Target="../media/image17.wmf"/><Relationship Id="rId4" Type="http://schemas.openxmlformats.org/officeDocument/2006/relationships/oleObject" Target="../embeddings/oleObject9.bin"/></Relationships>
</file>

<file path=ppt/slides/_rels/slide7.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25.xml"/><Relationship Id="rId1" Type="http://schemas.openxmlformats.org/officeDocument/2006/relationships/vmlDrawing" Target="../drawings/vmlDrawing6.vml"/><Relationship Id="rId6" Type="http://schemas.openxmlformats.org/officeDocument/2006/relationships/image" Target="../media/image20.wmf"/><Relationship Id="rId11" Type="http://schemas.openxmlformats.org/officeDocument/2006/relationships/image" Target="../media/image7.png"/><Relationship Id="rId5" Type="http://schemas.openxmlformats.org/officeDocument/2006/relationships/oleObject" Target="../embeddings/oleObject11.bin"/><Relationship Id="rId10"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oleObject" Target="../embeddings/oleObject13.bin"/></Relationships>
</file>

<file path=ppt/slides/_rels/slide8.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23.png"/><Relationship Id="rId7" Type="http://schemas.openxmlformats.org/officeDocument/2006/relationships/oleObject" Target="../embeddings/oleObject15.bin"/><Relationship Id="rId2" Type="http://schemas.openxmlformats.org/officeDocument/2006/relationships/slideLayout" Target="../slideLayouts/slideLayout25.xml"/><Relationship Id="rId1" Type="http://schemas.openxmlformats.org/officeDocument/2006/relationships/vmlDrawing" Target="../drawings/vmlDrawing7.vml"/><Relationship Id="rId6" Type="http://schemas.openxmlformats.org/officeDocument/2006/relationships/image" Target="../media/image24.png"/><Relationship Id="rId5" Type="http://schemas.openxmlformats.org/officeDocument/2006/relationships/image" Target="../media/image19.wmf"/><Relationship Id="rId4" Type="http://schemas.openxmlformats.org/officeDocument/2006/relationships/oleObject" Target="../embeddings/oleObject14.bin"/><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25.jpeg"/><Relationship Id="rId7" Type="http://schemas.openxmlformats.org/officeDocument/2006/relationships/oleObject" Target="../embeddings/oleObject17.bin"/><Relationship Id="rId2" Type="http://schemas.openxmlformats.org/officeDocument/2006/relationships/slideLayout" Target="../slideLayouts/slideLayout25.xml"/><Relationship Id="rId1" Type="http://schemas.openxmlformats.org/officeDocument/2006/relationships/vmlDrawing" Target="../drawings/vmlDrawing8.vml"/><Relationship Id="rId6" Type="http://schemas.openxmlformats.org/officeDocument/2006/relationships/image" Target="../media/image19.wmf"/><Relationship Id="rId5" Type="http://schemas.openxmlformats.org/officeDocument/2006/relationships/oleObject" Target="../embeddings/oleObject16.bin"/><Relationship Id="rId4" Type="http://schemas.openxmlformats.org/officeDocument/2006/relationships/image" Target="../media/image26.jpeg"/><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5.xml"/><Relationship Id="rId1" Type="http://schemas.openxmlformats.org/officeDocument/2006/relationships/vmlDrawing" Target="../drawings/vmlDrawing9.vml"/><Relationship Id="rId5" Type="http://schemas.openxmlformats.org/officeDocument/2006/relationships/image" Target="../media/image7.png"/><Relationship Id="rId4" Type="http://schemas.openxmlformats.org/officeDocument/2006/relationships/image" Target="../media/image27.wmf"/></Relationships>
</file>

<file path=ppt/slides/_rels/slide11.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19.bin"/><Relationship Id="rId7" Type="http://schemas.openxmlformats.org/officeDocument/2006/relationships/oleObject" Target="../embeddings/oleObject21.bin"/><Relationship Id="rId2" Type="http://schemas.openxmlformats.org/officeDocument/2006/relationships/slideLayout" Target="../slideLayouts/slideLayout25.xml"/><Relationship Id="rId1" Type="http://schemas.openxmlformats.org/officeDocument/2006/relationships/vmlDrawing" Target="../drawings/vmlDrawing10.vml"/><Relationship Id="rId6" Type="http://schemas.openxmlformats.org/officeDocument/2006/relationships/image" Target="../media/image29.wmf"/><Relationship Id="rId5" Type="http://schemas.openxmlformats.org/officeDocument/2006/relationships/oleObject" Target="../embeddings/oleObject20.bin"/><Relationship Id="rId4" Type="http://schemas.openxmlformats.org/officeDocument/2006/relationships/image" Target="../media/image28.wmf"/><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2.bin"/><Relationship Id="rId7" Type="http://schemas.openxmlformats.org/officeDocument/2006/relationships/image" Target="../media/image7.png"/><Relationship Id="rId2" Type="http://schemas.openxmlformats.org/officeDocument/2006/relationships/slideLayout" Target="../slideLayouts/slideLayout25.xml"/><Relationship Id="rId1" Type="http://schemas.openxmlformats.org/officeDocument/2006/relationships/vmlDrawing" Target="../drawings/vmlDrawing11.vml"/><Relationship Id="rId6" Type="http://schemas.openxmlformats.org/officeDocument/2006/relationships/image" Target="../media/image32.wmf"/><Relationship Id="rId5" Type="http://schemas.openxmlformats.org/officeDocument/2006/relationships/oleObject" Target="../embeddings/oleObject23.bin"/><Relationship Id="rId4" Type="http://schemas.openxmlformats.org/officeDocument/2006/relationships/image" Target="../media/image31.wmf"/></Relationships>
</file>

<file path=ppt/slides/_rels/slide13.xml.rels><?xml version="1.0" encoding="UTF-8" standalone="yes"?>
<Relationships xmlns="http://schemas.openxmlformats.org/package/2006/relationships"><Relationship Id="rId8" Type="http://schemas.openxmlformats.org/officeDocument/2006/relationships/image" Target="../media/image37.emf"/><Relationship Id="rId13" Type="http://schemas.openxmlformats.org/officeDocument/2006/relationships/image" Target="../media/image42.emf"/><Relationship Id="rId18" Type="http://schemas.openxmlformats.org/officeDocument/2006/relationships/image" Target="../media/image7.png"/><Relationship Id="rId3" Type="http://schemas.openxmlformats.org/officeDocument/2006/relationships/notesSlide" Target="../notesSlides/notesSlide3.xml"/><Relationship Id="rId7" Type="http://schemas.openxmlformats.org/officeDocument/2006/relationships/image" Target="../media/image36.emf"/><Relationship Id="rId12" Type="http://schemas.openxmlformats.org/officeDocument/2006/relationships/image" Target="../media/image41.emf"/><Relationship Id="rId17" Type="http://schemas.openxmlformats.org/officeDocument/2006/relationships/image" Target="../media/image31.wmf"/><Relationship Id="rId2" Type="http://schemas.openxmlformats.org/officeDocument/2006/relationships/slideLayout" Target="../slideLayouts/slideLayout25.xml"/><Relationship Id="rId16" Type="http://schemas.openxmlformats.org/officeDocument/2006/relationships/oleObject" Target="../embeddings/oleObject24.bin"/><Relationship Id="rId1" Type="http://schemas.openxmlformats.org/officeDocument/2006/relationships/vmlDrawing" Target="../drawings/vmlDrawing12.vml"/><Relationship Id="rId6" Type="http://schemas.openxmlformats.org/officeDocument/2006/relationships/image" Target="../media/image35.emf"/><Relationship Id="rId11" Type="http://schemas.openxmlformats.org/officeDocument/2006/relationships/image" Target="../media/image40.emf"/><Relationship Id="rId5" Type="http://schemas.openxmlformats.org/officeDocument/2006/relationships/image" Target="../media/image34.emf"/><Relationship Id="rId15" Type="http://schemas.openxmlformats.org/officeDocument/2006/relationships/image" Target="../media/image44.emf"/><Relationship Id="rId10" Type="http://schemas.openxmlformats.org/officeDocument/2006/relationships/image" Target="../media/image39.emf"/><Relationship Id="rId4" Type="http://schemas.openxmlformats.org/officeDocument/2006/relationships/image" Target="../media/image33.emf"/><Relationship Id="rId9" Type="http://schemas.openxmlformats.org/officeDocument/2006/relationships/image" Target="../media/image38.emf"/><Relationship Id="rId14" Type="http://schemas.openxmlformats.org/officeDocument/2006/relationships/image" Target="../media/image43.emf"/></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5.xml"/><Relationship Id="rId1" Type="http://schemas.openxmlformats.org/officeDocument/2006/relationships/vmlDrawing" Target="../drawings/vmlDrawing13.vml"/><Relationship Id="rId6" Type="http://schemas.openxmlformats.org/officeDocument/2006/relationships/image" Target="../media/image7.png"/><Relationship Id="rId5" Type="http://schemas.openxmlformats.org/officeDocument/2006/relationships/image" Target="../media/image31.wmf"/><Relationship Id="rId4" Type="http://schemas.openxmlformats.org/officeDocument/2006/relationships/oleObject" Target="../embeddings/oleObject25.bin"/></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5.xml"/><Relationship Id="rId1" Type="http://schemas.openxmlformats.org/officeDocument/2006/relationships/vmlDrawing" Target="../drawings/vmlDrawing14.vml"/><Relationship Id="rId5" Type="http://schemas.openxmlformats.org/officeDocument/2006/relationships/image" Target="../media/image46.wmf"/><Relationship Id="rId4" Type="http://schemas.openxmlformats.org/officeDocument/2006/relationships/oleObject" Target="../embeddings/oleObject26.bin"/></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4.xml"/><Relationship Id="rId7" Type="http://schemas.openxmlformats.org/officeDocument/2006/relationships/image" Target="../media/image48.wmf"/><Relationship Id="rId2" Type="http://schemas.openxmlformats.org/officeDocument/2006/relationships/slideLayout" Target="../slideLayouts/slideLayout25.xml"/><Relationship Id="rId1" Type="http://schemas.openxmlformats.org/officeDocument/2006/relationships/vmlDrawing" Target="../drawings/vmlDrawing15.vml"/><Relationship Id="rId6" Type="http://schemas.openxmlformats.org/officeDocument/2006/relationships/oleObject" Target="../embeddings/oleObject28.bin"/><Relationship Id="rId11" Type="http://schemas.openxmlformats.org/officeDocument/2006/relationships/image" Target="../media/image49.wmf"/><Relationship Id="rId5" Type="http://schemas.openxmlformats.org/officeDocument/2006/relationships/image" Target="../media/image47.wmf"/><Relationship Id="rId10" Type="http://schemas.openxmlformats.org/officeDocument/2006/relationships/oleObject" Target="../embeddings/oleObject29.bin"/><Relationship Id="rId4" Type="http://schemas.openxmlformats.org/officeDocument/2006/relationships/oleObject" Target="../embeddings/oleObject27.bin"/><Relationship Id="rId9" Type="http://schemas.openxmlformats.org/officeDocument/2006/relationships/image" Target="../media/image50.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Microsoft_Excel_97-2003_Worksheet2.xls"/><Relationship Id="rId13" Type="http://schemas.openxmlformats.org/officeDocument/2006/relationships/oleObject" Target="../embeddings/oleObject32.bin"/><Relationship Id="rId18" Type="http://schemas.openxmlformats.org/officeDocument/2006/relationships/image" Target="../media/image60.jpeg"/><Relationship Id="rId3" Type="http://schemas.openxmlformats.org/officeDocument/2006/relationships/notesSlide" Target="../notesSlides/notesSlide5.xml"/><Relationship Id="rId21" Type="http://schemas.openxmlformats.org/officeDocument/2006/relationships/image" Target="../media/image63.png"/><Relationship Id="rId7" Type="http://schemas.openxmlformats.org/officeDocument/2006/relationships/oleObject" Target="../embeddings/oleObject31.bin"/><Relationship Id="rId12" Type="http://schemas.openxmlformats.org/officeDocument/2006/relationships/image" Target="../media/image56.wmf"/><Relationship Id="rId17" Type="http://schemas.openxmlformats.org/officeDocument/2006/relationships/image" Target="../media/image59.jpeg"/><Relationship Id="rId2" Type="http://schemas.openxmlformats.org/officeDocument/2006/relationships/slideLayout" Target="../slideLayouts/slideLayout25.xml"/><Relationship Id="rId16" Type="http://schemas.openxmlformats.org/officeDocument/2006/relationships/image" Target="../media/image58.jpeg"/><Relationship Id="rId20" Type="http://schemas.openxmlformats.org/officeDocument/2006/relationships/image" Target="../media/image62.jpeg"/><Relationship Id="rId1" Type="http://schemas.openxmlformats.org/officeDocument/2006/relationships/vmlDrawing" Target="../drawings/vmlDrawing16.vml"/><Relationship Id="rId6" Type="http://schemas.openxmlformats.org/officeDocument/2006/relationships/image" Target="../media/image51.emf"/><Relationship Id="rId11" Type="http://schemas.openxmlformats.org/officeDocument/2006/relationships/image" Target="../media/image55.wmf"/><Relationship Id="rId5" Type="http://schemas.openxmlformats.org/officeDocument/2006/relationships/oleObject" Target="../embeddings/Microsoft_Excel_97-2003_Worksheet1.xls"/><Relationship Id="rId15" Type="http://schemas.openxmlformats.org/officeDocument/2006/relationships/image" Target="../media/image57.jpeg"/><Relationship Id="rId10" Type="http://schemas.openxmlformats.org/officeDocument/2006/relationships/image" Target="../media/image54.wmf"/><Relationship Id="rId19" Type="http://schemas.openxmlformats.org/officeDocument/2006/relationships/image" Target="../media/image61.jpeg"/><Relationship Id="rId4" Type="http://schemas.openxmlformats.org/officeDocument/2006/relationships/oleObject" Target="../embeddings/oleObject30.bin"/><Relationship Id="rId9" Type="http://schemas.openxmlformats.org/officeDocument/2006/relationships/image" Target="../media/image52.emf"/><Relationship Id="rId14" Type="http://schemas.openxmlformats.org/officeDocument/2006/relationships/image" Target="../media/image53.wmf"/><Relationship Id="rId22"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3.bin"/><Relationship Id="rId7" Type="http://schemas.openxmlformats.org/officeDocument/2006/relationships/image" Target="../media/image7.png"/><Relationship Id="rId2" Type="http://schemas.openxmlformats.org/officeDocument/2006/relationships/slideLayout" Target="../slideLayouts/slideLayout25.xml"/><Relationship Id="rId1" Type="http://schemas.openxmlformats.org/officeDocument/2006/relationships/vmlDrawing" Target="../drawings/vmlDrawing17.vml"/><Relationship Id="rId6" Type="http://schemas.openxmlformats.org/officeDocument/2006/relationships/image" Target="../media/image65.wmf"/><Relationship Id="rId5" Type="http://schemas.openxmlformats.org/officeDocument/2006/relationships/oleObject" Target="../embeddings/oleObject34.bin"/><Relationship Id="rId4" Type="http://schemas.openxmlformats.org/officeDocument/2006/relationships/image" Target="../media/image64.wmf"/></Relationships>
</file>

<file path=ppt/slides/_rels/slide19.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image" Target="../media/image68.png"/><Relationship Id="rId7" Type="http://schemas.openxmlformats.org/officeDocument/2006/relationships/oleObject" Target="../embeddings/oleObject36.bin"/><Relationship Id="rId2" Type="http://schemas.openxmlformats.org/officeDocument/2006/relationships/slideLayout" Target="../slideLayouts/slideLayout25.xml"/><Relationship Id="rId1" Type="http://schemas.openxmlformats.org/officeDocument/2006/relationships/vmlDrawing" Target="../drawings/vmlDrawing18.vml"/><Relationship Id="rId6" Type="http://schemas.openxmlformats.org/officeDocument/2006/relationships/image" Target="../media/image7.png"/><Relationship Id="rId5" Type="http://schemas.openxmlformats.org/officeDocument/2006/relationships/image" Target="../media/image66.wmf"/><Relationship Id="rId4" Type="http://schemas.openxmlformats.org/officeDocument/2006/relationships/oleObject" Target="../embeddings/oleObject35.bin"/></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5.xml"/><Relationship Id="rId1" Type="http://schemas.openxmlformats.org/officeDocument/2006/relationships/vmlDrawing" Target="../drawings/vmlDrawing19.vml"/><Relationship Id="rId5" Type="http://schemas.openxmlformats.org/officeDocument/2006/relationships/image" Target="../media/image67.wmf"/><Relationship Id="rId4" Type="http://schemas.openxmlformats.org/officeDocument/2006/relationships/oleObject" Target="../embeddings/oleObject37.bin"/></Relationships>
</file>

<file path=ppt/slides/_rels/slide2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oleObject" Target="../embeddings/oleObject38.bin"/><Relationship Id="rId7" Type="http://schemas.openxmlformats.org/officeDocument/2006/relationships/image" Target="../media/image70.png"/><Relationship Id="rId2" Type="http://schemas.openxmlformats.org/officeDocument/2006/relationships/slideLayout" Target="../slideLayouts/slideLayout25.xml"/><Relationship Id="rId1" Type="http://schemas.openxmlformats.org/officeDocument/2006/relationships/vmlDrawing" Target="../drawings/vmlDrawing20.vml"/><Relationship Id="rId6" Type="http://schemas.openxmlformats.org/officeDocument/2006/relationships/image" Target="../media/image69.png"/><Relationship Id="rId5" Type="http://schemas.openxmlformats.org/officeDocument/2006/relationships/image" Target="../media/image7.png"/><Relationship Id="rId10" Type="http://schemas.openxmlformats.org/officeDocument/2006/relationships/image" Target="../media/image73.jpeg"/><Relationship Id="rId4" Type="http://schemas.openxmlformats.org/officeDocument/2006/relationships/image" Target="../media/image67.wmf"/><Relationship Id="rId9" Type="http://schemas.openxmlformats.org/officeDocument/2006/relationships/image" Target="../media/image72.jpe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7.wmf"/><Relationship Id="rId2" Type="http://schemas.openxmlformats.org/officeDocument/2006/relationships/slideLayout" Target="../slideLayouts/slideLayout25.xml"/><Relationship Id="rId1" Type="http://schemas.openxmlformats.org/officeDocument/2006/relationships/vmlDrawing" Target="../drawings/vmlDrawing21.vml"/><Relationship Id="rId6" Type="http://schemas.openxmlformats.org/officeDocument/2006/relationships/oleObject" Target="../embeddings/oleObject39.bin"/><Relationship Id="rId5" Type="http://schemas.openxmlformats.org/officeDocument/2006/relationships/image" Target="../media/image75.png"/><Relationship Id="rId4" Type="http://schemas.openxmlformats.org/officeDocument/2006/relationships/image" Target="../media/image74.png"/></Relationships>
</file>

<file path=ppt/slides/_rels/slide23.xml.rels><?xml version="1.0" encoding="UTF-8" standalone="yes"?>
<Relationships xmlns="http://schemas.openxmlformats.org/package/2006/relationships"><Relationship Id="rId8" Type="http://schemas.openxmlformats.org/officeDocument/2006/relationships/image" Target="../media/image77.wmf"/><Relationship Id="rId13" Type="http://schemas.openxmlformats.org/officeDocument/2006/relationships/image" Target="../media/image73.jpeg"/><Relationship Id="rId18" Type="http://schemas.openxmlformats.org/officeDocument/2006/relationships/image" Target="../media/image87.jpeg"/><Relationship Id="rId26" Type="http://schemas.openxmlformats.org/officeDocument/2006/relationships/oleObject" Target="../embeddings/oleObject44.bin"/><Relationship Id="rId3" Type="http://schemas.openxmlformats.org/officeDocument/2006/relationships/oleObject" Target="../embeddings/oleObject40.bin"/><Relationship Id="rId21" Type="http://schemas.openxmlformats.org/officeDocument/2006/relationships/oleObject" Target="../embeddings/oleObject43.bin"/><Relationship Id="rId7" Type="http://schemas.openxmlformats.org/officeDocument/2006/relationships/oleObject" Target="../embeddings/oleObject41.bin"/><Relationship Id="rId12" Type="http://schemas.openxmlformats.org/officeDocument/2006/relationships/image" Target="../media/image72.jpeg"/><Relationship Id="rId17" Type="http://schemas.openxmlformats.org/officeDocument/2006/relationships/image" Target="../media/image86.jpeg"/><Relationship Id="rId25" Type="http://schemas.openxmlformats.org/officeDocument/2006/relationships/image" Target="../media/image7.png"/><Relationship Id="rId2" Type="http://schemas.openxmlformats.org/officeDocument/2006/relationships/slideLayout" Target="../slideLayouts/slideLayout25.xml"/><Relationship Id="rId16" Type="http://schemas.openxmlformats.org/officeDocument/2006/relationships/image" Target="../media/image85.jpeg"/><Relationship Id="rId20" Type="http://schemas.openxmlformats.org/officeDocument/2006/relationships/image" Target="../media/image89.jpeg"/><Relationship Id="rId1" Type="http://schemas.openxmlformats.org/officeDocument/2006/relationships/vmlDrawing" Target="../drawings/vmlDrawing22.vml"/><Relationship Id="rId6" Type="http://schemas.openxmlformats.org/officeDocument/2006/relationships/image" Target="../media/image81.jpeg"/><Relationship Id="rId11" Type="http://schemas.openxmlformats.org/officeDocument/2006/relationships/image" Target="../media/image78.wmf"/><Relationship Id="rId24" Type="http://schemas.openxmlformats.org/officeDocument/2006/relationships/image" Target="../media/image91.jpeg"/><Relationship Id="rId5" Type="http://schemas.openxmlformats.org/officeDocument/2006/relationships/image" Target="../media/image18.jpeg"/><Relationship Id="rId15" Type="http://schemas.openxmlformats.org/officeDocument/2006/relationships/image" Target="../media/image84.jpeg"/><Relationship Id="rId23" Type="http://schemas.openxmlformats.org/officeDocument/2006/relationships/image" Target="../media/image90.jpeg"/><Relationship Id="rId10" Type="http://schemas.openxmlformats.org/officeDocument/2006/relationships/oleObject" Target="../embeddings/oleObject42.bin"/><Relationship Id="rId19" Type="http://schemas.openxmlformats.org/officeDocument/2006/relationships/image" Target="../media/image88.jpeg"/><Relationship Id="rId4" Type="http://schemas.openxmlformats.org/officeDocument/2006/relationships/image" Target="../media/image76.wmf"/><Relationship Id="rId9" Type="http://schemas.openxmlformats.org/officeDocument/2006/relationships/image" Target="../media/image82.png"/><Relationship Id="rId14" Type="http://schemas.openxmlformats.org/officeDocument/2006/relationships/image" Target="../media/image83.png"/><Relationship Id="rId22" Type="http://schemas.openxmlformats.org/officeDocument/2006/relationships/image" Target="../media/image79.wmf"/><Relationship Id="rId27" Type="http://schemas.openxmlformats.org/officeDocument/2006/relationships/image" Target="../media/image80.wmf"/></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25.xml"/><Relationship Id="rId1" Type="http://schemas.openxmlformats.org/officeDocument/2006/relationships/vmlDrawing" Target="../drawings/vmlDrawing23.vml"/><Relationship Id="rId5" Type="http://schemas.openxmlformats.org/officeDocument/2006/relationships/image" Target="../media/image7.png"/><Relationship Id="rId4" Type="http://schemas.openxmlformats.org/officeDocument/2006/relationships/image" Target="../media/image95.w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25.xml"/><Relationship Id="rId1" Type="http://schemas.openxmlformats.org/officeDocument/2006/relationships/vmlDrawing" Target="../drawings/vmlDrawing24.vml"/><Relationship Id="rId5" Type="http://schemas.openxmlformats.org/officeDocument/2006/relationships/image" Target="../media/image7.png"/><Relationship Id="rId4" Type="http://schemas.openxmlformats.org/officeDocument/2006/relationships/image" Target="../media/image96.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25.xml"/><Relationship Id="rId1" Type="http://schemas.openxmlformats.org/officeDocument/2006/relationships/vmlDrawing" Target="../drawings/vmlDrawing25.vml"/><Relationship Id="rId5" Type="http://schemas.openxmlformats.org/officeDocument/2006/relationships/image" Target="../media/image7.png"/><Relationship Id="rId4" Type="http://schemas.openxmlformats.org/officeDocument/2006/relationships/image" Target="../media/image97.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logo_dptmat"/>
          <p:cNvPicPr>
            <a:picLocks noChangeAspect="1" noChangeArrowheads="1"/>
          </p:cNvPicPr>
          <p:nvPr/>
        </p:nvPicPr>
        <p:blipFill>
          <a:blip r:embed="rId3">
            <a:extLst>
              <a:ext uri="{28A0092B-C50C-407E-A947-70E740481C1C}">
                <a14:useLocalDpi xmlns:a14="http://schemas.microsoft.com/office/drawing/2010/main" val="0"/>
              </a:ext>
            </a:extLst>
          </a:blip>
          <a:srcRect l="8627" t="13339" r="15474" b="17415"/>
          <a:stretch>
            <a:fillRect/>
          </a:stretch>
        </p:blipFill>
        <p:spPr bwMode="auto">
          <a:xfrm>
            <a:off x="3419475" y="620713"/>
            <a:ext cx="2128838"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19" descr="Logo dell'Università della Calabria">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346075"/>
            <a:ext cx="2376488"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ttangolo 6"/>
          <p:cNvSpPr>
            <a:spLocks noChangeArrowheads="1"/>
          </p:cNvSpPr>
          <p:nvPr/>
        </p:nvSpPr>
        <p:spPr bwMode="auto">
          <a:xfrm>
            <a:off x="3419475" y="5353050"/>
            <a:ext cx="25558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sz="1400" b="1"/>
              <a:t>raffaella.mancuso@unical.it</a:t>
            </a:r>
          </a:p>
        </p:txBody>
      </p:sp>
      <p:sp>
        <p:nvSpPr>
          <p:cNvPr id="10245" name="CasellaDiTesto 12"/>
          <p:cNvSpPr txBox="1">
            <a:spLocks noChangeArrowheads="1"/>
          </p:cNvSpPr>
          <p:nvPr/>
        </p:nvSpPr>
        <p:spPr bwMode="auto">
          <a:xfrm>
            <a:off x="395288" y="2852738"/>
            <a:ext cx="85010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altLang="zh-CN" sz="2400" b="1">
                <a:solidFill>
                  <a:srgbClr val="9B252D"/>
                </a:solidFill>
              </a:rPr>
              <a:t>From Simple Chemical Building Blocks to Biological Active Molecules</a:t>
            </a:r>
            <a:endParaRPr lang="it-IT" sz="2400" b="1">
              <a:solidFill>
                <a:srgbClr val="9B252D"/>
              </a:solidFill>
            </a:endParaRPr>
          </a:p>
        </p:txBody>
      </p:sp>
      <p:pic>
        <p:nvPicPr>
          <p:cNvPr id="10246" name="Immagine 0" descr="LISOC carattere più grand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72225" y="404813"/>
            <a:ext cx="2100263"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CasellaDiTesto 10"/>
          <p:cNvSpPr txBox="1">
            <a:spLocks noChangeArrowheads="1"/>
          </p:cNvSpPr>
          <p:nvPr/>
        </p:nvSpPr>
        <p:spPr bwMode="auto">
          <a:xfrm>
            <a:off x="3536950" y="3973513"/>
            <a:ext cx="2211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it-IT" b="1">
                <a:solidFill>
                  <a:srgbClr val="336600"/>
                </a:solidFill>
              </a:rPr>
              <a:t>Raffaella Mancuso</a:t>
            </a:r>
          </a:p>
        </p:txBody>
      </p:sp>
      <p:sp>
        <p:nvSpPr>
          <p:cNvPr id="10248" name="Rectangle 22"/>
          <p:cNvSpPr>
            <a:spLocks noChangeArrowheads="1"/>
          </p:cNvSpPr>
          <p:nvPr/>
        </p:nvSpPr>
        <p:spPr bwMode="auto">
          <a:xfrm>
            <a:off x="198438" y="4257675"/>
            <a:ext cx="8569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tabLst>
                <a:tab pos="342900" algn="l"/>
              </a:tabLst>
            </a:pPr>
            <a:endParaRPr lang="it-IT" baseline="30000">
              <a:solidFill>
                <a:srgbClr val="FF0066"/>
              </a:solidFill>
            </a:endParaRPr>
          </a:p>
          <a:p>
            <a:pPr algn="ctr">
              <a:tabLst>
                <a:tab pos="342900" algn="l"/>
              </a:tabLst>
            </a:pPr>
            <a:r>
              <a:rPr lang="it-IT" altLang="zh-CN" sz="1400" i="1">
                <a:solidFill>
                  <a:srgbClr val="14363F"/>
                </a:solidFill>
                <a:ea typeface="宋体" pitchFamily="2" charset="-122"/>
              </a:rPr>
              <a:t>Dipartimento di Chimica e Tecnologie Chimiche, Università della Calabria, </a:t>
            </a:r>
          </a:p>
          <a:p>
            <a:pPr algn="ctr">
              <a:tabLst>
                <a:tab pos="342900" algn="l"/>
              </a:tabLst>
            </a:pPr>
            <a:r>
              <a:rPr lang="it-IT" altLang="zh-CN" sz="1400" i="1">
                <a:solidFill>
                  <a:srgbClr val="14363F"/>
                </a:solidFill>
                <a:ea typeface="宋体" pitchFamily="2" charset="-122"/>
              </a:rPr>
              <a:t>87036 Arcavacata di Rende (Cosenza) Italy </a:t>
            </a:r>
          </a:p>
          <a:p>
            <a:pPr algn="ctr">
              <a:tabLst>
                <a:tab pos="342900" algn="l"/>
              </a:tabLst>
            </a:pPr>
            <a:r>
              <a:rPr lang="it-IT" altLang="zh-CN" sz="1400" i="1">
                <a:solidFill>
                  <a:srgbClr val="14363F"/>
                </a:solidFill>
                <a:ea typeface="宋体" pitchFamily="2" charset="-122"/>
              </a:rPr>
              <a: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Immagine 0" descr="LISOC carattere più grand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267" name="Oggetto 2"/>
          <p:cNvGraphicFramePr>
            <a:graphicFrameLocks noChangeAspect="1"/>
          </p:cNvGraphicFramePr>
          <p:nvPr>
            <p:extLst>
              <p:ext uri="{D42A27DB-BD31-4B8C-83A1-F6EECF244321}">
                <p14:modId xmlns:p14="http://schemas.microsoft.com/office/powerpoint/2010/main" val="1693410909"/>
              </p:ext>
            </p:extLst>
          </p:nvPr>
        </p:nvGraphicFramePr>
        <p:xfrm>
          <a:off x="1085850" y="1339850"/>
          <a:ext cx="7007225" cy="4392613"/>
        </p:xfrm>
        <a:graphic>
          <a:graphicData uri="http://schemas.openxmlformats.org/presentationml/2006/ole">
            <mc:AlternateContent xmlns:mc="http://schemas.openxmlformats.org/markup-compatibility/2006">
              <mc:Choice xmlns:v="urn:schemas-microsoft-com:vml" Requires="v">
                <p:oleObj spid="_x0000_s11458" name="CS ChemDraw Drawing" r:id="rId4" imgW="6400800" imgH="4015440" progId="ChemDraw.Document.5.0">
                  <p:embed/>
                </p:oleObj>
              </mc:Choice>
              <mc:Fallback>
                <p:oleObj name="CS ChemDraw Drawing" r:id="rId4" imgW="6400800" imgH="4015440" progId="ChemDraw.Document.5.0">
                  <p:embed/>
                  <p:pic>
                    <p:nvPicPr>
                      <p:cNvPr id="0" name="Oggetto 2"/>
                      <p:cNvPicPr>
                        <a:picLocks noChangeAspect="1" noChangeArrowheads="1"/>
                      </p:cNvPicPr>
                      <p:nvPr/>
                    </p:nvPicPr>
                    <p:blipFill>
                      <a:blip r:embed="rId5"/>
                      <a:srcRect/>
                      <a:stretch>
                        <a:fillRect/>
                      </a:stretch>
                    </p:blipFill>
                    <p:spPr bwMode="auto">
                      <a:xfrm>
                        <a:off x="1085850" y="1339850"/>
                        <a:ext cx="7007225"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itolo 1"/>
          <p:cNvSpPr>
            <a:spLocks/>
          </p:cNvSpPr>
          <p:nvPr/>
        </p:nvSpPr>
        <p:spPr bwMode="auto">
          <a:xfrm>
            <a:off x="468313" y="5868988"/>
            <a:ext cx="31686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t">
              <a:defRPr/>
            </a:pPr>
            <a:r>
              <a:rPr lang="it-IT" b="1" dirty="0">
                <a:solidFill>
                  <a:srgbClr val="0000FF"/>
                </a:solidFill>
                <a:effectLst>
                  <a:outerShdw blurRad="38100" dist="38100" dir="2700000" algn="tl">
                    <a:srgbClr val="000000">
                      <a:alpha val="43137"/>
                    </a:srgbClr>
                  </a:outerShdw>
                </a:effectLst>
                <a:latin typeface="Calibri" pitchFamily="34" charset="0"/>
                <a:cs typeface="Calibri" pitchFamily="34" charset="0"/>
              </a:rPr>
              <a:t>ANTIBACTERIAL MOLECULES</a:t>
            </a:r>
          </a:p>
        </p:txBody>
      </p:sp>
      <p:sp>
        <p:nvSpPr>
          <p:cNvPr id="5" name="Titolo 1"/>
          <p:cNvSpPr>
            <a:spLocks/>
          </p:cNvSpPr>
          <p:nvPr/>
        </p:nvSpPr>
        <p:spPr bwMode="auto">
          <a:xfrm>
            <a:off x="5434013" y="5868988"/>
            <a:ext cx="31686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t">
              <a:defRPr/>
            </a:pPr>
            <a:r>
              <a:rPr lang="it-IT" b="1" dirty="0">
                <a:solidFill>
                  <a:srgbClr val="0000FF"/>
                </a:solidFill>
                <a:effectLst>
                  <a:outerShdw blurRad="38100" dist="38100" dir="2700000" algn="tl">
                    <a:srgbClr val="000000">
                      <a:alpha val="43137"/>
                    </a:srgbClr>
                  </a:outerShdw>
                </a:effectLst>
                <a:latin typeface="Calibri" pitchFamily="34" charset="0"/>
                <a:cs typeface="Calibri" pitchFamily="34" charset="0"/>
              </a:rPr>
              <a:t>HERBICIDAL MOLECULES</a:t>
            </a:r>
          </a:p>
        </p:txBody>
      </p:sp>
      <p:sp>
        <p:nvSpPr>
          <p:cNvPr id="6" name="Titolo 1"/>
          <p:cNvSpPr>
            <a:spLocks/>
          </p:cNvSpPr>
          <p:nvPr/>
        </p:nvSpPr>
        <p:spPr bwMode="auto">
          <a:xfrm>
            <a:off x="2195513" y="388938"/>
            <a:ext cx="52578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t">
              <a:defRPr/>
            </a:pPr>
            <a:r>
              <a:rPr lang="it-IT" b="1" dirty="0">
                <a:solidFill>
                  <a:srgbClr val="0000FF"/>
                </a:solidFill>
                <a:effectLst>
                  <a:outerShdw blurRad="38100" dist="38100" dir="2700000" algn="tl">
                    <a:srgbClr val="000000">
                      <a:alpha val="43137"/>
                    </a:srgbClr>
                  </a:outerShdw>
                </a:effectLst>
                <a:latin typeface="Calibri" pitchFamily="34" charset="0"/>
                <a:cs typeface="Calibri" pitchFamily="34" charset="0"/>
              </a:rPr>
              <a:t>ANTITUMOR MOLECULES</a:t>
            </a:r>
          </a:p>
        </p:txBody>
      </p:sp>
      <p:sp>
        <p:nvSpPr>
          <p:cNvPr id="7" name="Ovale 6"/>
          <p:cNvSpPr/>
          <p:nvPr/>
        </p:nvSpPr>
        <p:spPr>
          <a:xfrm>
            <a:off x="3635896" y="4502150"/>
            <a:ext cx="1582737" cy="13668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Ovale 7"/>
          <p:cNvSpPr/>
          <p:nvPr/>
        </p:nvSpPr>
        <p:spPr>
          <a:xfrm>
            <a:off x="6643688" y="2708275"/>
            <a:ext cx="1582737" cy="13684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Ovale 8"/>
          <p:cNvSpPr/>
          <p:nvPr/>
        </p:nvSpPr>
        <p:spPr>
          <a:xfrm>
            <a:off x="3886200" y="1146175"/>
            <a:ext cx="1581150" cy="13684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Ovale 9"/>
          <p:cNvSpPr/>
          <p:nvPr/>
        </p:nvSpPr>
        <p:spPr>
          <a:xfrm>
            <a:off x="900113" y="2852738"/>
            <a:ext cx="1581150" cy="13684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2" name="Ovale 11"/>
          <p:cNvSpPr/>
          <p:nvPr/>
        </p:nvSpPr>
        <p:spPr>
          <a:xfrm>
            <a:off x="3636963" y="3195638"/>
            <a:ext cx="638175" cy="682625"/>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txBox="1">
            <a:spLocks noChangeArrowheads="1"/>
          </p:cNvSpPr>
          <p:nvPr/>
        </p:nvSpPr>
        <p:spPr bwMode="auto">
          <a:xfrm>
            <a:off x="446088" y="1772816"/>
            <a:ext cx="8518525" cy="830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a:r>
              <a:rPr lang="it-IT" b="1" dirty="0" err="1">
                <a:solidFill>
                  <a:srgbClr val="0000FF"/>
                </a:solidFill>
                <a:latin typeface="Gill Sans MT" pitchFamily="34" charset="0"/>
              </a:rPr>
              <a:t>Carbonylation</a:t>
            </a:r>
            <a:r>
              <a:rPr lang="it-IT" b="1" dirty="0">
                <a:solidFill>
                  <a:srgbClr val="0000FF"/>
                </a:solidFill>
                <a:latin typeface="Gill Sans MT" pitchFamily="34" charset="0"/>
              </a:rPr>
              <a:t> </a:t>
            </a:r>
            <a:r>
              <a:rPr lang="it-IT" b="1" dirty="0" err="1">
                <a:solidFill>
                  <a:srgbClr val="0000FF"/>
                </a:solidFill>
                <a:latin typeface="Gill Sans MT" pitchFamily="34" charset="0"/>
              </a:rPr>
              <a:t>process</a:t>
            </a:r>
            <a:r>
              <a:rPr lang="it-IT" b="1" dirty="0">
                <a:solidFill>
                  <a:srgbClr val="0000FF"/>
                </a:solidFill>
                <a:latin typeface="Gill Sans MT" pitchFamily="34" charset="0"/>
              </a:rPr>
              <a:t> </a:t>
            </a:r>
            <a:r>
              <a:rPr lang="it-IT" b="1" dirty="0" err="1">
                <a:solidFill>
                  <a:srgbClr val="0000FF"/>
                </a:solidFill>
                <a:latin typeface="Gill Sans MT" pitchFamily="34" charset="0"/>
              </a:rPr>
              <a:t>is</a:t>
            </a:r>
            <a:r>
              <a:rPr lang="it-IT" b="1" dirty="0">
                <a:solidFill>
                  <a:srgbClr val="0000FF"/>
                </a:solidFill>
                <a:latin typeface="Gill Sans MT" pitchFamily="34" charset="0"/>
              </a:rPr>
              <a:t> the </a:t>
            </a:r>
            <a:r>
              <a:rPr lang="it-IT" b="1" dirty="0" err="1">
                <a:solidFill>
                  <a:srgbClr val="0000FF"/>
                </a:solidFill>
                <a:latin typeface="Gill Sans MT" pitchFamily="34" charset="0"/>
              </a:rPr>
              <a:t>incorporation</a:t>
            </a:r>
            <a:r>
              <a:rPr lang="it-IT" b="1" dirty="0">
                <a:solidFill>
                  <a:srgbClr val="0000FF"/>
                </a:solidFill>
                <a:latin typeface="Gill Sans MT" pitchFamily="34" charset="0"/>
              </a:rPr>
              <a:t> of carbon </a:t>
            </a:r>
            <a:r>
              <a:rPr lang="it-IT" b="1" dirty="0" err="1">
                <a:solidFill>
                  <a:srgbClr val="0000FF"/>
                </a:solidFill>
                <a:latin typeface="Gill Sans MT" pitchFamily="34" charset="0"/>
              </a:rPr>
              <a:t>monoxide</a:t>
            </a:r>
            <a:r>
              <a:rPr lang="it-IT" b="1" dirty="0">
                <a:solidFill>
                  <a:srgbClr val="0000FF"/>
                </a:solidFill>
                <a:latin typeface="Gill Sans MT" pitchFamily="34" charset="0"/>
              </a:rPr>
              <a:t> </a:t>
            </a:r>
            <a:r>
              <a:rPr lang="it-IT" b="1" dirty="0" err="1">
                <a:solidFill>
                  <a:srgbClr val="0000FF"/>
                </a:solidFill>
                <a:latin typeface="Gill Sans MT" pitchFamily="34" charset="0"/>
              </a:rPr>
              <a:t>into</a:t>
            </a:r>
            <a:r>
              <a:rPr lang="it-IT" b="1" dirty="0">
                <a:solidFill>
                  <a:srgbClr val="0000FF"/>
                </a:solidFill>
                <a:latin typeface="Gill Sans MT" pitchFamily="34" charset="0"/>
              </a:rPr>
              <a:t> an </a:t>
            </a:r>
            <a:r>
              <a:rPr lang="it-IT" b="1" dirty="0" err="1">
                <a:solidFill>
                  <a:srgbClr val="0000FF"/>
                </a:solidFill>
                <a:latin typeface="Gill Sans MT" pitchFamily="34" charset="0"/>
              </a:rPr>
              <a:t>organic</a:t>
            </a:r>
            <a:r>
              <a:rPr lang="it-IT" b="1" dirty="0">
                <a:solidFill>
                  <a:srgbClr val="0000FF"/>
                </a:solidFill>
                <a:latin typeface="Gill Sans MT" pitchFamily="34" charset="0"/>
              </a:rPr>
              <a:t> </a:t>
            </a:r>
            <a:r>
              <a:rPr lang="it-IT" b="1" dirty="0" err="1">
                <a:solidFill>
                  <a:srgbClr val="0000FF"/>
                </a:solidFill>
                <a:latin typeface="Gill Sans MT" pitchFamily="34" charset="0"/>
              </a:rPr>
              <a:t>substrate</a:t>
            </a:r>
            <a:r>
              <a:rPr lang="it-IT" b="1" dirty="0">
                <a:solidFill>
                  <a:srgbClr val="0000FF"/>
                </a:solidFill>
                <a:latin typeface="Gill Sans MT" pitchFamily="34" charset="0"/>
              </a:rPr>
              <a:t>.</a:t>
            </a:r>
          </a:p>
        </p:txBody>
      </p:sp>
      <p:graphicFrame>
        <p:nvGraphicFramePr>
          <p:cNvPr id="14339" name="Oggetto 2"/>
          <p:cNvGraphicFramePr>
            <a:graphicFrameLocks noChangeAspect="1"/>
          </p:cNvGraphicFramePr>
          <p:nvPr>
            <p:extLst>
              <p:ext uri="{D42A27DB-BD31-4B8C-83A1-F6EECF244321}">
                <p14:modId xmlns:p14="http://schemas.microsoft.com/office/powerpoint/2010/main" val="3909590195"/>
              </p:ext>
            </p:extLst>
          </p:nvPr>
        </p:nvGraphicFramePr>
        <p:xfrm>
          <a:off x="3063875" y="2780928"/>
          <a:ext cx="3305175" cy="339725"/>
        </p:xfrm>
        <a:graphic>
          <a:graphicData uri="http://schemas.openxmlformats.org/presentationml/2006/ole">
            <mc:AlternateContent xmlns:mc="http://schemas.openxmlformats.org/markup-compatibility/2006">
              <mc:Choice xmlns:v="urn:schemas-microsoft-com:vml" Requires="v">
                <p:oleObj spid="_x0000_s14709" name="CS ChemDraw Drawing" r:id="rId3" imgW="1887220" imgH="193040" progId="ChemDraw.Document.5.0">
                  <p:embed/>
                </p:oleObj>
              </mc:Choice>
              <mc:Fallback>
                <p:oleObj name="CS ChemDraw Drawing" r:id="rId3" imgW="1887220" imgH="193040" progId="ChemDraw.Document.5.0">
                  <p:embed/>
                  <p:pic>
                    <p:nvPicPr>
                      <p:cNvPr id="0" name="Oggetto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3875" y="2780928"/>
                        <a:ext cx="3305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0" name="Rectangle 2"/>
          <p:cNvSpPr txBox="1">
            <a:spLocks noChangeArrowheads="1"/>
          </p:cNvSpPr>
          <p:nvPr/>
        </p:nvSpPr>
        <p:spPr bwMode="auto">
          <a:xfrm>
            <a:off x="446088" y="3534618"/>
            <a:ext cx="8496300" cy="777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a:r>
              <a:rPr lang="it-IT" b="1">
                <a:solidFill>
                  <a:srgbClr val="0000FF"/>
                </a:solidFill>
                <a:latin typeface="Gill Sans MT" pitchFamily="34" charset="0"/>
              </a:rPr>
              <a:t>Carbon monoxide is a relatively inert molecule, so carbonylation usually need to be carried out in the presence of a suitable metal catalyst</a:t>
            </a:r>
          </a:p>
        </p:txBody>
      </p:sp>
      <p:graphicFrame>
        <p:nvGraphicFramePr>
          <p:cNvPr id="14341" name="Oggetto 4"/>
          <p:cNvGraphicFramePr>
            <a:graphicFrameLocks noChangeAspect="1"/>
          </p:cNvGraphicFramePr>
          <p:nvPr>
            <p:extLst>
              <p:ext uri="{D42A27DB-BD31-4B8C-83A1-F6EECF244321}">
                <p14:modId xmlns:p14="http://schemas.microsoft.com/office/powerpoint/2010/main" val="3588260752"/>
              </p:ext>
            </p:extLst>
          </p:nvPr>
        </p:nvGraphicFramePr>
        <p:xfrm>
          <a:off x="2339752" y="4581128"/>
          <a:ext cx="5184775" cy="336550"/>
        </p:xfrm>
        <a:graphic>
          <a:graphicData uri="http://schemas.openxmlformats.org/presentationml/2006/ole">
            <mc:AlternateContent xmlns:mc="http://schemas.openxmlformats.org/markup-compatibility/2006">
              <mc:Choice xmlns:v="urn:schemas-microsoft-com:vml" Requires="v">
                <p:oleObj spid="_x0000_s14710" name="CS ChemDraw Drawing" r:id="rId5" imgW="2979420" imgH="193040" progId="ChemDraw.Document.5.0">
                  <p:embed/>
                </p:oleObj>
              </mc:Choice>
              <mc:Fallback>
                <p:oleObj name="CS ChemDraw Drawing" r:id="rId5" imgW="2979420" imgH="193040" progId="ChemDraw.Document.5.0">
                  <p:embed/>
                  <p:pic>
                    <p:nvPicPr>
                      <p:cNvPr id="0" name="Oggetto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9752" y="4581128"/>
                        <a:ext cx="51847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8" name="Rectangle 2"/>
          <p:cNvSpPr txBox="1">
            <a:spLocks noChangeArrowheads="1"/>
          </p:cNvSpPr>
          <p:nvPr/>
        </p:nvSpPr>
        <p:spPr bwMode="auto">
          <a:xfrm>
            <a:off x="2520156" y="1142547"/>
            <a:ext cx="4392613" cy="431800"/>
          </a:xfrm>
          <a:prstGeom prst="rect">
            <a:avLst/>
          </a:prstGeom>
          <a:solidFill>
            <a:schemeClr val="bg1">
              <a:lumMod val="95000"/>
            </a:schemeClr>
          </a:solidFill>
          <a:ln w="28575">
            <a:solidFill>
              <a:srgbClr val="0000FF"/>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it-IT" b="1" dirty="0" smtClean="0">
                <a:solidFill>
                  <a:srgbClr val="0000FF"/>
                </a:solidFill>
                <a:latin typeface="Gill Sans MT" pitchFamily="34" charset="0"/>
              </a:rPr>
              <a:t>CARBONYLATION</a:t>
            </a:r>
          </a:p>
        </p:txBody>
      </p:sp>
      <p:sp>
        <p:nvSpPr>
          <p:cNvPr id="14343" name="Rectangle 2"/>
          <p:cNvSpPr txBox="1">
            <a:spLocks noChangeArrowheads="1"/>
          </p:cNvSpPr>
          <p:nvPr/>
        </p:nvSpPr>
        <p:spPr bwMode="auto">
          <a:xfrm>
            <a:off x="446088" y="5319762"/>
            <a:ext cx="8496300" cy="1262062"/>
          </a:xfrm>
          <a:prstGeom prst="rect">
            <a:avLst/>
          </a:prstGeom>
          <a:solidFill>
            <a:schemeClr val="bg1"/>
          </a:solidFill>
          <a:ln w="28575">
            <a:solidFill>
              <a:srgbClr val="CCECFF"/>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a:r>
              <a:rPr lang="it-IT" b="1" dirty="0">
                <a:solidFill>
                  <a:srgbClr val="0000FF"/>
                </a:solidFill>
                <a:latin typeface="Gill Sans MT" pitchFamily="34" charset="0"/>
              </a:rPr>
              <a:t>-</a:t>
            </a:r>
            <a:r>
              <a:rPr lang="it-IT" b="1" dirty="0" err="1">
                <a:solidFill>
                  <a:srgbClr val="0000FF"/>
                </a:solidFill>
                <a:latin typeface="Gill Sans MT" pitchFamily="34" charset="0"/>
              </a:rPr>
              <a:t>Substitutive</a:t>
            </a:r>
            <a:r>
              <a:rPr lang="it-IT" b="1" dirty="0">
                <a:solidFill>
                  <a:srgbClr val="0000FF"/>
                </a:solidFill>
                <a:latin typeface="Gill Sans MT" pitchFamily="34" charset="0"/>
              </a:rPr>
              <a:t> </a:t>
            </a:r>
            <a:r>
              <a:rPr lang="it-IT" b="1" dirty="0" err="1">
                <a:solidFill>
                  <a:srgbClr val="0000FF"/>
                </a:solidFill>
                <a:latin typeface="Gill Sans MT" pitchFamily="34" charset="0"/>
              </a:rPr>
              <a:t>Carbonylation</a:t>
            </a:r>
            <a:endParaRPr lang="it-IT" b="1" dirty="0">
              <a:solidFill>
                <a:srgbClr val="0000FF"/>
              </a:solidFill>
              <a:latin typeface="Gill Sans MT" pitchFamily="34" charset="0"/>
            </a:endParaRPr>
          </a:p>
          <a:p>
            <a:pPr algn="just"/>
            <a:r>
              <a:rPr lang="it-IT" b="1" dirty="0">
                <a:solidFill>
                  <a:srgbClr val="0000FF"/>
                </a:solidFill>
                <a:latin typeface="Gill Sans MT" pitchFamily="34" charset="0"/>
              </a:rPr>
              <a:t>	-Additive </a:t>
            </a:r>
            <a:r>
              <a:rPr lang="it-IT" b="1" dirty="0" err="1">
                <a:solidFill>
                  <a:srgbClr val="0000FF"/>
                </a:solidFill>
                <a:latin typeface="Gill Sans MT" pitchFamily="34" charset="0"/>
              </a:rPr>
              <a:t>Carbonylation</a:t>
            </a:r>
            <a:endParaRPr lang="it-IT" b="1" dirty="0">
              <a:solidFill>
                <a:srgbClr val="0000FF"/>
              </a:solidFill>
              <a:latin typeface="Gill Sans MT" pitchFamily="34" charset="0"/>
            </a:endParaRPr>
          </a:p>
          <a:p>
            <a:pPr algn="just"/>
            <a:r>
              <a:rPr lang="it-IT" b="1" dirty="0">
                <a:solidFill>
                  <a:srgbClr val="0000FF"/>
                </a:solidFill>
                <a:latin typeface="Gill Sans MT" pitchFamily="34" charset="0"/>
              </a:rPr>
              <a:t>		-</a:t>
            </a:r>
            <a:r>
              <a:rPr lang="it-IT" b="1" dirty="0" err="1">
                <a:solidFill>
                  <a:srgbClr val="0000FF"/>
                </a:solidFill>
                <a:latin typeface="Gill Sans MT" pitchFamily="34" charset="0"/>
              </a:rPr>
              <a:t>Reductive</a:t>
            </a:r>
            <a:r>
              <a:rPr lang="it-IT" b="1" dirty="0">
                <a:solidFill>
                  <a:srgbClr val="0000FF"/>
                </a:solidFill>
                <a:latin typeface="Gill Sans MT" pitchFamily="34" charset="0"/>
              </a:rPr>
              <a:t> </a:t>
            </a:r>
            <a:r>
              <a:rPr lang="it-IT" b="1" dirty="0" err="1">
                <a:solidFill>
                  <a:srgbClr val="0000FF"/>
                </a:solidFill>
                <a:latin typeface="Gill Sans MT" pitchFamily="34" charset="0"/>
              </a:rPr>
              <a:t>Carbonylation</a:t>
            </a:r>
            <a:endParaRPr lang="it-IT" b="1" dirty="0">
              <a:solidFill>
                <a:srgbClr val="0000FF"/>
              </a:solidFill>
              <a:latin typeface="Gill Sans MT" pitchFamily="34" charset="0"/>
            </a:endParaRPr>
          </a:p>
          <a:p>
            <a:pPr algn="just"/>
            <a:r>
              <a:rPr lang="it-IT" b="1" dirty="0">
                <a:solidFill>
                  <a:srgbClr val="0000FF"/>
                </a:solidFill>
                <a:latin typeface="Gill Sans MT" pitchFamily="34" charset="0"/>
              </a:rPr>
              <a:t>			-</a:t>
            </a:r>
            <a:r>
              <a:rPr lang="it-IT" b="1" dirty="0" err="1">
                <a:solidFill>
                  <a:srgbClr val="0000FF"/>
                </a:solidFill>
                <a:latin typeface="Gill Sans MT" pitchFamily="34" charset="0"/>
              </a:rPr>
              <a:t>Oxidative</a:t>
            </a:r>
            <a:r>
              <a:rPr lang="it-IT" b="1" dirty="0">
                <a:solidFill>
                  <a:srgbClr val="0000FF"/>
                </a:solidFill>
                <a:latin typeface="Gill Sans MT" pitchFamily="34" charset="0"/>
              </a:rPr>
              <a:t> </a:t>
            </a:r>
            <a:r>
              <a:rPr lang="it-IT" b="1" dirty="0" err="1">
                <a:solidFill>
                  <a:srgbClr val="0000FF"/>
                </a:solidFill>
                <a:latin typeface="Gill Sans MT" pitchFamily="34" charset="0"/>
              </a:rPr>
              <a:t>Carbonylation</a:t>
            </a:r>
            <a:endParaRPr lang="it-IT" b="1" dirty="0">
              <a:solidFill>
                <a:srgbClr val="0000FF"/>
              </a:solidFill>
              <a:latin typeface="Gill Sans MT" pitchFamily="34" charset="0"/>
            </a:endParaRPr>
          </a:p>
          <a:p>
            <a:pPr algn="just"/>
            <a:endParaRPr lang="it-IT" b="1" dirty="0">
              <a:solidFill>
                <a:srgbClr val="0000FF"/>
              </a:solidFill>
              <a:latin typeface="Gill Sans MT" pitchFamily="34" charset="0"/>
            </a:endParaRPr>
          </a:p>
        </p:txBody>
      </p:sp>
      <p:pic>
        <p:nvPicPr>
          <p:cNvPr id="14344" name="Immagine 0" descr="LISOC carattere più grand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43888"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9"/>
          <p:cNvSpPr txBox="1">
            <a:spLocks noChangeArrowheads="1"/>
          </p:cNvSpPr>
          <p:nvPr/>
        </p:nvSpPr>
        <p:spPr bwMode="auto">
          <a:xfrm>
            <a:off x="251520" y="128826"/>
            <a:ext cx="8690868" cy="707886"/>
          </a:xfrm>
          <a:prstGeom prst="rect">
            <a:avLst/>
          </a:prstGeom>
          <a:solidFill>
            <a:schemeClr val="accent3">
              <a:lumMod val="20000"/>
              <a:lumOff val="80000"/>
            </a:schemeClr>
          </a:solidFill>
          <a:ln w="9525">
            <a:solidFill>
              <a:srgbClr val="0000FF"/>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it-IT" sz="2000" b="1" dirty="0" smtClean="0">
                <a:solidFill>
                  <a:srgbClr val="0000FF"/>
                </a:solidFill>
                <a:latin typeface="Calibri" pitchFamily="34" charset="0"/>
                <a:cs typeface="Calibri" pitchFamily="34" charset="0"/>
              </a:rPr>
              <a:t>Background: PdI</a:t>
            </a:r>
            <a:r>
              <a:rPr lang="it-IT" sz="2000" b="1" baseline="-25000" dirty="0" smtClean="0">
                <a:solidFill>
                  <a:srgbClr val="0000FF"/>
                </a:solidFill>
                <a:latin typeface="Calibri" pitchFamily="34" charset="0"/>
                <a:cs typeface="Calibri" pitchFamily="34" charset="0"/>
              </a:rPr>
              <a:t>2</a:t>
            </a:r>
            <a:r>
              <a:rPr lang="it-IT" sz="2000" b="1" dirty="0" smtClean="0">
                <a:solidFill>
                  <a:srgbClr val="0000FF"/>
                </a:solidFill>
                <a:latin typeface="Calibri" pitchFamily="34" charset="0"/>
                <a:cs typeface="Calibri" pitchFamily="34" charset="0"/>
              </a:rPr>
              <a:t>-Catalyzed </a:t>
            </a:r>
            <a:r>
              <a:rPr lang="it-IT" sz="2000" b="1" dirty="0" err="1" smtClean="0">
                <a:solidFill>
                  <a:srgbClr val="0000FF"/>
                </a:solidFill>
                <a:latin typeface="Calibri" pitchFamily="34" charset="0"/>
                <a:cs typeface="Calibri" pitchFamily="34" charset="0"/>
              </a:rPr>
              <a:t>Oxidative</a:t>
            </a:r>
            <a:r>
              <a:rPr lang="it-IT" sz="2000" b="1" dirty="0" smtClean="0">
                <a:solidFill>
                  <a:srgbClr val="0000FF"/>
                </a:solidFill>
                <a:latin typeface="Calibri" pitchFamily="34" charset="0"/>
                <a:cs typeface="Calibri" pitchFamily="34" charset="0"/>
              </a:rPr>
              <a:t> </a:t>
            </a:r>
            <a:r>
              <a:rPr lang="it-IT" sz="2000" b="1" dirty="0" err="1" smtClean="0">
                <a:solidFill>
                  <a:srgbClr val="0000FF"/>
                </a:solidFill>
                <a:latin typeface="Calibri" pitchFamily="34" charset="0"/>
                <a:cs typeface="Calibri" pitchFamily="34" charset="0"/>
              </a:rPr>
              <a:t>Carbonylation</a:t>
            </a:r>
            <a:r>
              <a:rPr lang="it-IT" sz="2000" b="1" dirty="0" smtClean="0">
                <a:solidFill>
                  <a:srgbClr val="0000FF"/>
                </a:solidFill>
                <a:latin typeface="Calibri" pitchFamily="34" charset="0"/>
                <a:cs typeface="Calibri" pitchFamily="34" charset="0"/>
              </a:rPr>
              <a:t> for the </a:t>
            </a:r>
            <a:r>
              <a:rPr lang="it-IT" sz="2000" b="1" dirty="0" err="1" smtClean="0">
                <a:solidFill>
                  <a:srgbClr val="0000FF"/>
                </a:solidFill>
                <a:latin typeface="Calibri" pitchFamily="34" charset="0"/>
                <a:cs typeface="Calibri" pitchFamily="34" charset="0"/>
              </a:rPr>
              <a:t>Synthesis</a:t>
            </a:r>
            <a:r>
              <a:rPr lang="it-IT" sz="2000" b="1" dirty="0" smtClean="0">
                <a:solidFill>
                  <a:srgbClr val="0000FF"/>
                </a:solidFill>
                <a:latin typeface="Calibri" pitchFamily="34" charset="0"/>
                <a:cs typeface="Calibri" pitchFamily="34" charset="0"/>
              </a:rPr>
              <a:t> of  </a:t>
            </a:r>
            <a:r>
              <a:rPr lang="it-IT" sz="2000" b="1" dirty="0" err="1" smtClean="0">
                <a:solidFill>
                  <a:srgbClr val="0000FF"/>
                </a:solidFill>
                <a:latin typeface="Calibri" pitchFamily="34" charset="0"/>
                <a:cs typeface="Calibri" pitchFamily="34" charset="0"/>
              </a:rPr>
              <a:t>Heteocyclic</a:t>
            </a:r>
            <a:r>
              <a:rPr lang="it-IT" sz="2000" b="1" dirty="0" smtClean="0">
                <a:solidFill>
                  <a:srgbClr val="0000FF"/>
                </a:solidFill>
                <a:latin typeface="Calibri" pitchFamily="34" charset="0"/>
                <a:cs typeface="Calibri" pitchFamily="34" charset="0"/>
              </a:rPr>
              <a:t> </a:t>
            </a:r>
            <a:r>
              <a:rPr lang="it-IT" sz="2000" b="1" dirty="0" err="1" smtClean="0">
                <a:solidFill>
                  <a:srgbClr val="0000FF"/>
                </a:solidFill>
                <a:latin typeface="Calibri" pitchFamily="34" charset="0"/>
                <a:cs typeface="Calibri" pitchFamily="34" charset="0"/>
              </a:rPr>
              <a:t>Molecules</a:t>
            </a:r>
            <a:endParaRPr lang="it-IT" sz="2000" b="1" dirty="0" smtClean="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txBox="1">
            <a:spLocks noChangeArrowheads="1"/>
          </p:cNvSpPr>
          <p:nvPr/>
        </p:nvSpPr>
        <p:spPr bwMode="auto">
          <a:xfrm>
            <a:off x="790575" y="404813"/>
            <a:ext cx="7993063" cy="431800"/>
          </a:xfrm>
          <a:prstGeom prst="rect">
            <a:avLst/>
          </a:prstGeom>
          <a:solidFill>
            <a:schemeClr val="bg1"/>
          </a:solidFill>
          <a:ln w="28575">
            <a:solidFill>
              <a:srgbClr val="0000FF"/>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it-IT" b="1" dirty="0">
                <a:solidFill>
                  <a:srgbClr val="0000FF"/>
                </a:solidFill>
                <a:latin typeface="Gill Sans MT" pitchFamily="34" charset="0"/>
              </a:rPr>
              <a:t>DEFINITION OF OXIDATIVE CARBONYLATION</a:t>
            </a:r>
          </a:p>
        </p:txBody>
      </p:sp>
      <p:sp>
        <p:nvSpPr>
          <p:cNvPr id="9" name="Ovale 8"/>
          <p:cNvSpPr/>
          <p:nvPr/>
        </p:nvSpPr>
        <p:spPr>
          <a:xfrm>
            <a:off x="4211638" y="2205038"/>
            <a:ext cx="1152525" cy="431800"/>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Ovale 9"/>
          <p:cNvSpPr/>
          <p:nvPr/>
        </p:nvSpPr>
        <p:spPr>
          <a:xfrm>
            <a:off x="6227763" y="1268413"/>
            <a:ext cx="1368425" cy="431800"/>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Ovale 10"/>
          <p:cNvSpPr/>
          <p:nvPr/>
        </p:nvSpPr>
        <p:spPr>
          <a:xfrm>
            <a:off x="7740650" y="1268413"/>
            <a:ext cx="503238" cy="431800"/>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2" name="Ovale 11"/>
          <p:cNvSpPr/>
          <p:nvPr/>
        </p:nvSpPr>
        <p:spPr>
          <a:xfrm>
            <a:off x="1954213" y="2205038"/>
            <a:ext cx="1368425" cy="431800"/>
          </a:xfrm>
          <a:prstGeom prst="ellipse">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3" name="Ovale 12"/>
          <p:cNvSpPr/>
          <p:nvPr/>
        </p:nvSpPr>
        <p:spPr>
          <a:xfrm>
            <a:off x="4211638" y="1268413"/>
            <a:ext cx="1152525" cy="431800"/>
          </a:xfrm>
          <a:prstGeom prst="ellipse">
            <a:avLst/>
          </a:prstGeom>
          <a:solidFill>
            <a:srgbClr val="CCEC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aphicFrame>
        <p:nvGraphicFramePr>
          <p:cNvPr id="15368" name="Object 11"/>
          <p:cNvGraphicFramePr>
            <a:graphicFrameLocks noChangeAspect="1"/>
          </p:cNvGraphicFramePr>
          <p:nvPr/>
        </p:nvGraphicFramePr>
        <p:xfrm>
          <a:off x="1258888" y="1341438"/>
          <a:ext cx="7377112" cy="1223962"/>
        </p:xfrm>
        <a:graphic>
          <a:graphicData uri="http://schemas.openxmlformats.org/presentationml/2006/ole">
            <mc:AlternateContent xmlns:mc="http://schemas.openxmlformats.org/markup-compatibility/2006">
              <mc:Choice xmlns:v="urn:schemas-microsoft-com:vml" Requires="v">
                <p:oleObj spid="_x0000_s15554" name="CS ChemDraw Drawing" r:id="rId4" imgW="3807460" imgH="632460" progId="ChemDraw.Document.5.0">
                  <p:embed/>
                </p:oleObj>
              </mc:Choice>
              <mc:Fallback>
                <p:oleObj name="CS ChemDraw Drawing" r:id="rId4" imgW="3807460" imgH="632460" progId="ChemDraw.Document.5.0">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1341438"/>
                        <a:ext cx="73771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36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3548" y="3411538"/>
            <a:ext cx="7200900"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3938" y="3573463"/>
            <a:ext cx="24479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Immagine 0" descr="LISOC carattere più grand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71334"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827088" y="1062038"/>
            <a:ext cx="733425" cy="620712"/>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5400000" scaled="1"/>
            <a:tileRect/>
          </a:gra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aphicFrame>
        <p:nvGraphicFramePr>
          <p:cNvPr id="16387" name="Oggetto 1"/>
          <p:cNvGraphicFramePr>
            <a:graphicFrameLocks noChangeAspect="1"/>
          </p:cNvGraphicFramePr>
          <p:nvPr/>
        </p:nvGraphicFramePr>
        <p:xfrm>
          <a:off x="1065213" y="1238250"/>
          <a:ext cx="414337" cy="293688"/>
        </p:xfrm>
        <a:graphic>
          <a:graphicData uri="http://schemas.openxmlformats.org/presentationml/2006/ole">
            <mc:AlternateContent xmlns:mc="http://schemas.openxmlformats.org/markup-compatibility/2006">
              <mc:Choice xmlns:v="urn:schemas-microsoft-com:vml" Requires="v">
                <p:oleObj spid="_x0000_s17120" name="CS ChemDraw Drawing" r:id="rId3" imgW="251460" imgH="177800" progId="ChemDraw.Document.5.0">
                  <p:embed/>
                </p:oleObj>
              </mc:Choice>
              <mc:Fallback>
                <p:oleObj name="CS ChemDraw Drawing" r:id="rId3" imgW="251460" imgH="177800" progId="ChemDraw.Document.5.0">
                  <p:embed/>
                  <p:pic>
                    <p:nvPicPr>
                      <p:cNvPr id="0" name="Oggetto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5213" y="1238250"/>
                        <a:ext cx="414337"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ttangolo 5"/>
          <p:cNvSpPr/>
          <p:nvPr/>
        </p:nvSpPr>
        <p:spPr>
          <a:xfrm>
            <a:off x="1819275" y="1062038"/>
            <a:ext cx="1066800" cy="776287"/>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5400000" scaled="1"/>
            <a:tileRect/>
          </a:gra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aphicFrame>
        <p:nvGraphicFramePr>
          <p:cNvPr id="16389" name="Oggetto 3"/>
          <p:cNvGraphicFramePr>
            <a:graphicFrameLocks noChangeAspect="1"/>
          </p:cNvGraphicFramePr>
          <p:nvPr/>
        </p:nvGraphicFramePr>
        <p:xfrm>
          <a:off x="1984375" y="1304925"/>
          <a:ext cx="736600" cy="288925"/>
        </p:xfrm>
        <a:graphic>
          <a:graphicData uri="http://schemas.openxmlformats.org/presentationml/2006/ole">
            <mc:AlternateContent xmlns:mc="http://schemas.openxmlformats.org/markup-compatibility/2006">
              <mc:Choice xmlns:v="urn:schemas-microsoft-com:vml" Requires="v">
                <p:oleObj spid="_x0000_s17121" name="CS ChemDraw Drawing" r:id="rId5" imgW="441960" imgH="172720" progId="ChemDraw.Document.5.0">
                  <p:embed/>
                </p:oleObj>
              </mc:Choice>
              <mc:Fallback>
                <p:oleObj name="CS ChemDraw Drawing" r:id="rId5" imgW="441960" imgH="172720" progId="ChemDraw.Document.5.0">
                  <p:embed/>
                  <p:pic>
                    <p:nvPicPr>
                      <p:cNvPr id="0" name="Oggetto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4375" y="1304925"/>
                        <a:ext cx="736600"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90" name="CasellaDiTesto 6"/>
          <p:cNvSpPr txBox="1">
            <a:spLocks noChangeArrowheads="1"/>
          </p:cNvSpPr>
          <p:nvPr/>
        </p:nvSpPr>
        <p:spPr bwMode="auto">
          <a:xfrm>
            <a:off x="395288" y="188913"/>
            <a:ext cx="8353425" cy="708025"/>
          </a:xfrm>
          <a:prstGeom prst="rect">
            <a:avLst/>
          </a:prstGeom>
          <a:solidFill>
            <a:schemeClr val="bg1"/>
          </a:solidFill>
          <a:ln w="9525">
            <a:solidFill>
              <a:srgbClr val="0000FF"/>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it-IT" sz="2000" b="1">
                <a:solidFill>
                  <a:srgbClr val="0000FF"/>
                </a:solidFill>
                <a:latin typeface="Calibri" pitchFamily="34" charset="0"/>
                <a:cs typeface="Calibri" pitchFamily="34" charset="0"/>
              </a:rPr>
              <a:t>PdI</a:t>
            </a:r>
            <a:r>
              <a:rPr lang="it-IT" sz="2000" b="1" baseline="-25000">
                <a:solidFill>
                  <a:srgbClr val="0000FF"/>
                </a:solidFill>
                <a:latin typeface="Calibri" pitchFamily="34" charset="0"/>
                <a:cs typeface="Calibri" pitchFamily="34" charset="0"/>
              </a:rPr>
              <a:t>2</a:t>
            </a:r>
            <a:r>
              <a:rPr lang="it-IT" sz="2000" b="1">
                <a:solidFill>
                  <a:srgbClr val="0000FF"/>
                </a:solidFill>
                <a:latin typeface="Calibri" pitchFamily="34" charset="0"/>
                <a:cs typeface="Calibri" pitchFamily="34" charset="0"/>
              </a:rPr>
              <a:t>-Catalyzed Oxidative Carbonylation of Acetylenic Substrate Leading to Carbonylated Heterocycles</a:t>
            </a:r>
          </a:p>
        </p:txBody>
      </p:sp>
      <p:graphicFrame>
        <p:nvGraphicFramePr>
          <p:cNvPr id="15367" name="Oggetto 8"/>
          <p:cNvGraphicFramePr>
            <a:graphicFrameLocks noChangeAspect="1"/>
          </p:cNvGraphicFramePr>
          <p:nvPr/>
        </p:nvGraphicFramePr>
        <p:xfrm>
          <a:off x="3635375" y="1062038"/>
          <a:ext cx="4224338" cy="1223962"/>
        </p:xfrm>
        <a:graphic>
          <a:graphicData uri="http://schemas.openxmlformats.org/presentationml/2006/ole">
            <mc:AlternateContent xmlns:mc="http://schemas.openxmlformats.org/markup-compatibility/2006">
              <mc:Choice xmlns:v="urn:schemas-microsoft-com:vml" Requires="v">
                <p:oleObj spid="_x0000_s17122" name="CS ChemDraw Drawing" r:id="rId7" imgW="2910840" imgH="840740" progId="ChemDraw.Document.5.0">
                  <p:embed/>
                </p:oleObj>
              </mc:Choice>
              <mc:Fallback>
                <p:oleObj name="CS ChemDraw Drawing" r:id="rId7" imgW="2910840" imgH="840740" progId="ChemDraw.Document.5.0">
                  <p:embed/>
                  <p:pic>
                    <p:nvPicPr>
                      <p:cNvPr id="0" name="Oggetto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35375" y="1062038"/>
                        <a:ext cx="4224338" cy="1223962"/>
                      </a:xfrm>
                      <a:prstGeom prst="rect">
                        <a:avLst/>
                      </a:prstGeom>
                      <a:solidFill>
                        <a:srgbClr val="DDDFE5"/>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8" name="Oggetto 4"/>
          <p:cNvGraphicFramePr>
            <a:graphicFrameLocks noChangeAspect="1"/>
          </p:cNvGraphicFramePr>
          <p:nvPr/>
        </p:nvGraphicFramePr>
        <p:xfrm>
          <a:off x="468313" y="2547938"/>
          <a:ext cx="6624637" cy="3689350"/>
        </p:xfrm>
        <a:graphic>
          <a:graphicData uri="http://schemas.openxmlformats.org/presentationml/2006/ole">
            <mc:AlternateContent xmlns:mc="http://schemas.openxmlformats.org/markup-compatibility/2006">
              <mc:Choice xmlns:v="urn:schemas-microsoft-com:vml" Requires="v">
                <p:oleObj spid="_x0000_s17123" name="CS ChemDraw Drawing" r:id="rId9" imgW="4587240" imgH="2788920" progId="ChemDraw.Document.5.0">
                  <p:embed/>
                </p:oleObj>
              </mc:Choice>
              <mc:Fallback>
                <p:oleObj name="CS ChemDraw Drawing" r:id="rId9" imgW="4587240" imgH="2788920" progId="ChemDraw.Document.5.0">
                  <p:embed/>
                  <p:pic>
                    <p:nvPicPr>
                      <p:cNvPr id="0" name="Oggetto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3" y="2547938"/>
                        <a:ext cx="6624637" cy="3689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9" name="Rettangolo 9"/>
          <p:cNvSpPr>
            <a:spLocks noChangeArrowheads="1"/>
          </p:cNvSpPr>
          <p:nvPr/>
        </p:nvSpPr>
        <p:spPr bwMode="auto">
          <a:xfrm>
            <a:off x="3671888" y="3502025"/>
            <a:ext cx="457200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pPr>
            <a:r>
              <a:rPr lang="it-IT" sz="1400" b="1">
                <a:solidFill>
                  <a:srgbClr val="0000FF"/>
                </a:solidFill>
              </a:rPr>
              <a:t>cyclocarbonylation/alkoxycarbonylation</a:t>
            </a:r>
            <a:r>
              <a:rPr lang="it-IT" sz="1600" b="1">
                <a:solidFill>
                  <a:srgbClr val="0000FF"/>
                </a:solidFill>
              </a:rPr>
              <a:t> </a:t>
            </a:r>
          </a:p>
        </p:txBody>
      </p:sp>
      <p:sp>
        <p:nvSpPr>
          <p:cNvPr id="15370" name="Rettangolo 10"/>
          <p:cNvSpPr>
            <a:spLocks noChangeArrowheads="1"/>
          </p:cNvSpPr>
          <p:nvPr/>
        </p:nvSpPr>
        <p:spPr bwMode="auto">
          <a:xfrm>
            <a:off x="3924300" y="5091113"/>
            <a:ext cx="34226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a:lnSpc>
                <a:spcPct val="120000"/>
              </a:lnSpc>
            </a:pPr>
            <a:r>
              <a:rPr lang="it-IT" sz="1400" b="1" dirty="0" err="1">
                <a:solidFill>
                  <a:srgbClr val="FF0000"/>
                </a:solidFill>
              </a:rPr>
              <a:t>heterocyclization</a:t>
            </a:r>
            <a:r>
              <a:rPr lang="it-IT" sz="1400" b="1" dirty="0">
                <a:solidFill>
                  <a:srgbClr val="FF0000"/>
                </a:solidFill>
              </a:rPr>
              <a:t>/</a:t>
            </a:r>
            <a:r>
              <a:rPr lang="it-IT" sz="1400" b="1" dirty="0" err="1">
                <a:solidFill>
                  <a:srgbClr val="FF0000"/>
                </a:solidFill>
              </a:rPr>
              <a:t>alkoxycarbonylation</a:t>
            </a:r>
            <a:endParaRPr lang="it-IT" sz="1400" b="1" dirty="0">
              <a:solidFill>
                <a:srgbClr val="FF0000"/>
              </a:solidFill>
            </a:endParaRPr>
          </a:p>
        </p:txBody>
      </p:sp>
      <p:sp>
        <p:nvSpPr>
          <p:cNvPr id="15371" name="Rettangolo 12"/>
          <p:cNvSpPr>
            <a:spLocks noChangeArrowheads="1"/>
          </p:cNvSpPr>
          <p:nvPr/>
        </p:nvSpPr>
        <p:spPr bwMode="auto">
          <a:xfrm>
            <a:off x="4067175" y="6248400"/>
            <a:ext cx="4572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0000"/>
              </a:lnSpc>
            </a:pPr>
            <a:r>
              <a:rPr lang="it-IT" sz="1400" b="1">
                <a:solidFill>
                  <a:srgbClr val="FF33CC"/>
                </a:solidFill>
              </a:rPr>
              <a:t>monoaminocarbonylation of terminal triple bond followed by intramolecular conjugate addition</a:t>
            </a:r>
          </a:p>
        </p:txBody>
      </p:sp>
      <p:pic>
        <p:nvPicPr>
          <p:cNvPr id="12" name="Immagine 0" descr="LISOC carattere più grand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306594" y="6497839"/>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367"/>
                                        </p:tgtEl>
                                        <p:attrNameLst>
                                          <p:attrName>style.visibility</p:attrName>
                                        </p:attrNameLst>
                                      </p:cBhvr>
                                      <p:to>
                                        <p:strVal val="visible"/>
                                      </p:to>
                                    </p:set>
                                    <p:anim calcmode="lin" valueType="num">
                                      <p:cBhvr additive="base">
                                        <p:cTn id="7" dur="500" fill="hold"/>
                                        <p:tgtEl>
                                          <p:spTgt spid="15367"/>
                                        </p:tgtEl>
                                        <p:attrNameLst>
                                          <p:attrName>ppt_x</p:attrName>
                                        </p:attrNameLst>
                                      </p:cBhvr>
                                      <p:tavLst>
                                        <p:tav tm="0">
                                          <p:val>
                                            <p:strVal val="#ppt_x"/>
                                          </p:val>
                                        </p:tav>
                                        <p:tav tm="100000">
                                          <p:val>
                                            <p:strVal val="#ppt_x"/>
                                          </p:val>
                                        </p:tav>
                                      </p:tavLst>
                                    </p:anim>
                                    <p:anim calcmode="lin" valueType="num">
                                      <p:cBhvr additive="base">
                                        <p:cTn id="8" dur="500" fill="hold"/>
                                        <p:tgtEl>
                                          <p:spTgt spid="1536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368"/>
                                        </p:tgtEl>
                                        <p:attrNameLst>
                                          <p:attrName>style.visibility</p:attrName>
                                        </p:attrNameLst>
                                      </p:cBhvr>
                                      <p:to>
                                        <p:strVal val="visible"/>
                                      </p:to>
                                    </p:set>
                                    <p:anim calcmode="lin" valueType="num">
                                      <p:cBhvr additive="base">
                                        <p:cTn id="13" dur="500" fill="hold"/>
                                        <p:tgtEl>
                                          <p:spTgt spid="15368"/>
                                        </p:tgtEl>
                                        <p:attrNameLst>
                                          <p:attrName>ppt_x</p:attrName>
                                        </p:attrNameLst>
                                      </p:cBhvr>
                                      <p:tavLst>
                                        <p:tav tm="0">
                                          <p:val>
                                            <p:strVal val="#ppt_x"/>
                                          </p:val>
                                        </p:tav>
                                        <p:tav tm="100000">
                                          <p:val>
                                            <p:strVal val="#ppt_x"/>
                                          </p:val>
                                        </p:tav>
                                      </p:tavLst>
                                    </p:anim>
                                    <p:anim calcmode="lin" valueType="num">
                                      <p:cBhvr additive="base">
                                        <p:cTn id="14" dur="500" fill="hold"/>
                                        <p:tgtEl>
                                          <p:spTgt spid="15368"/>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369"/>
                                        </p:tgtEl>
                                        <p:attrNameLst>
                                          <p:attrName>style.visibility</p:attrName>
                                        </p:attrNameLst>
                                      </p:cBhvr>
                                      <p:to>
                                        <p:strVal val="visible"/>
                                      </p:to>
                                    </p:set>
                                    <p:animEffect transition="in" filter="fade">
                                      <p:cBhvr>
                                        <p:cTn id="19" dur="1000"/>
                                        <p:tgtEl>
                                          <p:spTgt spid="15369"/>
                                        </p:tgtEl>
                                      </p:cBhvr>
                                    </p:animEffect>
                                    <p:anim calcmode="lin" valueType="num">
                                      <p:cBhvr>
                                        <p:cTn id="20" dur="1000" fill="hold"/>
                                        <p:tgtEl>
                                          <p:spTgt spid="15369"/>
                                        </p:tgtEl>
                                        <p:attrNameLst>
                                          <p:attrName>ppt_x</p:attrName>
                                        </p:attrNameLst>
                                      </p:cBhvr>
                                      <p:tavLst>
                                        <p:tav tm="0">
                                          <p:val>
                                            <p:strVal val="#ppt_x"/>
                                          </p:val>
                                        </p:tav>
                                        <p:tav tm="100000">
                                          <p:val>
                                            <p:strVal val="#ppt_x"/>
                                          </p:val>
                                        </p:tav>
                                      </p:tavLst>
                                    </p:anim>
                                    <p:anim calcmode="lin" valueType="num">
                                      <p:cBhvr>
                                        <p:cTn id="21" dur="1000" fill="hold"/>
                                        <p:tgtEl>
                                          <p:spTgt spid="15369"/>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5370"/>
                                        </p:tgtEl>
                                        <p:attrNameLst>
                                          <p:attrName>style.visibility</p:attrName>
                                        </p:attrNameLst>
                                      </p:cBhvr>
                                      <p:to>
                                        <p:strVal val="visible"/>
                                      </p:to>
                                    </p:set>
                                    <p:animEffect transition="in" filter="fade">
                                      <p:cBhvr>
                                        <p:cTn id="26" dur="1000"/>
                                        <p:tgtEl>
                                          <p:spTgt spid="15370"/>
                                        </p:tgtEl>
                                      </p:cBhvr>
                                    </p:animEffect>
                                    <p:anim calcmode="lin" valueType="num">
                                      <p:cBhvr>
                                        <p:cTn id="27" dur="1000" fill="hold"/>
                                        <p:tgtEl>
                                          <p:spTgt spid="15370"/>
                                        </p:tgtEl>
                                        <p:attrNameLst>
                                          <p:attrName>ppt_x</p:attrName>
                                        </p:attrNameLst>
                                      </p:cBhvr>
                                      <p:tavLst>
                                        <p:tav tm="0">
                                          <p:val>
                                            <p:strVal val="#ppt_x"/>
                                          </p:val>
                                        </p:tav>
                                        <p:tav tm="100000">
                                          <p:val>
                                            <p:strVal val="#ppt_x"/>
                                          </p:val>
                                        </p:tav>
                                      </p:tavLst>
                                    </p:anim>
                                    <p:anim calcmode="lin" valueType="num">
                                      <p:cBhvr>
                                        <p:cTn id="28" dur="1000" fill="hold"/>
                                        <p:tgtEl>
                                          <p:spTgt spid="15370"/>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5371"/>
                                        </p:tgtEl>
                                        <p:attrNameLst>
                                          <p:attrName>style.visibility</p:attrName>
                                        </p:attrNameLst>
                                      </p:cBhvr>
                                      <p:to>
                                        <p:strVal val="visible"/>
                                      </p:to>
                                    </p:set>
                                    <p:animEffect transition="in" filter="fade">
                                      <p:cBhvr>
                                        <p:cTn id="33" dur="1000"/>
                                        <p:tgtEl>
                                          <p:spTgt spid="15371"/>
                                        </p:tgtEl>
                                      </p:cBhvr>
                                    </p:animEffect>
                                    <p:anim calcmode="lin" valueType="num">
                                      <p:cBhvr>
                                        <p:cTn id="34" dur="1000" fill="hold"/>
                                        <p:tgtEl>
                                          <p:spTgt spid="15371"/>
                                        </p:tgtEl>
                                        <p:attrNameLst>
                                          <p:attrName>ppt_x</p:attrName>
                                        </p:attrNameLst>
                                      </p:cBhvr>
                                      <p:tavLst>
                                        <p:tav tm="0">
                                          <p:val>
                                            <p:strVal val="#ppt_x"/>
                                          </p:val>
                                        </p:tav>
                                        <p:tav tm="100000">
                                          <p:val>
                                            <p:strVal val="#ppt_x"/>
                                          </p:val>
                                        </p:tav>
                                      </p:tavLst>
                                    </p:anim>
                                    <p:anim calcmode="lin" valueType="num">
                                      <p:cBhvr>
                                        <p:cTn id="35" dur="1000" fill="hold"/>
                                        <p:tgtEl>
                                          <p:spTgt spid="153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9" grpId="0"/>
      <p:bldP spid="15370" grpId="0"/>
      <p:bldP spid="1537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1"/>
          <p:cNvSpPr txBox="1">
            <a:spLocks noChangeArrowheads="1"/>
          </p:cNvSpPr>
          <p:nvPr/>
        </p:nvSpPr>
        <p:spPr bwMode="auto">
          <a:xfrm>
            <a:off x="251521" y="940658"/>
            <a:ext cx="3444781" cy="400110"/>
          </a:xfrm>
          <a:prstGeom prst="rect">
            <a:avLst/>
          </a:prstGeom>
          <a:solidFill>
            <a:schemeClr val="bg1"/>
          </a:solidFill>
          <a:ln w="9525">
            <a:solidFill>
              <a:srgbClr val="0000FF"/>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it-IT" sz="2000" b="1" dirty="0" smtClean="0">
                <a:solidFill>
                  <a:srgbClr val="0000FF"/>
                </a:solidFill>
                <a:latin typeface="Calibri" pitchFamily="34" charset="0"/>
                <a:cs typeface="Calibri" pitchFamily="34" charset="0"/>
              </a:rPr>
              <a:t>New </a:t>
            </a:r>
            <a:r>
              <a:rPr lang="it-IT" sz="2000" b="1" dirty="0">
                <a:solidFill>
                  <a:srgbClr val="0000FF"/>
                </a:solidFill>
                <a:latin typeface="Calibri" pitchFamily="34" charset="0"/>
                <a:cs typeface="Calibri" pitchFamily="34" charset="0"/>
              </a:rPr>
              <a:t>Natural-Like </a:t>
            </a:r>
            <a:r>
              <a:rPr lang="it-IT" sz="2000" b="1" dirty="0" err="1">
                <a:solidFill>
                  <a:srgbClr val="0000FF"/>
                </a:solidFill>
                <a:latin typeface="Calibri" pitchFamily="34" charset="0"/>
                <a:cs typeface="Calibri" pitchFamily="34" charset="0"/>
              </a:rPr>
              <a:t>Erbicides</a:t>
            </a:r>
            <a:endParaRPr lang="it-IT" sz="2000" b="1" dirty="0">
              <a:solidFill>
                <a:srgbClr val="0000FF"/>
              </a:solidFill>
              <a:latin typeface="Calibri" pitchFamily="34" charset="0"/>
              <a:cs typeface="Calibri" pitchFamily="34" charset="0"/>
            </a:endParaRPr>
          </a:p>
        </p:txBody>
      </p:sp>
      <p:sp>
        <p:nvSpPr>
          <p:cNvPr id="21507" name="103 CuadroTexto"/>
          <p:cNvSpPr txBox="1">
            <a:spLocks noChangeArrowheads="1"/>
          </p:cNvSpPr>
          <p:nvPr/>
        </p:nvSpPr>
        <p:spPr bwMode="auto">
          <a:xfrm>
            <a:off x="395288" y="1433091"/>
            <a:ext cx="8328025"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600" dirty="0">
                <a:latin typeface="Calibri" pitchFamily="34" charset="0"/>
                <a:sym typeface="Wingdings" pitchFamily="2" charset="2"/>
              </a:rPr>
              <a:t>In modern </a:t>
            </a:r>
            <a:r>
              <a:rPr lang="en-US" sz="1600" dirty="0" smtClean="0">
                <a:latin typeface="Calibri" pitchFamily="34" charset="0"/>
                <a:sym typeface="Wingdings" pitchFamily="2" charset="2"/>
              </a:rPr>
              <a:t>agriculture </a:t>
            </a:r>
            <a:r>
              <a:rPr lang="en-US" sz="1600" dirty="0">
                <a:latin typeface="Calibri" pitchFamily="34" charset="0"/>
                <a:sym typeface="Wingdings" pitchFamily="2" charset="2"/>
              </a:rPr>
              <a:t>the control of weeds is one of the goals to maximize crop yield and quality </a:t>
            </a:r>
            <a:endParaRPr lang="en-US" sz="1600" dirty="0">
              <a:latin typeface="Calibri" pitchFamily="34" charset="0"/>
            </a:endParaRPr>
          </a:p>
        </p:txBody>
      </p:sp>
      <p:sp>
        <p:nvSpPr>
          <p:cNvPr id="4" name="103 CuadroTexto"/>
          <p:cNvSpPr txBox="1">
            <a:spLocks noChangeArrowheads="1"/>
          </p:cNvSpPr>
          <p:nvPr/>
        </p:nvSpPr>
        <p:spPr bwMode="auto">
          <a:xfrm>
            <a:off x="466725" y="1807022"/>
            <a:ext cx="3097213" cy="1323975"/>
          </a:xfrm>
          <a:prstGeom prst="rect">
            <a:avLst/>
          </a:prstGeom>
          <a:solidFill>
            <a:schemeClr val="bg1"/>
          </a:solidFill>
          <a:ln w="9525">
            <a:solidFill>
              <a:schemeClr val="bg1">
                <a:lumMod val="95000"/>
              </a:schemeClr>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defRPr/>
            </a:pPr>
            <a:r>
              <a:rPr lang="en-US" sz="1600" dirty="0" smtClean="0">
                <a:latin typeface="Calibri" pitchFamily="34" charset="0"/>
                <a:sym typeface="Wingdings" pitchFamily="2" charset="2"/>
              </a:rPr>
              <a:t>Weeds compete with crops for:</a:t>
            </a:r>
          </a:p>
          <a:p>
            <a:pPr algn="just" eaLnBrk="1" hangingPunct="1">
              <a:defRPr/>
            </a:pPr>
            <a:r>
              <a:rPr lang="en-US" sz="1600" dirty="0" smtClean="0">
                <a:latin typeface="Calibri" pitchFamily="34" charset="0"/>
                <a:sym typeface="Wingdings" pitchFamily="2" charset="2"/>
              </a:rPr>
              <a:t>-water</a:t>
            </a:r>
          </a:p>
          <a:p>
            <a:pPr algn="just" eaLnBrk="1" hangingPunct="1">
              <a:defRPr/>
            </a:pPr>
            <a:r>
              <a:rPr lang="en-US" sz="1600" dirty="0" smtClean="0">
                <a:latin typeface="Calibri" pitchFamily="34" charset="0"/>
                <a:sym typeface="Wingdings" pitchFamily="2" charset="2"/>
              </a:rPr>
              <a:t>-nutrients</a:t>
            </a:r>
          </a:p>
          <a:p>
            <a:pPr algn="just" eaLnBrk="1" hangingPunct="1">
              <a:defRPr/>
            </a:pPr>
            <a:r>
              <a:rPr lang="en-US" sz="1600" dirty="0" smtClean="0">
                <a:latin typeface="Calibri" pitchFamily="34" charset="0"/>
                <a:sym typeface="Wingdings" pitchFamily="2" charset="2"/>
              </a:rPr>
              <a:t>-space</a:t>
            </a:r>
          </a:p>
          <a:p>
            <a:pPr algn="just" eaLnBrk="1" hangingPunct="1">
              <a:defRPr/>
            </a:pPr>
            <a:r>
              <a:rPr lang="en-US" sz="1600" dirty="0" smtClean="0">
                <a:latin typeface="Calibri" pitchFamily="34" charset="0"/>
                <a:sym typeface="Wingdings" pitchFamily="2" charset="2"/>
              </a:rPr>
              <a:t>-sunlight</a:t>
            </a:r>
            <a:endParaRPr lang="en-US" sz="1600" dirty="0" smtClean="0">
              <a:latin typeface="Calibri" pitchFamily="34" charset="0"/>
            </a:endParaRPr>
          </a:p>
        </p:txBody>
      </p:sp>
      <p:sp>
        <p:nvSpPr>
          <p:cNvPr id="5" name="103 CuadroTexto"/>
          <p:cNvSpPr txBox="1">
            <a:spLocks noChangeArrowheads="1"/>
          </p:cNvSpPr>
          <p:nvPr/>
        </p:nvSpPr>
        <p:spPr bwMode="auto">
          <a:xfrm>
            <a:off x="4480554" y="1991742"/>
            <a:ext cx="3733800" cy="1077218"/>
          </a:xfrm>
          <a:prstGeom prst="rect">
            <a:avLst/>
          </a:prstGeom>
          <a:solidFill>
            <a:schemeClr val="bg1"/>
          </a:solidFill>
          <a:ln w="9525">
            <a:solidFill>
              <a:schemeClr val="bg1">
                <a:lumMod val="95000"/>
              </a:schemeClr>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defRPr/>
            </a:pPr>
            <a:r>
              <a:rPr lang="en-US" sz="1600" dirty="0" smtClean="0">
                <a:latin typeface="Calibri" pitchFamily="34" charset="0"/>
                <a:sym typeface="Wingdings" pitchFamily="2" charset="2"/>
              </a:rPr>
              <a:t>Many weeds are the hosts of </a:t>
            </a:r>
            <a:r>
              <a:rPr lang="en-US" sz="1600" dirty="0" err="1" smtClean="0">
                <a:latin typeface="Calibri" pitchFamily="34" charset="0"/>
                <a:sym typeface="Wingdings" pitchFamily="2" charset="2"/>
              </a:rPr>
              <a:t>phatogens</a:t>
            </a:r>
            <a:r>
              <a:rPr lang="en-US" sz="1600" dirty="0" smtClean="0">
                <a:latin typeface="Calibri" pitchFamily="34" charset="0"/>
                <a:sym typeface="Wingdings" pitchFamily="2" charset="2"/>
              </a:rPr>
              <a:t>: </a:t>
            </a:r>
          </a:p>
          <a:p>
            <a:pPr algn="just" eaLnBrk="1" hangingPunct="1">
              <a:defRPr/>
            </a:pPr>
            <a:r>
              <a:rPr lang="en-US" sz="1600" dirty="0" smtClean="0">
                <a:latin typeface="Calibri" pitchFamily="34" charset="0"/>
                <a:sym typeface="Wingdings" pitchFamily="2" charset="2"/>
              </a:rPr>
              <a:t>-viruses</a:t>
            </a:r>
          </a:p>
          <a:p>
            <a:pPr algn="just" eaLnBrk="1" hangingPunct="1">
              <a:defRPr/>
            </a:pPr>
            <a:r>
              <a:rPr lang="en-US" sz="1600" dirty="0" smtClean="0">
                <a:latin typeface="Calibri" pitchFamily="34" charset="0"/>
                <a:sym typeface="Wingdings" pitchFamily="2" charset="2"/>
              </a:rPr>
              <a:t>-fungi</a:t>
            </a:r>
          </a:p>
          <a:p>
            <a:pPr algn="just" eaLnBrk="1" hangingPunct="1">
              <a:defRPr/>
            </a:pPr>
            <a:r>
              <a:rPr lang="en-US" sz="1600" dirty="0" smtClean="0">
                <a:latin typeface="Calibri" pitchFamily="34" charset="0"/>
                <a:sym typeface="Wingdings" pitchFamily="2" charset="2"/>
              </a:rPr>
              <a:t>-insects</a:t>
            </a:r>
          </a:p>
        </p:txBody>
      </p:sp>
      <p:sp>
        <p:nvSpPr>
          <p:cNvPr id="21510" name="Rettangolo 2"/>
          <p:cNvSpPr>
            <a:spLocks noChangeArrowheads="1"/>
          </p:cNvSpPr>
          <p:nvPr/>
        </p:nvSpPr>
        <p:spPr bwMode="auto">
          <a:xfrm>
            <a:off x="600075" y="3350087"/>
            <a:ext cx="7632700" cy="646112"/>
          </a:xfrm>
          <a:prstGeom prst="rect">
            <a:avLst/>
          </a:prstGeom>
          <a:solidFill>
            <a:schemeClr val="bg1"/>
          </a:solidFill>
          <a:ln w="9525">
            <a:solidFill>
              <a:srgbClr val="0000FF"/>
            </a:solidFill>
            <a:miter lim="800000"/>
            <a:headEnd/>
            <a:tailEnd/>
          </a:ln>
        </p:spPr>
        <p:txBody>
          <a:bodyPr>
            <a:spAutoFit/>
          </a:bodyPr>
          <a:lstStyle/>
          <a:p>
            <a:pPr algn="ctr"/>
            <a:r>
              <a:rPr lang="en-GB" b="1">
                <a:solidFill>
                  <a:srgbClr val="0000FF"/>
                </a:solidFill>
              </a:rPr>
              <a:t>3-(Methoxycarbonylmethylene)-isobenzofuran-1-imines: </a:t>
            </a:r>
          </a:p>
          <a:p>
            <a:pPr algn="ctr"/>
            <a:r>
              <a:rPr lang="en-GB" b="1">
                <a:solidFill>
                  <a:srgbClr val="0000FF"/>
                </a:solidFill>
              </a:rPr>
              <a:t>a New Class of Synthetic Herbicides</a:t>
            </a:r>
          </a:p>
        </p:txBody>
      </p:sp>
      <p:sp>
        <p:nvSpPr>
          <p:cNvPr id="21511" name="CasellaDiTesto 3"/>
          <p:cNvSpPr txBox="1">
            <a:spLocks noChangeArrowheads="1"/>
          </p:cNvSpPr>
          <p:nvPr/>
        </p:nvSpPr>
        <p:spPr bwMode="auto">
          <a:xfrm>
            <a:off x="792108" y="6310481"/>
            <a:ext cx="7236276" cy="430887"/>
          </a:xfrm>
          <a:prstGeom prst="rect">
            <a:avLst/>
          </a:prstGeom>
          <a:solidFill>
            <a:schemeClr val="bg1"/>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b="1" dirty="0"/>
              <a:t>R. Mancuso</a:t>
            </a:r>
            <a:r>
              <a:rPr lang="it-IT" sz="1100" dirty="0"/>
              <a:t>, I. </a:t>
            </a:r>
            <a:r>
              <a:rPr lang="it-IT" sz="1100" dirty="0" err="1"/>
              <a:t>Ziccarelli</a:t>
            </a:r>
            <a:r>
              <a:rPr lang="it-IT" sz="1100" dirty="0" smtClean="0"/>
              <a:t>, D</a:t>
            </a:r>
            <a:r>
              <a:rPr lang="it-IT" sz="1100" dirty="0"/>
              <a:t>. </a:t>
            </a:r>
            <a:r>
              <a:rPr lang="it-IT" sz="1100" dirty="0" err="1" smtClean="0"/>
              <a:t>Armentano</a:t>
            </a:r>
            <a:r>
              <a:rPr lang="it-IT" sz="1100" dirty="0"/>
              <a:t>, N. Marino, S.V. </a:t>
            </a:r>
            <a:r>
              <a:rPr lang="it-IT" sz="1100" dirty="0" err="1"/>
              <a:t>Giofrè</a:t>
            </a:r>
            <a:r>
              <a:rPr lang="it-IT" sz="1100" dirty="0"/>
              <a:t>, B. Gabriele</a:t>
            </a:r>
            <a:r>
              <a:rPr lang="it-IT" sz="1100" i="1" dirty="0"/>
              <a:t>, J. </a:t>
            </a:r>
            <a:r>
              <a:rPr lang="it-IT" sz="1100" i="1" dirty="0" err="1"/>
              <a:t>Org</a:t>
            </a:r>
            <a:r>
              <a:rPr lang="it-IT" sz="1100" i="1" dirty="0"/>
              <a:t>. </a:t>
            </a:r>
            <a:r>
              <a:rPr lang="it-IT" sz="1100" i="1" dirty="0" err="1"/>
              <a:t>Chem</a:t>
            </a:r>
            <a:r>
              <a:rPr lang="it-IT" sz="1100" dirty="0"/>
              <a:t>., </a:t>
            </a:r>
            <a:r>
              <a:rPr lang="it-IT" sz="1100" b="1" dirty="0"/>
              <a:t>2014</a:t>
            </a:r>
            <a:r>
              <a:rPr lang="it-IT" sz="1100" dirty="0"/>
              <a:t>, 79, 3506-3518</a:t>
            </a:r>
          </a:p>
          <a:p>
            <a:pPr eaLnBrk="1" hangingPunct="1"/>
            <a:r>
              <a:rPr lang="it-IT" sz="1100" dirty="0" smtClean="0"/>
              <a:t>F</a:t>
            </a:r>
            <a:r>
              <a:rPr lang="it-IT" sz="1100" dirty="0"/>
              <a:t>. </a:t>
            </a:r>
            <a:r>
              <a:rPr lang="it-IT" sz="1100" dirty="0" err="1"/>
              <a:t>Araniti</a:t>
            </a:r>
            <a:r>
              <a:rPr lang="it-IT" sz="1100" dirty="0"/>
              <a:t>, R. Mancuso, I. </a:t>
            </a:r>
            <a:r>
              <a:rPr lang="it-IT" sz="1100" dirty="0" err="1"/>
              <a:t>Ziccarelli</a:t>
            </a:r>
            <a:r>
              <a:rPr lang="it-IT" sz="1100" dirty="0"/>
              <a:t>, F. </a:t>
            </a:r>
            <a:r>
              <a:rPr lang="it-IT" sz="1100" dirty="0" err="1"/>
              <a:t>Sunseri</a:t>
            </a:r>
            <a:r>
              <a:rPr lang="it-IT" sz="1100" dirty="0"/>
              <a:t>, M. R. </a:t>
            </a:r>
            <a:r>
              <a:rPr lang="it-IT" sz="1100" dirty="0" err="1"/>
              <a:t>Abenavoli</a:t>
            </a:r>
            <a:r>
              <a:rPr lang="it-IT" sz="1100" dirty="0"/>
              <a:t>, B. Gabriele, </a:t>
            </a:r>
            <a:r>
              <a:rPr lang="it-IT" sz="1100" i="1" dirty="0" err="1"/>
              <a:t>Molecules</a:t>
            </a:r>
            <a:r>
              <a:rPr lang="it-IT" sz="1100" dirty="0"/>
              <a:t>, </a:t>
            </a:r>
            <a:r>
              <a:rPr lang="it-IT" sz="1100" b="1" dirty="0"/>
              <a:t>2014</a:t>
            </a:r>
            <a:r>
              <a:rPr lang="it-IT" sz="1100" dirty="0"/>
              <a:t>, 19, 8261-8275</a:t>
            </a:r>
          </a:p>
        </p:txBody>
      </p:sp>
      <p:sp>
        <p:nvSpPr>
          <p:cNvPr id="10" name="Rettangolo arrotondato 9"/>
          <p:cNvSpPr/>
          <p:nvPr/>
        </p:nvSpPr>
        <p:spPr>
          <a:xfrm>
            <a:off x="4918075" y="4143375"/>
            <a:ext cx="1044575" cy="108585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1513" name="CasellaDiTesto 48"/>
          <p:cNvSpPr txBox="1">
            <a:spLocks noChangeArrowheads="1"/>
          </p:cNvSpPr>
          <p:nvPr/>
        </p:nvSpPr>
        <p:spPr bwMode="auto">
          <a:xfrm>
            <a:off x="1331913" y="5564188"/>
            <a:ext cx="5040312"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400">
                <a:solidFill>
                  <a:srgbClr val="060113"/>
                </a:solidFill>
              </a:rPr>
              <a:t>Isobenzofuranimines induce strong phytotoxic effect on both shoot and root systems of </a:t>
            </a:r>
            <a:r>
              <a:rPr lang="en-US" sz="1400" i="1">
                <a:solidFill>
                  <a:srgbClr val="060113"/>
                </a:solidFill>
              </a:rPr>
              <a:t>Arabidopsis thaliana</a:t>
            </a:r>
            <a:endParaRPr lang="it-IT" sz="1400" i="1">
              <a:solidFill>
                <a:srgbClr val="060113"/>
              </a:solidFill>
            </a:endParaRPr>
          </a:p>
        </p:txBody>
      </p:sp>
      <p:pic>
        <p:nvPicPr>
          <p:cNvPr id="21514" name="Picture 79" descr="arab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7525" y="4149725"/>
            <a:ext cx="1235075"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5" name="CasellaDiTesto 48"/>
          <p:cNvSpPr txBox="1">
            <a:spLocks noChangeArrowheads="1"/>
          </p:cNvSpPr>
          <p:nvPr/>
        </p:nvSpPr>
        <p:spPr bwMode="auto">
          <a:xfrm>
            <a:off x="6659563" y="5589588"/>
            <a:ext cx="194468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i="1">
                <a:solidFill>
                  <a:srgbClr val="060113"/>
                </a:solidFill>
              </a:rPr>
              <a:t>Arabidopsis thaliana</a:t>
            </a:r>
            <a:endParaRPr lang="it-IT" sz="1400" i="1">
              <a:solidFill>
                <a:srgbClr val="060113"/>
              </a:solidFill>
            </a:endParaRPr>
          </a:p>
        </p:txBody>
      </p:sp>
      <p:graphicFrame>
        <p:nvGraphicFramePr>
          <p:cNvPr id="21516" name="Oggetto 6"/>
          <p:cNvGraphicFramePr>
            <a:graphicFrameLocks noChangeAspect="1"/>
          </p:cNvGraphicFramePr>
          <p:nvPr>
            <p:extLst>
              <p:ext uri="{D42A27DB-BD31-4B8C-83A1-F6EECF244321}">
                <p14:modId xmlns:p14="http://schemas.microsoft.com/office/powerpoint/2010/main" val="2595235266"/>
              </p:ext>
            </p:extLst>
          </p:nvPr>
        </p:nvGraphicFramePr>
        <p:xfrm>
          <a:off x="1763713" y="4186238"/>
          <a:ext cx="4046537" cy="965200"/>
        </p:xfrm>
        <a:graphic>
          <a:graphicData uri="http://schemas.openxmlformats.org/presentationml/2006/ole">
            <mc:AlternateContent xmlns:mc="http://schemas.openxmlformats.org/markup-compatibility/2006">
              <mc:Choice xmlns:v="urn:schemas-microsoft-com:vml" Requires="v">
                <p:oleObj spid="_x0000_s21702" name="CS ChemDraw Drawing" r:id="rId4" imgW="4046040" imgH="965160" progId="ChemDraw.Document.5.0">
                  <p:embed/>
                </p:oleObj>
              </mc:Choice>
              <mc:Fallback>
                <p:oleObj name="CS ChemDraw Drawing" r:id="rId4" imgW="4046040" imgH="965160" progId="ChemDraw.Document.5.0">
                  <p:embed/>
                  <p:pic>
                    <p:nvPicPr>
                      <p:cNvPr id="0" name="Oggetto 6"/>
                      <p:cNvPicPr>
                        <a:picLocks noChangeAspect="1" noChangeArrowheads="1"/>
                      </p:cNvPicPr>
                      <p:nvPr/>
                    </p:nvPicPr>
                    <p:blipFill>
                      <a:blip r:embed="rId5"/>
                      <a:srcRect/>
                      <a:stretch>
                        <a:fillRect/>
                      </a:stretch>
                    </p:blipFill>
                    <p:spPr bwMode="auto">
                      <a:xfrm>
                        <a:off x="1763713" y="4186238"/>
                        <a:ext cx="4046537"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Immagine 0" descr="LISOC carattere più grand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71334" y="6494288"/>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asellaDiTesto 3"/>
          <p:cNvSpPr txBox="1">
            <a:spLocks noChangeArrowheads="1"/>
          </p:cNvSpPr>
          <p:nvPr/>
        </p:nvSpPr>
        <p:spPr bwMode="auto">
          <a:xfrm>
            <a:off x="251521" y="116632"/>
            <a:ext cx="8640960" cy="707886"/>
          </a:xfrm>
          <a:prstGeom prst="rect">
            <a:avLst/>
          </a:prstGeom>
          <a:solidFill>
            <a:schemeClr val="accent1">
              <a:lumMod val="20000"/>
              <a:lumOff val="80000"/>
            </a:schemeClr>
          </a:solidFill>
          <a:ln w="9525">
            <a:solidFill>
              <a:srgbClr val="0000FF"/>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it-IT" sz="2000" b="1" dirty="0" err="1" smtClean="0">
                <a:solidFill>
                  <a:srgbClr val="0000FF"/>
                </a:solidFill>
                <a:latin typeface="Calibri" pitchFamily="34" charset="0"/>
                <a:cs typeface="Calibri" pitchFamily="34" charset="0"/>
              </a:rPr>
              <a:t>Synthesis</a:t>
            </a:r>
            <a:r>
              <a:rPr lang="it-IT" sz="2000" b="1" dirty="0" smtClean="0">
                <a:solidFill>
                  <a:srgbClr val="0000FF"/>
                </a:solidFill>
                <a:latin typeface="Calibri" pitchFamily="34" charset="0"/>
                <a:cs typeface="Calibri" pitchFamily="34" charset="0"/>
              </a:rPr>
              <a:t> of </a:t>
            </a:r>
            <a:r>
              <a:rPr lang="it-IT" sz="2000" b="1" dirty="0" err="1" smtClean="0">
                <a:solidFill>
                  <a:srgbClr val="0000FF"/>
                </a:solidFill>
                <a:latin typeface="Calibri" pitchFamily="34" charset="0"/>
                <a:cs typeface="Calibri" pitchFamily="34" charset="0"/>
              </a:rPr>
              <a:t>Herbicidal</a:t>
            </a:r>
            <a:r>
              <a:rPr lang="it-IT" sz="2000" b="1" dirty="0" smtClean="0">
                <a:solidFill>
                  <a:srgbClr val="0000FF"/>
                </a:solidFill>
                <a:latin typeface="Calibri" pitchFamily="34" charset="0"/>
                <a:cs typeface="Calibri" pitchFamily="34" charset="0"/>
              </a:rPr>
              <a:t> and </a:t>
            </a:r>
            <a:r>
              <a:rPr lang="it-IT" sz="2000" b="1" dirty="0" err="1" smtClean="0">
                <a:solidFill>
                  <a:srgbClr val="0000FF"/>
                </a:solidFill>
                <a:latin typeface="Calibri" pitchFamily="34" charset="0"/>
                <a:cs typeface="Calibri" pitchFamily="34" charset="0"/>
              </a:rPr>
              <a:t>Antitumor</a:t>
            </a:r>
            <a:r>
              <a:rPr lang="it-IT" sz="2000" b="1" dirty="0">
                <a:solidFill>
                  <a:srgbClr val="0000FF"/>
                </a:solidFill>
                <a:latin typeface="Calibri" pitchFamily="34" charset="0"/>
                <a:cs typeface="Calibri" pitchFamily="34" charset="0"/>
              </a:rPr>
              <a:t> </a:t>
            </a:r>
            <a:r>
              <a:rPr lang="it-IT" sz="2000" b="1" dirty="0" smtClean="0">
                <a:solidFill>
                  <a:srgbClr val="0000FF"/>
                </a:solidFill>
                <a:latin typeface="Calibri" pitchFamily="34" charset="0"/>
                <a:cs typeface="Calibri" pitchFamily="34" charset="0"/>
              </a:rPr>
              <a:t> </a:t>
            </a:r>
            <a:r>
              <a:rPr lang="it-IT" sz="2000" b="1" dirty="0" err="1" smtClean="0">
                <a:solidFill>
                  <a:srgbClr val="0000FF"/>
                </a:solidFill>
                <a:latin typeface="Calibri" pitchFamily="34" charset="0"/>
                <a:cs typeface="Calibri" pitchFamily="34" charset="0"/>
              </a:rPr>
              <a:t>Molecules</a:t>
            </a:r>
            <a:r>
              <a:rPr lang="it-IT" sz="2000" b="1" dirty="0" smtClean="0">
                <a:solidFill>
                  <a:srgbClr val="0000FF"/>
                </a:solidFill>
                <a:latin typeface="Calibri" pitchFamily="34" charset="0"/>
                <a:cs typeface="Calibri" pitchFamily="34" charset="0"/>
              </a:rPr>
              <a:t> </a:t>
            </a:r>
          </a:p>
          <a:p>
            <a:pPr algn="ctr" eaLnBrk="1" hangingPunct="1">
              <a:defRPr/>
            </a:pPr>
            <a:r>
              <a:rPr lang="it-IT" sz="2000" b="1" dirty="0" smtClean="0">
                <a:solidFill>
                  <a:srgbClr val="0000FF"/>
                </a:solidFill>
                <a:latin typeface="Calibri" pitchFamily="34" charset="0"/>
                <a:cs typeface="Calibri" pitchFamily="34" charset="0"/>
              </a:rPr>
              <a:t>by  PdI</a:t>
            </a:r>
            <a:r>
              <a:rPr lang="it-IT" sz="2000" b="1" baseline="-25000" dirty="0" smtClean="0">
                <a:solidFill>
                  <a:srgbClr val="0000FF"/>
                </a:solidFill>
                <a:latin typeface="Calibri" pitchFamily="34" charset="0"/>
                <a:cs typeface="Calibri" pitchFamily="34" charset="0"/>
              </a:rPr>
              <a:t>2</a:t>
            </a:r>
            <a:r>
              <a:rPr lang="it-IT" sz="2000" b="1" dirty="0" smtClean="0">
                <a:solidFill>
                  <a:srgbClr val="0000FF"/>
                </a:solidFill>
                <a:latin typeface="Calibri" pitchFamily="34" charset="0"/>
                <a:cs typeface="Calibri" pitchFamily="34" charset="0"/>
              </a:rPr>
              <a:t>-Catalyzed </a:t>
            </a:r>
            <a:r>
              <a:rPr lang="it-IT" sz="2000" b="1" dirty="0" err="1" smtClean="0">
                <a:solidFill>
                  <a:srgbClr val="0000FF"/>
                </a:solidFill>
                <a:latin typeface="Calibri" pitchFamily="34" charset="0"/>
                <a:cs typeface="Calibri" pitchFamily="34" charset="0"/>
              </a:rPr>
              <a:t>Oxidative</a:t>
            </a:r>
            <a:r>
              <a:rPr lang="it-IT" sz="2000" b="1" dirty="0" smtClean="0">
                <a:solidFill>
                  <a:srgbClr val="0000FF"/>
                </a:solidFill>
                <a:latin typeface="Calibri" pitchFamily="34" charset="0"/>
                <a:cs typeface="Calibri" pitchFamily="34" charset="0"/>
              </a:rPr>
              <a:t> </a:t>
            </a:r>
            <a:r>
              <a:rPr lang="it-IT" sz="2000" b="1" dirty="0" err="1" smtClean="0">
                <a:solidFill>
                  <a:srgbClr val="0000FF"/>
                </a:solidFill>
                <a:latin typeface="Calibri" pitchFamily="34" charset="0"/>
                <a:cs typeface="Calibri" pitchFamily="34" charset="0"/>
              </a:rPr>
              <a:t>Carbonylation</a:t>
            </a:r>
            <a:endParaRPr lang="it-IT" sz="2000" b="1" dirty="0" smtClean="0">
              <a:solidFill>
                <a:srgbClr val="0000FF"/>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tangolo arrotondato 14"/>
          <p:cNvSpPr/>
          <p:nvPr/>
        </p:nvSpPr>
        <p:spPr>
          <a:xfrm>
            <a:off x="4518556" y="4582203"/>
            <a:ext cx="1584325" cy="138747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4" name="Rettangolo arrotondato 13"/>
          <p:cNvSpPr/>
          <p:nvPr/>
        </p:nvSpPr>
        <p:spPr>
          <a:xfrm>
            <a:off x="2124075" y="4581525"/>
            <a:ext cx="1584325" cy="138747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2532" name="Rettangolo 2"/>
          <p:cNvSpPr>
            <a:spLocks noChangeArrowheads="1"/>
          </p:cNvSpPr>
          <p:nvPr/>
        </p:nvSpPr>
        <p:spPr bwMode="auto">
          <a:xfrm>
            <a:off x="755650" y="188913"/>
            <a:ext cx="7632700" cy="646112"/>
          </a:xfrm>
          <a:prstGeom prst="rect">
            <a:avLst/>
          </a:prstGeom>
          <a:solidFill>
            <a:schemeClr val="bg1"/>
          </a:solidFill>
          <a:ln w="9525">
            <a:solidFill>
              <a:srgbClr val="0000FF"/>
            </a:solidFill>
            <a:miter lim="800000"/>
            <a:headEnd/>
            <a:tailEnd/>
          </a:ln>
        </p:spPr>
        <p:txBody>
          <a:bodyPr>
            <a:spAutoFit/>
          </a:bodyPr>
          <a:lstStyle/>
          <a:p>
            <a:pPr algn="ctr"/>
            <a:r>
              <a:rPr lang="en-GB" b="1" dirty="0">
                <a:solidFill>
                  <a:srgbClr val="0000FF"/>
                </a:solidFill>
              </a:rPr>
              <a:t>3-(</a:t>
            </a:r>
            <a:r>
              <a:rPr lang="en-GB" b="1" dirty="0" err="1">
                <a:solidFill>
                  <a:srgbClr val="0000FF"/>
                </a:solidFill>
              </a:rPr>
              <a:t>Methoxycarbonylmethylene</a:t>
            </a:r>
            <a:r>
              <a:rPr lang="en-GB" b="1" dirty="0">
                <a:solidFill>
                  <a:srgbClr val="0000FF"/>
                </a:solidFill>
              </a:rPr>
              <a:t>)-isobenzofuran-1-imines: </a:t>
            </a:r>
          </a:p>
          <a:p>
            <a:pPr algn="ctr"/>
            <a:r>
              <a:rPr lang="en-GB" b="1" dirty="0">
                <a:solidFill>
                  <a:srgbClr val="0000FF"/>
                </a:solidFill>
              </a:rPr>
              <a:t>a New Class of Synthetic Herbicides</a:t>
            </a:r>
          </a:p>
        </p:txBody>
      </p:sp>
      <p:graphicFrame>
        <p:nvGraphicFramePr>
          <p:cNvPr id="22533" name="Oggetto 1"/>
          <p:cNvGraphicFramePr>
            <a:graphicFrameLocks noChangeAspect="1"/>
          </p:cNvGraphicFramePr>
          <p:nvPr/>
        </p:nvGraphicFramePr>
        <p:xfrm>
          <a:off x="2484438" y="4724400"/>
          <a:ext cx="795337" cy="1104900"/>
        </p:xfrm>
        <a:graphic>
          <a:graphicData uri="http://schemas.openxmlformats.org/presentationml/2006/ole">
            <mc:AlternateContent xmlns:mc="http://schemas.openxmlformats.org/markup-compatibility/2006">
              <mc:Choice xmlns:v="urn:schemas-microsoft-com:vml" Requires="v">
                <p:oleObj spid="_x0000_s23267" name="CS ChemDraw Drawing" r:id="rId3" imgW="795020" imgH="1104900" progId="ChemDraw.Document.5.0">
                  <p:embed/>
                </p:oleObj>
              </mc:Choice>
              <mc:Fallback>
                <p:oleObj name="CS ChemDraw Drawing" r:id="rId3" imgW="795020" imgH="1104900" progId="ChemDraw.Document.5.0">
                  <p:embed/>
                  <p:pic>
                    <p:nvPicPr>
                      <p:cNvPr id="0" name="Oggetto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4724400"/>
                        <a:ext cx="79533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534" name="Oggetto 2"/>
          <p:cNvGraphicFramePr>
            <a:graphicFrameLocks noChangeAspect="1"/>
          </p:cNvGraphicFramePr>
          <p:nvPr>
            <p:extLst>
              <p:ext uri="{D42A27DB-BD31-4B8C-83A1-F6EECF244321}">
                <p14:modId xmlns:p14="http://schemas.microsoft.com/office/powerpoint/2010/main" val="3314470011"/>
              </p:ext>
            </p:extLst>
          </p:nvPr>
        </p:nvGraphicFramePr>
        <p:xfrm>
          <a:off x="4870187" y="4723490"/>
          <a:ext cx="881062" cy="1104900"/>
        </p:xfrm>
        <a:graphic>
          <a:graphicData uri="http://schemas.openxmlformats.org/presentationml/2006/ole">
            <mc:AlternateContent xmlns:mc="http://schemas.openxmlformats.org/markup-compatibility/2006">
              <mc:Choice xmlns:v="urn:schemas-microsoft-com:vml" Requires="v">
                <p:oleObj spid="_x0000_s23268" name="CS ChemDraw Drawing" r:id="rId5" imgW="881380" imgH="1104900" progId="ChemDraw.Document.5.0">
                  <p:embed/>
                </p:oleObj>
              </mc:Choice>
              <mc:Fallback>
                <p:oleObj name="CS ChemDraw Drawing" r:id="rId5" imgW="881380" imgH="1104900" progId="ChemDraw.Document.5.0">
                  <p:embed/>
                  <p:pic>
                    <p:nvPicPr>
                      <p:cNvPr id="0" name="Oggetto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0187" y="4723490"/>
                        <a:ext cx="881062"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35" name="CasellaDiTesto 3"/>
          <p:cNvSpPr txBox="1">
            <a:spLocks noChangeArrowheads="1"/>
          </p:cNvSpPr>
          <p:nvPr/>
        </p:nvSpPr>
        <p:spPr bwMode="auto">
          <a:xfrm>
            <a:off x="755576" y="6453188"/>
            <a:ext cx="7564438" cy="277812"/>
          </a:xfrm>
          <a:prstGeom prst="rect">
            <a:avLst/>
          </a:prstGeom>
          <a:solidFill>
            <a:schemeClr val="bg1"/>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200" dirty="0"/>
              <a:t>F. </a:t>
            </a:r>
            <a:r>
              <a:rPr lang="it-IT" sz="1200" dirty="0" err="1"/>
              <a:t>Araniti</a:t>
            </a:r>
            <a:r>
              <a:rPr lang="it-IT" sz="1200" b="1" dirty="0"/>
              <a:t>, R. Mancuso</a:t>
            </a:r>
            <a:r>
              <a:rPr lang="it-IT" sz="1200" dirty="0"/>
              <a:t>, I. </a:t>
            </a:r>
            <a:r>
              <a:rPr lang="it-IT" sz="1200" dirty="0" err="1"/>
              <a:t>Ziccarelli</a:t>
            </a:r>
            <a:r>
              <a:rPr lang="it-IT" sz="1200" dirty="0"/>
              <a:t>, F. </a:t>
            </a:r>
            <a:r>
              <a:rPr lang="it-IT" sz="1200" dirty="0" err="1"/>
              <a:t>Sunseri</a:t>
            </a:r>
            <a:r>
              <a:rPr lang="it-IT" sz="1200" dirty="0"/>
              <a:t>, M. R. </a:t>
            </a:r>
            <a:r>
              <a:rPr lang="it-IT" sz="1200" dirty="0" err="1"/>
              <a:t>Abenavoli</a:t>
            </a:r>
            <a:r>
              <a:rPr lang="it-IT" sz="1200" dirty="0"/>
              <a:t>, B. Gabriele, </a:t>
            </a:r>
            <a:r>
              <a:rPr lang="it-IT" sz="1200" i="1" dirty="0" err="1"/>
              <a:t>Molecules</a:t>
            </a:r>
            <a:r>
              <a:rPr lang="it-IT" sz="1200" dirty="0"/>
              <a:t>, </a:t>
            </a:r>
            <a:r>
              <a:rPr lang="it-IT" sz="1200" b="1" dirty="0"/>
              <a:t>2014</a:t>
            </a:r>
            <a:r>
              <a:rPr lang="it-IT" sz="1200" dirty="0"/>
              <a:t>, 19, 8261-8275</a:t>
            </a:r>
          </a:p>
        </p:txBody>
      </p:sp>
      <p:graphicFrame>
        <p:nvGraphicFramePr>
          <p:cNvPr id="22536" name="Oggetto 1"/>
          <p:cNvGraphicFramePr>
            <a:graphicFrameLocks noChangeAspect="1"/>
          </p:cNvGraphicFramePr>
          <p:nvPr/>
        </p:nvGraphicFramePr>
        <p:xfrm>
          <a:off x="1820863" y="1125538"/>
          <a:ext cx="5191125" cy="1050925"/>
        </p:xfrm>
        <a:graphic>
          <a:graphicData uri="http://schemas.openxmlformats.org/presentationml/2006/ole">
            <mc:AlternateContent xmlns:mc="http://schemas.openxmlformats.org/markup-compatibility/2006">
              <mc:Choice xmlns:v="urn:schemas-microsoft-com:vml" Requires="v">
                <p:oleObj spid="_x0000_s23269" name="CS ChemDraw Drawing" r:id="rId7" imgW="5191760" imgH="1051560" progId="ChemDraw.Document.5.0">
                  <p:embed/>
                </p:oleObj>
              </mc:Choice>
              <mc:Fallback>
                <p:oleObj name="CS ChemDraw Drawing" r:id="rId7" imgW="5191760" imgH="1051560" progId="ChemDraw.Document.5.0">
                  <p:embed/>
                  <p:pic>
                    <p:nvPicPr>
                      <p:cNvPr id="0" name="Oggetto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0863" y="1125538"/>
                        <a:ext cx="5191125"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537" name="Oggetto 3"/>
          <p:cNvGraphicFramePr>
            <a:graphicFrameLocks noChangeAspect="1"/>
          </p:cNvGraphicFramePr>
          <p:nvPr/>
        </p:nvGraphicFramePr>
        <p:xfrm>
          <a:off x="1949450" y="2132013"/>
          <a:ext cx="5100638" cy="1749425"/>
        </p:xfrm>
        <a:graphic>
          <a:graphicData uri="http://schemas.openxmlformats.org/presentationml/2006/ole">
            <mc:AlternateContent xmlns:mc="http://schemas.openxmlformats.org/markup-compatibility/2006">
              <mc:Choice xmlns:v="urn:schemas-microsoft-com:vml" Requires="v">
                <p:oleObj spid="_x0000_s23270" name="CS ChemDraw Drawing" r:id="rId9" imgW="5100320" imgH="1747520" progId="ChemDraw.Document.5.0">
                  <p:embed/>
                </p:oleObj>
              </mc:Choice>
              <mc:Fallback>
                <p:oleObj name="CS ChemDraw Drawing" r:id="rId9" imgW="5100320" imgH="1747520" progId="ChemDraw.Document.5.0">
                  <p:embed/>
                  <p:pic>
                    <p:nvPicPr>
                      <p:cNvPr id="0" name="Oggetto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49450" y="2132013"/>
                        <a:ext cx="5100638"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Immagine 0" descr="LISOC carattere più grand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299326" y="6494288"/>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sellaDiTesto 3"/>
          <p:cNvSpPr txBox="1">
            <a:spLocks noChangeArrowheads="1"/>
          </p:cNvSpPr>
          <p:nvPr/>
        </p:nvSpPr>
        <p:spPr bwMode="auto">
          <a:xfrm>
            <a:off x="755576" y="4077072"/>
            <a:ext cx="7863371" cy="276999"/>
          </a:xfrm>
          <a:prstGeom prst="rect">
            <a:avLst/>
          </a:prstGeom>
          <a:solidFill>
            <a:schemeClr val="bg1"/>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200" b="1" dirty="0" smtClean="0"/>
              <a:t>R</a:t>
            </a:r>
            <a:r>
              <a:rPr lang="it-IT" sz="1200" b="1" dirty="0"/>
              <a:t>. Mancuso</a:t>
            </a:r>
            <a:r>
              <a:rPr lang="it-IT" sz="1200" dirty="0"/>
              <a:t>, I. </a:t>
            </a:r>
            <a:r>
              <a:rPr lang="it-IT" sz="1200" dirty="0" err="1" smtClean="0"/>
              <a:t>Ziccarelli</a:t>
            </a:r>
            <a:r>
              <a:rPr lang="it-IT" sz="1200" dirty="0" smtClean="0"/>
              <a:t>, D. </a:t>
            </a:r>
            <a:r>
              <a:rPr lang="it-IT" sz="1200" dirty="0" err="1"/>
              <a:t>A</a:t>
            </a:r>
            <a:r>
              <a:rPr lang="it-IT" sz="1200" dirty="0" err="1" smtClean="0"/>
              <a:t>rmentano</a:t>
            </a:r>
            <a:r>
              <a:rPr lang="it-IT" sz="1200" dirty="0" smtClean="0"/>
              <a:t>, N. Marino, S.V. </a:t>
            </a:r>
            <a:r>
              <a:rPr lang="it-IT" sz="1200" dirty="0" err="1" smtClean="0"/>
              <a:t>Giofrè</a:t>
            </a:r>
            <a:r>
              <a:rPr lang="it-IT" sz="1200" dirty="0" smtClean="0"/>
              <a:t>, </a:t>
            </a:r>
            <a:r>
              <a:rPr lang="it-IT" sz="1200" dirty="0"/>
              <a:t>B. </a:t>
            </a:r>
            <a:r>
              <a:rPr lang="it-IT" sz="1200" dirty="0" smtClean="0"/>
              <a:t>Gabriele</a:t>
            </a:r>
            <a:r>
              <a:rPr lang="it-IT" sz="1200" i="1" dirty="0" smtClean="0"/>
              <a:t>, J. </a:t>
            </a:r>
            <a:r>
              <a:rPr lang="it-IT" sz="1200" i="1" dirty="0" err="1" smtClean="0"/>
              <a:t>Org</a:t>
            </a:r>
            <a:r>
              <a:rPr lang="it-IT" sz="1200" i="1" dirty="0" smtClean="0"/>
              <a:t>. </a:t>
            </a:r>
            <a:r>
              <a:rPr lang="it-IT" sz="1200" i="1" dirty="0" err="1" smtClean="0"/>
              <a:t>Chem</a:t>
            </a:r>
            <a:r>
              <a:rPr lang="it-IT" sz="1200" dirty="0" smtClean="0"/>
              <a:t>., </a:t>
            </a:r>
            <a:r>
              <a:rPr lang="it-IT" sz="1200" b="1" dirty="0"/>
              <a:t>2014</a:t>
            </a:r>
            <a:r>
              <a:rPr lang="it-IT" sz="1200" dirty="0"/>
              <a:t>, </a:t>
            </a:r>
            <a:r>
              <a:rPr lang="it-IT" sz="1200" dirty="0" smtClean="0"/>
              <a:t>79</a:t>
            </a:r>
            <a:r>
              <a:rPr lang="it-IT" sz="1200" dirty="0"/>
              <a:t>, </a:t>
            </a:r>
            <a:r>
              <a:rPr lang="it-IT" sz="1200" dirty="0" smtClean="0"/>
              <a:t>3506-3518</a:t>
            </a:r>
            <a:endParaRPr lang="it-IT" sz="1200" dirty="0"/>
          </a:p>
        </p:txBody>
      </p:sp>
      <p:sp>
        <p:nvSpPr>
          <p:cNvPr id="12" name="Rettangolo 10"/>
          <p:cNvSpPr>
            <a:spLocks noChangeArrowheads="1"/>
          </p:cNvSpPr>
          <p:nvPr/>
        </p:nvSpPr>
        <p:spPr bwMode="auto">
          <a:xfrm>
            <a:off x="107504" y="2204864"/>
            <a:ext cx="1672253" cy="515206"/>
          </a:xfrm>
          <a:prstGeom prst="rect">
            <a:avLst/>
          </a:prstGeom>
          <a:solidFill>
            <a:schemeClr val="bg1"/>
          </a:solidFill>
          <a:ln>
            <a:noFill/>
          </a:ln>
          <a:extLst/>
        </p:spPr>
        <p:txBody>
          <a:bodyPr wrap="none">
            <a:spAutoFit/>
          </a:bodyPr>
          <a:lstStyle/>
          <a:p>
            <a:pPr algn="just">
              <a:lnSpc>
                <a:spcPct val="120000"/>
              </a:lnSpc>
            </a:pPr>
            <a:r>
              <a:rPr lang="it-IT" sz="1200" b="1" dirty="0" err="1">
                <a:solidFill>
                  <a:srgbClr val="FF0000"/>
                </a:solidFill>
              </a:rPr>
              <a:t>H</a:t>
            </a:r>
            <a:r>
              <a:rPr lang="it-IT" sz="1200" b="1" dirty="0" err="1" smtClean="0">
                <a:solidFill>
                  <a:srgbClr val="FF0000"/>
                </a:solidFill>
              </a:rPr>
              <a:t>eterocyclization</a:t>
            </a:r>
            <a:r>
              <a:rPr lang="it-IT" sz="1200" b="1" dirty="0" smtClean="0">
                <a:solidFill>
                  <a:srgbClr val="FF0000"/>
                </a:solidFill>
              </a:rPr>
              <a:t>/</a:t>
            </a:r>
          </a:p>
          <a:p>
            <a:pPr algn="just">
              <a:lnSpc>
                <a:spcPct val="120000"/>
              </a:lnSpc>
            </a:pPr>
            <a:r>
              <a:rPr lang="it-IT" sz="1200" b="1" dirty="0" err="1" smtClean="0">
                <a:solidFill>
                  <a:srgbClr val="FF0000"/>
                </a:solidFill>
              </a:rPr>
              <a:t>alkoxycarbonylation</a:t>
            </a:r>
            <a:endParaRPr lang="it-IT" sz="1200" b="1" dirty="0">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5" y="779463"/>
            <a:ext cx="4398963" cy="3830637"/>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5" name="CasellaDiTesto 48"/>
          <p:cNvSpPr txBox="1">
            <a:spLocks noChangeArrowheads="1"/>
          </p:cNvSpPr>
          <p:nvPr/>
        </p:nvSpPr>
        <p:spPr bwMode="auto">
          <a:xfrm>
            <a:off x="63500" y="4586288"/>
            <a:ext cx="4298950" cy="714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000" b="1" dirty="0"/>
              <a:t>Figure 1. </a:t>
            </a:r>
            <a:r>
              <a:rPr lang="en-US" sz="1000" dirty="0" err="1"/>
              <a:t>Morpho</a:t>
            </a:r>
            <a:r>
              <a:rPr lang="en-US" sz="1000" dirty="0"/>
              <a:t>-physiological parameters of </a:t>
            </a:r>
            <a:r>
              <a:rPr lang="en-US" sz="1000" i="1" dirty="0"/>
              <a:t>A. thaliana </a:t>
            </a:r>
            <a:r>
              <a:rPr lang="en-US" sz="1000" dirty="0"/>
              <a:t>seedlings treated with different concentrations of compound </a:t>
            </a:r>
            <a:r>
              <a:rPr lang="en-US" sz="1000" b="1" dirty="0"/>
              <a:t>1</a:t>
            </a:r>
            <a:r>
              <a:rPr lang="en-US" sz="1000" dirty="0"/>
              <a:t>: Shoot Fresh Weight (SFW), Leaf Number (LN), Leaf Area </a:t>
            </a:r>
            <a:r>
              <a:rPr lang="fr-FR" sz="1000" dirty="0"/>
              <a:t>(LA), pigments content, </a:t>
            </a:r>
            <a:r>
              <a:rPr lang="fr-FR" sz="1000" dirty="0" err="1"/>
              <a:t>Carotenoids</a:t>
            </a:r>
            <a:r>
              <a:rPr lang="fr-FR" sz="1000" dirty="0"/>
              <a:t>: </a:t>
            </a:r>
            <a:r>
              <a:rPr lang="fr-FR" sz="1000" dirty="0" err="1"/>
              <a:t>Chlorophyll</a:t>
            </a:r>
            <a:r>
              <a:rPr lang="fr-FR" sz="1000" dirty="0"/>
              <a:t> Ratio and MDA content. </a:t>
            </a:r>
            <a:endParaRPr lang="it-IT" sz="1000" dirty="0"/>
          </a:p>
        </p:txBody>
      </p:sp>
      <p:sp>
        <p:nvSpPr>
          <p:cNvPr id="23556" name="CasellaDiTesto 48"/>
          <p:cNvSpPr txBox="1">
            <a:spLocks noChangeArrowheads="1"/>
          </p:cNvSpPr>
          <p:nvPr/>
        </p:nvSpPr>
        <p:spPr bwMode="auto">
          <a:xfrm>
            <a:off x="179388" y="188913"/>
            <a:ext cx="8869362" cy="530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i="1">
                <a:solidFill>
                  <a:srgbClr val="FF0000"/>
                </a:solidFill>
              </a:rPr>
              <a:t>Effects of 3-(Methoxycarbonylmethylene)isobenzofuran-1-imines 1 and 2 on A. thaliana Shoot  </a:t>
            </a:r>
            <a:r>
              <a:rPr lang="it-IT" sz="1400" b="1" i="1">
                <a:solidFill>
                  <a:srgbClr val="FF0000"/>
                </a:solidFill>
              </a:rPr>
              <a:t>Morpho-Physiological Parameters</a:t>
            </a:r>
            <a:endParaRPr lang="it-IT" sz="1400" i="1">
              <a:solidFill>
                <a:srgbClr val="FF0000"/>
              </a:solidFill>
            </a:endParaRPr>
          </a:p>
        </p:txBody>
      </p:sp>
      <p:graphicFrame>
        <p:nvGraphicFramePr>
          <p:cNvPr id="23557" name="Oggetto 1"/>
          <p:cNvGraphicFramePr>
            <a:graphicFrameLocks noChangeAspect="1"/>
          </p:cNvGraphicFramePr>
          <p:nvPr>
            <p:extLst>
              <p:ext uri="{D42A27DB-BD31-4B8C-83A1-F6EECF244321}">
                <p14:modId xmlns:p14="http://schemas.microsoft.com/office/powerpoint/2010/main" val="633434744"/>
              </p:ext>
            </p:extLst>
          </p:nvPr>
        </p:nvGraphicFramePr>
        <p:xfrm>
          <a:off x="1115616" y="5360658"/>
          <a:ext cx="722313" cy="1000125"/>
        </p:xfrm>
        <a:graphic>
          <a:graphicData uri="http://schemas.openxmlformats.org/presentationml/2006/ole">
            <mc:AlternateContent xmlns:mc="http://schemas.openxmlformats.org/markup-compatibility/2006">
              <mc:Choice xmlns:v="urn:schemas-microsoft-com:vml" Requires="v">
                <p:oleObj spid="_x0000_s23926" name="CS ChemDraw Drawing" r:id="rId4" imgW="795020" imgH="1104900" progId="ChemDraw.Document.5.0">
                  <p:embed/>
                </p:oleObj>
              </mc:Choice>
              <mc:Fallback>
                <p:oleObj name="CS ChemDraw Drawing" r:id="rId4" imgW="795020" imgH="1104900" progId="ChemDraw.Document.5.0">
                  <p:embed/>
                  <p:pic>
                    <p:nvPicPr>
                      <p:cNvPr id="0" name="Oggetto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616" y="5360658"/>
                        <a:ext cx="722313"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355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3925" y="722313"/>
            <a:ext cx="4314825" cy="3832225"/>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9" name="CasellaDiTesto 48"/>
          <p:cNvSpPr txBox="1">
            <a:spLocks noChangeArrowheads="1"/>
          </p:cNvSpPr>
          <p:nvPr/>
        </p:nvSpPr>
        <p:spPr bwMode="auto">
          <a:xfrm>
            <a:off x="4752975" y="4554538"/>
            <a:ext cx="427672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000" b="1"/>
              <a:t>Figure 2</a:t>
            </a:r>
            <a:r>
              <a:rPr lang="en-US" sz="1000"/>
              <a:t>. Morpho-physiological parameters of </a:t>
            </a:r>
            <a:r>
              <a:rPr lang="en-US" sz="1000" i="1"/>
              <a:t>A. thaliana </a:t>
            </a:r>
            <a:r>
              <a:rPr lang="en-US" sz="1000"/>
              <a:t>seedlings treated with different concentrations of the compound </a:t>
            </a:r>
            <a:r>
              <a:rPr lang="en-US" sz="1000" b="1"/>
              <a:t>2</a:t>
            </a:r>
            <a:r>
              <a:rPr lang="en-US" sz="1000"/>
              <a:t>: Shoot Fresh Weight (SFW), Leaf Number (LN), Leaf </a:t>
            </a:r>
            <a:r>
              <a:rPr lang="it-IT" sz="1000"/>
              <a:t>Area (LA), pigments content, Carotenoids:Chlorophyll Ratio and MDA content. </a:t>
            </a:r>
          </a:p>
        </p:txBody>
      </p:sp>
      <p:graphicFrame>
        <p:nvGraphicFramePr>
          <p:cNvPr id="23560" name="Oggetto 4"/>
          <p:cNvGraphicFramePr>
            <a:graphicFrameLocks noChangeAspect="1"/>
          </p:cNvGraphicFramePr>
          <p:nvPr>
            <p:extLst>
              <p:ext uri="{D42A27DB-BD31-4B8C-83A1-F6EECF244321}">
                <p14:modId xmlns:p14="http://schemas.microsoft.com/office/powerpoint/2010/main" val="1618752192"/>
              </p:ext>
            </p:extLst>
          </p:nvPr>
        </p:nvGraphicFramePr>
        <p:xfrm>
          <a:off x="7461250" y="5268913"/>
          <a:ext cx="833438" cy="1046162"/>
        </p:xfrm>
        <a:graphic>
          <a:graphicData uri="http://schemas.openxmlformats.org/presentationml/2006/ole">
            <mc:AlternateContent xmlns:mc="http://schemas.openxmlformats.org/markup-compatibility/2006">
              <mc:Choice xmlns:v="urn:schemas-microsoft-com:vml" Requires="v">
                <p:oleObj spid="_x0000_s23927" name="CS ChemDraw Drawing" r:id="rId7" imgW="881380" imgH="1104900" progId="ChemDraw.Document.5.0">
                  <p:embed/>
                </p:oleObj>
              </mc:Choice>
              <mc:Fallback>
                <p:oleObj name="CS ChemDraw Drawing" r:id="rId7" imgW="881380" imgH="1104900" progId="ChemDraw.Document.5.0">
                  <p:embed/>
                  <p:pic>
                    <p:nvPicPr>
                      <p:cNvPr id="0" name="Oggetto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1250" y="5268913"/>
                        <a:ext cx="833438"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61" name="CasellaDiTesto 8"/>
          <p:cNvSpPr txBox="1">
            <a:spLocks noChangeArrowheads="1"/>
          </p:cNvSpPr>
          <p:nvPr/>
        </p:nvSpPr>
        <p:spPr bwMode="auto">
          <a:xfrm>
            <a:off x="731838" y="6470650"/>
            <a:ext cx="6994222" cy="261610"/>
          </a:xfrm>
          <a:prstGeom prst="rect">
            <a:avLst/>
          </a:prstGeom>
          <a:solidFill>
            <a:schemeClr val="bg1"/>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a:t>F. </a:t>
            </a:r>
            <a:r>
              <a:rPr lang="it-IT" sz="1100" dirty="0" err="1"/>
              <a:t>Araniti</a:t>
            </a:r>
            <a:r>
              <a:rPr lang="it-IT" sz="1100" dirty="0"/>
              <a:t>, </a:t>
            </a:r>
            <a:r>
              <a:rPr lang="it-IT" sz="1100" b="1" dirty="0"/>
              <a:t>R. Mancuso</a:t>
            </a:r>
            <a:r>
              <a:rPr lang="it-IT" sz="1100" dirty="0"/>
              <a:t>, I. </a:t>
            </a:r>
            <a:r>
              <a:rPr lang="it-IT" sz="1100" dirty="0" err="1"/>
              <a:t>Ziccarelli</a:t>
            </a:r>
            <a:r>
              <a:rPr lang="it-IT" sz="1100" dirty="0"/>
              <a:t>, F. </a:t>
            </a:r>
            <a:r>
              <a:rPr lang="it-IT" sz="1100" dirty="0" err="1"/>
              <a:t>Sunseri</a:t>
            </a:r>
            <a:r>
              <a:rPr lang="it-IT" sz="1100" dirty="0"/>
              <a:t>, M. R. </a:t>
            </a:r>
            <a:r>
              <a:rPr lang="it-IT" sz="1100" dirty="0" err="1"/>
              <a:t>Abenavoli</a:t>
            </a:r>
            <a:r>
              <a:rPr lang="it-IT" sz="1100" dirty="0"/>
              <a:t>, B. Gabriele, </a:t>
            </a:r>
            <a:r>
              <a:rPr lang="it-IT" sz="1100" i="1" dirty="0" err="1"/>
              <a:t>Molecules</a:t>
            </a:r>
            <a:r>
              <a:rPr lang="it-IT" sz="1100" dirty="0"/>
              <a:t>, </a:t>
            </a:r>
            <a:r>
              <a:rPr lang="it-IT" sz="1100" b="1" dirty="0"/>
              <a:t>2014</a:t>
            </a:r>
            <a:r>
              <a:rPr lang="it-IT" sz="1100" dirty="0"/>
              <a:t>, 19, 8261-8275</a:t>
            </a:r>
          </a:p>
        </p:txBody>
      </p:sp>
      <p:sp>
        <p:nvSpPr>
          <p:cNvPr id="10" name="103 CuadroTexto"/>
          <p:cNvSpPr txBox="1">
            <a:spLocks noChangeArrowheads="1"/>
          </p:cNvSpPr>
          <p:nvPr/>
        </p:nvSpPr>
        <p:spPr bwMode="auto">
          <a:xfrm>
            <a:off x="2188931" y="5445222"/>
            <a:ext cx="2046189" cy="830997"/>
          </a:xfrm>
          <a:prstGeom prst="rect">
            <a:avLst/>
          </a:prstGeom>
          <a:solidFill>
            <a:schemeClr val="bg1"/>
          </a:solidFill>
          <a:ln w="9525">
            <a:solidFill>
              <a:schemeClr val="bg1">
                <a:lumMod val="95000"/>
              </a:schemeClr>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defRPr/>
            </a:pPr>
            <a:r>
              <a:rPr lang="en-US" sz="1200" b="1" dirty="0" smtClean="0">
                <a:solidFill>
                  <a:srgbClr val="0000FF"/>
                </a:solidFill>
                <a:latin typeface="Calibri" pitchFamily="34" charset="0"/>
                <a:sym typeface="Wingdings" pitchFamily="2" charset="2"/>
              </a:rPr>
              <a:t>Simultaneous decrease in:</a:t>
            </a:r>
          </a:p>
          <a:p>
            <a:pPr algn="just" eaLnBrk="1" hangingPunct="1">
              <a:defRPr/>
            </a:pPr>
            <a:r>
              <a:rPr lang="en-US" sz="1200" b="1" dirty="0" smtClean="0">
                <a:solidFill>
                  <a:srgbClr val="0000FF"/>
                </a:solidFill>
                <a:latin typeface="Calibri" pitchFamily="34" charset="0"/>
                <a:sym typeface="Wingdings" pitchFamily="2" charset="2"/>
              </a:rPr>
              <a:t>-shoot fresh weight</a:t>
            </a:r>
          </a:p>
          <a:p>
            <a:pPr algn="just" eaLnBrk="1" hangingPunct="1">
              <a:defRPr/>
            </a:pPr>
            <a:r>
              <a:rPr lang="en-US" sz="1200" b="1" dirty="0" smtClean="0">
                <a:solidFill>
                  <a:srgbClr val="0000FF"/>
                </a:solidFill>
                <a:latin typeface="Calibri" pitchFamily="34" charset="0"/>
                <a:sym typeface="Wingdings" pitchFamily="2" charset="2"/>
              </a:rPr>
              <a:t>-leaf  number</a:t>
            </a:r>
          </a:p>
          <a:p>
            <a:pPr algn="just" eaLnBrk="1" hangingPunct="1">
              <a:defRPr/>
            </a:pPr>
            <a:r>
              <a:rPr lang="en-US" sz="1200" b="1" dirty="0" smtClean="0">
                <a:solidFill>
                  <a:srgbClr val="0000FF"/>
                </a:solidFill>
                <a:latin typeface="Calibri" pitchFamily="34" charset="0"/>
                <a:sym typeface="Wingdings" pitchFamily="2" charset="2"/>
              </a:rPr>
              <a:t>-leaf  area</a:t>
            </a:r>
          </a:p>
        </p:txBody>
      </p:sp>
      <p:pic>
        <p:nvPicPr>
          <p:cNvPr id="11" name="Immagine 0" descr="LISOC carattere più grand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299326" y="6494288"/>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103 CuadroTexto"/>
          <p:cNvSpPr txBox="1">
            <a:spLocks noChangeArrowheads="1"/>
          </p:cNvSpPr>
          <p:nvPr/>
        </p:nvSpPr>
        <p:spPr bwMode="auto">
          <a:xfrm>
            <a:off x="4708452" y="5445224"/>
            <a:ext cx="2527844" cy="830997"/>
          </a:xfrm>
          <a:prstGeom prst="rect">
            <a:avLst/>
          </a:prstGeom>
          <a:solidFill>
            <a:schemeClr val="bg1"/>
          </a:solidFill>
          <a:ln w="9525">
            <a:solidFill>
              <a:schemeClr val="bg1">
                <a:lumMod val="95000"/>
              </a:schemeClr>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defRPr/>
            </a:pPr>
            <a:r>
              <a:rPr lang="en-US" sz="1200" b="1" dirty="0" smtClean="0">
                <a:solidFill>
                  <a:srgbClr val="0000FF"/>
                </a:solidFill>
                <a:latin typeface="Calibri" pitchFamily="34" charset="0"/>
                <a:sym typeface="Wingdings" pitchFamily="2" charset="2"/>
              </a:rPr>
              <a:t>Both molecules reduced the pigments contents:</a:t>
            </a:r>
          </a:p>
          <a:p>
            <a:pPr algn="just" eaLnBrk="1" hangingPunct="1">
              <a:defRPr/>
            </a:pPr>
            <a:r>
              <a:rPr lang="en-US" sz="1200" b="1" dirty="0" smtClean="0">
                <a:solidFill>
                  <a:srgbClr val="0000FF"/>
                </a:solidFill>
                <a:latin typeface="Calibri" pitchFamily="34" charset="0"/>
                <a:sym typeface="Wingdings" pitchFamily="2" charset="2"/>
              </a:rPr>
              <a:t>-</a:t>
            </a:r>
            <a:r>
              <a:rPr lang="en-US" sz="1200" b="1" dirty="0" err="1" smtClean="0">
                <a:solidFill>
                  <a:srgbClr val="0000FF"/>
                </a:solidFill>
                <a:latin typeface="Calibri" pitchFamily="34" charset="0"/>
                <a:sym typeface="Wingdings" pitchFamily="2" charset="2"/>
              </a:rPr>
              <a:t>chlorofyll</a:t>
            </a:r>
            <a:r>
              <a:rPr lang="en-US" sz="1200" b="1" dirty="0" smtClean="0">
                <a:solidFill>
                  <a:srgbClr val="0000FF"/>
                </a:solidFill>
                <a:latin typeface="Calibri" pitchFamily="34" charset="0"/>
                <a:sym typeface="Wingdings" pitchFamily="2" charset="2"/>
              </a:rPr>
              <a:t> a and b</a:t>
            </a:r>
          </a:p>
          <a:p>
            <a:pPr algn="just" eaLnBrk="1" hangingPunct="1">
              <a:defRPr/>
            </a:pPr>
            <a:r>
              <a:rPr lang="en-US" sz="1200" b="1" dirty="0" smtClean="0">
                <a:solidFill>
                  <a:srgbClr val="0000FF"/>
                </a:solidFill>
                <a:latin typeface="Calibri" pitchFamily="34" charset="0"/>
                <a:sym typeface="Wingdings" pitchFamily="2" charset="2"/>
              </a:rPr>
              <a:t>-carotenoids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Immagine 1" descr="M20 RH2l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765175"/>
            <a:ext cx="3255963"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24" descr="M21 R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2788" y="765175"/>
            <a:ext cx="377190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CasellaDiTesto 48"/>
          <p:cNvSpPr txBox="1">
            <a:spLocks noChangeArrowheads="1"/>
          </p:cNvSpPr>
          <p:nvPr/>
        </p:nvSpPr>
        <p:spPr bwMode="auto">
          <a:xfrm>
            <a:off x="1187450" y="188913"/>
            <a:ext cx="66246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i="1">
                <a:solidFill>
                  <a:srgbClr val="FF0000"/>
                </a:solidFill>
              </a:rPr>
              <a:t>Effects of Isobenzofuranimines 1 and 2 on Root Morphology of A. thaliana</a:t>
            </a:r>
            <a:endParaRPr lang="it-IT" sz="1400" b="1" i="1">
              <a:solidFill>
                <a:srgbClr val="FF0000"/>
              </a:solidFill>
            </a:endParaRPr>
          </a:p>
        </p:txBody>
      </p:sp>
      <p:graphicFrame>
        <p:nvGraphicFramePr>
          <p:cNvPr id="24581" name="Oggetto 1"/>
          <p:cNvGraphicFramePr>
            <a:graphicFrameLocks noChangeAspect="1"/>
          </p:cNvGraphicFramePr>
          <p:nvPr>
            <p:extLst>
              <p:ext uri="{D42A27DB-BD31-4B8C-83A1-F6EECF244321}">
                <p14:modId xmlns:p14="http://schemas.microsoft.com/office/powerpoint/2010/main" val="1628205407"/>
              </p:ext>
            </p:extLst>
          </p:nvPr>
        </p:nvGraphicFramePr>
        <p:xfrm>
          <a:off x="188912" y="514975"/>
          <a:ext cx="754063" cy="1049337"/>
        </p:xfrm>
        <a:graphic>
          <a:graphicData uri="http://schemas.openxmlformats.org/presentationml/2006/ole">
            <mc:AlternateContent xmlns:mc="http://schemas.openxmlformats.org/markup-compatibility/2006">
              <mc:Choice xmlns:v="urn:schemas-microsoft-com:vml" Requires="v">
                <p:oleObj spid="_x0000_s24958" name="CS ChemDraw Drawing" r:id="rId5" imgW="795020" imgH="1104900" progId="ChemDraw.Document.5.0">
                  <p:embed/>
                </p:oleObj>
              </mc:Choice>
              <mc:Fallback>
                <p:oleObj name="CS ChemDraw Drawing" r:id="rId5" imgW="795020" imgH="1104900" progId="ChemDraw.Document.5.0">
                  <p:embed/>
                  <p:pic>
                    <p:nvPicPr>
                      <p:cNvPr id="0" name="Oggetto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912" y="514975"/>
                        <a:ext cx="754063" cy="1049337"/>
                      </a:xfrm>
                      <a:prstGeom prst="rect">
                        <a:avLst/>
                      </a:prstGeom>
                      <a:solidFill>
                        <a:schemeClr val="bg1"/>
                      </a:solidFill>
                      <a:ln>
                        <a:noFill/>
                      </a:ln>
                    </p:spPr>
                  </p:pic>
                </p:oleObj>
              </mc:Fallback>
            </mc:AlternateContent>
          </a:graphicData>
        </a:graphic>
      </p:graphicFrame>
      <p:graphicFrame>
        <p:nvGraphicFramePr>
          <p:cNvPr id="24582" name="Oggetto 2"/>
          <p:cNvGraphicFramePr>
            <a:graphicFrameLocks noChangeAspect="1"/>
          </p:cNvGraphicFramePr>
          <p:nvPr>
            <p:extLst>
              <p:ext uri="{D42A27DB-BD31-4B8C-83A1-F6EECF244321}">
                <p14:modId xmlns:p14="http://schemas.microsoft.com/office/powerpoint/2010/main" val="1266926529"/>
              </p:ext>
            </p:extLst>
          </p:nvPr>
        </p:nvGraphicFramePr>
        <p:xfrm>
          <a:off x="8371681" y="503238"/>
          <a:ext cx="754063" cy="946150"/>
        </p:xfrm>
        <a:graphic>
          <a:graphicData uri="http://schemas.openxmlformats.org/presentationml/2006/ole">
            <mc:AlternateContent xmlns:mc="http://schemas.openxmlformats.org/markup-compatibility/2006">
              <mc:Choice xmlns:v="urn:schemas-microsoft-com:vml" Requires="v">
                <p:oleObj spid="_x0000_s24959" name="CS ChemDraw Drawing" r:id="rId7" imgW="881380" imgH="1104900" progId="ChemDraw.Document.5.0">
                  <p:embed/>
                </p:oleObj>
              </mc:Choice>
              <mc:Fallback>
                <p:oleObj name="CS ChemDraw Drawing" r:id="rId7" imgW="881380" imgH="1104900" progId="ChemDraw.Document.5.0">
                  <p:embed/>
                  <p:pic>
                    <p:nvPicPr>
                      <p:cNvPr id="0" name="Oggetto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71681" y="503238"/>
                        <a:ext cx="75406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583" name="CasellaDiTesto 48"/>
          <p:cNvSpPr txBox="1">
            <a:spLocks noChangeArrowheads="1"/>
          </p:cNvSpPr>
          <p:nvPr/>
        </p:nvSpPr>
        <p:spPr bwMode="auto">
          <a:xfrm>
            <a:off x="539551" y="4005263"/>
            <a:ext cx="3937987" cy="560664"/>
          </a:xfrm>
          <a:prstGeom prst="rect">
            <a:avLst/>
          </a:prstGeom>
          <a:solidFill>
            <a:schemeClr val="bg1"/>
          </a:solidFill>
          <a:ln>
            <a:noFill/>
          </a:ln>
        </p:spPr>
        <p:txBody>
          <a:bodyPr wrap="square"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000" b="1" dirty="0" smtClean="0"/>
              <a:t>Figure 3</a:t>
            </a:r>
            <a:r>
              <a:rPr lang="en-US" sz="1000" dirty="0" smtClean="0"/>
              <a:t>. Root </a:t>
            </a:r>
            <a:r>
              <a:rPr lang="en-US" sz="1000" dirty="0"/>
              <a:t>tip of </a:t>
            </a:r>
            <a:r>
              <a:rPr lang="en-US" sz="1000" i="1" dirty="0"/>
              <a:t>A. thaliana </a:t>
            </a:r>
            <a:r>
              <a:rPr lang="en-US" sz="1000" dirty="0"/>
              <a:t>grown in vitro and treated with different concentrations of compound </a:t>
            </a:r>
            <a:r>
              <a:rPr lang="en-US" sz="1000" b="1" dirty="0"/>
              <a:t>1</a:t>
            </a:r>
            <a:r>
              <a:rPr lang="en-US" sz="1000" dirty="0"/>
              <a:t>. Note the lack of root hairs development at the highest concentrations. </a:t>
            </a:r>
            <a:endParaRPr lang="en-US" sz="1200" i="1" dirty="0"/>
          </a:p>
        </p:txBody>
      </p:sp>
      <p:sp>
        <p:nvSpPr>
          <p:cNvPr id="24584" name="CasellaDiTesto 48"/>
          <p:cNvSpPr txBox="1">
            <a:spLocks noChangeArrowheads="1"/>
          </p:cNvSpPr>
          <p:nvPr/>
        </p:nvSpPr>
        <p:spPr bwMode="auto">
          <a:xfrm>
            <a:off x="4477540" y="3998084"/>
            <a:ext cx="4126908" cy="560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000" b="1" dirty="0" smtClean="0"/>
              <a:t>Figure 4</a:t>
            </a:r>
            <a:r>
              <a:rPr lang="en-US" sz="1000" dirty="0" smtClean="0"/>
              <a:t>. Root </a:t>
            </a:r>
            <a:r>
              <a:rPr lang="en-US" sz="1000" dirty="0"/>
              <a:t>tip of </a:t>
            </a:r>
            <a:r>
              <a:rPr lang="en-US" sz="1000" i="1" dirty="0"/>
              <a:t>A. thaliana </a:t>
            </a:r>
            <a:r>
              <a:rPr lang="en-US" sz="1000" dirty="0"/>
              <a:t>grown in vitro and treated with different concentrations of compound </a:t>
            </a:r>
            <a:r>
              <a:rPr lang="en-US" sz="1000" b="1" dirty="0"/>
              <a:t>2</a:t>
            </a:r>
            <a:r>
              <a:rPr lang="en-US" sz="1000" dirty="0"/>
              <a:t>. Note the root malformation and the stimulation of lateral roots and root </a:t>
            </a:r>
            <a:r>
              <a:rPr lang="en-US" sz="1000" dirty="0" smtClean="0"/>
              <a:t>hairs.</a:t>
            </a:r>
            <a:endParaRPr lang="en-US" sz="1000" dirty="0"/>
          </a:p>
        </p:txBody>
      </p:sp>
      <p:sp>
        <p:nvSpPr>
          <p:cNvPr id="24585" name="CasellaDiTesto 8"/>
          <p:cNvSpPr txBox="1">
            <a:spLocks noChangeArrowheads="1"/>
          </p:cNvSpPr>
          <p:nvPr/>
        </p:nvSpPr>
        <p:spPr bwMode="auto">
          <a:xfrm>
            <a:off x="731838" y="6470650"/>
            <a:ext cx="6994222" cy="261610"/>
          </a:xfrm>
          <a:prstGeom prst="rect">
            <a:avLst/>
          </a:prstGeom>
          <a:solidFill>
            <a:srgbClr val="FFFFFF"/>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a:t>F. </a:t>
            </a:r>
            <a:r>
              <a:rPr lang="it-IT" sz="1100" dirty="0" err="1"/>
              <a:t>Araniti</a:t>
            </a:r>
            <a:r>
              <a:rPr lang="it-IT" sz="1100" dirty="0"/>
              <a:t>, </a:t>
            </a:r>
            <a:r>
              <a:rPr lang="it-IT" sz="1100" b="1" dirty="0"/>
              <a:t>R. Mancuso</a:t>
            </a:r>
            <a:r>
              <a:rPr lang="it-IT" sz="1100" dirty="0"/>
              <a:t>, I. </a:t>
            </a:r>
            <a:r>
              <a:rPr lang="it-IT" sz="1100" dirty="0" err="1"/>
              <a:t>Ziccarelli</a:t>
            </a:r>
            <a:r>
              <a:rPr lang="it-IT" sz="1100" dirty="0"/>
              <a:t>, F. </a:t>
            </a:r>
            <a:r>
              <a:rPr lang="it-IT" sz="1100" dirty="0" err="1"/>
              <a:t>Sunseri</a:t>
            </a:r>
            <a:r>
              <a:rPr lang="it-IT" sz="1100" dirty="0"/>
              <a:t>, M. R. </a:t>
            </a:r>
            <a:r>
              <a:rPr lang="it-IT" sz="1100" dirty="0" err="1"/>
              <a:t>Abenavoli</a:t>
            </a:r>
            <a:r>
              <a:rPr lang="it-IT" sz="1100" dirty="0"/>
              <a:t>, B. Gabriele, </a:t>
            </a:r>
            <a:r>
              <a:rPr lang="it-IT" sz="1100" i="1" dirty="0" err="1"/>
              <a:t>Molecules</a:t>
            </a:r>
            <a:r>
              <a:rPr lang="it-IT" sz="1100" dirty="0"/>
              <a:t>, </a:t>
            </a:r>
            <a:r>
              <a:rPr lang="it-IT" sz="1100" b="1" dirty="0"/>
              <a:t>2014</a:t>
            </a:r>
            <a:r>
              <a:rPr lang="it-IT" sz="1100" dirty="0"/>
              <a:t>, 19, 8261-8275</a:t>
            </a:r>
          </a:p>
        </p:txBody>
      </p:sp>
      <p:sp>
        <p:nvSpPr>
          <p:cNvPr id="10" name="103 CuadroTexto"/>
          <p:cNvSpPr txBox="1">
            <a:spLocks noChangeArrowheads="1"/>
          </p:cNvSpPr>
          <p:nvPr/>
        </p:nvSpPr>
        <p:spPr bwMode="auto">
          <a:xfrm>
            <a:off x="1013668" y="4869160"/>
            <a:ext cx="3198291" cy="523220"/>
          </a:xfrm>
          <a:prstGeom prst="rect">
            <a:avLst/>
          </a:prstGeom>
          <a:solidFill>
            <a:schemeClr val="bg1"/>
          </a:solidFill>
          <a:ln w="9525">
            <a:solidFill>
              <a:schemeClr val="bg1">
                <a:lumMod val="95000"/>
              </a:schemeClr>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defRPr/>
            </a:pPr>
            <a:r>
              <a:rPr lang="en-US" sz="1400" b="1" dirty="0" smtClean="0">
                <a:solidFill>
                  <a:srgbClr val="0000FF"/>
                </a:solidFill>
                <a:latin typeface="Calibri" pitchFamily="34" charset="0"/>
                <a:sym typeface="Wingdings" pitchFamily="2" charset="2"/>
              </a:rPr>
              <a:t>-Strong reduction in root growth</a:t>
            </a:r>
          </a:p>
          <a:p>
            <a:pPr algn="just" eaLnBrk="1" hangingPunct="1">
              <a:defRPr/>
            </a:pPr>
            <a:r>
              <a:rPr lang="en-US" sz="1400" b="1" dirty="0" smtClean="0">
                <a:solidFill>
                  <a:srgbClr val="0000FF"/>
                </a:solidFill>
                <a:latin typeface="Calibri" pitchFamily="34" charset="0"/>
                <a:sym typeface="Wingdings" pitchFamily="2" charset="2"/>
              </a:rPr>
              <a:t>-Lack in lateral roots and root hairs</a:t>
            </a:r>
          </a:p>
        </p:txBody>
      </p:sp>
      <p:sp>
        <p:nvSpPr>
          <p:cNvPr id="11" name="103 CuadroTexto"/>
          <p:cNvSpPr txBox="1">
            <a:spLocks noChangeArrowheads="1"/>
          </p:cNvSpPr>
          <p:nvPr/>
        </p:nvSpPr>
        <p:spPr bwMode="auto">
          <a:xfrm>
            <a:off x="5004048" y="4869158"/>
            <a:ext cx="3290640" cy="954107"/>
          </a:xfrm>
          <a:prstGeom prst="rect">
            <a:avLst/>
          </a:prstGeom>
          <a:solidFill>
            <a:schemeClr val="bg1"/>
          </a:solidFill>
          <a:ln w="9525">
            <a:solidFill>
              <a:schemeClr val="bg1">
                <a:lumMod val="95000"/>
              </a:schemeClr>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defRPr/>
            </a:pPr>
            <a:r>
              <a:rPr lang="en-US" sz="1400" b="1" dirty="0" smtClean="0">
                <a:solidFill>
                  <a:srgbClr val="0000FF"/>
                </a:solidFill>
                <a:latin typeface="Calibri" pitchFamily="34" charset="0"/>
                <a:sym typeface="Wingdings" pitchFamily="2" charset="2"/>
              </a:rPr>
              <a:t>-Increase of lateral roots number length</a:t>
            </a:r>
          </a:p>
          <a:p>
            <a:pPr algn="just" eaLnBrk="1" hangingPunct="1">
              <a:defRPr/>
            </a:pPr>
            <a:r>
              <a:rPr lang="en-US" sz="1400" b="1" dirty="0" smtClean="0">
                <a:solidFill>
                  <a:srgbClr val="0000FF"/>
                </a:solidFill>
                <a:latin typeface="Calibri" pitchFamily="34" charset="0"/>
                <a:sym typeface="Wingdings" pitchFamily="2" charset="2"/>
              </a:rPr>
              <a:t>-Increase of density of  root hairs</a:t>
            </a:r>
          </a:p>
          <a:p>
            <a:pPr algn="just" eaLnBrk="1" hangingPunct="1">
              <a:defRPr/>
            </a:pPr>
            <a:r>
              <a:rPr lang="en-US" sz="1400" b="1" dirty="0" smtClean="0">
                <a:solidFill>
                  <a:srgbClr val="0000FF"/>
                </a:solidFill>
                <a:latin typeface="Calibri" pitchFamily="34" charset="0"/>
                <a:sym typeface="Wingdings" pitchFamily="2" charset="2"/>
              </a:rPr>
              <a:t>-Strong </a:t>
            </a:r>
            <a:r>
              <a:rPr lang="en-US" sz="1400" b="1" dirty="0" err="1" smtClean="0">
                <a:solidFill>
                  <a:srgbClr val="0000FF"/>
                </a:solidFill>
                <a:latin typeface="Calibri" pitchFamily="34" charset="0"/>
                <a:sym typeface="Wingdings" pitchFamily="2" charset="2"/>
              </a:rPr>
              <a:t>malformation:growing</a:t>
            </a:r>
            <a:r>
              <a:rPr lang="en-US" sz="1400" b="1" dirty="0" smtClean="0">
                <a:solidFill>
                  <a:srgbClr val="0000FF"/>
                </a:solidFill>
                <a:latin typeface="Calibri" pitchFamily="34" charset="0"/>
                <a:sym typeface="Wingdings" pitchFamily="2" charset="2"/>
              </a:rPr>
              <a:t> fused and  irregularly spaced lateral roots </a:t>
            </a:r>
          </a:p>
        </p:txBody>
      </p:sp>
      <p:pic>
        <p:nvPicPr>
          <p:cNvPr id="12" name="Immagine 0" descr="LISOC carattere più grand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71334" y="6494288"/>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arrotondato 6"/>
          <p:cNvSpPr/>
          <p:nvPr/>
        </p:nvSpPr>
        <p:spPr>
          <a:xfrm>
            <a:off x="1397414" y="4562443"/>
            <a:ext cx="1368152" cy="144016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 name="CasellaDiTesto 1"/>
          <p:cNvSpPr txBox="1">
            <a:spLocks noChangeArrowheads="1"/>
          </p:cNvSpPr>
          <p:nvPr/>
        </p:nvSpPr>
        <p:spPr bwMode="auto">
          <a:xfrm>
            <a:off x="539552" y="188913"/>
            <a:ext cx="3384098" cy="400110"/>
          </a:xfrm>
          <a:prstGeom prst="rect">
            <a:avLst/>
          </a:prstGeom>
          <a:solidFill>
            <a:schemeClr val="bg1"/>
          </a:solidFill>
          <a:ln w="9525">
            <a:solidFill>
              <a:srgbClr val="0000FF"/>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it-IT" sz="2000" b="1" dirty="0" smtClean="0">
                <a:solidFill>
                  <a:srgbClr val="0000FF"/>
                </a:solidFill>
                <a:latin typeface="Calibri" pitchFamily="34" charset="0"/>
                <a:cs typeface="Calibri" pitchFamily="34" charset="0"/>
              </a:rPr>
              <a:t>New </a:t>
            </a:r>
            <a:r>
              <a:rPr lang="it-IT" sz="2000" b="1" dirty="0" err="1" smtClean="0">
                <a:solidFill>
                  <a:srgbClr val="0000FF"/>
                </a:solidFill>
                <a:latin typeface="Calibri" pitchFamily="34" charset="0"/>
                <a:cs typeface="Calibri" pitchFamily="34" charset="0"/>
              </a:rPr>
              <a:t>Antitumor</a:t>
            </a:r>
            <a:r>
              <a:rPr lang="it-IT" sz="2000" b="1" dirty="0" smtClean="0">
                <a:solidFill>
                  <a:srgbClr val="0000FF"/>
                </a:solidFill>
                <a:latin typeface="Calibri" pitchFamily="34" charset="0"/>
                <a:cs typeface="Calibri" pitchFamily="34" charset="0"/>
              </a:rPr>
              <a:t> Agents</a:t>
            </a:r>
            <a:endParaRPr lang="it-IT" sz="2000" b="1" dirty="0">
              <a:solidFill>
                <a:srgbClr val="0000FF"/>
              </a:solidFill>
              <a:latin typeface="Calibri" pitchFamily="34" charset="0"/>
              <a:cs typeface="Calibri" pitchFamily="34" charset="0"/>
            </a:endParaRPr>
          </a:p>
        </p:txBody>
      </p:sp>
      <p:sp>
        <p:nvSpPr>
          <p:cNvPr id="4" name="Rettangolo 2"/>
          <p:cNvSpPr>
            <a:spLocks noChangeArrowheads="1"/>
          </p:cNvSpPr>
          <p:nvPr/>
        </p:nvSpPr>
        <p:spPr bwMode="auto">
          <a:xfrm>
            <a:off x="539552" y="766663"/>
            <a:ext cx="7992888" cy="584775"/>
          </a:xfrm>
          <a:prstGeom prst="rect">
            <a:avLst/>
          </a:prstGeom>
          <a:solidFill>
            <a:schemeClr val="bg1"/>
          </a:solidFill>
          <a:ln w="9525">
            <a:solidFill>
              <a:srgbClr val="0000FF"/>
            </a:solidFill>
            <a:miter lim="800000"/>
            <a:headEnd/>
            <a:tailEnd/>
          </a:ln>
        </p:spPr>
        <p:txBody>
          <a:bodyPr wrap="square">
            <a:spAutoFit/>
          </a:bodyPr>
          <a:lstStyle/>
          <a:p>
            <a:pPr algn="just"/>
            <a:r>
              <a:rPr lang="en-GB" sz="1600" b="1" dirty="0" smtClean="0">
                <a:solidFill>
                  <a:srgbClr val="0000FF"/>
                </a:solidFill>
              </a:rPr>
              <a:t>Spiro[</a:t>
            </a:r>
            <a:r>
              <a:rPr lang="en-GB" sz="1600" b="1" dirty="0" err="1" smtClean="0">
                <a:solidFill>
                  <a:srgbClr val="0000FF"/>
                </a:solidFill>
              </a:rPr>
              <a:t>isoindol-isoxazolidinones</a:t>
            </a:r>
            <a:r>
              <a:rPr lang="en-GB" sz="1600" b="1" dirty="0">
                <a:solidFill>
                  <a:srgbClr val="0000FF"/>
                </a:solidFill>
              </a:rPr>
              <a:t>] as a novel class of inhibitors </a:t>
            </a:r>
            <a:r>
              <a:rPr lang="en-GB" sz="1600" b="1" dirty="0" smtClean="0">
                <a:solidFill>
                  <a:srgbClr val="0000FF"/>
                </a:solidFill>
              </a:rPr>
              <a:t>of </a:t>
            </a:r>
            <a:r>
              <a:rPr lang="en-GB" sz="1600" b="1" dirty="0">
                <a:solidFill>
                  <a:srgbClr val="0000FF"/>
                </a:solidFill>
              </a:rPr>
              <a:t>MDM2-p53 interaction</a:t>
            </a:r>
          </a:p>
        </p:txBody>
      </p:sp>
      <p:sp>
        <p:nvSpPr>
          <p:cNvPr id="5" name="103 CuadroTexto"/>
          <p:cNvSpPr txBox="1">
            <a:spLocks noChangeArrowheads="1"/>
          </p:cNvSpPr>
          <p:nvPr/>
        </p:nvSpPr>
        <p:spPr bwMode="auto">
          <a:xfrm>
            <a:off x="539552" y="1484784"/>
            <a:ext cx="8059967" cy="1323439"/>
          </a:xfrm>
          <a:prstGeom prst="rect">
            <a:avLst/>
          </a:prstGeom>
          <a:solidFill>
            <a:schemeClr val="bg1"/>
          </a:solidFill>
          <a:ln>
            <a:no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600" dirty="0">
                <a:latin typeface="Calibri" pitchFamily="34" charset="0"/>
                <a:sym typeface="Wingdings" pitchFamily="2" charset="2"/>
              </a:rPr>
              <a:t>The p53 tumor suppressor protein is a transcriptional factor that plays a key role in regulation of several cellular </a:t>
            </a:r>
            <a:r>
              <a:rPr lang="en-US" sz="1600" dirty="0" smtClean="0">
                <a:latin typeface="Calibri" pitchFamily="34" charset="0"/>
                <a:sym typeface="Wingdings" pitchFamily="2" charset="2"/>
              </a:rPr>
              <a:t>processes:</a:t>
            </a:r>
          </a:p>
          <a:p>
            <a:pPr algn="just" eaLnBrk="1" hangingPunct="1"/>
            <a:r>
              <a:rPr lang="en-US" sz="1600" dirty="0" smtClean="0">
                <a:latin typeface="Calibri" pitchFamily="34" charset="0"/>
                <a:sym typeface="Wingdings" pitchFamily="2" charset="2"/>
              </a:rPr>
              <a:t>-Apoptosis</a:t>
            </a:r>
          </a:p>
          <a:p>
            <a:pPr algn="just" eaLnBrk="1" hangingPunct="1"/>
            <a:r>
              <a:rPr lang="en-US" sz="1600" dirty="0" smtClean="0">
                <a:latin typeface="Calibri" pitchFamily="34" charset="0"/>
                <a:sym typeface="Wingdings" pitchFamily="2" charset="2"/>
              </a:rPr>
              <a:t>-DNA repair</a:t>
            </a:r>
          </a:p>
          <a:p>
            <a:pPr algn="just" eaLnBrk="1" hangingPunct="1"/>
            <a:r>
              <a:rPr lang="en-US" sz="1600" dirty="0" smtClean="0">
                <a:latin typeface="Calibri" pitchFamily="34" charset="0"/>
                <a:sym typeface="Wingdings" pitchFamily="2" charset="2"/>
              </a:rPr>
              <a:t>-Angiogenesis</a:t>
            </a:r>
          </a:p>
        </p:txBody>
      </p:sp>
      <p:graphicFrame>
        <p:nvGraphicFramePr>
          <p:cNvPr id="6" name="Oggetto 5"/>
          <p:cNvGraphicFramePr>
            <a:graphicFrameLocks noChangeAspect="1"/>
          </p:cNvGraphicFramePr>
          <p:nvPr>
            <p:extLst>
              <p:ext uri="{D42A27DB-BD31-4B8C-83A1-F6EECF244321}">
                <p14:modId xmlns:p14="http://schemas.microsoft.com/office/powerpoint/2010/main" val="4166679356"/>
              </p:ext>
            </p:extLst>
          </p:nvPr>
        </p:nvGraphicFramePr>
        <p:xfrm>
          <a:off x="1469425" y="4781325"/>
          <a:ext cx="1178533" cy="1053698"/>
        </p:xfrm>
        <a:graphic>
          <a:graphicData uri="http://schemas.openxmlformats.org/presentationml/2006/ole">
            <mc:AlternateContent xmlns:mc="http://schemas.openxmlformats.org/markup-compatibility/2006">
              <mc:Choice xmlns:v="urn:schemas-microsoft-com:vml" Requires="v">
                <p:oleObj spid="_x0000_s70874" name="CS ChemDraw Drawing" r:id="rId3" imgW="883920" imgH="789940" progId="ChemDraw.Document.5.0">
                  <p:embed/>
                </p:oleObj>
              </mc:Choice>
              <mc:Fallback>
                <p:oleObj name="CS ChemDraw Drawing" r:id="rId3" imgW="883920" imgH="789940" progId="ChemDraw.Document.5.0">
                  <p:embed/>
                  <p:pic>
                    <p:nvPicPr>
                      <p:cNvPr id="0" name="Oggetto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9425" y="4781325"/>
                        <a:ext cx="1178533" cy="1053698"/>
                      </a:xfrm>
                      <a:prstGeom prst="rect">
                        <a:avLst/>
                      </a:prstGeom>
                      <a:noFill/>
                      <a:ln>
                        <a:noFill/>
                      </a:ln>
                    </p:spPr>
                  </p:pic>
                </p:oleObj>
              </mc:Fallback>
            </mc:AlternateContent>
          </a:graphicData>
        </a:graphic>
      </p:graphicFrame>
      <p:pic>
        <p:nvPicPr>
          <p:cNvPr id="8" name="Immagine 0" descr="LISOC carattere più grand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71334" y="6494288"/>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03 CuadroTexto"/>
          <p:cNvSpPr txBox="1">
            <a:spLocks noChangeArrowheads="1"/>
          </p:cNvSpPr>
          <p:nvPr/>
        </p:nvSpPr>
        <p:spPr bwMode="auto">
          <a:xfrm>
            <a:off x="3203848" y="4509120"/>
            <a:ext cx="5167486" cy="830997"/>
          </a:xfrm>
          <a:prstGeom prst="rect">
            <a:avLst/>
          </a:prstGeom>
          <a:solidFill>
            <a:schemeClr val="bg1"/>
          </a:solidFill>
          <a:ln w="9525">
            <a:solidFill>
              <a:schemeClr val="bg1">
                <a:lumMod val="95000"/>
              </a:schemeClr>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defRPr/>
            </a:pPr>
            <a:r>
              <a:rPr lang="en-US" sz="1400" b="1" dirty="0" smtClean="0">
                <a:solidFill>
                  <a:srgbClr val="0000FF"/>
                </a:solidFill>
                <a:latin typeface="Calibri" pitchFamily="34" charset="0"/>
                <a:sym typeface="Wingdings" pitchFamily="2" charset="2"/>
              </a:rPr>
              <a:t>-</a:t>
            </a:r>
            <a:r>
              <a:rPr lang="en-US" sz="1600" b="1" dirty="0" smtClean="0">
                <a:solidFill>
                  <a:srgbClr val="0000FF"/>
                </a:solidFill>
                <a:latin typeface="Calibri" pitchFamily="34" charset="0"/>
                <a:sym typeface="Wingdings" pitchFamily="2" charset="2"/>
              </a:rPr>
              <a:t>Found in many natural products</a:t>
            </a:r>
          </a:p>
          <a:p>
            <a:pPr algn="just" eaLnBrk="1" hangingPunct="1">
              <a:defRPr/>
            </a:pPr>
            <a:r>
              <a:rPr lang="en-US" sz="1600" b="1" dirty="0" smtClean="0">
                <a:solidFill>
                  <a:srgbClr val="0000FF"/>
                </a:solidFill>
                <a:latin typeface="Calibri" pitchFamily="34" charset="0"/>
                <a:sym typeface="Wingdings" pitchFamily="2" charset="2"/>
              </a:rPr>
              <a:t>-Posses pharmacological activities such as MDM2-p53 inhibitors</a:t>
            </a:r>
          </a:p>
        </p:txBody>
      </p:sp>
      <p:sp>
        <p:nvSpPr>
          <p:cNvPr id="10" name="103 CuadroTexto"/>
          <p:cNvSpPr txBox="1">
            <a:spLocks noChangeArrowheads="1"/>
          </p:cNvSpPr>
          <p:nvPr/>
        </p:nvSpPr>
        <p:spPr bwMode="auto">
          <a:xfrm>
            <a:off x="3580978" y="5373216"/>
            <a:ext cx="5167486" cy="584775"/>
          </a:xfrm>
          <a:prstGeom prst="rect">
            <a:avLst/>
          </a:prstGeom>
          <a:solidFill>
            <a:schemeClr val="bg1"/>
          </a:solidFill>
          <a:ln w="9525">
            <a:solidFill>
              <a:schemeClr val="bg1">
                <a:lumMod val="95000"/>
              </a:schemeClr>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defRPr/>
            </a:pPr>
            <a:r>
              <a:rPr lang="en-US" sz="1400" b="1" dirty="0" smtClean="0">
                <a:solidFill>
                  <a:srgbClr val="0000FF"/>
                </a:solidFill>
                <a:latin typeface="Calibri" pitchFamily="34" charset="0"/>
                <a:sym typeface="Wingdings" pitchFamily="2" charset="2"/>
              </a:rPr>
              <a:t>-</a:t>
            </a:r>
            <a:r>
              <a:rPr lang="en-US" sz="1600" b="1" dirty="0" smtClean="0">
                <a:solidFill>
                  <a:srgbClr val="0000FF"/>
                </a:solidFill>
                <a:latin typeface="Calibri" pitchFamily="34" charset="0"/>
                <a:sym typeface="Wingdings" pitchFamily="2" charset="2"/>
              </a:rPr>
              <a:t>Structural diversity can represent an important approach in the design of new chemotherapeutics. </a:t>
            </a:r>
          </a:p>
        </p:txBody>
      </p:sp>
      <p:sp>
        <p:nvSpPr>
          <p:cNvPr id="11" name="Ovale 10"/>
          <p:cNvSpPr/>
          <p:nvPr/>
        </p:nvSpPr>
        <p:spPr>
          <a:xfrm>
            <a:off x="2063205" y="4725144"/>
            <a:ext cx="420563"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e 11"/>
          <p:cNvSpPr/>
          <p:nvPr/>
        </p:nvSpPr>
        <p:spPr>
          <a:xfrm>
            <a:off x="2411760" y="5113286"/>
            <a:ext cx="288032" cy="3811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103 CuadroTexto"/>
          <p:cNvSpPr txBox="1">
            <a:spLocks noChangeArrowheads="1"/>
          </p:cNvSpPr>
          <p:nvPr/>
        </p:nvSpPr>
        <p:spPr bwMode="auto">
          <a:xfrm>
            <a:off x="827584" y="3581621"/>
            <a:ext cx="8059967" cy="338554"/>
          </a:xfrm>
          <a:prstGeom prst="rect">
            <a:avLst/>
          </a:prstGeom>
          <a:solidFill>
            <a:schemeClr val="bg1"/>
          </a:solidFill>
          <a:ln>
            <a:no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b="1" dirty="0" smtClean="0">
                <a:solidFill>
                  <a:srgbClr val="FF0000"/>
                </a:solidFill>
                <a:latin typeface="Calibri" pitchFamily="34" charset="0"/>
                <a:sym typeface="Wingdings" pitchFamily="2" charset="2"/>
              </a:rPr>
              <a:t>Synthesis of a non-peptide, small molecule inhibitors that block the MDM2-p53 interactions </a:t>
            </a:r>
          </a:p>
        </p:txBody>
      </p:sp>
      <p:sp>
        <p:nvSpPr>
          <p:cNvPr id="16" name="103 CuadroTexto"/>
          <p:cNvSpPr txBox="1">
            <a:spLocks noChangeArrowheads="1"/>
          </p:cNvSpPr>
          <p:nvPr/>
        </p:nvSpPr>
        <p:spPr bwMode="auto">
          <a:xfrm>
            <a:off x="643948" y="3023594"/>
            <a:ext cx="8059967" cy="338554"/>
          </a:xfrm>
          <a:prstGeom prst="rect">
            <a:avLst/>
          </a:prstGeom>
          <a:solidFill>
            <a:schemeClr val="bg1"/>
          </a:solidFill>
          <a:ln>
            <a:no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600" dirty="0" smtClean="0">
                <a:latin typeface="Calibri" pitchFamily="34" charset="0"/>
                <a:sym typeface="Wingdings" pitchFamily="2" charset="2"/>
              </a:rPr>
              <a:t>The </a:t>
            </a:r>
            <a:r>
              <a:rPr lang="en-US" sz="1600" dirty="0">
                <a:latin typeface="Calibri" pitchFamily="34" charset="0"/>
                <a:sym typeface="Wingdings" pitchFamily="2" charset="2"/>
              </a:rPr>
              <a:t>murine double minute 2 (MDM2) protein is the primary cellular inhibitor of p53.</a:t>
            </a:r>
            <a:endParaRPr lang="en-US" sz="1600" dirty="0">
              <a:latin typeface="Calibri" pitchFamily="34" charset="0"/>
            </a:endParaRPr>
          </a:p>
        </p:txBody>
      </p:sp>
    </p:spTree>
    <p:extLst>
      <p:ext uri="{BB962C8B-B14F-4D97-AF65-F5344CB8AC3E}">
        <p14:creationId xmlns:p14="http://schemas.microsoft.com/office/powerpoint/2010/main" val="210114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e 14"/>
          <p:cNvSpPr/>
          <p:nvPr/>
        </p:nvSpPr>
        <p:spPr>
          <a:xfrm>
            <a:off x="5652120" y="836712"/>
            <a:ext cx="1431776" cy="14401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Ovale 13"/>
          <p:cNvSpPr/>
          <p:nvPr/>
        </p:nvSpPr>
        <p:spPr>
          <a:xfrm>
            <a:off x="3932312" y="764704"/>
            <a:ext cx="1431776" cy="1440160"/>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Ovale 1"/>
          <p:cNvSpPr/>
          <p:nvPr/>
        </p:nvSpPr>
        <p:spPr>
          <a:xfrm>
            <a:off x="1979712" y="764704"/>
            <a:ext cx="1728192" cy="144016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603" name="Rettangolo 2"/>
          <p:cNvSpPr>
            <a:spLocks noChangeArrowheads="1"/>
          </p:cNvSpPr>
          <p:nvPr/>
        </p:nvSpPr>
        <p:spPr bwMode="auto">
          <a:xfrm>
            <a:off x="323849" y="116632"/>
            <a:ext cx="8351838" cy="646113"/>
          </a:xfrm>
          <a:prstGeom prst="rect">
            <a:avLst/>
          </a:prstGeom>
          <a:solidFill>
            <a:schemeClr val="bg1"/>
          </a:solidFill>
          <a:ln w="9525">
            <a:solidFill>
              <a:srgbClr val="0000FF"/>
            </a:solidFill>
            <a:miter lim="800000"/>
            <a:headEnd/>
            <a:tailEnd/>
          </a:ln>
        </p:spPr>
        <p:txBody>
          <a:bodyPr>
            <a:spAutoFit/>
          </a:bodyPr>
          <a:lstStyle/>
          <a:p>
            <a:pPr algn="ctr"/>
            <a:r>
              <a:rPr lang="en-GB" b="1" dirty="0">
                <a:solidFill>
                  <a:srgbClr val="0000FF"/>
                </a:solidFill>
              </a:rPr>
              <a:t>Spiro[</a:t>
            </a:r>
            <a:r>
              <a:rPr lang="en-GB" b="1" dirty="0" err="1">
                <a:solidFill>
                  <a:srgbClr val="0000FF"/>
                </a:solidFill>
              </a:rPr>
              <a:t>isoindol-isoxazolidinones</a:t>
            </a:r>
            <a:r>
              <a:rPr lang="en-GB" b="1" dirty="0">
                <a:solidFill>
                  <a:srgbClr val="0000FF"/>
                </a:solidFill>
              </a:rPr>
              <a:t>] as a novel class of inhibitors </a:t>
            </a:r>
            <a:endParaRPr lang="en-GB" b="1" dirty="0" smtClean="0">
              <a:solidFill>
                <a:srgbClr val="0000FF"/>
              </a:solidFill>
            </a:endParaRPr>
          </a:p>
          <a:p>
            <a:pPr algn="ctr"/>
            <a:r>
              <a:rPr lang="en-GB" b="1" dirty="0" smtClean="0">
                <a:solidFill>
                  <a:srgbClr val="0000FF"/>
                </a:solidFill>
              </a:rPr>
              <a:t>of </a:t>
            </a:r>
            <a:r>
              <a:rPr lang="en-GB" b="1" dirty="0">
                <a:solidFill>
                  <a:srgbClr val="0000FF"/>
                </a:solidFill>
              </a:rPr>
              <a:t>MDM2-p53 interaction</a:t>
            </a:r>
          </a:p>
        </p:txBody>
      </p:sp>
      <p:sp>
        <p:nvSpPr>
          <p:cNvPr id="25605" name="Rectangle 2"/>
          <p:cNvSpPr>
            <a:spLocks noChangeArrowheads="1"/>
          </p:cNvSpPr>
          <p:nvPr/>
        </p:nvSpPr>
        <p:spPr bwMode="auto">
          <a:xfrm>
            <a:off x="0" y="0"/>
            <a:ext cx="9144000" cy="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endParaRPr lang="it-IT"/>
          </a:p>
        </p:txBody>
      </p:sp>
      <p:graphicFrame>
        <p:nvGraphicFramePr>
          <p:cNvPr id="25606" name="Oggetto 5"/>
          <p:cNvGraphicFramePr>
            <a:graphicFrameLocks noChangeAspect="1"/>
          </p:cNvGraphicFramePr>
          <p:nvPr>
            <p:extLst>
              <p:ext uri="{D42A27DB-BD31-4B8C-83A1-F6EECF244321}">
                <p14:modId xmlns:p14="http://schemas.microsoft.com/office/powerpoint/2010/main" val="1401257051"/>
              </p:ext>
            </p:extLst>
          </p:nvPr>
        </p:nvGraphicFramePr>
        <p:xfrm>
          <a:off x="2327275" y="908050"/>
          <a:ext cx="4487863" cy="1258888"/>
        </p:xfrm>
        <a:graphic>
          <a:graphicData uri="http://schemas.openxmlformats.org/presentationml/2006/ole">
            <mc:AlternateContent xmlns:mc="http://schemas.openxmlformats.org/markup-compatibility/2006">
              <mc:Choice xmlns:v="urn:schemas-microsoft-com:vml" Requires="v">
                <p:oleObj spid="_x0000_s26169" name="CS ChemDraw Drawing" r:id="rId3" imgW="4533900" imgH="1257300" progId="ChemDraw.Document.5.0">
                  <p:embed/>
                </p:oleObj>
              </mc:Choice>
              <mc:Fallback>
                <p:oleObj name="CS ChemDraw Drawing" r:id="rId3" imgW="4533900" imgH="1257300" progId="ChemDraw.Document.5.0">
                  <p:embed/>
                  <p:pic>
                    <p:nvPicPr>
                      <p:cNvPr id="0" name="Oggetto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7275" y="908050"/>
                        <a:ext cx="4487863" cy="1258888"/>
                      </a:xfrm>
                      <a:prstGeom prst="rect">
                        <a:avLst/>
                      </a:prstGeom>
                      <a:noFill/>
                      <a:ln w="9525">
                        <a:noFill/>
                        <a:miter lim="800000"/>
                        <a:headEnd/>
                        <a:tailEnd/>
                      </a:ln>
                    </p:spPr>
                  </p:pic>
                </p:oleObj>
              </mc:Fallback>
            </mc:AlternateContent>
          </a:graphicData>
        </a:graphic>
      </p:graphicFrame>
      <p:sp>
        <p:nvSpPr>
          <p:cNvPr id="25608" name="Rectangle 6"/>
          <p:cNvSpPr>
            <a:spLocks noChangeArrowheads="1"/>
          </p:cNvSpPr>
          <p:nvPr/>
        </p:nvSpPr>
        <p:spPr bwMode="auto">
          <a:xfrm>
            <a:off x="0" y="0"/>
            <a:ext cx="9144000" cy="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endParaRPr lang="it-IT"/>
          </a:p>
        </p:txBody>
      </p:sp>
      <p:sp>
        <p:nvSpPr>
          <p:cNvPr id="25610" name="Rectangle 8"/>
          <p:cNvSpPr>
            <a:spLocks noChangeArrowheads="1"/>
          </p:cNvSpPr>
          <p:nvPr/>
        </p:nvSpPr>
        <p:spPr bwMode="auto">
          <a:xfrm>
            <a:off x="0" y="0"/>
            <a:ext cx="9144000" cy="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p>
            <a:endParaRPr lang="it-IT"/>
          </a:p>
        </p:txBody>
      </p:sp>
      <p:graphicFrame>
        <p:nvGraphicFramePr>
          <p:cNvPr id="3" name="Oggetto 2"/>
          <p:cNvGraphicFramePr>
            <a:graphicFrameLocks noChangeAspect="1"/>
          </p:cNvGraphicFramePr>
          <p:nvPr>
            <p:extLst>
              <p:ext uri="{D42A27DB-BD31-4B8C-83A1-F6EECF244321}">
                <p14:modId xmlns:p14="http://schemas.microsoft.com/office/powerpoint/2010/main" val="1303875434"/>
              </p:ext>
            </p:extLst>
          </p:nvPr>
        </p:nvGraphicFramePr>
        <p:xfrm>
          <a:off x="1758950" y="2281238"/>
          <a:ext cx="5778500" cy="2206625"/>
        </p:xfrm>
        <a:graphic>
          <a:graphicData uri="http://schemas.openxmlformats.org/presentationml/2006/ole">
            <mc:AlternateContent xmlns:mc="http://schemas.openxmlformats.org/markup-compatibility/2006">
              <mc:Choice xmlns:v="urn:schemas-microsoft-com:vml" Requires="v">
                <p:oleObj spid="_x0000_s26170" name="CS ChemDraw Drawing" r:id="rId5" imgW="5778360" imgH="2207160" progId="ChemDraw.Document.5.0">
                  <p:embed/>
                </p:oleObj>
              </mc:Choice>
              <mc:Fallback>
                <p:oleObj name="CS ChemDraw Drawing" r:id="rId5" imgW="5778360" imgH="2207160" progId="ChemDraw.Document.5.0">
                  <p:embed/>
                  <p:pic>
                    <p:nvPicPr>
                      <p:cNvPr id="0" name="Oggetto 1"/>
                      <p:cNvPicPr>
                        <a:picLocks noChangeAspect="1" noChangeArrowheads="1"/>
                      </p:cNvPicPr>
                      <p:nvPr/>
                    </p:nvPicPr>
                    <p:blipFill>
                      <a:blip r:embed="rId6"/>
                      <a:srcRect/>
                      <a:stretch>
                        <a:fillRect/>
                      </a:stretch>
                    </p:blipFill>
                    <p:spPr bwMode="auto">
                      <a:xfrm>
                        <a:off x="1758950" y="2281238"/>
                        <a:ext cx="5778500"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CasellaDiTesto 3"/>
          <p:cNvSpPr txBox="1">
            <a:spLocks noChangeArrowheads="1"/>
          </p:cNvSpPr>
          <p:nvPr/>
        </p:nvSpPr>
        <p:spPr bwMode="auto">
          <a:xfrm>
            <a:off x="936124" y="4607550"/>
            <a:ext cx="7236276" cy="261610"/>
          </a:xfrm>
          <a:prstGeom prst="rect">
            <a:avLst/>
          </a:prstGeom>
          <a:solidFill>
            <a:schemeClr val="bg1"/>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b="1" dirty="0" smtClean="0"/>
              <a:t>R</a:t>
            </a:r>
            <a:r>
              <a:rPr lang="it-IT" sz="1100" b="1" dirty="0"/>
              <a:t>. Mancuso</a:t>
            </a:r>
            <a:r>
              <a:rPr lang="it-IT" sz="1100" dirty="0"/>
              <a:t>, I. </a:t>
            </a:r>
            <a:r>
              <a:rPr lang="it-IT" sz="1100" dirty="0" err="1" smtClean="0"/>
              <a:t>Ziccarelli</a:t>
            </a:r>
            <a:r>
              <a:rPr lang="it-IT" sz="1100" dirty="0" smtClean="0"/>
              <a:t>, D. </a:t>
            </a:r>
            <a:r>
              <a:rPr lang="it-IT" sz="1100" dirty="0" err="1"/>
              <a:t>A</a:t>
            </a:r>
            <a:r>
              <a:rPr lang="it-IT" sz="1100" dirty="0" err="1" smtClean="0"/>
              <a:t>rmentano</a:t>
            </a:r>
            <a:r>
              <a:rPr lang="it-IT" sz="1100" dirty="0" smtClean="0"/>
              <a:t>, N. Marino, S.V. </a:t>
            </a:r>
            <a:r>
              <a:rPr lang="it-IT" sz="1100" dirty="0" err="1" smtClean="0"/>
              <a:t>Giofrè</a:t>
            </a:r>
            <a:r>
              <a:rPr lang="it-IT" sz="1100" dirty="0" smtClean="0"/>
              <a:t>, </a:t>
            </a:r>
            <a:r>
              <a:rPr lang="it-IT" sz="1100" dirty="0"/>
              <a:t>B. </a:t>
            </a:r>
            <a:r>
              <a:rPr lang="it-IT" sz="1100" dirty="0" smtClean="0"/>
              <a:t>Gabriele</a:t>
            </a:r>
            <a:r>
              <a:rPr lang="it-IT" sz="1100" i="1" dirty="0" smtClean="0"/>
              <a:t>, J. </a:t>
            </a:r>
            <a:r>
              <a:rPr lang="it-IT" sz="1100" i="1" dirty="0" err="1" smtClean="0"/>
              <a:t>Org</a:t>
            </a:r>
            <a:r>
              <a:rPr lang="it-IT" sz="1100" i="1" dirty="0" smtClean="0"/>
              <a:t>. </a:t>
            </a:r>
            <a:r>
              <a:rPr lang="it-IT" sz="1100" i="1" dirty="0" err="1" smtClean="0"/>
              <a:t>Chem</a:t>
            </a:r>
            <a:r>
              <a:rPr lang="it-IT" sz="1100" dirty="0" smtClean="0"/>
              <a:t>., </a:t>
            </a:r>
            <a:r>
              <a:rPr lang="it-IT" sz="1100" b="1" dirty="0"/>
              <a:t>2014</a:t>
            </a:r>
            <a:r>
              <a:rPr lang="it-IT" sz="1100" dirty="0"/>
              <a:t>, </a:t>
            </a:r>
            <a:r>
              <a:rPr lang="it-IT" sz="1100" dirty="0" smtClean="0"/>
              <a:t>79</a:t>
            </a:r>
            <a:r>
              <a:rPr lang="it-IT" sz="1100" dirty="0"/>
              <a:t>, </a:t>
            </a:r>
            <a:r>
              <a:rPr lang="it-IT" sz="1100" dirty="0" smtClean="0"/>
              <a:t>3506-3518</a:t>
            </a:r>
            <a:endParaRPr lang="it-IT" sz="1100" dirty="0"/>
          </a:p>
        </p:txBody>
      </p:sp>
      <p:graphicFrame>
        <p:nvGraphicFramePr>
          <p:cNvPr id="16" name="Oggetto 12"/>
          <p:cNvGraphicFramePr>
            <a:graphicFrameLocks noChangeAspect="1"/>
          </p:cNvGraphicFramePr>
          <p:nvPr>
            <p:extLst>
              <p:ext uri="{D42A27DB-BD31-4B8C-83A1-F6EECF244321}">
                <p14:modId xmlns:p14="http://schemas.microsoft.com/office/powerpoint/2010/main" val="3456744163"/>
              </p:ext>
            </p:extLst>
          </p:nvPr>
        </p:nvGraphicFramePr>
        <p:xfrm>
          <a:off x="1608137" y="5157192"/>
          <a:ext cx="5927725" cy="1079500"/>
        </p:xfrm>
        <a:graphic>
          <a:graphicData uri="http://schemas.openxmlformats.org/presentationml/2006/ole">
            <mc:AlternateContent xmlns:mc="http://schemas.openxmlformats.org/markup-compatibility/2006">
              <mc:Choice xmlns:v="urn:schemas-microsoft-com:vml" Requires="v">
                <p:oleObj spid="_x0000_s26171" name="CS ChemDraw Drawing" r:id="rId7" imgW="6029640" imgH="1097280" progId="ChemDraw.Document.5.0">
                  <p:embed/>
                </p:oleObj>
              </mc:Choice>
              <mc:Fallback>
                <p:oleObj name="CS ChemDraw Drawing" r:id="rId7" imgW="6029640" imgH="1097280" progId="ChemDraw.Document.5.0">
                  <p:embed/>
                  <p:pic>
                    <p:nvPicPr>
                      <p:cNvPr id="0" name=""/>
                      <p:cNvPicPr>
                        <a:picLocks noChangeAspect="1" noChangeArrowheads="1"/>
                      </p:cNvPicPr>
                      <p:nvPr/>
                    </p:nvPicPr>
                    <p:blipFill>
                      <a:blip r:embed="rId8"/>
                      <a:srcRect/>
                      <a:stretch>
                        <a:fillRect/>
                      </a:stretch>
                    </p:blipFill>
                    <p:spPr bwMode="auto">
                      <a:xfrm>
                        <a:off x="1608137" y="5157192"/>
                        <a:ext cx="5927725" cy="1079500"/>
                      </a:xfrm>
                      <a:prstGeom prst="rect">
                        <a:avLst/>
                      </a:prstGeom>
                      <a:noFill/>
                      <a:ln w="9525">
                        <a:solidFill>
                          <a:srgbClr val="479249"/>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CasellaDiTesto 8"/>
          <p:cNvSpPr txBox="1">
            <a:spLocks noChangeArrowheads="1"/>
          </p:cNvSpPr>
          <p:nvPr/>
        </p:nvSpPr>
        <p:spPr bwMode="auto">
          <a:xfrm>
            <a:off x="467544" y="6521450"/>
            <a:ext cx="7879080" cy="261610"/>
          </a:xfrm>
          <a:prstGeom prst="rect">
            <a:avLst/>
          </a:prstGeom>
          <a:solidFill>
            <a:srgbClr val="FFFFFF"/>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a:t>S. V. </a:t>
            </a:r>
            <a:r>
              <a:rPr lang="it-IT" sz="1100" dirty="0" err="1"/>
              <a:t>Giofrè</a:t>
            </a:r>
            <a:r>
              <a:rPr lang="it-IT" sz="1100" dirty="0"/>
              <a:t>, </a:t>
            </a:r>
            <a:r>
              <a:rPr lang="it-IT" sz="1100" b="1" dirty="0"/>
              <a:t>R. Mancuso</a:t>
            </a:r>
            <a:r>
              <a:rPr lang="it-IT" sz="1100" dirty="0"/>
              <a:t>, F. </a:t>
            </a:r>
            <a:r>
              <a:rPr lang="it-IT" sz="1100" dirty="0" smtClean="0"/>
              <a:t>Nicolò</a:t>
            </a:r>
            <a:r>
              <a:rPr lang="it-IT" sz="1100" dirty="0"/>
              <a:t>, </a:t>
            </a:r>
            <a:r>
              <a:rPr lang="it-IT" sz="1100" dirty="0" smtClean="0"/>
              <a:t>G. </a:t>
            </a:r>
            <a:r>
              <a:rPr lang="it-IT" sz="1100" dirty="0"/>
              <a:t>Lanza, L. </a:t>
            </a:r>
            <a:r>
              <a:rPr lang="it-IT" sz="1100" dirty="0" err="1"/>
              <a:t>Legnani</a:t>
            </a:r>
            <a:r>
              <a:rPr lang="it-IT" sz="1100" dirty="0"/>
              <a:t>,  M. A. </a:t>
            </a:r>
            <a:r>
              <a:rPr lang="it-IT" sz="1100" dirty="0" err="1"/>
              <a:t>Chiacchio</a:t>
            </a:r>
            <a:r>
              <a:rPr lang="it-IT" sz="1100" dirty="0"/>
              <a:t>, M. Navarra, B. Gabriele, R. Romeo, </a:t>
            </a:r>
            <a:r>
              <a:rPr lang="it-IT" sz="1100" i="1" dirty="0" err="1"/>
              <a:t>Submitted</a:t>
            </a:r>
            <a:endParaRPr lang="it-IT" sz="1100" dirty="0"/>
          </a:p>
        </p:txBody>
      </p:sp>
      <p:pic>
        <p:nvPicPr>
          <p:cNvPr id="18" name="Immagine 0" descr="LISOC carattere più grand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71334" y="6494288"/>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ttangolo 10"/>
          <p:cNvSpPr>
            <a:spLocks noChangeArrowheads="1"/>
          </p:cNvSpPr>
          <p:nvPr/>
        </p:nvSpPr>
        <p:spPr bwMode="auto">
          <a:xfrm>
            <a:off x="77555" y="2492896"/>
            <a:ext cx="1717137" cy="535531"/>
          </a:xfrm>
          <a:prstGeom prst="rect">
            <a:avLst/>
          </a:prstGeom>
          <a:solidFill>
            <a:schemeClr val="bg1"/>
          </a:solidFill>
          <a:ln>
            <a:noFill/>
          </a:ln>
          <a:extLst/>
        </p:spPr>
        <p:txBody>
          <a:bodyPr wrap="none">
            <a:spAutoFit/>
          </a:bodyPr>
          <a:lstStyle/>
          <a:p>
            <a:pPr algn="just">
              <a:lnSpc>
                <a:spcPct val="120000"/>
              </a:lnSpc>
            </a:pPr>
            <a:r>
              <a:rPr lang="it-IT" sz="1200" b="1" dirty="0" err="1" smtClean="0">
                <a:solidFill>
                  <a:srgbClr val="FF0000"/>
                </a:solidFill>
              </a:rPr>
              <a:t>Aminocarbonylation</a:t>
            </a:r>
            <a:r>
              <a:rPr lang="it-IT" sz="1200" b="1" dirty="0" smtClean="0">
                <a:solidFill>
                  <a:srgbClr val="FF0000"/>
                </a:solidFill>
              </a:rPr>
              <a:t>/</a:t>
            </a:r>
          </a:p>
          <a:p>
            <a:pPr algn="just">
              <a:lnSpc>
                <a:spcPct val="120000"/>
              </a:lnSpc>
            </a:pPr>
            <a:r>
              <a:rPr lang="it-IT" sz="1200" b="1" dirty="0" smtClean="0">
                <a:solidFill>
                  <a:srgbClr val="FF0000"/>
                </a:solidFill>
              </a:rPr>
              <a:t>N-</a:t>
            </a:r>
            <a:r>
              <a:rPr lang="it-IT" sz="1200" b="1" dirty="0" err="1">
                <a:solidFill>
                  <a:srgbClr val="FF0000"/>
                </a:solidFill>
              </a:rPr>
              <a:t>H</a:t>
            </a:r>
            <a:r>
              <a:rPr lang="it-IT" sz="1200" b="1" dirty="0" err="1" smtClean="0">
                <a:solidFill>
                  <a:srgbClr val="FF0000"/>
                </a:solidFill>
              </a:rPr>
              <a:t>eterocyclization</a:t>
            </a:r>
            <a:endParaRPr lang="it-IT" sz="1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2" grpId="0" animBg="1"/>
      <p:bldP spid="13"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arrotondato 7"/>
          <p:cNvSpPr/>
          <p:nvPr/>
        </p:nvSpPr>
        <p:spPr>
          <a:xfrm>
            <a:off x="2685509" y="1052736"/>
            <a:ext cx="3470667" cy="151216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Rettangolo arrotondato 1"/>
          <p:cNvSpPr/>
          <p:nvPr/>
        </p:nvSpPr>
        <p:spPr>
          <a:xfrm>
            <a:off x="3707904" y="4437112"/>
            <a:ext cx="1545229" cy="1368152"/>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aphicFrame>
        <p:nvGraphicFramePr>
          <p:cNvPr id="3" name="Oggetto 2"/>
          <p:cNvGraphicFramePr>
            <a:graphicFrameLocks noChangeAspect="1"/>
          </p:cNvGraphicFramePr>
          <p:nvPr>
            <p:extLst>
              <p:ext uri="{D42A27DB-BD31-4B8C-83A1-F6EECF244321}">
                <p14:modId xmlns:p14="http://schemas.microsoft.com/office/powerpoint/2010/main" val="884586871"/>
              </p:ext>
            </p:extLst>
          </p:nvPr>
        </p:nvGraphicFramePr>
        <p:xfrm>
          <a:off x="3889363" y="4498975"/>
          <a:ext cx="1114425" cy="1220788"/>
        </p:xfrm>
        <a:graphic>
          <a:graphicData uri="http://schemas.openxmlformats.org/presentationml/2006/ole">
            <mc:AlternateContent xmlns:mc="http://schemas.openxmlformats.org/markup-compatibility/2006">
              <mc:Choice xmlns:v="urn:schemas-microsoft-com:vml" Requires="v">
                <p:oleObj spid="_x0000_s85081" name="CS ChemDraw Drawing" r:id="rId3" imgW="1163160" imgH="1269720" progId="ChemDraw.Document.5.0">
                  <p:embed/>
                </p:oleObj>
              </mc:Choice>
              <mc:Fallback>
                <p:oleObj name="CS ChemDraw Drawing" r:id="rId3" imgW="1163160" imgH="1269720" progId="ChemDraw.Document.5.0">
                  <p:embed/>
                  <p:pic>
                    <p:nvPicPr>
                      <p:cNvPr id="0" name=""/>
                      <p:cNvPicPr>
                        <a:picLocks noChangeAspect="1" noChangeArrowheads="1"/>
                      </p:cNvPicPr>
                      <p:nvPr/>
                    </p:nvPicPr>
                    <p:blipFill>
                      <a:blip r:embed="rId4"/>
                      <a:srcRect/>
                      <a:stretch>
                        <a:fillRect/>
                      </a:stretch>
                    </p:blipFill>
                    <p:spPr bwMode="auto">
                      <a:xfrm>
                        <a:off x="3889363" y="4498975"/>
                        <a:ext cx="1114425" cy="1220788"/>
                      </a:xfrm>
                      <a:prstGeom prst="rect">
                        <a:avLst/>
                      </a:prstGeom>
                      <a:noFill/>
                      <a:ln>
                        <a:noFill/>
                      </a:ln>
                      <a:extLst/>
                    </p:spPr>
                  </p:pic>
                </p:oleObj>
              </mc:Fallback>
            </mc:AlternateContent>
          </a:graphicData>
        </a:graphic>
      </p:graphicFrame>
      <p:sp>
        <p:nvSpPr>
          <p:cNvPr id="4" name="103 CuadroTexto"/>
          <p:cNvSpPr txBox="1">
            <a:spLocks noChangeArrowheads="1"/>
          </p:cNvSpPr>
          <p:nvPr/>
        </p:nvSpPr>
        <p:spPr bwMode="auto">
          <a:xfrm>
            <a:off x="2702408" y="3140968"/>
            <a:ext cx="4003882" cy="1077218"/>
          </a:xfrm>
          <a:prstGeom prst="rect">
            <a:avLst/>
          </a:prstGeom>
          <a:solidFill>
            <a:schemeClr val="bg1"/>
          </a:solidFill>
          <a:ln w="9525">
            <a:solidFill>
              <a:schemeClr val="bg1">
                <a:lumMod val="95000"/>
              </a:schemeClr>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defRPr/>
            </a:pPr>
            <a:r>
              <a:rPr lang="en-US" sz="1600" b="1" dirty="0" smtClean="0">
                <a:solidFill>
                  <a:srgbClr val="0000FF"/>
                </a:solidFill>
                <a:latin typeface="Calibri" pitchFamily="34" charset="0"/>
                <a:sym typeface="Wingdings" pitchFamily="2" charset="2"/>
              </a:rPr>
              <a:t>HUMAN CANCER CELL LINES:</a:t>
            </a:r>
          </a:p>
          <a:p>
            <a:pPr algn="just" eaLnBrk="1" hangingPunct="1">
              <a:defRPr/>
            </a:pPr>
            <a:r>
              <a:rPr lang="en-US" sz="1600" b="1" dirty="0" smtClean="0">
                <a:solidFill>
                  <a:srgbClr val="0000FF"/>
                </a:solidFill>
                <a:latin typeface="Calibri" pitchFamily="34" charset="0"/>
                <a:sym typeface="Wingdings" pitchFamily="2" charset="2"/>
              </a:rPr>
              <a:t>-</a:t>
            </a:r>
            <a:r>
              <a:rPr lang="en-US" sz="1600" b="1" dirty="0" err="1" smtClean="0">
                <a:solidFill>
                  <a:srgbClr val="0000FF"/>
                </a:solidFill>
                <a:latin typeface="Calibri" pitchFamily="34" charset="0"/>
                <a:sym typeface="Wingdings" pitchFamily="2" charset="2"/>
              </a:rPr>
              <a:t>Neuroblastome</a:t>
            </a:r>
            <a:r>
              <a:rPr lang="en-US" sz="1600" b="1" dirty="0" smtClean="0">
                <a:solidFill>
                  <a:srgbClr val="0000FF"/>
                </a:solidFill>
                <a:latin typeface="Calibri" pitchFamily="34" charset="0"/>
                <a:sym typeface="Wingdings" pitchFamily="2" charset="2"/>
              </a:rPr>
              <a:t> </a:t>
            </a:r>
            <a:r>
              <a:rPr lang="en-US" sz="1600" b="1" dirty="0" smtClean="0">
                <a:solidFill>
                  <a:srgbClr val="FF0000"/>
                </a:solidFill>
                <a:latin typeface="Calibri" pitchFamily="34" charset="0"/>
                <a:sym typeface="Wingdings" pitchFamily="2" charset="2"/>
              </a:rPr>
              <a:t>SH-SY5Y</a:t>
            </a:r>
            <a:r>
              <a:rPr lang="en-US" sz="1600" b="1" dirty="0" smtClean="0">
                <a:solidFill>
                  <a:srgbClr val="0000FF"/>
                </a:solidFill>
                <a:latin typeface="Calibri" pitchFamily="34" charset="0"/>
                <a:sym typeface="Wingdings" pitchFamily="2" charset="2"/>
              </a:rPr>
              <a:t> cells</a:t>
            </a:r>
          </a:p>
          <a:p>
            <a:pPr algn="just" eaLnBrk="1" hangingPunct="1">
              <a:defRPr/>
            </a:pPr>
            <a:r>
              <a:rPr lang="en-US" sz="1600" b="1" dirty="0" smtClean="0">
                <a:solidFill>
                  <a:srgbClr val="0000FF"/>
                </a:solidFill>
                <a:latin typeface="Calibri" pitchFamily="34" charset="0"/>
                <a:sym typeface="Wingdings" pitchFamily="2" charset="2"/>
              </a:rPr>
              <a:t>-Colorectal Adenocarcinoma </a:t>
            </a:r>
            <a:r>
              <a:rPr lang="en-US" sz="1600" b="1" dirty="0" smtClean="0">
                <a:solidFill>
                  <a:srgbClr val="FF0000"/>
                </a:solidFill>
                <a:latin typeface="Calibri" pitchFamily="34" charset="0"/>
                <a:sym typeface="Wingdings" pitchFamily="2" charset="2"/>
              </a:rPr>
              <a:t>HT-29</a:t>
            </a:r>
            <a:r>
              <a:rPr lang="en-US" sz="1600" b="1" dirty="0" smtClean="0">
                <a:solidFill>
                  <a:srgbClr val="0000FF"/>
                </a:solidFill>
                <a:latin typeface="Calibri" pitchFamily="34" charset="0"/>
                <a:sym typeface="Wingdings" pitchFamily="2" charset="2"/>
              </a:rPr>
              <a:t> cells</a:t>
            </a:r>
          </a:p>
          <a:p>
            <a:pPr algn="just" eaLnBrk="1" hangingPunct="1">
              <a:defRPr/>
            </a:pPr>
            <a:r>
              <a:rPr lang="en-US" sz="1600" b="1" dirty="0" smtClean="0">
                <a:solidFill>
                  <a:srgbClr val="0000FF"/>
                </a:solidFill>
                <a:latin typeface="Calibri" pitchFamily="34" charset="0"/>
                <a:sym typeface="Wingdings" pitchFamily="2" charset="2"/>
              </a:rPr>
              <a:t>-Hepatocellular carcinoma </a:t>
            </a:r>
            <a:r>
              <a:rPr lang="en-US" sz="1600" b="1" dirty="0" smtClean="0">
                <a:solidFill>
                  <a:srgbClr val="FF0000"/>
                </a:solidFill>
                <a:latin typeface="Calibri" pitchFamily="34" charset="0"/>
                <a:sym typeface="Wingdings" pitchFamily="2" charset="2"/>
              </a:rPr>
              <a:t>HepG2</a:t>
            </a:r>
            <a:r>
              <a:rPr lang="en-US" sz="1600" b="1" dirty="0" smtClean="0">
                <a:solidFill>
                  <a:srgbClr val="0000FF"/>
                </a:solidFill>
                <a:latin typeface="Calibri" pitchFamily="34" charset="0"/>
                <a:sym typeface="Wingdings" pitchFamily="2" charset="2"/>
              </a:rPr>
              <a:t> cells</a:t>
            </a:r>
          </a:p>
        </p:txBody>
      </p:sp>
      <p:sp>
        <p:nvSpPr>
          <p:cNvPr id="5" name="CasellaDiTesto 8"/>
          <p:cNvSpPr txBox="1">
            <a:spLocks noChangeArrowheads="1"/>
          </p:cNvSpPr>
          <p:nvPr/>
        </p:nvSpPr>
        <p:spPr bwMode="auto">
          <a:xfrm>
            <a:off x="200025" y="6381750"/>
            <a:ext cx="7911140" cy="261610"/>
          </a:xfrm>
          <a:prstGeom prst="rect">
            <a:avLst/>
          </a:prstGeom>
          <a:solidFill>
            <a:srgbClr val="FFFFFF"/>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a:t>S. V. </a:t>
            </a:r>
            <a:r>
              <a:rPr lang="it-IT" sz="1100" dirty="0" err="1"/>
              <a:t>Giofrè</a:t>
            </a:r>
            <a:r>
              <a:rPr lang="it-IT" sz="1100" dirty="0"/>
              <a:t>, </a:t>
            </a:r>
            <a:r>
              <a:rPr lang="it-IT" sz="1100" b="1" dirty="0"/>
              <a:t>R. Mancuso</a:t>
            </a:r>
            <a:r>
              <a:rPr lang="it-IT" sz="1100" dirty="0"/>
              <a:t>, F. Nicolò, </a:t>
            </a:r>
            <a:r>
              <a:rPr lang="it-IT" sz="1100" dirty="0" err="1"/>
              <a:t>Gi</a:t>
            </a:r>
            <a:r>
              <a:rPr lang="it-IT" sz="1100" dirty="0"/>
              <a:t>. Lanza, L. </a:t>
            </a:r>
            <a:r>
              <a:rPr lang="it-IT" sz="1100" dirty="0" err="1"/>
              <a:t>Legnani</a:t>
            </a:r>
            <a:r>
              <a:rPr lang="it-IT" sz="1100" dirty="0"/>
              <a:t>,  M. A. </a:t>
            </a:r>
            <a:r>
              <a:rPr lang="it-IT" sz="1100" dirty="0" err="1"/>
              <a:t>Chiacchio</a:t>
            </a:r>
            <a:r>
              <a:rPr lang="it-IT" sz="1100" dirty="0"/>
              <a:t>, M. Navarra, B. Gabriele, R. Romeo, </a:t>
            </a:r>
            <a:r>
              <a:rPr lang="it-IT" sz="1100" i="1" dirty="0" err="1"/>
              <a:t>Submitted</a:t>
            </a:r>
            <a:endParaRPr lang="it-IT" sz="1100" dirty="0"/>
          </a:p>
        </p:txBody>
      </p:sp>
      <p:sp>
        <p:nvSpPr>
          <p:cNvPr id="6" name="Rettangolo 2"/>
          <p:cNvSpPr>
            <a:spLocks noChangeArrowheads="1"/>
          </p:cNvSpPr>
          <p:nvPr/>
        </p:nvSpPr>
        <p:spPr bwMode="auto">
          <a:xfrm>
            <a:off x="323849" y="116632"/>
            <a:ext cx="8351838" cy="646113"/>
          </a:xfrm>
          <a:prstGeom prst="rect">
            <a:avLst/>
          </a:prstGeom>
          <a:solidFill>
            <a:schemeClr val="bg1"/>
          </a:solidFill>
          <a:ln w="9525">
            <a:solidFill>
              <a:srgbClr val="0000FF"/>
            </a:solidFill>
            <a:miter lim="800000"/>
            <a:headEnd/>
            <a:tailEnd/>
          </a:ln>
        </p:spPr>
        <p:txBody>
          <a:bodyPr>
            <a:spAutoFit/>
          </a:bodyPr>
          <a:lstStyle/>
          <a:p>
            <a:pPr algn="ctr"/>
            <a:r>
              <a:rPr lang="en-GB" b="1" dirty="0">
                <a:solidFill>
                  <a:srgbClr val="0000FF"/>
                </a:solidFill>
              </a:rPr>
              <a:t>Spiro[</a:t>
            </a:r>
            <a:r>
              <a:rPr lang="en-GB" b="1" dirty="0" err="1">
                <a:solidFill>
                  <a:srgbClr val="0000FF"/>
                </a:solidFill>
              </a:rPr>
              <a:t>isoindol-isoxazolidinones</a:t>
            </a:r>
            <a:r>
              <a:rPr lang="en-GB" b="1" dirty="0">
                <a:solidFill>
                  <a:srgbClr val="0000FF"/>
                </a:solidFill>
              </a:rPr>
              <a:t>] as a novel class of inhibitors </a:t>
            </a:r>
            <a:endParaRPr lang="en-GB" b="1" dirty="0" smtClean="0">
              <a:solidFill>
                <a:srgbClr val="0000FF"/>
              </a:solidFill>
            </a:endParaRPr>
          </a:p>
          <a:p>
            <a:pPr algn="ctr"/>
            <a:r>
              <a:rPr lang="en-GB" b="1" dirty="0" smtClean="0">
                <a:solidFill>
                  <a:srgbClr val="0000FF"/>
                </a:solidFill>
              </a:rPr>
              <a:t>of </a:t>
            </a:r>
            <a:r>
              <a:rPr lang="en-GB" b="1" dirty="0">
                <a:solidFill>
                  <a:srgbClr val="0000FF"/>
                </a:solidFill>
              </a:rPr>
              <a:t>MDM2-p53 interaction</a:t>
            </a:r>
          </a:p>
        </p:txBody>
      </p:sp>
      <p:graphicFrame>
        <p:nvGraphicFramePr>
          <p:cNvPr id="7" name="Oggetto 6"/>
          <p:cNvGraphicFramePr>
            <a:graphicFrameLocks noChangeAspect="1"/>
          </p:cNvGraphicFramePr>
          <p:nvPr>
            <p:extLst>
              <p:ext uri="{D42A27DB-BD31-4B8C-83A1-F6EECF244321}">
                <p14:modId xmlns:p14="http://schemas.microsoft.com/office/powerpoint/2010/main" val="3075478172"/>
              </p:ext>
            </p:extLst>
          </p:nvPr>
        </p:nvGraphicFramePr>
        <p:xfrm>
          <a:off x="3240086" y="1196752"/>
          <a:ext cx="2519363" cy="1096963"/>
        </p:xfrm>
        <a:graphic>
          <a:graphicData uri="http://schemas.openxmlformats.org/presentationml/2006/ole">
            <mc:AlternateContent xmlns:mc="http://schemas.openxmlformats.org/markup-compatibility/2006">
              <mc:Choice xmlns:v="urn:schemas-microsoft-com:vml" Requires="v">
                <p:oleObj spid="_x0000_s85082" name="CS ChemDraw Drawing" r:id="rId5" imgW="2519640" imgH="1097280" progId="ChemDraw.Document.5.0">
                  <p:embed/>
                </p:oleObj>
              </mc:Choice>
              <mc:Fallback>
                <p:oleObj name="CS ChemDraw Drawing" r:id="rId5" imgW="2519640" imgH="1097280" progId="ChemDraw.Document.5.0">
                  <p:embed/>
                  <p:pic>
                    <p:nvPicPr>
                      <p:cNvPr id="0" name=""/>
                      <p:cNvPicPr/>
                      <p:nvPr/>
                    </p:nvPicPr>
                    <p:blipFill>
                      <a:blip r:embed="rId6"/>
                      <a:stretch>
                        <a:fillRect/>
                      </a:stretch>
                    </p:blipFill>
                    <p:spPr>
                      <a:xfrm>
                        <a:off x="3240086" y="1196752"/>
                        <a:ext cx="2519363" cy="1096963"/>
                      </a:xfrm>
                      <a:prstGeom prst="rect">
                        <a:avLst/>
                      </a:prstGeom>
                    </p:spPr>
                  </p:pic>
                </p:oleObj>
              </mc:Fallback>
            </mc:AlternateContent>
          </a:graphicData>
        </a:graphic>
      </p:graphicFrame>
      <p:pic>
        <p:nvPicPr>
          <p:cNvPr id="10" name="Immagine 0" descr="LISOC carattere più grand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sellaDiTesto 48"/>
          <p:cNvSpPr txBox="1">
            <a:spLocks noChangeArrowheads="1"/>
          </p:cNvSpPr>
          <p:nvPr/>
        </p:nvSpPr>
        <p:spPr bwMode="auto">
          <a:xfrm>
            <a:off x="2123728" y="2708919"/>
            <a:ext cx="4737071" cy="31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b="1" i="1" dirty="0" err="1">
                <a:solidFill>
                  <a:srgbClr val="FF0000"/>
                </a:solidFill>
              </a:rPr>
              <a:t>Antiproliferative</a:t>
            </a:r>
            <a:r>
              <a:rPr lang="en-US" sz="1400" b="1" i="1" dirty="0">
                <a:solidFill>
                  <a:srgbClr val="FF0000"/>
                </a:solidFill>
              </a:rPr>
              <a:t> </a:t>
            </a:r>
            <a:r>
              <a:rPr lang="en-US" sz="1400" b="1" i="1" dirty="0" smtClean="0">
                <a:solidFill>
                  <a:srgbClr val="FF0000"/>
                </a:solidFill>
              </a:rPr>
              <a:t>and cytotoxic effect</a:t>
            </a:r>
            <a:endParaRPr lang="it-IT" sz="1400" b="1" i="1" dirty="0">
              <a:solidFill>
                <a:srgbClr val="FF0000"/>
              </a:solidFill>
            </a:endParaRPr>
          </a:p>
        </p:txBody>
      </p:sp>
    </p:spTree>
    <p:extLst>
      <p:ext uri="{BB962C8B-B14F-4D97-AF65-F5344CB8AC3E}">
        <p14:creationId xmlns:p14="http://schemas.microsoft.com/office/powerpoint/2010/main" val="11793727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48"/>
          <p:cNvSpPr txBox="1">
            <a:spLocks noChangeArrowheads="1"/>
          </p:cNvSpPr>
          <p:nvPr/>
        </p:nvSpPr>
        <p:spPr bwMode="auto">
          <a:xfrm>
            <a:off x="925513" y="71438"/>
            <a:ext cx="26638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i="1" dirty="0" err="1">
                <a:solidFill>
                  <a:srgbClr val="FF0000"/>
                </a:solidFill>
              </a:rPr>
              <a:t>Antiproliferative</a:t>
            </a:r>
            <a:r>
              <a:rPr lang="en-US" sz="1400" b="1" i="1" dirty="0">
                <a:solidFill>
                  <a:srgbClr val="FF0000"/>
                </a:solidFill>
              </a:rPr>
              <a:t> activity</a:t>
            </a:r>
            <a:endParaRPr lang="it-IT" sz="1400" b="1" i="1" dirty="0">
              <a:solidFill>
                <a:srgbClr val="FF0000"/>
              </a:solidFill>
            </a:endParaRPr>
          </a:p>
        </p:txBody>
      </p:sp>
      <p:grpSp>
        <p:nvGrpSpPr>
          <p:cNvPr id="3" name="Gruppo 17"/>
          <p:cNvGrpSpPr>
            <a:grpSpLocks/>
          </p:cNvGrpSpPr>
          <p:nvPr/>
        </p:nvGrpSpPr>
        <p:grpSpPr bwMode="auto">
          <a:xfrm>
            <a:off x="-72008" y="309563"/>
            <a:ext cx="4572000" cy="2759075"/>
            <a:chOff x="1428" y="5000"/>
            <a:chExt cx="87154" cy="50372"/>
          </a:xfrm>
        </p:grpSpPr>
        <p:pic>
          <p:nvPicPr>
            <p:cNvPr id="4" name="Object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81" y="8572"/>
              <a:ext cx="29194" cy="2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ject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004" y="8699"/>
              <a:ext cx="25336" cy="2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ject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531" y="8683"/>
              <a:ext cx="25337" cy="22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ject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86" y="32146"/>
              <a:ext cx="29226" cy="23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ject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004" y="32146"/>
              <a:ext cx="25336" cy="2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246" y="31877"/>
              <a:ext cx="25336" cy="2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sellaDiTesto 12"/>
            <p:cNvSpPr txBox="1">
              <a:spLocks noChangeArrowheads="1"/>
            </p:cNvSpPr>
            <p:nvPr/>
          </p:nvSpPr>
          <p:spPr bwMode="auto">
            <a:xfrm>
              <a:off x="15001" y="5000"/>
              <a:ext cx="12099" cy="4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it-IT" sz="1600">
                  <a:solidFill>
                    <a:srgbClr val="000000"/>
                  </a:solidFill>
                  <a:latin typeface="Calibri" pitchFamily="34" charset="0"/>
                  <a:cs typeface="Times New Roman" pitchFamily="18" charset="0"/>
                </a:rPr>
                <a:t>SH-SY5Y</a:t>
              </a:r>
              <a:endParaRPr lang="it-IT"/>
            </a:p>
          </p:txBody>
        </p:sp>
        <p:sp>
          <p:nvSpPr>
            <p:cNvPr id="11" name="CasellaDiTesto 13"/>
            <p:cNvSpPr txBox="1">
              <a:spLocks noChangeArrowheads="1"/>
            </p:cNvSpPr>
            <p:nvPr/>
          </p:nvSpPr>
          <p:spPr bwMode="auto">
            <a:xfrm>
              <a:off x="42862" y="5190"/>
              <a:ext cx="9522" cy="4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it-IT" sz="1600">
                  <a:solidFill>
                    <a:srgbClr val="000000"/>
                  </a:solidFill>
                  <a:latin typeface="Calibri" pitchFamily="34" charset="0"/>
                  <a:cs typeface="Times New Roman" pitchFamily="18" charset="0"/>
                </a:rPr>
                <a:t>HT-29</a:t>
              </a:r>
              <a:endParaRPr lang="it-IT"/>
            </a:p>
          </p:txBody>
        </p:sp>
        <p:sp>
          <p:nvSpPr>
            <p:cNvPr id="12" name="CasellaDiTesto 14"/>
            <p:cNvSpPr txBox="1">
              <a:spLocks noChangeArrowheads="1"/>
            </p:cNvSpPr>
            <p:nvPr/>
          </p:nvSpPr>
          <p:spPr bwMode="auto">
            <a:xfrm>
              <a:off x="70723" y="5714"/>
              <a:ext cx="10471" cy="4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it-IT" sz="1600">
                  <a:solidFill>
                    <a:srgbClr val="000000"/>
                  </a:solidFill>
                  <a:latin typeface="Calibri" pitchFamily="34" charset="0"/>
                  <a:cs typeface="Times New Roman" pitchFamily="18" charset="0"/>
                </a:rPr>
                <a:t>HepG2</a:t>
              </a:r>
              <a:endParaRPr lang="it-IT"/>
            </a:p>
          </p:txBody>
        </p:sp>
        <p:sp>
          <p:nvSpPr>
            <p:cNvPr id="13" name="CasellaDiTesto 15"/>
            <p:cNvSpPr txBox="1">
              <a:spLocks noChangeArrowheads="1"/>
            </p:cNvSpPr>
            <p:nvPr/>
          </p:nvSpPr>
          <p:spPr bwMode="auto">
            <a:xfrm>
              <a:off x="2142" y="5714"/>
              <a:ext cx="3521" cy="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endParaRPr lang="it-IT" dirty="0"/>
            </a:p>
          </p:txBody>
        </p:sp>
        <p:sp>
          <p:nvSpPr>
            <p:cNvPr id="14" name="CasellaDiTesto 16"/>
            <p:cNvSpPr txBox="1">
              <a:spLocks noChangeArrowheads="1"/>
            </p:cNvSpPr>
            <p:nvPr/>
          </p:nvSpPr>
          <p:spPr bwMode="auto">
            <a:xfrm>
              <a:off x="1428" y="30001"/>
              <a:ext cx="3521" cy="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endParaRPr lang="it-IT" dirty="0"/>
            </a:p>
          </p:txBody>
        </p:sp>
      </p:grpSp>
      <p:sp>
        <p:nvSpPr>
          <p:cNvPr id="15" name="CasellaDiTesto 48"/>
          <p:cNvSpPr txBox="1">
            <a:spLocks noChangeArrowheads="1"/>
          </p:cNvSpPr>
          <p:nvPr/>
        </p:nvSpPr>
        <p:spPr bwMode="auto">
          <a:xfrm>
            <a:off x="5356101" y="44624"/>
            <a:ext cx="26622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b="1" i="1">
                <a:solidFill>
                  <a:srgbClr val="FF0000"/>
                </a:solidFill>
              </a:rPr>
              <a:t>Cytotoxic effect</a:t>
            </a:r>
            <a:endParaRPr lang="it-IT" sz="1400" b="1" i="1">
              <a:solidFill>
                <a:srgbClr val="FF0000"/>
              </a:solidFill>
            </a:endParaRPr>
          </a:p>
        </p:txBody>
      </p:sp>
      <p:grpSp>
        <p:nvGrpSpPr>
          <p:cNvPr id="16" name="Gruppo 13"/>
          <p:cNvGrpSpPr>
            <a:grpSpLocks/>
          </p:cNvGrpSpPr>
          <p:nvPr/>
        </p:nvGrpSpPr>
        <p:grpSpPr bwMode="auto">
          <a:xfrm>
            <a:off x="4687450" y="354186"/>
            <a:ext cx="4349046" cy="2859088"/>
            <a:chOff x="2142" y="5000"/>
            <a:chExt cx="87154" cy="50006"/>
          </a:xfrm>
        </p:grpSpPr>
        <p:pic>
          <p:nvPicPr>
            <p:cNvPr id="17" name="Object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2087" y="6429"/>
              <a:ext cx="27209" cy="2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Object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3512" y="6238"/>
              <a:ext cx="27209" cy="2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Object 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00" y="6429"/>
              <a:ext cx="28655" cy="2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asellaDiTesto 1"/>
            <p:cNvSpPr txBox="1">
              <a:spLocks noChangeArrowheads="1"/>
            </p:cNvSpPr>
            <p:nvPr/>
          </p:nvSpPr>
          <p:spPr bwMode="auto">
            <a:xfrm>
              <a:off x="15003" y="5000"/>
              <a:ext cx="12198" cy="4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it-IT" sz="1600">
                  <a:solidFill>
                    <a:srgbClr val="000000"/>
                  </a:solidFill>
                  <a:latin typeface="Calibri" pitchFamily="34" charset="0"/>
                  <a:cs typeface="Times New Roman" pitchFamily="18" charset="0"/>
                </a:rPr>
                <a:t>SH-SY5Y</a:t>
              </a:r>
              <a:endParaRPr lang="it-IT"/>
            </a:p>
          </p:txBody>
        </p:sp>
        <p:sp>
          <p:nvSpPr>
            <p:cNvPr id="21" name="CasellaDiTesto 2"/>
            <p:cNvSpPr txBox="1">
              <a:spLocks noChangeArrowheads="1"/>
            </p:cNvSpPr>
            <p:nvPr/>
          </p:nvSpPr>
          <p:spPr bwMode="auto">
            <a:xfrm>
              <a:off x="42864" y="5182"/>
              <a:ext cx="9600" cy="4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it-IT" sz="1600">
                  <a:solidFill>
                    <a:srgbClr val="000000"/>
                  </a:solidFill>
                  <a:latin typeface="Calibri" pitchFamily="34" charset="0"/>
                  <a:cs typeface="Times New Roman" pitchFamily="18" charset="0"/>
                </a:rPr>
                <a:t>HT-29</a:t>
              </a:r>
              <a:endParaRPr lang="it-IT"/>
            </a:p>
          </p:txBody>
        </p:sp>
        <p:sp>
          <p:nvSpPr>
            <p:cNvPr id="22" name="CasellaDiTesto 3"/>
            <p:cNvSpPr txBox="1">
              <a:spLocks noChangeArrowheads="1"/>
            </p:cNvSpPr>
            <p:nvPr/>
          </p:nvSpPr>
          <p:spPr bwMode="auto">
            <a:xfrm>
              <a:off x="70725" y="5711"/>
              <a:ext cx="10557" cy="4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it-IT" sz="1600">
                  <a:solidFill>
                    <a:srgbClr val="000000"/>
                  </a:solidFill>
                  <a:latin typeface="Calibri" pitchFamily="34" charset="0"/>
                  <a:cs typeface="Times New Roman" pitchFamily="18" charset="0"/>
                </a:rPr>
                <a:t>HepG2</a:t>
              </a:r>
              <a:endParaRPr lang="it-IT"/>
            </a:p>
          </p:txBody>
        </p:sp>
        <p:sp>
          <p:nvSpPr>
            <p:cNvPr id="23" name="CasellaDiTesto 4"/>
            <p:cNvSpPr txBox="1">
              <a:spLocks noChangeArrowheads="1"/>
            </p:cNvSpPr>
            <p:nvPr/>
          </p:nvSpPr>
          <p:spPr bwMode="auto">
            <a:xfrm>
              <a:off x="2142" y="5714"/>
              <a:ext cx="3702" cy="6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endParaRPr lang="it-IT" dirty="0"/>
            </a:p>
          </p:txBody>
        </p:sp>
        <p:pic>
          <p:nvPicPr>
            <p:cNvPr id="25" name="Object 5"/>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381" y="31972"/>
              <a:ext cx="29194" cy="2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Object 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5353" y="31940"/>
              <a:ext cx="25368" cy="23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Object 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3928" y="31940"/>
              <a:ext cx="25368" cy="23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ttangolo 10"/>
          <p:cNvSpPr>
            <a:spLocks noChangeArrowheads="1"/>
          </p:cNvSpPr>
          <p:nvPr/>
        </p:nvSpPr>
        <p:spPr bwMode="auto">
          <a:xfrm>
            <a:off x="179512" y="3212976"/>
            <a:ext cx="4246512" cy="860425"/>
          </a:xfrm>
          <a:prstGeom prst="rect">
            <a:avLst/>
          </a:prstGeom>
          <a:solidFill>
            <a:schemeClr val="bg1"/>
          </a:solidFill>
          <a:ln>
            <a:noFill/>
          </a:ln>
          <a:extLst/>
        </p:spPr>
        <p:txBody>
          <a:bodyPr wrap="square">
            <a:spAutoFit/>
          </a:bodyPr>
          <a:lstStyle/>
          <a:p>
            <a:pPr algn="just"/>
            <a:r>
              <a:rPr lang="en-US" sz="1000" dirty="0" smtClean="0"/>
              <a:t>Figure 5. Compound </a:t>
            </a:r>
            <a:r>
              <a:rPr lang="en-US" sz="1000" b="1" dirty="0"/>
              <a:t>6e</a:t>
            </a:r>
            <a:r>
              <a:rPr lang="en-US" sz="1000" dirty="0"/>
              <a:t> reduces cancer cell proliferation. Treatment of  SH-SY5Y, HT-29 and HepG2 cells with </a:t>
            </a:r>
            <a:r>
              <a:rPr lang="en-US" sz="1000" b="1" dirty="0"/>
              <a:t>6e</a:t>
            </a:r>
            <a:r>
              <a:rPr lang="en-US" sz="1000" dirty="0"/>
              <a:t> in a range from 1 to 100 µM for 24, 48 and 72 h reduced the growth rate in a time and concentration-dependent manner. The experiments were performed by the MTS assay (a) and </a:t>
            </a:r>
            <a:r>
              <a:rPr lang="en-US" sz="1000" dirty="0" err="1"/>
              <a:t>BrdU</a:t>
            </a:r>
            <a:r>
              <a:rPr lang="en-US" sz="1000" dirty="0"/>
              <a:t> test (b)</a:t>
            </a:r>
            <a:endParaRPr lang="it-IT" sz="1000" dirty="0"/>
          </a:p>
        </p:txBody>
      </p:sp>
      <p:sp>
        <p:nvSpPr>
          <p:cNvPr id="29" name="Rettangolo 19"/>
          <p:cNvSpPr>
            <a:spLocks noChangeArrowheads="1"/>
          </p:cNvSpPr>
          <p:nvPr/>
        </p:nvSpPr>
        <p:spPr bwMode="auto">
          <a:xfrm>
            <a:off x="4872182" y="3212976"/>
            <a:ext cx="402099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sz="1000" b="1" dirty="0" smtClean="0"/>
              <a:t>Figure 6. C</a:t>
            </a:r>
            <a:r>
              <a:rPr lang="en-US" sz="1000" dirty="0" smtClean="0"/>
              <a:t>ytotoxic </a:t>
            </a:r>
            <a:r>
              <a:rPr lang="en-US" sz="1000" dirty="0"/>
              <a:t>effect of </a:t>
            </a:r>
            <a:r>
              <a:rPr lang="en-US" sz="1000" b="1" dirty="0"/>
              <a:t>6e</a:t>
            </a:r>
            <a:r>
              <a:rPr lang="en-US" sz="1000" dirty="0"/>
              <a:t>. The cytotoxic activity of </a:t>
            </a:r>
            <a:r>
              <a:rPr lang="en-US" sz="1000" b="1" dirty="0"/>
              <a:t>6e</a:t>
            </a:r>
            <a:r>
              <a:rPr lang="en-US" sz="1000" dirty="0"/>
              <a:t> was assessed in terms of both LDH release (a) and cell death (b). LDH levels are extrapolated as the values detected in untreated cells, which are arbitrarily expressed as 1. Cell death was reported as the percentage of dead cells </a:t>
            </a:r>
            <a:r>
              <a:rPr lang="en-US" sz="1000" i="1" dirty="0" err="1"/>
              <a:t>vs</a:t>
            </a:r>
            <a:r>
              <a:rPr lang="en-US" sz="1000" dirty="0"/>
              <a:t> untreated cultures point to 0</a:t>
            </a:r>
            <a:endParaRPr lang="it-IT" sz="1000" dirty="0"/>
          </a:p>
        </p:txBody>
      </p:sp>
      <p:sp>
        <p:nvSpPr>
          <p:cNvPr id="30" name="Rettangolo arrotondato 29"/>
          <p:cNvSpPr/>
          <p:nvPr/>
        </p:nvSpPr>
        <p:spPr>
          <a:xfrm>
            <a:off x="6065354" y="4437112"/>
            <a:ext cx="1545229" cy="1368152"/>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aphicFrame>
        <p:nvGraphicFramePr>
          <p:cNvPr id="31" name="Oggetto 2"/>
          <p:cNvGraphicFramePr>
            <a:graphicFrameLocks noChangeAspect="1"/>
          </p:cNvGraphicFramePr>
          <p:nvPr>
            <p:extLst>
              <p:ext uri="{D42A27DB-BD31-4B8C-83A1-F6EECF244321}">
                <p14:modId xmlns:p14="http://schemas.microsoft.com/office/powerpoint/2010/main" val="3523926625"/>
              </p:ext>
            </p:extLst>
          </p:nvPr>
        </p:nvGraphicFramePr>
        <p:xfrm>
          <a:off x="6246813" y="4498975"/>
          <a:ext cx="1114425" cy="1220788"/>
        </p:xfrm>
        <a:graphic>
          <a:graphicData uri="http://schemas.openxmlformats.org/presentationml/2006/ole">
            <mc:AlternateContent xmlns:mc="http://schemas.openxmlformats.org/markup-compatibility/2006">
              <mc:Choice xmlns:v="urn:schemas-microsoft-com:vml" Requires="v">
                <p:oleObj spid="_x0000_s72851" name="CS ChemDraw Drawing" r:id="rId16" imgW="1163160" imgH="1269720" progId="ChemDraw.Document.5.0">
                  <p:embed/>
                </p:oleObj>
              </mc:Choice>
              <mc:Fallback>
                <p:oleObj name="CS ChemDraw Drawing" r:id="rId16" imgW="1163160" imgH="1269720" progId="ChemDraw.Document.5.0">
                  <p:embed/>
                  <p:pic>
                    <p:nvPicPr>
                      <p:cNvPr id="0" name=""/>
                      <p:cNvPicPr>
                        <a:picLocks noChangeAspect="1" noChangeArrowheads="1"/>
                      </p:cNvPicPr>
                      <p:nvPr/>
                    </p:nvPicPr>
                    <p:blipFill>
                      <a:blip r:embed="rId17"/>
                      <a:srcRect/>
                      <a:stretch>
                        <a:fillRect/>
                      </a:stretch>
                    </p:blipFill>
                    <p:spPr bwMode="auto">
                      <a:xfrm>
                        <a:off x="6246813" y="4498975"/>
                        <a:ext cx="1114425" cy="1220788"/>
                      </a:xfrm>
                      <a:prstGeom prst="rect">
                        <a:avLst/>
                      </a:prstGeom>
                      <a:noFill/>
                      <a:ln>
                        <a:noFill/>
                      </a:ln>
                      <a:extLst/>
                    </p:spPr>
                  </p:pic>
                </p:oleObj>
              </mc:Fallback>
            </mc:AlternateContent>
          </a:graphicData>
        </a:graphic>
      </p:graphicFrame>
      <p:sp>
        <p:nvSpPr>
          <p:cNvPr id="32" name="103 CuadroTexto"/>
          <p:cNvSpPr txBox="1">
            <a:spLocks noChangeArrowheads="1"/>
          </p:cNvSpPr>
          <p:nvPr/>
        </p:nvSpPr>
        <p:spPr bwMode="auto">
          <a:xfrm>
            <a:off x="683568" y="4542219"/>
            <a:ext cx="4003882" cy="769441"/>
          </a:xfrm>
          <a:prstGeom prst="rect">
            <a:avLst/>
          </a:prstGeom>
          <a:solidFill>
            <a:schemeClr val="bg1"/>
          </a:solidFill>
          <a:ln w="9525">
            <a:solidFill>
              <a:schemeClr val="bg1">
                <a:lumMod val="95000"/>
              </a:schemeClr>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defRPr/>
            </a:pPr>
            <a:r>
              <a:rPr lang="en-US" sz="1600" b="1" dirty="0" smtClean="0">
                <a:solidFill>
                  <a:srgbClr val="0000FF"/>
                </a:solidFill>
                <a:latin typeface="Calibri" pitchFamily="34" charset="0"/>
                <a:sym typeface="Wingdings" pitchFamily="2" charset="2"/>
              </a:rPr>
              <a:t>-</a:t>
            </a:r>
            <a:r>
              <a:rPr lang="en-US" sz="1400" b="1" dirty="0" err="1" smtClean="0">
                <a:solidFill>
                  <a:srgbClr val="0000FF"/>
                </a:solidFill>
                <a:latin typeface="Calibri" pitchFamily="34" charset="0"/>
                <a:sym typeface="Wingdings" pitchFamily="2" charset="2"/>
              </a:rPr>
              <a:t>Neuroblastome</a:t>
            </a:r>
            <a:r>
              <a:rPr lang="en-US" sz="1400" b="1" dirty="0" smtClean="0">
                <a:solidFill>
                  <a:srgbClr val="0000FF"/>
                </a:solidFill>
                <a:latin typeface="Calibri" pitchFamily="34" charset="0"/>
                <a:sym typeface="Wingdings" pitchFamily="2" charset="2"/>
              </a:rPr>
              <a:t> </a:t>
            </a:r>
            <a:r>
              <a:rPr lang="en-US" sz="1400" b="1" dirty="0" smtClean="0">
                <a:solidFill>
                  <a:srgbClr val="FF0000"/>
                </a:solidFill>
                <a:latin typeface="Calibri" pitchFamily="34" charset="0"/>
                <a:sym typeface="Wingdings" pitchFamily="2" charset="2"/>
              </a:rPr>
              <a:t>SH-SY5Y</a:t>
            </a:r>
            <a:r>
              <a:rPr lang="en-US" sz="1400" b="1" dirty="0" smtClean="0">
                <a:solidFill>
                  <a:srgbClr val="0000FF"/>
                </a:solidFill>
                <a:latin typeface="Calibri" pitchFamily="34" charset="0"/>
                <a:sym typeface="Wingdings" pitchFamily="2" charset="2"/>
              </a:rPr>
              <a:t> cells</a:t>
            </a:r>
          </a:p>
          <a:p>
            <a:pPr algn="just" eaLnBrk="1" hangingPunct="1">
              <a:defRPr/>
            </a:pPr>
            <a:r>
              <a:rPr lang="en-US" sz="1400" b="1" dirty="0" smtClean="0">
                <a:solidFill>
                  <a:srgbClr val="0000FF"/>
                </a:solidFill>
                <a:latin typeface="Calibri" pitchFamily="34" charset="0"/>
                <a:sym typeface="Wingdings" pitchFamily="2" charset="2"/>
              </a:rPr>
              <a:t>-Colorectal Adenocarcinoma </a:t>
            </a:r>
            <a:r>
              <a:rPr lang="en-US" sz="1400" b="1" dirty="0" smtClean="0">
                <a:solidFill>
                  <a:srgbClr val="FF0000"/>
                </a:solidFill>
                <a:latin typeface="Calibri" pitchFamily="34" charset="0"/>
                <a:sym typeface="Wingdings" pitchFamily="2" charset="2"/>
              </a:rPr>
              <a:t>HT-29</a:t>
            </a:r>
            <a:r>
              <a:rPr lang="en-US" sz="1400" b="1" dirty="0" smtClean="0">
                <a:solidFill>
                  <a:srgbClr val="0000FF"/>
                </a:solidFill>
                <a:latin typeface="Calibri" pitchFamily="34" charset="0"/>
                <a:sym typeface="Wingdings" pitchFamily="2" charset="2"/>
              </a:rPr>
              <a:t> cells</a:t>
            </a:r>
          </a:p>
          <a:p>
            <a:pPr algn="just" eaLnBrk="1" hangingPunct="1">
              <a:defRPr/>
            </a:pPr>
            <a:r>
              <a:rPr lang="en-US" sz="1400" b="1" dirty="0" smtClean="0">
                <a:solidFill>
                  <a:srgbClr val="0000FF"/>
                </a:solidFill>
                <a:latin typeface="Calibri" pitchFamily="34" charset="0"/>
                <a:sym typeface="Wingdings" pitchFamily="2" charset="2"/>
              </a:rPr>
              <a:t>-Hepatocellular carcinoma </a:t>
            </a:r>
            <a:r>
              <a:rPr lang="en-US" sz="1400" b="1" dirty="0" smtClean="0">
                <a:solidFill>
                  <a:srgbClr val="FF0000"/>
                </a:solidFill>
                <a:latin typeface="Calibri" pitchFamily="34" charset="0"/>
                <a:sym typeface="Wingdings" pitchFamily="2" charset="2"/>
              </a:rPr>
              <a:t>HepG2</a:t>
            </a:r>
            <a:r>
              <a:rPr lang="en-US" sz="1400" b="1" dirty="0" smtClean="0">
                <a:solidFill>
                  <a:srgbClr val="0000FF"/>
                </a:solidFill>
                <a:latin typeface="Calibri" pitchFamily="34" charset="0"/>
                <a:sym typeface="Wingdings" pitchFamily="2" charset="2"/>
              </a:rPr>
              <a:t> cells</a:t>
            </a:r>
          </a:p>
        </p:txBody>
      </p:sp>
      <p:sp>
        <p:nvSpPr>
          <p:cNvPr id="33" name="CasellaDiTesto 8"/>
          <p:cNvSpPr txBox="1">
            <a:spLocks noChangeArrowheads="1"/>
          </p:cNvSpPr>
          <p:nvPr/>
        </p:nvSpPr>
        <p:spPr bwMode="auto">
          <a:xfrm>
            <a:off x="200025" y="6381750"/>
            <a:ext cx="7911140" cy="261610"/>
          </a:xfrm>
          <a:prstGeom prst="rect">
            <a:avLst/>
          </a:prstGeom>
          <a:solidFill>
            <a:srgbClr val="FFFFFF"/>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a:t>S. V. </a:t>
            </a:r>
            <a:r>
              <a:rPr lang="it-IT" sz="1100" dirty="0" err="1"/>
              <a:t>Giofrè</a:t>
            </a:r>
            <a:r>
              <a:rPr lang="it-IT" sz="1100" dirty="0"/>
              <a:t>, </a:t>
            </a:r>
            <a:r>
              <a:rPr lang="it-IT" sz="1100" b="1" dirty="0"/>
              <a:t>R. Mancuso</a:t>
            </a:r>
            <a:r>
              <a:rPr lang="it-IT" sz="1100" dirty="0"/>
              <a:t>, F. Nicolò, </a:t>
            </a:r>
            <a:r>
              <a:rPr lang="it-IT" sz="1100" dirty="0" err="1"/>
              <a:t>Gi</a:t>
            </a:r>
            <a:r>
              <a:rPr lang="it-IT" sz="1100" dirty="0"/>
              <a:t>. Lanza, L. </a:t>
            </a:r>
            <a:r>
              <a:rPr lang="it-IT" sz="1100" dirty="0" err="1"/>
              <a:t>Legnani</a:t>
            </a:r>
            <a:r>
              <a:rPr lang="it-IT" sz="1100" dirty="0"/>
              <a:t>,  M. A. </a:t>
            </a:r>
            <a:r>
              <a:rPr lang="it-IT" sz="1100" dirty="0" err="1"/>
              <a:t>Chiacchio</a:t>
            </a:r>
            <a:r>
              <a:rPr lang="it-IT" sz="1100" dirty="0"/>
              <a:t>, M. Navarra, B. Gabriele, R. Romeo, </a:t>
            </a:r>
            <a:r>
              <a:rPr lang="it-IT" sz="1100" i="1" dirty="0" err="1"/>
              <a:t>Submitted</a:t>
            </a:r>
            <a:endParaRPr lang="it-IT" sz="1100" dirty="0"/>
          </a:p>
        </p:txBody>
      </p:sp>
      <p:pic>
        <p:nvPicPr>
          <p:cNvPr id="34" name="Immagine 0" descr="LISOC carattere più grande.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6366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ttangolo 3"/>
          <p:cNvSpPr>
            <a:spLocks noChangeArrowheads="1"/>
          </p:cNvSpPr>
          <p:nvPr/>
        </p:nvSpPr>
        <p:spPr bwMode="auto">
          <a:xfrm>
            <a:off x="1187450" y="188913"/>
            <a:ext cx="457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b="1" i="1" dirty="0">
                <a:solidFill>
                  <a:srgbClr val="FF0000"/>
                </a:solidFill>
              </a:rPr>
              <a:t>Involvement of p53 in the pharmacological activity</a:t>
            </a:r>
            <a:endParaRPr lang="it-IT" sz="1400" b="1" i="1" dirty="0">
              <a:solidFill>
                <a:srgbClr val="FF0000"/>
              </a:solidFill>
            </a:endParaRPr>
          </a:p>
        </p:txBody>
      </p:sp>
      <p:pic>
        <p:nvPicPr>
          <p:cNvPr id="27652" name="Immagin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6414" y="764704"/>
            <a:ext cx="4754562"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Rettangolo 4"/>
          <p:cNvSpPr>
            <a:spLocks noChangeArrowheads="1"/>
          </p:cNvSpPr>
          <p:nvPr/>
        </p:nvSpPr>
        <p:spPr bwMode="auto">
          <a:xfrm>
            <a:off x="1160463" y="4221088"/>
            <a:ext cx="45720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1000" b="1" dirty="0" smtClean="0"/>
              <a:t>Figure 7. 6e</a:t>
            </a:r>
            <a:r>
              <a:rPr lang="en-US" sz="1000" dirty="0" smtClean="0"/>
              <a:t> </a:t>
            </a:r>
            <a:r>
              <a:rPr lang="en-US" sz="1000" dirty="0"/>
              <a:t>modulate the levels of p53 in SH-SY5Y cells. (a) The SH-SY5Y cells were treated for 24 h with the indicated concentration of </a:t>
            </a:r>
            <a:r>
              <a:rPr lang="en-US" sz="1000" b="1" dirty="0"/>
              <a:t>6e</a:t>
            </a:r>
            <a:r>
              <a:rPr lang="en-US" sz="1000" dirty="0"/>
              <a:t> compound, and then, both cytosolic and nuclear proteins were analyzed by Western blot for p53 protein. A representative </a:t>
            </a:r>
            <a:r>
              <a:rPr lang="en-US" sz="1000" dirty="0" err="1"/>
              <a:t>immunoblots</a:t>
            </a:r>
            <a:r>
              <a:rPr lang="en-US" sz="1000" dirty="0"/>
              <a:t> of three independent experiment is shown. </a:t>
            </a:r>
            <a:endParaRPr lang="it-IT" sz="1000" dirty="0"/>
          </a:p>
        </p:txBody>
      </p:sp>
      <p:sp>
        <p:nvSpPr>
          <p:cNvPr id="27655" name="CasellaDiTesto 8"/>
          <p:cNvSpPr txBox="1">
            <a:spLocks noChangeArrowheads="1"/>
          </p:cNvSpPr>
          <p:nvPr/>
        </p:nvSpPr>
        <p:spPr bwMode="auto">
          <a:xfrm>
            <a:off x="200025" y="6381750"/>
            <a:ext cx="7911140" cy="261610"/>
          </a:xfrm>
          <a:prstGeom prst="rect">
            <a:avLst/>
          </a:prstGeom>
          <a:solidFill>
            <a:srgbClr val="FFFFFF"/>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a:t>S. V. </a:t>
            </a:r>
            <a:r>
              <a:rPr lang="it-IT" sz="1100" dirty="0" err="1"/>
              <a:t>Giofrè</a:t>
            </a:r>
            <a:r>
              <a:rPr lang="it-IT" sz="1100" dirty="0"/>
              <a:t>, </a:t>
            </a:r>
            <a:r>
              <a:rPr lang="it-IT" sz="1100" b="1" dirty="0"/>
              <a:t>R. Mancuso</a:t>
            </a:r>
            <a:r>
              <a:rPr lang="it-IT" sz="1100" dirty="0"/>
              <a:t>, F. Nicolò, </a:t>
            </a:r>
            <a:r>
              <a:rPr lang="it-IT" sz="1100" dirty="0" err="1"/>
              <a:t>Gi</a:t>
            </a:r>
            <a:r>
              <a:rPr lang="it-IT" sz="1100" dirty="0"/>
              <a:t>. Lanza, L. </a:t>
            </a:r>
            <a:r>
              <a:rPr lang="it-IT" sz="1100" dirty="0" err="1"/>
              <a:t>Legnani</a:t>
            </a:r>
            <a:r>
              <a:rPr lang="it-IT" sz="1100" dirty="0"/>
              <a:t>,  M. A. </a:t>
            </a:r>
            <a:r>
              <a:rPr lang="it-IT" sz="1100" dirty="0" err="1"/>
              <a:t>Chiacchio</a:t>
            </a:r>
            <a:r>
              <a:rPr lang="it-IT" sz="1100" dirty="0"/>
              <a:t>, M. Navarra, B. Gabriele, R. Romeo, </a:t>
            </a:r>
            <a:r>
              <a:rPr lang="it-IT" sz="1100" i="1" dirty="0" err="1"/>
              <a:t>Submitted</a:t>
            </a:r>
            <a:endParaRPr lang="it-IT" sz="1100" dirty="0"/>
          </a:p>
        </p:txBody>
      </p:sp>
      <p:sp>
        <p:nvSpPr>
          <p:cNvPr id="8" name="Rettangolo arrotondato 7"/>
          <p:cNvSpPr/>
          <p:nvPr/>
        </p:nvSpPr>
        <p:spPr>
          <a:xfrm>
            <a:off x="6483155" y="476672"/>
            <a:ext cx="1545229" cy="136815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graphicFrame>
        <p:nvGraphicFramePr>
          <p:cNvPr id="9" name="Oggetto 2"/>
          <p:cNvGraphicFramePr>
            <a:graphicFrameLocks noChangeAspect="1"/>
          </p:cNvGraphicFramePr>
          <p:nvPr>
            <p:extLst>
              <p:ext uri="{D42A27DB-BD31-4B8C-83A1-F6EECF244321}">
                <p14:modId xmlns:p14="http://schemas.microsoft.com/office/powerpoint/2010/main" val="3047724882"/>
              </p:ext>
            </p:extLst>
          </p:nvPr>
        </p:nvGraphicFramePr>
        <p:xfrm>
          <a:off x="6664614" y="538535"/>
          <a:ext cx="1114425" cy="1220788"/>
        </p:xfrm>
        <a:graphic>
          <a:graphicData uri="http://schemas.openxmlformats.org/presentationml/2006/ole">
            <mc:AlternateContent xmlns:mc="http://schemas.openxmlformats.org/markup-compatibility/2006">
              <mc:Choice xmlns:v="urn:schemas-microsoft-com:vml" Requires="v">
                <p:oleObj spid="_x0000_s27839" name="CS ChemDraw Drawing" r:id="rId4" imgW="1163160" imgH="1269720" progId="ChemDraw.Document.5.0">
                  <p:embed/>
                </p:oleObj>
              </mc:Choice>
              <mc:Fallback>
                <p:oleObj name="CS ChemDraw Drawing" r:id="rId4" imgW="1163160" imgH="1269720" progId="ChemDraw.Document.5.0">
                  <p:embed/>
                  <p:pic>
                    <p:nvPicPr>
                      <p:cNvPr id="0" name=""/>
                      <p:cNvPicPr>
                        <a:picLocks noChangeAspect="1" noChangeArrowheads="1"/>
                      </p:cNvPicPr>
                      <p:nvPr/>
                    </p:nvPicPr>
                    <p:blipFill>
                      <a:blip r:embed="rId5"/>
                      <a:srcRect/>
                      <a:stretch>
                        <a:fillRect/>
                      </a:stretch>
                    </p:blipFill>
                    <p:spPr bwMode="auto">
                      <a:xfrm>
                        <a:off x="6664614" y="538535"/>
                        <a:ext cx="1114425" cy="1220788"/>
                      </a:xfrm>
                      <a:prstGeom prst="rect">
                        <a:avLst/>
                      </a:prstGeom>
                      <a:noFill/>
                      <a:ln>
                        <a:noFill/>
                      </a:ln>
                      <a:extLst/>
                    </p:spPr>
                  </p:pic>
                </p:oleObj>
              </mc:Fallback>
            </mc:AlternateContent>
          </a:graphicData>
        </a:graphic>
      </p:graphicFrame>
      <p:pic>
        <p:nvPicPr>
          <p:cNvPr id="10" name="Immagine 0" descr="LISOC carattere più grand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0" descr="LISOC carattere più grand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9326" y="630932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e 9"/>
          <p:cNvSpPr/>
          <p:nvPr/>
        </p:nvSpPr>
        <p:spPr>
          <a:xfrm>
            <a:off x="5724128" y="2852936"/>
            <a:ext cx="1728192" cy="144016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674" name="5 CuadroTexto"/>
          <p:cNvSpPr txBox="1">
            <a:spLocks noChangeArrowheads="1"/>
          </p:cNvSpPr>
          <p:nvPr/>
        </p:nvSpPr>
        <p:spPr bwMode="auto">
          <a:xfrm>
            <a:off x="827161" y="563562"/>
            <a:ext cx="7561263" cy="338554"/>
          </a:xfrm>
          <a:prstGeom prst="rect">
            <a:avLst/>
          </a:prstGeom>
          <a:solidFill>
            <a:schemeClr val="bg1"/>
          </a:solidFill>
          <a:ln w="9525">
            <a:solidFill>
              <a:srgbClr val="0000FF"/>
            </a:solidFill>
            <a:miter lim="800000"/>
            <a:headEnd/>
            <a:tailEnd/>
          </a:ln>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600" b="1" dirty="0">
                <a:solidFill>
                  <a:srgbClr val="0000FF"/>
                </a:solidFill>
              </a:rPr>
              <a:t>Eight-Membered Lactam Derivatives with Antitumor Activity</a:t>
            </a:r>
          </a:p>
        </p:txBody>
      </p:sp>
      <p:sp>
        <p:nvSpPr>
          <p:cNvPr id="28675" name="CasellaDiTesto 8"/>
          <p:cNvSpPr txBox="1">
            <a:spLocks noChangeArrowheads="1"/>
          </p:cNvSpPr>
          <p:nvPr/>
        </p:nvSpPr>
        <p:spPr bwMode="auto">
          <a:xfrm>
            <a:off x="200025" y="6487452"/>
            <a:ext cx="8764588" cy="253916"/>
          </a:xfrm>
          <a:prstGeom prst="rect">
            <a:avLst/>
          </a:prstGeom>
          <a:solidFill>
            <a:srgbClr val="FFFFFF"/>
          </a:solidFill>
          <a:ln w="9525">
            <a:solidFill>
              <a:srgbClr val="CCECFF"/>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it-IT" sz="1050" b="1" dirty="0"/>
              <a:t>R. Mancuso</a:t>
            </a:r>
            <a:r>
              <a:rPr lang="it-IT" sz="1050" dirty="0"/>
              <a:t>, D.S. </a:t>
            </a:r>
            <a:r>
              <a:rPr lang="it-IT" sz="1050" dirty="0" err="1"/>
              <a:t>Raut</a:t>
            </a:r>
            <a:r>
              <a:rPr lang="it-IT" sz="1050" dirty="0"/>
              <a:t>, N. Marino, G. De Luca, C. Giordano, S. Catalano, I. Barone, S. Andò, B. Gabriele,  </a:t>
            </a:r>
            <a:r>
              <a:rPr lang="it-IT" sz="1050" i="1" dirty="0" err="1"/>
              <a:t>Chem</a:t>
            </a:r>
            <a:r>
              <a:rPr lang="it-IT" sz="1050" i="1" dirty="0"/>
              <a:t>. </a:t>
            </a:r>
            <a:r>
              <a:rPr lang="it-IT" sz="1050" i="1" dirty="0" err="1"/>
              <a:t>Eur</a:t>
            </a:r>
            <a:r>
              <a:rPr lang="it-IT" sz="1050" i="1" dirty="0"/>
              <a:t>. J.</a:t>
            </a:r>
            <a:r>
              <a:rPr lang="it-IT" sz="1050" dirty="0"/>
              <a:t>, </a:t>
            </a:r>
            <a:r>
              <a:rPr lang="it-IT" sz="1050" b="1" dirty="0"/>
              <a:t>2016</a:t>
            </a:r>
            <a:r>
              <a:rPr lang="it-IT" sz="1050" dirty="0"/>
              <a:t>, 22, 3053-3064.</a:t>
            </a:r>
          </a:p>
        </p:txBody>
      </p:sp>
      <p:graphicFrame>
        <p:nvGraphicFramePr>
          <p:cNvPr id="28677" name="Oggetto 4"/>
          <p:cNvGraphicFramePr>
            <a:graphicFrameLocks noChangeAspect="1"/>
          </p:cNvGraphicFramePr>
          <p:nvPr>
            <p:extLst>
              <p:ext uri="{D42A27DB-BD31-4B8C-83A1-F6EECF244321}">
                <p14:modId xmlns:p14="http://schemas.microsoft.com/office/powerpoint/2010/main" val="1535834688"/>
              </p:ext>
            </p:extLst>
          </p:nvPr>
        </p:nvGraphicFramePr>
        <p:xfrm>
          <a:off x="1498759" y="3064544"/>
          <a:ext cx="6167120" cy="2524696"/>
        </p:xfrm>
        <a:graphic>
          <a:graphicData uri="http://schemas.openxmlformats.org/presentationml/2006/ole">
            <mc:AlternateContent xmlns:mc="http://schemas.openxmlformats.org/markup-compatibility/2006">
              <mc:Choice xmlns:v="urn:schemas-microsoft-com:vml" Requires="v">
                <p:oleObj spid="_x0000_s28899" name="CS ChemDraw Drawing" r:id="rId4" imgW="6105960" imgH="2499120" progId="ChemDraw.Document.5.0">
                  <p:embed/>
                </p:oleObj>
              </mc:Choice>
              <mc:Fallback>
                <p:oleObj name="CS ChemDraw Drawing" r:id="rId4" imgW="6105960" imgH="2499120" progId="ChemDraw.Document.5.0">
                  <p:embed/>
                  <p:pic>
                    <p:nvPicPr>
                      <p:cNvPr id="0" name="Oggetto 4"/>
                      <p:cNvPicPr>
                        <a:picLocks noChangeAspect="1" noChangeArrowheads="1"/>
                      </p:cNvPicPr>
                      <p:nvPr/>
                    </p:nvPicPr>
                    <p:blipFill>
                      <a:blip r:embed="rId5"/>
                      <a:srcRect/>
                      <a:stretch>
                        <a:fillRect/>
                      </a:stretch>
                    </p:blipFill>
                    <p:spPr bwMode="auto">
                      <a:xfrm>
                        <a:off x="1498759" y="3064544"/>
                        <a:ext cx="6167120" cy="2524696"/>
                      </a:xfrm>
                      <a:prstGeom prst="rect">
                        <a:avLst/>
                      </a:prstGeom>
                      <a:noFill/>
                      <a:ln>
                        <a:noFill/>
                      </a:ln>
                      <a:extLst/>
                    </p:spPr>
                  </p:pic>
                </p:oleObj>
              </mc:Fallback>
            </mc:AlternateContent>
          </a:graphicData>
        </a:graphic>
      </p:graphicFrame>
      <p:sp>
        <p:nvSpPr>
          <p:cNvPr id="6" name="CasellaDiTesto 5"/>
          <p:cNvSpPr txBox="1">
            <a:spLocks noChangeArrowheads="1"/>
          </p:cNvSpPr>
          <p:nvPr/>
        </p:nvSpPr>
        <p:spPr bwMode="auto">
          <a:xfrm>
            <a:off x="539552" y="188913"/>
            <a:ext cx="3384098" cy="400110"/>
          </a:xfrm>
          <a:prstGeom prst="rect">
            <a:avLst/>
          </a:prstGeom>
          <a:solidFill>
            <a:schemeClr val="bg1"/>
          </a:solidFill>
          <a:ln w="9525">
            <a:solidFill>
              <a:srgbClr val="0000FF"/>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it-IT" sz="2000" b="1" dirty="0" smtClean="0">
                <a:solidFill>
                  <a:srgbClr val="0000FF"/>
                </a:solidFill>
                <a:latin typeface="Calibri" pitchFamily="34" charset="0"/>
                <a:cs typeface="Calibri" pitchFamily="34" charset="0"/>
              </a:rPr>
              <a:t>New </a:t>
            </a:r>
            <a:r>
              <a:rPr lang="it-IT" sz="2000" b="1" dirty="0" err="1" smtClean="0">
                <a:solidFill>
                  <a:srgbClr val="0000FF"/>
                </a:solidFill>
                <a:latin typeface="Calibri" pitchFamily="34" charset="0"/>
                <a:cs typeface="Calibri" pitchFamily="34" charset="0"/>
              </a:rPr>
              <a:t>Antitumor</a:t>
            </a:r>
            <a:r>
              <a:rPr lang="it-IT" sz="2000" b="1" dirty="0" smtClean="0">
                <a:solidFill>
                  <a:srgbClr val="0000FF"/>
                </a:solidFill>
                <a:latin typeface="Calibri" pitchFamily="34" charset="0"/>
                <a:cs typeface="Calibri" pitchFamily="34" charset="0"/>
              </a:rPr>
              <a:t> Agents</a:t>
            </a:r>
            <a:endParaRPr lang="it-IT" sz="2000" b="1" dirty="0">
              <a:solidFill>
                <a:srgbClr val="0000FF"/>
              </a:solidFill>
              <a:latin typeface="Calibri" pitchFamily="34" charset="0"/>
              <a:cs typeface="Calibri" pitchFamily="34" charset="0"/>
            </a:endParaRPr>
          </a:p>
        </p:txBody>
      </p:sp>
      <p:sp>
        <p:nvSpPr>
          <p:cNvPr id="7" name="103 CuadroTexto"/>
          <p:cNvSpPr txBox="1">
            <a:spLocks noChangeArrowheads="1"/>
          </p:cNvSpPr>
          <p:nvPr/>
        </p:nvSpPr>
        <p:spPr bwMode="auto">
          <a:xfrm>
            <a:off x="539552" y="1052736"/>
            <a:ext cx="8059967" cy="523220"/>
          </a:xfrm>
          <a:prstGeom prst="rect">
            <a:avLst/>
          </a:prstGeom>
          <a:solidFill>
            <a:schemeClr val="bg1"/>
          </a:solidFill>
          <a:ln>
            <a:solidFill>
              <a:schemeClr val="accent1">
                <a:lumMod val="20000"/>
                <a:lumOff val="80000"/>
              </a:schemeClr>
            </a:solid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400" dirty="0" smtClean="0">
                <a:latin typeface="Calibri" pitchFamily="34" charset="0"/>
                <a:sym typeface="Wingdings" pitchFamily="2" charset="2"/>
              </a:rPr>
              <a:t>Medium-sized ring are molecular frameworks of particular interest for their biological activity and occurrence in important natural product </a:t>
            </a:r>
          </a:p>
        </p:txBody>
      </p:sp>
      <p:sp>
        <p:nvSpPr>
          <p:cNvPr id="8" name="103 CuadroTexto"/>
          <p:cNvSpPr txBox="1">
            <a:spLocks noChangeArrowheads="1"/>
          </p:cNvSpPr>
          <p:nvPr/>
        </p:nvSpPr>
        <p:spPr bwMode="auto">
          <a:xfrm>
            <a:off x="539553" y="1810848"/>
            <a:ext cx="4029982" cy="523220"/>
          </a:xfrm>
          <a:prstGeom prst="rect">
            <a:avLst/>
          </a:prstGeom>
          <a:solidFill>
            <a:schemeClr val="bg1"/>
          </a:solidFill>
          <a:ln>
            <a:solidFill>
              <a:schemeClr val="accent1">
                <a:lumMod val="20000"/>
                <a:lumOff val="80000"/>
              </a:schemeClr>
            </a:solid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400" dirty="0" smtClean="0">
                <a:latin typeface="Calibri" pitchFamily="34" charset="0"/>
                <a:sym typeface="Wingdings" pitchFamily="2" charset="2"/>
              </a:rPr>
              <a:t>Few efficient synthetic methods for their preparation trough cyclization of acyclic precursors are know.</a:t>
            </a:r>
            <a:endParaRPr lang="en-US" sz="1400" dirty="0">
              <a:latin typeface="Calibri" pitchFamily="34" charset="0"/>
            </a:endParaRPr>
          </a:p>
        </p:txBody>
      </p:sp>
      <p:sp>
        <p:nvSpPr>
          <p:cNvPr id="9" name="103 CuadroTexto"/>
          <p:cNvSpPr txBox="1">
            <a:spLocks noChangeArrowheads="1"/>
          </p:cNvSpPr>
          <p:nvPr/>
        </p:nvSpPr>
        <p:spPr bwMode="auto">
          <a:xfrm>
            <a:off x="4845839" y="1772815"/>
            <a:ext cx="4029982" cy="738664"/>
          </a:xfrm>
          <a:prstGeom prst="rect">
            <a:avLst/>
          </a:prstGeom>
          <a:solidFill>
            <a:schemeClr val="bg1"/>
          </a:solidFill>
          <a:ln>
            <a:solidFill>
              <a:schemeClr val="accent1">
                <a:lumMod val="20000"/>
                <a:lumOff val="80000"/>
              </a:schemeClr>
            </a:solid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400" dirty="0" smtClean="0">
                <a:latin typeface="Calibri" pitchFamily="34" charset="0"/>
                <a:sym typeface="Wingdings" pitchFamily="2" charset="2"/>
              </a:rPr>
              <a:t>For a combination of unfavorable </a:t>
            </a:r>
            <a:r>
              <a:rPr lang="en-US" sz="1400" dirty="0" err="1" smtClean="0">
                <a:latin typeface="Calibri" pitchFamily="34" charset="0"/>
                <a:sym typeface="Wingdings" pitchFamily="2" charset="2"/>
              </a:rPr>
              <a:t>enthalpic</a:t>
            </a:r>
            <a:r>
              <a:rPr lang="en-US" sz="1400" dirty="0" smtClean="0">
                <a:latin typeface="Calibri" pitchFamily="34" charset="0"/>
                <a:sym typeface="Wingdings" pitchFamily="2" charset="2"/>
              </a:rPr>
              <a:t> and entropic  factor, which tend to raise the cyclization activation energy</a:t>
            </a:r>
            <a:endParaRPr lang="en-US" sz="1400" dirty="0">
              <a:latin typeface="Calibri" pitchFamily="34" charset="0"/>
            </a:endParaRPr>
          </a:p>
        </p:txBody>
      </p:sp>
      <p:sp>
        <p:nvSpPr>
          <p:cNvPr id="11" name="Rettangolo 1"/>
          <p:cNvSpPr>
            <a:spLocks noChangeArrowheads="1"/>
          </p:cNvSpPr>
          <p:nvPr/>
        </p:nvSpPr>
        <p:spPr bwMode="auto">
          <a:xfrm>
            <a:off x="539553" y="5857528"/>
            <a:ext cx="8336267" cy="523220"/>
          </a:xfrm>
          <a:prstGeom prst="rect">
            <a:avLst/>
          </a:prstGeom>
          <a:solidFill>
            <a:schemeClr val="bg1"/>
          </a:solidFill>
          <a:ln w="9525">
            <a:noFill/>
            <a:miter lim="800000"/>
            <a:headEnd/>
            <a:tailEnd/>
          </a:ln>
        </p:spPr>
        <p:txBody>
          <a:bodyPr wrap="square">
            <a:spAutoFit/>
          </a:bodyPr>
          <a:lstStyle/>
          <a:p>
            <a:pPr algn="just" eaLnBrk="0" hangingPunct="0">
              <a:defRPr/>
            </a:pPr>
            <a:r>
              <a:rPr lang="it-IT" sz="1400" b="1" dirty="0" err="1" smtClean="0">
                <a:solidFill>
                  <a:srgbClr val="0000FF"/>
                </a:solidFill>
                <a:latin typeface="Calibri" pitchFamily="34" charset="0"/>
              </a:rPr>
              <a:t>Considering</a:t>
            </a:r>
            <a:r>
              <a:rPr lang="it-IT" sz="1400" b="1" dirty="0" smtClean="0">
                <a:solidFill>
                  <a:srgbClr val="0000FF"/>
                </a:solidFill>
                <a:latin typeface="Calibri" pitchFamily="34" charset="0"/>
              </a:rPr>
              <a:t> the </a:t>
            </a:r>
            <a:r>
              <a:rPr lang="it-IT" sz="1400" b="1" dirty="0" err="1" smtClean="0">
                <a:solidFill>
                  <a:srgbClr val="0000FF"/>
                </a:solidFill>
                <a:latin typeface="Calibri" pitchFamily="34" charset="0"/>
              </a:rPr>
              <a:t>bioactivity</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reported</a:t>
            </a:r>
            <a:r>
              <a:rPr lang="it-IT" sz="1400" b="1" dirty="0" smtClean="0">
                <a:solidFill>
                  <a:srgbClr val="0000FF"/>
                </a:solidFill>
                <a:latin typeface="Calibri" pitchFamily="34" charset="0"/>
              </a:rPr>
              <a:t> for macro-</a:t>
            </a:r>
            <a:r>
              <a:rPr lang="it-IT" sz="1400" b="1" dirty="0" err="1" smtClean="0">
                <a:solidFill>
                  <a:srgbClr val="0000FF"/>
                </a:solidFill>
                <a:latin typeface="Calibri" pitchFamily="34" charset="0"/>
              </a:rPr>
              <a:t>lactam</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systems</a:t>
            </a:r>
            <a:r>
              <a:rPr lang="it-IT" sz="1400" b="1" dirty="0" smtClean="0">
                <a:solidFill>
                  <a:srgbClr val="0000FF"/>
                </a:solidFill>
                <a:latin typeface="Calibri" pitchFamily="34" charset="0"/>
              </a:rPr>
              <a:t> , </a:t>
            </a:r>
            <a:r>
              <a:rPr lang="it-IT" sz="1400" b="1" dirty="0" err="1" smtClean="0">
                <a:solidFill>
                  <a:srgbClr val="0000FF"/>
                </a:solidFill>
                <a:latin typeface="Calibri" pitchFamily="34" charset="0"/>
              </a:rPr>
              <a:t>we</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tested</a:t>
            </a:r>
            <a:r>
              <a:rPr lang="it-IT" sz="1400" b="1" dirty="0" smtClean="0">
                <a:solidFill>
                  <a:srgbClr val="0000FF"/>
                </a:solidFill>
                <a:latin typeface="Calibri" pitchFamily="34" charset="0"/>
              </a:rPr>
              <a:t> the new </a:t>
            </a:r>
            <a:r>
              <a:rPr lang="it-IT" sz="1400" b="1" dirty="0" err="1" smtClean="0">
                <a:solidFill>
                  <a:srgbClr val="0000FF"/>
                </a:solidFill>
                <a:latin typeface="Calibri" pitchFamily="34" charset="0"/>
              </a:rPr>
              <a:t>lactams</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as</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antitumor</a:t>
            </a:r>
            <a:r>
              <a:rPr lang="it-IT" sz="1400" b="1" dirty="0" smtClean="0">
                <a:solidFill>
                  <a:srgbClr val="0000FF"/>
                </a:solidFill>
                <a:latin typeface="Calibri" pitchFamily="34" charset="0"/>
              </a:rPr>
              <a:t> agents </a:t>
            </a:r>
            <a:r>
              <a:rPr lang="it-IT" sz="1400" b="1" dirty="0" err="1" smtClean="0">
                <a:solidFill>
                  <a:srgbClr val="0000FF"/>
                </a:solidFill>
                <a:latin typeface="Calibri" pitchFamily="34" charset="0"/>
              </a:rPr>
              <a:t>against</a:t>
            </a:r>
            <a:r>
              <a:rPr lang="it-IT" sz="1400" b="1" dirty="0" smtClean="0">
                <a:solidFill>
                  <a:srgbClr val="0000FF"/>
                </a:solidFill>
                <a:latin typeface="Calibri" pitchFamily="34" charset="0"/>
              </a:rPr>
              <a:t> human </a:t>
            </a:r>
            <a:r>
              <a:rPr lang="it-IT" sz="1400" b="1" dirty="0" err="1" smtClean="0">
                <a:solidFill>
                  <a:srgbClr val="0000FF"/>
                </a:solidFill>
                <a:latin typeface="Calibri" pitchFamily="34" charset="0"/>
              </a:rPr>
              <a:t>brest</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cancer</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cells</a:t>
            </a:r>
            <a:r>
              <a:rPr lang="it-IT" sz="1400" b="1" dirty="0">
                <a:solidFill>
                  <a:srgbClr val="0000FF"/>
                </a:solidFill>
                <a:latin typeface="Calibri" pitchFamily="34" charset="0"/>
              </a:rPr>
              <a:t>.</a:t>
            </a:r>
            <a:endParaRPr lang="it-IT" sz="1400" b="1" dirty="0" smtClean="0">
              <a:solidFill>
                <a:srgbClr val="0000FF"/>
              </a:solidFill>
              <a:latin typeface="Calibri" pitchFamily="34" charset="0"/>
            </a:endParaRPr>
          </a:p>
        </p:txBody>
      </p:sp>
      <p:sp>
        <p:nvSpPr>
          <p:cNvPr id="12" name="Rettangolo 10"/>
          <p:cNvSpPr>
            <a:spLocks noChangeArrowheads="1"/>
          </p:cNvSpPr>
          <p:nvPr/>
        </p:nvSpPr>
        <p:spPr bwMode="auto">
          <a:xfrm>
            <a:off x="157871" y="2996952"/>
            <a:ext cx="2109873" cy="535531"/>
          </a:xfrm>
          <a:prstGeom prst="rect">
            <a:avLst/>
          </a:prstGeom>
          <a:solidFill>
            <a:schemeClr val="bg1"/>
          </a:solidFill>
          <a:ln>
            <a:noFill/>
          </a:ln>
          <a:extLst/>
        </p:spPr>
        <p:txBody>
          <a:bodyPr wrap="none">
            <a:spAutoFit/>
          </a:bodyPr>
          <a:lstStyle/>
          <a:p>
            <a:pPr algn="just">
              <a:lnSpc>
                <a:spcPct val="120000"/>
              </a:lnSpc>
            </a:pPr>
            <a:r>
              <a:rPr lang="it-IT" sz="1200" b="1" dirty="0" err="1" smtClean="0">
                <a:solidFill>
                  <a:srgbClr val="FF0000"/>
                </a:solidFill>
              </a:rPr>
              <a:t>Cycloaminocarbonylation</a:t>
            </a:r>
            <a:r>
              <a:rPr lang="it-IT" sz="1200" b="1" dirty="0" smtClean="0">
                <a:solidFill>
                  <a:srgbClr val="FF0000"/>
                </a:solidFill>
              </a:rPr>
              <a:t>/</a:t>
            </a:r>
          </a:p>
          <a:p>
            <a:pPr algn="just">
              <a:lnSpc>
                <a:spcPct val="120000"/>
              </a:lnSpc>
            </a:pPr>
            <a:r>
              <a:rPr lang="it-IT" sz="1200" b="1" dirty="0" err="1" smtClean="0">
                <a:solidFill>
                  <a:srgbClr val="FF0000"/>
                </a:solidFill>
              </a:rPr>
              <a:t>Alkoxycarbonylation</a:t>
            </a:r>
            <a:endParaRPr lang="it-IT" sz="1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e 12"/>
          <p:cNvSpPr/>
          <p:nvPr/>
        </p:nvSpPr>
        <p:spPr>
          <a:xfrm>
            <a:off x="7203834" y="3212976"/>
            <a:ext cx="1372635" cy="124272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29698" name="Object 6"/>
          <p:cNvGraphicFramePr>
            <a:graphicFrameLocks noChangeAspect="1"/>
          </p:cNvGraphicFramePr>
          <p:nvPr/>
        </p:nvGraphicFramePr>
        <p:xfrm>
          <a:off x="3835400" y="1149350"/>
          <a:ext cx="31750" cy="31750"/>
        </p:xfrm>
        <a:graphic>
          <a:graphicData uri="http://schemas.openxmlformats.org/presentationml/2006/ole">
            <mc:AlternateContent xmlns:mc="http://schemas.openxmlformats.org/markup-compatibility/2006">
              <mc:Choice xmlns:v="urn:schemas-microsoft-com:vml" Requires="v">
                <p:oleObj spid="_x0000_s30256" name="CS ChemDraw Drawing" r:id="rId4" imgW="50800" imgH="50800" progId="ChemDraw.Document.5.0">
                  <p:embed/>
                </p:oleObj>
              </mc:Choice>
              <mc:Fallback>
                <p:oleObj name="CS ChemDraw Drawing" r:id="rId4" imgW="50800" imgH="50800" progId="ChemDraw.Document.5.0">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5400" y="1149350"/>
                        <a:ext cx="31750" cy="3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699" name="Object 7"/>
          <p:cNvGraphicFramePr>
            <a:graphicFrameLocks noChangeAspect="1"/>
          </p:cNvGraphicFramePr>
          <p:nvPr/>
        </p:nvGraphicFramePr>
        <p:xfrm>
          <a:off x="5346700" y="1157288"/>
          <a:ext cx="33338" cy="31750"/>
        </p:xfrm>
        <a:graphic>
          <a:graphicData uri="http://schemas.openxmlformats.org/presentationml/2006/ole">
            <mc:AlternateContent xmlns:mc="http://schemas.openxmlformats.org/markup-compatibility/2006">
              <mc:Choice xmlns:v="urn:schemas-microsoft-com:vml" Requires="v">
                <p:oleObj spid="_x0000_s30257" name="CS ChemDraw Drawing" r:id="rId6" imgW="50800" imgH="50800" progId="ChemDraw.Document.5.0">
                  <p:embed/>
                </p:oleObj>
              </mc:Choice>
              <mc:Fallback>
                <p:oleObj name="CS ChemDraw Drawing" r:id="rId6" imgW="50800" imgH="50800" progId="ChemDraw.Document.5.0">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6700" y="1157288"/>
                        <a:ext cx="33338" cy="3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9700" name="Immagine 0" descr="LISOC carattere più grand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43888" y="6165304"/>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72249" y="620688"/>
            <a:ext cx="3697287"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703" name="Object 14"/>
          <p:cNvGraphicFramePr>
            <a:graphicFrameLocks noChangeAspect="1"/>
          </p:cNvGraphicFramePr>
          <p:nvPr>
            <p:extLst>
              <p:ext uri="{D42A27DB-BD31-4B8C-83A1-F6EECF244321}">
                <p14:modId xmlns:p14="http://schemas.microsoft.com/office/powerpoint/2010/main" val="523669823"/>
              </p:ext>
            </p:extLst>
          </p:nvPr>
        </p:nvGraphicFramePr>
        <p:xfrm>
          <a:off x="5580112" y="2492896"/>
          <a:ext cx="2811635" cy="1735041"/>
        </p:xfrm>
        <a:graphic>
          <a:graphicData uri="http://schemas.openxmlformats.org/presentationml/2006/ole">
            <mc:AlternateContent xmlns:mc="http://schemas.openxmlformats.org/markup-compatibility/2006">
              <mc:Choice xmlns:v="urn:schemas-microsoft-com:vml" Requires="v">
                <p:oleObj spid="_x0000_s30258" name="CS ChemDraw Drawing" r:id="rId10" imgW="4246560" imgH="2689560" progId="ChemDraw.Document.5.0">
                  <p:embed/>
                </p:oleObj>
              </mc:Choice>
              <mc:Fallback>
                <p:oleObj name="CS ChemDraw Drawing" r:id="rId10" imgW="4246560" imgH="2689560" progId="ChemDraw.Document.5.0">
                  <p:embed/>
                  <p:pic>
                    <p:nvPicPr>
                      <p:cNvPr id="0" name="Object 14"/>
                      <p:cNvPicPr>
                        <a:picLocks noChangeAspect="1" noChangeArrowheads="1"/>
                      </p:cNvPicPr>
                      <p:nvPr/>
                    </p:nvPicPr>
                    <p:blipFill>
                      <a:blip r:embed="rId11"/>
                      <a:srcRect/>
                      <a:stretch>
                        <a:fillRect/>
                      </a:stretch>
                    </p:blipFill>
                    <p:spPr bwMode="auto">
                      <a:xfrm>
                        <a:off x="5580112" y="2492896"/>
                        <a:ext cx="2811635" cy="1735041"/>
                      </a:xfrm>
                      <a:prstGeom prst="rect">
                        <a:avLst/>
                      </a:prstGeom>
                      <a:noFill/>
                      <a:ln>
                        <a:noFill/>
                      </a:ln>
                      <a:extLst/>
                    </p:spPr>
                  </p:pic>
                </p:oleObj>
              </mc:Fallback>
            </mc:AlternateContent>
          </a:graphicData>
        </a:graphic>
      </p:graphicFrame>
      <p:sp>
        <p:nvSpPr>
          <p:cNvPr id="11" name="Rettangolo 3"/>
          <p:cNvSpPr>
            <a:spLocks noChangeArrowheads="1"/>
          </p:cNvSpPr>
          <p:nvPr/>
        </p:nvSpPr>
        <p:spPr bwMode="auto">
          <a:xfrm>
            <a:off x="1187450" y="188913"/>
            <a:ext cx="5184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b="1" i="1" dirty="0" smtClean="0">
                <a:solidFill>
                  <a:srgbClr val="FF0000"/>
                </a:solidFill>
              </a:rPr>
              <a:t>Breast cancer cells viability. Anchorage dependent growth</a:t>
            </a:r>
            <a:endParaRPr lang="it-IT" sz="1400" b="1" i="1" dirty="0">
              <a:solidFill>
                <a:srgbClr val="FF0000"/>
              </a:solidFill>
            </a:endParaRPr>
          </a:p>
        </p:txBody>
      </p:sp>
      <p:sp>
        <p:nvSpPr>
          <p:cNvPr id="12" name="Rettangolo 1"/>
          <p:cNvSpPr>
            <a:spLocks noChangeArrowheads="1"/>
          </p:cNvSpPr>
          <p:nvPr/>
        </p:nvSpPr>
        <p:spPr bwMode="auto">
          <a:xfrm>
            <a:off x="5288371" y="764704"/>
            <a:ext cx="3616785" cy="1169551"/>
          </a:xfrm>
          <a:prstGeom prst="rect">
            <a:avLst/>
          </a:prstGeom>
          <a:solidFill>
            <a:schemeClr val="bg1"/>
          </a:solidFill>
          <a:ln w="9525">
            <a:noFill/>
            <a:miter lim="800000"/>
            <a:headEnd/>
            <a:tailEnd/>
          </a:ln>
        </p:spPr>
        <p:txBody>
          <a:bodyPr wrap="square">
            <a:spAutoFit/>
          </a:bodyPr>
          <a:lstStyle/>
          <a:p>
            <a:pPr eaLnBrk="0" hangingPunct="0">
              <a:defRPr/>
            </a:pPr>
            <a:r>
              <a:rPr lang="it-IT" sz="1400" b="1" dirty="0" smtClean="0">
                <a:solidFill>
                  <a:srgbClr val="0000FF"/>
                </a:solidFill>
                <a:latin typeface="Calibri" pitchFamily="34" charset="0"/>
              </a:rPr>
              <a:t>Human </a:t>
            </a:r>
            <a:r>
              <a:rPr lang="it-IT" sz="1400" b="1" dirty="0" err="1" smtClean="0">
                <a:solidFill>
                  <a:srgbClr val="0000FF"/>
                </a:solidFill>
                <a:latin typeface="Calibri" pitchFamily="34" charset="0"/>
              </a:rPr>
              <a:t>brest</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cancer</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cells</a:t>
            </a:r>
            <a:r>
              <a:rPr lang="it-IT" sz="1400" b="1" dirty="0" smtClean="0">
                <a:solidFill>
                  <a:srgbClr val="0000FF"/>
                </a:solidFill>
                <a:latin typeface="Calibri" pitchFamily="34" charset="0"/>
              </a:rPr>
              <a:t> :</a:t>
            </a:r>
          </a:p>
          <a:p>
            <a:pPr eaLnBrk="0" hangingPunct="0">
              <a:defRPr/>
            </a:pPr>
            <a:r>
              <a:rPr lang="it-IT" sz="1400" b="1" dirty="0" err="1" smtClean="0">
                <a:solidFill>
                  <a:srgbClr val="0000FF"/>
                </a:solidFill>
                <a:latin typeface="Calibri" pitchFamily="34" charset="0"/>
              </a:rPr>
              <a:t>Estrogen</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Receptor</a:t>
            </a:r>
            <a:r>
              <a:rPr lang="it-IT" sz="1400" b="1" dirty="0" smtClean="0">
                <a:solidFill>
                  <a:srgbClr val="0000FF"/>
                </a:solidFill>
                <a:latin typeface="Calibri" pitchFamily="34" charset="0"/>
              </a:rPr>
              <a:t> (ER)-positive </a:t>
            </a:r>
            <a:r>
              <a:rPr lang="it-IT" sz="1400" b="1" dirty="0" smtClean="0">
                <a:solidFill>
                  <a:srgbClr val="FF0000"/>
                </a:solidFill>
                <a:latin typeface="Calibri" pitchFamily="34" charset="0"/>
              </a:rPr>
              <a:t>MCF-7</a:t>
            </a:r>
          </a:p>
          <a:p>
            <a:pPr eaLnBrk="0" hangingPunct="0">
              <a:defRPr/>
            </a:pPr>
            <a:r>
              <a:rPr lang="it-IT" sz="1400" b="1" dirty="0" err="1" smtClean="0">
                <a:solidFill>
                  <a:srgbClr val="0000FF"/>
                </a:solidFill>
                <a:latin typeface="Calibri" pitchFamily="34" charset="0"/>
              </a:rPr>
              <a:t>Estrogen</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Receptor</a:t>
            </a:r>
            <a:r>
              <a:rPr lang="it-IT" sz="1400" b="1" dirty="0" smtClean="0">
                <a:solidFill>
                  <a:srgbClr val="0000FF"/>
                </a:solidFill>
                <a:latin typeface="Calibri" pitchFamily="34" charset="0"/>
              </a:rPr>
              <a:t> (ER)-negative </a:t>
            </a:r>
            <a:r>
              <a:rPr lang="it-IT" sz="1400" b="1" dirty="0" smtClean="0">
                <a:solidFill>
                  <a:srgbClr val="FF0000"/>
                </a:solidFill>
                <a:latin typeface="Calibri" pitchFamily="34" charset="0"/>
              </a:rPr>
              <a:t>MDA-MB-231</a:t>
            </a:r>
          </a:p>
          <a:p>
            <a:pPr eaLnBrk="0" hangingPunct="0">
              <a:defRPr/>
            </a:pPr>
            <a:endParaRPr lang="it-IT" sz="1400" b="1" dirty="0" smtClean="0">
              <a:solidFill>
                <a:srgbClr val="FF0000"/>
              </a:solidFill>
              <a:latin typeface="Calibri" pitchFamily="34" charset="0"/>
            </a:endParaRPr>
          </a:p>
          <a:p>
            <a:pPr eaLnBrk="0" hangingPunct="0">
              <a:defRPr/>
            </a:pPr>
            <a:r>
              <a:rPr lang="it-IT" sz="1400" b="1" dirty="0" smtClean="0">
                <a:solidFill>
                  <a:srgbClr val="0000FF"/>
                </a:solidFill>
                <a:latin typeface="Calibri" pitchFamily="34" charset="0"/>
              </a:rPr>
              <a:t>Non </a:t>
            </a:r>
            <a:r>
              <a:rPr lang="it-IT" sz="1400" b="1" dirty="0" err="1" smtClean="0">
                <a:solidFill>
                  <a:srgbClr val="0000FF"/>
                </a:solidFill>
                <a:latin typeface="Calibri" pitchFamily="34" charset="0"/>
              </a:rPr>
              <a:t>malignant</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breast</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epithelial</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cell</a:t>
            </a:r>
            <a:r>
              <a:rPr lang="it-IT" sz="1400" b="1" dirty="0" smtClean="0">
                <a:solidFill>
                  <a:srgbClr val="0000FF"/>
                </a:solidFill>
                <a:latin typeface="Calibri" pitchFamily="34" charset="0"/>
              </a:rPr>
              <a:t> </a:t>
            </a:r>
            <a:r>
              <a:rPr lang="it-IT" sz="1400" b="1" dirty="0" smtClean="0">
                <a:solidFill>
                  <a:srgbClr val="FF0000"/>
                </a:solidFill>
                <a:latin typeface="Calibri" pitchFamily="34" charset="0"/>
              </a:rPr>
              <a:t> MCF-10A</a:t>
            </a:r>
          </a:p>
        </p:txBody>
      </p:sp>
      <p:sp>
        <p:nvSpPr>
          <p:cNvPr id="15" name="103 CuadroTexto"/>
          <p:cNvSpPr txBox="1">
            <a:spLocks noChangeArrowheads="1"/>
          </p:cNvSpPr>
          <p:nvPr/>
        </p:nvSpPr>
        <p:spPr bwMode="auto">
          <a:xfrm>
            <a:off x="1835696" y="5407823"/>
            <a:ext cx="1800113" cy="307777"/>
          </a:xfrm>
          <a:prstGeom prst="rect">
            <a:avLst/>
          </a:prstGeom>
          <a:solidFill>
            <a:schemeClr val="bg1"/>
          </a:solidFill>
          <a:ln>
            <a:solidFill>
              <a:schemeClr val="accent1">
                <a:lumMod val="20000"/>
                <a:lumOff val="80000"/>
              </a:schemeClr>
            </a:solid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400" dirty="0" smtClean="0">
                <a:latin typeface="Calibri" pitchFamily="34" charset="0"/>
                <a:sym typeface="Wingdings" pitchFamily="2" charset="2"/>
              </a:rPr>
              <a:t>1 UM -100 UM, 96 h</a:t>
            </a:r>
            <a:endParaRPr lang="en-US" sz="1400" dirty="0">
              <a:latin typeface="Calibri" pitchFamily="34" charset="0"/>
            </a:endParaRPr>
          </a:p>
        </p:txBody>
      </p:sp>
      <p:sp>
        <p:nvSpPr>
          <p:cNvPr id="16" name="Rettangolo 1"/>
          <p:cNvSpPr>
            <a:spLocks noChangeArrowheads="1"/>
          </p:cNvSpPr>
          <p:nvPr/>
        </p:nvSpPr>
        <p:spPr bwMode="auto">
          <a:xfrm>
            <a:off x="4860032" y="4988922"/>
            <a:ext cx="3994957" cy="523220"/>
          </a:xfrm>
          <a:prstGeom prst="rect">
            <a:avLst/>
          </a:prstGeom>
          <a:solidFill>
            <a:schemeClr val="bg1"/>
          </a:solidFill>
          <a:ln w="9525">
            <a:noFill/>
            <a:miter lim="800000"/>
            <a:headEnd/>
            <a:tailEnd/>
          </a:ln>
        </p:spPr>
        <p:txBody>
          <a:bodyPr wrap="square">
            <a:spAutoFit/>
          </a:bodyPr>
          <a:lstStyle/>
          <a:p>
            <a:pPr algn="just" eaLnBrk="0" hangingPunct="0">
              <a:defRPr/>
            </a:pPr>
            <a:r>
              <a:rPr lang="it-IT" sz="1400" b="1" dirty="0" err="1" smtClean="0">
                <a:solidFill>
                  <a:srgbClr val="FF0000"/>
                </a:solidFill>
                <a:latin typeface="Calibri" pitchFamily="34" charset="0"/>
              </a:rPr>
              <a:t>Lactam</a:t>
            </a:r>
            <a:r>
              <a:rPr lang="it-IT" sz="1400" b="1" dirty="0" smtClean="0">
                <a:solidFill>
                  <a:srgbClr val="FF0000"/>
                </a:solidFill>
                <a:latin typeface="Calibri" pitchFamily="34" charset="0"/>
              </a:rPr>
              <a:t> 3j’ </a:t>
            </a:r>
            <a:r>
              <a:rPr lang="it-IT" sz="1400" b="1" dirty="0" err="1" smtClean="0">
                <a:solidFill>
                  <a:srgbClr val="FF0000"/>
                </a:solidFill>
                <a:latin typeface="Calibri" pitchFamily="34" charset="0"/>
              </a:rPr>
              <a:t>is</a:t>
            </a:r>
            <a:r>
              <a:rPr lang="it-IT" sz="1400" b="1" dirty="0" smtClean="0">
                <a:solidFill>
                  <a:srgbClr val="FF0000"/>
                </a:solidFill>
                <a:latin typeface="Calibri" pitchFamily="34" charset="0"/>
              </a:rPr>
              <a:t> the </a:t>
            </a:r>
            <a:r>
              <a:rPr lang="it-IT" sz="1400" b="1" dirty="0" err="1" smtClean="0">
                <a:solidFill>
                  <a:srgbClr val="FF0000"/>
                </a:solidFill>
                <a:latin typeface="Calibri" pitchFamily="34" charset="0"/>
              </a:rPr>
              <a:t>most</a:t>
            </a:r>
            <a:r>
              <a:rPr lang="it-IT" sz="1400" b="1" dirty="0" smtClean="0">
                <a:solidFill>
                  <a:srgbClr val="FF0000"/>
                </a:solidFill>
                <a:latin typeface="Calibri" pitchFamily="34" charset="0"/>
              </a:rPr>
              <a:t> </a:t>
            </a:r>
            <a:r>
              <a:rPr lang="it-IT" sz="1400" b="1" dirty="0" err="1" smtClean="0">
                <a:solidFill>
                  <a:srgbClr val="FF0000"/>
                </a:solidFill>
                <a:latin typeface="Calibri" pitchFamily="34" charset="0"/>
              </a:rPr>
              <a:t>active</a:t>
            </a:r>
            <a:r>
              <a:rPr lang="it-IT" sz="1400" b="1" dirty="0" smtClean="0">
                <a:solidFill>
                  <a:srgbClr val="FF0000"/>
                </a:solidFill>
                <a:latin typeface="Calibri" pitchFamily="34" charset="0"/>
              </a:rPr>
              <a:t> in </a:t>
            </a:r>
            <a:r>
              <a:rPr lang="it-IT" sz="1400" b="1" dirty="0" err="1" smtClean="0">
                <a:solidFill>
                  <a:srgbClr val="FF0000"/>
                </a:solidFill>
                <a:latin typeface="Calibri" pitchFamily="34" charset="0"/>
              </a:rPr>
              <a:t>reducing</a:t>
            </a:r>
            <a:r>
              <a:rPr lang="it-IT" sz="1400" b="1" dirty="0" smtClean="0">
                <a:solidFill>
                  <a:srgbClr val="FF0000"/>
                </a:solidFill>
                <a:latin typeface="Calibri" pitchFamily="34" charset="0"/>
              </a:rPr>
              <a:t> </a:t>
            </a:r>
            <a:r>
              <a:rPr lang="it-IT" sz="1400" b="1" dirty="0" err="1" smtClean="0">
                <a:solidFill>
                  <a:srgbClr val="FF0000"/>
                </a:solidFill>
                <a:latin typeface="Calibri" pitchFamily="34" charset="0"/>
              </a:rPr>
              <a:t>anchorage-dependent</a:t>
            </a:r>
            <a:r>
              <a:rPr lang="it-IT" sz="1400" b="1" dirty="0" smtClean="0">
                <a:solidFill>
                  <a:srgbClr val="FF0000"/>
                </a:solidFill>
                <a:latin typeface="Calibri" pitchFamily="34" charset="0"/>
              </a:rPr>
              <a:t> </a:t>
            </a:r>
            <a:r>
              <a:rPr lang="it-IT" sz="1400" b="1" dirty="0" err="1" smtClean="0">
                <a:solidFill>
                  <a:srgbClr val="FF0000"/>
                </a:solidFill>
                <a:latin typeface="Calibri" pitchFamily="34" charset="0"/>
              </a:rPr>
              <a:t>growth</a:t>
            </a:r>
            <a:r>
              <a:rPr lang="it-IT" sz="1400" b="1" dirty="0" smtClean="0">
                <a:solidFill>
                  <a:srgbClr val="FF0000"/>
                </a:solidFill>
                <a:latin typeface="Calibri" pitchFamily="34" charset="0"/>
              </a:rPr>
              <a:t> of </a:t>
            </a:r>
            <a:r>
              <a:rPr lang="it-IT" sz="1400" b="1" dirty="0" err="1" smtClean="0">
                <a:solidFill>
                  <a:srgbClr val="FF0000"/>
                </a:solidFill>
                <a:latin typeface="Calibri" pitchFamily="34" charset="0"/>
              </a:rPr>
              <a:t>brest</a:t>
            </a:r>
            <a:r>
              <a:rPr lang="it-IT" sz="1400" b="1" dirty="0" smtClean="0">
                <a:solidFill>
                  <a:srgbClr val="FF0000"/>
                </a:solidFill>
                <a:latin typeface="Calibri" pitchFamily="34" charset="0"/>
              </a:rPr>
              <a:t> </a:t>
            </a:r>
            <a:r>
              <a:rPr lang="it-IT" sz="1400" b="1" dirty="0" err="1" smtClean="0">
                <a:solidFill>
                  <a:srgbClr val="FF0000"/>
                </a:solidFill>
                <a:latin typeface="Calibri" pitchFamily="34" charset="0"/>
              </a:rPr>
              <a:t>cancer</a:t>
            </a:r>
            <a:r>
              <a:rPr lang="it-IT" sz="1400" b="1" dirty="0" smtClean="0">
                <a:solidFill>
                  <a:srgbClr val="FF0000"/>
                </a:solidFill>
                <a:latin typeface="Calibri" pitchFamily="34" charset="0"/>
              </a:rPr>
              <a:t> </a:t>
            </a:r>
            <a:r>
              <a:rPr lang="it-IT" sz="1400" b="1" dirty="0" err="1" smtClean="0">
                <a:solidFill>
                  <a:srgbClr val="FF0000"/>
                </a:solidFill>
                <a:latin typeface="Calibri" pitchFamily="34" charset="0"/>
              </a:rPr>
              <a:t>cells</a:t>
            </a:r>
            <a:r>
              <a:rPr lang="it-IT" sz="1400" b="1" dirty="0" smtClean="0">
                <a:solidFill>
                  <a:srgbClr val="FF0000"/>
                </a:solidFill>
                <a:latin typeface="Calibri" pitchFamily="34" charset="0"/>
              </a:rPr>
              <a:t>.</a:t>
            </a:r>
          </a:p>
        </p:txBody>
      </p:sp>
      <p:sp>
        <p:nvSpPr>
          <p:cNvPr id="17" name="CasellaDiTesto 8"/>
          <p:cNvSpPr txBox="1">
            <a:spLocks noChangeArrowheads="1"/>
          </p:cNvSpPr>
          <p:nvPr/>
        </p:nvSpPr>
        <p:spPr bwMode="auto">
          <a:xfrm>
            <a:off x="200025" y="6487452"/>
            <a:ext cx="8764588" cy="253916"/>
          </a:xfrm>
          <a:prstGeom prst="rect">
            <a:avLst/>
          </a:prstGeom>
          <a:solidFill>
            <a:srgbClr val="FFFFFF"/>
          </a:solidFill>
          <a:ln w="9525">
            <a:solidFill>
              <a:srgbClr val="CCECFF"/>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it-IT" sz="1050" b="1" dirty="0"/>
              <a:t>R. Mancuso</a:t>
            </a:r>
            <a:r>
              <a:rPr lang="it-IT" sz="1050" dirty="0"/>
              <a:t>, D.S. </a:t>
            </a:r>
            <a:r>
              <a:rPr lang="it-IT" sz="1050" dirty="0" err="1"/>
              <a:t>Raut</a:t>
            </a:r>
            <a:r>
              <a:rPr lang="it-IT" sz="1050" dirty="0"/>
              <a:t>, N. Marino, G. De Luca, C. Giordano, S. Catalano, I. Barone, S. Andò, B. Gabriele,  </a:t>
            </a:r>
            <a:r>
              <a:rPr lang="it-IT" sz="1050" i="1" dirty="0" err="1"/>
              <a:t>Chem</a:t>
            </a:r>
            <a:r>
              <a:rPr lang="it-IT" sz="1050" i="1" dirty="0"/>
              <a:t>. </a:t>
            </a:r>
            <a:r>
              <a:rPr lang="it-IT" sz="1050" i="1" dirty="0" err="1"/>
              <a:t>Eur</a:t>
            </a:r>
            <a:r>
              <a:rPr lang="it-IT" sz="1050" i="1" dirty="0"/>
              <a:t>. J.</a:t>
            </a:r>
            <a:r>
              <a:rPr lang="it-IT" sz="1050" dirty="0"/>
              <a:t>, </a:t>
            </a:r>
            <a:r>
              <a:rPr lang="it-IT" sz="1050" b="1" dirty="0"/>
              <a:t>2016</a:t>
            </a:r>
            <a:r>
              <a:rPr lang="it-IT" sz="1050" dirty="0"/>
              <a:t>, 22, 3053-3064.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arrotondato 1"/>
          <p:cNvSpPr/>
          <p:nvPr/>
        </p:nvSpPr>
        <p:spPr>
          <a:xfrm>
            <a:off x="875873" y="3588133"/>
            <a:ext cx="3192071" cy="1596230"/>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30724" name="Group 12"/>
          <p:cNvGrpSpPr>
            <a:grpSpLocks/>
          </p:cNvGrpSpPr>
          <p:nvPr/>
        </p:nvGrpSpPr>
        <p:grpSpPr bwMode="auto">
          <a:xfrm>
            <a:off x="4832350" y="300653"/>
            <a:ext cx="3800475" cy="2095500"/>
            <a:chOff x="3044" y="444"/>
            <a:chExt cx="2394" cy="1320"/>
          </a:xfrm>
        </p:grpSpPr>
        <p:graphicFrame>
          <p:nvGraphicFramePr>
            <p:cNvPr id="30796" name="Object 13"/>
            <p:cNvGraphicFramePr>
              <a:graphicFrameLocks noChangeAspect="1"/>
            </p:cNvGraphicFramePr>
            <p:nvPr/>
          </p:nvGraphicFramePr>
          <p:xfrm>
            <a:off x="4350" y="444"/>
            <a:ext cx="972" cy="1314"/>
          </p:xfrm>
          <a:graphic>
            <a:graphicData uri="http://schemas.openxmlformats.org/presentationml/2006/ole">
              <mc:AlternateContent xmlns:mc="http://schemas.openxmlformats.org/markup-compatibility/2006">
                <mc:Choice xmlns:v="urn:schemas-microsoft-com:vml" Requires="v">
                  <p:oleObj spid="_x0000_s31363" name="Foglio di lavoro" r:id="rId5" imgW="1543050" imgH="1943214" progId="Excel.Sheet.8">
                    <p:embed/>
                  </p:oleObj>
                </mc:Choice>
                <mc:Fallback>
                  <p:oleObj name="Foglio di lavoro" r:id="rId5" imgW="1543050" imgH="1943214" progId="Excel.Sheet.8">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0" y="444"/>
                          <a:ext cx="972" cy="1314"/>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97" name="Rectangle 14"/>
            <p:cNvSpPr>
              <a:spLocks noChangeArrowheads="1"/>
            </p:cNvSpPr>
            <p:nvPr/>
          </p:nvSpPr>
          <p:spPr bwMode="auto">
            <a:xfrm rot="-5400000">
              <a:off x="3922" y="963"/>
              <a:ext cx="72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spcBef>
                  <a:spcPct val="20000"/>
                </a:spcBef>
              </a:pPr>
              <a:r>
                <a:rPr lang="it-IT" sz="1000"/>
                <a:t>Soft Agar Assay</a:t>
              </a:r>
            </a:p>
            <a:p>
              <a:pPr algn="ctr">
                <a:lnSpc>
                  <a:spcPct val="80000"/>
                </a:lnSpc>
                <a:spcBef>
                  <a:spcPct val="20000"/>
                </a:spcBef>
              </a:pPr>
              <a:r>
                <a:rPr lang="it-IT" sz="1000"/>
                <a:t> (# colonies)</a:t>
              </a:r>
            </a:p>
          </p:txBody>
        </p:sp>
        <p:sp>
          <p:nvSpPr>
            <p:cNvPr id="30798" name="Rectangle 15"/>
            <p:cNvSpPr>
              <a:spLocks noChangeArrowheads="1"/>
            </p:cNvSpPr>
            <p:nvPr/>
          </p:nvSpPr>
          <p:spPr bwMode="auto">
            <a:xfrm>
              <a:off x="4976" y="1586"/>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it-IT" sz="1000"/>
                <a:t>3j’</a:t>
              </a:r>
            </a:p>
          </p:txBody>
        </p:sp>
        <p:sp>
          <p:nvSpPr>
            <p:cNvPr id="30799" name="Rectangle 16"/>
            <p:cNvSpPr>
              <a:spLocks noChangeArrowheads="1"/>
            </p:cNvSpPr>
            <p:nvPr/>
          </p:nvSpPr>
          <p:spPr bwMode="auto">
            <a:xfrm>
              <a:off x="4713" y="1577"/>
              <a:ext cx="14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sz="1200"/>
                <a:t>-</a:t>
              </a:r>
            </a:p>
          </p:txBody>
        </p:sp>
        <p:sp>
          <p:nvSpPr>
            <p:cNvPr id="30800" name="Text Box 17"/>
            <p:cNvSpPr txBox="1">
              <a:spLocks noChangeArrowheads="1"/>
            </p:cNvSpPr>
            <p:nvPr/>
          </p:nvSpPr>
          <p:spPr bwMode="auto">
            <a:xfrm>
              <a:off x="4576" y="472"/>
              <a:ext cx="86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it-IT" sz="1000" dirty="0"/>
                <a:t>MDA-MB-231</a:t>
              </a:r>
              <a:endParaRPr lang="it-IT" dirty="0"/>
            </a:p>
          </p:txBody>
        </p:sp>
        <p:sp>
          <p:nvSpPr>
            <p:cNvPr id="30801" name="Rectangle 18"/>
            <p:cNvSpPr>
              <a:spLocks noChangeArrowheads="1"/>
            </p:cNvSpPr>
            <p:nvPr/>
          </p:nvSpPr>
          <p:spPr bwMode="auto">
            <a:xfrm>
              <a:off x="4988" y="779"/>
              <a:ext cx="1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graphicFrame>
          <p:nvGraphicFramePr>
            <p:cNvPr id="30802" name="Object 19"/>
            <p:cNvGraphicFramePr>
              <a:graphicFrameLocks noChangeAspect="1"/>
            </p:cNvGraphicFramePr>
            <p:nvPr>
              <p:extLst>
                <p:ext uri="{D42A27DB-BD31-4B8C-83A1-F6EECF244321}">
                  <p14:modId xmlns:p14="http://schemas.microsoft.com/office/powerpoint/2010/main" val="3706746750"/>
                </p:ext>
              </p:extLst>
            </p:nvPr>
          </p:nvGraphicFramePr>
          <p:xfrm>
            <a:off x="3180" y="444"/>
            <a:ext cx="978" cy="1320"/>
          </p:xfrm>
          <a:graphic>
            <a:graphicData uri="http://schemas.openxmlformats.org/presentationml/2006/ole">
              <mc:AlternateContent xmlns:mc="http://schemas.openxmlformats.org/markup-compatibility/2006">
                <mc:Choice xmlns:v="urn:schemas-microsoft-com:vml" Requires="v">
                  <p:oleObj spid="_x0000_s31364" name="Foglio di lavoro" r:id="rId8" imgW="1552651" imgH="1952473" progId="Excel.Sheet.8">
                    <p:embed/>
                  </p:oleObj>
                </mc:Choice>
                <mc:Fallback>
                  <p:oleObj name="Foglio di lavoro" r:id="rId8" imgW="1552651" imgH="1952473" progId="Excel.Sheet.8">
                    <p:embed/>
                    <p:pic>
                      <p:nvPicPr>
                        <p:cNvPr id="0" name="Object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80" y="444"/>
                          <a:ext cx="978" cy="132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803" name="Rectangle 20"/>
            <p:cNvSpPr>
              <a:spLocks noChangeArrowheads="1"/>
            </p:cNvSpPr>
            <p:nvPr/>
          </p:nvSpPr>
          <p:spPr bwMode="auto">
            <a:xfrm rot="-5400000">
              <a:off x="2797" y="972"/>
              <a:ext cx="72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spcBef>
                  <a:spcPct val="20000"/>
                </a:spcBef>
              </a:pPr>
              <a:r>
                <a:rPr lang="it-IT" sz="1000"/>
                <a:t>Soft Agar Assay</a:t>
              </a:r>
            </a:p>
            <a:p>
              <a:pPr algn="ctr">
                <a:lnSpc>
                  <a:spcPct val="80000"/>
                </a:lnSpc>
                <a:spcBef>
                  <a:spcPct val="20000"/>
                </a:spcBef>
              </a:pPr>
              <a:r>
                <a:rPr lang="it-IT" sz="1000"/>
                <a:t> (# colonies)</a:t>
              </a:r>
            </a:p>
          </p:txBody>
        </p:sp>
        <p:sp>
          <p:nvSpPr>
            <p:cNvPr id="30804" name="Rectangle 21"/>
            <p:cNvSpPr>
              <a:spLocks noChangeArrowheads="1"/>
            </p:cNvSpPr>
            <p:nvPr/>
          </p:nvSpPr>
          <p:spPr bwMode="auto">
            <a:xfrm>
              <a:off x="3816" y="157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it-IT" sz="1000"/>
                <a:t>3j’</a:t>
              </a:r>
            </a:p>
          </p:txBody>
        </p:sp>
        <p:sp>
          <p:nvSpPr>
            <p:cNvPr id="30805" name="Rectangle 22"/>
            <p:cNvSpPr>
              <a:spLocks noChangeArrowheads="1"/>
            </p:cNvSpPr>
            <p:nvPr/>
          </p:nvSpPr>
          <p:spPr bwMode="auto">
            <a:xfrm>
              <a:off x="3547" y="1563"/>
              <a:ext cx="14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sz="1200"/>
                <a:t>-</a:t>
              </a:r>
            </a:p>
          </p:txBody>
        </p:sp>
        <p:sp>
          <p:nvSpPr>
            <p:cNvPr id="30806" name="Text Box 23"/>
            <p:cNvSpPr txBox="1">
              <a:spLocks noChangeArrowheads="1"/>
            </p:cNvSpPr>
            <p:nvPr/>
          </p:nvSpPr>
          <p:spPr bwMode="auto">
            <a:xfrm>
              <a:off x="3506" y="472"/>
              <a:ext cx="59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it-IT" sz="1000" dirty="0"/>
                <a:t>MCF-7</a:t>
              </a:r>
              <a:endParaRPr lang="it-IT" dirty="0"/>
            </a:p>
          </p:txBody>
        </p:sp>
        <p:sp>
          <p:nvSpPr>
            <p:cNvPr id="30807" name="Rectangle 24"/>
            <p:cNvSpPr>
              <a:spLocks noChangeArrowheads="1"/>
            </p:cNvSpPr>
            <p:nvPr/>
          </p:nvSpPr>
          <p:spPr bwMode="auto">
            <a:xfrm>
              <a:off x="3827" y="986"/>
              <a:ext cx="1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grpSp>
      <p:grpSp>
        <p:nvGrpSpPr>
          <p:cNvPr id="30725" name="Group 25"/>
          <p:cNvGrpSpPr>
            <a:grpSpLocks/>
          </p:cNvGrpSpPr>
          <p:nvPr/>
        </p:nvGrpSpPr>
        <p:grpSpPr bwMode="auto">
          <a:xfrm>
            <a:off x="1026324" y="3720022"/>
            <a:ext cx="2743197" cy="1437170"/>
            <a:chOff x="158" y="2976"/>
            <a:chExt cx="2312" cy="1316"/>
          </a:xfrm>
        </p:grpSpPr>
        <p:pic>
          <p:nvPicPr>
            <p:cNvPr id="30783" name="Picture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4" y="3024"/>
              <a:ext cx="2136" cy="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4" name="Rectangle 27"/>
            <p:cNvSpPr>
              <a:spLocks noChangeArrowheads="1"/>
            </p:cNvSpPr>
            <p:nvPr/>
          </p:nvSpPr>
          <p:spPr bwMode="auto">
            <a:xfrm rot="-5400000">
              <a:off x="-177" y="3493"/>
              <a:ext cx="948"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spcBef>
                  <a:spcPct val="20000"/>
                </a:spcBef>
              </a:pPr>
              <a:r>
                <a:rPr lang="it-IT" sz="1000"/>
                <a:t>MTT Assay</a:t>
              </a:r>
            </a:p>
            <a:p>
              <a:pPr algn="ctr">
                <a:lnSpc>
                  <a:spcPct val="80000"/>
                </a:lnSpc>
                <a:spcBef>
                  <a:spcPct val="20000"/>
                </a:spcBef>
              </a:pPr>
              <a:r>
                <a:rPr lang="it-IT" sz="1000"/>
                <a:t>(Fold Change)</a:t>
              </a:r>
            </a:p>
          </p:txBody>
        </p:sp>
        <p:grpSp>
          <p:nvGrpSpPr>
            <p:cNvPr id="30785" name="Group 28"/>
            <p:cNvGrpSpPr>
              <a:grpSpLocks/>
            </p:cNvGrpSpPr>
            <p:nvPr/>
          </p:nvGrpSpPr>
          <p:grpSpPr bwMode="auto">
            <a:xfrm>
              <a:off x="234" y="4080"/>
              <a:ext cx="2185" cy="212"/>
              <a:chOff x="234" y="4086"/>
              <a:chExt cx="2185" cy="212"/>
            </a:xfrm>
          </p:grpSpPr>
          <p:sp>
            <p:nvSpPr>
              <p:cNvPr id="30788" name="Rectangle 29"/>
              <p:cNvSpPr>
                <a:spLocks noChangeArrowheads="1"/>
              </p:cNvSpPr>
              <p:nvPr/>
            </p:nvSpPr>
            <p:spPr bwMode="auto">
              <a:xfrm>
                <a:off x="234" y="4096"/>
                <a:ext cx="462"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3j’ (</a:t>
                </a:r>
                <a:r>
                  <a:rPr lang="it-IT" sz="1000">
                    <a:latin typeface="Symbol" pitchFamily="18" charset="2"/>
                  </a:rPr>
                  <a:t>m</a:t>
                </a:r>
                <a:r>
                  <a:rPr lang="it-IT" sz="1000"/>
                  <a:t>M)</a:t>
                </a:r>
              </a:p>
            </p:txBody>
          </p:sp>
          <p:sp>
            <p:nvSpPr>
              <p:cNvPr id="30789" name="Rectangle 30"/>
              <p:cNvSpPr>
                <a:spLocks noChangeArrowheads="1"/>
              </p:cNvSpPr>
              <p:nvPr/>
            </p:nvSpPr>
            <p:spPr bwMode="auto">
              <a:xfrm>
                <a:off x="903" y="4096"/>
                <a:ext cx="192"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1</a:t>
                </a:r>
              </a:p>
            </p:txBody>
          </p:sp>
          <p:sp>
            <p:nvSpPr>
              <p:cNvPr id="30790" name="Rectangle 31"/>
              <p:cNvSpPr>
                <a:spLocks noChangeArrowheads="1"/>
              </p:cNvSpPr>
              <p:nvPr/>
            </p:nvSpPr>
            <p:spPr bwMode="auto">
              <a:xfrm>
                <a:off x="1384" y="4096"/>
                <a:ext cx="245"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25</a:t>
                </a:r>
              </a:p>
            </p:txBody>
          </p:sp>
          <p:sp>
            <p:nvSpPr>
              <p:cNvPr id="30791" name="Rectangle 32"/>
              <p:cNvSpPr>
                <a:spLocks noChangeArrowheads="1"/>
              </p:cNvSpPr>
              <p:nvPr/>
            </p:nvSpPr>
            <p:spPr bwMode="auto">
              <a:xfrm>
                <a:off x="1135" y="4096"/>
                <a:ext cx="245"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10</a:t>
                </a:r>
              </a:p>
            </p:txBody>
          </p:sp>
          <p:sp>
            <p:nvSpPr>
              <p:cNvPr id="30792" name="Rectangle 33"/>
              <p:cNvSpPr>
                <a:spLocks noChangeArrowheads="1"/>
              </p:cNvSpPr>
              <p:nvPr/>
            </p:nvSpPr>
            <p:spPr bwMode="auto">
              <a:xfrm>
                <a:off x="1633" y="4096"/>
                <a:ext cx="245"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50</a:t>
                </a:r>
              </a:p>
            </p:txBody>
          </p:sp>
          <p:sp>
            <p:nvSpPr>
              <p:cNvPr id="30793" name="Rectangle 34"/>
              <p:cNvSpPr>
                <a:spLocks noChangeArrowheads="1"/>
              </p:cNvSpPr>
              <p:nvPr/>
            </p:nvSpPr>
            <p:spPr bwMode="auto">
              <a:xfrm>
                <a:off x="1883" y="4096"/>
                <a:ext cx="245"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75</a:t>
                </a:r>
              </a:p>
            </p:txBody>
          </p:sp>
          <p:sp>
            <p:nvSpPr>
              <p:cNvPr id="30794" name="Rectangle 35"/>
              <p:cNvSpPr>
                <a:spLocks noChangeArrowheads="1"/>
              </p:cNvSpPr>
              <p:nvPr/>
            </p:nvSpPr>
            <p:spPr bwMode="auto">
              <a:xfrm>
                <a:off x="2121" y="4096"/>
                <a:ext cx="298"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100</a:t>
                </a:r>
              </a:p>
            </p:txBody>
          </p:sp>
          <p:sp>
            <p:nvSpPr>
              <p:cNvPr id="30795" name="Rectangle 36"/>
              <p:cNvSpPr>
                <a:spLocks noChangeArrowheads="1"/>
              </p:cNvSpPr>
              <p:nvPr/>
            </p:nvSpPr>
            <p:spPr bwMode="auto">
              <a:xfrm>
                <a:off x="657" y="4086"/>
                <a:ext cx="1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200"/>
                  <a:t>-</a:t>
                </a:r>
              </a:p>
            </p:txBody>
          </p:sp>
        </p:grpSp>
        <p:sp>
          <p:nvSpPr>
            <p:cNvPr id="30786" name="Rectangle 37"/>
            <p:cNvSpPr>
              <a:spLocks noChangeArrowheads="1"/>
            </p:cNvSpPr>
            <p:nvPr/>
          </p:nvSpPr>
          <p:spPr bwMode="auto">
            <a:xfrm>
              <a:off x="2160" y="3336"/>
              <a:ext cx="207"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sp>
          <p:nvSpPr>
            <p:cNvPr id="30787" name="Text Box 38"/>
            <p:cNvSpPr txBox="1">
              <a:spLocks noChangeArrowheads="1"/>
            </p:cNvSpPr>
            <p:nvPr/>
          </p:nvSpPr>
          <p:spPr bwMode="auto">
            <a:xfrm>
              <a:off x="975" y="2976"/>
              <a:ext cx="1088"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it-IT" sz="1000"/>
                <a:t>MCF-10A</a:t>
              </a:r>
              <a:endParaRPr lang="it-IT"/>
            </a:p>
          </p:txBody>
        </p:sp>
      </p:grpSp>
      <p:grpSp>
        <p:nvGrpSpPr>
          <p:cNvPr id="30726" name="Group 39"/>
          <p:cNvGrpSpPr>
            <a:grpSpLocks/>
          </p:cNvGrpSpPr>
          <p:nvPr/>
        </p:nvGrpSpPr>
        <p:grpSpPr bwMode="auto">
          <a:xfrm>
            <a:off x="997391" y="2132856"/>
            <a:ext cx="2771713" cy="1424165"/>
            <a:chOff x="160" y="1538"/>
            <a:chExt cx="2336" cy="1302"/>
          </a:xfrm>
        </p:grpSpPr>
        <p:grpSp>
          <p:nvGrpSpPr>
            <p:cNvPr id="30765" name="Group 40"/>
            <p:cNvGrpSpPr>
              <a:grpSpLocks/>
            </p:cNvGrpSpPr>
            <p:nvPr/>
          </p:nvGrpSpPr>
          <p:grpSpPr bwMode="auto">
            <a:xfrm>
              <a:off x="160" y="1538"/>
              <a:ext cx="2336" cy="1302"/>
              <a:chOff x="160" y="1538"/>
              <a:chExt cx="2336" cy="1302"/>
            </a:xfrm>
          </p:grpSpPr>
          <p:pic>
            <p:nvPicPr>
              <p:cNvPr id="30771" name="Picture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6" y="1553"/>
                <a:ext cx="2160"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2" name="Text Box 42"/>
              <p:cNvSpPr txBox="1">
                <a:spLocks noChangeArrowheads="1"/>
              </p:cNvSpPr>
              <p:nvPr/>
            </p:nvSpPr>
            <p:spPr bwMode="auto">
              <a:xfrm>
                <a:off x="977" y="1538"/>
                <a:ext cx="1088"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it-IT" sz="1000"/>
                  <a:t>MDA-MB-231</a:t>
                </a:r>
                <a:endParaRPr lang="it-IT"/>
              </a:p>
            </p:txBody>
          </p:sp>
          <p:sp>
            <p:nvSpPr>
              <p:cNvPr id="30773" name="Rectangle 43"/>
              <p:cNvSpPr>
                <a:spLocks noChangeArrowheads="1"/>
              </p:cNvSpPr>
              <p:nvPr/>
            </p:nvSpPr>
            <p:spPr bwMode="auto">
              <a:xfrm rot="-5400000">
                <a:off x="-172" y="2018"/>
                <a:ext cx="941"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spcBef>
                    <a:spcPct val="20000"/>
                  </a:spcBef>
                </a:pPr>
                <a:r>
                  <a:rPr lang="it-IT" sz="1000"/>
                  <a:t>MTT Assay</a:t>
                </a:r>
              </a:p>
              <a:p>
                <a:pPr algn="ctr">
                  <a:lnSpc>
                    <a:spcPct val="80000"/>
                  </a:lnSpc>
                  <a:spcBef>
                    <a:spcPct val="20000"/>
                  </a:spcBef>
                </a:pPr>
                <a:r>
                  <a:rPr lang="it-IT" sz="1000"/>
                  <a:t>(Fold Change)</a:t>
                </a:r>
              </a:p>
            </p:txBody>
          </p:sp>
          <p:grpSp>
            <p:nvGrpSpPr>
              <p:cNvPr id="30774" name="Group 44"/>
              <p:cNvGrpSpPr>
                <a:grpSpLocks/>
              </p:cNvGrpSpPr>
              <p:nvPr/>
            </p:nvGrpSpPr>
            <p:grpSpPr bwMode="auto">
              <a:xfrm>
                <a:off x="237" y="2629"/>
                <a:ext cx="2185" cy="211"/>
                <a:chOff x="234" y="4086"/>
                <a:chExt cx="2185" cy="211"/>
              </a:xfrm>
            </p:grpSpPr>
            <p:sp>
              <p:nvSpPr>
                <p:cNvPr id="30775" name="Rectangle 45"/>
                <p:cNvSpPr>
                  <a:spLocks noChangeArrowheads="1"/>
                </p:cNvSpPr>
                <p:nvPr/>
              </p:nvSpPr>
              <p:spPr bwMode="auto">
                <a:xfrm>
                  <a:off x="234" y="4096"/>
                  <a:ext cx="463"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3j’ (</a:t>
                  </a:r>
                  <a:r>
                    <a:rPr lang="it-IT" sz="1000">
                      <a:latin typeface="Symbol" pitchFamily="18" charset="2"/>
                    </a:rPr>
                    <a:t>m</a:t>
                  </a:r>
                  <a:r>
                    <a:rPr lang="it-IT" sz="1000"/>
                    <a:t>M)</a:t>
                  </a:r>
                </a:p>
              </p:txBody>
            </p:sp>
            <p:sp>
              <p:nvSpPr>
                <p:cNvPr id="30776" name="Rectangle 46"/>
                <p:cNvSpPr>
                  <a:spLocks noChangeArrowheads="1"/>
                </p:cNvSpPr>
                <p:nvPr/>
              </p:nvSpPr>
              <p:spPr bwMode="auto">
                <a:xfrm>
                  <a:off x="903" y="4096"/>
                  <a:ext cx="193"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1</a:t>
                  </a:r>
                </a:p>
              </p:txBody>
            </p:sp>
            <p:sp>
              <p:nvSpPr>
                <p:cNvPr id="30777" name="Rectangle 47"/>
                <p:cNvSpPr>
                  <a:spLocks noChangeArrowheads="1"/>
                </p:cNvSpPr>
                <p:nvPr/>
              </p:nvSpPr>
              <p:spPr bwMode="auto">
                <a:xfrm>
                  <a:off x="1383" y="4096"/>
                  <a:ext cx="24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25</a:t>
                  </a:r>
                </a:p>
              </p:txBody>
            </p:sp>
            <p:sp>
              <p:nvSpPr>
                <p:cNvPr id="30778" name="Rectangle 48"/>
                <p:cNvSpPr>
                  <a:spLocks noChangeArrowheads="1"/>
                </p:cNvSpPr>
                <p:nvPr/>
              </p:nvSpPr>
              <p:spPr bwMode="auto">
                <a:xfrm>
                  <a:off x="1135" y="4096"/>
                  <a:ext cx="246"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10</a:t>
                  </a:r>
                </a:p>
              </p:txBody>
            </p:sp>
            <p:sp>
              <p:nvSpPr>
                <p:cNvPr id="30779" name="Rectangle 49"/>
                <p:cNvSpPr>
                  <a:spLocks noChangeArrowheads="1"/>
                </p:cNvSpPr>
                <p:nvPr/>
              </p:nvSpPr>
              <p:spPr bwMode="auto">
                <a:xfrm>
                  <a:off x="1633" y="4096"/>
                  <a:ext cx="24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50</a:t>
                  </a:r>
                </a:p>
              </p:txBody>
            </p:sp>
            <p:sp>
              <p:nvSpPr>
                <p:cNvPr id="30780" name="Rectangle 50"/>
                <p:cNvSpPr>
                  <a:spLocks noChangeArrowheads="1"/>
                </p:cNvSpPr>
                <p:nvPr/>
              </p:nvSpPr>
              <p:spPr bwMode="auto">
                <a:xfrm>
                  <a:off x="1883" y="4096"/>
                  <a:ext cx="24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75</a:t>
                  </a:r>
                </a:p>
              </p:txBody>
            </p:sp>
            <p:sp>
              <p:nvSpPr>
                <p:cNvPr id="30781" name="Rectangle 51"/>
                <p:cNvSpPr>
                  <a:spLocks noChangeArrowheads="1"/>
                </p:cNvSpPr>
                <p:nvPr/>
              </p:nvSpPr>
              <p:spPr bwMode="auto">
                <a:xfrm>
                  <a:off x="2121" y="4096"/>
                  <a:ext cx="29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100</a:t>
                  </a:r>
                </a:p>
              </p:txBody>
            </p:sp>
            <p:sp>
              <p:nvSpPr>
                <p:cNvPr id="30782" name="Rectangle 52"/>
                <p:cNvSpPr>
                  <a:spLocks noChangeArrowheads="1"/>
                </p:cNvSpPr>
                <p:nvPr/>
              </p:nvSpPr>
              <p:spPr bwMode="auto">
                <a:xfrm>
                  <a:off x="657" y="4086"/>
                  <a:ext cx="178"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200"/>
                    <a:t>-</a:t>
                  </a:r>
                </a:p>
              </p:txBody>
            </p:sp>
          </p:grpSp>
        </p:grpSp>
        <p:sp>
          <p:nvSpPr>
            <p:cNvPr id="30766" name="Rectangle 53"/>
            <p:cNvSpPr>
              <a:spLocks noChangeArrowheads="1"/>
            </p:cNvSpPr>
            <p:nvPr/>
          </p:nvSpPr>
          <p:spPr bwMode="auto">
            <a:xfrm>
              <a:off x="1892" y="2138"/>
              <a:ext cx="274"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sp>
          <p:nvSpPr>
            <p:cNvPr id="30767" name="Rectangle 54"/>
            <p:cNvSpPr>
              <a:spLocks noChangeArrowheads="1"/>
            </p:cNvSpPr>
            <p:nvPr/>
          </p:nvSpPr>
          <p:spPr bwMode="auto">
            <a:xfrm>
              <a:off x="2154" y="2190"/>
              <a:ext cx="274"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sp>
          <p:nvSpPr>
            <p:cNvPr id="30768" name="Rectangle 55"/>
            <p:cNvSpPr>
              <a:spLocks noChangeArrowheads="1"/>
            </p:cNvSpPr>
            <p:nvPr/>
          </p:nvSpPr>
          <p:spPr bwMode="auto">
            <a:xfrm>
              <a:off x="1637" y="2123"/>
              <a:ext cx="274"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sp>
          <p:nvSpPr>
            <p:cNvPr id="30769" name="Rectangle 56"/>
            <p:cNvSpPr>
              <a:spLocks noChangeArrowheads="1"/>
            </p:cNvSpPr>
            <p:nvPr/>
          </p:nvSpPr>
          <p:spPr bwMode="auto">
            <a:xfrm>
              <a:off x="1383" y="2024"/>
              <a:ext cx="274"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sp>
          <p:nvSpPr>
            <p:cNvPr id="30770" name="Rectangle 57"/>
            <p:cNvSpPr>
              <a:spLocks noChangeArrowheads="1"/>
            </p:cNvSpPr>
            <p:nvPr/>
          </p:nvSpPr>
          <p:spPr bwMode="auto">
            <a:xfrm>
              <a:off x="1162" y="1958"/>
              <a:ext cx="207"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grpSp>
      <p:grpSp>
        <p:nvGrpSpPr>
          <p:cNvPr id="30727" name="Group 58"/>
          <p:cNvGrpSpPr>
            <a:grpSpLocks/>
          </p:cNvGrpSpPr>
          <p:nvPr/>
        </p:nvGrpSpPr>
        <p:grpSpPr bwMode="auto">
          <a:xfrm>
            <a:off x="1045270" y="692696"/>
            <a:ext cx="2734642" cy="1395726"/>
            <a:chOff x="176" y="164"/>
            <a:chExt cx="2304" cy="1277"/>
          </a:xfrm>
        </p:grpSpPr>
        <p:grpSp>
          <p:nvGrpSpPr>
            <p:cNvPr id="30746" name="Group 59"/>
            <p:cNvGrpSpPr>
              <a:grpSpLocks/>
            </p:cNvGrpSpPr>
            <p:nvPr/>
          </p:nvGrpSpPr>
          <p:grpSpPr bwMode="auto">
            <a:xfrm>
              <a:off x="176" y="164"/>
              <a:ext cx="2304" cy="1277"/>
              <a:chOff x="176" y="164"/>
              <a:chExt cx="2304" cy="1277"/>
            </a:xfrm>
          </p:grpSpPr>
          <p:pic>
            <p:nvPicPr>
              <p:cNvPr id="30753" name="Picture 6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6" y="164"/>
                <a:ext cx="2124" cy="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4" name="Text Box 61"/>
              <p:cNvSpPr txBox="1">
                <a:spLocks noChangeArrowheads="1"/>
              </p:cNvSpPr>
              <p:nvPr/>
            </p:nvSpPr>
            <p:spPr bwMode="auto">
              <a:xfrm>
                <a:off x="1008" y="180"/>
                <a:ext cx="108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it-IT" sz="1000"/>
                  <a:t>MCF-7</a:t>
                </a:r>
                <a:endParaRPr lang="it-IT"/>
              </a:p>
            </p:txBody>
          </p:sp>
          <p:sp>
            <p:nvSpPr>
              <p:cNvPr id="30755" name="Rectangle 62"/>
              <p:cNvSpPr>
                <a:spLocks noChangeArrowheads="1"/>
              </p:cNvSpPr>
              <p:nvPr/>
            </p:nvSpPr>
            <p:spPr bwMode="auto">
              <a:xfrm rot="-5400000">
                <a:off x="-156" y="622"/>
                <a:ext cx="941"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spcBef>
                    <a:spcPct val="20000"/>
                  </a:spcBef>
                </a:pPr>
                <a:r>
                  <a:rPr lang="it-IT" sz="1000"/>
                  <a:t>MTT Assay</a:t>
                </a:r>
              </a:p>
              <a:p>
                <a:pPr algn="ctr">
                  <a:lnSpc>
                    <a:spcPct val="80000"/>
                  </a:lnSpc>
                  <a:spcBef>
                    <a:spcPct val="20000"/>
                  </a:spcBef>
                </a:pPr>
                <a:r>
                  <a:rPr lang="it-IT" sz="1000"/>
                  <a:t>(Fold Change)</a:t>
                </a:r>
              </a:p>
            </p:txBody>
          </p:sp>
          <p:grpSp>
            <p:nvGrpSpPr>
              <p:cNvPr id="30756" name="Group 63"/>
              <p:cNvGrpSpPr>
                <a:grpSpLocks/>
              </p:cNvGrpSpPr>
              <p:nvPr/>
            </p:nvGrpSpPr>
            <p:grpSpPr bwMode="auto">
              <a:xfrm>
                <a:off x="270" y="1229"/>
                <a:ext cx="2184" cy="212"/>
                <a:chOff x="234" y="4086"/>
                <a:chExt cx="2184" cy="212"/>
              </a:xfrm>
            </p:grpSpPr>
            <p:sp>
              <p:nvSpPr>
                <p:cNvPr id="30757" name="Rectangle 64"/>
                <p:cNvSpPr>
                  <a:spLocks noChangeArrowheads="1"/>
                </p:cNvSpPr>
                <p:nvPr/>
              </p:nvSpPr>
              <p:spPr bwMode="auto">
                <a:xfrm>
                  <a:off x="234" y="4096"/>
                  <a:ext cx="463"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3j’ (</a:t>
                  </a:r>
                  <a:r>
                    <a:rPr lang="it-IT" sz="1000">
                      <a:latin typeface="Symbol" pitchFamily="18" charset="2"/>
                    </a:rPr>
                    <a:t>m</a:t>
                  </a:r>
                  <a:r>
                    <a:rPr lang="it-IT" sz="1000"/>
                    <a:t>M)</a:t>
                  </a:r>
                </a:p>
              </p:txBody>
            </p:sp>
            <p:sp>
              <p:nvSpPr>
                <p:cNvPr id="30758" name="Rectangle 65"/>
                <p:cNvSpPr>
                  <a:spLocks noChangeArrowheads="1"/>
                </p:cNvSpPr>
                <p:nvPr/>
              </p:nvSpPr>
              <p:spPr bwMode="auto">
                <a:xfrm>
                  <a:off x="903" y="4096"/>
                  <a:ext cx="192"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1</a:t>
                  </a:r>
                </a:p>
              </p:txBody>
            </p:sp>
            <p:sp>
              <p:nvSpPr>
                <p:cNvPr id="30759" name="Rectangle 66"/>
                <p:cNvSpPr>
                  <a:spLocks noChangeArrowheads="1"/>
                </p:cNvSpPr>
                <p:nvPr/>
              </p:nvSpPr>
              <p:spPr bwMode="auto">
                <a:xfrm>
                  <a:off x="1382" y="4096"/>
                  <a:ext cx="246"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25</a:t>
                  </a:r>
                </a:p>
              </p:txBody>
            </p:sp>
            <p:sp>
              <p:nvSpPr>
                <p:cNvPr id="30760" name="Rectangle 67"/>
                <p:cNvSpPr>
                  <a:spLocks noChangeArrowheads="1"/>
                </p:cNvSpPr>
                <p:nvPr/>
              </p:nvSpPr>
              <p:spPr bwMode="auto">
                <a:xfrm>
                  <a:off x="1135" y="4096"/>
                  <a:ext cx="245"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10</a:t>
                  </a:r>
                </a:p>
              </p:txBody>
            </p:sp>
            <p:sp>
              <p:nvSpPr>
                <p:cNvPr id="30761" name="Rectangle 68"/>
                <p:cNvSpPr>
                  <a:spLocks noChangeArrowheads="1"/>
                </p:cNvSpPr>
                <p:nvPr/>
              </p:nvSpPr>
              <p:spPr bwMode="auto">
                <a:xfrm>
                  <a:off x="1634" y="4096"/>
                  <a:ext cx="245"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50</a:t>
                  </a:r>
                </a:p>
              </p:txBody>
            </p:sp>
            <p:sp>
              <p:nvSpPr>
                <p:cNvPr id="30762" name="Rectangle 69"/>
                <p:cNvSpPr>
                  <a:spLocks noChangeArrowheads="1"/>
                </p:cNvSpPr>
                <p:nvPr/>
              </p:nvSpPr>
              <p:spPr bwMode="auto">
                <a:xfrm>
                  <a:off x="1883" y="4096"/>
                  <a:ext cx="245"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75</a:t>
                  </a:r>
                </a:p>
              </p:txBody>
            </p:sp>
            <p:sp>
              <p:nvSpPr>
                <p:cNvPr id="30763" name="Rectangle 70"/>
                <p:cNvSpPr>
                  <a:spLocks noChangeArrowheads="1"/>
                </p:cNvSpPr>
                <p:nvPr/>
              </p:nvSpPr>
              <p:spPr bwMode="auto">
                <a:xfrm>
                  <a:off x="2120" y="4096"/>
                  <a:ext cx="298"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000"/>
                    <a:t>100</a:t>
                  </a:r>
                </a:p>
              </p:txBody>
            </p:sp>
            <p:sp>
              <p:nvSpPr>
                <p:cNvPr id="30764" name="Rectangle 71"/>
                <p:cNvSpPr>
                  <a:spLocks noChangeArrowheads="1"/>
                </p:cNvSpPr>
                <p:nvPr/>
              </p:nvSpPr>
              <p:spPr bwMode="auto">
                <a:xfrm>
                  <a:off x="657" y="4086"/>
                  <a:ext cx="17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it-IT" sz="1200"/>
                    <a:t>-</a:t>
                  </a:r>
                </a:p>
              </p:txBody>
            </p:sp>
          </p:grpSp>
        </p:grpSp>
        <p:sp>
          <p:nvSpPr>
            <p:cNvPr id="30747" name="Rectangle 72"/>
            <p:cNvSpPr>
              <a:spLocks noChangeArrowheads="1"/>
            </p:cNvSpPr>
            <p:nvPr/>
          </p:nvSpPr>
          <p:spPr bwMode="auto">
            <a:xfrm>
              <a:off x="1160" y="551"/>
              <a:ext cx="20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sp>
          <p:nvSpPr>
            <p:cNvPr id="30748" name="Rectangle 73"/>
            <p:cNvSpPr>
              <a:spLocks noChangeArrowheads="1"/>
            </p:cNvSpPr>
            <p:nvPr/>
          </p:nvSpPr>
          <p:spPr bwMode="auto">
            <a:xfrm>
              <a:off x="1413" y="590"/>
              <a:ext cx="207"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sp>
          <p:nvSpPr>
            <p:cNvPr id="30749" name="Rectangle 74"/>
            <p:cNvSpPr>
              <a:spLocks noChangeArrowheads="1"/>
            </p:cNvSpPr>
            <p:nvPr/>
          </p:nvSpPr>
          <p:spPr bwMode="auto">
            <a:xfrm>
              <a:off x="1661" y="577"/>
              <a:ext cx="206"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sp>
          <p:nvSpPr>
            <p:cNvPr id="30750" name="Rectangle 75"/>
            <p:cNvSpPr>
              <a:spLocks noChangeArrowheads="1"/>
            </p:cNvSpPr>
            <p:nvPr/>
          </p:nvSpPr>
          <p:spPr bwMode="auto">
            <a:xfrm>
              <a:off x="1885" y="739"/>
              <a:ext cx="274"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sp>
          <p:nvSpPr>
            <p:cNvPr id="30751" name="Rectangle 76"/>
            <p:cNvSpPr>
              <a:spLocks noChangeArrowheads="1"/>
            </p:cNvSpPr>
            <p:nvPr/>
          </p:nvSpPr>
          <p:spPr bwMode="auto">
            <a:xfrm>
              <a:off x="2142" y="754"/>
              <a:ext cx="274"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sp>
          <p:nvSpPr>
            <p:cNvPr id="30752" name="Rectangle 77"/>
            <p:cNvSpPr>
              <a:spLocks noChangeArrowheads="1"/>
            </p:cNvSpPr>
            <p:nvPr/>
          </p:nvSpPr>
          <p:spPr bwMode="auto">
            <a:xfrm>
              <a:off x="906" y="518"/>
              <a:ext cx="207"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t>*</a:t>
              </a:r>
            </a:p>
          </p:txBody>
        </p:sp>
      </p:grpSp>
      <p:graphicFrame>
        <p:nvGraphicFramePr>
          <p:cNvPr id="30728" name="Object 78"/>
          <p:cNvGraphicFramePr>
            <a:graphicFrameLocks noChangeAspect="1"/>
          </p:cNvGraphicFramePr>
          <p:nvPr>
            <p:extLst>
              <p:ext uri="{D42A27DB-BD31-4B8C-83A1-F6EECF244321}">
                <p14:modId xmlns:p14="http://schemas.microsoft.com/office/powerpoint/2010/main" val="491423620"/>
              </p:ext>
            </p:extLst>
          </p:nvPr>
        </p:nvGraphicFramePr>
        <p:xfrm>
          <a:off x="3882298" y="2017077"/>
          <a:ext cx="905726" cy="611503"/>
        </p:xfrm>
        <a:graphic>
          <a:graphicData uri="http://schemas.openxmlformats.org/presentationml/2006/ole">
            <mc:AlternateContent xmlns:mc="http://schemas.openxmlformats.org/markup-compatibility/2006">
              <mc:Choice xmlns:v="urn:schemas-microsoft-com:vml" Requires="v">
                <p:oleObj spid="_x0000_s31365" name="CS ChemDraw Drawing" r:id="rId13" imgW="1772920" imgH="1196340" progId="ChemDraw.Document.5.0">
                  <p:embed/>
                </p:oleObj>
              </mc:Choice>
              <mc:Fallback>
                <p:oleObj name="CS ChemDraw Drawing" r:id="rId13" imgW="1772920" imgH="1196340" progId="ChemDraw.Document.5.0">
                  <p:embed/>
                  <p:pic>
                    <p:nvPicPr>
                      <p:cNvPr id="0" name="Object 7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82298" y="2017077"/>
                        <a:ext cx="905726" cy="611503"/>
                      </a:xfrm>
                      <a:prstGeom prst="rect">
                        <a:avLst/>
                      </a:prstGeom>
                      <a:solidFill>
                        <a:schemeClr val="accent1">
                          <a:lumMod val="20000"/>
                          <a:lumOff val="80000"/>
                        </a:schemeClr>
                      </a:solidFill>
                      <a:ln>
                        <a:noFill/>
                      </a:ln>
                      <a:extLst/>
                    </p:spPr>
                  </p:pic>
                </p:oleObj>
              </mc:Fallback>
            </mc:AlternateContent>
          </a:graphicData>
        </a:graphic>
      </p:graphicFrame>
      <p:grpSp>
        <p:nvGrpSpPr>
          <p:cNvPr id="30731" name="Group 83"/>
          <p:cNvGrpSpPr>
            <a:grpSpLocks/>
          </p:cNvGrpSpPr>
          <p:nvPr/>
        </p:nvGrpSpPr>
        <p:grpSpPr bwMode="auto">
          <a:xfrm>
            <a:off x="5170488" y="3775457"/>
            <a:ext cx="3051175" cy="1368425"/>
            <a:chOff x="3289" y="2296"/>
            <a:chExt cx="1922" cy="862"/>
          </a:xfrm>
        </p:grpSpPr>
        <p:sp>
          <p:nvSpPr>
            <p:cNvPr id="30741" name="Text Box 84"/>
            <p:cNvSpPr txBox="1">
              <a:spLocks noChangeArrowheads="1"/>
            </p:cNvSpPr>
            <p:nvPr/>
          </p:nvSpPr>
          <p:spPr bwMode="auto">
            <a:xfrm rot="-5400000">
              <a:off x="2935" y="2650"/>
              <a:ext cx="86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it-IT" sz="1000"/>
                <a:t>MDA-MB 231</a:t>
              </a:r>
              <a:endParaRPr lang="it-IT"/>
            </a:p>
          </p:txBody>
        </p:sp>
        <p:grpSp>
          <p:nvGrpSpPr>
            <p:cNvPr id="30742" name="Group 85"/>
            <p:cNvGrpSpPr>
              <a:grpSpLocks/>
            </p:cNvGrpSpPr>
            <p:nvPr/>
          </p:nvGrpSpPr>
          <p:grpSpPr bwMode="auto">
            <a:xfrm>
              <a:off x="3470" y="2432"/>
              <a:ext cx="834" cy="623"/>
              <a:chOff x="3470" y="2432"/>
              <a:chExt cx="834" cy="623"/>
            </a:xfrm>
          </p:grpSpPr>
          <p:pic>
            <p:nvPicPr>
              <p:cNvPr id="30744" name="Picture 86" descr="c a ok"/>
              <p:cNvPicPr preferRelativeResize="0">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70" y="2432"/>
                <a:ext cx="834" cy="623"/>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0745" name="Picture 87" descr="day o ok"/>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70" y="2873"/>
                <a:ext cx="243" cy="182"/>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pic>
          <p:nvPicPr>
            <p:cNvPr id="30743" name="Picture 88" descr="50 b ok"/>
            <p:cNvPicPr preferRelativeResize="0">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377" y="2432"/>
              <a:ext cx="834" cy="623"/>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0732" name="Group 89"/>
          <p:cNvGrpSpPr>
            <a:grpSpLocks/>
          </p:cNvGrpSpPr>
          <p:nvPr/>
        </p:nvGrpSpPr>
        <p:grpSpPr bwMode="auto">
          <a:xfrm>
            <a:off x="5170488" y="2888045"/>
            <a:ext cx="3051175" cy="990600"/>
            <a:chOff x="3289" y="3112"/>
            <a:chExt cx="1922" cy="624"/>
          </a:xfrm>
        </p:grpSpPr>
        <p:sp>
          <p:nvSpPr>
            <p:cNvPr id="30736" name="Text Box 90"/>
            <p:cNvSpPr txBox="1">
              <a:spLocks noChangeArrowheads="1"/>
            </p:cNvSpPr>
            <p:nvPr/>
          </p:nvSpPr>
          <p:spPr bwMode="auto">
            <a:xfrm rot="-5400000">
              <a:off x="3071" y="3353"/>
              <a:ext cx="59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it-IT" sz="1000"/>
                <a:t>MCF-7</a:t>
              </a:r>
              <a:endParaRPr lang="it-IT"/>
            </a:p>
          </p:txBody>
        </p:sp>
        <p:grpSp>
          <p:nvGrpSpPr>
            <p:cNvPr id="30737" name="Group 91"/>
            <p:cNvGrpSpPr>
              <a:grpSpLocks/>
            </p:cNvGrpSpPr>
            <p:nvPr/>
          </p:nvGrpSpPr>
          <p:grpSpPr bwMode="auto">
            <a:xfrm>
              <a:off x="3470" y="3112"/>
              <a:ext cx="834" cy="623"/>
              <a:chOff x="3470" y="3112"/>
              <a:chExt cx="834" cy="623"/>
            </a:xfrm>
          </p:grpSpPr>
          <p:pic>
            <p:nvPicPr>
              <p:cNvPr id="30739" name="Picture 92" descr="c ok"/>
              <p:cNvPicPr preferRelativeResize="0">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70" y="3112"/>
                <a:ext cx="834" cy="623"/>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0740" name="Picture 93" descr="ok"/>
              <p:cNvPicPr preferRelativeResize="0">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470" y="3553"/>
                <a:ext cx="243" cy="182"/>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pic>
          <p:nvPicPr>
            <p:cNvPr id="30738" name="Picture 94" descr="50ok"/>
            <p:cNvPicPr preferRelativeResize="0">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377" y="3113"/>
              <a:ext cx="834" cy="623"/>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30733" name="Rectangle 95"/>
          <p:cNvSpPr>
            <a:spLocks noChangeArrowheads="1"/>
          </p:cNvSpPr>
          <p:nvPr/>
        </p:nvSpPr>
        <p:spPr bwMode="auto">
          <a:xfrm>
            <a:off x="7380288" y="5061332"/>
            <a:ext cx="3111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sz="1000"/>
              <a:t>3j’</a:t>
            </a:r>
          </a:p>
        </p:txBody>
      </p:sp>
      <p:sp>
        <p:nvSpPr>
          <p:cNvPr id="30734" name="Rectangle 96"/>
          <p:cNvSpPr>
            <a:spLocks noChangeArrowheads="1"/>
          </p:cNvSpPr>
          <p:nvPr/>
        </p:nvSpPr>
        <p:spPr bwMode="auto">
          <a:xfrm>
            <a:off x="6048375" y="5047045"/>
            <a:ext cx="2349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sz="1200"/>
              <a:t>-</a:t>
            </a:r>
          </a:p>
        </p:txBody>
      </p:sp>
      <p:sp>
        <p:nvSpPr>
          <p:cNvPr id="88" name="Rettangolo 3"/>
          <p:cNvSpPr>
            <a:spLocks noChangeArrowheads="1"/>
          </p:cNvSpPr>
          <p:nvPr/>
        </p:nvSpPr>
        <p:spPr bwMode="auto">
          <a:xfrm>
            <a:off x="279437" y="97468"/>
            <a:ext cx="3962166" cy="523220"/>
          </a:xfrm>
          <a:prstGeom prst="rect">
            <a:avLst/>
          </a:prstGeom>
          <a:solidFill>
            <a:schemeClr val="bg1"/>
          </a:solidFill>
          <a:ln>
            <a:noFill/>
          </a:ln>
          <a:extLst/>
        </p:spPr>
        <p:txBody>
          <a:bodyPr wrap="square">
            <a:spAutoFit/>
          </a:bodyPr>
          <a:lstStyle/>
          <a:p>
            <a:r>
              <a:rPr lang="en-US" sz="1400" b="1" i="1" dirty="0" smtClean="0">
                <a:solidFill>
                  <a:srgbClr val="FF0000"/>
                </a:solidFill>
              </a:rPr>
              <a:t>Breast cancer cells viability. </a:t>
            </a:r>
          </a:p>
          <a:p>
            <a:r>
              <a:rPr lang="en-US" sz="1400" b="1" i="1" dirty="0" smtClean="0">
                <a:solidFill>
                  <a:srgbClr val="FF0000"/>
                </a:solidFill>
              </a:rPr>
              <a:t>Anchorage dependent growth assays</a:t>
            </a:r>
            <a:endParaRPr lang="it-IT" sz="1400" b="1" i="1" dirty="0">
              <a:solidFill>
                <a:srgbClr val="FF0000"/>
              </a:solidFill>
            </a:endParaRPr>
          </a:p>
        </p:txBody>
      </p:sp>
      <p:sp>
        <p:nvSpPr>
          <p:cNvPr id="89" name="Rettangolo 3"/>
          <p:cNvSpPr>
            <a:spLocks noChangeArrowheads="1"/>
          </p:cNvSpPr>
          <p:nvPr/>
        </p:nvSpPr>
        <p:spPr bwMode="auto">
          <a:xfrm>
            <a:off x="5166147" y="44624"/>
            <a:ext cx="3654325" cy="307777"/>
          </a:xfrm>
          <a:prstGeom prst="rect">
            <a:avLst/>
          </a:prstGeom>
          <a:solidFill>
            <a:schemeClr val="bg1"/>
          </a:solidFill>
          <a:ln>
            <a:noFill/>
          </a:ln>
          <a:extLst/>
        </p:spPr>
        <p:txBody>
          <a:bodyPr wrap="square">
            <a:spAutoFit/>
          </a:bodyPr>
          <a:lstStyle/>
          <a:p>
            <a:r>
              <a:rPr lang="en-US" sz="1400" b="1" i="1" dirty="0" smtClean="0">
                <a:solidFill>
                  <a:srgbClr val="FF0000"/>
                </a:solidFill>
              </a:rPr>
              <a:t>Anchorage independent growth assays</a:t>
            </a:r>
            <a:endParaRPr lang="it-IT" sz="1400" b="1" i="1" dirty="0">
              <a:solidFill>
                <a:srgbClr val="FF0000"/>
              </a:solidFill>
            </a:endParaRPr>
          </a:p>
        </p:txBody>
      </p:sp>
      <p:sp>
        <p:nvSpPr>
          <p:cNvPr id="90" name="Rettangolo 3"/>
          <p:cNvSpPr>
            <a:spLocks noChangeArrowheads="1"/>
          </p:cNvSpPr>
          <p:nvPr/>
        </p:nvSpPr>
        <p:spPr bwMode="auto">
          <a:xfrm>
            <a:off x="5170488" y="2473151"/>
            <a:ext cx="3654325" cy="307777"/>
          </a:xfrm>
          <a:prstGeom prst="rect">
            <a:avLst/>
          </a:prstGeom>
          <a:solidFill>
            <a:schemeClr val="bg1"/>
          </a:solidFill>
          <a:ln>
            <a:noFill/>
          </a:ln>
          <a:extLst/>
        </p:spPr>
        <p:txBody>
          <a:bodyPr wrap="square">
            <a:spAutoFit/>
          </a:bodyPr>
          <a:lstStyle/>
          <a:p>
            <a:r>
              <a:rPr lang="en-US" sz="1400" b="1" i="1" dirty="0" smtClean="0">
                <a:solidFill>
                  <a:srgbClr val="FF0000"/>
                </a:solidFill>
              </a:rPr>
              <a:t>Wound-healing scratch assays</a:t>
            </a:r>
            <a:endParaRPr lang="it-IT" sz="1400" b="1" i="1" dirty="0">
              <a:solidFill>
                <a:srgbClr val="FF0000"/>
              </a:solidFill>
            </a:endParaRPr>
          </a:p>
        </p:txBody>
      </p:sp>
      <p:pic>
        <p:nvPicPr>
          <p:cNvPr id="31005" name="Picture 28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39552" y="5268800"/>
            <a:ext cx="7974181"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 name="CasellaDiTesto 8"/>
          <p:cNvSpPr txBox="1">
            <a:spLocks noChangeArrowheads="1"/>
          </p:cNvSpPr>
          <p:nvPr/>
        </p:nvSpPr>
        <p:spPr bwMode="auto">
          <a:xfrm>
            <a:off x="200025" y="6487452"/>
            <a:ext cx="8764588" cy="253916"/>
          </a:xfrm>
          <a:prstGeom prst="rect">
            <a:avLst/>
          </a:prstGeom>
          <a:solidFill>
            <a:srgbClr val="FFFFFF"/>
          </a:solidFill>
          <a:ln w="9525">
            <a:solidFill>
              <a:srgbClr val="CCECFF"/>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it-IT" sz="1050" b="1" dirty="0"/>
              <a:t>R. Mancuso</a:t>
            </a:r>
            <a:r>
              <a:rPr lang="it-IT" sz="1050" dirty="0"/>
              <a:t>, D.S. </a:t>
            </a:r>
            <a:r>
              <a:rPr lang="it-IT" sz="1050" dirty="0" err="1"/>
              <a:t>Raut</a:t>
            </a:r>
            <a:r>
              <a:rPr lang="it-IT" sz="1050" dirty="0"/>
              <a:t>, N. Marino, G. De Luca, C. Giordano, S. Catalano, I. Barone, S. Andò, B. Gabriele,  </a:t>
            </a:r>
            <a:r>
              <a:rPr lang="it-IT" sz="1050" i="1" dirty="0" err="1"/>
              <a:t>Chem</a:t>
            </a:r>
            <a:r>
              <a:rPr lang="it-IT" sz="1050" i="1" dirty="0"/>
              <a:t>. </a:t>
            </a:r>
            <a:r>
              <a:rPr lang="it-IT" sz="1050" i="1" dirty="0" err="1"/>
              <a:t>Eur</a:t>
            </a:r>
            <a:r>
              <a:rPr lang="it-IT" sz="1050" i="1" dirty="0"/>
              <a:t>. J.</a:t>
            </a:r>
            <a:r>
              <a:rPr lang="it-IT" sz="1050" dirty="0"/>
              <a:t>, </a:t>
            </a:r>
            <a:r>
              <a:rPr lang="it-IT" sz="1050" b="1" dirty="0"/>
              <a:t>2016</a:t>
            </a:r>
            <a:r>
              <a:rPr lang="it-IT" sz="1050" dirty="0"/>
              <a:t>, 22, 3053-3064.</a:t>
            </a:r>
          </a:p>
        </p:txBody>
      </p:sp>
      <p:sp>
        <p:nvSpPr>
          <p:cNvPr id="93" name="Rettangolo 3"/>
          <p:cNvSpPr>
            <a:spLocks noChangeArrowheads="1"/>
          </p:cNvSpPr>
          <p:nvPr/>
        </p:nvSpPr>
        <p:spPr bwMode="auto">
          <a:xfrm>
            <a:off x="708138" y="764704"/>
            <a:ext cx="335470" cy="307777"/>
          </a:xfrm>
          <a:prstGeom prst="rect">
            <a:avLst/>
          </a:prstGeom>
          <a:solidFill>
            <a:schemeClr val="bg1"/>
          </a:solidFill>
          <a:ln>
            <a:noFill/>
          </a:ln>
          <a:extLst/>
        </p:spPr>
        <p:txBody>
          <a:bodyPr wrap="square">
            <a:spAutoFit/>
          </a:bodyPr>
          <a:lstStyle/>
          <a:p>
            <a:r>
              <a:rPr lang="en-US" sz="1400" b="1" i="1" dirty="0" smtClean="0">
                <a:solidFill>
                  <a:srgbClr val="FF0000"/>
                </a:solidFill>
              </a:rPr>
              <a:t>A</a:t>
            </a:r>
            <a:endParaRPr lang="it-IT" sz="1400" b="1" i="1" dirty="0">
              <a:solidFill>
                <a:srgbClr val="FF0000"/>
              </a:solidFill>
            </a:endParaRPr>
          </a:p>
        </p:txBody>
      </p:sp>
      <p:sp>
        <p:nvSpPr>
          <p:cNvPr id="94" name="Rettangolo 3"/>
          <p:cNvSpPr>
            <a:spLocks noChangeArrowheads="1"/>
          </p:cNvSpPr>
          <p:nvPr/>
        </p:nvSpPr>
        <p:spPr bwMode="auto">
          <a:xfrm>
            <a:off x="4452554" y="672951"/>
            <a:ext cx="335470" cy="307777"/>
          </a:xfrm>
          <a:prstGeom prst="rect">
            <a:avLst/>
          </a:prstGeom>
          <a:solidFill>
            <a:schemeClr val="bg1"/>
          </a:solidFill>
          <a:ln>
            <a:noFill/>
          </a:ln>
          <a:extLst/>
        </p:spPr>
        <p:txBody>
          <a:bodyPr wrap="square">
            <a:spAutoFit/>
          </a:bodyPr>
          <a:lstStyle/>
          <a:p>
            <a:r>
              <a:rPr lang="en-US" sz="1400" b="1" i="1" dirty="0" smtClean="0">
                <a:solidFill>
                  <a:srgbClr val="FF0000"/>
                </a:solidFill>
              </a:rPr>
              <a:t>B</a:t>
            </a:r>
            <a:endParaRPr lang="it-IT" sz="1400" b="1" i="1" dirty="0">
              <a:solidFill>
                <a:srgbClr val="FF0000"/>
              </a:solidFill>
            </a:endParaRPr>
          </a:p>
        </p:txBody>
      </p:sp>
      <p:sp>
        <p:nvSpPr>
          <p:cNvPr id="95" name="Rettangolo 3"/>
          <p:cNvSpPr>
            <a:spLocks noChangeArrowheads="1"/>
          </p:cNvSpPr>
          <p:nvPr/>
        </p:nvSpPr>
        <p:spPr bwMode="auto">
          <a:xfrm>
            <a:off x="4788024" y="2708920"/>
            <a:ext cx="335470" cy="307777"/>
          </a:xfrm>
          <a:prstGeom prst="rect">
            <a:avLst/>
          </a:prstGeom>
          <a:solidFill>
            <a:schemeClr val="bg1"/>
          </a:solidFill>
          <a:ln>
            <a:noFill/>
          </a:ln>
          <a:extLst/>
        </p:spPr>
        <p:txBody>
          <a:bodyPr wrap="square">
            <a:spAutoFit/>
          </a:bodyPr>
          <a:lstStyle/>
          <a:p>
            <a:r>
              <a:rPr lang="en-US" sz="1400" b="1" i="1" dirty="0" smtClean="0">
                <a:solidFill>
                  <a:srgbClr val="FF0000"/>
                </a:solidFill>
              </a:rPr>
              <a:t>C</a:t>
            </a:r>
            <a:endParaRPr lang="it-IT" sz="1400" b="1" i="1" dirty="0">
              <a:solidFill>
                <a:srgbClr val="FF0000"/>
              </a:solidFill>
            </a:endParaRPr>
          </a:p>
        </p:txBody>
      </p:sp>
      <p:pic>
        <p:nvPicPr>
          <p:cNvPr id="91" name="Immagine 0" descr="LISOC carattere più grande.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299326" y="6165304"/>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9"/>
                                        </p:tgtEl>
                                        <p:attrNameLst>
                                          <p:attrName>style.visibility</p:attrName>
                                        </p:attrNameLst>
                                      </p:cBhvr>
                                      <p:to>
                                        <p:strVal val="visible"/>
                                      </p:to>
                                    </p:set>
                                    <p:animEffect transition="in" filter="wipe(down)">
                                      <p:cBhvr>
                                        <p:cTn id="14" dur="500"/>
                                        <p:tgtEl>
                                          <p:spTgt spid="89"/>
                                        </p:tgtEl>
                                      </p:cBhvr>
                                    </p:animEffect>
                                  </p:childTnLst>
                                </p:cTn>
                              </p:par>
                              <p:par>
                                <p:cTn id="15" presetID="22" presetClass="entr" presetSubtype="4" fill="hold" nodeType="withEffect">
                                  <p:stCondLst>
                                    <p:cond delay="0"/>
                                  </p:stCondLst>
                                  <p:childTnLst>
                                    <p:set>
                                      <p:cBhvr>
                                        <p:cTn id="16" dur="1" fill="hold">
                                          <p:stCondLst>
                                            <p:cond delay="0"/>
                                          </p:stCondLst>
                                        </p:cTn>
                                        <p:tgtEl>
                                          <p:spTgt spid="30724"/>
                                        </p:tgtEl>
                                        <p:attrNameLst>
                                          <p:attrName>style.visibility</p:attrName>
                                        </p:attrNameLst>
                                      </p:cBhvr>
                                      <p:to>
                                        <p:strVal val="visible"/>
                                      </p:to>
                                    </p:set>
                                    <p:animEffect transition="in" filter="wipe(down)">
                                      <p:cBhvr>
                                        <p:cTn id="17" dur="500"/>
                                        <p:tgtEl>
                                          <p:spTgt spid="30724"/>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94"/>
                                        </p:tgtEl>
                                        <p:attrNameLst>
                                          <p:attrName>style.visibility</p:attrName>
                                        </p:attrNameLst>
                                      </p:cBhvr>
                                      <p:to>
                                        <p:strVal val="visible"/>
                                      </p:to>
                                    </p:set>
                                    <p:animEffect transition="in" filter="wipe(down)">
                                      <p:cBhvr>
                                        <p:cTn id="20" dur="500"/>
                                        <p:tgtEl>
                                          <p:spTgt spid="9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90"/>
                                        </p:tgtEl>
                                        <p:attrNameLst>
                                          <p:attrName>style.visibility</p:attrName>
                                        </p:attrNameLst>
                                      </p:cBhvr>
                                      <p:to>
                                        <p:strVal val="visible"/>
                                      </p:to>
                                    </p:set>
                                    <p:animEffect transition="in" filter="wipe(down)">
                                      <p:cBhvr>
                                        <p:cTn id="25" dur="500"/>
                                        <p:tgtEl>
                                          <p:spTgt spid="9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95"/>
                                        </p:tgtEl>
                                        <p:attrNameLst>
                                          <p:attrName>style.visibility</p:attrName>
                                        </p:attrNameLst>
                                      </p:cBhvr>
                                      <p:to>
                                        <p:strVal val="visible"/>
                                      </p:to>
                                    </p:set>
                                    <p:animEffect transition="in" filter="wipe(down)">
                                      <p:cBhvr>
                                        <p:cTn id="28" dur="500"/>
                                        <p:tgtEl>
                                          <p:spTgt spid="95"/>
                                        </p:tgtEl>
                                      </p:cBhvr>
                                    </p:animEffect>
                                  </p:childTnLst>
                                </p:cTn>
                              </p:par>
                              <p:par>
                                <p:cTn id="29" presetID="22" presetClass="entr" presetSubtype="4" fill="hold" nodeType="withEffect">
                                  <p:stCondLst>
                                    <p:cond delay="0"/>
                                  </p:stCondLst>
                                  <p:childTnLst>
                                    <p:set>
                                      <p:cBhvr>
                                        <p:cTn id="30" dur="1" fill="hold">
                                          <p:stCondLst>
                                            <p:cond delay="0"/>
                                          </p:stCondLst>
                                        </p:cTn>
                                        <p:tgtEl>
                                          <p:spTgt spid="30732"/>
                                        </p:tgtEl>
                                        <p:attrNameLst>
                                          <p:attrName>style.visibility</p:attrName>
                                        </p:attrNameLst>
                                      </p:cBhvr>
                                      <p:to>
                                        <p:strVal val="visible"/>
                                      </p:to>
                                    </p:set>
                                    <p:animEffect transition="in" filter="wipe(down)">
                                      <p:cBhvr>
                                        <p:cTn id="31" dur="500"/>
                                        <p:tgtEl>
                                          <p:spTgt spid="30732"/>
                                        </p:tgtEl>
                                      </p:cBhvr>
                                    </p:animEffect>
                                  </p:childTnLst>
                                </p:cTn>
                              </p:par>
                              <p:par>
                                <p:cTn id="32" presetID="22" presetClass="entr" presetSubtype="4" fill="hold" nodeType="withEffect">
                                  <p:stCondLst>
                                    <p:cond delay="0"/>
                                  </p:stCondLst>
                                  <p:childTnLst>
                                    <p:set>
                                      <p:cBhvr>
                                        <p:cTn id="33" dur="1" fill="hold">
                                          <p:stCondLst>
                                            <p:cond delay="0"/>
                                          </p:stCondLst>
                                        </p:cTn>
                                        <p:tgtEl>
                                          <p:spTgt spid="30731"/>
                                        </p:tgtEl>
                                        <p:attrNameLst>
                                          <p:attrName>style.visibility</p:attrName>
                                        </p:attrNameLst>
                                      </p:cBhvr>
                                      <p:to>
                                        <p:strVal val="visible"/>
                                      </p:to>
                                    </p:set>
                                    <p:animEffect transition="in" filter="wipe(down)">
                                      <p:cBhvr>
                                        <p:cTn id="34" dur="500"/>
                                        <p:tgtEl>
                                          <p:spTgt spid="30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9" grpId="0" animBg="1"/>
      <p:bldP spid="90" grpId="0" animBg="1"/>
      <p:bldP spid="94" grpId="0" animBg="1"/>
      <p:bldP spid="9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e 8"/>
          <p:cNvSpPr/>
          <p:nvPr/>
        </p:nvSpPr>
        <p:spPr>
          <a:xfrm>
            <a:off x="5295981" y="4581128"/>
            <a:ext cx="2228347" cy="1296144"/>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Ovale 4"/>
          <p:cNvSpPr/>
          <p:nvPr/>
        </p:nvSpPr>
        <p:spPr>
          <a:xfrm>
            <a:off x="7591853" y="620688"/>
            <a:ext cx="1372635" cy="124272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CasellaDiTesto 1"/>
          <p:cNvSpPr txBox="1">
            <a:spLocks noChangeArrowheads="1"/>
          </p:cNvSpPr>
          <p:nvPr/>
        </p:nvSpPr>
        <p:spPr bwMode="auto">
          <a:xfrm>
            <a:off x="467544" y="620688"/>
            <a:ext cx="3444781" cy="400110"/>
          </a:xfrm>
          <a:prstGeom prst="rect">
            <a:avLst/>
          </a:prstGeom>
          <a:solidFill>
            <a:schemeClr val="bg1"/>
          </a:solidFill>
          <a:ln w="9525">
            <a:solidFill>
              <a:srgbClr val="0000FF"/>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it-IT" sz="2000" b="1" dirty="0" smtClean="0">
                <a:solidFill>
                  <a:srgbClr val="0000FF"/>
                </a:solidFill>
                <a:latin typeface="Calibri" pitchFamily="34" charset="0"/>
                <a:cs typeface="Calibri" pitchFamily="34" charset="0"/>
              </a:rPr>
              <a:t>New </a:t>
            </a:r>
            <a:r>
              <a:rPr lang="it-IT" sz="2000" b="1" dirty="0">
                <a:solidFill>
                  <a:srgbClr val="0000FF"/>
                </a:solidFill>
                <a:latin typeface="Calibri" pitchFamily="34" charset="0"/>
                <a:cs typeface="Calibri" pitchFamily="34" charset="0"/>
              </a:rPr>
              <a:t>Natural-Like </a:t>
            </a:r>
            <a:r>
              <a:rPr lang="it-IT" sz="2000" b="1" dirty="0" err="1">
                <a:solidFill>
                  <a:srgbClr val="0000FF"/>
                </a:solidFill>
                <a:latin typeface="Calibri" pitchFamily="34" charset="0"/>
                <a:cs typeface="Calibri" pitchFamily="34" charset="0"/>
              </a:rPr>
              <a:t>Erbicides</a:t>
            </a:r>
            <a:endParaRPr lang="it-IT" sz="2000" b="1" dirty="0">
              <a:solidFill>
                <a:srgbClr val="0000FF"/>
              </a:solidFill>
              <a:latin typeface="Calibri" pitchFamily="34" charset="0"/>
              <a:cs typeface="Calibri" pitchFamily="34" charset="0"/>
            </a:endParaRPr>
          </a:p>
        </p:txBody>
      </p:sp>
      <p:sp>
        <p:nvSpPr>
          <p:cNvPr id="3" name="CasellaDiTesto 3"/>
          <p:cNvSpPr txBox="1">
            <a:spLocks noChangeArrowheads="1"/>
          </p:cNvSpPr>
          <p:nvPr/>
        </p:nvSpPr>
        <p:spPr bwMode="auto">
          <a:xfrm>
            <a:off x="251521" y="116632"/>
            <a:ext cx="8640960" cy="400110"/>
          </a:xfrm>
          <a:prstGeom prst="rect">
            <a:avLst/>
          </a:prstGeom>
          <a:solidFill>
            <a:schemeClr val="accent1">
              <a:lumMod val="20000"/>
              <a:lumOff val="80000"/>
            </a:schemeClr>
          </a:solidFill>
          <a:ln w="9525">
            <a:solidFill>
              <a:srgbClr val="0000FF"/>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it-IT" sz="2000" b="1" dirty="0" err="1" smtClean="0">
                <a:solidFill>
                  <a:srgbClr val="0000FF"/>
                </a:solidFill>
                <a:latin typeface="Calibri" pitchFamily="34" charset="0"/>
                <a:cs typeface="Calibri" pitchFamily="34" charset="0"/>
              </a:rPr>
              <a:t>Synthesis</a:t>
            </a:r>
            <a:r>
              <a:rPr lang="it-IT" sz="2000" b="1" dirty="0" smtClean="0">
                <a:solidFill>
                  <a:srgbClr val="0000FF"/>
                </a:solidFill>
                <a:latin typeface="Calibri" pitchFamily="34" charset="0"/>
                <a:cs typeface="Calibri" pitchFamily="34" charset="0"/>
              </a:rPr>
              <a:t> of </a:t>
            </a:r>
            <a:r>
              <a:rPr lang="it-IT" sz="2000" b="1" dirty="0" err="1" smtClean="0">
                <a:solidFill>
                  <a:srgbClr val="0000FF"/>
                </a:solidFill>
                <a:latin typeface="Calibri" pitchFamily="34" charset="0"/>
                <a:cs typeface="Calibri" pitchFamily="34" charset="0"/>
              </a:rPr>
              <a:t>Herbicidal</a:t>
            </a:r>
            <a:r>
              <a:rPr lang="it-IT" sz="2000" b="1" dirty="0" smtClean="0">
                <a:solidFill>
                  <a:srgbClr val="0000FF"/>
                </a:solidFill>
                <a:latin typeface="Calibri" pitchFamily="34" charset="0"/>
                <a:cs typeface="Calibri" pitchFamily="34" charset="0"/>
              </a:rPr>
              <a:t> </a:t>
            </a:r>
            <a:r>
              <a:rPr lang="it-IT" sz="2000" b="1" dirty="0" err="1" smtClean="0">
                <a:solidFill>
                  <a:srgbClr val="0000FF"/>
                </a:solidFill>
                <a:latin typeface="Calibri" pitchFamily="34" charset="0"/>
                <a:cs typeface="Calibri" pitchFamily="34" charset="0"/>
              </a:rPr>
              <a:t>Molecules</a:t>
            </a:r>
            <a:r>
              <a:rPr lang="it-IT" sz="2000" b="1" dirty="0" smtClean="0">
                <a:solidFill>
                  <a:srgbClr val="0000FF"/>
                </a:solidFill>
                <a:latin typeface="Calibri" pitchFamily="34" charset="0"/>
                <a:cs typeface="Calibri" pitchFamily="34" charset="0"/>
              </a:rPr>
              <a:t> by  PdI</a:t>
            </a:r>
            <a:r>
              <a:rPr lang="it-IT" sz="2000" b="1" baseline="-25000" dirty="0" smtClean="0">
                <a:solidFill>
                  <a:srgbClr val="0000FF"/>
                </a:solidFill>
                <a:latin typeface="Calibri" pitchFamily="34" charset="0"/>
                <a:cs typeface="Calibri" pitchFamily="34" charset="0"/>
              </a:rPr>
              <a:t>2</a:t>
            </a:r>
            <a:r>
              <a:rPr lang="it-IT" sz="2000" b="1" dirty="0" smtClean="0">
                <a:solidFill>
                  <a:srgbClr val="0000FF"/>
                </a:solidFill>
                <a:latin typeface="Calibri" pitchFamily="34" charset="0"/>
                <a:cs typeface="Calibri" pitchFamily="34" charset="0"/>
              </a:rPr>
              <a:t>-Catalyzed </a:t>
            </a:r>
            <a:r>
              <a:rPr lang="it-IT" sz="2000" b="1" dirty="0" err="1" smtClean="0">
                <a:solidFill>
                  <a:srgbClr val="0000FF"/>
                </a:solidFill>
                <a:latin typeface="Calibri" pitchFamily="34" charset="0"/>
                <a:cs typeface="Calibri" pitchFamily="34" charset="0"/>
              </a:rPr>
              <a:t>Carbonylation</a:t>
            </a:r>
            <a:endParaRPr lang="it-IT" sz="2000" b="1" dirty="0" smtClean="0">
              <a:solidFill>
                <a:srgbClr val="0000FF"/>
              </a:solidFill>
              <a:latin typeface="Calibri" pitchFamily="34" charset="0"/>
              <a:cs typeface="Calibri" pitchFamily="34" charset="0"/>
            </a:endParaRPr>
          </a:p>
        </p:txBody>
      </p:sp>
      <p:graphicFrame>
        <p:nvGraphicFramePr>
          <p:cNvPr id="4" name="Oggetto 3"/>
          <p:cNvGraphicFramePr>
            <a:graphicFrameLocks noChangeAspect="1"/>
          </p:cNvGraphicFramePr>
          <p:nvPr>
            <p:extLst>
              <p:ext uri="{D42A27DB-BD31-4B8C-83A1-F6EECF244321}">
                <p14:modId xmlns:p14="http://schemas.microsoft.com/office/powerpoint/2010/main" val="1828202697"/>
              </p:ext>
            </p:extLst>
          </p:nvPr>
        </p:nvGraphicFramePr>
        <p:xfrm>
          <a:off x="7775019" y="909451"/>
          <a:ext cx="1006301" cy="537881"/>
        </p:xfrm>
        <a:graphic>
          <a:graphicData uri="http://schemas.openxmlformats.org/presentationml/2006/ole">
            <mc:AlternateContent xmlns:mc="http://schemas.openxmlformats.org/markup-compatibility/2006">
              <mc:Choice xmlns:v="urn:schemas-microsoft-com:vml" Requires="v">
                <p:oleObj spid="_x0000_s80053" name="CS ChemDraw Drawing" r:id="rId3" imgW="896400" imgH="479880" progId="ChemDraw.Document.5.0">
                  <p:embed/>
                </p:oleObj>
              </mc:Choice>
              <mc:Fallback>
                <p:oleObj name="CS ChemDraw Drawing" r:id="rId3" imgW="896400" imgH="479880" progId="ChemDraw.Document.5.0">
                  <p:embed/>
                  <p:pic>
                    <p:nvPicPr>
                      <p:cNvPr id="0" name=""/>
                      <p:cNvPicPr/>
                      <p:nvPr/>
                    </p:nvPicPr>
                    <p:blipFill>
                      <a:blip r:embed="rId4"/>
                      <a:stretch>
                        <a:fillRect/>
                      </a:stretch>
                    </p:blipFill>
                    <p:spPr>
                      <a:xfrm>
                        <a:off x="7775019" y="909451"/>
                        <a:ext cx="1006301" cy="537881"/>
                      </a:xfrm>
                      <a:prstGeom prst="rect">
                        <a:avLst/>
                      </a:prstGeom>
                    </p:spPr>
                  </p:pic>
                </p:oleObj>
              </mc:Fallback>
            </mc:AlternateContent>
          </a:graphicData>
        </a:graphic>
      </p:graphicFrame>
      <p:sp>
        <p:nvSpPr>
          <p:cNvPr id="6" name="103 CuadroTexto"/>
          <p:cNvSpPr txBox="1">
            <a:spLocks noChangeArrowheads="1"/>
          </p:cNvSpPr>
          <p:nvPr/>
        </p:nvSpPr>
        <p:spPr bwMode="auto">
          <a:xfrm>
            <a:off x="467544" y="1202074"/>
            <a:ext cx="6192688" cy="584775"/>
          </a:xfrm>
          <a:prstGeom prst="rect">
            <a:avLst/>
          </a:prstGeom>
          <a:solidFill>
            <a:schemeClr val="bg1"/>
          </a:solidFill>
          <a:ln>
            <a:no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600" dirty="0" err="1" smtClean="0">
                <a:latin typeface="Calibri" pitchFamily="34" charset="0"/>
                <a:sym typeface="Wingdings" pitchFamily="2" charset="2"/>
              </a:rPr>
              <a:t>Coumarin</a:t>
            </a:r>
            <a:r>
              <a:rPr lang="en-US" sz="1600" dirty="0" smtClean="0">
                <a:latin typeface="Calibri" pitchFamily="34" charset="0"/>
                <a:sym typeface="Wingdings" pitchFamily="2" charset="2"/>
              </a:rPr>
              <a:t> is a natural compound well know for its phytotoxic potential in many plants species .</a:t>
            </a:r>
          </a:p>
        </p:txBody>
      </p:sp>
      <p:sp>
        <p:nvSpPr>
          <p:cNvPr id="7" name="5 CuadroTexto"/>
          <p:cNvSpPr txBox="1">
            <a:spLocks noChangeArrowheads="1"/>
          </p:cNvSpPr>
          <p:nvPr/>
        </p:nvSpPr>
        <p:spPr bwMode="auto">
          <a:xfrm>
            <a:off x="446751" y="3707740"/>
            <a:ext cx="8497193" cy="369332"/>
          </a:xfrm>
          <a:prstGeom prst="rect">
            <a:avLst/>
          </a:prstGeom>
          <a:solidFill>
            <a:schemeClr val="bg1"/>
          </a:solidFill>
          <a:ln w="9525">
            <a:solidFill>
              <a:srgbClr val="0000FF"/>
            </a:solid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b="1" dirty="0" err="1">
                <a:solidFill>
                  <a:srgbClr val="FF0000"/>
                </a:solidFill>
              </a:rPr>
              <a:t>Coumarin</a:t>
            </a:r>
            <a:r>
              <a:rPr lang="en-US" b="1" dirty="0">
                <a:solidFill>
                  <a:srgbClr val="FF0000"/>
                </a:solidFill>
              </a:rPr>
              <a:t> as Backbone for the Production of New Natural-Like Herbicides</a:t>
            </a:r>
          </a:p>
        </p:txBody>
      </p:sp>
      <p:graphicFrame>
        <p:nvGraphicFramePr>
          <p:cNvPr id="8" name="Oggetto 7"/>
          <p:cNvGraphicFramePr>
            <a:graphicFrameLocks noChangeAspect="1"/>
          </p:cNvGraphicFramePr>
          <p:nvPr>
            <p:extLst>
              <p:ext uri="{D42A27DB-BD31-4B8C-83A1-F6EECF244321}">
                <p14:modId xmlns:p14="http://schemas.microsoft.com/office/powerpoint/2010/main" val="2720874145"/>
              </p:ext>
            </p:extLst>
          </p:nvPr>
        </p:nvGraphicFramePr>
        <p:xfrm>
          <a:off x="1605681" y="4595018"/>
          <a:ext cx="5726113" cy="1138238"/>
        </p:xfrm>
        <a:graphic>
          <a:graphicData uri="http://schemas.openxmlformats.org/presentationml/2006/ole">
            <mc:AlternateContent xmlns:mc="http://schemas.openxmlformats.org/markup-compatibility/2006">
              <mc:Choice xmlns:v="urn:schemas-microsoft-com:vml" Requires="v">
                <p:oleObj spid="_x0000_s80054" name="CS ChemDraw Drawing" r:id="rId5" imgW="5143320" imgH="1020960" progId="ChemDraw.Document.5.0">
                  <p:embed/>
                </p:oleObj>
              </mc:Choice>
              <mc:Fallback>
                <p:oleObj name="CS ChemDraw Drawing" r:id="rId5" imgW="5143320" imgH="1020960" progId="ChemDraw.Document.5.0">
                  <p:embed/>
                  <p:pic>
                    <p:nvPicPr>
                      <p:cNvPr id="0" name=""/>
                      <p:cNvPicPr>
                        <a:picLocks noChangeAspect="1" noChangeArrowheads="1"/>
                      </p:cNvPicPr>
                      <p:nvPr/>
                    </p:nvPicPr>
                    <p:blipFill>
                      <a:blip r:embed="rId6"/>
                      <a:srcRect/>
                      <a:stretch>
                        <a:fillRect/>
                      </a:stretch>
                    </p:blipFill>
                    <p:spPr bwMode="auto">
                      <a:xfrm>
                        <a:off x="1605681" y="4595018"/>
                        <a:ext cx="5726113" cy="1138238"/>
                      </a:xfrm>
                      <a:prstGeom prst="rect">
                        <a:avLst/>
                      </a:prstGeom>
                      <a:noFill/>
                      <a:ln>
                        <a:noFill/>
                      </a:ln>
                    </p:spPr>
                  </p:pic>
                </p:oleObj>
              </mc:Fallback>
            </mc:AlternateContent>
          </a:graphicData>
        </a:graphic>
      </p:graphicFrame>
      <p:sp>
        <p:nvSpPr>
          <p:cNvPr id="15" name="CasellaDiTesto 8"/>
          <p:cNvSpPr txBox="1">
            <a:spLocks noChangeArrowheads="1"/>
          </p:cNvSpPr>
          <p:nvPr/>
        </p:nvSpPr>
        <p:spPr bwMode="auto">
          <a:xfrm>
            <a:off x="242074" y="6335742"/>
            <a:ext cx="7869462" cy="430887"/>
          </a:xfrm>
          <a:prstGeom prst="rect">
            <a:avLst/>
          </a:prstGeom>
          <a:solidFill>
            <a:srgbClr val="FFFFFF"/>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smtClean="0"/>
              <a:t>B</a:t>
            </a:r>
            <a:r>
              <a:rPr lang="it-IT" sz="1100" dirty="0"/>
              <a:t>. Gabriele, </a:t>
            </a:r>
            <a:r>
              <a:rPr lang="it-IT" sz="1100" b="1" dirty="0" smtClean="0"/>
              <a:t>R. Mancuso</a:t>
            </a:r>
            <a:r>
              <a:rPr lang="it-IT" sz="1100" dirty="0" smtClean="0"/>
              <a:t>, G. Salerno, P. </a:t>
            </a:r>
            <a:r>
              <a:rPr lang="it-IT" sz="1100" dirty="0" err="1" smtClean="0"/>
              <a:t>Plastina</a:t>
            </a:r>
            <a:r>
              <a:rPr lang="it-IT" sz="1100" dirty="0" smtClean="0"/>
              <a:t>, </a:t>
            </a:r>
            <a:r>
              <a:rPr lang="it-IT" sz="1100" i="1" dirty="0" smtClean="0"/>
              <a:t>J. </a:t>
            </a:r>
            <a:r>
              <a:rPr lang="it-IT" sz="1100" i="1" dirty="0" err="1" smtClean="0"/>
              <a:t>Org</a:t>
            </a:r>
            <a:r>
              <a:rPr lang="it-IT" sz="1100" i="1" dirty="0" smtClean="0"/>
              <a:t>. Chem</a:t>
            </a:r>
            <a:r>
              <a:rPr lang="it-IT" sz="1100" dirty="0" smtClean="0"/>
              <a:t>, </a:t>
            </a:r>
            <a:r>
              <a:rPr lang="it-IT" sz="1100" b="1" dirty="0" smtClean="0"/>
              <a:t>2008</a:t>
            </a:r>
            <a:r>
              <a:rPr lang="it-IT" sz="1100" dirty="0" smtClean="0"/>
              <a:t>, 73, 756-759.</a:t>
            </a:r>
          </a:p>
          <a:p>
            <a:pPr eaLnBrk="1" hangingPunct="1"/>
            <a:r>
              <a:rPr lang="it-IT" sz="1100" dirty="0" smtClean="0"/>
              <a:t>F</a:t>
            </a:r>
            <a:r>
              <a:rPr lang="it-IT" sz="1100" dirty="0"/>
              <a:t>. </a:t>
            </a:r>
            <a:r>
              <a:rPr lang="it-IT" sz="1100" dirty="0" err="1"/>
              <a:t>Araniti</a:t>
            </a:r>
            <a:r>
              <a:rPr lang="it-IT" sz="1100" dirty="0"/>
              <a:t>, </a:t>
            </a:r>
            <a:r>
              <a:rPr lang="it-IT" sz="1100" b="1" dirty="0"/>
              <a:t>R. Mancuso</a:t>
            </a:r>
            <a:r>
              <a:rPr lang="it-IT" sz="1100" dirty="0"/>
              <a:t>, </a:t>
            </a:r>
            <a:r>
              <a:rPr lang="it-IT" sz="1100" dirty="0" smtClean="0"/>
              <a:t>A. Lupini, S. V. </a:t>
            </a:r>
            <a:r>
              <a:rPr lang="it-IT" sz="1100" dirty="0" err="1" smtClean="0"/>
              <a:t>Giofrè</a:t>
            </a:r>
            <a:r>
              <a:rPr lang="it-IT" sz="1100" dirty="0" smtClean="0"/>
              <a:t>, </a:t>
            </a:r>
            <a:r>
              <a:rPr lang="it-IT" sz="1100" dirty="0"/>
              <a:t>F. </a:t>
            </a:r>
            <a:r>
              <a:rPr lang="it-IT" sz="1100" dirty="0" err="1"/>
              <a:t>Sunseri</a:t>
            </a:r>
            <a:r>
              <a:rPr lang="it-IT" sz="1100" dirty="0"/>
              <a:t>, M. R. </a:t>
            </a:r>
            <a:r>
              <a:rPr lang="it-IT" sz="1100" dirty="0" err="1"/>
              <a:t>Abenavoli</a:t>
            </a:r>
            <a:r>
              <a:rPr lang="it-IT" sz="1100" dirty="0"/>
              <a:t>, B. Gabriele, </a:t>
            </a:r>
            <a:r>
              <a:rPr lang="it-IT" sz="1100" i="1" dirty="0" err="1"/>
              <a:t>Molecules</a:t>
            </a:r>
            <a:r>
              <a:rPr lang="it-IT" sz="1100" dirty="0"/>
              <a:t>, </a:t>
            </a:r>
            <a:r>
              <a:rPr lang="it-IT" sz="1100" b="1" dirty="0" smtClean="0"/>
              <a:t>2015</a:t>
            </a:r>
            <a:r>
              <a:rPr lang="it-IT" sz="1100" dirty="0" smtClean="0"/>
              <a:t>, 20, 17883-17902</a:t>
            </a:r>
            <a:endParaRPr lang="it-IT" sz="1100" dirty="0"/>
          </a:p>
        </p:txBody>
      </p:sp>
      <p:sp>
        <p:nvSpPr>
          <p:cNvPr id="16" name="103 CuadroTexto"/>
          <p:cNvSpPr txBox="1">
            <a:spLocks noChangeArrowheads="1"/>
          </p:cNvSpPr>
          <p:nvPr/>
        </p:nvSpPr>
        <p:spPr bwMode="auto">
          <a:xfrm>
            <a:off x="488481" y="1988840"/>
            <a:ext cx="3219423" cy="1077218"/>
          </a:xfrm>
          <a:prstGeom prst="rect">
            <a:avLst/>
          </a:prstGeom>
          <a:solidFill>
            <a:schemeClr val="bg1"/>
          </a:solidFill>
          <a:ln>
            <a:no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600" dirty="0" err="1" smtClean="0">
                <a:latin typeface="Calibri" pitchFamily="34" charset="0"/>
                <a:sym typeface="Wingdings" pitchFamily="2" charset="2"/>
              </a:rPr>
              <a:t>Coumarin</a:t>
            </a:r>
            <a:r>
              <a:rPr lang="en-US" sz="1600" dirty="0" smtClean="0">
                <a:latin typeface="Calibri" pitchFamily="34" charset="0"/>
                <a:sym typeface="Wingdings" pitchFamily="2" charset="2"/>
              </a:rPr>
              <a:t> affect:</a:t>
            </a:r>
          </a:p>
          <a:p>
            <a:pPr algn="just" eaLnBrk="1" hangingPunct="1"/>
            <a:r>
              <a:rPr lang="en-US" sz="1600" dirty="0" smtClean="0">
                <a:latin typeface="Calibri" pitchFamily="34" charset="0"/>
                <a:sym typeface="Wingdings" pitchFamily="2" charset="2"/>
              </a:rPr>
              <a:t>-photosynthesis</a:t>
            </a:r>
          </a:p>
          <a:p>
            <a:pPr algn="just" eaLnBrk="1" hangingPunct="1"/>
            <a:r>
              <a:rPr lang="en-US" sz="1600" dirty="0" smtClean="0">
                <a:latin typeface="Calibri" pitchFamily="34" charset="0"/>
                <a:sym typeface="Wingdings" pitchFamily="2" charset="2"/>
              </a:rPr>
              <a:t>-nutrient uptake and metabolism</a:t>
            </a:r>
          </a:p>
          <a:p>
            <a:pPr algn="just" eaLnBrk="1" hangingPunct="1"/>
            <a:r>
              <a:rPr lang="en-US" sz="1600" dirty="0" smtClean="0">
                <a:latin typeface="Calibri" pitchFamily="34" charset="0"/>
                <a:sym typeface="Wingdings" pitchFamily="2" charset="2"/>
              </a:rPr>
              <a:t>-seed germination and root growth</a:t>
            </a:r>
          </a:p>
        </p:txBody>
      </p:sp>
      <p:sp>
        <p:nvSpPr>
          <p:cNvPr id="17" name="103 CuadroTexto"/>
          <p:cNvSpPr txBox="1">
            <a:spLocks noChangeArrowheads="1"/>
          </p:cNvSpPr>
          <p:nvPr/>
        </p:nvSpPr>
        <p:spPr bwMode="auto">
          <a:xfrm>
            <a:off x="4695346" y="2111949"/>
            <a:ext cx="3981109" cy="584775"/>
          </a:xfrm>
          <a:prstGeom prst="rect">
            <a:avLst/>
          </a:prstGeom>
          <a:solidFill>
            <a:schemeClr val="accent1">
              <a:lumMod val="20000"/>
              <a:lumOff val="80000"/>
            </a:schemeClr>
          </a:solidFill>
          <a:ln>
            <a:noFill/>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en-US" sz="1600" dirty="0" smtClean="0">
                <a:latin typeface="Calibri" pitchFamily="34" charset="0"/>
                <a:sym typeface="Wingdings" pitchFamily="2" charset="2"/>
              </a:rPr>
              <a:t>Excellent template for the synthesis of new analogues herbicides</a:t>
            </a:r>
          </a:p>
        </p:txBody>
      </p:sp>
      <p:pic>
        <p:nvPicPr>
          <p:cNvPr id="13" name="Immagine 0" descr="LISOC carattere più grand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520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a:spLocks noChangeArrowheads="1"/>
          </p:cNvSpPr>
          <p:nvPr/>
        </p:nvSpPr>
        <p:spPr bwMode="auto">
          <a:xfrm>
            <a:off x="4975055" y="614081"/>
            <a:ext cx="3906884" cy="523220"/>
          </a:xfrm>
          <a:prstGeom prst="rect">
            <a:avLst/>
          </a:prstGeom>
          <a:solidFill>
            <a:schemeClr val="bg1"/>
          </a:solidFill>
          <a:ln w="9525">
            <a:noFill/>
            <a:miter lim="800000"/>
            <a:headEnd/>
            <a:tailEnd/>
          </a:ln>
        </p:spPr>
        <p:txBody>
          <a:bodyPr wrap="square">
            <a:spAutoFit/>
          </a:bodyPr>
          <a:lstStyle/>
          <a:p>
            <a:pPr algn="just" eaLnBrk="0" hangingPunct="0">
              <a:defRPr/>
            </a:pPr>
            <a:r>
              <a:rPr lang="it-IT" sz="1400" b="1" dirty="0" smtClean="0">
                <a:solidFill>
                  <a:srgbClr val="0000FF"/>
                </a:solidFill>
                <a:latin typeface="Calibri" pitchFamily="34" charset="0"/>
              </a:rPr>
              <a:t>-</a:t>
            </a:r>
            <a:r>
              <a:rPr lang="it-IT" sz="1400" b="1" dirty="0" err="1" smtClean="0">
                <a:solidFill>
                  <a:srgbClr val="0000FF"/>
                </a:solidFill>
                <a:latin typeface="Calibri" pitchFamily="34" charset="0"/>
              </a:rPr>
              <a:t>Germination</a:t>
            </a:r>
            <a:r>
              <a:rPr lang="it-IT" sz="1400" b="1" dirty="0" smtClean="0">
                <a:solidFill>
                  <a:srgbClr val="0000FF"/>
                </a:solidFill>
                <a:latin typeface="Calibri" pitchFamily="34" charset="0"/>
              </a:rPr>
              <a:t> and </a:t>
            </a:r>
            <a:r>
              <a:rPr lang="it-IT" sz="1400" b="1" dirty="0" err="1" smtClean="0">
                <a:solidFill>
                  <a:srgbClr val="0000FF"/>
                </a:solidFill>
                <a:latin typeface="Calibri" pitchFamily="34" charset="0"/>
              </a:rPr>
              <a:t>rooth</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growth</a:t>
            </a:r>
            <a:r>
              <a:rPr lang="it-IT" sz="1400" b="1" dirty="0" smtClean="0">
                <a:solidFill>
                  <a:srgbClr val="0000FF"/>
                </a:solidFill>
                <a:latin typeface="Calibri" pitchFamily="34" charset="0"/>
              </a:rPr>
              <a:t> of </a:t>
            </a:r>
            <a:r>
              <a:rPr lang="it-IT" sz="1400" b="1" dirty="0" err="1" smtClean="0">
                <a:solidFill>
                  <a:srgbClr val="0000FF"/>
                </a:solidFill>
                <a:latin typeface="Calibri" pitchFamily="34" charset="0"/>
              </a:rPr>
              <a:t>noxious</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weeds</a:t>
            </a:r>
            <a:endParaRPr lang="it-IT" sz="1400" b="1" dirty="0" smtClean="0">
              <a:solidFill>
                <a:srgbClr val="0000FF"/>
              </a:solidFill>
              <a:latin typeface="Calibri" pitchFamily="34" charset="0"/>
            </a:endParaRPr>
          </a:p>
          <a:p>
            <a:pPr algn="just" eaLnBrk="0" hangingPunct="0">
              <a:defRPr/>
            </a:pPr>
            <a:r>
              <a:rPr lang="it-IT" sz="1400" b="1" dirty="0" smtClean="0">
                <a:solidFill>
                  <a:srgbClr val="0000FF"/>
                </a:solidFill>
                <a:latin typeface="Calibri" pitchFamily="34" charset="0"/>
              </a:rPr>
              <a:t>-</a:t>
            </a:r>
            <a:r>
              <a:rPr lang="it-IT" sz="1400" b="1" dirty="0" err="1" smtClean="0">
                <a:solidFill>
                  <a:srgbClr val="0000FF"/>
                </a:solidFill>
                <a:latin typeface="Calibri" pitchFamily="34" charset="0"/>
              </a:rPr>
              <a:t>Seedling</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growth</a:t>
            </a:r>
            <a:r>
              <a:rPr lang="it-IT" sz="1400" b="1" dirty="0" smtClean="0">
                <a:solidFill>
                  <a:srgbClr val="0000FF"/>
                </a:solidFill>
                <a:latin typeface="Calibri" pitchFamily="34" charset="0"/>
              </a:rPr>
              <a:t> of </a:t>
            </a:r>
            <a:r>
              <a:rPr lang="it-IT" sz="1400" b="1" dirty="0" err="1" smtClean="0">
                <a:solidFill>
                  <a:srgbClr val="0000FF"/>
                </a:solidFill>
                <a:latin typeface="Calibri" pitchFamily="34" charset="0"/>
              </a:rPr>
              <a:t>weeds</a:t>
            </a:r>
            <a:r>
              <a:rPr lang="it-IT" sz="1400" b="1" dirty="0" smtClean="0">
                <a:solidFill>
                  <a:srgbClr val="0000FF"/>
                </a:solidFill>
                <a:latin typeface="Calibri" pitchFamily="34" charset="0"/>
              </a:rPr>
              <a:t>  model </a:t>
            </a:r>
            <a:r>
              <a:rPr lang="it-IT" sz="1400" b="1" dirty="0" err="1" smtClean="0">
                <a:solidFill>
                  <a:srgbClr val="0000FF"/>
                </a:solidFill>
                <a:latin typeface="Calibri" pitchFamily="34" charset="0"/>
              </a:rPr>
              <a:t>species</a:t>
            </a:r>
            <a:endParaRPr lang="it-IT" sz="1400" b="1" dirty="0" smtClean="0">
              <a:solidFill>
                <a:srgbClr val="0000FF"/>
              </a:solidFill>
              <a:latin typeface="Calibri" pitchFamily="34" charset="0"/>
            </a:endParaRPr>
          </a:p>
        </p:txBody>
      </p:sp>
      <p:sp>
        <p:nvSpPr>
          <p:cNvPr id="4" name="5 CuadroTexto"/>
          <p:cNvSpPr txBox="1">
            <a:spLocks noChangeArrowheads="1"/>
          </p:cNvSpPr>
          <p:nvPr/>
        </p:nvSpPr>
        <p:spPr bwMode="auto">
          <a:xfrm>
            <a:off x="413739" y="116632"/>
            <a:ext cx="8497193" cy="369332"/>
          </a:xfrm>
          <a:prstGeom prst="rect">
            <a:avLst/>
          </a:prstGeom>
          <a:solidFill>
            <a:schemeClr val="bg1"/>
          </a:solidFill>
          <a:ln w="9525">
            <a:solidFill>
              <a:srgbClr val="0000FF"/>
            </a:solid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b="1">
                <a:solidFill>
                  <a:srgbClr val="FF0000"/>
                </a:solidFill>
              </a:rPr>
              <a:t>Coumarin as Backbone for the Production of New Natural-Like Herbicides</a:t>
            </a:r>
          </a:p>
        </p:txBody>
      </p:sp>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2980" y="620688"/>
            <a:ext cx="3316643" cy="1990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13500000" algn="ctr" rotWithShape="0">
                    <a:schemeClr val="bg2">
                      <a:alpha val="50000"/>
                    </a:schemeClr>
                  </a:outerShdw>
                </a:effectLst>
              </a14:hiddenEffects>
            </a:ext>
          </a:extLst>
        </p:spPr>
      </p:pic>
      <p:sp>
        <p:nvSpPr>
          <p:cNvPr id="6" name="Rectangle 379"/>
          <p:cNvSpPr>
            <a:spLocks noChangeArrowheads="1"/>
          </p:cNvSpPr>
          <p:nvPr/>
        </p:nvSpPr>
        <p:spPr bwMode="auto">
          <a:xfrm>
            <a:off x="2865516" y="1485013"/>
            <a:ext cx="19225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81075"/>
            <a:r>
              <a:rPr lang="en-GB" sz="1100" i="1" dirty="0" err="1">
                <a:solidFill>
                  <a:srgbClr val="060113"/>
                </a:solidFill>
              </a:rPr>
              <a:t>Amaranthus</a:t>
            </a:r>
            <a:r>
              <a:rPr lang="en-GB" sz="1100" i="1" dirty="0">
                <a:solidFill>
                  <a:srgbClr val="060113"/>
                </a:solidFill>
              </a:rPr>
              <a:t> </a:t>
            </a:r>
            <a:r>
              <a:rPr lang="en-GB" sz="1100" i="1" dirty="0" err="1">
                <a:solidFill>
                  <a:srgbClr val="060113"/>
                </a:solidFill>
              </a:rPr>
              <a:t>retroflexus</a:t>
            </a:r>
            <a:endParaRPr lang="it-IT" sz="1100" i="1" dirty="0">
              <a:solidFill>
                <a:srgbClr val="060113"/>
              </a:solidFill>
            </a:endParaRPr>
          </a:p>
        </p:txBody>
      </p:sp>
      <p:sp>
        <p:nvSpPr>
          <p:cNvPr id="7" name="CasellaDiTesto 48"/>
          <p:cNvSpPr txBox="1">
            <a:spLocks noChangeArrowheads="1"/>
          </p:cNvSpPr>
          <p:nvPr/>
        </p:nvSpPr>
        <p:spPr bwMode="auto">
          <a:xfrm>
            <a:off x="1032818" y="2540473"/>
            <a:ext cx="1617172" cy="2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042" tIns="49021" rIns="98042" bIns="49021">
            <a:spAutoFit/>
          </a:bodyPr>
          <a:lstStyle>
            <a:lvl1pPr defTabSz="981075" eaLnBrk="0" hangingPunct="0">
              <a:defRPr>
                <a:solidFill>
                  <a:schemeClr val="tx1"/>
                </a:solidFill>
                <a:latin typeface="Arial" charset="0"/>
                <a:cs typeface="Arial" charset="0"/>
              </a:defRPr>
            </a:lvl1pPr>
            <a:lvl2pPr marL="742950" indent="-285750" defTabSz="981075" eaLnBrk="0" hangingPunct="0">
              <a:defRPr>
                <a:solidFill>
                  <a:schemeClr val="tx1"/>
                </a:solidFill>
                <a:latin typeface="Arial" charset="0"/>
                <a:cs typeface="Arial" charset="0"/>
              </a:defRPr>
            </a:lvl2pPr>
            <a:lvl3pPr marL="1143000" indent="-228600" defTabSz="981075" eaLnBrk="0" hangingPunct="0">
              <a:defRPr>
                <a:solidFill>
                  <a:schemeClr val="tx1"/>
                </a:solidFill>
                <a:latin typeface="Arial" charset="0"/>
                <a:cs typeface="Arial" charset="0"/>
              </a:defRPr>
            </a:lvl3pPr>
            <a:lvl4pPr marL="1600200" indent="-228600" defTabSz="981075" eaLnBrk="0" hangingPunct="0">
              <a:defRPr>
                <a:solidFill>
                  <a:schemeClr val="tx1"/>
                </a:solidFill>
                <a:latin typeface="Arial" charset="0"/>
                <a:cs typeface="Arial" charset="0"/>
              </a:defRPr>
            </a:lvl4pPr>
            <a:lvl5pPr marL="2057400" indent="-228600" defTabSz="981075" eaLnBrk="0" hangingPunct="0">
              <a:defRPr>
                <a:solidFill>
                  <a:schemeClr val="tx1"/>
                </a:solidFill>
                <a:latin typeface="Arial" charset="0"/>
                <a:cs typeface="Arial" charset="0"/>
              </a:defRPr>
            </a:lvl5pPr>
            <a:lvl6pPr marL="2514600" indent="-228600" defTabSz="981075" eaLnBrk="0" fontAlgn="base" hangingPunct="0">
              <a:spcBef>
                <a:spcPct val="0"/>
              </a:spcBef>
              <a:spcAft>
                <a:spcPct val="0"/>
              </a:spcAft>
              <a:defRPr>
                <a:solidFill>
                  <a:schemeClr val="tx1"/>
                </a:solidFill>
                <a:latin typeface="Arial" charset="0"/>
                <a:cs typeface="Arial" charset="0"/>
              </a:defRPr>
            </a:lvl6pPr>
            <a:lvl7pPr marL="2971800" indent="-228600" defTabSz="981075" eaLnBrk="0" fontAlgn="base" hangingPunct="0">
              <a:spcBef>
                <a:spcPct val="0"/>
              </a:spcBef>
              <a:spcAft>
                <a:spcPct val="0"/>
              </a:spcAft>
              <a:defRPr>
                <a:solidFill>
                  <a:schemeClr val="tx1"/>
                </a:solidFill>
                <a:latin typeface="Arial" charset="0"/>
                <a:cs typeface="Arial" charset="0"/>
              </a:defRPr>
            </a:lvl7pPr>
            <a:lvl8pPr marL="3429000" indent="-228600" defTabSz="981075" eaLnBrk="0" fontAlgn="base" hangingPunct="0">
              <a:spcBef>
                <a:spcPct val="0"/>
              </a:spcBef>
              <a:spcAft>
                <a:spcPct val="0"/>
              </a:spcAft>
              <a:defRPr>
                <a:solidFill>
                  <a:schemeClr val="tx1"/>
                </a:solidFill>
                <a:latin typeface="Arial" charset="0"/>
                <a:cs typeface="Arial" charset="0"/>
              </a:defRPr>
            </a:lvl8pPr>
            <a:lvl9pPr marL="3886200" indent="-228600" defTabSz="981075" eaLnBrk="0" fontAlgn="base" hangingPunct="0">
              <a:spcBef>
                <a:spcPct val="0"/>
              </a:spcBef>
              <a:spcAft>
                <a:spcPct val="0"/>
              </a:spcAft>
              <a:defRPr>
                <a:solidFill>
                  <a:schemeClr val="tx1"/>
                </a:solidFill>
                <a:latin typeface="Arial" charset="0"/>
                <a:cs typeface="Arial" charset="0"/>
              </a:defRPr>
            </a:lvl9pPr>
          </a:lstStyle>
          <a:p>
            <a:pPr eaLnBrk="1" hangingPunct="1"/>
            <a:r>
              <a:rPr lang="en-US" sz="1200" i="1" dirty="0">
                <a:solidFill>
                  <a:srgbClr val="060113"/>
                </a:solidFill>
              </a:rPr>
              <a:t>Arabidopsis thaliana</a:t>
            </a:r>
            <a:endParaRPr lang="it-IT" sz="1200" i="1" dirty="0">
              <a:solidFill>
                <a:srgbClr val="060113"/>
              </a:solidFill>
            </a:endParaRPr>
          </a:p>
        </p:txBody>
      </p:sp>
      <p:sp>
        <p:nvSpPr>
          <p:cNvPr id="8" name="Rectangle 380"/>
          <p:cNvSpPr>
            <a:spLocks noChangeArrowheads="1"/>
          </p:cNvSpPr>
          <p:nvPr/>
        </p:nvSpPr>
        <p:spPr bwMode="auto">
          <a:xfrm>
            <a:off x="2891934" y="2679355"/>
            <a:ext cx="18240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81075"/>
            <a:r>
              <a:rPr lang="en-GB" sz="1200" i="1" dirty="0" err="1">
                <a:solidFill>
                  <a:srgbClr val="060113"/>
                </a:solidFill>
              </a:rPr>
              <a:t>Echinochloa</a:t>
            </a:r>
            <a:r>
              <a:rPr lang="en-GB" sz="1200" i="1" dirty="0">
                <a:solidFill>
                  <a:srgbClr val="060113"/>
                </a:solidFill>
              </a:rPr>
              <a:t> crus-</a:t>
            </a:r>
            <a:r>
              <a:rPr lang="en-GB" sz="1200" i="1" dirty="0" err="1">
                <a:solidFill>
                  <a:srgbClr val="060113"/>
                </a:solidFill>
              </a:rPr>
              <a:t>galli</a:t>
            </a:r>
            <a:endParaRPr lang="it-IT" sz="1200" i="1" dirty="0">
              <a:solidFill>
                <a:srgbClr val="060113"/>
              </a:solidFill>
            </a:endParaRPr>
          </a:p>
        </p:txBody>
      </p:sp>
      <p:graphicFrame>
        <p:nvGraphicFramePr>
          <p:cNvPr id="9" name="Oggetto 8"/>
          <p:cNvGraphicFramePr>
            <a:graphicFrameLocks noChangeAspect="1"/>
          </p:cNvGraphicFramePr>
          <p:nvPr>
            <p:extLst>
              <p:ext uri="{D42A27DB-BD31-4B8C-83A1-F6EECF244321}">
                <p14:modId xmlns:p14="http://schemas.microsoft.com/office/powerpoint/2010/main" val="4054144828"/>
              </p:ext>
            </p:extLst>
          </p:nvPr>
        </p:nvGraphicFramePr>
        <p:xfrm>
          <a:off x="1098550" y="3233738"/>
          <a:ext cx="7126288" cy="3049587"/>
        </p:xfrm>
        <a:graphic>
          <a:graphicData uri="http://schemas.openxmlformats.org/presentationml/2006/ole">
            <mc:AlternateContent xmlns:mc="http://schemas.openxmlformats.org/markup-compatibility/2006">
              <mc:Choice xmlns:v="urn:schemas-microsoft-com:vml" Requires="v">
                <p:oleObj spid="_x0000_s81080" name="CS ChemDraw Drawing" r:id="rId4" imgW="6568200" imgH="2806560" progId="ChemDraw.Document.5.0">
                  <p:embed/>
                </p:oleObj>
              </mc:Choice>
              <mc:Fallback>
                <p:oleObj name="CS ChemDraw Drawing" r:id="rId4" imgW="6568200" imgH="2806560" progId="ChemDraw.Document.5.0">
                  <p:embed/>
                  <p:pic>
                    <p:nvPicPr>
                      <p:cNvPr id="0" name="Oggetto 1"/>
                      <p:cNvPicPr>
                        <a:picLocks noChangeAspect="1" noChangeArrowheads="1"/>
                      </p:cNvPicPr>
                      <p:nvPr/>
                    </p:nvPicPr>
                    <p:blipFill>
                      <a:blip r:embed="rId5"/>
                      <a:srcRect/>
                      <a:stretch>
                        <a:fillRect/>
                      </a:stretch>
                    </p:blipFill>
                    <p:spPr bwMode="auto">
                      <a:xfrm>
                        <a:off x="1098550" y="3233738"/>
                        <a:ext cx="7126288" cy="3049587"/>
                      </a:xfrm>
                      <a:prstGeom prst="rect">
                        <a:avLst/>
                      </a:prstGeom>
                      <a:noFill/>
                      <a:ln>
                        <a:noFill/>
                      </a:ln>
                    </p:spPr>
                  </p:pic>
                </p:oleObj>
              </mc:Fallback>
            </mc:AlternateContent>
          </a:graphicData>
        </a:graphic>
      </p:graphicFrame>
      <p:sp>
        <p:nvSpPr>
          <p:cNvPr id="10" name="CasellaDiTesto 8"/>
          <p:cNvSpPr txBox="1">
            <a:spLocks noChangeArrowheads="1"/>
          </p:cNvSpPr>
          <p:nvPr/>
        </p:nvSpPr>
        <p:spPr bwMode="auto">
          <a:xfrm>
            <a:off x="242074" y="6382489"/>
            <a:ext cx="7869462" cy="430887"/>
          </a:xfrm>
          <a:prstGeom prst="rect">
            <a:avLst/>
          </a:prstGeom>
          <a:solidFill>
            <a:srgbClr val="FFFFFF"/>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smtClean="0"/>
              <a:t>B</a:t>
            </a:r>
            <a:r>
              <a:rPr lang="it-IT" sz="1100" dirty="0"/>
              <a:t>. Gabriele, </a:t>
            </a:r>
            <a:r>
              <a:rPr lang="it-IT" sz="1100" b="1" dirty="0" smtClean="0"/>
              <a:t>R. Mancuso</a:t>
            </a:r>
            <a:r>
              <a:rPr lang="it-IT" sz="1100" dirty="0" smtClean="0"/>
              <a:t>, G. Salerno, P. </a:t>
            </a:r>
            <a:r>
              <a:rPr lang="it-IT" sz="1100" dirty="0" err="1" smtClean="0"/>
              <a:t>Plastina</a:t>
            </a:r>
            <a:r>
              <a:rPr lang="it-IT" sz="1100" dirty="0" smtClean="0"/>
              <a:t>, </a:t>
            </a:r>
            <a:r>
              <a:rPr lang="it-IT" sz="1100" i="1" dirty="0" smtClean="0"/>
              <a:t>J. </a:t>
            </a:r>
            <a:r>
              <a:rPr lang="it-IT" sz="1100" i="1" dirty="0" err="1" smtClean="0"/>
              <a:t>Org</a:t>
            </a:r>
            <a:r>
              <a:rPr lang="it-IT" sz="1100" i="1" dirty="0" smtClean="0"/>
              <a:t>. Chem</a:t>
            </a:r>
            <a:r>
              <a:rPr lang="it-IT" sz="1100" dirty="0" smtClean="0"/>
              <a:t>, </a:t>
            </a:r>
            <a:r>
              <a:rPr lang="it-IT" sz="1100" b="1" dirty="0" smtClean="0"/>
              <a:t>2008</a:t>
            </a:r>
            <a:r>
              <a:rPr lang="it-IT" sz="1100" dirty="0" smtClean="0"/>
              <a:t>, 73, 756-759.</a:t>
            </a:r>
          </a:p>
          <a:p>
            <a:pPr eaLnBrk="1" hangingPunct="1"/>
            <a:r>
              <a:rPr lang="it-IT" sz="1100" dirty="0" smtClean="0"/>
              <a:t>F</a:t>
            </a:r>
            <a:r>
              <a:rPr lang="it-IT" sz="1100" dirty="0"/>
              <a:t>. </a:t>
            </a:r>
            <a:r>
              <a:rPr lang="it-IT" sz="1100" dirty="0" err="1"/>
              <a:t>Araniti</a:t>
            </a:r>
            <a:r>
              <a:rPr lang="it-IT" sz="1100" dirty="0"/>
              <a:t>, </a:t>
            </a:r>
            <a:r>
              <a:rPr lang="it-IT" sz="1100" b="1" dirty="0"/>
              <a:t>R. Mancuso</a:t>
            </a:r>
            <a:r>
              <a:rPr lang="it-IT" sz="1100" dirty="0"/>
              <a:t>, </a:t>
            </a:r>
            <a:r>
              <a:rPr lang="it-IT" sz="1100" dirty="0" smtClean="0"/>
              <a:t>A. Lupini, S. V. </a:t>
            </a:r>
            <a:r>
              <a:rPr lang="it-IT" sz="1100" dirty="0" err="1" smtClean="0"/>
              <a:t>Giofrè</a:t>
            </a:r>
            <a:r>
              <a:rPr lang="it-IT" sz="1100" dirty="0" smtClean="0"/>
              <a:t>, </a:t>
            </a:r>
            <a:r>
              <a:rPr lang="it-IT" sz="1100" dirty="0"/>
              <a:t>F. </a:t>
            </a:r>
            <a:r>
              <a:rPr lang="it-IT" sz="1100" dirty="0" err="1"/>
              <a:t>Sunseri</a:t>
            </a:r>
            <a:r>
              <a:rPr lang="it-IT" sz="1100" dirty="0"/>
              <a:t>, M. R. </a:t>
            </a:r>
            <a:r>
              <a:rPr lang="it-IT" sz="1100" dirty="0" err="1"/>
              <a:t>Abenavoli</a:t>
            </a:r>
            <a:r>
              <a:rPr lang="it-IT" sz="1100" dirty="0"/>
              <a:t>, B. Gabriele, </a:t>
            </a:r>
            <a:r>
              <a:rPr lang="it-IT" sz="1100" i="1" dirty="0" err="1"/>
              <a:t>Molecules</a:t>
            </a:r>
            <a:r>
              <a:rPr lang="it-IT" sz="1100" dirty="0"/>
              <a:t>, </a:t>
            </a:r>
            <a:r>
              <a:rPr lang="it-IT" sz="1100" b="1" dirty="0" smtClean="0"/>
              <a:t>2015</a:t>
            </a:r>
            <a:r>
              <a:rPr lang="it-IT" sz="1100" dirty="0" smtClean="0"/>
              <a:t>, 20, 17883-17902</a:t>
            </a:r>
            <a:endParaRPr lang="it-IT" sz="1100" dirty="0"/>
          </a:p>
        </p:txBody>
      </p:sp>
      <p:pic>
        <p:nvPicPr>
          <p:cNvPr id="11" name="Immagine 0" descr="LISOC carattere più grand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3" name="Oggetto 12"/>
          <p:cNvGraphicFramePr>
            <a:graphicFrameLocks noChangeAspect="1"/>
          </p:cNvGraphicFramePr>
          <p:nvPr>
            <p:extLst>
              <p:ext uri="{D42A27DB-BD31-4B8C-83A1-F6EECF244321}">
                <p14:modId xmlns:p14="http://schemas.microsoft.com/office/powerpoint/2010/main" val="2851403261"/>
              </p:ext>
            </p:extLst>
          </p:nvPr>
        </p:nvGraphicFramePr>
        <p:xfrm>
          <a:off x="5507821" y="1364301"/>
          <a:ext cx="2757313" cy="1459837"/>
        </p:xfrm>
        <a:graphic>
          <a:graphicData uri="http://schemas.openxmlformats.org/presentationml/2006/ole">
            <mc:AlternateContent xmlns:mc="http://schemas.openxmlformats.org/markup-compatibility/2006">
              <mc:Choice xmlns:v="urn:schemas-microsoft-com:vml" Requires="v">
                <p:oleObj spid="_x0000_s81081" name="CS ChemDraw Drawing" r:id="rId7" imgW="3289300" imgH="1739900" progId="ChemDraw.Document.5.0">
                  <p:embed/>
                </p:oleObj>
              </mc:Choice>
              <mc:Fallback>
                <p:oleObj name="CS ChemDraw Drawing" r:id="rId7" imgW="3289300" imgH="1739900" progId="ChemDraw.Document.5.0">
                  <p:embed/>
                  <p:pic>
                    <p:nvPicPr>
                      <p:cNvPr id="0" name="Oggetto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07821" y="1364301"/>
                        <a:ext cx="2757313" cy="1459837"/>
                      </a:xfrm>
                      <a:prstGeom prst="rect">
                        <a:avLst/>
                      </a:prstGeom>
                      <a:noFill/>
                      <a:ln>
                        <a:noFill/>
                      </a:ln>
                    </p:spPr>
                  </p:pic>
                </p:oleObj>
              </mc:Fallback>
            </mc:AlternateContent>
          </a:graphicData>
        </a:graphic>
      </p:graphicFrame>
      <p:sp>
        <p:nvSpPr>
          <p:cNvPr id="14" name="Ovale 13"/>
          <p:cNvSpPr/>
          <p:nvPr/>
        </p:nvSpPr>
        <p:spPr>
          <a:xfrm>
            <a:off x="4975055" y="1137301"/>
            <a:ext cx="3906884" cy="1819054"/>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10"/>
          <p:cNvSpPr>
            <a:spLocks noChangeArrowheads="1"/>
          </p:cNvSpPr>
          <p:nvPr/>
        </p:nvSpPr>
        <p:spPr bwMode="auto">
          <a:xfrm>
            <a:off x="138308" y="3645024"/>
            <a:ext cx="1841404" cy="535531"/>
          </a:xfrm>
          <a:prstGeom prst="rect">
            <a:avLst/>
          </a:prstGeom>
          <a:solidFill>
            <a:schemeClr val="bg1"/>
          </a:solidFill>
          <a:ln>
            <a:noFill/>
          </a:ln>
          <a:extLst/>
        </p:spPr>
        <p:txBody>
          <a:bodyPr wrap="square">
            <a:spAutoFit/>
          </a:bodyPr>
          <a:lstStyle/>
          <a:p>
            <a:pPr algn="just">
              <a:lnSpc>
                <a:spcPct val="120000"/>
              </a:lnSpc>
            </a:pPr>
            <a:r>
              <a:rPr lang="it-IT" sz="1200" b="1" dirty="0" err="1" smtClean="0">
                <a:solidFill>
                  <a:srgbClr val="FF0000"/>
                </a:solidFill>
              </a:rPr>
              <a:t>Cyclocarbonylation</a:t>
            </a:r>
            <a:r>
              <a:rPr lang="it-IT" sz="1200" b="1" dirty="0" smtClean="0">
                <a:solidFill>
                  <a:srgbClr val="FF0000"/>
                </a:solidFill>
              </a:rPr>
              <a:t>/</a:t>
            </a:r>
          </a:p>
          <a:p>
            <a:pPr algn="just">
              <a:lnSpc>
                <a:spcPct val="120000"/>
              </a:lnSpc>
            </a:pPr>
            <a:r>
              <a:rPr lang="it-IT" sz="1200" b="1" dirty="0" err="1" smtClean="0">
                <a:solidFill>
                  <a:srgbClr val="FF0000"/>
                </a:solidFill>
              </a:rPr>
              <a:t>Alkoxycarbonylation</a:t>
            </a:r>
            <a:endParaRPr lang="it-IT" sz="1200" b="1" dirty="0">
              <a:solidFill>
                <a:srgbClr val="FF0000"/>
              </a:solidFill>
            </a:endParaRPr>
          </a:p>
        </p:txBody>
      </p:sp>
    </p:spTree>
    <p:extLst>
      <p:ext uri="{BB962C8B-B14F-4D97-AF65-F5344CB8AC3E}">
        <p14:creationId xmlns:p14="http://schemas.microsoft.com/office/powerpoint/2010/main" val="1280526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3"/>
          <p:cNvSpPr>
            <a:spLocks noChangeArrowheads="1"/>
          </p:cNvSpPr>
          <p:nvPr/>
        </p:nvSpPr>
        <p:spPr bwMode="auto">
          <a:xfrm>
            <a:off x="717241" y="188640"/>
            <a:ext cx="7804323" cy="307777"/>
          </a:xfrm>
          <a:prstGeom prst="rect">
            <a:avLst/>
          </a:prstGeom>
          <a:solidFill>
            <a:schemeClr val="bg1"/>
          </a:solidFill>
          <a:ln>
            <a:noFill/>
          </a:ln>
          <a:extLst/>
        </p:spPr>
        <p:txBody>
          <a:bodyPr wrap="square">
            <a:spAutoFit/>
          </a:bodyPr>
          <a:lstStyle/>
          <a:p>
            <a:r>
              <a:rPr lang="en-US" sz="1400" b="1" i="1" dirty="0" smtClean="0">
                <a:solidFill>
                  <a:srgbClr val="FF0000"/>
                </a:solidFill>
              </a:rPr>
              <a:t>Weeds germination and root growth bioassays in A. </a:t>
            </a:r>
            <a:r>
              <a:rPr lang="en-US" sz="1400" b="1" i="1" dirty="0" err="1" smtClean="0">
                <a:solidFill>
                  <a:srgbClr val="FF0000"/>
                </a:solidFill>
              </a:rPr>
              <a:t>retroflexus</a:t>
            </a:r>
            <a:r>
              <a:rPr lang="en-US" sz="1400" b="1" i="1" dirty="0" smtClean="0">
                <a:solidFill>
                  <a:srgbClr val="FF0000"/>
                </a:solidFill>
              </a:rPr>
              <a:t> and </a:t>
            </a:r>
            <a:r>
              <a:rPr lang="en-US" sz="1400" b="1" i="1" dirty="0" err="1" smtClean="0">
                <a:solidFill>
                  <a:srgbClr val="FF0000"/>
                </a:solidFill>
              </a:rPr>
              <a:t>E.crusgalli</a:t>
            </a:r>
            <a:endParaRPr lang="it-IT" sz="1400" b="1" i="1" dirty="0">
              <a:solidFill>
                <a:srgbClr val="FF0000"/>
              </a:solidFill>
            </a:endParaRPr>
          </a:p>
        </p:txBody>
      </p:sp>
      <p:graphicFrame>
        <p:nvGraphicFramePr>
          <p:cNvPr id="10" name="Tabella 9"/>
          <p:cNvGraphicFramePr>
            <a:graphicFrameLocks noGrp="1"/>
          </p:cNvGraphicFramePr>
          <p:nvPr>
            <p:extLst>
              <p:ext uri="{D42A27DB-BD31-4B8C-83A1-F6EECF244321}">
                <p14:modId xmlns:p14="http://schemas.microsoft.com/office/powerpoint/2010/main" val="548197678"/>
              </p:ext>
            </p:extLst>
          </p:nvPr>
        </p:nvGraphicFramePr>
        <p:xfrm>
          <a:off x="1033526" y="620687"/>
          <a:ext cx="5050642" cy="5288218"/>
        </p:xfrm>
        <a:graphic>
          <a:graphicData uri="http://schemas.openxmlformats.org/drawingml/2006/table">
            <a:tbl>
              <a:tblPr firstRow="1" firstCol="1" bandRow="1">
                <a:tableStyleId>{F2DE63D5-997A-4646-A377-4702673A728D}</a:tableStyleId>
              </a:tblPr>
              <a:tblGrid>
                <a:gridCol w="922406"/>
                <a:gridCol w="699486"/>
                <a:gridCol w="618151"/>
                <a:gridCol w="703704"/>
                <a:gridCol w="757928"/>
                <a:gridCol w="645263"/>
                <a:gridCol w="703704"/>
              </a:tblGrid>
              <a:tr h="75156">
                <a:tc>
                  <a:txBody>
                    <a:bodyPr/>
                    <a:lstStyle/>
                    <a:p>
                      <a:pPr marL="0" algn="ctr" defTabSz="3960639" rtl="0" eaLnBrk="1" latinLnBrk="0" hangingPunct="1">
                        <a:lnSpc>
                          <a:spcPct val="107000"/>
                        </a:lnSpc>
                        <a:spcAft>
                          <a:spcPts val="0"/>
                        </a:spcAft>
                      </a:pPr>
                      <a:r>
                        <a:rPr lang="en-US" sz="1200" kern="1200" dirty="0">
                          <a:effectLst/>
                        </a:rPr>
                        <a:t> </a:t>
                      </a:r>
                      <a:endParaRPr lang="it-IT" sz="1200" kern="1200" dirty="0">
                        <a:solidFill>
                          <a:schemeClr val="dk1"/>
                        </a:solidFill>
                        <a:effectLst/>
                        <a:latin typeface="+mn-lt"/>
                        <a:ea typeface="+mn-ea"/>
                        <a:cs typeface="+mn-cs"/>
                      </a:endParaRPr>
                    </a:p>
                  </a:txBody>
                  <a:tcPr marL="94131" marR="94131" marT="0" marB="0"/>
                </a:tc>
                <a:tc gridSpan="3">
                  <a:txBody>
                    <a:bodyPr/>
                    <a:lstStyle/>
                    <a:p>
                      <a:pPr marL="0" algn="ctr" defTabSz="3960639" rtl="0" eaLnBrk="1" latinLnBrk="0" hangingPunct="1">
                        <a:lnSpc>
                          <a:spcPct val="107000"/>
                        </a:lnSpc>
                        <a:spcAft>
                          <a:spcPts val="0"/>
                        </a:spcAft>
                      </a:pPr>
                      <a:r>
                        <a:rPr lang="en-US" sz="1200" i="1" kern="1200" dirty="0">
                          <a:effectLst/>
                        </a:rPr>
                        <a:t>A. </a:t>
                      </a:r>
                      <a:r>
                        <a:rPr lang="en-US" sz="1200" i="1" kern="1200" dirty="0" err="1">
                          <a:effectLst/>
                        </a:rPr>
                        <a:t>retroflexus</a:t>
                      </a:r>
                      <a:endParaRPr lang="it-IT" sz="1200" i="1" kern="1200" dirty="0">
                        <a:solidFill>
                          <a:schemeClr val="dk1"/>
                        </a:solidFill>
                        <a:effectLst/>
                        <a:latin typeface="+mn-lt"/>
                        <a:ea typeface="+mn-ea"/>
                        <a:cs typeface="+mn-cs"/>
                      </a:endParaRPr>
                    </a:p>
                  </a:txBody>
                  <a:tcPr marL="94131" marR="94131" marT="0" marB="0"/>
                </a:tc>
                <a:tc hMerge="1">
                  <a:txBody>
                    <a:bodyPr/>
                    <a:lstStyle/>
                    <a:p>
                      <a:endParaRPr lang="it-IT"/>
                    </a:p>
                  </a:txBody>
                  <a:tcPr/>
                </a:tc>
                <a:tc hMerge="1">
                  <a:txBody>
                    <a:bodyPr/>
                    <a:lstStyle/>
                    <a:p>
                      <a:endParaRPr lang="it-IT"/>
                    </a:p>
                  </a:txBody>
                  <a:tcPr/>
                </a:tc>
                <a:tc gridSpan="3">
                  <a:txBody>
                    <a:bodyPr/>
                    <a:lstStyle/>
                    <a:p>
                      <a:pPr marL="0" algn="ctr" defTabSz="3960639" rtl="0" eaLnBrk="1" latinLnBrk="0" hangingPunct="1">
                        <a:lnSpc>
                          <a:spcPct val="107000"/>
                        </a:lnSpc>
                        <a:spcAft>
                          <a:spcPts val="0"/>
                        </a:spcAft>
                      </a:pPr>
                      <a:r>
                        <a:rPr lang="en-US" sz="1200" i="1" kern="1200" dirty="0">
                          <a:effectLst/>
                        </a:rPr>
                        <a:t>E. </a:t>
                      </a:r>
                      <a:r>
                        <a:rPr lang="en-US" sz="1200" i="1" kern="1200" dirty="0" err="1" smtClean="0">
                          <a:effectLst/>
                        </a:rPr>
                        <a:t>crusgalli</a:t>
                      </a:r>
                      <a:endParaRPr lang="it-IT" sz="1200" i="1" kern="1200" dirty="0">
                        <a:solidFill>
                          <a:schemeClr val="dk1"/>
                        </a:solidFill>
                        <a:effectLst/>
                        <a:latin typeface="+mn-lt"/>
                        <a:ea typeface="+mn-ea"/>
                        <a:cs typeface="+mn-cs"/>
                      </a:endParaRPr>
                    </a:p>
                  </a:txBody>
                  <a:tcPr marL="94131" marR="94131" marT="0" marB="0"/>
                </a:tc>
                <a:tc hMerge="1">
                  <a:txBody>
                    <a:bodyPr/>
                    <a:lstStyle/>
                    <a:p>
                      <a:endParaRPr lang="it-IT"/>
                    </a:p>
                  </a:txBody>
                  <a:tcPr/>
                </a:tc>
                <a:tc hMerge="1">
                  <a:txBody>
                    <a:bodyPr/>
                    <a:lstStyle/>
                    <a:p>
                      <a:endParaRPr lang="it-IT"/>
                    </a:p>
                  </a:txBody>
                  <a:tcPr/>
                </a:tc>
              </a:tr>
              <a:tr h="438345">
                <a:tc>
                  <a:txBody>
                    <a:bodyPr/>
                    <a:lstStyle/>
                    <a:p>
                      <a:pPr marL="0" algn="ctr" defTabSz="3960639" rtl="0" eaLnBrk="1" latinLnBrk="0" hangingPunct="1">
                        <a:lnSpc>
                          <a:spcPct val="107000"/>
                        </a:lnSpc>
                        <a:spcAft>
                          <a:spcPts val="0"/>
                        </a:spcAft>
                      </a:pPr>
                      <a:r>
                        <a:rPr lang="en-US" sz="1200" kern="1200" dirty="0">
                          <a:effectLst/>
                        </a:rPr>
                        <a:t>G</a:t>
                      </a:r>
                      <a:r>
                        <a:rPr lang="en-US" sz="1200" kern="1200" baseline="-25000" dirty="0">
                          <a:effectLst/>
                        </a:rPr>
                        <a:t>T</a:t>
                      </a:r>
                      <a:r>
                        <a:rPr lang="en-US" sz="1200" kern="1200" dirty="0">
                          <a:effectLst/>
                        </a:rPr>
                        <a:t> (%)</a:t>
                      </a:r>
                      <a:endParaRPr lang="it-IT" sz="120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b="1" kern="1200" dirty="0">
                          <a:effectLst/>
                        </a:rPr>
                        <a:t>1</a:t>
                      </a:r>
                      <a:endParaRPr lang="it-IT" sz="1200" b="1"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b="1" kern="1200" dirty="0">
                          <a:effectLst/>
                        </a:rPr>
                        <a:t>2</a:t>
                      </a:r>
                      <a:endParaRPr lang="it-IT" sz="1200" b="1"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b="1" kern="1200" dirty="0">
                          <a:effectLst/>
                        </a:rPr>
                        <a:t>3</a:t>
                      </a:r>
                      <a:endParaRPr lang="it-IT" sz="1200" b="1"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b="1" kern="1200" dirty="0">
                          <a:effectLst/>
                        </a:rPr>
                        <a:t>1</a:t>
                      </a:r>
                      <a:endParaRPr lang="it-IT" sz="1200" b="1"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b="1" kern="1200" dirty="0">
                          <a:effectLst/>
                        </a:rPr>
                        <a:t>2</a:t>
                      </a:r>
                      <a:endParaRPr lang="it-IT" sz="1200" b="1"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b="1" kern="1200" dirty="0">
                          <a:effectLst/>
                        </a:rPr>
                        <a:t>3</a:t>
                      </a:r>
                      <a:endParaRPr lang="it-IT" sz="1200" b="1" kern="1200" dirty="0">
                        <a:solidFill>
                          <a:schemeClr val="dk1"/>
                        </a:solidFill>
                        <a:effectLst/>
                        <a:latin typeface="+mn-lt"/>
                        <a:ea typeface="+mn-ea"/>
                        <a:cs typeface="+mn-cs"/>
                      </a:endParaRPr>
                    </a:p>
                  </a:txBody>
                  <a:tcPr marL="94131" marR="94131" marT="0" marB="0"/>
                </a:tc>
              </a:tr>
              <a:tr h="197238">
                <a:tc>
                  <a:txBody>
                    <a:bodyPr/>
                    <a:lstStyle/>
                    <a:p>
                      <a:pPr marL="0" algn="ctr" defTabSz="3960639" rtl="0" eaLnBrk="1" latinLnBrk="0" hangingPunct="1">
                        <a:lnSpc>
                          <a:spcPct val="107000"/>
                        </a:lnSpc>
                        <a:spcAft>
                          <a:spcPts val="0"/>
                        </a:spcAft>
                      </a:pPr>
                      <a:r>
                        <a:rPr lang="en-US" sz="1200" b="0" kern="1200" dirty="0">
                          <a:effectLst/>
                        </a:rPr>
                        <a:t>0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100</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100</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100</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100</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100</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100</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r>
              <a:tr h="328758">
                <a:tc>
                  <a:txBody>
                    <a:bodyPr/>
                    <a:lstStyle/>
                    <a:p>
                      <a:pPr marL="0" algn="ctr" defTabSz="3960639" rtl="0" eaLnBrk="1" latinLnBrk="0" hangingPunct="1">
                        <a:lnSpc>
                          <a:spcPct val="107000"/>
                        </a:lnSpc>
                        <a:spcAft>
                          <a:spcPts val="0"/>
                        </a:spcAft>
                      </a:pPr>
                      <a:r>
                        <a:rPr lang="en-US" sz="1200" b="0" kern="1200" dirty="0">
                          <a:effectLst/>
                        </a:rPr>
                        <a:t>50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81.8</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66</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94a</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87.8</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59.5</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92</a:t>
                      </a:r>
                      <a:r>
                        <a:rPr lang="en-US" sz="1200" kern="1200" baseline="30000" dirty="0" smtClean="0">
                          <a:effectLst/>
                        </a:rPr>
                        <a:t>ab</a:t>
                      </a:r>
                      <a:endParaRPr lang="it-IT" sz="1200" kern="1200" baseline="30000" dirty="0">
                        <a:solidFill>
                          <a:schemeClr val="dk1"/>
                        </a:solidFill>
                        <a:effectLst/>
                        <a:latin typeface="+mn-lt"/>
                        <a:ea typeface="+mn-ea"/>
                        <a:cs typeface="+mn-cs"/>
                      </a:endParaRPr>
                    </a:p>
                  </a:txBody>
                  <a:tcPr marL="94131" marR="94131" marT="0" marB="0" anchor="b"/>
                </a:tc>
              </a:tr>
              <a:tr h="328758">
                <a:tc>
                  <a:txBody>
                    <a:bodyPr/>
                    <a:lstStyle/>
                    <a:p>
                      <a:pPr marL="0" algn="ctr" defTabSz="3960639" rtl="0" eaLnBrk="1" latinLnBrk="0" hangingPunct="1">
                        <a:lnSpc>
                          <a:spcPct val="107000"/>
                        </a:lnSpc>
                        <a:spcAft>
                          <a:spcPts val="0"/>
                        </a:spcAft>
                      </a:pPr>
                      <a:r>
                        <a:rPr lang="en-US" sz="1200" b="0" kern="1200" dirty="0">
                          <a:effectLst/>
                        </a:rPr>
                        <a:t>100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8</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84</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54</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46.5</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54</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r>
              <a:tr h="197238">
                <a:tc>
                  <a:txBody>
                    <a:bodyPr/>
                    <a:lstStyle/>
                    <a:p>
                      <a:pPr marL="0" algn="ctr" defTabSz="3960639" rtl="0" eaLnBrk="1" latinLnBrk="0" hangingPunct="1">
                        <a:lnSpc>
                          <a:spcPct val="107000"/>
                        </a:lnSpc>
                        <a:spcAft>
                          <a:spcPts val="0"/>
                        </a:spcAft>
                      </a:pPr>
                      <a:r>
                        <a:rPr lang="en-US" sz="1200" b="0" kern="1200" dirty="0">
                          <a:effectLst/>
                        </a:rPr>
                        <a:t>200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smtClean="0">
                          <a:effectLst/>
                        </a:rPr>
                        <a:t>0</a:t>
                      </a:r>
                      <a:r>
                        <a:rPr lang="en-US" sz="1200" kern="1200" baseline="3000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10.2</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r>
              <a:tr h="197238">
                <a:tc>
                  <a:txBody>
                    <a:bodyPr/>
                    <a:lstStyle/>
                    <a:p>
                      <a:pPr marL="0" algn="ctr" defTabSz="3960639" rtl="0" eaLnBrk="1" latinLnBrk="0" hangingPunct="1">
                        <a:lnSpc>
                          <a:spcPct val="107000"/>
                        </a:lnSpc>
                        <a:spcAft>
                          <a:spcPts val="0"/>
                        </a:spcAft>
                      </a:pPr>
                      <a:r>
                        <a:rPr lang="en-US" sz="1200" b="0" kern="1200" dirty="0">
                          <a:effectLst/>
                        </a:rPr>
                        <a:t>400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smtClean="0">
                          <a:effectLst/>
                        </a:rPr>
                        <a:t>0</a:t>
                      </a:r>
                      <a:r>
                        <a:rPr lang="en-US" sz="1200" kern="1200" baseline="3000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smtClean="0">
                          <a:effectLst/>
                        </a:rPr>
                        <a:t>0</a:t>
                      </a:r>
                      <a:r>
                        <a:rPr lang="en-US" sz="1200" kern="1200" baseline="3000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smtClean="0">
                          <a:effectLst/>
                        </a:rPr>
                        <a:t>0</a:t>
                      </a:r>
                      <a:r>
                        <a:rPr lang="en-US" sz="1200" kern="1200" baseline="3000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smtClean="0">
                          <a:effectLst/>
                        </a:rPr>
                        <a:t>0</a:t>
                      </a:r>
                      <a:r>
                        <a:rPr lang="en-US" sz="1200" kern="1200" baseline="30000" smtClean="0">
                          <a:effectLst/>
                        </a:rPr>
                        <a:t>d</a:t>
                      </a:r>
                      <a:endParaRPr lang="it-IT" sz="1200" kern="1200" baseline="30000" dirty="0">
                        <a:solidFill>
                          <a:schemeClr val="dk1"/>
                        </a:solidFill>
                        <a:effectLst/>
                        <a:latin typeface="+mn-lt"/>
                        <a:ea typeface="+mn-ea"/>
                        <a:cs typeface="+mn-cs"/>
                      </a:endParaRPr>
                    </a:p>
                  </a:txBody>
                  <a:tcPr marL="94131" marR="94131" marT="0" marB="0" anchor="b"/>
                </a:tc>
              </a:tr>
              <a:tr h="197238">
                <a:tc>
                  <a:txBody>
                    <a:bodyPr/>
                    <a:lstStyle/>
                    <a:p>
                      <a:pPr marL="0" algn="ctr" defTabSz="3960639" rtl="0" eaLnBrk="1" latinLnBrk="0" hangingPunct="1">
                        <a:lnSpc>
                          <a:spcPct val="107000"/>
                        </a:lnSpc>
                        <a:spcAft>
                          <a:spcPts val="0"/>
                        </a:spcAft>
                      </a:pPr>
                      <a:r>
                        <a:rPr lang="en-US" sz="1200" b="0" kern="1200" dirty="0">
                          <a:effectLst/>
                        </a:rPr>
                        <a:t>800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0</a:t>
                      </a:r>
                      <a:r>
                        <a:rPr lang="en-US"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r>
              <a:tr h="438345">
                <a:tc>
                  <a:txBody>
                    <a:bodyPr/>
                    <a:lstStyle/>
                    <a:p>
                      <a:pPr marL="0" algn="ctr" defTabSz="3960639" rtl="0" eaLnBrk="1" latinLnBrk="0" hangingPunct="1">
                        <a:lnSpc>
                          <a:spcPct val="107000"/>
                        </a:lnSpc>
                        <a:spcAft>
                          <a:spcPts val="0"/>
                        </a:spcAft>
                      </a:pPr>
                      <a:r>
                        <a:rPr lang="it-IT" sz="1200" kern="1200" dirty="0">
                          <a:effectLst/>
                        </a:rPr>
                        <a:t>ED</a:t>
                      </a:r>
                      <a:r>
                        <a:rPr lang="it-IT" sz="1200" kern="1200" baseline="-25000" dirty="0">
                          <a:effectLst/>
                        </a:rPr>
                        <a:t>50</a:t>
                      </a:r>
                      <a:r>
                        <a:rPr lang="it-IT" sz="1200" kern="1200" dirty="0">
                          <a:effectLst/>
                        </a:rPr>
                        <a:t> (µM)</a:t>
                      </a:r>
                      <a:endParaRPr lang="it-IT" sz="120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it-IT" sz="1200" kern="1200" dirty="0" smtClean="0">
                          <a:effectLst/>
                        </a:rPr>
                        <a:t>53.8</a:t>
                      </a:r>
                      <a:r>
                        <a:rPr lang="it-IT"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it-IT" sz="1200" kern="1200" dirty="0" smtClean="0">
                          <a:effectLst/>
                        </a:rPr>
                        <a:t>58</a:t>
                      </a:r>
                      <a:r>
                        <a:rPr lang="it-IT"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it-IT" sz="1200" kern="1200" dirty="0" smtClean="0">
                          <a:effectLst/>
                        </a:rPr>
                        <a:t>115.3</a:t>
                      </a:r>
                      <a:r>
                        <a:rPr lang="it-IT"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104.6</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72.3</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104.9</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tc>
              </a:tr>
              <a:tr h="197238">
                <a:tc>
                  <a:txBody>
                    <a:bodyPr/>
                    <a:lstStyle/>
                    <a:p>
                      <a:pPr marL="0" algn="ctr" defTabSz="3960639" rtl="0" eaLnBrk="1" latinLnBrk="0" hangingPunct="1">
                        <a:lnSpc>
                          <a:spcPct val="107000"/>
                        </a:lnSpc>
                        <a:spcAft>
                          <a:spcPts val="0"/>
                        </a:spcAft>
                      </a:pPr>
                      <a:r>
                        <a:rPr lang="it-IT" sz="1200" kern="1200">
                          <a:effectLst/>
                        </a:rPr>
                        <a:t> </a:t>
                      </a:r>
                      <a:endParaRPr lang="it-IT" sz="1200" kern="120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it-IT" sz="1200" kern="1200">
                          <a:effectLst/>
                        </a:rPr>
                        <a:t> </a:t>
                      </a:r>
                      <a:endParaRPr lang="it-IT" sz="1200" kern="120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it-IT" sz="1200" kern="1200">
                          <a:effectLst/>
                        </a:rPr>
                        <a:t> </a:t>
                      </a:r>
                      <a:endParaRPr lang="it-IT" sz="1200" kern="120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it-IT" sz="1200" kern="1200" dirty="0">
                          <a:effectLst/>
                        </a:rPr>
                        <a:t> </a:t>
                      </a:r>
                      <a:endParaRPr lang="it-IT" sz="120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a:effectLst/>
                        </a:rPr>
                        <a:t> </a:t>
                      </a:r>
                      <a:endParaRPr lang="it-IT" sz="1200" kern="120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a:effectLst/>
                        </a:rPr>
                        <a:t> </a:t>
                      </a:r>
                      <a:endParaRPr lang="it-IT" sz="1200" kern="120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a:effectLst/>
                        </a:rPr>
                        <a:t> </a:t>
                      </a:r>
                      <a:endParaRPr lang="it-IT" sz="1200" kern="1200">
                        <a:solidFill>
                          <a:schemeClr val="dk1"/>
                        </a:solidFill>
                        <a:effectLst/>
                        <a:latin typeface="+mn-lt"/>
                        <a:ea typeface="+mn-ea"/>
                        <a:cs typeface="+mn-cs"/>
                      </a:endParaRPr>
                    </a:p>
                  </a:txBody>
                  <a:tcPr marL="94131" marR="94131" marT="0" marB="0"/>
                </a:tc>
              </a:tr>
              <a:tr h="438345">
                <a:tc>
                  <a:txBody>
                    <a:bodyPr/>
                    <a:lstStyle/>
                    <a:p>
                      <a:pPr marL="0" algn="ctr" defTabSz="3960639" rtl="0" eaLnBrk="1" latinLnBrk="0" hangingPunct="1">
                        <a:lnSpc>
                          <a:spcPct val="107000"/>
                        </a:lnSpc>
                        <a:spcAft>
                          <a:spcPts val="0"/>
                        </a:spcAft>
                      </a:pPr>
                      <a:r>
                        <a:rPr lang="it-IT" sz="1200" kern="1200" dirty="0">
                          <a:effectLst/>
                        </a:rPr>
                        <a:t>TRL (cm)</a:t>
                      </a:r>
                      <a:endParaRPr lang="it-IT" sz="120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a:effectLst/>
                        </a:rPr>
                        <a:t> </a:t>
                      </a:r>
                      <a:endParaRPr lang="it-IT" sz="1200" kern="120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a:effectLst/>
                        </a:rPr>
                        <a:t> </a:t>
                      </a:r>
                      <a:endParaRPr lang="it-IT" sz="1200" kern="120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a:effectLst/>
                        </a:rPr>
                        <a:t> </a:t>
                      </a:r>
                      <a:endParaRPr lang="it-IT" sz="120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a:effectLst/>
                        </a:rPr>
                        <a:t> </a:t>
                      </a:r>
                      <a:endParaRPr lang="it-IT" sz="120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a:effectLst/>
                        </a:rPr>
                        <a:t> </a:t>
                      </a:r>
                      <a:endParaRPr lang="it-IT" sz="1200" kern="120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a:effectLst/>
                        </a:rPr>
                        <a:t> </a:t>
                      </a:r>
                      <a:endParaRPr lang="it-IT" sz="1200" kern="1200" dirty="0">
                        <a:solidFill>
                          <a:schemeClr val="dk1"/>
                        </a:solidFill>
                        <a:effectLst/>
                        <a:latin typeface="+mn-lt"/>
                        <a:ea typeface="+mn-ea"/>
                        <a:cs typeface="+mn-cs"/>
                      </a:endParaRPr>
                    </a:p>
                  </a:txBody>
                  <a:tcPr marL="94131" marR="94131" marT="0" marB="0"/>
                </a:tc>
              </a:tr>
              <a:tr h="197238">
                <a:tc>
                  <a:txBody>
                    <a:bodyPr/>
                    <a:lstStyle/>
                    <a:p>
                      <a:pPr marL="0" algn="ctr" defTabSz="3960639" rtl="0" eaLnBrk="1" latinLnBrk="0" hangingPunct="1">
                        <a:lnSpc>
                          <a:spcPct val="107000"/>
                        </a:lnSpc>
                        <a:spcAft>
                          <a:spcPts val="0"/>
                        </a:spcAft>
                      </a:pPr>
                      <a:r>
                        <a:rPr lang="en-US" sz="1200" b="0" kern="1200" dirty="0">
                          <a:effectLst/>
                        </a:rPr>
                        <a:t>0 </a:t>
                      </a:r>
                      <a:r>
                        <a:rPr lang="it-IT" sz="1200" b="0" kern="1200" dirty="0">
                          <a:effectLst/>
                        </a:rPr>
                        <a:t>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it-IT" sz="1200" kern="1200" dirty="0" smtClean="0">
                          <a:effectLst/>
                        </a:rPr>
                        <a:t>100</a:t>
                      </a:r>
                      <a:r>
                        <a:rPr lang="it-IT"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100</a:t>
                      </a:r>
                      <a:r>
                        <a:rPr lang="it-IT"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100</a:t>
                      </a:r>
                      <a:r>
                        <a:rPr lang="it-IT"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100</a:t>
                      </a:r>
                      <a:r>
                        <a:rPr lang="it-IT"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100</a:t>
                      </a:r>
                      <a:r>
                        <a:rPr lang="it-IT"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100</a:t>
                      </a:r>
                      <a:r>
                        <a:rPr lang="it-IT"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nchor="b"/>
                </a:tc>
              </a:tr>
              <a:tr h="328758">
                <a:tc>
                  <a:txBody>
                    <a:bodyPr/>
                    <a:lstStyle/>
                    <a:p>
                      <a:pPr marL="0" algn="ctr" defTabSz="3960639" rtl="0" eaLnBrk="1" latinLnBrk="0" hangingPunct="1">
                        <a:lnSpc>
                          <a:spcPct val="107000"/>
                        </a:lnSpc>
                        <a:spcAft>
                          <a:spcPts val="0"/>
                        </a:spcAft>
                      </a:pPr>
                      <a:r>
                        <a:rPr lang="en-US" sz="1200" b="0" kern="1200" dirty="0">
                          <a:effectLst/>
                        </a:rPr>
                        <a:t>50</a:t>
                      </a:r>
                      <a:r>
                        <a:rPr lang="it-IT" sz="1200" b="0" kern="1200" dirty="0">
                          <a:effectLst/>
                        </a:rPr>
                        <a:t>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it-IT" sz="1200" kern="1200" dirty="0" smtClean="0">
                          <a:effectLst/>
                        </a:rPr>
                        <a:t>76.9</a:t>
                      </a:r>
                      <a:r>
                        <a:rPr lang="it-IT"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67.1</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83.9</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69.5</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74.9</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75.3</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r>
              <a:tr h="328758">
                <a:tc>
                  <a:txBody>
                    <a:bodyPr/>
                    <a:lstStyle/>
                    <a:p>
                      <a:pPr marL="0" algn="ctr" defTabSz="3960639" rtl="0" eaLnBrk="1" latinLnBrk="0" hangingPunct="1">
                        <a:lnSpc>
                          <a:spcPct val="107000"/>
                        </a:lnSpc>
                        <a:spcAft>
                          <a:spcPts val="0"/>
                        </a:spcAft>
                      </a:pPr>
                      <a:r>
                        <a:rPr lang="en-US" sz="1200" b="0" kern="1200" dirty="0">
                          <a:effectLst/>
                        </a:rPr>
                        <a:t>100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63.5</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47.5</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51.2</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56.8</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47.8</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49.8</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r>
              <a:tr h="328758">
                <a:tc>
                  <a:txBody>
                    <a:bodyPr/>
                    <a:lstStyle/>
                    <a:p>
                      <a:pPr marL="0" algn="ctr" defTabSz="3960639" rtl="0" eaLnBrk="1" latinLnBrk="0" hangingPunct="1">
                        <a:lnSpc>
                          <a:spcPct val="107000"/>
                        </a:lnSpc>
                        <a:spcAft>
                          <a:spcPts val="0"/>
                        </a:spcAft>
                      </a:pPr>
                      <a:r>
                        <a:rPr lang="en-US" sz="1200" b="0" kern="1200" dirty="0">
                          <a:effectLst/>
                        </a:rPr>
                        <a:t>200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46.4</a:t>
                      </a:r>
                      <a:r>
                        <a:rPr lang="en-US"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41.6</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36.8</a:t>
                      </a:r>
                      <a:r>
                        <a:rPr lang="en-US"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25.1</a:t>
                      </a:r>
                      <a:r>
                        <a:rPr lang="it-IT"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21.6</a:t>
                      </a:r>
                      <a:r>
                        <a:rPr lang="it-IT"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26.3</a:t>
                      </a:r>
                      <a:r>
                        <a:rPr lang="it-IT"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r>
              <a:tr h="328758">
                <a:tc>
                  <a:txBody>
                    <a:bodyPr/>
                    <a:lstStyle/>
                    <a:p>
                      <a:pPr marL="0" algn="ctr" defTabSz="3960639" rtl="0" eaLnBrk="1" latinLnBrk="0" hangingPunct="1">
                        <a:lnSpc>
                          <a:spcPct val="107000"/>
                        </a:lnSpc>
                        <a:spcAft>
                          <a:spcPts val="0"/>
                        </a:spcAft>
                      </a:pPr>
                      <a:r>
                        <a:rPr lang="it-IT" sz="1200" b="0" kern="1200" dirty="0">
                          <a:effectLst/>
                        </a:rPr>
                        <a:t>400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it-IT" sz="1200" kern="1200" dirty="0" smtClean="0">
                          <a:effectLst/>
                        </a:rPr>
                        <a:t>27</a:t>
                      </a:r>
                      <a:r>
                        <a:rPr lang="it-IT" sz="1200" kern="1200" baseline="30000" dirty="0" smtClean="0">
                          <a:effectLst/>
                        </a:rPr>
                        <a:t>e</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20.8</a:t>
                      </a:r>
                      <a:r>
                        <a:rPr lang="it-IT"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22.6</a:t>
                      </a:r>
                      <a:r>
                        <a:rPr lang="it-IT" sz="1200" kern="1200" baseline="30000" dirty="0" smtClean="0">
                          <a:effectLst/>
                        </a:rPr>
                        <a:t>e</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9.4</a:t>
                      </a:r>
                      <a:r>
                        <a:rPr lang="it-IT" sz="1200" kern="1200" baseline="30000" dirty="0" smtClean="0">
                          <a:effectLst/>
                        </a:rPr>
                        <a:t>e</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6.9</a:t>
                      </a:r>
                      <a:r>
                        <a:rPr lang="it-IT" sz="1200" kern="1200" baseline="30000" dirty="0" smtClean="0">
                          <a:effectLst/>
                        </a:rPr>
                        <a:t>d</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14.2</a:t>
                      </a:r>
                      <a:r>
                        <a:rPr lang="it-IT" sz="1200" kern="1200" baseline="30000" dirty="0" smtClean="0">
                          <a:effectLst/>
                        </a:rPr>
                        <a:t>e</a:t>
                      </a:r>
                      <a:endParaRPr lang="it-IT" sz="1200" kern="1200" baseline="30000" dirty="0">
                        <a:solidFill>
                          <a:schemeClr val="dk1"/>
                        </a:solidFill>
                        <a:effectLst/>
                        <a:latin typeface="+mn-lt"/>
                        <a:ea typeface="+mn-ea"/>
                        <a:cs typeface="+mn-cs"/>
                      </a:endParaRPr>
                    </a:p>
                  </a:txBody>
                  <a:tcPr marL="94131" marR="94131" marT="0" marB="0" anchor="b"/>
                </a:tc>
              </a:tr>
              <a:tr h="197238">
                <a:tc>
                  <a:txBody>
                    <a:bodyPr/>
                    <a:lstStyle/>
                    <a:p>
                      <a:pPr marL="0" algn="ctr" defTabSz="3960639" rtl="0" eaLnBrk="1" latinLnBrk="0" hangingPunct="1">
                        <a:lnSpc>
                          <a:spcPct val="107000"/>
                        </a:lnSpc>
                        <a:spcAft>
                          <a:spcPts val="0"/>
                        </a:spcAft>
                      </a:pPr>
                      <a:r>
                        <a:rPr lang="it-IT" sz="1200" b="0" kern="1200" dirty="0">
                          <a:effectLst/>
                        </a:rPr>
                        <a:t>800 µM</a:t>
                      </a:r>
                      <a:endParaRPr lang="it-IT" sz="1200" b="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it-IT" sz="1200" kern="1200" dirty="0" smtClean="0">
                          <a:effectLst/>
                        </a:rPr>
                        <a:t>8.7</a:t>
                      </a:r>
                      <a:r>
                        <a:rPr lang="it-IT" sz="1200" kern="1200" baseline="30000" dirty="0" smtClean="0">
                          <a:effectLst/>
                        </a:rPr>
                        <a:t>f</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7.1</a:t>
                      </a:r>
                      <a:r>
                        <a:rPr lang="it-IT" sz="1200" kern="1200" baseline="30000" dirty="0" smtClean="0">
                          <a:solidFill>
                            <a:schemeClr val="tx1"/>
                          </a:solidFill>
                          <a:effectLst/>
                          <a:latin typeface="+mn-lt"/>
                          <a:ea typeface="+mn-ea"/>
                          <a:cs typeface="+mn-cs"/>
                        </a:rPr>
                        <a:t>e</a:t>
                      </a:r>
                      <a:endParaRPr lang="it-IT" sz="1200" kern="1200" baseline="30000" dirty="0">
                        <a:solidFill>
                          <a:schemeClr val="tx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7.7</a:t>
                      </a:r>
                      <a:r>
                        <a:rPr lang="it-IT" sz="1200" kern="1200" baseline="30000" dirty="0" smtClean="0">
                          <a:effectLst/>
                        </a:rPr>
                        <a:t>f</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smtClean="0">
                          <a:effectLst/>
                        </a:rPr>
                        <a:t>4.2</a:t>
                      </a:r>
                      <a:r>
                        <a:rPr lang="it-IT" sz="1200" kern="1200" baseline="30000" dirty="0" smtClean="0">
                          <a:effectLst/>
                        </a:rPr>
                        <a:t>f</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it-IT" sz="1200" kern="1200" dirty="0">
                          <a:effectLst/>
                        </a:rPr>
                        <a:t>4</a:t>
                      </a:r>
                      <a:r>
                        <a:rPr lang="en-US" sz="1200" kern="1200" dirty="0" smtClean="0">
                          <a:effectLst/>
                        </a:rPr>
                        <a:t>.7</a:t>
                      </a:r>
                      <a:r>
                        <a:rPr lang="en-US" sz="1200" kern="1200" baseline="30000" dirty="0" smtClean="0">
                          <a:effectLst/>
                        </a:rPr>
                        <a:t>e</a:t>
                      </a:r>
                      <a:endParaRPr lang="it-IT" sz="1200" kern="1200" baseline="30000" dirty="0">
                        <a:solidFill>
                          <a:schemeClr val="dk1"/>
                        </a:solidFill>
                        <a:effectLst/>
                        <a:latin typeface="+mn-lt"/>
                        <a:ea typeface="+mn-ea"/>
                        <a:cs typeface="+mn-cs"/>
                      </a:endParaRPr>
                    </a:p>
                  </a:txBody>
                  <a:tcPr marL="94131" marR="94131" marT="0" marB="0" anchor="b"/>
                </a:tc>
                <a:tc>
                  <a:txBody>
                    <a:bodyPr/>
                    <a:lstStyle/>
                    <a:p>
                      <a:pPr marL="0" algn="ctr" defTabSz="3960639" rtl="0" eaLnBrk="1" latinLnBrk="0" hangingPunct="1">
                        <a:lnSpc>
                          <a:spcPct val="107000"/>
                        </a:lnSpc>
                        <a:spcAft>
                          <a:spcPts val="0"/>
                        </a:spcAft>
                      </a:pPr>
                      <a:r>
                        <a:rPr lang="en-US" sz="1200" kern="1200" dirty="0" smtClean="0">
                          <a:effectLst/>
                        </a:rPr>
                        <a:t>4.7</a:t>
                      </a:r>
                      <a:r>
                        <a:rPr lang="en-US" sz="1200" kern="1200" baseline="30000" dirty="0" smtClean="0">
                          <a:effectLst/>
                        </a:rPr>
                        <a:t>f</a:t>
                      </a:r>
                      <a:endParaRPr lang="it-IT" sz="1200" kern="1200" baseline="30000" dirty="0">
                        <a:solidFill>
                          <a:schemeClr val="dk1"/>
                        </a:solidFill>
                        <a:effectLst/>
                        <a:latin typeface="+mn-lt"/>
                        <a:ea typeface="+mn-ea"/>
                        <a:cs typeface="+mn-cs"/>
                      </a:endParaRPr>
                    </a:p>
                  </a:txBody>
                  <a:tcPr marL="94131" marR="94131" marT="0" marB="0" anchor="b"/>
                </a:tc>
              </a:tr>
              <a:tr h="424262">
                <a:tc>
                  <a:txBody>
                    <a:bodyPr/>
                    <a:lstStyle/>
                    <a:p>
                      <a:pPr marL="0" algn="ctr" defTabSz="3960639" rtl="0" eaLnBrk="1" latinLnBrk="0" hangingPunct="1">
                        <a:lnSpc>
                          <a:spcPct val="107000"/>
                        </a:lnSpc>
                        <a:spcAft>
                          <a:spcPts val="0"/>
                        </a:spcAft>
                      </a:pPr>
                      <a:r>
                        <a:rPr lang="en-US" sz="1200" kern="1200" dirty="0">
                          <a:effectLst/>
                        </a:rPr>
                        <a:t>ED</a:t>
                      </a:r>
                      <a:r>
                        <a:rPr lang="en-US" sz="1200" kern="1200" baseline="-25000" dirty="0">
                          <a:effectLst/>
                        </a:rPr>
                        <a:t>50</a:t>
                      </a:r>
                      <a:r>
                        <a:rPr lang="en-US" sz="1200" kern="1200" dirty="0">
                          <a:effectLst/>
                        </a:rPr>
                        <a:t> (µM)</a:t>
                      </a:r>
                      <a:endParaRPr lang="it-IT" sz="1200" kern="12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164</a:t>
                      </a:r>
                      <a:r>
                        <a:rPr lang="en-US" sz="1200" kern="1200" baseline="30000" dirty="0" smtClean="0">
                          <a:effectLst/>
                        </a:rPr>
                        <a:t>c</a:t>
                      </a:r>
                      <a:endParaRPr lang="it-IT" sz="1200" kern="1200" baseline="300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105.8</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126.4</a:t>
                      </a:r>
                      <a:r>
                        <a:rPr lang="en-US" sz="1200" kern="1200" baseline="30000" dirty="0" smtClean="0">
                          <a:effectLst/>
                        </a:rPr>
                        <a:t>b</a:t>
                      </a:r>
                      <a:endParaRPr lang="it-IT" sz="1200" kern="1200" baseline="300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104</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tabLst>
                          <a:tab pos="182880" algn="l"/>
                          <a:tab pos="268605" algn="ctr"/>
                        </a:tabLst>
                      </a:pPr>
                      <a:r>
                        <a:rPr lang="en-US" sz="1200" kern="1200" dirty="0" smtClean="0">
                          <a:effectLst/>
                        </a:rPr>
                        <a:t>94.7</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tc>
                <a:tc>
                  <a:txBody>
                    <a:bodyPr/>
                    <a:lstStyle/>
                    <a:p>
                      <a:pPr marL="0" algn="ctr" defTabSz="3960639" rtl="0" eaLnBrk="1" latinLnBrk="0" hangingPunct="1">
                        <a:lnSpc>
                          <a:spcPct val="107000"/>
                        </a:lnSpc>
                        <a:spcAft>
                          <a:spcPts val="0"/>
                        </a:spcAft>
                      </a:pPr>
                      <a:r>
                        <a:rPr lang="en-US" sz="1200" kern="1200" dirty="0" smtClean="0">
                          <a:effectLst/>
                        </a:rPr>
                        <a:t>101.8</a:t>
                      </a:r>
                      <a:r>
                        <a:rPr lang="en-US" sz="1200" kern="1200" baseline="30000" dirty="0" smtClean="0">
                          <a:effectLst/>
                        </a:rPr>
                        <a:t>a</a:t>
                      </a:r>
                      <a:endParaRPr lang="it-IT" sz="1200" kern="1200" baseline="30000" dirty="0">
                        <a:solidFill>
                          <a:schemeClr val="dk1"/>
                        </a:solidFill>
                        <a:effectLst/>
                        <a:latin typeface="+mn-lt"/>
                        <a:ea typeface="+mn-ea"/>
                        <a:cs typeface="+mn-cs"/>
                      </a:endParaRPr>
                    </a:p>
                  </a:txBody>
                  <a:tcPr marL="94131" marR="94131" marT="0" marB="0"/>
                </a:tc>
              </a:tr>
            </a:tbl>
          </a:graphicData>
        </a:graphic>
      </p:graphicFrame>
      <p:sp>
        <p:nvSpPr>
          <p:cNvPr id="16" name="Rettangolo 69"/>
          <p:cNvSpPr>
            <a:spLocks noChangeArrowheads="1"/>
          </p:cNvSpPr>
          <p:nvPr/>
        </p:nvSpPr>
        <p:spPr bwMode="auto">
          <a:xfrm>
            <a:off x="683568" y="5791616"/>
            <a:ext cx="5616624" cy="661720"/>
          </a:xfrm>
          <a:prstGeom prst="rect">
            <a:avLst/>
          </a:prstGeom>
          <a:solidFill>
            <a:schemeClr val="bg1"/>
          </a:solidFill>
          <a:ln w="9525">
            <a:noFill/>
            <a:miter lim="800000"/>
            <a:headEnd/>
            <a:tailEnd/>
          </a:ln>
        </p:spPr>
        <p:txBody>
          <a:bodyPr wrap="square">
            <a:spAutoFit/>
          </a:bodyPr>
          <a:lstStyle/>
          <a:p>
            <a:pPr algn="just"/>
            <a:r>
              <a:rPr lang="en-US" sz="1100" dirty="0">
                <a:latin typeface="Calibri" pitchFamily="34" charset="0"/>
              </a:rPr>
              <a:t>Data are expressed as percentage of the control. </a:t>
            </a:r>
            <a:r>
              <a:rPr lang="en-US" sz="1100" i="1" dirty="0">
                <a:latin typeface="Calibri" pitchFamily="34" charset="0"/>
              </a:rPr>
              <a:t>Different letters along the columns, </a:t>
            </a:r>
            <a:r>
              <a:rPr lang="en-US" sz="1100" dirty="0">
                <a:latin typeface="Calibri" pitchFamily="34" charset="0"/>
              </a:rPr>
              <a:t>or along the row (ED</a:t>
            </a:r>
            <a:r>
              <a:rPr lang="en-US" sz="1100" baseline="-25000" dirty="0">
                <a:latin typeface="Calibri" pitchFamily="34" charset="0"/>
              </a:rPr>
              <a:t>50</a:t>
            </a:r>
            <a:r>
              <a:rPr lang="en-US" sz="1100" dirty="0">
                <a:latin typeface="Calibri" pitchFamily="34" charset="0"/>
              </a:rPr>
              <a:t> parameter),</a:t>
            </a:r>
            <a:r>
              <a:rPr lang="en-US" sz="1100" i="1" dirty="0">
                <a:latin typeface="Calibri" pitchFamily="34" charset="0"/>
              </a:rPr>
              <a:t> indicate significant differences at P &lt; 0.05. (N = 5). All the </a:t>
            </a:r>
            <a:r>
              <a:rPr lang="en-US" sz="1100" i="1" dirty="0" smtClean="0">
                <a:latin typeface="Calibri" pitchFamily="34" charset="0"/>
              </a:rPr>
              <a:t>dose response </a:t>
            </a:r>
            <a:r>
              <a:rPr lang="en-US" sz="1100" i="1" dirty="0">
                <a:latin typeface="Calibri" pitchFamily="34" charset="0"/>
              </a:rPr>
              <a:t>curves pointed out a significance level of P &lt; 0.001</a:t>
            </a:r>
            <a:r>
              <a:rPr lang="en-US" sz="1500" i="1" dirty="0">
                <a:latin typeface="Calibri" pitchFamily="34" charset="0"/>
              </a:rPr>
              <a:t>.</a:t>
            </a:r>
            <a:endParaRPr lang="it-IT" sz="1500" i="1" dirty="0">
              <a:latin typeface="Calibri" pitchFamily="34" charset="0"/>
            </a:endParaRPr>
          </a:p>
        </p:txBody>
      </p:sp>
      <p:sp>
        <p:nvSpPr>
          <p:cNvPr id="19" name="CasellaDiTesto 8"/>
          <p:cNvSpPr txBox="1">
            <a:spLocks noChangeArrowheads="1"/>
          </p:cNvSpPr>
          <p:nvPr/>
        </p:nvSpPr>
        <p:spPr bwMode="auto">
          <a:xfrm>
            <a:off x="323528" y="6525344"/>
            <a:ext cx="7869462" cy="261610"/>
          </a:xfrm>
          <a:prstGeom prst="rect">
            <a:avLst/>
          </a:prstGeom>
          <a:solidFill>
            <a:srgbClr val="FFFFFF"/>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smtClean="0"/>
              <a:t>F</a:t>
            </a:r>
            <a:r>
              <a:rPr lang="it-IT" sz="1100" dirty="0"/>
              <a:t>. </a:t>
            </a:r>
            <a:r>
              <a:rPr lang="it-IT" sz="1100" dirty="0" err="1"/>
              <a:t>Araniti</a:t>
            </a:r>
            <a:r>
              <a:rPr lang="it-IT" sz="1100" dirty="0"/>
              <a:t>, </a:t>
            </a:r>
            <a:r>
              <a:rPr lang="it-IT" sz="1100" b="1" dirty="0"/>
              <a:t>R. Mancuso</a:t>
            </a:r>
            <a:r>
              <a:rPr lang="it-IT" sz="1100" dirty="0"/>
              <a:t>, </a:t>
            </a:r>
            <a:r>
              <a:rPr lang="it-IT" sz="1100" dirty="0" smtClean="0"/>
              <a:t>A. Lupini, S. V. </a:t>
            </a:r>
            <a:r>
              <a:rPr lang="it-IT" sz="1100" dirty="0" err="1" smtClean="0"/>
              <a:t>Giofrè</a:t>
            </a:r>
            <a:r>
              <a:rPr lang="it-IT" sz="1100" dirty="0" smtClean="0"/>
              <a:t>, </a:t>
            </a:r>
            <a:r>
              <a:rPr lang="it-IT" sz="1100" dirty="0"/>
              <a:t>F. </a:t>
            </a:r>
            <a:r>
              <a:rPr lang="it-IT" sz="1100" dirty="0" err="1"/>
              <a:t>Sunseri</a:t>
            </a:r>
            <a:r>
              <a:rPr lang="it-IT" sz="1100" dirty="0"/>
              <a:t>, M. R. </a:t>
            </a:r>
            <a:r>
              <a:rPr lang="it-IT" sz="1100" dirty="0" err="1"/>
              <a:t>Abenavoli</a:t>
            </a:r>
            <a:r>
              <a:rPr lang="it-IT" sz="1100" dirty="0"/>
              <a:t>, B. Gabriele, </a:t>
            </a:r>
            <a:r>
              <a:rPr lang="it-IT" sz="1100" i="1" dirty="0" err="1"/>
              <a:t>Molecules</a:t>
            </a:r>
            <a:r>
              <a:rPr lang="it-IT" sz="1100" dirty="0"/>
              <a:t>, </a:t>
            </a:r>
            <a:r>
              <a:rPr lang="it-IT" sz="1100" b="1" dirty="0" smtClean="0"/>
              <a:t>2015</a:t>
            </a:r>
            <a:r>
              <a:rPr lang="it-IT" sz="1100" dirty="0" smtClean="0"/>
              <a:t>, 20, 17883-17902</a:t>
            </a:r>
            <a:endParaRPr lang="it-IT" sz="1100" dirty="0"/>
          </a:p>
        </p:txBody>
      </p:sp>
      <p:pic>
        <p:nvPicPr>
          <p:cNvPr id="20" name="Immagine 0" descr="LISOC carattere più grand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ttangolo arrotondato 8"/>
          <p:cNvSpPr/>
          <p:nvPr/>
        </p:nvSpPr>
        <p:spPr>
          <a:xfrm>
            <a:off x="6300192" y="692696"/>
            <a:ext cx="2664296" cy="1872208"/>
          </a:xfrm>
          <a:prstGeom prst="roundRect">
            <a:avLst/>
          </a:prstGeom>
          <a:solidFill>
            <a:srgbClr val="FFF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1" name="Oggetto 10"/>
          <p:cNvGraphicFramePr>
            <a:graphicFrameLocks noChangeAspect="1"/>
          </p:cNvGraphicFramePr>
          <p:nvPr>
            <p:extLst>
              <p:ext uri="{D42A27DB-BD31-4B8C-83A1-F6EECF244321}">
                <p14:modId xmlns:p14="http://schemas.microsoft.com/office/powerpoint/2010/main" val="1117990801"/>
              </p:ext>
            </p:extLst>
          </p:nvPr>
        </p:nvGraphicFramePr>
        <p:xfrm>
          <a:off x="6228691" y="953816"/>
          <a:ext cx="2620038" cy="1386486"/>
        </p:xfrm>
        <a:graphic>
          <a:graphicData uri="http://schemas.openxmlformats.org/presentationml/2006/ole">
            <mc:AlternateContent xmlns:mc="http://schemas.openxmlformats.org/markup-compatibility/2006">
              <mc:Choice xmlns:v="urn:schemas-microsoft-com:vml" Requires="v">
                <p:oleObj spid="_x0000_s81994" name="CS ChemDraw Drawing" r:id="rId4" imgW="3289300" imgH="1739900" progId="ChemDraw.Document.5.0">
                  <p:embed/>
                </p:oleObj>
              </mc:Choice>
              <mc:Fallback>
                <p:oleObj name="CS ChemDraw Drawing" r:id="rId4" imgW="3289300" imgH="1739900" progId="ChemDraw.Document.5.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691" y="953816"/>
                        <a:ext cx="2620038" cy="1386486"/>
                      </a:xfrm>
                      <a:prstGeom prst="rect">
                        <a:avLst/>
                      </a:prstGeom>
                      <a:noFill/>
                      <a:ln>
                        <a:noFill/>
                      </a:ln>
                    </p:spPr>
                  </p:pic>
                </p:oleObj>
              </mc:Fallback>
            </mc:AlternateContent>
          </a:graphicData>
        </a:graphic>
      </p:graphicFrame>
      <p:sp>
        <p:nvSpPr>
          <p:cNvPr id="12" name="Rettangolo 1"/>
          <p:cNvSpPr>
            <a:spLocks noChangeArrowheads="1"/>
          </p:cNvSpPr>
          <p:nvPr/>
        </p:nvSpPr>
        <p:spPr bwMode="auto">
          <a:xfrm>
            <a:off x="6192180" y="3429000"/>
            <a:ext cx="2772308" cy="646331"/>
          </a:xfrm>
          <a:prstGeom prst="rect">
            <a:avLst/>
          </a:prstGeom>
          <a:solidFill>
            <a:schemeClr val="bg1"/>
          </a:solidFill>
          <a:ln w="9525">
            <a:noFill/>
            <a:miter lim="800000"/>
            <a:headEnd/>
            <a:tailEnd/>
          </a:ln>
        </p:spPr>
        <p:txBody>
          <a:bodyPr wrap="square">
            <a:spAutoFit/>
          </a:bodyPr>
          <a:lstStyle/>
          <a:p>
            <a:pPr algn="just" eaLnBrk="0" hangingPunct="0">
              <a:defRPr/>
            </a:pPr>
            <a:r>
              <a:rPr lang="it-IT" sz="1200" b="1" dirty="0" smtClean="0">
                <a:solidFill>
                  <a:srgbClr val="0000FF"/>
                </a:solidFill>
                <a:latin typeface="Calibri" pitchFamily="34" charset="0"/>
              </a:rPr>
              <a:t>-Strong </a:t>
            </a:r>
            <a:r>
              <a:rPr lang="it-IT" sz="1200" b="1" dirty="0" err="1" smtClean="0">
                <a:solidFill>
                  <a:srgbClr val="0000FF"/>
                </a:solidFill>
                <a:latin typeface="Calibri" pitchFamily="34" charset="0"/>
              </a:rPr>
              <a:t>inibhition</a:t>
            </a:r>
            <a:r>
              <a:rPr lang="it-IT" sz="1200" b="1" dirty="0" smtClean="0">
                <a:solidFill>
                  <a:srgbClr val="0000FF"/>
                </a:solidFill>
                <a:latin typeface="Calibri" pitchFamily="34" charset="0"/>
              </a:rPr>
              <a:t> of </a:t>
            </a:r>
            <a:r>
              <a:rPr lang="it-IT" sz="1200" b="1" dirty="0" err="1" smtClean="0">
                <a:solidFill>
                  <a:srgbClr val="0000FF"/>
                </a:solidFill>
                <a:latin typeface="Calibri" pitchFamily="34" charset="0"/>
              </a:rPr>
              <a:t>all</a:t>
            </a:r>
            <a:r>
              <a:rPr lang="it-IT" sz="1200" b="1" dirty="0" smtClean="0">
                <a:solidFill>
                  <a:srgbClr val="0000FF"/>
                </a:solidFill>
                <a:latin typeface="Calibri" pitchFamily="34" charset="0"/>
              </a:rPr>
              <a:t> </a:t>
            </a:r>
            <a:r>
              <a:rPr lang="it-IT" sz="1200" b="1" dirty="0" err="1" smtClean="0">
                <a:solidFill>
                  <a:srgbClr val="0000FF"/>
                </a:solidFill>
                <a:latin typeface="Calibri" pitchFamily="34" charset="0"/>
              </a:rPr>
              <a:t>germination</a:t>
            </a:r>
            <a:r>
              <a:rPr lang="it-IT" sz="1200" b="1" dirty="0" smtClean="0">
                <a:solidFill>
                  <a:srgbClr val="0000FF"/>
                </a:solidFill>
                <a:latin typeface="Calibri" pitchFamily="34" charset="0"/>
              </a:rPr>
              <a:t> </a:t>
            </a:r>
            <a:r>
              <a:rPr lang="it-IT" sz="1200" b="1" dirty="0" err="1" smtClean="0">
                <a:solidFill>
                  <a:srgbClr val="0000FF"/>
                </a:solidFill>
                <a:latin typeface="Calibri" pitchFamily="34" charset="0"/>
              </a:rPr>
              <a:t>parameters</a:t>
            </a:r>
            <a:r>
              <a:rPr lang="it-IT" sz="1200" b="1" dirty="0" smtClean="0">
                <a:solidFill>
                  <a:srgbClr val="0000FF"/>
                </a:solidFill>
                <a:latin typeface="Calibri" pitchFamily="34" charset="0"/>
              </a:rPr>
              <a:t> and </a:t>
            </a:r>
            <a:r>
              <a:rPr lang="it-IT" sz="1200" b="1" dirty="0" err="1" smtClean="0">
                <a:solidFill>
                  <a:srgbClr val="0000FF"/>
                </a:solidFill>
                <a:latin typeface="Calibri" pitchFamily="34" charset="0"/>
              </a:rPr>
              <a:t>root</a:t>
            </a:r>
            <a:r>
              <a:rPr lang="it-IT" sz="1200" b="1" dirty="0" smtClean="0">
                <a:solidFill>
                  <a:srgbClr val="0000FF"/>
                </a:solidFill>
                <a:latin typeface="Calibri" pitchFamily="34" charset="0"/>
              </a:rPr>
              <a:t> </a:t>
            </a:r>
            <a:r>
              <a:rPr lang="it-IT" sz="1200" b="1" dirty="0" err="1" smtClean="0">
                <a:solidFill>
                  <a:srgbClr val="0000FF"/>
                </a:solidFill>
                <a:latin typeface="Calibri" pitchFamily="34" charset="0"/>
              </a:rPr>
              <a:t>growth</a:t>
            </a:r>
            <a:endParaRPr lang="it-IT" sz="1200" b="1" dirty="0" smtClean="0">
              <a:solidFill>
                <a:srgbClr val="0000FF"/>
              </a:solidFill>
              <a:latin typeface="Calibri" pitchFamily="34" charset="0"/>
            </a:endParaRPr>
          </a:p>
          <a:p>
            <a:pPr algn="just" eaLnBrk="0" hangingPunct="0">
              <a:defRPr/>
            </a:pPr>
            <a:endParaRPr lang="it-IT" sz="1200" b="1" dirty="0">
              <a:solidFill>
                <a:srgbClr val="0000FF"/>
              </a:solidFill>
              <a:latin typeface="Calibri" pitchFamily="34" charset="0"/>
            </a:endParaRPr>
          </a:p>
        </p:txBody>
      </p:sp>
    </p:spTree>
    <p:extLst>
      <p:ext uri="{BB962C8B-B14F-4D97-AF65-F5344CB8AC3E}">
        <p14:creationId xmlns:p14="http://schemas.microsoft.com/office/powerpoint/2010/main" val="37153181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arrotondato 7"/>
          <p:cNvSpPr/>
          <p:nvPr/>
        </p:nvSpPr>
        <p:spPr>
          <a:xfrm>
            <a:off x="6012160" y="692696"/>
            <a:ext cx="2952328" cy="1944216"/>
          </a:xfrm>
          <a:prstGeom prst="roundRect">
            <a:avLst/>
          </a:prstGeom>
          <a:solidFill>
            <a:srgbClr val="FFF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2" name="Tabella 1"/>
          <p:cNvGraphicFramePr>
            <a:graphicFrameLocks noGrp="1"/>
          </p:cNvGraphicFramePr>
          <p:nvPr>
            <p:extLst>
              <p:ext uri="{D42A27DB-BD31-4B8C-83A1-F6EECF244321}">
                <p14:modId xmlns:p14="http://schemas.microsoft.com/office/powerpoint/2010/main" val="3973363539"/>
              </p:ext>
            </p:extLst>
          </p:nvPr>
        </p:nvGraphicFramePr>
        <p:xfrm>
          <a:off x="1043608" y="645975"/>
          <a:ext cx="4537996" cy="1764035"/>
        </p:xfrm>
        <a:graphic>
          <a:graphicData uri="http://schemas.openxmlformats.org/drawingml/2006/table">
            <a:tbl>
              <a:tblPr firstRow="1" firstCol="1" bandRow="1">
                <a:tableStyleId>{F2DE63D5-997A-4646-A377-4702673A728D}</a:tableStyleId>
              </a:tblPr>
              <a:tblGrid>
                <a:gridCol w="850912"/>
                <a:gridCol w="952290"/>
                <a:gridCol w="1027422"/>
                <a:gridCol w="921748"/>
                <a:gridCol w="785624"/>
              </a:tblGrid>
              <a:tr h="352807">
                <a:tc>
                  <a:txBody>
                    <a:bodyPr/>
                    <a:lstStyle/>
                    <a:p>
                      <a:pPr algn="ctr">
                        <a:lnSpc>
                          <a:spcPct val="150000"/>
                        </a:lnSpc>
                        <a:spcAft>
                          <a:spcPts val="0"/>
                        </a:spcAft>
                      </a:pPr>
                      <a:r>
                        <a:rPr lang="pt-PT" sz="1050" dirty="0">
                          <a:effectLst/>
                        </a:rPr>
                        <a:t> </a:t>
                      </a:r>
                      <a:endParaRPr lang="it-IT" sz="1050" dirty="0">
                        <a:effectLst/>
                        <a:latin typeface="+mj-lt"/>
                        <a:ea typeface="Calibri" panose="020F0502020204030204" pitchFamily="34" charset="0"/>
                        <a:cs typeface="Times New Roman" panose="02020603050405020304" pitchFamily="18" charset="0"/>
                      </a:endParaRPr>
                    </a:p>
                  </a:txBody>
                  <a:tcPr marL="118039" marR="118039" marT="0" marB="0" anchor="ctr"/>
                </a:tc>
                <a:tc gridSpan="4">
                  <a:txBody>
                    <a:bodyPr/>
                    <a:lstStyle/>
                    <a:p>
                      <a:pPr algn="ctr">
                        <a:lnSpc>
                          <a:spcPct val="150000"/>
                        </a:lnSpc>
                        <a:spcAft>
                          <a:spcPts val="0"/>
                        </a:spcAft>
                      </a:pPr>
                      <a:r>
                        <a:rPr lang="pt-PT" sz="1050" dirty="0">
                          <a:effectLst/>
                        </a:rPr>
                        <a:t>ED</a:t>
                      </a:r>
                      <a:r>
                        <a:rPr lang="pt-PT" sz="1050" baseline="-25000" dirty="0">
                          <a:effectLst/>
                        </a:rPr>
                        <a:t>50</a:t>
                      </a:r>
                      <a:r>
                        <a:rPr lang="pt-PT" sz="1050" dirty="0">
                          <a:effectLst/>
                        </a:rPr>
                        <a:t> (µM)</a:t>
                      </a:r>
                      <a:endParaRPr lang="it-IT" sz="1050" dirty="0">
                        <a:effectLst/>
                        <a:latin typeface="+mj-lt"/>
                        <a:ea typeface="Calibri" panose="020F0502020204030204" pitchFamily="34" charset="0"/>
                        <a:cs typeface="Times New Roman" panose="02020603050405020304" pitchFamily="18" charset="0"/>
                      </a:endParaRPr>
                    </a:p>
                  </a:txBody>
                  <a:tcPr marL="118039" marR="118039" marT="0" marB="0" anchor="ctr"/>
                </a:tc>
                <a:tc hMerge="1">
                  <a:txBody>
                    <a:bodyPr/>
                    <a:lstStyle/>
                    <a:p>
                      <a:endParaRPr lang="it-IT"/>
                    </a:p>
                  </a:txBody>
                  <a:tcPr/>
                </a:tc>
                <a:tc hMerge="1">
                  <a:txBody>
                    <a:bodyPr/>
                    <a:lstStyle/>
                    <a:p>
                      <a:endParaRPr lang="it-IT"/>
                    </a:p>
                  </a:txBody>
                  <a:tcPr/>
                </a:tc>
                <a:tc hMerge="1">
                  <a:txBody>
                    <a:bodyPr/>
                    <a:lstStyle/>
                    <a:p>
                      <a:endParaRPr lang="it-IT"/>
                    </a:p>
                  </a:txBody>
                  <a:tcPr/>
                </a:tc>
              </a:tr>
              <a:tr h="352807">
                <a:tc>
                  <a:txBody>
                    <a:bodyPr/>
                    <a:lstStyle/>
                    <a:p>
                      <a:pPr algn="ctr">
                        <a:lnSpc>
                          <a:spcPct val="150000"/>
                        </a:lnSpc>
                        <a:spcAft>
                          <a:spcPts val="0"/>
                        </a:spcAft>
                      </a:pPr>
                      <a:r>
                        <a:rPr lang="pt-PT" sz="1050" dirty="0" smtClean="0">
                          <a:effectLst/>
                        </a:rPr>
                        <a:t>Molecule</a:t>
                      </a:r>
                      <a:endParaRPr lang="it-IT" sz="105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50000"/>
                        </a:lnSpc>
                        <a:spcAft>
                          <a:spcPts val="0"/>
                        </a:spcAft>
                      </a:pPr>
                      <a:r>
                        <a:rPr lang="pt-PT" sz="1050" b="1" dirty="0">
                          <a:effectLst/>
                        </a:rPr>
                        <a:t>SFW</a:t>
                      </a:r>
                      <a:endParaRPr lang="it-IT" sz="1050" b="1"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50000"/>
                        </a:lnSpc>
                        <a:spcAft>
                          <a:spcPts val="0"/>
                        </a:spcAft>
                      </a:pPr>
                      <a:r>
                        <a:rPr lang="pt-PT" sz="1050" b="1" dirty="0">
                          <a:effectLst/>
                        </a:rPr>
                        <a:t>TRL</a:t>
                      </a:r>
                      <a:endParaRPr lang="it-IT" sz="1050" b="1"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50000"/>
                        </a:lnSpc>
                        <a:spcAft>
                          <a:spcPts val="0"/>
                        </a:spcAft>
                      </a:pPr>
                      <a:r>
                        <a:rPr lang="pt-PT" sz="1050" b="1" dirty="0">
                          <a:effectLst/>
                        </a:rPr>
                        <a:t>NLR</a:t>
                      </a:r>
                      <a:endParaRPr lang="it-IT" sz="1050" b="1"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50000"/>
                        </a:lnSpc>
                        <a:spcAft>
                          <a:spcPts val="0"/>
                        </a:spcAft>
                      </a:pPr>
                      <a:r>
                        <a:rPr lang="pt-PT" sz="1050" b="1" dirty="0">
                          <a:effectLst/>
                        </a:rPr>
                        <a:t>RHD</a:t>
                      </a:r>
                      <a:endParaRPr lang="it-IT" sz="1050" b="1" dirty="0">
                        <a:effectLst/>
                        <a:latin typeface="+mj-lt"/>
                        <a:ea typeface="Calibri" panose="020F0502020204030204" pitchFamily="34" charset="0"/>
                        <a:cs typeface="Times New Roman" panose="02020603050405020304" pitchFamily="18" charset="0"/>
                      </a:endParaRPr>
                    </a:p>
                  </a:txBody>
                  <a:tcPr marL="118039" marR="118039" marT="0" marB="0" anchor="ctr"/>
                </a:tc>
              </a:tr>
              <a:tr h="352807">
                <a:tc>
                  <a:txBody>
                    <a:bodyPr/>
                    <a:lstStyle/>
                    <a:p>
                      <a:pPr algn="ctr">
                        <a:lnSpc>
                          <a:spcPct val="150000"/>
                        </a:lnSpc>
                        <a:spcAft>
                          <a:spcPts val="0"/>
                        </a:spcAft>
                      </a:pPr>
                      <a:r>
                        <a:rPr lang="pt-PT" sz="1050" dirty="0">
                          <a:effectLst/>
                        </a:rPr>
                        <a:t>1</a:t>
                      </a:r>
                      <a:endParaRPr lang="it-IT" sz="105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26.01</a:t>
                      </a:r>
                      <a:r>
                        <a:rPr lang="it-IT" sz="1050" baseline="30000" dirty="0" smtClean="0">
                          <a:effectLst/>
                        </a:rPr>
                        <a:t>a</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111.29</a:t>
                      </a:r>
                      <a:r>
                        <a:rPr lang="it-IT" sz="1050" baseline="30000" dirty="0" smtClean="0">
                          <a:effectLst/>
                        </a:rPr>
                        <a:t>ab</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42.49</a:t>
                      </a:r>
                      <a:r>
                        <a:rPr lang="it-IT" sz="1050" baseline="30000" dirty="0" smtClean="0">
                          <a:effectLst/>
                        </a:rPr>
                        <a:t>a</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55.36</a:t>
                      </a:r>
                      <a:r>
                        <a:rPr lang="it-IT" sz="1050" baseline="30000" dirty="0" smtClean="0">
                          <a:effectLst/>
                        </a:rPr>
                        <a:t>a</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r>
              <a:tr h="352807">
                <a:tc>
                  <a:txBody>
                    <a:bodyPr/>
                    <a:lstStyle/>
                    <a:p>
                      <a:pPr algn="ctr">
                        <a:lnSpc>
                          <a:spcPct val="150000"/>
                        </a:lnSpc>
                        <a:spcAft>
                          <a:spcPts val="0"/>
                        </a:spcAft>
                      </a:pPr>
                      <a:r>
                        <a:rPr lang="pt-PT" sz="1050" dirty="0">
                          <a:effectLst/>
                        </a:rPr>
                        <a:t>2</a:t>
                      </a:r>
                      <a:endParaRPr lang="it-IT" sz="105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53.07</a:t>
                      </a:r>
                      <a:r>
                        <a:rPr lang="it-IT" sz="1050" baseline="30000" dirty="0" smtClean="0">
                          <a:effectLst/>
                        </a:rPr>
                        <a:t>b</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74.24</a:t>
                      </a:r>
                      <a:r>
                        <a:rPr lang="it-IT" sz="1050" baseline="30000" dirty="0" smtClean="0">
                          <a:effectLst/>
                        </a:rPr>
                        <a:t>a</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43.56</a:t>
                      </a:r>
                      <a:r>
                        <a:rPr lang="it-IT" sz="1050" baseline="30000" dirty="0" smtClean="0">
                          <a:effectLst/>
                        </a:rPr>
                        <a:t>a</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56.18</a:t>
                      </a:r>
                      <a:r>
                        <a:rPr lang="it-IT" sz="1050" baseline="30000" dirty="0" smtClean="0">
                          <a:effectLst/>
                        </a:rPr>
                        <a:t>a</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r>
              <a:tr h="352807">
                <a:tc>
                  <a:txBody>
                    <a:bodyPr/>
                    <a:lstStyle/>
                    <a:p>
                      <a:pPr algn="ctr">
                        <a:lnSpc>
                          <a:spcPct val="150000"/>
                        </a:lnSpc>
                        <a:spcAft>
                          <a:spcPts val="0"/>
                        </a:spcAft>
                      </a:pPr>
                      <a:r>
                        <a:rPr lang="pt-PT" sz="1050" dirty="0">
                          <a:effectLst/>
                        </a:rPr>
                        <a:t>3</a:t>
                      </a:r>
                      <a:endParaRPr lang="it-IT" sz="105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59.27</a:t>
                      </a:r>
                      <a:r>
                        <a:rPr lang="it-IT" sz="1050" baseline="30000" dirty="0" smtClean="0">
                          <a:effectLst/>
                        </a:rPr>
                        <a:t>b</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173</a:t>
                      </a:r>
                      <a:r>
                        <a:rPr lang="it-IT" sz="1050" baseline="30000" dirty="0" smtClean="0">
                          <a:effectLst/>
                        </a:rPr>
                        <a:t>b</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43.34</a:t>
                      </a:r>
                      <a:r>
                        <a:rPr lang="it-IT" sz="1050" baseline="30000" dirty="0" smtClean="0">
                          <a:effectLst/>
                        </a:rPr>
                        <a:t>a</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c>
                  <a:txBody>
                    <a:bodyPr/>
                    <a:lstStyle/>
                    <a:p>
                      <a:pPr algn="ctr">
                        <a:lnSpc>
                          <a:spcPct val="107000"/>
                        </a:lnSpc>
                        <a:spcAft>
                          <a:spcPts val="0"/>
                        </a:spcAft>
                      </a:pPr>
                      <a:r>
                        <a:rPr lang="it-IT" sz="1050" baseline="0" dirty="0" smtClean="0">
                          <a:effectLst/>
                        </a:rPr>
                        <a:t>49.27</a:t>
                      </a:r>
                      <a:r>
                        <a:rPr lang="it-IT" sz="1050" baseline="30000" dirty="0" smtClean="0">
                          <a:effectLst/>
                        </a:rPr>
                        <a:t>a</a:t>
                      </a:r>
                      <a:endParaRPr lang="it-IT" sz="1050" baseline="30000" dirty="0">
                        <a:effectLst/>
                        <a:latin typeface="+mj-lt"/>
                        <a:ea typeface="Calibri" panose="020F0502020204030204" pitchFamily="34" charset="0"/>
                        <a:cs typeface="Times New Roman" panose="02020603050405020304" pitchFamily="18" charset="0"/>
                      </a:endParaRPr>
                    </a:p>
                  </a:txBody>
                  <a:tcPr marL="118039" marR="118039" marT="0" marB="0" anchor="ctr"/>
                </a:tc>
              </a:tr>
            </a:tbl>
          </a:graphicData>
        </a:graphic>
      </p:graphicFrame>
      <p:sp>
        <p:nvSpPr>
          <p:cNvPr id="5" name="Rettangolo 17"/>
          <p:cNvSpPr>
            <a:spLocks noChangeArrowheads="1"/>
          </p:cNvSpPr>
          <p:nvPr/>
        </p:nvSpPr>
        <p:spPr bwMode="auto">
          <a:xfrm>
            <a:off x="879951" y="2420888"/>
            <a:ext cx="4772169" cy="430887"/>
          </a:xfrm>
          <a:prstGeom prst="rect">
            <a:avLst/>
          </a:prstGeom>
          <a:solidFill>
            <a:schemeClr val="bg1"/>
          </a:solidFill>
          <a:ln w="9525">
            <a:noFill/>
            <a:miter lim="800000"/>
            <a:headEnd/>
            <a:tailEnd/>
          </a:ln>
        </p:spPr>
        <p:txBody>
          <a:bodyPr wrap="square">
            <a:spAutoFit/>
          </a:bodyPr>
          <a:lstStyle/>
          <a:p>
            <a:pPr algn="just"/>
            <a:r>
              <a:rPr lang="en-US" sz="1100" i="1" dirty="0">
                <a:latin typeface="Calibri" pitchFamily="34" charset="0"/>
              </a:rPr>
              <a:t>Different letters along the columns indicate significant differences at P </a:t>
            </a:r>
            <a:r>
              <a:rPr lang="en-US" sz="1100" dirty="0">
                <a:latin typeface="Calibri" pitchFamily="34" charset="0"/>
              </a:rPr>
              <a:t>≤</a:t>
            </a:r>
            <a:r>
              <a:rPr lang="en-US" sz="1100" i="1" dirty="0">
                <a:latin typeface="Calibri" pitchFamily="34" charset="0"/>
              </a:rPr>
              <a:t> 0.05. (N = 5). All the dose-response curves pointed out a significance level of P &lt; 0.001.</a:t>
            </a:r>
            <a:endParaRPr lang="it-IT" sz="1100" i="1" dirty="0">
              <a:latin typeface="Calibri" pitchFamily="34" charset="0"/>
            </a:endParaRPr>
          </a:p>
        </p:txBody>
      </p:sp>
      <p:sp>
        <p:nvSpPr>
          <p:cNvPr id="6" name="Rettangolo 3"/>
          <p:cNvSpPr>
            <a:spLocks noChangeArrowheads="1"/>
          </p:cNvSpPr>
          <p:nvPr/>
        </p:nvSpPr>
        <p:spPr bwMode="auto">
          <a:xfrm>
            <a:off x="639477" y="245119"/>
            <a:ext cx="5012643" cy="307777"/>
          </a:xfrm>
          <a:prstGeom prst="rect">
            <a:avLst/>
          </a:prstGeom>
          <a:solidFill>
            <a:schemeClr val="bg1"/>
          </a:solidFill>
          <a:ln>
            <a:noFill/>
          </a:ln>
          <a:extLst/>
        </p:spPr>
        <p:txBody>
          <a:bodyPr wrap="square">
            <a:spAutoFit/>
          </a:bodyPr>
          <a:lstStyle/>
          <a:p>
            <a:r>
              <a:rPr lang="en-US" sz="1400" b="1" i="1" dirty="0" smtClean="0">
                <a:solidFill>
                  <a:srgbClr val="FF0000"/>
                </a:solidFill>
              </a:rPr>
              <a:t>Bioassays of </a:t>
            </a:r>
            <a:r>
              <a:rPr lang="en-US" sz="1400" b="1" i="1" dirty="0">
                <a:solidFill>
                  <a:srgbClr val="FF0000"/>
                </a:solidFill>
              </a:rPr>
              <a:t>A</a:t>
            </a:r>
            <a:r>
              <a:rPr lang="en-US" sz="1400" b="1" i="1" dirty="0" smtClean="0">
                <a:solidFill>
                  <a:srgbClr val="FF0000"/>
                </a:solidFill>
              </a:rPr>
              <a:t>rabidopsis thaliana</a:t>
            </a:r>
            <a:endParaRPr lang="it-IT" sz="1400" b="1" i="1" dirty="0">
              <a:solidFill>
                <a:srgbClr val="FF0000"/>
              </a:solidFill>
            </a:endParaRPr>
          </a:p>
        </p:txBody>
      </p:sp>
      <p:graphicFrame>
        <p:nvGraphicFramePr>
          <p:cNvPr id="7" name="Oggetto 6"/>
          <p:cNvGraphicFramePr>
            <a:graphicFrameLocks noChangeAspect="1"/>
          </p:cNvGraphicFramePr>
          <p:nvPr>
            <p:extLst>
              <p:ext uri="{D42A27DB-BD31-4B8C-83A1-F6EECF244321}">
                <p14:modId xmlns:p14="http://schemas.microsoft.com/office/powerpoint/2010/main" val="3491721660"/>
              </p:ext>
            </p:extLst>
          </p:nvPr>
        </p:nvGraphicFramePr>
        <p:xfrm>
          <a:off x="6127919" y="953816"/>
          <a:ext cx="2720810" cy="1439813"/>
        </p:xfrm>
        <a:graphic>
          <a:graphicData uri="http://schemas.openxmlformats.org/presentationml/2006/ole">
            <mc:AlternateContent xmlns:mc="http://schemas.openxmlformats.org/markup-compatibility/2006">
              <mc:Choice xmlns:v="urn:schemas-microsoft-com:vml" Requires="v">
                <p:oleObj spid="_x0000_s83011" name="CS ChemDraw Drawing" r:id="rId3" imgW="3289300" imgH="1739900" progId="ChemDraw.Document.5.0">
                  <p:embed/>
                </p:oleObj>
              </mc:Choice>
              <mc:Fallback>
                <p:oleObj name="CS ChemDraw Drawing" r:id="rId3" imgW="3289300" imgH="1739900" progId="ChemDraw.Document.5.0">
                  <p:embed/>
                  <p:pic>
                    <p:nvPicPr>
                      <p:cNvPr id="0" name="Oggetto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919" y="953816"/>
                        <a:ext cx="2720810" cy="1439813"/>
                      </a:xfrm>
                      <a:prstGeom prst="rect">
                        <a:avLst/>
                      </a:prstGeom>
                      <a:noFill/>
                      <a:ln>
                        <a:noFill/>
                      </a:ln>
                    </p:spPr>
                  </p:pic>
                </p:oleObj>
              </mc:Fallback>
            </mc:AlternateContent>
          </a:graphicData>
        </a:graphic>
      </p:graphicFrame>
      <p:sp>
        <p:nvSpPr>
          <p:cNvPr id="9" name="CasellaDiTesto 8"/>
          <p:cNvSpPr txBox="1">
            <a:spLocks noChangeArrowheads="1"/>
          </p:cNvSpPr>
          <p:nvPr/>
        </p:nvSpPr>
        <p:spPr bwMode="auto">
          <a:xfrm>
            <a:off x="323528" y="6525344"/>
            <a:ext cx="7869462" cy="261610"/>
          </a:xfrm>
          <a:prstGeom prst="rect">
            <a:avLst/>
          </a:prstGeom>
          <a:solidFill>
            <a:srgbClr val="FFFFFF"/>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smtClean="0"/>
              <a:t>F</a:t>
            </a:r>
            <a:r>
              <a:rPr lang="it-IT" sz="1100" dirty="0"/>
              <a:t>. </a:t>
            </a:r>
            <a:r>
              <a:rPr lang="it-IT" sz="1100" dirty="0" err="1"/>
              <a:t>Araniti</a:t>
            </a:r>
            <a:r>
              <a:rPr lang="it-IT" sz="1100" dirty="0"/>
              <a:t>, </a:t>
            </a:r>
            <a:r>
              <a:rPr lang="it-IT" sz="1100" b="1" dirty="0"/>
              <a:t>R. Mancuso</a:t>
            </a:r>
            <a:r>
              <a:rPr lang="it-IT" sz="1100" dirty="0"/>
              <a:t>, </a:t>
            </a:r>
            <a:r>
              <a:rPr lang="it-IT" sz="1100" dirty="0" smtClean="0"/>
              <a:t>A. Lupini, S. V. </a:t>
            </a:r>
            <a:r>
              <a:rPr lang="it-IT" sz="1100" dirty="0" err="1" smtClean="0"/>
              <a:t>Giofrè</a:t>
            </a:r>
            <a:r>
              <a:rPr lang="it-IT" sz="1100" dirty="0" smtClean="0"/>
              <a:t>, </a:t>
            </a:r>
            <a:r>
              <a:rPr lang="it-IT" sz="1100" dirty="0"/>
              <a:t>F. </a:t>
            </a:r>
            <a:r>
              <a:rPr lang="it-IT" sz="1100" dirty="0" err="1"/>
              <a:t>Sunseri</a:t>
            </a:r>
            <a:r>
              <a:rPr lang="it-IT" sz="1100" dirty="0"/>
              <a:t>, M. R. </a:t>
            </a:r>
            <a:r>
              <a:rPr lang="it-IT" sz="1100" dirty="0" err="1"/>
              <a:t>Abenavoli</a:t>
            </a:r>
            <a:r>
              <a:rPr lang="it-IT" sz="1100" dirty="0"/>
              <a:t>, B. Gabriele, </a:t>
            </a:r>
            <a:r>
              <a:rPr lang="it-IT" sz="1100" i="1" dirty="0" err="1"/>
              <a:t>Molecules</a:t>
            </a:r>
            <a:r>
              <a:rPr lang="it-IT" sz="1100" dirty="0"/>
              <a:t>, </a:t>
            </a:r>
            <a:r>
              <a:rPr lang="it-IT" sz="1100" b="1" dirty="0" smtClean="0"/>
              <a:t>2015</a:t>
            </a:r>
            <a:r>
              <a:rPr lang="it-IT" sz="1100" dirty="0" smtClean="0"/>
              <a:t>, 20, 17883-17902</a:t>
            </a:r>
            <a:endParaRPr lang="it-IT" sz="1100" dirty="0"/>
          </a:p>
        </p:txBody>
      </p:sp>
      <p:pic>
        <p:nvPicPr>
          <p:cNvPr id="10" name="Immagine 0" descr="LISOC carattere più grand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uppo 97"/>
          <p:cNvGrpSpPr>
            <a:grpSpLocks/>
          </p:cNvGrpSpPr>
          <p:nvPr/>
        </p:nvGrpSpPr>
        <p:grpSpPr bwMode="auto">
          <a:xfrm>
            <a:off x="793191" y="3068960"/>
            <a:ext cx="7838716" cy="3456384"/>
            <a:chOff x="19821916" y="25171977"/>
            <a:chExt cx="13098495" cy="8876212"/>
          </a:xfrm>
        </p:grpSpPr>
        <p:pic>
          <p:nvPicPr>
            <p:cNvPr id="20" name="Immagine 57"/>
            <p:cNvPicPr>
              <a:picLocks noChangeAspect="1"/>
            </p:cNvPicPr>
            <p:nvPr/>
          </p:nvPicPr>
          <p:blipFill>
            <a:blip r:embed="rId6"/>
            <a:srcRect l="3160" t="2594" r="443" b="2594"/>
            <a:stretch>
              <a:fillRect/>
            </a:stretch>
          </p:blipFill>
          <p:spPr bwMode="auto">
            <a:xfrm>
              <a:off x="19838093" y="25510458"/>
              <a:ext cx="6226544" cy="3729783"/>
            </a:xfrm>
            <a:prstGeom prst="rect">
              <a:avLst/>
            </a:prstGeom>
            <a:noFill/>
            <a:ln w="9525">
              <a:noFill/>
              <a:miter lim="800000"/>
              <a:headEnd/>
              <a:tailEnd/>
            </a:ln>
          </p:spPr>
        </p:pic>
        <p:pic>
          <p:nvPicPr>
            <p:cNvPr id="21" name="Immagine 61"/>
            <p:cNvPicPr>
              <a:picLocks noChangeAspect="1"/>
            </p:cNvPicPr>
            <p:nvPr/>
          </p:nvPicPr>
          <p:blipFill>
            <a:blip r:embed="rId7"/>
            <a:srcRect l="2560" t="2631" r="2034" b="2632"/>
            <a:stretch>
              <a:fillRect/>
            </a:stretch>
          </p:blipFill>
          <p:spPr bwMode="auto">
            <a:xfrm>
              <a:off x="19909035" y="28566471"/>
              <a:ext cx="6464282" cy="3878571"/>
            </a:xfrm>
            <a:prstGeom prst="rect">
              <a:avLst/>
            </a:prstGeom>
            <a:noFill/>
            <a:ln w="9525">
              <a:noFill/>
              <a:miter lim="800000"/>
              <a:headEnd/>
              <a:tailEnd/>
            </a:ln>
          </p:spPr>
        </p:pic>
        <p:pic>
          <p:nvPicPr>
            <p:cNvPr id="22" name="Immagine 64"/>
            <p:cNvPicPr>
              <a:picLocks noChangeAspect="1"/>
            </p:cNvPicPr>
            <p:nvPr/>
          </p:nvPicPr>
          <p:blipFill>
            <a:blip r:embed="rId8"/>
            <a:srcRect l="1143" t="2608" r="2072" b="3519"/>
            <a:stretch>
              <a:fillRect/>
            </a:stretch>
          </p:blipFill>
          <p:spPr bwMode="auto">
            <a:xfrm>
              <a:off x="26280211" y="25171977"/>
              <a:ext cx="6640200" cy="3918808"/>
            </a:xfrm>
            <a:prstGeom prst="rect">
              <a:avLst/>
            </a:prstGeom>
            <a:noFill/>
            <a:ln w="9525">
              <a:noFill/>
              <a:miter lim="800000"/>
              <a:headEnd/>
              <a:tailEnd/>
            </a:ln>
          </p:spPr>
        </p:pic>
        <p:sp>
          <p:nvSpPr>
            <p:cNvPr id="23" name="Rettangolo 90"/>
            <p:cNvSpPr>
              <a:spLocks noChangeArrowheads="1"/>
            </p:cNvSpPr>
            <p:nvPr/>
          </p:nvSpPr>
          <p:spPr bwMode="auto">
            <a:xfrm>
              <a:off x="19821916" y="32506930"/>
              <a:ext cx="9303909" cy="1541259"/>
            </a:xfrm>
            <a:prstGeom prst="rect">
              <a:avLst/>
            </a:prstGeom>
            <a:noFill/>
            <a:ln w="9525">
              <a:noFill/>
              <a:miter lim="800000"/>
              <a:headEnd/>
              <a:tailEnd/>
            </a:ln>
          </p:spPr>
          <p:txBody>
            <a:bodyPr>
              <a:spAutoFit/>
            </a:bodyPr>
            <a:lstStyle/>
            <a:p>
              <a:pPr algn="just"/>
              <a:r>
                <a:rPr lang="en-US" sz="1100" i="1" dirty="0" smtClean="0">
                  <a:latin typeface="Calibri" pitchFamily="34" charset="0"/>
                </a:rPr>
                <a:t>Pigments </a:t>
              </a:r>
              <a:r>
                <a:rPr lang="en-US" sz="1100" i="1" dirty="0">
                  <a:latin typeface="Calibri" pitchFamily="34" charset="0"/>
                </a:rPr>
                <a:t>content in plants treated with synthetic </a:t>
              </a:r>
              <a:r>
                <a:rPr lang="en-US" sz="1100" i="1" dirty="0" err="1">
                  <a:latin typeface="Calibri" pitchFamily="34" charset="0"/>
                </a:rPr>
                <a:t>coumarins</a:t>
              </a:r>
              <a:r>
                <a:rPr lang="en-US" sz="1100" i="1" dirty="0">
                  <a:latin typeface="Calibri" pitchFamily="34" charset="0"/>
                </a:rPr>
                <a:t> </a:t>
              </a:r>
              <a:r>
                <a:rPr lang="en-US" sz="1100" b="1" i="1" dirty="0">
                  <a:latin typeface="Calibri" pitchFamily="34" charset="0"/>
                </a:rPr>
                <a:t>1-3</a:t>
              </a:r>
              <a:r>
                <a:rPr lang="en-US" sz="1100" i="1" dirty="0">
                  <a:latin typeface="Calibri" pitchFamily="34" charset="0"/>
                </a:rPr>
                <a:t>. Data are expressed as percentage of the control. Different letters along the bars indicate significant differences at P ≤ 0.05). N = 5.</a:t>
              </a:r>
              <a:endParaRPr lang="it-IT" sz="1100" i="1" dirty="0">
                <a:latin typeface="Calibri" pitchFamily="34" charset="0"/>
              </a:endParaRPr>
            </a:p>
          </p:txBody>
        </p:sp>
      </p:grpSp>
      <p:pic>
        <p:nvPicPr>
          <p:cNvPr id="24" name="Immagine 23"/>
          <p:cNvPicPr>
            <a:picLocks noChangeAspect="1"/>
          </p:cNvPicPr>
          <p:nvPr/>
        </p:nvPicPr>
        <p:blipFill>
          <a:blip r:embed="rId9"/>
          <a:srcRect/>
          <a:stretch>
            <a:fillRect/>
          </a:stretch>
        </p:blipFill>
        <p:spPr bwMode="auto">
          <a:xfrm>
            <a:off x="6743672" y="4869160"/>
            <a:ext cx="1212704" cy="917052"/>
          </a:xfrm>
          <a:prstGeom prst="rect">
            <a:avLst/>
          </a:prstGeom>
          <a:noFill/>
          <a:ln w="9525">
            <a:noFill/>
            <a:miter lim="800000"/>
            <a:headEnd/>
            <a:tailEnd/>
          </a:ln>
          <a:effectLst>
            <a:outerShdw algn="tl" rotWithShape="0">
              <a:srgbClr val="000000">
                <a:alpha val="70000"/>
              </a:srgbClr>
            </a:outerShdw>
          </a:effectLst>
        </p:spPr>
      </p:pic>
      <p:pic>
        <p:nvPicPr>
          <p:cNvPr id="25" name="Immagine 24"/>
          <p:cNvPicPr>
            <a:picLocks noChangeAspect="1"/>
          </p:cNvPicPr>
          <p:nvPr/>
        </p:nvPicPr>
        <p:blipFill>
          <a:blip r:embed="rId10"/>
          <a:stretch>
            <a:fillRect/>
          </a:stretch>
        </p:blipFill>
        <p:spPr>
          <a:xfrm>
            <a:off x="5471088" y="4869160"/>
            <a:ext cx="1212706" cy="90908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338723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p:cNvSpPr txBox="1">
            <a:spLocks noChangeArrowheads="1"/>
          </p:cNvSpPr>
          <p:nvPr/>
        </p:nvSpPr>
        <p:spPr bwMode="auto">
          <a:xfrm>
            <a:off x="323528" y="6525344"/>
            <a:ext cx="7869462" cy="261610"/>
          </a:xfrm>
          <a:prstGeom prst="rect">
            <a:avLst/>
          </a:prstGeom>
          <a:solidFill>
            <a:srgbClr val="FFFFFF"/>
          </a:solidFill>
          <a:ln w="9525">
            <a:solidFill>
              <a:srgbClr val="CCECFF"/>
            </a:solidFill>
            <a:miter lim="800000"/>
            <a:headEnd/>
            <a:tailEnd/>
          </a:ln>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100" dirty="0" smtClean="0"/>
              <a:t>F</a:t>
            </a:r>
            <a:r>
              <a:rPr lang="it-IT" sz="1100" dirty="0"/>
              <a:t>. </a:t>
            </a:r>
            <a:r>
              <a:rPr lang="it-IT" sz="1100" dirty="0" err="1"/>
              <a:t>Araniti</a:t>
            </a:r>
            <a:r>
              <a:rPr lang="it-IT" sz="1100" dirty="0"/>
              <a:t>, </a:t>
            </a:r>
            <a:r>
              <a:rPr lang="it-IT" sz="1100" b="1" dirty="0"/>
              <a:t>R. Mancuso</a:t>
            </a:r>
            <a:r>
              <a:rPr lang="it-IT" sz="1100" dirty="0"/>
              <a:t>, </a:t>
            </a:r>
            <a:r>
              <a:rPr lang="it-IT" sz="1100" dirty="0" smtClean="0"/>
              <a:t>A. Lupini, S. V. </a:t>
            </a:r>
            <a:r>
              <a:rPr lang="it-IT" sz="1100" dirty="0" err="1" smtClean="0"/>
              <a:t>Giofrè</a:t>
            </a:r>
            <a:r>
              <a:rPr lang="it-IT" sz="1100" dirty="0" smtClean="0"/>
              <a:t>, </a:t>
            </a:r>
            <a:r>
              <a:rPr lang="it-IT" sz="1100" dirty="0"/>
              <a:t>F. </a:t>
            </a:r>
            <a:r>
              <a:rPr lang="it-IT" sz="1100" dirty="0" err="1"/>
              <a:t>Sunseri</a:t>
            </a:r>
            <a:r>
              <a:rPr lang="it-IT" sz="1100" dirty="0"/>
              <a:t>, M. R. </a:t>
            </a:r>
            <a:r>
              <a:rPr lang="it-IT" sz="1100" dirty="0" err="1"/>
              <a:t>Abenavoli</a:t>
            </a:r>
            <a:r>
              <a:rPr lang="it-IT" sz="1100" dirty="0"/>
              <a:t>, B. Gabriele, </a:t>
            </a:r>
            <a:r>
              <a:rPr lang="it-IT" sz="1100" i="1" dirty="0" err="1"/>
              <a:t>Molecules</a:t>
            </a:r>
            <a:r>
              <a:rPr lang="it-IT" sz="1100" dirty="0"/>
              <a:t>, </a:t>
            </a:r>
            <a:r>
              <a:rPr lang="it-IT" sz="1100" b="1" dirty="0" smtClean="0"/>
              <a:t>2015</a:t>
            </a:r>
            <a:r>
              <a:rPr lang="it-IT" sz="1100" dirty="0" smtClean="0"/>
              <a:t>, 20, 17883-17902</a:t>
            </a:r>
            <a:endParaRPr lang="it-IT" sz="1100" dirty="0"/>
          </a:p>
        </p:txBody>
      </p:sp>
      <p:pic>
        <p:nvPicPr>
          <p:cNvPr id="10" name="Immagine 0" descr="LISOC carattere più grand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tangolo 3"/>
          <p:cNvSpPr>
            <a:spLocks noChangeArrowheads="1"/>
          </p:cNvSpPr>
          <p:nvPr/>
        </p:nvSpPr>
        <p:spPr bwMode="auto">
          <a:xfrm>
            <a:off x="855501" y="384919"/>
            <a:ext cx="5012643" cy="307777"/>
          </a:xfrm>
          <a:prstGeom prst="rect">
            <a:avLst/>
          </a:prstGeom>
          <a:solidFill>
            <a:schemeClr val="bg1"/>
          </a:solidFill>
          <a:ln>
            <a:noFill/>
          </a:ln>
          <a:extLst/>
        </p:spPr>
        <p:txBody>
          <a:bodyPr wrap="square">
            <a:spAutoFit/>
          </a:bodyPr>
          <a:lstStyle/>
          <a:p>
            <a:r>
              <a:rPr lang="en-US" sz="1400" b="1" i="1" dirty="0" smtClean="0">
                <a:solidFill>
                  <a:srgbClr val="FF0000"/>
                </a:solidFill>
              </a:rPr>
              <a:t>Root Growth and Morphology of Arabidopsis thaliana</a:t>
            </a:r>
            <a:endParaRPr lang="it-IT" sz="1400" b="1" i="1" dirty="0">
              <a:solidFill>
                <a:srgbClr val="FF0000"/>
              </a:solidFill>
            </a:endParaRPr>
          </a:p>
        </p:txBody>
      </p:sp>
      <p:pic>
        <p:nvPicPr>
          <p:cNvPr id="839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596" y="692696"/>
            <a:ext cx="3600400" cy="5133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9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616" y="5804210"/>
            <a:ext cx="4371975"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ttangolo arrotondato 11"/>
          <p:cNvSpPr/>
          <p:nvPr/>
        </p:nvSpPr>
        <p:spPr>
          <a:xfrm>
            <a:off x="5868144" y="908720"/>
            <a:ext cx="3096344" cy="2160240"/>
          </a:xfrm>
          <a:prstGeom prst="roundRect">
            <a:avLst/>
          </a:prstGeom>
          <a:solidFill>
            <a:srgbClr val="FFF9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3" name="Oggetto 12"/>
          <p:cNvGraphicFramePr>
            <a:graphicFrameLocks noChangeAspect="1"/>
          </p:cNvGraphicFramePr>
          <p:nvPr>
            <p:extLst>
              <p:ext uri="{D42A27DB-BD31-4B8C-83A1-F6EECF244321}">
                <p14:modId xmlns:p14="http://schemas.microsoft.com/office/powerpoint/2010/main" val="1719496914"/>
              </p:ext>
            </p:extLst>
          </p:nvPr>
        </p:nvGraphicFramePr>
        <p:xfrm>
          <a:off x="5825607" y="1169840"/>
          <a:ext cx="3023122" cy="1599792"/>
        </p:xfrm>
        <a:graphic>
          <a:graphicData uri="http://schemas.openxmlformats.org/presentationml/2006/ole">
            <mc:AlternateContent xmlns:mc="http://schemas.openxmlformats.org/markup-compatibility/2006">
              <mc:Choice xmlns:v="urn:schemas-microsoft-com:vml" Requires="v">
                <p:oleObj spid="_x0000_s84032" name="CS ChemDraw Drawing" r:id="rId6" imgW="3289300" imgH="1739900" progId="ChemDraw.Document.5.0">
                  <p:embed/>
                </p:oleObj>
              </mc:Choice>
              <mc:Fallback>
                <p:oleObj name="CS ChemDraw Drawing" r:id="rId6" imgW="3289300" imgH="1739900" progId="ChemDraw.Document.5.0">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5607" y="1169840"/>
                        <a:ext cx="3023122" cy="1599792"/>
                      </a:xfrm>
                      <a:prstGeom prst="rect">
                        <a:avLst/>
                      </a:prstGeom>
                      <a:noFill/>
                      <a:ln>
                        <a:noFill/>
                      </a:ln>
                    </p:spPr>
                  </p:pic>
                </p:oleObj>
              </mc:Fallback>
            </mc:AlternateContent>
          </a:graphicData>
        </a:graphic>
      </p:graphicFrame>
      <p:sp>
        <p:nvSpPr>
          <p:cNvPr id="14" name="Rettangolo 1"/>
          <p:cNvSpPr>
            <a:spLocks noChangeArrowheads="1"/>
          </p:cNvSpPr>
          <p:nvPr/>
        </p:nvSpPr>
        <p:spPr bwMode="auto">
          <a:xfrm>
            <a:off x="5364088" y="3555013"/>
            <a:ext cx="3600400" cy="954107"/>
          </a:xfrm>
          <a:prstGeom prst="rect">
            <a:avLst/>
          </a:prstGeom>
          <a:solidFill>
            <a:schemeClr val="bg1"/>
          </a:solidFill>
          <a:ln w="9525">
            <a:noFill/>
            <a:miter lim="800000"/>
            <a:headEnd/>
            <a:tailEnd/>
          </a:ln>
        </p:spPr>
        <p:txBody>
          <a:bodyPr wrap="square">
            <a:spAutoFit/>
          </a:bodyPr>
          <a:lstStyle/>
          <a:p>
            <a:pPr algn="just" eaLnBrk="0" hangingPunct="0">
              <a:defRPr/>
            </a:pPr>
            <a:r>
              <a:rPr lang="it-IT" sz="1400" b="1" dirty="0" smtClean="0">
                <a:solidFill>
                  <a:srgbClr val="0000FF"/>
                </a:solidFill>
                <a:latin typeface="Calibri" pitchFamily="34" charset="0"/>
              </a:rPr>
              <a:t>-Dose-</a:t>
            </a:r>
            <a:r>
              <a:rPr lang="it-IT" sz="1400" b="1" dirty="0" err="1" smtClean="0">
                <a:solidFill>
                  <a:srgbClr val="0000FF"/>
                </a:solidFill>
                <a:latin typeface="Calibri" pitchFamily="34" charset="0"/>
              </a:rPr>
              <a:t>dependent</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Inibitory</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effect</a:t>
            </a:r>
            <a:r>
              <a:rPr lang="it-IT" sz="1400" b="1" dirty="0" smtClean="0">
                <a:solidFill>
                  <a:srgbClr val="0000FF"/>
                </a:solidFill>
                <a:latin typeface="Calibri" pitchFamily="34" charset="0"/>
              </a:rPr>
              <a:t> on </a:t>
            </a:r>
            <a:r>
              <a:rPr lang="it-IT" sz="1400" b="1" dirty="0" err="1" smtClean="0">
                <a:solidFill>
                  <a:srgbClr val="0000FF"/>
                </a:solidFill>
                <a:latin typeface="Calibri" pitchFamily="34" charset="0"/>
              </a:rPr>
              <a:t>primary</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root</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growth</a:t>
            </a:r>
            <a:endParaRPr lang="it-IT" sz="1400" b="1" dirty="0">
              <a:solidFill>
                <a:srgbClr val="0000FF"/>
              </a:solidFill>
              <a:latin typeface="Calibri" pitchFamily="34" charset="0"/>
            </a:endParaRPr>
          </a:p>
          <a:p>
            <a:pPr algn="just" eaLnBrk="0" hangingPunct="0">
              <a:defRPr/>
            </a:pPr>
            <a:r>
              <a:rPr lang="it-IT" sz="1400" b="1" dirty="0" smtClean="0">
                <a:solidFill>
                  <a:srgbClr val="0000FF"/>
                </a:solidFill>
                <a:latin typeface="Calibri" pitchFamily="34" charset="0"/>
              </a:rPr>
              <a:t>-</a:t>
            </a:r>
            <a:r>
              <a:rPr lang="it-IT" sz="1400" b="1" dirty="0" err="1" smtClean="0">
                <a:solidFill>
                  <a:srgbClr val="0000FF"/>
                </a:solidFill>
                <a:latin typeface="Calibri" pitchFamily="34" charset="0"/>
              </a:rPr>
              <a:t>Root</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structure</a:t>
            </a:r>
            <a:r>
              <a:rPr lang="it-IT" sz="1400" b="1" dirty="0" smtClean="0">
                <a:solidFill>
                  <a:srgbClr val="0000FF"/>
                </a:solidFill>
                <a:latin typeface="Calibri" pitchFamily="34" charset="0"/>
              </a:rPr>
              <a:t> and </a:t>
            </a:r>
            <a:r>
              <a:rPr lang="it-IT" sz="1400" b="1" dirty="0" err="1" smtClean="0">
                <a:solidFill>
                  <a:srgbClr val="0000FF"/>
                </a:solidFill>
                <a:latin typeface="Calibri" pitchFamily="34" charset="0"/>
              </a:rPr>
              <a:t>organization</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only</a:t>
            </a:r>
            <a:r>
              <a:rPr lang="it-IT" sz="1400" b="1" dirty="0" smtClean="0">
                <a:solidFill>
                  <a:srgbClr val="0000FF"/>
                </a:solidFill>
                <a:latin typeface="Calibri" pitchFamily="34" charset="0"/>
              </a:rPr>
              <a:t> </a:t>
            </a:r>
            <a:r>
              <a:rPr lang="it-IT" sz="1400" b="1" dirty="0" err="1" smtClean="0">
                <a:solidFill>
                  <a:srgbClr val="0000FF"/>
                </a:solidFill>
                <a:latin typeface="Calibri" pitchFamily="34" charset="0"/>
              </a:rPr>
              <a:t>modified</a:t>
            </a:r>
            <a:r>
              <a:rPr lang="it-IT" sz="1400" b="1" dirty="0" smtClean="0">
                <a:solidFill>
                  <a:srgbClr val="0000FF"/>
                </a:solidFill>
                <a:latin typeface="Calibri" pitchFamily="34" charset="0"/>
              </a:rPr>
              <a:t> by 1 and 3</a:t>
            </a:r>
          </a:p>
        </p:txBody>
      </p:sp>
    </p:spTree>
    <p:extLst>
      <p:ext uri="{BB962C8B-B14F-4D97-AF65-F5344CB8AC3E}">
        <p14:creationId xmlns:p14="http://schemas.microsoft.com/office/powerpoint/2010/main" val="103239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bwMode="auto">
          <a:xfrm>
            <a:off x="2957040" y="116632"/>
            <a:ext cx="3744913" cy="431800"/>
          </a:xfrm>
          <a:prstGeom prst="rect">
            <a:avLst/>
          </a:prstGeom>
          <a:ln>
            <a:solidFill>
              <a:srgbClr val="003399"/>
            </a:solidFill>
            <a:miter lim="800000"/>
            <a:headEnd/>
            <a:tailEnd/>
          </a:ln>
        </p:spPr>
        <p:txBody>
          <a:bodyPr>
            <a:normAutofit fontScale="97500" lnSpcReduction="10000"/>
          </a:bodyPr>
          <a:lstStyle/>
          <a:p>
            <a:pPr algn="ctr" fontAlgn="t">
              <a:defRPr/>
            </a:pPr>
            <a:r>
              <a:rPr lang="it-IT" sz="2400" b="1" dirty="0" err="1" smtClean="0">
                <a:solidFill>
                  <a:srgbClr val="0070C0"/>
                </a:solidFill>
                <a:latin typeface="Times New Roman" pitchFamily="18" charset="0"/>
                <a:ea typeface="+mj-ea"/>
                <a:cs typeface="+mj-cs"/>
              </a:rPr>
              <a:t>Conclusions</a:t>
            </a:r>
            <a:endParaRPr lang="it-IT" sz="2400" b="1" dirty="0">
              <a:solidFill>
                <a:srgbClr val="0070C0"/>
              </a:solidFill>
              <a:latin typeface="Times New Roman" pitchFamily="18" charset="0"/>
              <a:ea typeface="+mj-ea"/>
              <a:cs typeface="+mj-cs"/>
            </a:endParaRPr>
          </a:p>
        </p:txBody>
      </p:sp>
      <p:graphicFrame>
        <p:nvGraphicFramePr>
          <p:cNvPr id="3" name="Oggetto 2"/>
          <p:cNvGraphicFramePr>
            <a:graphicFrameLocks noChangeAspect="1"/>
          </p:cNvGraphicFramePr>
          <p:nvPr>
            <p:extLst>
              <p:ext uri="{D42A27DB-BD31-4B8C-83A1-F6EECF244321}">
                <p14:modId xmlns:p14="http://schemas.microsoft.com/office/powerpoint/2010/main" val="3305026920"/>
              </p:ext>
            </p:extLst>
          </p:nvPr>
        </p:nvGraphicFramePr>
        <p:xfrm>
          <a:off x="2955297" y="947561"/>
          <a:ext cx="800635" cy="864507"/>
        </p:xfrm>
        <a:graphic>
          <a:graphicData uri="http://schemas.openxmlformats.org/presentationml/2006/ole">
            <mc:AlternateContent xmlns:mc="http://schemas.openxmlformats.org/markup-compatibility/2006">
              <mc:Choice xmlns:v="urn:schemas-microsoft-com:vml" Requires="v">
                <p:oleObj spid="_x0000_s86184" name="CS ChemDraw Drawing" r:id="rId3" imgW="855720" imgH="924480" progId="ChemDraw.Document.5.0">
                  <p:embed/>
                </p:oleObj>
              </mc:Choice>
              <mc:Fallback>
                <p:oleObj name="CS ChemDraw Drawing" r:id="rId3" imgW="855720" imgH="924480" progId="ChemDraw.Document.5.0">
                  <p:embed/>
                  <p:pic>
                    <p:nvPicPr>
                      <p:cNvPr id="0" name=""/>
                      <p:cNvPicPr/>
                      <p:nvPr/>
                    </p:nvPicPr>
                    <p:blipFill>
                      <a:blip r:embed="rId4"/>
                      <a:stretch>
                        <a:fillRect/>
                      </a:stretch>
                    </p:blipFill>
                    <p:spPr>
                      <a:xfrm>
                        <a:off x="2955297" y="947561"/>
                        <a:ext cx="800635" cy="864507"/>
                      </a:xfrm>
                      <a:prstGeom prst="rect">
                        <a:avLst/>
                      </a:prstGeom>
                    </p:spPr>
                  </p:pic>
                </p:oleObj>
              </mc:Fallback>
            </mc:AlternateContent>
          </a:graphicData>
        </a:graphic>
      </p:graphicFrame>
      <p:pic>
        <p:nvPicPr>
          <p:cNvPr id="4" name="Picture 79" descr="arab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2416" y="709903"/>
            <a:ext cx="1155648" cy="127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4" descr="M21 R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41800" y="692696"/>
            <a:ext cx="1664099" cy="1355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ggetto 5"/>
          <p:cNvGraphicFramePr>
            <a:graphicFrameLocks noChangeAspect="1"/>
          </p:cNvGraphicFramePr>
          <p:nvPr>
            <p:extLst>
              <p:ext uri="{D42A27DB-BD31-4B8C-83A1-F6EECF244321}">
                <p14:modId xmlns:p14="http://schemas.microsoft.com/office/powerpoint/2010/main" val="3393548299"/>
              </p:ext>
            </p:extLst>
          </p:nvPr>
        </p:nvGraphicFramePr>
        <p:xfrm>
          <a:off x="2002414" y="2821414"/>
          <a:ext cx="985410" cy="938485"/>
        </p:xfrm>
        <a:graphic>
          <a:graphicData uri="http://schemas.openxmlformats.org/presentationml/2006/ole">
            <mc:AlternateContent xmlns:mc="http://schemas.openxmlformats.org/markup-compatibility/2006">
              <mc:Choice xmlns:v="urn:schemas-microsoft-com:vml" Requires="v">
                <p:oleObj spid="_x0000_s86185" name="CS ChemDraw Drawing" r:id="rId7" imgW="1148040" imgH="1089360" progId="ChemDraw.Document.5.0">
                  <p:embed/>
                </p:oleObj>
              </mc:Choice>
              <mc:Fallback>
                <p:oleObj name="CS ChemDraw Drawing" r:id="rId7" imgW="1148040" imgH="1089360" progId="ChemDraw.Document.5.0">
                  <p:embed/>
                  <p:pic>
                    <p:nvPicPr>
                      <p:cNvPr id="0" name="Oggetto 2"/>
                      <p:cNvPicPr>
                        <a:picLocks noChangeAspect="1" noChangeArrowheads="1"/>
                      </p:cNvPicPr>
                      <p:nvPr/>
                    </p:nvPicPr>
                    <p:blipFill>
                      <a:blip r:embed="rId8"/>
                      <a:srcRect/>
                      <a:stretch>
                        <a:fillRect/>
                      </a:stretch>
                    </p:blipFill>
                    <p:spPr bwMode="auto">
                      <a:xfrm>
                        <a:off x="2002414" y="2821414"/>
                        <a:ext cx="985410" cy="938485"/>
                      </a:xfrm>
                      <a:prstGeom prst="rect">
                        <a:avLst/>
                      </a:prstGeom>
                      <a:solidFill>
                        <a:schemeClr val="bg1"/>
                      </a:solidFill>
                      <a:ln>
                        <a:noFill/>
                      </a:ln>
                    </p:spPr>
                  </p:pic>
                </p:oleObj>
              </mc:Fallback>
            </mc:AlternateContent>
          </a:graphicData>
        </a:graphic>
      </p:graphicFrame>
      <p:pic>
        <p:nvPicPr>
          <p:cNvPr id="7" name="Immagine 3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7504" y="2636912"/>
            <a:ext cx="1886459" cy="128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ggetto 7"/>
          <p:cNvGraphicFramePr>
            <a:graphicFrameLocks noChangeAspect="1"/>
          </p:cNvGraphicFramePr>
          <p:nvPr>
            <p:extLst>
              <p:ext uri="{D42A27DB-BD31-4B8C-83A1-F6EECF244321}">
                <p14:modId xmlns:p14="http://schemas.microsoft.com/office/powerpoint/2010/main" val="1282436122"/>
              </p:ext>
            </p:extLst>
          </p:nvPr>
        </p:nvGraphicFramePr>
        <p:xfrm>
          <a:off x="2289587" y="4979197"/>
          <a:ext cx="1463675" cy="822325"/>
        </p:xfrm>
        <a:graphic>
          <a:graphicData uri="http://schemas.openxmlformats.org/presentationml/2006/ole">
            <mc:AlternateContent xmlns:mc="http://schemas.openxmlformats.org/markup-compatibility/2006">
              <mc:Choice xmlns:v="urn:schemas-microsoft-com:vml" Requires="v">
                <p:oleObj spid="_x0000_s86186" name="CS ChemDraw Drawing" r:id="rId10" imgW="1463040" imgH="822960" progId="ChemDraw.Document.5.0">
                  <p:embed/>
                </p:oleObj>
              </mc:Choice>
              <mc:Fallback>
                <p:oleObj name="CS ChemDraw Drawing" r:id="rId10" imgW="1463040" imgH="822960" progId="ChemDraw.Document.5.0">
                  <p:embed/>
                  <p:pic>
                    <p:nvPicPr>
                      <p:cNvPr id="0" name=""/>
                      <p:cNvPicPr/>
                      <p:nvPr/>
                    </p:nvPicPr>
                    <p:blipFill>
                      <a:blip r:embed="rId11"/>
                      <a:stretch>
                        <a:fillRect/>
                      </a:stretch>
                    </p:blipFill>
                    <p:spPr>
                      <a:xfrm>
                        <a:off x="2289587" y="4979197"/>
                        <a:ext cx="1463675" cy="822325"/>
                      </a:xfrm>
                      <a:prstGeom prst="rect">
                        <a:avLst/>
                      </a:prstGeom>
                    </p:spPr>
                  </p:pic>
                </p:oleObj>
              </mc:Fallback>
            </mc:AlternateContent>
          </a:graphicData>
        </a:graphic>
      </p:graphicFrame>
      <p:pic>
        <p:nvPicPr>
          <p:cNvPr id="9" name="Immagine 8"/>
          <p:cNvPicPr>
            <a:picLocks noChangeAspect="1"/>
          </p:cNvPicPr>
          <p:nvPr/>
        </p:nvPicPr>
        <p:blipFill>
          <a:blip r:embed="rId12"/>
          <a:srcRect/>
          <a:stretch>
            <a:fillRect/>
          </a:stretch>
        </p:blipFill>
        <p:spPr bwMode="auto">
          <a:xfrm>
            <a:off x="5057488" y="5592947"/>
            <a:ext cx="892805" cy="675143"/>
          </a:xfrm>
          <a:prstGeom prst="rect">
            <a:avLst/>
          </a:prstGeom>
          <a:noFill/>
          <a:ln w="9525">
            <a:noFill/>
            <a:miter lim="800000"/>
            <a:headEnd/>
            <a:tailEnd/>
          </a:ln>
          <a:effectLst>
            <a:outerShdw algn="tl" rotWithShape="0">
              <a:srgbClr val="000000">
                <a:alpha val="70000"/>
              </a:srgbClr>
            </a:outerShdw>
          </a:effectLst>
        </p:spPr>
      </p:pic>
      <p:pic>
        <p:nvPicPr>
          <p:cNvPr id="10" name="Immagine 9"/>
          <p:cNvPicPr>
            <a:picLocks noChangeAspect="1"/>
          </p:cNvPicPr>
          <p:nvPr/>
        </p:nvPicPr>
        <p:blipFill>
          <a:blip r:embed="rId13"/>
          <a:stretch>
            <a:fillRect/>
          </a:stretch>
        </p:blipFill>
        <p:spPr>
          <a:xfrm>
            <a:off x="5057488" y="4833515"/>
            <a:ext cx="892806" cy="669278"/>
          </a:xfrm>
          <a:prstGeom prst="rect">
            <a:avLst/>
          </a:prstGeom>
          <a:ln>
            <a:noFill/>
          </a:ln>
          <a:effectLst>
            <a:outerShdw blurRad="190500" algn="tl" rotWithShape="0">
              <a:srgbClr val="000000">
                <a:alpha val="70000"/>
              </a:srgbClr>
            </a:outerShdw>
          </a:effectLst>
        </p:spPr>
      </p:pic>
      <p:pic>
        <p:nvPicPr>
          <p:cNvPr id="12"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108057" y="4833515"/>
            <a:ext cx="1006066" cy="143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ttangolo 13"/>
          <p:cNvSpPr/>
          <p:nvPr/>
        </p:nvSpPr>
        <p:spPr>
          <a:xfrm>
            <a:off x="1907704" y="2708920"/>
            <a:ext cx="1065869" cy="1217965"/>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p:cNvSpPr/>
          <p:nvPr/>
        </p:nvSpPr>
        <p:spPr>
          <a:xfrm>
            <a:off x="2870529" y="785839"/>
            <a:ext cx="981391" cy="1180924"/>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p:cNvSpPr/>
          <p:nvPr/>
        </p:nvSpPr>
        <p:spPr>
          <a:xfrm>
            <a:off x="2267744" y="4899938"/>
            <a:ext cx="1534011" cy="1067603"/>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8" name="Group 83"/>
          <p:cNvGrpSpPr>
            <a:grpSpLocks/>
          </p:cNvGrpSpPr>
          <p:nvPr/>
        </p:nvGrpSpPr>
        <p:grpSpPr bwMode="auto">
          <a:xfrm>
            <a:off x="7178550" y="3226075"/>
            <a:ext cx="1929954" cy="986383"/>
            <a:chOff x="3289" y="2296"/>
            <a:chExt cx="1922" cy="862"/>
          </a:xfrm>
        </p:grpSpPr>
        <p:sp>
          <p:nvSpPr>
            <p:cNvPr id="19" name="Text Box 84"/>
            <p:cNvSpPr txBox="1">
              <a:spLocks noChangeArrowheads="1"/>
            </p:cNvSpPr>
            <p:nvPr/>
          </p:nvSpPr>
          <p:spPr bwMode="auto">
            <a:xfrm rot="-5400000">
              <a:off x="2935" y="2650"/>
              <a:ext cx="86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it-IT" sz="1000"/>
                <a:t>MDA-MB 231</a:t>
              </a:r>
              <a:endParaRPr lang="it-IT"/>
            </a:p>
          </p:txBody>
        </p:sp>
        <p:grpSp>
          <p:nvGrpSpPr>
            <p:cNvPr id="20" name="Group 85"/>
            <p:cNvGrpSpPr>
              <a:grpSpLocks/>
            </p:cNvGrpSpPr>
            <p:nvPr/>
          </p:nvGrpSpPr>
          <p:grpSpPr bwMode="auto">
            <a:xfrm>
              <a:off x="3470" y="2432"/>
              <a:ext cx="834" cy="623"/>
              <a:chOff x="3470" y="2432"/>
              <a:chExt cx="834" cy="623"/>
            </a:xfrm>
          </p:grpSpPr>
          <p:pic>
            <p:nvPicPr>
              <p:cNvPr id="22" name="Picture 86" descr="c a ok"/>
              <p:cNvPicPr preferRelativeResize="0">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470" y="2432"/>
                <a:ext cx="834" cy="623"/>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 name="Picture 87" descr="day o ok"/>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470" y="2873"/>
                <a:ext cx="243" cy="182"/>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pic>
          <p:nvPicPr>
            <p:cNvPr id="21" name="Picture 88" descr="50 b ok"/>
            <p:cNvPicPr preferRelativeResize="0">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377" y="2432"/>
              <a:ext cx="834" cy="623"/>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4" name="Group 89"/>
          <p:cNvGrpSpPr>
            <a:grpSpLocks/>
          </p:cNvGrpSpPr>
          <p:nvPr/>
        </p:nvGrpSpPr>
        <p:grpSpPr bwMode="auto">
          <a:xfrm>
            <a:off x="7156124" y="2564904"/>
            <a:ext cx="1949794" cy="714040"/>
            <a:chOff x="3289" y="3112"/>
            <a:chExt cx="1922" cy="624"/>
          </a:xfrm>
        </p:grpSpPr>
        <p:sp>
          <p:nvSpPr>
            <p:cNvPr id="25" name="Text Box 90"/>
            <p:cNvSpPr txBox="1">
              <a:spLocks noChangeArrowheads="1"/>
            </p:cNvSpPr>
            <p:nvPr/>
          </p:nvSpPr>
          <p:spPr bwMode="auto">
            <a:xfrm rot="-5400000">
              <a:off x="3071" y="3353"/>
              <a:ext cx="590"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it-IT" sz="1000"/>
                <a:t>MCF-7</a:t>
              </a:r>
              <a:endParaRPr lang="it-IT"/>
            </a:p>
          </p:txBody>
        </p:sp>
        <p:grpSp>
          <p:nvGrpSpPr>
            <p:cNvPr id="26" name="Group 91"/>
            <p:cNvGrpSpPr>
              <a:grpSpLocks/>
            </p:cNvGrpSpPr>
            <p:nvPr/>
          </p:nvGrpSpPr>
          <p:grpSpPr bwMode="auto">
            <a:xfrm>
              <a:off x="3470" y="3112"/>
              <a:ext cx="834" cy="623"/>
              <a:chOff x="3470" y="3112"/>
              <a:chExt cx="834" cy="623"/>
            </a:xfrm>
          </p:grpSpPr>
          <p:pic>
            <p:nvPicPr>
              <p:cNvPr id="28" name="Picture 92" descr="c ok"/>
              <p:cNvPicPr preferRelativeResize="0">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470" y="3112"/>
                <a:ext cx="834" cy="623"/>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9" name="Picture 93" descr="ok"/>
              <p:cNvPicPr preferRelativeResize="0">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470" y="3553"/>
                <a:ext cx="243" cy="182"/>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pic>
          <p:nvPicPr>
            <p:cNvPr id="27" name="Picture 94" descr="50ok"/>
            <p:cNvPicPr preferRelativeResize="0">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377" y="3113"/>
              <a:ext cx="834" cy="623"/>
            </a:xfrm>
            <a:prstGeom prst="rect">
              <a:avLst/>
            </a:prstGeom>
            <a:noFill/>
            <a:ln w="6350">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aphicFrame>
        <p:nvGraphicFramePr>
          <p:cNvPr id="30" name="Oggetto 29"/>
          <p:cNvGraphicFramePr>
            <a:graphicFrameLocks noChangeAspect="1"/>
          </p:cNvGraphicFramePr>
          <p:nvPr>
            <p:extLst>
              <p:ext uri="{D42A27DB-BD31-4B8C-83A1-F6EECF244321}">
                <p14:modId xmlns:p14="http://schemas.microsoft.com/office/powerpoint/2010/main" val="2869743913"/>
              </p:ext>
            </p:extLst>
          </p:nvPr>
        </p:nvGraphicFramePr>
        <p:xfrm>
          <a:off x="5889737" y="2942409"/>
          <a:ext cx="1245823" cy="750765"/>
        </p:xfrm>
        <a:graphic>
          <a:graphicData uri="http://schemas.openxmlformats.org/presentationml/2006/ole">
            <mc:AlternateContent xmlns:mc="http://schemas.openxmlformats.org/markup-compatibility/2006">
              <mc:Choice xmlns:v="urn:schemas-microsoft-com:vml" Requires="v">
                <p:oleObj spid="_x0000_s86187" name="CS ChemDraw Drawing" r:id="rId21" imgW="1772640" imgH="1066680" progId="ChemDraw.Document.5.0">
                  <p:embed/>
                </p:oleObj>
              </mc:Choice>
              <mc:Fallback>
                <p:oleObj name="CS ChemDraw Drawing" r:id="rId21" imgW="1772640" imgH="1066680" progId="ChemDraw.Document.5.0">
                  <p:embed/>
                  <p:pic>
                    <p:nvPicPr>
                      <p:cNvPr id="0" name="Object 78"/>
                      <p:cNvPicPr>
                        <a:picLocks noChangeAspect="1" noChangeArrowheads="1"/>
                      </p:cNvPicPr>
                      <p:nvPr/>
                    </p:nvPicPr>
                    <p:blipFill>
                      <a:blip r:embed="rId22"/>
                      <a:srcRect/>
                      <a:stretch>
                        <a:fillRect/>
                      </a:stretch>
                    </p:blipFill>
                    <p:spPr bwMode="auto">
                      <a:xfrm>
                        <a:off x="5889737" y="2942409"/>
                        <a:ext cx="1245823" cy="750765"/>
                      </a:xfrm>
                      <a:prstGeom prst="rect">
                        <a:avLst/>
                      </a:prstGeom>
                      <a:noFill/>
                      <a:ln>
                        <a:noFill/>
                      </a:ln>
                    </p:spPr>
                  </p:pic>
                </p:oleObj>
              </mc:Fallback>
            </mc:AlternateContent>
          </a:graphicData>
        </a:graphic>
      </p:graphicFrame>
      <p:sp>
        <p:nvSpPr>
          <p:cNvPr id="31" name="Rettangolo 30"/>
          <p:cNvSpPr/>
          <p:nvPr/>
        </p:nvSpPr>
        <p:spPr>
          <a:xfrm>
            <a:off x="5868144" y="2788436"/>
            <a:ext cx="1296144" cy="1010814"/>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2" name="Picture 376" descr="amaranthus-retroflexus19805"/>
          <p:cNvPicPr>
            <a:picLocks noChangeAspect="1" noChangeArrowheads="1"/>
          </p:cNvPicPr>
          <p:nvPr/>
        </p:nvPicPr>
        <p:blipFill>
          <a:blip r:embed="rId23"/>
          <a:srcRect/>
          <a:stretch>
            <a:fillRect/>
          </a:stretch>
        </p:blipFill>
        <p:spPr bwMode="auto">
          <a:xfrm>
            <a:off x="3945771" y="4827930"/>
            <a:ext cx="1051242" cy="698164"/>
          </a:xfrm>
          <a:prstGeom prst="rect">
            <a:avLst/>
          </a:prstGeom>
          <a:noFill/>
          <a:ln w="9525">
            <a:noFill/>
            <a:miter lim="800000"/>
            <a:headEnd/>
            <a:tailEnd/>
          </a:ln>
        </p:spPr>
      </p:pic>
      <p:pic>
        <p:nvPicPr>
          <p:cNvPr id="33" name="Picture 377" descr="tre"/>
          <p:cNvPicPr>
            <a:picLocks noChangeAspect="1" noChangeArrowheads="1"/>
          </p:cNvPicPr>
          <p:nvPr/>
        </p:nvPicPr>
        <p:blipFill>
          <a:blip r:embed="rId24"/>
          <a:srcRect/>
          <a:stretch>
            <a:fillRect/>
          </a:stretch>
        </p:blipFill>
        <p:spPr bwMode="auto">
          <a:xfrm>
            <a:off x="3977010" y="5571380"/>
            <a:ext cx="988763" cy="696710"/>
          </a:xfrm>
          <a:prstGeom prst="rect">
            <a:avLst/>
          </a:prstGeom>
          <a:noFill/>
          <a:ln w="9525">
            <a:noFill/>
            <a:miter lim="800000"/>
            <a:headEnd/>
            <a:tailEnd/>
          </a:ln>
        </p:spPr>
      </p:pic>
      <p:sp>
        <p:nvSpPr>
          <p:cNvPr id="35" name="Rettangolo 3"/>
          <p:cNvSpPr>
            <a:spLocks noChangeArrowheads="1"/>
          </p:cNvSpPr>
          <p:nvPr/>
        </p:nvSpPr>
        <p:spPr bwMode="auto">
          <a:xfrm>
            <a:off x="3855206" y="2060848"/>
            <a:ext cx="2058890" cy="276999"/>
          </a:xfrm>
          <a:prstGeom prst="rect">
            <a:avLst/>
          </a:prstGeom>
          <a:solidFill>
            <a:schemeClr val="bg1"/>
          </a:solidFill>
          <a:ln>
            <a:noFill/>
          </a:ln>
          <a:extLst/>
        </p:spPr>
        <p:txBody>
          <a:bodyPr wrap="square">
            <a:spAutoFit/>
          </a:bodyPr>
          <a:lstStyle/>
          <a:p>
            <a:r>
              <a:rPr lang="en-US" sz="1200" b="1" i="1" dirty="0" smtClean="0">
                <a:solidFill>
                  <a:srgbClr val="FF0000"/>
                </a:solidFill>
              </a:rPr>
              <a:t>Herbicidal Molecules</a:t>
            </a:r>
            <a:endParaRPr lang="it-IT" sz="1200" b="1" i="1" dirty="0">
              <a:solidFill>
                <a:srgbClr val="FF0000"/>
              </a:solidFill>
            </a:endParaRPr>
          </a:p>
        </p:txBody>
      </p:sp>
      <p:sp>
        <p:nvSpPr>
          <p:cNvPr id="36" name="Rettangolo 3"/>
          <p:cNvSpPr>
            <a:spLocks noChangeArrowheads="1"/>
          </p:cNvSpPr>
          <p:nvPr/>
        </p:nvSpPr>
        <p:spPr bwMode="auto">
          <a:xfrm>
            <a:off x="3729747" y="6392361"/>
            <a:ext cx="2058890" cy="276999"/>
          </a:xfrm>
          <a:prstGeom prst="rect">
            <a:avLst/>
          </a:prstGeom>
          <a:solidFill>
            <a:schemeClr val="bg1"/>
          </a:solidFill>
          <a:ln>
            <a:noFill/>
          </a:ln>
          <a:extLst/>
        </p:spPr>
        <p:txBody>
          <a:bodyPr wrap="square">
            <a:spAutoFit/>
          </a:bodyPr>
          <a:lstStyle/>
          <a:p>
            <a:r>
              <a:rPr lang="en-US" sz="1200" b="1" i="1" dirty="0" smtClean="0">
                <a:solidFill>
                  <a:srgbClr val="FF0000"/>
                </a:solidFill>
              </a:rPr>
              <a:t>Herbicidal Molecules</a:t>
            </a:r>
            <a:endParaRPr lang="it-IT" sz="1200" b="1" i="1" dirty="0">
              <a:solidFill>
                <a:srgbClr val="FF0000"/>
              </a:solidFill>
            </a:endParaRPr>
          </a:p>
        </p:txBody>
      </p:sp>
      <p:sp>
        <p:nvSpPr>
          <p:cNvPr id="37" name="Rettangolo 3"/>
          <p:cNvSpPr>
            <a:spLocks noChangeArrowheads="1"/>
          </p:cNvSpPr>
          <p:nvPr/>
        </p:nvSpPr>
        <p:spPr bwMode="auto">
          <a:xfrm>
            <a:off x="611560" y="4005064"/>
            <a:ext cx="2234053" cy="276999"/>
          </a:xfrm>
          <a:prstGeom prst="rect">
            <a:avLst/>
          </a:prstGeom>
          <a:solidFill>
            <a:schemeClr val="bg1"/>
          </a:solidFill>
          <a:ln>
            <a:noFill/>
          </a:ln>
          <a:extLst/>
        </p:spPr>
        <p:txBody>
          <a:bodyPr wrap="square">
            <a:spAutoFit/>
          </a:bodyPr>
          <a:lstStyle/>
          <a:p>
            <a:r>
              <a:rPr lang="en-US" sz="1200" b="1" i="1" dirty="0" smtClean="0">
                <a:solidFill>
                  <a:srgbClr val="FF0000"/>
                </a:solidFill>
              </a:rPr>
              <a:t>Antitumor Molecules</a:t>
            </a:r>
            <a:endParaRPr lang="it-IT" sz="1200" b="1" i="1" dirty="0">
              <a:solidFill>
                <a:srgbClr val="FF0000"/>
              </a:solidFill>
            </a:endParaRPr>
          </a:p>
        </p:txBody>
      </p:sp>
      <p:sp>
        <p:nvSpPr>
          <p:cNvPr id="38" name="Rettangolo 3"/>
          <p:cNvSpPr>
            <a:spLocks noChangeArrowheads="1"/>
          </p:cNvSpPr>
          <p:nvPr/>
        </p:nvSpPr>
        <p:spPr bwMode="auto">
          <a:xfrm>
            <a:off x="6858244" y="4149080"/>
            <a:ext cx="2058890" cy="276999"/>
          </a:xfrm>
          <a:prstGeom prst="rect">
            <a:avLst/>
          </a:prstGeom>
          <a:solidFill>
            <a:schemeClr val="bg1"/>
          </a:solidFill>
          <a:ln>
            <a:noFill/>
          </a:ln>
          <a:extLst/>
        </p:spPr>
        <p:txBody>
          <a:bodyPr wrap="square">
            <a:spAutoFit/>
          </a:bodyPr>
          <a:lstStyle/>
          <a:p>
            <a:r>
              <a:rPr lang="en-US" sz="1200" b="1" i="1" dirty="0" smtClean="0">
                <a:solidFill>
                  <a:srgbClr val="FF0000"/>
                </a:solidFill>
              </a:rPr>
              <a:t>Antitumor Molecules</a:t>
            </a:r>
            <a:endParaRPr lang="it-IT" sz="1200" b="1" i="1" dirty="0">
              <a:solidFill>
                <a:srgbClr val="FF0000"/>
              </a:solidFill>
            </a:endParaRPr>
          </a:p>
        </p:txBody>
      </p:sp>
      <p:pic>
        <p:nvPicPr>
          <p:cNvPr id="42" name="Immagine 0" descr="LISOC carattere più grande.pn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3" name="Oggetto 42"/>
          <p:cNvGraphicFramePr>
            <a:graphicFrameLocks noChangeAspect="1"/>
          </p:cNvGraphicFramePr>
          <p:nvPr>
            <p:extLst>
              <p:ext uri="{D42A27DB-BD31-4B8C-83A1-F6EECF244321}">
                <p14:modId xmlns:p14="http://schemas.microsoft.com/office/powerpoint/2010/main" val="866487762"/>
              </p:ext>
            </p:extLst>
          </p:nvPr>
        </p:nvGraphicFramePr>
        <p:xfrm>
          <a:off x="3026519" y="2420888"/>
          <a:ext cx="2841625" cy="2130425"/>
        </p:xfrm>
        <a:graphic>
          <a:graphicData uri="http://schemas.openxmlformats.org/presentationml/2006/ole">
            <mc:AlternateContent xmlns:mc="http://schemas.openxmlformats.org/markup-compatibility/2006">
              <mc:Choice xmlns:v="urn:schemas-microsoft-com:vml" Requires="v">
                <p:oleObj spid="_x0000_s86188" name="CS ChemDraw Drawing" r:id="rId26" imgW="2842200" imgH="2130840" progId="ChemDraw.Document.5.0">
                  <p:embed/>
                </p:oleObj>
              </mc:Choice>
              <mc:Fallback>
                <p:oleObj name="CS ChemDraw Drawing" r:id="rId26" imgW="2842200" imgH="2130840" progId="ChemDraw.Document.5.0">
                  <p:embed/>
                  <p:pic>
                    <p:nvPicPr>
                      <p:cNvPr id="0" name=""/>
                      <p:cNvPicPr/>
                      <p:nvPr/>
                    </p:nvPicPr>
                    <p:blipFill>
                      <a:blip r:embed="rId27"/>
                      <a:stretch>
                        <a:fillRect/>
                      </a:stretch>
                    </p:blipFill>
                    <p:spPr>
                      <a:xfrm>
                        <a:off x="3026519" y="2420888"/>
                        <a:ext cx="2841625" cy="2130425"/>
                      </a:xfrm>
                      <a:prstGeom prst="rect">
                        <a:avLst/>
                      </a:prstGeom>
                      <a:noFill/>
                    </p:spPr>
                  </p:pic>
                </p:oleObj>
              </mc:Fallback>
            </mc:AlternateContent>
          </a:graphicData>
        </a:graphic>
      </p:graphicFrame>
    </p:spTree>
    <p:extLst>
      <p:ext uri="{BB962C8B-B14F-4D97-AF65-F5344CB8AC3E}">
        <p14:creationId xmlns:p14="http://schemas.microsoft.com/office/powerpoint/2010/main" val="53826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bwMode="auto">
          <a:xfrm>
            <a:off x="3203575" y="188913"/>
            <a:ext cx="3744913" cy="431800"/>
          </a:xfrm>
          <a:prstGeom prst="rect">
            <a:avLst/>
          </a:prstGeom>
          <a:ln>
            <a:solidFill>
              <a:srgbClr val="003399"/>
            </a:solidFill>
            <a:miter lim="800000"/>
            <a:headEnd/>
            <a:tailEnd/>
          </a:ln>
        </p:spPr>
        <p:txBody>
          <a:bodyPr>
            <a:normAutofit fontScale="97500" lnSpcReduction="10000"/>
          </a:bodyPr>
          <a:lstStyle/>
          <a:p>
            <a:pPr algn="ctr" fontAlgn="t">
              <a:defRPr/>
            </a:pPr>
            <a:r>
              <a:rPr lang="it-IT" sz="2400" b="1" smtClean="0">
                <a:solidFill>
                  <a:srgbClr val="0070C0"/>
                </a:solidFill>
                <a:latin typeface="Times New Roman" pitchFamily="18" charset="0"/>
                <a:ea typeface="+mj-ea"/>
                <a:cs typeface="+mj-cs"/>
              </a:rPr>
              <a:t>Acknowledgments</a:t>
            </a:r>
            <a:endParaRPr lang="it-IT" sz="2400" b="1" dirty="0">
              <a:solidFill>
                <a:srgbClr val="0070C0"/>
              </a:solidFill>
              <a:latin typeface="Times New Roman" pitchFamily="18" charset="0"/>
              <a:ea typeface="+mj-ea"/>
              <a:cs typeface="+mj-cs"/>
            </a:endParaRPr>
          </a:p>
        </p:txBody>
      </p:sp>
      <p:sp>
        <p:nvSpPr>
          <p:cNvPr id="31747" name="Text Box 11"/>
          <p:cNvSpPr txBox="1">
            <a:spLocks noChangeArrowheads="1"/>
          </p:cNvSpPr>
          <p:nvPr/>
        </p:nvSpPr>
        <p:spPr bwMode="auto">
          <a:xfrm>
            <a:off x="971600" y="3314898"/>
            <a:ext cx="4197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zh-CN" sz="1200" b="1" dirty="0">
                <a:solidFill>
                  <a:srgbClr val="14363F"/>
                </a:solidFill>
                <a:ea typeface="宋体" pitchFamily="2" charset="-122"/>
              </a:rPr>
              <a:t>Istituto per la Tecnologia delle Membrane, Consiglio Nazionale delle Ricerche (ITM-CNR</a:t>
            </a:r>
            <a:r>
              <a:rPr lang="it-IT" altLang="zh-CN" sz="1200" b="1" dirty="0" smtClean="0">
                <a:solidFill>
                  <a:srgbClr val="14363F"/>
                </a:solidFill>
                <a:ea typeface="宋体" pitchFamily="2" charset="-122"/>
              </a:rPr>
              <a:t>)-</a:t>
            </a:r>
            <a:r>
              <a:rPr lang="it-IT" altLang="zh-CN" sz="1200" b="1" dirty="0" err="1" smtClean="0">
                <a:solidFill>
                  <a:srgbClr val="14363F"/>
                </a:solidFill>
                <a:ea typeface="宋体" pitchFamily="2" charset="-122"/>
              </a:rPr>
              <a:t>Italy</a:t>
            </a:r>
            <a:endParaRPr lang="it-IT" altLang="zh-CN" sz="1200" b="1" dirty="0">
              <a:solidFill>
                <a:srgbClr val="14363F"/>
              </a:solidFill>
              <a:ea typeface="宋体" pitchFamily="2" charset="-122"/>
            </a:endParaRPr>
          </a:p>
        </p:txBody>
      </p:sp>
      <p:sp>
        <p:nvSpPr>
          <p:cNvPr id="31748" name="CasellaDiTesto 10"/>
          <p:cNvSpPr txBox="1">
            <a:spLocks noChangeArrowheads="1"/>
          </p:cNvSpPr>
          <p:nvPr/>
        </p:nvSpPr>
        <p:spPr bwMode="auto">
          <a:xfrm>
            <a:off x="966490" y="3835896"/>
            <a:ext cx="1754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200" b="1" dirty="0">
                <a:solidFill>
                  <a:srgbClr val="FF3300"/>
                </a:solidFill>
              </a:rPr>
              <a:t>Dott. Giorgio De Luca</a:t>
            </a:r>
          </a:p>
          <a:p>
            <a:pPr eaLnBrk="1" hangingPunct="1"/>
            <a:r>
              <a:rPr lang="it-IT" sz="1200" b="1" dirty="0">
                <a:solidFill>
                  <a:srgbClr val="FF3300"/>
                </a:solidFill>
              </a:rPr>
              <a:t>Dott. Nadia Marino</a:t>
            </a:r>
          </a:p>
        </p:txBody>
      </p:sp>
      <p:sp>
        <p:nvSpPr>
          <p:cNvPr id="31749" name="Text Box 13"/>
          <p:cNvSpPr txBox="1">
            <a:spLocks noChangeArrowheads="1"/>
          </p:cNvSpPr>
          <p:nvPr/>
        </p:nvSpPr>
        <p:spPr bwMode="auto">
          <a:xfrm>
            <a:off x="5271194" y="3330560"/>
            <a:ext cx="36212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zh-CN" sz="1200" b="1" dirty="0">
                <a:solidFill>
                  <a:srgbClr val="14363F"/>
                </a:solidFill>
                <a:ea typeface="宋体" pitchFamily="2" charset="-122"/>
              </a:rPr>
              <a:t>Centro Sanitario e Dipartimento di Farmacia e </a:t>
            </a:r>
            <a:endParaRPr lang="it-IT" altLang="zh-CN" sz="1200" b="1" dirty="0" smtClean="0">
              <a:solidFill>
                <a:srgbClr val="14363F"/>
              </a:solidFill>
              <a:ea typeface="宋体" pitchFamily="2" charset="-122"/>
            </a:endParaRPr>
          </a:p>
          <a:p>
            <a:pPr eaLnBrk="1" hangingPunct="1"/>
            <a:r>
              <a:rPr lang="it-IT" altLang="zh-CN" sz="1200" b="1" dirty="0" smtClean="0">
                <a:solidFill>
                  <a:srgbClr val="14363F"/>
                </a:solidFill>
                <a:ea typeface="宋体" pitchFamily="2" charset="-122"/>
              </a:rPr>
              <a:t>Scienze </a:t>
            </a:r>
            <a:r>
              <a:rPr lang="it-IT" altLang="zh-CN" sz="1200" b="1" dirty="0">
                <a:solidFill>
                  <a:srgbClr val="14363F"/>
                </a:solidFill>
                <a:ea typeface="宋体" pitchFamily="2" charset="-122"/>
              </a:rPr>
              <a:t>della Salute e della </a:t>
            </a:r>
            <a:r>
              <a:rPr lang="it-IT" altLang="zh-CN" sz="1200" b="1" dirty="0" smtClean="0">
                <a:solidFill>
                  <a:srgbClr val="14363F"/>
                </a:solidFill>
                <a:ea typeface="宋体" pitchFamily="2" charset="-122"/>
              </a:rPr>
              <a:t>Nutrizione </a:t>
            </a:r>
            <a:endParaRPr lang="it-IT" altLang="zh-CN" sz="1200" b="1" dirty="0">
              <a:solidFill>
                <a:srgbClr val="14363F"/>
              </a:solidFill>
              <a:ea typeface="宋体" pitchFamily="2" charset="-122"/>
            </a:endParaRPr>
          </a:p>
          <a:p>
            <a:pPr eaLnBrk="1" hangingPunct="1"/>
            <a:r>
              <a:rPr lang="it-IT" sz="1200" b="1" dirty="0">
                <a:solidFill>
                  <a:srgbClr val="14363F"/>
                </a:solidFill>
              </a:rPr>
              <a:t>Università della </a:t>
            </a:r>
            <a:r>
              <a:rPr lang="it-IT" sz="1200" b="1" dirty="0" smtClean="0">
                <a:solidFill>
                  <a:srgbClr val="14363F"/>
                </a:solidFill>
              </a:rPr>
              <a:t>Calabria- </a:t>
            </a:r>
            <a:r>
              <a:rPr lang="it-IT" sz="1200" b="1" dirty="0" err="1" smtClean="0">
                <a:solidFill>
                  <a:srgbClr val="14363F"/>
                </a:solidFill>
              </a:rPr>
              <a:t>Italy</a:t>
            </a:r>
            <a:endParaRPr lang="it-IT" sz="1200" b="1" dirty="0">
              <a:solidFill>
                <a:srgbClr val="14363F"/>
              </a:solidFill>
            </a:endParaRPr>
          </a:p>
        </p:txBody>
      </p:sp>
      <p:sp>
        <p:nvSpPr>
          <p:cNvPr id="31750" name="CasellaDiTesto 10"/>
          <p:cNvSpPr txBox="1">
            <a:spLocks noChangeArrowheads="1"/>
          </p:cNvSpPr>
          <p:nvPr/>
        </p:nvSpPr>
        <p:spPr bwMode="auto">
          <a:xfrm>
            <a:off x="5400253" y="4015114"/>
            <a:ext cx="21240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200" b="1" dirty="0">
                <a:solidFill>
                  <a:srgbClr val="FF3300"/>
                </a:solidFill>
              </a:rPr>
              <a:t>Prof. </a:t>
            </a:r>
            <a:r>
              <a:rPr lang="it-IT" sz="1200" b="1" dirty="0" err="1">
                <a:solidFill>
                  <a:srgbClr val="FF3300"/>
                </a:solidFill>
              </a:rPr>
              <a:t>Sebastaino</a:t>
            </a:r>
            <a:r>
              <a:rPr lang="it-IT" sz="1200" b="1" dirty="0">
                <a:solidFill>
                  <a:srgbClr val="FF3300"/>
                </a:solidFill>
              </a:rPr>
              <a:t> Andò</a:t>
            </a:r>
          </a:p>
          <a:p>
            <a:pPr eaLnBrk="1" hangingPunct="1"/>
            <a:r>
              <a:rPr lang="it-IT" sz="1200" b="1" dirty="0">
                <a:solidFill>
                  <a:srgbClr val="FF3300"/>
                </a:solidFill>
              </a:rPr>
              <a:t>Prof. Stefania Catalano</a:t>
            </a:r>
          </a:p>
          <a:p>
            <a:pPr eaLnBrk="1" hangingPunct="1"/>
            <a:r>
              <a:rPr lang="it-IT" sz="1200" b="1" dirty="0">
                <a:solidFill>
                  <a:srgbClr val="FF3300"/>
                </a:solidFill>
              </a:rPr>
              <a:t>Dott. Cinzia Giordano</a:t>
            </a:r>
            <a:endParaRPr lang="it-IT" sz="1200" b="1" baseline="30000" dirty="0">
              <a:solidFill>
                <a:srgbClr val="FF3300"/>
              </a:solidFill>
            </a:endParaRPr>
          </a:p>
        </p:txBody>
      </p:sp>
      <p:sp>
        <p:nvSpPr>
          <p:cNvPr id="31751" name="Text Box 15"/>
          <p:cNvSpPr txBox="1">
            <a:spLocks noChangeArrowheads="1"/>
          </p:cNvSpPr>
          <p:nvPr/>
        </p:nvSpPr>
        <p:spPr bwMode="auto">
          <a:xfrm>
            <a:off x="1082608" y="624813"/>
            <a:ext cx="41973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zh-CN" sz="1300" b="1" dirty="0">
                <a:solidFill>
                  <a:srgbClr val="14363F"/>
                </a:solidFill>
                <a:ea typeface="宋体" pitchFamily="2" charset="-122"/>
              </a:rPr>
              <a:t>Dipartimento di Chimica e Tecnologie </a:t>
            </a:r>
            <a:r>
              <a:rPr lang="it-IT" altLang="zh-CN" sz="1300" b="1" dirty="0" smtClean="0">
                <a:solidFill>
                  <a:srgbClr val="14363F"/>
                </a:solidFill>
                <a:ea typeface="宋体" pitchFamily="2" charset="-122"/>
              </a:rPr>
              <a:t>Chimiche Università </a:t>
            </a:r>
            <a:r>
              <a:rPr lang="it-IT" altLang="zh-CN" sz="1300" b="1" dirty="0">
                <a:solidFill>
                  <a:srgbClr val="14363F"/>
                </a:solidFill>
                <a:ea typeface="宋体" pitchFamily="2" charset="-122"/>
              </a:rPr>
              <a:t>della </a:t>
            </a:r>
            <a:r>
              <a:rPr lang="it-IT" altLang="zh-CN" sz="1300" b="1" dirty="0" smtClean="0">
                <a:solidFill>
                  <a:srgbClr val="14363F"/>
                </a:solidFill>
                <a:ea typeface="宋体" pitchFamily="2" charset="-122"/>
              </a:rPr>
              <a:t>Calabria-</a:t>
            </a:r>
            <a:r>
              <a:rPr lang="it-IT" altLang="zh-CN" sz="1300" b="1" dirty="0" err="1" smtClean="0">
                <a:solidFill>
                  <a:srgbClr val="14363F"/>
                </a:solidFill>
                <a:ea typeface="宋体" pitchFamily="2" charset="-122"/>
              </a:rPr>
              <a:t>Italy</a:t>
            </a:r>
            <a:endParaRPr lang="it-IT" altLang="zh-CN" sz="1300" b="1" dirty="0">
              <a:solidFill>
                <a:srgbClr val="14363F"/>
              </a:solidFill>
              <a:ea typeface="宋体" pitchFamily="2" charset="-122"/>
            </a:endParaRPr>
          </a:p>
        </p:txBody>
      </p:sp>
      <p:pic>
        <p:nvPicPr>
          <p:cNvPr id="31752" name="Immagine 0" descr="LISOC carattere più grand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3888" y="6308725"/>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3" name="Rectangle 17"/>
          <p:cNvSpPr>
            <a:spLocks noChangeArrowheads="1"/>
          </p:cNvSpPr>
          <p:nvPr/>
        </p:nvSpPr>
        <p:spPr bwMode="auto">
          <a:xfrm>
            <a:off x="1476375" y="1192396"/>
            <a:ext cx="191110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ltLang="zh-CN" sz="1300" b="1" dirty="0">
                <a:solidFill>
                  <a:srgbClr val="0000FF"/>
                </a:solidFill>
                <a:ea typeface="宋体" pitchFamily="2" charset="-122"/>
              </a:rPr>
              <a:t>Prof. Bartolo </a:t>
            </a:r>
            <a:r>
              <a:rPr lang="it-IT" altLang="zh-CN" sz="1300" b="1" dirty="0" smtClean="0">
                <a:solidFill>
                  <a:srgbClr val="0000FF"/>
                </a:solidFill>
                <a:ea typeface="宋体" pitchFamily="2" charset="-122"/>
              </a:rPr>
              <a:t>Gabriele</a:t>
            </a:r>
            <a:endParaRPr lang="it-IT" altLang="zh-CN" sz="1300" b="1" dirty="0">
              <a:solidFill>
                <a:srgbClr val="0000FF"/>
              </a:solidFill>
              <a:ea typeface="宋体" pitchFamily="2" charset="-122"/>
            </a:endParaRPr>
          </a:p>
        </p:txBody>
      </p:sp>
      <p:pic>
        <p:nvPicPr>
          <p:cNvPr id="31755" name="Picture 11" descr="http://www.cnr.it/istituti/cnr_logo3.jpg?LO=01000000d9c8b7a604000000040000008124040080e06a44000000000100000000000000000000000000000000000000000000000000000000000000000000000000000000000000"/>
          <p:cNvPicPr>
            <a:picLocks noChangeAspect="1" noChangeArrowheads="1"/>
          </p:cNvPicPr>
          <p:nvPr/>
        </p:nvPicPr>
        <p:blipFill>
          <a:blip r:embed="rId4">
            <a:lum contrast="10000"/>
            <a:extLst>
              <a:ext uri="{28A0092B-C50C-407E-A947-70E740481C1C}">
                <a14:useLocalDpi xmlns:a14="http://schemas.microsoft.com/office/drawing/2010/main" val="0"/>
              </a:ext>
            </a:extLst>
          </a:blip>
          <a:srcRect t="655" r="903" b="957"/>
          <a:stretch>
            <a:fillRect/>
          </a:stretch>
        </p:blipFill>
        <p:spPr bwMode="auto">
          <a:xfrm>
            <a:off x="3446894" y="3949814"/>
            <a:ext cx="6477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6" name="Text Box 13"/>
          <p:cNvSpPr txBox="1">
            <a:spLocks noChangeArrowheads="1"/>
          </p:cNvSpPr>
          <p:nvPr/>
        </p:nvSpPr>
        <p:spPr bwMode="auto">
          <a:xfrm>
            <a:off x="971600" y="4985003"/>
            <a:ext cx="3881951"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zh-CN" sz="1200" b="1" dirty="0">
                <a:solidFill>
                  <a:srgbClr val="14363F"/>
                </a:solidFill>
                <a:ea typeface="宋体" pitchFamily="2" charset="-122"/>
              </a:rPr>
              <a:t>Dipartimento di </a:t>
            </a:r>
            <a:r>
              <a:rPr lang="it-IT" altLang="zh-CN" sz="1200" b="1" dirty="0" smtClean="0">
                <a:solidFill>
                  <a:srgbClr val="14363F"/>
                </a:solidFill>
                <a:ea typeface="宋体" pitchFamily="2" charset="-122"/>
              </a:rPr>
              <a:t>Agraria</a:t>
            </a:r>
            <a:endParaRPr lang="it-IT" altLang="zh-CN" sz="1200" b="1" dirty="0">
              <a:solidFill>
                <a:srgbClr val="14363F"/>
              </a:solidFill>
              <a:ea typeface="宋体" pitchFamily="2" charset="-122"/>
            </a:endParaRPr>
          </a:p>
          <a:p>
            <a:pPr eaLnBrk="1" hangingPunct="1"/>
            <a:r>
              <a:rPr lang="it-IT" sz="1200" b="1" dirty="0">
                <a:solidFill>
                  <a:srgbClr val="14363F"/>
                </a:solidFill>
              </a:rPr>
              <a:t>Università </a:t>
            </a:r>
            <a:r>
              <a:rPr lang="it-IT" sz="1200" b="1" dirty="0" smtClean="0">
                <a:solidFill>
                  <a:srgbClr val="14363F"/>
                </a:solidFill>
              </a:rPr>
              <a:t>Mediterranea di Reggio Calabria-</a:t>
            </a:r>
            <a:r>
              <a:rPr lang="it-IT" sz="1200" b="1" dirty="0" err="1" smtClean="0">
                <a:solidFill>
                  <a:srgbClr val="14363F"/>
                </a:solidFill>
              </a:rPr>
              <a:t>Italy</a:t>
            </a:r>
            <a:endParaRPr lang="it-IT" sz="1200" b="1" dirty="0">
              <a:solidFill>
                <a:srgbClr val="14363F"/>
              </a:solidFill>
            </a:endParaRPr>
          </a:p>
        </p:txBody>
      </p:sp>
      <p:sp>
        <p:nvSpPr>
          <p:cNvPr id="31757" name="CasellaDiTesto 10"/>
          <p:cNvSpPr txBox="1">
            <a:spLocks noChangeArrowheads="1"/>
          </p:cNvSpPr>
          <p:nvPr/>
        </p:nvSpPr>
        <p:spPr bwMode="auto">
          <a:xfrm>
            <a:off x="942071" y="5446965"/>
            <a:ext cx="28796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200" b="1" dirty="0" smtClean="0">
                <a:solidFill>
                  <a:srgbClr val="FF3300"/>
                </a:solidFill>
              </a:rPr>
              <a:t>Dr. Fabrizio </a:t>
            </a:r>
            <a:r>
              <a:rPr lang="it-IT" sz="1200" b="1" dirty="0" err="1" smtClean="0">
                <a:solidFill>
                  <a:srgbClr val="FF3300"/>
                </a:solidFill>
              </a:rPr>
              <a:t>Araniti</a:t>
            </a:r>
            <a:endParaRPr lang="it-IT" sz="1200" b="1" dirty="0" smtClean="0">
              <a:solidFill>
                <a:srgbClr val="FF3300"/>
              </a:solidFill>
            </a:endParaRPr>
          </a:p>
          <a:p>
            <a:pPr eaLnBrk="1" hangingPunct="1"/>
            <a:r>
              <a:rPr lang="it-IT" sz="1200" b="1" dirty="0" smtClean="0">
                <a:solidFill>
                  <a:srgbClr val="FF3300"/>
                </a:solidFill>
              </a:rPr>
              <a:t>Prof. Maria Rosa </a:t>
            </a:r>
            <a:r>
              <a:rPr lang="it-IT" sz="1200" b="1" dirty="0" err="1" smtClean="0">
                <a:solidFill>
                  <a:srgbClr val="FF3300"/>
                </a:solidFill>
              </a:rPr>
              <a:t>Abenavoli</a:t>
            </a:r>
            <a:endParaRPr lang="it-IT" sz="1200" b="1" dirty="0" smtClean="0">
              <a:solidFill>
                <a:srgbClr val="FF3300"/>
              </a:solidFill>
            </a:endParaRPr>
          </a:p>
          <a:p>
            <a:pPr eaLnBrk="1" hangingPunct="1"/>
            <a:r>
              <a:rPr lang="it-IT" sz="1200" b="1" dirty="0" smtClean="0">
                <a:solidFill>
                  <a:srgbClr val="FF3300"/>
                </a:solidFill>
              </a:rPr>
              <a:t>Prof. Francesco </a:t>
            </a:r>
            <a:r>
              <a:rPr lang="it-IT" sz="1200" b="1" dirty="0" err="1" smtClean="0">
                <a:solidFill>
                  <a:srgbClr val="FF3300"/>
                </a:solidFill>
              </a:rPr>
              <a:t>Sunseri</a:t>
            </a:r>
            <a:endParaRPr lang="it-IT" sz="1200" b="1" dirty="0">
              <a:solidFill>
                <a:srgbClr val="FF3300"/>
              </a:solidFill>
            </a:endParaRPr>
          </a:p>
        </p:txBody>
      </p:sp>
      <p:sp>
        <p:nvSpPr>
          <p:cNvPr id="14" name="Rectangle 17"/>
          <p:cNvSpPr>
            <a:spLocks noChangeArrowheads="1"/>
          </p:cNvSpPr>
          <p:nvPr/>
        </p:nvSpPr>
        <p:spPr bwMode="auto">
          <a:xfrm>
            <a:off x="1355219" y="1671191"/>
            <a:ext cx="20052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it-IT" altLang="zh-CN" sz="1200" b="1" dirty="0" smtClean="0">
                <a:solidFill>
                  <a:srgbClr val="FF3300"/>
                </a:solidFill>
                <a:ea typeface="宋体" pitchFamily="2" charset="-122"/>
              </a:rPr>
              <a:t>Dr. </a:t>
            </a:r>
            <a:r>
              <a:rPr lang="it-IT" altLang="zh-CN" sz="1200" b="1" dirty="0" err="1">
                <a:solidFill>
                  <a:srgbClr val="FF3300"/>
                </a:solidFill>
                <a:ea typeface="宋体" pitchFamily="2" charset="-122"/>
              </a:rPr>
              <a:t>Dnyaneshwar</a:t>
            </a:r>
            <a:r>
              <a:rPr lang="it-IT" altLang="zh-CN" sz="1200" b="1" dirty="0">
                <a:solidFill>
                  <a:srgbClr val="FF3300"/>
                </a:solidFill>
                <a:ea typeface="宋体" pitchFamily="2" charset="-122"/>
              </a:rPr>
              <a:t> S. </a:t>
            </a:r>
            <a:r>
              <a:rPr lang="it-IT" altLang="zh-CN" sz="1200" b="1" dirty="0" err="1" smtClean="0">
                <a:solidFill>
                  <a:srgbClr val="FF3300"/>
                </a:solidFill>
                <a:ea typeface="宋体" pitchFamily="2" charset="-122"/>
              </a:rPr>
              <a:t>Raut</a:t>
            </a:r>
            <a:endParaRPr lang="it-IT" altLang="zh-CN" sz="1200" b="1" dirty="0" smtClean="0">
              <a:solidFill>
                <a:srgbClr val="FF3300"/>
              </a:solidFill>
              <a:ea typeface="宋体" pitchFamily="2" charset="-122"/>
            </a:endParaRPr>
          </a:p>
          <a:p>
            <a:r>
              <a:rPr lang="it-IT" sz="1200" b="1" dirty="0" smtClean="0">
                <a:solidFill>
                  <a:srgbClr val="FF3300"/>
                </a:solidFill>
                <a:ea typeface="宋体" pitchFamily="2" charset="-122"/>
              </a:rPr>
              <a:t>Dr. Ida </a:t>
            </a:r>
            <a:r>
              <a:rPr lang="it-IT" sz="1200" b="1" dirty="0" err="1" smtClean="0">
                <a:solidFill>
                  <a:srgbClr val="FF3300"/>
                </a:solidFill>
                <a:ea typeface="宋体" pitchFamily="2" charset="-122"/>
              </a:rPr>
              <a:t>Ziccarelli</a:t>
            </a:r>
            <a:endParaRPr lang="it-IT" sz="1200" b="1" dirty="0">
              <a:solidFill>
                <a:srgbClr val="FF3300"/>
              </a:solidFill>
            </a:endParaRPr>
          </a:p>
        </p:txBody>
      </p:sp>
      <p:sp>
        <p:nvSpPr>
          <p:cNvPr id="15" name="Text Box 13"/>
          <p:cNvSpPr txBox="1">
            <a:spLocks noChangeArrowheads="1"/>
          </p:cNvSpPr>
          <p:nvPr/>
        </p:nvSpPr>
        <p:spPr bwMode="auto">
          <a:xfrm>
            <a:off x="5193696" y="5014917"/>
            <a:ext cx="39148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altLang="zh-CN" sz="1200" b="1" dirty="0">
                <a:solidFill>
                  <a:srgbClr val="14363F"/>
                </a:solidFill>
                <a:ea typeface="宋体" pitchFamily="2" charset="-122"/>
              </a:rPr>
              <a:t>Dipartimento di </a:t>
            </a:r>
            <a:r>
              <a:rPr lang="it-IT" altLang="zh-CN" sz="1200" b="1" dirty="0" smtClean="0">
                <a:solidFill>
                  <a:srgbClr val="14363F"/>
                </a:solidFill>
                <a:ea typeface="宋体" pitchFamily="2" charset="-122"/>
              </a:rPr>
              <a:t>Scienze del Farmaco e dei Prodotti</a:t>
            </a:r>
          </a:p>
          <a:p>
            <a:pPr eaLnBrk="1" hangingPunct="1"/>
            <a:r>
              <a:rPr lang="it-IT" altLang="zh-CN" sz="1200" b="1" dirty="0" smtClean="0">
                <a:solidFill>
                  <a:srgbClr val="14363F"/>
                </a:solidFill>
                <a:ea typeface="宋体" pitchFamily="2" charset="-122"/>
              </a:rPr>
              <a:t> per la Salute </a:t>
            </a:r>
            <a:r>
              <a:rPr lang="it-IT" sz="1200" b="1" dirty="0" smtClean="0">
                <a:solidFill>
                  <a:srgbClr val="14363F"/>
                </a:solidFill>
              </a:rPr>
              <a:t>Università  di Messina-</a:t>
            </a:r>
            <a:r>
              <a:rPr lang="it-IT" sz="1200" b="1" dirty="0" err="1" smtClean="0">
                <a:solidFill>
                  <a:srgbClr val="14363F"/>
                </a:solidFill>
              </a:rPr>
              <a:t>Italy</a:t>
            </a:r>
            <a:endParaRPr lang="it-IT" sz="1200" b="1" dirty="0">
              <a:solidFill>
                <a:srgbClr val="14363F"/>
              </a:solidFill>
            </a:endParaRPr>
          </a:p>
        </p:txBody>
      </p:sp>
      <p:sp>
        <p:nvSpPr>
          <p:cNvPr id="16" name="CasellaDiTesto 10"/>
          <p:cNvSpPr txBox="1">
            <a:spLocks noChangeArrowheads="1"/>
          </p:cNvSpPr>
          <p:nvPr/>
        </p:nvSpPr>
        <p:spPr bwMode="auto">
          <a:xfrm>
            <a:off x="5436815" y="5517232"/>
            <a:ext cx="28796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it-IT" sz="1200" b="1" dirty="0" smtClean="0">
                <a:solidFill>
                  <a:srgbClr val="FF3300"/>
                </a:solidFill>
              </a:rPr>
              <a:t>Dr. Salvatore V. </a:t>
            </a:r>
            <a:r>
              <a:rPr lang="it-IT" sz="1200" b="1" dirty="0" err="1" smtClean="0">
                <a:solidFill>
                  <a:srgbClr val="FF3300"/>
                </a:solidFill>
              </a:rPr>
              <a:t>Giofrè</a:t>
            </a:r>
            <a:endParaRPr lang="it-IT" sz="1200" b="1" dirty="0" smtClean="0">
              <a:solidFill>
                <a:srgbClr val="FF3300"/>
              </a:solidFill>
            </a:endParaRPr>
          </a:p>
          <a:p>
            <a:pPr eaLnBrk="1" hangingPunct="1"/>
            <a:r>
              <a:rPr lang="it-IT" sz="1200" b="1" dirty="0" smtClean="0">
                <a:solidFill>
                  <a:srgbClr val="FF3300"/>
                </a:solidFill>
              </a:rPr>
              <a:t>Prof. Roberto Romeo</a:t>
            </a:r>
          </a:p>
        </p:txBody>
      </p:sp>
      <p:pic>
        <p:nvPicPr>
          <p:cNvPr id="19" name="Picture 1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6632" y="748307"/>
            <a:ext cx="3117179" cy="2142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Immagine 0" descr="LISOC carattere più grand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7770" y="1260085"/>
            <a:ext cx="1348261" cy="647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txBox="1">
            <a:spLocks/>
          </p:cNvSpPr>
          <p:nvPr/>
        </p:nvSpPr>
        <p:spPr bwMode="auto">
          <a:xfrm>
            <a:off x="2843213" y="2276475"/>
            <a:ext cx="3744912" cy="863600"/>
          </a:xfrm>
          <a:prstGeom prst="rect">
            <a:avLst/>
          </a:prstGeom>
          <a:ln>
            <a:noFill/>
            <a:miter lim="800000"/>
            <a:headEnd/>
            <a:tailEnd/>
          </a:ln>
        </p:spPr>
        <p:txBody>
          <a:bodyPr/>
          <a:lstStyle/>
          <a:p>
            <a:pPr algn="ctr" fontAlgn="t">
              <a:defRPr/>
            </a:pPr>
            <a:r>
              <a:rPr lang="it-IT" sz="6600" b="1" dirty="0" err="1" smtClean="0">
                <a:solidFill>
                  <a:srgbClr val="0070C0"/>
                </a:solidFill>
                <a:latin typeface="Times New Roman" pitchFamily="18" charset="0"/>
                <a:ea typeface="+mj-ea"/>
                <a:cs typeface="+mj-cs"/>
              </a:rPr>
              <a:t>Thanks</a:t>
            </a:r>
            <a:endParaRPr lang="it-IT" sz="6600" b="1" dirty="0">
              <a:solidFill>
                <a:srgbClr val="0070C0"/>
              </a:solidFill>
              <a:latin typeface="Times New Roman" pitchFamily="18" charset="0"/>
              <a:ea typeface="+mj-ea"/>
              <a:cs typeface="+mj-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4592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1401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ggetto 1"/>
          <p:cNvGraphicFramePr>
            <a:graphicFrameLocks noChangeAspect="1"/>
          </p:cNvGraphicFramePr>
          <p:nvPr>
            <p:extLst>
              <p:ext uri="{D42A27DB-BD31-4B8C-83A1-F6EECF244321}">
                <p14:modId xmlns:p14="http://schemas.microsoft.com/office/powerpoint/2010/main" val="2088217442"/>
              </p:ext>
            </p:extLst>
          </p:nvPr>
        </p:nvGraphicFramePr>
        <p:xfrm>
          <a:off x="1092200" y="1274291"/>
          <a:ext cx="7700963" cy="4098925"/>
        </p:xfrm>
        <a:graphic>
          <a:graphicData uri="http://schemas.openxmlformats.org/presentationml/2006/ole">
            <mc:AlternateContent xmlns:mc="http://schemas.openxmlformats.org/markup-compatibility/2006">
              <mc:Choice xmlns:v="urn:schemas-microsoft-com:vml" Requires="v">
                <p:oleObj spid="_x0000_s73842" name="CS ChemDraw Drawing" r:id="rId3" imgW="4622800" imgH="2684780" progId="ChemDraw.Document.5.0">
                  <p:embed/>
                </p:oleObj>
              </mc:Choice>
              <mc:Fallback>
                <p:oleObj name="CS ChemDraw Drawing" r:id="rId3" imgW="4622800" imgH="2684780" progId="ChemDraw.Document.5.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2200" y="1274291"/>
                        <a:ext cx="7700963"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Text Box 10"/>
          <p:cNvSpPr txBox="1">
            <a:spLocks noChangeArrowheads="1"/>
          </p:cNvSpPr>
          <p:nvPr/>
        </p:nvSpPr>
        <p:spPr bwMode="auto">
          <a:xfrm>
            <a:off x="1476375" y="404813"/>
            <a:ext cx="6983413" cy="584775"/>
          </a:xfrm>
          <a:prstGeom prst="rect">
            <a:avLst/>
          </a:prstGeom>
          <a:noFill/>
          <a:ln w="28575">
            <a:solidFill>
              <a:srgbClr val="0000FF"/>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a:spAutoFit/>
          </a:bodyPr>
          <a:lstStyle>
            <a:lvl1pPr>
              <a:defRPr sz="2400" i="1">
                <a:solidFill>
                  <a:schemeClr val="tx1"/>
                </a:solidFill>
                <a:latin typeface="Times New Roman" pitchFamily="18" charset="0"/>
              </a:defRPr>
            </a:lvl1pPr>
            <a:lvl2pPr marL="742950" indent="-285750">
              <a:defRPr sz="2400" i="1">
                <a:solidFill>
                  <a:schemeClr val="tx1"/>
                </a:solidFill>
                <a:latin typeface="Times New Roman" pitchFamily="18" charset="0"/>
              </a:defRPr>
            </a:lvl2pPr>
            <a:lvl3pPr marL="1143000" indent="-228600">
              <a:defRPr sz="2400" i="1">
                <a:solidFill>
                  <a:schemeClr val="tx1"/>
                </a:solidFill>
                <a:latin typeface="Times New Roman" pitchFamily="18" charset="0"/>
              </a:defRPr>
            </a:lvl3pPr>
            <a:lvl4pPr marL="1600200" indent="-228600">
              <a:defRPr sz="2400" i="1">
                <a:solidFill>
                  <a:schemeClr val="tx1"/>
                </a:solidFill>
                <a:latin typeface="Times New Roman" pitchFamily="18" charset="0"/>
              </a:defRPr>
            </a:lvl4pPr>
            <a:lvl5pPr marL="2057400" indent="-228600">
              <a:defRPr sz="2400" i="1">
                <a:solidFill>
                  <a:schemeClr val="tx1"/>
                </a:solidFill>
                <a:latin typeface="Times New Roman" pitchFamily="18" charset="0"/>
              </a:defRPr>
            </a:lvl5pPr>
            <a:lvl6pPr marL="2514600" indent="-228600" eaLnBrk="0" fontAlgn="base" hangingPunct="0">
              <a:spcBef>
                <a:spcPct val="0"/>
              </a:spcBef>
              <a:spcAft>
                <a:spcPct val="0"/>
              </a:spcAft>
              <a:defRPr sz="2400" i="1">
                <a:solidFill>
                  <a:schemeClr val="tx1"/>
                </a:solidFill>
                <a:latin typeface="Times New Roman" pitchFamily="18" charset="0"/>
              </a:defRPr>
            </a:lvl6pPr>
            <a:lvl7pPr marL="2971800" indent="-228600" eaLnBrk="0" fontAlgn="base" hangingPunct="0">
              <a:spcBef>
                <a:spcPct val="0"/>
              </a:spcBef>
              <a:spcAft>
                <a:spcPct val="0"/>
              </a:spcAft>
              <a:defRPr sz="2400" i="1">
                <a:solidFill>
                  <a:schemeClr val="tx1"/>
                </a:solidFill>
                <a:latin typeface="Times New Roman" pitchFamily="18" charset="0"/>
              </a:defRPr>
            </a:lvl7pPr>
            <a:lvl8pPr marL="3429000" indent="-228600" eaLnBrk="0" fontAlgn="base" hangingPunct="0">
              <a:spcBef>
                <a:spcPct val="0"/>
              </a:spcBef>
              <a:spcAft>
                <a:spcPct val="0"/>
              </a:spcAft>
              <a:defRPr sz="2400" i="1">
                <a:solidFill>
                  <a:schemeClr val="tx1"/>
                </a:solidFill>
                <a:latin typeface="Times New Roman" pitchFamily="18" charset="0"/>
              </a:defRPr>
            </a:lvl8pPr>
            <a:lvl9pPr marL="3886200" indent="-228600" eaLnBrk="0" fontAlgn="base" hangingPunct="0">
              <a:spcBef>
                <a:spcPct val="0"/>
              </a:spcBef>
              <a:spcAft>
                <a:spcPct val="0"/>
              </a:spcAft>
              <a:defRPr sz="2400" i="1">
                <a:solidFill>
                  <a:schemeClr val="tx1"/>
                </a:solidFill>
                <a:latin typeface="Times New Roman" pitchFamily="18" charset="0"/>
              </a:defRPr>
            </a:lvl9pPr>
          </a:lstStyle>
          <a:p>
            <a:pPr algn="ctr">
              <a:defRPr/>
            </a:pPr>
            <a:r>
              <a:rPr lang="it-IT" sz="1600" b="1" i="0" dirty="0" smtClean="0">
                <a:solidFill>
                  <a:srgbClr val="0000FF"/>
                </a:solidFill>
                <a:latin typeface="+mj-lt"/>
                <a:ea typeface="+mj-ea"/>
                <a:cs typeface="+mj-cs"/>
              </a:rPr>
              <a:t>PdI</a:t>
            </a:r>
            <a:r>
              <a:rPr lang="it-IT" sz="1600" b="1" i="0" baseline="-25000" dirty="0" smtClean="0">
                <a:solidFill>
                  <a:srgbClr val="0000FF"/>
                </a:solidFill>
                <a:latin typeface="+mj-lt"/>
                <a:ea typeface="+mj-ea"/>
                <a:cs typeface="+mj-cs"/>
              </a:rPr>
              <a:t>2</a:t>
            </a:r>
            <a:r>
              <a:rPr lang="it-IT" sz="1600" b="1" i="0" dirty="0" smtClean="0">
                <a:solidFill>
                  <a:srgbClr val="0000FF"/>
                </a:solidFill>
                <a:latin typeface="+mj-lt"/>
                <a:ea typeface="+mj-ea"/>
                <a:cs typeface="+mj-cs"/>
              </a:rPr>
              <a:t>-CATALYZED OXIDATIVE CYCLOCARBONYLATION ALKOXYCARBONYLATION MECHANISM</a:t>
            </a:r>
          </a:p>
        </p:txBody>
      </p:sp>
      <p:pic>
        <p:nvPicPr>
          <p:cNvPr id="17412" name="Immagine 0" descr="LISOC carattere più grand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67620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1125822" y="332656"/>
            <a:ext cx="7200800" cy="584775"/>
          </a:xfrm>
          <a:prstGeom prst="rect">
            <a:avLst/>
          </a:prstGeom>
          <a:ln w="28575">
            <a:solidFill>
              <a:srgbClr val="0000FF"/>
            </a:solidFill>
          </a:ln>
        </p:spPr>
        <p:txBody>
          <a:bodyPr wrap="square">
            <a:spAutoFit/>
          </a:bodyPr>
          <a:lstStyle/>
          <a:p>
            <a:pPr algn="ctr">
              <a:defRPr/>
            </a:pPr>
            <a:r>
              <a:rPr lang="it-IT" sz="1600" b="1" dirty="0">
                <a:solidFill>
                  <a:srgbClr val="0000FF"/>
                </a:solidFill>
                <a:latin typeface="+mj-lt"/>
                <a:ea typeface="+mj-ea"/>
                <a:cs typeface="+mj-cs"/>
              </a:rPr>
              <a:t>PdI</a:t>
            </a:r>
            <a:r>
              <a:rPr lang="it-IT" sz="1600" b="1" baseline="-25000" dirty="0">
                <a:solidFill>
                  <a:srgbClr val="0000FF"/>
                </a:solidFill>
                <a:latin typeface="+mj-lt"/>
                <a:ea typeface="+mj-ea"/>
                <a:cs typeface="+mj-cs"/>
              </a:rPr>
              <a:t>2</a:t>
            </a:r>
            <a:r>
              <a:rPr lang="it-IT" sz="1600" b="1" dirty="0">
                <a:solidFill>
                  <a:srgbClr val="0000FF"/>
                </a:solidFill>
                <a:latin typeface="+mj-lt"/>
                <a:ea typeface="+mj-ea"/>
                <a:cs typeface="+mj-cs"/>
              </a:rPr>
              <a:t>-CATALYZED OXIDATIVE HETEROCYCLIZATION-ALKOXYCARBONYLATION MECHANISM</a:t>
            </a:r>
          </a:p>
        </p:txBody>
      </p:sp>
      <p:graphicFrame>
        <p:nvGraphicFramePr>
          <p:cNvPr id="18435" name="Oggetto 5"/>
          <p:cNvGraphicFramePr>
            <a:graphicFrameLocks noChangeAspect="1"/>
          </p:cNvGraphicFramePr>
          <p:nvPr/>
        </p:nvGraphicFramePr>
        <p:xfrm>
          <a:off x="390525" y="1452563"/>
          <a:ext cx="8664575" cy="4241800"/>
        </p:xfrm>
        <a:graphic>
          <a:graphicData uri="http://schemas.openxmlformats.org/presentationml/2006/ole">
            <mc:AlternateContent xmlns:mc="http://schemas.openxmlformats.org/markup-compatibility/2006">
              <mc:Choice xmlns:v="urn:schemas-microsoft-com:vml" Requires="v">
                <p:oleObj spid="_x0000_s74866" name="CS ChemDraw Drawing" r:id="rId3" imgW="5727700" imgH="2804160" progId="ChemDraw.Document.5.0">
                  <p:embed/>
                </p:oleObj>
              </mc:Choice>
              <mc:Fallback>
                <p:oleObj name="CS ChemDraw Drawing" r:id="rId3" imgW="5727700" imgH="2804160" progId="ChemDraw.Document.5.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525" y="1452563"/>
                        <a:ext cx="8664575"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436" name="Immagine 0" descr="LISOC carattere più grand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5639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827088" y="390525"/>
            <a:ext cx="7920037" cy="584775"/>
          </a:xfrm>
          <a:prstGeom prst="rect">
            <a:avLst/>
          </a:prstGeom>
          <a:solidFill>
            <a:schemeClr val="bg1"/>
          </a:solidFill>
          <a:ln w="28575" algn="ctr">
            <a:solidFill>
              <a:srgbClr val="0000FF"/>
            </a:solidFill>
            <a:miter lim="800000"/>
            <a:headEnd type="none" w="sm" len="sm"/>
            <a:tailEnd type="none" w="sm" len="sm"/>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it-IT" sz="1600" b="1" dirty="0" smtClean="0">
                <a:solidFill>
                  <a:srgbClr val="0000FF"/>
                </a:solidFill>
                <a:latin typeface="+mj-lt"/>
                <a:ea typeface="+mj-ea"/>
                <a:cs typeface="+mj-cs"/>
              </a:rPr>
              <a:t>PdI</a:t>
            </a:r>
            <a:r>
              <a:rPr lang="it-IT" sz="1600" b="1" baseline="-25000" dirty="0" smtClean="0">
                <a:solidFill>
                  <a:srgbClr val="0000FF"/>
                </a:solidFill>
                <a:latin typeface="+mj-lt"/>
                <a:ea typeface="+mj-ea"/>
                <a:cs typeface="+mj-cs"/>
              </a:rPr>
              <a:t>2</a:t>
            </a:r>
            <a:r>
              <a:rPr lang="it-IT" sz="1600" b="1" dirty="0" smtClean="0">
                <a:solidFill>
                  <a:srgbClr val="0000FF"/>
                </a:solidFill>
                <a:latin typeface="+mj-lt"/>
                <a:ea typeface="+mj-ea"/>
                <a:cs typeface="+mj-cs"/>
              </a:rPr>
              <a:t>-CATALYZED  OXIDATIVE MONOAMINOCARBONYLATION-</a:t>
            </a:r>
          </a:p>
          <a:p>
            <a:pPr algn="ctr" eaLnBrk="1" hangingPunct="1">
              <a:defRPr/>
            </a:pPr>
            <a:r>
              <a:rPr lang="it-IT" sz="1600" b="1" dirty="0" smtClean="0">
                <a:solidFill>
                  <a:srgbClr val="0000FF"/>
                </a:solidFill>
                <a:latin typeface="+mj-lt"/>
                <a:ea typeface="+mj-ea"/>
                <a:cs typeface="+mj-cs"/>
              </a:rPr>
              <a:t>INTRAMOLECULAR  CONJUGATE  ADDITION  MECHANISM</a:t>
            </a:r>
          </a:p>
        </p:txBody>
      </p:sp>
      <p:graphicFrame>
        <p:nvGraphicFramePr>
          <p:cNvPr id="19459" name="Oggetto 1"/>
          <p:cNvGraphicFramePr>
            <a:graphicFrameLocks noChangeAspect="1"/>
          </p:cNvGraphicFramePr>
          <p:nvPr/>
        </p:nvGraphicFramePr>
        <p:xfrm>
          <a:off x="1335088" y="1500188"/>
          <a:ext cx="6777037" cy="4578350"/>
        </p:xfrm>
        <a:graphic>
          <a:graphicData uri="http://schemas.openxmlformats.org/presentationml/2006/ole">
            <mc:AlternateContent xmlns:mc="http://schemas.openxmlformats.org/markup-compatibility/2006">
              <mc:Choice xmlns:v="urn:schemas-microsoft-com:vml" Requires="v">
                <p:oleObj spid="_x0000_s75890" name="CS ChemDraw Drawing" r:id="rId3" imgW="4198620" imgH="2938780" progId="ChemDraw.Document.5.0">
                  <p:embed/>
                </p:oleObj>
              </mc:Choice>
              <mc:Fallback>
                <p:oleObj name="CS ChemDraw Drawing" r:id="rId3" imgW="4198620" imgH="2938780" progId="ChemDraw.Document.5.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5088" y="1500188"/>
                        <a:ext cx="6777037" cy="4578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9460" name="Immagine 0" descr="LISOC carattere più grand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99326" y="6422280"/>
            <a:ext cx="66516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866777"/>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cnologia">
  <a:themeElements>
    <a:clrScheme name="Personalizzato 4">
      <a:dk1>
        <a:srgbClr val="1892C2"/>
      </a:dk1>
      <a:lt1>
        <a:srgbClr val="286C7F"/>
      </a:lt1>
      <a:dk2>
        <a:srgbClr val="FFFFFF"/>
      </a:dk2>
      <a:lt2>
        <a:srgbClr val="FFFFFF"/>
      </a:lt2>
      <a:accent1>
        <a:srgbClr val="10688B"/>
      </a:accent1>
      <a:accent2>
        <a:srgbClr val="BFE7F7"/>
      </a:accent2>
      <a:accent3>
        <a:srgbClr val="3691AA"/>
      </a:accent3>
      <a:accent4>
        <a:srgbClr val="3691AA"/>
      </a:accent4>
      <a:accent5>
        <a:srgbClr val="246171"/>
      </a:accent5>
      <a:accent6>
        <a:srgbClr val="3691AA"/>
      </a:accent6>
      <a:hlink>
        <a:srgbClr val="3691AA"/>
      </a:hlink>
      <a:folHlink>
        <a:srgbClr val="3691AA"/>
      </a:folHlink>
    </a:clrScheme>
    <a:fontScheme name="Tecnologia">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nologia">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txDef>
      <a:spPr>
        <a:noFill/>
      </a:spPr>
      <a:bodyPr wrap="square" rtlCol="0">
        <a:spAutoFit/>
      </a:bodyPr>
      <a:lstStyle>
        <a:defPPr>
          <a:defRPr dirty="0"/>
        </a:defPPr>
      </a:lstStyle>
    </a:txDef>
  </a:objectDefaults>
  <a:extraClrSchemeLst/>
</a:theme>
</file>

<file path=ppt/theme/theme2.xml><?xml version="1.0" encoding="utf-8"?>
<a:theme xmlns:a="http://schemas.openxmlformats.org/drawingml/2006/main" name="Solstizio">
  <a:themeElements>
    <a:clrScheme name="Mo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Solstiz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z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25507</TotalTime>
  <Words>2479</Words>
  <Application>Microsoft Office PowerPoint</Application>
  <PresentationFormat>On-screen Show (4:3)</PresentationFormat>
  <Paragraphs>416</Paragraphs>
  <Slides>30</Slides>
  <Notes>7</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30</vt:i4>
      </vt:variant>
    </vt:vector>
  </HeadingPairs>
  <TitlesOfParts>
    <vt:vector size="34" baseType="lpstr">
      <vt:lpstr>Tecnologia</vt:lpstr>
      <vt:lpstr>Solstizio</vt:lpstr>
      <vt:lpstr>CS ChemDraw Drawing</vt:lpstr>
      <vt:lpstr>Foglio di lavoro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Leader</dc:creator>
  <cp:lastModifiedBy>omics</cp:lastModifiedBy>
  <cp:revision>844</cp:revision>
  <dcterms:created xsi:type="dcterms:W3CDTF">2011-11-06T14:05:23Z</dcterms:created>
  <dcterms:modified xsi:type="dcterms:W3CDTF">2016-09-05T11:39:29Z</dcterms:modified>
</cp:coreProperties>
</file>