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6"/>
  </p:notesMasterIdLst>
  <p:sldIdLst>
    <p:sldId id="325" r:id="rId3"/>
    <p:sldId id="340" r:id="rId4"/>
    <p:sldId id="258" r:id="rId5"/>
    <p:sldId id="259" r:id="rId6"/>
    <p:sldId id="272" r:id="rId7"/>
    <p:sldId id="260" r:id="rId8"/>
    <p:sldId id="267" r:id="rId9"/>
    <p:sldId id="264" r:id="rId10"/>
    <p:sldId id="261" r:id="rId11"/>
    <p:sldId id="262" r:id="rId12"/>
    <p:sldId id="263" r:id="rId13"/>
    <p:sldId id="266" r:id="rId14"/>
    <p:sldId id="269" r:id="rId15"/>
    <p:sldId id="270" r:id="rId16"/>
    <p:sldId id="271" r:id="rId17"/>
    <p:sldId id="268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7" r:id="rId27"/>
    <p:sldId id="326" r:id="rId28"/>
    <p:sldId id="333" r:id="rId29"/>
    <p:sldId id="327" r:id="rId30"/>
    <p:sldId id="329" r:id="rId31"/>
    <p:sldId id="330" r:id="rId32"/>
    <p:sldId id="331" r:id="rId33"/>
    <p:sldId id="332" r:id="rId34"/>
    <p:sldId id="334" r:id="rId35"/>
    <p:sldId id="335" r:id="rId36"/>
    <p:sldId id="336" r:id="rId37"/>
    <p:sldId id="337" r:id="rId38"/>
    <p:sldId id="338" r:id="rId39"/>
    <p:sldId id="339" r:id="rId40"/>
    <p:sldId id="288" r:id="rId41"/>
    <p:sldId id="289" r:id="rId42"/>
    <p:sldId id="297" r:id="rId43"/>
    <p:sldId id="301" r:id="rId44"/>
    <p:sldId id="323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86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DVDC2\User%20Profiles\rgonzalez\My%20Documents\Private\DV%20stuff\Rehealth\OA%20study\Copy%20of%20BASE%20DE%20DATOS%20PACIENTES%20Fina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DVDC2\User%20Profiles\rgonzalez\My%20Documents\Private\DV%20stuff\Rehealth\OA%20study\Copy%20of%20BASE%20DE%20DATOS%20PACIENTES%20Fina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DVDC2\User%20Profiles\rgonzalez\My%20Documents\Private\DV%20stuff\Rehealth\OA%20study\Copy%20of%20BASE%20DE%20DATOS%20PACIENTES%20Fina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Aggrecan Expression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errBars>
            <c:errBarType val="both"/>
            <c:errValType val="stdErr"/>
            <c:noEndCap val="0"/>
          </c:errBars>
          <c:cat>
            <c:strRef>
              <c:f>Sheet1!$K$3:$K$17</c:f>
              <c:strCache>
                <c:ptCount val="15"/>
                <c:pt idx="0">
                  <c:v>DAY10-1</c:v>
                </c:pt>
                <c:pt idx="1">
                  <c:v>DAY17-1</c:v>
                </c:pt>
                <c:pt idx="2">
                  <c:v>DAY28-1</c:v>
                </c:pt>
                <c:pt idx="3">
                  <c:v>DAY10-2</c:v>
                </c:pt>
                <c:pt idx="4">
                  <c:v>DAY17-2</c:v>
                </c:pt>
                <c:pt idx="5">
                  <c:v>DAY28-2</c:v>
                </c:pt>
                <c:pt idx="6">
                  <c:v>DAY10-3</c:v>
                </c:pt>
                <c:pt idx="7">
                  <c:v>DAY17-3</c:v>
                </c:pt>
                <c:pt idx="8">
                  <c:v>DAY28-3</c:v>
                </c:pt>
                <c:pt idx="9">
                  <c:v>DAY10-4</c:v>
                </c:pt>
                <c:pt idx="10">
                  <c:v>DAY17-4</c:v>
                </c:pt>
                <c:pt idx="11">
                  <c:v>DAY28-4</c:v>
                </c:pt>
                <c:pt idx="12">
                  <c:v>DAY10-5</c:v>
                </c:pt>
                <c:pt idx="13">
                  <c:v>DAY17-5</c:v>
                </c:pt>
                <c:pt idx="14">
                  <c:v>DAY28-5</c:v>
                </c:pt>
              </c:strCache>
            </c:strRef>
          </c:cat>
          <c:val>
            <c:numRef>
              <c:f>Sheet1!$L$3:$L$17</c:f>
              <c:numCache>
                <c:formatCode>###0.00000;\-###0.00000</c:formatCode>
                <c:ptCount val="15"/>
                <c:pt idx="0">
                  <c:v>2.7688955286630401</c:v>
                </c:pt>
                <c:pt idx="1">
                  <c:v>1.1400761067086671</c:v>
                </c:pt>
                <c:pt idx="2">
                  <c:v>0.32893006342582087</c:v>
                </c:pt>
                <c:pt idx="3">
                  <c:v>1.4023283981160728</c:v>
                </c:pt>
                <c:pt idx="4">
                  <c:v>1.03700272553975</c:v>
                </c:pt>
                <c:pt idx="5">
                  <c:v>1.0941220243020371</c:v>
                </c:pt>
                <c:pt idx="6">
                  <c:v>1.2404997868381846</c:v>
                </c:pt>
                <c:pt idx="7">
                  <c:v>1.2404997868381846</c:v>
                </c:pt>
                <c:pt idx="8">
                  <c:v>0.77490808869639949</c:v>
                </c:pt>
                <c:pt idx="9">
                  <c:v>1.9785264932184532</c:v>
                </c:pt>
                <c:pt idx="10">
                  <c:v>0.74731549379849393</c:v>
                </c:pt>
                <c:pt idx="11">
                  <c:v>0.90144415112594456</c:v>
                </c:pt>
                <c:pt idx="12">
                  <c:v>0.39819410458457832</c:v>
                </c:pt>
                <c:pt idx="13">
                  <c:v>0.14061123244106447</c:v>
                </c:pt>
                <c:pt idx="1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2155600"/>
        <c:axId val="182156160"/>
      </c:barChart>
      <c:catAx>
        <c:axId val="1821556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82156160"/>
        <c:crosses val="autoZero"/>
        <c:auto val="1"/>
        <c:lblAlgn val="ctr"/>
        <c:lblOffset val="100"/>
        <c:noMultiLvlLbl val="0"/>
      </c:catAx>
      <c:valAx>
        <c:axId val="18215616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lized fold expression</a:t>
                </a:r>
              </a:p>
            </c:rich>
          </c:tx>
          <c:layout/>
          <c:overlay val="0"/>
        </c:title>
        <c:numFmt formatCode="###0.00000;\-###0.00000" sourceLinked="1"/>
        <c:majorTickMark val="out"/>
        <c:minorTickMark val="none"/>
        <c:tickLblPos val="nextTo"/>
        <c:crossAx val="18215560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7"/>
    </mc:Choice>
    <mc:Fallback>
      <c:style val="4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Collagen 10 Expression</a:t>
            </a:r>
          </a:p>
        </c:rich>
      </c:tx>
      <c:layout>
        <c:manualLayout>
          <c:xMode val="edge"/>
          <c:yMode val="edge"/>
          <c:x val="0.18544990300125702"/>
          <c:y val="5.1181102362204685E-4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errBars>
            <c:errBarType val="both"/>
            <c:errValType val="stdErr"/>
            <c:noEndCap val="0"/>
          </c:errBars>
          <c:cat>
            <c:strRef>
              <c:f>Sheet1!$U$23:$U$37</c:f>
              <c:strCache>
                <c:ptCount val="15"/>
                <c:pt idx="0">
                  <c:v>DAY10-1</c:v>
                </c:pt>
                <c:pt idx="1">
                  <c:v>DAY17-1</c:v>
                </c:pt>
                <c:pt idx="2">
                  <c:v>DAY28-1</c:v>
                </c:pt>
                <c:pt idx="3">
                  <c:v>DAY10-2</c:v>
                </c:pt>
                <c:pt idx="4">
                  <c:v>DAY17-2</c:v>
                </c:pt>
                <c:pt idx="5">
                  <c:v>DAY28-2</c:v>
                </c:pt>
                <c:pt idx="6">
                  <c:v>DAY10-3</c:v>
                </c:pt>
                <c:pt idx="7">
                  <c:v>DAY17-3</c:v>
                </c:pt>
                <c:pt idx="8">
                  <c:v>DAY28-3</c:v>
                </c:pt>
                <c:pt idx="9">
                  <c:v>DAY10-4</c:v>
                </c:pt>
                <c:pt idx="10">
                  <c:v>DAY17-4</c:v>
                </c:pt>
                <c:pt idx="11">
                  <c:v>DAY28-4</c:v>
                </c:pt>
                <c:pt idx="12">
                  <c:v>DAY10-5</c:v>
                </c:pt>
                <c:pt idx="13">
                  <c:v>DAY17-5</c:v>
                </c:pt>
                <c:pt idx="14">
                  <c:v>DAY28-5</c:v>
                </c:pt>
              </c:strCache>
            </c:strRef>
          </c:cat>
          <c:val>
            <c:numRef>
              <c:f>Sheet1!$V$23:$V$37</c:f>
              <c:numCache>
                <c:formatCode>###0.00000;\-###0.00000</c:formatCode>
                <c:ptCount val="15"/>
                <c:pt idx="0">
                  <c:v>0.24179464514235524</c:v>
                </c:pt>
                <c:pt idx="1">
                  <c:v>6.3881825701776696E-2</c:v>
                </c:pt>
                <c:pt idx="2">
                  <c:v>4.4239324745024003E-3</c:v>
                </c:pt>
                <c:pt idx="3">
                  <c:v>1.0549629150173199</c:v>
                </c:pt>
                <c:pt idx="4">
                  <c:v>0.99582894203896</c:v>
                </c:pt>
                <c:pt idx="5">
                  <c:v>0.88149763111616697</c:v>
                </c:pt>
                <c:pt idx="6">
                  <c:v>1.2312995153627446</c:v>
                </c:pt>
                <c:pt idx="7">
                  <c:v>1.1346811691555527</c:v>
                </c:pt>
                <c:pt idx="8">
                  <c:v>0.42681609955871708</c:v>
                </c:pt>
                <c:pt idx="9">
                  <c:v>1.9785264932184599</c:v>
                </c:pt>
                <c:pt idx="10">
                  <c:v>0.84329814316820895</c:v>
                </c:pt>
                <c:pt idx="11">
                  <c:v>0.47763678489882283</c:v>
                </c:pt>
                <c:pt idx="12">
                  <c:v>0.69016535642523802</c:v>
                </c:pt>
                <c:pt idx="13">
                  <c:v>1.4276538342099498</c:v>
                </c:pt>
                <c:pt idx="1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2161200"/>
        <c:axId val="182161760"/>
      </c:barChart>
      <c:catAx>
        <c:axId val="1821612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82161760"/>
        <c:crosses val="autoZero"/>
        <c:auto val="1"/>
        <c:lblAlgn val="ctr"/>
        <c:lblOffset val="100"/>
        <c:noMultiLvlLbl val="0"/>
      </c:catAx>
      <c:valAx>
        <c:axId val="18216176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Normalized expn</a:t>
                </a:r>
              </a:p>
            </c:rich>
          </c:tx>
          <c:layout/>
          <c:overlay val="0"/>
        </c:title>
        <c:numFmt formatCode="###0.00000;\-###0.00000" sourceLinked="1"/>
        <c:majorTickMark val="out"/>
        <c:minorTickMark val="none"/>
        <c:tickLblPos val="nextTo"/>
        <c:crossAx val="18216120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6"/>
    </mc:Choice>
    <mc:Fallback>
      <c:style val="4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MMP-13 Expression</a:t>
            </a:r>
          </a:p>
        </c:rich>
      </c:tx>
      <c:layout>
        <c:manualLayout>
          <c:xMode val="edge"/>
          <c:yMode val="edge"/>
          <c:x val="0.31239506479012957"/>
          <c:y val="0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errBars>
            <c:errBarType val="both"/>
            <c:errValType val="stdErr"/>
            <c:noEndCap val="0"/>
          </c:errBars>
          <c:cat>
            <c:strRef>
              <c:f>Sheet1!$L$37:$L$51</c:f>
              <c:strCache>
                <c:ptCount val="15"/>
                <c:pt idx="0">
                  <c:v>DAY10-1</c:v>
                </c:pt>
                <c:pt idx="1">
                  <c:v>DAY17-1</c:v>
                </c:pt>
                <c:pt idx="2">
                  <c:v>DAY28-1</c:v>
                </c:pt>
                <c:pt idx="3">
                  <c:v>DAY10-2</c:v>
                </c:pt>
                <c:pt idx="4">
                  <c:v>DAY17-2</c:v>
                </c:pt>
                <c:pt idx="5">
                  <c:v>DAY28-2</c:v>
                </c:pt>
                <c:pt idx="6">
                  <c:v>DAY10-3</c:v>
                </c:pt>
                <c:pt idx="7">
                  <c:v>DAY17-3</c:v>
                </c:pt>
                <c:pt idx="8">
                  <c:v>DAY28-3</c:v>
                </c:pt>
                <c:pt idx="9">
                  <c:v>DAY10-4</c:v>
                </c:pt>
                <c:pt idx="10">
                  <c:v>DAY17-4</c:v>
                </c:pt>
                <c:pt idx="11">
                  <c:v>DAY28-4</c:v>
                </c:pt>
                <c:pt idx="12">
                  <c:v>DAY10-5</c:v>
                </c:pt>
                <c:pt idx="13">
                  <c:v>DAY17-5</c:v>
                </c:pt>
                <c:pt idx="14">
                  <c:v>DAY28-5</c:v>
                </c:pt>
              </c:strCache>
            </c:strRef>
          </c:cat>
          <c:val>
            <c:numRef>
              <c:f>Sheet1!$M$37:$M$51</c:f>
              <c:numCache>
                <c:formatCode>###0.00000;\-###0.00000</c:formatCode>
                <c:ptCount val="15"/>
                <c:pt idx="0">
                  <c:v>2.5259806575220339E-2</c:v>
                </c:pt>
                <c:pt idx="1">
                  <c:v>2.0089243249662211E-2</c:v>
                </c:pt>
                <c:pt idx="2">
                  <c:v>5.3575374469868875E-3</c:v>
                </c:pt>
                <c:pt idx="3">
                  <c:v>4.9877967630185434E-2</c:v>
                </c:pt>
                <c:pt idx="4">
                  <c:v>8.6469030013487894E-2</c:v>
                </c:pt>
                <c:pt idx="5">
                  <c:v>3.7176141915715416E-2</c:v>
                </c:pt>
                <c:pt idx="6">
                  <c:v>8.5602019005684898E-2</c:v>
                </c:pt>
                <c:pt idx="7">
                  <c:v>0.30268829744376896</c:v>
                </c:pt>
                <c:pt idx="8">
                  <c:v>3.6058988152554206E-2</c:v>
                </c:pt>
                <c:pt idx="9">
                  <c:v>0.13486075296539601</c:v>
                </c:pt>
                <c:pt idx="10">
                  <c:v>0.23138957668957097</c:v>
                </c:pt>
                <c:pt idx="11">
                  <c:v>2.1074354285862712E-2</c:v>
                </c:pt>
                <c:pt idx="12">
                  <c:v>1</c:v>
                </c:pt>
                <c:pt idx="13">
                  <c:v>1.6274932529208428</c:v>
                </c:pt>
                <c:pt idx="1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2085984"/>
        <c:axId val="182086544"/>
      </c:barChart>
      <c:catAx>
        <c:axId val="1820859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82086544"/>
        <c:crosses val="autoZero"/>
        <c:auto val="1"/>
        <c:lblAlgn val="ctr"/>
        <c:lblOffset val="100"/>
        <c:noMultiLvlLbl val="0"/>
      </c:catAx>
      <c:valAx>
        <c:axId val="18208654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Normalized expn</a:t>
                </a:r>
              </a:p>
            </c:rich>
          </c:tx>
          <c:layout/>
          <c:overlay val="0"/>
        </c:title>
        <c:numFmt formatCode="###0.00000;\-###0.00000" sourceLinked="1"/>
        <c:majorTickMark val="out"/>
        <c:minorTickMark val="none"/>
        <c:tickLblPos val="nextTo"/>
        <c:crossAx val="18208598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WOMAC Pain Scale (20 Max)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Hoja1!$A$33:$A$34</c:f>
              <c:strCache>
                <c:ptCount val="2"/>
                <c:pt idx="0">
                  <c:v>Initial </c:v>
                </c:pt>
                <c:pt idx="1">
                  <c:v>6 Months Post</c:v>
                </c:pt>
              </c:strCache>
            </c:strRef>
          </c:cat>
          <c:val>
            <c:numRef>
              <c:f>Hoja1!$B$33:$B$34</c:f>
              <c:numCache>
                <c:formatCode>General</c:formatCode>
                <c:ptCount val="2"/>
                <c:pt idx="0">
                  <c:v>3.8</c:v>
                </c:pt>
                <c:pt idx="1">
                  <c:v>1.8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182088784"/>
        <c:axId val="182089344"/>
      </c:barChart>
      <c:catAx>
        <c:axId val="18208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089344"/>
        <c:crosses val="autoZero"/>
        <c:auto val="1"/>
        <c:lblAlgn val="ctr"/>
        <c:lblOffset val="100"/>
        <c:noMultiLvlLbl val="0"/>
      </c:catAx>
      <c:valAx>
        <c:axId val="182089344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088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WOMAC Rigidity Scale (8 Max)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Hoja1!$A$36:$A$37</c:f>
              <c:strCache>
                <c:ptCount val="2"/>
                <c:pt idx="0">
                  <c:v>Initial </c:v>
                </c:pt>
                <c:pt idx="1">
                  <c:v>6 Months Post</c:v>
                </c:pt>
              </c:strCache>
            </c:strRef>
          </c:cat>
          <c:val>
            <c:numRef>
              <c:f>Hoja1!$B$36:$B$37</c:f>
              <c:numCache>
                <c:formatCode>General</c:formatCode>
                <c:ptCount val="2"/>
                <c:pt idx="0">
                  <c:v>2.2000000000000002</c:v>
                </c:pt>
                <c:pt idx="1">
                  <c:v>1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182091584"/>
        <c:axId val="182747728"/>
      </c:barChart>
      <c:catAx>
        <c:axId val="18209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47728"/>
        <c:crosses val="autoZero"/>
        <c:auto val="1"/>
        <c:lblAlgn val="ctr"/>
        <c:lblOffset val="100"/>
        <c:noMultiLvlLbl val="0"/>
      </c:catAx>
      <c:valAx>
        <c:axId val="18274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09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WOMAC Function Scale (68 Max)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Hoja1!$A$40:$A$41</c:f>
              <c:strCache>
                <c:ptCount val="2"/>
                <c:pt idx="0">
                  <c:v>Initial</c:v>
                </c:pt>
                <c:pt idx="1">
                  <c:v>6 Months Post</c:v>
                </c:pt>
              </c:strCache>
            </c:strRef>
          </c:cat>
          <c:val>
            <c:numRef>
              <c:f>Hoja1!$B$40:$B$41</c:f>
              <c:numCache>
                <c:formatCode>General</c:formatCode>
                <c:ptCount val="2"/>
                <c:pt idx="0">
                  <c:v>12.6</c:v>
                </c:pt>
                <c:pt idx="1">
                  <c:v>5.8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182749968"/>
        <c:axId val="182750528"/>
      </c:barChart>
      <c:catAx>
        <c:axId val="18274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50528"/>
        <c:crosses val="autoZero"/>
        <c:auto val="1"/>
        <c:lblAlgn val="ctr"/>
        <c:lblOffset val="100"/>
        <c:noMultiLvlLbl val="0"/>
      </c:catAx>
      <c:valAx>
        <c:axId val="18275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49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C021B-46E0-43A8-BB5A-926071E39CD6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F1865F-F376-4D8B-9EAE-15C1B2F35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80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C5A71E-91D8-489A-AE49-936C7075310C}" type="slidenum">
              <a:rPr lang="en-US" altLang="en-US">
                <a:solidFill>
                  <a:prstClr val="black"/>
                </a:solidFill>
                <a:latin typeface="Lato Regular"/>
              </a:rPr>
              <a:pPr>
                <a:spcBef>
                  <a:spcPct val="0"/>
                </a:spcBef>
              </a:pPr>
              <a:t>2</a:t>
            </a:fld>
            <a:endParaRPr lang="en-US" altLang="en-US" dirty="0">
              <a:solidFill>
                <a:prstClr val="black"/>
              </a:solidFill>
              <a:latin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646802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944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804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972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792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3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299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998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79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545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024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16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902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17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101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6357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4878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64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805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4863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3062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635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5B00-B363-4F9A-8076-D4E0342BAB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7718-05DA-4534-866C-D438612986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639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C5B00-B363-4F9A-8076-D4E0342BAB02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A7718-05DA-4534-866C-D438612986C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333777" cy="6858000"/>
            <a:chOff x="0" y="0"/>
            <a:chExt cx="333777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252368" cy="685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Lato Regular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01246" y="0"/>
              <a:ext cx="132531" cy="6858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Lato Regular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" t="13055" r="-2948" b="20621"/>
          <a:stretch/>
        </p:blipFill>
        <p:spPr>
          <a:xfrm>
            <a:off x="10495568" y="5699982"/>
            <a:ext cx="1747234" cy="114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03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Lato Regular"/>
              </a:defRPr>
            </a:lvl1pPr>
          </a:lstStyle>
          <a:p>
            <a:fld id="{96EC5B00-B363-4F9A-8076-D4E0342BAB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Lato Regular"/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Lato Regular"/>
              </a:defRPr>
            </a:lvl1pPr>
          </a:lstStyle>
          <a:p>
            <a:fld id="{AA6A7718-05DA-4534-866C-D438612986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823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ato Bold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://www.cbsnews.com/stories/2007/01/11/health/main2351656.s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gi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5476" y="568758"/>
            <a:ext cx="7864100" cy="23876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ato Bold"/>
                <a:cs typeface="Lato Bold"/>
              </a:rPr>
              <a:t>The Use of Bone Marrow Stem Cells for Osteoarthritis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Lato Bold"/>
              <a:cs typeface="Lato 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198780"/>
            <a:ext cx="9144000" cy="1354945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Lato Regular"/>
                <a:cs typeface="Lato Regular"/>
              </a:rPr>
              <a:t>Rafael Gonzalez, Ph.D.</a:t>
            </a:r>
          </a:p>
          <a:p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Lato Regular"/>
                <a:cs typeface="Lato Regular"/>
              </a:rPr>
              <a:t>Vice President of Research and Development</a:t>
            </a:r>
          </a:p>
          <a:p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Lato Regular"/>
                <a:cs typeface="Lato Regular"/>
              </a:rPr>
              <a:t>DaVinci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Lato Regular"/>
                <a:cs typeface="Lato Regular"/>
              </a:rPr>
              <a:t> Biosciences, LLC</a:t>
            </a:r>
          </a:p>
          <a:p>
            <a:endParaRPr lang="en-US" sz="2000" dirty="0">
              <a:solidFill>
                <a:schemeClr val="bg2">
                  <a:lumMod val="25000"/>
                </a:schemeClr>
              </a:solidFill>
              <a:latin typeface="Lato Regular"/>
              <a:cs typeface="Lato Regular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333777" cy="6858000"/>
            <a:chOff x="0" y="0"/>
            <a:chExt cx="333777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252368" cy="685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Lato Regular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01246" y="0"/>
              <a:ext cx="132531" cy="6858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Lato Regular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>
            <a:off x="1748014" y="3522879"/>
            <a:ext cx="8686330" cy="0"/>
          </a:xfrm>
          <a:prstGeom prst="line">
            <a:avLst/>
          </a:prstGeom>
          <a:ln>
            <a:solidFill>
              <a:srgbClr val="A6A6A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DaVinciLogo_FINAL_SMALL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340" y="4070333"/>
            <a:ext cx="2249938" cy="89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42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3.jpg"/>
          <p:cNvPicPr>
            <a:picLocks noChangeAspect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634986" y="4542822"/>
            <a:ext cx="10728326" cy="141554"/>
          </a:xfrm>
          <a:prstGeom prst="rect">
            <a:avLst/>
          </a:prstGeom>
          <a:noFill/>
          <a:ln>
            <a:noFill/>
          </a:ln>
        </p:spPr>
      </p:pic>
      <p:sp>
        <p:nvSpPr>
          <p:cNvPr id="21508" name="Title 1"/>
          <p:cNvSpPr>
            <a:spLocks noGrp="1"/>
          </p:cNvSpPr>
          <p:nvPr>
            <p:ph type="title"/>
          </p:nvPr>
        </p:nvSpPr>
        <p:spPr>
          <a:xfrm>
            <a:off x="1473200" y="1118911"/>
            <a:ext cx="8686800" cy="838200"/>
          </a:xfrm>
        </p:spPr>
        <p:txBody>
          <a:bodyPr/>
          <a:lstStyle/>
          <a:p>
            <a:pPr eaLnBrk="1" hangingPunct="1"/>
            <a:r>
              <a:rPr lang="en-US" alt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Lato Bold"/>
              </a:rPr>
              <a:t>DaVinci</a:t>
            </a:r>
            <a:r>
              <a:rPr lang="en-US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ato Bold"/>
              </a:rPr>
              <a:t> Family of Companies</a:t>
            </a:r>
          </a:p>
        </p:txBody>
      </p:sp>
      <p:sp>
        <p:nvSpPr>
          <p:cNvPr id="21510" name="AutoShape 2" descr="https://mail-attachment.googleusercontent.com/attachment/u/1/?saduie=AG9B_P-7YVu4UDaL1Gan4YERJmUj&amp;attid=0.1&amp;disp=emb&amp;view=att&amp;th=13abe162acb59939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dirty="0">
              <a:solidFill>
                <a:prstClr val="black"/>
              </a:solidFill>
              <a:latin typeface="Lato Regular"/>
              <a:cs typeface="Arial" panose="020B0604020202020204" pitchFamily="34" charset="0"/>
            </a:endParaRPr>
          </a:p>
        </p:txBody>
      </p:sp>
      <p:sp>
        <p:nvSpPr>
          <p:cNvPr id="21511" name="AutoShape 4" descr="https://mail-attachment.googleusercontent.com/attachment/u/1/?saduie=AG9B_P-7YVu4UDaL1Gan4YERJmUj&amp;attid=0.1&amp;disp=emb&amp;view=att&amp;th=13abe162acb59939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dirty="0">
              <a:solidFill>
                <a:prstClr val="black"/>
              </a:solidFill>
              <a:latin typeface="Lato Regular"/>
              <a:cs typeface="Arial" panose="020B0604020202020204" pitchFamily="34" charset="0"/>
            </a:endParaRPr>
          </a:p>
        </p:txBody>
      </p:sp>
      <p:pic>
        <p:nvPicPr>
          <p:cNvPr id="2" name="Picture 1" descr="DV_Logo_Small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250" y="3660546"/>
            <a:ext cx="1615440" cy="640080"/>
          </a:xfrm>
          <a:prstGeom prst="rect">
            <a:avLst/>
          </a:prstGeom>
        </p:spPr>
      </p:pic>
      <p:pic>
        <p:nvPicPr>
          <p:cNvPr id="4" name="Picture 3" descr="DaVinciLogo_FINAL_SMALL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97" y="3609546"/>
            <a:ext cx="1979696" cy="7867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9217" y="4754498"/>
            <a:ext cx="2059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</a:rPr>
              <a:t> Cutting-Edge Adult Stem Cell Research</a:t>
            </a:r>
          </a:p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Lato Regula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70328" y="4892897"/>
            <a:ext cx="244226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</a:rPr>
              <a:t>Stem Cell Therapy Centers</a:t>
            </a: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Lato Regular"/>
            </a:endParaRPr>
          </a:p>
        </p:txBody>
      </p:sp>
      <p:pic>
        <p:nvPicPr>
          <p:cNvPr id="7" name="Picture 6" descr="ReHealth_t325_i442_Grad_Large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919" y="3033405"/>
            <a:ext cx="3550675" cy="1775338"/>
          </a:xfrm>
          <a:prstGeom prst="rect">
            <a:avLst/>
          </a:prstGeom>
        </p:spPr>
      </p:pic>
      <p:pic>
        <p:nvPicPr>
          <p:cNvPr id="8" name="Picture 7" descr="TheBioBox Logo_NoTag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778" y="3587849"/>
            <a:ext cx="2637649" cy="7494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06880" y="4982451"/>
            <a:ext cx="2580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</a:rPr>
              <a:t>Adult Stem Cell Storage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0614" y="4852196"/>
            <a:ext cx="169330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</a:rPr>
              <a:t>Research Tools for Drug Discovery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0"/>
            <a:ext cx="252368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Regular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01246" y="0"/>
            <a:ext cx="13253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55368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562" y="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en-US" sz="4000" dirty="0" smtClean="0"/>
              <a:t>Arthritis </a:t>
            </a:r>
            <a:endParaRPr lang="en-US" sz="4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18656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2800" dirty="0" smtClean="0"/>
              <a:t>Involves the breakdown of cartilage </a:t>
            </a:r>
          </a:p>
          <a:p>
            <a:pPr eaLnBrk="1" hangingPunct="1"/>
            <a:r>
              <a:rPr lang="en-US" altLang="en-US" sz="2800" dirty="0" smtClean="0"/>
              <a:t>Over </a:t>
            </a:r>
            <a:r>
              <a:rPr lang="en-US" altLang="en-US" dirty="0"/>
              <a:t>1</a:t>
            </a:r>
            <a:r>
              <a:rPr lang="en-US" altLang="en-US" sz="2800" dirty="0" smtClean="0"/>
              <a:t>00 forms of arthritis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dirty="0" smtClean="0"/>
              <a:t>    -rheumatoid, </a:t>
            </a:r>
            <a:r>
              <a:rPr lang="en-US" altLang="en-US" sz="2800" dirty="0" err="1" smtClean="0"/>
              <a:t>osteo</a:t>
            </a:r>
            <a:r>
              <a:rPr lang="en-US" altLang="en-US" sz="2800" dirty="0" smtClean="0"/>
              <a:t>, lupus, psoriasis, </a:t>
            </a:r>
            <a:r>
              <a:rPr lang="en-US" altLang="en-US" sz="2800" dirty="0" err="1" smtClean="0"/>
              <a:t>etc</a:t>
            </a:r>
            <a:r>
              <a:rPr lang="en-US" altLang="en-US" sz="2800" dirty="0" smtClean="0"/>
              <a:t>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dirty="0"/>
              <a:t> </a:t>
            </a:r>
            <a:r>
              <a:rPr lang="en-US" altLang="en-US" dirty="0" smtClean="0"/>
              <a:t>   -</a:t>
            </a:r>
            <a:r>
              <a:rPr lang="en-US" altLang="en-US" dirty="0" err="1" smtClean="0"/>
              <a:t>Osteo</a:t>
            </a:r>
            <a:r>
              <a:rPr lang="en-US" altLang="en-US" dirty="0" smtClean="0"/>
              <a:t> is the most common form</a:t>
            </a:r>
            <a:endParaRPr lang="en-US" altLang="en-US" sz="2800" dirty="0" smtClean="0"/>
          </a:p>
          <a:p>
            <a:pPr eaLnBrk="1" hangingPunct="1"/>
            <a:r>
              <a:rPr lang="en-US" altLang="en-US" sz="2800" dirty="0" smtClean="0"/>
              <a:t>Affects over 37 million people in the US (1 in 7 people)</a:t>
            </a:r>
          </a:p>
          <a:p>
            <a:pPr marL="0" indent="0" eaLnBrk="1" hangingPunct="1">
              <a:buNone/>
            </a:pPr>
            <a:r>
              <a:rPr lang="en-US" altLang="en-US" dirty="0"/>
              <a:t> </a:t>
            </a:r>
            <a:r>
              <a:rPr lang="en-US" altLang="en-US" dirty="0" smtClean="0"/>
              <a:t>  -Estimated 67 million by 2030 </a:t>
            </a:r>
            <a:endParaRPr lang="en-US" altLang="en-US" sz="2800" dirty="0" smtClean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dirty="0" smtClean="0"/>
              <a:t> </a:t>
            </a:r>
          </a:p>
          <a:p>
            <a:pPr eaLnBrk="1" hangingPunct="1"/>
            <a:r>
              <a:rPr lang="en-US" altLang="en-US" sz="2800" dirty="0" smtClean="0"/>
              <a:t>Costs are greater than $128 billion (CDC; 2009)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dirty="0" smtClean="0"/>
              <a:t>  </a:t>
            </a:r>
            <a:r>
              <a:rPr lang="en-US" altLang="en-US" sz="2000" dirty="0" smtClean="0">
                <a:hlinkClick r:id="rId2"/>
              </a:rPr>
              <a:t>http://www.cbsnews.com/stories/2007/01/11/health/main2351656.shtml</a:t>
            </a:r>
            <a:endParaRPr lang="en-US" altLang="en-US" sz="2000" dirty="0" smtClean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000" dirty="0" smtClean="0"/>
              <a:t>   </a:t>
            </a:r>
          </a:p>
          <a:p>
            <a:pPr eaLnBrk="1" hangingPunct="1"/>
            <a:endParaRPr lang="en-US" altLang="en-US" sz="28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568" y="1984354"/>
            <a:ext cx="2086232" cy="278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4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88664"/>
          </a:xfrm>
        </p:spPr>
        <p:txBody>
          <a:bodyPr>
            <a:normAutofit/>
          </a:bodyPr>
          <a:lstStyle/>
          <a:p>
            <a:r>
              <a:rPr lang="en-US" altLang="en-US" sz="4000" dirty="0" smtClean="0"/>
              <a:t>Arthritis </a:t>
            </a:r>
            <a:endParaRPr lang="en-US" sz="4000" dirty="0"/>
          </a:p>
        </p:txBody>
      </p:sp>
      <p:sp>
        <p:nvSpPr>
          <p:cNvPr id="7" name="Content Placeholder 2"/>
          <p:cNvSpPr txBox="1">
            <a:spLocks noGrp="1"/>
          </p:cNvSpPr>
          <p:nvPr>
            <p:ph idx="1"/>
          </p:nvPr>
        </p:nvSpPr>
        <p:spPr>
          <a:xfrm>
            <a:off x="528918" y="1329090"/>
            <a:ext cx="11546541" cy="5198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Presently no cure</a:t>
            </a:r>
          </a:p>
          <a:p>
            <a:r>
              <a:rPr lang="en-US" altLang="en-US" dirty="0" smtClean="0"/>
              <a:t>Standard of care: cortisone therapy, anti-inflammatories, analgesics, small biologics, surgery, physical therapy</a:t>
            </a:r>
          </a:p>
          <a:p>
            <a:pPr marL="0" indent="0">
              <a:buNone/>
            </a:pPr>
            <a:r>
              <a:rPr lang="en-US" altLang="en-US" dirty="0"/>
              <a:t> </a:t>
            </a:r>
            <a:r>
              <a:rPr lang="en-US" altLang="en-US" dirty="0" smtClean="0"/>
              <a:t>  - Described as “inadequate as they only treat symptoms of pain and inflammation”</a:t>
            </a:r>
          </a:p>
          <a:p>
            <a:r>
              <a:rPr lang="en-US" altLang="en-US" dirty="0" smtClean="0"/>
              <a:t>Alternatives: glucosamine, chondroitin, </a:t>
            </a:r>
            <a:r>
              <a:rPr lang="en-US" altLang="en-US" dirty="0" err="1" smtClean="0"/>
              <a:t>methysulfonylmethane</a:t>
            </a:r>
            <a:r>
              <a:rPr lang="en-US" altLang="en-US" dirty="0" smtClean="0"/>
              <a:t> (MSM), hyaluronic acid </a:t>
            </a:r>
          </a:p>
          <a:p>
            <a:endParaRPr lang="en-US" altLang="en-US" dirty="0"/>
          </a:p>
          <a:p>
            <a:endParaRPr lang="en-US" altLang="en-US" dirty="0" smtClean="0"/>
          </a:p>
          <a:p>
            <a:pPr marL="0" indent="0">
              <a:buNone/>
            </a:pPr>
            <a:endParaRPr lang="en-US" altLang="en-US" dirty="0" smtClean="0"/>
          </a:p>
          <a:p>
            <a:pPr marL="0" indent="0">
              <a:buNone/>
            </a:pPr>
            <a:endParaRPr lang="en-US" altLang="en-US" dirty="0"/>
          </a:p>
          <a:p>
            <a:endParaRPr lang="en-US" altLang="en-US" dirty="0" smtClean="0"/>
          </a:p>
          <a:p>
            <a:pPr>
              <a:buFont typeface="Arial" panose="020B0604020202020204" pitchFamily="34" charset="0"/>
              <a:buNone/>
            </a:pPr>
            <a:endParaRPr lang="en-US" alt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071" y="4268643"/>
            <a:ext cx="4476715" cy="22585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80238" y="6647555"/>
            <a:ext cx="1515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Mobasheri</a:t>
            </a:r>
            <a:r>
              <a:rPr lang="en-US" sz="1000" dirty="0" smtClean="0"/>
              <a:t> et al., 2009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8981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88664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Arthritis </a:t>
            </a:r>
            <a:endParaRPr lang="en-US" dirty="0"/>
          </a:p>
        </p:txBody>
      </p:sp>
      <p:sp>
        <p:nvSpPr>
          <p:cNvPr id="7" name="Content Placeholder 2"/>
          <p:cNvSpPr txBox="1">
            <a:spLocks noGrp="1"/>
          </p:cNvSpPr>
          <p:nvPr>
            <p:ph idx="1"/>
          </p:nvPr>
        </p:nvSpPr>
        <p:spPr>
          <a:xfrm>
            <a:off x="528918" y="1329090"/>
            <a:ext cx="11546541" cy="5198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Problem 1: </a:t>
            </a:r>
            <a:r>
              <a:rPr lang="en-US" altLang="en-US" dirty="0"/>
              <a:t>an immune response that causes damage most frequently to the joints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dirty="0" smtClean="0"/>
          </a:p>
          <a:p>
            <a:pPr>
              <a:buFont typeface="Arial" panose="020B0604020202020204" pitchFamily="34" charset="0"/>
              <a:buNone/>
            </a:pPr>
            <a:endParaRPr lang="en-US" altLang="en-US" dirty="0"/>
          </a:p>
          <a:p>
            <a:pPr>
              <a:buFont typeface="Arial" panose="020B0604020202020204" pitchFamily="34" charset="0"/>
              <a:buNone/>
            </a:pPr>
            <a:endParaRPr lang="en-US" altLang="en-US" dirty="0" smtClean="0"/>
          </a:p>
          <a:p>
            <a:pPr>
              <a:buFont typeface="Arial" panose="020B0604020202020204" pitchFamily="34" charset="0"/>
              <a:buNone/>
            </a:pPr>
            <a:endParaRPr lang="en-US" altLang="en-US" dirty="0"/>
          </a:p>
          <a:p>
            <a:pPr>
              <a:buFont typeface="Arial" panose="020B0604020202020204" pitchFamily="34" charset="0"/>
              <a:buNone/>
            </a:pPr>
            <a:endParaRPr lang="en-US" altLang="en-US" dirty="0" smtClean="0"/>
          </a:p>
          <a:p>
            <a:r>
              <a:rPr lang="en-US" altLang="en-US" dirty="0" smtClean="0"/>
              <a:t>Problem 2: Joints have poor capacity for healing and repair</a:t>
            </a:r>
          </a:p>
          <a:p>
            <a:pPr marL="0" indent="0">
              <a:buNone/>
            </a:pPr>
            <a:r>
              <a:rPr lang="en-US" altLang="en-US" dirty="0"/>
              <a:t> </a:t>
            </a:r>
            <a:r>
              <a:rPr lang="en-US" altLang="en-US" dirty="0" smtClean="0"/>
              <a:t>  -Cartilage regeneration is minimal or incorrectly repaired </a:t>
            </a:r>
            <a:endParaRPr lang="en-US" altLang="en-US" dirty="0"/>
          </a:p>
          <a:p>
            <a:pPr>
              <a:buFont typeface="Arial" panose="020B0604020202020204" pitchFamily="34" charset="0"/>
              <a:buNone/>
            </a:pPr>
            <a:endParaRPr lang="en-US" alt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528" y="2311887"/>
            <a:ext cx="4476715" cy="22585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80238" y="6647555"/>
            <a:ext cx="1515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Mobasheri</a:t>
            </a:r>
            <a:r>
              <a:rPr lang="en-US" sz="1000" dirty="0" smtClean="0"/>
              <a:t> et al., 2009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8583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6113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97766" y="110378"/>
            <a:ext cx="10515600" cy="970384"/>
          </a:xfrm>
        </p:spPr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Arthritis and Stem Cells </a:t>
            </a:r>
            <a:br>
              <a:rPr lang="en-US" altLang="en-US" sz="4000" dirty="0" smtClean="0"/>
            </a:b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61391" y="1341438"/>
            <a:ext cx="10542038" cy="510000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dirty="0" smtClean="0"/>
              <a:t>Greater than </a:t>
            </a:r>
            <a:r>
              <a:rPr lang="en-US" altLang="en-US" dirty="0" smtClean="0"/>
              <a:t>1300</a:t>
            </a:r>
            <a:r>
              <a:rPr lang="en-US" altLang="en-US" sz="2800" dirty="0" smtClean="0"/>
              <a:t> peer reviewed publications in the field </a:t>
            </a:r>
            <a:r>
              <a:rPr lang="en-US" altLang="en-US" dirty="0" smtClean="0"/>
              <a:t>(pubmed.com -2014) </a:t>
            </a:r>
            <a:endParaRPr lang="en-US" altLang="en-US" sz="2800" dirty="0" smtClean="0"/>
          </a:p>
          <a:p>
            <a:pPr eaLnBrk="1" hangingPunct="1"/>
            <a:r>
              <a:rPr lang="en-US" altLang="en-US" sz="2800" dirty="0" smtClean="0"/>
              <a:t>The most described cell type: Mesenchymal stem cells (MSCs)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dirty="0" smtClean="0"/>
              <a:t>     - </a:t>
            </a:r>
            <a:r>
              <a:rPr lang="en-US" altLang="en-US" sz="2800" dirty="0" err="1" smtClean="0"/>
              <a:t>Multipotent</a:t>
            </a:r>
            <a:endParaRPr lang="en-US" altLang="en-US" sz="2800" dirty="0" smtClean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dirty="0"/>
              <a:t> </a:t>
            </a:r>
            <a:r>
              <a:rPr lang="en-US" altLang="en-US" dirty="0" smtClean="0"/>
              <a:t>    - </a:t>
            </a:r>
            <a:r>
              <a:rPr lang="en-US" altLang="en-US" dirty="0" err="1" smtClean="0"/>
              <a:t>Immunomodulatory</a:t>
            </a:r>
            <a:r>
              <a:rPr lang="en-US" altLang="en-US" sz="2800" dirty="0" smtClean="0"/>
              <a:t> and anti-inflammatory properties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dirty="0"/>
              <a:t> </a:t>
            </a:r>
            <a:r>
              <a:rPr lang="en-US" altLang="en-US" dirty="0" smtClean="0"/>
              <a:t>    - Trophic</a:t>
            </a:r>
            <a:r>
              <a:rPr lang="en-US" altLang="en-US" sz="2800" dirty="0" smtClean="0"/>
              <a:t> support</a:t>
            </a:r>
          </a:p>
          <a:p>
            <a:pPr eaLnBrk="1" hangingPunct="1"/>
            <a:r>
              <a:rPr lang="en-US" altLang="en-US" dirty="0" smtClean="0"/>
              <a:t>Described as early as 1991 with therapeutic technology in mind ---</a:t>
            </a:r>
            <a:r>
              <a:rPr lang="en-US" altLang="en-US" dirty="0" err="1" smtClean="0"/>
              <a:t>Caplan</a:t>
            </a:r>
            <a:r>
              <a:rPr lang="en-US" altLang="en-US" dirty="0" smtClean="0"/>
              <a:t> 1991. Mesenchymal Stem Cells. J </a:t>
            </a:r>
            <a:r>
              <a:rPr lang="en-US" altLang="en-US" dirty="0" err="1" smtClean="0"/>
              <a:t>Orthop</a:t>
            </a:r>
            <a:r>
              <a:rPr lang="en-US" altLang="en-US" dirty="0" smtClean="0"/>
              <a:t> Res. </a:t>
            </a:r>
          </a:p>
          <a:p>
            <a:pPr marL="0" indent="0" eaLnBrk="1" hangingPunct="1">
              <a:buNone/>
            </a:pPr>
            <a:endParaRPr lang="en-US" altLang="en-US" sz="2800" dirty="0" smtClean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dirty="0" smtClean="0"/>
              <a:t>     </a:t>
            </a:r>
            <a:endParaRPr lang="en-US" altLang="en-US" dirty="0"/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14465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6113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02175" y="63029"/>
            <a:ext cx="10515600" cy="970384"/>
          </a:xfrm>
        </p:spPr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MSCs </a:t>
            </a:r>
            <a:br>
              <a:rPr lang="en-US" altLang="en-US" sz="4000" dirty="0" smtClean="0"/>
            </a:b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61391" y="1453198"/>
            <a:ext cx="10542038" cy="452596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dirty="0" smtClean="0"/>
              <a:t>Can be isolated from: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dirty="0" smtClean="0"/>
              <a:t>   bone marrow, </a:t>
            </a:r>
            <a:r>
              <a:rPr lang="en-US" altLang="en-US" dirty="0" smtClean="0"/>
              <a:t>adipose tissue, </a:t>
            </a:r>
            <a:r>
              <a:rPr lang="en-US" altLang="en-US" sz="2800" dirty="0" smtClean="0"/>
              <a:t>dental pulp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800" dirty="0" smtClean="0"/>
              <a:t>   umbilical cord tissue, </a:t>
            </a:r>
            <a:r>
              <a:rPr lang="en-US" altLang="en-US" dirty="0" smtClean="0"/>
              <a:t>synovial, testes, </a:t>
            </a:r>
            <a:r>
              <a:rPr lang="en-US" altLang="en-US" dirty="0" err="1" smtClean="0"/>
              <a:t>etc</a:t>
            </a:r>
            <a:endParaRPr lang="en-US" altLang="en-US" sz="28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23" y="1558329"/>
            <a:ext cx="2973183" cy="226528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391" y="3592698"/>
            <a:ext cx="84418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Highly expandable-without losing ability to differentiate</a:t>
            </a:r>
          </a:p>
          <a:p>
            <a:r>
              <a:rPr lang="en-US" sz="2800" dirty="0"/>
              <a:t>   -age, disease </a:t>
            </a:r>
            <a:r>
              <a:rPr lang="en-US" sz="2800" dirty="0" smtClean="0"/>
              <a:t>&amp; </a:t>
            </a:r>
            <a:r>
              <a:rPr lang="en-US" sz="2800" dirty="0"/>
              <a:t>culture condition dependent</a:t>
            </a:r>
          </a:p>
          <a:p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Should </a:t>
            </a:r>
            <a:r>
              <a:rPr lang="en-US" sz="2800" dirty="0"/>
              <a:t>form CFUs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23" y="3926503"/>
            <a:ext cx="2973183" cy="221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17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53296" y="1162843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International Guidelines for MSCs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80302" y="2221953"/>
            <a:ext cx="9201665" cy="2234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kern="0" dirty="0">
                <a:solidFill>
                  <a:prstClr val="black"/>
                </a:solidFill>
              </a:rPr>
              <a:t>Minimum criteria*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kern="0" dirty="0">
                <a:solidFill>
                  <a:prstClr val="black"/>
                </a:solidFill>
              </a:rPr>
              <a:t>   - Plastic adherent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kern="0" dirty="0">
                <a:solidFill>
                  <a:prstClr val="black"/>
                </a:solidFill>
              </a:rPr>
              <a:t>   - (+) CD105, CD73, CD90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kern="0" dirty="0">
                <a:solidFill>
                  <a:prstClr val="black"/>
                </a:solidFill>
              </a:rPr>
              <a:t>   - (-)  CD34, CD45, CD14/11, CD19, HLA-DR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kern="0" dirty="0">
                <a:solidFill>
                  <a:prstClr val="black"/>
                </a:solidFill>
              </a:rPr>
              <a:t>   - Differentiate to Mesoderm (osteoblast, </a:t>
            </a:r>
            <a:r>
              <a:rPr lang="en-US" sz="2400" kern="0" dirty="0" err="1" smtClean="0">
                <a:solidFill>
                  <a:prstClr val="black"/>
                </a:solidFill>
              </a:rPr>
              <a:t>adipocytes,chondroblasts</a:t>
            </a:r>
            <a:r>
              <a:rPr lang="en-US" sz="2400" kern="0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1878226" y="5438299"/>
            <a:ext cx="74222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kern="0" dirty="0">
                <a:solidFill>
                  <a:prstClr val="black"/>
                </a:solidFill>
              </a:rPr>
              <a:t>*Dominci et al., 2006. Minimal Criteria for defining </a:t>
            </a:r>
            <a:r>
              <a:rPr lang="en-US" sz="1400" kern="0" dirty="0" err="1">
                <a:solidFill>
                  <a:prstClr val="black"/>
                </a:solidFill>
              </a:rPr>
              <a:t>multipotent</a:t>
            </a:r>
            <a:r>
              <a:rPr lang="en-US" sz="1400" kern="0" dirty="0">
                <a:solidFill>
                  <a:prstClr val="black"/>
                </a:solidFill>
              </a:rPr>
              <a:t> mesenchymal stromal cells. The International Society for  Cellular Therapy position statement. </a:t>
            </a:r>
            <a:r>
              <a:rPr lang="en-US" sz="1400" kern="0" dirty="0" err="1">
                <a:solidFill>
                  <a:prstClr val="black"/>
                </a:solidFill>
              </a:rPr>
              <a:t>Cytotherapy</a:t>
            </a:r>
            <a:r>
              <a:rPr lang="en-US" sz="1400" kern="0" dirty="0">
                <a:solidFill>
                  <a:prstClr val="black"/>
                </a:solidFill>
              </a:rPr>
              <a:t> 8(4): 315-317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1680" y="264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prstClr val="black"/>
                </a:solidFill>
              </a:rPr>
              <a:t>MSCs</a:t>
            </a:r>
            <a:endParaRPr lang="en-US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15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6113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9962" y="17189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Why Mesenchymal Stem Cells?  </a:t>
            </a:r>
            <a:br>
              <a:rPr lang="en-US" altLang="en-US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290161"/>
            <a:ext cx="10515600" cy="4351338"/>
          </a:xfrm>
        </p:spPr>
        <p:txBody>
          <a:bodyPr/>
          <a:lstStyle/>
          <a:p>
            <a:r>
              <a:rPr lang="en-US" dirty="0" smtClean="0"/>
              <a:t>Mesoderm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Mesenchyme (connective tissue)  </a:t>
            </a:r>
          </a:p>
          <a:p>
            <a:r>
              <a:rPr lang="en-US" dirty="0" smtClean="0"/>
              <a:t>Easily differentiate into fat, cartilage and bone</a:t>
            </a:r>
            <a:endParaRPr lang="en-US" dirty="0"/>
          </a:p>
        </p:txBody>
      </p:sp>
      <p:pic>
        <p:nvPicPr>
          <p:cNvPr id="8" name="Content Placeholder 5" descr="Mobasheri_2009-MesenchymalStemCellsCartilage.bmp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9822" y="2956091"/>
            <a:ext cx="6564932" cy="36914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80238" y="6647555"/>
            <a:ext cx="1515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Mobasheri</a:t>
            </a:r>
            <a:r>
              <a:rPr lang="en-US" sz="1000" dirty="0" smtClean="0"/>
              <a:t> et al., 2009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69943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913965" y="1871324"/>
            <a:ext cx="2514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44415" y="205269"/>
            <a:ext cx="10515600" cy="970384"/>
          </a:xfrm>
        </p:spPr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Why Mesenchymal Stem Cells?  </a:t>
            </a:r>
            <a:br>
              <a:rPr lang="en-US" altLang="en-US" sz="4000" dirty="0" smtClean="0"/>
            </a:br>
            <a:endParaRPr lang="en-US" sz="40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7492" y="1175653"/>
            <a:ext cx="59436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4565946" y="6561438"/>
            <a:ext cx="126669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dirty="0"/>
              <a:t>Gonzalez et al., 2007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054352" y="1936376"/>
            <a:ext cx="735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Bone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014077" y="3809386"/>
            <a:ext cx="1098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Cartilage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067865" y="5488766"/>
            <a:ext cx="1017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Adipose</a:t>
            </a:r>
            <a:endParaRPr lang="en-US" dirty="0"/>
          </a:p>
        </p:txBody>
      </p:sp>
      <p:sp>
        <p:nvSpPr>
          <p:cNvPr id="4" name="Left Arrow 3"/>
          <p:cNvSpPr/>
          <p:nvPr/>
        </p:nvSpPr>
        <p:spPr>
          <a:xfrm>
            <a:off x="8319247" y="2079813"/>
            <a:ext cx="457200" cy="10847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8332693" y="3944739"/>
            <a:ext cx="457200" cy="10847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/>
          <p:cNvSpPr/>
          <p:nvPr/>
        </p:nvSpPr>
        <p:spPr>
          <a:xfrm>
            <a:off x="8332693" y="5619196"/>
            <a:ext cx="457200" cy="10847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2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6113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4461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Why Mesenchymal Stem Cells?  </a:t>
            </a:r>
            <a:br>
              <a:rPr lang="en-US" altLang="en-US" sz="4000" dirty="0" smtClean="0"/>
            </a:b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510665"/>
            <a:ext cx="10515600" cy="4351338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992" y="1611348"/>
            <a:ext cx="4273296" cy="36454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628" y="2475456"/>
            <a:ext cx="4276344" cy="1917192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5847080" y="3241040"/>
            <a:ext cx="685800" cy="10853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618480" y="6542653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Prockop</a:t>
            </a:r>
            <a:r>
              <a:rPr lang="en-US" sz="1200" dirty="0" smtClean="0"/>
              <a:t> 2007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6914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6113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799" y="179008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Why Mesenchymal Stem Cells?  </a:t>
            </a:r>
            <a:br>
              <a:rPr lang="en-US" altLang="en-US" sz="4000" dirty="0" smtClean="0"/>
            </a:b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304799" y="1824902"/>
            <a:ext cx="6391835" cy="4351338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 err="1" smtClean="0"/>
              <a:t>Immunomodulatory</a:t>
            </a:r>
            <a:r>
              <a:rPr lang="en-US" sz="2400" dirty="0" smtClean="0"/>
              <a:t> and anti-inflammatory properties: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1. prostaglandin E2, TGF-</a:t>
            </a:r>
            <a:r>
              <a:rPr lang="el-GR" sz="2400" dirty="0" smtClean="0"/>
              <a:t>β</a:t>
            </a:r>
            <a:r>
              <a:rPr lang="en-US" sz="2400" dirty="0" smtClean="0"/>
              <a:t>1, HGF, SDF-1, nitric oxide, IL-4,  	IL-6, IL-10, </a:t>
            </a:r>
            <a:r>
              <a:rPr lang="en-US" sz="2400" dirty="0" err="1" smtClean="0"/>
              <a:t>indoleamine</a:t>
            </a:r>
            <a:r>
              <a:rPr lang="en-US" sz="2400" dirty="0" smtClean="0"/>
              <a:t> 2,3-dioxygenase and 	others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2. prevents function proliferation of inflammatory cells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-both innate and adaptive immune responses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3. Cause transitions of Th1 to Th2 response (balance)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-cartilage regeneration (</a:t>
            </a:r>
            <a:r>
              <a:rPr lang="en-US" sz="2400" dirty="0" err="1" smtClean="0"/>
              <a:t>Tidball</a:t>
            </a:r>
            <a:r>
              <a:rPr lang="en-US" sz="2400" dirty="0" smtClean="0"/>
              <a:t> et al., 2010)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-autoimmune diseases (Kong et al., 2009)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-anti-diabetic effect (</a:t>
            </a:r>
            <a:r>
              <a:rPr lang="en-US" sz="2400" dirty="0" err="1" smtClean="0"/>
              <a:t>Ezquer</a:t>
            </a:r>
            <a:r>
              <a:rPr lang="en-US" sz="2400" dirty="0" smtClean="0"/>
              <a:t> et al., 2012)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166" y="1824902"/>
            <a:ext cx="4314686" cy="3859906"/>
          </a:xfrm>
        </p:spPr>
      </p:pic>
      <p:sp>
        <p:nvSpPr>
          <p:cNvPr id="8" name="TextBox 7"/>
          <p:cNvSpPr txBox="1"/>
          <p:nvPr/>
        </p:nvSpPr>
        <p:spPr>
          <a:xfrm>
            <a:off x="4141694" y="6499412"/>
            <a:ext cx="18198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Murphy et al., 2013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6639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6113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799" y="63201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Why Mesenchymal Stem Cells?  </a:t>
            </a:r>
            <a:br>
              <a:rPr lang="en-US" altLang="en-US" sz="4000" dirty="0" smtClean="0"/>
            </a:b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304799" y="1824902"/>
            <a:ext cx="5773272" cy="4351338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Immunomodulatory</a:t>
            </a:r>
            <a:r>
              <a:rPr lang="en-US" sz="2400" dirty="0" smtClean="0"/>
              <a:t> and anti-inflammatory properties: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4. Express negligible amounts of MHC II; 	mid levels MHC I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5. Fail to induce activation of adaptive 	immune responses</a:t>
            </a:r>
          </a:p>
          <a:p>
            <a:pPr marL="0" indent="0">
              <a:buNone/>
            </a:pPr>
            <a:r>
              <a:rPr lang="en-US" sz="2400" dirty="0" smtClean="0"/>
              <a:t>    6. Used for GVHD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071" y="1824902"/>
            <a:ext cx="6087394" cy="27709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799" y="4730040"/>
            <a:ext cx="6474292" cy="17424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81718" y="6562165"/>
            <a:ext cx="32272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Herrmann and Sturm 2014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3319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6113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3422" y="15502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Why Mesenchymal Stem Cells?  </a:t>
            </a:r>
            <a:br>
              <a:rPr lang="en-US" altLang="en-US" sz="4000" dirty="0" smtClean="0"/>
            </a:b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30304" y="1102374"/>
            <a:ext cx="11403108" cy="435133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Trophic Support via release of GFs and </a:t>
            </a:r>
            <a:r>
              <a:rPr lang="en-US" sz="2400" dirty="0" err="1" smtClean="0"/>
              <a:t>chemokines</a:t>
            </a:r>
            <a:r>
              <a:rPr lang="en-US" sz="2400" dirty="0" smtClean="0"/>
              <a:t>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- TGF-</a:t>
            </a:r>
            <a:r>
              <a:rPr lang="el-GR" sz="2400" dirty="0" smtClean="0"/>
              <a:t>α</a:t>
            </a:r>
            <a:r>
              <a:rPr lang="en-US" sz="2400" dirty="0" smtClean="0"/>
              <a:t>, TGF-</a:t>
            </a:r>
            <a:r>
              <a:rPr lang="el-GR" sz="2400" dirty="0" smtClean="0"/>
              <a:t>β</a:t>
            </a:r>
            <a:r>
              <a:rPr lang="en-US" sz="2400" dirty="0" smtClean="0"/>
              <a:t>, HGF, EGF, FGF-2 and IGF-1 all potent mitogens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- VEGF, IGF-1, EGF and angiopoietin-1 to recruit endothelial lineage cells and initiate	vascularization</a:t>
            </a:r>
          </a:p>
          <a:p>
            <a:pPr marL="0" indent="0">
              <a:buNone/>
            </a:pPr>
            <a:r>
              <a:rPr lang="en-US" sz="2400" dirty="0" smtClean="0"/>
              <a:t>    - Paracrine effect of local cells secreting KGF, SDF-1 and MIP1 </a:t>
            </a:r>
            <a:r>
              <a:rPr lang="el-GR" sz="2400" dirty="0" smtClean="0"/>
              <a:t>α</a:t>
            </a:r>
            <a:r>
              <a:rPr lang="en-US" sz="2400" dirty="0" smtClean="0"/>
              <a:t> &amp; </a:t>
            </a:r>
            <a:r>
              <a:rPr lang="el-GR" sz="2400" dirty="0" smtClean="0"/>
              <a:t>β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Reduction of scar tissue formation          </a:t>
            </a:r>
          </a:p>
          <a:p>
            <a:pPr marL="0" indent="0">
              <a:buNone/>
            </a:pPr>
            <a:endParaRPr lang="en-US" sz="24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64443" y="3648456"/>
            <a:ext cx="6503357" cy="3209544"/>
            <a:chOff x="614619" y="3648456"/>
            <a:chExt cx="6498336" cy="327804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619" y="3648456"/>
              <a:ext cx="6498336" cy="320954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411506" y="6680283"/>
              <a:ext cx="18198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/>
                <a:t>Burden et al., 2011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1620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6113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501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Why Mesenchymal Stem Cells?  </a:t>
            </a:r>
            <a:br>
              <a:rPr lang="en-US" altLang="en-US" sz="4000" dirty="0" smtClean="0"/>
            </a:br>
            <a:endParaRPr lang="en-US" sz="40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838200" y="1305671"/>
            <a:ext cx="10771094" cy="4351338"/>
          </a:xfrm>
        </p:spPr>
        <p:txBody>
          <a:bodyPr/>
          <a:lstStyle/>
          <a:p>
            <a:r>
              <a:rPr lang="en-US" dirty="0" smtClean="0"/>
              <a:t>Trophic support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- TGF-</a:t>
            </a:r>
            <a:r>
              <a:rPr lang="el-GR" dirty="0" smtClean="0"/>
              <a:t>β</a:t>
            </a:r>
            <a:r>
              <a:rPr lang="en-US" dirty="0" smtClean="0"/>
              <a:t>1 and IGF-1 amongst others cause </a:t>
            </a:r>
            <a:r>
              <a:rPr lang="en-US" dirty="0" err="1" smtClean="0"/>
              <a:t>chondrogenic</a:t>
            </a:r>
            <a:r>
              <a:rPr lang="en-US" dirty="0" smtClean="0"/>
              <a:t> differentiation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- </a:t>
            </a:r>
            <a:r>
              <a:rPr lang="en-US" dirty="0"/>
              <a:t>TGF-</a:t>
            </a:r>
            <a:r>
              <a:rPr lang="el-GR" dirty="0"/>
              <a:t>β</a:t>
            </a:r>
            <a:r>
              <a:rPr lang="en-US" dirty="0" smtClean="0"/>
              <a:t>1 most commonly used </a:t>
            </a:r>
            <a:r>
              <a:rPr lang="en-US" i="1" dirty="0" smtClean="0"/>
              <a:t>in vitro</a:t>
            </a:r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i="1" dirty="0"/>
              <a:t> </a:t>
            </a:r>
            <a:r>
              <a:rPr lang="en-US" i="1" dirty="0" smtClean="0"/>
              <a:t>  - </a:t>
            </a:r>
            <a:r>
              <a:rPr lang="en-US" dirty="0" smtClean="0"/>
              <a:t>Endogenous tissue repair or engrafted cells?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64459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6113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501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MSCs and Arthritis Case Studies  </a:t>
            </a:r>
            <a:br>
              <a:rPr lang="en-US" altLang="en-US" sz="4000" dirty="0" smtClean="0"/>
            </a:b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21047"/>
            <a:ext cx="10771188" cy="411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38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6113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501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MSCs and Arthritis Case Studies  </a:t>
            </a:r>
            <a:br>
              <a:rPr lang="en-US" altLang="en-US" sz="4000" dirty="0" smtClean="0"/>
            </a:b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199" y="1611348"/>
            <a:ext cx="10797209" cy="5246651"/>
          </a:xfrm>
        </p:spPr>
        <p:txBody>
          <a:bodyPr>
            <a:normAutofit/>
          </a:bodyPr>
          <a:lstStyle/>
          <a:p>
            <a:r>
              <a:rPr lang="en-US" dirty="0" err="1" smtClean="0"/>
              <a:t>Wakitani</a:t>
            </a:r>
            <a:r>
              <a:rPr lang="en-US" dirty="0" smtClean="0"/>
              <a:t> et al. 2002: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-</a:t>
            </a:r>
            <a:r>
              <a:rPr lang="en-US" b="1" dirty="0" smtClean="0"/>
              <a:t>24 patients diagnosed with OA </a:t>
            </a:r>
            <a:r>
              <a:rPr lang="en-US" dirty="0" smtClean="0"/>
              <a:t>(12 controls-membrane alone)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-autologous bone marrow derived MSCs (culture expanded)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-</a:t>
            </a:r>
            <a:r>
              <a:rPr lang="en-US" b="1" dirty="0" smtClean="0"/>
              <a:t>MSCs (1.3 x 10</a:t>
            </a:r>
            <a:r>
              <a:rPr lang="en-US" b="1" baseline="30000" dirty="0" smtClean="0"/>
              <a:t>7</a:t>
            </a:r>
            <a:r>
              <a:rPr lang="en-US" b="1" dirty="0" smtClean="0"/>
              <a:t>; mean</a:t>
            </a:r>
            <a:r>
              <a:rPr lang="en-US" dirty="0" smtClean="0"/>
              <a:t>) seeded onto collagen type I membrane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50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6113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501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MSCs and Arthritis Case Studies  </a:t>
            </a:r>
            <a:br>
              <a:rPr lang="en-US" altLang="en-US" sz="4000" dirty="0" smtClean="0"/>
            </a:b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199" y="1611348"/>
            <a:ext cx="10797209" cy="5246651"/>
          </a:xfrm>
        </p:spPr>
        <p:txBody>
          <a:bodyPr>
            <a:normAutofit/>
          </a:bodyPr>
          <a:lstStyle/>
          <a:p>
            <a:r>
              <a:rPr lang="en-US" dirty="0" err="1" smtClean="0"/>
              <a:t>Wakitani</a:t>
            </a:r>
            <a:r>
              <a:rPr lang="en-US" dirty="0" smtClean="0"/>
              <a:t> et al. 2002 outcomes:</a:t>
            </a:r>
          </a:p>
          <a:p>
            <a:pPr marL="0" indent="0">
              <a:buNone/>
            </a:pPr>
            <a:r>
              <a:rPr lang="en-US" dirty="0" smtClean="0"/>
              <a:t>   -</a:t>
            </a:r>
            <a:r>
              <a:rPr lang="en-US" b="1" dirty="0" smtClean="0"/>
              <a:t>Significantly higher hyaline cartilage formation </a:t>
            </a:r>
            <a:r>
              <a:rPr lang="en-US" dirty="0" smtClean="0"/>
              <a:t>in treated </a:t>
            </a:r>
          </a:p>
          <a:p>
            <a:pPr marL="0" indent="0">
              <a:buNone/>
            </a:pPr>
            <a:r>
              <a:rPr lang="en-US" dirty="0" smtClean="0"/>
              <a:t>   -</a:t>
            </a:r>
            <a:r>
              <a:rPr lang="en-US" b="1" dirty="0" smtClean="0"/>
              <a:t>Clinical improvement not significantly different</a:t>
            </a:r>
          </a:p>
          <a:p>
            <a:pPr marL="0" indent="0">
              <a:buNone/>
            </a:pPr>
            <a:r>
              <a:rPr lang="en-US" dirty="0" smtClean="0"/>
              <a:t>   -</a:t>
            </a:r>
            <a:r>
              <a:rPr lang="en-US" b="1" dirty="0" smtClean="0"/>
              <a:t>arthroscopic and histological grading score significantly higher </a:t>
            </a:r>
          </a:p>
          <a:p>
            <a:pPr marL="0" indent="0">
              <a:buNone/>
            </a:pPr>
            <a:r>
              <a:rPr lang="en-US" dirty="0" smtClean="0"/>
              <a:t>     Wilcoxon signed rank tests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Unable to determine if it was the cells or endogenous cartilage growth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0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6113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501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MSCs and Arthritis Case Studies  </a:t>
            </a:r>
            <a:br>
              <a:rPr lang="en-US" altLang="en-US" sz="4000" dirty="0" smtClean="0"/>
            </a:b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260" y="1749287"/>
            <a:ext cx="9998635" cy="3538330"/>
          </a:xfrm>
        </p:spPr>
      </p:pic>
      <p:sp>
        <p:nvSpPr>
          <p:cNvPr id="6" name="TextBox 5"/>
          <p:cNvSpPr txBox="1"/>
          <p:nvPr/>
        </p:nvSpPr>
        <p:spPr>
          <a:xfrm>
            <a:off x="4045227" y="6321287"/>
            <a:ext cx="3747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Centeno et al., 2008. Pain Physician 11:3:343-353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3860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6113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501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MSCs and Arthritis Case Studies  </a:t>
            </a:r>
            <a:br>
              <a:rPr lang="en-US" altLang="en-US" sz="4000" dirty="0" smtClean="0"/>
            </a:b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4045227" y="6321287"/>
            <a:ext cx="3747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Centeno et al., 2008. Pain Physician 11:3:343-353</a:t>
            </a:r>
            <a:endParaRPr lang="en-US" sz="12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Centeno et al 2008: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-</a:t>
            </a:r>
            <a:r>
              <a:rPr lang="en-US" b="1" dirty="0" smtClean="0"/>
              <a:t>1 case with OA </a:t>
            </a:r>
            <a:r>
              <a:rPr lang="en-US" dirty="0" smtClean="0"/>
              <a:t>presented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-Autologous bone marrow derived MSCs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-</a:t>
            </a:r>
            <a:r>
              <a:rPr lang="en-US" b="1" dirty="0" smtClean="0"/>
              <a:t>2.4 x 10</a:t>
            </a:r>
            <a:r>
              <a:rPr lang="en-US" b="1" baseline="30000" dirty="0" smtClean="0"/>
              <a:t>7</a:t>
            </a:r>
            <a:r>
              <a:rPr lang="en-US" b="1" dirty="0" smtClean="0"/>
              <a:t> cells </a:t>
            </a:r>
            <a:r>
              <a:rPr lang="en-US" dirty="0" smtClean="0"/>
              <a:t>in PBS </a:t>
            </a:r>
            <a:r>
              <a:rPr lang="en-US" dirty="0" err="1" smtClean="0"/>
              <a:t>intraarticular</a:t>
            </a:r>
            <a:r>
              <a:rPr lang="en-US" dirty="0" smtClean="0"/>
              <a:t> by 1 ml of nucleated cells from 	bone marrow (BMC from 50 ml) in 10% platelet lysate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-Patient returned for 2 additional 10% platelet lysate injections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1 &amp; 2 week post transplantation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92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6113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66344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MSCs and Arthritis Case Studies  </a:t>
            </a:r>
            <a:br>
              <a:rPr lang="en-US" altLang="en-US" sz="4000" dirty="0" smtClean="0"/>
            </a:b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838200" y="1892387"/>
            <a:ext cx="5748131" cy="366077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Centeno et al 2008 results: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-</a:t>
            </a:r>
            <a:r>
              <a:rPr lang="en-US" b="1" dirty="0" smtClean="0"/>
              <a:t>Statistically significant cartilage</a:t>
            </a:r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	and meniscal growth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-</a:t>
            </a:r>
            <a:r>
              <a:rPr lang="en-US" b="1" dirty="0" smtClean="0"/>
              <a:t>increased range of motion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-</a:t>
            </a:r>
            <a:r>
              <a:rPr lang="en-US" b="1" dirty="0" smtClean="0"/>
              <a:t>Decreased modified VAS pain score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Unable to determine if it was the cells or endogenous cartilage growth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277" y="1690688"/>
            <a:ext cx="4354259" cy="4630599"/>
          </a:xfrm>
        </p:spPr>
      </p:pic>
      <p:sp>
        <p:nvSpPr>
          <p:cNvPr id="6" name="TextBox 5"/>
          <p:cNvSpPr txBox="1"/>
          <p:nvPr/>
        </p:nvSpPr>
        <p:spPr>
          <a:xfrm>
            <a:off x="4045227" y="6440555"/>
            <a:ext cx="3747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Centeno et al., 2008. Pain Physician 11:3:343-353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9102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6113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38641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MSCs and Arthritis Case Studies  </a:t>
            </a:r>
            <a:br>
              <a:rPr lang="en-US" altLang="en-US" sz="4000" dirty="0" smtClean="0"/>
            </a:br>
            <a:endParaRPr lang="en-US" sz="40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041" y="1705635"/>
            <a:ext cx="8646242" cy="3687071"/>
          </a:xfrm>
        </p:spPr>
      </p:pic>
      <p:sp>
        <p:nvSpPr>
          <p:cNvPr id="6" name="TextBox 5"/>
          <p:cNvSpPr txBox="1"/>
          <p:nvPr/>
        </p:nvSpPr>
        <p:spPr>
          <a:xfrm>
            <a:off x="4045227" y="6440555"/>
            <a:ext cx="3747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 smtClean="0"/>
              <a:t>Nejadnik</a:t>
            </a:r>
            <a:r>
              <a:rPr lang="en-US" sz="1200" dirty="0" smtClean="0"/>
              <a:t> et al., 2010.Am J Sports Med 38 (6) 1110-1116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7052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6113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MSCs and Arthritis Case Studies  </a:t>
            </a:r>
            <a:br>
              <a:rPr lang="en-US" altLang="en-US" sz="4000" dirty="0" smtClean="0"/>
            </a:b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4045227" y="6440555"/>
            <a:ext cx="3747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 smtClean="0"/>
              <a:t>Nejadnik</a:t>
            </a:r>
            <a:r>
              <a:rPr lang="en-US" sz="1200" dirty="0" smtClean="0"/>
              <a:t> et al., 2010.Am J Sports Med 38 (6) 1110-1116</a:t>
            </a:r>
            <a:endParaRPr lang="en-US" sz="12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10842938" cy="4523660"/>
          </a:xfrm>
        </p:spPr>
        <p:txBody>
          <a:bodyPr>
            <a:normAutofit/>
          </a:bodyPr>
          <a:lstStyle/>
          <a:p>
            <a:r>
              <a:rPr lang="en-US" dirty="0" err="1" smtClean="0"/>
              <a:t>Nejadnik</a:t>
            </a:r>
            <a:r>
              <a:rPr lang="en-US" dirty="0" smtClean="0"/>
              <a:t> et al 2010: </a:t>
            </a:r>
          </a:p>
          <a:p>
            <a:pPr marL="0" indent="0">
              <a:buNone/>
            </a:pPr>
            <a:r>
              <a:rPr lang="en-US" dirty="0" smtClean="0"/>
              <a:t>  -</a:t>
            </a:r>
            <a:r>
              <a:rPr lang="en-US" b="1" dirty="0" smtClean="0"/>
              <a:t>72 patients </a:t>
            </a:r>
            <a:endParaRPr lang="en-US" b="1" dirty="0"/>
          </a:p>
          <a:p>
            <a:pPr marL="0" indent="0">
              <a:buNone/>
            </a:pPr>
            <a:r>
              <a:rPr lang="en-US" dirty="0" smtClean="0"/>
              <a:t>  -</a:t>
            </a:r>
            <a:r>
              <a:rPr lang="en-US" b="1" dirty="0" smtClean="0"/>
              <a:t>36 patients with Chondrocytes; 36 patients with BMSCs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-Chondrocytes and BMSCs (</a:t>
            </a:r>
            <a:r>
              <a:rPr lang="en-US" b="1" dirty="0" smtClean="0"/>
              <a:t>10-15 million cells</a:t>
            </a:r>
            <a:r>
              <a:rPr lang="en-US" dirty="0" smtClean="0"/>
              <a:t>) transferred in sheets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-Placed in a periosteal patch and secured with fibrin glue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-Various time points up to 24 months</a:t>
            </a:r>
          </a:p>
          <a:p>
            <a:pPr marL="0" indent="0">
              <a:buNone/>
            </a:pPr>
            <a:r>
              <a:rPr lang="en-US" dirty="0" smtClean="0"/>
              <a:t>  -ICRS evaluation package to include Short form health survey, knee 	evaluation form, </a:t>
            </a:r>
            <a:r>
              <a:rPr lang="en-US" dirty="0" err="1" smtClean="0"/>
              <a:t>Lysholm</a:t>
            </a:r>
            <a:r>
              <a:rPr lang="en-US" dirty="0" smtClean="0"/>
              <a:t> knee scale and </a:t>
            </a:r>
            <a:r>
              <a:rPr lang="en-US" dirty="0" err="1" smtClean="0"/>
              <a:t>Tegner</a:t>
            </a:r>
            <a:r>
              <a:rPr lang="en-US" dirty="0" smtClean="0"/>
              <a:t> activity level scale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12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6113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MSCs and Arthritis Case Studies  </a:t>
            </a:r>
            <a:br>
              <a:rPr lang="en-US" altLang="en-US" sz="4000" dirty="0" smtClean="0"/>
            </a:b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4045227" y="6440555"/>
            <a:ext cx="3747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 smtClean="0"/>
              <a:t>Nejadnik</a:t>
            </a:r>
            <a:r>
              <a:rPr lang="en-US" sz="1200" dirty="0" smtClean="0"/>
              <a:t> et al., 2010.Am J Sports Med 38 (6) 1110-1116</a:t>
            </a:r>
            <a:endParaRPr lang="en-US" sz="12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199" y="1511589"/>
            <a:ext cx="11353801" cy="4523660"/>
          </a:xfrm>
        </p:spPr>
        <p:txBody>
          <a:bodyPr>
            <a:normAutofit/>
          </a:bodyPr>
          <a:lstStyle/>
          <a:p>
            <a:r>
              <a:rPr lang="en-US" dirty="0" err="1" smtClean="0"/>
              <a:t>Nejadnik</a:t>
            </a:r>
            <a:r>
              <a:rPr lang="en-US" dirty="0" smtClean="0"/>
              <a:t> et al 2010 results: </a:t>
            </a:r>
          </a:p>
          <a:p>
            <a:pPr marL="0" indent="0">
              <a:buNone/>
            </a:pPr>
            <a:r>
              <a:rPr lang="en-US" dirty="0" smtClean="0"/>
              <a:t>  -</a:t>
            </a:r>
            <a:r>
              <a:rPr lang="en-US" b="1" dirty="0" smtClean="0"/>
              <a:t>Significant improvement in short form </a:t>
            </a:r>
            <a:r>
              <a:rPr lang="en-US" b="1" dirty="0" err="1" smtClean="0"/>
              <a:t>QoL</a:t>
            </a:r>
            <a:r>
              <a:rPr lang="en-US" b="1" dirty="0" smtClean="0"/>
              <a:t> </a:t>
            </a:r>
            <a:r>
              <a:rPr lang="en-US" dirty="0" smtClean="0"/>
              <a:t>in both groups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-</a:t>
            </a:r>
            <a:r>
              <a:rPr lang="en-US" b="1" dirty="0" smtClean="0"/>
              <a:t>No difference in groups clinical outcomes except in physical role 	functioning which was better in BMSC group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-</a:t>
            </a:r>
            <a:r>
              <a:rPr lang="en-US" b="1" dirty="0" smtClean="0"/>
              <a:t>No difference in groups for </a:t>
            </a:r>
            <a:r>
              <a:rPr lang="en-US" b="1" dirty="0"/>
              <a:t>knee e</a:t>
            </a:r>
            <a:r>
              <a:rPr lang="en-US" b="1" dirty="0" smtClean="0"/>
              <a:t>valuation </a:t>
            </a:r>
            <a:r>
              <a:rPr lang="en-US" b="1" dirty="0"/>
              <a:t>form, </a:t>
            </a:r>
            <a:r>
              <a:rPr lang="en-US" b="1" dirty="0" err="1"/>
              <a:t>Lysholm</a:t>
            </a:r>
            <a:r>
              <a:rPr lang="en-US" b="1" dirty="0"/>
              <a:t> knee scale and </a:t>
            </a:r>
            <a:r>
              <a:rPr lang="en-US" b="1" dirty="0" smtClean="0"/>
              <a:t>	</a:t>
            </a:r>
            <a:r>
              <a:rPr lang="en-US" b="1" dirty="0" err="1" smtClean="0"/>
              <a:t>Tegner</a:t>
            </a:r>
            <a:r>
              <a:rPr lang="en-US" b="1" dirty="0" smtClean="0"/>
              <a:t> </a:t>
            </a:r>
            <a:r>
              <a:rPr lang="en-US" b="1" dirty="0"/>
              <a:t>activity level </a:t>
            </a:r>
            <a:r>
              <a:rPr lang="en-US" b="1" dirty="0" smtClean="0"/>
              <a:t>scale</a:t>
            </a:r>
          </a:p>
          <a:p>
            <a:pPr marL="0" indent="0">
              <a:buNone/>
            </a:pPr>
            <a:r>
              <a:rPr lang="en-US" dirty="0" smtClean="0"/>
              <a:t>  -</a:t>
            </a:r>
            <a:r>
              <a:rPr lang="en-US" b="1" dirty="0" smtClean="0"/>
              <a:t>Under 45 year old patients did better </a:t>
            </a:r>
            <a:r>
              <a:rPr lang="en-US" dirty="0" smtClean="0"/>
              <a:t>then older in </a:t>
            </a:r>
            <a:r>
              <a:rPr lang="en-US" b="1" dirty="0" smtClean="0"/>
              <a:t>chondrocyte group</a:t>
            </a:r>
          </a:p>
          <a:p>
            <a:pPr marL="0" indent="0">
              <a:buNone/>
            </a:pPr>
            <a:r>
              <a:rPr lang="en-US" dirty="0" smtClean="0"/>
              <a:t>  -</a:t>
            </a:r>
            <a:r>
              <a:rPr lang="en-US" b="1" dirty="0" smtClean="0"/>
              <a:t>No difference in benefit with age in BMSC group</a:t>
            </a:r>
          </a:p>
          <a:p>
            <a:r>
              <a:rPr lang="en-US" dirty="0" smtClean="0"/>
              <a:t>BMSC is as effective and less invasive as it requires one less knee surgery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68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4000" dirty="0" smtClean="0"/>
              <a:t>MSCs and Arthritis Case Studies  </a:t>
            </a:r>
            <a:br>
              <a:rPr lang="en-US" altLang="en-US" sz="4000" dirty="0" smtClean="0"/>
            </a:b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3 studies all used autologous cells-cultured or not</a:t>
            </a:r>
          </a:p>
          <a:p>
            <a:pPr marL="0" indent="0">
              <a:buNone/>
            </a:pPr>
            <a:r>
              <a:rPr lang="en-US" dirty="0" smtClean="0"/>
              <a:t>   -many more of these published </a:t>
            </a:r>
          </a:p>
          <a:p>
            <a:r>
              <a:rPr lang="en-US" dirty="0" smtClean="0"/>
              <a:t>All demonstrate clinical improvements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All demonstrate structural changes through MRI based evidence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None are the same  </a:t>
            </a:r>
          </a:p>
          <a:p>
            <a:endParaRPr lang="en-US" dirty="0"/>
          </a:p>
          <a:p>
            <a:r>
              <a:rPr lang="en-US" dirty="0" smtClean="0"/>
              <a:t>However…….they made a difference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314570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2710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Are MSCs </a:t>
            </a:r>
            <a:r>
              <a:rPr lang="en-US" dirty="0"/>
              <a:t>an Ideal Cell Source for Cartilage </a:t>
            </a:r>
            <a:r>
              <a:rPr lang="en-US" dirty="0" smtClean="0"/>
              <a:t>Repair?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are several reports of </a:t>
            </a:r>
            <a:r>
              <a:rPr lang="en-US" dirty="0" smtClean="0"/>
              <a:t>MSCs </a:t>
            </a:r>
            <a:r>
              <a:rPr lang="en-US" dirty="0"/>
              <a:t>used for </a:t>
            </a:r>
            <a:r>
              <a:rPr lang="en-US" dirty="0" err="1"/>
              <a:t>chondrogenic</a:t>
            </a:r>
            <a:r>
              <a:rPr lang="en-US" dirty="0"/>
              <a:t> differentiation, however most of these are based on </a:t>
            </a:r>
            <a:r>
              <a:rPr lang="en-US" dirty="0" err="1"/>
              <a:t>micromass</a:t>
            </a:r>
            <a:r>
              <a:rPr lang="en-US" dirty="0"/>
              <a:t> pellet culture or 3-D culture of these cells. </a:t>
            </a:r>
          </a:p>
          <a:p>
            <a:r>
              <a:rPr lang="en-US" dirty="0"/>
              <a:t>The objective of this study was to develop a condition where </a:t>
            </a:r>
            <a:r>
              <a:rPr lang="en-US" dirty="0" smtClean="0"/>
              <a:t>monolayer MSCs could </a:t>
            </a:r>
            <a:r>
              <a:rPr lang="en-US" dirty="0"/>
              <a:t>be induced towards </a:t>
            </a:r>
            <a:r>
              <a:rPr lang="en-US" dirty="0" err="1"/>
              <a:t>chondrogenesis</a:t>
            </a:r>
            <a:r>
              <a:rPr lang="en-US" dirty="0"/>
              <a:t>, there by these cells could be lifted off the culture dish and directly injected into the injury sites. </a:t>
            </a:r>
            <a:endParaRPr lang="en-US" dirty="0" smtClean="0"/>
          </a:p>
          <a:p>
            <a:r>
              <a:rPr lang="en-US" dirty="0" smtClean="0"/>
              <a:t>MSCs </a:t>
            </a:r>
            <a:r>
              <a:rPr lang="en-US" dirty="0"/>
              <a:t>were treated with different conditions (TGF </a:t>
            </a:r>
            <a:r>
              <a:rPr lang="el-GR" dirty="0"/>
              <a:t>β </a:t>
            </a:r>
            <a:r>
              <a:rPr lang="en-US" dirty="0"/>
              <a:t>3, TGF </a:t>
            </a:r>
            <a:r>
              <a:rPr lang="el-GR" dirty="0"/>
              <a:t>β</a:t>
            </a:r>
            <a:r>
              <a:rPr lang="en-US" dirty="0"/>
              <a:t>3 +IGFI, TGF </a:t>
            </a:r>
            <a:r>
              <a:rPr lang="el-GR" dirty="0"/>
              <a:t>β</a:t>
            </a:r>
            <a:r>
              <a:rPr lang="en-US" dirty="0"/>
              <a:t>3 + TGF </a:t>
            </a:r>
            <a:r>
              <a:rPr lang="el-GR" dirty="0"/>
              <a:t>β </a:t>
            </a:r>
            <a:r>
              <a:rPr lang="en-US" dirty="0"/>
              <a:t>1, TGF </a:t>
            </a:r>
            <a:r>
              <a:rPr lang="el-GR" dirty="0"/>
              <a:t>β</a:t>
            </a:r>
            <a:r>
              <a:rPr lang="en-US" dirty="0"/>
              <a:t>3 +FGF</a:t>
            </a:r>
            <a:r>
              <a:rPr lang="en-US" dirty="0" smtClean="0"/>
              <a:t>) for various times </a:t>
            </a:r>
            <a:r>
              <a:rPr lang="en-US" dirty="0"/>
              <a:t>and tested </a:t>
            </a:r>
            <a:r>
              <a:rPr lang="en-US" dirty="0" smtClean="0"/>
              <a:t>for </a:t>
            </a:r>
            <a:r>
              <a:rPr lang="en-US" dirty="0" err="1" smtClean="0"/>
              <a:t>chondrogenic</a:t>
            </a:r>
            <a:r>
              <a:rPr lang="en-US" dirty="0" smtClean="0"/>
              <a:t> </a:t>
            </a:r>
            <a:r>
              <a:rPr lang="en-US" dirty="0"/>
              <a:t>gene and protein </a:t>
            </a:r>
            <a:r>
              <a:rPr lang="en-US" dirty="0" smtClean="0"/>
              <a:t>expression.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26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782128" y="255588"/>
            <a:ext cx="8229600" cy="792162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Different Stages of </a:t>
            </a:r>
            <a:r>
              <a:rPr lang="en-US" altLang="en-US" sz="4000" dirty="0" err="1"/>
              <a:t>Chondrogenesis</a:t>
            </a:r>
            <a:endParaRPr lang="en-US" altLang="en-US" sz="4000" dirty="0"/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1" y="1295400"/>
            <a:ext cx="6410325" cy="3886200"/>
          </a:xfrm>
          <a:noFill/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286000" y="5676901"/>
            <a:ext cx="72009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A schematic representation of the different stages of chondrogenesis showing the temporal pattern of extracellular matrix markers, transcription factors, and growth and differentiation factors. Modified from Lefebvre and Smits (2005). </a:t>
            </a:r>
          </a:p>
        </p:txBody>
      </p:sp>
    </p:spTree>
    <p:extLst>
      <p:ext uri="{BB962C8B-B14F-4D97-AF65-F5344CB8AC3E}">
        <p14:creationId xmlns:p14="http://schemas.microsoft.com/office/powerpoint/2010/main" val="325969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603196957"/>
              </p:ext>
            </p:extLst>
          </p:nvPr>
        </p:nvGraphicFramePr>
        <p:xfrm>
          <a:off x="3462153" y="1055389"/>
          <a:ext cx="4572000" cy="2303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10734136" y="2731894"/>
            <a:ext cx="1457864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1200" b="1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1400" b="1" dirty="0" smtClean="0"/>
              <a:t>1. Control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1400" b="1" dirty="0" smtClean="0"/>
              <a:t>2. TGF</a:t>
            </a:r>
            <a:r>
              <a:rPr lang="el-GR" altLang="en-US" sz="1400" b="1" dirty="0" smtClean="0"/>
              <a:t> β</a:t>
            </a:r>
            <a:r>
              <a:rPr lang="en-US" altLang="en-US" sz="1400" b="1" dirty="0" smtClean="0"/>
              <a:t> 3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1400" b="1" dirty="0" smtClean="0"/>
              <a:t>3. </a:t>
            </a:r>
            <a:r>
              <a:rPr lang="el-GR" altLang="en-US" sz="1400" b="1" dirty="0" smtClean="0"/>
              <a:t>β</a:t>
            </a:r>
            <a:r>
              <a:rPr lang="en-US" altLang="en-US" sz="1400" b="1" dirty="0"/>
              <a:t>3</a:t>
            </a:r>
            <a:r>
              <a:rPr lang="el-GR" altLang="en-US" sz="1400" b="1" dirty="0"/>
              <a:t> </a:t>
            </a:r>
            <a:r>
              <a:rPr lang="en-US" altLang="en-US" sz="1400" b="1" dirty="0"/>
              <a:t>+</a:t>
            </a:r>
            <a:r>
              <a:rPr lang="en-US" altLang="en-US" sz="1400" b="1" dirty="0" smtClean="0"/>
              <a:t>IGF-1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1400" b="1" dirty="0" smtClean="0"/>
              <a:t>4. </a:t>
            </a:r>
            <a:r>
              <a:rPr lang="el-GR" altLang="en-US" sz="1400" b="1" dirty="0" smtClean="0"/>
              <a:t>β</a:t>
            </a:r>
            <a:r>
              <a:rPr lang="en-US" altLang="en-US" sz="1400" b="1" dirty="0"/>
              <a:t>3</a:t>
            </a:r>
            <a:r>
              <a:rPr lang="el-GR" altLang="en-US" sz="1400" b="1" dirty="0"/>
              <a:t> </a:t>
            </a:r>
            <a:r>
              <a:rPr lang="en-US" altLang="en-US" sz="1400" b="1" dirty="0"/>
              <a:t>+</a:t>
            </a:r>
            <a:r>
              <a:rPr lang="el-GR" altLang="en-US" sz="1400" b="1" dirty="0"/>
              <a:t> β </a:t>
            </a:r>
            <a:r>
              <a:rPr lang="en-US" altLang="en-US" sz="1400" b="1" dirty="0" smtClean="0"/>
              <a:t>1 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1400" b="1" dirty="0" smtClean="0"/>
              <a:t>5. </a:t>
            </a:r>
            <a:r>
              <a:rPr lang="el-GR" altLang="en-US" sz="1400" b="1" dirty="0" smtClean="0"/>
              <a:t>β</a:t>
            </a:r>
            <a:r>
              <a:rPr lang="en-US" altLang="en-US" sz="1400" b="1" dirty="0"/>
              <a:t>3</a:t>
            </a:r>
            <a:r>
              <a:rPr lang="el-GR" altLang="en-US" sz="1400" b="1" dirty="0"/>
              <a:t> </a:t>
            </a:r>
            <a:r>
              <a:rPr lang="en-US" altLang="en-US" sz="1400" b="1" dirty="0"/>
              <a:t>+FGF-2</a:t>
            </a:r>
          </a:p>
        </p:txBody>
      </p:sp>
      <p:sp>
        <p:nvSpPr>
          <p:cNvPr id="10245" name="TextBox 5"/>
          <p:cNvSpPr txBox="1">
            <a:spLocks noChangeArrowheads="1"/>
          </p:cNvSpPr>
          <p:nvPr/>
        </p:nvSpPr>
        <p:spPr bwMode="auto">
          <a:xfrm>
            <a:off x="761204" y="94894"/>
            <a:ext cx="1037341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4000" dirty="0">
                <a:latin typeface="+mj-lt"/>
              </a:rPr>
              <a:t>Gene </a:t>
            </a:r>
            <a:r>
              <a:rPr lang="en-US" altLang="en-US" sz="4000" dirty="0" smtClean="0">
                <a:latin typeface="+mj-lt"/>
              </a:rPr>
              <a:t>Expression Profile of MSCs post GF Addition</a:t>
            </a:r>
            <a:endParaRPr lang="en-US" altLang="en-US" sz="4000" dirty="0">
              <a:latin typeface="+mj-lt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933178806"/>
              </p:ext>
            </p:extLst>
          </p:nvPr>
        </p:nvGraphicFramePr>
        <p:xfrm>
          <a:off x="1034187" y="3489260"/>
          <a:ext cx="4572000" cy="230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207076952"/>
              </p:ext>
            </p:extLst>
          </p:nvPr>
        </p:nvGraphicFramePr>
        <p:xfrm>
          <a:off x="5825318" y="3489391"/>
          <a:ext cx="4572000" cy="230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4121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315" y="127866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en-US" sz="4000" dirty="0" err="1"/>
              <a:t>Immuno</a:t>
            </a:r>
            <a:r>
              <a:rPr lang="en-US" altLang="en-US" sz="4000" dirty="0"/>
              <a:t> blot </a:t>
            </a:r>
            <a:r>
              <a:rPr lang="en-US" altLang="en-US" sz="4000" dirty="0" smtClean="0"/>
              <a:t>for </a:t>
            </a:r>
            <a:r>
              <a:rPr lang="en-US" altLang="en-US" sz="4000" dirty="0"/>
              <a:t>MMP-13 &amp; GAPDH expression</a:t>
            </a:r>
          </a:p>
        </p:txBody>
      </p:sp>
      <p:pic>
        <p:nvPicPr>
          <p:cNvPr id="2050" name="Picture 1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659" y="1634836"/>
            <a:ext cx="8364467" cy="4643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85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166" y="252982"/>
            <a:ext cx="10515600" cy="132556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4000" dirty="0" smtClean="0"/>
              <a:t>Effect of Synovial Fluid on </a:t>
            </a:r>
            <a:r>
              <a:rPr lang="en-US" sz="4000" i="1" dirty="0" smtClean="0"/>
              <a:t>in vitro </a:t>
            </a:r>
            <a:r>
              <a:rPr lang="en-US" sz="4000" dirty="0" err="1" smtClean="0"/>
              <a:t>chondrogenesis</a:t>
            </a:r>
            <a:endParaRPr lang="en-US" sz="4000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altLang="en-US" sz="2400" dirty="0"/>
          </a:p>
          <a:p>
            <a:pPr eaLnBrk="1" hangingPunct="1"/>
            <a:r>
              <a:rPr lang="en-US" altLang="en-US" sz="2400" dirty="0"/>
              <a:t>To </a:t>
            </a:r>
            <a:r>
              <a:rPr lang="en-US" altLang="en-US" sz="2400" dirty="0" smtClean="0"/>
              <a:t>evaluate the </a:t>
            </a:r>
            <a:r>
              <a:rPr lang="en-US" altLang="en-US" sz="2400" dirty="0"/>
              <a:t>effect of  different types </a:t>
            </a:r>
            <a:r>
              <a:rPr lang="en-US" altLang="en-US" sz="2400" dirty="0" smtClean="0"/>
              <a:t>of human </a:t>
            </a:r>
            <a:r>
              <a:rPr lang="en-US" altLang="en-US" sz="2400" dirty="0"/>
              <a:t>Synovial fluids (AR, OA, RA) mimicking </a:t>
            </a:r>
            <a:r>
              <a:rPr lang="en-US" altLang="en-US" sz="2400" i="1" dirty="0"/>
              <a:t>in vivo </a:t>
            </a:r>
            <a:r>
              <a:rPr lang="en-US" altLang="en-US" sz="2400" dirty="0"/>
              <a:t>conditions on </a:t>
            </a:r>
            <a:r>
              <a:rPr lang="en-US" altLang="en-US" sz="2400" dirty="0" err="1"/>
              <a:t>chondrogenic</a:t>
            </a:r>
            <a:r>
              <a:rPr lang="en-US" altLang="en-US" sz="2400" dirty="0"/>
              <a:t> differentiation of BMSCs</a:t>
            </a:r>
            <a:r>
              <a:rPr lang="en-US" altLang="en-US" sz="2400" dirty="0" smtClean="0"/>
              <a:t>.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endParaRPr lang="en-US" altLang="en-US" sz="2400" dirty="0" smtClean="0"/>
          </a:p>
          <a:p>
            <a:pPr marL="0" indent="0" eaLnBrk="1" hangingPunct="1">
              <a:buNone/>
            </a:pPr>
            <a:endParaRPr lang="en-US" altLang="en-US" sz="2400" dirty="0" smtClean="0"/>
          </a:p>
          <a:p>
            <a:pPr eaLnBrk="1" hangingPunct="1"/>
            <a:r>
              <a:rPr lang="en-US" altLang="en-US" sz="2400" dirty="0" smtClean="0"/>
              <a:t>Synovial fluids were added to BMSCs and after fixed time intervals cells were stained using </a:t>
            </a:r>
            <a:r>
              <a:rPr lang="en-US" altLang="en-US" sz="2400" dirty="0" err="1" smtClean="0"/>
              <a:t>Alcian</a:t>
            </a:r>
            <a:r>
              <a:rPr lang="en-US" altLang="en-US" sz="2400" dirty="0" smtClean="0"/>
              <a:t> blue dye solution, counter stained by Nuclear Fast Red. </a:t>
            </a:r>
            <a:endParaRPr lang="en-US" altLang="en-US" sz="24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864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13"/>
          <p:cNvGrpSpPr>
            <a:grpSpLocks/>
          </p:cNvGrpSpPr>
          <p:nvPr/>
        </p:nvGrpSpPr>
        <p:grpSpPr bwMode="auto">
          <a:xfrm>
            <a:off x="1524000" y="3543300"/>
            <a:ext cx="9037638" cy="1822048"/>
            <a:chOff x="228600" y="914401"/>
            <a:chExt cx="8845342" cy="1624736"/>
          </a:xfrm>
        </p:grpSpPr>
        <p:pic>
          <p:nvPicPr>
            <p:cNvPr id="2356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5500" y="952500"/>
              <a:ext cx="1627794" cy="1075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9" name="TextBox 2"/>
            <p:cNvSpPr txBox="1">
              <a:spLocks noChangeArrowheads="1"/>
            </p:cNvSpPr>
            <p:nvPr/>
          </p:nvSpPr>
          <p:spPr bwMode="auto">
            <a:xfrm>
              <a:off x="2286000" y="2095500"/>
              <a:ext cx="1034279" cy="329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D28- AR</a:t>
              </a:r>
            </a:p>
          </p:txBody>
        </p:sp>
        <p:pic>
          <p:nvPicPr>
            <p:cNvPr id="23570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952500"/>
              <a:ext cx="1532748" cy="1085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1" name="Rectangle 4"/>
            <p:cNvSpPr>
              <a:spLocks noChangeArrowheads="1"/>
            </p:cNvSpPr>
            <p:nvPr/>
          </p:nvSpPr>
          <p:spPr bwMode="auto">
            <a:xfrm>
              <a:off x="533400" y="2095500"/>
              <a:ext cx="896153" cy="329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D28- C</a:t>
              </a:r>
            </a:p>
          </p:txBody>
        </p:sp>
        <p:pic>
          <p:nvPicPr>
            <p:cNvPr id="2357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4300" y="952500"/>
              <a:ext cx="1521229" cy="109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3" name="Rectangle 6"/>
            <p:cNvSpPr>
              <a:spLocks noChangeArrowheads="1"/>
            </p:cNvSpPr>
            <p:nvPr/>
          </p:nvSpPr>
          <p:spPr bwMode="auto">
            <a:xfrm>
              <a:off x="4076700" y="2171700"/>
              <a:ext cx="1059319" cy="329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D28- OA</a:t>
              </a:r>
            </a:p>
          </p:txBody>
        </p:sp>
        <p:pic>
          <p:nvPicPr>
            <p:cNvPr id="23574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0700" y="952500"/>
              <a:ext cx="1574196" cy="1136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5" name="Rectangle 8"/>
            <p:cNvSpPr>
              <a:spLocks noChangeArrowheads="1"/>
            </p:cNvSpPr>
            <p:nvPr/>
          </p:nvSpPr>
          <p:spPr bwMode="auto">
            <a:xfrm>
              <a:off x="5943600" y="2209800"/>
              <a:ext cx="1046767" cy="329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D28- RA</a:t>
              </a:r>
            </a:p>
          </p:txBody>
        </p:sp>
        <p:pic>
          <p:nvPicPr>
            <p:cNvPr id="23576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3300" y="914401"/>
              <a:ext cx="1650326" cy="117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7" name="Rectangle 10"/>
            <p:cNvSpPr>
              <a:spLocks noChangeArrowheads="1"/>
            </p:cNvSpPr>
            <p:nvPr/>
          </p:nvSpPr>
          <p:spPr bwMode="auto">
            <a:xfrm>
              <a:off x="7696200" y="2133600"/>
              <a:ext cx="1377742" cy="329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D28-TGF</a:t>
              </a:r>
              <a:r>
                <a:rPr lang="el-GR" altLang="en-US" sz="1800">
                  <a:latin typeface="Arial" panose="020B0604020202020204" pitchFamily="34" charset="0"/>
                </a:rPr>
                <a:t>β</a:t>
              </a:r>
              <a:r>
                <a:rPr lang="en-US" altLang="en-US" sz="1800">
                  <a:latin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23555" name="Rectangle 12"/>
          <p:cNvSpPr>
            <a:spLocks noChangeArrowheads="1"/>
          </p:cNvSpPr>
          <p:nvPr/>
        </p:nvSpPr>
        <p:spPr bwMode="auto">
          <a:xfrm>
            <a:off x="395245" y="177594"/>
            <a:ext cx="1107790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 err="1">
                <a:latin typeface="+mj-lt"/>
              </a:rPr>
              <a:t>Alcian</a:t>
            </a:r>
            <a:r>
              <a:rPr lang="en-US" altLang="en-US" sz="4000" dirty="0">
                <a:latin typeface="+mj-lt"/>
              </a:rPr>
              <a:t> Blue </a:t>
            </a:r>
            <a:r>
              <a:rPr lang="en-US" altLang="en-US" sz="4000" dirty="0" smtClean="0">
                <a:latin typeface="+mj-lt"/>
              </a:rPr>
              <a:t>Staining to </a:t>
            </a:r>
            <a:r>
              <a:rPr lang="en-US" altLang="en-US" sz="4000" dirty="0">
                <a:latin typeface="+mj-lt"/>
              </a:rPr>
              <a:t>visualize proteoglycan content</a:t>
            </a:r>
          </a:p>
        </p:txBody>
      </p:sp>
      <p:grpSp>
        <p:nvGrpSpPr>
          <p:cNvPr id="23556" name="Group 14"/>
          <p:cNvGrpSpPr>
            <a:grpSpLocks/>
          </p:cNvGrpSpPr>
          <p:nvPr/>
        </p:nvGrpSpPr>
        <p:grpSpPr bwMode="auto">
          <a:xfrm>
            <a:off x="1714500" y="990600"/>
            <a:ext cx="8801100" cy="2018490"/>
            <a:chOff x="304800" y="381000"/>
            <a:chExt cx="8299797" cy="1538874"/>
          </a:xfrm>
        </p:grpSpPr>
        <p:pic>
          <p:nvPicPr>
            <p:cNvPr id="23558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381000"/>
              <a:ext cx="1493333" cy="1069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59" name="TextBox 16"/>
            <p:cNvSpPr txBox="1">
              <a:spLocks noChangeArrowheads="1"/>
            </p:cNvSpPr>
            <p:nvPr/>
          </p:nvSpPr>
          <p:spPr bwMode="auto">
            <a:xfrm>
              <a:off x="647700" y="1600200"/>
              <a:ext cx="803013" cy="281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D10-C</a:t>
              </a:r>
            </a:p>
          </p:txBody>
        </p:sp>
        <p:pic>
          <p:nvPicPr>
            <p:cNvPr id="23560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381000"/>
              <a:ext cx="1469207" cy="1092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1" name="Rectangle 18"/>
            <p:cNvSpPr>
              <a:spLocks noChangeArrowheads="1"/>
            </p:cNvSpPr>
            <p:nvPr/>
          </p:nvSpPr>
          <p:spPr bwMode="auto">
            <a:xfrm>
              <a:off x="2171700" y="1638300"/>
              <a:ext cx="948136" cy="281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D10-AR</a:t>
              </a:r>
            </a:p>
          </p:txBody>
        </p:sp>
        <p:pic>
          <p:nvPicPr>
            <p:cNvPr id="23562" name="Picture 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500" y="381000"/>
              <a:ext cx="1503492" cy="1111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3" name="Rectangle 20"/>
            <p:cNvSpPr>
              <a:spLocks noChangeArrowheads="1"/>
            </p:cNvSpPr>
            <p:nvPr/>
          </p:nvSpPr>
          <p:spPr bwMode="auto">
            <a:xfrm>
              <a:off x="3810000" y="1600200"/>
              <a:ext cx="960230" cy="28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D10-OA</a:t>
              </a:r>
            </a:p>
          </p:txBody>
        </p:sp>
        <p:pic>
          <p:nvPicPr>
            <p:cNvPr id="23564" name="Picture 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5900" y="381000"/>
              <a:ext cx="1544127" cy="1128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5" name="Rectangle 22"/>
            <p:cNvSpPr>
              <a:spLocks noChangeArrowheads="1"/>
            </p:cNvSpPr>
            <p:nvPr/>
          </p:nvSpPr>
          <p:spPr bwMode="auto">
            <a:xfrm>
              <a:off x="5486400" y="1600200"/>
              <a:ext cx="948136" cy="28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D10-RA</a:t>
              </a:r>
            </a:p>
          </p:txBody>
        </p:sp>
        <p:pic>
          <p:nvPicPr>
            <p:cNvPr id="23566" name="Picture 6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0400" y="419100"/>
              <a:ext cx="1484445" cy="1062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7" name="Rectangle 24"/>
            <p:cNvSpPr>
              <a:spLocks noChangeArrowheads="1"/>
            </p:cNvSpPr>
            <p:nvPr/>
          </p:nvSpPr>
          <p:spPr bwMode="auto">
            <a:xfrm>
              <a:off x="7277099" y="1600200"/>
              <a:ext cx="1327498" cy="281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D10-TGF</a:t>
              </a:r>
              <a:r>
                <a:rPr lang="el-GR" altLang="en-US" sz="1800">
                  <a:latin typeface="Arial" panose="020B0604020202020204" pitchFamily="34" charset="0"/>
                </a:rPr>
                <a:t>β</a:t>
              </a:r>
              <a:r>
                <a:rPr lang="en-US" altLang="en-US" sz="1800">
                  <a:latin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23557" name="Rectangle 24"/>
          <p:cNvSpPr>
            <a:spLocks noChangeArrowheads="1"/>
          </p:cNvSpPr>
          <p:nvPr/>
        </p:nvSpPr>
        <p:spPr bwMode="auto">
          <a:xfrm>
            <a:off x="1229148" y="5415177"/>
            <a:ext cx="96960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latin typeface="Arial" panose="020B0604020202020204" pitchFamily="34" charset="0"/>
              </a:rPr>
              <a:t>Cells </a:t>
            </a:r>
            <a:r>
              <a:rPr lang="en-US" altLang="en-US" sz="1600" b="1" dirty="0" smtClean="0">
                <a:latin typeface="Arial" panose="020B0604020202020204" pitchFamily="34" charset="0"/>
              </a:rPr>
              <a:t>cultured in synovial </a:t>
            </a:r>
            <a:r>
              <a:rPr lang="en-US" altLang="en-US" sz="1600" b="1" dirty="0">
                <a:latin typeface="Arial" panose="020B0604020202020204" pitchFamily="34" charset="0"/>
              </a:rPr>
              <a:t>fluid from OA or TGF</a:t>
            </a:r>
            <a:r>
              <a:rPr lang="el-GR" altLang="en-US" sz="1600" b="1" dirty="0">
                <a:latin typeface="Arial" panose="020B0604020202020204" pitchFamily="34" charset="0"/>
              </a:rPr>
              <a:t>β</a:t>
            </a:r>
            <a:r>
              <a:rPr lang="en-US" altLang="en-US" sz="1600" b="1" dirty="0">
                <a:latin typeface="Arial" panose="020B0604020202020204" pitchFamily="34" charset="0"/>
              </a:rPr>
              <a:t>3 </a:t>
            </a:r>
            <a:r>
              <a:rPr lang="en-US" altLang="en-US" sz="1600" b="1" dirty="0" smtClean="0">
                <a:latin typeface="Arial" panose="020B0604020202020204" pitchFamily="34" charset="0"/>
              </a:rPr>
              <a:t>appear </a:t>
            </a:r>
            <a:r>
              <a:rPr lang="en-US" altLang="en-US" sz="1600" b="1" dirty="0">
                <a:latin typeface="Arial" panose="020B0604020202020204" pitchFamily="34" charset="0"/>
              </a:rPr>
              <a:t>to have more detectable proteoglycans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03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74298" y="192597"/>
            <a:ext cx="10515600" cy="132556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4000" dirty="0" smtClean="0"/>
              <a:t>Conclusions from these set of experiments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795068" y="1518160"/>
            <a:ext cx="10515600" cy="4351338"/>
          </a:xfrm>
        </p:spPr>
        <p:txBody>
          <a:bodyPr>
            <a:normAutofit/>
          </a:bodyPr>
          <a:lstStyle/>
          <a:p>
            <a:pPr eaLnBrk="1" hangingPunct="1"/>
            <a:endParaRPr lang="en-US" altLang="en-US" sz="2400" dirty="0" smtClean="0"/>
          </a:p>
          <a:p>
            <a:r>
              <a:rPr lang="en-US" altLang="en-US" sz="2400" dirty="0" smtClean="0"/>
              <a:t>Culturing monolayer MSCs with </a:t>
            </a:r>
            <a:r>
              <a:rPr lang="en-US" altLang="en-US" sz="2400" b="1" dirty="0" smtClean="0"/>
              <a:t>TGF</a:t>
            </a:r>
            <a:r>
              <a:rPr lang="el-GR" altLang="en-US" sz="2400" b="1" dirty="0" smtClean="0"/>
              <a:t>β</a:t>
            </a:r>
            <a:r>
              <a:rPr lang="en-US" altLang="en-US" sz="2400" b="1" dirty="0" smtClean="0"/>
              <a:t>3+FGF-2,  induced hypertrophic condition </a:t>
            </a:r>
            <a:r>
              <a:rPr lang="en-US" altLang="en-US" sz="2400" dirty="0" smtClean="0"/>
              <a:t>of MSCs as seen by very high expression of Collagen10 and MMP-13 genes and proteins. </a:t>
            </a:r>
          </a:p>
          <a:p>
            <a:pPr marL="0" indent="0">
              <a:buNone/>
            </a:pPr>
            <a:endParaRPr lang="en-US" altLang="en-US" sz="2400" dirty="0" smtClean="0"/>
          </a:p>
          <a:p>
            <a:pPr eaLnBrk="1" hangingPunct="1"/>
            <a:r>
              <a:rPr lang="en-US" altLang="en-US" sz="2400" dirty="0" err="1" smtClean="0"/>
              <a:t>Alcian</a:t>
            </a:r>
            <a:r>
              <a:rPr lang="en-US" altLang="en-US" sz="2400" dirty="0" smtClean="0"/>
              <a:t> blue staining, showed </a:t>
            </a:r>
            <a:r>
              <a:rPr lang="en-US" altLang="en-US" sz="2400" b="1" dirty="0" smtClean="0"/>
              <a:t>increased proteoglycan content in OA (Osteoarthritis) synovial fluid </a:t>
            </a:r>
            <a:r>
              <a:rPr lang="en-US" altLang="en-US" sz="2400" dirty="0" smtClean="0"/>
              <a:t>treated MSCs. Implying </a:t>
            </a:r>
            <a:r>
              <a:rPr lang="en-US" altLang="en-US" sz="2400" b="1" dirty="0" smtClean="0"/>
              <a:t>monolayer MSCs when exposed to their in vivo condition, may move towards </a:t>
            </a:r>
            <a:r>
              <a:rPr lang="en-US" altLang="en-US" sz="2400" b="1" dirty="0" err="1" smtClean="0"/>
              <a:t>chondrogenesis</a:t>
            </a:r>
            <a:r>
              <a:rPr lang="en-US" altLang="en-US" sz="2400" dirty="0" smtClean="0"/>
              <a:t>.</a:t>
            </a:r>
          </a:p>
          <a:p>
            <a:pPr marL="0" indent="0" eaLnBrk="1" hangingPunct="1">
              <a:buNone/>
            </a:pPr>
            <a:endParaRPr lang="en-US" altLang="en-US" sz="2400" dirty="0"/>
          </a:p>
          <a:p>
            <a:r>
              <a:rPr lang="en-US" altLang="en-US" sz="2400" dirty="0" smtClean="0"/>
              <a:t>MSCs in </a:t>
            </a:r>
            <a:r>
              <a:rPr lang="en-US" altLang="en-US" sz="2400" b="1" dirty="0" smtClean="0"/>
              <a:t>monolayer culture did not express Collagen type II</a:t>
            </a:r>
            <a:r>
              <a:rPr lang="en-US" altLang="en-US" sz="2400" dirty="0" smtClean="0"/>
              <a:t>, one of the main early differentiation markers of </a:t>
            </a:r>
            <a:r>
              <a:rPr lang="en-US" altLang="en-US" sz="2400" dirty="0" err="1" smtClean="0"/>
              <a:t>chondrogenesis</a:t>
            </a:r>
            <a:r>
              <a:rPr lang="en-US" altLang="en-US" sz="2400" dirty="0" smtClean="0"/>
              <a:t>.</a:t>
            </a:r>
          </a:p>
          <a:p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6254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9469"/>
            <a:ext cx="10515600" cy="1325563"/>
          </a:xfrm>
        </p:spPr>
        <p:txBody>
          <a:bodyPr/>
          <a:lstStyle/>
          <a:p>
            <a:r>
              <a:rPr lang="en-US" dirty="0" smtClean="0"/>
              <a:t>Clinical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36857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5</a:t>
            </a:r>
            <a:r>
              <a:rPr lang="en-US" dirty="0" smtClean="0"/>
              <a:t> patients with Osteoarthritis</a:t>
            </a:r>
          </a:p>
          <a:p>
            <a:r>
              <a:rPr lang="en-US" dirty="0" smtClean="0"/>
              <a:t>BMC: </a:t>
            </a:r>
            <a:r>
              <a:rPr lang="en-US" dirty="0" smtClean="0"/>
              <a:t>IV </a:t>
            </a:r>
            <a:r>
              <a:rPr lang="en-US" dirty="0" smtClean="0"/>
              <a:t>and </a:t>
            </a:r>
            <a:r>
              <a:rPr lang="en-US" dirty="0" err="1" smtClean="0"/>
              <a:t>intraarticular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MSCs: 1.0 x 10^8 cells IV; 5.0 x 10^7 cells </a:t>
            </a:r>
            <a:r>
              <a:rPr lang="en-US" dirty="0" err="1" smtClean="0"/>
              <a:t>intraarticular</a:t>
            </a:r>
            <a:endParaRPr lang="en-US" dirty="0" smtClean="0"/>
          </a:p>
          <a:p>
            <a:r>
              <a:rPr lang="en-US" dirty="0" smtClean="0"/>
              <a:t>Assess: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Blood for safety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WOMAC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Knee evaluation form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Knee Society Clinical Rating System (KSCRS)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MRI using Q Metrics Imaging Software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43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472" y="0"/>
            <a:ext cx="10515600" cy="1325563"/>
          </a:xfrm>
        </p:spPr>
        <p:txBody>
          <a:bodyPr/>
          <a:lstStyle/>
          <a:p>
            <a:r>
              <a:rPr lang="en-US" dirty="0" smtClean="0"/>
              <a:t>Clinical Application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3808059"/>
              </p:ext>
            </p:extLst>
          </p:nvPr>
        </p:nvGraphicFramePr>
        <p:xfrm>
          <a:off x="1248389" y="117551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3457424"/>
              </p:ext>
            </p:extLst>
          </p:nvPr>
        </p:nvGraphicFramePr>
        <p:xfrm>
          <a:off x="6290073" y="117762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8163498"/>
              </p:ext>
            </p:extLst>
          </p:nvPr>
        </p:nvGraphicFramePr>
        <p:xfrm>
          <a:off x="3711919" y="4114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3957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2959" y="279431"/>
            <a:ext cx="8242300" cy="841375"/>
          </a:xfrm>
        </p:spPr>
        <p:txBody>
          <a:bodyPr>
            <a:normAutofit/>
          </a:bodyPr>
          <a:lstStyle/>
          <a:p>
            <a:r>
              <a:rPr lang="en-US" sz="4000" dirty="0"/>
              <a:t>Femur Cartilage Thickness Maps</a:t>
            </a:r>
            <a:endParaRPr lang="en-US" sz="4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77294" y="2032864"/>
            <a:ext cx="2927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S3_CAP: 20130925 (Baseline)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33489" y="2072866"/>
            <a:ext cx="2950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S3_CAP: 20140414 (Month 6)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4002" y="2497784"/>
            <a:ext cx="3500096" cy="34326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4109" y="2520209"/>
            <a:ext cx="4900134" cy="3400245"/>
          </a:xfrm>
          <a:prstGeom prst="rect">
            <a:avLst/>
          </a:prstGeom>
        </p:spPr>
      </p:pic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8400"/>
            <a:ext cx="24384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57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02959" y="206769"/>
            <a:ext cx="8242300" cy="841375"/>
          </a:xfrm>
        </p:spPr>
        <p:txBody>
          <a:bodyPr>
            <a:normAutofit/>
          </a:bodyPr>
          <a:lstStyle/>
          <a:p>
            <a:r>
              <a:rPr lang="en-US" sz="4000" dirty="0"/>
              <a:t>Tibia Cartilage Thickness Maps</a:t>
            </a:r>
            <a:endParaRPr lang="en-US" sz="4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87291" y="1702818"/>
            <a:ext cx="2927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S3_CAP: 20130925 (Baseline)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33486" y="1702818"/>
            <a:ext cx="2950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S3_CAP: 20140414 (Month 6)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4005" y="2255198"/>
            <a:ext cx="3640100" cy="35252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24109" y="2245198"/>
            <a:ext cx="4880135" cy="3533418"/>
          </a:xfrm>
          <a:prstGeom prst="rect">
            <a:avLst/>
          </a:prstGeom>
        </p:spPr>
      </p:pic>
      <p:pic>
        <p:nvPicPr>
          <p:cNvPr id="8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8400"/>
            <a:ext cx="24384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66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59814" y="167288"/>
            <a:ext cx="8242300" cy="84137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T2 Image</a:t>
            </a:r>
            <a:endParaRPr lang="en-US" sz="4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97297" y="2002848"/>
            <a:ext cx="2927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S3_CAP: 20130925 (Baseline)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11198" y="2002848"/>
            <a:ext cx="2950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S3_CAP: 20140414 (Month 6)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14011" y="2610190"/>
            <a:ext cx="3540098" cy="31902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4130" y="2590191"/>
            <a:ext cx="3650100" cy="3210233"/>
          </a:xfrm>
          <a:prstGeom prst="rect">
            <a:avLst/>
          </a:prstGeom>
        </p:spPr>
      </p:pic>
      <p:pic>
        <p:nvPicPr>
          <p:cNvPr id="8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8400"/>
            <a:ext cx="24384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37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056" y="123586"/>
            <a:ext cx="10515600" cy="1325563"/>
          </a:xfrm>
        </p:spPr>
        <p:txBody>
          <a:bodyPr/>
          <a:lstStyle/>
          <a:p>
            <a:r>
              <a:rPr lang="en-US" dirty="0" smtClean="0"/>
              <a:t>Measurements=Data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7760468"/>
              </p:ext>
            </p:extLst>
          </p:nvPr>
        </p:nvGraphicFramePr>
        <p:xfrm>
          <a:off x="955138" y="1804414"/>
          <a:ext cx="9370684" cy="4148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6139"/>
                <a:gridCol w="686139"/>
                <a:gridCol w="506435"/>
                <a:gridCol w="506435"/>
                <a:gridCol w="506435"/>
                <a:gridCol w="506435"/>
                <a:gridCol w="506435"/>
                <a:gridCol w="506435"/>
                <a:gridCol w="506435"/>
                <a:gridCol w="506435"/>
                <a:gridCol w="506435"/>
                <a:gridCol w="506435"/>
                <a:gridCol w="506435"/>
                <a:gridCol w="506435"/>
                <a:gridCol w="506435"/>
                <a:gridCol w="506435"/>
                <a:gridCol w="506435"/>
                <a:gridCol w="401881"/>
              </a:tblGrid>
              <a:tr h="314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 gridSpan="16"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Medial Tibia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081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ID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Volume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BCI Area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Thickness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Curvature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T2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13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Timepoint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Mean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Standard Deviation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95% Percentil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5% Percentil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Mean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Standard Deviation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Whole T2 Mean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Whole T2 STD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Top T2 Mean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Top T2 STD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Middle T2 Mean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Middle T2 STD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Bottom T2 Mean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Bottom T2 STD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</a:tr>
              <a:tr h="1256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mm^3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mm^2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mm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mm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mm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mm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1/mm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1/mm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ms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ctr"/>
                </a:tc>
              </a:tr>
              <a:tr h="333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S1_FAP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20130925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2613.650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1044.204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2.463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0.726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3.736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0.971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-0.012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0.036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49.508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6.370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52.286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9.202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48.082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7.767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51.069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9.523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</a:tr>
              <a:tr h="333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S1_FAP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20140318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2511.275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1092.106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2.402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0.631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3.320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0.917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-0.012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0.048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51.161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6.909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52.112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8.656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47.995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7.943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57.426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11.747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</a:tr>
              <a:tr h="333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S2_MBG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20130925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2000.700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1052.812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1.965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0.660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3.369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0.789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-0.014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0.050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159.779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222.217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108.142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246.119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146.522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251.666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209.062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226.164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</a:tr>
              <a:tr h="333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S2_MBG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20140319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1820.325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1066.340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1.717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0.594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3.118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0.619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-0.013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0.042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142.852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190.365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103.652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208.985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130.029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212.341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188.139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193.856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</a:tr>
              <a:tr h="333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S3_CAP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20130925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2233.075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1020.214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2.098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0.547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3.347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0.959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-0.011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0.040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54.922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8.025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50.972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14.376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48.662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9.438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69.933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15.218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</a:tr>
              <a:tr h="333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S3_CAP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20140414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2305.550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1128.551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2.156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0.662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3.864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0.910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-0.012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0.042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50.516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11.319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57.117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29.849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46.668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9.739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52.303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11.747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</a:tr>
              <a:tr h="333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S4_JCS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20130925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2837.900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1007.092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2.742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0.786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4.258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1.023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-0.003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0.041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54.374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8.432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60.318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19.420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51.421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9.491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57.140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13.127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</a:tr>
              <a:tr h="333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S4_JCS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20140317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3017.300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1025.320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2.797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0.797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4.216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1.028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-0.004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0.045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54.553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7.957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55.293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13.536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49.295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9.785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66.118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15.950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</a:tr>
              <a:tr h="333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S5_MTF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20130925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1733.875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853.383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1.977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0.696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3.547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0.903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-0.005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0.054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53.601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9.174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59.451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23.672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50.280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9.058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55.655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12.762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</a:tr>
              <a:tr h="333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S5_MTF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20140321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1650.025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805.863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1.985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0.656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3.461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0.866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-0.006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0.047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57.648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32.384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77.692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96.961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52.659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18.626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48.835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14.386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4" marR="5294" marT="5294" marB="0" anchor="b"/>
                </a:tc>
              </a:tr>
            </a:tbl>
          </a:graphicData>
        </a:graphic>
      </p:graphicFrame>
      <p:pic>
        <p:nvPicPr>
          <p:cNvPr id="4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8400"/>
            <a:ext cx="24384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69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68909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MSCs and Arthritis  </a:t>
            </a:r>
            <a:br>
              <a:rPr lang="en-US" alt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6229" y="1394472"/>
            <a:ext cx="10515600" cy="4351338"/>
          </a:xfrm>
        </p:spPr>
        <p:txBody>
          <a:bodyPr/>
          <a:lstStyle/>
          <a:p>
            <a:r>
              <a:rPr lang="en-US" dirty="0" smtClean="0"/>
              <a:t>Allogeneic products offer a possible “off the shelf”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Safe with varying improvements in both groups 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978" y="2067755"/>
            <a:ext cx="7387042" cy="23865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97759" y="6516711"/>
            <a:ext cx="2099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Hare et al., 2012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6918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20424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MSCs and Arthritis  </a:t>
            </a:r>
            <a:br>
              <a:rPr lang="en-US" altLang="en-US" dirty="0" smtClean="0"/>
            </a:b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261" y="1906075"/>
            <a:ext cx="9158649" cy="3493738"/>
          </a:xfrm>
        </p:spPr>
      </p:pic>
      <p:sp>
        <p:nvSpPr>
          <p:cNvPr id="9" name="TextBox 8"/>
          <p:cNvSpPr txBox="1"/>
          <p:nvPr/>
        </p:nvSpPr>
        <p:spPr>
          <a:xfrm>
            <a:off x="4391696" y="6529589"/>
            <a:ext cx="2653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Patent # 13/668,138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614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632136" y="4513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MSCs and Arthritis  </a:t>
            </a:r>
            <a:br>
              <a:rPr lang="en-US" altLang="en-US" dirty="0" smtClean="0"/>
            </a:b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521" y="1674251"/>
            <a:ext cx="8776610" cy="3503056"/>
          </a:xfrm>
        </p:spPr>
      </p:pic>
    </p:spTree>
    <p:extLst>
      <p:ext uri="{BB962C8B-B14F-4D97-AF65-F5344CB8AC3E}">
        <p14:creationId xmlns:p14="http://schemas.microsoft.com/office/powerpoint/2010/main" val="210404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632136" y="4513"/>
            <a:ext cx="10515600" cy="1325563"/>
          </a:xfrm>
        </p:spPr>
        <p:txBody>
          <a:bodyPr>
            <a:noAutofit/>
          </a:bodyPr>
          <a:lstStyle/>
          <a:p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MSCs and Arthritis-Summary  </a:t>
            </a:r>
            <a:br>
              <a:rPr lang="en-US" alt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MSCs are safe</a:t>
            </a:r>
          </a:p>
          <a:p>
            <a:r>
              <a:rPr lang="en-US" dirty="0" smtClean="0"/>
              <a:t>MSCs decrease symptoms of arthritis</a:t>
            </a:r>
          </a:p>
          <a:p>
            <a:r>
              <a:rPr lang="en-US" dirty="0" smtClean="0"/>
              <a:t>MSCs increase cartilage formation</a:t>
            </a:r>
          </a:p>
          <a:p>
            <a:r>
              <a:rPr lang="en-US" dirty="0" smtClean="0"/>
              <a:t>MSCs may be used as an allogeneic product</a:t>
            </a:r>
          </a:p>
          <a:p>
            <a:r>
              <a:rPr lang="en-US" dirty="0" smtClean="0"/>
              <a:t>Better controlled studies are needed</a:t>
            </a:r>
          </a:p>
          <a:p>
            <a:r>
              <a:rPr lang="en-US" dirty="0" smtClean="0"/>
              <a:t>May need to apply MSCs more than once as shown in many studies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-cryopreservation is ideal for this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3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17392"/>
            <a:ext cx="10515600" cy="1325563"/>
          </a:xfrm>
        </p:spPr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26376"/>
            <a:ext cx="5181600" cy="48327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 smtClean="0"/>
              <a:t>Science/medical team</a:t>
            </a:r>
          </a:p>
          <a:p>
            <a:pPr marL="0" indent="0">
              <a:buNone/>
            </a:pPr>
            <a:r>
              <a:rPr lang="en-US" sz="1800" dirty="0" smtClean="0"/>
              <a:t>Dr Toai Nguyen</a:t>
            </a:r>
          </a:p>
          <a:p>
            <a:pPr marL="0" indent="0">
              <a:buNone/>
            </a:pPr>
            <a:r>
              <a:rPr lang="en-US" sz="1800" dirty="0" smtClean="0"/>
              <a:t>Dr Nickolas Chelyapov</a:t>
            </a:r>
          </a:p>
          <a:p>
            <a:pPr marL="0" indent="0">
              <a:buNone/>
            </a:pPr>
            <a:r>
              <a:rPr lang="en-US" sz="1800" dirty="0" smtClean="0"/>
              <a:t>Dr Anasua Kusari</a:t>
            </a:r>
          </a:p>
          <a:p>
            <a:pPr marL="0" indent="0">
              <a:buNone/>
            </a:pPr>
            <a:r>
              <a:rPr lang="en-US" sz="1800" dirty="0" smtClean="0"/>
              <a:t>Dr Jesus Esparragoza</a:t>
            </a:r>
          </a:p>
          <a:p>
            <a:pPr marL="0" indent="0">
              <a:buNone/>
            </a:pPr>
            <a:r>
              <a:rPr lang="en-US" sz="1800" dirty="0" smtClean="0"/>
              <a:t>Dr Luis Geffner</a:t>
            </a:r>
          </a:p>
          <a:p>
            <a:pPr marL="0" indent="0">
              <a:buNone/>
            </a:pPr>
            <a:r>
              <a:rPr lang="en-US" sz="1800" dirty="0" smtClean="0"/>
              <a:t>Dr Francisco Arroyo</a:t>
            </a:r>
          </a:p>
          <a:p>
            <a:pPr marL="0" indent="0">
              <a:buNone/>
            </a:pPr>
            <a:r>
              <a:rPr lang="en-US" sz="1800" dirty="0" smtClean="0"/>
              <a:t>Dr Manuel Solano</a:t>
            </a:r>
          </a:p>
          <a:p>
            <a:pPr marL="0" indent="0">
              <a:buNone/>
            </a:pPr>
            <a:r>
              <a:rPr lang="en-US" sz="1800" dirty="0" smtClean="0"/>
              <a:t>Rami Nasrallah</a:t>
            </a:r>
          </a:p>
          <a:p>
            <a:pPr marL="0" indent="0">
              <a:buNone/>
            </a:pPr>
            <a:r>
              <a:rPr lang="en-US" sz="1800" dirty="0" smtClean="0"/>
              <a:t>Kelly Burgee</a:t>
            </a:r>
          </a:p>
          <a:p>
            <a:pPr marL="0" indent="0">
              <a:buNone/>
            </a:pPr>
            <a:r>
              <a:rPr lang="en-US" sz="1800" dirty="0" smtClean="0"/>
              <a:t>Catalina Martinez</a:t>
            </a:r>
          </a:p>
          <a:p>
            <a:pPr marL="0" indent="0">
              <a:buNone/>
            </a:pPr>
            <a:r>
              <a:rPr lang="en-US" sz="1800" dirty="0" smtClean="0"/>
              <a:t>Marcela Escudero</a:t>
            </a:r>
          </a:p>
          <a:p>
            <a:pPr marL="0" indent="0">
              <a:buNone/>
            </a:pPr>
            <a:r>
              <a:rPr lang="en-US" sz="1800" dirty="0" smtClean="0"/>
              <a:t> </a:t>
            </a:r>
            <a:endParaRPr lang="en-US" sz="18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6172200" y="1387745"/>
            <a:ext cx="5181600" cy="51160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 smtClean="0"/>
              <a:t>Quality and supporting staff</a:t>
            </a:r>
          </a:p>
          <a:p>
            <a:pPr marL="0" indent="0">
              <a:buNone/>
            </a:pPr>
            <a:r>
              <a:rPr lang="en-US" sz="1800" dirty="0" smtClean="0"/>
              <a:t>Daniel Spurgin</a:t>
            </a:r>
          </a:p>
          <a:p>
            <a:pPr marL="0" indent="0">
              <a:buNone/>
            </a:pPr>
            <a:r>
              <a:rPr lang="en-US" sz="1800" dirty="0" smtClean="0"/>
              <a:t>Erin Sairafe</a:t>
            </a:r>
          </a:p>
          <a:p>
            <a:pPr marL="0" indent="0">
              <a:buNone/>
            </a:pPr>
            <a:r>
              <a:rPr lang="en-US" sz="1800" dirty="0" smtClean="0"/>
              <a:t>Tony Delamaza</a:t>
            </a:r>
          </a:p>
          <a:p>
            <a:pPr marL="0" indent="0">
              <a:buNone/>
            </a:pPr>
            <a:r>
              <a:rPr lang="en-US" sz="1800" dirty="0" smtClean="0"/>
              <a:t>Juan Jose Duran</a:t>
            </a:r>
          </a:p>
          <a:p>
            <a:pPr marL="0" indent="0">
              <a:buNone/>
            </a:pPr>
            <a:r>
              <a:rPr lang="en-US" sz="1800" dirty="0" smtClean="0"/>
              <a:t>Marty Killian</a:t>
            </a:r>
          </a:p>
          <a:p>
            <a:pPr marL="0" indent="0">
              <a:buNone/>
            </a:pPr>
            <a:r>
              <a:rPr lang="en-US" sz="1800" dirty="0" smtClean="0"/>
              <a:t>Delaney Ware</a:t>
            </a:r>
          </a:p>
          <a:p>
            <a:pPr marL="0" indent="0">
              <a:buNone/>
            </a:pPr>
            <a:r>
              <a:rPr lang="en-US" sz="1800" dirty="0" smtClean="0"/>
              <a:t>Slavenska Stockwell</a:t>
            </a:r>
          </a:p>
          <a:p>
            <a:pPr marL="0" indent="0">
              <a:buNone/>
            </a:pPr>
            <a:r>
              <a:rPr lang="en-US" sz="1800" dirty="0" smtClean="0"/>
              <a:t>Katrina Fernandez</a:t>
            </a:r>
          </a:p>
          <a:p>
            <a:pPr marL="0" indent="0">
              <a:buNone/>
            </a:pPr>
            <a:r>
              <a:rPr lang="en-US" sz="1800" dirty="0" smtClean="0"/>
              <a:t>Gabriela Salgado</a:t>
            </a:r>
          </a:p>
          <a:p>
            <a:pPr marL="0" indent="0">
              <a:buNone/>
            </a:pPr>
            <a:r>
              <a:rPr lang="en-US" sz="1800" dirty="0" smtClean="0"/>
              <a:t>Jesus Eduardo Esparragoza</a:t>
            </a:r>
          </a:p>
          <a:p>
            <a:pPr marL="0" indent="0">
              <a:buNone/>
            </a:pPr>
            <a:r>
              <a:rPr lang="en-US" sz="1800" dirty="0" smtClean="0"/>
              <a:t>Maria del Carmen Guevara</a:t>
            </a:r>
          </a:p>
          <a:p>
            <a:pPr marL="0" indent="0">
              <a:buNone/>
            </a:pPr>
            <a:r>
              <a:rPr lang="en-US" sz="1800" dirty="0" smtClean="0"/>
              <a:t>Raul Plaza</a:t>
            </a:r>
          </a:p>
          <a:p>
            <a:pPr marL="0" indent="0">
              <a:buNone/>
            </a:pPr>
            <a:r>
              <a:rPr lang="en-US" sz="1800" dirty="0" smtClean="0"/>
              <a:t>Maria del Carmen Fernandez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387922" y="6319165"/>
            <a:ext cx="2086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342623" y="6259128"/>
            <a:ext cx="2086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Isaias family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10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2345</TotalTime>
  <Words>1815</Words>
  <Application>Microsoft Office PowerPoint</Application>
  <PresentationFormat>Widescreen</PresentationFormat>
  <Paragraphs>523</Paragraphs>
  <Slides>43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ＭＳ Ｐゴシック</vt:lpstr>
      <vt:lpstr>Arial</vt:lpstr>
      <vt:lpstr>Calibri</vt:lpstr>
      <vt:lpstr>Calibri Light</vt:lpstr>
      <vt:lpstr>Lato Bold</vt:lpstr>
      <vt:lpstr>Lato Regular</vt:lpstr>
      <vt:lpstr>Office Theme</vt:lpstr>
      <vt:lpstr>1_Office Theme</vt:lpstr>
      <vt:lpstr>The Use of Bone Marrow Stem Cells for Osteoarthritis</vt:lpstr>
      <vt:lpstr>DaVinci Family of Companies</vt:lpstr>
      <vt:lpstr>Arthritis </vt:lpstr>
      <vt:lpstr>Arthritis </vt:lpstr>
      <vt:lpstr>Arthritis </vt:lpstr>
      <vt:lpstr> Arthritis and Stem Cells  </vt:lpstr>
      <vt:lpstr> MSCs  </vt:lpstr>
      <vt:lpstr>International Guidelines for MSCs</vt:lpstr>
      <vt:lpstr> Why Mesenchymal Stem Cells?   </vt:lpstr>
      <vt:lpstr> Why Mesenchymal Stem Cells?   </vt:lpstr>
      <vt:lpstr> Why Mesenchymal Stem Cells?   </vt:lpstr>
      <vt:lpstr> Why Mesenchymal Stem Cells?   </vt:lpstr>
      <vt:lpstr> Why Mesenchymal Stem Cells?   </vt:lpstr>
      <vt:lpstr> Why Mesenchymal Stem Cells?   </vt:lpstr>
      <vt:lpstr> Why Mesenchymal Stem Cells?   </vt:lpstr>
      <vt:lpstr> MSCs and Arthritis Case Studies   </vt:lpstr>
      <vt:lpstr> MSCs and Arthritis Case Studies   </vt:lpstr>
      <vt:lpstr> MSCs and Arthritis Case Studies   </vt:lpstr>
      <vt:lpstr> MSCs and Arthritis Case Studies   </vt:lpstr>
      <vt:lpstr> MSCs and Arthritis Case Studies   </vt:lpstr>
      <vt:lpstr> MSCs and Arthritis Case Studies   </vt:lpstr>
      <vt:lpstr> MSCs and Arthritis Case Studies   </vt:lpstr>
      <vt:lpstr> MSCs and Arthritis Case Studies   </vt:lpstr>
      <vt:lpstr> MSCs and Arthritis Case Studies   </vt:lpstr>
      <vt:lpstr> MSCs and Arthritis Case Studies   </vt:lpstr>
      <vt:lpstr>Are MSCs an Ideal Cell Source for Cartilage Repair?  </vt:lpstr>
      <vt:lpstr>Different Stages of Chondrogenesis</vt:lpstr>
      <vt:lpstr>PowerPoint Presentation</vt:lpstr>
      <vt:lpstr>Immuno blot for MMP-13 &amp; GAPDH expression</vt:lpstr>
      <vt:lpstr>Effect of Synovial Fluid on in vitro chondrogenesis</vt:lpstr>
      <vt:lpstr>PowerPoint Presentation</vt:lpstr>
      <vt:lpstr>Conclusions from these set of experiments</vt:lpstr>
      <vt:lpstr>Clinical Application</vt:lpstr>
      <vt:lpstr>Clinical Application</vt:lpstr>
      <vt:lpstr>Femur Cartilage Thickness Maps</vt:lpstr>
      <vt:lpstr>Tibia Cartilage Thickness Maps</vt:lpstr>
      <vt:lpstr>T2 Image</vt:lpstr>
      <vt:lpstr>Measurements=Data</vt:lpstr>
      <vt:lpstr> MSCs and Arthritis   </vt:lpstr>
      <vt:lpstr> MSCs and Arthritis   </vt:lpstr>
      <vt:lpstr> MSCs and Arthritis   </vt:lpstr>
      <vt:lpstr> MSCs and Arthritis-Summary   </vt:lpstr>
      <vt:lpstr>Acknowledgements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Mesenchymal Stem Cells for the Treatment of Arthritis</dc:title>
  <dc:creator>Rafael Gonzalez</dc:creator>
  <cp:lastModifiedBy>Rafael Gonzalez</cp:lastModifiedBy>
  <cp:revision>178</cp:revision>
  <dcterms:created xsi:type="dcterms:W3CDTF">2014-04-10T20:32:19Z</dcterms:created>
  <dcterms:modified xsi:type="dcterms:W3CDTF">2014-10-27T14:29:59Z</dcterms:modified>
</cp:coreProperties>
</file>