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82" r:id="rId5"/>
    <p:sldId id="259" r:id="rId6"/>
    <p:sldId id="260" r:id="rId7"/>
    <p:sldId id="261" r:id="rId8"/>
    <p:sldId id="263" r:id="rId9"/>
    <p:sldId id="262" r:id="rId10"/>
    <p:sldId id="264" r:id="rId11"/>
    <p:sldId id="265" r:id="rId12"/>
    <p:sldId id="276" r:id="rId13"/>
    <p:sldId id="266" r:id="rId14"/>
    <p:sldId id="267" r:id="rId15"/>
    <p:sldId id="277" r:id="rId16"/>
    <p:sldId id="268" r:id="rId17"/>
    <p:sldId id="278" r:id="rId18"/>
    <p:sldId id="269" r:id="rId19"/>
    <p:sldId id="270" r:id="rId20"/>
    <p:sldId id="279" r:id="rId21"/>
    <p:sldId id="271" r:id="rId22"/>
    <p:sldId id="281" r:id="rId23"/>
    <p:sldId id="272" r:id="rId24"/>
    <p:sldId id="273" r:id="rId25"/>
    <p:sldId id="275" r:id="rId26"/>
    <p:sldId id="283" r:id="rId27"/>
    <p:sldId id="285" r:id="rId28"/>
    <p:sldId id="284" r:id="rId29"/>
    <p:sldId id="274" r:id="rId3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0033"/>
    <a:srgbClr val="FF66FF"/>
    <a:srgbClr val="3366FF"/>
    <a:srgbClr val="3333FF"/>
    <a:srgbClr val="3333CC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52" autoAdjust="0"/>
    <p:restoredTop sz="95501" autoAdjust="0"/>
  </p:normalViewPr>
  <p:slideViewPr>
    <p:cSldViewPr snapToGrid="0">
      <p:cViewPr varScale="1">
        <p:scale>
          <a:sx n="88" d="100"/>
          <a:sy n="88" d="100"/>
        </p:scale>
        <p:origin x="9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111384514435698E-2"/>
          <c:y val="3.8453248031496065E-2"/>
          <c:w val="0.9151386154855643"/>
          <c:h val="0.871838090551181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TTIP-isopr.</c:v>
                </c:pt>
                <c:pt idx="1">
                  <c:v>TTIP-ethanol</c:v>
                </c:pt>
                <c:pt idx="2">
                  <c:v>DIPBAT-isopr.</c:v>
                </c:pt>
                <c:pt idx="3">
                  <c:v>DIPBAT-ethanol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67.099999999999994</c:v>
                </c:pt>
                <c:pt idx="1">
                  <c:v>75.2</c:v>
                </c:pt>
                <c:pt idx="2">
                  <c:v>55.3</c:v>
                </c:pt>
                <c:pt idx="3">
                  <c:v>63.2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485912"/>
        <c:axId val="289489440"/>
      </c:barChart>
      <c:catAx>
        <c:axId val="289485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89489440"/>
        <c:crosses val="autoZero"/>
        <c:auto val="1"/>
        <c:lblAlgn val="ctr"/>
        <c:lblOffset val="100"/>
        <c:noMultiLvlLbl val="0"/>
      </c:catAx>
      <c:valAx>
        <c:axId val="28948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89485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111384514435698E-2"/>
          <c:y val="3.8453248031496065E-2"/>
          <c:w val="0.9151386154855643"/>
          <c:h val="0.871838090551181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Hoja1!$A$2:$A$6</c:f>
              <c:strCache>
                <c:ptCount val="5"/>
                <c:pt idx="0">
                  <c:v>TTIP-isopr.</c:v>
                </c:pt>
                <c:pt idx="1">
                  <c:v>TTIP-ethanol</c:v>
                </c:pt>
                <c:pt idx="2">
                  <c:v>DIPBAT-isopr.</c:v>
                </c:pt>
                <c:pt idx="3">
                  <c:v>DIPBAT-ethanol</c:v>
                </c:pt>
                <c:pt idx="4">
                  <c:v>P-25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40.28</c:v>
                </c:pt>
                <c:pt idx="1">
                  <c:v>152.4</c:v>
                </c:pt>
                <c:pt idx="2">
                  <c:v>85.02</c:v>
                </c:pt>
                <c:pt idx="3">
                  <c:v>100.28</c:v>
                </c:pt>
                <c:pt idx="4">
                  <c:v>65.52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488264"/>
        <c:axId val="289489048"/>
      </c:barChart>
      <c:catAx>
        <c:axId val="289488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89489048"/>
        <c:crosses val="autoZero"/>
        <c:auto val="1"/>
        <c:lblAlgn val="ctr"/>
        <c:lblOffset val="100"/>
        <c:noMultiLvlLbl val="0"/>
      </c:catAx>
      <c:valAx>
        <c:axId val="289489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89488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CH4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Hoja1!$A$2:$A$6</c:f>
              <c:strCache>
                <c:ptCount val="5"/>
                <c:pt idx="0">
                  <c:v>TTIP-isopr.</c:v>
                </c:pt>
                <c:pt idx="1">
                  <c:v>TTIP-eth.</c:v>
                </c:pt>
                <c:pt idx="2">
                  <c:v>DIPBAT-isopr.</c:v>
                </c:pt>
                <c:pt idx="3">
                  <c:v>DIPBAT-eth.</c:v>
                </c:pt>
                <c:pt idx="4">
                  <c:v>P-25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3.9E-2</c:v>
                </c:pt>
                <c:pt idx="1">
                  <c:v>0.95399999999999996</c:v>
                </c:pt>
                <c:pt idx="2">
                  <c:v>1.125</c:v>
                </c:pt>
                <c:pt idx="3">
                  <c:v>0.75700000000000001</c:v>
                </c:pt>
                <c:pt idx="4">
                  <c:v>7.4999999999999997E-2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Hoja1!$A$2:$A$6</c:f>
              <c:strCache>
                <c:ptCount val="5"/>
                <c:pt idx="0">
                  <c:v>TTIP-isopr.</c:v>
                </c:pt>
                <c:pt idx="1">
                  <c:v>TTIP-eth.</c:v>
                </c:pt>
                <c:pt idx="2">
                  <c:v>DIPBAT-isopr.</c:v>
                </c:pt>
                <c:pt idx="3">
                  <c:v>DIPBAT-eth.</c:v>
                </c:pt>
                <c:pt idx="4">
                  <c:v>P-25</c:v>
                </c:pt>
              </c:strCache>
            </c:strRef>
          </c:cat>
          <c:val>
            <c:numRef>
              <c:f>Hoja1!$C$2:$C$6</c:f>
              <c:numCache>
                <c:formatCode>General</c:formatCode>
                <c:ptCount val="5"/>
                <c:pt idx="0">
                  <c:v>1.1539999999999999</c:v>
                </c:pt>
                <c:pt idx="1">
                  <c:v>6.0419999999999998</c:v>
                </c:pt>
                <c:pt idx="2">
                  <c:v>3.7530000000000001</c:v>
                </c:pt>
                <c:pt idx="3">
                  <c:v>2.8690000000000002</c:v>
                </c:pt>
                <c:pt idx="4">
                  <c:v>2.0139999999999998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486304"/>
        <c:axId val="289487480"/>
      </c:barChart>
      <c:catAx>
        <c:axId val="289486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89487480"/>
        <c:crosses val="autoZero"/>
        <c:auto val="1"/>
        <c:lblAlgn val="ctr"/>
        <c:lblOffset val="100"/>
        <c:noMultiLvlLbl val="0"/>
      </c:catAx>
      <c:valAx>
        <c:axId val="289487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89486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0.3513</cdr:x>
      <cdr:y>0.05214</cdr:y>
    </cdr:from>
    <cdr:to>
      <cdr:x>0.41124</cdr:x>
      <cdr:y>0.12253</cdr:y>
    </cdr:to>
    <cdr:sp macro="" textlink="">
      <cdr:nvSpPr>
        <cdr:cNvPr id="2" name="Cuadro de texto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141498" y="211883"/>
          <a:ext cx="365397" cy="286066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rot="0" vert="horz" wrap="square" lIns="0" tIns="0" rIns="0" bIns="0" anchor="t" anchorCtr="0">
          <a:no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spcAft>
              <a:spcPts val="0"/>
            </a:spcAft>
            <a:tabLst>
              <a:tab pos="3420745" algn="l"/>
            </a:tabLst>
          </a:pPr>
          <a:r>
            <a:rPr lang="es-ES" b="1" dirty="0" smtClean="0">
              <a:solidFill>
                <a:srgbClr val="B50837"/>
              </a:solidFill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rPr>
            <a:t>3x</a:t>
          </a:r>
          <a:endParaRPr lang="es-ES" dirty="0">
            <a:effectLst/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  <a:p xmlns:a="http://schemas.openxmlformats.org/drawingml/2006/main">
          <a:pPr>
            <a:spcAft>
              <a:spcPts val="0"/>
            </a:spcAft>
            <a:tabLst>
              <a:tab pos="3420745" algn="l"/>
            </a:tabLst>
          </a:pPr>
          <a:r>
            <a:rPr lang="es-ES_tradnl" sz="7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 </a:t>
          </a:r>
          <a:endParaRPr lang="es-ES" sz="1200" dirty="0">
            <a:effectLst/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480F-18BD-4C3C-B1EC-A455E1F70CDD}" type="datetimeFigureOut">
              <a:rPr lang="es-ES" smtClean="0"/>
              <a:t>21/10/2016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59E98-B142-4C89-B87B-60ED4B5AC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1121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480F-18BD-4C3C-B1EC-A455E1F70CDD}" type="datetimeFigureOut">
              <a:rPr lang="es-ES" smtClean="0"/>
              <a:t>21/10/2016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59E98-B142-4C89-B87B-60ED4B5AC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1414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480F-18BD-4C3C-B1EC-A455E1F70CDD}" type="datetimeFigureOut">
              <a:rPr lang="es-ES" smtClean="0"/>
              <a:t>21/10/2016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59E98-B142-4C89-B87B-60ED4B5AC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6644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480F-18BD-4C3C-B1EC-A455E1F70CDD}" type="datetimeFigureOut">
              <a:rPr lang="es-ES" smtClean="0"/>
              <a:t>21/10/2016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59E98-B142-4C89-B87B-60ED4B5AC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518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480F-18BD-4C3C-B1EC-A455E1F70CDD}" type="datetimeFigureOut">
              <a:rPr lang="es-ES" smtClean="0"/>
              <a:t>21/10/2016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59E98-B142-4C89-B87B-60ED4B5AC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4700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480F-18BD-4C3C-B1EC-A455E1F70CDD}" type="datetimeFigureOut">
              <a:rPr lang="es-ES" smtClean="0"/>
              <a:t>21/10/2016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59E98-B142-4C89-B87B-60ED4B5AC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518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480F-18BD-4C3C-B1EC-A455E1F70CDD}" type="datetimeFigureOut">
              <a:rPr lang="es-ES" smtClean="0"/>
              <a:t>21/10/2016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59E98-B142-4C89-B87B-60ED4B5AC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0754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480F-18BD-4C3C-B1EC-A455E1F70CDD}" type="datetimeFigureOut">
              <a:rPr lang="es-ES" smtClean="0"/>
              <a:t>21/10/2016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59E98-B142-4C89-B87B-60ED4B5AC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6227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480F-18BD-4C3C-B1EC-A455E1F70CDD}" type="datetimeFigureOut">
              <a:rPr lang="es-ES" smtClean="0"/>
              <a:t>21/10/2016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59E98-B142-4C89-B87B-60ED4B5AC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419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480F-18BD-4C3C-B1EC-A455E1F70CDD}" type="datetimeFigureOut">
              <a:rPr lang="es-ES" smtClean="0"/>
              <a:t>21/10/2016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59E98-B142-4C89-B87B-60ED4B5AC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7449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4480F-18BD-4C3C-B1EC-A455E1F70CDD}" type="datetimeFigureOut">
              <a:rPr lang="es-ES" smtClean="0"/>
              <a:t>21/10/2016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59E98-B142-4C89-B87B-60ED4B5AC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0913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4480F-18BD-4C3C-B1EC-A455E1F70CDD}" type="datetimeFigureOut">
              <a:rPr lang="es-ES" smtClean="0"/>
              <a:t>21/10/2016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59E98-B142-4C89-B87B-60ED4B5AC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331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4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png"/><Relationship Id="rId7" Type="http://schemas.openxmlformats.org/officeDocument/2006/relationships/image" Target="../media/image40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10" Type="http://schemas.openxmlformats.org/officeDocument/2006/relationships/image" Target="../media/image23.png"/><Relationship Id="rId4" Type="http://schemas.openxmlformats.org/officeDocument/2006/relationships/image" Target="../media/image37.png"/><Relationship Id="rId9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2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9.png"/><Relationship Id="rId7" Type="http://schemas.openxmlformats.org/officeDocument/2006/relationships/image" Target="../media/image2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3.png"/><Relationship Id="rId7" Type="http://schemas.openxmlformats.org/officeDocument/2006/relationships/image" Target="../media/image18.gi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 de texto 2"/>
          <p:cNvSpPr txBox="1">
            <a:spLocks noChangeArrowheads="1"/>
          </p:cNvSpPr>
          <p:nvPr/>
        </p:nvSpPr>
        <p:spPr bwMode="auto">
          <a:xfrm>
            <a:off x="405245" y="2116209"/>
            <a:ext cx="8270415" cy="977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" sz="3600" b="1" dirty="0" err="1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Photocatalytic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3600" b="1" dirty="0" err="1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reduction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of CO</a:t>
            </a:r>
            <a:r>
              <a:rPr lang="es-ES" sz="3600" b="1" baseline="-25000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3600" b="1" dirty="0" err="1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by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3600" b="1" dirty="0" err="1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means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of TiO</a:t>
            </a:r>
            <a:r>
              <a:rPr lang="es-ES" sz="3600" b="1" baseline="-25000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-based </a:t>
            </a:r>
            <a:r>
              <a:rPr lang="es-ES" sz="3600" b="1" dirty="0" err="1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catalysts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3600" b="1" dirty="0" err="1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synthesized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3600" b="1" dirty="0" err="1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with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3600" b="1" dirty="0" err="1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high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3600" b="1" dirty="0" err="1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pressure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3600" b="1" dirty="0" err="1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fluids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s-ES" sz="36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uadro de texto 2"/>
          <p:cNvSpPr txBox="1">
            <a:spLocks noChangeArrowheads="1"/>
          </p:cNvSpPr>
          <p:nvPr/>
        </p:nvSpPr>
        <p:spPr bwMode="auto">
          <a:xfrm>
            <a:off x="5264814" y="4215246"/>
            <a:ext cx="3410846" cy="502227"/>
          </a:xfrm>
          <a:prstGeom prst="rect">
            <a:avLst/>
          </a:prstGeom>
          <a:solidFill>
            <a:srgbClr val="336699"/>
          </a:solidFill>
          <a:ln w="9525">
            <a:solidFill>
              <a:srgbClr val="336699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2600" b="0" dirty="0" smtClean="0">
              <a:solidFill>
                <a:srgbClr val="FFFFFF"/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600" b="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Rafael Camarillo Blas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522" y="145473"/>
            <a:ext cx="2059478" cy="128717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8206" y="146707"/>
            <a:ext cx="2036308" cy="128593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340334" y="4800600"/>
            <a:ext cx="3351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>
                <a:solidFill>
                  <a:srgbClr val="3333FF"/>
                </a:solidFill>
              </a:rPr>
              <a:t>rafael.camarillo@uclm.es</a:t>
            </a:r>
            <a:endParaRPr lang="es-ES" sz="24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50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/>
          <p:cNvSpPr/>
          <p:nvPr/>
        </p:nvSpPr>
        <p:spPr>
          <a:xfrm>
            <a:off x="1758141" y="789117"/>
            <a:ext cx="5056316" cy="338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uadro de texto 2"/>
          <p:cNvSpPr txBox="1">
            <a:spLocks noChangeArrowheads="1"/>
          </p:cNvSpPr>
          <p:nvPr/>
        </p:nvSpPr>
        <p:spPr bwMode="auto">
          <a:xfrm>
            <a:off x="2219457" y="447925"/>
            <a:ext cx="5096623" cy="4528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ctr">
              <a:spcAft>
                <a:spcPts val="0"/>
              </a:spcAft>
              <a:tabLst>
                <a:tab pos="3420745" algn="l"/>
              </a:tabLst>
            </a:pPr>
            <a:r>
              <a:rPr lang="es-ES" sz="24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Average</a:t>
            </a:r>
            <a:r>
              <a:rPr lang="es-ES" sz="24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anual </a:t>
            </a:r>
            <a:r>
              <a:rPr lang="es-ES" sz="24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temperature</a:t>
            </a:r>
            <a:r>
              <a:rPr lang="es-ES" sz="24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    </a:t>
            </a:r>
            <a:endParaRPr lang="es-ES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1" y="1296367"/>
            <a:ext cx="8437832" cy="5273645"/>
          </a:xfrm>
          <a:prstGeom prst="rect">
            <a:avLst/>
          </a:prstGeom>
        </p:spPr>
      </p:pic>
      <p:sp>
        <p:nvSpPr>
          <p:cNvPr id="18" name="Cuadro de texto 2"/>
          <p:cNvSpPr txBox="1">
            <a:spLocks noChangeArrowheads="1"/>
          </p:cNvSpPr>
          <p:nvPr/>
        </p:nvSpPr>
        <p:spPr bwMode="auto">
          <a:xfrm>
            <a:off x="645431" y="4115485"/>
            <a:ext cx="535136" cy="4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1880</a:t>
            </a:r>
            <a:r>
              <a:rPr lang="es-ES" sz="24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 </a:t>
            </a:r>
            <a:endParaRPr lang="es-ES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Cuadro de texto 2"/>
          <p:cNvSpPr txBox="1">
            <a:spLocks noChangeArrowheads="1"/>
          </p:cNvSpPr>
          <p:nvPr/>
        </p:nvSpPr>
        <p:spPr bwMode="auto">
          <a:xfrm>
            <a:off x="7927974" y="4115485"/>
            <a:ext cx="535136" cy="4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2014</a:t>
            </a:r>
            <a:r>
              <a:rPr lang="es-ES" sz="24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 </a:t>
            </a:r>
            <a:endParaRPr lang="es-ES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841375" y="1900661"/>
            <a:ext cx="3309257" cy="104502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Cuadro de texto 2"/>
          <p:cNvSpPr txBox="1">
            <a:spLocks noChangeArrowheads="1"/>
          </p:cNvSpPr>
          <p:nvPr/>
        </p:nvSpPr>
        <p:spPr bwMode="auto">
          <a:xfrm>
            <a:off x="6778631" y="1674251"/>
            <a:ext cx="786138" cy="4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+0.8 </a:t>
            </a:r>
            <a:r>
              <a:rPr lang="es-ES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ºC</a:t>
            </a:r>
            <a:r>
              <a:rPr lang="es-ES" sz="24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 </a:t>
            </a:r>
            <a:endParaRPr lang="es-ES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Flecha derecha 8"/>
          <p:cNvSpPr/>
          <p:nvPr/>
        </p:nvSpPr>
        <p:spPr>
          <a:xfrm rot="16200000">
            <a:off x="6556433" y="2651903"/>
            <a:ext cx="2387416" cy="1751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ángulo 26"/>
          <p:cNvSpPr/>
          <p:nvPr/>
        </p:nvSpPr>
        <p:spPr>
          <a:xfrm>
            <a:off x="3020638" y="5372368"/>
            <a:ext cx="3309257" cy="104502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 descr="http://static1.squarespace.com/static/55d2a0e2e4b0cb42737278a2/t/560233b8e4b033033d2b8d7b/1442984889093/nasa+goddard+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852" y="5907098"/>
            <a:ext cx="1762578" cy="57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 de texto 2"/>
          <p:cNvSpPr txBox="1">
            <a:spLocks noChangeArrowheads="1"/>
          </p:cNvSpPr>
          <p:nvPr/>
        </p:nvSpPr>
        <p:spPr bwMode="auto">
          <a:xfrm>
            <a:off x="4411889" y="4115483"/>
            <a:ext cx="535136" cy="4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1950</a:t>
            </a:r>
            <a:r>
              <a:rPr lang="es-ES" sz="24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 </a:t>
            </a:r>
            <a:endParaRPr lang="es-ES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515775" y="1446723"/>
            <a:ext cx="794448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s-ES" dirty="0" err="1" smtClean="0">
                <a:solidFill>
                  <a:schemeClr val="bg1">
                    <a:lumMod val="85000"/>
                  </a:schemeClr>
                </a:solidFill>
              </a:rPr>
              <a:t>Hotter</a:t>
            </a:r>
            <a:endParaRPr lang="es-E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546823" y="6109625"/>
            <a:ext cx="800219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s-ES" dirty="0" err="1" smtClean="0">
                <a:solidFill>
                  <a:schemeClr val="bg1">
                    <a:lumMod val="85000"/>
                  </a:schemeClr>
                </a:solidFill>
              </a:rPr>
              <a:t>Colder</a:t>
            </a:r>
            <a:endParaRPr lang="es-E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97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 de texto 2"/>
          <p:cNvSpPr txBox="1">
            <a:spLocks noChangeArrowheads="1"/>
          </p:cNvSpPr>
          <p:nvPr/>
        </p:nvSpPr>
        <p:spPr bwMode="auto">
          <a:xfrm>
            <a:off x="1927557" y="420465"/>
            <a:ext cx="5507579" cy="4528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ctr">
              <a:spcAft>
                <a:spcPts val="0"/>
              </a:spcAft>
              <a:tabLst>
                <a:tab pos="3420745" algn="l"/>
              </a:tabLst>
            </a:pPr>
            <a:r>
              <a:rPr lang="es-ES" sz="24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Natural </a:t>
            </a:r>
            <a:r>
              <a:rPr lang="es-ES" sz="24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factors</a:t>
            </a:r>
            <a:endParaRPr lang="es-ES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3420745" algn="l"/>
              </a:tabLst>
            </a:pP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471" t="905" r="679" b="2461"/>
          <a:stretch/>
        </p:blipFill>
        <p:spPr>
          <a:xfrm>
            <a:off x="478967" y="1283716"/>
            <a:ext cx="8412266" cy="535657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765173" y="1791801"/>
            <a:ext cx="3309257" cy="104502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 de texto 2"/>
          <p:cNvSpPr txBox="1">
            <a:spLocks noChangeArrowheads="1"/>
          </p:cNvSpPr>
          <p:nvPr/>
        </p:nvSpPr>
        <p:spPr bwMode="auto">
          <a:xfrm>
            <a:off x="765173" y="5225819"/>
            <a:ext cx="535136" cy="4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1880</a:t>
            </a:r>
            <a:r>
              <a:rPr lang="es-ES" sz="24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 </a:t>
            </a:r>
            <a:endParaRPr lang="es-ES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uadro de texto 2"/>
          <p:cNvSpPr txBox="1">
            <a:spLocks noChangeArrowheads="1"/>
          </p:cNvSpPr>
          <p:nvPr/>
        </p:nvSpPr>
        <p:spPr bwMode="auto">
          <a:xfrm>
            <a:off x="8047716" y="5225819"/>
            <a:ext cx="535136" cy="4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2014</a:t>
            </a:r>
            <a:r>
              <a:rPr lang="es-ES" sz="24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 </a:t>
            </a:r>
            <a:endParaRPr lang="es-ES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250" y="1648633"/>
            <a:ext cx="1773956" cy="133136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372" y="4776797"/>
            <a:ext cx="1719280" cy="1350863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5"/>
          <a:srcRect r="16765"/>
          <a:stretch/>
        </p:blipFill>
        <p:spPr>
          <a:xfrm>
            <a:off x="3084082" y="1648633"/>
            <a:ext cx="1626631" cy="1317618"/>
          </a:xfrm>
          <a:prstGeom prst="rect">
            <a:avLst/>
          </a:prstGeom>
          <a:effectLst>
            <a:softEdge rad="139700"/>
          </a:effectLst>
        </p:spPr>
      </p:pic>
      <p:sp>
        <p:nvSpPr>
          <p:cNvPr id="20" name="Rectángulo 19"/>
          <p:cNvSpPr/>
          <p:nvPr/>
        </p:nvSpPr>
        <p:spPr>
          <a:xfrm>
            <a:off x="6172784" y="6040142"/>
            <a:ext cx="2696677" cy="5427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1" name="Picture 2" descr="http://static1.squarespace.com/static/55d2a0e2e4b0cb42737278a2/t/560233b8e4b033033d2b8d7b/1442984889093/nasa+goddard+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852" y="5907098"/>
            <a:ext cx="1762578" cy="57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/>
          <p:cNvSpPr txBox="1"/>
          <p:nvPr/>
        </p:nvSpPr>
        <p:spPr>
          <a:xfrm>
            <a:off x="515775" y="1381407"/>
            <a:ext cx="794448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s-ES" dirty="0" err="1" smtClean="0">
                <a:solidFill>
                  <a:schemeClr val="bg1">
                    <a:lumMod val="85000"/>
                  </a:schemeClr>
                </a:solidFill>
              </a:rPr>
              <a:t>Hotter</a:t>
            </a:r>
            <a:endParaRPr lang="es-E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546823" y="6272915"/>
            <a:ext cx="800219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s-ES" dirty="0" err="1" smtClean="0">
                <a:solidFill>
                  <a:schemeClr val="bg1">
                    <a:lumMod val="85000"/>
                  </a:schemeClr>
                </a:solidFill>
              </a:rPr>
              <a:t>Colder</a:t>
            </a:r>
            <a:endParaRPr lang="es-E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8" name="Cuadro de texto 2"/>
          <p:cNvSpPr txBox="1">
            <a:spLocks noChangeArrowheads="1"/>
          </p:cNvSpPr>
          <p:nvPr/>
        </p:nvSpPr>
        <p:spPr bwMode="auto">
          <a:xfrm>
            <a:off x="4411889" y="4115483"/>
            <a:ext cx="535136" cy="4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1950</a:t>
            </a:r>
            <a:r>
              <a:rPr lang="es-ES" sz="24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 </a:t>
            </a:r>
            <a:endParaRPr lang="es-ES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51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 de texto 2"/>
          <p:cNvSpPr txBox="1">
            <a:spLocks noChangeArrowheads="1"/>
          </p:cNvSpPr>
          <p:nvPr/>
        </p:nvSpPr>
        <p:spPr bwMode="auto">
          <a:xfrm>
            <a:off x="1927557" y="420465"/>
            <a:ext cx="5507579" cy="4528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ctr">
              <a:spcAft>
                <a:spcPts val="0"/>
              </a:spcAft>
              <a:tabLst>
                <a:tab pos="3420745" algn="l"/>
              </a:tabLst>
            </a:pPr>
            <a:r>
              <a:rPr lang="es-ES" sz="24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Human </a:t>
            </a:r>
            <a:r>
              <a:rPr lang="es-ES" sz="24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factors</a:t>
            </a:r>
            <a:endParaRPr lang="es-ES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3420745" algn="l"/>
              </a:tabLst>
            </a:pP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374" y="1297250"/>
            <a:ext cx="8548856" cy="5343035"/>
          </a:xfrm>
          <a:prstGeom prst="rect">
            <a:avLst/>
          </a:prstGeom>
        </p:spPr>
      </p:pic>
      <p:sp>
        <p:nvSpPr>
          <p:cNvPr id="33" name="Rectángulo 32"/>
          <p:cNvSpPr/>
          <p:nvPr/>
        </p:nvSpPr>
        <p:spPr>
          <a:xfrm>
            <a:off x="1032741" y="1899169"/>
            <a:ext cx="3309257" cy="104502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r="32703" b="6418"/>
          <a:stretch/>
        </p:blipFill>
        <p:spPr>
          <a:xfrm>
            <a:off x="1639135" y="4589154"/>
            <a:ext cx="2205266" cy="188980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050" name="Picture 2" descr="https://upload.wikimedia.org/wikipedia/commons/1/1e/Ozone-CRC-MW-3D-vdW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602" y="1913754"/>
            <a:ext cx="1326126" cy="98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Grupo 48"/>
          <p:cNvGrpSpPr/>
          <p:nvPr/>
        </p:nvGrpSpPr>
        <p:grpSpPr>
          <a:xfrm>
            <a:off x="3665840" y="1339062"/>
            <a:ext cx="2013760" cy="1696923"/>
            <a:chOff x="3665840" y="1339062"/>
            <a:chExt cx="2013760" cy="1696923"/>
          </a:xfrm>
        </p:grpSpPr>
        <p:grpSp>
          <p:nvGrpSpPr>
            <p:cNvPr id="13" name="Grupo 12"/>
            <p:cNvGrpSpPr/>
            <p:nvPr/>
          </p:nvGrpSpPr>
          <p:grpSpPr>
            <a:xfrm>
              <a:off x="4768283" y="1382418"/>
              <a:ext cx="756122" cy="756142"/>
              <a:chOff x="-1623320" y="1015236"/>
              <a:chExt cx="756122" cy="756142"/>
            </a:xfrm>
          </p:grpSpPr>
          <p:sp>
            <p:nvSpPr>
              <p:cNvPr id="10" name="Elipse 9"/>
              <p:cNvSpPr/>
              <p:nvPr/>
            </p:nvSpPr>
            <p:spPr>
              <a:xfrm>
                <a:off x="-1623320" y="1015236"/>
                <a:ext cx="756122" cy="756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1" name="CuadroTexto 40"/>
              <p:cNvSpPr txBox="1"/>
              <p:nvPr/>
            </p:nvSpPr>
            <p:spPr>
              <a:xfrm>
                <a:off x="-1509189" y="1177240"/>
                <a:ext cx="530915" cy="369332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s-ES" dirty="0" smtClean="0"/>
                  <a:t>CH</a:t>
                </a:r>
                <a:r>
                  <a:rPr lang="es-ES" baseline="-25000" dirty="0" smtClean="0"/>
                  <a:t>4</a:t>
                </a:r>
                <a:endParaRPr lang="es-ES" baseline="-25000" dirty="0"/>
              </a:p>
            </p:txBody>
          </p:sp>
        </p:grpSp>
        <p:sp>
          <p:nvSpPr>
            <p:cNvPr id="42" name="Elipse 41"/>
            <p:cNvSpPr/>
            <p:nvPr/>
          </p:nvSpPr>
          <p:spPr>
            <a:xfrm>
              <a:off x="3994968" y="1339062"/>
              <a:ext cx="922322" cy="87356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CuadroTexto 10"/>
            <p:cNvSpPr txBox="1"/>
            <p:nvPr/>
          </p:nvSpPr>
          <p:spPr>
            <a:xfrm>
              <a:off x="4166614" y="1504089"/>
              <a:ext cx="6585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</a:t>
              </a:r>
              <a:r>
                <a:rPr lang="es-ES" sz="2400" b="1" baseline="-250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es-ES" sz="24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7" name="Grupo 16"/>
            <p:cNvGrpSpPr/>
            <p:nvPr/>
          </p:nvGrpSpPr>
          <p:grpSpPr>
            <a:xfrm>
              <a:off x="4923478" y="1950040"/>
              <a:ext cx="756122" cy="750566"/>
              <a:chOff x="-1787046" y="3434576"/>
              <a:chExt cx="756122" cy="750566"/>
            </a:xfrm>
          </p:grpSpPr>
          <p:sp>
            <p:nvSpPr>
              <p:cNvPr id="43" name="Elipse 42"/>
              <p:cNvSpPr/>
              <p:nvPr/>
            </p:nvSpPr>
            <p:spPr>
              <a:xfrm>
                <a:off x="-1787046" y="3434576"/>
                <a:ext cx="756122" cy="750566"/>
              </a:xfrm>
              <a:prstGeom prst="ellipse">
                <a:avLst/>
              </a:prstGeom>
              <a:solidFill>
                <a:srgbClr val="33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0" name="CuadroTexto 39"/>
              <p:cNvSpPr txBox="1"/>
              <p:nvPr/>
            </p:nvSpPr>
            <p:spPr>
              <a:xfrm>
                <a:off x="-1659330" y="3595854"/>
                <a:ext cx="5645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 smtClean="0"/>
                  <a:t>N</a:t>
                </a:r>
                <a:r>
                  <a:rPr lang="es-ES" baseline="-25000" dirty="0" smtClean="0"/>
                  <a:t>2</a:t>
                </a:r>
                <a:r>
                  <a:rPr lang="es-ES" dirty="0" smtClean="0"/>
                  <a:t>O</a:t>
                </a:r>
                <a:endParaRPr lang="es-ES" dirty="0"/>
              </a:p>
            </p:txBody>
          </p:sp>
        </p:grpSp>
        <p:grpSp>
          <p:nvGrpSpPr>
            <p:cNvPr id="19" name="Grupo 18"/>
            <p:cNvGrpSpPr/>
            <p:nvPr/>
          </p:nvGrpSpPr>
          <p:grpSpPr>
            <a:xfrm>
              <a:off x="4529961" y="2304163"/>
              <a:ext cx="745150" cy="731822"/>
              <a:chOff x="-1776074" y="4365164"/>
              <a:chExt cx="745150" cy="731822"/>
            </a:xfrm>
          </p:grpSpPr>
          <p:sp>
            <p:nvSpPr>
              <p:cNvPr id="44" name="Elipse 43"/>
              <p:cNvSpPr/>
              <p:nvPr/>
            </p:nvSpPr>
            <p:spPr>
              <a:xfrm>
                <a:off x="-1776074" y="4365164"/>
                <a:ext cx="745150" cy="73182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" name="CuadroTexto 38"/>
              <p:cNvSpPr txBox="1"/>
              <p:nvPr/>
            </p:nvSpPr>
            <p:spPr>
              <a:xfrm>
                <a:off x="-1638649" y="4549830"/>
                <a:ext cx="4748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 smtClean="0"/>
                  <a:t>SF</a:t>
                </a:r>
                <a:r>
                  <a:rPr lang="es-ES" baseline="-25000" dirty="0" smtClean="0"/>
                  <a:t>6</a:t>
                </a:r>
                <a:endParaRPr lang="es-ES" baseline="-25000" dirty="0"/>
              </a:p>
            </p:txBody>
          </p:sp>
        </p:grpSp>
        <p:grpSp>
          <p:nvGrpSpPr>
            <p:cNvPr id="22" name="Grupo 21"/>
            <p:cNvGrpSpPr/>
            <p:nvPr/>
          </p:nvGrpSpPr>
          <p:grpSpPr>
            <a:xfrm>
              <a:off x="3665840" y="1717248"/>
              <a:ext cx="745150" cy="731822"/>
              <a:chOff x="-1659330" y="5246512"/>
              <a:chExt cx="745150" cy="731822"/>
            </a:xfrm>
          </p:grpSpPr>
          <p:sp>
            <p:nvSpPr>
              <p:cNvPr id="45" name="Elipse 44"/>
              <p:cNvSpPr/>
              <p:nvPr/>
            </p:nvSpPr>
            <p:spPr>
              <a:xfrm>
                <a:off x="-1659330" y="5246512"/>
                <a:ext cx="745150" cy="731822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5" name="CuadroTexto 34"/>
              <p:cNvSpPr txBox="1"/>
              <p:nvPr/>
            </p:nvSpPr>
            <p:spPr>
              <a:xfrm>
                <a:off x="-1580508" y="5451508"/>
                <a:ext cx="6458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 err="1" smtClean="0"/>
                  <a:t>HFCs</a:t>
                </a:r>
                <a:endParaRPr lang="es-ES" dirty="0"/>
              </a:p>
            </p:txBody>
          </p:sp>
        </p:grpSp>
        <p:grpSp>
          <p:nvGrpSpPr>
            <p:cNvPr id="47" name="Grupo 46"/>
            <p:cNvGrpSpPr/>
            <p:nvPr/>
          </p:nvGrpSpPr>
          <p:grpSpPr>
            <a:xfrm>
              <a:off x="3810404" y="2291576"/>
              <a:ext cx="654231" cy="623175"/>
              <a:chOff x="-1184608" y="6207860"/>
              <a:chExt cx="654231" cy="623175"/>
            </a:xfrm>
          </p:grpSpPr>
          <p:sp>
            <p:nvSpPr>
              <p:cNvPr id="46" name="Elipse 45"/>
              <p:cNvSpPr/>
              <p:nvPr/>
            </p:nvSpPr>
            <p:spPr>
              <a:xfrm>
                <a:off x="-1184608" y="6207860"/>
                <a:ext cx="649349" cy="623175"/>
              </a:xfrm>
              <a:prstGeom prst="ellipse">
                <a:avLst/>
              </a:prstGeom>
              <a:solidFill>
                <a:srgbClr val="FF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7" name="CuadroTexto 36"/>
              <p:cNvSpPr txBox="1"/>
              <p:nvPr/>
            </p:nvSpPr>
            <p:spPr>
              <a:xfrm>
                <a:off x="-1150611" y="6351643"/>
                <a:ext cx="6202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 err="1" smtClean="0"/>
                  <a:t>PFCs</a:t>
                </a:r>
                <a:endParaRPr lang="es-ES" dirty="0"/>
              </a:p>
            </p:txBody>
          </p:sp>
        </p:grpSp>
      </p:grpSp>
      <p:sp>
        <p:nvSpPr>
          <p:cNvPr id="50" name="Cuadro de texto 2"/>
          <p:cNvSpPr txBox="1">
            <a:spLocks noChangeArrowheads="1"/>
          </p:cNvSpPr>
          <p:nvPr/>
        </p:nvSpPr>
        <p:spPr bwMode="auto">
          <a:xfrm>
            <a:off x="950232" y="5225819"/>
            <a:ext cx="535136" cy="4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1880</a:t>
            </a:r>
            <a:r>
              <a:rPr lang="es-ES" sz="24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 </a:t>
            </a:r>
            <a:endParaRPr lang="es-ES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Cuadro de texto 2"/>
          <p:cNvSpPr txBox="1">
            <a:spLocks noChangeArrowheads="1"/>
          </p:cNvSpPr>
          <p:nvPr/>
        </p:nvSpPr>
        <p:spPr bwMode="auto">
          <a:xfrm>
            <a:off x="8047716" y="5225819"/>
            <a:ext cx="535136" cy="4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2014</a:t>
            </a:r>
            <a:r>
              <a:rPr lang="es-ES" sz="24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 </a:t>
            </a:r>
            <a:endParaRPr lang="es-ES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6172784" y="6040142"/>
            <a:ext cx="2696677" cy="5427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3" name="Picture 2" descr="http://static1.squarespace.com/static/55d2a0e2e4b0cb42737278a2/t/560233b8e4b033033d2b8d7b/1442984889093/nasa+goddard+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852" y="5907098"/>
            <a:ext cx="1762578" cy="57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Imagen 47"/>
          <p:cNvPicPr>
            <a:picLocks noChangeAspect="1"/>
          </p:cNvPicPr>
          <p:nvPr/>
        </p:nvPicPr>
        <p:blipFill rotWithShape="1">
          <a:blip r:embed="rId6"/>
          <a:srcRect r="22604"/>
          <a:stretch/>
        </p:blipFill>
        <p:spPr>
          <a:xfrm>
            <a:off x="4361015" y="4652928"/>
            <a:ext cx="2178459" cy="176225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5" name="CuadroTexto 54"/>
          <p:cNvSpPr txBox="1"/>
          <p:nvPr/>
        </p:nvSpPr>
        <p:spPr>
          <a:xfrm>
            <a:off x="2179212" y="2027959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CuadroTexto 55"/>
          <p:cNvSpPr txBox="1"/>
          <p:nvPr/>
        </p:nvSpPr>
        <p:spPr>
          <a:xfrm>
            <a:off x="2473674" y="2291576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" name="CuadroTexto 56"/>
          <p:cNvSpPr txBox="1"/>
          <p:nvPr/>
        </p:nvSpPr>
        <p:spPr>
          <a:xfrm>
            <a:off x="1898620" y="2325323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515775" y="1446723"/>
            <a:ext cx="794448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s-ES" dirty="0" err="1" smtClean="0">
                <a:solidFill>
                  <a:schemeClr val="bg1">
                    <a:lumMod val="85000"/>
                  </a:schemeClr>
                </a:solidFill>
              </a:rPr>
              <a:t>Hotter</a:t>
            </a:r>
            <a:endParaRPr lang="es-E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546823" y="6185827"/>
            <a:ext cx="800219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s-ES" dirty="0" err="1" smtClean="0">
                <a:solidFill>
                  <a:schemeClr val="bg1">
                    <a:lumMod val="85000"/>
                  </a:schemeClr>
                </a:solidFill>
              </a:rPr>
              <a:t>Colder</a:t>
            </a:r>
            <a:endParaRPr lang="es-E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8" name="Cuadro de texto 2"/>
          <p:cNvSpPr txBox="1">
            <a:spLocks noChangeArrowheads="1"/>
          </p:cNvSpPr>
          <p:nvPr/>
        </p:nvSpPr>
        <p:spPr bwMode="auto">
          <a:xfrm>
            <a:off x="4411889" y="4115483"/>
            <a:ext cx="535136" cy="4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1950</a:t>
            </a:r>
            <a:r>
              <a:rPr lang="es-ES" sz="24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 </a:t>
            </a:r>
            <a:endParaRPr lang="es-ES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09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29" y="217714"/>
            <a:ext cx="5715000" cy="3810000"/>
          </a:xfrm>
          <a:prstGeom prst="rect">
            <a:avLst/>
          </a:prstGeom>
        </p:spPr>
      </p:pic>
      <p:pic>
        <p:nvPicPr>
          <p:cNvPr id="5122" name="Picture 2" descr="https://upload.wikimedia.org/wikipedia/commons/thumb/a/a0/Carbon_dioxide_3D_ball.png/1280px-Carbon_dioxide_3D_b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257" y="1497533"/>
            <a:ext cx="2716788" cy="193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5446" y="4490357"/>
            <a:ext cx="1905000" cy="1905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651" y="4490357"/>
            <a:ext cx="1900238" cy="1900238"/>
          </a:xfrm>
          <a:prstGeom prst="rect">
            <a:avLst/>
          </a:prstGeom>
        </p:spPr>
      </p:pic>
      <p:pic>
        <p:nvPicPr>
          <p:cNvPr id="1026" name="Picture 2" descr="https://upload.wikimedia.org/wikipedia/commons/2/2e/Carbon-monoxide-3D-ball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74474">
            <a:off x="6721300" y="762396"/>
            <a:ext cx="2285267" cy="115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rabfis15.uco.es/weiqo/tutorial_weiqo/Images/Fig1H12a3P1.gif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33" t="13338" r="2857" b="22749"/>
          <a:stretch/>
        </p:blipFill>
        <p:spPr bwMode="auto">
          <a:xfrm>
            <a:off x="7282543" y="2296885"/>
            <a:ext cx="1360714" cy="128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 de texto 2"/>
          <p:cNvSpPr txBox="1">
            <a:spLocks noChangeArrowheads="1"/>
          </p:cNvSpPr>
          <p:nvPr/>
        </p:nvSpPr>
        <p:spPr bwMode="auto">
          <a:xfrm>
            <a:off x="4415049" y="6405180"/>
            <a:ext cx="705794" cy="4528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" sz="24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light</a:t>
            </a:r>
            <a:endParaRPr lang="es-ES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uadro de texto 2"/>
          <p:cNvSpPr txBox="1">
            <a:spLocks noChangeArrowheads="1"/>
          </p:cNvSpPr>
          <p:nvPr/>
        </p:nvSpPr>
        <p:spPr bwMode="auto">
          <a:xfrm>
            <a:off x="6719314" y="6409560"/>
            <a:ext cx="1446912" cy="4528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" sz="24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electricity</a:t>
            </a:r>
            <a:endParaRPr lang="es-ES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http://howyourbrainworks.net/sites/default/files/Making_H20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86" b="25019"/>
          <a:stretch/>
        </p:blipFill>
        <p:spPr bwMode="auto">
          <a:xfrm rot="2918789">
            <a:off x="2007541" y="1485698"/>
            <a:ext cx="1372053" cy="130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lecha curvada hacia arriba 7"/>
          <p:cNvSpPr/>
          <p:nvPr/>
        </p:nvSpPr>
        <p:spPr>
          <a:xfrm>
            <a:off x="4778829" y="2694213"/>
            <a:ext cx="2438400" cy="108857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5" name="Flecha curvada hacia arriba 14"/>
          <p:cNvSpPr/>
          <p:nvPr/>
        </p:nvSpPr>
        <p:spPr>
          <a:xfrm rot="10800000">
            <a:off x="4637314" y="112701"/>
            <a:ext cx="2438400" cy="108857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6" name="Cuadro de texto 2"/>
          <p:cNvSpPr txBox="1">
            <a:spLocks noChangeArrowheads="1"/>
          </p:cNvSpPr>
          <p:nvPr/>
        </p:nvSpPr>
        <p:spPr bwMode="auto">
          <a:xfrm>
            <a:off x="1579420" y="5081123"/>
            <a:ext cx="1717465" cy="4528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ctr">
              <a:spcAft>
                <a:spcPts val="0"/>
              </a:spcAft>
              <a:tabLst>
                <a:tab pos="3420745" algn="l"/>
              </a:tabLst>
            </a:pPr>
            <a:r>
              <a:rPr lang="es-ES" sz="24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Renewable</a:t>
            </a:r>
            <a:r>
              <a:rPr lang="es-ES" sz="24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24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energy</a:t>
            </a:r>
            <a:r>
              <a:rPr lang="es-ES" sz="24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24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sources</a:t>
            </a:r>
            <a:endParaRPr lang="es-ES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132602" y="227860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5036116" y="1734706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3194863" y="2821587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2408841" y="1938439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8222810" y="831942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7217229" y="148821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7899059" y="2821587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7632360" y="3085905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7733789" y="2372597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8222810" y="3094183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7277500" y="3053833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2673358" y="1504539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2707500" y="2372597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669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5" name="Grupo 4"/>
          <p:cNvGrpSpPr/>
          <p:nvPr/>
        </p:nvGrpSpPr>
        <p:grpSpPr>
          <a:xfrm>
            <a:off x="1481479" y="507203"/>
            <a:ext cx="6838506" cy="5629507"/>
            <a:chOff x="3674630" y="856826"/>
            <a:chExt cx="6838506" cy="5629507"/>
          </a:xfrm>
        </p:grpSpPr>
        <p:sp>
          <p:nvSpPr>
            <p:cNvPr id="6" name="Elipse 5"/>
            <p:cNvSpPr/>
            <p:nvPr/>
          </p:nvSpPr>
          <p:spPr>
            <a:xfrm rot="17709373">
              <a:off x="5714999" y="2745889"/>
              <a:ext cx="2448000" cy="2448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7" name="Grupo 6"/>
            <p:cNvGrpSpPr/>
            <p:nvPr/>
          </p:nvGrpSpPr>
          <p:grpSpPr>
            <a:xfrm>
              <a:off x="3909115" y="1589514"/>
              <a:ext cx="674900" cy="706096"/>
              <a:chOff x="4443853" y="2413007"/>
              <a:chExt cx="674900" cy="706096"/>
            </a:xfrm>
          </p:grpSpPr>
          <p:sp>
            <p:nvSpPr>
              <p:cNvPr id="40" name="Elipse 39"/>
              <p:cNvSpPr/>
              <p:nvPr/>
            </p:nvSpPr>
            <p:spPr>
              <a:xfrm rot="17709373">
                <a:off x="4686753" y="2413007"/>
                <a:ext cx="432000" cy="432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1" name="Elipse 40"/>
              <p:cNvSpPr/>
              <p:nvPr/>
            </p:nvSpPr>
            <p:spPr>
              <a:xfrm rot="17709373">
                <a:off x="4576945" y="2538263"/>
                <a:ext cx="432000" cy="432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tint val="66000"/>
                      <a:satMod val="160000"/>
                    </a:schemeClr>
                  </a:gs>
                  <a:gs pos="50000">
                    <a:schemeClr val="tx1">
                      <a:tint val="44500"/>
                      <a:satMod val="160000"/>
                    </a:schemeClr>
                  </a:gs>
                  <a:gs pos="100000">
                    <a:schemeClr val="tx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2" name="Elipse 41"/>
              <p:cNvSpPr/>
              <p:nvPr/>
            </p:nvSpPr>
            <p:spPr>
              <a:xfrm rot="17709373">
                <a:off x="4443853" y="2687103"/>
                <a:ext cx="432000" cy="432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grpSp>
          <p:nvGrpSpPr>
            <p:cNvPr id="8" name="Grupo 7"/>
            <p:cNvGrpSpPr/>
            <p:nvPr/>
          </p:nvGrpSpPr>
          <p:grpSpPr>
            <a:xfrm>
              <a:off x="4593459" y="1038294"/>
              <a:ext cx="523610" cy="509610"/>
              <a:chOff x="3669259" y="3904173"/>
              <a:chExt cx="523610" cy="509610"/>
            </a:xfrm>
          </p:grpSpPr>
          <p:sp>
            <p:nvSpPr>
              <p:cNvPr id="37" name="Elipse 36"/>
              <p:cNvSpPr/>
              <p:nvPr/>
            </p:nvSpPr>
            <p:spPr>
              <a:xfrm rot="17709373">
                <a:off x="3940869" y="4113895"/>
                <a:ext cx="252000" cy="2520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8" name="Elipse 37"/>
              <p:cNvSpPr/>
              <p:nvPr/>
            </p:nvSpPr>
            <p:spPr>
              <a:xfrm rot="17709373">
                <a:off x="3669259" y="3904173"/>
                <a:ext cx="432000" cy="432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9" name="Elipse 38"/>
              <p:cNvSpPr/>
              <p:nvPr/>
            </p:nvSpPr>
            <p:spPr>
              <a:xfrm rot="17709373">
                <a:off x="3701426" y="4161783"/>
                <a:ext cx="252000" cy="2520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grpSp>
          <p:nvGrpSpPr>
            <p:cNvPr id="9" name="Grupo 8"/>
            <p:cNvGrpSpPr/>
            <p:nvPr/>
          </p:nvGrpSpPr>
          <p:grpSpPr>
            <a:xfrm>
              <a:off x="3807517" y="5239916"/>
              <a:ext cx="565092" cy="580840"/>
              <a:chOff x="3991908" y="3892381"/>
              <a:chExt cx="565092" cy="580840"/>
            </a:xfrm>
          </p:grpSpPr>
          <p:sp>
            <p:nvSpPr>
              <p:cNvPr id="35" name="Elipse 34"/>
              <p:cNvSpPr/>
              <p:nvPr/>
            </p:nvSpPr>
            <p:spPr>
              <a:xfrm rot="17709373">
                <a:off x="4125000" y="3892381"/>
                <a:ext cx="432000" cy="432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tint val="66000"/>
                      <a:satMod val="160000"/>
                    </a:schemeClr>
                  </a:gs>
                  <a:gs pos="50000">
                    <a:schemeClr val="tx1">
                      <a:tint val="44500"/>
                      <a:satMod val="160000"/>
                    </a:schemeClr>
                  </a:gs>
                  <a:gs pos="100000">
                    <a:schemeClr val="tx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" name="Elipse 35"/>
              <p:cNvSpPr/>
              <p:nvPr/>
            </p:nvSpPr>
            <p:spPr>
              <a:xfrm rot="17709373">
                <a:off x="3991908" y="4041221"/>
                <a:ext cx="432000" cy="432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grpSp>
          <p:nvGrpSpPr>
            <p:cNvPr id="10" name="Grupo 9"/>
            <p:cNvGrpSpPr/>
            <p:nvPr/>
          </p:nvGrpSpPr>
          <p:grpSpPr>
            <a:xfrm>
              <a:off x="4503629" y="5811862"/>
              <a:ext cx="670761" cy="674471"/>
              <a:chOff x="2738434" y="3010081"/>
              <a:chExt cx="670761" cy="674471"/>
            </a:xfrm>
          </p:grpSpPr>
          <p:sp>
            <p:nvSpPr>
              <p:cNvPr id="30" name="Elipse 29"/>
              <p:cNvSpPr/>
              <p:nvPr/>
            </p:nvSpPr>
            <p:spPr>
              <a:xfrm rot="17709373">
                <a:off x="3157195" y="3293130"/>
                <a:ext cx="252000" cy="2520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1" name="Elipse 30"/>
              <p:cNvSpPr/>
              <p:nvPr/>
            </p:nvSpPr>
            <p:spPr>
              <a:xfrm rot="17709373">
                <a:off x="2851694" y="3179225"/>
                <a:ext cx="432000" cy="432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tint val="66000"/>
                      <a:satMod val="160000"/>
                    </a:schemeClr>
                  </a:gs>
                  <a:gs pos="50000">
                    <a:schemeClr val="tx1">
                      <a:tint val="44500"/>
                      <a:satMod val="160000"/>
                    </a:schemeClr>
                  </a:gs>
                  <a:gs pos="100000">
                    <a:schemeClr val="tx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2" name="Elipse 31"/>
              <p:cNvSpPr/>
              <p:nvPr/>
            </p:nvSpPr>
            <p:spPr>
              <a:xfrm rot="17709373">
                <a:off x="2936382" y="3010081"/>
                <a:ext cx="252000" cy="2520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3" name="Elipse 32"/>
              <p:cNvSpPr/>
              <p:nvPr/>
            </p:nvSpPr>
            <p:spPr>
              <a:xfrm rot="17709373">
                <a:off x="2738434" y="3367125"/>
                <a:ext cx="252000" cy="2520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4" name="Elipse 33"/>
              <p:cNvSpPr/>
              <p:nvPr/>
            </p:nvSpPr>
            <p:spPr>
              <a:xfrm rot="17709373">
                <a:off x="3062350" y="3432552"/>
                <a:ext cx="252000" cy="2520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11" name="Rectángulo 10"/>
            <p:cNvSpPr/>
            <p:nvPr/>
          </p:nvSpPr>
          <p:spPr>
            <a:xfrm>
              <a:off x="6317034" y="5073603"/>
              <a:ext cx="1374094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5400" b="0" cap="none" spc="0" dirty="0" smtClean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/>
                </a:rPr>
                <a:t>TiO</a:t>
              </a:r>
              <a:r>
                <a:rPr lang="es-ES" sz="5400" b="0" cap="none" spc="0" baseline="-25000" dirty="0" smtClean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/>
                </a:rPr>
                <a:t>2</a:t>
              </a:r>
              <a:endParaRPr lang="es-ES" sz="5400" b="0" cap="none" spc="0" baseline="-250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endParaRPr>
            </a:p>
          </p:txBody>
        </p:sp>
        <p:sp>
          <p:nvSpPr>
            <p:cNvPr id="12" name="Flecha abajo 11"/>
            <p:cNvSpPr/>
            <p:nvPr/>
          </p:nvSpPr>
          <p:spPr>
            <a:xfrm rot="18801051">
              <a:off x="4860177" y="1960564"/>
              <a:ext cx="1160060" cy="1399980"/>
            </a:xfrm>
            <a:prstGeom prst="down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Flecha abajo 12"/>
            <p:cNvSpPr/>
            <p:nvPr/>
          </p:nvSpPr>
          <p:spPr>
            <a:xfrm rot="2637532">
              <a:off x="7747199" y="1816496"/>
              <a:ext cx="1160060" cy="1399980"/>
            </a:xfrm>
            <a:prstGeom prst="downArrow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Flecha abajo 13"/>
            <p:cNvSpPr/>
            <p:nvPr/>
          </p:nvSpPr>
          <p:spPr>
            <a:xfrm rot="3235349">
              <a:off x="4699894" y="4419265"/>
              <a:ext cx="1160060" cy="1399980"/>
            </a:xfrm>
            <a:prstGeom prst="down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4398448" y="2308119"/>
              <a:ext cx="2182200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28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</a:rPr>
                <a:t>1- </a:t>
              </a:r>
              <a:r>
                <a:rPr lang="es-ES" sz="2800" b="1" dirty="0" err="1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</a:rPr>
                <a:t>a</a:t>
              </a:r>
              <a:r>
                <a:rPr lang="es-ES" sz="2800" b="1" cap="none" spc="0" dirty="0" err="1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  <a:effectLst/>
                </a:rPr>
                <a:t>dsorption</a:t>
              </a:r>
              <a:endParaRPr lang="es-ES" sz="2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3674630" y="4074588"/>
              <a:ext cx="2166041" cy="10156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</a:rPr>
                <a:t>5- </a:t>
              </a:r>
              <a:r>
                <a:rPr lang="es-ES" sz="2800" b="1" dirty="0" err="1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</a:rPr>
                <a:t>desorption</a:t>
              </a:r>
              <a:r>
                <a:rPr lang="es-ES" sz="32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</a:rPr>
                <a:t> </a:t>
              </a:r>
              <a:r>
                <a:rPr lang="es-E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</a:rPr>
                <a:t>&amp; </a:t>
              </a:r>
              <a:r>
                <a:rPr lang="es-ES" sz="2800" b="1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</a:rPr>
                <a:t>diffusion</a:t>
              </a:r>
              <a:endPara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sp>
          <p:nvSpPr>
            <p:cNvPr id="17" name="Rectángulo 16"/>
            <p:cNvSpPr/>
            <p:nvPr/>
          </p:nvSpPr>
          <p:spPr>
            <a:xfrm>
              <a:off x="7313549" y="2172635"/>
              <a:ext cx="3017200" cy="95410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</a:rPr>
                <a:t>2- light </a:t>
              </a:r>
              <a:r>
                <a:rPr lang="es-ES" sz="2800" b="1" dirty="0" err="1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</a:rPr>
                <a:t>absorption</a:t>
              </a:r>
              <a:r>
                <a:rPr lang="es-ES" sz="28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</a:rPr>
                <a:t> &amp; </a:t>
              </a:r>
              <a:r>
                <a:rPr lang="es-ES" sz="2800" b="1" dirty="0" err="1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</a:rPr>
                <a:t>excitation</a:t>
              </a:r>
              <a:endParaRPr lang="es-ES" sz="2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8" name="Rectángulo 17"/>
            <p:cNvSpPr/>
            <p:nvPr/>
          </p:nvSpPr>
          <p:spPr>
            <a:xfrm>
              <a:off x="4868298" y="3429947"/>
              <a:ext cx="1998432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28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</a:rPr>
                <a:t>4- </a:t>
              </a:r>
              <a:r>
                <a:rPr lang="es-ES" sz="2800" b="1" dirty="0" err="1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</a:rPr>
                <a:t>reduction</a:t>
              </a:r>
              <a:endParaRPr lang="es-ES" sz="2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6479224" y="4524115"/>
              <a:ext cx="14494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err="1" smtClean="0"/>
                <a:t>Valence</a:t>
              </a:r>
              <a:r>
                <a:rPr lang="es-ES" dirty="0" smtClean="0"/>
                <a:t> Band</a:t>
              </a:r>
              <a:endParaRPr lang="es-ES" dirty="0"/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6275667" y="3083590"/>
              <a:ext cx="17988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err="1" smtClean="0"/>
                <a:t>Conduction</a:t>
              </a:r>
              <a:r>
                <a:rPr lang="es-ES" dirty="0" smtClean="0"/>
                <a:t> Band</a:t>
              </a:r>
              <a:endParaRPr lang="es-ES" dirty="0"/>
            </a:p>
          </p:txBody>
        </p:sp>
        <p:sp>
          <p:nvSpPr>
            <p:cNvPr id="21" name="Flecha curvada hacia arriba 20"/>
            <p:cNvSpPr/>
            <p:nvPr/>
          </p:nvSpPr>
          <p:spPr>
            <a:xfrm rot="15977456">
              <a:off x="7089187" y="3753005"/>
              <a:ext cx="1228860" cy="457157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2" name="Rectángulo 21"/>
            <p:cNvSpPr/>
            <p:nvPr/>
          </p:nvSpPr>
          <p:spPr>
            <a:xfrm>
              <a:off x="7506264" y="3487437"/>
              <a:ext cx="3006872" cy="95410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28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</a:rPr>
                <a:t>3- </a:t>
              </a:r>
              <a:r>
                <a:rPr lang="es-ES" sz="2800" b="1" dirty="0" err="1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</a:rPr>
                <a:t>charge</a:t>
              </a:r>
              <a:r>
                <a:rPr lang="es-ES" sz="2800" b="1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</a:rPr>
                <a:t> </a:t>
              </a:r>
              <a:r>
                <a:rPr lang="es-ES" sz="2800" b="1" dirty="0" err="1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bg1"/>
                  </a:solidFill>
                </a:rPr>
                <a:t>separation</a:t>
              </a:r>
              <a:endParaRPr lang="es-ES" sz="2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23" name="Elipse 22"/>
            <p:cNvSpPr/>
            <p:nvPr/>
          </p:nvSpPr>
          <p:spPr>
            <a:xfrm rot="17709373">
              <a:off x="8888896" y="856826"/>
              <a:ext cx="1188000" cy="1188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24" name="Grupo 23"/>
            <p:cNvGrpSpPr/>
            <p:nvPr/>
          </p:nvGrpSpPr>
          <p:grpSpPr>
            <a:xfrm>
              <a:off x="7029465" y="3144537"/>
              <a:ext cx="360797" cy="707886"/>
              <a:chOff x="1379457" y="1421904"/>
              <a:chExt cx="360797" cy="707886"/>
            </a:xfrm>
          </p:grpSpPr>
          <p:sp>
            <p:nvSpPr>
              <p:cNvPr id="28" name="Elipse 27"/>
              <p:cNvSpPr/>
              <p:nvPr/>
            </p:nvSpPr>
            <p:spPr>
              <a:xfrm>
                <a:off x="1379457" y="1656885"/>
                <a:ext cx="334708" cy="287332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9" name="CuadroTexto 28"/>
              <p:cNvSpPr txBox="1"/>
              <p:nvPr/>
            </p:nvSpPr>
            <p:spPr>
              <a:xfrm>
                <a:off x="1398494" y="1421904"/>
                <a:ext cx="34176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4000" dirty="0" smtClean="0"/>
                  <a:t>-</a:t>
                </a:r>
                <a:endParaRPr lang="es-ES" sz="4000" dirty="0"/>
              </a:p>
            </p:txBody>
          </p:sp>
        </p:grpSp>
        <p:grpSp>
          <p:nvGrpSpPr>
            <p:cNvPr id="25" name="Grupo 24"/>
            <p:cNvGrpSpPr/>
            <p:nvPr/>
          </p:nvGrpSpPr>
          <p:grpSpPr>
            <a:xfrm>
              <a:off x="7088662" y="4179934"/>
              <a:ext cx="367923" cy="523220"/>
              <a:chOff x="2299646" y="1543904"/>
              <a:chExt cx="367923" cy="523220"/>
            </a:xfrm>
          </p:grpSpPr>
          <p:sp>
            <p:nvSpPr>
              <p:cNvPr id="26" name="Elipse 25"/>
              <p:cNvSpPr/>
              <p:nvPr/>
            </p:nvSpPr>
            <p:spPr>
              <a:xfrm>
                <a:off x="2299646" y="1683779"/>
                <a:ext cx="334708" cy="287332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7" name="CuadroTexto 26"/>
              <p:cNvSpPr txBox="1"/>
              <p:nvPr/>
            </p:nvSpPr>
            <p:spPr>
              <a:xfrm>
                <a:off x="2303367" y="1543904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sz="2800" dirty="0" smtClean="0"/>
                  <a:t>+</a:t>
                </a:r>
                <a:endParaRPr lang="es-ES" sz="2800" dirty="0"/>
              </a:p>
            </p:txBody>
          </p:sp>
        </p:grpSp>
      </p:grpSp>
      <p:sp>
        <p:nvSpPr>
          <p:cNvPr id="3" name="Explosión 1 2"/>
          <p:cNvSpPr/>
          <p:nvPr/>
        </p:nvSpPr>
        <p:spPr>
          <a:xfrm>
            <a:off x="6692142" y="350754"/>
            <a:ext cx="1195205" cy="1500897"/>
          </a:xfrm>
          <a:prstGeom prst="irregularSeal1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873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713" t="583" r="953" b="1370"/>
          <a:stretch/>
        </p:blipFill>
        <p:spPr>
          <a:xfrm>
            <a:off x="448785" y="168294"/>
            <a:ext cx="4212972" cy="2737591"/>
          </a:xfrm>
          <a:prstGeom prst="rect">
            <a:avLst/>
          </a:prstGeom>
        </p:spPr>
      </p:pic>
      <p:sp>
        <p:nvSpPr>
          <p:cNvPr id="43" name="Cuadro de texto 2"/>
          <p:cNvSpPr txBox="1">
            <a:spLocks noChangeArrowheads="1"/>
          </p:cNvSpPr>
          <p:nvPr/>
        </p:nvSpPr>
        <p:spPr bwMode="auto">
          <a:xfrm>
            <a:off x="670545" y="2978291"/>
            <a:ext cx="972700" cy="50222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2600" dirty="0" smtClean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P-25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s://upload.wikimedia.org/wikipedia/commons/thumb/e/e7/Solar_spectrum_en.svg/2000px-Solar_spectrum_en.sv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2"/>
          <a:stretch/>
        </p:blipFill>
        <p:spPr bwMode="auto">
          <a:xfrm>
            <a:off x="3374571" y="3004456"/>
            <a:ext cx="5693229" cy="385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recto 4"/>
          <p:cNvCxnSpPr/>
          <p:nvPr/>
        </p:nvCxnSpPr>
        <p:spPr>
          <a:xfrm>
            <a:off x="2264229" y="195941"/>
            <a:ext cx="32657" cy="2337707"/>
          </a:xfrm>
          <a:prstGeom prst="line">
            <a:avLst/>
          </a:prstGeom>
          <a:ln w="412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 de texto 2"/>
          <p:cNvSpPr txBox="1">
            <a:spLocks noChangeArrowheads="1"/>
          </p:cNvSpPr>
          <p:nvPr/>
        </p:nvSpPr>
        <p:spPr bwMode="auto">
          <a:xfrm>
            <a:off x="4741720" y="585323"/>
            <a:ext cx="2143494" cy="4528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ctr">
              <a:spcAft>
                <a:spcPts val="0"/>
              </a:spcAft>
              <a:tabLst>
                <a:tab pos="3420745" algn="l"/>
              </a:tabLst>
            </a:pPr>
            <a:r>
              <a:rPr lang="es-ES" sz="24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Band </a:t>
            </a:r>
            <a:r>
              <a:rPr lang="es-ES" sz="24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engineering</a:t>
            </a:r>
            <a:endParaRPr lang="es-ES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411451" y="195941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UV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2804375" y="195941"/>
            <a:ext cx="801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Visible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1768505" y="2797648"/>
            <a:ext cx="180190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dirty="0" err="1" smtClean="0"/>
              <a:t>Wavelenght</a:t>
            </a:r>
            <a:r>
              <a:rPr lang="es-ES" dirty="0" smtClean="0"/>
              <a:t> (</a:t>
            </a:r>
            <a:r>
              <a:rPr lang="es-ES" dirty="0" err="1" smtClean="0"/>
              <a:t>nm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13" name="Cuadro de texto 2"/>
          <p:cNvSpPr txBox="1">
            <a:spLocks noChangeArrowheads="1"/>
          </p:cNvSpPr>
          <p:nvPr/>
        </p:nvSpPr>
        <p:spPr bwMode="auto">
          <a:xfrm>
            <a:off x="6625029" y="2476064"/>
            <a:ext cx="2355685" cy="50222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2600" dirty="0" smtClean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Solar </a:t>
            </a:r>
            <a:r>
              <a:rPr lang="es-ES" sz="2600" dirty="0" err="1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radiation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98695" y="195941"/>
            <a:ext cx="412357" cy="246221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s-ES" sz="1400" dirty="0" smtClean="0"/>
              <a:t>2.5</a:t>
            </a:r>
          </a:p>
          <a:p>
            <a:pPr algn="r"/>
            <a:endParaRPr lang="es-ES" sz="1400" dirty="0" smtClean="0"/>
          </a:p>
          <a:p>
            <a:pPr algn="r"/>
            <a:r>
              <a:rPr lang="es-ES" sz="1400" dirty="0" smtClean="0"/>
              <a:t>2</a:t>
            </a:r>
          </a:p>
          <a:p>
            <a:pPr algn="r"/>
            <a:endParaRPr lang="es-ES" sz="1400" dirty="0" smtClean="0"/>
          </a:p>
          <a:p>
            <a:pPr algn="r"/>
            <a:r>
              <a:rPr lang="es-ES" sz="1400" dirty="0" smtClean="0"/>
              <a:t>1.5</a:t>
            </a:r>
          </a:p>
          <a:p>
            <a:pPr algn="r"/>
            <a:endParaRPr lang="es-ES" sz="1400" dirty="0" smtClean="0"/>
          </a:p>
          <a:p>
            <a:pPr algn="r"/>
            <a:r>
              <a:rPr lang="es-ES" sz="1400" dirty="0" smtClean="0"/>
              <a:t>1</a:t>
            </a:r>
          </a:p>
          <a:p>
            <a:pPr algn="r"/>
            <a:endParaRPr lang="es-ES" sz="1400" dirty="0" smtClean="0"/>
          </a:p>
          <a:p>
            <a:pPr algn="r"/>
            <a:r>
              <a:rPr lang="es-ES" sz="1400" dirty="0" smtClean="0"/>
              <a:t>0.5</a:t>
            </a:r>
          </a:p>
          <a:p>
            <a:pPr algn="r"/>
            <a:endParaRPr lang="es-ES" sz="1400" dirty="0" smtClean="0"/>
          </a:p>
          <a:p>
            <a:pPr algn="r"/>
            <a:r>
              <a:rPr lang="es-ES" sz="1400" dirty="0"/>
              <a:t>0</a:t>
            </a:r>
            <a:endParaRPr lang="es-ES" sz="1400" dirty="0" smtClean="0"/>
          </a:p>
        </p:txBody>
      </p:sp>
      <p:sp>
        <p:nvSpPr>
          <p:cNvPr id="6" name="CuadroTexto 5"/>
          <p:cNvSpPr txBox="1"/>
          <p:nvPr/>
        </p:nvSpPr>
        <p:spPr>
          <a:xfrm rot="16200000">
            <a:off x="-290957" y="1275866"/>
            <a:ext cx="1297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Absorbance</a:t>
            </a:r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497816" y="2569988"/>
            <a:ext cx="436209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1400" dirty="0" smtClean="0"/>
              <a:t>200   250   300   350   400   450   500   550   600   650   700</a:t>
            </a:r>
            <a:endParaRPr lang="es-ES" sz="1400" dirty="0"/>
          </a:p>
        </p:txBody>
      </p:sp>
      <p:sp>
        <p:nvSpPr>
          <p:cNvPr id="14" name="Elipse 13"/>
          <p:cNvSpPr/>
          <p:nvPr/>
        </p:nvSpPr>
        <p:spPr>
          <a:xfrm>
            <a:off x="2817258" y="168294"/>
            <a:ext cx="788940" cy="492945"/>
          </a:xfrm>
          <a:prstGeom prst="ellipse">
            <a:avLst/>
          </a:prstGeom>
          <a:noFill/>
          <a:ln w="28575"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Elipse 16"/>
          <p:cNvSpPr/>
          <p:nvPr/>
        </p:nvSpPr>
        <p:spPr>
          <a:xfrm>
            <a:off x="4465438" y="3056742"/>
            <a:ext cx="788940" cy="492945"/>
          </a:xfrm>
          <a:prstGeom prst="ellipse">
            <a:avLst/>
          </a:prstGeom>
          <a:noFill/>
          <a:ln w="28575"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 a la derecha con bandas 10"/>
          <p:cNvSpPr/>
          <p:nvPr/>
        </p:nvSpPr>
        <p:spPr>
          <a:xfrm rot="9521861">
            <a:off x="3588365" y="1131559"/>
            <a:ext cx="1284514" cy="6096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393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194" name="Picture 2" descr="https://upload.wikimedia.org/wikipedia/commons/thumb/1/13/Carbon_dioxide_pressure-temperature_phase_diagram.svg/2000px-Carbon_dioxide_pressure-temperature_phase_diagram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795" y="490654"/>
            <a:ext cx="5961080" cy="5624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7140270" y="2458853"/>
            <a:ext cx="9012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573 K</a:t>
            </a:r>
          </a:p>
          <a:p>
            <a:r>
              <a:rPr lang="es-ES" dirty="0" smtClean="0"/>
              <a:t>200 bar</a:t>
            </a:r>
            <a:endParaRPr lang="es-ES" dirty="0"/>
          </a:p>
        </p:txBody>
      </p:sp>
      <p:sp>
        <p:nvSpPr>
          <p:cNvPr id="7" name="Cuadro de texto 2"/>
          <p:cNvSpPr txBox="1">
            <a:spLocks noChangeArrowheads="1"/>
          </p:cNvSpPr>
          <p:nvPr/>
        </p:nvSpPr>
        <p:spPr bwMode="auto">
          <a:xfrm>
            <a:off x="405245" y="214677"/>
            <a:ext cx="4651081" cy="977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Phase</a:t>
            </a:r>
            <a:r>
              <a:rPr lang="es-ES" sz="28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diagram</a:t>
            </a:r>
            <a:r>
              <a:rPr lang="es-ES" sz="28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of CO</a:t>
            </a:r>
            <a:r>
              <a:rPr lang="es-ES" sz="2800" b="1" baseline="-25000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endParaRPr lang="es-ES" sz="2800" baseline="-250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lipse 2"/>
          <p:cNvSpPr/>
          <p:nvPr/>
        </p:nvSpPr>
        <p:spPr>
          <a:xfrm>
            <a:off x="4853637" y="1962175"/>
            <a:ext cx="1791657" cy="75925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3359074" y="2166465"/>
            <a:ext cx="13707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dirty="0" err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s-ES" sz="1600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ensity</a:t>
            </a:r>
            <a:endParaRPr lang="es-ES" sz="1600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es-ES" sz="1600" dirty="0" err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s-ES" sz="1600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olvent</a:t>
            </a:r>
            <a:r>
              <a:rPr lang="es-ES" sz="1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600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</a:t>
            </a:r>
            <a:endParaRPr lang="es-ES" sz="1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424630" y="3642206"/>
            <a:ext cx="9970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viscosity</a:t>
            </a:r>
            <a:endParaRPr lang="es-ES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es-E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diffusivity</a:t>
            </a:r>
            <a:endParaRPr lang="es-E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302" y="3642206"/>
            <a:ext cx="500163" cy="57243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974" y="1886419"/>
            <a:ext cx="500163" cy="57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77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 curvada hacia arriba 17"/>
          <p:cNvSpPr/>
          <p:nvPr/>
        </p:nvSpPr>
        <p:spPr>
          <a:xfrm rot="2691536">
            <a:off x="3515563" y="5136940"/>
            <a:ext cx="1515291" cy="792480"/>
          </a:xfrm>
          <a:prstGeom prst="curvedUp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9" name="Cilindro 18"/>
          <p:cNvSpPr/>
          <p:nvPr/>
        </p:nvSpPr>
        <p:spPr>
          <a:xfrm>
            <a:off x="3323383" y="3043401"/>
            <a:ext cx="988657" cy="2168680"/>
          </a:xfrm>
          <a:prstGeom prst="ca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ilindro 19"/>
          <p:cNvSpPr/>
          <p:nvPr/>
        </p:nvSpPr>
        <p:spPr>
          <a:xfrm>
            <a:off x="3135277" y="2810891"/>
            <a:ext cx="1364871" cy="1006132"/>
          </a:xfrm>
          <a:prstGeom prst="can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720" y="3610372"/>
            <a:ext cx="1321740" cy="788914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519" y="1266443"/>
            <a:ext cx="3178629" cy="789691"/>
          </a:xfrm>
          <a:prstGeom prst="rect">
            <a:avLst/>
          </a:prstGeom>
        </p:spPr>
      </p:pic>
      <p:sp>
        <p:nvSpPr>
          <p:cNvPr id="23" name="Flecha derecha 22"/>
          <p:cNvSpPr/>
          <p:nvPr/>
        </p:nvSpPr>
        <p:spPr>
          <a:xfrm rot="3044175">
            <a:off x="2477157" y="2294200"/>
            <a:ext cx="879566" cy="330926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Flecha derecha 23"/>
          <p:cNvSpPr/>
          <p:nvPr/>
        </p:nvSpPr>
        <p:spPr>
          <a:xfrm rot="20061671">
            <a:off x="2412086" y="3267581"/>
            <a:ext cx="879566" cy="330926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Flecha derecha 24"/>
          <p:cNvSpPr/>
          <p:nvPr/>
        </p:nvSpPr>
        <p:spPr>
          <a:xfrm rot="8215941">
            <a:off x="4214476" y="2268049"/>
            <a:ext cx="879566" cy="330926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Flecha derecha 25"/>
          <p:cNvSpPr/>
          <p:nvPr/>
        </p:nvSpPr>
        <p:spPr>
          <a:xfrm rot="12614216">
            <a:off x="4225663" y="3347662"/>
            <a:ext cx="879566" cy="330926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270" y="1574149"/>
            <a:ext cx="1337582" cy="438173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3506" y="3293133"/>
            <a:ext cx="1174357" cy="753527"/>
          </a:xfrm>
          <a:prstGeom prst="rect">
            <a:avLst/>
          </a:prstGeom>
        </p:spPr>
      </p:pic>
      <p:sp>
        <p:nvSpPr>
          <p:cNvPr id="29" name="CuadroTexto 28"/>
          <p:cNvSpPr txBox="1"/>
          <p:nvPr/>
        </p:nvSpPr>
        <p:spPr>
          <a:xfrm>
            <a:off x="3398596" y="3979782"/>
            <a:ext cx="9012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SC-CO</a:t>
            </a:r>
            <a:r>
              <a:rPr lang="es-ES" baseline="-25000" dirty="0" smtClean="0"/>
              <a:t>2</a:t>
            </a:r>
            <a:endParaRPr lang="es-ES" dirty="0" smtClean="0"/>
          </a:p>
          <a:p>
            <a:r>
              <a:rPr lang="es-ES" dirty="0" smtClean="0"/>
              <a:t>200 bar</a:t>
            </a:r>
          </a:p>
          <a:p>
            <a:r>
              <a:rPr lang="es-ES" dirty="0" smtClean="0"/>
              <a:t>573 K</a:t>
            </a:r>
          </a:p>
          <a:p>
            <a:r>
              <a:rPr lang="es-ES" dirty="0" smtClean="0"/>
              <a:t>2 h</a:t>
            </a:r>
            <a:endParaRPr lang="es-ES" dirty="0"/>
          </a:p>
        </p:txBody>
      </p:sp>
      <p:sp>
        <p:nvSpPr>
          <p:cNvPr id="30" name="CuadroTexto 29"/>
          <p:cNvSpPr txBox="1"/>
          <p:nvPr/>
        </p:nvSpPr>
        <p:spPr>
          <a:xfrm>
            <a:off x="4813465" y="5130064"/>
            <a:ext cx="71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/>
              <a:t>TiO</a:t>
            </a:r>
            <a:r>
              <a:rPr lang="es-ES" sz="2400" baseline="-25000" dirty="0" smtClean="0"/>
              <a:t>2</a:t>
            </a:r>
            <a:endParaRPr lang="es-ES" sz="2400" baseline="-25000" dirty="0"/>
          </a:p>
        </p:txBody>
      </p:sp>
      <p:sp>
        <p:nvSpPr>
          <p:cNvPr id="34" name="Cuadro de texto 2"/>
          <p:cNvSpPr txBox="1">
            <a:spLocks noChangeArrowheads="1"/>
          </p:cNvSpPr>
          <p:nvPr/>
        </p:nvSpPr>
        <p:spPr bwMode="auto">
          <a:xfrm>
            <a:off x="405245" y="214677"/>
            <a:ext cx="7715498" cy="977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Synthesis</a:t>
            </a:r>
            <a:r>
              <a:rPr lang="es-ES" sz="28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of </a:t>
            </a: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catalysts</a:t>
            </a:r>
            <a:r>
              <a:rPr lang="es-ES" sz="28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in </a:t>
            </a: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high</a:t>
            </a:r>
            <a:r>
              <a:rPr lang="es-ES" sz="28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pressure</a:t>
            </a:r>
            <a:r>
              <a:rPr lang="es-ES" sz="28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fluids</a:t>
            </a:r>
            <a:endParaRPr lang="es-E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Cuadro de texto 2"/>
          <p:cNvSpPr txBox="1">
            <a:spLocks noChangeArrowheads="1"/>
          </p:cNvSpPr>
          <p:nvPr/>
        </p:nvSpPr>
        <p:spPr bwMode="auto">
          <a:xfrm>
            <a:off x="847168" y="2070700"/>
            <a:ext cx="1354116" cy="50222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2600" dirty="0" smtClean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DIPBAT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Cuadro de texto 2"/>
          <p:cNvSpPr txBox="1">
            <a:spLocks noChangeArrowheads="1"/>
          </p:cNvSpPr>
          <p:nvPr/>
        </p:nvSpPr>
        <p:spPr bwMode="auto">
          <a:xfrm>
            <a:off x="1339615" y="4627837"/>
            <a:ext cx="959096" cy="50222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2600" dirty="0" smtClean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TTIP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Cuadro de texto 2"/>
          <p:cNvSpPr txBox="1">
            <a:spLocks noChangeArrowheads="1"/>
          </p:cNvSpPr>
          <p:nvPr/>
        </p:nvSpPr>
        <p:spPr bwMode="auto">
          <a:xfrm>
            <a:off x="6534447" y="5244890"/>
            <a:ext cx="2442847" cy="4528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characterization</a:t>
            </a:r>
            <a:endParaRPr lang="es-ES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397012" y="5533180"/>
            <a:ext cx="2901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28 </a:t>
            </a:r>
            <a:r>
              <a:rPr lang="es-ES" dirty="0" err="1" smtClean="0"/>
              <a:t>mmol</a:t>
            </a:r>
            <a:r>
              <a:rPr lang="es-ES" dirty="0" smtClean="0"/>
              <a:t> </a:t>
            </a:r>
            <a:r>
              <a:rPr lang="es-ES" dirty="0" err="1" smtClean="0"/>
              <a:t>prec</a:t>
            </a:r>
            <a:r>
              <a:rPr lang="es-ES" dirty="0" smtClean="0"/>
              <a:t>./</a:t>
            </a:r>
            <a:r>
              <a:rPr lang="es-ES" dirty="0" err="1" smtClean="0"/>
              <a:t>mmol</a:t>
            </a:r>
            <a:r>
              <a:rPr lang="es-ES" dirty="0" smtClean="0"/>
              <a:t> alcohol</a:t>
            </a:r>
            <a:endParaRPr lang="es-ES" dirty="0"/>
          </a:p>
        </p:txBody>
      </p:sp>
      <p:sp>
        <p:nvSpPr>
          <p:cNvPr id="37" name="Flecha derecha 36"/>
          <p:cNvSpPr/>
          <p:nvPr/>
        </p:nvSpPr>
        <p:spPr>
          <a:xfrm>
            <a:off x="5541811" y="5195433"/>
            <a:ext cx="740008" cy="33092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Flecha derecha 37"/>
          <p:cNvSpPr/>
          <p:nvPr/>
        </p:nvSpPr>
        <p:spPr>
          <a:xfrm>
            <a:off x="6434441" y="5195429"/>
            <a:ext cx="750126" cy="330926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/>
          <p:cNvSpPr txBox="1"/>
          <p:nvPr/>
        </p:nvSpPr>
        <p:spPr>
          <a:xfrm>
            <a:off x="5456763" y="4846592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378 K</a:t>
            </a:r>
            <a:endParaRPr lang="es-ES" dirty="0"/>
          </a:p>
        </p:txBody>
      </p:sp>
      <p:sp>
        <p:nvSpPr>
          <p:cNvPr id="39" name="CuadroTexto 38"/>
          <p:cNvSpPr txBox="1"/>
          <p:nvPr/>
        </p:nvSpPr>
        <p:spPr>
          <a:xfrm>
            <a:off x="5511191" y="548885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12 h</a:t>
            </a:r>
            <a:endParaRPr lang="es-ES" dirty="0"/>
          </a:p>
        </p:txBody>
      </p:sp>
      <p:sp>
        <p:nvSpPr>
          <p:cNvPr id="40" name="CuadroTexto 39"/>
          <p:cNvSpPr txBox="1"/>
          <p:nvPr/>
        </p:nvSpPr>
        <p:spPr>
          <a:xfrm>
            <a:off x="6436474" y="4835708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673 K</a:t>
            </a:r>
            <a:endParaRPr lang="es-ES" dirty="0"/>
          </a:p>
        </p:txBody>
      </p:sp>
      <p:sp>
        <p:nvSpPr>
          <p:cNvPr id="41" name="CuadroTexto 40"/>
          <p:cNvSpPr txBox="1"/>
          <p:nvPr/>
        </p:nvSpPr>
        <p:spPr>
          <a:xfrm>
            <a:off x="6534447" y="549973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6 h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134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adroTexto 42"/>
          <p:cNvSpPr txBox="1"/>
          <p:nvPr/>
        </p:nvSpPr>
        <p:spPr>
          <a:xfrm>
            <a:off x="1667742" y="2963001"/>
            <a:ext cx="13596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/>
              <a:t>TiO</a:t>
            </a:r>
            <a:r>
              <a:rPr lang="es-ES" sz="2400" baseline="-25000" dirty="0" smtClean="0"/>
              <a:t>2</a:t>
            </a:r>
          </a:p>
          <a:p>
            <a:r>
              <a:rPr lang="es-ES" sz="2400" dirty="0" smtClean="0"/>
              <a:t>30-40 mg</a:t>
            </a:r>
          </a:p>
          <a:p>
            <a:r>
              <a:rPr lang="es-ES" sz="2400" dirty="0" smtClean="0"/>
              <a:t>1.07 bar</a:t>
            </a:r>
          </a:p>
          <a:p>
            <a:r>
              <a:rPr lang="es-ES" sz="2400" dirty="0" smtClean="0"/>
              <a:t>3h</a:t>
            </a:r>
            <a:endParaRPr lang="es-ES" sz="2400" dirty="0"/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Cilindro 37"/>
          <p:cNvSpPr/>
          <p:nvPr/>
        </p:nvSpPr>
        <p:spPr>
          <a:xfrm rot="5400000">
            <a:off x="3021674" y="3005267"/>
            <a:ext cx="1951122" cy="1608404"/>
          </a:xfrm>
          <a:prstGeom prst="can">
            <a:avLst>
              <a:gd name="adj" fmla="val 50000"/>
            </a:avLst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Elipse 38"/>
          <p:cNvSpPr/>
          <p:nvPr/>
        </p:nvSpPr>
        <p:spPr>
          <a:xfrm rot="5400000">
            <a:off x="3632063" y="3532087"/>
            <a:ext cx="1582748" cy="55476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Elipse 39"/>
          <p:cNvSpPr/>
          <p:nvPr/>
        </p:nvSpPr>
        <p:spPr>
          <a:xfrm rot="5400000">
            <a:off x="3685090" y="3631786"/>
            <a:ext cx="1358537" cy="39918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1" name="Picture 2" descr="https://www.christiedigital.com/img/Products/CDXL%20Lamps/inpage/Christie-CDXL-Digital-Cinema-Lamp-Mai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04" b="21564"/>
          <a:stretch/>
        </p:blipFill>
        <p:spPr bwMode="auto">
          <a:xfrm rot="17035771">
            <a:off x="4708007" y="3338411"/>
            <a:ext cx="3282828" cy="129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riángulo isósceles 41"/>
          <p:cNvSpPr/>
          <p:nvPr/>
        </p:nvSpPr>
        <p:spPr>
          <a:xfrm rot="5400000">
            <a:off x="4554327" y="2980333"/>
            <a:ext cx="1291442" cy="1658272"/>
          </a:xfrm>
          <a:prstGeom prst="triangle">
            <a:avLst/>
          </a:prstGeom>
          <a:solidFill>
            <a:srgbClr val="FFFFC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Flecha derecha 43"/>
          <p:cNvSpPr/>
          <p:nvPr/>
        </p:nvSpPr>
        <p:spPr>
          <a:xfrm rot="18116995">
            <a:off x="4261036" y="2267397"/>
            <a:ext cx="879566" cy="330926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Flecha derecha 44"/>
          <p:cNvSpPr/>
          <p:nvPr/>
        </p:nvSpPr>
        <p:spPr>
          <a:xfrm rot="18116995">
            <a:off x="2827967" y="5108324"/>
            <a:ext cx="879566" cy="330926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CuadroTexto 45"/>
          <p:cNvSpPr txBox="1"/>
          <p:nvPr/>
        </p:nvSpPr>
        <p:spPr>
          <a:xfrm>
            <a:off x="4801437" y="1423648"/>
            <a:ext cx="18983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CH</a:t>
            </a:r>
            <a:r>
              <a:rPr lang="es-ES" sz="2800" baseline="-25000" dirty="0"/>
              <a:t>4</a:t>
            </a:r>
            <a:r>
              <a:rPr lang="es-ES" sz="2800" dirty="0" smtClean="0"/>
              <a:t>   +    CO</a:t>
            </a:r>
            <a:endParaRPr lang="es-ES" sz="2800" dirty="0"/>
          </a:p>
        </p:txBody>
      </p:sp>
      <p:sp>
        <p:nvSpPr>
          <p:cNvPr id="47" name="CuadroTexto 46"/>
          <p:cNvSpPr txBox="1"/>
          <p:nvPr/>
        </p:nvSpPr>
        <p:spPr>
          <a:xfrm>
            <a:off x="6802468" y="3429000"/>
            <a:ext cx="1448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Xe </a:t>
            </a:r>
            <a:r>
              <a:rPr lang="es-ES" dirty="0" err="1" smtClean="0"/>
              <a:t>arc</a:t>
            </a:r>
            <a:r>
              <a:rPr lang="es-ES" dirty="0" smtClean="0"/>
              <a:t> </a:t>
            </a:r>
            <a:r>
              <a:rPr lang="es-ES" dirty="0" err="1" smtClean="0"/>
              <a:t>lamp</a:t>
            </a:r>
            <a:endParaRPr lang="es-ES" dirty="0" smtClean="0"/>
          </a:p>
          <a:p>
            <a:r>
              <a:rPr lang="es-ES" dirty="0" smtClean="0"/>
              <a:t>450 W </a:t>
            </a:r>
          </a:p>
          <a:p>
            <a:r>
              <a:rPr lang="es-ES" dirty="0" smtClean="0"/>
              <a:t>+ AM 1.5 GF</a:t>
            </a:r>
            <a:endParaRPr lang="es-ES" dirty="0"/>
          </a:p>
        </p:txBody>
      </p:sp>
      <p:sp>
        <p:nvSpPr>
          <p:cNvPr id="48" name="CuadroTexto 47"/>
          <p:cNvSpPr txBox="1"/>
          <p:nvPr/>
        </p:nvSpPr>
        <p:spPr>
          <a:xfrm>
            <a:off x="4164765" y="4935751"/>
            <a:ext cx="154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Photocatalytic</a:t>
            </a:r>
            <a:r>
              <a:rPr lang="es-ES" dirty="0" smtClean="0"/>
              <a:t> </a:t>
            </a:r>
            <a:r>
              <a:rPr lang="es-ES" dirty="0" err="1" smtClean="0"/>
              <a:t>reaction</a:t>
            </a:r>
            <a:r>
              <a:rPr lang="es-ES" dirty="0" smtClean="0"/>
              <a:t> test</a:t>
            </a:r>
            <a:endParaRPr lang="es-ES" dirty="0"/>
          </a:p>
        </p:txBody>
      </p:sp>
      <p:sp>
        <p:nvSpPr>
          <p:cNvPr id="49" name="Elipse 48"/>
          <p:cNvSpPr/>
          <p:nvPr/>
        </p:nvSpPr>
        <p:spPr>
          <a:xfrm rot="5400000">
            <a:off x="3178789" y="3706601"/>
            <a:ext cx="1045293" cy="249095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Elipse 49"/>
          <p:cNvSpPr/>
          <p:nvPr/>
        </p:nvSpPr>
        <p:spPr>
          <a:xfrm rot="5400000">
            <a:off x="3014573" y="3626293"/>
            <a:ext cx="1386575" cy="382139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1" name="Conector recto 50"/>
          <p:cNvCxnSpPr/>
          <p:nvPr/>
        </p:nvCxnSpPr>
        <p:spPr>
          <a:xfrm>
            <a:off x="3725899" y="3124074"/>
            <a:ext cx="697538" cy="27573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2" name="Conector recto 51"/>
          <p:cNvCxnSpPr>
            <a:endCxn id="40" idx="6"/>
          </p:cNvCxnSpPr>
          <p:nvPr/>
        </p:nvCxnSpPr>
        <p:spPr>
          <a:xfrm>
            <a:off x="3694262" y="4510648"/>
            <a:ext cx="670097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3" name="CuadroTexto 52"/>
          <p:cNvSpPr txBox="1"/>
          <p:nvPr/>
        </p:nvSpPr>
        <p:spPr>
          <a:xfrm>
            <a:off x="1057880" y="5869187"/>
            <a:ext cx="3778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CO</a:t>
            </a:r>
            <a:r>
              <a:rPr lang="es-ES" sz="2800" baseline="-25000" dirty="0" smtClean="0"/>
              <a:t>2</a:t>
            </a:r>
            <a:r>
              <a:rPr lang="es-ES" sz="2800" dirty="0" smtClean="0"/>
              <a:t> + </a:t>
            </a:r>
            <a:r>
              <a:rPr lang="es-ES" sz="2800" dirty="0" err="1" smtClean="0"/>
              <a:t>water</a:t>
            </a:r>
            <a:r>
              <a:rPr lang="es-ES" sz="2800" dirty="0" smtClean="0"/>
              <a:t> </a:t>
            </a:r>
            <a:r>
              <a:rPr lang="es-ES" sz="2800" dirty="0" err="1" smtClean="0"/>
              <a:t>vapour</a:t>
            </a:r>
            <a:r>
              <a:rPr lang="es-ES" sz="2800" dirty="0" smtClean="0"/>
              <a:t> (7:2)</a:t>
            </a:r>
            <a:endParaRPr lang="es-ES" sz="2800" dirty="0"/>
          </a:p>
        </p:txBody>
      </p:sp>
      <p:sp>
        <p:nvSpPr>
          <p:cNvPr id="20" name="Cuadro de texto 2"/>
          <p:cNvSpPr txBox="1">
            <a:spLocks noChangeArrowheads="1"/>
          </p:cNvSpPr>
          <p:nvPr/>
        </p:nvSpPr>
        <p:spPr bwMode="auto">
          <a:xfrm>
            <a:off x="405245" y="214677"/>
            <a:ext cx="7715498" cy="977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Photocatalytic</a:t>
            </a:r>
            <a:r>
              <a:rPr lang="es-ES" sz="28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reaction</a:t>
            </a:r>
            <a:r>
              <a:rPr lang="es-ES" sz="28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tests</a:t>
            </a:r>
            <a:endParaRPr lang="es-E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Conector recto 2"/>
          <p:cNvCxnSpPr/>
          <p:nvPr/>
        </p:nvCxnSpPr>
        <p:spPr>
          <a:xfrm>
            <a:off x="2909413" y="3383266"/>
            <a:ext cx="789944" cy="5250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uadroTexto 22"/>
          <p:cNvSpPr txBox="1"/>
          <p:nvPr/>
        </p:nvSpPr>
        <p:spPr>
          <a:xfrm>
            <a:off x="3997235" y="2070407"/>
            <a:ext cx="6014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GC</a:t>
            </a:r>
            <a:endParaRPr lang="es-ES" sz="2800" dirty="0"/>
          </a:p>
        </p:txBody>
      </p:sp>
      <p:sp>
        <p:nvSpPr>
          <p:cNvPr id="24" name="Cuadro de texto 2"/>
          <p:cNvSpPr txBox="1">
            <a:spLocks noChangeArrowheads="1"/>
          </p:cNvSpPr>
          <p:nvPr/>
        </p:nvSpPr>
        <p:spPr bwMode="auto">
          <a:xfrm>
            <a:off x="3846730" y="6426360"/>
            <a:ext cx="1100566" cy="28606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solubility</a:t>
            </a:r>
            <a:endParaRPr lang="es-ES" baseline="300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074" y="6140143"/>
            <a:ext cx="500163" cy="57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80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7" name="Gráfico 6"/>
          <p:cNvGraphicFramePr/>
          <p:nvPr>
            <p:extLst>
              <p:ext uri="{D42A27DB-BD31-4B8C-83A1-F6EECF244321}">
                <p14:modId xmlns:p14="http://schemas.microsoft.com/office/powerpoint/2010/main" val="289143242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uadroTexto 7"/>
          <p:cNvSpPr txBox="1"/>
          <p:nvPr/>
        </p:nvSpPr>
        <p:spPr>
          <a:xfrm rot="16200000">
            <a:off x="340590" y="2895600"/>
            <a:ext cx="1624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err="1" smtClean="0"/>
              <a:t>Yield</a:t>
            </a:r>
            <a:r>
              <a:rPr lang="es-ES" sz="3200" dirty="0" smtClean="0"/>
              <a:t> (%)</a:t>
            </a:r>
            <a:endParaRPr lang="es-ES" sz="3200" dirty="0"/>
          </a:p>
        </p:txBody>
      </p:sp>
      <p:sp>
        <p:nvSpPr>
          <p:cNvPr id="9" name="Cuadro de texto 2"/>
          <p:cNvSpPr txBox="1">
            <a:spLocks noChangeArrowheads="1"/>
          </p:cNvSpPr>
          <p:nvPr/>
        </p:nvSpPr>
        <p:spPr bwMode="auto">
          <a:xfrm>
            <a:off x="405245" y="214677"/>
            <a:ext cx="7715498" cy="977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Synthesis</a:t>
            </a:r>
            <a:r>
              <a:rPr lang="es-ES" sz="28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yields</a:t>
            </a:r>
            <a:endParaRPr lang="es-E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6651172" y="2220685"/>
            <a:ext cx="544285" cy="2906486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/>
        </p:nvSpPr>
        <p:spPr>
          <a:xfrm>
            <a:off x="3848102" y="1709057"/>
            <a:ext cx="544285" cy="3418113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/>
          <p:cNvSpPr txBox="1"/>
          <p:nvPr/>
        </p:nvSpPr>
        <p:spPr>
          <a:xfrm>
            <a:off x="2391578" y="5950855"/>
            <a:ext cx="48038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/>
              <a:t>1 mol </a:t>
            </a:r>
            <a:r>
              <a:rPr lang="es-ES" sz="2800" dirty="0" err="1" smtClean="0"/>
              <a:t>product</a:t>
            </a:r>
            <a:r>
              <a:rPr lang="es-ES" sz="2800" dirty="0" smtClean="0"/>
              <a:t> : 1 mol precursor</a:t>
            </a:r>
            <a:endParaRPr lang="es-ES" sz="2800" dirty="0"/>
          </a:p>
        </p:txBody>
      </p:sp>
      <p:sp>
        <p:nvSpPr>
          <p:cNvPr id="13" name="Cuadro de texto 2"/>
          <p:cNvSpPr txBox="1">
            <a:spLocks noChangeArrowheads="1"/>
          </p:cNvSpPr>
          <p:nvPr/>
        </p:nvSpPr>
        <p:spPr bwMode="auto">
          <a:xfrm>
            <a:off x="4471328" y="1789177"/>
            <a:ext cx="876299" cy="28606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75.2 %</a:t>
            </a:r>
            <a:endParaRPr lang="es-ES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Conector recto 2"/>
          <p:cNvCxnSpPr/>
          <p:nvPr/>
        </p:nvCxnSpPr>
        <p:spPr>
          <a:xfrm>
            <a:off x="2013857" y="2764964"/>
            <a:ext cx="5606143" cy="0"/>
          </a:xfrm>
          <a:prstGeom prst="line">
            <a:avLst/>
          </a:prstGeom>
          <a:ln w="28575">
            <a:solidFill>
              <a:srgbClr val="B300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2024742" y="1643734"/>
            <a:ext cx="5606143" cy="0"/>
          </a:xfrm>
          <a:prstGeom prst="line">
            <a:avLst/>
          </a:prstGeom>
          <a:ln w="28575">
            <a:solidFill>
              <a:srgbClr val="B300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299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/>
          <p:cNvSpPr/>
          <p:nvPr/>
        </p:nvSpPr>
        <p:spPr>
          <a:xfrm rot="17709373">
            <a:off x="3521848" y="2396266"/>
            <a:ext cx="2448000" cy="244800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7" name="Grupo 6"/>
          <p:cNvGrpSpPr/>
          <p:nvPr/>
        </p:nvGrpSpPr>
        <p:grpSpPr>
          <a:xfrm>
            <a:off x="1715964" y="1239891"/>
            <a:ext cx="674900" cy="706096"/>
            <a:chOff x="4443853" y="2413007"/>
            <a:chExt cx="674900" cy="706096"/>
          </a:xfrm>
        </p:grpSpPr>
        <p:sp>
          <p:nvSpPr>
            <p:cNvPr id="40" name="Elipse 39"/>
            <p:cNvSpPr/>
            <p:nvPr/>
          </p:nvSpPr>
          <p:spPr>
            <a:xfrm rot="17709373">
              <a:off x="4686753" y="2413007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1" name="Elipse 40"/>
            <p:cNvSpPr/>
            <p:nvPr/>
          </p:nvSpPr>
          <p:spPr>
            <a:xfrm rot="17709373">
              <a:off x="4576945" y="2538263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tint val="66000"/>
                    <a:satMod val="160000"/>
                  </a:schemeClr>
                </a:gs>
                <a:gs pos="50000">
                  <a:schemeClr val="tx1">
                    <a:tint val="44500"/>
                    <a:satMod val="160000"/>
                  </a:schemeClr>
                </a:gs>
                <a:gs pos="100000">
                  <a:schemeClr val="tx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2" name="Elipse 41"/>
            <p:cNvSpPr/>
            <p:nvPr/>
          </p:nvSpPr>
          <p:spPr>
            <a:xfrm rot="17709373">
              <a:off x="4443853" y="2687103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2400308" y="688671"/>
            <a:ext cx="523610" cy="509610"/>
            <a:chOff x="3669259" y="3904173"/>
            <a:chExt cx="523610" cy="509610"/>
          </a:xfrm>
        </p:grpSpPr>
        <p:sp>
          <p:nvSpPr>
            <p:cNvPr id="37" name="Elipse 36"/>
            <p:cNvSpPr/>
            <p:nvPr/>
          </p:nvSpPr>
          <p:spPr>
            <a:xfrm rot="17709373">
              <a:off x="3940869" y="4113895"/>
              <a:ext cx="252000" cy="252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8" name="Elipse 37"/>
            <p:cNvSpPr/>
            <p:nvPr/>
          </p:nvSpPr>
          <p:spPr>
            <a:xfrm rot="17709373">
              <a:off x="3669259" y="3904173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9" name="Elipse 38"/>
            <p:cNvSpPr/>
            <p:nvPr/>
          </p:nvSpPr>
          <p:spPr>
            <a:xfrm rot="17709373">
              <a:off x="3701426" y="4161783"/>
              <a:ext cx="252000" cy="252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Rectángulo 10"/>
          <p:cNvSpPr/>
          <p:nvPr/>
        </p:nvSpPr>
        <p:spPr>
          <a:xfrm>
            <a:off x="4123883" y="4723980"/>
            <a:ext cx="13740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TiO</a:t>
            </a:r>
            <a:r>
              <a:rPr lang="es-ES" sz="5400" b="0" cap="none" spc="0" baseline="-2500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2</a:t>
            </a:r>
            <a:endParaRPr lang="es-ES" sz="5400" b="0" cap="none" spc="0" baseline="-2500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Flecha abajo 11"/>
          <p:cNvSpPr/>
          <p:nvPr/>
        </p:nvSpPr>
        <p:spPr>
          <a:xfrm rot="18801051">
            <a:off x="2667026" y="1610941"/>
            <a:ext cx="1160060" cy="1399980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/>
          <p:cNvSpPr/>
          <p:nvPr/>
        </p:nvSpPr>
        <p:spPr>
          <a:xfrm>
            <a:off x="2205297" y="1958496"/>
            <a:ext cx="218220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1- </a:t>
            </a:r>
            <a:r>
              <a:rPr lang="es-ES" sz="2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a</a:t>
            </a:r>
            <a:r>
              <a:rPr lang="es-ES" sz="28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dsorption</a:t>
            </a:r>
            <a:endParaRPr lang="es-ES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2" name="CuadroTexto 1"/>
          <p:cNvSpPr txBox="1"/>
          <p:nvPr/>
        </p:nvSpPr>
        <p:spPr>
          <a:xfrm rot="18548161">
            <a:off x="3097349" y="2891849"/>
            <a:ext cx="1936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B30033"/>
                </a:solidFill>
              </a:rPr>
              <a:t>Surface </a:t>
            </a:r>
            <a:r>
              <a:rPr lang="es-ES" b="1" dirty="0" err="1" smtClean="0">
                <a:solidFill>
                  <a:srgbClr val="B30033"/>
                </a:solidFill>
              </a:rPr>
              <a:t>properties</a:t>
            </a:r>
            <a:endParaRPr lang="es-ES" b="1" dirty="0">
              <a:solidFill>
                <a:srgbClr val="B3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67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1109277841"/>
              </p:ext>
            </p:extLst>
          </p:nvPr>
        </p:nvGraphicFramePr>
        <p:xfrm>
          <a:off x="1768554" y="1184355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uadroTexto 6"/>
          <p:cNvSpPr txBox="1"/>
          <p:nvPr/>
        </p:nvSpPr>
        <p:spPr>
          <a:xfrm rot="16200000">
            <a:off x="348130" y="2073355"/>
            <a:ext cx="19457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smtClean="0"/>
              <a:t>S</a:t>
            </a:r>
            <a:r>
              <a:rPr lang="es-ES" sz="3200" baseline="-25000" dirty="0" smtClean="0"/>
              <a:t>BET</a:t>
            </a:r>
            <a:r>
              <a:rPr lang="es-ES" sz="3200" dirty="0" smtClean="0"/>
              <a:t> (m</a:t>
            </a:r>
            <a:r>
              <a:rPr lang="es-ES" sz="3200" baseline="30000" dirty="0" smtClean="0"/>
              <a:t>2</a:t>
            </a:r>
            <a:r>
              <a:rPr lang="es-ES" sz="3200" dirty="0" smtClean="0"/>
              <a:t>/g)</a:t>
            </a:r>
            <a:endParaRPr lang="es-ES" sz="3200" dirty="0"/>
          </a:p>
        </p:txBody>
      </p:sp>
      <p:sp>
        <p:nvSpPr>
          <p:cNvPr id="8" name="Cuadro de texto 2"/>
          <p:cNvSpPr txBox="1">
            <a:spLocks noChangeArrowheads="1"/>
          </p:cNvSpPr>
          <p:nvPr/>
        </p:nvSpPr>
        <p:spPr bwMode="auto">
          <a:xfrm>
            <a:off x="405245" y="214677"/>
            <a:ext cx="7715498" cy="977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sz="28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BET </a:t>
            </a: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areas</a:t>
            </a:r>
            <a:endParaRPr lang="es-E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820512" y="1670583"/>
            <a:ext cx="440871" cy="2209801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 de texto 2"/>
          <p:cNvSpPr txBox="1">
            <a:spLocks noChangeArrowheads="1"/>
          </p:cNvSpPr>
          <p:nvPr/>
        </p:nvSpPr>
        <p:spPr bwMode="auto">
          <a:xfrm>
            <a:off x="3864055" y="1353787"/>
            <a:ext cx="519153" cy="28606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2.5x</a:t>
            </a:r>
            <a:endParaRPr lang="es-ES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uadro de texto 2"/>
          <p:cNvSpPr txBox="1">
            <a:spLocks noChangeArrowheads="1"/>
          </p:cNvSpPr>
          <p:nvPr/>
        </p:nvSpPr>
        <p:spPr bwMode="auto">
          <a:xfrm>
            <a:off x="5975884" y="2079676"/>
            <a:ext cx="519153" cy="28606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1.6x</a:t>
            </a:r>
            <a:endParaRPr lang="es-ES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5997655" y="2399929"/>
            <a:ext cx="440871" cy="1480455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/>
          <p:cNvSpPr txBox="1"/>
          <p:nvPr/>
        </p:nvSpPr>
        <p:spPr>
          <a:xfrm>
            <a:off x="7537515" y="5617868"/>
            <a:ext cx="13642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Anatase</a:t>
            </a:r>
            <a:r>
              <a:rPr lang="es-ES" dirty="0" smtClean="0"/>
              <a:t> 145-163 m</a:t>
            </a:r>
            <a:r>
              <a:rPr lang="es-ES" baseline="30000" dirty="0" smtClean="0"/>
              <a:t>2</a:t>
            </a:r>
            <a:r>
              <a:rPr lang="es-ES" dirty="0" smtClean="0"/>
              <a:t>/g</a:t>
            </a:r>
          </a:p>
        </p:txBody>
      </p:sp>
      <p:sp>
        <p:nvSpPr>
          <p:cNvPr id="13" name="CuadroTexto 12"/>
          <p:cNvSpPr txBox="1"/>
          <p:nvPr/>
        </p:nvSpPr>
        <p:spPr>
          <a:xfrm rot="18927038">
            <a:off x="3943892" y="523372"/>
            <a:ext cx="15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+ </a:t>
            </a:r>
            <a:r>
              <a:rPr lang="es-ES" dirty="0" err="1" smtClean="0"/>
              <a:t>high</a:t>
            </a:r>
            <a:r>
              <a:rPr lang="es-ES" dirty="0" smtClean="0"/>
              <a:t> </a:t>
            </a:r>
            <a:r>
              <a:rPr lang="es-ES" dirty="0" err="1" smtClean="0"/>
              <a:t>porosity</a:t>
            </a:r>
            <a:endParaRPr lang="es-ES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783" y="1067420"/>
            <a:ext cx="500163" cy="57243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r="63848"/>
          <a:stretch/>
        </p:blipFill>
        <p:spPr>
          <a:xfrm>
            <a:off x="1139867" y="5421491"/>
            <a:ext cx="1432811" cy="134394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4"/>
          <a:srcRect l="41974" r="27979"/>
          <a:stretch/>
        </p:blipFill>
        <p:spPr>
          <a:xfrm>
            <a:off x="3865087" y="5306823"/>
            <a:ext cx="1190847" cy="1343948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4"/>
          <a:srcRect l="76924"/>
          <a:stretch/>
        </p:blipFill>
        <p:spPr>
          <a:xfrm>
            <a:off x="6424354" y="5345713"/>
            <a:ext cx="914570" cy="1343948"/>
          </a:xfrm>
          <a:prstGeom prst="rect">
            <a:avLst/>
          </a:prstGeom>
        </p:spPr>
      </p:pic>
      <p:sp>
        <p:nvSpPr>
          <p:cNvPr id="17" name="CuadroTexto 16"/>
          <p:cNvSpPr txBox="1"/>
          <p:nvPr/>
        </p:nvSpPr>
        <p:spPr>
          <a:xfrm>
            <a:off x="2633240" y="5727441"/>
            <a:ext cx="1052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Rutile 36-46 m</a:t>
            </a:r>
            <a:r>
              <a:rPr lang="es-ES" baseline="30000" dirty="0" smtClean="0"/>
              <a:t>2</a:t>
            </a:r>
            <a:r>
              <a:rPr lang="es-ES" dirty="0" smtClean="0"/>
              <a:t>/g</a:t>
            </a:r>
            <a:endParaRPr lang="es-ES" dirty="0"/>
          </a:p>
        </p:txBody>
      </p:sp>
      <p:sp>
        <p:nvSpPr>
          <p:cNvPr id="18" name="CuadroTexto 17"/>
          <p:cNvSpPr txBox="1"/>
          <p:nvPr/>
        </p:nvSpPr>
        <p:spPr>
          <a:xfrm>
            <a:off x="5054259" y="5756367"/>
            <a:ext cx="1270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Brookite</a:t>
            </a:r>
            <a:r>
              <a:rPr lang="es-ES" dirty="0" smtClean="0"/>
              <a:t> 76-87 m</a:t>
            </a:r>
            <a:r>
              <a:rPr lang="es-ES" baseline="30000" dirty="0" smtClean="0"/>
              <a:t>2</a:t>
            </a:r>
            <a:r>
              <a:rPr lang="es-ES" dirty="0" smtClean="0"/>
              <a:t>/g</a:t>
            </a:r>
          </a:p>
        </p:txBody>
      </p:sp>
    </p:spTree>
    <p:extLst>
      <p:ext uri="{BB962C8B-B14F-4D97-AF65-F5344CB8AC3E}">
        <p14:creationId xmlns:p14="http://schemas.microsoft.com/office/powerpoint/2010/main" val="36430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06" y="1016968"/>
            <a:ext cx="3464998" cy="2318657"/>
          </a:xfrm>
          <a:prstGeom prst="rect">
            <a:avLst/>
          </a:prstGeom>
          <a:noFill/>
        </p:spPr>
      </p:pic>
      <p:pic>
        <p:nvPicPr>
          <p:cNvPr id="7" name="Imagen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06" y="3335625"/>
            <a:ext cx="3571008" cy="2318657"/>
          </a:xfrm>
          <a:prstGeom prst="rect">
            <a:avLst/>
          </a:prstGeom>
          <a:noFill/>
        </p:spPr>
      </p:pic>
      <p:sp>
        <p:nvSpPr>
          <p:cNvPr id="8" name="Cuadro de texto 2"/>
          <p:cNvSpPr txBox="1">
            <a:spLocks noChangeArrowheads="1"/>
          </p:cNvSpPr>
          <p:nvPr/>
        </p:nvSpPr>
        <p:spPr bwMode="auto">
          <a:xfrm>
            <a:off x="1133290" y="1727379"/>
            <a:ext cx="1250681" cy="49330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TTIP-</a:t>
            </a:r>
            <a:r>
              <a:rPr lang="es-ES" sz="1600" dirty="0" err="1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isopr</a:t>
            </a: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" name="Cuadro de texto 2"/>
          <p:cNvSpPr txBox="1">
            <a:spLocks noChangeArrowheads="1"/>
          </p:cNvSpPr>
          <p:nvPr/>
        </p:nvSpPr>
        <p:spPr bwMode="auto">
          <a:xfrm>
            <a:off x="1133289" y="4139410"/>
            <a:ext cx="1479282" cy="49330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DIPBAT-</a:t>
            </a:r>
            <a:r>
              <a:rPr lang="es-ES" sz="1600" dirty="0" err="1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isopr</a:t>
            </a: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n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448" y="1016968"/>
            <a:ext cx="3228541" cy="2318657"/>
          </a:xfrm>
          <a:prstGeom prst="rect">
            <a:avLst/>
          </a:prstGeom>
          <a:noFill/>
        </p:spPr>
      </p:pic>
      <p:sp>
        <p:nvSpPr>
          <p:cNvPr id="11" name="Cuadro de texto 2"/>
          <p:cNvSpPr txBox="1">
            <a:spLocks noChangeArrowheads="1"/>
          </p:cNvSpPr>
          <p:nvPr/>
        </p:nvSpPr>
        <p:spPr bwMode="auto">
          <a:xfrm>
            <a:off x="5781490" y="1727379"/>
            <a:ext cx="1381310" cy="49330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TTIP-</a:t>
            </a:r>
            <a:r>
              <a:rPr lang="es-ES" sz="1600" dirty="0" err="1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ethanol</a:t>
            </a: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" name="Cuadro de texto 2"/>
          <p:cNvSpPr txBox="1">
            <a:spLocks noChangeArrowheads="1"/>
          </p:cNvSpPr>
          <p:nvPr/>
        </p:nvSpPr>
        <p:spPr bwMode="auto">
          <a:xfrm>
            <a:off x="405245" y="214677"/>
            <a:ext cx="7715498" cy="977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sz="28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FTIR </a:t>
            </a: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spectra</a:t>
            </a:r>
            <a:endParaRPr lang="es-E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Imagen 1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789" y="3327219"/>
            <a:ext cx="5000988" cy="3530781"/>
          </a:xfrm>
          <a:prstGeom prst="rect">
            <a:avLst/>
          </a:prstGeom>
          <a:noFill/>
        </p:spPr>
      </p:pic>
      <p:sp>
        <p:nvSpPr>
          <p:cNvPr id="12" name="Cuadro de texto 2"/>
          <p:cNvSpPr txBox="1">
            <a:spLocks noChangeArrowheads="1"/>
          </p:cNvSpPr>
          <p:nvPr/>
        </p:nvSpPr>
        <p:spPr bwMode="auto">
          <a:xfrm>
            <a:off x="4927549" y="5470267"/>
            <a:ext cx="1707881" cy="49330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DIPBAT-</a:t>
            </a:r>
            <a:r>
              <a:rPr lang="es-ES" sz="1600" dirty="0" err="1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ethanol</a:t>
            </a: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" name="Elipse 14"/>
          <p:cNvSpPr/>
          <p:nvPr/>
        </p:nvSpPr>
        <p:spPr>
          <a:xfrm>
            <a:off x="8425543" y="5780437"/>
            <a:ext cx="424543" cy="413657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Elipse 15"/>
          <p:cNvSpPr/>
          <p:nvPr/>
        </p:nvSpPr>
        <p:spPr>
          <a:xfrm>
            <a:off x="7239000" y="3724259"/>
            <a:ext cx="424543" cy="413657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redondeado 16"/>
          <p:cNvSpPr/>
          <p:nvPr/>
        </p:nvSpPr>
        <p:spPr>
          <a:xfrm>
            <a:off x="5318846" y="3675576"/>
            <a:ext cx="925286" cy="413657"/>
          </a:xfrm>
          <a:prstGeom prst="roundRect">
            <a:avLst/>
          </a:prstGeom>
          <a:noFill/>
          <a:ln w="25400"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Elipse 17"/>
          <p:cNvSpPr>
            <a:spLocks noChangeAspect="1"/>
          </p:cNvSpPr>
          <p:nvPr/>
        </p:nvSpPr>
        <p:spPr>
          <a:xfrm>
            <a:off x="7908472" y="2664647"/>
            <a:ext cx="250257" cy="243840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Elipse 18"/>
          <p:cNvSpPr>
            <a:spLocks noChangeAspect="1"/>
          </p:cNvSpPr>
          <p:nvPr/>
        </p:nvSpPr>
        <p:spPr>
          <a:xfrm>
            <a:off x="7124701" y="1336593"/>
            <a:ext cx="250257" cy="243840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redondeado 19"/>
          <p:cNvSpPr>
            <a:spLocks noChangeAspect="1"/>
          </p:cNvSpPr>
          <p:nvPr/>
        </p:nvSpPr>
        <p:spPr>
          <a:xfrm>
            <a:off x="5828372" y="1334114"/>
            <a:ext cx="703217" cy="314377"/>
          </a:xfrm>
          <a:prstGeom prst="roundRect">
            <a:avLst/>
          </a:prstGeom>
          <a:noFill/>
          <a:ln w="25400"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Cuadro de texto 2"/>
          <p:cNvSpPr txBox="1">
            <a:spLocks noChangeArrowheads="1"/>
          </p:cNvSpPr>
          <p:nvPr/>
        </p:nvSpPr>
        <p:spPr bwMode="auto">
          <a:xfrm>
            <a:off x="7593625" y="5573887"/>
            <a:ext cx="834835" cy="28606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O-Ti-O</a:t>
            </a:r>
            <a:endParaRPr lang="es-ES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Cuadro de texto 2"/>
          <p:cNvSpPr txBox="1">
            <a:spLocks noChangeArrowheads="1"/>
          </p:cNvSpPr>
          <p:nvPr/>
        </p:nvSpPr>
        <p:spPr bwMode="auto">
          <a:xfrm>
            <a:off x="7255272" y="4165563"/>
            <a:ext cx="834835" cy="28606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H</a:t>
            </a:r>
            <a:r>
              <a:rPr lang="es-ES" b="1" baseline="-25000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</a:t>
            </a:r>
            <a:endParaRPr lang="es-ES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Cuadro de texto 2"/>
          <p:cNvSpPr txBox="1">
            <a:spLocks noChangeArrowheads="1"/>
          </p:cNvSpPr>
          <p:nvPr/>
        </p:nvSpPr>
        <p:spPr bwMode="auto">
          <a:xfrm>
            <a:off x="5599211" y="4119985"/>
            <a:ext cx="834835" cy="28606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OH</a:t>
            </a:r>
            <a:r>
              <a:rPr lang="es-ES" b="1" baseline="30000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-</a:t>
            </a:r>
            <a:endParaRPr lang="es-ES" baseline="300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850" y="3913721"/>
            <a:ext cx="500163" cy="537908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591" y="3967472"/>
            <a:ext cx="500163" cy="537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31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/>
          <p:cNvSpPr/>
          <p:nvPr/>
        </p:nvSpPr>
        <p:spPr>
          <a:xfrm rot="17709373">
            <a:off x="3521848" y="2396266"/>
            <a:ext cx="2448000" cy="244800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7" name="Grupo 6"/>
          <p:cNvGrpSpPr/>
          <p:nvPr/>
        </p:nvGrpSpPr>
        <p:grpSpPr>
          <a:xfrm>
            <a:off x="1715964" y="1239891"/>
            <a:ext cx="674900" cy="706096"/>
            <a:chOff x="4443853" y="2413007"/>
            <a:chExt cx="674900" cy="706096"/>
          </a:xfrm>
        </p:grpSpPr>
        <p:sp>
          <p:nvSpPr>
            <p:cNvPr id="40" name="Elipse 39"/>
            <p:cNvSpPr/>
            <p:nvPr/>
          </p:nvSpPr>
          <p:spPr>
            <a:xfrm rot="17709373">
              <a:off x="4686753" y="2413007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1" name="Elipse 40"/>
            <p:cNvSpPr/>
            <p:nvPr/>
          </p:nvSpPr>
          <p:spPr>
            <a:xfrm rot="17709373">
              <a:off x="4576945" y="2538263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tint val="66000"/>
                    <a:satMod val="160000"/>
                  </a:schemeClr>
                </a:gs>
                <a:gs pos="50000">
                  <a:schemeClr val="tx1">
                    <a:tint val="44500"/>
                    <a:satMod val="160000"/>
                  </a:schemeClr>
                </a:gs>
                <a:gs pos="100000">
                  <a:schemeClr val="tx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2" name="Elipse 41"/>
            <p:cNvSpPr/>
            <p:nvPr/>
          </p:nvSpPr>
          <p:spPr>
            <a:xfrm rot="17709373">
              <a:off x="4443853" y="2687103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2400308" y="688671"/>
            <a:ext cx="523610" cy="509610"/>
            <a:chOff x="3669259" y="3904173"/>
            <a:chExt cx="523610" cy="509610"/>
          </a:xfrm>
        </p:grpSpPr>
        <p:sp>
          <p:nvSpPr>
            <p:cNvPr id="37" name="Elipse 36"/>
            <p:cNvSpPr/>
            <p:nvPr/>
          </p:nvSpPr>
          <p:spPr>
            <a:xfrm rot="17709373">
              <a:off x="3940869" y="4113895"/>
              <a:ext cx="252000" cy="252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8" name="Elipse 37"/>
            <p:cNvSpPr/>
            <p:nvPr/>
          </p:nvSpPr>
          <p:spPr>
            <a:xfrm rot="17709373">
              <a:off x="3669259" y="3904173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9" name="Elipse 38"/>
            <p:cNvSpPr/>
            <p:nvPr/>
          </p:nvSpPr>
          <p:spPr>
            <a:xfrm rot="17709373">
              <a:off x="3701426" y="4161783"/>
              <a:ext cx="252000" cy="252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Rectángulo 10"/>
          <p:cNvSpPr/>
          <p:nvPr/>
        </p:nvSpPr>
        <p:spPr>
          <a:xfrm>
            <a:off x="4123883" y="4723980"/>
            <a:ext cx="13740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TiO</a:t>
            </a:r>
            <a:r>
              <a:rPr lang="es-ES" sz="5400" b="0" cap="none" spc="0" baseline="-2500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2</a:t>
            </a:r>
            <a:endParaRPr lang="es-ES" sz="5400" b="0" cap="none" spc="0" baseline="-2500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Flecha abajo 11"/>
          <p:cNvSpPr/>
          <p:nvPr/>
        </p:nvSpPr>
        <p:spPr>
          <a:xfrm rot="18801051">
            <a:off x="2667026" y="1610941"/>
            <a:ext cx="1160060" cy="1399980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echa abajo 12"/>
          <p:cNvSpPr/>
          <p:nvPr/>
        </p:nvSpPr>
        <p:spPr>
          <a:xfrm rot="2637532">
            <a:off x="5554048" y="1466873"/>
            <a:ext cx="1160060" cy="1399980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/>
          <p:cNvSpPr/>
          <p:nvPr/>
        </p:nvSpPr>
        <p:spPr>
          <a:xfrm>
            <a:off x="5120398" y="1823012"/>
            <a:ext cx="30172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2- light </a:t>
            </a:r>
            <a:r>
              <a:rPr lang="es-ES" sz="2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absorption</a:t>
            </a:r>
            <a:r>
              <a:rPr lang="es-E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 &amp; </a:t>
            </a:r>
            <a:r>
              <a:rPr lang="es-ES" sz="2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excitation</a:t>
            </a:r>
            <a:endParaRPr lang="es-ES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286073" y="4174492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Valence</a:t>
            </a:r>
            <a:r>
              <a:rPr lang="es-ES" dirty="0" smtClean="0"/>
              <a:t> Band</a:t>
            </a:r>
            <a:endParaRPr lang="es-ES" dirty="0"/>
          </a:p>
        </p:txBody>
      </p:sp>
      <p:sp>
        <p:nvSpPr>
          <p:cNvPr id="20" name="CuadroTexto 19"/>
          <p:cNvSpPr txBox="1"/>
          <p:nvPr/>
        </p:nvSpPr>
        <p:spPr>
          <a:xfrm>
            <a:off x="4082516" y="2733967"/>
            <a:ext cx="1798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Conduction</a:t>
            </a:r>
            <a:r>
              <a:rPr lang="es-ES" dirty="0" smtClean="0"/>
              <a:t> Band</a:t>
            </a:r>
            <a:endParaRPr lang="es-ES" dirty="0"/>
          </a:p>
        </p:txBody>
      </p:sp>
      <p:sp>
        <p:nvSpPr>
          <p:cNvPr id="21" name="Flecha curvada hacia arriba 20"/>
          <p:cNvSpPr/>
          <p:nvPr/>
        </p:nvSpPr>
        <p:spPr>
          <a:xfrm rot="15977456">
            <a:off x="4896036" y="3403382"/>
            <a:ext cx="1228860" cy="45715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3" name="Elipse 22"/>
          <p:cNvSpPr/>
          <p:nvPr/>
        </p:nvSpPr>
        <p:spPr>
          <a:xfrm rot="17709373">
            <a:off x="6695745" y="507203"/>
            <a:ext cx="1188000" cy="118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4" name="Grupo 23"/>
          <p:cNvGrpSpPr/>
          <p:nvPr/>
        </p:nvGrpSpPr>
        <p:grpSpPr>
          <a:xfrm>
            <a:off x="4836314" y="2794914"/>
            <a:ext cx="360797" cy="707886"/>
            <a:chOff x="1379457" y="1421904"/>
            <a:chExt cx="360797" cy="707886"/>
          </a:xfrm>
        </p:grpSpPr>
        <p:sp>
          <p:nvSpPr>
            <p:cNvPr id="28" name="Elipse 27"/>
            <p:cNvSpPr/>
            <p:nvPr/>
          </p:nvSpPr>
          <p:spPr>
            <a:xfrm>
              <a:off x="1379457" y="1656885"/>
              <a:ext cx="334708" cy="28733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CuadroTexto 28"/>
            <p:cNvSpPr txBox="1"/>
            <p:nvPr/>
          </p:nvSpPr>
          <p:spPr>
            <a:xfrm>
              <a:off x="1398494" y="1421904"/>
              <a:ext cx="34176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dirty="0" smtClean="0"/>
                <a:t>-</a:t>
              </a:r>
              <a:endParaRPr lang="es-ES" sz="4000" dirty="0"/>
            </a:p>
          </p:txBody>
        </p:sp>
      </p:grpSp>
      <p:grpSp>
        <p:nvGrpSpPr>
          <p:cNvPr id="25" name="Grupo 24"/>
          <p:cNvGrpSpPr/>
          <p:nvPr/>
        </p:nvGrpSpPr>
        <p:grpSpPr>
          <a:xfrm>
            <a:off x="4895511" y="3830311"/>
            <a:ext cx="367923" cy="523220"/>
            <a:chOff x="2299646" y="1543904"/>
            <a:chExt cx="367923" cy="523220"/>
          </a:xfrm>
        </p:grpSpPr>
        <p:sp>
          <p:nvSpPr>
            <p:cNvPr id="26" name="Elipse 25"/>
            <p:cNvSpPr/>
            <p:nvPr/>
          </p:nvSpPr>
          <p:spPr>
            <a:xfrm>
              <a:off x="2299646" y="1683779"/>
              <a:ext cx="334708" cy="28733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2303367" y="1543904"/>
              <a:ext cx="3642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800" dirty="0" smtClean="0"/>
                <a:t>+</a:t>
              </a:r>
              <a:endParaRPr lang="es-ES" sz="2800" dirty="0"/>
            </a:p>
          </p:txBody>
        </p:sp>
      </p:grpSp>
      <p:sp>
        <p:nvSpPr>
          <p:cNvPr id="3" name="Explosión 1 2"/>
          <p:cNvSpPr/>
          <p:nvPr/>
        </p:nvSpPr>
        <p:spPr>
          <a:xfrm>
            <a:off x="6692142" y="350754"/>
            <a:ext cx="1195205" cy="1500897"/>
          </a:xfrm>
          <a:prstGeom prst="irregularSeal1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Cuadro de texto 2"/>
          <p:cNvSpPr txBox="1">
            <a:spLocks noChangeArrowheads="1"/>
          </p:cNvSpPr>
          <p:nvPr/>
        </p:nvSpPr>
        <p:spPr bwMode="auto">
          <a:xfrm>
            <a:off x="6158524" y="3383815"/>
            <a:ext cx="1552607" cy="28606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Band gap </a:t>
            </a:r>
            <a:r>
              <a:rPr lang="es-ES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energy</a:t>
            </a:r>
            <a:endParaRPr lang="es-ES" baseline="300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69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60" y="1238563"/>
            <a:ext cx="3665233" cy="2388620"/>
          </a:xfrm>
          <a:prstGeom prst="rect">
            <a:avLst/>
          </a:prstGeom>
          <a:noFill/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615" y="1238563"/>
            <a:ext cx="3665233" cy="2388620"/>
          </a:xfrm>
          <a:prstGeom prst="rect">
            <a:avLst/>
          </a:prstGeom>
          <a:noFill/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60" y="4019366"/>
            <a:ext cx="3665233" cy="2388620"/>
          </a:xfrm>
          <a:prstGeom prst="rect">
            <a:avLst/>
          </a:prstGeom>
          <a:noFill/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614" y="4019366"/>
            <a:ext cx="3665233" cy="2388620"/>
          </a:xfrm>
          <a:prstGeom prst="rect">
            <a:avLst/>
          </a:prstGeom>
          <a:noFill/>
        </p:spPr>
      </p:pic>
      <p:sp>
        <p:nvSpPr>
          <p:cNvPr id="10" name="Cuadro de texto 2"/>
          <p:cNvSpPr txBox="1">
            <a:spLocks noChangeArrowheads="1"/>
          </p:cNvSpPr>
          <p:nvPr/>
        </p:nvSpPr>
        <p:spPr bwMode="auto">
          <a:xfrm>
            <a:off x="2820576" y="1315777"/>
            <a:ext cx="1250681" cy="49330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TTIP-</a:t>
            </a:r>
            <a:r>
              <a:rPr lang="es-ES" sz="1600" dirty="0" err="1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isopr</a:t>
            </a: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1" name="Cuadro de texto 2"/>
          <p:cNvSpPr txBox="1">
            <a:spLocks noChangeArrowheads="1"/>
          </p:cNvSpPr>
          <p:nvPr/>
        </p:nvSpPr>
        <p:spPr bwMode="auto">
          <a:xfrm>
            <a:off x="7102023" y="1315777"/>
            <a:ext cx="1381310" cy="49330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TTIP-</a:t>
            </a:r>
            <a:r>
              <a:rPr lang="es-ES" sz="1600" dirty="0" err="1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ethanol</a:t>
            </a: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2" name="Cuadro de texto 2"/>
          <p:cNvSpPr txBox="1">
            <a:spLocks noChangeArrowheads="1"/>
          </p:cNvSpPr>
          <p:nvPr/>
        </p:nvSpPr>
        <p:spPr bwMode="auto">
          <a:xfrm>
            <a:off x="2591975" y="4150296"/>
            <a:ext cx="1479282" cy="49330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DIPBAT-</a:t>
            </a:r>
            <a:r>
              <a:rPr lang="es-ES" sz="1600" dirty="0" err="1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isopr</a:t>
            </a: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" name="Cuadro de texto 2"/>
          <p:cNvSpPr txBox="1">
            <a:spLocks noChangeArrowheads="1"/>
          </p:cNvSpPr>
          <p:nvPr/>
        </p:nvSpPr>
        <p:spPr bwMode="auto">
          <a:xfrm>
            <a:off x="6792230" y="4042925"/>
            <a:ext cx="1707881" cy="49330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DIPBAT-</a:t>
            </a:r>
            <a:r>
              <a:rPr lang="es-ES" sz="1600" dirty="0" err="1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ethanol</a:t>
            </a: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4" name="Imagen 13" descr="C:\Users\rafael.camarillo\Dropbox\FC SUSANA\Fotos CATAL. sobre FILTROS-COMERCIAL-SIN DOPAR y Pt\DSC06514_7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21" t="7155" r="26480" b="13558"/>
          <a:stretch/>
        </p:blipFill>
        <p:spPr bwMode="auto">
          <a:xfrm>
            <a:off x="2881718" y="1886298"/>
            <a:ext cx="1128395" cy="11188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 descr="C:\Users\rafael.camarillo\Dropbox\FC SUSANA\Fotos CATAL. sobre FILTROS-COMERCIAL-SIN DOPAR y Pt\DSC06515_4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4" t="12644" r="28878" b="9665"/>
          <a:stretch/>
        </p:blipFill>
        <p:spPr bwMode="auto">
          <a:xfrm>
            <a:off x="7226575" y="64435"/>
            <a:ext cx="1132205" cy="11315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n 15" descr="C:\Users\rafael.camarillo\Dropbox\FC SUSANA\Fotos CATAL. sobre FILTROS-COMERCIAL-SIN DOPAR y Pt\DSC06517_14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82" t="8976" r="24272" b="13014"/>
          <a:stretch/>
        </p:blipFill>
        <p:spPr bwMode="auto">
          <a:xfrm>
            <a:off x="2751861" y="4653606"/>
            <a:ext cx="1159510" cy="11201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n 16" descr="C:\Users\rafael.camarillo\Dropbox\FC SUSANA\Fotos CATAL. sobre FILTROS-COMERCIAL-SIN DOPAR y Pt\DSC06518_16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47" t="7780" r="28319" b="11094"/>
          <a:stretch/>
        </p:blipFill>
        <p:spPr bwMode="auto">
          <a:xfrm>
            <a:off x="7226575" y="4559791"/>
            <a:ext cx="1084580" cy="10998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Cuadro de texto 2"/>
          <p:cNvSpPr txBox="1">
            <a:spLocks noChangeArrowheads="1"/>
          </p:cNvSpPr>
          <p:nvPr/>
        </p:nvSpPr>
        <p:spPr bwMode="auto">
          <a:xfrm>
            <a:off x="405245" y="214677"/>
            <a:ext cx="4743698" cy="977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sz="28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DRS </a:t>
            </a: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spectra</a:t>
            </a:r>
            <a:endParaRPr lang="es-E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Conector recto 19"/>
          <p:cNvCxnSpPr/>
          <p:nvPr/>
        </p:nvCxnSpPr>
        <p:spPr>
          <a:xfrm>
            <a:off x="6335488" y="2416631"/>
            <a:ext cx="631371" cy="885854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/>
          <p:cNvCxnSpPr/>
          <p:nvPr/>
        </p:nvCxnSpPr>
        <p:spPr>
          <a:xfrm>
            <a:off x="6134330" y="4855838"/>
            <a:ext cx="609600" cy="1273436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/>
          <p:cNvCxnSpPr/>
          <p:nvPr/>
        </p:nvCxnSpPr>
        <p:spPr>
          <a:xfrm>
            <a:off x="1772615" y="4963886"/>
            <a:ext cx="578017" cy="1165388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/>
          <p:cNvCxnSpPr/>
          <p:nvPr/>
        </p:nvCxnSpPr>
        <p:spPr>
          <a:xfrm>
            <a:off x="1816159" y="2147983"/>
            <a:ext cx="376853" cy="1129234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uadro de texto 2"/>
          <p:cNvSpPr txBox="1">
            <a:spLocks noChangeArrowheads="1"/>
          </p:cNvSpPr>
          <p:nvPr/>
        </p:nvSpPr>
        <p:spPr bwMode="auto">
          <a:xfrm>
            <a:off x="7337996" y="1915201"/>
            <a:ext cx="1020784" cy="28606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2.757 eV</a:t>
            </a:r>
            <a:endParaRPr lang="es-ES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Cuadro de texto 2"/>
          <p:cNvSpPr txBox="1">
            <a:spLocks noChangeArrowheads="1"/>
          </p:cNvSpPr>
          <p:nvPr/>
        </p:nvSpPr>
        <p:spPr bwMode="auto">
          <a:xfrm>
            <a:off x="8624847" y="2856173"/>
            <a:ext cx="365397" cy="28606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6x</a:t>
            </a:r>
            <a:endParaRPr lang="es-ES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Cuadro de texto 2"/>
          <p:cNvSpPr txBox="1">
            <a:spLocks noChangeArrowheads="1"/>
          </p:cNvSpPr>
          <p:nvPr/>
        </p:nvSpPr>
        <p:spPr bwMode="auto">
          <a:xfrm>
            <a:off x="8683471" y="5788778"/>
            <a:ext cx="365397" cy="28606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3x</a:t>
            </a:r>
            <a:endParaRPr lang="es-ES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Cuadro de texto 2"/>
          <p:cNvSpPr txBox="1">
            <a:spLocks noChangeArrowheads="1"/>
          </p:cNvSpPr>
          <p:nvPr/>
        </p:nvSpPr>
        <p:spPr bwMode="auto">
          <a:xfrm>
            <a:off x="4333155" y="5773746"/>
            <a:ext cx="365397" cy="28606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3x</a:t>
            </a:r>
            <a:endParaRPr lang="es-ES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Cuadro de texto 2"/>
          <p:cNvSpPr txBox="1">
            <a:spLocks noChangeArrowheads="1"/>
          </p:cNvSpPr>
          <p:nvPr/>
        </p:nvSpPr>
        <p:spPr bwMode="auto">
          <a:xfrm>
            <a:off x="4515852" y="344154"/>
            <a:ext cx="1994505" cy="28606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3.048 e</a:t>
            </a:r>
            <a:r>
              <a:rPr lang="es-ES" b="1" dirty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V</a:t>
            </a: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(UV light)</a:t>
            </a:r>
            <a:endParaRPr lang="es-ES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Cuadro de texto 2"/>
          <p:cNvSpPr txBox="1">
            <a:spLocks noChangeArrowheads="1"/>
          </p:cNvSpPr>
          <p:nvPr/>
        </p:nvSpPr>
        <p:spPr bwMode="auto">
          <a:xfrm>
            <a:off x="3460026" y="231665"/>
            <a:ext cx="972700" cy="50222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2600" dirty="0" smtClean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P-25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Cuadro de texto 2"/>
          <p:cNvSpPr txBox="1">
            <a:spLocks noChangeArrowheads="1"/>
          </p:cNvSpPr>
          <p:nvPr/>
        </p:nvSpPr>
        <p:spPr bwMode="auto">
          <a:xfrm>
            <a:off x="4450539" y="6429263"/>
            <a:ext cx="1020784" cy="28606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3.004 eV</a:t>
            </a:r>
            <a:endParaRPr lang="es-ES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Cuadro de texto 2"/>
          <p:cNvSpPr txBox="1">
            <a:spLocks noChangeArrowheads="1"/>
          </p:cNvSpPr>
          <p:nvPr/>
        </p:nvSpPr>
        <p:spPr bwMode="auto">
          <a:xfrm>
            <a:off x="7305339" y="2176873"/>
            <a:ext cx="2350290" cy="28606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err="1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</a:t>
            </a:r>
            <a:r>
              <a:rPr lang="es-ES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urface</a:t>
            </a: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oxygen</a:t>
            </a: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vacances</a:t>
            </a:r>
            <a:endParaRPr lang="es-ES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Cuadro de texto 2"/>
          <p:cNvSpPr txBox="1">
            <a:spLocks noChangeArrowheads="1"/>
          </p:cNvSpPr>
          <p:nvPr/>
        </p:nvSpPr>
        <p:spPr bwMode="auto">
          <a:xfrm>
            <a:off x="7028630" y="3435087"/>
            <a:ext cx="819758" cy="28606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450 </a:t>
            </a:r>
            <a:r>
              <a:rPr lang="es-ES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nm</a:t>
            </a:r>
            <a:endParaRPr lang="es-ES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Cuadro de texto 2"/>
          <p:cNvSpPr txBox="1">
            <a:spLocks noChangeArrowheads="1"/>
          </p:cNvSpPr>
          <p:nvPr/>
        </p:nvSpPr>
        <p:spPr bwMode="auto">
          <a:xfrm>
            <a:off x="6651173" y="6286230"/>
            <a:ext cx="819758" cy="28606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413 </a:t>
            </a:r>
            <a:r>
              <a:rPr lang="es-ES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nm</a:t>
            </a:r>
            <a:endParaRPr lang="es-ES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Cuadro de texto 2"/>
          <p:cNvSpPr txBox="1">
            <a:spLocks noChangeArrowheads="1"/>
          </p:cNvSpPr>
          <p:nvPr/>
        </p:nvSpPr>
        <p:spPr bwMode="auto">
          <a:xfrm>
            <a:off x="2215445" y="6274956"/>
            <a:ext cx="819758" cy="28606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413 </a:t>
            </a:r>
            <a:r>
              <a:rPr lang="es-ES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nm</a:t>
            </a:r>
            <a:endParaRPr lang="es-ES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lecha derecha 1"/>
          <p:cNvSpPr/>
          <p:nvPr/>
        </p:nvSpPr>
        <p:spPr>
          <a:xfrm rot="16200000">
            <a:off x="8079077" y="2847766"/>
            <a:ext cx="360748" cy="2845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75" y="2901461"/>
            <a:ext cx="500163" cy="537908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493" y="1736222"/>
            <a:ext cx="500163" cy="537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9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/>
          <p:cNvSpPr/>
          <p:nvPr/>
        </p:nvSpPr>
        <p:spPr>
          <a:xfrm rot="17709373">
            <a:off x="3521848" y="2396266"/>
            <a:ext cx="2448000" cy="244800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7" name="Grupo 6"/>
          <p:cNvGrpSpPr/>
          <p:nvPr/>
        </p:nvGrpSpPr>
        <p:grpSpPr>
          <a:xfrm>
            <a:off x="1715964" y="1239891"/>
            <a:ext cx="674900" cy="706096"/>
            <a:chOff x="4443853" y="2413007"/>
            <a:chExt cx="674900" cy="706096"/>
          </a:xfrm>
        </p:grpSpPr>
        <p:sp>
          <p:nvSpPr>
            <p:cNvPr id="40" name="Elipse 39"/>
            <p:cNvSpPr/>
            <p:nvPr/>
          </p:nvSpPr>
          <p:spPr>
            <a:xfrm rot="17709373">
              <a:off x="4686753" y="2413007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1" name="Elipse 40"/>
            <p:cNvSpPr/>
            <p:nvPr/>
          </p:nvSpPr>
          <p:spPr>
            <a:xfrm rot="17709373">
              <a:off x="4576945" y="2538263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tint val="66000"/>
                    <a:satMod val="160000"/>
                  </a:schemeClr>
                </a:gs>
                <a:gs pos="50000">
                  <a:schemeClr val="tx1">
                    <a:tint val="44500"/>
                    <a:satMod val="160000"/>
                  </a:schemeClr>
                </a:gs>
                <a:gs pos="100000">
                  <a:schemeClr val="tx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2" name="Elipse 41"/>
            <p:cNvSpPr/>
            <p:nvPr/>
          </p:nvSpPr>
          <p:spPr>
            <a:xfrm rot="17709373">
              <a:off x="4443853" y="2687103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2400308" y="688671"/>
            <a:ext cx="523610" cy="509610"/>
            <a:chOff x="3669259" y="3904173"/>
            <a:chExt cx="523610" cy="509610"/>
          </a:xfrm>
        </p:grpSpPr>
        <p:sp>
          <p:nvSpPr>
            <p:cNvPr id="37" name="Elipse 36"/>
            <p:cNvSpPr/>
            <p:nvPr/>
          </p:nvSpPr>
          <p:spPr>
            <a:xfrm rot="17709373">
              <a:off x="3940869" y="4113895"/>
              <a:ext cx="252000" cy="252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8" name="Elipse 37"/>
            <p:cNvSpPr/>
            <p:nvPr/>
          </p:nvSpPr>
          <p:spPr>
            <a:xfrm rot="17709373">
              <a:off x="3669259" y="3904173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9" name="Elipse 38"/>
            <p:cNvSpPr/>
            <p:nvPr/>
          </p:nvSpPr>
          <p:spPr>
            <a:xfrm rot="17709373">
              <a:off x="3701426" y="4161783"/>
              <a:ext cx="252000" cy="252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Rectángulo 10"/>
          <p:cNvSpPr/>
          <p:nvPr/>
        </p:nvSpPr>
        <p:spPr>
          <a:xfrm>
            <a:off x="4123883" y="4723980"/>
            <a:ext cx="13740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TiO</a:t>
            </a:r>
            <a:r>
              <a:rPr lang="es-ES" sz="5400" b="0" cap="none" spc="0" baseline="-2500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2</a:t>
            </a:r>
            <a:endParaRPr lang="es-ES" sz="5400" b="0" cap="none" spc="0" baseline="-2500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Flecha abajo 11"/>
          <p:cNvSpPr/>
          <p:nvPr/>
        </p:nvSpPr>
        <p:spPr>
          <a:xfrm rot="18801051">
            <a:off x="2667026" y="1610941"/>
            <a:ext cx="1160060" cy="1399980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echa abajo 12"/>
          <p:cNvSpPr/>
          <p:nvPr/>
        </p:nvSpPr>
        <p:spPr>
          <a:xfrm rot="2637532">
            <a:off x="5554048" y="1466873"/>
            <a:ext cx="1160060" cy="1399980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uadroTexto 18"/>
          <p:cNvSpPr txBox="1"/>
          <p:nvPr/>
        </p:nvSpPr>
        <p:spPr>
          <a:xfrm>
            <a:off x="4286073" y="4174492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Valence</a:t>
            </a:r>
            <a:r>
              <a:rPr lang="es-ES" dirty="0" smtClean="0"/>
              <a:t> Band</a:t>
            </a:r>
            <a:endParaRPr lang="es-ES" dirty="0"/>
          </a:p>
        </p:txBody>
      </p:sp>
      <p:sp>
        <p:nvSpPr>
          <p:cNvPr id="20" name="CuadroTexto 19"/>
          <p:cNvSpPr txBox="1"/>
          <p:nvPr/>
        </p:nvSpPr>
        <p:spPr>
          <a:xfrm>
            <a:off x="4082516" y="2733967"/>
            <a:ext cx="1798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Conduction</a:t>
            </a:r>
            <a:r>
              <a:rPr lang="es-ES" dirty="0" smtClean="0"/>
              <a:t> Band</a:t>
            </a:r>
            <a:endParaRPr lang="es-ES" dirty="0"/>
          </a:p>
        </p:txBody>
      </p:sp>
      <p:sp>
        <p:nvSpPr>
          <p:cNvPr id="21" name="Flecha curvada hacia arriba 20"/>
          <p:cNvSpPr/>
          <p:nvPr/>
        </p:nvSpPr>
        <p:spPr>
          <a:xfrm rot="15977456">
            <a:off x="4896036" y="3403382"/>
            <a:ext cx="1228860" cy="45715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5313113" y="3137814"/>
            <a:ext cx="300687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3- </a:t>
            </a:r>
            <a:r>
              <a:rPr lang="es-ES" sz="2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charge</a:t>
            </a:r>
            <a:r>
              <a:rPr lang="es-E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 </a:t>
            </a:r>
            <a:r>
              <a:rPr lang="es-ES" sz="2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separation</a:t>
            </a:r>
            <a:endParaRPr lang="es-ES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23" name="Elipse 22"/>
          <p:cNvSpPr/>
          <p:nvPr/>
        </p:nvSpPr>
        <p:spPr>
          <a:xfrm rot="17709373">
            <a:off x="6695745" y="507203"/>
            <a:ext cx="1188000" cy="118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4" name="Grupo 23"/>
          <p:cNvGrpSpPr/>
          <p:nvPr/>
        </p:nvGrpSpPr>
        <p:grpSpPr>
          <a:xfrm>
            <a:off x="4836314" y="2794914"/>
            <a:ext cx="360797" cy="707886"/>
            <a:chOff x="1379457" y="1421904"/>
            <a:chExt cx="360797" cy="707886"/>
          </a:xfrm>
        </p:grpSpPr>
        <p:sp>
          <p:nvSpPr>
            <p:cNvPr id="28" name="Elipse 27"/>
            <p:cNvSpPr/>
            <p:nvPr/>
          </p:nvSpPr>
          <p:spPr>
            <a:xfrm>
              <a:off x="1379457" y="1656885"/>
              <a:ext cx="334708" cy="28733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CuadroTexto 28"/>
            <p:cNvSpPr txBox="1"/>
            <p:nvPr/>
          </p:nvSpPr>
          <p:spPr>
            <a:xfrm>
              <a:off x="1398494" y="1421904"/>
              <a:ext cx="34176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dirty="0" smtClean="0"/>
                <a:t>-</a:t>
              </a:r>
              <a:endParaRPr lang="es-ES" sz="4000" dirty="0"/>
            </a:p>
          </p:txBody>
        </p:sp>
      </p:grpSp>
      <p:grpSp>
        <p:nvGrpSpPr>
          <p:cNvPr id="25" name="Grupo 24"/>
          <p:cNvGrpSpPr/>
          <p:nvPr/>
        </p:nvGrpSpPr>
        <p:grpSpPr>
          <a:xfrm>
            <a:off x="4895511" y="3830311"/>
            <a:ext cx="367923" cy="523220"/>
            <a:chOff x="2299646" y="1543904"/>
            <a:chExt cx="367923" cy="523220"/>
          </a:xfrm>
        </p:grpSpPr>
        <p:sp>
          <p:nvSpPr>
            <p:cNvPr id="26" name="Elipse 25"/>
            <p:cNvSpPr/>
            <p:nvPr/>
          </p:nvSpPr>
          <p:spPr>
            <a:xfrm>
              <a:off x="2299646" y="1683779"/>
              <a:ext cx="334708" cy="28733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2303367" y="1543904"/>
              <a:ext cx="3642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800" dirty="0" smtClean="0"/>
                <a:t>+</a:t>
              </a:r>
              <a:endParaRPr lang="es-ES" sz="2800" dirty="0"/>
            </a:p>
          </p:txBody>
        </p:sp>
      </p:grpSp>
      <p:sp>
        <p:nvSpPr>
          <p:cNvPr id="3" name="Explosión 1 2"/>
          <p:cNvSpPr/>
          <p:nvPr/>
        </p:nvSpPr>
        <p:spPr>
          <a:xfrm>
            <a:off x="6692142" y="350754"/>
            <a:ext cx="1195205" cy="1500897"/>
          </a:xfrm>
          <a:prstGeom prst="irregularSeal1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Cuadro de texto 2"/>
          <p:cNvSpPr txBox="1">
            <a:spLocks noChangeArrowheads="1"/>
          </p:cNvSpPr>
          <p:nvPr/>
        </p:nvSpPr>
        <p:spPr bwMode="auto">
          <a:xfrm>
            <a:off x="6261195" y="4468757"/>
            <a:ext cx="1552607" cy="28606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err="1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</a:t>
            </a:r>
            <a:r>
              <a:rPr lang="es-ES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rystallinity</a:t>
            </a: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  <a:tabLst>
                <a:tab pos="3420745" algn="l"/>
              </a:tabLst>
            </a:pPr>
            <a:endParaRPr lang="es-ES" b="1" dirty="0">
              <a:solidFill>
                <a:srgbClr val="B50837"/>
              </a:solidFill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enhanced</a:t>
            </a: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morphology</a:t>
            </a:r>
            <a:endParaRPr lang="es-ES" baseline="300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95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 descr="zona 2 x750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735" y="1246804"/>
            <a:ext cx="2909595" cy="2182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zona 3x750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457" y="1263430"/>
            <a:ext cx="2888812" cy="2165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735" y="3930428"/>
            <a:ext cx="2890609" cy="217274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7562" y="3930428"/>
            <a:ext cx="2881707" cy="215890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1365" y="2392208"/>
            <a:ext cx="2860857" cy="2148051"/>
          </a:xfrm>
          <a:prstGeom prst="rect">
            <a:avLst/>
          </a:prstGeom>
          <a:ln w="28575">
            <a:solidFill>
              <a:srgbClr val="B30033"/>
            </a:solidFill>
          </a:ln>
        </p:spPr>
      </p:pic>
      <p:sp>
        <p:nvSpPr>
          <p:cNvPr id="10" name="Cuadro de texto 2"/>
          <p:cNvSpPr txBox="1">
            <a:spLocks noChangeArrowheads="1"/>
          </p:cNvSpPr>
          <p:nvPr/>
        </p:nvSpPr>
        <p:spPr bwMode="auto">
          <a:xfrm>
            <a:off x="405245" y="214677"/>
            <a:ext cx="7715498" cy="977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sz="28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SEM </a:t>
            </a: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images</a:t>
            </a:r>
            <a:endParaRPr lang="es-E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uadro de texto 2"/>
          <p:cNvSpPr txBox="1">
            <a:spLocks noChangeArrowheads="1"/>
          </p:cNvSpPr>
          <p:nvPr/>
        </p:nvSpPr>
        <p:spPr bwMode="auto">
          <a:xfrm>
            <a:off x="990735" y="726383"/>
            <a:ext cx="1250681" cy="49330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TTIP-</a:t>
            </a:r>
            <a:r>
              <a:rPr lang="es-ES" sz="1600" dirty="0" err="1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isopr</a:t>
            </a: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2" name="Cuadro de texto 2"/>
          <p:cNvSpPr txBox="1">
            <a:spLocks noChangeArrowheads="1"/>
          </p:cNvSpPr>
          <p:nvPr/>
        </p:nvSpPr>
        <p:spPr bwMode="auto">
          <a:xfrm>
            <a:off x="6797959" y="726383"/>
            <a:ext cx="1381310" cy="49330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TTIP-</a:t>
            </a:r>
            <a:r>
              <a:rPr lang="es-ES" sz="1600" dirty="0" err="1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ethanol</a:t>
            </a: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" name="Cuadro de texto 2"/>
          <p:cNvSpPr txBox="1">
            <a:spLocks noChangeArrowheads="1"/>
          </p:cNvSpPr>
          <p:nvPr/>
        </p:nvSpPr>
        <p:spPr bwMode="auto">
          <a:xfrm>
            <a:off x="990735" y="6196702"/>
            <a:ext cx="1479282" cy="49330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DIPBAT-</a:t>
            </a:r>
            <a:r>
              <a:rPr lang="es-ES" sz="1600" dirty="0" err="1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isopr</a:t>
            </a: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" name="Cuadro de texto 2"/>
          <p:cNvSpPr txBox="1">
            <a:spLocks noChangeArrowheads="1"/>
          </p:cNvSpPr>
          <p:nvPr/>
        </p:nvSpPr>
        <p:spPr bwMode="auto">
          <a:xfrm>
            <a:off x="6471388" y="6158061"/>
            <a:ext cx="1707881" cy="49330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DIPBAT-</a:t>
            </a:r>
            <a:r>
              <a:rPr lang="es-ES" sz="1600" dirty="0" err="1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ethanol</a:t>
            </a: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" name="Cuadro de texto 2"/>
          <p:cNvSpPr txBox="1">
            <a:spLocks noChangeArrowheads="1"/>
          </p:cNvSpPr>
          <p:nvPr/>
        </p:nvSpPr>
        <p:spPr bwMode="auto">
          <a:xfrm>
            <a:off x="4076153" y="1843988"/>
            <a:ext cx="972700" cy="50222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2600" dirty="0" smtClean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P-25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Elipse 15"/>
          <p:cNvSpPr>
            <a:spLocks noChangeAspect="1"/>
          </p:cNvSpPr>
          <p:nvPr/>
        </p:nvSpPr>
        <p:spPr>
          <a:xfrm>
            <a:off x="1270747" y="2503718"/>
            <a:ext cx="425705" cy="425705"/>
          </a:xfrm>
          <a:prstGeom prst="ellipse">
            <a:avLst/>
          </a:prstGeom>
          <a:noFill/>
          <a:ln w="38100"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Elipse 16"/>
          <p:cNvSpPr>
            <a:spLocks noChangeAspect="1"/>
          </p:cNvSpPr>
          <p:nvPr/>
        </p:nvSpPr>
        <p:spPr>
          <a:xfrm>
            <a:off x="1357832" y="5442860"/>
            <a:ext cx="425705" cy="425705"/>
          </a:xfrm>
          <a:prstGeom prst="ellipse">
            <a:avLst/>
          </a:prstGeom>
          <a:noFill/>
          <a:ln w="38100"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Elipse 17"/>
          <p:cNvSpPr>
            <a:spLocks noChangeAspect="1"/>
          </p:cNvSpPr>
          <p:nvPr/>
        </p:nvSpPr>
        <p:spPr>
          <a:xfrm>
            <a:off x="7159913" y="1894122"/>
            <a:ext cx="425705" cy="425705"/>
          </a:xfrm>
          <a:prstGeom prst="ellipse">
            <a:avLst/>
          </a:prstGeom>
          <a:noFill/>
          <a:ln w="38100"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Elipse 18"/>
          <p:cNvSpPr>
            <a:spLocks noChangeAspect="1"/>
          </p:cNvSpPr>
          <p:nvPr/>
        </p:nvSpPr>
        <p:spPr>
          <a:xfrm>
            <a:off x="6528541" y="4528465"/>
            <a:ext cx="425705" cy="425705"/>
          </a:xfrm>
          <a:prstGeom prst="ellipse">
            <a:avLst/>
          </a:prstGeom>
          <a:noFill/>
          <a:ln w="38100"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32" y="6089331"/>
            <a:ext cx="500163" cy="537908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164" y="6135760"/>
            <a:ext cx="500163" cy="537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84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 de texto 2"/>
          <p:cNvSpPr txBox="1">
            <a:spLocks noChangeArrowheads="1"/>
          </p:cNvSpPr>
          <p:nvPr/>
        </p:nvSpPr>
        <p:spPr bwMode="auto">
          <a:xfrm>
            <a:off x="405245" y="214677"/>
            <a:ext cx="7715498" cy="977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sz="28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XRD </a:t>
            </a: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diffractograms</a:t>
            </a:r>
            <a:endParaRPr lang="es-E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45" y="4484679"/>
            <a:ext cx="3182388" cy="2231329"/>
          </a:xfrm>
          <a:prstGeom prst="rect">
            <a:avLst/>
          </a:prstGeom>
          <a:noFill/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583" y="3001420"/>
            <a:ext cx="3178608" cy="222822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6019" y="1726099"/>
            <a:ext cx="3154343" cy="220328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0712" y="600680"/>
            <a:ext cx="3368333" cy="225083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3225" y="4358897"/>
            <a:ext cx="3368334" cy="2291439"/>
          </a:xfrm>
          <a:prstGeom prst="rect">
            <a:avLst/>
          </a:prstGeom>
        </p:spPr>
      </p:pic>
      <p:sp>
        <p:nvSpPr>
          <p:cNvPr id="10" name="Cuadro de texto 2"/>
          <p:cNvSpPr txBox="1">
            <a:spLocks noChangeArrowheads="1"/>
          </p:cNvSpPr>
          <p:nvPr/>
        </p:nvSpPr>
        <p:spPr bwMode="auto">
          <a:xfrm>
            <a:off x="402236" y="3991372"/>
            <a:ext cx="1250681" cy="49330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TTIP-</a:t>
            </a:r>
            <a:r>
              <a:rPr lang="es-ES" sz="1600" dirty="0" err="1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isopr</a:t>
            </a: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1" name="Cuadro de texto 2"/>
          <p:cNvSpPr txBox="1">
            <a:spLocks noChangeArrowheads="1"/>
          </p:cNvSpPr>
          <p:nvPr/>
        </p:nvSpPr>
        <p:spPr bwMode="auto">
          <a:xfrm>
            <a:off x="2164583" y="2508113"/>
            <a:ext cx="1381310" cy="49330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TTIP-</a:t>
            </a:r>
            <a:r>
              <a:rPr lang="es-ES" sz="1600" dirty="0" err="1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ethanol</a:t>
            </a: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2" name="Cuadro de texto 2"/>
          <p:cNvSpPr txBox="1">
            <a:spLocks noChangeArrowheads="1"/>
          </p:cNvSpPr>
          <p:nvPr/>
        </p:nvSpPr>
        <p:spPr bwMode="auto">
          <a:xfrm>
            <a:off x="3766019" y="1232792"/>
            <a:ext cx="1479282" cy="49330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DIPBAT-</a:t>
            </a:r>
            <a:r>
              <a:rPr lang="es-ES" sz="1600" dirty="0" err="1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isopr</a:t>
            </a: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" name="Cuadro de texto 2"/>
          <p:cNvSpPr txBox="1">
            <a:spLocks noChangeArrowheads="1"/>
          </p:cNvSpPr>
          <p:nvPr/>
        </p:nvSpPr>
        <p:spPr bwMode="auto">
          <a:xfrm>
            <a:off x="5557588" y="107373"/>
            <a:ext cx="1707881" cy="49330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1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DIPBAT-</a:t>
            </a:r>
            <a:r>
              <a:rPr lang="es-ES" sz="1600" dirty="0" err="1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ethanol</a:t>
            </a:r>
            <a:endParaRPr lang="es-ES" sz="16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" name="Cuadro de texto 2"/>
          <p:cNvSpPr txBox="1">
            <a:spLocks noChangeArrowheads="1"/>
          </p:cNvSpPr>
          <p:nvPr/>
        </p:nvSpPr>
        <p:spPr bwMode="auto">
          <a:xfrm>
            <a:off x="7733753" y="3982452"/>
            <a:ext cx="972700" cy="50222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2600" dirty="0" smtClean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P-25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6366273" y="5480308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B30033"/>
                </a:solidFill>
              </a:rPr>
              <a:t>R</a:t>
            </a:r>
            <a:endParaRPr lang="es-ES" b="1" dirty="0">
              <a:solidFill>
                <a:srgbClr val="B30033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6910559" y="5589165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B30033"/>
                </a:solidFill>
              </a:rPr>
              <a:t>R</a:t>
            </a:r>
            <a:endParaRPr lang="es-ES" b="1" dirty="0">
              <a:solidFill>
                <a:srgbClr val="B30033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6638415" y="5589166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B30033"/>
                </a:solidFill>
              </a:rPr>
              <a:t>R</a:t>
            </a:r>
            <a:endParaRPr lang="es-ES" b="1" dirty="0">
              <a:solidFill>
                <a:srgbClr val="B30033"/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488807" y="3560053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B30033"/>
                </a:solidFill>
              </a:rPr>
              <a:t>22.77 </a:t>
            </a:r>
            <a:r>
              <a:rPr lang="es-ES" b="1" dirty="0" err="1" smtClean="0">
                <a:solidFill>
                  <a:srgbClr val="B30033"/>
                </a:solidFill>
              </a:rPr>
              <a:t>nm</a:t>
            </a:r>
            <a:endParaRPr lang="es-ES" b="1" dirty="0">
              <a:solidFill>
                <a:srgbClr val="B30033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2263179" y="2090483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B30033"/>
                </a:solidFill>
              </a:rPr>
              <a:t>10.65 </a:t>
            </a:r>
            <a:r>
              <a:rPr lang="es-ES" b="1" dirty="0" err="1" smtClean="0">
                <a:solidFill>
                  <a:srgbClr val="B30033"/>
                </a:solidFill>
              </a:rPr>
              <a:t>nm</a:t>
            </a:r>
            <a:endParaRPr lang="es-ES" b="1" dirty="0">
              <a:solidFill>
                <a:srgbClr val="B30033"/>
              </a:solidFill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7721671" y="3613120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rgbClr val="B30033"/>
                </a:solidFill>
              </a:rPr>
              <a:t>19.97 </a:t>
            </a:r>
            <a:r>
              <a:rPr lang="es-ES" b="1" dirty="0" err="1" smtClean="0">
                <a:solidFill>
                  <a:srgbClr val="B30033"/>
                </a:solidFill>
              </a:rPr>
              <a:t>nm</a:t>
            </a:r>
            <a:endParaRPr lang="es-ES" b="1" dirty="0">
              <a:solidFill>
                <a:srgbClr val="B30033"/>
              </a:solidFill>
            </a:endParaRP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928" y="4691732"/>
            <a:ext cx="500163" cy="537908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1744021" y="1206081"/>
            <a:ext cx="1364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Anatase</a:t>
            </a:r>
            <a:endParaRPr lang="es-ES" dirty="0" smtClean="0"/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8"/>
          <a:srcRect l="76924"/>
          <a:stretch/>
        </p:blipFill>
        <p:spPr>
          <a:xfrm>
            <a:off x="664292" y="1044164"/>
            <a:ext cx="914570" cy="134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50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/>
          <p:cNvSpPr/>
          <p:nvPr/>
        </p:nvSpPr>
        <p:spPr>
          <a:xfrm rot="17709373">
            <a:off x="3521848" y="2396266"/>
            <a:ext cx="2448000" cy="244800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7" name="Grupo 6"/>
          <p:cNvGrpSpPr/>
          <p:nvPr/>
        </p:nvGrpSpPr>
        <p:grpSpPr>
          <a:xfrm>
            <a:off x="1715964" y="1239891"/>
            <a:ext cx="674900" cy="706096"/>
            <a:chOff x="4443853" y="2413007"/>
            <a:chExt cx="674900" cy="706096"/>
          </a:xfrm>
        </p:grpSpPr>
        <p:sp>
          <p:nvSpPr>
            <p:cNvPr id="40" name="Elipse 39"/>
            <p:cNvSpPr/>
            <p:nvPr/>
          </p:nvSpPr>
          <p:spPr>
            <a:xfrm rot="17709373">
              <a:off x="4686753" y="2413007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1" name="Elipse 40"/>
            <p:cNvSpPr/>
            <p:nvPr/>
          </p:nvSpPr>
          <p:spPr>
            <a:xfrm rot="17709373">
              <a:off x="4576945" y="2538263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tint val="66000"/>
                    <a:satMod val="160000"/>
                  </a:schemeClr>
                </a:gs>
                <a:gs pos="50000">
                  <a:schemeClr val="tx1">
                    <a:tint val="44500"/>
                    <a:satMod val="160000"/>
                  </a:schemeClr>
                </a:gs>
                <a:gs pos="100000">
                  <a:schemeClr val="tx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2" name="Elipse 41"/>
            <p:cNvSpPr/>
            <p:nvPr/>
          </p:nvSpPr>
          <p:spPr>
            <a:xfrm rot="17709373">
              <a:off x="4443853" y="2687103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2400308" y="688671"/>
            <a:ext cx="523610" cy="509610"/>
            <a:chOff x="3669259" y="3904173"/>
            <a:chExt cx="523610" cy="509610"/>
          </a:xfrm>
        </p:grpSpPr>
        <p:sp>
          <p:nvSpPr>
            <p:cNvPr id="37" name="Elipse 36"/>
            <p:cNvSpPr/>
            <p:nvPr/>
          </p:nvSpPr>
          <p:spPr>
            <a:xfrm rot="17709373">
              <a:off x="3940869" y="4113895"/>
              <a:ext cx="252000" cy="252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8" name="Elipse 37"/>
            <p:cNvSpPr/>
            <p:nvPr/>
          </p:nvSpPr>
          <p:spPr>
            <a:xfrm rot="17709373">
              <a:off x="3669259" y="3904173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9" name="Elipse 38"/>
            <p:cNvSpPr/>
            <p:nvPr/>
          </p:nvSpPr>
          <p:spPr>
            <a:xfrm rot="17709373">
              <a:off x="3701426" y="4161783"/>
              <a:ext cx="252000" cy="252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9" name="Grupo 8"/>
          <p:cNvGrpSpPr/>
          <p:nvPr/>
        </p:nvGrpSpPr>
        <p:grpSpPr>
          <a:xfrm>
            <a:off x="1614366" y="4890293"/>
            <a:ext cx="565092" cy="580840"/>
            <a:chOff x="3991908" y="3892381"/>
            <a:chExt cx="565092" cy="580840"/>
          </a:xfrm>
        </p:grpSpPr>
        <p:sp>
          <p:nvSpPr>
            <p:cNvPr id="35" name="Elipse 34"/>
            <p:cNvSpPr/>
            <p:nvPr/>
          </p:nvSpPr>
          <p:spPr>
            <a:xfrm rot="17709373">
              <a:off x="4125000" y="3892381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tint val="66000"/>
                    <a:satMod val="160000"/>
                  </a:schemeClr>
                </a:gs>
                <a:gs pos="50000">
                  <a:schemeClr val="tx1">
                    <a:tint val="44500"/>
                    <a:satMod val="160000"/>
                  </a:schemeClr>
                </a:gs>
                <a:gs pos="100000">
                  <a:schemeClr val="tx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6" name="Elipse 35"/>
            <p:cNvSpPr/>
            <p:nvPr/>
          </p:nvSpPr>
          <p:spPr>
            <a:xfrm rot="17709373">
              <a:off x="3991908" y="4041221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2310478" y="5462239"/>
            <a:ext cx="670761" cy="674471"/>
            <a:chOff x="2738434" y="3010081"/>
            <a:chExt cx="670761" cy="674471"/>
          </a:xfrm>
        </p:grpSpPr>
        <p:sp>
          <p:nvSpPr>
            <p:cNvPr id="30" name="Elipse 29"/>
            <p:cNvSpPr/>
            <p:nvPr/>
          </p:nvSpPr>
          <p:spPr>
            <a:xfrm rot="17709373">
              <a:off x="3157195" y="3293130"/>
              <a:ext cx="252000" cy="252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Elipse 30"/>
            <p:cNvSpPr/>
            <p:nvPr/>
          </p:nvSpPr>
          <p:spPr>
            <a:xfrm rot="17709373">
              <a:off x="2851694" y="3179225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tint val="66000"/>
                    <a:satMod val="160000"/>
                  </a:schemeClr>
                </a:gs>
                <a:gs pos="50000">
                  <a:schemeClr val="tx1">
                    <a:tint val="44500"/>
                    <a:satMod val="160000"/>
                  </a:schemeClr>
                </a:gs>
                <a:gs pos="100000">
                  <a:schemeClr val="tx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2" name="Elipse 31"/>
            <p:cNvSpPr/>
            <p:nvPr/>
          </p:nvSpPr>
          <p:spPr>
            <a:xfrm rot="17709373">
              <a:off x="2936382" y="3010081"/>
              <a:ext cx="252000" cy="252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3" name="Elipse 32"/>
            <p:cNvSpPr/>
            <p:nvPr/>
          </p:nvSpPr>
          <p:spPr>
            <a:xfrm rot="17709373">
              <a:off x="2738434" y="3367125"/>
              <a:ext cx="252000" cy="252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4" name="Elipse 33"/>
            <p:cNvSpPr/>
            <p:nvPr/>
          </p:nvSpPr>
          <p:spPr>
            <a:xfrm rot="17709373">
              <a:off x="3062350" y="3432552"/>
              <a:ext cx="252000" cy="252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Rectángulo 10"/>
          <p:cNvSpPr/>
          <p:nvPr/>
        </p:nvSpPr>
        <p:spPr>
          <a:xfrm>
            <a:off x="4123883" y="4723980"/>
            <a:ext cx="13740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TiO</a:t>
            </a:r>
            <a:r>
              <a:rPr lang="es-ES" sz="5400" b="0" cap="none" spc="0" baseline="-2500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2</a:t>
            </a:r>
            <a:endParaRPr lang="es-ES" sz="5400" b="0" cap="none" spc="0" baseline="-2500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Flecha abajo 11"/>
          <p:cNvSpPr/>
          <p:nvPr/>
        </p:nvSpPr>
        <p:spPr>
          <a:xfrm rot="18801051">
            <a:off x="2667026" y="1610941"/>
            <a:ext cx="1160060" cy="1399980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echa abajo 12"/>
          <p:cNvSpPr/>
          <p:nvPr/>
        </p:nvSpPr>
        <p:spPr>
          <a:xfrm rot="2637532">
            <a:off x="5554048" y="1466873"/>
            <a:ext cx="1160060" cy="1399980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 abajo 13"/>
          <p:cNvSpPr/>
          <p:nvPr/>
        </p:nvSpPr>
        <p:spPr>
          <a:xfrm rot="3235349">
            <a:off x="2506743" y="4069642"/>
            <a:ext cx="1160060" cy="1399980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/>
          <p:cNvSpPr/>
          <p:nvPr/>
        </p:nvSpPr>
        <p:spPr>
          <a:xfrm>
            <a:off x="2675147" y="3080324"/>
            <a:ext cx="199843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4- </a:t>
            </a:r>
            <a:r>
              <a:rPr lang="es-ES" sz="2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reduction</a:t>
            </a:r>
            <a:endParaRPr lang="es-ES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286073" y="4174492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Valence</a:t>
            </a:r>
            <a:r>
              <a:rPr lang="es-ES" dirty="0" smtClean="0"/>
              <a:t> Band</a:t>
            </a:r>
            <a:endParaRPr lang="es-ES" dirty="0"/>
          </a:p>
        </p:txBody>
      </p:sp>
      <p:sp>
        <p:nvSpPr>
          <p:cNvPr id="20" name="CuadroTexto 19"/>
          <p:cNvSpPr txBox="1"/>
          <p:nvPr/>
        </p:nvSpPr>
        <p:spPr>
          <a:xfrm>
            <a:off x="4082516" y="2733967"/>
            <a:ext cx="1798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Conduction</a:t>
            </a:r>
            <a:r>
              <a:rPr lang="es-ES" dirty="0" smtClean="0"/>
              <a:t> Band</a:t>
            </a:r>
            <a:endParaRPr lang="es-ES" dirty="0"/>
          </a:p>
        </p:txBody>
      </p:sp>
      <p:sp>
        <p:nvSpPr>
          <p:cNvPr id="21" name="Flecha curvada hacia arriba 20"/>
          <p:cNvSpPr/>
          <p:nvPr/>
        </p:nvSpPr>
        <p:spPr>
          <a:xfrm rot="15977456">
            <a:off x="4896036" y="3403382"/>
            <a:ext cx="1228860" cy="45715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3" name="Elipse 22"/>
          <p:cNvSpPr/>
          <p:nvPr/>
        </p:nvSpPr>
        <p:spPr>
          <a:xfrm rot="17709373">
            <a:off x="6695745" y="507203"/>
            <a:ext cx="1188000" cy="118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4" name="Grupo 23"/>
          <p:cNvGrpSpPr/>
          <p:nvPr/>
        </p:nvGrpSpPr>
        <p:grpSpPr>
          <a:xfrm>
            <a:off x="4836314" y="2794914"/>
            <a:ext cx="360797" cy="707886"/>
            <a:chOff x="1379457" y="1421904"/>
            <a:chExt cx="360797" cy="707886"/>
          </a:xfrm>
        </p:grpSpPr>
        <p:sp>
          <p:nvSpPr>
            <p:cNvPr id="28" name="Elipse 27"/>
            <p:cNvSpPr/>
            <p:nvPr/>
          </p:nvSpPr>
          <p:spPr>
            <a:xfrm>
              <a:off x="1379457" y="1656885"/>
              <a:ext cx="334708" cy="28733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CuadroTexto 28"/>
            <p:cNvSpPr txBox="1"/>
            <p:nvPr/>
          </p:nvSpPr>
          <p:spPr>
            <a:xfrm>
              <a:off x="1398494" y="1421904"/>
              <a:ext cx="34176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dirty="0" smtClean="0"/>
                <a:t>-</a:t>
              </a:r>
              <a:endParaRPr lang="es-ES" sz="4000" dirty="0"/>
            </a:p>
          </p:txBody>
        </p:sp>
      </p:grpSp>
      <p:grpSp>
        <p:nvGrpSpPr>
          <p:cNvPr id="25" name="Grupo 24"/>
          <p:cNvGrpSpPr/>
          <p:nvPr/>
        </p:nvGrpSpPr>
        <p:grpSpPr>
          <a:xfrm>
            <a:off x="4895511" y="3830311"/>
            <a:ext cx="367923" cy="523220"/>
            <a:chOff x="2299646" y="1543904"/>
            <a:chExt cx="367923" cy="523220"/>
          </a:xfrm>
        </p:grpSpPr>
        <p:sp>
          <p:nvSpPr>
            <p:cNvPr id="26" name="Elipse 25"/>
            <p:cNvSpPr/>
            <p:nvPr/>
          </p:nvSpPr>
          <p:spPr>
            <a:xfrm>
              <a:off x="2299646" y="1683779"/>
              <a:ext cx="334708" cy="28733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2303367" y="1543904"/>
              <a:ext cx="3642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800" dirty="0" smtClean="0"/>
                <a:t>+</a:t>
              </a:r>
              <a:endParaRPr lang="es-ES" sz="2800" dirty="0"/>
            </a:p>
          </p:txBody>
        </p:sp>
      </p:grpSp>
      <p:sp>
        <p:nvSpPr>
          <p:cNvPr id="3" name="Explosión 1 2"/>
          <p:cNvSpPr/>
          <p:nvPr/>
        </p:nvSpPr>
        <p:spPr>
          <a:xfrm>
            <a:off x="6692142" y="350754"/>
            <a:ext cx="1195205" cy="1500897"/>
          </a:xfrm>
          <a:prstGeom prst="irregularSeal1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364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 de texto 2"/>
          <p:cNvSpPr txBox="1">
            <a:spLocks noChangeArrowheads="1"/>
          </p:cNvSpPr>
          <p:nvPr/>
        </p:nvSpPr>
        <p:spPr bwMode="auto">
          <a:xfrm>
            <a:off x="405245" y="214677"/>
            <a:ext cx="7715498" cy="977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Photocatalytic</a:t>
            </a:r>
            <a:r>
              <a:rPr lang="es-ES" sz="28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reduction</a:t>
            </a:r>
            <a:r>
              <a:rPr lang="es-ES" sz="2800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of CO</a:t>
            </a:r>
            <a:r>
              <a:rPr lang="es-ES" sz="2800" b="1" baseline="-25000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endParaRPr lang="es-ES" sz="2800" baseline="-250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Gráfico 6"/>
          <p:cNvGraphicFramePr/>
          <p:nvPr>
            <p:extLst>
              <p:ext uri="{D42A27DB-BD31-4B8C-83A1-F6EECF244321}">
                <p14:modId xmlns:p14="http://schemas.microsoft.com/office/powerpoint/2010/main" val="2277380046"/>
              </p:ext>
            </p:extLst>
          </p:nvPr>
        </p:nvGraphicFramePr>
        <p:xfrm>
          <a:off x="1524000" y="1141812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uadroTexto 7"/>
          <p:cNvSpPr txBox="1"/>
          <p:nvPr/>
        </p:nvSpPr>
        <p:spPr>
          <a:xfrm rot="16200000">
            <a:off x="217460" y="2824341"/>
            <a:ext cx="2047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CH</a:t>
            </a:r>
            <a:r>
              <a:rPr lang="es-ES" baseline="-25000" dirty="0" smtClean="0"/>
              <a:t>4</a:t>
            </a:r>
            <a:r>
              <a:rPr lang="es-ES" dirty="0" smtClean="0"/>
              <a:t>, CO (µmol/g/h)</a:t>
            </a:r>
            <a:endParaRPr lang="es-ES" dirty="0"/>
          </a:p>
        </p:txBody>
      </p:sp>
      <p:sp>
        <p:nvSpPr>
          <p:cNvPr id="11" name="Cuadro de texto 2"/>
          <p:cNvSpPr txBox="1">
            <a:spLocks noChangeArrowheads="1"/>
          </p:cNvSpPr>
          <p:nvPr/>
        </p:nvSpPr>
        <p:spPr bwMode="auto">
          <a:xfrm>
            <a:off x="3236708" y="3625062"/>
            <a:ext cx="519153" cy="28606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12x</a:t>
            </a:r>
            <a:endParaRPr lang="es-ES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uadro de texto 2"/>
          <p:cNvSpPr txBox="1">
            <a:spLocks noChangeArrowheads="1"/>
          </p:cNvSpPr>
          <p:nvPr/>
        </p:nvSpPr>
        <p:spPr bwMode="auto">
          <a:xfrm>
            <a:off x="4225089" y="3534318"/>
            <a:ext cx="693821" cy="28606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b="1" dirty="0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15.7x</a:t>
            </a:r>
            <a:endParaRPr lang="es-ES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636" y="800030"/>
            <a:ext cx="500163" cy="57243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971" y="2077231"/>
            <a:ext cx="500163" cy="57243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322" y="2507369"/>
            <a:ext cx="500163" cy="572433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861" y="800029"/>
            <a:ext cx="500163" cy="57243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009" y="3249385"/>
            <a:ext cx="419101" cy="359229"/>
          </a:xfrm>
          <a:prstGeom prst="rect">
            <a:avLst/>
          </a:prstGeom>
        </p:spPr>
      </p:pic>
      <p:pic>
        <p:nvPicPr>
          <p:cNvPr id="31" name="Picture 2" descr="https://upload.wikimedia.org/wikipedia/commons/thumb/a/a0/Carbon_dioxide_3D_ball.png/1280px-Carbon_dioxide_3D_ball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197" y="5279110"/>
            <a:ext cx="1876949" cy="13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s://upload.wikimedia.org/wikipedia/commons/2/2e/Carbon-monoxide-3D-ball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74474">
            <a:off x="5493203" y="5463136"/>
            <a:ext cx="1668315" cy="84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http://rabfis15.uco.es/weiqo/tutorial_weiqo/Images/Fig1H12a3P1.gif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33" t="13338" r="2857" b="22749"/>
          <a:stretch/>
        </p:blipFill>
        <p:spPr bwMode="auto">
          <a:xfrm>
            <a:off x="7440386" y="5154463"/>
            <a:ext cx="1360714" cy="128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://howyourbrainworks.net/sites/default/files/Making_H20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86" b="25019"/>
          <a:stretch/>
        </p:blipFill>
        <p:spPr bwMode="auto">
          <a:xfrm rot="2918789">
            <a:off x="359494" y="5260269"/>
            <a:ext cx="1372053" cy="130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CuadroTexto 36"/>
          <p:cNvSpPr txBox="1"/>
          <p:nvPr/>
        </p:nvSpPr>
        <p:spPr>
          <a:xfrm>
            <a:off x="2539213" y="5731772"/>
            <a:ext cx="194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CuadroTexto 37"/>
          <p:cNvSpPr txBox="1"/>
          <p:nvPr/>
        </p:nvSpPr>
        <p:spPr>
          <a:xfrm>
            <a:off x="3174245" y="5393775"/>
            <a:ext cx="219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</p:txBody>
      </p:sp>
      <p:sp>
        <p:nvSpPr>
          <p:cNvPr id="39" name="CuadroTexto 38"/>
          <p:cNvSpPr txBox="1"/>
          <p:nvPr/>
        </p:nvSpPr>
        <p:spPr>
          <a:xfrm>
            <a:off x="1911008" y="6103662"/>
            <a:ext cx="219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</p:txBody>
      </p:sp>
      <p:sp>
        <p:nvSpPr>
          <p:cNvPr id="40" name="CuadroTexto 39"/>
          <p:cNvSpPr txBox="1"/>
          <p:nvPr/>
        </p:nvSpPr>
        <p:spPr>
          <a:xfrm>
            <a:off x="760794" y="5713010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</p:txBody>
      </p:sp>
      <p:sp>
        <p:nvSpPr>
          <p:cNvPr id="41" name="CuadroTexto 40"/>
          <p:cNvSpPr txBox="1"/>
          <p:nvPr/>
        </p:nvSpPr>
        <p:spPr>
          <a:xfrm>
            <a:off x="6501704" y="5427388"/>
            <a:ext cx="248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</p:txBody>
      </p:sp>
      <p:sp>
        <p:nvSpPr>
          <p:cNvPr id="42" name="CuadroTexto 41"/>
          <p:cNvSpPr txBox="1"/>
          <p:nvPr/>
        </p:nvSpPr>
        <p:spPr>
          <a:xfrm>
            <a:off x="5846208" y="5909914"/>
            <a:ext cx="224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CuadroTexto 42"/>
          <p:cNvSpPr txBox="1"/>
          <p:nvPr/>
        </p:nvSpPr>
        <p:spPr>
          <a:xfrm>
            <a:off x="8056902" y="5679165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CuadroTexto 43"/>
          <p:cNvSpPr txBox="1"/>
          <p:nvPr/>
        </p:nvSpPr>
        <p:spPr>
          <a:xfrm>
            <a:off x="7790203" y="5943483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CuadroTexto 44"/>
          <p:cNvSpPr txBox="1"/>
          <p:nvPr/>
        </p:nvSpPr>
        <p:spPr>
          <a:xfrm>
            <a:off x="7880411" y="5239334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CuadroTexto 45"/>
          <p:cNvSpPr txBox="1"/>
          <p:nvPr/>
        </p:nvSpPr>
        <p:spPr>
          <a:xfrm>
            <a:off x="8380653" y="5951761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CuadroTexto 46"/>
          <p:cNvSpPr txBox="1"/>
          <p:nvPr/>
        </p:nvSpPr>
        <p:spPr>
          <a:xfrm>
            <a:off x="7435343" y="5911411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" name="CuadroTexto 47"/>
          <p:cNvSpPr txBox="1"/>
          <p:nvPr/>
        </p:nvSpPr>
        <p:spPr>
          <a:xfrm>
            <a:off x="1012328" y="5279110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CuadroTexto 48"/>
          <p:cNvSpPr txBox="1"/>
          <p:nvPr/>
        </p:nvSpPr>
        <p:spPr>
          <a:xfrm>
            <a:off x="1059453" y="614716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endParaRPr lang="es-E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Flecha derecha 5"/>
          <p:cNvSpPr/>
          <p:nvPr/>
        </p:nvSpPr>
        <p:spPr>
          <a:xfrm>
            <a:off x="4055403" y="5639680"/>
            <a:ext cx="1118951" cy="448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29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/>
          <p:cNvSpPr/>
          <p:nvPr/>
        </p:nvSpPr>
        <p:spPr>
          <a:xfrm rot="17709373">
            <a:off x="3521848" y="2396266"/>
            <a:ext cx="2448000" cy="244800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7" name="Grupo 6"/>
          <p:cNvGrpSpPr/>
          <p:nvPr/>
        </p:nvGrpSpPr>
        <p:grpSpPr>
          <a:xfrm>
            <a:off x="1715964" y="1239891"/>
            <a:ext cx="674900" cy="706096"/>
            <a:chOff x="4443853" y="2413007"/>
            <a:chExt cx="674900" cy="706096"/>
          </a:xfrm>
        </p:grpSpPr>
        <p:sp>
          <p:nvSpPr>
            <p:cNvPr id="40" name="Elipse 39"/>
            <p:cNvSpPr/>
            <p:nvPr/>
          </p:nvSpPr>
          <p:spPr>
            <a:xfrm rot="17709373">
              <a:off x="4686753" y="2413007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1" name="Elipse 40"/>
            <p:cNvSpPr/>
            <p:nvPr/>
          </p:nvSpPr>
          <p:spPr>
            <a:xfrm rot="17709373">
              <a:off x="4576945" y="2538263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tint val="66000"/>
                    <a:satMod val="160000"/>
                  </a:schemeClr>
                </a:gs>
                <a:gs pos="50000">
                  <a:schemeClr val="tx1">
                    <a:tint val="44500"/>
                    <a:satMod val="160000"/>
                  </a:schemeClr>
                </a:gs>
                <a:gs pos="100000">
                  <a:schemeClr val="tx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2" name="Elipse 41"/>
            <p:cNvSpPr/>
            <p:nvPr/>
          </p:nvSpPr>
          <p:spPr>
            <a:xfrm rot="17709373">
              <a:off x="4443853" y="2687103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2400308" y="688671"/>
            <a:ext cx="523610" cy="509610"/>
            <a:chOff x="3669259" y="3904173"/>
            <a:chExt cx="523610" cy="509610"/>
          </a:xfrm>
        </p:grpSpPr>
        <p:sp>
          <p:nvSpPr>
            <p:cNvPr id="37" name="Elipse 36"/>
            <p:cNvSpPr/>
            <p:nvPr/>
          </p:nvSpPr>
          <p:spPr>
            <a:xfrm rot="17709373">
              <a:off x="3940869" y="4113895"/>
              <a:ext cx="252000" cy="252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8" name="Elipse 37"/>
            <p:cNvSpPr/>
            <p:nvPr/>
          </p:nvSpPr>
          <p:spPr>
            <a:xfrm rot="17709373">
              <a:off x="3669259" y="3904173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9" name="Elipse 38"/>
            <p:cNvSpPr/>
            <p:nvPr/>
          </p:nvSpPr>
          <p:spPr>
            <a:xfrm rot="17709373">
              <a:off x="3701426" y="4161783"/>
              <a:ext cx="252000" cy="252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9" name="Grupo 8"/>
          <p:cNvGrpSpPr/>
          <p:nvPr/>
        </p:nvGrpSpPr>
        <p:grpSpPr>
          <a:xfrm>
            <a:off x="1614366" y="4890293"/>
            <a:ext cx="565092" cy="580840"/>
            <a:chOff x="3991908" y="3892381"/>
            <a:chExt cx="565092" cy="580840"/>
          </a:xfrm>
        </p:grpSpPr>
        <p:sp>
          <p:nvSpPr>
            <p:cNvPr id="35" name="Elipse 34"/>
            <p:cNvSpPr/>
            <p:nvPr/>
          </p:nvSpPr>
          <p:spPr>
            <a:xfrm rot="17709373">
              <a:off x="4125000" y="3892381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tint val="66000"/>
                    <a:satMod val="160000"/>
                  </a:schemeClr>
                </a:gs>
                <a:gs pos="50000">
                  <a:schemeClr val="tx1">
                    <a:tint val="44500"/>
                    <a:satMod val="160000"/>
                  </a:schemeClr>
                </a:gs>
                <a:gs pos="100000">
                  <a:schemeClr val="tx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6" name="Elipse 35"/>
            <p:cNvSpPr/>
            <p:nvPr/>
          </p:nvSpPr>
          <p:spPr>
            <a:xfrm rot="17709373">
              <a:off x="3991908" y="4041221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2310478" y="5462239"/>
            <a:ext cx="670761" cy="674471"/>
            <a:chOff x="2738434" y="3010081"/>
            <a:chExt cx="670761" cy="674471"/>
          </a:xfrm>
        </p:grpSpPr>
        <p:sp>
          <p:nvSpPr>
            <p:cNvPr id="30" name="Elipse 29"/>
            <p:cNvSpPr/>
            <p:nvPr/>
          </p:nvSpPr>
          <p:spPr>
            <a:xfrm rot="17709373">
              <a:off x="3157195" y="3293130"/>
              <a:ext cx="252000" cy="252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Elipse 30"/>
            <p:cNvSpPr/>
            <p:nvPr/>
          </p:nvSpPr>
          <p:spPr>
            <a:xfrm rot="17709373">
              <a:off x="2851694" y="3179225"/>
              <a:ext cx="432000" cy="43200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tint val="66000"/>
                    <a:satMod val="160000"/>
                  </a:schemeClr>
                </a:gs>
                <a:gs pos="50000">
                  <a:schemeClr val="tx1">
                    <a:tint val="44500"/>
                    <a:satMod val="160000"/>
                  </a:schemeClr>
                </a:gs>
                <a:gs pos="100000">
                  <a:schemeClr val="tx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2" name="Elipse 31"/>
            <p:cNvSpPr/>
            <p:nvPr/>
          </p:nvSpPr>
          <p:spPr>
            <a:xfrm rot="17709373">
              <a:off x="2936382" y="3010081"/>
              <a:ext cx="252000" cy="252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3" name="Elipse 32"/>
            <p:cNvSpPr/>
            <p:nvPr/>
          </p:nvSpPr>
          <p:spPr>
            <a:xfrm rot="17709373">
              <a:off x="2738434" y="3367125"/>
              <a:ext cx="252000" cy="252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4" name="Elipse 33"/>
            <p:cNvSpPr/>
            <p:nvPr/>
          </p:nvSpPr>
          <p:spPr>
            <a:xfrm rot="17709373">
              <a:off x="3062350" y="3432552"/>
              <a:ext cx="252000" cy="252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Rectángulo 10"/>
          <p:cNvSpPr/>
          <p:nvPr/>
        </p:nvSpPr>
        <p:spPr>
          <a:xfrm>
            <a:off x="4123883" y="4723980"/>
            <a:ext cx="13740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TiO</a:t>
            </a:r>
            <a:r>
              <a:rPr lang="es-ES" sz="5400" b="0" cap="none" spc="0" baseline="-2500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2</a:t>
            </a:r>
            <a:endParaRPr lang="es-ES" sz="5400" b="0" cap="none" spc="0" baseline="-2500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Flecha abajo 11"/>
          <p:cNvSpPr/>
          <p:nvPr/>
        </p:nvSpPr>
        <p:spPr>
          <a:xfrm rot="18801051">
            <a:off x="2667026" y="1610941"/>
            <a:ext cx="1160060" cy="1399980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echa abajo 12"/>
          <p:cNvSpPr/>
          <p:nvPr/>
        </p:nvSpPr>
        <p:spPr>
          <a:xfrm rot="2637532">
            <a:off x="5554048" y="1466873"/>
            <a:ext cx="1160060" cy="1399980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 abajo 13"/>
          <p:cNvSpPr/>
          <p:nvPr/>
        </p:nvSpPr>
        <p:spPr>
          <a:xfrm rot="3235349">
            <a:off x="2506743" y="4069642"/>
            <a:ext cx="1160060" cy="1399980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/>
          <p:cNvSpPr/>
          <p:nvPr/>
        </p:nvSpPr>
        <p:spPr>
          <a:xfrm>
            <a:off x="1481479" y="3724965"/>
            <a:ext cx="216604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5- </a:t>
            </a:r>
            <a:r>
              <a:rPr lang="es-ES" sz="2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desorption</a:t>
            </a:r>
            <a:r>
              <a:rPr lang="es-E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 </a:t>
            </a:r>
            <a:r>
              <a:rPr lang="es-E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&amp; </a:t>
            </a:r>
            <a:r>
              <a:rPr lang="es-ES" sz="28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diffusion</a:t>
            </a:r>
            <a:endParaRPr lang="es-ES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286073" y="4174492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Valence</a:t>
            </a:r>
            <a:r>
              <a:rPr lang="es-ES" dirty="0" smtClean="0"/>
              <a:t> Band</a:t>
            </a:r>
            <a:endParaRPr lang="es-ES" dirty="0"/>
          </a:p>
        </p:txBody>
      </p:sp>
      <p:sp>
        <p:nvSpPr>
          <p:cNvPr id="20" name="CuadroTexto 19"/>
          <p:cNvSpPr txBox="1"/>
          <p:nvPr/>
        </p:nvSpPr>
        <p:spPr>
          <a:xfrm>
            <a:off x="4082516" y="2733967"/>
            <a:ext cx="1798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Conduction</a:t>
            </a:r>
            <a:r>
              <a:rPr lang="es-ES" dirty="0" smtClean="0"/>
              <a:t> Band</a:t>
            </a:r>
            <a:endParaRPr lang="es-ES" dirty="0"/>
          </a:p>
        </p:txBody>
      </p:sp>
      <p:sp>
        <p:nvSpPr>
          <p:cNvPr id="21" name="Flecha curvada hacia arriba 20"/>
          <p:cNvSpPr/>
          <p:nvPr/>
        </p:nvSpPr>
        <p:spPr>
          <a:xfrm rot="15977456">
            <a:off x="4896036" y="3403382"/>
            <a:ext cx="1228860" cy="45715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3" name="Elipse 22"/>
          <p:cNvSpPr/>
          <p:nvPr/>
        </p:nvSpPr>
        <p:spPr>
          <a:xfrm rot="17709373">
            <a:off x="6695745" y="507203"/>
            <a:ext cx="1188000" cy="118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4" name="Grupo 23"/>
          <p:cNvGrpSpPr/>
          <p:nvPr/>
        </p:nvGrpSpPr>
        <p:grpSpPr>
          <a:xfrm>
            <a:off x="4836314" y="2794914"/>
            <a:ext cx="360797" cy="707886"/>
            <a:chOff x="1379457" y="1421904"/>
            <a:chExt cx="360797" cy="707886"/>
          </a:xfrm>
        </p:grpSpPr>
        <p:sp>
          <p:nvSpPr>
            <p:cNvPr id="28" name="Elipse 27"/>
            <p:cNvSpPr/>
            <p:nvPr/>
          </p:nvSpPr>
          <p:spPr>
            <a:xfrm>
              <a:off x="1379457" y="1656885"/>
              <a:ext cx="334708" cy="28733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CuadroTexto 28"/>
            <p:cNvSpPr txBox="1"/>
            <p:nvPr/>
          </p:nvSpPr>
          <p:spPr>
            <a:xfrm>
              <a:off x="1398494" y="1421904"/>
              <a:ext cx="34176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4000" dirty="0" smtClean="0"/>
                <a:t>-</a:t>
              </a:r>
              <a:endParaRPr lang="es-ES" sz="4000" dirty="0"/>
            </a:p>
          </p:txBody>
        </p:sp>
      </p:grpSp>
      <p:grpSp>
        <p:nvGrpSpPr>
          <p:cNvPr id="25" name="Grupo 24"/>
          <p:cNvGrpSpPr/>
          <p:nvPr/>
        </p:nvGrpSpPr>
        <p:grpSpPr>
          <a:xfrm>
            <a:off x="4895511" y="3830311"/>
            <a:ext cx="367923" cy="523220"/>
            <a:chOff x="2299646" y="1543904"/>
            <a:chExt cx="367923" cy="523220"/>
          </a:xfrm>
        </p:grpSpPr>
        <p:sp>
          <p:nvSpPr>
            <p:cNvPr id="26" name="Elipse 25"/>
            <p:cNvSpPr/>
            <p:nvPr/>
          </p:nvSpPr>
          <p:spPr>
            <a:xfrm>
              <a:off x="2299646" y="1683779"/>
              <a:ext cx="334708" cy="28733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2303367" y="1543904"/>
              <a:ext cx="3642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800" dirty="0" smtClean="0"/>
                <a:t>+</a:t>
              </a:r>
              <a:endParaRPr lang="es-ES" sz="2800" dirty="0"/>
            </a:p>
          </p:txBody>
        </p:sp>
      </p:grpSp>
      <p:sp>
        <p:nvSpPr>
          <p:cNvPr id="3" name="Explosión 1 2"/>
          <p:cNvSpPr/>
          <p:nvPr/>
        </p:nvSpPr>
        <p:spPr>
          <a:xfrm>
            <a:off x="6692142" y="350754"/>
            <a:ext cx="1195205" cy="1500897"/>
          </a:xfrm>
          <a:prstGeom prst="irregularSeal1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758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 de texto 2"/>
          <p:cNvSpPr txBox="1">
            <a:spLocks noChangeArrowheads="1"/>
          </p:cNvSpPr>
          <p:nvPr/>
        </p:nvSpPr>
        <p:spPr bwMode="auto">
          <a:xfrm>
            <a:off x="405245" y="214677"/>
            <a:ext cx="4651081" cy="977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Conclusions</a:t>
            </a:r>
            <a:endParaRPr lang="es-E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587829" y="1469571"/>
            <a:ext cx="84781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 err="1" smtClean="0"/>
              <a:t>Particles</a:t>
            </a:r>
            <a:r>
              <a:rPr lang="es-ES" sz="3200" dirty="0" smtClean="0"/>
              <a:t> </a:t>
            </a:r>
            <a:r>
              <a:rPr lang="es-ES" sz="3200" dirty="0" err="1" smtClean="0"/>
              <a:t>with</a:t>
            </a:r>
            <a:r>
              <a:rPr lang="es-ES" sz="3200" dirty="0" smtClean="0"/>
              <a:t> </a:t>
            </a:r>
            <a:r>
              <a:rPr lang="es-ES" sz="3200" dirty="0" err="1" smtClean="0"/>
              <a:t>SCFs</a:t>
            </a:r>
            <a:r>
              <a:rPr lang="es-ES" sz="3200" dirty="0" smtClean="0"/>
              <a:t>: </a:t>
            </a:r>
            <a:r>
              <a:rPr lang="es-ES" sz="3200" dirty="0" err="1" smtClean="0"/>
              <a:t>large</a:t>
            </a:r>
            <a:r>
              <a:rPr lang="es-ES" sz="3200" dirty="0" smtClean="0"/>
              <a:t> BET </a:t>
            </a:r>
            <a:r>
              <a:rPr lang="es-ES" sz="3200" dirty="0" err="1" smtClean="0"/>
              <a:t>areas</a:t>
            </a:r>
            <a:r>
              <a:rPr lang="es-ES" sz="3200" dirty="0" smtClean="0"/>
              <a:t>, </a:t>
            </a:r>
            <a:r>
              <a:rPr lang="es-ES" sz="3200" dirty="0" err="1" smtClean="0"/>
              <a:t>good</a:t>
            </a:r>
            <a:r>
              <a:rPr lang="es-ES" sz="3200" dirty="0" smtClean="0"/>
              <a:t> </a:t>
            </a:r>
            <a:r>
              <a:rPr lang="es-ES" sz="3200" dirty="0" err="1" smtClean="0"/>
              <a:t>porosity</a:t>
            </a:r>
            <a:r>
              <a:rPr lang="es-ES" sz="3200" dirty="0" smtClean="0"/>
              <a:t>, active </a:t>
            </a:r>
            <a:r>
              <a:rPr lang="es-ES" sz="3200" dirty="0" err="1" smtClean="0"/>
              <a:t>surface</a:t>
            </a:r>
            <a:r>
              <a:rPr lang="es-ES" sz="3200" dirty="0" smtClean="0"/>
              <a:t> </a:t>
            </a:r>
            <a:r>
              <a:rPr lang="es-ES" sz="3200" dirty="0" err="1" smtClean="0"/>
              <a:t>compositions</a:t>
            </a:r>
            <a:r>
              <a:rPr lang="es-ES" sz="3200" dirty="0" smtClean="0"/>
              <a:t>, </a:t>
            </a:r>
            <a:r>
              <a:rPr lang="es-ES" sz="3200" dirty="0" err="1" smtClean="0">
                <a:solidFill>
                  <a:srgbClr val="B30033"/>
                </a:solidFill>
              </a:rPr>
              <a:t>narrow</a:t>
            </a:r>
            <a:r>
              <a:rPr lang="es-ES" sz="3200" dirty="0" smtClean="0">
                <a:solidFill>
                  <a:srgbClr val="B30033"/>
                </a:solidFill>
              </a:rPr>
              <a:t> band gap</a:t>
            </a:r>
            <a:r>
              <a:rPr lang="es-ES" sz="3200" dirty="0" smtClean="0"/>
              <a:t>, </a:t>
            </a:r>
            <a:r>
              <a:rPr lang="es-ES" sz="3200" dirty="0" err="1" smtClean="0">
                <a:solidFill>
                  <a:srgbClr val="B30033"/>
                </a:solidFill>
              </a:rPr>
              <a:t>good</a:t>
            </a:r>
            <a:r>
              <a:rPr lang="es-ES" sz="3200" dirty="0" smtClean="0">
                <a:solidFill>
                  <a:srgbClr val="B30033"/>
                </a:solidFill>
              </a:rPr>
              <a:t> visible light </a:t>
            </a:r>
            <a:r>
              <a:rPr lang="es-ES" sz="3200" dirty="0" err="1" smtClean="0">
                <a:solidFill>
                  <a:srgbClr val="B30033"/>
                </a:solidFill>
              </a:rPr>
              <a:t>harvesting</a:t>
            </a:r>
            <a:r>
              <a:rPr lang="es-ES" sz="3200" dirty="0" smtClean="0">
                <a:solidFill>
                  <a:srgbClr val="B30033"/>
                </a:solidFill>
              </a:rPr>
              <a:t> </a:t>
            </a:r>
            <a:r>
              <a:rPr lang="es-ES" sz="3200" dirty="0" err="1" smtClean="0">
                <a:solidFill>
                  <a:srgbClr val="B30033"/>
                </a:solidFill>
              </a:rPr>
              <a:t>properties</a:t>
            </a:r>
            <a:r>
              <a:rPr lang="es-ES" sz="3200" dirty="0" smtClean="0"/>
              <a:t>, </a:t>
            </a:r>
            <a:r>
              <a:rPr lang="es-ES" sz="3200" dirty="0" err="1" smtClean="0"/>
              <a:t>high</a:t>
            </a:r>
            <a:r>
              <a:rPr lang="es-ES" sz="3200" dirty="0" smtClean="0"/>
              <a:t> </a:t>
            </a:r>
            <a:r>
              <a:rPr lang="es-ES" sz="3200" dirty="0" err="1" smtClean="0"/>
              <a:t>crystallinity</a:t>
            </a:r>
            <a:r>
              <a:rPr lang="es-ES" sz="3200" dirty="0"/>
              <a:t> </a:t>
            </a:r>
            <a:r>
              <a:rPr lang="es-ES" sz="3200" dirty="0" smtClean="0"/>
              <a:t>and </a:t>
            </a:r>
            <a:r>
              <a:rPr lang="es-ES" sz="3200" dirty="0" err="1" smtClean="0"/>
              <a:t>purity</a:t>
            </a:r>
            <a:r>
              <a:rPr lang="es-ES" sz="3200" dirty="0" smtClean="0"/>
              <a:t>, </a:t>
            </a:r>
            <a:r>
              <a:rPr lang="es-ES" sz="3200" dirty="0" err="1" smtClean="0"/>
              <a:t>appropriate</a:t>
            </a:r>
            <a:r>
              <a:rPr lang="es-ES" sz="3200" dirty="0" smtClean="0"/>
              <a:t> </a:t>
            </a:r>
            <a:r>
              <a:rPr lang="es-ES" sz="3200" dirty="0" err="1" smtClean="0"/>
              <a:t>morphology</a:t>
            </a:r>
            <a:endParaRPr lang="es-ES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 err="1" smtClean="0"/>
              <a:t>Production</a:t>
            </a:r>
            <a:r>
              <a:rPr lang="es-ES" sz="3200" dirty="0" smtClean="0"/>
              <a:t> </a:t>
            </a:r>
            <a:r>
              <a:rPr lang="es-ES" sz="3200" dirty="0" err="1" smtClean="0"/>
              <a:t>rates</a:t>
            </a:r>
            <a:r>
              <a:rPr lang="es-ES" sz="3200" dirty="0" smtClean="0"/>
              <a:t> are </a:t>
            </a:r>
            <a:r>
              <a:rPr lang="es-ES" sz="3200" dirty="0" err="1" smtClean="0"/>
              <a:t>still</a:t>
            </a:r>
            <a:r>
              <a:rPr lang="es-ES" sz="3200" dirty="0" smtClean="0"/>
              <a:t> </a:t>
            </a:r>
            <a:r>
              <a:rPr lang="es-ES" sz="3200" dirty="0" err="1" smtClean="0"/>
              <a:t>far</a:t>
            </a:r>
            <a:r>
              <a:rPr lang="es-ES" sz="3200" dirty="0" smtClean="0"/>
              <a:t> </a:t>
            </a:r>
            <a:r>
              <a:rPr lang="es-ES" sz="3200" dirty="0" err="1" smtClean="0"/>
              <a:t>from</a:t>
            </a:r>
            <a:r>
              <a:rPr lang="es-ES" sz="3200" dirty="0" smtClean="0"/>
              <a:t> industrial </a:t>
            </a:r>
            <a:r>
              <a:rPr lang="es-ES" sz="3200" dirty="0" err="1" smtClean="0"/>
              <a:t>application</a:t>
            </a:r>
            <a:endParaRPr lang="es-ES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dirty="0" smtClean="0"/>
              <a:t>Change in </a:t>
            </a:r>
            <a:r>
              <a:rPr lang="es-ES" sz="3200" dirty="0" err="1" smtClean="0"/>
              <a:t>geometry</a:t>
            </a:r>
            <a:r>
              <a:rPr lang="es-ES" sz="3200" dirty="0"/>
              <a:t> </a:t>
            </a:r>
            <a:r>
              <a:rPr lang="es-ES" sz="3200" dirty="0" smtClean="0"/>
              <a:t>(</a:t>
            </a:r>
            <a:r>
              <a:rPr lang="es-ES" sz="3200" dirty="0" err="1" smtClean="0"/>
              <a:t>TNTs</a:t>
            </a:r>
            <a:r>
              <a:rPr lang="es-ES" sz="3200" dirty="0" smtClean="0"/>
              <a:t>) and </a:t>
            </a:r>
            <a:r>
              <a:rPr lang="es-ES" sz="3200" dirty="0" err="1" smtClean="0"/>
              <a:t>introduction</a:t>
            </a:r>
            <a:r>
              <a:rPr lang="es-ES" sz="3200" dirty="0" smtClean="0"/>
              <a:t> of </a:t>
            </a:r>
            <a:r>
              <a:rPr lang="es-ES" sz="3200" dirty="0" err="1" smtClean="0"/>
              <a:t>dopants</a:t>
            </a:r>
            <a:r>
              <a:rPr lang="es-ES" sz="3200" dirty="0" smtClean="0"/>
              <a:t> (Cu, Pd, Pt)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12546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42" name="Picture 2" descr="http://giam.blogs.uv.es/files/2016/02/ciencia-e-innovaci%C3%B3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758" y="1282007"/>
            <a:ext cx="3480331" cy="883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www.castillalamancha.es/sites/default/files/logonuevoazu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343" y="3406680"/>
            <a:ext cx="2413453" cy="155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www.rae.es/sites/default/files/styles/lightbox/public/Logo_Fundacion_Iberdrola_marzo_2016.jpg?itok=LtIUDjb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326" y="3406680"/>
            <a:ext cx="3589276" cy="155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 de texto 2"/>
          <p:cNvSpPr txBox="1">
            <a:spLocks noChangeArrowheads="1"/>
          </p:cNvSpPr>
          <p:nvPr/>
        </p:nvSpPr>
        <p:spPr bwMode="auto">
          <a:xfrm>
            <a:off x="3260308" y="2254546"/>
            <a:ext cx="2645229" cy="50222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2600" dirty="0" smtClean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CTM2011-26564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uadro de texto 2"/>
          <p:cNvSpPr txBox="1">
            <a:spLocks noChangeArrowheads="1"/>
          </p:cNvSpPr>
          <p:nvPr/>
        </p:nvSpPr>
        <p:spPr bwMode="auto">
          <a:xfrm>
            <a:off x="405245" y="214677"/>
            <a:ext cx="4651081" cy="977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Acknowledgments</a:t>
            </a:r>
            <a:endParaRPr lang="es-E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uadro de texto 2"/>
          <p:cNvSpPr txBox="1">
            <a:spLocks noChangeArrowheads="1"/>
          </p:cNvSpPr>
          <p:nvPr/>
        </p:nvSpPr>
        <p:spPr bwMode="auto">
          <a:xfrm>
            <a:off x="882081" y="5111208"/>
            <a:ext cx="2869975" cy="50222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2600" dirty="0" smtClean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PEII10-0310-5840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uadro de texto 2"/>
          <p:cNvSpPr txBox="1">
            <a:spLocks noChangeArrowheads="1"/>
          </p:cNvSpPr>
          <p:nvPr/>
        </p:nvSpPr>
        <p:spPr bwMode="auto">
          <a:xfrm>
            <a:off x="4986952" y="5111208"/>
            <a:ext cx="3728024" cy="467355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2000" dirty="0" smtClean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000" dirty="0" err="1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Energy</a:t>
            </a:r>
            <a:r>
              <a:rPr lang="es-ES" sz="20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&amp; </a:t>
            </a:r>
            <a:r>
              <a:rPr lang="es-ES" sz="2000" dirty="0" err="1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Environment</a:t>
            </a:r>
            <a:r>
              <a:rPr lang="es-ES" sz="20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2010/12</a:t>
            </a:r>
          </a:p>
        </p:txBody>
      </p:sp>
    </p:spTree>
    <p:extLst>
      <p:ext uri="{BB962C8B-B14F-4D97-AF65-F5344CB8AC3E}">
        <p14:creationId xmlns:p14="http://schemas.microsoft.com/office/powerpoint/2010/main" val="219614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0" t="17143" r="10953" b="6349"/>
          <a:stretch/>
        </p:blipFill>
        <p:spPr>
          <a:xfrm>
            <a:off x="653142" y="974636"/>
            <a:ext cx="7969429" cy="5682343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 de texto 2"/>
          <p:cNvSpPr txBox="1">
            <a:spLocks noChangeArrowheads="1"/>
          </p:cNvSpPr>
          <p:nvPr/>
        </p:nvSpPr>
        <p:spPr bwMode="auto">
          <a:xfrm>
            <a:off x="902683" y="1402224"/>
            <a:ext cx="1176487" cy="764032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2000" dirty="0" smtClean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0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Carlos               </a:t>
            </a:r>
          </a:p>
          <a:p>
            <a:pPr>
              <a:lnSpc>
                <a:spcPts val="1205"/>
              </a:lnSpc>
              <a:spcAft>
                <a:spcPts val="0"/>
              </a:spcAft>
            </a:pPr>
            <a:endParaRPr lang="es-ES" sz="2000" dirty="0" smtClean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0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Jiménez</a:t>
            </a:r>
          </a:p>
        </p:txBody>
      </p:sp>
      <p:sp>
        <p:nvSpPr>
          <p:cNvPr id="9" name="Cuadro de texto 2"/>
          <p:cNvSpPr txBox="1">
            <a:spLocks noChangeArrowheads="1"/>
          </p:cNvSpPr>
          <p:nvPr/>
        </p:nvSpPr>
        <p:spPr bwMode="auto">
          <a:xfrm>
            <a:off x="405245" y="214677"/>
            <a:ext cx="4651081" cy="6452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Acknowledgments</a:t>
            </a:r>
            <a:endParaRPr lang="es-E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uadro de texto 2"/>
          <p:cNvSpPr txBox="1">
            <a:spLocks noChangeArrowheads="1"/>
          </p:cNvSpPr>
          <p:nvPr/>
        </p:nvSpPr>
        <p:spPr bwMode="auto">
          <a:xfrm>
            <a:off x="5979257" y="415076"/>
            <a:ext cx="2643314" cy="50222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2600" dirty="0" smtClean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6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INQUIME </a:t>
            </a:r>
            <a:r>
              <a:rPr lang="es-ES" sz="2600" dirty="0" err="1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Group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uadro de texto 2"/>
          <p:cNvSpPr txBox="1">
            <a:spLocks noChangeArrowheads="1"/>
          </p:cNvSpPr>
          <p:nvPr/>
        </p:nvSpPr>
        <p:spPr bwMode="auto">
          <a:xfrm>
            <a:off x="2142541" y="1784240"/>
            <a:ext cx="1176487" cy="764032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2000" dirty="0" smtClean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0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Fabiola </a:t>
            </a:r>
          </a:p>
          <a:p>
            <a:pPr>
              <a:lnSpc>
                <a:spcPts val="1205"/>
              </a:lnSpc>
              <a:spcAft>
                <a:spcPts val="0"/>
              </a:spcAft>
            </a:pPr>
            <a:endParaRPr lang="es-ES" sz="20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0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Martínez</a:t>
            </a:r>
          </a:p>
        </p:txBody>
      </p:sp>
      <p:sp>
        <p:nvSpPr>
          <p:cNvPr id="13" name="Cuadro de texto 2"/>
          <p:cNvSpPr txBox="1">
            <a:spLocks noChangeArrowheads="1"/>
          </p:cNvSpPr>
          <p:nvPr/>
        </p:nvSpPr>
        <p:spPr bwMode="auto">
          <a:xfrm>
            <a:off x="3459713" y="5703097"/>
            <a:ext cx="1087458" cy="764032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2000" dirty="0" smtClean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000" u="sng" dirty="0" err="1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Jesusa</a:t>
            </a:r>
            <a:r>
              <a:rPr lang="es-ES" sz="2000" u="sng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205"/>
              </a:lnSpc>
              <a:spcAft>
                <a:spcPts val="0"/>
              </a:spcAft>
            </a:pPr>
            <a:endParaRPr lang="es-ES" sz="2000" u="sng" dirty="0" smtClean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000" u="sng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Rincón</a:t>
            </a:r>
            <a:endParaRPr lang="es-ES" sz="2000" u="sng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4" name="Cuadro de texto 2"/>
          <p:cNvSpPr txBox="1">
            <a:spLocks noChangeArrowheads="1"/>
          </p:cNvSpPr>
          <p:nvPr/>
        </p:nvSpPr>
        <p:spPr bwMode="auto">
          <a:xfrm>
            <a:off x="5676812" y="1544754"/>
            <a:ext cx="1007017" cy="719474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2000" dirty="0" smtClean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0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Jesús </a:t>
            </a:r>
          </a:p>
          <a:p>
            <a:pPr>
              <a:lnSpc>
                <a:spcPts val="1205"/>
              </a:lnSpc>
              <a:spcAft>
                <a:spcPts val="0"/>
              </a:spcAft>
            </a:pPr>
            <a:endParaRPr lang="es-ES" sz="20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0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García</a:t>
            </a:r>
          </a:p>
        </p:txBody>
      </p:sp>
      <p:sp>
        <p:nvSpPr>
          <p:cNvPr id="15" name="Cuadro de texto 2"/>
          <p:cNvSpPr txBox="1">
            <a:spLocks noChangeArrowheads="1"/>
          </p:cNvSpPr>
          <p:nvPr/>
        </p:nvSpPr>
        <p:spPr bwMode="auto">
          <a:xfrm>
            <a:off x="6373497" y="5703097"/>
            <a:ext cx="1087458" cy="719474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2000" dirty="0" smtClean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0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Susana </a:t>
            </a:r>
          </a:p>
          <a:p>
            <a:pPr>
              <a:lnSpc>
                <a:spcPts val="1205"/>
              </a:lnSpc>
              <a:spcAft>
                <a:spcPts val="0"/>
              </a:spcAft>
            </a:pPr>
            <a:endParaRPr lang="es-ES" sz="20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0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Tostón</a:t>
            </a:r>
          </a:p>
        </p:txBody>
      </p:sp>
      <p:sp>
        <p:nvSpPr>
          <p:cNvPr id="16" name="Cuadro de texto 2"/>
          <p:cNvSpPr txBox="1">
            <a:spLocks noChangeArrowheads="1"/>
          </p:cNvSpPr>
          <p:nvPr/>
        </p:nvSpPr>
        <p:spPr bwMode="auto">
          <a:xfrm>
            <a:off x="7222583" y="1484517"/>
            <a:ext cx="1094102" cy="681739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2000" dirty="0" smtClean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0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Isaac </a:t>
            </a:r>
          </a:p>
          <a:p>
            <a:pPr>
              <a:lnSpc>
                <a:spcPts val="1205"/>
              </a:lnSpc>
              <a:spcAft>
                <a:spcPts val="0"/>
              </a:spcAft>
            </a:pPr>
            <a:endParaRPr lang="es-ES" sz="2000" dirty="0">
              <a:solidFill>
                <a:srgbClr val="FFFFFF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000" dirty="0" smtClean="0">
                <a:solidFill>
                  <a:srgbClr val="FFFFFF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Asencio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154644" y="155170"/>
            <a:ext cx="726295" cy="72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56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 de texto 2"/>
          <p:cNvSpPr txBox="1">
            <a:spLocks noChangeArrowheads="1"/>
          </p:cNvSpPr>
          <p:nvPr/>
        </p:nvSpPr>
        <p:spPr bwMode="auto">
          <a:xfrm>
            <a:off x="405245" y="214677"/>
            <a:ext cx="4651081" cy="6452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Acknowledgments</a:t>
            </a:r>
            <a:endParaRPr lang="es-E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9737" t="7742" r="-175" b="5052"/>
          <a:stretch/>
        </p:blipFill>
        <p:spPr>
          <a:xfrm>
            <a:off x="998620" y="859971"/>
            <a:ext cx="7339263" cy="567890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t="7193" b="4667"/>
          <a:stretch/>
        </p:blipFill>
        <p:spPr>
          <a:xfrm>
            <a:off x="405245" y="3958390"/>
            <a:ext cx="5011930" cy="276095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19561" t="6772" r="19561" b="4946"/>
          <a:stretch/>
        </p:blipFill>
        <p:spPr>
          <a:xfrm>
            <a:off x="5056326" y="214676"/>
            <a:ext cx="3726726" cy="3377681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2946883" y="4237651"/>
            <a:ext cx="26365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Former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Arms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Factory (1780-1996) </a:t>
            </a:r>
          </a:p>
          <a:p>
            <a:pPr algn="ctr"/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 150,000 m</a:t>
            </a:r>
            <a:r>
              <a:rPr lang="es-ES" sz="20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s-ES" sz="20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uadroTexto 16"/>
          <p:cNvSpPr txBox="1"/>
          <p:nvPr/>
        </p:nvSpPr>
        <p:spPr>
          <a:xfrm rot="1940571">
            <a:off x="492074" y="5783633"/>
            <a:ext cx="14436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River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Tagus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6811807" y="279389"/>
            <a:ext cx="19712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Sabatini </a:t>
            </a:r>
            <a:r>
              <a:rPr lang="es-E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Building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(1780)                   10,000 m</a:t>
            </a:r>
            <a:r>
              <a:rPr lang="es-ES" sz="20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s-ES" sz="20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wrap.seigualdad.gob.es/recursos/img/ubicaci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478" y="2163216"/>
            <a:ext cx="463006" cy="361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wrap.seigualdad.gob.es/recursos/img/ubicaci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403" y="3958390"/>
            <a:ext cx="463006" cy="361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wrap.seigualdad.gob.es/recursos/img/ubicaci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044" y="3385591"/>
            <a:ext cx="463006" cy="37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uadroTexto 22"/>
          <p:cNvSpPr txBox="1"/>
          <p:nvPr/>
        </p:nvSpPr>
        <p:spPr>
          <a:xfrm>
            <a:off x="4092044" y="2849496"/>
            <a:ext cx="834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B3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 km</a:t>
            </a:r>
            <a:endParaRPr lang="es-ES" sz="2000" b="1" baseline="30000" dirty="0">
              <a:solidFill>
                <a:srgbClr val="B3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4709094" y="3590588"/>
            <a:ext cx="9861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B3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350 km</a:t>
            </a:r>
            <a:endParaRPr lang="es-ES" sz="2000" b="1" baseline="30000" dirty="0">
              <a:solidFill>
                <a:srgbClr val="B3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3281319" y="3447141"/>
            <a:ext cx="916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B3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Toledo</a:t>
            </a:r>
            <a:endParaRPr lang="es-ES" sz="2000" b="1" baseline="30000" dirty="0">
              <a:solidFill>
                <a:srgbClr val="B3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Conector recto de flecha 2"/>
          <p:cNvCxnSpPr>
            <a:stCxn id="21" idx="2"/>
          </p:cNvCxnSpPr>
          <p:nvPr/>
        </p:nvCxnSpPr>
        <p:spPr>
          <a:xfrm>
            <a:off x="4323547" y="3760104"/>
            <a:ext cx="1968396" cy="31115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 flipH="1">
            <a:off x="4415717" y="3385591"/>
            <a:ext cx="139333" cy="37451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892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 de texto 2"/>
          <p:cNvSpPr txBox="1">
            <a:spLocks noChangeArrowheads="1"/>
          </p:cNvSpPr>
          <p:nvPr/>
        </p:nvSpPr>
        <p:spPr bwMode="auto">
          <a:xfrm>
            <a:off x="405245" y="214677"/>
            <a:ext cx="4651081" cy="6452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Acknowledgments</a:t>
            </a:r>
            <a:endParaRPr lang="es-E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21918" r="54173"/>
          <a:stretch/>
        </p:blipFill>
        <p:spPr>
          <a:xfrm>
            <a:off x="1114988" y="1338942"/>
            <a:ext cx="3299264" cy="5105401"/>
          </a:xfrm>
          <a:prstGeom prst="rect">
            <a:avLst/>
          </a:prstGeom>
        </p:spPr>
      </p:pic>
      <p:sp>
        <p:nvSpPr>
          <p:cNvPr id="18" name="CuadroTexto 17"/>
          <p:cNvSpPr txBox="1"/>
          <p:nvPr/>
        </p:nvSpPr>
        <p:spPr>
          <a:xfrm>
            <a:off x="3752924" y="6044233"/>
            <a:ext cx="917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1923</a:t>
            </a:r>
            <a:endParaRPr lang="es-ES" sz="20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2196266" y="4291634"/>
            <a:ext cx="1298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Albert Einstein</a:t>
            </a:r>
            <a:endParaRPr lang="es-ES" sz="20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30730" t="21165" r="34736"/>
          <a:stretch/>
        </p:blipFill>
        <p:spPr>
          <a:xfrm>
            <a:off x="5186742" y="1326102"/>
            <a:ext cx="3365889" cy="5118242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7802410" y="6044233"/>
            <a:ext cx="917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1948</a:t>
            </a:r>
            <a:endParaRPr lang="es-ES" sz="20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962887" y="2158034"/>
            <a:ext cx="1298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Alexander Fleming</a:t>
            </a:r>
            <a:endParaRPr lang="es-ES" sz="2000" b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797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238991" cy="6858000"/>
          </a:xfrm>
          <a:prstGeom prst="rect">
            <a:avLst/>
          </a:prstGeom>
          <a:solidFill>
            <a:srgbClr val="B30033"/>
          </a:solidFill>
          <a:ln>
            <a:solidFill>
              <a:srgbClr val="B3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 de texto 2"/>
          <p:cNvSpPr txBox="1">
            <a:spLocks noChangeArrowheads="1"/>
          </p:cNvSpPr>
          <p:nvPr/>
        </p:nvSpPr>
        <p:spPr bwMode="auto">
          <a:xfrm>
            <a:off x="405245" y="214677"/>
            <a:ext cx="4651081" cy="6452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" sz="2800" b="1" dirty="0" err="1" smtClean="0">
                <a:solidFill>
                  <a:srgbClr val="B50837"/>
                </a:solidFill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Acknowledgments</a:t>
            </a:r>
            <a:endParaRPr lang="es-ES" sz="2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9948" r="9464"/>
          <a:stretch/>
        </p:blipFill>
        <p:spPr>
          <a:xfrm>
            <a:off x="271649" y="1459592"/>
            <a:ext cx="8830938" cy="4337603"/>
          </a:xfrm>
          <a:prstGeom prst="rect">
            <a:avLst/>
          </a:prstGeom>
        </p:spPr>
      </p:pic>
      <p:pic>
        <p:nvPicPr>
          <p:cNvPr id="8" name="Picture 2" descr="http://logok.org/wp-content/uploads/2014/12/World-Heritage-logo-Emblem-%C2%A9-UNESC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748" y="-453275"/>
            <a:ext cx="2741663" cy="219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/>
          <p:cNvSpPr txBox="1"/>
          <p:nvPr/>
        </p:nvSpPr>
        <p:spPr>
          <a:xfrm>
            <a:off x="5732363" y="859971"/>
            <a:ext cx="1410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B3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1986-2016</a:t>
            </a:r>
            <a:endParaRPr lang="es-ES" sz="2000" b="1" baseline="30000" dirty="0">
              <a:solidFill>
                <a:srgbClr val="B3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toledocapitalgastronomia.com/wp-content/uploads/2016/01/logo-retin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841" y="-13264"/>
            <a:ext cx="22860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/>
          <a:srcRect l="7313" r="3342" b="78772"/>
          <a:stretch/>
        </p:blipFill>
        <p:spPr>
          <a:xfrm>
            <a:off x="2950846" y="5996706"/>
            <a:ext cx="3472543" cy="636934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6982841" y="5657671"/>
            <a:ext cx="16981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dirty="0"/>
              <a:t> </a:t>
            </a:r>
            <a:r>
              <a:rPr lang="ar-AE" sz="5400" dirty="0" smtClean="0"/>
              <a:t>طليطلة</a:t>
            </a:r>
            <a:endParaRPr lang="es-ES" sz="5400" dirty="0"/>
          </a:p>
        </p:txBody>
      </p:sp>
      <p:sp>
        <p:nvSpPr>
          <p:cNvPr id="7" name="CuadroTexto 6"/>
          <p:cNvSpPr txBox="1"/>
          <p:nvPr/>
        </p:nvSpPr>
        <p:spPr>
          <a:xfrm>
            <a:off x="535173" y="5796170"/>
            <a:ext cx="21194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dirty="0"/>
              <a:t> </a:t>
            </a:r>
            <a:r>
              <a:rPr lang="he-IL" sz="5400" dirty="0"/>
              <a:t>טולדות</a:t>
            </a:r>
            <a:endParaRPr lang="es-ES" sz="5400" dirty="0"/>
          </a:p>
        </p:txBody>
      </p:sp>
    </p:spTree>
    <p:extLst>
      <p:ext uri="{BB962C8B-B14F-4D97-AF65-F5344CB8AC3E}">
        <p14:creationId xmlns:p14="http://schemas.microsoft.com/office/powerpoint/2010/main" val="368282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 de texto 2"/>
          <p:cNvSpPr txBox="1">
            <a:spLocks noChangeArrowheads="1"/>
          </p:cNvSpPr>
          <p:nvPr/>
        </p:nvSpPr>
        <p:spPr bwMode="auto">
          <a:xfrm>
            <a:off x="405245" y="2116209"/>
            <a:ext cx="8270415" cy="977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" sz="3600" b="1" dirty="0" err="1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Photocatalytic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3600" b="1" dirty="0" err="1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reduction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of CO</a:t>
            </a:r>
            <a:r>
              <a:rPr lang="es-ES" sz="3600" b="1" baseline="-25000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3600" b="1" dirty="0" err="1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by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3600" b="1" dirty="0" err="1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means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of TiO</a:t>
            </a:r>
            <a:r>
              <a:rPr lang="es-ES" sz="3600" b="1" baseline="-25000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-based </a:t>
            </a:r>
            <a:r>
              <a:rPr lang="es-ES" sz="3600" b="1" dirty="0" err="1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catalysts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3600" b="1" dirty="0" err="1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synthesized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3600" b="1" dirty="0" err="1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with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3600" b="1" dirty="0" err="1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high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3600" b="1" dirty="0" err="1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pressure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3600" b="1" dirty="0" err="1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fluids</a:t>
            </a:r>
            <a:r>
              <a:rPr lang="es-ES" sz="3600" b="1" dirty="0" smtClean="0">
                <a:solidFill>
                  <a:srgbClr val="B50837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s-ES" sz="36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3420745" algn="l"/>
              </a:tabLst>
            </a:pPr>
            <a:r>
              <a:rPr lang="es-ES_tradnl" sz="7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 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uadro de texto 2"/>
          <p:cNvSpPr txBox="1">
            <a:spLocks noChangeArrowheads="1"/>
          </p:cNvSpPr>
          <p:nvPr/>
        </p:nvSpPr>
        <p:spPr bwMode="auto">
          <a:xfrm>
            <a:off x="5264814" y="4215246"/>
            <a:ext cx="3410846" cy="502227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ts val="1205"/>
              </a:lnSpc>
              <a:spcAft>
                <a:spcPts val="0"/>
              </a:spcAft>
            </a:pPr>
            <a:endParaRPr lang="es-ES" sz="2600" b="0" dirty="0" smtClean="0">
              <a:solidFill>
                <a:srgbClr val="FFFFFF"/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>
              <a:lnSpc>
                <a:spcPts val="1205"/>
              </a:lnSpc>
              <a:spcAft>
                <a:spcPts val="0"/>
              </a:spcAft>
            </a:pPr>
            <a:r>
              <a:rPr lang="es-ES" sz="2600" b="0" dirty="0" smtClean="0">
                <a:solidFill>
                  <a:srgbClr val="FFFFFF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Rafael Camarillo Blas</a:t>
            </a:r>
            <a:endParaRPr lang="es-ES" sz="1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522" y="145473"/>
            <a:ext cx="2059478" cy="128717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8206" y="146707"/>
            <a:ext cx="2036308" cy="1285939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5340334" y="4800600"/>
            <a:ext cx="3351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>
                <a:solidFill>
                  <a:srgbClr val="3333FF"/>
                </a:solidFill>
              </a:rPr>
              <a:t>rafael.camarillo@uclm.es</a:t>
            </a:r>
            <a:endParaRPr lang="es-ES" sz="24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79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1261</TotalTime>
  <Words>515</Words>
  <Application>Microsoft Office PowerPoint</Application>
  <PresentationFormat>Presentación en pantalla (4:3)</PresentationFormat>
  <Paragraphs>353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Cambria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RAFAEL CAMARILLO BLAS</dc:creator>
  <cp:lastModifiedBy>RAFAEL CAMARILLO BLAS</cp:lastModifiedBy>
  <cp:revision>95</cp:revision>
  <dcterms:created xsi:type="dcterms:W3CDTF">2016-09-08T10:55:17Z</dcterms:created>
  <dcterms:modified xsi:type="dcterms:W3CDTF">2016-10-21T06:51:20Z</dcterms:modified>
</cp:coreProperties>
</file>