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57" r:id="rId3"/>
    <p:sldId id="258" r:id="rId4"/>
    <p:sldId id="259" r:id="rId5"/>
    <p:sldId id="260" r:id="rId6"/>
    <p:sldId id="276" r:id="rId7"/>
    <p:sldId id="262" r:id="rId8"/>
    <p:sldId id="267" r:id="rId9"/>
    <p:sldId id="268" r:id="rId10"/>
    <p:sldId id="269" r:id="rId11"/>
    <p:sldId id="264" r:id="rId12"/>
    <p:sldId id="265" r:id="rId13"/>
    <p:sldId id="270" r:id="rId14"/>
    <p:sldId id="271" r:id="rId15"/>
    <p:sldId id="274" r:id="rId16"/>
    <p:sldId id="275" r:id="rId17"/>
    <p:sldId id="273" r:id="rId18"/>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70" d="100"/>
          <a:sy n="70" d="100"/>
        </p:scale>
        <p:origin x="-116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6076540C-7F2E-401D-A0A7-36784EAA6A02}" type="datetimeFigureOut">
              <a:rPr lang="ar-EG" smtClean="0"/>
              <a:pPr/>
              <a:t>11/12/1436</a:t>
            </a:fld>
            <a:endParaRPr lang="ar-EG"/>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ar-EG"/>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71557B1-4964-4025-BC5D-C6C899739BB0}" type="slidenum">
              <a:rPr lang="ar-EG" smtClean="0"/>
              <a:pPr/>
              <a:t>‹#›</a:t>
            </a:fld>
            <a:endParaRPr lang="ar-EG"/>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6076540C-7F2E-401D-A0A7-36784EAA6A02}" type="datetimeFigureOut">
              <a:rPr lang="ar-EG" smtClean="0"/>
              <a:pPr/>
              <a:t>11/12/1436</a:t>
            </a:fld>
            <a:endParaRPr lang="ar-EG"/>
          </a:p>
        </p:txBody>
      </p:sp>
      <p:sp>
        <p:nvSpPr>
          <p:cNvPr id="9" name="Slide Number Placeholder 8"/>
          <p:cNvSpPr>
            <a:spLocks noGrp="1"/>
          </p:cNvSpPr>
          <p:nvPr>
            <p:ph type="sldNum" sz="quarter" idx="15"/>
          </p:nvPr>
        </p:nvSpPr>
        <p:spPr/>
        <p:txBody>
          <a:bodyPr rtlCol="0"/>
          <a:lstStyle/>
          <a:p>
            <a:fld id="{A71557B1-4964-4025-BC5D-C6C899739BB0}" type="slidenum">
              <a:rPr lang="ar-EG" smtClean="0"/>
              <a:pPr/>
              <a:t>‹#›</a:t>
            </a:fld>
            <a:endParaRPr lang="ar-EG"/>
          </a:p>
        </p:txBody>
      </p:sp>
      <p:sp>
        <p:nvSpPr>
          <p:cNvPr id="10" name="Footer Placeholder 9"/>
          <p:cNvSpPr>
            <a:spLocks noGrp="1"/>
          </p:cNvSpPr>
          <p:nvPr>
            <p:ph type="ftr" sz="quarter" idx="16"/>
          </p:nvPr>
        </p:nvSpPr>
        <p:spPr/>
        <p:txBody>
          <a:bodyPr rtlCol="0"/>
          <a:lstStyle/>
          <a:p>
            <a:endParaRPr lang="ar-EG"/>
          </a:p>
        </p:txBody>
      </p:sp>
      <p:pic>
        <p:nvPicPr>
          <p:cNvPr id="11" name="Picture 10" descr="Cairo University, Posters.JPG"/>
          <p:cNvPicPr>
            <a:picLocks noChangeAspect="1"/>
          </p:cNvPicPr>
          <p:nvPr userDrawn="1"/>
        </p:nvPicPr>
        <p:blipFill>
          <a:blip r:embed="rId2" cstate="print"/>
          <a:stretch>
            <a:fillRect/>
          </a:stretch>
        </p:blipFill>
        <p:spPr>
          <a:xfrm>
            <a:off x="7929586" y="285728"/>
            <a:ext cx="695931" cy="125581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6076540C-7F2E-401D-A0A7-36784EAA6A02}" type="datetimeFigureOut">
              <a:rPr lang="ar-EG" smtClean="0"/>
              <a:pPr/>
              <a:t>11/12/1436</a:t>
            </a:fld>
            <a:endParaRPr lang="ar-EG"/>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ar-EG"/>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A71557B1-4964-4025-BC5D-C6C899739BB0}" type="slidenum">
              <a:rPr lang="ar-EG" smtClean="0"/>
              <a:pPr/>
              <a:t>‹#›</a:t>
            </a:fld>
            <a:endParaRPr lang="ar-EG"/>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076540C-7F2E-401D-A0A7-36784EAA6A02}" type="datetimeFigureOut">
              <a:rPr lang="ar-EG" smtClean="0"/>
              <a:pPr/>
              <a:t>11/12/1436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A71557B1-4964-4025-BC5D-C6C899739BB0}" type="slidenum">
              <a:rPr lang="ar-EG" smtClean="0"/>
              <a:pPr/>
              <a:t>‹#›</a:t>
            </a:fld>
            <a:endParaRPr lang="ar-EG"/>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6076540C-7F2E-401D-A0A7-36784EAA6A02}" type="datetimeFigureOut">
              <a:rPr lang="ar-EG" smtClean="0"/>
              <a:pPr/>
              <a:t>11/12/1436</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A71557B1-4964-4025-BC5D-C6C899739BB0}" type="slidenum">
              <a:rPr lang="ar-EG" smtClean="0"/>
              <a:pPr/>
              <a:t>‹#›</a:t>
            </a:fld>
            <a:endParaRPr lang="ar-EG"/>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6076540C-7F2E-401D-A0A7-36784EAA6A02}" type="datetimeFigureOut">
              <a:rPr lang="ar-EG" smtClean="0"/>
              <a:pPr/>
              <a:t>11/12/1436</a:t>
            </a:fld>
            <a:endParaRPr lang="ar-EG"/>
          </a:p>
        </p:txBody>
      </p:sp>
      <p:sp>
        <p:nvSpPr>
          <p:cNvPr id="7" name="Slide Number Placeholder 6"/>
          <p:cNvSpPr>
            <a:spLocks noGrp="1"/>
          </p:cNvSpPr>
          <p:nvPr>
            <p:ph type="sldNum" sz="quarter" idx="11"/>
          </p:nvPr>
        </p:nvSpPr>
        <p:spPr/>
        <p:txBody>
          <a:bodyPr rtlCol="0"/>
          <a:lstStyle/>
          <a:p>
            <a:fld id="{A71557B1-4964-4025-BC5D-C6C899739BB0}" type="slidenum">
              <a:rPr lang="ar-EG" smtClean="0"/>
              <a:pPr/>
              <a:t>‹#›</a:t>
            </a:fld>
            <a:endParaRPr lang="ar-EG"/>
          </a:p>
        </p:txBody>
      </p:sp>
      <p:sp>
        <p:nvSpPr>
          <p:cNvPr id="8" name="Footer Placeholder 7"/>
          <p:cNvSpPr>
            <a:spLocks noGrp="1"/>
          </p:cNvSpPr>
          <p:nvPr>
            <p:ph type="ftr" sz="quarter" idx="12"/>
          </p:nvPr>
        </p:nvSpPr>
        <p:spPr/>
        <p:txBody>
          <a:bodyPr rtlCol="0"/>
          <a:lstStyle/>
          <a:p>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76540C-7F2E-401D-A0A7-36784EAA6A02}" type="datetimeFigureOut">
              <a:rPr lang="ar-EG" smtClean="0"/>
              <a:pPr/>
              <a:t>11/12/1436</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A71557B1-4964-4025-BC5D-C6C899739BB0}" type="slidenum">
              <a:rPr lang="ar-EG" smtClean="0"/>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6076540C-7F2E-401D-A0A7-36784EAA6A02}" type="datetimeFigureOut">
              <a:rPr lang="ar-EG" smtClean="0"/>
              <a:pPr/>
              <a:t>11/12/1436</a:t>
            </a:fld>
            <a:endParaRPr lang="ar-EG"/>
          </a:p>
        </p:txBody>
      </p:sp>
      <p:sp>
        <p:nvSpPr>
          <p:cNvPr id="22" name="Slide Number Placeholder 21"/>
          <p:cNvSpPr>
            <a:spLocks noGrp="1"/>
          </p:cNvSpPr>
          <p:nvPr>
            <p:ph type="sldNum" sz="quarter" idx="15"/>
          </p:nvPr>
        </p:nvSpPr>
        <p:spPr/>
        <p:txBody>
          <a:bodyPr rtlCol="0"/>
          <a:lstStyle/>
          <a:p>
            <a:fld id="{A71557B1-4964-4025-BC5D-C6C899739BB0}" type="slidenum">
              <a:rPr lang="ar-EG" smtClean="0"/>
              <a:pPr/>
              <a:t>‹#›</a:t>
            </a:fld>
            <a:endParaRPr lang="ar-EG"/>
          </a:p>
        </p:txBody>
      </p:sp>
      <p:sp>
        <p:nvSpPr>
          <p:cNvPr id="23" name="Footer Placeholder 22"/>
          <p:cNvSpPr>
            <a:spLocks noGrp="1"/>
          </p:cNvSpPr>
          <p:nvPr>
            <p:ph type="ftr" sz="quarter" idx="16"/>
          </p:nvPr>
        </p:nvSpPr>
        <p:spPr/>
        <p:txBody>
          <a:bodyPr rtlCol="0"/>
          <a:lstStyle/>
          <a:p>
            <a:endParaRPr lang="ar-EG"/>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6076540C-7F2E-401D-A0A7-36784EAA6A02}" type="datetimeFigureOut">
              <a:rPr lang="ar-EG" smtClean="0"/>
              <a:pPr/>
              <a:t>11/12/1436</a:t>
            </a:fld>
            <a:endParaRPr lang="ar-EG"/>
          </a:p>
        </p:txBody>
      </p:sp>
      <p:sp>
        <p:nvSpPr>
          <p:cNvPr id="18" name="Slide Number Placeholder 17"/>
          <p:cNvSpPr>
            <a:spLocks noGrp="1"/>
          </p:cNvSpPr>
          <p:nvPr>
            <p:ph type="sldNum" sz="quarter" idx="11"/>
          </p:nvPr>
        </p:nvSpPr>
        <p:spPr/>
        <p:txBody>
          <a:bodyPr rtlCol="0"/>
          <a:lstStyle/>
          <a:p>
            <a:fld id="{A71557B1-4964-4025-BC5D-C6C899739BB0}" type="slidenum">
              <a:rPr lang="ar-EG" smtClean="0"/>
              <a:pPr/>
              <a:t>‹#›</a:t>
            </a:fld>
            <a:endParaRPr lang="ar-EG"/>
          </a:p>
        </p:txBody>
      </p:sp>
      <p:sp>
        <p:nvSpPr>
          <p:cNvPr id="21" name="Footer Placeholder 20"/>
          <p:cNvSpPr>
            <a:spLocks noGrp="1"/>
          </p:cNvSpPr>
          <p:nvPr>
            <p:ph type="ftr" sz="quarter" idx="12"/>
          </p:nvPr>
        </p:nvSpPr>
        <p:spPr/>
        <p:txBody>
          <a:bodyPr rtlCol="0"/>
          <a:lstStyle/>
          <a:p>
            <a:endParaRPr lang="ar-E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76540C-7F2E-401D-A0A7-36784EAA6A02}" type="datetimeFigureOut">
              <a:rPr lang="ar-EG" smtClean="0"/>
              <a:pPr/>
              <a:t>11/12/1436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A71557B1-4964-4025-BC5D-C6C899739BB0}"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76540C-7F2E-401D-A0A7-36784EAA6A02}" type="datetimeFigureOut">
              <a:rPr lang="ar-EG" smtClean="0"/>
              <a:pPr/>
              <a:t>11/12/1436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A71557B1-4964-4025-BC5D-C6C899739BB0}" type="slidenum">
              <a:rPr lang="ar-EG" smtClean="0"/>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076540C-7F2E-401D-A0A7-36784EAA6A02}" type="datetimeFigureOut">
              <a:rPr lang="ar-EG" smtClean="0"/>
              <a:pPr/>
              <a:t>11/12/1436</a:t>
            </a:fld>
            <a:endParaRPr lang="ar-EG"/>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EG"/>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71557B1-4964-4025-BC5D-C6C899739BB0}"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8728" y="1643051"/>
            <a:ext cx="7029472" cy="1571635"/>
          </a:xfrm>
        </p:spPr>
        <p:txBody>
          <a:bodyPr>
            <a:normAutofit fontScale="90000"/>
          </a:bodyPr>
          <a:lstStyle/>
          <a:p>
            <a:r>
              <a:rPr lang="en-US" dirty="0" smtClean="0"/>
              <a:t>Impact of Imatinib interruption &amp; duration of prior Hydroxyurea on treatment outcome in CML patients</a:t>
            </a:r>
            <a:endParaRPr lang="ar-EG" dirty="0"/>
          </a:p>
        </p:txBody>
      </p:sp>
      <p:sp>
        <p:nvSpPr>
          <p:cNvPr id="3" name="Subtitle 2"/>
          <p:cNvSpPr>
            <a:spLocks noGrp="1"/>
          </p:cNvSpPr>
          <p:nvPr>
            <p:ph type="subTitle" idx="1"/>
          </p:nvPr>
        </p:nvSpPr>
        <p:spPr>
          <a:xfrm>
            <a:off x="2285984" y="4214818"/>
            <a:ext cx="6172200" cy="1371600"/>
          </a:xfrm>
        </p:spPr>
        <p:txBody>
          <a:bodyPr/>
          <a:lstStyle/>
          <a:p>
            <a:r>
              <a:rPr lang="en-US" dirty="0" err="1" smtClean="0"/>
              <a:t>Raafat</a:t>
            </a:r>
            <a:r>
              <a:rPr lang="en-US" dirty="0" smtClean="0"/>
              <a:t> R. Abdel-</a:t>
            </a:r>
            <a:r>
              <a:rPr lang="en-US" dirty="0" err="1" smtClean="0"/>
              <a:t>Malek</a:t>
            </a:r>
            <a:r>
              <a:rPr lang="en-US" dirty="0" smtClean="0"/>
              <a:t>, MD, FRCR</a:t>
            </a:r>
          </a:p>
          <a:p>
            <a:r>
              <a:rPr lang="en-US" dirty="0" smtClean="0"/>
              <a:t>Ass. Prof Clinical Oncology</a:t>
            </a:r>
          </a:p>
          <a:p>
            <a:r>
              <a:rPr lang="en-US" dirty="0" smtClean="0"/>
              <a:t>Cairo University, Egypt</a:t>
            </a:r>
            <a:endParaRPr lang="ar-EG"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ar-EG" dirty="0"/>
          </a:p>
        </p:txBody>
      </p:sp>
      <p:sp>
        <p:nvSpPr>
          <p:cNvPr id="3" name="Content Placeholder 2"/>
          <p:cNvSpPr>
            <a:spLocks noGrp="1"/>
          </p:cNvSpPr>
          <p:nvPr>
            <p:ph sz="quarter" idx="1"/>
          </p:nvPr>
        </p:nvSpPr>
        <p:spPr/>
        <p:txBody>
          <a:bodyPr/>
          <a:lstStyle/>
          <a:p>
            <a:pPr algn="just" rtl="0"/>
            <a:r>
              <a:rPr lang="en-US" dirty="0" smtClean="0"/>
              <a:t>CML is a </a:t>
            </a:r>
            <a:r>
              <a:rPr lang="en-US" dirty="0" err="1" smtClean="0"/>
              <a:t>myeloproliferative</a:t>
            </a:r>
            <a:r>
              <a:rPr lang="en-US" dirty="0" smtClean="0"/>
              <a:t> neoplasm characterized by presence of BCR-ABL fusion gene resulting in uncontrolled proliferation of mature and maturing granulocytes.</a:t>
            </a:r>
          </a:p>
          <a:p>
            <a:pPr algn="just" rtl="0">
              <a:buNone/>
            </a:pPr>
            <a:endParaRPr lang="en-US" dirty="0" smtClean="0"/>
          </a:p>
          <a:p>
            <a:pPr algn="just" rtl="0"/>
            <a:r>
              <a:rPr lang="en-US" dirty="0" smtClean="0"/>
              <a:t>CML accounts for 15-20% of </a:t>
            </a:r>
            <a:r>
              <a:rPr lang="en-US" dirty="0" err="1" smtClean="0"/>
              <a:t>leukemias</a:t>
            </a:r>
            <a:r>
              <a:rPr lang="en-US" dirty="0" smtClean="0"/>
              <a:t> in adults.</a:t>
            </a:r>
          </a:p>
          <a:p>
            <a:pPr algn="just" rtl="0">
              <a:buNone/>
            </a:pPr>
            <a:endParaRPr lang="en-US" dirty="0" smtClean="0"/>
          </a:p>
          <a:p>
            <a:pPr algn="just" rtl="0"/>
            <a:r>
              <a:rPr lang="en-US" dirty="0" smtClean="0"/>
              <a:t>It has an annual incidence of 1-2 cases per 100,000, with a slight male predominance.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ar-EG" dirty="0"/>
          </a:p>
        </p:txBody>
      </p:sp>
      <p:sp>
        <p:nvSpPr>
          <p:cNvPr id="3" name="Content Placeholder 2"/>
          <p:cNvSpPr>
            <a:spLocks noGrp="1"/>
          </p:cNvSpPr>
          <p:nvPr>
            <p:ph sz="quarter" idx="1"/>
          </p:nvPr>
        </p:nvSpPr>
        <p:spPr/>
        <p:txBody>
          <a:bodyPr>
            <a:normAutofit/>
          </a:bodyPr>
          <a:lstStyle/>
          <a:p>
            <a:pPr algn="just" rtl="0"/>
            <a:r>
              <a:rPr lang="en-US" dirty="0" smtClean="0"/>
              <a:t>The management of CML has undergone a profound evolution over a relatively short period of time, with the introduction of Imatinib in 1998.</a:t>
            </a:r>
          </a:p>
          <a:p>
            <a:pPr algn="just" rtl="0"/>
            <a:endParaRPr lang="en-US" dirty="0" smtClean="0"/>
          </a:p>
          <a:p>
            <a:pPr algn="just" rtl="0"/>
            <a:r>
              <a:rPr lang="en-US" dirty="0" smtClean="0"/>
              <a:t>Imatinib produced significantly higher hematologic and cytogenetic response rates with deeper, more durable responses, and much less toxicity than interferon therapy, which had been standard of care prior to availability of Imatinib.</a:t>
            </a:r>
          </a:p>
          <a:p>
            <a:pPr algn="just" rtl="0">
              <a:buNone/>
            </a:pPr>
            <a:endParaRPr lang="en-US" dirty="0" smtClean="0"/>
          </a:p>
          <a:p>
            <a:pPr algn="just" rtl="0"/>
            <a:r>
              <a:rPr lang="en-US" dirty="0" smtClean="0"/>
              <a:t>Optimal response requires that patients should be maintained on the drug continuously.</a:t>
            </a:r>
            <a:endParaRPr lang="ar-EG"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of work</a:t>
            </a:r>
            <a:endParaRPr lang="ar-EG" dirty="0"/>
          </a:p>
        </p:txBody>
      </p:sp>
      <p:sp>
        <p:nvSpPr>
          <p:cNvPr id="3" name="Content Placeholder 2"/>
          <p:cNvSpPr>
            <a:spLocks noGrp="1"/>
          </p:cNvSpPr>
          <p:nvPr>
            <p:ph sz="quarter" idx="1"/>
          </p:nvPr>
        </p:nvSpPr>
        <p:spPr/>
        <p:txBody>
          <a:bodyPr/>
          <a:lstStyle/>
          <a:p>
            <a:pPr algn="just" rtl="0"/>
            <a:r>
              <a:rPr lang="en-US" dirty="0" smtClean="0"/>
              <a:t>Evaluation the impact of Imatinib interruption and prior Hydroxyurea use on response and progression free survival of patients with CML in chronic phase.</a:t>
            </a:r>
            <a:endParaRPr lang="ar-EG"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Patients and Methods</a:t>
            </a:r>
            <a:endParaRPr lang="ar-EG" dirty="0"/>
          </a:p>
        </p:txBody>
      </p:sp>
      <p:sp>
        <p:nvSpPr>
          <p:cNvPr id="3" name="Content Placeholder 2"/>
          <p:cNvSpPr>
            <a:spLocks noGrp="1"/>
          </p:cNvSpPr>
          <p:nvPr>
            <p:ph sz="quarter" idx="1"/>
          </p:nvPr>
        </p:nvSpPr>
        <p:spPr/>
        <p:txBody>
          <a:bodyPr>
            <a:normAutofit/>
          </a:bodyPr>
          <a:lstStyle/>
          <a:p>
            <a:pPr algn="just" rtl="0"/>
            <a:r>
              <a:rPr lang="en-US" dirty="0" smtClean="0"/>
              <a:t>Between January 2010 and December 2013, all patients with chronic phase CML who received Imatinib at our department were included in a retrospective analysis.</a:t>
            </a:r>
          </a:p>
          <a:p>
            <a:pPr algn="just" rtl="0">
              <a:buNone/>
            </a:pPr>
            <a:endParaRPr lang="en-US" dirty="0" smtClean="0"/>
          </a:p>
          <a:p>
            <a:pPr algn="just" rtl="0"/>
            <a:r>
              <a:rPr lang="en-US" dirty="0" smtClean="0"/>
              <a:t>The patients were analyzed with respect to the demographic profile, EUTOS score, molecular response and survival.</a:t>
            </a:r>
          </a:p>
          <a:p>
            <a:pPr algn="just" rtl="0">
              <a:buNone/>
            </a:pPr>
            <a:endParaRPr lang="en-US" dirty="0" smtClean="0"/>
          </a:p>
          <a:p>
            <a:pPr algn="just" rtl="0"/>
            <a:r>
              <a:rPr lang="en-US" dirty="0" smtClean="0"/>
              <a:t>Patients were divided into 2 groups according to prior Hydroxyurea administration or Imatinib interruption. </a:t>
            </a:r>
            <a:endParaRPr lang="ar-EG"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Patients and Methods</a:t>
            </a:r>
            <a:endParaRPr lang="ar-EG" dirty="0"/>
          </a:p>
        </p:txBody>
      </p:sp>
      <p:sp>
        <p:nvSpPr>
          <p:cNvPr id="3" name="Content Placeholder 2"/>
          <p:cNvSpPr>
            <a:spLocks noGrp="1"/>
          </p:cNvSpPr>
          <p:nvPr>
            <p:ph sz="quarter" idx="1"/>
          </p:nvPr>
        </p:nvSpPr>
        <p:spPr/>
        <p:txBody>
          <a:bodyPr>
            <a:normAutofit/>
          </a:bodyPr>
          <a:lstStyle/>
          <a:p>
            <a:pPr algn="just" rtl="0"/>
            <a:r>
              <a:rPr lang="en-US" dirty="0" smtClean="0"/>
              <a:t>The 2009 European Leukemia Net (ELN) response criteria was adopted to define chronic, accelerated, </a:t>
            </a:r>
            <a:r>
              <a:rPr lang="en-US" dirty="0" err="1" smtClean="0"/>
              <a:t>blastic</a:t>
            </a:r>
            <a:r>
              <a:rPr lang="en-US" dirty="0" smtClean="0"/>
              <a:t> phases and to assess the response.</a:t>
            </a:r>
          </a:p>
          <a:p>
            <a:pPr algn="just" rtl="0">
              <a:buNone/>
            </a:pPr>
            <a:endParaRPr lang="en-US" dirty="0" smtClean="0"/>
          </a:p>
          <a:p>
            <a:pPr algn="just" rtl="0"/>
            <a:r>
              <a:rPr lang="en-US" dirty="0" smtClean="0"/>
              <a:t>PFS was defined as time from start of Imatinib to onset of an accelerated or </a:t>
            </a:r>
            <a:r>
              <a:rPr lang="en-US" dirty="0" err="1" smtClean="0"/>
              <a:t>blastic</a:t>
            </a:r>
            <a:r>
              <a:rPr lang="en-US" dirty="0" smtClean="0"/>
              <a:t> phase, discontinuation of Imatinib due to failure, sub-optimal response or death.</a:t>
            </a:r>
          </a:p>
          <a:p>
            <a:pPr algn="just" rtl="0"/>
            <a:endParaRPr lang="ar-EG"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ar-EG" dirty="0"/>
          </a:p>
        </p:txBody>
      </p:sp>
      <p:sp>
        <p:nvSpPr>
          <p:cNvPr id="3" name="Content Placeholder 2"/>
          <p:cNvSpPr>
            <a:spLocks noGrp="1"/>
          </p:cNvSpPr>
          <p:nvPr>
            <p:ph sz="quarter" idx="1"/>
          </p:nvPr>
        </p:nvSpPr>
        <p:spPr/>
        <p:txBody>
          <a:bodyPr/>
          <a:lstStyle/>
          <a:p>
            <a:pPr algn="just" rtl="0"/>
            <a:r>
              <a:rPr lang="en-US" dirty="0" smtClean="0"/>
              <a:t>During study period, 60 patients were included. 33 patients (55%) received Imatinib upfront, while 27 (45%) received Imatinib post Hydroxyurea.</a:t>
            </a:r>
          </a:p>
          <a:p>
            <a:pPr algn="just" rtl="0">
              <a:buNone/>
            </a:pPr>
            <a:endParaRPr lang="en-US" dirty="0" smtClean="0"/>
          </a:p>
          <a:p>
            <a:pPr algn="just" rtl="0"/>
            <a:r>
              <a:rPr lang="en-US" dirty="0" smtClean="0"/>
              <a:t>On the other hand, half of patients (30 patients) received the drug regularly without interruption while the other half had interruption of more than 7 days over 3 months period.</a:t>
            </a:r>
            <a:endParaRPr lang="ar-EG"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Baseline characteristics</a:t>
            </a:r>
            <a:endParaRPr lang="ar-EG" dirty="0"/>
          </a:p>
        </p:txBody>
      </p:sp>
      <p:graphicFrame>
        <p:nvGraphicFramePr>
          <p:cNvPr id="4" name="Content Placeholder 3"/>
          <p:cNvGraphicFramePr>
            <a:graphicFrameLocks noGrp="1"/>
          </p:cNvGraphicFramePr>
          <p:nvPr>
            <p:ph sz="quarter" idx="1"/>
          </p:nvPr>
        </p:nvGraphicFramePr>
        <p:xfrm>
          <a:off x="1357292" y="1600200"/>
          <a:ext cx="6143667" cy="3708400"/>
        </p:xfrm>
        <a:graphic>
          <a:graphicData uri="http://schemas.openxmlformats.org/drawingml/2006/table">
            <a:tbl>
              <a:tblPr rtl="1" firstRow="1" bandRow="1">
                <a:tableStyleId>{5C22544A-7EE6-4342-B048-85BDC9FD1C3A}</a:tableStyleId>
              </a:tblPr>
              <a:tblGrid>
                <a:gridCol w="2047889"/>
                <a:gridCol w="2047889"/>
                <a:gridCol w="2047889"/>
              </a:tblGrid>
              <a:tr h="370840">
                <a:tc>
                  <a:txBody>
                    <a:bodyPr/>
                    <a:lstStyle/>
                    <a:p>
                      <a:pPr algn="ctr" rtl="0"/>
                      <a:r>
                        <a:rPr lang="en-US" dirty="0" smtClean="0"/>
                        <a:t>Number (%)</a:t>
                      </a:r>
                      <a:endParaRPr lang="ar-EG" dirty="0"/>
                    </a:p>
                  </a:txBody>
                  <a:tcPr/>
                </a:tc>
                <a:tc>
                  <a:txBody>
                    <a:bodyPr/>
                    <a:lstStyle/>
                    <a:p>
                      <a:pPr algn="l" rtl="0"/>
                      <a:endParaRPr lang="ar-EG"/>
                    </a:p>
                  </a:txBody>
                  <a:tcPr/>
                </a:tc>
                <a:tc>
                  <a:txBody>
                    <a:bodyPr/>
                    <a:lstStyle/>
                    <a:p>
                      <a:pPr algn="l" rtl="0"/>
                      <a:endParaRPr lang="ar-EG" dirty="0"/>
                    </a:p>
                  </a:txBody>
                  <a:tcPr/>
                </a:tc>
              </a:tr>
              <a:tr h="370840">
                <a:tc>
                  <a:txBody>
                    <a:bodyPr/>
                    <a:lstStyle/>
                    <a:p>
                      <a:pPr algn="ctr" rtl="0"/>
                      <a:r>
                        <a:rPr lang="en-US" dirty="0" smtClean="0"/>
                        <a:t>60 (100)</a:t>
                      </a:r>
                      <a:endParaRPr lang="ar-EG" dirty="0"/>
                    </a:p>
                  </a:txBody>
                  <a:tcPr/>
                </a:tc>
                <a:tc>
                  <a:txBody>
                    <a:bodyPr/>
                    <a:lstStyle/>
                    <a:p>
                      <a:pPr algn="l" rtl="0"/>
                      <a:endParaRPr lang="ar-EG"/>
                    </a:p>
                  </a:txBody>
                  <a:tcPr/>
                </a:tc>
                <a:tc>
                  <a:txBody>
                    <a:bodyPr/>
                    <a:lstStyle/>
                    <a:p>
                      <a:pPr algn="l" rtl="0"/>
                      <a:r>
                        <a:rPr lang="en-US" dirty="0" smtClean="0"/>
                        <a:t>Total number</a:t>
                      </a:r>
                      <a:endParaRPr lang="ar-EG" dirty="0"/>
                    </a:p>
                  </a:txBody>
                  <a:tcPr/>
                </a:tc>
              </a:tr>
              <a:tr h="370840">
                <a:tc>
                  <a:txBody>
                    <a:bodyPr/>
                    <a:lstStyle/>
                    <a:p>
                      <a:pPr algn="ctr" rtl="0"/>
                      <a:r>
                        <a:rPr lang="en-US" dirty="0" smtClean="0"/>
                        <a:t>46 (18 – 86)</a:t>
                      </a:r>
                      <a:endParaRPr lang="ar-EG" dirty="0"/>
                    </a:p>
                  </a:txBody>
                  <a:tcPr/>
                </a:tc>
                <a:tc>
                  <a:txBody>
                    <a:bodyPr/>
                    <a:lstStyle/>
                    <a:p>
                      <a:pPr algn="l" rtl="0"/>
                      <a:r>
                        <a:rPr lang="en-US" dirty="0" smtClean="0"/>
                        <a:t>Median (range)</a:t>
                      </a:r>
                      <a:endParaRPr lang="ar-EG" dirty="0"/>
                    </a:p>
                  </a:txBody>
                  <a:tcPr/>
                </a:tc>
                <a:tc>
                  <a:txBody>
                    <a:bodyPr/>
                    <a:lstStyle/>
                    <a:p>
                      <a:pPr algn="l" rtl="0"/>
                      <a:r>
                        <a:rPr lang="en-US" dirty="0" smtClean="0"/>
                        <a:t>Age</a:t>
                      </a:r>
                      <a:endParaRPr lang="ar-EG" dirty="0"/>
                    </a:p>
                  </a:txBody>
                  <a:tcPr/>
                </a:tc>
              </a:tr>
              <a:tr h="370840">
                <a:tc>
                  <a:txBody>
                    <a:bodyPr/>
                    <a:lstStyle/>
                    <a:p>
                      <a:pPr algn="ctr" rtl="0"/>
                      <a:r>
                        <a:rPr lang="en-US" dirty="0" smtClean="0"/>
                        <a:t>30 (50)</a:t>
                      </a:r>
                      <a:endParaRPr lang="ar-EG" dirty="0"/>
                    </a:p>
                  </a:txBody>
                  <a:tcPr/>
                </a:tc>
                <a:tc>
                  <a:txBody>
                    <a:bodyPr/>
                    <a:lstStyle/>
                    <a:p>
                      <a:pPr algn="l" rtl="0"/>
                      <a:r>
                        <a:rPr lang="en-US" dirty="0" smtClean="0"/>
                        <a:t>Male</a:t>
                      </a:r>
                      <a:endParaRPr lang="ar-EG" dirty="0"/>
                    </a:p>
                  </a:txBody>
                  <a:tcPr/>
                </a:tc>
                <a:tc>
                  <a:txBody>
                    <a:bodyPr/>
                    <a:lstStyle/>
                    <a:p>
                      <a:pPr algn="l" rtl="0"/>
                      <a:r>
                        <a:rPr lang="en-US" dirty="0" smtClean="0"/>
                        <a:t>Gender</a:t>
                      </a:r>
                      <a:endParaRPr lang="ar-EG" dirty="0"/>
                    </a:p>
                  </a:txBody>
                  <a:tcPr/>
                </a:tc>
              </a:tr>
              <a:tr h="370840">
                <a:tc>
                  <a:txBody>
                    <a:bodyPr/>
                    <a:lstStyle/>
                    <a:p>
                      <a:pPr algn="ctr" rtl="0"/>
                      <a:r>
                        <a:rPr lang="en-US" dirty="0" smtClean="0"/>
                        <a:t>30 (50)</a:t>
                      </a:r>
                      <a:endParaRPr lang="ar-EG" dirty="0"/>
                    </a:p>
                  </a:txBody>
                  <a:tcPr/>
                </a:tc>
                <a:tc>
                  <a:txBody>
                    <a:bodyPr/>
                    <a:lstStyle/>
                    <a:p>
                      <a:pPr algn="l" rtl="0"/>
                      <a:r>
                        <a:rPr lang="en-US" dirty="0" smtClean="0"/>
                        <a:t>Female</a:t>
                      </a:r>
                      <a:endParaRPr lang="ar-EG" dirty="0"/>
                    </a:p>
                  </a:txBody>
                  <a:tcPr/>
                </a:tc>
                <a:tc>
                  <a:txBody>
                    <a:bodyPr/>
                    <a:lstStyle/>
                    <a:p>
                      <a:pPr algn="l" rtl="0"/>
                      <a:endParaRPr lang="ar-EG" dirty="0"/>
                    </a:p>
                  </a:txBody>
                  <a:tcPr/>
                </a:tc>
              </a:tr>
              <a:tr h="370840">
                <a:tc>
                  <a:txBody>
                    <a:bodyPr/>
                    <a:lstStyle/>
                    <a:p>
                      <a:pPr algn="ctr" rtl="0"/>
                      <a:r>
                        <a:rPr lang="en-US" dirty="0" smtClean="0"/>
                        <a:t>45 (75)</a:t>
                      </a:r>
                      <a:endParaRPr lang="ar-EG" dirty="0"/>
                    </a:p>
                  </a:txBody>
                  <a:tcPr/>
                </a:tc>
                <a:tc>
                  <a:txBody>
                    <a:bodyPr/>
                    <a:lstStyle/>
                    <a:p>
                      <a:pPr algn="l" rtl="0"/>
                      <a:r>
                        <a:rPr lang="en-US" dirty="0" smtClean="0"/>
                        <a:t>low</a:t>
                      </a:r>
                      <a:endParaRPr lang="ar-EG" dirty="0"/>
                    </a:p>
                  </a:txBody>
                  <a:tcPr/>
                </a:tc>
                <a:tc>
                  <a:txBody>
                    <a:bodyPr/>
                    <a:lstStyle/>
                    <a:p>
                      <a:pPr algn="l" rtl="0"/>
                      <a:r>
                        <a:rPr lang="en-US" dirty="0" smtClean="0"/>
                        <a:t>EUTOS</a:t>
                      </a:r>
                      <a:r>
                        <a:rPr lang="en-US" baseline="0" dirty="0" smtClean="0"/>
                        <a:t> score</a:t>
                      </a:r>
                      <a:endParaRPr lang="ar-EG" dirty="0"/>
                    </a:p>
                  </a:txBody>
                  <a:tcPr/>
                </a:tc>
              </a:tr>
              <a:tr h="370840">
                <a:tc>
                  <a:txBody>
                    <a:bodyPr/>
                    <a:lstStyle/>
                    <a:p>
                      <a:pPr algn="ctr" rtl="0"/>
                      <a:r>
                        <a:rPr lang="en-US" dirty="0" smtClean="0"/>
                        <a:t>15 (25)</a:t>
                      </a:r>
                      <a:endParaRPr lang="ar-EG" dirty="0"/>
                    </a:p>
                  </a:txBody>
                  <a:tcPr/>
                </a:tc>
                <a:tc>
                  <a:txBody>
                    <a:bodyPr/>
                    <a:lstStyle/>
                    <a:p>
                      <a:pPr algn="l" rtl="0"/>
                      <a:r>
                        <a:rPr lang="en-US" dirty="0" smtClean="0"/>
                        <a:t>high</a:t>
                      </a:r>
                      <a:endParaRPr lang="ar-EG" dirty="0"/>
                    </a:p>
                  </a:txBody>
                  <a:tcPr/>
                </a:tc>
                <a:tc>
                  <a:txBody>
                    <a:bodyPr/>
                    <a:lstStyle/>
                    <a:p>
                      <a:pPr algn="l" rtl="0"/>
                      <a:endParaRPr lang="ar-EG" dirty="0"/>
                    </a:p>
                  </a:txBody>
                  <a:tcPr/>
                </a:tc>
              </a:tr>
              <a:tr h="370840">
                <a:tc>
                  <a:txBody>
                    <a:bodyPr/>
                    <a:lstStyle/>
                    <a:p>
                      <a:pPr algn="ctr" rtl="0"/>
                      <a:r>
                        <a:rPr lang="en-US" dirty="0" smtClean="0"/>
                        <a:t>150 (29.8 – 500)</a:t>
                      </a:r>
                      <a:endParaRPr lang="ar-EG" dirty="0"/>
                    </a:p>
                  </a:txBody>
                  <a:tcPr/>
                </a:tc>
                <a:tc>
                  <a:txBody>
                    <a:bodyPr/>
                    <a:lstStyle/>
                    <a:p>
                      <a:pPr algn="l" rtl="0"/>
                      <a:r>
                        <a:rPr lang="en-US" smtClean="0"/>
                        <a:t>Median (range)</a:t>
                      </a:r>
                      <a:endParaRPr lang="ar-EG" dirty="0"/>
                    </a:p>
                  </a:txBody>
                  <a:tcPr/>
                </a:tc>
                <a:tc>
                  <a:txBody>
                    <a:bodyPr/>
                    <a:lstStyle/>
                    <a:p>
                      <a:pPr algn="l" rtl="0"/>
                      <a:r>
                        <a:rPr lang="en-US" dirty="0" smtClean="0"/>
                        <a:t>TLC</a:t>
                      </a:r>
                      <a:endParaRPr lang="ar-EG" dirty="0"/>
                    </a:p>
                  </a:txBody>
                  <a:tcPr/>
                </a:tc>
              </a:tr>
              <a:tr h="370840">
                <a:tc>
                  <a:txBody>
                    <a:bodyPr/>
                    <a:lstStyle/>
                    <a:p>
                      <a:pPr algn="ctr" rtl="0"/>
                      <a:r>
                        <a:rPr lang="en-US" dirty="0" smtClean="0"/>
                        <a:t>10 (6.4 – 12.6)</a:t>
                      </a:r>
                      <a:endParaRPr lang="ar-EG" dirty="0"/>
                    </a:p>
                  </a:txBody>
                  <a:tcPr/>
                </a:tc>
                <a:tc>
                  <a:txBody>
                    <a:bodyPr/>
                    <a:lstStyle/>
                    <a:p>
                      <a:pPr algn="l" rtl="0"/>
                      <a:r>
                        <a:rPr lang="en-US" smtClean="0"/>
                        <a:t>Median (range)</a:t>
                      </a:r>
                      <a:endParaRPr lang="ar-EG" dirty="0"/>
                    </a:p>
                  </a:txBody>
                  <a:tcPr/>
                </a:tc>
                <a:tc>
                  <a:txBody>
                    <a:bodyPr/>
                    <a:lstStyle/>
                    <a:p>
                      <a:pPr algn="l" rtl="0"/>
                      <a:r>
                        <a:rPr lang="en-US" dirty="0" err="1" smtClean="0"/>
                        <a:t>Hgb</a:t>
                      </a:r>
                      <a:endParaRPr lang="ar-EG" dirty="0"/>
                    </a:p>
                  </a:txBody>
                  <a:tcPr/>
                </a:tc>
              </a:tr>
              <a:tr h="370840">
                <a:tc>
                  <a:txBody>
                    <a:bodyPr/>
                    <a:lstStyle/>
                    <a:p>
                      <a:pPr algn="ctr" rtl="0"/>
                      <a:r>
                        <a:rPr lang="en-US" dirty="0" smtClean="0"/>
                        <a:t>271 (93 – 797)</a:t>
                      </a:r>
                      <a:endParaRPr lang="ar-EG" dirty="0"/>
                    </a:p>
                  </a:txBody>
                  <a:tcPr/>
                </a:tc>
                <a:tc>
                  <a:txBody>
                    <a:bodyPr/>
                    <a:lstStyle/>
                    <a:p>
                      <a:pPr algn="l" rtl="0"/>
                      <a:r>
                        <a:rPr lang="en-US" dirty="0" smtClean="0"/>
                        <a:t>Median (range)</a:t>
                      </a:r>
                      <a:endParaRPr lang="ar-EG" dirty="0"/>
                    </a:p>
                  </a:txBody>
                  <a:tcPr/>
                </a:tc>
                <a:tc>
                  <a:txBody>
                    <a:bodyPr/>
                    <a:lstStyle/>
                    <a:p>
                      <a:pPr algn="l" rtl="0"/>
                      <a:r>
                        <a:rPr lang="en-US" dirty="0" err="1" smtClean="0"/>
                        <a:t>Plt</a:t>
                      </a:r>
                      <a:endParaRPr lang="ar-EG" dirty="0"/>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364"/>
            <a:ext cx="7467600" cy="1143000"/>
          </a:xfrm>
        </p:spPr>
        <p:txBody>
          <a:bodyPr/>
          <a:lstStyle/>
          <a:p>
            <a:pPr rtl="0"/>
            <a:r>
              <a:rPr lang="en-US" dirty="0" smtClean="0"/>
              <a:t>Response evaluation according to prior </a:t>
            </a:r>
            <a:r>
              <a:rPr lang="ar-EG" dirty="0" smtClean="0"/>
              <a:t> </a:t>
            </a:r>
            <a:r>
              <a:rPr lang="en-US" dirty="0" smtClean="0"/>
              <a:t>Hydroxyurea use</a:t>
            </a:r>
            <a:endParaRPr lang="ar-EG" dirty="0"/>
          </a:p>
        </p:txBody>
      </p:sp>
      <p:graphicFrame>
        <p:nvGraphicFramePr>
          <p:cNvPr id="4" name="Content Placeholder 3"/>
          <p:cNvGraphicFramePr>
            <a:graphicFrameLocks noGrp="1"/>
          </p:cNvGraphicFramePr>
          <p:nvPr>
            <p:ph sz="quarter" idx="1"/>
          </p:nvPr>
        </p:nvGraphicFramePr>
        <p:xfrm>
          <a:off x="714348" y="2432056"/>
          <a:ext cx="7643866" cy="1854200"/>
        </p:xfrm>
        <a:graphic>
          <a:graphicData uri="http://schemas.openxmlformats.org/drawingml/2006/table">
            <a:tbl>
              <a:tblPr rtl="1" firstRow="1" bandRow="1">
                <a:tableStyleId>{5C22544A-7EE6-4342-B048-85BDC9FD1C3A}</a:tableStyleId>
              </a:tblPr>
              <a:tblGrid>
                <a:gridCol w="1144538"/>
                <a:gridCol w="2473852"/>
                <a:gridCol w="2282786"/>
                <a:gridCol w="1742690"/>
              </a:tblGrid>
              <a:tr h="370840">
                <a:tc>
                  <a:txBody>
                    <a:bodyPr/>
                    <a:lstStyle/>
                    <a:p>
                      <a:pPr algn="ctr" rtl="0"/>
                      <a:r>
                        <a:rPr lang="en-US" dirty="0" smtClean="0"/>
                        <a:t>P value</a:t>
                      </a:r>
                      <a:endParaRPr lang="ar-EG" dirty="0"/>
                    </a:p>
                  </a:txBody>
                  <a:tcPr/>
                </a:tc>
                <a:tc>
                  <a:txBody>
                    <a:bodyPr/>
                    <a:lstStyle/>
                    <a:p>
                      <a:pPr algn="ctr" rtl="0"/>
                      <a:r>
                        <a:rPr lang="en-US" dirty="0" smtClean="0"/>
                        <a:t>Prior Hydroxyurea</a:t>
                      </a:r>
                      <a:endParaRPr lang="ar-EG" dirty="0"/>
                    </a:p>
                  </a:txBody>
                  <a:tcPr/>
                </a:tc>
                <a:tc>
                  <a:txBody>
                    <a:bodyPr/>
                    <a:lstStyle/>
                    <a:p>
                      <a:pPr algn="ctr" rtl="0"/>
                      <a:r>
                        <a:rPr lang="en-US" dirty="0" smtClean="0"/>
                        <a:t>Upfront</a:t>
                      </a:r>
                      <a:r>
                        <a:rPr lang="en-US" baseline="0" dirty="0" smtClean="0"/>
                        <a:t> Imatinib</a:t>
                      </a:r>
                      <a:endParaRPr lang="ar-EG" dirty="0"/>
                    </a:p>
                  </a:txBody>
                  <a:tcPr/>
                </a:tc>
                <a:tc>
                  <a:txBody>
                    <a:bodyPr/>
                    <a:lstStyle/>
                    <a:p>
                      <a:pPr algn="l" rtl="0"/>
                      <a:endParaRPr lang="ar-EG" dirty="0"/>
                    </a:p>
                  </a:txBody>
                  <a:tcPr/>
                </a:tc>
              </a:tr>
              <a:tr h="370840">
                <a:tc>
                  <a:txBody>
                    <a:bodyPr/>
                    <a:lstStyle/>
                    <a:p>
                      <a:pPr algn="ctr" rtl="0"/>
                      <a:endParaRPr lang="ar-EG" dirty="0"/>
                    </a:p>
                  </a:txBody>
                  <a:tcPr/>
                </a:tc>
                <a:tc>
                  <a:txBody>
                    <a:bodyPr/>
                    <a:lstStyle/>
                    <a:p>
                      <a:pPr algn="ctr" rtl="0"/>
                      <a:r>
                        <a:rPr lang="en-US" dirty="0" smtClean="0"/>
                        <a:t>N= 27</a:t>
                      </a:r>
                      <a:endParaRPr lang="ar-EG" dirty="0"/>
                    </a:p>
                  </a:txBody>
                  <a:tcPr/>
                </a:tc>
                <a:tc>
                  <a:txBody>
                    <a:bodyPr/>
                    <a:lstStyle/>
                    <a:p>
                      <a:pPr algn="ctr" rtl="0"/>
                      <a:r>
                        <a:rPr lang="en-US" dirty="0" smtClean="0"/>
                        <a:t>N= 33</a:t>
                      </a:r>
                      <a:endParaRPr lang="ar-EG" dirty="0"/>
                    </a:p>
                  </a:txBody>
                  <a:tcPr/>
                </a:tc>
                <a:tc>
                  <a:txBody>
                    <a:bodyPr/>
                    <a:lstStyle/>
                    <a:p>
                      <a:endParaRPr lang="ar-EG"/>
                    </a:p>
                  </a:txBody>
                  <a:tcPr/>
                </a:tc>
              </a:tr>
              <a:tr h="370840">
                <a:tc>
                  <a:txBody>
                    <a:bodyPr/>
                    <a:lstStyle/>
                    <a:p>
                      <a:pPr algn="ctr" rtl="0"/>
                      <a:r>
                        <a:rPr lang="en-US" dirty="0" smtClean="0"/>
                        <a:t>0.234</a:t>
                      </a:r>
                      <a:endParaRPr lang="ar-EG" dirty="0"/>
                    </a:p>
                  </a:txBody>
                  <a:tcPr/>
                </a:tc>
                <a:tc>
                  <a:txBody>
                    <a:bodyPr/>
                    <a:lstStyle/>
                    <a:p>
                      <a:pPr algn="ctr" rtl="0"/>
                      <a:r>
                        <a:rPr lang="en-US" dirty="0" smtClean="0"/>
                        <a:t>24 (89%)</a:t>
                      </a:r>
                      <a:endParaRPr lang="ar-EG" dirty="0"/>
                    </a:p>
                  </a:txBody>
                  <a:tcPr/>
                </a:tc>
                <a:tc>
                  <a:txBody>
                    <a:bodyPr/>
                    <a:lstStyle/>
                    <a:p>
                      <a:pPr algn="ctr" rtl="0"/>
                      <a:r>
                        <a:rPr lang="en-US" dirty="0" smtClean="0"/>
                        <a:t>31 (94%)</a:t>
                      </a:r>
                      <a:endParaRPr lang="ar-EG" dirty="0"/>
                    </a:p>
                  </a:txBody>
                  <a:tcPr/>
                </a:tc>
                <a:tc>
                  <a:txBody>
                    <a:bodyPr/>
                    <a:lstStyle/>
                    <a:p>
                      <a:pPr algn="l" rtl="0"/>
                      <a:r>
                        <a:rPr lang="en-US" dirty="0" smtClean="0"/>
                        <a:t>CHR at 3 mo</a:t>
                      </a:r>
                      <a:endParaRPr lang="ar-EG" dirty="0"/>
                    </a:p>
                  </a:txBody>
                  <a:tcPr/>
                </a:tc>
              </a:tr>
              <a:tr h="370840">
                <a:tc>
                  <a:txBody>
                    <a:bodyPr/>
                    <a:lstStyle/>
                    <a:p>
                      <a:pPr algn="ctr" rtl="0"/>
                      <a:r>
                        <a:rPr lang="en-US" dirty="0" smtClean="0"/>
                        <a:t>0.757</a:t>
                      </a:r>
                      <a:endParaRPr lang="ar-EG" dirty="0"/>
                    </a:p>
                  </a:txBody>
                  <a:tcPr/>
                </a:tc>
                <a:tc>
                  <a:txBody>
                    <a:bodyPr/>
                    <a:lstStyle/>
                    <a:p>
                      <a:pPr algn="ctr" rtl="0"/>
                      <a:r>
                        <a:rPr lang="en-US" dirty="0" smtClean="0"/>
                        <a:t>15 (55.5%)</a:t>
                      </a:r>
                      <a:endParaRPr lang="ar-EG" dirty="0"/>
                    </a:p>
                  </a:txBody>
                  <a:tcPr/>
                </a:tc>
                <a:tc>
                  <a:txBody>
                    <a:bodyPr/>
                    <a:lstStyle/>
                    <a:p>
                      <a:pPr algn="ctr" rtl="0"/>
                      <a:r>
                        <a:rPr lang="en-US" dirty="0" smtClean="0"/>
                        <a:t>19 (57.5%)</a:t>
                      </a:r>
                      <a:endParaRPr lang="ar-EG" dirty="0"/>
                    </a:p>
                  </a:txBody>
                  <a:tcPr/>
                </a:tc>
                <a:tc>
                  <a:txBody>
                    <a:bodyPr/>
                    <a:lstStyle/>
                    <a:p>
                      <a:pPr algn="l" rtl="0"/>
                      <a:r>
                        <a:rPr lang="en-US" dirty="0" smtClean="0"/>
                        <a:t>MMR at 6 mo</a:t>
                      </a:r>
                      <a:endParaRPr lang="ar-EG" dirty="0"/>
                    </a:p>
                  </a:txBody>
                  <a:tcPr/>
                </a:tc>
              </a:tr>
              <a:tr h="370840">
                <a:tc>
                  <a:txBody>
                    <a:bodyPr/>
                    <a:lstStyle/>
                    <a:p>
                      <a:pPr algn="ctr" rtl="0"/>
                      <a:r>
                        <a:rPr lang="en-US" dirty="0" smtClean="0"/>
                        <a:t>0.462</a:t>
                      </a:r>
                      <a:endParaRPr lang="ar-EG" dirty="0"/>
                    </a:p>
                  </a:txBody>
                  <a:tcPr/>
                </a:tc>
                <a:tc>
                  <a:txBody>
                    <a:bodyPr/>
                    <a:lstStyle/>
                    <a:p>
                      <a:pPr algn="ctr" rtl="0"/>
                      <a:r>
                        <a:rPr lang="en-US" dirty="0" smtClean="0"/>
                        <a:t>6 (22%)</a:t>
                      </a:r>
                      <a:endParaRPr lang="ar-EG" dirty="0"/>
                    </a:p>
                  </a:txBody>
                  <a:tcPr/>
                </a:tc>
                <a:tc>
                  <a:txBody>
                    <a:bodyPr/>
                    <a:lstStyle/>
                    <a:p>
                      <a:pPr algn="ctr" rtl="0"/>
                      <a:r>
                        <a:rPr lang="en-US" dirty="0" smtClean="0"/>
                        <a:t>9 (27%)</a:t>
                      </a:r>
                      <a:endParaRPr lang="ar-EG" dirty="0"/>
                    </a:p>
                  </a:txBody>
                  <a:tcPr/>
                </a:tc>
                <a:tc>
                  <a:txBody>
                    <a:bodyPr/>
                    <a:lstStyle/>
                    <a:p>
                      <a:pPr algn="l" rtl="0"/>
                      <a:r>
                        <a:rPr lang="en-US" dirty="0" smtClean="0"/>
                        <a:t>CMR at 12 mo</a:t>
                      </a:r>
                      <a:endParaRPr lang="ar-EG" dirty="0"/>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364"/>
            <a:ext cx="7467600" cy="1143000"/>
          </a:xfrm>
        </p:spPr>
        <p:txBody>
          <a:bodyPr/>
          <a:lstStyle/>
          <a:p>
            <a:r>
              <a:rPr lang="en-US" dirty="0" smtClean="0"/>
              <a:t>Response evaluation according to Drug Interruption</a:t>
            </a:r>
            <a:endParaRPr lang="ar-EG" dirty="0"/>
          </a:p>
        </p:txBody>
      </p:sp>
      <p:graphicFrame>
        <p:nvGraphicFramePr>
          <p:cNvPr id="4" name="Content Placeholder 3"/>
          <p:cNvGraphicFramePr>
            <a:graphicFrameLocks noGrp="1"/>
          </p:cNvGraphicFramePr>
          <p:nvPr>
            <p:ph sz="quarter" idx="1"/>
          </p:nvPr>
        </p:nvGraphicFramePr>
        <p:xfrm>
          <a:off x="714348" y="2432056"/>
          <a:ext cx="7500990" cy="1854200"/>
        </p:xfrm>
        <a:graphic>
          <a:graphicData uri="http://schemas.openxmlformats.org/drawingml/2006/table">
            <a:tbl>
              <a:tblPr rtl="1" firstRow="1" bandRow="1">
                <a:tableStyleId>{5C22544A-7EE6-4342-B048-85BDC9FD1C3A}</a:tableStyleId>
              </a:tblPr>
              <a:tblGrid>
                <a:gridCol w="1282716"/>
                <a:gridCol w="2100464"/>
                <a:gridCol w="2337376"/>
                <a:gridCol w="1780434"/>
              </a:tblGrid>
              <a:tr h="370840">
                <a:tc>
                  <a:txBody>
                    <a:bodyPr/>
                    <a:lstStyle/>
                    <a:p>
                      <a:pPr algn="ctr" rtl="0"/>
                      <a:r>
                        <a:rPr lang="en-US" dirty="0" smtClean="0"/>
                        <a:t>P value</a:t>
                      </a:r>
                      <a:endParaRPr lang="ar-EG" dirty="0"/>
                    </a:p>
                  </a:txBody>
                  <a:tcPr/>
                </a:tc>
                <a:tc>
                  <a:txBody>
                    <a:bodyPr/>
                    <a:lstStyle/>
                    <a:p>
                      <a:pPr algn="ctr" rtl="0"/>
                      <a:r>
                        <a:rPr lang="en-US" baseline="0" dirty="0" smtClean="0"/>
                        <a:t>Interruption</a:t>
                      </a:r>
                      <a:endParaRPr lang="ar-EG" dirty="0"/>
                    </a:p>
                  </a:txBody>
                  <a:tcPr/>
                </a:tc>
                <a:tc>
                  <a:txBody>
                    <a:bodyPr/>
                    <a:lstStyle/>
                    <a:p>
                      <a:pPr algn="ctr" rtl="0"/>
                      <a:r>
                        <a:rPr lang="en-US" baseline="0" dirty="0" smtClean="0"/>
                        <a:t>No  interruption</a:t>
                      </a:r>
                      <a:endParaRPr lang="ar-EG" dirty="0"/>
                    </a:p>
                  </a:txBody>
                  <a:tcPr/>
                </a:tc>
                <a:tc>
                  <a:txBody>
                    <a:bodyPr/>
                    <a:lstStyle/>
                    <a:p>
                      <a:pPr algn="l" rtl="0"/>
                      <a:endParaRPr lang="ar-EG" dirty="0"/>
                    </a:p>
                  </a:txBody>
                  <a:tcPr/>
                </a:tc>
              </a:tr>
              <a:tr h="370840">
                <a:tc>
                  <a:txBody>
                    <a:bodyPr/>
                    <a:lstStyle/>
                    <a:p>
                      <a:pPr algn="ctr" rtl="0"/>
                      <a:endParaRPr lang="ar-EG"/>
                    </a:p>
                  </a:txBody>
                  <a:tcPr/>
                </a:tc>
                <a:tc>
                  <a:txBody>
                    <a:bodyPr/>
                    <a:lstStyle/>
                    <a:p>
                      <a:pPr algn="ctr" rtl="0"/>
                      <a:r>
                        <a:rPr lang="en-US" dirty="0" smtClean="0"/>
                        <a:t>N= 30</a:t>
                      </a:r>
                      <a:endParaRPr lang="ar-EG" dirty="0"/>
                    </a:p>
                  </a:txBody>
                  <a:tcPr/>
                </a:tc>
                <a:tc>
                  <a:txBody>
                    <a:bodyPr/>
                    <a:lstStyle/>
                    <a:p>
                      <a:pPr algn="ctr" rtl="0"/>
                      <a:r>
                        <a:rPr lang="en-US" dirty="0" smtClean="0"/>
                        <a:t>N= 30</a:t>
                      </a:r>
                      <a:endParaRPr lang="ar-EG" dirty="0"/>
                    </a:p>
                  </a:txBody>
                  <a:tcPr/>
                </a:tc>
                <a:tc>
                  <a:txBody>
                    <a:bodyPr/>
                    <a:lstStyle/>
                    <a:p>
                      <a:endParaRPr lang="ar-EG"/>
                    </a:p>
                  </a:txBody>
                  <a:tcPr/>
                </a:tc>
              </a:tr>
              <a:tr h="370840">
                <a:tc>
                  <a:txBody>
                    <a:bodyPr/>
                    <a:lstStyle/>
                    <a:p>
                      <a:pPr algn="ctr" rtl="0"/>
                      <a:r>
                        <a:rPr lang="en-US" dirty="0" smtClean="0"/>
                        <a:t>0.234</a:t>
                      </a:r>
                      <a:endParaRPr lang="ar-EG" dirty="0"/>
                    </a:p>
                  </a:txBody>
                  <a:tcPr/>
                </a:tc>
                <a:tc>
                  <a:txBody>
                    <a:bodyPr/>
                    <a:lstStyle/>
                    <a:p>
                      <a:pPr algn="ctr" rtl="0"/>
                      <a:r>
                        <a:rPr lang="en-US" dirty="0" smtClean="0"/>
                        <a:t>27 (90%)</a:t>
                      </a:r>
                      <a:endParaRPr lang="ar-EG" dirty="0"/>
                    </a:p>
                  </a:txBody>
                  <a:tcPr/>
                </a:tc>
                <a:tc>
                  <a:txBody>
                    <a:bodyPr/>
                    <a:lstStyle/>
                    <a:p>
                      <a:pPr algn="ctr" rtl="0"/>
                      <a:r>
                        <a:rPr lang="en-US" dirty="0" smtClean="0"/>
                        <a:t>28 (93%)</a:t>
                      </a:r>
                      <a:endParaRPr lang="ar-EG" dirty="0"/>
                    </a:p>
                  </a:txBody>
                  <a:tcPr/>
                </a:tc>
                <a:tc>
                  <a:txBody>
                    <a:bodyPr/>
                    <a:lstStyle/>
                    <a:p>
                      <a:pPr algn="l" rtl="0"/>
                      <a:r>
                        <a:rPr lang="en-US" dirty="0" smtClean="0"/>
                        <a:t>CHR at 3 mo</a:t>
                      </a:r>
                      <a:endParaRPr lang="ar-EG" dirty="0"/>
                    </a:p>
                  </a:txBody>
                  <a:tcPr/>
                </a:tc>
              </a:tr>
              <a:tr h="370840">
                <a:tc>
                  <a:txBody>
                    <a:bodyPr/>
                    <a:lstStyle/>
                    <a:p>
                      <a:pPr algn="ctr" rtl="0"/>
                      <a:r>
                        <a:rPr lang="en-US" dirty="0" smtClean="0"/>
                        <a:t>&lt;0.001</a:t>
                      </a:r>
                      <a:endParaRPr lang="ar-EG" dirty="0"/>
                    </a:p>
                  </a:txBody>
                  <a:tcPr/>
                </a:tc>
                <a:tc>
                  <a:txBody>
                    <a:bodyPr/>
                    <a:lstStyle/>
                    <a:p>
                      <a:pPr algn="ctr" rtl="0"/>
                      <a:r>
                        <a:rPr lang="en-US" dirty="0" smtClean="0"/>
                        <a:t>9 (30%)</a:t>
                      </a:r>
                      <a:endParaRPr lang="ar-EG" dirty="0"/>
                    </a:p>
                  </a:txBody>
                  <a:tcPr/>
                </a:tc>
                <a:tc>
                  <a:txBody>
                    <a:bodyPr/>
                    <a:lstStyle/>
                    <a:p>
                      <a:pPr algn="ctr" rtl="0"/>
                      <a:r>
                        <a:rPr lang="en-US" dirty="0" smtClean="0"/>
                        <a:t>21 (70%)</a:t>
                      </a:r>
                      <a:endParaRPr lang="ar-EG" dirty="0"/>
                    </a:p>
                  </a:txBody>
                  <a:tcPr/>
                </a:tc>
                <a:tc>
                  <a:txBody>
                    <a:bodyPr/>
                    <a:lstStyle/>
                    <a:p>
                      <a:pPr algn="l" rtl="0"/>
                      <a:r>
                        <a:rPr lang="en-US" dirty="0" smtClean="0"/>
                        <a:t>MMR at 6 mo</a:t>
                      </a:r>
                      <a:endParaRPr lang="ar-EG" dirty="0"/>
                    </a:p>
                  </a:txBody>
                  <a:tcPr/>
                </a:tc>
              </a:tr>
              <a:tr h="370840">
                <a:tc>
                  <a:txBody>
                    <a:bodyPr/>
                    <a:lstStyle/>
                    <a:p>
                      <a:pPr algn="ctr" rtl="0"/>
                      <a:r>
                        <a:rPr lang="en-US" dirty="0" smtClean="0"/>
                        <a:t>&lt;0.001</a:t>
                      </a:r>
                      <a:endParaRPr lang="ar-EG" dirty="0"/>
                    </a:p>
                  </a:txBody>
                  <a:tcPr/>
                </a:tc>
                <a:tc>
                  <a:txBody>
                    <a:bodyPr/>
                    <a:lstStyle/>
                    <a:p>
                      <a:pPr algn="ctr" rtl="0"/>
                      <a:r>
                        <a:rPr lang="en-US" dirty="0" smtClean="0"/>
                        <a:t>0 (0%)</a:t>
                      </a:r>
                      <a:endParaRPr lang="ar-EG" dirty="0"/>
                    </a:p>
                  </a:txBody>
                  <a:tcPr/>
                </a:tc>
                <a:tc>
                  <a:txBody>
                    <a:bodyPr/>
                    <a:lstStyle/>
                    <a:p>
                      <a:pPr algn="ctr" rtl="0"/>
                      <a:r>
                        <a:rPr lang="en-US" dirty="0" smtClean="0"/>
                        <a:t>13 (43.3%)</a:t>
                      </a:r>
                      <a:endParaRPr lang="ar-EG" dirty="0"/>
                    </a:p>
                  </a:txBody>
                  <a:tcPr/>
                </a:tc>
                <a:tc>
                  <a:txBody>
                    <a:bodyPr/>
                    <a:lstStyle/>
                    <a:p>
                      <a:pPr algn="l" rtl="0"/>
                      <a:r>
                        <a:rPr lang="en-US" dirty="0" smtClean="0"/>
                        <a:t>CMR at 12 mo</a:t>
                      </a:r>
                      <a:endParaRPr lang="ar-EG" dirty="0"/>
                    </a:p>
                  </a:txBody>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dirty="0" smtClean="0"/>
              <a:t>Survival analysis</a:t>
            </a:r>
            <a:endParaRPr lang="ar-EG" dirty="0"/>
          </a:p>
        </p:txBody>
      </p:sp>
      <p:pic>
        <p:nvPicPr>
          <p:cNvPr id="4098" name="Picture 2"/>
          <p:cNvPicPr>
            <a:picLocks noGrp="1" noChangeAspect="1" noChangeArrowheads="1"/>
          </p:cNvPicPr>
          <p:nvPr>
            <p:ph sz="quarter" idx="1"/>
          </p:nvPr>
        </p:nvPicPr>
        <p:blipFill>
          <a:blip r:embed="rId2"/>
          <a:srcRect/>
          <a:stretch>
            <a:fillRect/>
          </a:stretch>
        </p:blipFill>
        <p:spPr bwMode="auto">
          <a:xfrm>
            <a:off x="714348" y="1600200"/>
            <a:ext cx="7072362" cy="4873625"/>
          </a:xfrm>
          <a:prstGeom prst="rect">
            <a:avLst/>
          </a:prstGeom>
          <a:noFill/>
          <a:ln w="9525">
            <a:noFill/>
            <a:miter lim="800000"/>
            <a:headEnd/>
            <a:tailEnd/>
          </a:ln>
          <a:effectLst/>
        </p:spPr>
      </p:pic>
      <p:sp>
        <p:nvSpPr>
          <p:cNvPr id="7" name="TextBox 6"/>
          <p:cNvSpPr txBox="1"/>
          <p:nvPr/>
        </p:nvSpPr>
        <p:spPr>
          <a:xfrm>
            <a:off x="1636225" y="5429264"/>
            <a:ext cx="5436105" cy="369332"/>
          </a:xfrm>
          <a:prstGeom prst="rect">
            <a:avLst/>
          </a:prstGeom>
          <a:noFill/>
        </p:spPr>
        <p:txBody>
          <a:bodyPr wrap="none" rtlCol="1">
            <a:spAutoFit/>
          </a:bodyPr>
          <a:lstStyle/>
          <a:p>
            <a:r>
              <a:rPr lang="en-US" dirty="0"/>
              <a:t>median PFS was 30.3 months (95% CI 24.3–36.3)</a:t>
            </a:r>
            <a:endParaRPr lang="ar-EG"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PFS according to EUTOS score</a:t>
            </a:r>
            <a:endParaRPr lang="ar-EG" dirty="0"/>
          </a:p>
        </p:txBody>
      </p:sp>
      <p:pic>
        <p:nvPicPr>
          <p:cNvPr id="5122" name="Picture 2"/>
          <p:cNvPicPr>
            <a:picLocks noChangeAspect="1" noChangeArrowheads="1"/>
          </p:cNvPicPr>
          <p:nvPr/>
        </p:nvPicPr>
        <p:blipFill>
          <a:blip r:embed="rId2"/>
          <a:srcRect/>
          <a:stretch>
            <a:fillRect/>
          </a:stretch>
        </p:blipFill>
        <p:spPr bwMode="auto">
          <a:xfrm>
            <a:off x="571472" y="1596341"/>
            <a:ext cx="7286676" cy="4904493"/>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PFS acc to prior Hydroxyurea use</a:t>
            </a:r>
            <a:endParaRPr lang="ar-EG" dirty="0"/>
          </a:p>
        </p:txBody>
      </p:sp>
      <p:pic>
        <p:nvPicPr>
          <p:cNvPr id="1026" name="Picture 2"/>
          <p:cNvPicPr>
            <a:picLocks noGrp="1" noChangeAspect="1" noChangeArrowheads="1"/>
          </p:cNvPicPr>
          <p:nvPr>
            <p:ph sz="quarter" idx="1"/>
          </p:nvPr>
        </p:nvPicPr>
        <p:blipFill>
          <a:blip r:embed="rId2"/>
          <a:srcRect/>
          <a:stretch>
            <a:fillRect/>
          </a:stretch>
        </p:blipFill>
        <p:spPr bwMode="auto">
          <a:xfrm>
            <a:off x="785786" y="1600200"/>
            <a:ext cx="6929486" cy="4873625"/>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PFS according to Drug Interruption</a:t>
            </a:r>
            <a:endParaRPr lang="ar-EG" dirty="0"/>
          </a:p>
        </p:txBody>
      </p:sp>
      <p:pic>
        <p:nvPicPr>
          <p:cNvPr id="2050" name="Picture 2"/>
          <p:cNvPicPr>
            <a:picLocks noGrp="1" noChangeAspect="1" noChangeArrowheads="1"/>
          </p:cNvPicPr>
          <p:nvPr>
            <p:ph sz="quarter" idx="1"/>
          </p:nvPr>
        </p:nvPicPr>
        <p:blipFill>
          <a:blip r:embed="rId2"/>
          <a:srcRect/>
          <a:stretch>
            <a:fillRect/>
          </a:stretch>
        </p:blipFill>
        <p:spPr bwMode="auto">
          <a:xfrm>
            <a:off x="785786" y="1600200"/>
            <a:ext cx="7000924" cy="4873625"/>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ar-EG" dirty="0"/>
          </a:p>
        </p:txBody>
      </p:sp>
      <p:sp>
        <p:nvSpPr>
          <p:cNvPr id="3" name="Content Placeholder 2"/>
          <p:cNvSpPr>
            <a:spLocks noGrp="1"/>
          </p:cNvSpPr>
          <p:nvPr>
            <p:ph sz="quarter" idx="1"/>
          </p:nvPr>
        </p:nvSpPr>
        <p:spPr/>
        <p:txBody>
          <a:bodyPr>
            <a:normAutofit/>
          </a:bodyPr>
          <a:lstStyle/>
          <a:p>
            <a:pPr algn="l" rtl="0"/>
            <a:r>
              <a:rPr lang="en-US" dirty="0" smtClean="0"/>
              <a:t>In conclusion, duration of prior Hydroxyurea had no impact on response or PFS.</a:t>
            </a:r>
          </a:p>
          <a:p>
            <a:pPr algn="l" rtl="0"/>
            <a:endParaRPr lang="en-US" dirty="0" smtClean="0"/>
          </a:p>
          <a:p>
            <a:pPr algn="just" rtl="0"/>
            <a:r>
              <a:rPr lang="en-US" dirty="0" smtClean="0"/>
              <a:t>Patients regular on Imatinib had statistically significant higher MMR, CMR and PFS, compared to those who had periods of drug interruption.</a:t>
            </a:r>
          </a:p>
          <a:p>
            <a:pPr algn="just" rtl="0"/>
            <a:endParaRPr lang="en-US" dirty="0" smtClean="0"/>
          </a:p>
          <a:p>
            <a:pPr algn="just" rtl="0"/>
            <a:r>
              <a:rPr lang="en-US" dirty="0" smtClean="0"/>
              <a:t>Thus, we need more governmental support to supply the drug without interruption to improve treatment outcome for our CML patients.</a:t>
            </a:r>
            <a:endParaRPr lang="ar-EG"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spect="1"/>
          </p:cNvSpPr>
          <p:nvPr/>
        </p:nvSpPr>
        <p:spPr>
          <a:xfrm>
            <a:off x="1928794" y="2000240"/>
            <a:ext cx="5072098" cy="2492990"/>
          </a:xfrm>
          <a:prstGeom prst="rect">
            <a:avLst/>
          </a:prstGeom>
          <a:noFill/>
        </p:spPr>
        <p:txBody>
          <a:bodyPr wrap="square" rtlCol="1">
            <a:spAutoFit/>
          </a:bodyPr>
          <a:lstStyle/>
          <a:p>
            <a:pPr algn="ctr"/>
            <a:r>
              <a:rPr lang="en-US" sz="9600" b="1" i="1" dirty="0" smtClean="0">
                <a:latin typeface="French Script MT" pitchFamily="66" charset="0"/>
              </a:rPr>
              <a:t>Thank You</a:t>
            </a:r>
          </a:p>
          <a:p>
            <a:pPr algn="ctr"/>
            <a:r>
              <a:rPr lang="en-US" sz="6000" b="1" i="1" dirty="0" smtClean="0">
                <a:latin typeface="French Script MT" pitchFamily="66" charset="0"/>
              </a:rPr>
              <a:t>for your attention</a:t>
            </a:r>
            <a:endParaRPr lang="ar-EG" sz="6000" b="1" i="1" dirty="0">
              <a:latin typeface="French Script MT" pitchFamily="66"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EG" dirty="0"/>
          </a:p>
        </p:txBody>
      </p:sp>
      <p:graphicFrame>
        <p:nvGraphicFramePr>
          <p:cNvPr id="4" name="Content Placeholder 3"/>
          <p:cNvGraphicFramePr>
            <a:graphicFrameLocks noGrp="1"/>
          </p:cNvGraphicFramePr>
          <p:nvPr>
            <p:ph sz="quarter" idx="1"/>
          </p:nvPr>
        </p:nvGraphicFramePr>
        <p:xfrm>
          <a:off x="500033" y="1600200"/>
          <a:ext cx="7786743" cy="3014472"/>
        </p:xfrm>
        <a:graphic>
          <a:graphicData uri="http://schemas.openxmlformats.org/drawingml/2006/table">
            <a:tbl>
              <a:tblPr rtl="1" firstRow="1" bandRow="1">
                <a:tableStyleId>{5C22544A-7EE6-4342-B048-85BDC9FD1C3A}</a:tableStyleId>
              </a:tblPr>
              <a:tblGrid>
                <a:gridCol w="1946686"/>
                <a:gridCol w="1025358"/>
                <a:gridCol w="1382680"/>
                <a:gridCol w="3432019"/>
              </a:tblGrid>
              <a:tr h="370840">
                <a:tc>
                  <a:txBody>
                    <a:bodyPr/>
                    <a:lstStyle/>
                    <a:p>
                      <a:pPr algn="ctr" rtl="0">
                        <a:lnSpc>
                          <a:spcPct val="115000"/>
                        </a:lnSpc>
                        <a:spcAft>
                          <a:spcPts val="0"/>
                        </a:spcAft>
                      </a:pPr>
                      <a:r>
                        <a:rPr lang="en-US" sz="2800" dirty="0">
                          <a:latin typeface="Times New Roman"/>
                          <a:ea typeface="Calibri"/>
                          <a:cs typeface="Arial"/>
                        </a:rPr>
                        <a:t>95% CI</a:t>
                      </a:r>
                      <a:endParaRPr lang="en-US" sz="2800" dirty="0">
                        <a:latin typeface="Calibri"/>
                        <a:ea typeface="Calibri"/>
                        <a:cs typeface="Arial"/>
                      </a:endParaRPr>
                    </a:p>
                  </a:txBody>
                  <a:tcPr marL="68580" marR="68580" marT="0" marB="0"/>
                </a:tc>
                <a:tc>
                  <a:txBody>
                    <a:bodyPr/>
                    <a:lstStyle/>
                    <a:p>
                      <a:pPr algn="ctr" rtl="0">
                        <a:lnSpc>
                          <a:spcPct val="115000"/>
                        </a:lnSpc>
                        <a:spcAft>
                          <a:spcPts val="0"/>
                        </a:spcAft>
                      </a:pPr>
                      <a:r>
                        <a:rPr lang="en-US" sz="2800" dirty="0">
                          <a:latin typeface="Times New Roman"/>
                          <a:ea typeface="Calibri"/>
                          <a:cs typeface="Arial"/>
                        </a:rPr>
                        <a:t>HR</a:t>
                      </a:r>
                      <a:endParaRPr lang="en-US" sz="2800" dirty="0">
                        <a:latin typeface="Calibri"/>
                        <a:ea typeface="Calibri"/>
                        <a:cs typeface="Arial"/>
                      </a:endParaRPr>
                    </a:p>
                  </a:txBody>
                  <a:tcPr marL="68580" marR="68580" marT="0" marB="0"/>
                </a:tc>
                <a:tc>
                  <a:txBody>
                    <a:bodyPr/>
                    <a:lstStyle/>
                    <a:p>
                      <a:pPr algn="ctr" rtl="0">
                        <a:lnSpc>
                          <a:spcPct val="115000"/>
                        </a:lnSpc>
                        <a:spcAft>
                          <a:spcPts val="0"/>
                        </a:spcAft>
                      </a:pPr>
                      <a:r>
                        <a:rPr lang="en-US" sz="2800" dirty="0">
                          <a:latin typeface="Times New Roman"/>
                          <a:ea typeface="Calibri"/>
                          <a:cs typeface="Arial"/>
                        </a:rPr>
                        <a:t>P value</a:t>
                      </a:r>
                      <a:endParaRPr lang="en-US" sz="2800" dirty="0">
                        <a:latin typeface="Calibri"/>
                        <a:ea typeface="Calibri"/>
                        <a:cs typeface="Arial"/>
                      </a:endParaRPr>
                    </a:p>
                  </a:txBody>
                  <a:tcPr marL="68580" marR="68580" marT="0" marB="0"/>
                </a:tc>
                <a:tc>
                  <a:txBody>
                    <a:bodyPr/>
                    <a:lstStyle/>
                    <a:p>
                      <a:pPr rtl="1"/>
                      <a:endParaRPr lang="ar-EG" sz="2400" dirty="0"/>
                    </a:p>
                  </a:txBody>
                  <a:tcPr/>
                </a:tc>
              </a:tr>
              <a:tr h="370840">
                <a:tc>
                  <a:txBody>
                    <a:bodyPr/>
                    <a:lstStyle/>
                    <a:p>
                      <a:pPr algn="ctr" rtl="0">
                        <a:lnSpc>
                          <a:spcPct val="115000"/>
                        </a:lnSpc>
                        <a:spcAft>
                          <a:spcPts val="0"/>
                        </a:spcAft>
                      </a:pPr>
                      <a:r>
                        <a:rPr lang="en-US" sz="2800">
                          <a:latin typeface="Times New Roman"/>
                          <a:ea typeface="Calibri"/>
                          <a:cs typeface="Arial"/>
                        </a:rPr>
                        <a:t>0.49 – 2.96</a:t>
                      </a:r>
                      <a:endParaRPr lang="en-US" sz="2800">
                        <a:latin typeface="Calibri"/>
                        <a:ea typeface="Calibri"/>
                        <a:cs typeface="Arial"/>
                      </a:endParaRPr>
                    </a:p>
                  </a:txBody>
                  <a:tcPr marL="68580" marR="68580" marT="0" marB="0"/>
                </a:tc>
                <a:tc>
                  <a:txBody>
                    <a:bodyPr/>
                    <a:lstStyle/>
                    <a:p>
                      <a:pPr algn="ctr" rtl="0">
                        <a:lnSpc>
                          <a:spcPct val="115000"/>
                        </a:lnSpc>
                        <a:spcAft>
                          <a:spcPts val="0"/>
                        </a:spcAft>
                      </a:pPr>
                      <a:r>
                        <a:rPr lang="en-US" sz="2800">
                          <a:latin typeface="Times New Roman"/>
                          <a:ea typeface="Calibri"/>
                          <a:cs typeface="Arial"/>
                        </a:rPr>
                        <a:t>1.21</a:t>
                      </a:r>
                      <a:endParaRPr lang="en-US" sz="2800">
                        <a:latin typeface="Calibri"/>
                        <a:ea typeface="Calibri"/>
                        <a:cs typeface="Arial"/>
                      </a:endParaRPr>
                    </a:p>
                  </a:txBody>
                  <a:tcPr marL="68580" marR="68580" marT="0" marB="0"/>
                </a:tc>
                <a:tc>
                  <a:txBody>
                    <a:bodyPr/>
                    <a:lstStyle/>
                    <a:p>
                      <a:pPr algn="ctr" rtl="0">
                        <a:lnSpc>
                          <a:spcPct val="115000"/>
                        </a:lnSpc>
                        <a:spcAft>
                          <a:spcPts val="0"/>
                        </a:spcAft>
                      </a:pPr>
                      <a:r>
                        <a:rPr lang="en-US" sz="2800" dirty="0">
                          <a:latin typeface="Times New Roman"/>
                          <a:ea typeface="Calibri"/>
                          <a:cs typeface="Arial"/>
                        </a:rPr>
                        <a:t>0.673</a:t>
                      </a:r>
                      <a:endParaRPr lang="en-US" sz="2800" dirty="0">
                        <a:latin typeface="Calibri"/>
                        <a:ea typeface="Calibri"/>
                        <a:cs typeface="Arial"/>
                      </a:endParaRPr>
                    </a:p>
                  </a:txBody>
                  <a:tcPr marL="68580" marR="68580" marT="0" marB="0"/>
                </a:tc>
                <a:tc>
                  <a:txBody>
                    <a:bodyPr/>
                    <a:lstStyle/>
                    <a:p>
                      <a:pPr algn="l" rtl="0">
                        <a:lnSpc>
                          <a:spcPct val="115000"/>
                        </a:lnSpc>
                        <a:spcAft>
                          <a:spcPts val="0"/>
                        </a:spcAft>
                      </a:pPr>
                      <a:r>
                        <a:rPr lang="en-US" sz="2400" dirty="0">
                          <a:latin typeface="Times New Roman"/>
                          <a:ea typeface="Calibri"/>
                          <a:cs typeface="Arial"/>
                        </a:rPr>
                        <a:t>Imatinib </a:t>
                      </a:r>
                      <a:endParaRPr lang="en-US" sz="2400" dirty="0" smtClean="0">
                        <a:latin typeface="Times New Roman"/>
                        <a:ea typeface="Calibri"/>
                        <a:cs typeface="Arial"/>
                      </a:endParaRPr>
                    </a:p>
                    <a:p>
                      <a:pPr algn="l" rtl="0">
                        <a:lnSpc>
                          <a:spcPct val="115000"/>
                        </a:lnSpc>
                        <a:spcAft>
                          <a:spcPts val="0"/>
                        </a:spcAft>
                      </a:pPr>
                      <a:r>
                        <a:rPr lang="en-US" sz="2400" dirty="0" smtClean="0">
                          <a:latin typeface="Times New Roman"/>
                          <a:ea typeface="Calibri"/>
                          <a:cs typeface="Arial"/>
                        </a:rPr>
                        <a:t>(</a:t>
                      </a:r>
                      <a:r>
                        <a:rPr lang="en-US" sz="2400" dirty="0">
                          <a:latin typeface="Times New Roman"/>
                          <a:ea typeface="Calibri"/>
                          <a:cs typeface="Arial"/>
                        </a:rPr>
                        <a:t>prior Hydroxyurea vs. no)</a:t>
                      </a:r>
                      <a:endParaRPr lang="en-US" sz="2400" dirty="0">
                        <a:latin typeface="Calibri"/>
                        <a:ea typeface="Calibri"/>
                        <a:cs typeface="Arial"/>
                      </a:endParaRPr>
                    </a:p>
                  </a:txBody>
                  <a:tcPr marL="68580" marR="68580" marT="0" marB="0"/>
                </a:tc>
              </a:tr>
              <a:tr h="370840">
                <a:tc>
                  <a:txBody>
                    <a:bodyPr/>
                    <a:lstStyle/>
                    <a:p>
                      <a:pPr algn="ctr" rtl="0">
                        <a:lnSpc>
                          <a:spcPct val="115000"/>
                        </a:lnSpc>
                        <a:spcAft>
                          <a:spcPts val="0"/>
                        </a:spcAft>
                      </a:pPr>
                      <a:r>
                        <a:rPr lang="en-US" sz="2800">
                          <a:latin typeface="Times New Roman"/>
                          <a:ea typeface="Calibri"/>
                          <a:cs typeface="Arial"/>
                        </a:rPr>
                        <a:t>1.01 – 5.99</a:t>
                      </a:r>
                      <a:endParaRPr lang="en-US" sz="2800">
                        <a:latin typeface="Calibri"/>
                        <a:ea typeface="Calibri"/>
                        <a:cs typeface="Arial"/>
                      </a:endParaRPr>
                    </a:p>
                  </a:txBody>
                  <a:tcPr marL="68580" marR="68580" marT="0" marB="0"/>
                </a:tc>
                <a:tc>
                  <a:txBody>
                    <a:bodyPr/>
                    <a:lstStyle/>
                    <a:p>
                      <a:pPr algn="ctr" rtl="0">
                        <a:lnSpc>
                          <a:spcPct val="115000"/>
                        </a:lnSpc>
                        <a:spcAft>
                          <a:spcPts val="0"/>
                        </a:spcAft>
                      </a:pPr>
                      <a:r>
                        <a:rPr lang="en-US" sz="2800">
                          <a:latin typeface="Times New Roman"/>
                          <a:ea typeface="Calibri"/>
                          <a:cs typeface="Arial"/>
                        </a:rPr>
                        <a:t>2.38</a:t>
                      </a:r>
                      <a:endParaRPr lang="en-US" sz="2800">
                        <a:latin typeface="Calibri"/>
                        <a:ea typeface="Calibri"/>
                        <a:cs typeface="Arial"/>
                      </a:endParaRPr>
                    </a:p>
                  </a:txBody>
                  <a:tcPr marL="68580" marR="68580" marT="0" marB="0"/>
                </a:tc>
                <a:tc>
                  <a:txBody>
                    <a:bodyPr/>
                    <a:lstStyle/>
                    <a:p>
                      <a:pPr algn="ctr" rtl="0">
                        <a:lnSpc>
                          <a:spcPct val="115000"/>
                        </a:lnSpc>
                        <a:spcAft>
                          <a:spcPts val="0"/>
                        </a:spcAft>
                      </a:pPr>
                      <a:r>
                        <a:rPr lang="en-US" sz="2800" dirty="0">
                          <a:latin typeface="Times New Roman"/>
                          <a:ea typeface="Calibri"/>
                          <a:cs typeface="Arial"/>
                        </a:rPr>
                        <a:t>0.049</a:t>
                      </a:r>
                      <a:endParaRPr lang="en-US" sz="2800" dirty="0">
                        <a:latin typeface="Calibri"/>
                        <a:ea typeface="Calibri"/>
                        <a:cs typeface="Arial"/>
                      </a:endParaRPr>
                    </a:p>
                  </a:txBody>
                  <a:tcPr marL="68580" marR="68580" marT="0" marB="0"/>
                </a:tc>
                <a:tc>
                  <a:txBody>
                    <a:bodyPr/>
                    <a:lstStyle/>
                    <a:p>
                      <a:pPr algn="l" rtl="0">
                        <a:lnSpc>
                          <a:spcPct val="115000"/>
                        </a:lnSpc>
                        <a:spcAft>
                          <a:spcPts val="0"/>
                        </a:spcAft>
                      </a:pPr>
                      <a:r>
                        <a:rPr lang="en-US" sz="2400" dirty="0">
                          <a:latin typeface="Times New Roman"/>
                          <a:ea typeface="Calibri"/>
                          <a:cs typeface="Arial"/>
                        </a:rPr>
                        <a:t>Drug administration (Interruption vs. No)</a:t>
                      </a:r>
                      <a:endParaRPr lang="en-US" sz="2400" dirty="0">
                        <a:latin typeface="Calibri"/>
                        <a:ea typeface="Calibri"/>
                        <a:cs typeface="Arial"/>
                      </a:endParaRPr>
                    </a:p>
                  </a:txBody>
                  <a:tcPr marL="68580" marR="68580" marT="0" marB="0"/>
                </a:tc>
              </a:tr>
              <a:tr h="370840">
                <a:tc>
                  <a:txBody>
                    <a:bodyPr/>
                    <a:lstStyle/>
                    <a:p>
                      <a:pPr algn="ctr" rtl="0">
                        <a:lnSpc>
                          <a:spcPct val="115000"/>
                        </a:lnSpc>
                        <a:spcAft>
                          <a:spcPts val="0"/>
                        </a:spcAft>
                      </a:pPr>
                      <a:r>
                        <a:rPr lang="en-US" sz="2800" dirty="0">
                          <a:latin typeface="Times New Roman"/>
                          <a:ea typeface="Calibri"/>
                          <a:cs typeface="Arial"/>
                        </a:rPr>
                        <a:t>0.58 – 4.48</a:t>
                      </a:r>
                      <a:endParaRPr lang="en-US" sz="2800" dirty="0">
                        <a:latin typeface="Calibri"/>
                        <a:ea typeface="Calibri"/>
                        <a:cs typeface="Arial"/>
                      </a:endParaRPr>
                    </a:p>
                  </a:txBody>
                  <a:tcPr marL="68580" marR="68580" marT="0" marB="0"/>
                </a:tc>
                <a:tc>
                  <a:txBody>
                    <a:bodyPr/>
                    <a:lstStyle/>
                    <a:p>
                      <a:pPr algn="ctr" rtl="0">
                        <a:lnSpc>
                          <a:spcPct val="115000"/>
                        </a:lnSpc>
                        <a:spcAft>
                          <a:spcPts val="0"/>
                        </a:spcAft>
                      </a:pPr>
                      <a:r>
                        <a:rPr lang="en-US" sz="2800" dirty="0">
                          <a:latin typeface="Times New Roman"/>
                          <a:ea typeface="Calibri"/>
                          <a:cs typeface="Arial"/>
                        </a:rPr>
                        <a:t>1.61</a:t>
                      </a:r>
                      <a:endParaRPr lang="en-US" sz="2800" dirty="0">
                        <a:latin typeface="Calibri"/>
                        <a:ea typeface="Calibri"/>
                        <a:cs typeface="Arial"/>
                      </a:endParaRPr>
                    </a:p>
                  </a:txBody>
                  <a:tcPr marL="68580" marR="68580" marT="0" marB="0"/>
                </a:tc>
                <a:tc>
                  <a:txBody>
                    <a:bodyPr/>
                    <a:lstStyle/>
                    <a:p>
                      <a:pPr algn="ctr" rtl="0">
                        <a:lnSpc>
                          <a:spcPct val="115000"/>
                        </a:lnSpc>
                        <a:spcAft>
                          <a:spcPts val="0"/>
                        </a:spcAft>
                      </a:pPr>
                      <a:r>
                        <a:rPr lang="en-US" sz="2800" dirty="0">
                          <a:latin typeface="Times New Roman"/>
                          <a:ea typeface="Calibri"/>
                          <a:cs typeface="Arial"/>
                        </a:rPr>
                        <a:t>0.360</a:t>
                      </a:r>
                      <a:endParaRPr lang="en-US" sz="2800" dirty="0">
                        <a:latin typeface="Calibri"/>
                        <a:ea typeface="Calibri"/>
                        <a:cs typeface="Arial"/>
                      </a:endParaRPr>
                    </a:p>
                  </a:txBody>
                  <a:tcPr marL="68580" marR="68580" marT="0" marB="0"/>
                </a:tc>
                <a:tc>
                  <a:txBody>
                    <a:bodyPr/>
                    <a:lstStyle/>
                    <a:p>
                      <a:pPr algn="l" rtl="0">
                        <a:lnSpc>
                          <a:spcPct val="115000"/>
                        </a:lnSpc>
                        <a:spcAft>
                          <a:spcPts val="0"/>
                        </a:spcAft>
                      </a:pPr>
                      <a:r>
                        <a:rPr lang="en-US" sz="2400" dirty="0">
                          <a:latin typeface="Times New Roman"/>
                          <a:ea typeface="Calibri"/>
                          <a:cs typeface="Arial"/>
                        </a:rPr>
                        <a:t>EUTOS </a:t>
                      </a:r>
                      <a:r>
                        <a:rPr lang="en-US" sz="2400">
                          <a:latin typeface="Times New Roman"/>
                          <a:ea typeface="Calibri"/>
                          <a:cs typeface="Arial"/>
                        </a:rPr>
                        <a:t>score </a:t>
                      </a:r>
                      <a:endParaRPr lang="en-US" sz="2400" smtClean="0">
                        <a:latin typeface="Times New Roman"/>
                        <a:ea typeface="Calibri"/>
                        <a:cs typeface="Arial"/>
                      </a:endParaRPr>
                    </a:p>
                    <a:p>
                      <a:pPr algn="l" rtl="0">
                        <a:lnSpc>
                          <a:spcPct val="115000"/>
                        </a:lnSpc>
                        <a:spcAft>
                          <a:spcPts val="0"/>
                        </a:spcAft>
                      </a:pPr>
                      <a:r>
                        <a:rPr lang="en-US" sz="2400" smtClean="0">
                          <a:latin typeface="Times New Roman"/>
                          <a:ea typeface="Calibri"/>
                          <a:cs typeface="Arial"/>
                        </a:rPr>
                        <a:t>(</a:t>
                      </a:r>
                      <a:r>
                        <a:rPr lang="en-US" sz="2400" dirty="0">
                          <a:latin typeface="Times New Roman"/>
                          <a:ea typeface="Calibri"/>
                          <a:cs typeface="Arial"/>
                        </a:rPr>
                        <a:t>High vs. Low)</a:t>
                      </a:r>
                      <a:endParaRPr lang="en-US" sz="2400" dirty="0">
                        <a:latin typeface="Calibri"/>
                        <a:ea typeface="Calibri"/>
                        <a:cs typeface="Arial"/>
                      </a:endParaRPr>
                    </a:p>
                  </a:txBody>
                  <a:tcPr marL="68580" marR="68580" marT="0" marB="0"/>
                </a:tc>
              </a:tr>
            </a:tbl>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1249</TotalTime>
  <Words>703</Words>
  <Application>Microsoft Office PowerPoint</Application>
  <PresentationFormat>On-screen Show (4:3)</PresentationFormat>
  <Paragraphs>124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Oriel</vt:lpstr>
      <vt:lpstr>Impact of Imatinib interruption &amp; duration of prior Hydroxyurea on treatment outcome in CML patients</vt:lpstr>
      <vt:lpstr>Introduction</vt:lpstr>
      <vt:lpstr>Introduction</vt:lpstr>
      <vt:lpstr>Aim of work</vt:lpstr>
      <vt:lpstr>Patients and Methods</vt:lpstr>
      <vt:lpstr>Patients and Methods</vt:lpstr>
      <vt:lpstr>Results</vt:lpstr>
      <vt:lpstr>Baseline characteristics</vt:lpstr>
      <vt:lpstr>Response evaluation according to prior  Hydroxyurea use</vt:lpstr>
      <vt:lpstr>Response evaluation according to Drug Interruption</vt:lpstr>
      <vt:lpstr>Survival analysis</vt:lpstr>
      <vt:lpstr>PFS according to EUTOS score</vt:lpstr>
      <vt:lpstr>PFS acc to prior Hydroxyurea use</vt:lpstr>
      <vt:lpstr>PFS according to Drug Interruption</vt:lpstr>
      <vt:lpstr>Conclusions</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Imatinib interruption &amp; duration of prior Hydroxyurea on treatment outcome in CML patients</dc:title>
  <dc:creator>DR Raafat</dc:creator>
  <cp:lastModifiedBy>DR Raafat</cp:lastModifiedBy>
  <cp:revision>24</cp:revision>
  <dcterms:created xsi:type="dcterms:W3CDTF">2015-09-23T07:58:18Z</dcterms:created>
  <dcterms:modified xsi:type="dcterms:W3CDTF">2015-09-24T05:02:50Z</dcterms:modified>
</cp:coreProperties>
</file>