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81" r:id="rId6"/>
    <p:sldId id="266" r:id="rId7"/>
    <p:sldId id="267" r:id="rId8"/>
    <p:sldId id="270" r:id="rId9"/>
    <p:sldId id="271" r:id="rId10"/>
    <p:sldId id="272" r:id="rId11"/>
    <p:sldId id="273" r:id="rId12"/>
    <p:sldId id="275" r:id="rId13"/>
    <p:sldId id="268" r:id="rId14"/>
    <p:sldId id="269" r:id="rId15"/>
    <p:sldId id="276" r:id="rId16"/>
    <p:sldId id="277" r:id="rId17"/>
    <p:sldId id="280" r:id="rId18"/>
    <p:sldId id="279" r:id="rId19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7" name="Picture 6" descr="Cairo University, Poster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62349" y="214290"/>
            <a:ext cx="695931" cy="12558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EG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92A19DF-996B-419A-9E64-30F6DE699306}" type="datetimeFigureOut">
              <a:rPr lang="ar-EG" smtClean="0"/>
              <a:pPr/>
              <a:t>11/12/1436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EG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F5EFFDD-FCD8-4D9D-8DB8-975F94E94AC0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ptodate.com/contents/everolimus-drug-information?source=see_link" TargetMode="External"/><Relationship Id="rId3" Type="http://schemas.openxmlformats.org/officeDocument/2006/relationships/hyperlink" Target="http://www.uptodate.com/contents/sorafenib-drug-information?source=see_link" TargetMode="External"/><Relationship Id="rId7" Type="http://schemas.openxmlformats.org/officeDocument/2006/relationships/hyperlink" Target="http://www.uptodate.com/contents/temsirolimus-drug-information?source=see_link" TargetMode="External"/><Relationship Id="rId2" Type="http://schemas.openxmlformats.org/officeDocument/2006/relationships/hyperlink" Target="http://www.uptodate.com/contents/sunitinib-drug-information?source=see_li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ptodate.com/contents/axitinib-drug-information?source=see_link" TargetMode="External"/><Relationship Id="rId5" Type="http://schemas.openxmlformats.org/officeDocument/2006/relationships/hyperlink" Target="http://www.uptodate.com/contents/pazopanib-drug-information?source=see_link" TargetMode="External"/><Relationship Id="rId4" Type="http://schemas.openxmlformats.org/officeDocument/2006/relationships/hyperlink" Target="http://www.uptodate.com/contents/bevacizumab-drug-information?source=see_link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43312"/>
            <a:ext cx="6400800" cy="1600200"/>
          </a:xfrm>
        </p:spPr>
        <p:txBody>
          <a:bodyPr/>
          <a:lstStyle/>
          <a:p>
            <a:r>
              <a:rPr lang="en-US" dirty="0" err="1" smtClean="0"/>
              <a:t>Raafat</a:t>
            </a:r>
            <a:r>
              <a:rPr lang="en-US" dirty="0" smtClean="0"/>
              <a:t> R. Abdel-</a:t>
            </a:r>
            <a:r>
              <a:rPr lang="en-US" dirty="0" err="1" smtClean="0"/>
              <a:t>Malek</a:t>
            </a:r>
            <a:r>
              <a:rPr lang="en-US" dirty="0" smtClean="0"/>
              <a:t>, MD, FRCR</a:t>
            </a:r>
          </a:p>
          <a:p>
            <a:r>
              <a:rPr lang="en-US" dirty="0" smtClean="0"/>
              <a:t>Ass. Prof Clinical Oncology</a:t>
            </a:r>
          </a:p>
          <a:p>
            <a:r>
              <a:rPr lang="en-US" dirty="0" smtClean="0"/>
              <a:t>Cairo University, Egypt</a:t>
            </a:r>
            <a:endParaRPr lang="ar-E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1470025"/>
          </a:xfrm>
        </p:spPr>
        <p:txBody>
          <a:bodyPr/>
          <a:lstStyle/>
          <a:p>
            <a:r>
              <a:rPr lang="en-US" dirty="0" smtClean="0"/>
              <a:t>Efficacy &amp; Toxicity of </a:t>
            </a:r>
            <a:r>
              <a:rPr lang="en-US" dirty="0" err="1" smtClean="0"/>
              <a:t>Sunitinib</a:t>
            </a:r>
            <a:r>
              <a:rPr lang="en-US" dirty="0" smtClean="0"/>
              <a:t> in </a:t>
            </a:r>
            <a:r>
              <a:rPr lang="en-US" dirty="0" err="1" smtClean="0"/>
              <a:t>mRCC</a:t>
            </a:r>
            <a:r>
              <a:rPr lang="en-US" dirty="0" smtClean="0"/>
              <a:t> patients in Egypt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Renal cell carcinoma (RCC) accounts for 2–3% of all adult cancers. </a:t>
            </a:r>
            <a:br>
              <a:rPr lang="en-US" dirty="0" smtClean="0"/>
            </a:br>
            <a:endParaRPr lang="en-US" dirty="0" smtClean="0"/>
          </a:p>
          <a:p>
            <a:pPr algn="l" rtl="0"/>
            <a:r>
              <a:rPr lang="en-US" dirty="0" smtClean="0"/>
              <a:t>At diagnosis, a third of the patients present with locally advanced or metastatic disease and a third of patients undergoing </a:t>
            </a:r>
            <a:r>
              <a:rPr lang="en-US" dirty="0" err="1" smtClean="0"/>
              <a:t>nephrectomy</a:t>
            </a:r>
            <a:r>
              <a:rPr lang="en-US" dirty="0" smtClean="0"/>
              <a:t> will eventually develop metastasis</a:t>
            </a:r>
            <a:r>
              <a:rPr lang="en-US" b="1" dirty="0" smtClean="0"/>
              <a:t>.</a:t>
            </a:r>
            <a:br>
              <a:rPr lang="en-US" b="1" dirty="0" smtClean="0"/>
            </a:br>
            <a:endParaRPr lang="en-US" b="1" dirty="0" smtClean="0"/>
          </a:p>
          <a:p>
            <a:pPr algn="l" rtl="0"/>
            <a:r>
              <a:rPr lang="en-US" dirty="0" smtClean="0"/>
              <a:t>Understanding the molecular pathogenesis of RCC has identified many targets for therapeutic intervention.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The rapid development of agents blocking the vascular endothelial growth factor (VEGF) pathway (</a:t>
            </a:r>
            <a:r>
              <a:rPr lang="en-US" dirty="0" err="1" smtClean="0"/>
              <a:t>eg</a:t>
            </a:r>
            <a:r>
              <a:rPr lang="en-US" dirty="0" smtClean="0"/>
              <a:t>, </a:t>
            </a:r>
            <a:r>
              <a:rPr lang="en-US" dirty="0" err="1" smtClean="0">
                <a:hlinkClick r:id="rId2"/>
              </a:rPr>
              <a:t>Sunitinib</a:t>
            </a:r>
            <a:r>
              <a:rPr lang="en-US" dirty="0" smtClean="0"/>
              <a:t>, </a:t>
            </a:r>
            <a:r>
              <a:rPr lang="en-US" dirty="0" err="1" smtClean="0">
                <a:hlinkClick r:id="rId3"/>
              </a:rPr>
              <a:t>Sorafenib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Bevacizumab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dirty="0" err="1" smtClean="0">
                <a:hlinkClick r:id="rId5"/>
              </a:rPr>
              <a:t>Pazopanib</a:t>
            </a:r>
            <a:r>
              <a:rPr lang="en-US" dirty="0" smtClean="0"/>
              <a:t>, </a:t>
            </a:r>
            <a:r>
              <a:rPr lang="en-US" dirty="0" err="1" smtClean="0">
                <a:hlinkClick r:id="rId6"/>
              </a:rPr>
              <a:t>Axitinib</a:t>
            </a:r>
            <a:r>
              <a:rPr lang="en-US" dirty="0" smtClean="0"/>
              <a:t>) or the </a:t>
            </a:r>
            <a:r>
              <a:rPr lang="en-US" dirty="0" err="1" smtClean="0"/>
              <a:t>mTOR</a:t>
            </a:r>
            <a:r>
              <a:rPr lang="en-US" dirty="0" smtClean="0"/>
              <a:t> pathway (</a:t>
            </a:r>
            <a:r>
              <a:rPr lang="en-US" dirty="0" err="1" smtClean="0">
                <a:hlinkClick r:id="rId7"/>
              </a:rPr>
              <a:t>Temsirolimus</a:t>
            </a:r>
            <a:r>
              <a:rPr lang="en-US" dirty="0" smtClean="0"/>
              <a:t>, </a:t>
            </a:r>
            <a:r>
              <a:rPr lang="en-US" dirty="0" err="1" smtClean="0">
                <a:hlinkClick r:id="rId8"/>
              </a:rPr>
              <a:t>Everolimus</a:t>
            </a:r>
            <a:r>
              <a:rPr lang="en-US" dirty="0" smtClean="0"/>
              <a:t>) has established molecularly-targeted therapy as the preferred treatment approach for most patients with advanced clear cell renal cell carcinoma</a:t>
            </a:r>
            <a:r>
              <a:rPr lang="en-US" b="1" dirty="0" smtClean="0"/>
              <a:t>.</a:t>
            </a:r>
            <a:br>
              <a:rPr lang="en-US" b="1" dirty="0" smtClean="0"/>
            </a:br>
            <a:endParaRPr lang="en-US" b="1" dirty="0" smtClean="0"/>
          </a:p>
          <a:p>
            <a:pPr algn="l" rtl="0"/>
            <a:r>
              <a:rPr lang="en-US" dirty="0" smtClean="0"/>
              <a:t>Here we present our data regarding the efficacy and toxicity of </a:t>
            </a:r>
            <a:r>
              <a:rPr lang="en-US" dirty="0" err="1" smtClean="0"/>
              <a:t>Sunitinib</a:t>
            </a:r>
            <a:r>
              <a:rPr lang="en-US" dirty="0" smtClean="0"/>
              <a:t> among Egyptian patients with metastatic RCC.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and methods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Between January 2010 and December 2013, patients with metastatic RCC presented to Clinical Oncology department, Cairo University who received </a:t>
            </a:r>
            <a:r>
              <a:rPr lang="en-US" dirty="0" err="1" smtClean="0"/>
              <a:t>Sunitinib</a:t>
            </a:r>
            <a:r>
              <a:rPr lang="en-US" dirty="0" smtClean="0"/>
              <a:t> as 1</a:t>
            </a:r>
            <a:r>
              <a:rPr lang="en-US" baseline="30000" dirty="0" smtClean="0"/>
              <a:t>st</a:t>
            </a:r>
            <a:r>
              <a:rPr lang="en-US" dirty="0" smtClean="0"/>
              <a:t> line treatment were enrolled in this retrospective analysis.</a:t>
            </a:r>
            <a:br>
              <a:rPr lang="en-US" dirty="0" smtClean="0"/>
            </a:br>
            <a:endParaRPr lang="en-US" dirty="0" smtClean="0"/>
          </a:p>
          <a:p>
            <a:pPr algn="l" rtl="0"/>
            <a:r>
              <a:rPr lang="en-US" dirty="0" smtClean="0"/>
              <a:t>The medical records were reviewed, and data on both the patient and tumor characteristics were collected.</a:t>
            </a:r>
            <a:br>
              <a:rPr lang="en-US" dirty="0" smtClean="0"/>
            </a:br>
            <a:endParaRPr lang="en-US" dirty="0" smtClean="0"/>
          </a:p>
          <a:p>
            <a:pPr algn="l" rtl="0"/>
            <a:r>
              <a:rPr lang="en-US" dirty="0" smtClean="0"/>
              <a:t>The patients were analyzed with respect to the demographic profile, MSKCC risk scoring, dose of </a:t>
            </a:r>
            <a:r>
              <a:rPr lang="en-US" dirty="0" err="1" smtClean="0"/>
              <a:t>Sunitinib</a:t>
            </a:r>
            <a:r>
              <a:rPr lang="en-US" dirty="0" smtClean="0"/>
              <a:t>, response rate, adverse events, and survival.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and methods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PFS was calculated from date of diagnosis of metastatic disease till date of progression or death from any cause</a:t>
            </a:r>
            <a:r>
              <a:rPr lang="en-US" dirty="0" smtClean="0"/>
              <a:t>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OS was calculated from the date of diagnosis of metastatic disease till date of last follow-up or death from any cause.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4861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%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Number</a:t>
                      </a:r>
                      <a:endParaRPr lang="ar-E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Baseline characteristics</a:t>
                      </a:r>
                      <a:endParaRPr lang="ar-E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100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44</a:t>
                      </a:r>
                      <a:endParaRPr lang="ar-E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Total number of included patients</a:t>
                      </a:r>
                      <a:endParaRPr lang="ar-E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ar-EG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53 years (19 – 78)</a:t>
                      </a:r>
                      <a:endParaRPr lang="ar-E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Median (range)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Age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73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male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Gender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27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Female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ar-EG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91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40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Clear cell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Pathological subtype</a:t>
                      </a:r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papillary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7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err="1" smtClean="0"/>
                        <a:t>sarcomatoid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93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41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ECOG P.S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7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84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37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Nephrectomy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50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22</a:t>
                      </a:r>
                      <a:endParaRPr lang="ar-E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Metastatic at 1</a:t>
                      </a:r>
                      <a:r>
                        <a:rPr kumimoji="0"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presentation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3708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%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Number</a:t>
                      </a:r>
                      <a:endParaRPr lang="ar-E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Baseline characteristics</a:t>
                      </a:r>
                      <a:endParaRPr lang="ar-E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ar-E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Favorable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MSKCC scoring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66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29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Intermediate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9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Poor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66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29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Lung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Site of metastasis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16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Lymph nodes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32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14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Bone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25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11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Liver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7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Brain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7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Local recurrence</a:t>
                      </a:r>
                      <a:endParaRPr lang="ar-E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sz="3200" dirty="0" smtClean="0"/>
              <a:t>At median follow up of 19 months:</a:t>
            </a:r>
            <a:endParaRPr lang="en-US" dirty="0" smtClean="0"/>
          </a:p>
          <a:p>
            <a:pPr lvl="2" algn="l" rtl="0">
              <a:buFont typeface="Wingdings" pitchFamily="2" charset="2"/>
              <a:buChar char="Ø"/>
            </a:pPr>
            <a:r>
              <a:rPr lang="en-US" sz="2800" dirty="0" smtClean="0"/>
              <a:t>9 patients (21%) achieved PR 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en-US" sz="2800" dirty="0" smtClean="0"/>
              <a:t>20 patients (45%) had SD 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en-US" sz="2800" dirty="0" smtClean="0"/>
              <a:t>7 patients (16%) had DP, 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en-US" sz="2800" dirty="0" smtClean="0"/>
              <a:t>4 patients (9%) had discontinued therapy due to repeated G3 toxicity (Fatigue or Hand &amp; Foot syndrome)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en-US" sz="2800" dirty="0" smtClean="0"/>
              <a:t>4 (9%) lost follow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ar-EG" dirty="0"/>
          </a:p>
        </p:txBody>
      </p:sp>
      <p:pic>
        <p:nvPicPr>
          <p:cNvPr id="4" name="صورة 5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643050"/>
            <a:ext cx="757242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57422" y="5000636"/>
            <a:ext cx="407196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Median OS: 23 </a:t>
            </a:r>
            <a:r>
              <a:rPr lang="en-US" dirty="0"/>
              <a:t>months (95% CI 15.2 – 30.9)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ar-EG" dirty="0"/>
          </a:p>
        </p:txBody>
      </p:sp>
      <p:pic>
        <p:nvPicPr>
          <p:cNvPr id="7" name="عنصر نائب للمحتوى 3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4414" y="1447800"/>
            <a:ext cx="7072362" cy="4910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5984" y="5214950"/>
            <a:ext cx="407196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Median PFS: </a:t>
            </a:r>
            <a:r>
              <a:rPr lang="en-US" dirty="0"/>
              <a:t>12 months (95% CI 11.6 – 12.3)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ar-EG" dirty="0"/>
          </a:p>
        </p:txBody>
      </p:sp>
      <p:pic>
        <p:nvPicPr>
          <p:cNvPr id="6" name="عنصر نائب للمحتوى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500174"/>
            <a:ext cx="721523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428728" y="6215082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PFS according to</a:t>
            </a:r>
            <a:r>
              <a:rPr lang="en-US" dirty="0" smtClean="0"/>
              <a:t> </a:t>
            </a:r>
            <a:r>
              <a:rPr lang="en-US" b="1" dirty="0" smtClean="0"/>
              <a:t>Memorial Sloan Kettering Cancer Center risk score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events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All patients started </a:t>
            </a:r>
            <a:r>
              <a:rPr lang="en-US" dirty="0" err="1" smtClean="0"/>
              <a:t>Sunitinib</a:t>
            </a:r>
            <a:r>
              <a:rPr lang="en-US" dirty="0" smtClean="0"/>
              <a:t> at the standard dose 50 mg orally once daily on a 4 weeks on, 2 weeks off dosing schedule. </a:t>
            </a:r>
          </a:p>
          <a:p>
            <a:pPr algn="l" rtl="0"/>
            <a:r>
              <a:rPr lang="en-US" dirty="0" smtClean="0"/>
              <a:t>The median treatment duration was 8.75 months,</a:t>
            </a:r>
          </a:p>
          <a:p>
            <a:pPr algn="l" rtl="0"/>
            <a:r>
              <a:rPr lang="en-US" dirty="0" smtClean="0"/>
              <a:t>dose reduction was necessary in 21 (47.7%) patients. </a:t>
            </a:r>
          </a:p>
          <a:p>
            <a:pPr algn="l" rtl="0"/>
            <a:r>
              <a:rPr lang="en-US" dirty="0" smtClean="0"/>
              <a:t>The dose was decreased to 37.5 mg/day in 18 (86%) patients and to 25 mg/day in 3 (14%) patients. </a:t>
            </a:r>
          </a:p>
          <a:p>
            <a:pPr algn="l" rtl="0"/>
            <a:r>
              <a:rPr lang="en-US" dirty="0" err="1" smtClean="0"/>
              <a:t>Sunitinib</a:t>
            </a:r>
            <a:r>
              <a:rPr lang="en-US" dirty="0" smtClean="0"/>
              <a:t> was interrupted in 4 patients due to grade 3 toxicity. </a:t>
            </a:r>
          </a:p>
          <a:p>
            <a:pPr algn="l" rtl="0"/>
            <a:r>
              <a:rPr lang="en-US" dirty="0" smtClean="0"/>
              <a:t>Most of the patients had their dose reduction at the second cycle (70%) followed by the third one (20%).</a:t>
            </a:r>
          </a:p>
          <a:p>
            <a:pPr algn="l" rtl="0"/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events</a:t>
            </a:r>
            <a:endParaRPr lang="ar-EG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914400" y="1693564"/>
          <a:ext cx="7772400" cy="4450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Grade </a:t>
                      </a:r>
                      <a:r>
                        <a:rPr lang="en-US" sz="1800" b="1" dirty="0" smtClean="0">
                          <a:latin typeface="Times New Roman"/>
                          <a:ea typeface="Calibri"/>
                          <a:cs typeface="Arial"/>
                        </a:rPr>
                        <a:t>3-4 </a:t>
                      </a: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All </a:t>
                      </a:r>
                      <a:r>
                        <a:rPr lang="en-US" sz="1800" b="1" dirty="0" err="1" smtClean="0">
                          <a:latin typeface="Times New Roman"/>
                          <a:ea typeface="Calibri"/>
                          <a:cs typeface="Arial"/>
                        </a:rPr>
                        <a:t>gardes</a:t>
                      </a:r>
                      <a:r>
                        <a:rPr lang="en-US" sz="1800" b="1" dirty="0" smtClean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Adverse events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4 (9)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25 (65.8)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Fatigue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3 (6.8)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22 (50)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Vomiting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Arial"/>
                        </a:rPr>
                        <a:t>7 (15.9)</a:t>
                      </a:r>
                      <a:endParaRPr lang="en-US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21 (47.7 )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Mucositis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6 (13.6)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20 (45.4)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Hand and foot syndrome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1 (2.2)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17 (38.6)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Hypertension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3 (6.8)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16 (36.3)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Diarrhea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11(25)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Heart burn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10 (22.7)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Skin rash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4 (9)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Hypothyroidism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3 (6.8)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Bleeding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2 (4.5)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Decline in </a:t>
                      </a:r>
                      <a:r>
                        <a:rPr lang="en-US" sz="1800" dirty="0" smtClean="0">
                          <a:latin typeface="Times New Roman"/>
                          <a:ea typeface="Calibri"/>
                          <a:cs typeface="Arial"/>
                        </a:rPr>
                        <a:t>EF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events</a:t>
            </a:r>
            <a:endParaRPr lang="ar-E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989778"/>
          <a:ext cx="7772400" cy="2225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Grade </a:t>
                      </a:r>
                      <a:r>
                        <a:rPr lang="en-US" sz="1800" b="1" dirty="0" smtClean="0">
                          <a:latin typeface="Times New Roman"/>
                          <a:ea typeface="Calibri"/>
                          <a:cs typeface="Arial"/>
                        </a:rPr>
                        <a:t>3-4 </a:t>
                      </a: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All </a:t>
                      </a:r>
                      <a:r>
                        <a:rPr lang="en-US" sz="1800" b="1" dirty="0" err="1" smtClean="0">
                          <a:latin typeface="Times New Roman"/>
                          <a:ea typeface="Calibri"/>
                          <a:cs typeface="Arial"/>
                        </a:rPr>
                        <a:t>gardes</a:t>
                      </a:r>
                      <a:r>
                        <a:rPr lang="en-US" sz="1800" b="1" dirty="0" smtClean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Lab abnormalities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2(4.5)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22 (50)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Anemia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1(2.2)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21(47.7)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Leucopenia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3(6.8)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12(27.2)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Neutropenia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1(2.2)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7(15.9)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Arial"/>
                        </a:rPr>
                        <a:t>Thrombocytopenia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1(2.2)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4 (9)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Arial"/>
                        </a:rPr>
                        <a:t>Liver enzymes elevation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In our study, median PFS of 12 months &amp; median OS was 23 months coincide with published literature.</a:t>
            </a:r>
          </a:p>
          <a:p>
            <a:pPr algn="l" rtl="0"/>
            <a:r>
              <a:rPr lang="en-US" dirty="0" smtClean="0"/>
              <a:t>The most common non hematological adverse events in our Egyptian patients were fatigue, vomiting while most frequent G3 toxicity were </a:t>
            </a:r>
            <a:r>
              <a:rPr lang="en-US" dirty="0" err="1" smtClean="0"/>
              <a:t>mucositis</a:t>
            </a:r>
            <a:r>
              <a:rPr lang="en-US" dirty="0" smtClean="0"/>
              <a:t> and hand &amp; foot.</a:t>
            </a:r>
          </a:p>
          <a:p>
            <a:pPr algn="l" rtl="0"/>
            <a:r>
              <a:rPr lang="en-US" dirty="0" smtClean="0"/>
              <a:t>Our toxicity profile is quite different from the western literature, where diarrhea was the dominant adverse event (61%), while hypertension (12%) and fatigue (11%) were the most frequent grade 3 non hematological toxicity.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Different toxicity profile were seen in Asian population where the most common adverse events were fatigue (81%), </a:t>
            </a:r>
            <a:r>
              <a:rPr lang="en-US" dirty="0" err="1" smtClean="0"/>
              <a:t>stomatitis</a:t>
            </a:r>
            <a:r>
              <a:rPr lang="en-US" dirty="0" smtClean="0"/>
              <a:t> (60%), thrombocytopenia (56%), anemia (55%) and hand–foot syndrome (48%) . Grade 3 or 4 events were for hand–foot syndrome (16%), thrombocytopenia (16%) and </a:t>
            </a:r>
            <a:r>
              <a:rPr lang="en-US" dirty="0" err="1" smtClean="0"/>
              <a:t>stomatitis</a:t>
            </a:r>
            <a:r>
              <a:rPr lang="en-US" dirty="0" smtClean="0"/>
              <a:t> (10%).</a:t>
            </a:r>
            <a:endParaRPr lang="ar-EG" dirty="0" smtClean="0"/>
          </a:p>
          <a:p>
            <a:pPr algn="l" rtl="0"/>
            <a:r>
              <a:rPr lang="en-US" dirty="0" smtClean="0"/>
              <a:t>In conclusion, it seems that the toxicity profile in our Egyptian patients is more close to the Asian people rather than the western countries, a phenomenon that obviously needs further validation by a large prospective trial.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spect="1"/>
          </p:cNvSpPr>
          <p:nvPr/>
        </p:nvSpPr>
        <p:spPr>
          <a:xfrm>
            <a:off x="2000232" y="2000240"/>
            <a:ext cx="5072098" cy="24929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9600" b="1" i="1" dirty="0" smtClean="0">
                <a:latin typeface="French Script MT" pitchFamily="66" charset="0"/>
              </a:rPr>
              <a:t>Thank </a:t>
            </a:r>
            <a:r>
              <a:rPr lang="en-US" sz="9600" b="1" i="1" dirty="0" smtClean="0">
                <a:latin typeface="French Script MT" pitchFamily="66" charset="0"/>
              </a:rPr>
              <a:t>You</a:t>
            </a:r>
          </a:p>
          <a:p>
            <a:pPr algn="ctr"/>
            <a:r>
              <a:rPr lang="en-US" sz="6000" b="1" i="1" dirty="0" smtClean="0">
                <a:latin typeface="French Script MT" pitchFamily="66" charset="0"/>
              </a:rPr>
              <a:t>for your attention</a:t>
            </a:r>
            <a:endParaRPr lang="ar-EG" sz="6000" b="1" i="1" dirty="0">
              <a:latin typeface="Frenc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ar-EG" dirty="0"/>
          </a:p>
        </p:txBody>
      </p:sp>
      <p:sp>
        <p:nvSpPr>
          <p:cNvPr id="9" name="Rectangle 8"/>
          <p:cNvSpPr/>
          <p:nvPr/>
        </p:nvSpPr>
        <p:spPr>
          <a:xfrm>
            <a:off x="2571736" y="6143644"/>
            <a:ext cx="4429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/>
              <a:t>PFS according to status at presentation</a:t>
            </a:r>
            <a:endParaRPr lang="ar-EG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628796"/>
            <a:ext cx="7072362" cy="444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162</TotalTime>
  <Words>824</Words>
  <Application>Microsoft Office PowerPoint</Application>
  <PresentationFormat>On-screen Show (4:3)</PresentationFormat>
  <Paragraphs>179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Equity</vt:lpstr>
      <vt:lpstr>Efficacy &amp; Toxicity of Sunitinib in mRCC patients in Egypt</vt:lpstr>
      <vt:lpstr>Introduction</vt:lpstr>
      <vt:lpstr>Introduction</vt:lpstr>
      <vt:lpstr>Patients and methods</vt:lpstr>
      <vt:lpstr>Patients and methods</vt:lpstr>
      <vt:lpstr>Results</vt:lpstr>
      <vt:lpstr>Results</vt:lpstr>
      <vt:lpstr>Results</vt:lpstr>
      <vt:lpstr>Results</vt:lpstr>
      <vt:lpstr>Results</vt:lpstr>
      <vt:lpstr>Results</vt:lpstr>
      <vt:lpstr>Adverse events</vt:lpstr>
      <vt:lpstr>Adverse events</vt:lpstr>
      <vt:lpstr>Adverse events</vt:lpstr>
      <vt:lpstr>Conclusions</vt:lpstr>
      <vt:lpstr>Conclusions</vt:lpstr>
      <vt:lpstr>Slide 17</vt:lpstr>
      <vt:lpstr>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Efficacy &amp; Toxicity of Sunitinib in mRCC</dc:title>
  <dc:creator>DR Raafat</dc:creator>
  <cp:lastModifiedBy>DR Raafat</cp:lastModifiedBy>
  <cp:revision>19</cp:revision>
  <dcterms:created xsi:type="dcterms:W3CDTF">2015-09-22T17:06:51Z</dcterms:created>
  <dcterms:modified xsi:type="dcterms:W3CDTF">2015-09-24T04:49:48Z</dcterms:modified>
</cp:coreProperties>
</file>