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308" r:id="rId3"/>
    <p:sldId id="319" r:id="rId4"/>
    <p:sldId id="267" r:id="rId5"/>
    <p:sldId id="320" r:id="rId6"/>
    <p:sldId id="321" r:id="rId7"/>
    <p:sldId id="322" r:id="rId8"/>
    <p:sldId id="271" r:id="rId9"/>
    <p:sldId id="272" r:id="rId10"/>
    <p:sldId id="273" r:id="rId11"/>
    <p:sldId id="274" r:id="rId12"/>
    <p:sldId id="323" r:id="rId13"/>
    <p:sldId id="331" r:id="rId14"/>
    <p:sldId id="324" r:id="rId15"/>
    <p:sldId id="325" r:id="rId16"/>
    <p:sldId id="310" r:id="rId17"/>
    <p:sldId id="311" r:id="rId18"/>
    <p:sldId id="326" r:id="rId19"/>
    <p:sldId id="313" r:id="rId20"/>
    <p:sldId id="317" r:id="rId21"/>
    <p:sldId id="327" r:id="rId22"/>
    <p:sldId id="330" r:id="rId23"/>
    <p:sldId id="290" r:id="rId24"/>
    <p:sldId id="291" r:id="rId25"/>
    <p:sldId id="292" r:id="rId26"/>
    <p:sldId id="278" r:id="rId27"/>
    <p:sldId id="293" r:id="rId28"/>
    <p:sldId id="280" r:id="rId29"/>
    <p:sldId id="284" r:id="rId30"/>
    <p:sldId id="318" r:id="rId31"/>
    <p:sldId id="285" r:id="rId32"/>
    <p:sldId id="286" r:id="rId33"/>
    <p:sldId id="287" r:id="rId34"/>
    <p:sldId id="28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0000FF"/>
    <a:srgbClr val="006600"/>
    <a:srgbClr val="CC0066"/>
    <a:srgbClr val="CCECFF"/>
    <a:srgbClr val="CCFF99"/>
    <a:srgbClr val="CCFFCC"/>
    <a:srgbClr val="FFFFCC"/>
    <a:srgbClr val="FFFFFF"/>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37" autoAdjust="0"/>
    <p:restoredTop sz="94660"/>
  </p:normalViewPr>
  <p:slideViewPr>
    <p:cSldViewPr>
      <p:cViewPr>
        <p:scale>
          <a:sx n="67" d="100"/>
          <a:sy n="67" d="100"/>
        </p:scale>
        <p:origin x="-1572" y="-12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dmin\Desktop\Dubai%20Poster\Graph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dmin\Desktop\Dubai%20Poster\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6"/>
  <c:chart>
    <c:title>
      <c:tx>
        <c:rich>
          <a:bodyPr/>
          <a:lstStyle/>
          <a:p>
            <a:pPr>
              <a:defRPr sz="1200" b="1">
                <a:solidFill>
                  <a:srgbClr val="0000FF"/>
                </a:solidFill>
                <a:latin typeface="Times New Roman" pitchFamily="18" charset="0"/>
                <a:cs typeface="Times New Roman" pitchFamily="18" charset="0"/>
              </a:defRPr>
            </a:pPr>
            <a:r>
              <a:rPr lang="en-US" sz="1800" b="1" i="0" u="none" strike="noStrike" baseline="0" dirty="0">
                <a:solidFill>
                  <a:srgbClr val="0000FF"/>
                </a:solidFill>
                <a:latin typeface="Times New Roman" pitchFamily="18" charset="0"/>
                <a:cs typeface="Times New Roman" pitchFamily="18" charset="0"/>
              </a:rPr>
              <a:t>Variations in nitrates </a:t>
            </a:r>
            <a:endParaRPr lang="en-US" sz="1800" b="1" dirty="0">
              <a:solidFill>
                <a:srgbClr val="0000FF"/>
              </a:solidFill>
              <a:latin typeface="Times New Roman" pitchFamily="18" charset="0"/>
              <a:cs typeface="Times New Roman" pitchFamily="18" charset="0"/>
            </a:endParaRPr>
          </a:p>
        </c:rich>
      </c:tx>
      <c:layout/>
    </c:title>
    <c:view3D>
      <c:rAngAx val="1"/>
    </c:view3D>
    <c:plotArea>
      <c:layout/>
      <c:bar3DChart>
        <c:barDir val="col"/>
        <c:grouping val="clustered"/>
        <c:ser>
          <c:idx val="0"/>
          <c:order val="0"/>
          <c:tx>
            <c:v>SL</c:v>
          </c:tx>
          <c:spPr>
            <a:solidFill>
              <a:srgbClr val="FF0000"/>
            </a:solidFill>
          </c:spPr>
          <c:cat>
            <c:strLit>
              <c:ptCount val="24"/>
              <c:pt idx="0">
                <c:v>Jan’14</c:v>
              </c:pt>
              <c:pt idx="1">
                <c:v>Feb’14</c:v>
              </c:pt>
              <c:pt idx="2">
                <c:v>Mar’14</c:v>
              </c:pt>
              <c:pt idx="3">
                <c:v>Apr’14</c:v>
              </c:pt>
              <c:pt idx="4">
                <c:v>May’14</c:v>
              </c:pt>
              <c:pt idx="5">
                <c:v>June’14</c:v>
              </c:pt>
              <c:pt idx="6">
                <c:v>July’14</c:v>
              </c:pt>
              <c:pt idx="7">
                <c:v>Aug’14</c:v>
              </c:pt>
              <c:pt idx="8">
                <c:v>Sept’14</c:v>
              </c:pt>
              <c:pt idx="9">
                <c:v>Oct’14</c:v>
              </c:pt>
              <c:pt idx="10">
                <c:v>Nov’14</c:v>
              </c:pt>
              <c:pt idx="11">
                <c:v>Dec’14</c:v>
              </c:pt>
              <c:pt idx="12">
                <c:v>Jan’15</c:v>
              </c:pt>
              <c:pt idx="13">
                <c:v>Feb’15</c:v>
              </c:pt>
              <c:pt idx="14">
                <c:v>Mar15</c:v>
              </c:pt>
              <c:pt idx="15">
                <c:v> Apr’15</c:v>
              </c:pt>
              <c:pt idx="16">
                <c:v>May’15</c:v>
              </c:pt>
              <c:pt idx="17">
                <c:v>June’15</c:v>
              </c:pt>
              <c:pt idx="18">
                <c:v>July’15</c:v>
              </c:pt>
              <c:pt idx="19">
                <c:v>Aug’15</c:v>
              </c:pt>
              <c:pt idx="20">
                <c:v>Sept’15</c:v>
              </c:pt>
              <c:pt idx="21">
                <c:v>Oct’15</c:v>
              </c:pt>
              <c:pt idx="22">
                <c:v>Nov’15</c:v>
              </c:pt>
              <c:pt idx="23">
                <c:v>Dec’15</c:v>
              </c:pt>
            </c:strLit>
          </c:cat>
          <c:val>
            <c:numRef>
              <c:f>Sheet2!$B$3:$B$26</c:f>
              <c:numCache>
                <c:formatCode>General</c:formatCode>
                <c:ptCount val="24"/>
                <c:pt idx="0">
                  <c:v>0.2</c:v>
                </c:pt>
                <c:pt idx="1">
                  <c:v>0.72000000000000064</c:v>
                </c:pt>
                <c:pt idx="2">
                  <c:v>0.82000000000000062</c:v>
                </c:pt>
                <c:pt idx="3">
                  <c:v>0.31000000000000139</c:v>
                </c:pt>
                <c:pt idx="4">
                  <c:v>0.54</c:v>
                </c:pt>
                <c:pt idx="5">
                  <c:v>0.33000000000000185</c:v>
                </c:pt>
                <c:pt idx="6">
                  <c:v>0.41000000000000031</c:v>
                </c:pt>
                <c:pt idx="7">
                  <c:v>0.5</c:v>
                </c:pt>
                <c:pt idx="8">
                  <c:v>0.53</c:v>
                </c:pt>
                <c:pt idx="9">
                  <c:v>0.48000000000000032</c:v>
                </c:pt>
                <c:pt idx="10">
                  <c:v>0.31000000000000139</c:v>
                </c:pt>
                <c:pt idx="11">
                  <c:v>0.29000000000000031</c:v>
                </c:pt>
                <c:pt idx="12">
                  <c:v>0.21000000000000021</c:v>
                </c:pt>
                <c:pt idx="13">
                  <c:v>0.34000000000000058</c:v>
                </c:pt>
                <c:pt idx="14">
                  <c:v>0.73000000000000065</c:v>
                </c:pt>
                <c:pt idx="15">
                  <c:v>0.24000000000000021</c:v>
                </c:pt>
                <c:pt idx="16">
                  <c:v>0.32000000000000156</c:v>
                </c:pt>
                <c:pt idx="17">
                  <c:v>0.37000000000000038</c:v>
                </c:pt>
                <c:pt idx="18">
                  <c:v>0.43000000000000038</c:v>
                </c:pt>
                <c:pt idx="19">
                  <c:v>0.59000000000000064</c:v>
                </c:pt>
                <c:pt idx="20">
                  <c:v>0.56999999999999995</c:v>
                </c:pt>
                <c:pt idx="21">
                  <c:v>0.53</c:v>
                </c:pt>
                <c:pt idx="22">
                  <c:v>0.45</c:v>
                </c:pt>
                <c:pt idx="23">
                  <c:v>0.37000000000000038</c:v>
                </c:pt>
              </c:numCache>
            </c:numRef>
          </c:val>
        </c:ser>
        <c:ser>
          <c:idx val="1"/>
          <c:order val="1"/>
          <c:tx>
            <c:v>KP</c:v>
          </c:tx>
          <c:spPr>
            <a:solidFill>
              <a:srgbClr val="00FF00"/>
            </a:solidFill>
          </c:spPr>
          <c:cat>
            <c:strLit>
              <c:ptCount val="24"/>
              <c:pt idx="0">
                <c:v>Jan’14</c:v>
              </c:pt>
              <c:pt idx="1">
                <c:v>Feb’14</c:v>
              </c:pt>
              <c:pt idx="2">
                <c:v>Mar’14</c:v>
              </c:pt>
              <c:pt idx="3">
                <c:v>Apr’14</c:v>
              </c:pt>
              <c:pt idx="4">
                <c:v>May’14</c:v>
              </c:pt>
              <c:pt idx="5">
                <c:v>June’14</c:v>
              </c:pt>
              <c:pt idx="6">
                <c:v>July’14</c:v>
              </c:pt>
              <c:pt idx="7">
                <c:v>Aug’14</c:v>
              </c:pt>
              <c:pt idx="8">
                <c:v>Sept’14</c:v>
              </c:pt>
              <c:pt idx="9">
                <c:v>Oct’14</c:v>
              </c:pt>
              <c:pt idx="10">
                <c:v>Nov’14</c:v>
              </c:pt>
              <c:pt idx="11">
                <c:v>Dec’14</c:v>
              </c:pt>
              <c:pt idx="12">
                <c:v>Jan’15</c:v>
              </c:pt>
              <c:pt idx="13">
                <c:v>Feb’15</c:v>
              </c:pt>
              <c:pt idx="14">
                <c:v>Mar15</c:v>
              </c:pt>
              <c:pt idx="15">
                <c:v> Apr’15</c:v>
              </c:pt>
              <c:pt idx="16">
                <c:v>May’15</c:v>
              </c:pt>
              <c:pt idx="17">
                <c:v>June’15</c:v>
              </c:pt>
              <c:pt idx="18">
                <c:v>July’15</c:v>
              </c:pt>
              <c:pt idx="19">
                <c:v>Aug’15</c:v>
              </c:pt>
              <c:pt idx="20">
                <c:v>Sept’15</c:v>
              </c:pt>
              <c:pt idx="21">
                <c:v>Oct’15</c:v>
              </c:pt>
              <c:pt idx="22">
                <c:v>Nov’15</c:v>
              </c:pt>
              <c:pt idx="23">
                <c:v>Dec’15</c:v>
              </c:pt>
            </c:strLit>
          </c:cat>
          <c:val>
            <c:numRef>
              <c:f>Sheet2!$C$3:$C$26</c:f>
              <c:numCache>
                <c:formatCode>General</c:formatCode>
                <c:ptCount val="24"/>
                <c:pt idx="0">
                  <c:v>0.27</c:v>
                </c:pt>
                <c:pt idx="1">
                  <c:v>0.23</c:v>
                </c:pt>
                <c:pt idx="2">
                  <c:v>0.56000000000000005</c:v>
                </c:pt>
                <c:pt idx="3">
                  <c:v>0.47000000000000008</c:v>
                </c:pt>
                <c:pt idx="4">
                  <c:v>0.36000000000000032</c:v>
                </c:pt>
                <c:pt idx="5">
                  <c:v>0.5</c:v>
                </c:pt>
                <c:pt idx="6">
                  <c:v>0.58000000000000063</c:v>
                </c:pt>
                <c:pt idx="7">
                  <c:v>0.34000000000000058</c:v>
                </c:pt>
                <c:pt idx="8">
                  <c:v>0.38000000000000156</c:v>
                </c:pt>
                <c:pt idx="9">
                  <c:v>0.31000000000000139</c:v>
                </c:pt>
                <c:pt idx="10">
                  <c:v>0.30000000000000032</c:v>
                </c:pt>
                <c:pt idx="11">
                  <c:v>0.29000000000000031</c:v>
                </c:pt>
                <c:pt idx="12">
                  <c:v>0.21000000000000021</c:v>
                </c:pt>
                <c:pt idx="13">
                  <c:v>0.23</c:v>
                </c:pt>
                <c:pt idx="14">
                  <c:v>0.5</c:v>
                </c:pt>
                <c:pt idx="15">
                  <c:v>0.49000000000000032</c:v>
                </c:pt>
                <c:pt idx="16">
                  <c:v>0.32000000000000156</c:v>
                </c:pt>
                <c:pt idx="17">
                  <c:v>0.35000000000000031</c:v>
                </c:pt>
                <c:pt idx="18">
                  <c:v>0.28000000000000008</c:v>
                </c:pt>
                <c:pt idx="19">
                  <c:v>0.33000000000000185</c:v>
                </c:pt>
                <c:pt idx="20">
                  <c:v>0.38000000000000156</c:v>
                </c:pt>
                <c:pt idx="21">
                  <c:v>0.32000000000000156</c:v>
                </c:pt>
                <c:pt idx="22">
                  <c:v>0.29000000000000031</c:v>
                </c:pt>
                <c:pt idx="23">
                  <c:v>0.27</c:v>
                </c:pt>
              </c:numCache>
            </c:numRef>
          </c:val>
        </c:ser>
        <c:ser>
          <c:idx val="2"/>
          <c:order val="2"/>
          <c:tx>
            <c:v>LL</c:v>
          </c:tx>
          <c:spPr>
            <a:solidFill>
              <a:srgbClr val="2D12F6"/>
            </a:solidFill>
          </c:spPr>
          <c:cat>
            <c:strLit>
              <c:ptCount val="24"/>
              <c:pt idx="0">
                <c:v>Jan’14</c:v>
              </c:pt>
              <c:pt idx="1">
                <c:v>Feb’14</c:v>
              </c:pt>
              <c:pt idx="2">
                <c:v>Mar’14</c:v>
              </c:pt>
              <c:pt idx="3">
                <c:v>Apr’14</c:v>
              </c:pt>
              <c:pt idx="4">
                <c:v>May’14</c:v>
              </c:pt>
              <c:pt idx="5">
                <c:v>June’14</c:v>
              </c:pt>
              <c:pt idx="6">
                <c:v>July’14</c:v>
              </c:pt>
              <c:pt idx="7">
                <c:v>Aug’14</c:v>
              </c:pt>
              <c:pt idx="8">
                <c:v>Sept’14</c:v>
              </c:pt>
              <c:pt idx="9">
                <c:v>Oct’14</c:v>
              </c:pt>
              <c:pt idx="10">
                <c:v>Nov’14</c:v>
              </c:pt>
              <c:pt idx="11">
                <c:v>Dec’14</c:v>
              </c:pt>
              <c:pt idx="12">
                <c:v>Jan’15</c:v>
              </c:pt>
              <c:pt idx="13">
                <c:v>Feb’15</c:v>
              </c:pt>
              <c:pt idx="14">
                <c:v>Mar15</c:v>
              </c:pt>
              <c:pt idx="15">
                <c:v> Apr’15</c:v>
              </c:pt>
              <c:pt idx="16">
                <c:v>May’15</c:v>
              </c:pt>
              <c:pt idx="17">
                <c:v>June’15</c:v>
              </c:pt>
              <c:pt idx="18">
                <c:v>July’15</c:v>
              </c:pt>
              <c:pt idx="19">
                <c:v>Aug’15</c:v>
              </c:pt>
              <c:pt idx="20">
                <c:v>Sept’15</c:v>
              </c:pt>
              <c:pt idx="21">
                <c:v>Oct’15</c:v>
              </c:pt>
              <c:pt idx="22">
                <c:v>Nov’15</c:v>
              </c:pt>
              <c:pt idx="23">
                <c:v>Dec’15</c:v>
              </c:pt>
            </c:strLit>
          </c:cat>
          <c:val>
            <c:numRef>
              <c:f>Sheet2!$D$3:$D$26</c:f>
              <c:numCache>
                <c:formatCode>General</c:formatCode>
                <c:ptCount val="24"/>
                <c:pt idx="0">
                  <c:v>1.43</c:v>
                </c:pt>
                <c:pt idx="1">
                  <c:v>1.58</c:v>
                </c:pt>
                <c:pt idx="2">
                  <c:v>1.6600000000000001</c:v>
                </c:pt>
                <c:pt idx="3">
                  <c:v>1.760000000000002</c:v>
                </c:pt>
                <c:pt idx="4">
                  <c:v>1.81</c:v>
                </c:pt>
                <c:pt idx="5">
                  <c:v>2.16</c:v>
                </c:pt>
                <c:pt idx="6">
                  <c:v>4.55</c:v>
                </c:pt>
                <c:pt idx="7">
                  <c:v>3.16</c:v>
                </c:pt>
                <c:pt idx="8">
                  <c:v>3.38</c:v>
                </c:pt>
                <c:pt idx="9">
                  <c:v>4.45</c:v>
                </c:pt>
                <c:pt idx="10">
                  <c:v>3.06</c:v>
                </c:pt>
                <c:pt idx="11">
                  <c:v>2.38</c:v>
                </c:pt>
                <c:pt idx="12">
                  <c:v>1.760000000000002</c:v>
                </c:pt>
                <c:pt idx="13">
                  <c:v>1.6500000000000001</c:v>
                </c:pt>
                <c:pt idx="14">
                  <c:v>1.750000000000002</c:v>
                </c:pt>
                <c:pt idx="15">
                  <c:v>1.7000000000000017</c:v>
                </c:pt>
                <c:pt idx="16">
                  <c:v>1.81</c:v>
                </c:pt>
                <c:pt idx="17">
                  <c:v>2.2400000000000002</c:v>
                </c:pt>
                <c:pt idx="18">
                  <c:v>2.9499999999999997</c:v>
                </c:pt>
                <c:pt idx="19">
                  <c:v>3.19</c:v>
                </c:pt>
                <c:pt idx="20">
                  <c:v>3.38</c:v>
                </c:pt>
                <c:pt idx="21">
                  <c:v>2.5499999999999998</c:v>
                </c:pt>
                <c:pt idx="22">
                  <c:v>2.17</c:v>
                </c:pt>
                <c:pt idx="23">
                  <c:v>2.02</c:v>
                </c:pt>
              </c:numCache>
            </c:numRef>
          </c:val>
        </c:ser>
        <c:ser>
          <c:idx val="3"/>
          <c:order val="3"/>
          <c:tx>
            <c:v>CL</c:v>
          </c:tx>
          <c:spPr>
            <a:solidFill>
              <a:srgbClr val="FF33CC"/>
            </a:solidFill>
          </c:spPr>
          <c:cat>
            <c:strLit>
              <c:ptCount val="24"/>
              <c:pt idx="0">
                <c:v>Jan’14</c:v>
              </c:pt>
              <c:pt idx="1">
                <c:v>Feb’14</c:v>
              </c:pt>
              <c:pt idx="2">
                <c:v>Mar’14</c:v>
              </c:pt>
              <c:pt idx="3">
                <c:v>Apr’14</c:v>
              </c:pt>
              <c:pt idx="4">
                <c:v>May’14</c:v>
              </c:pt>
              <c:pt idx="5">
                <c:v>June’14</c:v>
              </c:pt>
              <c:pt idx="6">
                <c:v>July’14</c:v>
              </c:pt>
              <c:pt idx="7">
                <c:v>Aug’14</c:v>
              </c:pt>
              <c:pt idx="8">
                <c:v>Sept’14</c:v>
              </c:pt>
              <c:pt idx="9">
                <c:v>Oct’14</c:v>
              </c:pt>
              <c:pt idx="10">
                <c:v>Nov’14</c:v>
              </c:pt>
              <c:pt idx="11">
                <c:v>Dec’14</c:v>
              </c:pt>
              <c:pt idx="12">
                <c:v>Jan’15</c:v>
              </c:pt>
              <c:pt idx="13">
                <c:v>Feb’15</c:v>
              </c:pt>
              <c:pt idx="14">
                <c:v>Mar15</c:v>
              </c:pt>
              <c:pt idx="15">
                <c:v> Apr’15</c:v>
              </c:pt>
              <c:pt idx="16">
                <c:v>May’15</c:v>
              </c:pt>
              <c:pt idx="17">
                <c:v>June’15</c:v>
              </c:pt>
              <c:pt idx="18">
                <c:v>July’15</c:v>
              </c:pt>
              <c:pt idx="19">
                <c:v>Aug’15</c:v>
              </c:pt>
              <c:pt idx="20">
                <c:v>Sept’15</c:v>
              </c:pt>
              <c:pt idx="21">
                <c:v>Oct’15</c:v>
              </c:pt>
              <c:pt idx="22">
                <c:v>Nov’15</c:v>
              </c:pt>
              <c:pt idx="23">
                <c:v>Dec’15</c:v>
              </c:pt>
            </c:strLit>
          </c:cat>
          <c:val>
            <c:numRef>
              <c:f>Sheet2!$E$3:$E$26</c:f>
              <c:numCache>
                <c:formatCode>General</c:formatCode>
                <c:ptCount val="24"/>
                <c:pt idx="0">
                  <c:v>0.8</c:v>
                </c:pt>
                <c:pt idx="1">
                  <c:v>1.27</c:v>
                </c:pt>
                <c:pt idx="2">
                  <c:v>1.5</c:v>
                </c:pt>
                <c:pt idx="3">
                  <c:v>1.7800000000000022</c:v>
                </c:pt>
                <c:pt idx="4">
                  <c:v>2.57</c:v>
                </c:pt>
                <c:pt idx="5">
                  <c:v>1.32</c:v>
                </c:pt>
                <c:pt idx="6">
                  <c:v>2.27</c:v>
                </c:pt>
                <c:pt idx="7">
                  <c:v>2.7600000000000002</c:v>
                </c:pt>
                <c:pt idx="8">
                  <c:v>1.43</c:v>
                </c:pt>
                <c:pt idx="9">
                  <c:v>1.27</c:v>
                </c:pt>
                <c:pt idx="10">
                  <c:v>1.1900000000000055</c:v>
                </c:pt>
                <c:pt idx="11">
                  <c:v>1.27</c:v>
                </c:pt>
                <c:pt idx="12">
                  <c:v>0.93</c:v>
                </c:pt>
                <c:pt idx="13">
                  <c:v>1.43</c:v>
                </c:pt>
                <c:pt idx="14">
                  <c:v>1.6700000000000021</c:v>
                </c:pt>
                <c:pt idx="15">
                  <c:v>1.51</c:v>
                </c:pt>
                <c:pt idx="16">
                  <c:v>1.55</c:v>
                </c:pt>
                <c:pt idx="17">
                  <c:v>2.2999999999999998</c:v>
                </c:pt>
                <c:pt idx="18">
                  <c:v>2.4499999999999997</c:v>
                </c:pt>
                <c:pt idx="19">
                  <c:v>2.64</c:v>
                </c:pt>
                <c:pt idx="20">
                  <c:v>2.4</c:v>
                </c:pt>
                <c:pt idx="21">
                  <c:v>1.7300000000000018</c:v>
                </c:pt>
                <c:pt idx="22">
                  <c:v>1.6500000000000001</c:v>
                </c:pt>
                <c:pt idx="23">
                  <c:v>2.57</c:v>
                </c:pt>
              </c:numCache>
            </c:numRef>
          </c:val>
        </c:ser>
        <c:ser>
          <c:idx val="4"/>
          <c:order val="4"/>
          <c:val>
            <c:numRef>
              <c:f>Sheet2!$A$1</c:f>
              <c:numCache>
                <c:formatCode>General</c:formatCode>
                <c:ptCount val="1"/>
                <c:pt idx="0">
                  <c:v>0</c:v>
                </c:pt>
              </c:numCache>
            </c:numRef>
          </c:val>
        </c:ser>
        <c:shape val="cone"/>
        <c:axId val="66991616"/>
        <c:axId val="66993536"/>
        <c:axId val="0"/>
      </c:bar3DChart>
      <c:catAx>
        <c:axId val="66991616"/>
        <c:scaling>
          <c:orientation val="minMax"/>
        </c:scaling>
        <c:axPos val="b"/>
        <c:title>
          <c:tx>
            <c:rich>
              <a:bodyPr/>
              <a:lstStyle/>
              <a:p>
                <a:pPr>
                  <a:defRPr sz="1800">
                    <a:solidFill>
                      <a:srgbClr val="0000FF"/>
                    </a:solidFill>
                    <a:latin typeface="Times New Roman" pitchFamily="18" charset="0"/>
                    <a:cs typeface="Times New Roman" pitchFamily="18" charset="0"/>
                  </a:defRPr>
                </a:pPr>
                <a:r>
                  <a:rPr lang="en-US" sz="1800" b="1" i="0" baseline="0">
                    <a:solidFill>
                      <a:srgbClr val="0000FF"/>
                    </a:solidFill>
                    <a:latin typeface="Times New Roman" pitchFamily="18" charset="0"/>
                    <a:cs typeface="Times New Roman" pitchFamily="18" charset="0"/>
                  </a:rPr>
                  <a:t>Months of study</a:t>
                </a:r>
              </a:p>
            </c:rich>
          </c:tx>
          <c:layout/>
        </c:title>
        <c:tickLblPos val="nextTo"/>
        <c:txPr>
          <a:bodyPr/>
          <a:lstStyle/>
          <a:p>
            <a:pPr>
              <a:defRPr b="1">
                <a:latin typeface="Times New Roman" pitchFamily="18" charset="0"/>
                <a:cs typeface="Times New Roman" pitchFamily="18" charset="0"/>
              </a:defRPr>
            </a:pPr>
            <a:endParaRPr lang="en-US"/>
          </a:p>
        </c:txPr>
        <c:crossAx val="66993536"/>
        <c:crosses val="autoZero"/>
        <c:auto val="1"/>
        <c:lblAlgn val="ctr"/>
        <c:lblOffset val="100"/>
      </c:catAx>
      <c:valAx>
        <c:axId val="66993536"/>
        <c:scaling>
          <c:orientation val="minMax"/>
        </c:scaling>
        <c:axPos val="l"/>
        <c:title>
          <c:tx>
            <c:rich>
              <a:bodyPr rot="-5400000" vert="horz"/>
              <a:lstStyle/>
              <a:p>
                <a:pPr algn="ctr">
                  <a:defRPr sz="1800">
                    <a:solidFill>
                      <a:srgbClr val="0000FF"/>
                    </a:solidFill>
                    <a:latin typeface="Times New Roman" pitchFamily="18" charset="0"/>
                    <a:cs typeface="Times New Roman" pitchFamily="18" charset="0"/>
                  </a:defRPr>
                </a:pPr>
                <a:r>
                  <a:rPr lang="en-US" sz="1800">
                    <a:solidFill>
                      <a:srgbClr val="0000FF"/>
                    </a:solidFill>
                    <a:latin typeface="Times New Roman" pitchFamily="18" charset="0"/>
                    <a:cs typeface="Times New Roman" pitchFamily="18" charset="0"/>
                  </a:rPr>
                  <a:t>Nitrate mg/L</a:t>
                </a:r>
              </a:p>
            </c:rich>
          </c:tx>
          <c:layout/>
        </c:title>
        <c:numFmt formatCode="General" sourceLinked="1"/>
        <c:tickLblPos val="nextTo"/>
        <c:crossAx val="66991616"/>
        <c:crosses val="autoZero"/>
        <c:crossBetween val="between"/>
      </c:valAx>
    </c:plotArea>
    <c:legend>
      <c:legendPos val="r"/>
      <c:legendEntry>
        <c:idx val="4"/>
        <c:delete val="1"/>
      </c:legendEntry>
      <c:layout>
        <c:manualLayout>
          <c:xMode val="edge"/>
          <c:yMode val="edge"/>
          <c:x val="0.94851643590978352"/>
          <c:y val="1.2817147856517941E-2"/>
          <c:w val="4.5549163582627256E-2"/>
          <c:h val="0.1604177137432293"/>
        </c:manualLayout>
      </c:layout>
      <c:txPr>
        <a:bodyPr/>
        <a:lstStyle/>
        <a:p>
          <a:pPr>
            <a:defRPr b="1">
              <a:latin typeface="Times New Roman" pitchFamily="18" charset="0"/>
              <a:cs typeface="Times New Roman" pitchFamily="18" charset="0"/>
            </a:defRPr>
          </a:pPr>
          <a:endParaRPr lang="en-US"/>
        </a:p>
      </c:txPr>
    </c:legend>
    <c:plotVisOnly val="1"/>
  </c:chart>
  <c:spPr>
    <a:ln>
      <a:solidFill>
        <a:srgbClr val="DA1F28">
          <a:alpha val="99000"/>
        </a:srgbClr>
      </a:solid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600" b="1">
                <a:solidFill>
                  <a:srgbClr val="FF0000"/>
                </a:solidFill>
              </a:defRPr>
            </a:pPr>
            <a:r>
              <a:rPr lang="en-US" sz="1600" b="1" i="0" u="none" strike="noStrike" baseline="0" dirty="0">
                <a:solidFill>
                  <a:srgbClr val="FF0000"/>
                </a:solidFill>
              </a:rPr>
              <a:t>Variations in phosphates </a:t>
            </a:r>
            <a:endParaRPr lang="en-US" sz="1600" b="1" dirty="0">
              <a:solidFill>
                <a:srgbClr val="FF0000"/>
              </a:solidFill>
            </a:endParaRPr>
          </a:p>
        </c:rich>
      </c:tx>
      <c:layout>
        <c:manualLayout>
          <c:xMode val="edge"/>
          <c:yMode val="edge"/>
          <c:x val="0.3330748760571608"/>
          <c:y val="0"/>
        </c:manualLayout>
      </c:layout>
    </c:title>
    <c:view3D>
      <c:rAngAx val="1"/>
    </c:view3D>
    <c:plotArea>
      <c:layout/>
      <c:bar3DChart>
        <c:barDir val="col"/>
        <c:grouping val="clustered"/>
        <c:ser>
          <c:idx val="0"/>
          <c:order val="0"/>
          <c:tx>
            <c:v>SL</c:v>
          </c:tx>
          <c:spPr>
            <a:solidFill>
              <a:srgbClr val="FF0000"/>
            </a:solidFill>
          </c:spPr>
          <c:cat>
            <c:strLit>
              <c:ptCount val="24"/>
              <c:pt idx="0">
                <c:v>Jan’14</c:v>
              </c:pt>
              <c:pt idx="1">
                <c:v>Feb’14</c:v>
              </c:pt>
              <c:pt idx="2">
                <c:v>Mar’14</c:v>
              </c:pt>
              <c:pt idx="3">
                <c:v>Apr’14</c:v>
              </c:pt>
              <c:pt idx="4">
                <c:v>May’14</c:v>
              </c:pt>
              <c:pt idx="5">
                <c:v>June’14</c:v>
              </c:pt>
              <c:pt idx="6">
                <c:v>July’14</c:v>
              </c:pt>
              <c:pt idx="7">
                <c:v>Aug’14</c:v>
              </c:pt>
              <c:pt idx="8">
                <c:v>Sept’14</c:v>
              </c:pt>
              <c:pt idx="9">
                <c:v>Oct’14</c:v>
              </c:pt>
              <c:pt idx="10">
                <c:v>Nov’14</c:v>
              </c:pt>
              <c:pt idx="11">
                <c:v>Dec’14</c:v>
              </c:pt>
              <c:pt idx="12">
                <c:v>Jan’15</c:v>
              </c:pt>
              <c:pt idx="13">
                <c:v>Feb’15</c:v>
              </c:pt>
              <c:pt idx="14">
                <c:v>Mar15</c:v>
              </c:pt>
              <c:pt idx="15">
                <c:v> Apr’15</c:v>
              </c:pt>
              <c:pt idx="16">
                <c:v>May’15</c:v>
              </c:pt>
              <c:pt idx="17">
                <c:v>June’15</c:v>
              </c:pt>
              <c:pt idx="18">
                <c:v>July’15</c:v>
              </c:pt>
              <c:pt idx="19">
                <c:v>Aug’15</c:v>
              </c:pt>
              <c:pt idx="20">
                <c:v>Sept’15</c:v>
              </c:pt>
              <c:pt idx="21">
                <c:v>Oct’15</c:v>
              </c:pt>
              <c:pt idx="22">
                <c:v>Nov’15</c:v>
              </c:pt>
              <c:pt idx="23">
                <c:v>Dec’15</c:v>
              </c:pt>
            </c:strLit>
          </c:cat>
          <c:val>
            <c:numRef>
              <c:f>Sheet2!$B$34:$B$57</c:f>
              <c:numCache>
                <c:formatCode>General</c:formatCode>
                <c:ptCount val="24"/>
                <c:pt idx="0">
                  <c:v>0.1</c:v>
                </c:pt>
                <c:pt idx="1">
                  <c:v>0.12000000000000002</c:v>
                </c:pt>
                <c:pt idx="2">
                  <c:v>0.23</c:v>
                </c:pt>
                <c:pt idx="3">
                  <c:v>0.1</c:v>
                </c:pt>
                <c:pt idx="4">
                  <c:v>0.24000000000000021</c:v>
                </c:pt>
                <c:pt idx="5">
                  <c:v>0.27</c:v>
                </c:pt>
                <c:pt idx="6">
                  <c:v>0.25</c:v>
                </c:pt>
                <c:pt idx="7">
                  <c:v>0.19</c:v>
                </c:pt>
                <c:pt idx="8">
                  <c:v>0.2</c:v>
                </c:pt>
                <c:pt idx="9">
                  <c:v>0.15000000000000024</c:v>
                </c:pt>
                <c:pt idx="10">
                  <c:v>0.19</c:v>
                </c:pt>
                <c:pt idx="11">
                  <c:v>0.1</c:v>
                </c:pt>
                <c:pt idx="12">
                  <c:v>0.11</c:v>
                </c:pt>
                <c:pt idx="13">
                  <c:v>7.0000000000000021E-2</c:v>
                </c:pt>
                <c:pt idx="14">
                  <c:v>9.0000000000000024E-2</c:v>
                </c:pt>
                <c:pt idx="15">
                  <c:v>0.1</c:v>
                </c:pt>
                <c:pt idx="16">
                  <c:v>0.2</c:v>
                </c:pt>
                <c:pt idx="17">
                  <c:v>0.25</c:v>
                </c:pt>
                <c:pt idx="18">
                  <c:v>0.29000000000000031</c:v>
                </c:pt>
                <c:pt idx="19">
                  <c:v>0.31000000000000139</c:v>
                </c:pt>
                <c:pt idx="20">
                  <c:v>0.28000000000000008</c:v>
                </c:pt>
                <c:pt idx="21">
                  <c:v>0.22</c:v>
                </c:pt>
                <c:pt idx="22">
                  <c:v>0.17</c:v>
                </c:pt>
                <c:pt idx="23">
                  <c:v>0.12000000000000002</c:v>
                </c:pt>
              </c:numCache>
            </c:numRef>
          </c:val>
        </c:ser>
        <c:ser>
          <c:idx val="1"/>
          <c:order val="1"/>
          <c:tx>
            <c:v>KP</c:v>
          </c:tx>
          <c:spPr>
            <a:solidFill>
              <a:srgbClr val="00B0F0"/>
            </a:solidFill>
          </c:spPr>
          <c:cat>
            <c:strLit>
              <c:ptCount val="24"/>
              <c:pt idx="0">
                <c:v>Jan’14</c:v>
              </c:pt>
              <c:pt idx="1">
                <c:v>Feb’14</c:v>
              </c:pt>
              <c:pt idx="2">
                <c:v>Mar’14</c:v>
              </c:pt>
              <c:pt idx="3">
                <c:v>Apr’14</c:v>
              </c:pt>
              <c:pt idx="4">
                <c:v>May’14</c:v>
              </c:pt>
              <c:pt idx="5">
                <c:v>June’14</c:v>
              </c:pt>
              <c:pt idx="6">
                <c:v>July’14</c:v>
              </c:pt>
              <c:pt idx="7">
                <c:v>Aug’14</c:v>
              </c:pt>
              <c:pt idx="8">
                <c:v>Sept’14</c:v>
              </c:pt>
              <c:pt idx="9">
                <c:v>Oct’14</c:v>
              </c:pt>
              <c:pt idx="10">
                <c:v>Nov’14</c:v>
              </c:pt>
              <c:pt idx="11">
                <c:v>Dec’14</c:v>
              </c:pt>
              <c:pt idx="12">
                <c:v>Jan’15</c:v>
              </c:pt>
              <c:pt idx="13">
                <c:v>Feb’15</c:v>
              </c:pt>
              <c:pt idx="14">
                <c:v>Mar15</c:v>
              </c:pt>
              <c:pt idx="15">
                <c:v> Apr’15</c:v>
              </c:pt>
              <c:pt idx="16">
                <c:v>May’15</c:v>
              </c:pt>
              <c:pt idx="17">
                <c:v>June’15</c:v>
              </c:pt>
              <c:pt idx="18">
                <c:v>July’15</c:v>
              </c:pt>
              <c:pt idx="19">
                <c:v>Aug’15</c:v>
              </c:pt>
              <c:pt idx="20">
                <c:v>Sept’15</c:v>
              </c:pt>
              <c:pt idx="21">
                <c:v>Oct’15</c:v>
              </c:pt>
              <c:pt idx="22">
                <c:v>Nov’15</c:v>
              </c:pt>
              <c:pt idx="23">
                <c:v>Dec’15</c:v>
              </c:pt>
            </c:strLit>
          </c:cat>
          <c:val>
            <c:numRef>
              <c:f>Sheet2!$C$34:$C$57</c:f>
              <c:numCache>
                <c:formatCode>General</c:formatCode>
                <c:ptCount val="24"/>
                <c:pt idx="0">
                  <c:v>1.0000000000000005E-2</c:v>
                </c:pt>
                <c:pt idx="1">
                  <c:v>2.0000000000000011E-2</c:v>
                </c:pt>
                <c:pt idx="2">
                  <c:v>1.0000000000000005E-2</c:v>
                </c:pt>
                <c:pt idx="3">
                  <c:v>4.0000000000000022E-2</c:v>
                </c:pt>
                <c:pt idx="4">
                  <c:v>2.0000000000000011E-2</c:v>
                </c:pt>
                <c:pt idx="5">
                  <c:v>2.0000000000000011E-2</c:v>
                </c:pt>
                <c:pt idx="6">
                  <c:v>0.30000000000000032</c:v>
                </c:pt>
                <c:pt idx="7">
                  <c:v>0.25</c:v>
                </c:pt>
                <c:pt idx="8">
                  <c:v>0.15000000000000024</c:v>
                </c:pt>
                <c:pt idx="9">
                  <c:v>0.15000000000000024</c:v>
                </c:pt>
                <c:pt idx="10">
                  <c:v>0.1</c:v>
                </c:pt>
                <c:pt idx="11">
                  <c:v>2.0000000000000011E-2</c:v>
                </c:pt>
                <c:pt idx="12">
                  <c:v>1.0000000000000005E-2</c:v>
                </c:pt>
                <c:pt idx="13">
                  <c:v>2.0000000000000011E-2</c:v>
                </c:pt>
                <c:pt idx="14">
                  <c:v>1.0000000000000005E-2</c:v>
                </c:pt>
                <c:pt idx="15">
                  <c:v>4.0000000000000022E-2</c:v>
                </c:pt>
                <c:pt idx="16">
                  <c:v>2.0000000000000011E-2</c:v>
                </c:pt>
                <c:pt idx="17">
                  <c:v>2.0000000000000011E-2</c:v>
                </c:pt>
                <c:pt idx="18">
                  <c:v>1.0000000000000005E-2</c:v>
                </c:pt>
                <c:pt idx="19">
                  <c:v>2.0000000000000011E-2</c:v>
                </c:pt>
                <c:pt idx="20">
                  <c:v>4.0000000000000022E-2</c:v>
                </c:pt>
                <c:pt idx="21">
                  <c:v>3.0000000000000002E-2</c:v>
                </c:pt>
                <c:pt idx="22">
                  <c:v>2.0000000000000011E-2</c:v>
                </c:pt>
                <c:pt idx="23">
                  <c:v>1.0000000000000005E-2</c:v>
                </c:pt>
              </c:numCache>
            </c:numRef>
          </c:val>
        </c:ser>
        <c:ser>
          <c:idx val="2"/>
          <c:order val="2"/>
          <c:tx>
            <c:v>LL</c:v>
          </c:tx>
          <c:spPr>
            <a:solidFill>
              <a:srgbClr val="2D12F6"/>
            </a:solidFill>
          </c:spPr>
          <c:cat>
            <c:strLit>
              <c:ptCount val="24"/>
              <c:pt idx="0">
                <c:v>Jan’14</c:v>
              </c:pt>
              <c:pt idx="1">
                <c:v>Feb’14</c:v>
              </c:pt>
              <c:pt idx="2">
                <c:v>Mar’14</c:v>
              </c:pt>
              <c:pt idx="3">
                <c:v>Apr’14</c:v>
              </c:pt>
              <c:pt idx="4">
                <c:v>May’14</c:v>
              </c:pt>
              <c:pt idx="5">
                <c:v>June’14</c:v>
              </c:pt>
              <c:pt idx="6">
                <c:v>July’14</c:v>
              </c:pt>
              <c:pt idx="7">
                <c:v>Aug’14</c:v>
              </c:pt>
              <c:pt idx="8">
                <c:v>Sept’14</c:v>
              </c:pt>
              <c:pt idx="9">
                <c:v>Oct’14</c:v>
              </c:pt>
              <c:pt idx="10">
                <c:v>Nov’14</c:v>
              </c:pt>
              <c:pt idx="11">
                <c:v>Dec’14</c:v>
              </c:pt>
              <c:pt idx="12">
                <c:v>Jan’15</c:v>
              </c:pt>
              <c:pt idx="13">
                <c:v>Feb’15</c:v>
              </c:pt>
              <c:pt idx="14">
                <c:v>Mar15</c:v>
              </c:pt>
              <c:pt idx="15">
                <c:v> Apr’15</c:v>
              </c:pt>
              <c:pt idx="16">
                <c:v>May’15</c:v>
              </c:pt>
              <c:pt idx="17">
                <c:v>June’15</c:v>
              </c:pt>
              <c:pt idx="18">
                <c:v>July’15</c:v>
              </c:pt>
              <c:pt idx="19">
                <c:v>Aug’15</c:v>
              </c:pt>
              <c:pt idx="20">
                <c:v>Sept’15</c:v>
              </c:pt>
              <c:pt idx="21">
                <c:v>Oct’15</c:v>
              </c:pt>
              <c:pt idx="22">
                <c:v>Nov’15</c:v>
              </c:pt>
              <c:pt idx="23">
                <c:v>Dec’15</c:v>
              </c:pt>
            </c:strLit>
          </c:cat>
          <c:val>
            <c:numRef>
              <c:f>Sheet2!$D$34:$D$57</c:f>
              <c:numCache>
                <c:formatCode>General</c:formatCode>
                <c:ptCount val="24"/>
                <c:pt idx="0">
                  <c:v>1.0000000000000005E-2</c:v>
                </c:pt>
                <c:pt idx="1">
                  <c:v>3.0000000000000002E-2</c:v>
                </c:pt>
                <c:pt idx="2">
                  <c:v>0.1</c:v>
                </c:pt>
                <c:pt idx="3">
                  <c:v>0.25</c:v>
                </c:pt>
                <c:pt idx="4">
                  <c:v>0.25</c:v>
                </c:pt>
                <c:pt idx="5">
                  <c:v>0.30000000000000032</c:v>
                </c:pt>
                <c:pt idx="6">
                  <c:v>2.4099999999999997</c:v>
                </c:pt>
                <c:pt idx="7">
                  <c:v>1.9200000000000021</c:v>
                </c:pt>
                <c:pt idx="8">
                  <c:v>0.78</c:v>
                </c:pt>
                <c:pt idx="9">
                  <c:v>0.60000000000000064</c:v>
                </c:pt>
                <c:pt idx="10">
                  <c:v>0.19</c:v>
                </c:pt>
                <c:pt idx="11">
                  <c:v>0.1</c:v>
                </c:pt>
                <c:pt idx="12">
                  <c:v>0.27</c:v>
                </c:pt>
                <c:pt idx="13">
                  <c:v>0.2</c:v>
                </c:pt>
                <c:pt idx="14">
                  <c:v>0.21000000000000021</c:v>
                </c:pt>
                <c:pt idx="15">
                  <c:v>0.18000000000000024</c:v>
                </c:pt>
                <c:pt idx="16">
                  <c:v>0.25</c:v>
                </c:pt>
                <c:pt idx="17">
                  <c:v>0.39000000000000157</c:v>
                </c:pt>
                <c:pt idx="18">
                  <c:v>1.01</c:v>
                </c:pt>
                <c:pt idx="19">
                  <c:v>1.62</c:v>
                </c:pt>
                <c:pt idx="20">
                  <c:v>1.7</c:v>
                </c:pt>
                <c:pt idx="21">
                  <c:v>1.03</c:v>
                </c:pt>
                <c:pt idx="22">
                  <c:v>0.17</c:v>
                </c:pt>
                <c:pt idx="23">
                  <c:v>0.11</c:v>
                </c:pt>
              </c:numCache>
            </c:numRef>
          </c:val>
        </c:ser>
        <c:ser>
          <c:idx val="3"/>
          <c:order val="3"/>
          <c:tx>
            <c:v>CL</c:v>
          </c:tx>
          <c:spPr>
            <a:solidFill>
              <a:srgbClr val="00B050"/>
            </a:solidFill>
          </c:spPr>
          <c:cat>
            <c:strLit>
              <c:ptCount val="24"/>
              <c:pt idx="0">
                <c:v>Jan’14</c:v>
              </c:pt>
              <c:pt idx="1">
                <c:v>Feb’14</c:v>
              </c:pt>
              <c:pt idx="2">
                <c:v>Mar’14</c:v>
              </c:pt>
              <c:pt idx="3">
                <c:v>Apr’14</c:v>
              </c:pt>
              <c:pt idx="4">
                <c:v>May’14</c:v>
              </c:pt>
              <c:pt idx="5">
                <c:v>June’14</c:v>
              </c:pt>
              <c:pt idx="6">
                <c:v>July’14</c:v>
              </c:pt>
              <c:pt idx="7">
                <c:v>Aug’14</c:v>
              </c:pt>
              <c:pt idx="8">
                <c:v>Sept’14</c:v>
              </c:pt>
              <c:pt idx="9">
                <c:v>Oct’14</c:v>
              </c:pt>
              <c:pt idx="10">
                <c:v>Nov’14</c:v>
              </c:pt>
              <c:pt idx="11">
                <c:v>Dec’14</c:v>
              </c:pt>
              <c:pt idx="12">
                <c:v>Jan’15</c:v>
              </c:pt>
              <c:pt idx="13">
                <c:v>Feb’15</c:v>
              </c:pt>
              <c:pt idx="14">
                <c:v>Mar15</c:v>
              </c:pt>
              <c:pt idx="15">
                <c:v> Apr’15</c:v>
              </c:pt>
              <c:pt idx="16">
                <c:v>May’15</c:v>
              </c:pt>
              <c:pt idx="17">
                <c:v>June’15</c:v>
              </c:pt>
              <c:pt idx="18">
                <c:v>July’15</c:v>
              </c:pt>
              <c:pt idx="19">
                <c:v>Aug’15</c:v>
              </c:pt>
              <c:pt idx="20">
                <c:v>Sept’15</c:v>
              </c:pt>
              <c:pt idx="21">
                <c:v>Oct’15</c:v>
              </c:pt>
              <c:pt idx="22">
                <c:v>Nov’15</c:v>
              </c:pt>
              <c:pt idx="23">
                <c:v>Dec’15</c:v>
              </c:pt>
            </c:strLit>
          </c:cat>
          <c:val>
            <c:numRef>
              <c:f>Sheet2!$E$34:$E$57</c:f>
              <c:numCache>
                <c:formatCode>General</c:formatCode>
                <c:ptCount val="24"/>
                <c:pt idx="0">
                  <c:v>1.0000000000000005E-2</c:v>
                </c:pt>
                <c:pt idx="1">
                  <c:v>2.0000000000000011E-2</c:v>
                </c:pt>
                <c:pt idx="2">
                  <c:v>1.0000000000000005E-2</c:v>
                </c:pt>
                <c:pt idx="3">
                  <c:v>4.0000000000000022E-2</c:v>
                </c:pt>
                <c:pt idx="4">
                  <c:v>0.12000000000000002</c:v>
                </c:pt>
                <c:pt idx="5">
                  <c:v>0.15000000000000024</c:v>
                </c:pt>
                <c:pt idx="6">
                  <c:v>1.72</c:v>
                </c:pt>
                <c:pt idx="7">
                  <c:v>0.49000000000000032</c:v>
                </c:pt>
                <c:pt idx="8">
                  <c:v>0.55000000000000004</c:v>
                </c:pt>
                <c:pt idx="9">
                  <c:v>0.30000000000000032</c:v>
                </c:pt>
                <c:pt idx="10">
                  <c:v>0.19</c:v>
                </c:pt>
                <c:pt idx="11">
                  <c:v>0.1</c:v>
                </c:pt>
                <c:pt idx="12">
                  <c:v>0.19</c:v>
                </c:pt>
                <c:pt idx="13">
                  <c:v>0.30000000000000032</c:v>
                </c:pt>
                <c:pt idx="14">
                  <c:v>0.48000000000000032</c:v>
                </c:pt>
                <c:pt idx="15">
                  <c:v>0.4</c:v>
                </c:pt>
                <c:pt idx="16">
                  <c:v>0.47000000000000008</c:v>
                </c:pt>
                <c:pt idx="17">
                  <c:v>1.1499999999999937</c:v>
                </c:pt>
                <c:pt idx="18">
                  <c:v>1.22</c:v>
                </c:pt>
                <c:pt idx="19">
                  <c:v>1.54</c:v>
                </c:pt>
                <c:pt idx="20">
                  <c:v>0.95000000000000062</c:v>
                </c:pt>
                <c:pt idx="21">
                  <c:v>0.4</c:v>
                </c:pt>
                <c:pt idx="22">
                  <c:v>0.2</c:v>
                </c:pt>
                <c:pt idx="23">
                  <c:v>0.12000000000000002</c:v>
                </c:pt>
              </c:numCache>
            </c:numRef>
          </c:val>
        </c:ser>
        <c:shape val="pyramid"/>
        <c:axId val="67026304"/>
        <c:axId val="67036672"/>
        <c:axId val="0"/>
      </c:bar3DChart>
      <c:catAx>
        <c:axId val="67026304"/>
        <c:scaling>
          <c:orientation val="minMax"/>
        </c:scaling>
        <c:axPos val="b"/>
        <c:title>
          <c:tx>
            <c:rich>
              <a:bodyPr/>
              <a:lstStyle/>
              <a:p>
                <a:pPr>
                  <a:defRPr sz="1400">
                    <a:solidFill>
                      <a:srgbClr val="FF0000"/>
                    </a:solidFill>
                    <a:latin typeface="Times New Roman" pitchFamily="18" charset="0"/>
                    <a:cs typeface="Times New Roman" pitchFamily="18" charset="0"/>
                  </a:defRPr>
                </a:pPr>
                <a:r>
                  <a:rPr lang="en-US" sz="1400" b="1" i="0" baseline="0">
                    <a:solidFill>
                      <a:srgbClr val="FF0000"/>
                    </a:solidFill>
                    <a:latin typeface="Times New Roman" pitchFamily="18" charset="0"/>
                    <a:cs typeface="Times New Roman" pitchFamily="18" charset="0"/>
                  </a:rPr>
                  <a:t>Months of study</a:t>
                </a:r>
              </a:p>
            </c:rich>
          </c:tx>
          <c:layout/>
        </c:title>
        <c:tickLblPos val="nextTo"/>
        <c:txPr>
          <a:bodyPr/>
          <a:lstStyle/>
          <a:p>
            <a:pPr>
              <a:defRPr b="1">
                <a:latin typeface="Times New Roman" pitchFamily="18" charset="0"/>
                <a:cs typeface="Times New Roman" pitchFamily="18" charset="0"/>
              </a:defRPr>
            </a:pPr>
            <a:endParaRPr lang="en-US"/>
          </a:p>
        </c:txPr>
        <c:crossAx val="67036672"/>
        <c:crosses val="autoZero"/>
        <c:auto val="1"/>
        <c:lblAlgn val="ctr"/>
        <c:lblOffset val="100"/>
      </c:catAx>
      <c:valAx>
        <c:axId val="67036672"/>
        <c:scaling>
          <c:orientation val="minMax"/>
        </c:scaling>
        <c:axPos val="l"/>
        <c:title>
          <c:tx>
            <c:rich>
              <a:bodyPr rot="-5400000" vert="horz"/>
              <a:lstStyle/>
              <a:p>
                <a:pPr algn="r">
                  <a:defRPr sz="1800">
                    <a:solidFill>
                      <a:srgbClr val="FF0000"/>
                    </a:solidFill>
                    <a:latin typeface="Times New Roman" pitchFamily="18" charset="0"/>
                    <a:cs typeface="Times New Roman" pitchFamily="18" charset="0"/>
                  </a:defRPr>
                </a:pPr>
                <a:r>
                  <a:rPr lang="en-US" sz="1800">
                    <a:solidFill>
                      <a:srgbClr val="FF0000"/>
                    </a:solidFill>
                    <a:latin typeface="Times New Roman" pitchFamily="18" charset="0"/>
                    <a:cs typeface="Times New Roman" pitchFamily="18" charset="0"/>
                  </a:rPr>
                  <a:t>Phosphates mg/L</a:t>
                </a:r>
              </a:p>
            </c:rich>
          </c:tx>
          <c:layout/>
        </c:title>
        <c:numFmt formatCode="General" sourceLinked="1"/>
        <c:tickLblPos val="nextTo"/>
        <c:crossAx val="67026304"/>
        <c:crosses val="autoZero"/>
        <c:crossBetween val="between"/>
      </c:valAx>
    </c:plotArea>
    <c:legend>
      <c:legendPos val="r"/>
      <c:layout>
        <c:manualLayout>
          <c:xMode val="edge"/>
          <c:yMode val="edge"/>
          <c:x val="0.94735230883413157"/>
          <c:y val="9.7115360579928516E-3"/>
          <c:w val="4.3556783159534533E-2"/>
          <c:h val="0.21541807274090863"/>
        </c:manualLayout>
      </c:layout>
      <c:txPr>
        <a:bodyPr/>
        <a:lstStyle/>
        <a:p>
          <a:pPr>
            <a:defRPr b="1">
              <a:latin typeface="Times New Roman" pitchFamily="18" charset="0"/>
              <a:cs typeface="Times New Roman" pitchFamily="18" charset="0"/>
            </a:defRPr>
          </a:pPr>
          <a:endParaRPr lang="en-US"/>
        </a:p>
      </c:txPr>
    </c:legend>
    <c:plotVisOnly val="1"/>
  </c:chart>
  <c:spPr>
    <a:ln>
      <a:solidFill>
        <a:srgbClr val="DA1F28">
          <a:alpha val="99000"/>
        </a:srgbClr>
      </a:solidFill>
    </a:ln>
  </c:sp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E2D2FF-7627-4F4A-91EE-B721134518FB}" type="datetimeFigureOut">
              <a:rPr lang="en-US" smtClean="0"/>
              <a:pPr/>
              <a:t>4/28/2017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5BBEAB-D174-4BC5-9C2C-3AFBB2A32C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5BBEAB-D174-4BC5-9C2C-3AFBB2A32C7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5BBEAB-D174-4BC5-9C2C-3AFBB2A32C7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5BBEAB-D174-4BC5-9C2C-3AFBB2A32C73}"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5BBEAB-D174-4BC5-9C2C-3AFBB2A32C73}" type="slidenum">
              <a:rPr lang="en-US" smtClean="0"/>
              <a:pPr/>
              <a:t>17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5BBEAB-D174-4BC5-9C2C-3AFBB2A32C73}"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4/28/2017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4/28/2017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4/28/2017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anjitasawaikar@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2.pn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1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066800"/>
            <a:ext cx="8305800" cy="4953000"/>
          </a:xfrm>
        </p:spPr>
        <p:txBody>
          <a:bodyPr>
            <a:normAutofit fontScale="92500" lnSpcReduction="10000"/>
          </a:bodyPr>
          <a:lstStyle/>
          <a:p>
            <a:pPr algn="ctr"/>
            <a:r>
              <a:rPr lang="en-US" sz="4000" b="1" dirty="0" err="1" smtClean="0">
                <a:solidFill>
                  <a:srgbClr val="0000FF"/>
                </a:solidFill>
                <a:latin typeface="+mj-lt"/>
              </a:rPr>
              <a:t>Biomonitoring</a:t>
            </a:r>
            <a:r>
              <a:rPr lang="en-US" sz="4000" b="1" dirty="0" smtClean="0">
                <a:solidFill>
                  <a:srgbClr val="0000FF"/>
                </a:solidFill>
                <a:latin typeface="+mj-lt"/>
              </a:rPr>
              <a:t> of selected freshwater bodies using diatoms  as ecological indicators</a:t>
            </a:r>
          </a:p>
          <a:p>
            <a:pPr algn="ctr"/>
            <a:endParaRPr lang="en-US" b="1" dirty="0" smtClean="0">
              <a:solidFill>
                <a:srgbClr val="FF3300"/>
              </a:solidFill>
              <a:effectLst>
                <a:outerShdw blurRad="38100" dist="38100" dir="2700000" algn="tl">
                  <a:srgbClr val="000000">
                    <a:alpha val="43137"/>
                  </a:srgbClr>
                </a:outerShdw>
              </a:effectLst>
            </a:endParaRPr>
          </a:p>
          <a:p>
            <a:endParaRPr lang="en-US" b="1" dirty="0" smtClean="0">
              <a:solidFill>
                <a:srgbClr val="0000FF"/>
              </a:solidFill>
            </a:endParaRPr>
          </a:p>
          <a:p>
            <a:endParaRPr lang="en-US" b="1" dirty="0" smtClean="0">
              <a:solidFill>
                <a:srgbClr val="0000FF"/>
              </a:solidFill>
            </a:endParaRPr>
          </a:p>
          <a:p>
            <a:pPr algn="ctr" eaLnBrk="0" hangingPunct="0">
              <a:defRPr/>
            </a:pPr>
            <a:r>
              <a:rPr lang="en-US" sz="3000" b="1" dirty="0" smtClean="0">
                <a:solidFill>
                  <a:srgbClr val="C00000"/>
                </a:solidFill>
                <a:latin typeface="+mj-lt"/>
                <a:cs typeface="Times New Roman" pitchFamily="18" charset="0"/>
              </a:rPr>
              <a:t>R. U. </a:t>
            </a:r>
            <a:r>
              <a:rPr lang="en-US" sz="3000" b="1" dirty="0" err="1" smtClean="0">
                <a:solidFill>
                  <a:srgbClr val="C00000"/>
                </a:solidFill>
                <a:latin typeface="+mj-lt"/>
                <a:cs typeface="Times New Roman" pitchFamily="18" charset="0"/>
              </a:rPr>
              <a:t>Sawaiker</a:t>
            </a:r>
            <a:r>
              <a:rPr lang="en-US" sz="3000" b="1" dirty="0" smtClean="0">
                <a:solidFill>
                  <a:srgbClr val="C00000"/>
                </a:solidFill>
                <a:latin typeface="+mj-lt"/>
                <a:cs typeface="Times New Roman" pitchFamily="18" charset="0"/>
              </a:rPr>
              <a:t> </a:t>
            </a:r>
            <a:r>
              <a:rPr lang="en-US" sz="3000" b="1" spc="150" dirty="0" smtClean="0">
                <a:ln w="11430"/>
                <a:solidFill>
                  <a:srgbClr val="C00000"/>
                </a:solidFill>
                <a:latin typeface="+mj-lt"/>
                <a:cs typeface="Times New Roman" pitchFamily="18" charset="0"/>
              </a:rPr>
              <a:t>* and B. F. </a:t>
            </a:r>
            <a:r>
              <a:rPr lang="en-US" sz="3000" b="1" spc="150" dirty="0" err="1" smtClean="0">
                <a:ln w="11430"/>
                <a:solidFill>
                  <a:srgbClr val="C00000"/>
                </a:solidFill>
                <a:latin typeface="+mj-lt"/>
                <a:cs typeface="Times New Roman" pitchFamily="18" charset="0"/>
              </a:rPr>
              <a:t>Rodrigues</a:t>
            </a:r>
            <a:endParaRPr lang="en-US" sz="3000" b="1" spc="150" dirty="0" smtClean="0">
              <a:ln w="11430"/>
              <a:solidFill>
                <a:srgbClr val="C00000"/>
              </a:solidFill>
              <a:latin typeface="+mj-lt"/>
              <a:cs typeface="Times New Roman" pitchFamily="18" charset="0"/>
            </a:endParaRPr>
          </a:p>
          <a:p>
            <a:pPr algn="ctr" eaLnBrk="0" hangingPunct="0">
              <a:defRPr/>
            </a:pPr>
            <a:r>
              <a:rPr lang="en-US" sz="2000" b="1" spc="150" dirty="0" smtClean="0">
                <a:ln w="11430"/>
                <a:solidFill>
                  <a:srgbClr val="002060"/>
                </a:solidFill>
                <a:latin typeface="Lucida Sans Unicode" pitchFamily="34" charset="0"/>
                <a:cs typeface="Lucida Sans Unicode" pitchFamily="34" charset="0"/>
              </a:rPr>
              <a:t>Department of Botany, Goa University, </a:t>
            </a:r>
          </a:p>
          <a:p>
            <a:pPr algn="ctr" eaLnBrk="0" hangingPunct="0">
              <a:defRPr/>
            </a:pPr>
            <a:r>
              <a:rPr lang="en-US" sz="2000" b="1" spc="150" dirty="0" smtClean="0">
                <a:ln w="11430"/>
                <a:solidFill>
                  <a:srgbClr val="002060"/>
                </a:solidFill>
                <a:latin typeface="Lucida Sans Unicode" pitchFamily="34" charset="0"/>
                <a:cs typeface="Lucida Sans Unicode" pitchFamily="34" charset="0"/>
              </a:rPr>
              <a:t>Goa 403 206, India.</a:t>
            </a:r>
          </a:p>
          <a:p>
            <a:pPr algn="ctr" eaLnBrk="0" hangingPunct="0">
              <a:defRPr/>
            </a:pPr>
            <a:endParaRPr lang="en-IN" b="1" spc="150" dirty="0" smtClean="0">
              <a:ln w="1143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sz="2400" dirty="0" smtClean="0">
                <a:solidFill>
                  <a:srgbClr val="002060"/>
                </a:solidFill>
              </a:rPr>
              <a:t> E-mail: </a:t>
            </a:r>
            <a:r>
              <a:rPr lang="en-US" sz="2400" u="sng" dirty="0" smtClean="0">
                <a:solidFill>
                  <a:srgbClr val="002060"/>
                </a:solidFill>
                <a:hlinkClick r:id="rId3"/>
              </a:rPr>
              <a:t>ranjitasawaikar@gmail.com</a:t>
            </a:r>
            <a:endParaRPr lang="en-US" sz="2400" dirty="0">
              <a:solidFill>
                <a:srgbClr val="002060"/>
              </a:solidFill>
            </a:endParaRPr>
          </a:p>
        </p:txBody>
      </p:sp>
      <p:pic>
        <p:nvPicPr>
          <p:cNvPr id="4" name="Picture 16" descr="Picture 006"/>
          <p:cNvPicPr>
            <a:picLocks noChangeAspect="1" noChangeArrowheads="1"/>
          </p:cNvPicPr>
          <p:nvPr/>
        </p:nvPicPr>
        <p:blipFill>
          <a:blip r:embed="rId4"/>
          <a:srcRect/>
          <a:stretch>
            <a:fillRect/>
          </a:stretch>
        </p:blipFill>
        <p:spPr bwMode="auto">
          <a:xfrm>
            <a:off x="3962400" y="2743200"/>
            <a:ext cx="869068" cy="990600"/>
          </a:xfrm>
          <a:prstGeom prst="rect">
            <a:avLst/>
          </a:prstGeom>
          <a:solidFill>
            <a:srgbClr val="FFFF99"/>
          </a:solid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048000" y="914400"/>
            <a:ext cx="2878865" cy="584775"/>
          </a:xfrm>
          <a:prstGeom prst="rect">
            <a:avLst/>
          </a:prstGeom>
        </p:spPr>
        <p:txBody>
          <a:bodyPr wrap="none">
            <a:spAutoFit/>
          </a:bodyPr>
          <a:lstStyle/>
          <a:p>
            <a:r>
              <a:rPr lang="en-US" sz="3200" b="1" dirty="0" smtClean="0">
                <a:solidFill>
                  <a:srgbClr val="C00000"/>
                </a:solidFill>
                <a:latin typeface="+mj-lt"/>
                <a:cs typeface="Times New Roman" pitchFamily="18" charset="0"/>
              </a:rPr>
              <a:t>INTRODUCTION</a:t>
            </a:r>
            <a:endParaRPr lang="en-US" sz="3200" dirty="0">
              <a:solidFill>
                <a:srgbClr val="C00000"/>
              </a:solidFill>
              <a:latin typeface="+mj-lt"/>
            </a:endParaRPr>
          </a:p>
        </p:txBody>
      </p:sp>
      <p:sp>
        <p:nvSpPr>
          <p:cNvPr id="8" name="Rectangle 7"/>
          <p:cNvSpPr/>
          <p:nvPr/>
        </p:nvSpPr>
        <p:spPr>
          <a:xfrm>
            <a:off x="533400" y="1600200"/>
            <a:ext cx="8001000" cy="4247317"/>
          </a:xfrm>
          <a:prstGeom prst="rect">
            <a:avLst/>
          </a:prstGeom>
        </p:spPr>
        <p:txBody>
          <a:bodyPr wrap="square">
            <a:spAutoFit/>
          </a:bodyPr>
          <a:lstStyle/>
          <a:p>
            <a:pPr marL="171450" indent="-171450" algn="just">
              <a:lnSpc>
                <a:spcPct val="150000"/>
              </a:lnSpc>
              <a:buClr>
                <a:srgbClr val="FF0000"/>
              </a:buClr>
              <a:buSzPct val="150000"/>
              <a:buFont typeface="Arial" pitchFamily="34" charset="0"/>
              <a:buChar char="•"/>
            </a:pPr>
            <a:r>
              <a:rPr lang="en-US" sz="2000" b="1" dirty="0" smtClean="0">
                <a:latin typeface="Calibri" pitchFamily="34" charset="0"/>
                <a:cs typeface="Times New Roman" pitchFamily="18" charset="0"/>
              </a:rPr>
              <a:t>Water - one of the vital issues of the 21</a:t>
            </a:r>
            <a:r>
              <a:rPr lang="en-US" sz="2000" b="1" baseline="30000" dirty="0" smtClean="0">
                <a:latin typeface="Calibri" pitchFamily="34" charset="0"/>
                <a:cs typeface="Times New Roman" pitchFamily="18" charset="0"/>
              </a:rPr>
              <a:t>st</a:t>
            </a:r>
            <a:r>
              <a:rPr lang="en-US" sz="2000" b="1" dirty="0" smtClean="0">
                <a:latin typeface="Calibri" pitchFamily="34" charset="0"/>
                <a:cs typeface="Times New Roman" pitchFamily="18" charset="0"/>
              </a:rPr>
              <a:t> century - life of  people will depend on the wise management of the water resources.</a:t>
            </a:r>
          </a:p>
          <a:p>
            <a:pPr algn="just">
              <a:lnSpc>
                <a:spcPct val="150000"/>
              </a:lnSpc>
              <a:buClr>
                <a:srgbClr val="FF0000"/>
              </a:buClr>
              <a:buSzPct val="150000"/>
            </a:pPr>
            <a:endParaRPr lang="en-US" sz="2000" b="1" dirty="0" smtClean="0">
              <a:latin typeface="Calibri" pitchFamily="34" charset="0"/>
              <a:cs typeface="Times New Roman" pitchFamily="18" charset="0"/>
            </a:endParaRPr>
          </a:p>
          <a:p>
            <a:pPr marL="171450" indent="-171450" algn="just">
              <a:lnSpc>
                <a:spcPct val="150000"/>
              </a:lnSpc>
              <a:buClr>
                <a:srgbClr val="FF0000"/>
              </a:buClr>
              <a:buSzPct val="150000"/>
              <a:buFont typeface="Arial" pitchFamily="34" charset="0"/>
              <a:buChar char="•"/>
            </a:pPr>
            <a:r>
              <a:rPr lang="en-US" sz="2000" b="1" dirty="0" smtClean="0">
                <a:latin typeface="Calibri" pitchFamily="34" charset="0"/>
                <a:cs typeface="Times New Roman" pitchFamily="18" charset="0"/>
              </a:rPr>
              <a:t>Precious aquatic environment is getting polluted - warrants urgent action to prevent further degradation.</a:t>
            </a:r>
          </a:p>
          <a:p>
            <a:pPr algn="just">
              <a:lnSpc>
                <a:spcPct val="150000"/>
              </a:lnSpc>
              <a:buClr>
                <a:srgbClr val="FF0000"/>
              </a:buClr>
              <a:buSzPct val="150000"/>
            </a:pPr>
            <a:endParaRPr lang="en-US" sz="2000" b="1" dirty="0" smtClean="0">
              <a:latin typeface="Calibri" pitchFamily="34" charset="0"/>
              <a:cs typeface="Times New Roman" pitchFamily="18" charset="0"/>
            </a:endParaRPr>
          </a:p>
          <a:p>
            <a:pPr marL="114300" indent="-114300" algn="just">
              <a:lnSpc>
                <a:spcPct val="150000"/>
              </a:lnSpc>
              <a:buClr>
                <a:srgbClr val="FF0000"/>
              </a:buClr>
              <a:buSzPct val="150000"/>
              <a:buFont typeface="Arial" pitchFamily="34" charset="0"/>
              <a:buChar char="•"/>
            </a:pPr>
            <a:r>
              <a:rPr lang="en-IN" sz="2000" b="1" dirty="0" smtClean="0">
                <a:latin typeface="Calibri" pitchFamily="34" charset="0"/>
                <a:cs typeface="Times New Roman" pitchFamily="18" charset="0"/>
              </a:rPr>
              <a:t>Anthropogenic activities degrade freshwater ecosystems - affecting ecological integrity, functioning and subsequently their use for domestic, industrial and agricultural purposes.</a:t>
            </a:r>
          </a:p>
        </p:txBody>
      </p:sp>
      <p:pic>
        <p:nvPicPr>
          <p:cNvPr id="5" name="Picture 4" descr="Picture 006"/>
          <p:cNvPicPr>
            <a:picLocks noChangeAspect="1" noChangeArrowheads="1"/>
          </p:cNvPicPr>
          <p:nvPr/>
        </p:nvPicPr>
        <p:blipFill>
          <a:blip r:embed="rId3"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600200"/>
            <a:ext cx="7924800" cy="4401205"/>
          </a:xfrm>
          <a:prstGeom prst="rect">
            <a:avLst/>
          </a:prstGeom>
        </p:spPr>
        <p:txBody>
          <a:bodyPr wrap="square">
            <a:spAutoFit/>
          </a:bodyPr>
          <a:lstStyle/>
          <a:p>
            <a:pPr marL="171450" indent="-171450" algn="just">
              <a:buClr>
                <a:srgbClr val="C00000"/>
              </a:buClr>
              <a:buSzPct val="150000"/>
              <a:buFont typeface="Arial" pitchFamily="34" charset="0"/>
              <a:buChar char="•"/>
            </a:pPr>
            <a:r>
              <a:rPr lang="en-IN" sz="2000" b="1" dirty="0" smtClean="0">
                <a:solidFill>
                  <a:srgbClr val="00B050"/>
                </a:solidFill>
                <a:latin typeface="+mj-lt"/>
                <a:cs typeface="Times New Roman" pitchFamily="18" charset="0"/>
              </a:rPr>
              <a:t> </a:t>
            </a:r>
            <a:r>
              <a:rPr lang="en-IN" sz="2000" b="1" dirty="0" smtClean="0">
                <a:latin typeface="+mj-lt"/>
                <a:cs typeface="Times New Roman" pitchFamily="18" charset="0"/>
              </a:rPr>
              <a:t>Freshwater communities - very sensitive to environmental variables.</a:t>
            </a:r>
          </a:p>
          <a:p>
            <a:pPr marL="171450" indent="-171450" algn="just">
              <a:buClr>
                <a:srgbClr val="C00000"/>
              </a:buClr>
              <a:buSzPct val="150000"/>
            </a:pPr>
            <a:endParaRPr lang="en-IN" sz="2000" b="1" dirty="0" smtClean="0">
              <a:latin typeface="+mj-lt"/>
              <a:cs typeface="Times New Roman" pitchFamily="18" charset="0"/>
            </a:endParaRPr>
          </a:p>
          <a:p>
            <a:pPr marL="171450" indent="-171450" algn="just">
              <a:buClr>
                <a:srgbClr val="C00000"/>
              </a:buClr>
              <a:buSzPct val="150000"/>
              <a:buFont typeface="Arial" pitchFamily="34" charset="0"/>
              <a:buChar char="•"/>
            </a:pPr>
            <a:r>
              <a:rPr lang="en-US" sz="2000" b="1" dirty="0" smtClean="0">
                <a:latin typeface="+mj-lt"/>
                <a:cs typeface="Times New Roman" pitchFamily="18" charset="0"/>
              </a:rPr>
              <a:t>Monitoring of water quality with regards to physical and chemical parameters reflects instantaneous measurements - biotic parameters developed during the recent years - serve as an excellent tools in water pollution studies - provides better evaluation of environmental changes. </a:t>
            </a:r>
          </a:p>
          <a:p>
            <a:pPr marL="171450" indent="-171450" algn="just">
              <a:buClr>
                <a:srgbClr val="C00000"/>
              </a:buClr>
              <a:buSzPct val="150000"/>
            </a:pPr>
            <a:endParaRPr lang="en-US" sz="2000" b="1" dirty="0" smtClean="0">
              <a:latin typeface="+mj-lt"/>
              <a:cs typeface="Times New Roman" pitchFamily="18" charset="0"/>
            </a:endParaRPr>
          </a:p>
          <a:p>
            <a:pPr marL="171450" indent="-171450" algn="just">
              <a:buClr>
                <a:srgbClr val="C00000"/>
              </a:buClr>
              <a:buSzPct val="150000"/>
              <a:buFont typeface="Arial" pitchFamily="34" charset="0"/>
              <a:buChar char="•"/>
            </a:pPr>
            <a:r>
              <a:rPr lang="en-US" sz="2000" b="1" dirty="0" smtClean="0">
                <a:latin typeface="+mj-lt"/>
                <a:cs typeface="Times New Roman" pitchFamily="18" charset="0"/>
              </a:rPr>
              <a:t>Biological monitoring - fast and cost-effective approach for assessing the effects of environmental stressors.</a:t>
            </a:r>
          </a:p>
          <a:p>
            <a:pPr marL="171450" indent="-171450" algn="just">
              <a:buClr>
                <a:srgbClr val="C00000"/>
              </a:buClr>
              <a:buSzPct val="150000"/>
            </a:pPr>
            <a:endParaRPr lang="en-US" sz="2000" b="1" dirty="0" smtClean="0">
              <a:latin typeface="+mj-lt"/>
              <a:cs typeface="Times New Roman" pitchFamily="18" charset="0"/>
            </a:endParaRPr>
          </a:p>
          <a:p>
            <a:pPr marL="171450" indent="-171450" algn="just">
              <a:buClr>
                <a:srgbClr val="C00000"/>
              </a:buClr>
              <a:buSzPct val="150000"/>
              <a:buFont typeface="Arial" pitchFamily="34" charset="0"/>
              <a:buChar char="•"/>
            </a:pPr>
            <a:r>
              <a:rPr lang="en-IN" sz="2000" b="1" dirty="0" err="1" smtClean="0">
                <a:latin typeface="+mj-lt"/>
                <a:cs typeface="Times New Roman" pitchFamily="18" charset="0"/>
              </a:rPr>
              <a:t>Phytoplanktons</a:t>
            </a:r>
            <a:r>
              <a:rPr lang="en-IN" sz="2000" b="1" dirty="0" smtClean="0">
                <a:latin typeface="+mj-lt"/>
                <a:cs typeface="Times New Roman" pitchFamily="18" charset="0"/>
              </a:rPr>
              <a:t> - used as indicators of water quality mainly due to their sensitivity and strong response to physical and chemical changes in waters.</a:t>
            </a:r>
          </a:p>
        </p:txBody>
      </p:sp>
      <p:pic>
        <p:nvPicPr>
          <p:cNvPr id="6" name="Picture 5"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
        <p:nvSpPr>
          <p:cNvPr id="7" name="Rectangle 6"/>
          <p:cNvSpPr/>
          <p:nvPr/>
        </p:nvSpPr>
        <p:spPr>
          <a:xfrm>
            <a:off x="3048000" y="914400"/>
            <a:ext cx="2878865" cy="584775"/>
          </a:xfrm>
          <a:prstGeom prst="rect">
            <a:avLst/>
          </a:prstGeom>
        </p:spPr>
        <p:txBody>
          <a:bodyPr wrap="none">
            <a:spAutoFit/>
          </a:bodyPr>
          <a:lstStyle/>
          <a:p>
            <a:r>
              <a:rPr lang="en-US" sz="3200" b="1" dirty="0" smtClean="0">
                <a:solidFill>
                  <a:srgbClr val="C00000"/>
                </a:solidFill>
                <a:latin typeface="+mj-lt"/>
                <a:cs typeface="Times New Roman" pitchFamily="18" charset="0"/>
              </a:rPr>
              <a:t>INTRODUCTION</a:t>
            </a:r>
            <a:endParaRPr lang="en-US" sz="3200" dirty="0">
              <a:solidFill>
                <a:srgbClr val="C00000"/>
              </a:solidFill>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720840"/>
            <a:ext cx="7924800" cy="3785652"/>
          </a:xfrm>
          <a:prstGeom prst="rect">
            <a:avLst/>
          </a:prstGeom>
        </p:spPr>
        <p:txBody>
          <a:bodyPr wrap="square">
            <a:spAutoFit/>
          </a:bodyPr>
          <a:lstStyle/>
          <a:p>
            <a:pPr marL="228600" indent="-228600" algn="just">
              <a:lnSpc>
                <a:spcPct val="150000"/>
              </a:lnSpc>
              <a:buClr>
                <a:srgbClr val="FF0000"/>
              </a:buClr>
              <a:buSzPct val="150000"/>
              <a:buFont typeface="Arial" pitchFamily="34" charset="0"/>
              <a:buChar char="•"/>
            </a:pPr>
            <a:r>
              <a:rPr lang="en-US" sz="2000" b="1" dirty="0" smtClean="0">
                <a:latin typeface="+mj-lt"/>
                <a:cs typeface="Times New Roman" pitchFamily="18" charset="0"/>
              </a:rPr>
              <a:t>Diatoms - potential indicators of water quality due to their sensitivity and strong response to </a:t>
            </a:r>
            <a:r>
              <a:rPr lang="en-US" sz="2000" b="1" dirty="0" err="1" smtClean="0">
                <a:latin typeface="+mj-lt"/>
                <a:cs typeface="Times New Roman" pitchFamily="18" charset="0"/>
              </a:rPr>
              <a:t>physico</a:t>
            </a:r>
            <a:r>
              <a:rPr lang="en-US" sz="2000" b="1" dirty="0" smtClean="0">
                <a:latin typeface="+mj-lt"/>
                <a:cs typeface="Times New Roman" pitchFamily="18" charset="0"/>
              </a:rPr>
              <a:t>- chemical and biological changes. </a:t>
            </a:r>
          </a:p>
          <a:p>
            <a:pPr algn="just">
              <a:lnSpc>
                <a:spcPct val="150000"/>
              </a:lnSpc>
              <a:buClr>
                <a:srgbClr val="FF0000"/>
              </a:buClr>
              <a:buSzPct val="150000"/>
            </a:pPr>
            <a:endParaRPr lang="en-US" sz="2000" b="1" dirty="0" smtClean="0">
              <a:latin typeface="+mj-lt"/>
              <a:cs typeface="Times New Roman" pitchFamily="18" charset="0"/>
            </a:endParaRPr>
          </a:p>
          <a:p>
            <a:pPr algn="just">
              <a:lnSpc>
                <a:spcPct val="150000"/>
              </a:lnSpc>
              <a:buClr>
                <a:srgbClr val="FF0000"/>
              </a:buClr>
              <a:buSzPct val="150000"/>
              <a:buFont typeface="Arial" pitchFamily="34" charset="0"/>
              <a:buChar char="•"/>
            </a:pPr>
            <a:r>
              <a:rPr lang="en-US" sz="2000" b="1" dirty="0" smtClean="0">
                <a:latin typeface="+mj-lt"/>
                <a:cs typeface="Times New Roman" pitchFamily="18" charset="0"/>
              </a:rPr>
              <a:t> Ubiquitous in distribution - their cells remain unchanged for years under varied environmental conditions – hence used as water quality indicators.</a:t>
            </a:r>
            <a:r>
              <a:rPr lang="en-US" sz="2000" b="1" dirty="0" smtClean="0">
                <a:solidFill>
                  <a:srgbClr val="FF3300"/>
                </a:solidFill>
                <a:latin typeface="Times New Roman" pitchFamily="18" charset="0"/>
                <a:cs typeface="Times New Roman" pitchFamily="18" charset="0"/>
              </a:rPr>
              <a:t> </a:t>
            </a:r>
          </a:p>
          <a:p>
            <a:pPr algn="just">
              <a:lnSpc>
                <a:spcPct val="150000"/>
              </a:lnSpc>
              <a:buClr>
                <a:srgbClr val="FF0000"/>
              </a:buClr>
              <a:buSzPct val="150000"/>
            </a:pPr>
            <a:endParaRPr lang="en-US" sz="2000" b="1" dirty="0" smtClean="0">
              <a:solidFill>
                <a:srgbClr val="FF3300"/>
              </a:solidFill>
              <a:latin typeface="Times New Roman" pitchFamily="18" charset="0"/>
              <a:cs typeface="Times New Roman" pitchFamily="18" charset="0"/>
            </a:endParaRPr>
          </a:p>
          <a:p>
            <a:pPr algn="just">
              <a:lnSpc>
                <a:spcPct val="150000"/>
              </a:lnSpc>
              <a:buClr>
                <a:srgbClr val="FF0000"/>
              </a:buClr>
              <a:buSzPct val="150000"/>
              <a:buFont typeface="Arial" pitchFamily="34" charset="0"/>
              <a:buChar char="•"/>
            </a:pPr>
            <a:r>
              <a:rPr lang="en-US" sz="2000" b="1" dirty="0" smtClean="0">
                <a:latin typeface="+mj-lt"/>
                <a:cs typeface="Times New Roman" pitchFamily="18" charset="0"/>
              </a:rPr>
              <a:t> Various indices - developed for monitoring pollution in water bodies. </a:t>
            </a:r>
          </a:p>
        </p:txBody>
      </p:sp>
      <p:sp>
        <p:nvSpPr>
          <p:cNvPr id="4" name="Rectangle 3"/>
          <p:cNvSpPr/>
          <p:nvPr/>
        </p:nvSpPr>
        <p:spPr>
          <a:xfrm>
            <a:off x="3048000" y="914400"/>
            <a:ext cx="2878865" cy="584775"/>
          </a:xfrm>
          <a:prstGeom prst="rect">
            <a:avLst/>
          </a:prstGeom>
        </p:spPr>
        <p:txBody>
          <a:bodyPr wrap="none">
            <a:spAutoFit/>
          </a:bodyPr>
          <a:lstStyle/>
          <a:p>
            <a:r>
              <a:rPr lang="en-US" sz="3200" b="1" dirty="0" smtClean="0">
                <a:solidFill>
                  <a:srgbClr val="C00000"/>
                </a:solidFill>
                <a:latin typeface="+mj-lt"/>
                <a:cs typeface="Times New Roman" pitchFamily="18" charset="0"/>
              </a:rPr>
              <a:t>INTRODUCTION</a:t>
            </a:r>
            <a:endParaRPr lang="en-US" sz="3200" dirty="0">
              <a:solidFill>
                <a:srgbClr val="C00000"/>
              </a:solidFill>
              <a:latin typeface="+mj-lt"/>
            </a:endParaRPr>
          </a:p>
        </p:txBody>
      </p:sp>
      <p:pic>
        <p:nvPicPr>
          <p:cNvPr id="6" name="Picture 5"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600200"/>
            <a:ext cx="8077200" cy="4247317"/>
          </a:xfrm>
          <a:prstGeom prst="rect">
            <a:avLst/>
          </a:prstGeom>
        </p:spPr>
        <p:txBody>
          <a:bodyPr wrap="square">
            <a:spAutoFit/>
          </a:bodyPr>
          <a:lstStyle/>
          <a:p>
            <a:pPr marL="228600" indent="-228600" algn="just">
              <a:lnSpc>
                <a:spcPct val="150000"/>
              </a:lnSpc>
              <a:buClr>
                <a:srgbClr val="FF0000"/>
              </a:buClr>
              <a:buSzPct val="150000"/>
              <a:buFont typeface="Arial" pitchFamily="34" charset="0"/>
              <a:buChar char="•"/>
            </a:pPr>
            <a:r>
              <a:rPr lang="en-US" sz="2000" b="1" dirty="0" smtClean="0">
                <a:latin typeface="+mj-lt"/>
                <a:cs typeface="Times New Roman" pitchFamily="18" charset="0"/>
              </a:rPr>
              <a:t>IDSE/5 - simplest and effective water quality index, utilizing diatom population - indicates the quality of water in terms of organic pollution as well as anthropogenic </a:t>
            </a:r>
            <a:r>
              <a:rPr lang="en-US" sz="2000" b="1" dirty="0" err="1" smtClean="0">
                <a:latin typeface="+mj-lt"/>
                <a:cs typeface="Times New Roman" pitchFamily="18" charset="0"/>
              </a:rPr>
              <a:t>eutrophication</a:t>
            </a:r>
            <a:r>
              <a:rPr lang="en-US" sz="2000" b="1" dirty="0" smtClean="0">
                <a:latin typeface="+mj-lt"/>
                <a:cs typeface="Times New Roman" pitchFamily="18" charset="0"/>
              </a:rPr>
              <a:t>.</a:t>
            </a:r>
          </a:p>
          <a:p>
            <a:pPr algn="just">
              <a:lnSpc>
                <a:spcPct val="150000"/>
              </a:lnSpc>
              <a:buClr>
                <a:srgbClr val="FF0000"/>
              </a:buClr>
              <a:buSzPct val="150000"/>
              <a:buFont typeface="Arial" pitchFamily="34" charset="0"/>
              <a:buChar char="•"/>
            </a:pPr>
            <a:endParaRPr lang="en-US" sz="2000" b="1" dirty="0" smtClean="0">
              <a:latin typeface="+mj-lt"/>
              <a:cs typeface="Times New Roman" pitchFamily="18" charset="0"/>
            </a:endParaRPr>
          </a:p>
          <a:p>
            <a:pPr marL="228600" indent="-228600" algn="just">
              <a:lnSpc>
                <a:spcPct val="150000"/>
              </a:lnSpc>
              <a:buClr>
                <a:srgbClr val="FF0000"/>
              </a:buClr>
              <a:buSzPct val="150000"/>
              <a:buFont typeface="Arial" pitchFamily="34" charset="0"/>
              <a:buChar char="•"/>
            </a:pPr>
            <a:r>
              <a:rPr lang="en-US" sz="2000" b="1" dirty="0" smtClean="0">
                <a:latin typeface="+mj-lt"/>
                <a:cs typeface="Times New Roman" pitchFamily="18" charset="0"/>
              </a:rPr>
              <a:t> The design of OMNIDA Software for computation of diatom indices has facilitated the use of diatom based </a:t>
            </a:r>
            <a:r>
              <a:rPr lang="en-US" sz="2000" b="1" dirty="0" err="1" smtClean="0">
                <a:latin typeface="+mj-lt"/>
                <a:cs typeface="Times New Roman" pitchFamily="18" charset="0"/>
              </a:rPr>
              <a:t>biomonitoring</a:t>
            </a:r>
            <a:r>
              <a:rPr lang="en-US" sz="2000" b="1" dirty="0" smtClean="0">
                <a:latin typeface="+mj-lt"/>
                <a:cs typeface="Times New Roman" pitchFamily="18" charset="0"/>
              </a:rPr>
              <a:t> (</a:t>
            </a:r>
            <a:r>
              <a:rPr lang="en-US" sz="2000" b="1" dirty="0" err="1" smtClean="0">
                <a:latin typeface="+mj-lt"/>
                <a:cs typeface="Times New Roman" pitchFamily="18" charset="0"/>
              </a:rPr>
              <a:t>Leconite</a:t>
            </a:r>
            <a:r>
              <a:rPr lang="en-US" sz="2000" b="1" dirty="0" smtClean="0">
                <a:latin typeface="+mj-lt"/>
                <a:cs typeface="Times New Roman" pitchFamily="18" charset="0"/>
              </a:rPr>
              <a:t> </a:t>
            </a:r>
            <a:r>
              <a:rPr lang="en-US" sz="2000" b="1" i="1" dirty="0" smtClean="0">
                <a:latin typeface="+mj-lt"/>
                <a:cs typeface="Times New Roman" pitchFamily="18" charset="0"/>
              </a:rPr>
              <a:t>et al.,</a:t>
            </a:r>
            <a:r>
              <a:rPr lang="en-US" sz="2000" b="1" dirty="0" smtClean="0">
                <a:latin typeface="+mj-lt"/>
                <a:cs typeface="Times New Roman" pitchFamily="18" charset="0"/>
              </a:rPr>
              <a:t> 1993). </a:t>
            </a:r>
          </a:p>
          <a:p>
            <a:pPr marL="228600" indent="-228600" algn="just">
              <a:lnSpc>
                <a:spcPct val="150000"/>
              </a:lnSpc>
              <a:buClr>
                <a:srgbClr val="FF0000"/>
              </a:buClr>
              <a:buSzPct val="150000"/>
              <a:buFont typeface="Arial" pitchFamily="34" charset="0"/>
              <a:buChar char="•"/>
            </a:pPr>
            <a:endParaRPr lang="en-US" sz="2000" b="1" dirty="0" smtClean="0">
              <a:latin typeface="+mj-lt"/>
              <a:cs typeface="Times New Roman" pitchFamily="18" charset="0"/>
            </a:endParaRPr>
          </a:p>
          <a:p>
            <a:pPr marL="228600" indent="-228600" algn="just">
              <a:lnSpc>
                <a:spcPct val="150000"/>
              </a:lnSpc>
              <a:buClr>
                <a:srgbClr val="FF0000"/>
              </a:buClr>
              <a:buSzPct val="150000"/>
              <a:buFont typeface="Arial" pitchFamily="34" charset="0"/>
              <a:buChar char="•"/>
            </a:pPr>
            <a:r>
              <a:rPr lang="en-US" sz="2000" b="1" dirty="0" smtClean="0">
                <a:latin typeface="+mj-lt"/>
                <a:cs typeface="Times New Roman" pitchFamily="18" charset="0"/>
              </a:rPr>
              <a:t>This software - a comprehensive database having an inbuilt ecological data for 13,000 diatom species.</a:t>
            </a:r>
          </a:p>
        </p:txBody>
      </p:sp>
      <p:sp>
        <p:nvSpPr>
          <p:cNvPr id="4" name="Rectangle 3"/>
          <p:cNvSpPr/>
          <p:nvPr/>
        </p:nvSpPr>
        <p:spPr>
          <a:xfrm>
            <a:off x="3048000" y="914400"/>
            <a:ext cx="2878865" cy="584775"/>
          </a:xfrm>
          <a:prstGeom prst="rect">
            <a:avLst/>
          </a:prstGeom>
        </p:spPr>
        <p:txBody>
          <a:bodyPr wrap="none">
            <a:spAutoFit/>
          </a:bodyPr>
          <a:lstStyle/>
          <a:p>
            <a:r>
              <a:rPr lang="en-US" sz="3200" b="1" dirty="0" smtClean="0">
                <a:solidFill>
                  <a:srgbClr val="C00000"/>
                </a:solidFill>
                <a:latin typeface="+mj-lt"/>
                <a:cs typeface="Times New Roman" pitchFamily="18" charset="0"/>
              </a:rPr>
              <a:t>INTRODUCTION</a:t>
            </a:r>
            <a:endParaRPr lang="en-US" sz="3200" dirty="0">
              <a:solidFill>
                <a:srgbClr val="C00000"/>
              </a:solidFill>
              <a:latin typeface="+mj-lt"/>
            </a:endParaRPr>
          </a:p>
        </p:txBody>
      </p:sp>
      <p:pic>
        <p:nvPicPr>
          <p:cNvPr id="6" name="Picture 5"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07623" y="909935"/>
            <a:ext cx="4062266" cy="584775"/>
          </a:xfrm>
          <a:prstGeom prst="rect">
            <a:avLst/>
          </a:prstGeom>
        </p:spPr>
        <p:txBody>
          <a:bodyPr wrap="none">
            <a:spAutoFit/>
          </a:bodyPr>
          <a:lstStyle/>
          <a:p>
            <a:r>
              <a:rPr lang="en-US" sz="3200" b="1" dirty="0" smtClean="0">
                <a:solidFill>
                  <a:srgbClr val="0000FF"/>
                </a:solidFill>
                <a:latin typeface="+mj-lt"/>
                <a:cs typeface="Times New Roman" pitchFamily="18" charset="0"/>
              </a:rPr>
              <a:t>AIMS AND OBJECTIVES</a:t>
            </a:r>
            <a:endParaRPr lang="en-US" sz="3200" dirty="0">
              <a:solidFill>
                <a:srgbClr val="0000FF"/>
              </a:solidFill>
              <a:latin typeface="+mj-lt"/>
            </a:endParaRPr>
          </a:p>
        </p:txBody>
      </p:sp>
      <p:sp>
        <p:nvSpPr>
          <p:cNvPr id="7" name="Rectangle 6"/>
          <p:cNvSpPr/>
          <p:nvPr/>
        </p:nvSpPr>
        <p:spPr>
          <a:xfrm>
            <a:off x="457200" y="1720840"/>
            <a:ext cx="8305800" cy="3416320"/>
          </a:xfrm>
          <a:prstGeom prst="rect">
            <a:avLst/>
          </a:prstGeom>
        </p:spPr>
        <p:txBody>
          <a:bodyPr wrap="square">
            <a:spAutoFit/>
          </a:bodyPr>
          <a:lstStyle/>
          <a:p>
            <a:pPr marL="285750" indent="-285750" algn="just">
              <a:buClr>
                <a:srgbClr val="FF0000"/>
              </a:buClr>
              <a:buSzPct val="150000"/>
              <a:buFont typeface="Arial" pitchFamily="34" charset="0"/>
              <a:buChar char="•"/>
            </a:pPr>
            <a:r>
              <a:rPr lang="en-US" sz="2400" b="1" dirty="0" smtClean="0">
                <a:latin typeface="+mj-lt"/>
                <a:cs typeface="Times New Roman" pitchFamily="18" charset="0"/>
              </a:rPr>
              <a:t>To ascertain the level of degradation in the selected water bodies due to organic and anthropogenic pollution,</a:t>
            </a:r>
          </a:p>
          <a:p>
            <a:pPr algn="just">
              <a:buClr>
                <a:srgbClr val="FF0000"/>
              </a:buClr>
              <a:buSzPct val="150000"/>
            </a:pPr>
            <a:endParaRPr lang="en-US" sz="2400" b="1" dirty="0" smtClean="0">
              <a:latin typeface="+mj-lt"/>
              <a:cs typeface="Times New Roman" pitchFamily="18" charset="0"/>
            </a:endParaRPr>
          </a:p>
          <a:p>
            <a:pPr marL="228600" indent="-228600" algn="just">
              <a:buClr>
                <a:srgbClr val="FF0000"/>
              </a:buClr>
              <a:buSzPct val="150000"/>
              <a:buFont typeface="Arial" pitchFamily="34" charset="0"/>
              <a:buChar char="•"/>
            </a:pPr>
            <a:r>
              <a:rPr lang="en-US" sz="2400" b="1" dirty="0" smtClean="0">
                <a:latin typeface="+mj-lt"/>
                <a:cs typeface="Times New Roman" pitchFamily="18" charset="0"/>
              </a:rPr>
              <a:t> To identify the diatom species indicating organic and anthropogenic  pollution in the selected water bodies, and</a:t>
            </a:r>
          </a:p>
          <a:p>
            <a:pPr algn="just">
              <a:buClr>
                <a:srgbClr val="FF0000"/>
              </a:buClr>
              <a:buSzPct val="150000"/>
            </a:pPr>
            <a:endParaRPr lang="en-US" sz="2400" b="1" dirty="0" smtClean="0">
              <a:latin typeface="+mj-lt"/>
              <a:cs typeface="Times New Roman" pitchFamily="18" charset="0"/>
            </a:endParaRPr>
          </a:p>
          <a:p>
            <a:pPr marL="228600" indent="-228600" algn="just">
              <a:buClr>
                <a:srgbClr val="FF0000"/>
              </a:buClr>
              <a:buSzPct val="150000"/>
              <a:buFont typeface="Arial" pitchFamily="34" charset="0"/>
              <a:buChar char="•"/>
            </a:pPr>
            <a:r>
              <a:rPr lang="en-US" sz="2400" b="1" dirty="0" smtClean="0">
                <a:latin typeface="+mj-lt"/>
                <a:cs typeface="Times New Roman" pitchFamily="18" charset="0"/>
              </a:rPr>
              <a:t>To derive Louis </a:t>
            </a:r>
            <a:r>
              <a:rPr lang="en-US" sz="2400" b="1" dirty="0" err="1" smtClean="0">
                <a:latin typeface="+mj-lt"/>
                <a:cs typeface="Times New Roman" pitchFamily="18" charset="0"/>
              </a:rPr>
              <a:t>Leclercq</a:t>
            </a:r>
            <a:r>
              <a:rPr lang="en-US" sz="2400" b="1" dirty="0" smtClean="0">
                <a:latin typeface="+mj-lt"/>
                <a:cs typeface="Times New Roman" pitchFamily="18" charset="0"/>
              </a:rPr>
              <a:t> index of Saprobity- </a:t>
            </a:r>
            <a:r>
              <a:rPr lang="en-US" sz="2400" b="1" dirty="0" err="1" smtClean="0">
                <a:latin typeface="+mj-lt"/>
                <a:cs typeface="Times New Roman" pitchFamily="18" charset="0"/>
              </a:rPr>
              <a:t>Eutrophication</a:t>
            </a:r>
            <a:r>
              <a:rPr lang="en-US" sz="2400" b="1" dirty="0" smtClean="0">
                <a:latin typeface="+mj-lt"/>
                <a:cs typeface="Times New Roman" pitchFamily="18" charset="0"/>
              </a:rPr>
              <a:t> (IDSE/5) using OMNIDIA GB 5.3 software and know the </a:t>
            </a:r>
            <a:r>
              <a:rPr lang="en-US" sz="2400" b="1" dirty="0" err="1" smtClean="0">
                <a:latin typeface="+mj-lt"/>
                <a:cs typeface="Times New Roman" pitchFamily="18" charset="0"/>
              </a:rPr>
              <a:t>trophic</a:t>
            </a:r>
            <a:r>
              <a:rPr lang="en-US" sz="2400" b="1" dirty="0" smtClean="0">
                <a:latin typeface="+mj-lt"/>
                <a:cs typeface="Times New Roman" pitchFamily="18" charset="0"/>
              </a:rPr>
              <a:t> state of the selected water bodies.</a:t>
            </a:r>
          </a:p>
        </p:txBody>
      </p:sp>
      <p:pic>
        <p:nvPicPr>
          <p:cNvPr id="4" name="Picture 3"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81200" y="609600"/>
            <a:ext cx="5206875" cy="584775"/>
          </a:xfrm>
          <a:prstGeom prst="rect">
            <a:avLst/>
          </a:prstGeom>
        </p:spPr>
        <p:txBody>
          <a:bodyPr wrap="none">
            <a:spAutoFit/>
          </a:bodyPr>
          <a:lstStyle/>
          <a:p>
            <a:r>
              <a:rPr lang="en-US" sz="3200" b="1" dirty="0" smtClean="0">
                <a:solidFill>
                  <a:srgbClr val="002060"/>
                </a:solidFill>
                <a:latin typeface="+mj-lt"/>
                <a:cs typeface="Times New Roman" pitchFamily="18" charset="0"/>
              </a:rPr>
              <a:t>MATERIALS   AND   METHODS</a:t>
            </a:r>
            <a:endParaRPr lang="en-US" sz="3200" dirty="0">
              <a:solidFill>
                <a:srgbClr val="002060"/>
              </a:solidFill>
              <a:latin typeface="+mj-lt"/>
            </a:endParaRPr>
          </a:p>
        </p:txBody>
      </p:sp>
      <p:sp>
        <p:nvSpPr>
          <p:cNvPr id="7" name="Rectangle 6"/>
          <p:cNvSpPr/>
          <p:nvPr/>
        </p:nvSpPr>
        <p:spPr>
          <a:xfrm>
            <a:off x="304800" y="1219200"/>
            <a:ext cx="8534400" cy="1477328"/>
          </a:xfrm>
          <a:prstGeom prst="rect">
            <a:avLst/>
          </a:prstGeom>
        </p:spPr>
        <p:txBody>
          <a:bodyPr wrap="square">
            <a:spAutoFit/>
          </a:bodyPr>
          <a:lstStyle/>
          <a:p>
            <a:pPr marL="114300" indent="-114300" algn="just">
              <a:lnSpc>
                <a:spcPct val="150000"/>
              </a:lnSpc>
              <a:buClr>
                <a:srgbClr val="FF0000"/>
              </a:buClr>
              <a:buSzPct val="150000"/>
              <a:buFont typeface="Arial" pitchFamily="34" charset="0"/>
              <a:buChar char="•"/>
            </a:pPr>
            <a:r>
              <a:rPr lang="en-US" sz="2000" b="1" dirty="0" smtClean="0">
                <a:latin typeface="+mj-lt"/>
                <a:cs typeface="Times New Roman" pitchFamily="18" charset="0"/>
              </a:rPr>
              <a:t> Two water bodies each from North Goa (Syngenta Lake and </a:t>
            </a:r>
            <a:r>
              <a:rPr lang="en-US" sz="2000" b="1" dirty="0" err="1" smtClean="0">
                <a:latin typeface="+mj-lt"/>
                <a:cs typeface="Times New Roman" pitchFamily="18" charset="0"/>
              </a:rPr>
              <a:t>Khandola</a:t>
            </a:r>
            <a:r>
              <a:rPr lang="en-US" sz="2000" b="1" dirty="0" smtClean="0">
                <a:latin typeface="+mj-lt"/>
                <a:cs typeface="Times New Roman" pitchFamily="18" charset="0"/>
              </a:rPr>
              <a:t> Pond) and South Goa (Lotus Lake and </a:t>
            </a:r>
            <a:r>
              <a:rPr lang="en-US" sz="2000" b="1" dirty="0" err="1" smtClean="0">
                <a:latin typeface="+mj-lt"/>
                <a:cs typeface="Times New Roman" pitchFamily="18" charset="0"/>
              </a:rPr>
              <a:t>Curtorim</a:t>
            </a:r>
            <a:r>
              <a:rPr lang="en-US" sz="2000" b="1" dirty="0" smtClean="0">
                <a:latin typeface="+mj-lt"/>
                <a:cs typeface="Times New Roman" pitchFamily="18" charset="0"/>
              </a:rPr>
              <a:t> Lake) were selected for the study from January 2014 to December 2015 on monthly basis. </a:t>
            </a:r>
            <a:endParaRPr lang="en-US" b="1" dirty="0" smtClean="0">
              <a:solidFill>
                <a:srgbClr val="00B050"/>
              </a:solidFill>
              <a:latin typeface="Times New Roman" pitchFamily="18" charset="0"/>
              <a:cs typeface="Times New Roman" pitchFamily="18" charset="0"/>
            </a:endParaRPr>
          </a:p>
        </p:txBody>
      </p:sp>
      <p:pic>
        <p:nvPicPr>
          <p:cNvPr id="8" name="Picture 2" descr="C:\Users\admin\Desktop\India map.jpg"/>
          <p:cNvPicPr>
            <a:picLocks noGrp="1" noChangeAspect="1" noChangeArrowheads="1"/>
          </p:cNvPicPr>
          <p:nvPr>
            <p:ph idx="1"/>
          </p:nvPr>
        </p:nvPicPr>
        <p:blipFill>
          <a:blip r:embed="rId2"/>
          <a:srcRect l="22222" r="22222"/>
          <a:stretch>
            <a:fillRect/>
          </a:stretch>
        </p:blipFill>
        <p:spPr bwMode="auto">
          <a:xfrm>
            <a:off x="228600" y="2895600"/>
            <a:ext cx="2867617" cy="3048000"/>
          </a:xfrm>
          <a:prstGeom prst="rect">
            <a:avLst/>
          </a:prstGeom>
          <a:ln>
            <a:noFill/>
          </a:ln>
          <a:effectLst>
            <a:outerShdw blurRad="292100" dist="139700" dir="2700000" algn="tl" rotWithShape="0">
              <a:srgbClr val="333333">
                <a:alpha val="65000"/>
              </a:srgbClr>
            </a:outerShdw>
          </a:effectLst>
        </p:spPr>
      </p:pic>
      <p:pic>
        <p:nvPicPr>
          <p:cNvPr id="9" name="Picture 3" descr="C:\Users\admin\Desktop\Goa.jpg"/>
          <p:cNvPicPr>
            <a:picLocks noChangeAspect="1" noChangeArrowheads="1"/>
          </p:cNvPicPr>
          <p:nvPr/>
        </p:nvPicPr>
        <p:blipFill>
          <a:blip r:embed="rId3"/>
          <a:srcRect l="9626" r="2674"/>
          <a:stretch>
            <a:fillRect/>
          </a:stretch>
        </p:blipFill>
        <p:spPr bwMode="auto">
          <a:xfrm>
            <a:off x="3429000" y="2667000"/>
            <a:ext cx="5127435" cy="3546475"/>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2209800" y="6248400"/>
            <a:ext cx="3200399" cy="400110"/>
          </a:xfrm>
          <a:prstGeom prst="rect">
            <a:avLst/>
          </a:prstGeom>
        </p:spPr>
        <p:txBody>
          <a:bodyPr wrap="square">
            <a:spAutoFit/>
          </a:bodyPr>
          <a:lstStyle/>
          <a:p>
            <a:r>
              <a:rPr lang="en-US" sz="2000" b="1" dirty="0" smtClean="0">
                <a:solidFill>
                  <a:srgbClr val="990000"/>
                </a:solidFill>
                <a:latin typeface="+mj-lt"/>
                <a:cs typeface="Times New Roman" pitchFamily="18" charset="0"/>
              </a:rPr>
              <a:t>Location of study sites</a:t>
            </a:r>
            <a:endParaRPr lang="en-US" sz="2000" dirty="0">
              <a:solidFill>
                <a:srgbClr val="990000"/>
              </a:solidFill>
              <a:latin typeface="+mj-lt"/>
            </a:endParaRPr>
          </a:p>
        </p:txBody>
      </p:sp>
      <p:pic>
        <p:nvPicPr>
          <p:cNvPr id="11" name="Picture 10" descr="Picture 006"/>
          <p:cNvPicPr>
            <a:picLocks noChangeAspect="1" noChangeArrowheads="1"/>
          </p:cNvPicPr>
          <p:nvPr/>
        </p:nvPicPr>
        <p:blipFill>
          <a:blip r:embed="rId4"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Desktop\US mobile 13\Camera\20130604_180357.jpg"/>
          <p:cNvPicPr>
            <a:picLocks noGrp="1" noChangeAspect="1" noChangeArrowheads="1"/>
          </p:cNvPicPr>
          <p:nvPr>
            <p:ph idx="1"/>
          </p:nvPr>
        </p:nvPicPr>
        <p:blipFill>
          <a:blip r:embed="rId2" cstate="print"/>
          <a:srcRect/>
          <a:stretch>
            <a:fillRect/>
          </a:stretch>
        </p:blipFill>
        <p:spPr bwMode="auto">
          <a:xfrm>
            <a:off x="1397563" y="1295400"/>
            <a:ext cx="6527237" cy="4038600"/>
          </a:xfrm>
          <a:prstGeom prst="rect">
            <a:avLst/>
          </a:prstGeom>
          <a:noFill/>
          <a:ln>
            <a:noFill/>
          </a:ln>
        </p:spPr>
      </p:pic>
      <p:sp>
        <p:nvSpPr>
          <p:cNvPr id="5" name="Rectangle 4"/>
          <p:cNvSpPr/>
          <p:nvPr/>
        </p:nvSpPr>
        <p:spPr>
          <a:xfrm>
            <a:off x="381000" y="5334000"/>
            <a:ext cx="8458200" cy="1015663"/>
          </a:xfrm>
          <a:prstGeom prst="rect">
            <a:avLst/>
          </a:prstGeom>
          <a:solidFill>
            <a:srgbClr val="CCECFF"/>
          </a:solidFill>
        </p:spPr>
        <p:txBody>
          <a:bodyPr wrap="square">
            <a:spAutoFit/>
          </a:bodyPr>
          <a:lstStyle/>
          <a:p>
            <a:pPr algn="ctr">
              <a:lnSpc>
                <a:spcPct val="150000"/>
              </a:lnSpc>
            </a:pPr>
            <a:r>
              <a:rPr lang="en-US" sz="2000" b="1" dirty="0" smtClean="0">
                <a:solidFill>
                  <a:srgbClr val="C00000"/>
                </a:solidFill>
                <a:latin typeface="+mj-lt"/>
                <a:cs typeface="Times New Roman" pitchFamily="18" charset="0"/>
              </a:rPr>
              <a:t>Syngenta Lake is in the premises of M/s Syngenta Agro Chemicals </a:t>
            </a:r>
          </a:p>
          <a:p>
            <a:pPr algn="ctr">
              <a:lnSpc>
                <a:spcPct val="150000"/>
              </a:lnSpc>
            </a:pPr>
            <a:r>
              <a:rPr lang="en-US" sz="2000" b="1" dirty="0" smtClean="0">
                <a:latin typeface="+mj-lt"/>
                <a:cs typeface="Times New Roman" pitchFamily="18" charset="0"/>
              </a:rPr>
              <a:t>(15.5</a:t>
            </a:r>
            <a:r>
              <a:rPr lang="en-US" sz="2000" b="1" baseline="30000" dirty="0" smtClean="0">
                <a:latin typeface="+mj-lt"/>
                <a:cs typeface="Times New Roman" pitchFamily="18" charset="0"/>
              </a:rPr>
              <a:t>o</a:t>
            </a:r>
            <a:r>
              <a:rPr lang="en-US" sz="2000" b="1" dirty="0" smtClean="0">
                <a:latin typeface="+mj-lt"/>
                <a:cs typeface="Times New Roman" pitchFamily="18" charset="0"/>
              </a:rPr>
              <a:t> N Lat. 73.94</a:t>
            </a:r>
            <a:r>
              <a:rPr lang="en-US" sz="2000" b="1" baseline="30000" dirty="0" smtClean="0">
                <a:latin typeface="+mj-lt"/>
                <a:cs typeface="Times New Roman" pitchFamily="18" charset="0"/>
              </a:rPr>
              <a:t>o</a:t>
            </a:r>
            <a:r>
              <a:rPr lang="en-US" sz="2000" b="1" dirty="0" smtClean="0">
                <a:latin typeface="+mj-lt"/>
                <a:cs typeface="Times New Roman" pitchFamily="18" charset="0"/>
              </a:rPr>
              <a:t>E Long.)  </a:t>
            </a:r>
          </a:p>
        </p:txBody>
      </p:sp>
      <p:sp>
        <p:nvSpPr>
          <p:cNvPr id="6" name="Rectangle 5"/>
          <p:cNvSpPr/>
          <p:nvPr/>
        </p:nvSpPr>
        <p:spPr>
          <a:xfrm>
            <a:off x="2971800" y="685800"/>
            <a:ext cx="3581400" cy="461665"/>
          </a:xfrm>
          <a:prstGeom prst="rect">
            <a:avLst/>
          </a:prstGeom>
        </p:spPr>
        <p:txBody>
          <a:bodyPr wrap="square">
            <a:spAutoFit/>
          </a:bodyPr>
          <a:lstStyle/>
          <a:p>
            <a:r>
              <a:rPr lang="en-US" sz="2400" b="1" dirty="0" smtClean="0">
                <a:solidFill>
                  <a:srgbClr val="0000FF"/>
                </a:solidFill>
                <a:latin typeface="+mj-lt"/>
                <a:cs typeface="Times New Roman" pitchFamily="18" charset="0"/>
              </a:rPr>
              <a:t>VIEW OF SYNGENTA LAKE</a:t>
            </a:r>
            <a:endParaRPr lang="en-US" sz="2400" dirty="0">
              <a:solidFill>
                <a:srgbClr val="0000FF"/>
              </a:solidFill>
              <a:latin typeface="+mj-lt"/>
            </a:endParaRPr>
          </a:p>
        </p:txBody>
      </p:sp>
      <p:pic>
        <p:nvPicPr>
          <p:cNvPr id="7" name="Picture 6" descr="Picture 006"/>
          <p:cNvPicPr>
            <a:picLocks noChangeAspect="1" noChangeArrowheads="1"/>
          </p:cNvPicPr>
          <p:nvPr/>
        </p:nvPicPr>
        <p:blipFill>
          <a:blip r:embed="rId3"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Pictures\2013-06-28\012.JPG"/>
          <p:cNvPicPr>
            <a:picLocks noGrp="1" noChangeAspect="1" noChangeArrowheads="1"/>
          </p:cNvPicPr>
          <p:nvPr>
            <p:ph idx="1"/>
          </p:nvPr>
        </p:nvPicPr>
        <p:blipFill>
          <a:blip r:embed="rId2"/>
          <a:srcRect/>
          <a:stretch>
            <a:fillRect/>
          </a:stretch>
        </p:blipFill>
        <p:spPr bwMode="auto">
          <a:xfrm>
            <a:off x="1097844" y="1371600"/>
            <a:ext cx="7055556" cy="3581400"/>
          </a:xfrm>
          <a:prstGeom prst="rect">
            <a:avLst/>
          </a:prstGeom>
          <a:noFill/>
          <a:ln>
            <a:noFill/>
          </a:ln>
        </p:spPr>
      </p:pic>
      <p:sp>
        <p:nvSpPr>
          <p:cNvPr id="5" name="Rectangle 4"/>
          <p:cNvSpPr/>
          <p:nvPr/>
        </p:nvSpPr>
        <p:spPr>
          <a:xfrm>
            <a:off x="457200" y="5229491"/>
            <a:ext cx="8305800" cy="1015663"/>
          </a:xfrm>
          <a:prstGeom prst="rect">
            <a:avLst/>
          </a:prstGeom>
          <a:solidFill>
            <a:srgbClr val="CCFF99"/>
          </a:solidFill>
        </p:spPr>
        <p:txBody>
          <a:bodyPr wrap="square">
            <a:spAutoFit/>
          </a:bodyPr>
          <a:lstStyle/>
          <a:p>
            <a:pPr algn="ctr"/>
            <a:r>
              <a:rPr lang="en-US" sz="2000" b="1" dirty="0" err="1" smtClean="0">
                <a:solidFill>
                  <a:srgbClr val="C00000"/>
                </a:solidFill>
                <a:latin typeface="+mj-lt"/>
                <a:cs typeface="Times New Roman" pitchFamily="18" charset="0"/>
              </a:rPr>
              <a:t>Khandola</a:t>
            </a:r>
            <a:r>
              <a:rPr lang="en-US" sz="2000" b="1" dirty="0" smtClean="0">
                <a:solidFill>
                  <a:srgbClr val="C00000"/>
                </a:solidFill>
                <a:latin typeface="+mj-lt"/>
                <a:cs typeface="Times New Roman" pitchFamily="18" charset="0"/>
              </a:rPr>
              <a:t> Pond is in Marcela village - source of irrigation to areca nut plantation.</a:t>
            </a:r>
          </a:p>
          <a:p>
            <a:pPr algn="ctr"/>
            <a:r>
              <a:rPr lang="en-US" sz="2000" b="1" dirty="0" smtClean="0">
                <a:latin typeface="+mj-lt"/>
                <a:cs typeface="Times New Roman" pitchFamily="18" charset="0"/>
              </a:rPr>
              <a:t> (15.51</a:t>
            </a:r>
            <a:r>
              <a:rPr lang="en-US" sz="2000" b="1" baseline="30000" dirty="0" smtClean="0">
                <a:latin typeface="+mj-lt"/>
                <a:cs typeface="Times New Roman" pitchFamily="18" charset="0"/>
              </a:rPr>
              <a:t>o</a:t>
            </a:r>
            <a:r>
              <a:rPr lang="en-US" sz="2000" b="1" dirty="0" smtClean="0">
                <a:latin typeface="+mj-lt"/>
                <a:cs typeface="Times New Roman" pitchFamily="18" charset="0"/>
              </a:rPr>
              <a:t> N Lat. 73.95</a:t>
            </a:r>
            <a:r>
              <a:rPr lang="en-US" sz="2000" b="1" baseline="30000" dirty="0" smtClean="0">
                <a:latin typeface="+mj-lt"/>
                <a:cs typeface="Times New Roman" pitchFamily="18" charset="0"/>
              </a:rPr>
              <a:t>o</a:t>
            </a:r>
            <a:r>
              <a:rPr lang="en-US" sz="2000" b="1" dirty="0" smtClean="0">
                <a:latin typeface="+mj-lt"/>
                <a:cs typeface="Times New Roman" pitchFamily="18" charset="0"/>
              </a:rPr>
              <a:t>E Long.)</a:t>
            </a:r>
            <a:endParaRPr lang="en-US" sz="2000" b="1" dirty="0">
              <a:latin typeface="+mj-lt"/>
              <a:cs typeface="Times New Roman" pitchFamily="18" charset="0"/>
            </a:endParaRPr>
          </a:p>
        </p:txBody>
      </p:sp>
      <p:sp>
        <p:nvSpPr>
          <p:cNvPr id="6" name="Rectangle 5"/>
          <p:cNvSpPr/>
          <p:nvPr/>
        </p:nvSpPr>
        <p:spPr>
          <a:xfrm>
            <a:off x="2819400" y="762000"/>
            <a:ext cx="3671198" cy="461665"/>
          </a:xfrm>
          <a:prstGeom prst="rect">
            <a:avLst/>
          </a:prstGeom>
        </p:spPr>
        <p:txBody>
          <a:bodyPr wrap="none">
            <a:spAutoFit/>
          </a:bodyPr>
          <a:lstStyle/>
          <a:p>
            <a:r>
              <a:rPr lang="en-US" sz="2400" b="1" dirty="0" smtClean="0">
                <a:solidFill>
                  <a:srgbClr val="0000FF"/>
                </a:solidFill>
                <a:latin typeface="+mj-lt"/>
                <a:cs typeface="Times New Roman" pitchFamily="18" charset="0"/>
              </a:rPr>
              <a:t>VIEW OF KHANDOLA POND</a:t>
            </a:r>
            <a:endParaRPr lang="en-US" sz="2400" dirty="0">
              <a:solidFill>
                <a:srgbClr val="0000FF"/>
              </a:solidFill>
              <a:latin typeface="+mj-lt"/>
            </a:endParaRPr>
          </a:p>
        </p:txBody>
      </p:sp>
      <p:pic>
        <p:nvPicPr>
          <p:cNvPr id="7" name="Picture 6" descr="Picture 006"/>
          <p:cNvPicPr>
            <a:picLocks noChangeAspect="1" noChangeArrowheads="1"/>
          </p:cNvPicPr>
          <p:nvPr/>
        </p:nvPicPr>
        <p:blipFill>
          <a:blip r:embed="rId3"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ADMIN\Pictures\2010_06_10\IMG_0646.JPG"/>
          <p:cNvPicPr>
            <a:picLocks noGrp="1"/>
          </p:cNvPicPr>
          <p:nvPr>
            <p:ph idx="1"/>
          </p:nvPr>
        </p:nvPicPr>
        <p:blipFill>
          <a:blip r:embed="rId2" cstate="print"/>
          <a:srcRect/>
          <a:stretch>
            <a:fillRect/>
          </a:stretch>
        </p:blipFill>
        <p:spPr bwMode="auto">
          <a:xfrm>
            <a:off x="1143000" y="1371600"/>
            <a:ext cx="6934200" cy="3505200"/>
          </a:xfrm>
          <a:prstGeom prst="rect">
            <a:avLst/>
          </a:prstGeom>
          <a:noFill/>
          <a:ln w="9525">
            <a:noFill/>
            <a:miter lim="800000"/>
            <a:headEnd/>
            <a:tailEnd/>
          </a:ln>
        </p:spPr>
      </p:pic>
      <p:sp>
        <p:nvSpPr>
          <p:cNvPr id="5" name="Rectangle 4"/>
          <p:cNvSpPr/>
          <p:nvPr/>
        </p:nvSpPr>
        <p:spPr>
          <a:xfrm rot="10800000" flipV="1">
            <a:off x="609601" y="5074623"/>
            <a:ext cx="8100817" cy="707886"/>
          </a:xfrm>
          <a:prstGeom prst="rect">
            <a:avLst/>
          </a:prstGeom>
          <a:solidFill>
            <a:srgbClr val="FFFF99"/>
          </a:solidFill>
        </p:spPr>
        <p:txBody>
          <a:bodyPr wrap="square">
            <a:spAutoFit/>
          </a:bodyPr>
          <a:lstStyle/>
          <a:p>
            <a:pPr algn="ctr"/>
            <a:r>
              <a:rPr lang="en-US" sz="2000" b="1" dirty="0" smtClean="0">
                <a:solidFill>
                  <a:srgbClr val="C00000"/>
                </a:solidFill>
                <a:latin typeface="+mj-lt"/>
                <a:cs typeface="Times New Roman" pitchFamily="18" charset="0"/>
              </a:rPr>
              <a:t>Lotus Lake is in </a:t>
            </a:r>
            <a:r>
              <a:rPr lang="en-US" sz="2000" b="1" dirty="0" err="1" smtClean="0">
                <a:solidFill>
                  <a:srgbClr val="C00000"/>
                </a:solidFill>
                <a:latin typeface="+mj-lt"/>
                <a:cs typeface="Times New Roman" pitchFamily="18" charset="0"/>
              </a:rPr>
              <a:t>Benaulim</a:t>
            </a:r>
            <a:r>
              <a:rPr lang="en-US" sz="2000" b="1" dirty="0" smtClean="0">
                <a:solidFill>
                  <a:srgbClr val="C00000"/>
                </a:solidFill>
                <a:latin typeface="+mj-lt"/>
                <a:cs typeface="Times New Roman" pitchFamily="18" charset="0"/>
              </a:rPr>
              <a:t> village - source of irrigation for paddy crop.</a:t>
            </a:r>
          </a:p>
          <a:p>
            <a:pPr algn="ctr"/>
            <a:r>
              <a:rPr lang="en-US" sz="2000" b="1" dirty="0" smtClean="0">
                <a:latin typeface="+mj-lt"/>
                <a:cs typeface="Times New Roman" pitchFamily="18" charset="0"/>
              </a:rPr>
              <a:t>(15.24</a:t>
            </a:r>
            <a:r>
              <a:rPr lang="en-US" sz="2000" b="1" baseline="30000" dirty="0" smtClean="0">
                <a:latin typeface="+mj-lt"/>
                <a:cs typeface="Times New Roman" pitchFamily="18" charset="0"/>
              </a:rPr>
              <a:t>0</a:t>
            </a:r>
            <a:r>
              <a:rPr lang="en-US" sz="2000" b="1" dirty="0" smtClean="0">
                <a:latin typeface="+mj-lt"/>
                <a:cs typeface="Times New Roman" pitchFamily="18" charset="0"/>
              </a:rPr>
              <a:t>N Lat. and 73.92</a:t>
            </a:r>
            <a:r>
              <a:rPr lang="en-US" sz="2000" b="1" baseline="30000" dirty="0" smtClean="0">
                <a:latin typeface="+mj-lt"/>
                <a:cs typeface="Times New Roman" pitchFamily="18" charset="0"/>
              </a:rPr>
              <a:t>0</a:t>
            </a:r>
            <a:r>
              <a:rPr lang="en-US" sz="2000" b="1" dirty="0" smtClean="0">
                <a:latin typeface="+mj-lt"/>
                <a:cs typeface="Times New Roman" pitchFamily="18" charset="0"/>
              </a:rPr>
              <a:t>E Long.)</a:t>
            </a:r>
            <a:endParaRPr lang="en-US" sz="2000" b="1" dirty="0">
              <a:latin typeface="+mj-lt"/>
              <a:cs typeface="Times New Roman" pitchFamily="18" charset="0"/>
            </a:endParaRPr>
          </a:p>
        </p:txBody>
      </p:sp>
      <p:sp>
        <p:nvSpPr>
          <p:cNvPr id="6" name="Rectangle 5"/>
          <p:cNvSpPr/>
          <p:nvPr/>
        </p:nvSpPr>
        <p:spPr>
          <a:xfrm>
            <a:off x="3276600" y="762000"/>
            <a:ext cx="2894447" cy="461665"/>
          </a:xfrm>
          <a:prstGeom prst="rect">
            <a:avLst/>
          </a:prstGeom>
        </p:spPr>
        <p:txBody>
          <a:bodyPr wrap="none">
            <a:spAutoFit/>
          </a:bodyPr>
          <a:lstStyle/>
          <a:p>
            <a:r>
              <a:rPr lang="en-US" sz="2400" b="1" dirty="0" smtClean="0">
                <a:solidFill>
                  <a:srgbClr val="0000FF"/>
                </a:solidFill>
                <a:latin typeface="+mj-lt"/>
                <a:cs typeface="Times New Roman" pitchFamily="18" charset="0"/>
              </a:rPr>
              <a:t>VIEW OF LOTUS LAKE</a:t>
            </a:r>
            <a:endParaRPr lang="en-US" sz="2400" dirty="0">
              <a:solidFill>
                <a:srgbClr val="0000FF"/>
              </a:solidFill>
              <a:latin typeface="+mj-lt"/>
            </a:endParaRPr>
          </a:p>
        </p:txBody>
      </p:sp>
      <p:pic>
        <p:nvPicPr>
          <p:cNvPr id="7" name="Picture 6" descr="Picture 006"/>
          <p:cNvPicPr>
            <a:picLocks noChangeAspect="1" noChangeArrowheads="1"/>
          </p:cNvPicPr>
          <p:nvPr/>
        </p:nvPicPr>
        <p:blipFill>
          <a:blip r:embed="rId3"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RS Mobile\2013-12-28 10.57.50.jpg"/>
          <p:cNvPicPr>
            <a:picLocks noGrp="1" noChangeAspect="1" noChangeArrowheads="1"/>
          </p:cNvPicPr>
          <p:nvPr>
            <p:ph idx="1"/>
          </p:nvPr>
        </p:nvPicPr>
        <p:blipFill>
          <a:blip r:embed="rId2" cstate="print"/>
          <a:srcRect/>
          <a:stretch>
            <a:fillRect/>
          </a:stretch>
        </p:blipFill>
        <p:spPr bwMode="auto">
          <a:xfrm>
            <a:off x="1554691" y="1600201"/>
            <a:ext cx="6034617" cy="3429000"/>
          </a:xfrm>
          <a:prstGeom prst="rect">
            <a:avLst/>
          </a:prstGeom>
          <a:noFill/>
          <a:ln>
            <a:noFill/>
          </a:ln>
        </p:spPr>
      </p:pic>
      <p:sp>
        <p:nvSpPr>
          <p:cNvPr id="4" name="Rectangle 3"/>
          <p:cNvSpPr/>
          <p:nvPr/>
        </p:nvSpPr>
        <p:spPr>
          <a:xfrm>
            <a:off x="457200" y="5257800"/>
            <a:ext cx="8077200" cy="1015663"/>
          </a:xfrm>
          <a:prstGeom prst="rect">
            <a:avLst/>
          </a:prstGeom>
          <a:solidFill>
            <a:srgbClr val="FFCCFF"/>
          </a:solidFill>
        </p:spPr>
        <p:txBody>
          <a:bodyPr wrap="square">
            <a:spAutoFit/>
          </a:bodyPr>
          <a:lstStyle/>
          <a:p>
            <a:pPr algn="ctr"/>
            <a:r>
              <a:rPr lang="en-US" sz="2000" b="1" dirty="0" err="1" smtClean="0">
                <a:solidFill>
                  <a:srgbClr val="C00000"/>
                </a:solidFill>
                <a:latin typeface="+mj-lt"/>
                <a:cs typeface="Times New Roman" pitchFamily="18" charset="0"/>
              </a:rPr>
              <a:t>Curtorim</a:t>
            </a:r>
            <a:r>
              <a:rPr lang="en-US" sz="2000" b="1" dirty="0" smtClean="0">
                <a:solidFill>
                  <a:srgbClr val="C00000"/>
                </a:solidFill>
                <a:latin typeface="+mj-lt"/>
                <a:cs typeface="Times New Roman" pitchFamily="18" charset="0"/>
              </a:rPr>
              <a:t> Lake is situated in </a:t>
            </a:r>
            <a:r>
              <a:rPr lang="en-US" sz="2000" b="1" dirty="0" err="1" smtClean="0">
                <a:solidFill>
                  <a:srgbClr val="C00000"/>
                </a:solidFill>
                <a:latin typeface="+mj-lt"/>
                <a:cs typeface="Times New Roman" pitchFamily="18" charset="0"/>
              </a:rPr>
              <a:t>Curtorim</a:t>
            </a:r>
            <a:r>
              <a:rPr lang="en-US" sz="2000" b="1" dirty="0" smtClean="0">
                <a:solidFill>
                  <a:srgbClr val="C00000"/>
                </a:solidFill>
                <a:latin typeface="+mj-lt"/>
                <a:cs typeface="Times New Roman" pitchFamily="18" charset="0"/>
              </a:rPr>
              <a:t> village - source of irrigation for paddy crop</a:t>
            </a:r>
          </a:p>
          <a:p>
            <a:pPr algn="ctr"/>
            <a:r>
              <a:rPr lang="en-US" sz="2000" b="1" dirty="0" smtClean="0">
                <a:latin typeface="+mj-lt"/>
                <a:cs typeface="Times New Roman" pitchFamily="18" charset="0"/>
              </a:rPr>
              <a:t>(15.28</a:t>
            </a:r>
            <a:r>
              <a:rPr lang="en-US" sz="2000" b="1" baseline="30000" dirty="0" smtClean="0">
                <a:latin typeface="+mj-lt"/>
                <a:cs typeface="Times New Roman" pitchFamily="18" charset="0"/>
              </a:rPr>
              <a:t>0</a:t>
            </a:r>
            <a:r>
              <a:rPr lang="en-US" sz="2000" b="1" dirty="0" smtClean="0">
                <a:latin typeface="+mj-lt"/>
                <a:cs typeface="Times New Roman" pitchFamily="18" charset="0"/>
              </a:rPr>
              <a:t>N Lat. and 74.01</a:t>
            </a:r>
            <a:r>
              <a:rPr lang="en-US" sz="2000" b="1" baseline="30000" dirty="0" smtClean="0">
                <a:latin typeface="+mj-lt"/>
                <a:cs typeface="Times New Roman" pitchFamily="18" charset="0"/>
              </a:rPr>
              <a:t>0</a:t>
            </a:r>
            <a:r>
              <a:rPr lang="en-US" sz="2000" b="1" dirty="0" smtClean="0">
                <a:latin typeface="+mj-lt"/>
                <a:cs typeface="Times New Roman" pitchFamily="18" charset="0"/>
              </a:rPr>
              <a:t>E Long.)</a:t>
            </a:r>
            <a:endParaRPr lang="en-US" sz="2000" b="1" dirty="0">
              <a:latin typeface="+mj-lt"/>
              <a:cs typeface="Times New Roman" pitchFamily="18" charset="0"/>
            </a:endParaRPr>
          </a:p>
        </p:txBody>
      </p:sp>
      <p:sp>
        <p:nvSpPr>
          <p:cNvPr id="5" name="Rectangle 4"/>
          <p:cNvSpPr/>
          <p:nvPr/>
        </p:nvSpPr>
        <p:spPr>
          <a:xfrm>
            <a:off x="2895600" y="838200"/>
            <a:ext cx="3480376" cy="461665"/>
          </a:xfrm>
          <a:prstGeom prst="rect">
            <a:avLst/>
          </a:prstGeom>
        </p:spPr>
        <p:txBody>
          <a:bodyPr wrap="none">
            <a:spAutoFit/>
          </a:bodyPr>
          <a:lstStyle/>
          <a:p>
            <a:r>
              <a:rPr lang="en-US" sz="2400" b="1" dirty="0" smtClean="0">
                <a:solidFill>
                  <a:srgbClr val="0000FF"/>
                </a:solidFill>
                <a:latin typeface="+mj-lt"/>
                <a:cs typeface="Times New Roman" pitchFamily="18" charset="0"/>
              </a:rPr>
              <a:t>VIEW OF CURTORIM LAKE</a:t>
            </a:r>
            <a:endParaRPr lang="en-US" sz="2400" dirty="0">
              <a:solidFill>
                <a:srgbClr val="0000FF"/>
              </a:solidFill>
              <a:latin typeface="+mj-lt"/>
            </a:endParaRPr>
          </a:p>
        </p:txBody>
      </p:sp>
      <p:pic>
        <p:nvPicPr>
          <p:cNvPr id="6" name="Picture 5" descr="Picture 006"/>
          <p:cNvPicPr>
            <a:picLocks noChangeAspect="1" noChangeArrowheads="1"/>
          </p:cNvPicPr>
          <p:nvPr/>
        </p:nvPicPr>
        <p:blipFill>
          <a:blip r:embed="rId3"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600" y="1447800"/>
            <a:ext cx="8610600" cy="4662815"/>
          </a:xfrm>
          <a:prstGeom prst="rect">
            <a:avLst/>
          </a:prstGeom>
        </p:spPr>
        <p:txBody>
          <a:bodyPr wrap="square">
            <a:spAutoFit/>
          </a:bodyPr>
          <a:lstStyle/>
          <a:p>
            <a:pPr algn="just">
              <a:lnSpc>
                <a:spcPct val="150000"/>
              </a:lnSpc>
              <a:buClr>
                <a:srgbClr val="FF0000"/>
              </a:buClr>
              <a:buSzPct val="150000"/>
              <a:buFont typeface="Arial" pitchFamily="34" charset="0"/>
              <a:buChar char="•"/>
            </a:pPr>
            <a:r>
              <a:rPr lang="en-US" b="1" dirty="0" smtClean="0">
                <a:solidFill>
                  <a:srgbClr val="00B050"/>
                </a:solidFill>
                <a:latin typeface="Times New Roman" pitchFamily="18" charset="0"/>
                <a:cs typeface="Times New Roman" pitchFamily="18" charset="0"/>
              </a:rPr>
              <a:t> </a:t>
            </a:r>
            <a:r>
              <a:rPr lang="en-US" sz="2000" b="1" dirty="0" smtClean="0">
                <a:latin typeface="+mj-lt"/>
                <a:cs typeface="Times New Roman" pitchFamily="18" charset="0"/>
              </a:rPr>
              <a:t>Water samples were collected in the early hours as daily vertical migrations of organisms occur in response to sunlight and nutrient concentrations from the surface near the landward margins. </a:t>
            </a:r>
            <a:r>
              <a:rPr lang="en-US" sz="2000" b="1" dirty="0" err="1" smtClean="0">
                <a:latin typeface="+mj-lt"/>
                <a:cs typeface="Times New Roman" pitchFamily="18" charset="0"/>
              </a:rPr>
              <a:t>Physico</a:t>
            </a:r>
            <a:r>
              <a:rPr lang="en-US" sz="2000" b="1" dirty="0" smtClean="0">
                <a:latin typeface="+mj-lt"/>
                <a:cs typeface="Times New Roman" pitchFamily="18" charset="0"/>
              </a:rPr>
              <a:t>-chemical parameters -pH, temperature, nitrates and phosphates were analyzed using standard procedures (APHA, 2012).</a:t>
            </a:r>
          </a:p>
          <a:p>
            <a:pPr algn="just">
              <a:lnSpc>
                <a:spcPct val="150000"/>
              </a:lnSpc>
              <a:buClr>
                <a:srgbClr val="FF0000"/>
              </a:buClr>
              <a:buSzPct val="150000"/>
              <a:buFont typeface="Arial" pitchFamily="34" charset="0"/>
              <a:buChar char="•"/>
            </a:pPr>
            <a:endParaRPr lang="en-US" sz="2000" b="1" dirty="0" smtClean="0">
              <a:latin typeface="+mj-lt"/>
              <a:cs typeface="Times New Roman" pitchFamily="18" charset="0"/>
            </a:endParaRPr>
          </a:p>
          <a:p>
            <a:pPr algn="just">
              <a:lnSpc>
                <a:spcPct val="150000"/>
              </a:lnSpc>
              <a:buClr>
                <a:srgbClr val="FF0000"/>
              </a:buClr>
              <a:buSzPct val="150000"/>
              <a:buFont typeface="Arial" pitchFamily="34" charset="0"/>
              <a:buChar char="•"/>
            </a:pPr>
            <a:r>
              <a:rPr lang="en-US" sz="2000" b="1" dirty="0" smtClean="0">
                <a:latin typeface="+mj-lt"/>
                <a:cs typeface="Times New Roman" pitchFamily="18" charset="0"/>
              </a:rPr>
              <a:t> For diatom study 1l of water sample - collected in sterile plastic bottles (in triplicate) and </a:t>
            </a:r>
            <a:r>
              <a:rPr lang="en-US" sz="2000" b="1" dirty="0" err="1" smtClean="0">
                <a:latin typeface="+mj-lt"/>
                <a:cs typeface="Times New Roman" pitchFamily="18" charset="0"/>
              </a:rPr>
              <a:t>Lugol’s</a:t>
            </a:r>
            <a:r>
              <a:rPr lang="en-US" sz="2000" b="1" dirty="0" smtClean="0">
                <a:latin typeface="+mj-lt"/>
                <a:cs typeface="Times New Roman" pitchFamily="18" charset="0"/>
              </a:rPr>
              <a:t> solution (0.7ml/100 ml of sample) added immediately for sedimentation. </a:t>
            </a:r>
          </a:p>
          <a:p>
            <a:pPr algn="just">
              <a:lnSpc>
                <a:spcPct val="150000"/>
              </a:lnSpc>
            </a:pPr>
            <a:endParaRPr lang="en-US" b="1" dirty="0" smtClean="0">
              <a:solidFill>
                <a:srgbClr val="FF3300"/>
              </a:solidFill>
              <a:latin typeface="Times New Roman" pitchFamily="18" charset="0"/>
              <a:cs typeface="Times New Roman" pitchFamily="18" charset="0"/>
            </a:endParaRPr>
          </a:p>
        </p:txBody>
      </p:sp>
      <p:sp>
        <p:nvSpPr>
          <p:cNvPr id="4" name="Rectangle 3"/>
          <p:cNvSpPr/>
          <p:nvPr/>
        </p:nvSpPr>
        <p:spPr>
          <a:xfrm>
            <a:off x="1981200" y="609600"/>
            <a:ext cx="5206875" cy="584775"/>
          </a:xfrm>
          <a:prstGeom prst="rect">
            <a:avLst/>
          </a:prstGeom>
        </p:spPr>
        <p:txBody>
          <a:bodyPr wrap="none">
            <a:spAutoFit/>
          </a:bodyPr>
          <a:lstStyle/>
          <a:p>
            <a:r>
              <a:rPr lang="en-US" sz="3200" b="1" dirty="0" smtClean="0">
                <a:solidFill>
                  <a:srgbClr val="002060"/>
                </a:solidFill>
                <a:latin typeface="+mj-lt"/>
                <a:cs typeface="Times New Roman" pitchFamily="18" charset="0"/>
              </a:rPr>
              <a:t>MATERIALS   AND   METHODS</a:t>
            </a:r>
            <a:endParaRPr lang="en-US" sz="3200" dirty="0">
              <a:solidFill>
                <a:srgbClr val="002060"/>
              </a:solidFill>
              <a:latin typeface="+mj-lt"/>
            </a:endParaRPr>
          </a:p>
        </p:txBody>
      </p:sp>
      <p:pic>
        <p:nvPicPr>
          <p:cNvPr id="5" name="Picture 4"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8382000" cy="3886200"/>
          </a:xfrm>
        </p:spPr>
        <p:txBody>
          <a:bodyPr>
            <a:normAutofit/>
          </a:bodyPr>
          <a:lstStyle/>
          <a:p>
            <a:pPr algn="just">
              <a:lnSpc>
                <a:spcPct val="150000"/>
              </a:lnSpc>
              <a:buClr>
                <a:srgbClr val="FF0000"/>
              </a:buClr>
              <a:buSzPct val="150000"/>
              <a:buFont typeface="Arial" pitchFamily="34" charset="0"/>
              <a:buChar char="•"/>
            </a:pPr>
            <a:r>
              <a:rPr lang="en-US" sz="2000" b="1" dirty="0" smtClean="0">
                <a:latin typeface="+mj-lt"/>
                <a:cs typeface="Times New Roman" pitchFamily="18" charset="0"/>
              </a:rPr>
              <a:t>The bottles were subsequently left undisturbed for 24 h. The diatoms fixed and settled at the bottom of the containers after decanting the supernatant fluid were collected and preserved in bottles containing 4% formaldehyde. </a:t>
            </a:r>
          </a:p>
          <a:p>
            <a:pPr algn="just">
              <a:lnSpc>
                <a:spcPct val="150000"/>
              </a:lnSpc>
              <a:buClr>
                <a:srgbClr val="FF0000"/>
              </a:buClr>
              <a:buSzPct val="150000"/>
              <a:buFont typeface="Arial" pitchFamily="34" charset="0"/>
              <a:buChar char="•"/>
            </a:pPr>
            <a:endParaRPr lang="en-US" sz="2000" b="1" dirty="0" smtClean="0">
              <a:latin typeface="+mj-lt"/>
              <a:cs typeface="Times New Roman" pitchFamily="18" charset="0"/>
            </a:endParaRPr>
          </a:p>
          <a:p>
            <a:pPr algn="just">
              <a:lnSpc>
                <a:spcPct val="150000"/>
              </a:lnSpc>
              <a:buClr>
                <a:srgbClr val="FF0000"/>
              </a:buClr>
              <a:buSzPct val="150000"/>
              <a:buFont typeface="Arial" pitchFamily="34" charset="0"/>
              <a:buChar char="•"/>
            </a:pPr>
            <a:r>
              <a:rPr lang="en-US" sz="2000" b="1" dirty="0" smtClean="0">
                <a:latin typeface="+mj-lt"/>
                <a:cs typeface="Times New Roman" pitchFamily="18" charset="0"/>
              </a:rPr>
              <a:t>Enumeration of diatoms - modified Lackey’s drop method (</a:t>
            </a:r>
            <a:r>
              <a:rPr lang="en-US" sz="2000" b="1" dirty="0" err="1" smtClean="0">
                <a:latin typeface="+mj-lt"/>
                <a:cs typeface="Times New Roman" pitchFamily="18" charset="0"/>
              </a:rPr>
              <a:t>Suxena</a:t>
            </a:r>
            <a:r>
              <a:rPr lang="en-US" sz="2000" b="1" dirty="0" smtClean="0">
                <a:latin typeface="+mj-lt"/>
                <a:cs typeface="Times New Roman" pitchFamily="18" charset="0"/>
              </a:rPr>
              <a:t>, 1987). Dimensions measured using micrometry technique and photomicrographs were taken using Nikon DS </a:t>
            </a:r>
            <a:r>
              <a:rPr lang="en-US" sz="2000" b="1" dirty="0" err="1" smtClean="0">
                <a:latin typeface="+mj-lt"/>
                <a:cs typeface="Times New Roman" pitchFamily="18" charset="0"/>
              </a:rPr>
              <a:t>Fi</a:t>
            </a:r>
            <a:r>
              <a:rPr lang="en-US" sz="2000" b="1" dirty="0" smtClean="0">
                <a:latin typeface="+mj-lt"/>
                <a:cs typeface="Times New Roman" pitchFamily="18" charset="0"/>
              </a:rPr>
              <a:t> 2 camera. </a:t>
            </a:r>
            <a:endParaRPr lang="en-US" sz="1800" dirty="0"/>
          </a:p>
        </p:txBody>
      </p:sp>
      <p:sp>
        <p:nvSpPr>
          <p:cNvPr id="4" name="Rectangle 3"/>
          <p:cNvSpPr/>
          <p:nvPr/>
        </p:nvSpPr>
        <p:spPr>
          <a:xfrm>
            <a:off x="1981200" y="609600"/>
            <a:ext cx="5206875" cy="584775"/>
          </a:xfrm>
          <a:prstGeom prst="rect">
            <a:avLst/>
          </a:prstGeom>
        </p:spPr>
        <p:txBody>
          <a:bodyPr wrap="none">
            <a:spAutoFit/>
          </a:bodyPr>
          <a:lstStyle/>
          <a:p>
            <a:r>
              <a:rPr lang="en-US" sz="3200" b="1" dirty="0" smtClean="0">
                <a:solidFill>
                  <a:srgbClr val="002060"/>
                </a:solidFill>
                <a:latin typeface="+mj-lt"/>
                <a:cs typeface="Times New Roman" pitchFamily="18" charset="0"/>
              </a:rPr>
              <a:t>MATERIALS   AND   METHODS</a:t>
            </a:r>
            <a:endParaRPr lang="en-US" sz="3200" dirty="0">
              <a:solidFill>
                <a:srgbClr val="002060"/>
              </a:solidFill>
              <a:latin typeface="+mj-lt"/>
            </a:endParaRPr>
          </a:p>
        </p:txBody>
      </p:sp>
      <p:pic>
        <p:nvPicPr>
          <p:cNvPr id="5" name="Picture 4" descr="Picture 006"/>
          <p:cNvPicPr>
            <a:picLocks noChangeAspect="1" noChangeArrowheads="1"/>
          </p:cNvPicPr>
          <p:nvPr/>
        </p:nvPicPr>
        <p:blipFill>
          <a:blip r:embed="rId3"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1447800"/>
            <a:ext cx="8534400" cy="4708981"/>
          </a:xfrm>
          <a:prstGeom prst="rect">
            <a:avLst/>
          </a:prstGeom>
        </p:spPr>
        <p:txBody>
          <a:bodyPr wrap="square">
            <a:spAutoFit/>
          </a:bodyPr>
          <a:lstStyle/>
          <a:p>
            <a:pPr marL="228600" indent="-228600" algn="just">
              <a:lnSpc>
                <a:spcPct val="150000"/>
              </a:lnSpc>
              <a:buClr>
                <a:srgbClr val="FF0000"/>
              </a:buClr>
              <a:buSzPct val="150000"/>
              <a:buFont typeface="Arial" pitchFamily="34" charset="0"/>
              <a:buChar char="•"/>
            </a:pPr>
            <a:r>
              <a:rPr lang="en-US" sz="2000" b="1" dirty="0" smtClean="0">
                <a:latin typeface="+mj-lt"/>
                <a:cs typeface="Times New Roman" pitchFamily="18" charset="0"/>
              </a:rPr>
              <a:t>Various taxonomic guides consulted (Gandhi, 1998; </a:t>
            </a:r>
            <a:r>
              <a:rPr lang="en-US" sz="2000" b="1" dirty="0" err="1" smtClean="0">
                <a:latin typeface="+mj-lt"/>
                <a:cs typeface="Times New Roman" pitchFamily="18" charset="0"/>
              </a:rPr>
              <a:t>Sarode</a:t>
            </a:r>
            <a:r>
              <a:rPr lang="en-US" sz="2000" b="1" dirty="0" smtClean="0">
                <a:latin typeface="+mj-lt"/>
                <a:cs typeface="Times New Roman" pitchFamily="18" charset="0"/>
              </a:rPr>
              <a:t> and </a:t>
            </a:r>
            <a:r>
              <a:rPr lang="en-US" sz="2000" b="1" dirty="0" err="1" smtClean="0">
                <a:latin typeface="+mj-lt"/>
                <a:cs typeface="Times New Roman" pitchFamily="18" charset="0"/>
              </a:rPr>
              <a:t>Kamath</a:t>
            </a:r>
            <a:r>
              <a:rPr lang="en-US" sz="2000" b="1" dirty="0" smtClean="0">
                <a:latin typeface="+mj-lt"/>
                <a:cs typeface="Times New Roman" pitchFamily="18" charset="0"/>
              </a:rPr>
              <a:t>, 1984; Kramer and Lange - </a:t>
            </a:r>
            <a:r>
              <a:rPr lang="en-US" sz="2000" b="1" dirty="0" err="1" smtClean="0">
                <a:latin typeface="+mj-lt"/>
                <a:cs typeface="Times New Roman" pitchFamily="18" charset="0"/>
              </a:rPr>
              <a:t>Bertalot</a:t>
            </a:r>
            <a:r>
              <a:rPr lang="en-US" sz="2000" b="1" dirty="0" smtClean="0">
                <a:latin typeface="+mj-lt"/>
                <a:cs typeface="Times New Roman" pitchFamily="18" charset="0"/>
              </a:rPr>
              <a:t>, 2003; </a:t>
            </a:r>
            <a:r>
              <a:rPr lang="en-US" sz="2000" b="1" dirty="0" err="1" smtClean="0">
                <a:latin typeface="+mj-lt"/>
                <a:cs typeface="Times New Roman" pitchFamily="18" charset="0"/>
              </a:rPr>
              <a:t>Karthick</a:t>
            </a:r>
            <a:r>
              <a:rPr lang="en-US" sz="2000" b="1" dirty="0" smtClean="0">
                <a:latin typeface="+mj-lt"/>
                <a:cs typeface="Times New Roman" pitchFamily="18" charset="0"/>
              </a:rPr>
              <a:t> </a:t>
            </a:r>
            <a:r>
              <a:rPr lang="en-US" sz="2000" b="1" i="1" dirty="0" smtClean="0">
                <a:latin typeface="+mj-lt"/>
                <a:cs typeface="Times New Roman" pitchFamily="18" charset="0"/>
              </a:rPr>
              <a:t>et al</a:t>
            </a:r>
            <a:r>
              <a:rPr lang="en-US" sz="2000" b="1" dirty="0" smtClean="0">
                <a:latin typeface="+mj-lt"/>
                <a:cs typeface="Times New Roman" pitchFamily="18" charset="0"/>
              </a:rPr>
              <a:t>., 2010).</a:t>
            </a:r>
          </a:p>
          <a:p>
            <a:pPr marL="228600" indent="-228600" algn="just">
              <a:lnSpc>
                <a:spcPct val="150000"/>
              </a:lnSpc>
              <a:buClr>
                <a:srgbClr val="FF0000"/>
              </a:buClr>
              <a:buSzPct val="150000"/>
            </a:pPr>
            <a:endParaRPr lang="en-US" sz="2000" b="1" dirty="0" smtClean="0">
              <a:latin typeface="+mj-lt"/>
              <a:cs typeface="Times New Roman" pitchFamily="18" charset="0"/>
            </a:endParaRPr>
          </a:p>
          <a:p>
            <a:pPr marL="228600" indent="-228600" algn="just">
              <a:lnSpc>
                <a:spcPct val="150000"/>
              </a:lnSpc>
              <a:buClr>
                <a:srgbClr val="FF0000"/>
              </a:buClr>
              <a:buSzPct val="150000"/>
              <a:buFont typeface="Arial" pitchFamily="34" charset="0"/>
              <a:buChar char="•"/>
            </a:pPr>
            <a:r>
              <a:rPr lang="en-US" sz="2000" b="1" dirty="0" smtClean="0">
                <a:latin typeface="+mj-lt"/>
                <a:cs typeface="Times New Roman" pitchFamily="18" charset="0"/>
              </a:rPr>
              <a:t>Each </a:t>
            </a:r>
            <a:r>
              <a:rPr lang="en-US" sz="2000" b="1" dirty="0" err="1" smtClean="0">
                <a:latin typeface="+mj-lt"/>
                <a:cs typeface="Times New Roman" pitchFamily="18" charset="0"/>
              </a:rPr>
              <a:t>taxon</a:t>
            </a:r>
            <a:r>
              <a:rPr lang="en-US" sz="2000" b="1" dirty="0" smtClean="0">
                <a:latin typeface="+mj-lt"/>
                <a:cs typeface="Times New Roman" pitchFamily="18" charset="0"/>
              </a:rPr>
              <a:t> was coded with acronyms as per the rules of OMNIDA GB 5.3 software. Diatom species counts were entered index calculation tool, OMNIDIA version 5.3 (</a:t>
            </a:r>
            <a:r>
              <a:rPr lang="en-US" sz="2000" b="1" dirty="0" err="1" smtClean="0">
                <a:latin typeface="+mj-lt"/>
                <a:cs typeface="Times New Roman" pitchFamily="18" charset="0"/>
              </a:rPr>
              <a:t>Lecointe</a:t>
            </a:r>
            <a:r>
              <a:rPr lang="en-US" sz="2000" b="1" dirty="0" smtClean="0">
                <a:latin typeface="+mj-lt"/>
                <a:cs typeface="Times New Roman" pitchFamily="18" charset="0"/>
              </a:rPr>
              <a:t> </a:t>
            </a:r>
            <a:r>
              <a:rPr lang="en-US" sz="2000" b="1" i="1" dirty="0" smtClean="0">
                <a:latin typeface="+mj-lt"/>
                <a:cs typeface="Times New Roman" pitchFamily="18" charset="0"/>
              </a:rPr>
              <a:t>et al</a:t>
            </a:r>
            <a:r>
              <a:rPr lang="en-US" sz="2000" b="1" dirty="0" smtClean="0">
                <a:latin typeface="+mj-lt"/>
                <a:cs typeface="Times New Roman" pitchFamily="18" charset="0"/>
              </a:rPr>
              <a:t>., 1993).</a:t>
            </a:r>
          </a:p>
          <a:p>
            <a:pPr marL="228600" indent="-228600" algn="just">
              <a:lnSpc>
                <a:spcPct val="150000"/>
              </a:lnSpc>
              <a:buClr>
                <a:srgbClr val="FF0000"/>
              </a:buClr>
              <a:buSzPct val="150000"/>
            </a:pPr>
            <a:endParaRPr lang="en-US" sz="2000" b="1" dirty="0" smtClean="0">
              <a:latin typeface="+mj-lt"/>
              <a:cs typeface="Times New Roman" pitchFamily="18" charset="0"/>
            </a:endParaRPr>
          </a:p>
          <a:p>
            <a:pPr marL="228600" indent="-228600" algn="just">
              <a:lnSpc>
                <a:spcPct val="150000"/>
              </a:lnSpc>
              <a:buClr>
                <a:srgbClr val="FF0000"/>
              </a:buClr>
              <a:buSzPct val="150000"/>
              <a:buFont typeface="Arial" pitchFamily="34" charset="0"/>
              <a:buChar char="•"/>
            </a:pPr>
            <a:r>
              <a:rPr lang="en-US" sz="2000" b="1" dirty="0" smtClean="0">
                <a:latin typeface="+mj-lt"/>
                <a:cs typeface="Times New Roman" pitchFamily="18" charset="0"/>
              </a:rPr>
              <a:t>The output of the software provides various metrics of water quality through the indices and ecological characteristics. The Louis </a:t>
            </a:r>
            <a:r>
              <a:rPr lang="en-US" sz="2000" b="1" dirty="0" err="1" smtClean="0">
                <a:latin typeface="+mj-lt"/>
                <a:cs typeface="Times New Roman" pitchFamily="18" charset="0"/>
              </a:rPr>
              <a:t>Leclercq</a:t>
            </a:r>
            <a:r>
              <a:rPr lang="en-US" sz="2000" b="1" dirty="0" smtClean="0">
                <a:latin typeface="+mj-lt"/>
                <a:cs typeface="Times New Roman" pitchFamily="18" charset="0"/>
              </a:rPr>
              <a:t> IDSE/5 index was calculated using this software (</a:t>
            </a:r>
            <a:r>
              <a:rPr lang="en-US" sz="2000" b="1" dirty="0" err="1" smtClean="0">
                <a:latin typeface="+mj-lt"/>
                <a:cs typeface="Times New Roman" pitchFamily="18" charset="0"/>
              </a:rPr>
              <a:t>Leclerq</a:t>
            </a:r>
            <a:r>
              <a:rPr lang="en-US" sz="2000" b="1" dirty="0" smtClean="0">
                <a:latin typeface="+mj-lt"/>
                <a:cs typeface="Times New Roman" pitchFamily="18" charset="0"/>
              </a:rPr>
              <a:t> and </a:t>
            </a:r>
            <a:r>
              <a:rPr lang="en-US" sz="2000" b="1" dirty="0" err="1" smtClean="0">
                <a:latin typeface="+mj-lt"/>
                <a:cs typeface="Times New Roman" pitchFamily="18" charset="0"/>
              </a:rPr>
              <a:t>Maquet</a:t>
            </a:r>
            <a:r>
              <a:rPr lang="en-US" sz="2000" b="1" dirty="0" smtClean="0">
                <a:latin typeface="+mj-lt"/>
                <a:cs typeface="Times New Roman" pitchFamily="18" charset="0"/>
              </a:rPr>
              <a:t>, 1987).</a:t>
            </a:r>
          </a:p>
        </p:txBody>
      </p:sp>
      <p:pic>
        <p:nvPicPr>
          <p:cNvPr id="4" name="Picture 3"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
        <p:nvSpPr>
          <p:cNvPr id="6" name="Rectangle 5"/>
          <p:cNvSpPr/>
          <p:nvPr/>
        </p:nvSpPr>
        <p:spPr>
          <a:xfrm>
            <a:off x="1981200" y="609600"/>
            <a:ext cx="5206875" cy="584775"/>
          </a:xfrm>
          <a:prstGeom prst="rect">
            <a:avLst/>
          </a:prstGeom>
        </p:spPr>
        <p:txBody>
          <a:bodyPr wrap="none">
            <a:spAutoFit/>
          </a:bodyPr>
          <a:lstStyle/>
          <a:p>
            <a:r>
              <a:rPr lang="en-US" sz="3200" b="1" dirty="0" smtClean="0">
                <a:solidFill>
                  <a:srgbClr val="002060"/>
                </a:solidFill>
                <a:latin typeface="+mj-lt"/>
                <a:cs typeface="Times New Roman" pitchFamily="18" charset="0"/>
              </a:rPr>
              <a:t>MATERIALS   AND   METHODS</a:t>
            </a:r>
            <a:endParaRPr lang="en-US" sz="3200" dirty="0">
              <a:solidFill>
                <a:srgbClr val="002060"/>
              </a:solidFill>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1225689"/>
            <a:ext cx="8305800" cy="5170646"/>
          </a:xfrm>
          <a:prstGeom prst="rect">
            <a:avLst/>
          </a:prstGeom>
        </p:spPr>
        <p:txBody>
          <a:bodyPr wrap="square">
            <a:spAutoFit/>
          </a:bodyPr>
          <a:lstStyle/>
          <a:p>
            <a:pPr marL="171450" indent="-171450" algn="just">
              <a:lnSpc>
                <a:spcPct val="150000"/>
              </a:lnSpc>
              <a:buClr>
                <a:srgbClr val="FF0000"/>
              </a:buClr>
              <a:buSzPct val="150000"/>
              <a:buFont typeface="Arial" pitchFamily="34" charset="0"/>
              <a:buChar char="•"/>
            </a:pPr>
            <a:r>
              <a:rPr lang="en-US" sz="2000" b="1" dirty="0" smtClean="0">
                <a:latin typeface="+mj-lt"/>
                <a:cs typeface="Times New Roman" pitchFamily="18" charset="0"/>
              </a:rPr>
              <a:t> Seven ecological indicator values (that indicate the conditions required for growth and survival of diatoms and also determines the water quality ) given by Van Dam </a:t>
            </a:r>
            <a:r>
              <a:rPr lang="en-US" sz="2000" b="1" i="1" dirty="0" smtClean="0">
                <a:latin typeface="+mj-lt"/>
                <a:cs typeface="Times New Roman" pitchFamily="18" charset="0"/>
              </a:rPr>
              <a:t>et al.,</a:t>
            </a:r>
            <a:r>
              <a:rPr lang="en-US" sz="2000" b="1" dirty="0" smtClean="0">
                <a:latin typeface="+mj-lt"/>
                <a:cs typeface="Times New Roman" pitchFamily="18" charset="0"/>
              </a:rPr>
              <a:t> (1994) were derived for selected water bodies using the OMNIDIA GB 5.3 software and were used for interpretation of results.</a:t>
            </a:r>
          </a:p>
          <a:p>
            <a:pPr algn="just">
              <a:lnSpc>
                <a:spcPct val="150000"/>
              </a:lnSpc>
              <a:buClr>
                <a:srgbClr val="FF0000"/>
              </a:buClr>
              <a:buSzPct val="150000"/>
              <a:buFont typeface="Arial" pitchFamily="34" charset="0"/>
              <a:buChar char="•"/>
            </a:pPr>
            <a:endParaRPr lang="en-US" sz="2000" b="1" dirty="0" smtClean="0">
              <a:latin typeface="+mj-lt"/>
              <a:cs typeface="Times New Roman" pitchFamily="18" charset="0"/>
            </a:endParaRPr>
          </a:p>
          <a:p>
            <a:pPr algn="just">
              <a:lnSpc>
                <a:spcPct val="150000"/>
              </a:lnSpc>
              <a:buClr>
                <a:srgbClr val="FF0000"/>
              </a:buClr>
              <a:buSzPct val="150000"/>
              <a:buFont typeface="Arial" pitchFamily="34" charset="0"/>
              <a:buChar char="•"/>
            </a:pPr>
            <a:r>
              <a:rPr lang="en-US" sz="2000" b="1" dirty="0" smtClean="0">
                <a:latin typeface="+mj-lt"/>
                <a:cs typeface="Times New Roman" pitchFamily="18" charset="0"/>
              </a:rPr>
              <a:t> These include pH, salinity (S), nitrogen uptake (NU), oxygen requirements (OR), </a:t>
            </a:r>
            <a:r>
              <a:rPr lang="en-US" sz="2000" b="1" dirty="0" err="1" smtClean="0">
                <a:latin typeface="+mj-lt"/>
                <a:cs typeface="Times New Roman" pitchFamily="18" charset="0"/>
              </a:rPr>
              <a:t>saprobity</a:t>
            </a:r>
            <a:r>
              <a:rPr lang="en-US" sz="2000" b="1" dirty="0" smtClean="0">
                <a:latin typeface="+mj-lt"/>
                <a:cs typeface="Times New Roman" pitchFamily="18" charset="0"/>
              </a:rPr>
              <a:t> (SP), </a:t>
            </a:r>
            <a:r>
              <a:rPr lang="en-US" sz="2000" b="1" dirty="0" err="1" smtClean="0">
                <a:latin typeface="+mj-lt"/>
                <a:cs typeface="Times New Roman" pitchFamily="18" charset="0"/>
              </a:rPr>
              <a:t>trophic</a:t>
            </a:r>
            <a:r>
              <a:rPr lang="en-US" sz="2000" b="1" dirty="0" smtClean="0">
                <a:latin typeface="+mj-lt"/>
                <a:cs typeface="Times New Roman" pitchFamily="18" charset="0"/>
              </a:rPr>
              <a:t> state (TS) and moisture (M). Each parameter is measured on a scale of 1-7. OMNIDIA is also used to compute degradation (D) using IDSE/5 Louis </a:t>
            </a:r>
            <a:r>
              <a:rPr lang="en-US" sz="2000" b="1" dirty="0" err="1" smtClean="0">
                <a:latin typeface="+mj-lt"/>
                <a:cs typeface="Times New Roman" pitchFamily="18" charset="0"/>
              </a:rPr>
              <a:t>Leclercq</a:t>
            </a:r>
            <a:r>
              <a:rPr lang="en-US" sz="2000" b="1" dirty="0" smtClean="0">
                <a:latin typeface="+mj-lt"/>
                <a:cs typeface="Times New Roman" pitchFamily="18" charset="0"/>
              </a:rPr>
              <a:t> index for organic pollution (OP) and anthropogenic </a:t>
            </a:r>
            <a:r>
              <a:rPr lang="en-US" sz="2000" b="1" dirty="0" err="1" smtClean="0">
                <a:latin typeface="+mj-lt"/>
                <a:cs typeface="Times New Roman" pitchFamily="18" charset="0"/>
              </a:rPr>
              <a:t>eutrophication</a:t>
            </a:r>
            <a:r>
              <a:rPr lang="en-US" sz="2000" b="1" dirty="0" smtClean="0">
                <a:latin typeface="+mj-lt"/>
                <a:cs typeface="Times New Roman" pitchFamily="18" charset="0"/>
              </a:rPr>
              <a:t> (AE).</a:t>
            </a:r>
          </a:p>
        </p:txBody>
      </p:sp>
      <p:sp>
        <p:nvSpPr>
          <p:cNvPr id="4" name="Rectangle 3"/>
          <p:cNvSpPr/>
          <p:nvPr/>
        </p:nvSpPr>
        <p:spPr>
          <a:xfrm>
            <a:off x="1981200" y="609600"/>
            <a:ext cx="5206875" cy="584775"/>
          </a:xfrm>
          <a:prstGeom prst="rect">
            <a:avLst/>
          </a:prstGeom>
        </p:spPr>
        <p:txBody>
          <a:bodyPr wrap="none">
            <a:spAutoFit/>
          </a:bodyPr>
          <a:lstStyle/>
          <a:p>
            <a:r>
              <a:rPr lang="en-US" sz="3200" b="1" dirty="0" smtClean="0">
                <a:solidFill>
                  <a:srgbClr val="002060"/>
                </a:solidFill>
                <a:latin typeface="+mj-lt"/>
                <a:cs typeface="Times New Roman" pitchFamily="18" charset="0"/>
              </a:rPr>
              <a:t>MATERIALS   AND   METHODS</a:t>
            </a:r>
            <a:endParaRPr lang="en-US" sz="3200" dirty="0">
              <a:solidFill>
                <a:srgbClr val="002060"/>
              </a:solidFill>
              <a:latin typeface="+mj-lt"/>
            </a:endParaRPr>
          </a:p>
        </p:txBody>
      </p:sp>
      <p:pic>
        <p:nvPicPr>
          <p:cNvPr id="6" name="Picture 5"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09600" y="990600"/>
          <a:ext cx="5334001" cy="5643372"/>
        </p:xfrm>
        <a:graphic>
          <a:graphicData uri="http://schemas.openxmlformats.org/drawingml/2006/table">
            <a:tbl>
              <a:tblPr/>
              <a:tblGrid>
                <a:gridCol w="674414"/>
                <a:gridCol w="3211786"/>
                <a:gridCol w="1447801"/>
              </a:tblGrid>
              <a:tr h="165408">
                <a:tc>
                  <a:txBody>
                    <a:bodyPr/>
                    <a:lstStyle/>
                    <a:p>
                      <a:pPr marL="0" marR="0" algn="ctr">
                        <a:lnSpc>
                          <a:spcPct val="115000"/>
                        </a:lnSpc>
                        <a:spcBef>
                          <a:spcPts val="0"/>
                        </a:spcBef>
                        <a:spcAft>
                          <a:spcPts val="0"/>
                        </a:spcAft>
                      </a:pPr>
                      <a:r>
                        <a:rPr lang="en-US" sz="1400" b="1" dirty="0" smtClean="0">
                          <a:solidFill>
                            <a:schemeClr val="tx1"/>
                          </a:solidFill>
                          <a:latin typeface="+mj-lt"/>
                          <a:ea typeface="Times New Roman"/>
                          <a:cs typeface="Times New Roman"/>
                        </a:rPr>
                        <a:t>Sr. No.</a:t>
                      </a:r>
                      <a:endParaRPr lang="en-US" sz="1400" b="1"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solidFill>
                            <a:schemeClr val="tx1"/>
                          </a:solidFill>
                          <a:latin typeface="+mj-lt"/>
                          <a:ea typeface="Times New Roman"/>
                          <a:cs typeface="Times New Roman"/>
                        </a:rPr>
                        <a:t>Species</a:t>
                      </a:r>
                      <a:endParaRPr lang="en-US" sz="1400" b="1"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chemeClr val="tx1"/>
                          </a:solidFill>
                          <a:latin typeface="+mj-lt"/>
                          <a:ea typeface="Times New Roman"/>
                          <a:cs typeface="Times New Roman"/>
                        </a:rPr>
                        <a:t>Acronym</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408">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err="1">
                          <a:solidFill>
                            <a:schemeClr val="tx1"/>
                          </a:solidFill>
                          <a:latin typeface="+mj-lt"/>
                          <a:ea typeface="Times New Roman"/>
                          <a:cs typeface="Times New Roman"/>
                        </a:rPr>
                        <a:t>Pinnularia</a:t>
                      </a:r>
                      <a:r>
                        <a:rPr lang="en-US" sz="1400" i="1" dirty="0">
                          <a:solidFill>
                            <a:schemeClr val="tx1"/>
                          </a:solidFill>
                          <a:latin typeface="+mj-lt"/>
                          <a:ea typeface="Times New Roman"/>
                          <a:cs typeface="Times New Roman"/>
                        </a:rPr>
                        <a:t> </a:t>
                      </a:r>
                      <a:r>
                        <a:rPr lang="en-US" sz="1400" i="1" dirty="0" err="1">
                          <a:solidFill>
                            <a:schemeClr val="tx1"/>
                          </a:solidFill>
                          <a:latin typeface="+mj-lt"/>
                          <a:ea typeface="Times New Roman"/>
                          <a:cs typeface="Times New Roman"/>
                        </a:rPr>
                        <a:t>graciloids</a:t>
                      </a:r>
                      <a:r>
                        <a:rPr lang="en-US" sz="1400" i="1" dirty="0">
                          <a:solidFill>
                            <a:schemeClr val="tx1"/>
                          </a:solidFill>
                          <a:latin typeface="+mj-lt"/>
                          <a:ea typeface="Times New Roman"/>
                          <a:cs typeface="Times New Roman"/>
                        </a:rPr>
                        <a:t> </a:t>
                      </a:r>
                      <a:r>
                        <a:rPr lang="en-US" sz="1400" dirty="0" err="1">
                          <a:solidFill>
                            <a:schemeClr val="tx1"/>
                          </a:solidFill>
                          <a:latin typeface="+mj-lt"/>
                          <a:ea typeface="Times New Roman"/>
                          <a:cs typeface="Times New Roman"/>
                        </a:rPr>
                        <a:t>Huste</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PGRA</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408">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2</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Pinnularia</a:t>
                      </a:r>
                      <a:r>
                        <a:rPr lang="en-US" sz="1400" i="1" u="none" strike="noStrike" dirty="0" smtClean="0">
                          <a:solidFill>
                            <a:schemeClr val="tx1"/>
                          </a:solidFill>
                          <a:latin typeface="+mj-lt"/>
                          <a:ea typeface="Times New Roman"/>
                          <a:cs typeface="Times New Roman"/>
                        </a:rPr>
                        <a:t> </a:t>
                      </a:r>
                      <a:r>
                        <a:rPr lang="en-US" sz="1400" i="1" u="none" strike="noStrike" dirty="0" err="1" smtClean="0">
                          <a:solidFill>
                            <a:schemeClr val="tx1"/>
                          </a:solidFill>
                          <a:latin typeface="+mj-lt"/>
                          <a:ea typeface="Times New Roman"/>
                          <a:cs typeface="Times New Roman"/>
                        </a:rPr>
                        <a:t>dolosa</a:t>
                      </a:r>
                      <a:r>
                        <a:rPr lang="en-US" sz="1400" i="1" u="none" strike="noStrike" dirty="0" smtClean="0">
                          <a:solidFill>
                            <a:schemeClr val="tx1"/>
                          </a:solidFill>
                          <a:latin typeface="+mj-lt"/>
                          <a:ea typeface="Times New Roman"/>
                          <a:cs typeface="Times New Roman"/>
                        </a:rPr>
                        <a:t> </a:t>
                      </a:r>
                      <a:r>
                        <a:rPr lang="en-US" sz="1400" u="none" strike="noStrike" dirty="0" smtClean="0">
                          <a:solidFill>
                            <a:schemeClr val="tx1"/>
                          </a:solidFill>
                          <a:latin typeface="+mj-lt"/>
                          <a:ea typeface="Times New Roman"/>
                          <a:cs typeface="Times New Roman"/>
                        </a:rPr>
                        <a:t>H.P. Gandhi</a:t>
                      </a:r>
                      <a:endParaRPr lang="en-US" sz="1400" u="sng"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PDOL</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181">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3</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dirty="0" err="1">
                          <a:solidFill>
                            <a:schemeClr val="tx1"/>
                          </a:solidFill>
                          <a:latin typeface="+mj-lt"/>
                          <a:ea typeface="Times New Roman"/>
                          <a:cs typeface="Times New Roman"/>
                        </a:rPr>
                        <a:t>Navicula</a:t>
                      </a:r>
                      <a:r>
                        <a:rPr lang="en-US" sz="1400" i="1" u="none" dirty="0">
                          <a:solidFill>
                            <a:schemeClr val="tx1"/>
                          </a:solidFill>
                          <a:latin typeface="+mj-lt"/>
                          <a:ea typeface="Times New Roman"/>
                          <a:cs typeface="Times New Roman"/>
                        </a:rPr>
                        <a:t> </a:t>
                      </a:r>
                      <a:r>
                        <a:rPr lang="en-US" sz="1400" i="1" u="none" dirty="0" err="1">
                          <a:solidFill>
                            <a:schemeClr val="tx1"/>
                          </a:solidFill>
                          <a:latin typeface="+mj-lt"/>
                          <a:ea typeface="Times New Roman"/>
                          <a:cs typeface="Times New Roman"/>
                        </a:rPr>
                        <a:t>halophila</a:t>
                      </a:r>
                      <a:r>
                        <a:rPr lang="en-US" sz="1400" u="none" dirty="0">
                          <a:solidFill>
                            <a:schemeClr val="tx1"/>
                          </a:solidFill>
                          <a:latin typeface="+mj-lt"/>
                          <a:ea typeface="Times New Roman"/>
                          <a:cs typeface="Times New Roman"/>
                        </a:rPr>
                        <a:t>( </a:t>
                      </a:r>
                      <a:r>
                        <a:rPr lang="en-US" sz="1400" u="none" dirty="0" err="1">
                          <a:solidFill>
                            <a:schemeClr val="tx1"/>
                          </a:solidFill>
                          <a:latin typeface="+mj-lt"/>
                          <a:ea typeface="Times New Roman"/>
                          <a:cs typeface="Times New Roman"/>
                        </a:rPr>
                        <a:t>Gurnow</a:t>
                      </a:r>
                      <a:r>
                        <a:rPr lang="en-US" sz="1400" u="none" dirty="0">
                          <a:solidFill>
                            <a:schemeClr val="tx1"/>
                          </a:solidFill>
                          <a:latin typeface="+mj-lt"/>
                          <a:ea typeface="Times New Roman"/>
                          <a:cs typeface="Times New Roman"/>
                        </a:rPr>
                        <a:t>)Cleve</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NHAL</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408">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4</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Cocconeis</a:t>
                      </a:r>
                      <a:r>
                        <a:rPr lang="en-US" sz="1400" i="1" u="none" strike="noStrike" dirty="0" smtClean="0">
                          <a:solidFill>
                            <a:schemeClr val="tx1"/>
                          </a:solidFill>
                          <a:latin typeface="+mj-lt"/>
                          <a:ea typeface="Times New Roman"/>
                          <a:cs typeface="Times New Roman"/>
                        </a:rPr>
                        <a:t> </a:t>
                      </a:r>
                      <a:r>
                        <a:rPr lang="en-US" sz="1400" i="1" u="none" strike="noStrike" dirty="0" err="1" smtClean="0">
                          <a:solidFill>
                            <a:schemeClr val="tx1"/>
                          </a:solidFill>
                          <a:latin typeface="+mj-lt"/>
                          <a:ea typeface="Times New Roman"/>
                          <a:cs typeface="Times New Roman"/>
                        </a:rPr>
                        <a:t>placentula</a:t>
                      </a:r>
                      <a:r>
                        <a:rPr lang="en-US" sz="1400" i="1" u="none" strike="noStrike" dirty="0" smtClean="0">
                          <a:solidFill>
                            <a:schemeClr val="tx1"/>
                          </a:solidFill>
                          <a:latin typeface="+mj-lt"/>
                          <a:ea typeface="Times New Roman"/>
                          <a:cs typeface="Times New Roman"/>
                        </a:rPr>
                        <a:t> </a:t>
                      </a:r>
                      <a:r>
                        <a:rPr lang="en-US" sz="1400" u="none" strike="noStrike" dirty="0" smtClean="0">
                          <a:solidFill>
                            <a:schemeClr val="tx1"/>
                          </a:solidFill>
                          <a:latin typeface="+mj-lt"/>
                          <a:ea typeface="Times New Roman"/>
                          <a:cs typeface="Times New Roman"/>
                        </a:rPr>
                        <a:t>(</a:t>
                      </a:r>
                      <a:r>
                        <a:rPr lang="en-US" sz="1400" u="none" strike="noStrike" dirty="0" err="1" smtClean="0">
                          <a:solidFill>
                            <a:schemeClr val="tx1"/>
                          </a:solidFill>
                          <a:latin typeface="+mj-lt"/>
                          <a:ea typeface="Times New Roman"/>
                          <a:cs typeface="Times New Roman"/>
                        </a:rPr>
                        <a:t>Gurnow</a:t>
                      </a:r>
                      <a:r>
                        <a:rPr lang="en-US" sz="1400" u="none" strike="noStrike" dirty="0" smtClean="0">
                          <a:solidFill>
                            <a:schemeClr val="tx1"/>
                          </a:solidFill>
                          <a:latin typeface="+mj-lt"/>
                          <a:ea typeface="Times New Roman"/>
                          <a:cs typeface="Times New Roman"/>
                        </a:rPr>
                        <a:t>)</a:t>
                      </a:r>
                      <a:r>
                        <a:rPr lang="en-US" sz="1400" u="none" strike="noStrike" baseline="0" dirty="0" smtClean="0">
                          <a:solidFill>
                            <a:schemeClr val="tx1"/>
                          </a:solidFill>
                          <a:latin typeface="+mj-lt"/>
                          <a:ea typeface="Times New Roman"/>
                          <a:cs typeface="Times New Roman"/>
                        </a:rPr>
                        <a:t> Cleve</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CPLA</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408">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5</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Navicula</a:t>
                      </a:r>
                      <a:r>
                        <a:rPr lang="en-US" sz="1400" i="1" u="none" strike="noStrike" dirty="0" smtClean="0">
                          <a:solidFill>
                            <a:schemeClr val="tx1"/>
                          </a:solidFill>
                          <a:latin typeface="+mj-lt"/>
                          <a:ea typeface="Times New Roman"/>
                          <a:cs typeface="Times New Roman"/>
                        </a:rPr>
                        <a:t> </a:t>
                      </a:r>
                      <a:r>
                        <a:rPr lang="en-US" sz="1400" i="1" u="none" strike="noStrike" dirty="0" err="1" smtClean="0">
                          <a:solidFill>
                            <a:schemeClr val="tx1"/>
                          </a:solidFill>
                          <a:latin typeface="+mj-lt"/>
                          <a:ea typeface="Times New Roman"/>
                          <a:cs typeface="Times New Roman"/>
                        </a:rPr>
                        <a:t>mutica</a:t>
                      </a:r>
                      <a:r>
                        <a:rPr lang="en-US" sz="1400" i="1" u="none" strike="noStrike" dirty="0" smtClean="0">
                          <a:solidFill>
                            <a:schemeClr val="tx1"/>
                          </a:solidFill>
                          <a:latin typeface="+mj-lt"/>
                          <a:ea typeface="Times New Roman"/>
                          <a:cs typeface="Times New Roman"/>
                        </a:rPr>
                        <a:t> </a:t>
                      </a:r>
                      <a:r>
                        <a:rPr lang="en-US" sz="1400" u="none" strike="noStrike" dirty="0" err="1" smtClean="0">
                          <a:solidFill>
                            <a:schemeClr val="tx1"/>
                          </a:solidFill>
                          <a:latin typeface="+mj-lt"/>
                          <a:ea typeface="Times New Roman"/>
                          <a:cs typeface="Times New Roman"/>
                        </a:rPr>
                        <a:t>Kutzing</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NMUT</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408">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6</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err="1">
                          <a:solidFill>
                            <a:schemeClr val="tx1"/>
                          </a:solidFill>
                          <a:latin typeface="+mj-lt"/>
                          <a:ea typeface="Times New Roman"/>
                          <a:cs typeface="Times New Roman"/>
                        </a:rPr>
                        <a:t>Gomphonema</a:t>
                      </a:r>
                      <a:r>
                        <a:rPr lang="en-US" sz="1400" i="1" dirty="0">
                          <a:solidFill>
                            <a:schemeClr val="tx1"/>
                          </a:solidFill>
                          <a:latin typeface="+mj-lt"/>
                          <a:ea typeface="Times New Roman"/>
                          <a:cs typeface="Times New Roman"/>
                        </a:rPr>
                        <a:t>  </a:t>
                      </a:r>
                      <a:r>
                        <a:rPr lang="en-US" sz="1400" i="1" dirty="0" err="1">
                          <a:solidFill>
                            <a:schemeClr val="tx1"/>
                          </a:solidFill>
                          <a:latin typeface="+mj-lt"/>
                          <a:ea typeface="Times New Roman"/>
                          <a:cs typeface="Times New Roman"/>
                        </a:rPr>
                        <a:t>parabolum</a:t>
                      </a:r>
                      <a:r>
                        <a:rPr lang="en-US" sz="1400" i="1" dirty="0">
                          <a:solidFill>
                            <a:schemeClr val="tx1"/>
                          </a:solidFill>
                          <a:latin typeface="+mj-lt"/>
                          <a:ea typeface="Times New Roman"/>
                          <a:cs typeface="Times New Roman"/>
                        </a:rPr>
                        <a:t> </a:t>
                      </a:r>
                      <a:r>
                        <a:rPr lang="en-US" sz="1400" dirty="0" err="1">
                          <a:solidFill>
                            <a:schemeClr val="tx1"/>
                          </a:solidFill>
                          <a:latin typeface="+mj-lt"/>
                          <a:ea typeface="Times New Roman"/>
                          <a:cs typeface="Times New Roman"/>
                        </a:rPr>
                        <a:t>Kutzing</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GPAR</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94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7</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err="1">
                          <a:solidFill>
                            <a:schemeClr val="tx1"/>
                          </a:solidFill>
                          <a:latin typeface="+mj-lt"/>
                          <a:ea typeface="Times New Roman"/>
                          <a:cs typeface="Times New Roman"/>
                        </a:rPr>
                        <a:t>Ahninthes</a:t>
                      </a:r>
                      <a:r>
                        <a:rPr lang="en-US" sz="1400" i="1" dirty="0">
                          <a:solidFill>
                            <a:schemeClr val="tx1"/>
                          </a:solidFill>
                          <a:latin typeface="+mj-lt"/>
                          <a:ea typeface="Times New Roman"/>
                          <a:cs typeface="Times New Roman"/>
                        </a:rPr>
                        <a:t> </a:t>
                      </a:r>
                      <a:r>
                        <a:rPr lang="en-US" sz="1400" i="1" dirty="0" err="1">
                          <a:solidFill>
                            <a:schemeClr val="tx1"/>
                          </a:solidFill>
                          <a:latin typeface="+mj-lt"/>
                          <a:ea typeface="Times New Roman"/>
                          <a:cs typeface="Times New Roman"/>
                        </a:rPr>
                        <a:t>exigua</a:t>
                      </a:r>
                      <a:r>
                        <a:rPr lang="en-US" sz="1400" dirty="0">
                          <a:solidFill>
                            <a:schemeClr val="tx1"/>
                          </a:solidFill>
                          <a:latin typeface="+mj-lt"/>
                          <a:ea typeface="Calibri"/>
                          <a:cs typeface="Times New Roman"/>
                        </a:rPr>
                        <a:t> </a:t>
                      </a:r>
                      <a:r>
                        <a:rPr lang="en-US" sz="1400" dirty="0" err="1">
                          <a:solidFill>
                            <a:schemeClr val="tx1"/>
                          </a:solidFill>
                          <a:latin typeface="+mj-lt"/>
                          <a:ea typeface="Times New Roman"/>
                          <a:cs typeface="Times New Roman"/>
                        </a:rPr>
                        <a:t>Grunow</a:t>
                      </a:r>
                      <a:r>
                        <a:rPr lang="en-US" sz="1400" dirty="0">
                          <a:solidFill>
                            <a:schemeClr val="tx1"/>
                          </a:solidFill>
                          <a:latin typeface="+mj-lt"/>
                          <a:ea typeface="Times New Roman"/>
                          <a:cs typeface="Times New Roman"/>
                        </a:rPr>
                        <a:t>.</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AEXI</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408">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8</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err="1">
                          <a:solidFill>
                            <a:schemeClr val="tx1"/>
                          </a:solidFill>
                          <a:latin typeface="+mj-lt"/>
                          <a:ea typeface="Times New Roman"/>
                          <a:cs typeface="Times New Roman"/>
                        </a:rPr>
                        <a:t>Cymbella</a:t>
                      </a:r>
                      <a:r>
                        <a:rPr lang="en-US" sz="1400" i="1" dirty="0">
                          <a:solidFill>
                            <a:schemeClr val="tx1"/>
                          </a:solidFill>
                          <a:latin typeface="+mj-lt"/>
                          <a:ea typeface="Times New Roman"/>
                          <a:cs typeface="Times New Roman"/>
                        </a:rPr>
                        <a:t> </a:t>
                      </a:r>
                      <a:r>
                        <a:rPr lang="en-US" sz="1400" i="1" dirty="0" err="1">
                          <a:solidFill>
                            <a:schemeClr val="tx1"/>
                          </a:solidFill>
                          <a:latin typeface="+mj-lt"/>
                          <a:ea typeface="Times New Roman"/>
                          <a:cs typeface="Times New Roman"/>
                        </a:rPr>
                        <a:t>chandolensis</a:t>
                      </a:r>
                      <a:r>
                        <a:rPr lang="en-US" sz="1400" dirty="0">
                          <a:solidFill>
                            <a:schemeClr val="tx1"/>
                          </a:solidFill>
                          <a:latin typeface="+mj-lt"/>
                          <a:ea typeface="Times New Roman"/>
                          <a:cs typeface="Times New Roman"/>
                        </a:rPr>
                        <a:t> Gandhi.</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CCHA</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94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9</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err="1">
                          <a:solidFill>
                            <a:schemeClr val="tx1"/>
                          </a:solidFill>
                          <a:latin typeface="+mj-lt"/>
                          <a:ea typeface="Times New Roman"/>
                          <a:cs typeface="Times New Roman"/>
                        </a:rPr>
                        <a:t>Synedra</a:t>
                      </a:r>
                      <a:r>
                        <a:rPr lang="en-US" sz="1400" i="1" dirty="0">
                          <a:solidFill>
                            <a:schemeClr val="tx1"/>
                          </a:solidFill>
                          <a:latin typeface="+mj-lt"/>
                          <a:ea typeface="Times New Roman"/>
                          <a:cs typeface="Times New Roman"/>
                        </a:rPr>
                        <a:t> ulna</a:t>
                      </a:r>
                      <a:r>
                        <a:rPr lang="en-US" sz="1400" dirty="0">
                          <a:solidFill>
                            <a:schemeClr val="tx1"/>
                          </a:solidFill>
                          <a:latin typeface="+mj-lt"/>
                          <a:ea typeface="Times New Roman"/>
                          <a:cs typeface="Times New Roman"/>
                        </a:rPr>
                        <a:t> (</a:t>
                      </a:r>
                      <a:r>
                        <a:rPr lang="en-US" sz="1400" dirty="0" err="1">
                          <a:solidFill>
                            <a:schemeClr val="tx1"/>
                          </a:solidFill>
                          <a:latin typeface="+mj-lt"/>
                          <a:ea typeface="Times New Roman"/>
                          <a:cs typeface="Times New Roman"/>
                        </a:rPr>
                        <a:t>Nitzsch</a:t>
                      </a:r>
                      <a:r>
                        <a:rPr lang="en-US" sz="1400" dirty="0">
                          <a:solidFill>
                            <a:schemeClr val="tx1"/>
                          </a:solidFill>
                          <a:latin typeface="+mj-lt"/>
                          <a:ea typeface="Times New Roman"/>
                          <a:cs typeface="Times New Roman"/>
                        </a:rPr>
                        <a:t>)</a:t>
                      </a:r>
                      <a:r>
                        <a:rPr lang="en-US" sz="1400" dirty="0">
                          <a:solidFill>
                            <a:schemeClr val="tx1"/>
                          </a:solidFill>
                          <a:latin typeface="+mj-lt"/>
                          <a:ea typeface="Calibri"/>
                          <a:cs typeface="Times New Roman"/>
                        </a:rPr>
                        <a:t> </a:t>
                      </a:r>
                      <a:r>
                        <a:rPr lang="en-US" sz="1400" dirty="0">
                          <a:solidFill>
                            <a:schemeClr val="tx1"/>
                          </a:solidFill>
                          <a:latin typeface="+mj-lt"/>
                          <a:ea typeface="Times New Roman"/>
                          <a:cs typeface="Times New Roman"/>
                        </a:rPr>
                        <a:t>Ehrenberg.</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SULN</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408">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10</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err="1">
                          <a:solidFill>
                            <a:schemeClr val="tx1"/>
                          </a:solidFill>
                          <a:latin typeface="+mj-lt"/>
                          <a:ea typeface="Times New Roman"/>
                          <a:cs typeface="Times New Roman"/>
                        </a:rPr>
                        <a:t>Pinnularia</a:t>
                      </a:r>
                      <a:r>
                        <a:rPr lang="en-US" sz="1400" i="1" dirty="0">
                          <a:solidFill>
                            <a:schemeClr val="tx1"/>
                          </a:solidFill>
                          <a:latin typeface="+mj-lt"/>
                          <a:ea typeface="Times New Roman"/>
                          <a:cs typeface="Times New Roman"/>
                        </a:rPr>
                        <a:t> </a:t>
                      </a:r>
                      <a:r>
                        <a:rPr lang="en-US" sz="1400" i="1" dirty="0" err="1">
                          <a:solidFill>
                            <a:schemeClr val="tx1"/>
                          </a:solidFill>
                          <a:latin typeface="+mj-lt"/>
                          <a:ea typeface="Times New Roman"/>
                          <a:cs typeface="Times New Roman"/>
                        </a:rPr>
                        <a:t>gibba</a:t>
                      </a:r>
                      <a:r>
                        <a:rPr lang="en-US" sz="1400" dirty="0">
                          <a:solidFill>
                            <a:schemeClr val="tx1"/>
                          </a:solidFill>
                          <a:latin typeface="+mj-lt"/>
                          <a:ea typeface="Times New Roman"/>
                          <a:cs typeface="Times New Roman"/>
                        </a:rPr>
                        <a:t> Ehrenberg</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PGIB</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11</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Melosira</a:t>
                      </a:r>
                      <a:r>
                        <a:rPr lang="en-US" sz="1400" i="1" u="none" strike="noStrike" dirty="0" smtClean="0">
                          <a:solidFill>
                            <a:schemeClr val="tx1"/>
                          </a:solidFill>
                          <a:latin typeface="+mj-lt"/>
                          <a:ea typeface="Times New Roman"/>
                          <a:cs typeface="Times New Roman"/>
                        </a:rPr>
                        <a:t> </a:t>
                      </a:r>
                      <a:r>
                        <a:rPr lang="en-US" sz="1400" i="1" u="none" strike="noStrike" dirty="0" err="1" smtClean="0">
                          <a:solidFill>
                            <a:schemeClr val="tx1"/>
                          </a:solidFill>
                          <a:latin typeface="+mj-lt"/>
                          <a:ea typeface="Times New Roman"/>
                          <a:cs typeface="Times New Roman"/>
                        </a:rPr>
                        <a:t>islandica</a:t>
                      </a:r>
                      <a:r>
                        <a:rPr lang="en-US" sz="1400" i="1" u="none" strike="noStrike" dirty="0" smtClean="0">
                          <a:solidFill>
                            <a:schemeClr val="tx1"/>
                          </a:solidFill>
                          <a:latin typeface="+mj-lt"/>
                          <a:ea typeface="Times New Roman"/>
                          <a:cs typeface="Times New Roman"/>
                        </a:rPr>
                        <a:t> </a:t>
                      </a:r>
                      <a:r>
                        <a:rPr lang="en-US" sz="1400" u="none" strike="noStrike" dirty="0" smtClean="0">
                          <a:solidFill>
                            <a:schemeClr val="tx1"/>
                          </a:solidFill>
                          <a:latin typeface="+mj-lt"/>
                          <a:ea typeface="Times New Roman"/>
                          <a:cs typeface="Times New Roman"/>
                        </a:rPr>
                        <a:t>O. Muller</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MISL</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12</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smtClean="0">
                          <a:solidFill>
                            <a:schemeClr val="tx1"/>
                          </a:solidFill>
                          <a:latin typeface="+mj-lt"/>
                          <a:ea typeface="Times New Roman"/>
                          <a:cs typeface="Times New Roman"/>
                        </a:rPr>
                        <a:t>Amphora </a:t>
                      </a:r>
                      <a:r>
                        <a:rPr lang="en-US" sz="1400" i="1" u="none" strike="noStrike" dirty="0" err="1" smtClean="0">
                          <a:solidFill>
                            <a:schemeClr val="tx1"/>
                          </a:solidFill>
                          <a:latin typeface="+mj-lt"/>
                          <a:ea typeface="Times New Roman"/>
                          <a:cs typeface="Times New Roman"/>
                        </a:rPr>
                        <a:t>ovalis</a:t>
                      </a:r>
                      <a:r>
                        <a:rPr lang="en-US" sz="1400" i="1" u="none" strike="noStrike" dirty="0" smtClean="0">
                          <a:solidFill>
                            <a:schemeClr val="tx1"/>
                          </a:solidFill>
                          <a:latin typeface="+mj-lt"/>
                          <a:ea typeface="Times New Roman"/>
                          <a:cs typeface="Times New Roman"/>
                        </a:rPr>
                        <a:t> </a:t>
                      </a:r>
                      <a:r>
                        <a:rPr lang="en-US" sz="1400" u="none" strike="noStrike" dirty="0" smtClean="0">
                          <a:solidFill>
                            <a:schemeClr val="tx1"/>
                          </a:solidFill>
                          <a:latin typeface="+mj-lt"/>
                          <a:ea typeface="Times New Roman"/>
                          <a:cs typeface="Times New Roman"/>
                        </a:rPr>
                        <a:t>(</a:t>
                      </a:r>
                      <a:r>
                        <a:rPr lang="en-US" sz="1400" u="none" strike="noStrike" dirty="0" err="1" smtClean="0">
                          <a:solidFill>
                            <a:schemeClr val="tx1"/>
                          </a:solidFill>
                          <a:latin typeface="+mj-lt"/>
                          <a:ea typeface="Times New Roman"/>
                          <a:cs typeface="Times New Roman"/>
                        </a:rPr>
                        <a:t>Kutzing</a:t>
                      </a:r>
                      <a:r>
                        <a:rPr lang="en-US" sz="1400" u="none" strike="noStrike" dirty="0" smtClean="0">
                          <a:solidFill>
                            <a:schemeClr val="tx1"/>
                          </a:solidFill>
                          <a:latin typeface="+mj-lt"/>
                          <a:ea typeface="Times New Roman"/>
                          <a:cs typeface="Times New Roman"/>
                        </a:rPr>
                        <a:t>) </a:t>
                      </a:r>
                      <a:r>
                        <a:rPr lang="en-US" sz="1400" u="none" strike="noStrike" dirty="0" err="1" smtClean="0">
                          <a:solidFill>
                            <a:schemeClr val="tx1"/>
                          </a:solidFill>
                          <a:latin typeface="+mj-lt"/>
                          <a:ea typeface="Times New Roman"/>
                          <a:cs typeface="Times New Roman"/>
                        </a:rPr>
                        <a:t>Kutzing</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AOVA</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13</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Stauroneis</a:t>
                      </a:r>
                      <a:r>
                        <a:rPr lang="en-US" sz="1400" i="1" u="none" strike="noStrike" dirty="0" smtClean="0">
                          <a:solidFill>
                            <a:schemeClr val="tx1"/>
                          </a:solidFill>
                          <a:latin typeface="+mj-lt"/>
                          <a:ea typeface="Times New Roman"/>
                          <a:cs typeface="Times New Roman"/>
                        </a:rPr>
                        <a:t> </a:t>
                      </a:r>
                      <a:r>
                        <a:rPr lang="en-US" sz="1400" i="1" u="none" strike="noStrike" dirty="0" err="1" smtClean="0">
                          <a:solidFill>
                            <a:schemeClr val="tx1"/>
                          </a:solidFill>
                          <a:latin typeface="+mj-lt"/>
                          <a:ea typeface="Times New Roman"/>
                          <a:cs typeface="Times New Roman"/>
                        </a:rPr>
                        <a:t>phoenicenteron</a:t>
                      </a:r>
                      <a:r>
                        <a:rPr lang="en-US" sz="1400" i="1" u="none" strike="noStrike" dirty="0" smtClean="0">
                          <a:solidFill>
                            <a:schemeClr val="tx1"/>
                          </a:solidFill>
                          <a:latin typeface="+mj-lt"/>
                          <a:ea typeface="Times New Roman"/>
                          <a:cs typeface="Times New Roman"/>
                        </a:rPr>
                        <a:t> </a:t>
                      </a:r>
                      <a:r>
                        <a:rPr lang="en-US" sz="1400" u="none" strike="noStrike" dirty="0" smtClean="0">
                          <a:solidFill>
                            <a:schemeClr val="tx1"/>
                          </a:solidFill>
                          <a:latin typeface="+mj-lt"/>
                          <a:ea typeface="Times New Roman"/>
                          <a:cs typeface="Times New Roman"/>
                        </a:rPr>
                        <a:t>(</a:t>
                      </a:r>
                      <a:r>
                        <a:rPr lang="en-US" sz="1400" u="none" strike="noStrike" dirty="0" err="1" smtClean="0">
                          <a:solidFill>
                            <a:schemeClr val="tx1"/>
                          </a:solidFill>
                          <a:latin typeface="+mj-lt"/>
                          <a:ea typeface="Times New Roman"/>
                          <a:cs typeface="Times New Roman"/>
                        </a:rPr>
                        <a:t>Nitzsch</a:t>
                      </a:r>
                      <a:r>
                        <a:rPr lang="en-US" sz="1400" u="none" strike="noStrike" dirty="0" smtClean="0">
                          <a:solidFill>
                            <a:schemeClr val="tx1"/>
                          </a:solidFill>
                          <a:latin typeface="+mj-lt"/>
                          <a:ea typeface="Times New Roman"/>
                          <a:cs typeface="Times New Roman"/>
                        </a:rPr>
                        <a:t>) </a:t>
                      </a:r>
                      <a:r>
                        <a:rPr lang="en-US" sz="1400" u="none" strike="noStrike" baseline="0" dirty="0" smtClean="0">
                          <a:solidFill>
                            <a:schemeClr val="tx1"/>
                          </a:solidFill>
                          <a:latin typeface="+mj-lt"/>
                          <a:ea typeface="Times New Roman"/>
                          <a:cs typeface="Times New Roman"/>
                        </a:rPr>
                        <a:t>Ehrenberg</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SPHO</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14</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Navicula</a:t>
                      </a:r>
                      <a:r>
                        <a:rPr lang="en-US" sz="1400" i="1" u="none" strike="noStrike" baseline="0" dirty="0" smtClean="0">
                          <a:solidFill>
                            <a:schemeClr val="tx1"/>
                          </a:solidFill>
                          <a:latin typeface="+mj-lt"/>
                          <a:ea typeface="Times New Roman"/>
                          <a:cs typeface="Times New Roman"/>
                        </a:rPr>
                        <a:t> </a:t>
                      </a:r>
                      <a:r>
                        <a:rPr lang="en-US" sz="1400" i="1" u="none" strike="noStrike" baseline="0" dirty="0" err="1" smtClean="0">
                          <a:solidFill>
                            <a:schemeClr val="tx1"/>
                          </a:solidFill>
                          <a:latin typeface="+mj-lt"/>
                          <a:ea typeface="Times New Roman"/>
                          <a:cs typeface="Times New Roman"/>
                        </a:rPr>
                        <a:t>microcephala</a:t>
                      </a:r>
                      <a:r>
                        <a:rPr lang="en-US" sz="1400" i="1" u="none" strike="noStrike" baseline="0" dirty="0" smtClean="0">
                          <a:solidFill>
                            <a:schemeClr val="tx1"/>
                          </a:solidFill>
                          <a:latin typeface="+mj-lt"/>
                          <a:ea typeface="Times New Roman"/>
                          <a:cs typeface="Times New Roman"/>
                        </a:rPr>
                        <a:t> </a:t>
                      </a:r>
                      <a:r>
                        <a:rPr lang="en-US" sz="1400" u="none" strike="noStrike" baseline="0" dirty="0" err="1" smtClean="0">
                          <a:solidFill>
                            <a:schemeClr val="tx1"/>
                          </a:solidFill>
                          <a:latin typeface="+mj-lt"/>
                          <a:ea typeface="Times New Roman"/>
                          <a:cs typeface="Times New Roman"/>
                        </a:rPr>
                        <a:t>Grunov</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NMIC</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15</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Diploneis</a:t>
                      </a:r>
                      <a:r>
                        <a:rPr lang="en-US" sz="1400" i="1" u="none" strike="noStrike" dirty="0" smtClean="0">
                          <a:solidFill>
                            <a:schemeClr val="tx1"/>
                          </a:solidFill>
                          <a:latin typeface="+mj-lt"/>
                          <a:ea typeface="Times New Roman"/>
                          <a:cs typeface="Times New Roman"/>
                        </a:rPr>
                        <a:t> </a:t>
                      </a:r>
                      <a:r>
                        <a:rPr lang="en-US" sz="1400" i="1" u="none" strike="noStrike" dirty="0" err="1" smtClean="0">
                          <a:solidFill>
                            <a:schemeClr val="tx1"/>
                          </a:solidFill>
                          <a:latin typeface="+mj-lt"/>
                          <a:ea typeface="Times New Roman"/>
                          <a:cs typeface="Times New Roman"/>
                        </a:rPr>
                        <a:t>elliptica</a:t>
                      </a:r>
                      <a:r>
                        <a:rPr lang="en-US" sz="1400" i="1" u="none" strike="noStrike" dirty="0" smtClean="0">
                          <a:solidFill>
                            <a:schemeClr val="tx1"/>
                          </a:solidFill>
                          <a:latin typeface="+mj-lt"/>
                          <a:ea typeface="Times New Roman"/>
                          <a:cs typeface="Times New Roman"/>
                        </a:rPr>
                        <a:t> </a:t>
                      </a:r>
                      <a:r>
                        <a:rPr lang="en-US" sz="1400" u="none" strike="noStrike" dirty="0" smtClean="0">
                          <a:solidFill>
                            <a:schemeClr val="tx1"/>
                          </a:solidFill>
                          <a:latin typeface="+mj-lt"/>
                          <a:ea typeface="Times New Roman"/>
                          <a:cs typeface="Times New Roman"/>
                        </a:rPr>
                        <a:t>(</a:t>
                      </a:r>
                      <a:r>
                        <a:rPr lang="en-US" sz="1400" u="none" strike="noStrike" dirty="0" err="1" smtClean="0">
                          <a:solidFill>
                            <a:schemeClr val="tx1"/>
                          </a:solidFill>
                          <a:latin typeface="+mj-lt"/>
                          <a:ea typeface="Times New Roman"/>
                          <a:cs typeface="Times New Roman"/>
                        </a:rPr>
                        <a:t>Kutzing</a:t>
                      </a:r>
                      <a:r>
                        <a:rPr lang="en-US" sz="1400" u="none" strike="noStrike" dirty="0" smtClean="0">
                          <a:solidFill>
                            <a:schemeClr val="tx1"/>
                          </a:solidFill>
                          <a:latin typeface="+mj-lt"/>
                          <a:ea typeface="Times New Roman"/>
                          <a:cs typeface="Times New Roman"/>
                        </a:rPr>
                        <a:t>) Cleve</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DELL</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16</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Stauroneis</a:t>
                      </a:r>
                      <a:r>
                        <a:rPr lang="en-US" sz="1400" i="1" u="none" strike="noStrike" baseline="0" dirty="0" smtClean="0">
                          <a:solidFill>
                            <a:schemeClr val="tx1"/>
                          </a:solidFill>
                          <a:latin typeface="+mj-lt"/>
                          <a:ea typeface="Times New Roman"/>
                          <a:cs typeface="Times New Roman"/>
                        </a:rPr>
                        <a:t> </a:t>
                      </a:r>
                      <a:r>
                        <a:rPr lang="en-US" sz="1400" i="1" u="none" strike="noStrike" baseline="0" dirty="0" err="1" smtClean="0">
                          <a:solidFill>
                            <a:schemeClr val="tx1"/>
                          </a:solidFill>
                          <a:latin typeface="+mj-lt"/>
                          <a:ea typeface="Times New Roman"/>
                          <a:cs typeface="Times New Roman"/>
                        </a:rPr>
                        <a:t>anceps</a:t>
                      </a:r>
                      <a:r>
                        <a:rPr lang="en-US" sz="1400" i="1" u="none" strike="noStrike" baseline="0" dirty="0" smtClean="0">
                          <a:solidFill>
                            <a:schemeClr val="tx1"/>
                          </a:solidFill>
                          <a:latin typeface="+mj-lt"/>
                          <a:ea typeface="Times New Roman"/>
                          <a:cs typeface="Times New Roman"/>
                        </a:rPr>
                        <a:t> </a:t>
                      </a:r>
                      <a:r>
                        <a:rPr lang="en-US" sz="1400" u="none" strike="noStrike" baseline="0" dirty="0" smtClean="0">
                          <a:solidFill>
                            <a:schemeClr val="tx1"/>
                          </a:solidFill>
                          <a:latin typeface="+mj-lt"/>
                          <a:ea typeface="Times New Roman"/>
                          <a:cs typeface="Times New Roman"/>
                        </a:rPr>
                        <a:t>Ehrenberg </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SANC</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17</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Navicula</a:t>
                      </a:r>
                      <a:r>
                        <a:rPr lang="en-US" sz="1400" i="1" u="none" strike="noStrike" dirty="0" smtClean="0">
                          <a:solidFill>
                            <a:schemeClr val="tx1"/>
                          </a:solidFill>
                          <a:latin typeface="+mj-lt"/>
                          <a:ea typeface="Times New Roman"/>
                          <a:cs typeface="Times New Roman"/>
                        </a:rPr>
                        <a:t> </a:t>
                      </a:r>
                      <a:r>
                        <a:rPr lang="en-US" sz="1400" i="1" u="none" strike="noStrike" dirty="0" err="1" smtClean="0">
                          <a:solidFill>
                            <a:schemeClr val="tx1"/>
                          </a:solidFill>
                          <a:latin typeface="+mj-lt"/>
                          <a:ea typeface="Times New Roman"/>
                          <a:cs typeface="Times New Roman"/>
                        </a:rPr>
                        <a:t>sphaerophora</a:t>
                      </a:r>
                      <a:r>
                        <a:rPr lang="en-US" sz="1400" i="1" u="none" strike="noStrike" dirty="0" smtClean="0">
                          <a:solidFill>
                            <a:schemeClr val="tx1"/>
                          </a:solidFill>
                          <a:latin typeface="+mj-lt"/>
                          <a:ea typeface="Times New Roman"/>
                          <a:cs typeface="Times New Roman"/>
                        </a:rPr>
                        <a:t> </a:t>
                      </a:r>
                      <a:r>
                        <a:rPr lang="en-US" sz="1400" u="none" strike="noStrike" dirty="0" err="1" smtClean="0">
                          <a:solidFill>
                            <a:schemeClr val="tx1"/>
                          </a:solidFill>
                          <a:latin typeface="+mj-lt"/>
                          <a:ea typeface="Times New Roman"/>
                          <a:cs typeface="Times New Roman"/>
                        </a:rPr>
                        <a:t>Kutzing</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NSPH</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18</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Navicula</a:t>
                      </a:r>
                      <a:r>
                        <a:rPr lang="en-US" sz="1400" i="1" u="none" strike="noStrike" dirty="0" smtClean="0">
                          <a:solidFill>
                            <a:schemeClr val="tx1"/>
                          </a:solidFill>
                          <a:latin typeface="+mj-lt"/>
                          <a:ea typeface="Times New Roman"/>
                          <a:cs typeface="Times New Roman"/>
                        </a:rPr>
                        <a:t> </a:t>
                      </a:r>
                      <a:r>
                        <a:rPr lang="en-US" sz="1400" i="1" u="none" strike="noStrike" dirty="0" err="1" smtClean="0">
                          <a:solidFill>
                            <a:schemeClr val="tx1"/>
                          </a:solidFill>
                          <a:latin typeface="+mj-lt"/>
                          <a:ea typeface="Times New Roman"/>
                          <a:cs typeface="Times New Roman"/>
                        </a:rPr>
                        <a:t>radiosa</a:t>
                      </a:r>
                      <a:r>
                        <a:rPr lang="en-US" sz="1400" i="1" u="none" strike="noStrike" dirty="0" smtClean="0">
                          <a:solidFill>
                            <a:schemeClr val="tx1"/>
                          </a:solidFill>
                          <a:latin typeface="+mj-lt"/>
                          <a:ea typeface="Times New Roman"/>
                          <a:cs typeface="Times New Roman"/>
                        </a:rPr>
                        <a:t> </a:t>
                      </a:r>
                      <a:r>
                        <a:rPr lang="en-US" sz="1400" u="none" strike="noStrike" dirty="0" err="1" smtClean="0">
                          <a:solidFill>
                            <a:schemeClr val="tx1"/>
                          </a:solidFill>
                          <a:latin typeface="+mj-lt"/>
                          <a:ea typeface="Times New Roman"/>
                          <a:cs typeface="Times New Roman"/>
                        </a:rPr>
                        <a:t>Kutzing</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NRAD</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19</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err="1">
                          <a:solidFill>
                            <a:schemeClr val="tx1"/>
                          </a:solidFill>
                          <a:latin typeface="+mj-lt"/>
                          <a:ea typeface="Times New Roman"/>
                          <a:cs typeface="Times New Roman"/>
                        </a:rPr>
                        <a:t>Gomphonema</a:t>
                      </a:r>
                      <a:r>
                        <a:rPr lang="en-US" sz="1400" i="1" dirty="0">
                          <a:solidFill>
                            <a:schemeClr val="tx1"/>
                          </a:solidFill>
                          <a:latin typeface="+mj-lt"/>
                          <a:ea typeface="Times New Roman"/>
                          <a:cs typeface="Times New Roman"/>
                        </a:rPr>
                        <a:t> </a:t>
                      </a:r>
                      <a:r>
                        <a:rPr lang="en-US" sz="1400" i="1" dirty="0" err="1">
                          <a:solidFill>
                            <a:schemeClr val="tx1"/>
                          </a:solidFill>
                          <a:latin typeface="+mj-lt"/>
                          <a:ea typeface="Times New Roman"/>
                          <a:cs typeface="Times New Roman"/>
                        </a:rPr>
                        <a:t>subtiles</a:t>
                      </a:r>
                      <a:r>
                        <a:rPr lang="en-US" sz="1400" dirty="0">
                          <a:solidFill>
                            <a:schemeClr val="tx1"/>
                          </a:solidFill>
                          <a:latin typeface="+mj-lt"/>
                          <a:ea typeface="Times New Roman"/>
                          <a:cs typeface="Times New Roman"/>
                        </a:rPr>
                        <a:t> Ehrenberg</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GSUB</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20</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u="none" strike="noStrike" dirty="0" err="1" smtClean="0">
                          <a:solidFill>
                            <a:schemeClr val="tx1"/>
                          </a:solidFill>
                          <a:latin typeface="+mj-lt"/>
                          <a:ea typeface="Times New Roman"/>
                          <a:cs typeface="Times New Roman"/>
                        </a:rPr>
                        <a:t>Navicula</a:t>
                      </a:r>
                      <a:r>
                        <a:rPr lang="en-US" sz="1400" i="1" u="none" strike="noStrike" dirty="0" smtClean="0">
                          <a:solidFill>
                            <a:schemeClr val="tx1"/>
                          </a:solidFill>
                          <a:latin typeface="+mj-lt"/>
                          <a:ea typeface="Times New Roman"/>
                          <a:cs typeface="Times New Roman"/>
                        </a:rPr>
                        <a:t> </a:t>
                      </a:r>
                      <a:r>
                        <a:rPr lang="en-US" sz="1400" i="1" u="none" strike="noStrike" dirty="0" err="1" smtClean="0">
                          <a:solidFill>
                            <a:schemeClr val="tx1"/>
                          </a:solidFill>
                          <a:latin typeface="+mj-lt"/>
                          <a:ea typeface="Times New Roman"/>
                          <a:cs typeface="Times New Roman"/>
                        </a:rPr>
                        <a:t>rhynococephala</a:t>
                      </a:r>
                      <a:r>
                        <a:rPr lang="en-US" sz="1400" i="1" u="none" strike="noStrike" dirty="0" smtClean="0">
                          <a:solidFill>
                            <a:schemeClr val="tx1"/>
                          </a:solidFill>
                          <a:latin typeface="+mj-lt"/>
                          <a:ea typeface="Times New Roman"/>
                          <a:cs typeface="Times New Roman"/>
                        </a:rPr>
                        <a:t> </a:t>
                      </a:r>
                      <a:r>
                        <a:rPr lang="en-US" sz="1400" dirty="0" err="1" smtClean="0">
                          <a:solidFill>
                            <a:schemeClr val="tx1"/>
                          </a:solidFill>
                          <a:latin typeface="+mj-lt"/>
                          <a:ea typeface="Calibri"/>
                          <a:cs typeface="Times New Roman"/>
                        </a:rPr>
                        <a:t>Kutzing</a:t>
                      </a:r>
                      <a:r>
                        <a:rPr lang="en-US" sz="1400" dirty="0" smtClean="0">
                          <a:solidFill>
                            <a:schemeClr val="tx1"/>
                          </a:solidFill>
                          <a:latin typeface="+mj-lt"/>
                          <a:ea typeface="Calibri"/>
                          <a:cs typeface="Times New Roman"/>
                        </a:rPr>
                        <a:t> </a:t>
                      </a:r>
                      <a:endParaRPr lang="en-US" sz="1400" dirty="0">
                        <a:solidFill>
                          <a:schemeClr val="tx1"/>
                        </a:solidFill>
                        <a:latin typeface="+mj-lt"/>
                        <a:ea typeface="Times New Roman"/>
                        <a:cs typeface="Times New Roman"/>
                      </a:endParaRP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NRHY</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969">
                <a:tc>
                  <a:txBody>
                    <a:bodyPr/>
                    <a:lstStyle/>
                    <a:p>
                      <a:pPr marL="0" marR="0" algn="ctr">
                        <a:lnSpc>
                          <a:spcPct val="115000"/>
                        </a:lnSpc>
                        <a:spcBef>
                          <a:spcPts val="0"/>
                        </a:spcBef>
                        <a:spcAft>
                          <a:spcPts val="0"/>
                        </a:spcAft>
                      </a:pPr>
                      <a:r>
                        <a:rPr lang="en-US" sz="1400">
                          <a:solidFill>
                            <a:schemeClr val="tx1"/>
                          </a:solidFill>
                          <a:latin typeface="+mj-lt"/>
                          <a:ea typeface="Times New Roman"/>
                          <a:cs typeface="Times New Roman"/>
                        </a:rPr>
                        <a:t>21</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err="1">
                          <a:solidFill>
                            <a:schemeClr val="tx1"/>
                          </a:solidFill>
                          <a:latin typeface="+mj-lt"/>
                          <a:ea typeface="Times New Roman"/>
                          <a:cs typeface="Times New Roman"/>
                        </a:rPr>
                        <a:t>Eunotia</a:t>
                      </a:r>
                      <a:r>
                        <a:rPr lang="en-US" sz="1400" i="1" dirty="0">
                          <a:solidFill>
                            <a:schemeClr val="tx1"/>
                          </a:solidFill>
                          <a:latin typeface="+mj-lt"/>
                          <a:ea typeface="Times New Roman"/>
                          <a:cs typeface="Times New Roman"/>
                        </a:rPr>
                        <a:t> </a:t>
                      </a:r>
                      <a:r>
                        <a:rPr lang="en-US" sz="1400" i="1" dirty="0" err="1">
                          <a:solidFill>
                            <a:schemeClr val="tx1"/>
                          </a:solidFill>
                          <a:latin typeface="+mj-lt"/>
                          <a:ea typeface="Times New Roman"/>
                          <a:cs typeface="Times New Roman"/>
                        </a:rPr>
                        <a:t>tumida</a:t>
                      </a:r>
                      <a:r>
                        <a:rPr lang="en-US" sz="1400" dirty="0">
                          <a:solidFill>
                            <a:schemeClr val="tx1"/>
                          </a:solidFill>
                          <a:latin typeface="+mj-lt"/>
                          <a:ea typeface="Times New Roman"/>
                          <a:cs typeface="Times New Roman"/>
                        </a:rPr>
                        <a:t> Gandhi</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a:rPr>
                        <a:t>ETUM</a:t>
                      </a:r>
                    </a:p>
                  </a:txBody>
                  <a:tcPr marL="64725" marR="64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3553" name="Rectangle 1"/>
          <p:cNvSpPr>
            <a:spLocks noChangeArrowheads="1"/>
          </p:cNvSpPr>
          <p:nvPr/>
        </p:nvSpPr>
        <p:spPr bwMode="auto">
          <a:xfrm>
            <a:off x="6096000" y="1295400"/>
            <a:ext cx="28956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FF"/>
                </a:solidFill>
                <a:effectLst/>
                <a:latin typeface="+mj-lt"/>
                <a:ea typeface="Times New Roman" pitchFamily="18" charset="0"/>
                <a:cs typeface="Times New Roman" pitchFamily="18" charset="0"/>
              </a:rPr>
              <a:t>Diatom species with their acronyms.</a:t>
            </a:r>
            <a:endParaRPr kumimoji="0" lang="en-US" sz="1600" b="0" i="0" u="none" strike="noStrike" cap="none" normalizeH="0" baseline="0" dirty="0" smtClean="0">
              <a:ln>
                <a:noFill/>
              </a:ln>
              <a:solidFill>
                <a:srgbClr val="0000FF"/>
              </a:solidFill>
              <a:effectLst/>
              <a:latin typeface="+mj-lt"/>
              <a:cs typeface="Arial" pitchFamily="34" charset="0"/>
            </a:endParaRPr>
          </a:p>
        </p:txBody>
      </p:sp>
      <p:sp>
        <p:nvSpPr>
          <p:cNvPr id="5" name="Rectangle 4"/>
          <p:cNvSpPr/>
          <p:nvPr/>
        </p:nvSpPr>
        <p:spPr>
          <a:xfrm>
            <a:off x="6324600" y="3886200"/>
            <a:ext cx="2438400" cy="1569660"/>
          </a:xfrm>
          <a:prstGeom prst="rect">
            <a:avLst/>
          </a:prstGeom>
          <a:solidFill>
            <a:srgbClr val="CCFF99"/>
          </a:solidFill>
        </p:spPr>
        <p:txBody>
          <a:bodyPr wrap="square">
            <a:spAutoFit/>
          </a:bodyPr>
          <a:lstStyle/>
          <a:p>
            <a:pPr algn="just">
              <a:lnSpc>
                <a:spcPct val="150000"/>
              </a:lnSpc>
            </a:pPr>
            <a:r>
              <a:rPr lang="en-US" sz="1600" b="1" dirty="0" smtClean="0">
                <a:solidFill>
                  <a:srgbClr val="0000FF"/>
                </a:solidFill>
                <a:latin typeface="+mj-lt"/>
                <a:cs typeface="Times New Roman" pitchFamily="18" charset="0"/>
              </a:rPr>
              <a:t>During the study period </a:t>
            </a:r>
            <a:r>
              <a:rPr lang="en-US" sz="1600" b="1" dirty="0" smtClean="0">
                <a:solidFill>
                  <a:srgbClr val="FF0000"/>
                </a:solidFill>
                <a:latin typeface="+mj-lt"/>
                <a:cs typeface="Times New Roman" pitchFamily="18" charset="0"/>
              </a:rPr>
              <a:t>21 species</a:t>
            </a:r>
            <a:r>
              <a:rPr lang="en-US" sz="1600" b="1" dirty="0" smtClean="0">
                <a:solidFill>
                  <a:srgbClr val="0000FF"/>
                </a:solidFill>
                <a:latin typeface="+mj-lt"/>
                <a:cs typeface="Times New Roman" pitchFamily="18" charset="0"/>
              </a:rPr>
              <a:t> of diatoms belonging to </a:t>
            </a:r>
            <a:r>
              <a:rPr lang="en-US" sz="1600" b="1" dirty="0" smtClean="0">
                <a:solidFill>
                  <a:srgbClr val="FF0000"/>
                </a:solidFill>
                <a:latin typeface="+mj-lt"/>
                <a:cs typeface="Times New Roman" pitchFamily="18" charset="0"/>
              </a:rPr>
              <a:t>12 genera </a:t>
            </a:r>
            <a:r>
              <a:rPr lang="en-US" sz="1600" b="1" dirty="0" smtClean="0">
                <a:solidFill>
                  <a:srgbClr val="0000FF"/>
                </a:solidFill>
                <a:latin typeface="+mj-lt"/>
                <a:cs typeface="Times New Roman" pitchFamily="18" charset="0"/>
              </a:rPr>
              <a:t>were recorded. </a:t>
            </a:r>
          </a:p>
        </p:txBody>
      </p:sp>
      <p:sp>
        <p:nvSpPr>
          <p:cNvPr id="6" name="Rectangle 5"/>
          <p:cNvSpPr/>
          <p:nvPr/>
        </p:nvSpPr>
        <p:spPr>
          <a:xfrm>
            <a:off x="609600" y="304800"/>
            <a:ext cx="7315200" cy="523220"/>
          </a:xfrm>
          <a:prstGeom prst="rect">
            <a:avLst/>
          </a:prstGeom>
        </p:spPr>
        <p:txBody>
          <a:bodyPr wrap="square">
            <a:spAutoFit/>
          </a:bodyPr>
          <a:lstStyle/>
          <a:p>
            <a:pPr algn="ctr"/>
            <a:r>
              <a:rPr lang="en-US" sz="2400" b="1" dirty="0" smtClean="0">
                <a:solidFill>
                  <a:srgbClr val="FF0000"/>
                </a:solidFill>
                <a:latin typeface="Times New Roman" pitchFamily="18" charset="0"/>
                <a:ea typeface="Times New Roman" pitchFamily="18" charset="0"/>
                <a:cs typeface="Times New Roman" pitchFamily="18" charset="0"/>
              </a:rPr>
              <a:t>   </a:t>
            </a:r>
            <a:r>
              <a:rPr lang="en-US" sz="2800" b="1" dirty="0" smtClean="0">
                <a:solidFill>
                  <a:srgbClr val="0000FF"/>
                </a:solidFill>
                <a:latin typeface="+mj-lt"/>
                <a:ea typeface="Times New Roman" pitchFamily="18" charset="0"/>
                <a:cs typeface="Times New Roman" pitchFamily="18" charset="0"/>
              </a:rPr>
              <a:t>RESULTS</a:t>
            </a:r>
            <a:endParaRPr lang="en-US" sz="2800" b="1" dirty="0">
              <a:solidFill>
                <a:srgbClr val="0000FF"/>
              </a:solidFill>
              <a:latin typeface="+mj-lt"/>
            </a:endParaRPr>
          </a:p>
        </p:txBody>
      </p:sp>
      <p:pic>
        <p:nvPicPr>
          <p:cNvPr id="7" name="Picture 6"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cropped pics of algae\slide 5.jpg"/>
          <p:cNvPicPr>
            <a:picLocks noGrp="1"/>
          </p:cNvPicPr>
          <p:nvPr>
            <p:ph idx="1"/>
          </p:nvPr>
        </p:nvPicPr>
        <p:blipFill>
          <a:blip r:embed="rId3" cstate="print"/>
          <a:srcRect b="3704"/>
          <a:stretch>
            <a:fillRect/>
          </a:stretch>
        </p:blipFill>
        <p:spPr bwMode="auto">
          <a:xfrm>
            <a:off x="2971800" y="1066800"/>
            <a:ext cx="2057400" cy="1981200"/>
          </a:xfrm>
          <a:prstGeom prst="rect">
            <a:avLst/>
          </a:prstGeom>
          <a:noFill/>
          <a:ln w="9525">
            <a:solidFill>
              <a:srgbClr val="FF3300">
                <a:alpha val="98000"/>
              </a:srgbClr>
            </a:solidFill>
            <a:miter lim="800000"/>
            <a:headEnd/>
            <a:tailEnd/>
          </a:ln>
        </p:spPr>
      </p:pic>
      <p:pic>
        <p:nvPicPr>
          <p:cNvPr id="8" name="Picture 7" descr="I:\Cropped photo\Cymbella chandolensis Gandhi..jpg"/>
          <p:cNvPicPr/>
          <p:nvPr/>
        </p:nvPicPr>
        <p:blipFill>
          <a:blip r:embed="rId4"/>
          <a:srcRect t="3704" b="3566"/>
          <a:stretch>
            <a:fillRect/>
          </a:stretch>
        </p:blipFill>
        <p:spPr bwMode="auto">
          <a:xfrm>
            <a:off x="5133710" y="1066800"/>
            <a:ext cx="1038490" cy="1981200"/>
          </a:xfrm>
          <a:prstGeom prst="rect">
            <a:avLst/>
          </a:prstGeom>
          <a:noFill/>
          <a:ln w="9525">
            <a:solidFill>
              <a:srgbClr val="FF3300">
                <a:alpha val="98000"/>
              </a:srgbClr>
            </a:solidFill>
            <a:miter lim="800000"/>
            <a:headEnd/>
            <a:tailEnd/>
          </a:ln>
        </p:spPr>
      </p:pic>
      <p:pic>
        <p:nvPicPr>
          <p:cNvPr id="10" name="Picture 9" descr="\\printer-share\d\CHAMPA\HOSMANI SIR\2\Image 38.jpg"/>
          <p:cNvPicPr/>
          <p:nvPr/>
        </p:nvPicPr>
        <p:blipFill>
          <a:blip r:embed="rId5"/>
          <a:srcRect t="3704" r="10345"/>
          <a:stretch>
            <a:fillRect/>
          </a:stretch>
        </p:blipFill>
        <p:spPr bwMode="auto">
          <a:xfrm>
            <a:off x="990600" y="3962400"/>
            <a:ext cx="1981200" cy="1981200"/>
          </a:xfrm>
          <a:prstGeom prst="rect">
            <a:avLst/>
          </a:prstGeom>
          <a:noFill/>
          <a:ln w="9525">
            <a:solidFill>
              <a:srgbClr val="FF3300">
                <a:alpha val="98000"/>
              </a:srgbClr>
            </a:solidFill>
            <a:miter lim="800000"/>
            <a:headEnd/>
            <a:tailEnd/>
          </a:ln>
        </p:spPr>
      </p:pic>
      <p:pic>
        <p:nvPicPr>
          <p:cNvPr id="12" name="Picture 11" descr="I:\Cropped photo\Ahninthes exigua Grun..jpg"/>
          <p:cNvPicPr/>
          <p:nvPr/>
        </p:nvPicPr>
        <p:blipFill>
          <a:blip r:embed="rId6"/>
          <a:srcRect b="3704"/>
          <a:stretch>
            <a:fillRect/>
          </a:stretch>
        </p:blipFill>
        <p:spPr bwMode="auto">
          <a:xfrm>
            <a:off x="990600" y="1066800"/>
            <a:ext cx="1907802" cy="1981200"/>
          </a:xfrm>
          <a:prstGeom prst="rect">
            <a:avLst/>
          </a:prstGeom>
          <a:noFill/>
          <a:ln w="9525">
            <a:solidFill>
              <a:srgbClr val="FF3300">
                <a:alpha val="98000"/>
              </a:srgbClr>
            </a:solidFill>
            <a:miter lim="800000"/>
            <a:headEnd/>
            <a:tailEnd/>
          </a:ln>
        </p:spPr>
      </p:pic>
      <p:pic>
        <p:nvPicPr>
          <p:cNvPr id="19" name="Picture 18" descr="H:\IMAGES OF PLANKTONS 18june\11 june\image39.jpg"/>
          <p:cNvPicPr/>
          <p:nvPr/>
        </p:nvPicPr>
        <p:blipFill>
          <a:blip r:embed="rId7" cstate="print"/>
          <a:srcRect l="51851" t="17944" b="17459"/>
          <a:stretch>
            <a:fillRect/>
          </a:stretch>
        </p:blipFill>
        <p:spPr bwMode="auto">
          <a:xfrm>
            <a:off x="3048000" y="3962400"/>
            <a:ext cx="1905000" cy="1981200"/>
          </a:xfrm>
          <a:prstGeom prst="rect">
            <a:avLst/>
          </a:prstGeom>
          <a:noFill/>
          <a:ln w="9525">
            <a:solidFill>
              <a:srgbClr val="FF3300">
                <a:alpha val="98000"/>
              </a:srgbClr>
            </a:solidFill>
            <a:miter lim="800000"/>
            <a:headEnd/>
            <a:tailEnd/>
          </a:ln>
        </p:spPr>
      </p:pic>
      <p:pic>
        <p:nvPicPr>
          <p:cNvPr id="22" name="Picture 21" descr="H:\IMAGES OF PLANKTONS\image135.jpg"/>
          <p:cNvPicPr/>
          <p:nvPr/>
        </p:nvPicPr>
        <p:blipFill>
          <a:blip r:embed="rId8" cstate="print"/>
          <a:srcRect l="69444" t="25842" b="28218"/>
          <a:stretch>
            <a:fillRect/>
          </a:stretch>
        </p:blipFill>
        <p:spPr bwMode="auto">
          <a:xfrm>
            <a:off x="5029200" y="3962400"/>
            <a:ext cx="1676400" cy="1981200"/>
          </a:xfrm>
          <a:prstGeom prst="rect">
            <a:avLst/>
          </a:prstGeom>
          <a:noFill/>
          <a:ln w="9525">
            <a:solidFill>
              <a:srgbClr val="FF3300">
                <a:alpha val="98000"/>
              </a:srgbClr>
            </a:solidFill>
            <a:miter lim="800000"/>
            <a:headEnd/>
            <a:tailEnd/>
          </a:ln>
        </p:spPr>
      </p:pic>
      <p:pic>
        <p:nvPicPr>
          <p:cNvPr id="25" name="Picture 24" descr="\\printer-share\d\CHAMPA\HOSMANI SIR\4\Image 5.jpg"/>
          <p:cNvPicPr/>
          <p:nvPr/>
        </p:nvPicPr>
        <p:blipFill>
          <a:blip r:embed="rId9"/>
          <a:srcRect t="2941"/>
          <a:stretch>
            <a:fillRect/>
          </a:stretch>
        </p:blipFill>
        <p:spPr bwMode="auto">
          <a:xfrm>
            <a:off x="6781800" y="3962400"/>
            <a:ext cx="1315045" cy="1981200"/>
          </a:xfrm>
          <a:prstGeom prst="rect">
            <a:avLst/>
          </a:prstGeom>
          <a:noFill/>
          <a:ln w="9525">
            <a:solidFill>
              <a:srgbClr val="FF3300">
                <a:alpha val="98000"/>
              </a:srgbClr>
            </a:solidFill>
            <a:miter lim="800000"/>
            <a:headEnd/>
            <a:tailEnd/>
          </a:ln>
        </p:spPr>
      </p:pic>
      <p:pic>
        <p:nvPicPr>
          <p:cNvPr id="28" name="Picture 27" descr="I:\Cropped photo\Cocconies  placentula.jpg"/>
          <p:cNvPicPr/>
          <p:nvPr/>
        </p:nvPicPr>
        <p:blipFill>
          <a:blip r:embed="rId10"/>
          <a:srcRect t="3615" b="2398"/>
          <a:stretch>
            <a:fillRect/>
          </a:stretch>
        </p:blipFill>
        <p:spPr bwMode="auto">
          <a:xfrm>
            <a:off x="6276975" y="1066800"/>
            <a:ext cx="1952625" cy="1981200"/>
          </a:xfrm>
          <a:prstGeom prst="rect">
            <a:avLst/>
          </a:prstGeom>
          <a:noFill/>
          <a:ln w="9525">
            <a:solidFill>
              <a:srgbClr val="FF3300">
                <a:alpha val="98000"/>
              </a:srgbClr>
            </a:solidFill>
            <a:miter lim="800000"/>
            <a:headEnd/>
            <a:tailEnd/>
          </a:ln>
        </p:spPr>
      </p:pic>
      <p:sp>
        <p:nvSpPr>
          <p:cNvPr id="11" name="Rectangle 10"/>
          <p:cNvSpPr/>
          <p:nvPr/>
        </p:nvSpPr>
        <p:spPr>
          <a:xfrm>
            <a:off x="3124200" y="3048000"/>
            <a:ext cx="19050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Cocconeis</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placentula</a:t>
            </a:r>
            <a:endParaRPr lang="en-US" sz="1400" b="1" dirty="0">
              <a:latin typeface="Times New Roman" pitchFamily="18" charset="0"/>
              <a:cs typeface="Times New Roman" pitchFamily="18" charset="0"/>
            </a:endParaRPr>
          </a:p>
        </p:txBody>
      </p:sp>
      <p:sp>
        <p:nvSpPr>
          <p:cNvPr id="13" name="Rectangle 12"/>
          <p:cNvSpPr/>
          <p:nvPr/>
        </p:nvSpPr>
        <p:spPr>
          <a:xfrm>
            <a:off x="4953000" y="3036591"/>
            <a:ext cx="21336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Cymbella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chandolensis</a:t>
            </a:r>
            <a:endParaRPr lang="en-US" sz="1400" b="1" dirty="0">
              <a:latin typeface="Times New Roman" pitchFamily="18" charset="0"/>
              <a:cs typeface="Times New Roman" pitchFamily="18" charset="0"/>
            </a:endParaRPr>
          </a:p>
        </p:txBody>
      </p:sp>
      <p:sp>
        <p:nvSpPr>
          <p:cNvPr id="14" name="Rectangle 13"/>
          <p:cNvSpPr/>
          <p:nvPr/>
        </p:nvSpPr>
        <p:spPr>
          <a:xfrm>
            <a:off x="1066800" y="5943600"/>
            <a:ext cx="1852943" cy="307777"/>
          </a:xfrm>
          <a:prstGeom prst="rect">
            <a:avLst/>
          </a:prstGeom>
        </p:spPr>
        <p:txBody>
          <a:bodyPr wrap="none">
            <a:spAutoFit/>
          </a:bodyPr>
          <a:lstStyle/>
          <a:p>
            <a:r>
              <a:rPr lang="en-US" sz="1400" b="1" i="1" dirty="0" smtClean="0">
                <a:effectLst>
                  <a:outerShdw blurRad="38100" dist="38100" dir="2700000" algn="tl">
                    <a:srgbClr val="000000">
                      <a:alpha val="43137"/>
                    </a:srgbClr>
                  </a:outerShdw>
                </a:effectLst>
              </a:rPr>
              <a:t> </a:t>
            </a:r>
            <a:r>
              <a:rPr lang="en-US" sz="1400" b="1" i="1" dirty="0" err="1" smtClean="0"/>
              <a:t>Cymbella</a:t>
            </a:r>
            <a:r>
              <a:rPr lang="en-US" sz="1400" b="1" i="1" dirty="0" smtClean="0"/>
              <a:t> </a:t>
            </a:r>
            <a:r>
              <a:rPr lang="en-US" sz="1400" b="1" i="1" dirty="0" err="1" smtClean="0"/>
              <a:t>turgidula</a:t>
            </a:r>
            <a:endParaRPr lang="en-US" sz="1400" b="1" i="1" dirty="0"/>
          </a:p>
        </p:txBody>
      </p:sp>
      <p:sp>
        <p:nvSpPr>
          <p:cNvPr id="15" name="Rectangle 14"/>
          <p:cNvSpPr/>
          <p:nvPr/>
        </p:nvSpPr>
        <p:spPr>
          <a:xfrm>
            <a:off x="914400" y="3036591"/>
            <a:ext cx="1667435" cy="316209"/>
          </a:xfrm>
          <a:prstGeom prst="rect">
            <a:avLst/>
          </a:prstGeom>
        </p:spPr>
        <p:txBody>
          <a:bodyPr wrap="square">
            <a:spAutoFit/>
          </a:bodyPr>
          <a:lstStyle/>
          <a:p>
            <a:r>
              <a:rPr lang="en-US" sz="1400" b="1" i="1" dirty="0" err="1" smtClean="0">
                <a:latin typeface="Times New Roman" pitchFamily="18" charset="0"/>
                <a:cs typeface="Times New Roman" pitchFamily="18" charset="0"/>
              </a:rPr>
              <a:t>Ahninthes</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exigua</a:t>
            </a:r>
            <a:r>
              <a:rPr lang="en-US" sz="1400" b="1" dirty="0" smtClean="0">
                <a:latin typeface="Times New Roman" pitchFamily="18" charset="0"/>
                <a:cs typeface="Times New Roman" pitchFamily="18" charset="0"/>
              </a:rPr>
              <a:t> </a:t>
            </a:r>
            <a:endParaRPr lang="en-US" sz="1400" b="1" dirty="0">
              <a:latin typeface="Times New Roman" pitchFamily="18" charset="0"/>
              <a:cs typeface="Times New Roman" pitchFamily="18" charset="0"/>
            </a:endParaRPr>
          </a:p>
        </p:txBody>
      </p:sp>
      <p:sp>
        <p:nvSpPr>
          <p:cNvPr id="16" name="Rectangle 15"/>
          <p:cNvSpPr/>
          <p:nvPr/>
        </p:nvSpPr>
        <p:spPr>
          <a:xfrm>
            <a:off x="3124200" y="5943601"/>
            <a:ext cx="1828800" cy="304800"/>
          </a:xfrm>
          <a:prstGeom prst="rect">
            <a:avLst/>
          </a:prstGeom>
        </p:spPr>
        <p:txBody>
          <a:bodyPr wrap="square">
            <a:spAutoFit/>
          </a:bodyPr>
          <a:lstStyle/>
          <a:p>
            <a:r>
              <a:rPr lang="en-US" sz="1400" b="1" i="1" dirty="0" err="1" smtClean="0"/>
              <a:t>Diploneis</a:t>
            </a:r>
            <a:r>
              <a:rPr lang="en-US" sz="1400" b="1" i="1" dirty="0" smtClean="0"/>
              <a:t> </a:t>
            </a:r>
            <a:r>
              <a:rPr lang="en-US" sz="1400" b="1" i="1" dirty="0" err="1" smtClean="0"/>
              <a:t>elliptica</a:t>
            </a:r>
            <a:endParaRPr lang="en-US" sz="1400" b="1" i="1" dirty="0"/>
          </a:p>
        </p:txBody>
      </p:sp>
      <p:sp>
        <p:nvSpPr>
          <p:cNvPr id="17" name="Rectangle 16"/>
          <p:cNvSpPr/>
          <p:nvPr/>
        </p:nvSpPr>
        <p:spPr>
          <a:xfrm>
            <a:off x="5181600" y="5943600"/>
            <a:ext cx="1371600" cy="307777"/>
          </a:xfrm>
          <a:prstGeom prst="rect">
            <a:avLst/>
          </a:prstGeom>
        </p:spPr>
        <p:txBody>
          <a:bodyPr wrap="square">
            <a:spAutoFit/>
          </a:bodyPr>
          <a:lstStyle/>
          <a:p>
            <a:pPr lvl="0" fontAlgn="base">
              <a:spcBef>
                <a:spcPct val="0"/>
              </a:spcBef>
              <a:spcAft>
                <a:spcPct val="0"/>
              </a:spcAft>
            </a:pPr>
            <a:r>
              <a:rPr lang="en-US" sz="1400" b="1" i="1" dirty="0" err="1" smtClean="0">
                <a:latin typeface="Calibri" pitchFamily="34" charset="0"/>
                <a:ea typeface="Times New Roman" pitchFamily="18" charset="0"/>
                <a:cs typeface="Times New Roman" pitchFamily="18" charset="0"/>
              </a:rPr>
              <a:t>Eunotia</a:t>
            </a:r>
            <a:r>
              <a:rPr lang="en-US" sz="1400" b="1" i="1" dirty="0" smtClean="0">
                <a:latin typeface="Calibri" pitchFamily="34" charset="0"/>
                <a:ea typeface="Times New Roman" pitchFamily="18" charset="0"/>
                <a:cs typeface="Times New Roman" pitchFamily="18" charset="0"/>
              </a:rPr>
              <a:t> </a:t>
            </a:r>
            <a:r>
              <a:rPr lang="en-US" sz="1400" b="1" i="1" dirty="0" err="1" smtClean="0">
                <a:latin typeface="Calibri" pitchFamily="34" charset="0"/>
                <a:ea typeface="Times New Roman" pitchFamily="18" charset="0"/>
                <a:cs typeface="Times New Roman" pitchFamily="18" charset="0"/>
              </a:rPr>
              <a:t>tumida</a:t>
            </a:r>
            <a:endParaRPr lang="en-US" sz="1400" b="1" i="1" dirty="0" smtClean="0">
              <a:latin typeface="Arial" pitchFamily="34" charset="0"/>
              <a:cs typeface="Arial" pitchFamily="34" charset="0"/>
            </a:endParaRPr>
          </a:p>
        </p:txBody>
      </p:sp>
      <p:sp>
        <p:nvSpPr>
          <p:cNvPr id="18" name="Rectangle 17"/>
          <p:cNvSpPr/>
          <p:nvPr/>
        </p:nvSpPr>
        <p:spPr>
          <a:xfrm>
            <a:off x="6705600" y="5943600"/>
            <a:ext cx="2280978" cy="307777"/>
          </a:xfrm>
          <a:prstGeom prst="rect">
            <a:avLst/>
          </a:prstGeom>
        </p:spPr>
        <p:txBody>
          <a:bodyPr wrap="square">
            <a:spAutoFit/>
          </a:bodyPr>
          <a:lstStyle/>
          <a:p>
            <a:pPr lvl="0"/>
            <a:r>
              <a:rPr lang="en-US" sz="1400" b="1" i="1" dirty="0" err="1" smtClean="0">
                <a:solidFill>
                  <a:prstClr val="black"/>
                </a:solidFill>
              </a:rPr>
              <a:t>Gomphonema</a:t>
            </a:r>
            <a:r>
              <a:rPr lang="en-US" sz="1400" b="1" i="1" dirty="0" smtClean="0">
                <a:solidFill>
                  <a:prstClr val="black"/>
                </a:solidFill>
              </a:rPr>
              <a:t> </a:t>
            </a:r>
            <a:r>
              <a:rPr lang="en-US" sz="1400" b="1" i="1" dirty="0" err="1" smtClean="0">
                <a:solidFill>
                  <a:prstClr val="black"/>
                </a:solidFill>
              </a:rPr>
              <a:t>subtiles</a:t>
            </a:r>
            <a:endParaRPr lang="en-US" sz="1400" b="1" i="1" dirty="0">
              <a:solidFill>
                <a:prstClr val="black"/>
              </a:solidFill>
            </a:endParaRPr>
          </a:p>
        </p:txBody>
      </p:sp>
      <p:sp>
        <p:nvSpPr>
          <p:cNvPr id="20" name="Rectangle 19"/>
          <p:cNvSpPr/>
          <p:nvPr/>
        </p:nvSpPr>
        <p:spPr>
          <a:xfrm>
            <a:off x="6934200" y="3048000"/>
            <a:ext cx="17526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Cocconies</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placentula</a:t>
            </a:r>
            <a:endParaRPr lang="en-US" sz="1400" b="1" dirty="0">
              <a:latin typeface="Times New Roman" pitchFamily="18" charset="0"/>
              <a:cs typeface="Times New Roman" pitchFamily="18" charset="0"/>
            </a:endParaRPr>
          </a:p>
        </p:txBody>
      </p:sp>
      <p:sp>
        <p:nvSpPr>
          <p:cNvPr id="21" name="Rectangle 20"/>
          <p:cNvSpPr/>
          <p:nvPr/>
        </p:nvSpPr>
        <p:spPr>
          <a:xfrm>
            <a:off x="3200400" y="457200"/>
            <a:ext cx="2819400" cy="461665"/>
          </a:xfrm>
          <a:prstGeom prst="rect">
            <a:avLst/>
          </a:prstGeom>
        </p:spPr>
        <p:txBody>
          <a:bodyPr wrap="square">
            <a:spAutoFit/>
          </a:bodyPr>
          <a:lstStyle/>
          <a:p>
            <a:pPr algn="ctr"/>
            <a:r>
              <a:rPr lang="en-US" sz="2400" b="1" dirty="0" smtClean="0">
                <a:solidFill>
                  <a:srgbClr val="FF0000"/>
                </a:solidFill>
                <a:latin typeface="+mj-lt"/>
                <a:cs typeface="Times New Roman" pitchFamily="18" charset="0"/>
              </a:rPr>
              <a:t>Diatoms species</a:t>
            </a:r>
            <a:endParaRPr lang="en-US" sz="2400" dirty="0">
              <a:solidFill>
                <a:srgbClr val="FF0000"/>
              </a:solidFill>
              <a:latin typeface="+mj-lt"/>
            </a:endParaRPr>
          </a:p>
        </p:txBody>
      </p:sp>
      <p:pic>
        <p:nvPicPr>
          <p:cNvPr id="23" name="Picture 22" descr="Picture 006"/>
          <p:cNvPicPr>
            <a:picLocks noChangeAspect="1" noChangeArrowheads="1"/>
          </p:cNvPicPr>
          <p:nvPr/>
        </p:nvPicPr>
        <p:blipFill>
          <a:blip r:embed="rId11"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inter-share\d\CHAMPA\HOSMANI SIR\2\Image 41.jpg"/>
          <p:cNvPicPr>
            <a:picLocks noGrp="1"/>
          </p:cNvPicPr>
          <p:nvPr>
            <p:ph idx="1"/>
          </p:nvPr>
        </p:nvPicPr>
        <p:blipFill>
          <a:blip r:embed="rId2"/>
          <a:srcRect l="16529" t="1961"/>
          <a:stretch>
            <a:fillRect/>
          </a:stretch>
        </p:blipFill>
        <p:spPr bwMode="auto">
          <a:xfrm>
            <a:off x="3562350" y="4038600"/>
            <a:ext cx="1924050" cy="1905000"/>
          </a:xfrm>
          <a:prstGeom prst="rect">
            <a:avLst/>
          </a:prstGeom>
          <a:noFill/>
          <a:ln w="9525">
            <a:solidFill>
              <a:srgbClr val="FF3300">
                <a:alpha val="98000"/>
              </a:srgbClr>
            </a:solidFill>
            <a:miter lim="800000"/>
            <a:headEnd/>
            <a:tailEnd/>
          </a:ln>
        </p:spPr>
      </p:pic>
      <p:pic>
        <p:nvPicPr>
          <p:cNvPr id="13" name="Picture 12" descr="G:\cropped pics of algae\slide 6.jpg"/>
          <p:cNvPicPr/>
          <p:nvPr/>
        </p:nvPicPr>
        <p:blipFill>
          <a:blip r:embed="rId3" cstate="print"/>
          <a:srcRect l="8571" t="18391" r="22857" b="1915"/>
          <a:stretch>
            <a:fillRect/>
          </a:stretch>
        </p:blipFill>
        <p:spPr bwMode="auto">
          <a:xfrm>
            <a:off x="6096000" y="1295400"/>
            <a:ext cx="1828800" cy="1981200"/>
          </a:xfrm>
          <a:prstGeom prst="rect">
            <a:avLst/>
          </a:prstGeom>
          <a:noFill/>
          <a:ln w="9525">
            <a:solidFill>
              <a:srgbClr val="FF3300">
                <a:alpha val="98000"/>
              </a:srgbClr>
            </a:solidFill>
            <a:miter lim="800000"/>
            <a:headEnd/>
            <a:tailEnd/>
          </a:ln>
        </p:spPr>
      </p:pic>
      <p:pic>
        <p:nvPicPr>
          <p:cNvPr id="16" name="Picture 15" descr="I:\Cropped photo\Melosira indica.jpg"/>
          <p:cNvPicPr/>
          <p:nvPr/>
        </p:nvPicPr>
        <p:blipFill>
          <a:blip r:embed="rId4"/>
          <a:srcRect t="3670"/>
          <a:stretch>
            <a:fillRect/>
          </a:stretch>
        </p:blipFill>
        <p:spPr bwMode="auto">
          <a:xfrm>
            <a:off x="3048000" y="1295400"/>
            <a:ext cx="1483543" cy="2000250"/>
          </a:xfrm>
          <a:prstGeom prst="rect">
            <a:avLst/>
          </a:prstGeom>
          <a:noFill/>
          <a:ln w="9525">
            <a:solidFill>
              <a:srgbClr val="FF3300">
                <a:alpha val="98000"/>
              </a:srgbClr>
            </a:solidFill>
            <a:miter lim="800000"/>
            <a:headEnd/>
            <a:tailEnd/>
          </a:ln>
        </p:spPr>
      </p:pic>
      <p:pic>
        <p:nvPicPr>
          <p:cNvPr id="19" name="Picture 18" descr="I:\Cropped photo\ImaGomphonema parabolum Kuetzge 11.jpg"/>
          <p:cNvPicPr/>
          <p:nvPr/>
        </p:nvPicPr>
        <p:blipFill>
          <a:blip r:embed="rId5"/>
          <a:srcRect b="3704"/>
          <a:stretch>
            <a:fillRect/>
          </a:stretch>
        </p:blipFill>
        <p:spPr bwMode="auto">
          <a:xfrm>
            <a:off x="914400" y="1295400"/>
            <a:ext cx="2048782" cy="1981200"/>
          </a:xfrm>
          <a:prstGeom prst="rect">
            <a:avLst/>
          </a:prstGeom>
          <a:noFill/>
          <a:ln w="9525">
            <a:solidFill>
              <a:srgbClr val="FF3300">
                <a:alpha val="98000"/>
              </a:srgbClr>
            </a:solidFill>
            <a:miter lim="800000"/>
            <a:headEnd/>
            <a:tailEnd/>
          </a:ln>
        </p:spPr>
      </p:pic>
      <p:pic>
        <p:nvPicPr>
          <p:cNvPr id="22" name="Picture 21" descr="I:\Cropped photo\NAvicula halophila (Gurn).jpg"/>
          <p:cNvPicPr/>
          <p:nvPr/>
        </p:nvPicPr>
        <p:blipFill>
          <a:blip r:embed="rId6"/>
          <a:srcRect t="3763"/>
          <a:stretch>
            <a:fillRect/>
          </a:stretch>
        </p:blipFill>
        <p:spPr bwMode="auto">
          <a:xfrm>
            <a:off x="4648200" y="1295400"/>
            <a:ext cx="1371600" cy="1981200"/>
          </a:xfrm>
          <a:prstGeom prst="rect">
            <a:avLst/>
          </a:prstGeom>
          <a:noFill/>
          <a:ln w="9525">
            <a:solidFill>
              <a:srgbClr val="FF3300">
                <a:alpha val="98000"/>
              </a:srgbClr>
            </a:solidFill>
            <a:miter lim="800000"/>
            <a:headEnd/>
            <a:tailEnd/>
          </a:ln>
        </p:spPr>
      </p:pic>
      <p:sp>
        <p:nvSpPr>
          <p:cNvPr id="10" name="Rectangle 9"/>
          <p:cNvSpPr/>
          <p:nvPr/>
        </p:nvSpPr>
        <p:spPr>
          <a:xfrm>
            <a:off x="838200" y="3273623"/>
            <a:ext cx="24384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Gomphonema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parabolum</a:t>
            </a:r>
            <a:endParaRPr lang="en-US" sz="1400" b="1" i="1" dirty="0">
              <a:latin typeface="Times New Roman" pitchFamily="18" charset="0"/>
              <a:cs typeface="Times New Roman" pitchFamily="18" charset="0"/>
            </a:endParaRPr>
          </a:p>
        </p:txBody>
      </p:sp>
      <p:sp>
        <p:nvSpPr>
          <p:cNvPr id="11" name="Rectangle 10"/>
          <p:cNvSpPr/>
          <p:nvPr/>
        </p:nvSpPr>
        <p:spPr>
          <a:xfrm rot="10800000" flipV="1">
            <a:off x="6400800" y="3273623"/>
            <a:ext cx="14478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Navicula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mutica</a:t>
            </a:r>
            <a:endParaRPr lang="en-US" sz="1400" b="1" i="1" dirty="0">
              <a:latin typeface="Times New Roman" pitchFamily="18" charset="0"/>
              <a:cs typeface="Times New Roman" pitchFamily="18" charset="0"/>
            </a:endParaRPr>
          </a:p>
        </p:txBody>
      </p:sp>
      <p:sp>
        <p:nvSpPr>
          <p:cNvPr id="12" name="Rectangle 11"/>
          <p:cNvSpPr/>
          <p:nvPr/>
        </p:nvSpPr>
        <p:spPr>
          <a:xfrm>
            <a:off x="3124200" y="3276601"/>
            <a:ext cx="1371600" cy="304800"/>
          </a:xfrm>
          <a:prstGeom prst="rect">
            <a:avLst/>
          </a:prstGeom>
        </p:spPr>
        <p:txBody>
          <a:bodyPr wrap="square">
            <a:spAutoFit/>
          </a:bodyPr>
          <a:lstStyle/>
          <a:p>
            <a:r>
              <a:rPr lang="en-US" sz="1400" b="1" i="1" dirty="0" err="1" smtClean="0">
                <a:latin typeface="Times New Roman" pitchFamily="18" charset="0"/>
                <a:cs typeface="Times New Roman" pitchFamily="18" charset="0"/>
              </a:rPr>
              <a:t>Melosira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indica</a:t>
            </a:r>
            <a:endParaRPr lang="en-US" sz="1400" b="1" i="1" dirty="0">
              <a:latin typeface="Times New Roman" pitchFamily="18" charset="0"/>
              <a:cs typeface="Times New Roman" pitchFamily="18" charset="0"/>
            </a:endParaRPr>
          </a:p>
        </p:txBody>
      </p:sp>
      <p:sp>
        <p:nvSpPr>
          <p:cNvPr id="14" name="Rectangle 13"/>
          <p:cNvSpPr/>
          <p:nvPr/>
        </p:nvSpPr>
        <p:spPr>
          <a:xfrm>
            <a:off x="4572000" y="3276600"/>
            <a:ext cx="19050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Navicula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halophila</a:t>
            </a:r>
            <a:endParaRPr lang="en-US" sz="1400" b="1" i="1" dirty="0">
              <a:latin typeface="Times New Roman" pitchFamily="18" charset="0"/>
              <a:cs typeface="Times New Roman" pitchFamily="18" charset="0"/>
            </a:endParaRPr>
          </a:p>
        </p:txBody>
      </p:sp>
      <p:sp>
        <p:nvSpPr>
          <p:cNvPr id="15" name="Rectangle 14"/>
          <p:cNvSpPr/>
          <p:nvPr/>
        </p:nvSpPr>
        <p:spPr>
          <a:xfrm>
            <a:off x="3581400" y="5943600"/>
            <a:ext cx="25146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Navicula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rhynococephala</a:t>
            </a:r>
            <a:endParaRPr lang="en-US" sz="1400" b="1" i="1" dirty="0">
              <a:latin typeface="Times New Roman" pitchFamily="18" charset="0"/>
              <a:cs typeface="Times New Roman" pitchFamily="18" charset="0"/>
            </a:endParaRPr>
          </a:p>
        </p:txBody>
      </p:sp>
      <p:sp>
        <p:nvSpPr>
          <p:cNvPr id="18" name="Rectangle 2"/>
          <p:cNvSpPr>
            <a:spLocks noChangeArrowheads="1"/>
          </p:cNvSpPr>
          <p:nvPr/>
        </p:nvSpPr>
        <p:spPr bwMode="auto">
          <a:xfrm>
            <a:off x="1600200" y="5943600"/>
            <a:ext cx="16764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b="1" i="1" dirty="0" err="1" smtClean="0">
                <a:latin typeface="Times New Roman" pitchFamily="18" charset="0"/>
                <a:ea typeface="Times New Roman" pitchFamily="18" charset="0"/>
                <a:cs typeface="Times New Roman" pitchFamily="18" charset="0"/>
              </a:rPr>
              <a:t>N</a:t>
            </a:r>
            <a:r>
              <a:rPr kumimoji="0" lang="en-US" sz="1400" b="1" i="1" u="none" strike="noStrike" cap="none" normalizeH="0" baseline="0" dirty="0" err="1" smtClean="0">
                <a:ln>
                  <a:noFill/>
                </a:ln>
                <a:solidFill>
                  <a:schemeClr val="tx1"/>
                </a:solidFill>
                <a:latin typeface="Times New Roman" pitchFamily="18" charset="0"/>
                <a:ea typeface="Times New Roman" pitchFamily="18" charset="0"/>
                <a:cs typeface="Times New Roman" pitchFamily="18" charset="0"/>
              </a:rPr>
              <a:t>avicula</a:t>
            </a:r>
            <a:r>
              <a:rPr kumimoji="0" lang="en-US" sz="1400" b="1" i="1" u="none" strike="noStrike" cap="none" normalizeH="0" baseline="0" dirty="0" smtClean="0">
                <a:ln>
                  <a:noFill/>
                </a:ln>
                <a:solidFill>
                  <a:schemeClr val="tx1"/>
                </a:solidFill>
                <a:latin typeface="Times New Roman" pitchFamily="18" charset="0"/>
                <a:ea typeface="Times New Roman" pitchFamily="18" charset="0"/>
                <a:cs typeface="Times New Roman" pitchFamily="18" charset="0"/>
              </a:rPr>
              <a:t> </a:t>
            </a:r>
            <a:r>
              <a:rPr kumimoji="0" lang="en-US" sz="1400" b="1" i="1" u="none" strike="noStrike" cap="none" normalizeH="0" baseline="0" dirty="0" err="1" smtClean="0">
                <a:ln>
                  <a:noFill/>
                </a:ln>
                <a:solidFill>
                  <a:schemeClr val="tx1"/>
                </a:solidFill>
                <a:latin typeface="Times New Roman" pitchFamily="18" charset="0"/>
                <a:ea typeface="Times New Roman" pitchFamily="18" charset="0"/>
                <a:cs typeface="Times New Roman" pitchFamily="18" charset="0"/>
              </a:rPr>
              <a:t>radiosa</a:t>
            </a:r>
            <a:endParaRPr kumimoji="0" lang="en-US" sz="1400" b="1" i="1" u="none" strike="noStrike" cap="none" normalizeH="0" baseline="0" dirty="0" smtClean="0">
              <a:ln>
                <a:noFill/>
              </a:ln>
              <a:solidFill>
                <a:schemeClr val="tx1"/>
              </a:solidFill>
              <a:latin typeface="Times New Roman" pitchFamily="18" charset="0"/>
              <a:cs typeface="Times New Roman" pitchFamily="18" charset="0"/>
            </a:endParaRPr>
          </a:p>
        </p:txBody>
      </p:sp>
      <p:pic>
        <p:nvPicPr>
          <p:cNvPr id="23" name="Picture 22" descr="C:\Users\Admin\Desktop\cropped pics of algae\slide 64.jpg"/>
          <p:cNvPicPr/>
          <p:nvPr/>
        </p:nvPicPr>
        <p:blipFill>
          <a:blip r:embed="rId7"/>
          <a:srcRect/>
          <a:stretch>
            <a:fillRect/>
          </a:stretch>
        </p:blipFill>
        <p:spPr bwMode="auto">
          <a:xfrm>
            <a:off x="1371601" y="4038600"/>
            <a:ext cx="2057399" cy="1905000"/>
          </a:xfrm>
          <a:prstGeom prst="rect">
            <a:avLst/>
          </a:prstGeom>
          <a:noFill/>
          <a:ln w="9525">
            <a:solidFill>
              <a:schemeClr val="accent2">
                <a:alpha val="99000"/>
              </a:schemeClr>
            </a:solidFill>
            <a:miter lim="800000"/>
            <a:headEnd/>
            <a:tailEnd/>
          </a:ln>
        </p:spPr>
      </p:pic>
      <p:pic>
        <p:nvPicPr>
          <p:cNvPr id="24" name="Picture 23" descr="\\printer-share\D\CHAMPA\HOSMANI SIR\3\Image 20.jpg"/>
          <p:cNvPicPr/>
          <p:nvPr/>
        </p:nvPicPr>
        <p:blipFill>
          <a:blip r:embed="rId8" cstate="print"/>
          <a:srcRect/>
          <a:stretch>
            <a:fillRect/>
          </a:stretch>
        </p:blipFill>
        <p:spPr bwMode="auto">
          <a:xfrm>
            <a:off x="5638800" y="4038600"/>
            <a:ext cx="1905000" cy="1936102"/>
          </a:xfrm>
          <a:prstGeom prst="rect">
            <a:avLst/>
          </a:prstGeom>
          <a:noFill/>
          <a:ln w="9525">
            <a:solidFill>
              <a:schemeClr val="accent2">
                <a:alpha val="99000"/>
              </a:schemeClr>
            </a:solidFill>
            <a:miter lim="800000"/>
            <a:headEnd/>
            <a:tailEnd/>
          </a:ln>
        </p:spPr>
      </p:pic>
      <p:sp>
        <p:nvSpPr>
          <p:cNvPr id="26" name="Rectangle 25"/>
          <p:cNvSpPr/>
          <p:nvPr/>
        </p:nvSpPr>
        <p:spPr>
          <a:xfrm>
            <a:off x="5715000" y="6019800"/>
            <a:ext cx="19812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Navicula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microcephala</a:t>
            </a:r>
            <a:endParaRPr lang="en-US" sz="1400" b="1" i="1" dirty="0">
              <a:latin typeface="Times New Roman" pitchFamily="18" charset="0"/>
              <a:cs typeface="Times New Roman" pitchFamily="18" charset="0"/>
            </a:endParaRPr>
          </a:p>
        </p:txBody>
      </p:sp>
      <p:sp>
        <p:nvSpPr>
          <p:cNvPr id="17" name="Rectangle 16"/>
          <p:cNvSpPr/>
          <p:nvPr/>
        </p:nvSpPr>
        <p:spPr>
          <a:xfrm>
            <a:off x="3200400" y="457200"/>
            <a:ext cx="2819400" cy="461665"/>
          </a:xfrm>
          <a:prstGeom prst="rect">
            <a:avLst/>
          </a:prstGeom>
        </p:spPr>
        <p:txBody>
          <a:bodyPr wrap="square">
            <a:spAutoFit/>
          </a:bodyPr>
          <a:lstStyle/>
          <a:p>
            <a:pPr algn="ctr"/>
            <a:r>
              <a:rPr lang="en-US" sz="2400" b="1" dirty="0" smtClean="0">
                <a:solidFill>
                  <a:srgbClr val="FF0000"/>
                </a:solidFill>
                <a:latin typeface="+mj-lt"/>
                <a:cs typeface="Times New Roman" pitchFamily="18" charset="0"/>
              </a:rPr>
              <a:t>Diatoms species</a:t>
            </a:r>
            <a:endParaRPr lang="en-US" sz="2400" dirty="0">
              <a:solidFill>
                <a:srgbClr val="FF0000"/>
              </a:solidFill>
              <a:latin typeface="+mj-lt"/>
            </a:endParaRPr>
          </a:p>
        </p:txBody>
      </p:sp>
      <p:pic>
        <p:nvPicPr>
          <p:cNvPr id="20" name="Picture 19" descr="Picture 006"/>
          <p:cNvPicPr>
            <a:picLocks noChangeAspect="1" noChangeArrowheads="1"/>
          </p:cNvPicPr>
          <p:nvPr/>
        </p:nvPicPr>
        <p:blipFill>
          <a:blip r:embed="rId9"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600201"/>
            <a:ext cx="8229600" cy="990600"/>
          </a:xfrm>
        </p:spPr>
        <p:txBody>
          <a:bodyPr>
            <a:normAutofit fontScale="77500" lnSpcReduction="20000"/>
          </a:bodyPr>
          <a:lstStyle/>
          <a:p>
            <a:endParaRPr lang="en-US" dirty="0" smtClean="0"/>
          </a:p>
          <a:p>
            <a:endParaRPr lang="en-US" dirty="0" smtClean="0"/>
          </a:p>
          <a:p>
            <a:pPr>
              <a:buNone/>
            </a:pPr>
            <a:r>
              <a:rPr lang="en-US" dirty="0" smtClean="0"/>
              <a:t>                              </a:t>
            </a:r>
          </a:p>
          <a:p>
            <a:endParaRPr lang="en-US" dirty="0"/>
          </a:p>
        </p:txBody>
      </p:sp>
      <p:pic>
        <p:nvPicPr>
          <p:cNvPr id="3" name="Picture 2" descr="G:\cropped pics of algae\slide 20.jpg"/>
          <p:cNvPicPr/>
          <p:nvPr/>
        </p:nvPicPr>
        <p:blipFill>
          <a:blip r:embed="rId2" cstate="print"/>
          <a:srcRect/>
          <a:stretch>
            <a:fillRect/>
          </a:stretch>
        </p:blipFill>
        <p:spPr bwMode="auto">
          <a:xfrm>
            <a:off x="3505200" y="1524000"/>
            <a:ext cx="1981200" cy="1828800"/>
          </a:xfrm>
          <a:prstGeom prst="rect">
            <a:avLst/>
          </a:prstGeom>
          <a:noFill/>
          <a:ln w="9525">
            <a:solidFill>
              <a:schemeClr val="accent2">
                <a:alpha val="99000"/>
              </a:schemeClr>
            </a:solidFill>
            <a:miter lim="800000"/>
            <a:headEnd/>
            <a:tailEnd/>
          </a:ln>
        </p:spPr>
      </p:pic>
      <p:sp>
        <p:nvSpPr>
          <p:cNvPr id="4" name="Rectangle 3"/>
          <p:cNvSpPr/>
          <p:nvPr/>
        </p:nvSpPr>
        <p:spPr>
          <a:xfrm>
            <a:off x="3733800" y="3352800"/>
            <a:ext cx="17526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Pinnularia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dolosa</a:t>
            </a:r>
            <a:endParaRPr lang="en-US" sz="1400" b="1" i="1" dirty="0">
              <a:latin typeface="Times New Roman" pitchFamily="18" charset="0"/>
              <a:cs typeface="Times New Roman" pitchFamily="18" charset="0"/>
            </a:endParaRPr>
          </a:p>
        </p:txBody>
      </p:sp>
      <p:pic>
        <p:nvPicPr>
          <p:cNvPr id="5" name="Picture 4" descr="G:\cropped pics of algae\slide 21.jpg"/>
          <p:cNvPicPr/>
          <p:nvPr/>
        </p:nvPicPr>
        <p:blipFill>
          <a:blip r:embed="rId3" cstate="print"/>
          <a:srcRect/>
          <a:stretch>
            <a:fillRect/>
          </a:stretch>
        </p:blipFill>
        <p:spPr bwMode="auto">
          <a:xfrm rot="16200000">
            <a:off x="1686877" y="4028123"/>
            <a:ext cx="1114426" cy="2354580"/>
          </a:xfrm>
          <a:prstGeom prst="rect">
            <a:avLst/>
          </a:prstGeom>
          <a:noFill/>
          <a:ln w="9525">
            <a:solidFill>
              <a:srgbClr val="FF3300">
                <a:alpha val="98000"/>
              </a:srgbClr>
            </a:solidFill>
            <a:miter lim="800000"/>
            <a:headEnd/>
            <a:tailEnd/>
          </a:ln>
        </p:spPr>
      </p:pic>
      <p:sp>
        <p:nvSpPr>
          <p:cNvPr id="6" name="Rectangle 5"/>
          <p:cNvSpPr/>
          <p:nvPr/>
        </p:nvSpPr>
        <p:spPr>
          <a:xfrm>
            <a:off x="1371600" y="5791200"/>
            <a:ext cx="21336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Pinnularia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graciloids</a:t>
            </a:r>
            <a:endParaRPr lang="en-US" sz="1400" b="1" i="1" dirty="0">
              <a:latin typeface="Times New Roman" pitchFamily="18" charset="0"/>
              <a:cs typeface="Times New Roman" pitchFamily="18" charset="0"/>
            </a:endParaRPr>
          </a:p>
        </p:txBody>
      </p:sp>
      <p:sp>
        <p:nvSpPr>
          <p:cNvPr id="17" name="Rectangle 16"/>
          <p:cNvSpPr/>
          <p:nvPr/>
        </p:nvSpPr>
        <p:spPr>
          <a:xfrm>
            <a:off x="1371600" y="3429000"/>
            <a:ext cx="1524000" cy="307777"/>
          </a:xfrm>
          <a:prstGeom prst="rect">
            <a:avLst/>
          </a:prstGeom>
        </p:spPr>
        <p:txBody>
          <a:bodyPr wrap="square">
            <a:spAutoFit/>
          </a:bodyPr>
          <a:lstStyle/>
          <a:p>
            <a:r>
              <a:rPr lang="en-US" sz="1400" b="1" i="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Synedra</a:t>
            </a:r>
            <a:r>
              <a:rPr lang="en-US" sz="1400" b="1" i="1" dirty="0" smtClean="0">
                <a:latin typeface="Times New Roman" pitchFamily="18" charset="0"/>
                <a:cs typeface="Times New Roman" pitchFamily="18" charset="0"/>
              </a:rPr>
              <a:t> ulna</a:t>
            </a:r>
            <a:endParaRPr lang="en-US" sz="1400" b="1" i="1" dirty="0">
              <a:latin typeface="Times New Roman" pitchFamily="18" charset="0"/>
              <a:cs typeface="Times New Roman" pitchFamily="18" charset="0"/>
            </a:endParaRPr>
          </a:p>
        </p:txBody>
      </p:sp>
      <p:pic>
        <p:nvPicPr>
          <p:cNvPr id="14" name="Content Placeholder 3" descr="I:\Cropped photo\Synedra ulna (Nitz)Ehr..jpg"/>
          <p:cNvPicPr>
            <a:picLocks/>
          </p:cNvPicPr>
          <p:nvPr/>
        </p:nvPicPr>
        <p:blipFill>
          <a:blip r:embed="rId4"/>
          <a:srcRect/>
          <a:stretch>
            <a:fillRect/>
          </a:stretch>
        </p:blipFill>
        <p:spPr bwMode="auto">
          <a:xfrm>
            <a:off x="1066800" y="1524000"/>
            <a:ext cx="1981200" cy="1828800"/>
          </a:xfrm>
          <a:prstGeom prst="rect">
            <a:avLst/>
          </a:prstGeom>
          <a:noFill/>
          <a:ln w="9525">
            <a:solidFill>
              <a:srgbClr val="FF3300">
                <a:alpha val="98000"/>
              </a:srgbClr>
            </a:solidFill>
            <a:miter lim="800000"/>
            <a:headEnd/>
            <a:tailEnd/>
          </a:ln>
        </p:spPr>
      </p:pic>
      <p:sp>
        <p:nvSpPr>
          <p:cNvPr id="10" name="Rectangle 9"/>
          <p:cNvSpPr/>
          <p:nvPr/>
        </p:nvSpPr>
        <p:spPr>
          <a:xfrm>
            <a:off x="6172200" y="3352800"/>
            <a:ext cx="15240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Pinnularia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gibba</a:t>
            </a:r>
            <a:r>
              <a:rPr lang="en-US" sz="1400" b="1" i="1" dirty="0" smtClean="0">
                <a:latin typeface="Times New Roman" pitchFamily="18" charset="0"/>
                <a:cs typeface="Times New Roman" pitchFamily="18" charset="0"/>
              </a:rPr>
              <a:t> </a:t>
            </a:r>
            <a:endParaRPr lang="en-US" sz="1400" b="1" i="1" dirty="0">
              <a:latin typeface="Times New Roman" pitchFamily="18" charset="0"/>
              <a:cs typeface="Times New Roman" pitchFamily="18" charset="0"/>
            </a:endParaRPr>
          </a:p>
        </p:txBody>
      </p:sp>
      <p:pic>
        <p:nvPicPr>
          <p:cNvPr id="12" name="Picture 11" descr="Image result for image of pinnularia gibba"/>
          <p:cNvPicPr/>
          <p:nvPr/>
        </p:nvPicPr>
        <p:blipFill>
          <a:blip r:embed="rId5"/>
          <a:srcRect r="18750"/>
          <a:stretch>
            <a:fillRect/>
          </a:stretch>
        </p:blipFill>
        <p:spPr bwMode="auto">
          <a:xfrm>
            <a:off x="5867400" y="1524000"/>
            <a:ext cx="1981200" cy="1845945"/>
          </a:xfrm>
          <a:prstGeom prst="rect">
            <a:avLst/>
          </a:prstGeom>
          <a:noFill/>
          <a:ln w="9525">
            <a:solidFill>
              <a:schemeClr val="accent2"/>
            </a:solidFill>
            <a:miter lim="800000"/>
            <a:headEnd/>
            <a:tailEnd/>
          </a:ln>
        </p:spPr>
      </p:pic>
      <p:pic>
        <p:nvPicPr>
          <p:cNvPr id="16" name="Picture 15" descr="\\printer-share\d\CHAMPA\HOSMANI SIR\2\Image 59.jpg"/>
          <p:cNvPicPr/>
          <p:nvPr/>
        </p:nvPicPr>
        <p:blipFill>
          <a:blip r:embed="rId6"/>
          <a:srcRect l="7406"/>
          <a:stretch>
            <a:fillRect/>
          </a:stretch>
        </p:blipFill>
        <p:spPr bwMode="auto">
          <a:xfrm>
            <a:off x="5943600" y="4800600"/>
            <a:ext cx="2133600" cy="1066800"/>
          </a:xfrm>
          <a:prstGeom prst="rect">
            <a:avLst/>
          </a:prstGeom>
          <a:noFill/>
          <a:ln w="9525">
            <a:solidFill>
              <a:srgbClr val="FF3300">
                <a:alpha val="98000"/>
              </a:srgbClr>
            </a:solidFill>
            <a:miter lim="800000"/>
            <a:headEnd/>
            <a:tailEnd/>
          </a:ln>
        </p:spPr>
      </p:pic>
      <p:pic>
        <p:nvPicPr>
          <p:cNvPr id="18" name="Content Placeholder 3" descr="H:\IMAGES OF PLANKTONS 18june\11 june\image33.jpg"/>
          <p:cNvPicPr>
            <a:picLocks/>
          </p:cNvPicPr>
          <p:nvPr/>
        </p:nvPicPr>
        <p:blipFill>
          <a:blip r:embed="rId7" cstate="print"/>
          <a:srcRect l="45000" t="26880" r="35000" b="32800"/>
          <a:stretch>
            <a:fillRect/>
          </a:stretch>
        </p:blipFill>
        <p:spPr bwMode="auto">
          <a:xfrm>
            <a:off x="3962400" y="3962400"/>
            <a:ext cx="1524000" cy="1905000"/>
          </a:xfrm>
          <a:prstGeom prst="rect">
            <a:avLst/>
          </a:prstGeom>
          <a:noFill/>
          <a:ln w="9525">
            <a:solidFill>
              <a:srgbClr val="FF3300">
                <a:alpha val="98000"/>
              </a:srgbClr>
            </a:solidFill>
            <a:miter lim="800000"/>
            <a:headEnd/>
            <a:tailEnd/>
          </a:ln>
        </p:spPr>
      </p:pic>
      <p:sp>
        <p:nvSpPr>
          <p:cNvPr id="19" name="Rectangle 18"/>
          <p:cNvSpPr/>
          <p:nvPr/>
        </p:nvSpPr>
        <p:spPr>
          <a:xfrm>
            <a:off x="5943600" y="5867400"/>
            <a:ext cx="2286000" cy="307777"/>
          </a:xfrm>
          <a:prstGeom prst="rect">
            <a:avLst/>
          </a:prstGeom>
        </p:spPr>
        <p:txBody>
          <a:bodyPr wrap="square">
            <a:spAutoFit/>
          </a:bodyPr>
          <a:lstStyle/>
          <a:p>
            <a:r>
              <a:rPr lang="en-US" sz="1400" b="1" i="1" dirty="0" err="1" smtClean="0">
                <a:latin typeface="Times New Roman" pitchFamily="18" charset="0"/>
                <a:cs typeface="Times New Roman" pitchFamily="18" charset="0"/>
              </a:rPr>
              <a:t>Stauroneis</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phoenicenteron</a:t>
            </a:r>
            <a:endParaRPr lang="en-US" sz="1400" b="1" i="1" dirty="0">
              <a:latin typeface="Times New Roman" pitchFamily="18" charset="0"/>
              <a:cs typeface="Times New Roman" pitchFamily="18" charset="0"/>
            </a:endParaRPr>
          </a:p>
        </p:txBody>
      </p:sp>
      <p:sp>
        <p:nvSpPr>
          <p:cNvPr id="20" name="Rectangle 19"/>
          <p:cNvSpPr/>
          <p:nvPr/>
        </p:nvSpPr>
        <p:spPr>
          <a:xfrm>
            <a:off x="3962400" y="5867400"/>
            <a:ext cx="1524000" cy="304800"/>
          </a:xfrm>
          <a:prstGeom prst="rect">
            <a:avLst/>
          </a:prstGeom>
        </p:spPr>
        <p:txBody>
          <a:bodyPr wrap="square">
            <a:spAutoFit/>
          </a:bodyPr>
          <a:lstStyle/>
          <a:p>
            <a:r>
              <a:rPr lang="en-US" sz="1400" b="1" i="1" dirty="0" err="1" smtClean="0">
                <a:latin typeface="Times New Roman" pitchFamily="18" charset="0"/>
                <a:cs typeface="Times New Roman" pitchFamily="18" charset="0"/>
              </a:rPr>
              <a:t>Stauroneis</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anceps</a:t>
            </a:r>
            <a:endParaRPr lang="en-US" sz="1400" b="1" i="1" dirty="0">
              <a:latin typeface="Times New Roman" pitchFamily="18" charset="0"/>
              <a:cs typeface="Times New Roman" pitchFamily="18" charset="0"/>
            </a:endParaRPr>
          </a:p>
        </p:txBody>
      </p:sp>
      <p:sp>
        <p:nvSpPr>
          <p:cNvPr id="15" name="Rectangle 14"/>
          <p:cNvSpPr/>
          <p:nvPr/>
        </p:nvSpPr>
        <p:spPr>
          <a:xfrm>
            <a:off x="3276600" y="533400"/>
            <a:ext cx="2819400" cy="461665"/>
          </a:xfrm>
          <a:prstGeom prst="rect">
            <a:avLst/>
          </a:prstGeom>
        </p:spPr>
        <p:txBody>
          <a:bodyPr wrap="square">
            <a:spAutoFit/>
          </a:bodyPr>
          <a:lstStyle/>
          <a:p>
            <a:pPr algn="ctr"/>
            <a:r>
              <a:rPr lang="en-US" sz="2400" b="1" dirty="0" smtClean="0">
                <a:solidFill>
                  <a:srgbClr val="FF0000"/>
                </a:solidFill>
                <a:latin typeface="+mj-lt"/>
                <a:cs typeface="Times New Roman" pitchFamily="18" charset="0"/>
              </a:rPr>
              <a:t>Diatoms species</a:t>
            </a:r>
            <a:endParaRPr lang="en-US" sz="2400" dirty="0">
              <a:solidFill>
                <a:srgbClr val="FF0000"/>
              </a:solidFill>
              <a:latin typeface="+mj-lt"/>
            </a:endParaRPr>
          </a:p>
        </p:txBody>
      </p:sp>
      <p:pic>
        <p:nvPicPr>
          <p:cNvPr id="21" name="Picture 20" descr="Picture 006"/>
          <p:cNvPicPr>
            <a:picLocks noChangeAspect="1" noChangeArrowheads="1"/>
          </p:cNvPicPr>
          <p:nvPr/>
        </p:nvPicPr>
        <p:blipFill>
          <a:blip r:embed="rId8"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914400"/>
          <a:ext cx="4191000" cy="1064481"/>
        </p:xfrm>
        <a:graphic>
          <a:graphicData uri="http://schemas.openxmlformats.org/drawingml/2006/table">
            <a:tbl>
              <a:tblPr/>
              <a:tblGrid>
                <a:gridCol w="350368"/>
                <a:gridCol w="1393649"/>
                <a:gridCol w="2446983"/>
              </a:tblGrid>
              <a:tr h="165408">
                <a:tc>
                  <a:txBody>
                    <a:bodyPr/>
                    <a:lstStyle/>
                    <a:p>
                      <a:pPr marL="0" marR="0" algn="ctr">
                        <a:lnSpc>
                          <a:spcPct val="115000"/>
                        </a:lnSpc>
                        <a:spcBef>
                          <a:spcPts val="0"/>
                        </a:spcBef>
                        <a:spcAft>
                          <a:spcPts val="0"/>
                        </a:spcAft>
                      </a:pPr>
                      <a:r>
                        <a:rPr lang="en-US" sz="1000" b="1" dirty="0">
                          <a:solidFill>
                            <a:schemeClr val="tx1"/>
                          </a:solidFill>
                          <a:effectLst/>
                          <a:latin typeface="+mj-lt"/>
                          <a:ea typeface="Times New Roman"/>
                          <a:cs typeface="Times New Roman"/>
                        </a:rPr>
                        <a:t>1</a:t>
                      </a:r>
                      <a:endParaRPr lang="en-US" sz="1100" b="1" dirty="0">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dirty="0" err="1">
                          <a:solidFill>
                            <a:schemeClr val="tx1"/>
                          </a:solidFill>
                          <a:effectLst/>
                          <a:latin typeface="+mj-lt"/>
                          <a:ea typeface="Times New Roman"/>
                          <a:cs typeface="Times New Roman"/>
                        </a:rPr>
                        <a:t>Acidobiontic</a:t>
                      </a:r>
                      <a:endParaRPr lang="en-US" sz="1100" b="1" dirty="0">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a:solidFill>
                            <a:schemeClr val="tx1"/>
                          </a:solidFill>
                          <a:effectLst/>
                          <a:latin typeface="+mj-lt"/>
                          <a:ea typeface="Times New Roman"/>
                          <a:cs typeface="Times New Roman"/>
                        </a:rPr>
                        <a:t>Optional occurrence at pH &lt;5.5</a:t>
                      </a:r>
                      <a:endParaRPr lang="en-US" sz="1100" b="1">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r>
              <a:tr h="165408">
                <a:tc>
                  <a:txBody>
                    <a:bodyPr/>
                    <a:lstStyle/>
                    <a:p>
                      <a:pPr marL="0" marR="0" algn="ctr">
                        <a:lnSpc>
                          <a:spcPct val="115000"/>
                        </a:lnSpc>
                        <a:spcBef>
                          <a:spcPts val="0"/>
                        </a:spcBef>
                        <a:spcAft>
                          <a:spcPts val="0"/>
                        </a:spcAft>
                      </a:pPr>
                      <a:r>
                        <a:rPr lang="en-US" sz="1000" b="1">
                          <a:solidFill>
                            <a:schemeClr val="tx1"/>
                          </a:solidFill>
                          <a:effectLst/>
                          <a:latin typeface="+mj-lt"/>
                          <a:ea typeface="Times New Roman"/>
                          <a:cs typeface="Times New Roman"/>
                        </a:rPr>
                        <a:t>2</a:t>
                      </a:r>
                      <a:endParaRPr lang="en-US" sz="1100" b="1">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dirty="0" err="1">
                          <a:solidFill>
                            <a:schemeClr val="tx1"/>
                          </a:solidFill>
                          <a:effectLst/>
                          <a:latin typeface="+mj-lt"/>
                          <a:ea typeface="Times New Roman"/>
                          <a:cs typeface="Times New Roman"/>
                        </a:rPr>
                        <a:t>Acidophilous</a:t>
                      </a:r>
                      <a:endParaRPr lang="en-US" sz="1100" b="1" dirty="0">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a:solidFill>
                            <a:schemeClr val="tx1"/>
                          </a:solidFill>
                          <a:effectLst/>
                          <a:latin typeface="+mj-lt"/>
                          <a:ea typeface="Times New Roman"/>
                          <a:cs typeface="Times New Roman"/>
                        </a:rPr>
                        <a:t>Mainly occurring at pH &lt;7</a:t>
                      </a:r>
                      <a:endParaRPr lang="en-US" sz="1100" b="1">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r>
              <a:tr h="165408">
                <a:tc>
                  <a:txBody>
                    <a:bodyPr/>
                    <a:lstStyle/>
                    <a:p>
                      <a:pPr marL="0" marR="0" algn="ctr">
                        <a:lnSpc>
                          <a:spcPct val="115000"/>
                        </a:lnSpc>
                        <a:spcBef>
                          <a:spcPts val="0"/>
                        </a:spcBef>
                        <a:spcAft>
                          <a:spcPts val="0"/>
                        </a:spcAft>
                      </a:pPr>
                      <a:r>
                        <a:rPr lang="en-US" sz="1000" b="1">
                          <a:solidFill>
                            <a:schemeClr val="tx1"/>
                          </a:solidFill>
                          <a:effectLst/>
                          <a:latin typeface="+mj-lt"/>
                          <a:ea typeface="Times New Roman"/>
                          <a:cs typeface="Times New Roman"/>
                        </a:rPr>
                        <a:t>3</a:t>
                      </a:r>
                      <a:endParaRPr lang="en-US" sz="1100" b="1">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dirty="0" err="1">
                          <a:solidFill>
                            <a:schemeClr val="tx1"/>
                          </a:solidFill>
                          <a:effectLst/>
                          <a:latin typeface="+mj-lt"/>
                          <a:ea typeface="Times New Roman"/>
                          <a:cs typeface="Times New Roman"/>
                        </a:rPr>
                        <a:t>Circumneutral</a:t>
                      </a:r>
                      <a:endParaRPr lang="en-US" sz="1100" b="1" dirty="0">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dirty="0">
                          <a:solidFill>
                            <a:schemeClr val="tx1"/>
                          </a:solidFill>
                          <a:effectLst/>
                          <a:latin typeface="+mj-lt"/>
                          <a:ea typeface="Times New Roman"/>
                          <a:cs typeface="Times New Roman"/>
                        </a:rPr>
                        <a:t>Mainly occurring at pH – values about 7</a:t>
                      </a:r>
                      <a:endParaRPr lang="en-US" sz="1100" b="1" dirty="0">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r>
              <a:tr h="188181">
                <a:tc>
                  <a:txBody>
                    <a:bodyPr/>
                    <a:lstStyle/>
                    <a:p>
                      <a:pPr marL="0" marR="0" algn="ctr">
                        <a:lnSpc>
                          <a:spcPct val="115000"/>
                        </a:lnSpc>
                        <a:spcBef>
                          <a:spcPts val="0"/>
                        </a:spcBef>
                        <a:spcAft>
                          <a:spcPts val="0"/>
                        </a:spcAft>
                      </a:pPr>
                      <a:r>
                        <a:rPr lang="en-US" sz="1000" b="1">
                          <a:solidFill>
                            <a:schemeClr val="tx1"/>
                          </a:solidFill>
                          <a:effectLst/>
                          <a:latin typeface="+mj-lt"/>
                          <a:ea typeface="Times New Roman"/>
                          <a:cs typeface="Times New Roman"/>
                        </a:rPr>
                        <a:t>4</a:t>
                      </a:r>
                      <a:endParaRPr lang="en-US" sz="1100" b="1">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a:solidFill>
                            <a:schemeClr val="tx1"/>
                          </a:solidFill>
                          <a:effectLst/>
                          <a:latin typeface="+mj-lt"/>
                          <a:ea typeface="Times New Roman"/>
                          <a:cs typeface="Times New Roman"/>
                        </a:rPr>
                        <a:t>Alkaliphilous</a:t>
                      </a:r>
                      <a:endParaRPr lang="en-US" sz="1100" b="1">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dirty="0">
                          <a:solidFill>
                            <a:schemeClr val="tx1"/>
                          </a:solidFill>
                          <a:effectLst/>
                          <a:latin typeface="+mj-lt"/>
                          <a:ea typeface="Times New Roman"/>
                          <a:cs typeface="Times New Roman"/>
                        </a:rPr>
                        <a:t>Mainly occurring at pH &gt;7</a:t>
                      </a:r>
                      <a:endParaRPr lang="en-US" sz="1100" b="1" dirty="0">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r>
              <a:tr h="165408">
                <a:tc>
                  <a:txBody>
                    <a:bodyPr/>
                    <a:lstStyle/>
                    <a:p>
                      <a:pPr marL="0" marR="0" algn="ctr">
                        <a:lnSpc>
                          <a:spcPct val="115000"/>
                        </a:lnSpc>
                        <a:spcBef>
                          <a:spcPts val="0"/>
                        </a:spcBef>
                        <a:spcAft>
                          <a:spcPts val="0"/>
                        </a:spcAft>
                      </a:pPr>
                      <a:r>
                        <a:rPr lang="en-US" sz="1000" b="1">
                          <a:solidFill>
                            <a:schemeClr val="tx1"/>
                          </a:solidFill>
                          <a:effectLst/>
                          <a:latin typeface="+mj-lt"/>
                          <a:ea typeface="Times New Roman"/>
                          <a:cs typeface="Times New Roman"/>
                        </a:rPr>
                        <a:t>5</a:t>
                      </a:r>
                      <a:endParaRPr lang="en-US" sz="1100" b="1">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a:solidFill>
                            <a:schemeClr val="tx1"/>
                          </a:solidFill>
                          <a:effectLst/>
                          <a:latin typeface="+mj-lt"/>
                          <a:ea typeface="Times New Roman"/>
                          <a:cs typeface="Times New Roman"/>
                        </a:rPr>
                        <a:t>Alkalibiontic</a:t>
                      </a:r>
                      <a:endParaRPr lang="en-US" sz="1100" b="1">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dirty="0">
                          <a:solidFill>
                            <a:schemeClr val="tx1"/>
                          </a:solidFill>
                          <a:effectLst/>
                          <a:latin typeface="+mj-lt"/>
                          <a:ea typeface="Times New Roman"/>
                          <a:cs typeface="Times New Roman"/>
                        </a:rPr>
                        <a:t>Exclusively occurring at pH &gt;7</a:t>
                      </a:r>
                      <a:endParaRPr lang="en-US" sz="1100" b="1" dirty="0">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r>
              <a:tr h="165408">
                <a:tc>
                  <a:txBody>
                    <a:bodyPr/>
                    <a:lstStyle/>
                    <a:p>
                      <a:pPr marL="0" marR="0" algn="ctr">
                        <a:lnSpc>
                          <a:spcPct val="115000"/>
                        </a:lnSpc>
                        <a:spcBef>
                          <a:spcPts val="0"/>
                        </a:spcBef>
                        <a:spcAft>
                          <a:spcPts val="0"/>
                        </a:spcAft>
                      </a:pPr>
                      <a:r>
                        <a:rPr lang="en-US" sz="1000" b="1">
                          <a:solidFill>
                            <a:schemeClr val="tx1"/>
                          </a:solidFill>
                          <a:effectLst/>
                          <a:latin typeface="+mj-lt"/>
                          <a:ea typeface="Times New Roman"/>
                          <a:cs typeface="Times New Roman"/>
                        </a:rPr>
                        <a:t>6</a:t>
                      </a:r>
                      <a:endParaRPr lang="en-US" sz="1100" b="1">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dirty="0">
                          <a:solidFill>
                            <a:schemeClr val="tx1"/>
                          </a:solidFill>
                          <a:effectLst/>
                          <a:latin typeface="+mj-lt"/>
                          <a:ea typeface="Times New Roman"/>
                          <a:cs typeface="Times New Roman"/>
                        </a:rPr>
                        <a:t>Indifferent</a:t>
                      </a:r>
                      <a:endParaRPr lang="en-US" sz="1100" b="1" dirty="0">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marL="0" marR="0" algn="ctr">
                        <a:lnSpc>
                          <a:spcPct val="115000"/>
                        </a:lnSpc>
                        <a:spcBef>
                          <a:spcPts val="0"/>
                        </a:spcBef>
                        <a:spcAft>
                          <a:spcPts val="0"/>
                        </a:spcAft>
                      </a:pPr>
                      <a:r>
                        <a:rPr lang="en-US" sz="1000" b="1" dirty="0">
                          <a:solidFill>
                            <a:schemeClr val="tx1"/>
                          </a:solidFill>
                          <a:effectLst/>
                          <a:latin typeface="+mj-lt"/>
                          <a:ea typeface="Times New Roman"/>
                          <a:cs typeface="Times New Roman"/>
                        </a:rPr>
                        <a:t>No apparent optimum</a:t>
                      </a:r>
                      <a:endParaRPr lang="en-US" sz="1100" b="1" dirty="0">
                        <a:solidFill>
                          <a:schemeClr val="tx1"/>
                        </a:solidFill>
                        <a:effectLst/>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r>
            </a:tbl>
          </a:graphicData>
        </a:graphic>
      </p:graphicFrame>
      <p:sp>
        <p:nvSpPr>
          <p:cNvPr id="5" name="Rectangle 4"/>
          <p:cNvSpPr/>
          <p:nvPr/>
        </p:nvSpPr>
        <p:spPr>
          <a:xfrm>
            <a:off x="1447800" y="533400"/>
            <a:ext cx="1154996" cy="307777"/>
          </a:xfrm>
          <a:prstGeom prst="rect">
            <a:avLst/>
          </a:prstGeom>
        </p:spPr>
        <p:txBody>
          <a:bodyPr wrap="none">
            <a:spAutoFit/>
          </a:bodyPr>
          <a:lstStyle/>
          <a:p>
            <a:r>
              <a:rPr lang="en-US" sz="1400" b="1" dirty="0" smtClean="0"/>
              <a:t>(R) pH (1-6)</a:t>
            </a:r>
            <a:endParaRPr lang="en-US" sz="1400" dirty="0"/>
          </a:p>
        </p:txBody>
      </p:sp>
      <p:sp>
        <p:nvSpPr>
          <p:cNvPr id="6" name="Rectangle 1"/>
          <p:cNvSpPr>
            <a:spLocks noChangeArrowheads="1"/>
          </p:cNvSpPr>
          <p:nvPr/>
        </p:nvSpPr>
        <p:spPr bwMode="auto">
          <a:xfrm>
            <a:off x="0" y="152400"/>
            <a:ext cx="81534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rPr>
              <a:t>Classification of Ecological Indicator values (</a:t>
            </a:r>
            <a:r>
              <a:rPr kumimoji="0" lang="en-US" b="1" i="0"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rPr>
              <a:t>VanDam</a:t>
            </a:r>
            <a:r>
              <a:rPr kumimoji="0" lang="en-US"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rPr>
              <a:t>, Martens and </a:t>
            </a:r>
            <a:r>
              <a:rPr kumimoji="0" lang="en-US" b="1" i="0" u="none" strike="noStrike" cap="none" normalizeH="0" baseline="0" dirty="0" err="1" smtClean="0">
                <a:ln>
                  <a:noFill/>
                </a:ln>
                <a:solidFill>
                  <a:srgbClr val="0000FF"/>
                </a:solidFill>
                <a:effectLst/>
                <a:latin typeface="Calibri" pitchFamily="34" charset="0"/>
                <a:ea typeface="Times New Roman" pitchFamily="18" charset="0"/>
                <a:cs typeface="Times New Roman" pitchFamily="18" charset="0"/>
              </a:rPr>
              <a:t>Sinkeldam</a:t>
            </a:r>
            <a:r>
              <a:rPr kumimoji="0" lang="en-US" b="1" i="0" u="none" strike="noStrike" cap="none" normalizeH="0" baseline="0" dirty="0" smtClean="0">
                <a:ln>
                  <a:noFill/>
                </a:ln>
                <a:solidFill>
                  <a:srgbClr val="0000FF"/>
                </a:solidFill>
                <a:effectLst/>
                <a:latin typeface="Calibri" pitchFamily="34" charset="0"/>
                <a:ea typeface="Times New Roman" pitchFamily="18" charset="0"/>
                <a:cs typeface="Times New Roman" pitchFamily="18" charset="0"/>
              </a:rPr>
              <a:t> (1994)</a:t>
            </a:r>
            <a:endParaRPr kumimoji="0" lang="en-US" b="0" i="0" u="none" strike="noStrike" cap="none" normalizeH="0" baseline="0" dirty="0" smtClean="0">
              <a:ln>
                <a:noFill/>
              </a:ln>
              <a:solidFill>
                <a:srgbClr val="0000FF"/>
              </a:solidFill>
              <a:effectLst/>
              <a:latin typeface="Arial" pitchFamily="34" charset="0"/>
              <a:cs typeface="Arial" pitchFamily="34" charset="0"/>
            </a:endParaRPr>
          </a:p>
        </p:txBody>
      </p:sp>
      <p:graphicFrame>
        <p:nvGraphicFramePr>
          <p:cNvPr id="7" name="Table 6"/>
          <p:cNvGraphicFramePr>
            <a:graphicFrameLocks noGrp="1"/>
          </p:cNvGraphicFramePr>
          <p:nvPr/>
        </p:nvGraphicFramePr>
        <p:xfrm>
          <a:off x="5410200" y="1219200"/>
          <a:ext cx="2769012" cy="889221"/>
        </p:xfrm>
        <a:graphic>
          <a:graphicData uri="http://schemas.openxmlformats.org/drawingml/2006/table">
            <a:tbl>
              <a:tblPr/>
              <a:tblGrid>
                <a:gridCol w="314961"/>
                <a:gridCol w="980439"/>
                <a:gridCol w="762002"/>
                <a:gridCol w="711610"/>
              </a:tblGrid>
              <a:tr h="165408">
                <a:tc>
                  <a:txBody>
                    <a:bodyPr/>
                    <a:lstStyle/>
                    <a:p>
                      <a:pPr marL="0" marR="0">
                        <a:lnSpc>
                          <a:spcPct val="115000"/>
                        </a:lnSpc>
                        <a:spcBef>
                          <a:spcPts val="0"/>
                        </a:spcBef>
                        <a:spcAft>
                          <a:spcPts val="0"/>
                        </a:spcAft>
                      </a:pPr>
                      <a:r>
                        <a:rPr lang="en-US" sz="1000" dirty="0">
                          <a:solidFill>
                            <a:srgbClr val="000000"/>
                          </a:solidFill>
                          <a:latin typeface="+mj-lt"/>
                          <a:ea typeface="Times New Roman"/>
                          <a:cs typeface="Times New Roman"/>
                        </a:rPr>
                        <a:t> </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Water Quality</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b="1" dirty="0" err="1">
                          <a:solidFill>
                            <a:srgbClr val="000000"/>
                          </a:solidFill>
                          <a:latin typeface="+mj-lt"/>
                          <a:ea typeface="Times New Roman"/>
                          <a:cs typeface="Times New Roman"/>
                        </a:rPr>
                        <a:t>Cl</a:t>
                      </a:r>
                      <a:r>
                        <a:rPr lang="en-US" sz="1000" b="1" dirty="0">
                          <a:solidFill>
                            <a:srgbClr val="000000"/>
                          </a:solidFill>
                          <a:latin typeface="+mj-lt"/>
                          <a:ea typeface="Times New Roman"/>
                          <a:cs typeface="Times New Roman"/>
                        </a:rPr>
                        <a:t>- (mg/L)</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b="1" dirty="0">
                          <a:solidFill>
                            <a:srgbClr val="000000"/>
                          </a:solidFill>
                          <a:latin typeface="+mj-lt"/>
                          <a:ea typeface="Times New Roman"/>
                          <a:cs typeface="Times New Roman"/>
                        </a:rPr>
                        <a:t>Salinity </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65408">
                <a:tc>
                  <a:txBody>
                    <a:bodyPr/>
                    <a:lstStyle/>
                    <a:p>
                      <a:pPr marL="0" marR="0" algn="ctr">
                        <a:lnSpc>
                          <a:spcPct val="115000"/>
                        </a:lnSpc>
                        <a:spcBef>
                          <a:spcPts val="0"/>
                        </a:spcBef>
                        <a:spcAft>
                          <a:spcPts val="0"/>
                        </a:spcAft>
                      </a:pPr>
                      <a:r>
                        <a:rPr lang="en-US" sz="1000">
                          <a:solidFill>
                            <a:srgbClr val="000000"/>
                          </a:solidFill>
                          <a:latin typeface="+mj-lt"/>
                          <a:ea typeface="Times New Roman"/>
                          <a:cs typeface="Times New Roman"/>
                        </a:rPr>
                        <a:t>1</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a:solidFill>
                            <a:srgbClr val="000000"/>
                          </a:solidFill>
                          <a:latin typeface="+mj-lt"/>
                          <a:ea typeface="Times New Roman"/>
                          <a:cs typeface="Times New Roman"/>
                        </a:rPr>
                        <a:t>Fresh</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dirty="0">
                          <a:solidFill>
                            <a:srgbClr val="000000"/>
                          </a:solidFill>
                          <a:latin typeface="+mj-lt"/>
                          <a:ea typeface="Times New Roman"/>
                          <a:cs typeface="Times New Roman"/>
                        </a:rPr>
                        <a:t>&lt;100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a:solidFill>
                            <a:srgbClr val="000000"/>
                          </a:solidFill>
                          <a:latin typeface="+mj-lt"/>
                          <a:ea typeface="Times New Roman"/>
                          <a:cs typeface="Times New Roman"/>
                        </a:rPr>
                        <a:t>&lt;0.2</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65408">
                <a:tc>
                  <a:txBody>
                    <a:bodyPr/>
                    <a:lstStyle/>
                    <a:p>
                      <a:pPr marL="0" marR="0" algn="ctr">
                        <a:lnSpc>
                          <a:spcPct val="115000"/>
                        </a:lnSpc>
                        <a:spcBef>
                          <a:spcPts val="0"/>
                        </a:spcBef>
                        <a:spcAft>
                          <a:spcPts val="0"/>
                        </a:spcAft>
                      </a:pPr>
                      <a:r>
                        <a:rPr lang="en-US" sz="1000" dirty="0">
                          <a:solidFill>
                            <a:srgbClr val="000000"/>
                          </a:solidFill>
                          <a:latin typeface="+mj-lt"/>
                          <a:ea typeface="Times New Roman"/>
                          <a:cs typeface="Times New Roman"/>
                        </a:rPr>
                        <a:t>2</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a:solidFill>
                            <a:srgbClr val="000000"/>
                          </a:solidFill>
                          <a:latin typeface="+mj-lt"/>
                          <a:ea typeface="Times New Roman"/>
                          <a:cs typeface="Times New Roman"/>
                        </a:rPr>
                        <a:t>Fresh brackish</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dirty="0">
                          <a:solidFill>
                            <a:srgbClr val="000000"/>
                          </a:solidFill>
                          <a:latin typeface="+mj-lt"/>
                          <a:ea typeface="Times New Roman"/>
                          <a:cs typeface="Times New Roman"/>
                        </a:rPr>
                        <a:t>&lt;500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dirty="0">
                          <a:solidFill>
                            <a:srgbClr val="000000"/>
                          </a:solidFill>
                          <a:latin typeface="+mj-lt"/>
                          <a:ea typeface="Times New Roman"/>
                          <a:cs typeface="Times New Roman"/>
                        </a:rPr>
                        <a:t>&lt;0.9</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88181">
                <a:tc>
                  <a:txBody>
                    <a:bodyPr/>
                    <a:lstStyle/>
                    <a:p>
                      <a:pPr marL="0" marR="0" algn="ctr">
                        <a:lnSpc>
                          <a:spcPct val="115000"/>
                        </a:lnSpc>
                        <a:spcBef>
                          <a:spcPts val="0"/>
                        </a:spcBef>
                        <a:spcAft>
                          <a:spcPts val="0"/>
                        </a:spcAft>
                      </a:pPr>
                      <a:r>
                        <a:rPr lang="en-US" sz="1000">
                          <a:solidFill>
                            <a:srgbClr val="000000"/>
                          </a:solidFill>
                          <a:latin typeface="+mj-lt"/>
                          <a:ea typeface="Times New Roman"/>
                          <a:cs typeface="Times New Roman"/>
                        </a:rPr>
                        <a:t>3</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a:solidFill>
                            <a:srgbClr val="000000"/>
                          </a:solidFill>
                          <a:latin typeface="+mj-lt"/>
                          <a:ea typeface="Times New Roman"/>
                          <a:cs typeface="Times New Roman"/>
                        </a:rPr>
                        <a:t>Brackish fresh</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a:solidFill>
                            <a:srgbClr val="000000"/>
                          </a:solidFill>
                          <a:latin typeface="+mj-lt"/>
                          <a:ea typeface="Times New Roman"/>
                          <a:cs typeface="Times New Roman"/>
                        </a:rPr>
                        <a:t>500-1000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dirty="0">
                          <a:solidFill>
                            <a:srgbClr val="000000"/>
                          </a:solidFill>
                          <a:latin typeface="+mj-lt"/>
                          <a:ea typeface="Times New Roman"/>
                          <a:cs typeface="Times New Roman"/>
                        </a:rPr>
                        <a:t>0.9-1.8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65408">
                <a:tc>
                  <a:txBody>
                    <a:bodyPr/>
                    <a:lstStyle/>
                    <a:p>
                      <a:pPr marL="0" marR="0" algn="ctr">
                        <a:lnSpc>
                          <a:spcPct val="115000"/>
                        </a:lnSpc>
                        <a:spcBef>
                          <a:spcPts val="0"/>
                        </a:spcBef>
                        <a:spcAft>
                          <a:spcPts val="0"/>
                        </a:spcAft>
                      </a:pPr>
                      <a:r>
                        <a:rPr lang="en-US" sz="1000">
                          <a:solidFill>
                            <a:srgbClr val="000000"/>
                          </a:solidFill>
                          <a:latin typeface="+mj-lt"/>
                          <a:ea typeface="Times New Roman"/>
                          <a:cs typeface="Times New Roman"/>
                        </a:rPr>
                        <a:t>4</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a:solidFill>
                            <a:srgbClr val="000000"/>
                          </a:solidFill>
                          <a:latin typeface="+mj-lt"/>
                          <a:ea typeface="Times New Roman"/>
                          <a:cs typeface="Times New Roman"/>
                        </a:rPr>
                        <a:t>Brackish</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dirty="0">
                          <a:solidFill>
                            <a:srgbClr val="000000"/>
                          </a:solidFill>
                          <a:latin typeface="+mj-lt"/>
                          <a:ea typeface="Times New Roman"/>
                          <a:cs typeface="Times New Roman"/>
                        </a:rPr>
                        <a:t>1000-5000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000" dirty="0">
                          <a:solidFill>
                            <a:srgbClr val="000000"/>
                          </a:solidFill>
                          <a:latin typeface="+mj-lt"/>
                          <a:ea typeface="Times New Roman"/>
                          <a:cs typeface="Times New Roman"/>
                        </a:rPr>
                        <a:t>1.8-9.0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bl>
          </a:graphicData>
        </a:graphic>
      </p:graphicFrame>
      <p:graphicFrame>
        <p:nvGraphicFramePr>
          <p:cNvPr id="8" name="Table 7"/>
          <p:cNvGraphicFramePr>
            <a:graphicFrameLocks noGrp="1"/>
          </p:cNvGraphicFramePr>
          <p:nvPr/>
        </p:nvGraphicFramePr>
        <p:xfrm>
          <a:off x="457200" y="4114800"/>
          <a:ext cx="4038600" cy="1064481"/>
        </p:xfrm>
        <a:graphic>
          <a:graphicData uri="http://schemas.openxmlformats.org/drawingml/2006/table">
            <a:tbl>
              <a:tblPr/>
              <a:tblGrid>
                <a:gridCol w="305866"/>
                <a:gridCol w="3732734"/>
              </a:tblGrid>
              <a:tr h="165408">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1</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Never or only very rarely occurring outside water bodies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165408">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2</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Mainly occurring in water bodies, sometimes on wet places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165408">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3</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Mainly occurring in water bodies also rather regularly on wet and moist places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188181">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4</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Mainly occurring on wet and moist or temporarily dry places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165408">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5</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Nearly exclusively occurring outside water bodies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bl>
          </a:graphicData>
        </a:graphic>
      </p:graphicFrame>
      <p:graphicFrame>
        <p:nvGraphicFramePr>
          <p:cNvPr id="9" name="Table 8"/>
          <p:cNvGraphicFramePr>
            <a:graphicFrameLocks noGrp="1"/>
          </p:cNvGraphicFramePr>
          <p:nvPr/>
        </p:nvGraphicFramePr>
        <p:xfrm>
          <a:off x="5584649" y="2669977"/>
          <a:ext cx="2797351" cy="939584"/>
        </p:xfrm>
        <a:graphic>
          <a:graphicData uri="http://schemas.openxmlformats.org/drawingml/2006/table">
            <a:tbl>
              <a:tblPr/>
              <a:tblGrid>
                <a:gridCol w="350368"/>
                <a:gridCol w="2446983"/>
              </a:tblGrid>
              <a:tr h="225623">
                <a:tc>
                  <a:txBody>
                    <a:bodyPr/>
                    <a:lstStyle/>
                    <a:p>
                      <a:pPr marL="0" marR="0" algn="ctr">
                        <a:lnSpc>
                          <a:spcPct val="115000"/>
                        </a:lnSpc>
                        <a:spcBef>
                          <a:spcPts val="0"/>
                        </a:spcBef>
                        <a:spcAft>
                          <a:spcPts val="0"/>
                        </a:spcAft>
                      </a:pPr>
                      <a:r>
                        <a:rPr lang="en-US" sz="1000" b="1" dirty="0">
                          <a:solidFill>
                            <a:srgbClr val="000000"/>
                          </a:solidFill>
                          <a:latin typeface="+mj-lt"/>
                          <a:ea typeface="Times New Roman"/>
                          <a:cs typeface="Times New Roman"/>
                        </a:rPr>
                        <a:t>1</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Oligosaprobous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r>
              <a:tr h="165408">
                <a:tc>
                  <a:txBody>
                    <a:bodyPr/>
                    <a:lstStyle/>
                    <a:p>
                      <a:pPr marL="0" marR="0" algn="ctr">
                        <a:lnSpc>
                          <a:spcPct val="115000"/>
                        </a:lnSpc>
                        <a:spcBef>
                          <a:spcPts val="0"/>
                        </a:spcBef>
                        <a:spcAft>
                          <a:spcPts val="0"/>
                        </a:spcAft>
                      </a:pPr>
                      <a:r>
                        <a:rPr lang="en-US" sz="1000" b="1">
                          <a:solidFill>
                            <a:srgbClr val="000000"/>
                          </a:solidFill>
                          <a:latin typeface="+mj-lt"/>
                          <a:ea typeface="Times New Roman"/>
                          <a:cs typeface="Times New Roman"/>
                        </a:rPr>
                        <a:t>2</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β-</a:t>
                      </a:r>
                      <a:r>
                        <a:rPr lang="en-US" sz="1000" b="1" dirty="0" err="1">
                          <a:solidFill>
                            <a:srgbClr val="000000"/>
                          </a:solidFill>
                          <a:latin typeface="+mj-lt"/>
                          <a:ea typeface="Times New Roman"/>
                          <a:cs typeface="Times New Roman"/>
                        </a:rPr>
                        <a:t>mesosaprobous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r>
              <a:tr h="165408">
                <a:tc>
                  <a:txBody>
                    <a:bodyPr/>
                    <a:lstStyle/>
                    <a:p>
                      <a:pPr marL="0" marR="0" algn="ctr">
                        <a:lnSpc>
                          <a:spcPct val="115000"/>
                        </a:lnSpc>
                        <a:spcBef>
                          <a:spcPts val="0"/>
                        </a:spcBef>
                        <a:spcAft>
                          <a:spcPts val="0"/>
                        </a:spcAft>
                      </a:pPr>
                      <a:r>
                        <a:rPr lang="en-US" sz="1000" b="1">
                          <a:solidFill>
                            <a:srgbClr val="000000"/>
                          </a:solidFill>
                          <a:latin typeface="+mj-lt"/>
                          <a:ea typeface="Times New Roman"/>
                          <a:cs typeface="Times New Roman"/>
                        </a:rPr>
                        <a:t>3</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α-</a:t>
                      </a:r>
                      <a:r>
                        <a:rPr lang="en-US" sz="1000" b="1" dirty="0" err="1">
                          <a:solidFill>
                            <a:srgbClr val="000000"/>
                          </a:solidFill>
                          <a:latin typeface="+mj-lt"/>
                          <a:ea typeface="Times New Roman"/>
                          <a:cs typeface="Times New Roman"/>
                        </a:rPr>
                        <a:t>mesosaprobous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r>
              <a:tr h="188181">
                <a:tc>
                  <a:txBody>
                    <a:bodyPr/>
                    <a:lstStyle/>
                    <a:p>
                      <a:pPr marL="0" marR="0" algn="ctr">
                        <a:lnSpc>
                          <a:spcPct val="115000"/>
                        </a:lnSpc>
                        <a:spcBef>
                          <a:spcPts val="0"/>
                        </a:spcBef>
                        <a:spcAft>
                          <a:spcPts val="0"/>
                        </a:spcAft>
                      </a:pPr>
                      <a:r>
                        <a:rPr lang="en-US" sz="1000" b="1">
                          <a:solidFill>
                            <a:srgbClr val="000000"/>
                          </a:solidFill>
                          <a:latin typeface="+mj-lt"/>
                          <a:ea typeface="Times New Roman"/>
                          <a:cs typeface="Times New Roman"/>
                        </a:rPr>
                        <a:t>4</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α-</a:t>
                      </a:r>
                      <a:r>
                        <a:rPr lang="en-US" sz="1000" b="1" dirty="0" err="1">
                          <a:solidFill>
                            <a:srgbClr val="000000"/>
                          </a:solidFill>
                          <a:latin typeface="+mj-lt"/>
                          <a:ea typeface="Times New Roman"/>
                          <a:cs typeface="Times New Roman"/>
                        </a:rPr>
                        <a:t>meso</a:t>
                      </a:r>
                      <a:r>
                        <a:rPr lang="en-US" sz="1000" b="1" dirty="0">
                          <a:solidFill>
                            <a:srgbClr val="000000"/>
                          </a:solidFill>
                          <a:latin typeface="+mj-lt"/>
                          <a:ea typeface="Times New Roman"/>
                          <a:cs typeface="Times New Roman"/>
                        </a:rPr>
                        <a:t>- /</a:t>
                      </a:r>
                      <a:r>
                        <a:rPr lang="en-US" sz="1000" b="1" dirty="0" err="1">
                          <a:solidFill>
                            <a:srgbClr val="000000"/>
                          </a:solidFill>
                          <a:latin typeface="+mj-lt"/>
                          <a:ea typeface="Times New Roman"/>
                          <a:cs typeface="Times New Roman"/>
                        </a:rPr>
                        <a:t>polysaprobous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r>
              <a:tr h="165408">
                <a:tc>
                  <a:txBody>
                    <a:bodyPr/>
                    <a:lstStyle/>
                    <a:p>
                      <a:pPr marL="0" marR="0" algn="ctr">
                        <a:lnSpc>
                          <a:spcPct val="115000"/>
                        </a:lnSpc>
                        <a:spcBef>
                          <a:spcPts val="0"/>
                        </a:spcBef>
                        <a:spcAft>
                          <a:spcPts val="0"/>
                        </a:spcAft>
                      </a:pPr>
                      <a:r>
                        <a:rPr lang="en-US" sz="1000" b="1">
                          <a:solidFill>
                            <a:srgbClr val="000000"/>
                          </a:solidFill>
                          <a:latin typeface="+mj-lt"/>
                          <a:ea typeface="Times New Roman"/>
                          <a:cs typeface="Times New Roman"/>
                        </a:rPr>
                        <a:t>5</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Polysaprobous</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a:tcPr>
                </a:tc>
              </a:tr>
            </a:tbl>
          </a:graphicData>
        </a:graphic>
      </p:graphicFrame>
      <p:graphicFrame>
        <p:nvGraphicFramePr>
          <p:cNvPr id="10" name="Table 9"/>
          <p:cNvGraphicFramePr>
            <a:graphicFrameLocks noGrp="1"/>
          </p:cNvGraphicFramePr>
          <p:nvPr/>
        </p:nvGraphicFramePr>
        <p:xfrm>
          <a:off x="228600" y="2362200"/>
          <a:ext cx="4572000" cy="1402080"/>
        </p:xfrm>
        <a:graphic>
          <a:graphicData uri="http://schemas.openxmlformats.org/drawingml/2006/table">
            <a:tbl>
              <a:tblPr/>
              <a:tblGrid>
                <a:gridCol w="572643"/>
                <a:gridCol w="3999357"/>
              </a:tblGrid>
              <a:tr h="165408">
                <a:tc>
                  <a:txBody>
                    <a:bodyPr/>
                    <a:lstStyle/>
                    <a:p>
                      <a:pPr marL="0" marR="0" algn="ctr">
                        <a:lnSpc>
                          <a:spcPct val="115000"/>
                        </a:lnSpc>
                        <a:spcBef>
                          <a:spcPts val="0"/>
                        </a:spcBef>
                        <a:spcAft>
                          <a:spcPts val="0"/>
                        </a:spcAft>
                      </a:pPr>
                      <a:r>
                        <a:rPr lang="en-US" sz="1000" b="1" dirty="0">
                          <a:solidFill>
                            <a:srgbClr val="000000"/>
                          </a:solidFill>
                          <a:latin typeface="+mj-lt"/>
                          <a:ea typeface="Times New Roman"/>
                          <a:cs typeface="Times New Roman"/>
                        </a:rPr>
                        <a:t>1</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Nitrogen-autotrophic </a:t>
                      </a:r>
                      <a:r>
                        <a:rPr lang="en-US" sz="1000" b="1" dirty="0" err="1">
                          <a:solidFill>
                            <a:srgbClr val="000000"/>
                          </a:solidFill>
                          <a:latin typeface="+mj-lt"/>
                          <a:ea typeface="Times New Roman"/>
                          <a:cs typeface="Times New Roman"/>
                        </a:rPr>
                        <a:t>taxa</a:t>
                      </a:r>
                      <a:r>
                        <a:rPr lang="en-US" sz="1000" b="1" dirty="0">
                          <a:solidFill>
                            <a:srgbClr val="000000"/>
                          </a:solidFill>
                          <a:latin typeface="+mj-lt"/>
                          <a:ea typeface="Times New Roman"/>
                          <a:cs typeface="Times New Roman"/>
                        </a:rPr>
                        <a:t> tolerating very small concentrations of </a:t>
                      </a:r>
                      <a:r>
                        <a:rPr lang="en-US" sz="1000" b="1" dirty="0" err="1">
                          <a:solidFill>
                            <a:srgbClr val="000000"/>
                          </a:solidFill>
                          <a:latin typeface="+mj-lt"/>
                          <a:ea typeface="Times New Roman"/>
                          <a:cs typeface="Times New Roman"/>
                        </a:rPr>
                        <a:t>orgaically</a:t>
                      </a:r>
                      <a:r>
                        <a:rPr lang="en-US" sz="1000" b="1" dirty="0">
                          <a:solidFill>
                            <a:srgbClr val="000000"/>
                          </a:solidFill>
                          <a:latin typeface="+mj-lt"/>
                          <a:ea typeface="Times New Roman"/>
                          <a:cs typeface="Times New Roman"/>
                        </a:rPr>
                        <a:t> bound nitrogen</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165408">
                <a:tc>
                  <a:txBody>
                    <a:bodyPr/>
                    <a:lstStyle/>
                    <a:p>
                      <a:pPr marL="0" marR="0" algn="ctr">
                        <a:lnSpc>
                          <a:spcPct val="115000"/>
                        </a:lnSpc>
                        <a:spcBef>
                          <a:spcPts val="0"/>
                        </a:spcBef>
                        <a:spcAft>
                          <a:spcPts val="0"/>
                        </a:spcAft>
                      </a:pPr>
                      <a:r>
                        <a:rPr lang="en-US" sz="1000" b="1">
                          <a:solidFill>
                            <a:srgbClr val="000000"/>
                          </a:solidFill>
                          <a:latin typeface="+mj-lt"/>
                          <a:ea typeface="Times New Roman"/>
                          <a:cs typeface="Times New Roman"/>
                        </a:rPr>
                        <a:t>2</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Nitrogen-autotrophic </a:t>
                      </a:r>
                      <a:r>
                        <a:rPr lang="en-US" sz="1000" b="1" dirty="0" err="1">
                          <a:solidFill>
                            <a:srgbClr val="000000"/>
                          </a:solidFill>
                          <a:latin typeface="+mj-lt"/>
                          <a:ea typeface="Times New Roman"/>
                          <a:cs typeface="Times New Roman"/>
                        </a:rPr>
                        <a:t>taxa</a:t>
                      </a:r>
                      <a:r>
                        <a:rPr lang="en-US" sz="1000" b="1" dirty="0">
                          <a:solidFill>
                            <a:srgbClr val="000000"/>
                          </a:solidFill>
                          <a:latin typeface="+mj-lt"/>
                          <a:ea typeface="Times New Roman"/>
                          <a:cs typeface="Times New Roman"/>
                        </a:rPr>
                        <a:t> tolerating elevated concentrations of organically bound nitrogen</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165408">
                <a:tc>
                  <a:txBody>
                    <a:bodyPr/>
                    <a:lstStyle/>
                    <a:p>
                      <a:pPr marL="0" marR="0" algn="ctr">
                        <a:lnSpc>
                          <a:spcPct val="115000"/>
                        </a:lnSpc>
                        <a:spcBef>
                          <a:spcPts val="0"/>
                        </a:spcBef>
                        <a:spcAft>
                          <a:spcPts val="0"/>
                        </a:spcAft>
                      </a:pPr>
                      <a:r>
                        <a:rPr lang="en-US" sz="1000" b="1">
                          <a:solidFill>
                            <a:srgbClr val="000000"/>
                          </a:solidFill>
                          <a:latin typeface="+mj-lt"/>
                          <a:ea typeface="Times New Roman"/>
                          <a:cs typeface="Times New Roman"/>
                        </a:rPr>
                        <a:t>3</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Facultatively</a:t>
                      </a:r>
                      <a:r>
                        <a:rPr lang="en-US" sz="1000" b="1" dirty="0">
                          <a:solidFill>
                            <a:srgbClr val="000000"/>
                          </a:solidFill>
                          <a:latin typeface="+mj-lt"/>
                          <a:ea typeface="Times New Roman"/>
                          <a:cs typeface="Times New Roman"/>
                        </a:rPr>
                        <a:t> bound nitrogen-heterotrophic </a:t>
                      </a:r>
                      <a:r>
                        <a:rPr lang="en-US" sz="1000" b="1" dirty="0" err="1">
                          <a:solidFill>
                            <a:srgbClr val="000000"/>
                          </a:solidFill>
                          <a:latin typeface="+mj-lt"/>
                          <a:ea typeface="Times New Roman"/>
                          <a:cs typeface="Times New Roman"/>
                        </a:rPr>
                        <a:t>taxa</a:t>
                      </a:r>
                      <a:r>
                        <a:rPr lang="en-US" sz="1000" b="1" dirty="0">
                          <a:solidFill>
                            <a:srgbClr val="000000"/>
                          </a:solidFill>
                          <a:latin typeface="+mj-lt"/>
                          <a:ea typeface="Times New Roman"/>
                          <a:cs typeface="Times New Roman"/>
                        </a:rPr>
                        <a:t> needing periodically elevated concentrations of organically bound nitrogen</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188181">
                <a:tc>
                  <a:txBody>
                    <a:bodyPr/>
                    <a:lstStyle/>
                    <a:p>
                      <a:pPr marL="0" marR="0" algn="ctr">
                        <a:lnSpc>
                          <a:spcPct val="115000"/>
                        </a:lnSpc>
                        <a:spcBef>
                          <a:spcPts val="0"/>
                        </a:spcBef>
                        <a:spcAft>
                          <a:spcPts val="0"/>
                        </a:spcAft>
                      </a:pPr>
                      <a:r>
                        <a:rPr lang="en-US" sz="1000" b="1" dirty="0">
                          <a:solidFill>
                            <a:srgbClr val="000000"/>
                          </a:solidFill>
                          <a:latin typeface="+mj-lt"/>
                          <a:ea typeface="Times New Roman"/>
                          <a:cs typeface="Times New Roman"/>
                        </a:rPr>
                        <a:t>4</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Obligately</a:t>
                      </a:r>
                      <a:r>
                        <a:rPr lang="en-US" sz="1000" b="1" dirty="0">
                          <a:solidFill>
                            <a:srgbClr val="000000"/>
                          </a:solidFill>
                          <a:latin typeface="+mj-lt"/>
                          <a:ea typeface="Times New Roman"/>
                          <a:cs typeface="Times New Roman"/>
                        </a:rPr>
                        <a:t> nitrogen-heterotrophic </a:t>
                      </a:r>
                      <a:r>
                        <a:rPr lang="en-US" sz="1000" b="1" dirty="0" err="1">
                          <a:solidFill>
                            <a:srgbClr val="000000"/>
                          </a:solidFill>
                          <a:latin typeface="+mj-lt"/>
                          <a:ea typeface="Times New Roman"/>
                          <a:cs typeface="Times New Roman"/>
                        </a:rPr>
                        <a:t>taxa</a:t>
                      </a:r>
                      <a:r>
                        <a:rPr lang="en-US" sz="1000" b="1" dirty="0">
                          <a:solidFill>
                            <a:srgbClr val="000000"/>
                          </a:solidFill>
                          <a:latin typeface="+mj-lt"/>
                          <a:ea typeface="Times New Roman"/>
                          <a:cs typeface="Times New Roman"/>
                        </a:rPr>
                        <a:t> needing continuously elevated concentrations of organically bound nitrogen</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bl>
          </a:graphicData>
        </a:graphic>
      </p:graphicFrame>
      <p:graphicFrame>
        <p:nvGraphicFramePr>
          <p:cNvPr id="11" name="Table 10"/>
          <p:cNvGraphicFramePr>
            <a:graphicFrameLocks noGrp="1"/>
          </p:cNvGraphicFramePr>
          <p:nvPr/>
        </p:nvGraphicFramePr>
        <p:xfrm>
          <a:off x="5562600" y="4343400"/>
          <a:ext cx="2797351" cy="1239741"/>
        </p:xfrm>
        <a:graphic>
          <a:graphicData uri="http://schemas.openxmlformats.org/drawingml/2006/table">
            <a:tbl>
              <a:tblPr/>
              <a:tblGrid>
                <a:gridCol w="350368"/>
                <a:gridCol w="2446983"/>
              </a:tblGrid>
              <a:tr h="165408">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1</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Oligotrophentic</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r>
              <a:tr h="165408">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2</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Oligo-mesotrophentic</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r>
              <a:tr h="165408">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3</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Mesotrophentic</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r>
              <a:tr h="188181">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4</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Meso-eutrophentic</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r>
              <a:tr h="165408">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5</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Eutrophentic</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r>
              <a:tr h="165408">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6</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Hypereutrophentic</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r>
              <a:tr h="165408">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7</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err="1">
                          <a:solidFill>
                            <a:srgbClr val="000000"/>
                          </a:solidFill>
                          <a:latin typeface="+mj-lt"/>
                          <a:ea typeface="Times New Roman"/>
                          <a:cs typeface="Times New Roman"/>
                        </a:rPr>
                        <a:t>Oligo</a:t>
                      </a:r>
                      <a:r>
                        <a:rPr lang="en-US" sz="1000" b="1" dirty="0">
                          <a:solidFill>
                            <a:srgbClr val="000000"/>
                          </a:solidFill>
                          <a:latin typeface="+mj-lt"/>
                          <a:ea typeface="Times New Roman"/>
                          <a:cs typeface="Times New Roman"/>
                        </a:rPr>
                        <a:t>-to </a:t>
                      </a:r>
                      <a:r>
                        <a:rPr lang="en-US" sz="1000" b="1" dirty="0" err="1">
                          <a:solidFill>
                            <a:srgbClr val="000000"/>
                          </a:solidFill>
                          <a:latin typeface="+mj-lt"/>
                          <a:ea typeface="Times New Roman"/>
                          <a:cs typeface="Times New Roman"/>
                        </a:rPr>
                        <a:t>eutrophentic</a:t>
                      </a:r>
                      <a:r>
                        <a:rPr lang="en-US" sz="1000" b="1" dirty="0">
                          <a:solidFill>
                            <a:srgbClr val="000000"/>
                          </a:solidFill>
                          <a:latin typeface="+mj-lt"/>
                          <a:ea typeface="Times New Roman"/>
                          <a:cs typeface="Times New Roman"/>
                        </a:rPr>
                        <a:t> (</a:t>
                      </a:r>
                      <a:r>
                        <a:rPr lang="en-US" sz="1000" b="1" dirty="0" err="1">
                          <a:solidFill>
                            <a:srgbClr val="000000"/>
                          </a:solidFill>
                          <a:latin typeface="+mj-lt"/>
                          <a:ea typeface="Times New Roman"/>
                          <a:cs typeface="Times New Roman"/>
                        </a:rPr>
                        <a:t>hypoeutrophentic</a:t>
                      </a:r>
                      <a:r>
                        <a:rPr lang="en-US" sz="1000" b="1" dirty="0" smtClean="0">
                          <a:solidFill>
                            <a:srgbClr val="000000"/>
                          </a:solidFill>
                          <a:latin typeface="+mj-lt"/>
                          <a:ea typeface="Times New Roman"/>
                          <a:cs typeface="Times New Roman"/>
                        </a:rPr>
                        <a:t>)</a:t>
                      </a:r>
                      <a:r>
                        <a:rPr lang="en-US" sz="1000" b="1" dirty="0">
                          <a:solidFill>
                            <a:srgbClr val="000000"/>
                          </a:solidFill>
                          <a:latin typeface="+mj-lt"/>
                          <a:ea typeface="Times New Roman"/>
                          <a:cs typeface="Times New Roman"/>
                        </a:rPr>
                        <a:t> </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FF99"/>
                        </a:gs>
                        <a:gs pos="50000">
                          <a:schemeClr val="accent1">
                            <a:tint val="44500"/>
                            <a:satMod val="160000"/>
                          </a:schemeClr>
                        </a:gs>
                        <a:gs pos="100000">
                          <a:schemeClr val="accent1">
                            <a:tint val="23500"/>
                            <a:satMod val="160000"/>
                          </a:schemeClr>
                        </a:gs>
                      </a:gsLst>
                      <a:lin ang="5400000" scaled="0"/>
                    </a:gradFill>
                  </a:tcPr>
                </a:tc>
              </a:tr>
            </a:tbl>
          </a:graphicData>
        </a:graphic>
      </p:graphicFrame>
      <p:graphicFrame>
        <p:nvGraphicFramePr>
          <p:cNvPr id="12" name="Table 11"/>
          <p:cNvGraphicFramePr>
            <a:graphicFrameLocks noGrp="1"/>
          </p:cNvGraphicFramePr>
          <p:nvPr/>
        </p:nvGraphicFramePr>
        <p:xfrm>
          <a:off x="838200" y="5638800"/>
          <a:ext cx="2743200" cy="1066798"/>
        </p:xfrm>
        <a:graphic>
          <a:graphicData uri="http://schemas.openxmlformats.org/drawingml/2006/table">
            <a:tbl>
              <a:tblPr/>
              <a:tblGrid>
                <a:gridCol w="163749"/>
                <a:gridCol w="2579451"/>
              </a:tblGrid>
              <a:tr h="212615">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1</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Continuously high (about 100% saturation</a:t>
                      </a:r>
                      <a:r>
                        <a:rPr lang="en-US" sz="1000" b="1" dirty="0" smtClean="0">
                          <a:solidFill>
                            <a:srgbClr val="000000"/>
                          </a:solidFill>
                          <a:latin typeface="+mj-lt"/>
                          <a:ea typeface="Times New Roman"/>
                          <a:cs typeface="Times New Roman"/>
                        </a:rPr>
                        <a:t>)</a:t>
                      </a:r>
                      <a:r>
                        <a:rPr lang="en-US" sz="1000" b="1" dirty="0">
                          <a:solidFill>
                            <a:srgbClr val="000000"/>
                          </a:solidFill>
                          <a:latin typeface="+mj-lt"/>
                          <a:ea typeface="Times New Roman"/>
                          <a:cs typeface="Times New Roman"/>
                        </a:rPr>
                        <a:t> </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r>
              <a:tr h="212615">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2</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Fairly high (above 75% saturation</a:t>
                      </a:r>
                      <a:r>
                        <a:rPr lang="en-US" sz="1000" b="1" dirty="0" smtClean="0">
                          <a:solidFill>
                            <a:srgbClr val="000000"/>
                          </a:solidFill>
                          <a:latin typeface="+mj-lt"/>
                          <a:ea typeface="Times New Roman"/>
                          <a:cs typeface="Times New Roman"/>
                        </a:rPr>
                        <a:t>)</a:t>
                      </a:r>
                      <a:r>
                        <a:rPr lang="en-US" sz="1000" b="1" dirty="0">
                          <a:solidFill>
                            <a:srgbClr val="000000"/>
                          </a:solidFill>
                          <a:latin typeface="+mj-lt"/>
                          <a:ea typeface="Times New Roman"/>
                          <a:cs typeface="Times New Roman"/>
                        </a:rPr>
                        <a:t> </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r>
              <a:tr h="212615">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3</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Moderate (above 50% saturation)</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r>
              <a:tr h="228290">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4</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Low (above 30% saturation)</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r>
              <a:tr h="200663">
                <a:tc>
                  <a:txBody>
                    <a:bodyPr/>
                    <a:lstStyle/>
                    <a:p>
                      <a:pPr marL="0" marR="0">
                        <a:lnSpc>
                          <a:spcPct val="115000"/>
                        </a:lnSpc>
                        <a:spcBef>
                          <a:spcPts val="0"/>
                        </a:spcBef>
                        <a:spcAft>
                          <a:spcPts val="0"/>
                        </a:spcAft>
                      </a:pPr>
                      <a:r>
                        <a:rPr lang="en-US" sz="1000" b="1">
                          <a:solidFill>
                            <a:srgbClr val="000000"/>
                          </a:solidFill>
                          <a:latin typeface="+mj-lt"/>
                          <a:ea typeface="Times New Roman"/>
                          <a:cs typeface="Times New Roman"/>
                        </a:rPr>
                        <a:t>5</a:t>
                      </a:r>
                      <a:endParaRPr lang="en-US" sz="1100" b="1">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c>
                  <a:txBody>
                    <a:bodyPr/>
                    <a:lstStyle/>
                    <a:p>
                      <a:pPr marL="0" marR="0">
                        <a:lnSpc>
                          <a:spcPct val="115000"/>
                        </a:lnSpc>
                        <a:spcBef>
                          <a:spcPts val="0"/>
                        </a:spcBef>
                        <a:spcAft>
                          <a:spcPts val="0"/>
                        </a:spcAft>
                      </a:pPr>
                      <a:r>
                        <a:rPr lang="en-US" sz="1000" b="1" dirty="0">
                          <a:solidFill>
                            <a:srgbClr val="000000"/>
                          </a:solidFill>
                          <a:latin typeface="+mj-lt"/>
                          <a:ea typeface="Times New Roman"/>
                          <a:cs typeface="Times New Roman"/>
                        </a:rPr>
                        <a:t>Very low (about 10% </a:t>
                      </a:r>
                      <a:r>
                        <a:rPr lang="en-US" sz="1000" b="1" dirty="0" smtClean="0">
                          <a:solidFill>
                            <a:srgbClr val="000000"/>
                          </a:solidFill>
                          <a:latin typeface="+mj-lt"/>
                          <a:ea typeface="Times New Roman"/>
                          <a:cs typeface="Times New Roman"/>
                        </a:rPr>
                        <a:t>saturation)</a:t>
                      </a:r>
                      <a:endParaRPr lang="en-US" sz="1100" b="1"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rgbClr val="CCECFF"/>
                        </a:gs>
                        <a:gs pos="50000">
                          <a:schemeClr val="accent1">
                            <a:tint val="44500"/>
                            <a:satMod val="160000"/>
                          </a:schemeClr>
                        </a:gs>
                        <a:gs pos="100000">
                          <a:schemeClr val="accent1">
                            <a:tint val="23500"/>
                            <a:satMod val="160000"/>
                          </a:schemeClr>
                        </a:gs>
                      </a:gsLst>
                      <a:lin ang="5400000" scaled="0"/>
                    </a:gradFill>
                  </a:tcPr>
                </a:tc>
              </a:tr>
            </a:tbl>
          </a:graphicData>
        </a:graphic>
      </p:graphicFrame>
      <p:sp>
        <p:nvSpPr>
          <p:cNvPr id="13" name="Rectangle 12"/>
          <p:cNvSpPr/>
          <p:nvPr/>
        </p:nvSpPr>
        <p:spPr>
          <a:xfrm>
            <a:off x="6096000" y="838200"/>
            <a:ext cx="1546129" cy="307777"/>
          </a:xfrm>
          <a:prstGeom prst="rect">
            <a:avLst/>
          </a:prstGeom>
        </p:spPr>
        <p:txBody>
          <a:bodyPr wrap="none">
            <a:spAutoFit/>
          </a:bodyPr>
          <a:lstStyle/>
          <a:p>
            <a:r>
              <a:rPr lang="en-US" sz="1400" b="1" dirty="0" smtClean="0"/>
              <a:t>(H) Salinity </a:t>
            </a:r>
            <a:r>
              <a:rPr lang="en-US" sz="1400" dirty="0" smtClean="0"/>
              <a:t>(1-4)</a:t>
            </a:r>
            <a:endParaRPr lang="en-US" sz="1400" dirty="0"/>
          </a:p>
        </p:txBody>
      </p:sp>
      <p:sp>
        <p:nvSpPr>
          <p:cNvPr id="14" name="Rectangle 13"/>
          <p:cNvSpPr/>
          <p:nvPr/>
        </p:nvSpPr>
        <p:spPr>
          <a:xfrm>
            <a:off x="984611" y="2057400"/>
            <a:ext cx="2307939" cy="307777"/>
          </a:xfrm>
          <a:prstGeom prst="rect">
            <a:avLst/>
          </a:prstGeom>
        </p:spPr>
        <p:txBody>
          <a:bodyPr wrap="none">
            <a:spAutoFit/>
          </a:bodyPr>
          <a:lstStyle/>
          <a:p>
            <a:r>
              <a:rPr lang="en-US" sz="1400" b="1" dirty="0" smtClean="0"/>
              <a:t>(N) Nitrogen Uptake (1-4)</a:t>
            </a:r>
            <a:endParaRPr lang="en-US" sz="1400" dirty="0"/>
          </a:p>
        </p:txBody>
      </p:sp>
      <p:sp>
        <p:nvSpPr>
          <p:cNvPr id="15" name="Rectangle 14"/>
          <p:cNvSpPr/>
          <p:nvPr/>
        </p:nvSpPr>
        <p:spPr>
          <a:xfrm>
            <a:off x="6400800" y="2362200"/>
            <a:ext cx="1386342" cy="307777"/>
          </a:xfrm>
          <a:prstGeom prst="rect">
            <a:avLst/>
          </a:prstGeom>
        </p:spPr>
        <p:txBody>
          <a:bodyPr wrap="none">
            <a:spAutoFit/>
          </a:bodyPr>
          <a:lstStyle/>
          <a:p>
            <a:r>
              <a:rPr lang="en-US" sz="1400" b="1" dirty="0" smtClean="0"/>
              <a:t>Saprobity (1-5)</a:t>
            </a:r>
            <a:endParaRPr lang="en-US" sz="1400" dirty="0"/>
          </a:p>
        </p:txBody>
      </p:sp>
      <p:sp>
        <p:nvSpPr>
          <p:cNvPr id="16" name="Rectangle 15"/>
          <p:cNvSpPr/>
          <p:nvPr/>
        </p:nvSpPr>
        <p:spPr>
          <a:xfrm>
            <a:off x="1676400" y="3810000"/>
            <a:ext cx="1690527" cy="307777"/>
          </a:xfrm>
          <a:prstGeom prst="rect">
            <a:avLst/>
          </a:prstGeom>
        </p:spPr>
        <p:txBody>
          <a:bodyPr wrap="none">
            <a:spAutoFit/>
          </a:bodyPr>
          <a:lstStyle/>
          <a:p>
            <a:r>
              <a:rPr lang="en-US" sz="1400" b="1" dirty="0" smtClean="0"/>
              <a:t>(M) Moisture (1-5)</a:t>
            </a:r>
            <a:endParaRPr lang="en-US" sz="1400" dirty="0"/>
          </a:p>
        </p:txBody>
      </p:sp>
      <p:sp>
        <p:nvSpPr>
          <p:cNvPr id="17" name="Rectangle 16"/>
          <p:cNvSpPr/>
          <p:nvPr/>
        </p:nvSpPr>
        <p:spPr>
          <a:xfrm>
            <a:off x="6400800" y="4038600"/>
            <a:ext cx="1679755" cy="307777"/>
          </a:xfrm>
          <a:prstGeom prst="rect">
            <a:avLst/>
          </a:prstGeom>
        </p:spPr>
        <p:txBody>
          <a:bodyPr wrap="none">
            <a:spAutoFit/>
          </a:bodyPr>
          <a:lstStyle/>
          <a:p>
            <a:r>
              <a:rPr lang="en-US" sz="1400" b="1" dirty="0" err="1" smtClean="0"/>
              <a:t>Trophic</a:t>
            </a:r>
            <a:r>
              <a:rPr lang="en-US" sz="1400" b="1" dirty="0" smtClean="0"/>
              <a:t> State </a:t>
            </a:r>
            <a:r>
              <a:rPr lang="en-US" sz="1400" dirty="0" smtClean="0"/>
              <a:t>(1-7)</a:t>
            </a:r>
            <a:endParaRPr lang="en-US" sz="1400" dirty="0"/>
          </a:p>
        </p:txBody>
      </p:sp>
      <p:sp>
        <p:nvSpPr>
          <p:cNvPr id="19" name="Rectangle 18"/>
          <p:cNvSpPr/>
          <p:nvPr/>
        </p:nvSpPr>
        <p:spPr>
          <a:xfrm>
            <a:off x="609600" y="5257800"/>
            <a:ext cx="2938332" cy="307777"/>
          </a:xfrm>
          <a:prstGeom prst="rect">
            <a:avLst/>
          </a:prstGeom>
        </p:spPr>
        <p:txBody>
          <a:bodyPr wrap="square">
            <a:spAutoFit/>
          </a:bodyPr>
          <a:lstStyle/>
          <a:p>
            <a:r>
              <a:rPr lang="en-US" sz="1400" b="1" dirty="0" smtClean="0"/>
              <a:t>(O) Oxygen requirements (1-5 )</a:t>
            </a:r>
            <a:endParaRPr lang="en-US" sz="1400" dirty="0"/>
          </a:p>
        </p:txBody>
      </p:sp>
      <p:pic>
        <p:nvPicPr>
          <p:cNvPr id="18" name="Picture 17"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1600200"/>
          <a:ext cx="8610600" cy="4952096"/>
        </p:xfrm>
        <a:graphic>
          <a:graphicData uri="http://schemas.openxmlformats.org/drawingml/2006/table">
            <a:tbl>
              <a:tblPr/>
              <a:tblGrid>
                <a:gridCol w="609600"/>
                <a:gridCol w="1284958"/>
                <a:gridCol w="1336780"/>
                <a:gridCol w="2060948"/>
                <a:gridCol w="1361360"/>
                <a:gridCol w="1956954"/>
              </a:tblGrid>
              <a:tr h="99122">
                <a:tc gridSpan="6">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January  to December 2014</a:t>
                      </a:r>
                      <a:endParaRPr lang="en-US" sz="1000"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8244">
                <a:tc>
                  <a:txBody>
                    <a:bodyPr/>
                    <a:lstStyle/>
                    <a:p>
                      <a:pPr marL="0" marR="0" algn="ctr">
                        <a:lnSpc>
                          <a:spcPct val="115000"/>
                        </a:lnSpc>
                        <a:spcBef>
                          <a:spcPts val="0"/>
                        </a:spcBef>
                        <a:spcAft>
                          <a:spcPts val="0"/>
                        </a:spcAft>
                      </a:pPr>
                      <a:r>
                        <a:rPr lang="en-US" sz="1000" b="1" dirty="0" err="1">
                          <a:solidFill>
                            <a:srgbClr val="FF0000"/>
                          </a:solidFill>
                          <a:latin typeface="+mj-lt"/>
                          <a:ea typeface="Times New Roman"/>
                          <a:cs typeface="Times New Roman"/>
                        </a:rPr>
                        <a:t>Sr.No</a:t>
                      </a:r>
                      <a:r>
                        <a:rPr lang="en-US" sz="1000" b="1" dirty="0">
                          <a:solidFill>
                            <a:srgbClr val="FF0000"/>
                          </a:solidFill>
                          <a:latin typeface="+mj-lt"/>
                          <a:ea typeface="Times New Roman"/>
                          <a:cs typeface="Times New Roman"/>
                        </a:rPr>
                        <a:t>.</a:t>
                      </a:r>
                      <a:endParaRPr lang="en-US" sz="1000"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Parameter /criteria</a:t>
                      </a:r>
                      <a:endParaRPr lang="en-US" sz="1000"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SL</a:t>
                      </a:r>
                      <a:endParaRPr lang="en-US" sz="1000"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KP</a:t>
                      </a:r>
                      <a:endParaRPr lang="en-US" sz="1000"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LL</a:t>
                      </a:r>
                      <a:endParaRPr lang="en-US" sz="1000"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CL</a:t>
                      </a:r>
                      <a:endParaRPr lang="en-US" sz="1000"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Number of genera</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Times New Roman"/>
                          <a:cs typeface="Times New Roman"/>
                        </a:rPr>
                        <a:t>10</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2</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Times New Roman"/>
                          <a:cs typeface="Times New Roman"/>
                        </a:rPr>
                        <a:t>12</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12</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population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78862</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96925</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14155</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10763</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Diversity</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3.64</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2.07</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3.65</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3.7</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4</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Evenness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0.98</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0.89</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0.98</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0.97</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5</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Number of species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B050"/>
                          </a:solidFill>
                          <a:latin typeface="+mj-lt"/>
                          <a:ea typeface="Times New Roman"/>
                          <a:cs typeface="Times New Roman"/>
                        </a:rPr>
                        <a:t>13</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5</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B050"/>
                          </a:solidFill>
                          <a:latin typeface="+mj-lt"/>
                          <a:ea typeface="Times New Roman"/>
                          <a:cs typeface="Times New Roman"/>
                        </a:rPr>
                        <a:t>14</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14</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7366">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6</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pH (R)</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smtClean="0">
                          <a:solidFill>
                            <a:srgbClr val="000000"/>
                          </a:solidFill>
                          <a:latin typeface="+mj-lt"/>
                          <a:ea typeface="Times New Roman"/>
                          <a:cs typeface="Times New Roman"/>
                        </a:rPr>
                        <a:t>4-Alkaliphilous </a:t>
                      </a:r>
                      <a:r>
                        <a:rPr lang="en-US" sz="900" dirty="0">
                          <a:solidFill>
                            <a:srgbClr val="000000"/>
                          </a:solidFill>
                          <a:latin typeface="+mj-lt"/>
                          <a:ea typeface="Times New Roman"/>
                          <a:cs typeface="Times New Roman"/>
                        </a:rPr>
                        <a:t>mainly occurring at pH &gt;7</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3-Circumneutral mainly occurring at  pH 7</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3- </a:t>
                      </a:r>
                      <a:r>
                        <a:rPr lang="en-US" sz="900" dirty="0" err="1">
                          <a:solidFill>
                            <a:srgbClr val="000000"/>
                          </a:solidFill>
                          <a:latin typeface="+mj-lt"/>
                          <a:ea typeface="Times New Roman"/>
                          <a:cs typeface="Times New Roman"/>
                        </a:rPr>
                        <a:t>Circumneutral</a:t>
                      </a:r>
                      <a:r>
                        <a:rPr lang="en-US" sz="900" dirty="0">
                          <a:solidFill>
                            <a:srgbClr val="000000"/>
                          </a:solidFill>
                          <a:latin typeface="+mj-lt"/>
                          <a:ea typeface="Times New Roman"/>
                          <a:cs typeface="Times New Roman"/>
                        </a:rPr>
                        <a:t> mainly occurring at pH 7</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 Circumneutral mainly occurring at pH 7</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7</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Salinity (H)</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Fresh to brackish</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2-Fresh to       </a:t>
                      </a:r>
                      <a:r>
                        <a:rPr lang="en-US" sz="900" dirty="0" err="1">
                          <a:solidFill>
                            <a:srgbClr val="000000"/>
                          </a:solidFill>
                          <a:latin typeface="+mj-lt"/>
                          <a:ea typeface="Times New Roman"/>
                          <a:cs typeface="Times New Roman"/>
                        </a:rPr>
                        <a:t>br</a:t>
                      </a:r>
                      <a:r>
                        <a:rPr lang="en-US" sz="900" dirty="0">
                          <a:solidFill>
                            <a:srgbClr val="000000"/>
                          </a:solidFill>
                          <a:latin typeface="+mj-lt"/>
                          <a:ea typeface="Times New Roman"/>
                          <a:cs typeface="Times New Roman"/>
                        </a:rPr>
                        <a:t>  brackish</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2-Fresh to brackish</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2-Fresh to brackish</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95610">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8</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Nitrogen Uptake metabolism (N)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 Nitrogen autotrophic taxa tolerating elevated levels of organically bound nitrogen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 Nitrogen autotrophic </a:t>
                      </a:r>
                      <a:r>
                        <a:rPr lang="en-US" sz="900" dirty="0" err="1">
                          <a:solidFill>
                            <a:srgbClr val="000000"/>
                          </a:solidFill>
                          <a:latin typeface="+mj-lt"/>
                          <a:ea typeface="Times New Roman"/>
                          <a:cs typeface="Times New Roman"/>
                        </a:rPr>
                        <a:t>taxa</a:t>
                      </a:r>
                      <a:r>
                        <a:rPr lang="en-US" sz="900" dirty="0">
                          <a:solidFill>
                            <a:srgbClr val="000000"/>
                          </a:solidFill>
                          <a:latin typeface="+mj-lt"/>
                          <a:ea typeface="Times New Roman"/>
                          <a:cs typeface="Times New Roman"/>
                        </a:rPr>
                        <a:t> tolerating elevated levels of organically bound nitrogen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 Nitrogen autotrophic </a:t>
                      </a:r>
                      <a:r>
                        <a:rPr lang="en-US" sz="900" dirty="0" err="1">
                          <a:solidFill>
                            <a:srgbClr val="000000"/>
                          </a:solidFill>
                          <a:latin typeface="+mj-lt"/>
                          <a:ea typeface="Times New Roman"/>
                          <a:cs typeface="Times New Roman"/>
                        </a:rPr>
                        <a:t>taxa</a:t>
                      </a:r>
                      <a:r>
                        <a:rPr lang="en-US" sz="900" dirty="0">
                          <a:solidFill>
                            <a:srgbClr val="000000"/>
                          </a:solidFill>
                          <a:latin typeface="+mj-lt"/>
                          <a:ea typeface="Times New Roman"/>
                          <a:cs typeface="Times New Roman"/>
                        </a:rPr>
                        <a:t> tolerating elevated levels of organically bound nitrogen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2-Nitrogen autotrophic taxa tolerating elevated levels of organically bound nitrogen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7366">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9</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Oxygen Requirement (O)</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3-Moderate (above 50% saturation)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 Fairly high(above 75% saturation)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3- Moderate (above 50% saturation)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 Moderate (above 50% saturation)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10</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Saprobity (S)</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3-Alfa </a:t>
                      </a:r>
                      <a:r>
                        <a:rPr lang="en-US" sz="900" b="1" dirty="0" err="1">
                          <a:solidFill>
                            <a:srgbClr val="FF0000"/>
                          </a:solidFill>
                          <a:latin typeface="+mj-lt"/>
                          <a:ea typeface="Times New Roman"/>
                          <a:cs typeface="Times New Roman"/>
                        </a:rPr>
                        <a:t>mesosaprobous</a:t>
                      </a:r>
                      <a:endParaRPr lang="en-US" sz="900" b="1"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2- B </a:t>
                      </a:r>
                      <a:r>
                        <a:rPr lang="en-US" sz="900" b="1" dirty="0" err="1">
                          <a:solidFill>
                            <a:srgbClr val="FF0000"/>
                          </a:solidFill>
                          <a:latin typeface="+mj-lt"/>
                          <a:ea typeface="Times New Roman"/>
                          <a:cs typeface="Times New Roman"/>
                        </a:rPr>
                        <a:t>mesosaprobus</a:t>
                      </a:r>
                      <a:endParaRPr lang="en-US" sz="900" b="1"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3-Alpha </a:t>
                      </a:r>
                      <a:r>
                        <a:rPr lang="en-US" sz="900" b="1" dirty="0" err="1">
                          <a:solidFill>
                            <a:srgbClr val="FF0000"/>
                          </a:solidFill>
                          <a:latin typeface="+mj-lt"/>
                          <a:ea typeface="Times New Roman"/>
                          <a:cs typeface="Times New Roman"/>
                        </a:rPr>
                        <a:t>mesosaprobous</a:t>
                      </a:r>
                      <a:endParaRPr lang="en-US" sz="900" b="1"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 Alpha </a:t>
                      </a:r>
                      <a:r>
                        <a:rPr lang="en-US" sz="900" b="1" dirty="0" err="1">
                          <a:solidFill>
                            <a:srgbClr val="FF0000"/>
                          </a:solidFill>
                          <a:latin typeface="+mj-lt"/>
                          <a:ea typeface="Times New Roman"/>
                          <a:cs typeface="Times New Roman"/>
                        </a:rPr>
                        <a:t>mesosaprobous</a:t>
                      </a:r>
                      <a:endParaRPr lang="en-US" sz="900" b="1"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11</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Trophic state</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B0F0"/>
                          </a:solidFill>
                          <a:latin typeface="+mj-lt"/>
                          <a:ea typeface="Times New Roman"/>
                          <a:cs typeface="Times New Roman"/>
                        </a:rPr>
                        <a:t>5-Eutrophantic</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B0F0"/>
                          </a:solidFill>
                          <a:latin typeface="+mj-lt"/>
                          <a:ea typeface="Times New Roman"/>
                          <a:cs typeface="Times New Roman"/>
                        </a:rPr>
                        <a:t>4-Mesoeutrophantic</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B0F0"/>
                          </a:solidFill>
                          <a:latin typeface="+mj-lt"/>
                          <a:ea typeface="Times New Roman"/>
                          <a:cs typeface="Times New Roman"/>
                        </a:rPr>
                        <a:t>5- </a:t>
                      </a:r>
                      <a:r>
                        <a:rPr lang="en-US" sz="900" b="1" dirty="0" err="1">
                          <a:solidFill>
                            <a:srgbClr val="00B0F0"/>
                          </a:solidFill>
                          <a:latin typeface="+mj-lt"/>
                          <a:ea typeface="Times New Roman"/>
                          <a:cs typeface="Times New Roman"/>
                        </a:rPr>
                        <a:t>Eutrophentic</a:t>
                      </a:r>
                      <a:endParaRPr lang="en-US" sz="900" b="1" dirty="0">
                        <a:solidFill>
                          <a:srgbClr val="00B0F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B0F0"/>
                          </a:solidFill>
                          <a:latin typeface="+mj-lt"/>
                          <a:ea typeface="Times New Roman"/>
                          <a:cs typeface="Times New Roman"/>
                        </a:rPr>
                        <a:t>5- </a:t>
                      </a:r>
                      <a:r>
                        <a:rPr lang="en-US" sz="900" b="1" dirty="0" err="1">
                          <a:solidFill>
                            <a:srgbClr val="00B0F0"/>
                          </a:solidFill>
                          <a:latin typeface="+mj-lt"/>
                          <a:ea typeface="Times New Roman"/>
                          <a:cs typeface="Times New Roman"/>
                        </a:rPr>
                        <a:t>Eutrophentic</a:t>
                      </a:r>
                      <a:endParaRPr lang="en-US" sz="900" b="1" dirty="0">
                        <a:solidFill>
                          <a:srgbClr val="00B0F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12</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Moisture retention (M)</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 Mainly occurring in water bodies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2-Mainly occurring in water bodies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 Mainly occurring in water bodies</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 Mainly occurring in water bodies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7366">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13</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IDSE/5(Louis Leclercq Index)</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3.31</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3.52</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3.53</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3.46</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7366">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14</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 Indicators of organic pollution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30.65%</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22.12%</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21.23%</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20.87%</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15</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Indicator organisms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Times New Roman"/>
                          <a:cs typeface="Times New Roman"/>
                        </a:rPr>
                        <a:t>GPAR, NHAL,  NMIC, NMUT</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Times New Roman"/>
                          <a:cs typeface="Times New Roman"/>
                        </a:rPr>
                        <a:t>NMUT</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Times New Roman"/>
                          <a:cs typeface="Times New Roman"/>
                        </a:rPr>
                        <a:t>GPAR, NHAL, NMUT</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Times New Roman"/>
                          <a:cs typeface="Times New Roman"/>
                        </a:rPr>
                        <a:t>GPAR, NHAL, NMUT</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6488">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16</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 indicators of anthropogenic eutrophications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27.19%</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27.19%</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15.28%</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23.48%</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17</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Indicator organisms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AOVA,SPHO,SULN</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NRHY</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AOVA,SPHO,SULN</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AOVA,SPHO,SULN</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3313" name="Rectangle 1"/>
          <p:cNvSpPr>
            <a:spLocks noChangeArrowheads="1"/>
          </p:cNvSpPr>
          <p:nvPr/>
        </p:nvSpPr>
        <p:spPr bwMode="auto">
          <a:xfrm>
            <a:off x="304800" y="838200"/>
            <a:ext cx="84582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FF"/>
                </a:solidFill>
                <a:effectLst/>
                <a:latin typeface="+mj-lt"/>
                <a:ea typeface="Times New Roman" pitchFamily="18" charset="0"/>
                <a:cs typeface="Times New Roman" pitchFamily="18" charset="0"/>
              </a:rPr>
              <a:t>Ecological indicator values for selected water bodies (As per Van Dam </a:t>
            </a:r>
            <a:r>
              <a:rPr kumimoji="0" lang="en-US" b="1" i="1" u="none" strike="noStrike" cap="none" normalizeH="0" baseline="0" dirty="0" smtClean="0">
                <a:ln>
                  <a:noFill/>
                </a:ln>
                <a:solidFill>
                  <a:srgbClr val="0000FF"/>
                </a:solidFill>
                <a:effectLst/>
                <a:latin typeface="+mj-lt"/>
                <a:ea typeface="Times New Roman" pitchFamily="18" charset="0"/>
                <a:cs typeface="Times New Roman" pitchFamily="18" charset="0"/>
              </a:rPr>
              <a:t>et al.,</a:t>
            </a:r>
            <a:r>
              <a:rPr kumimoji="0" lang="en-US" b="1" i="0" u="none" strike="noStrike" cap="none" normalizeH="0" baseline="0" dirty="0" smtClean="0">
                <a:ln>
                  <a:noFill/>
                </a:ln>
                <a:solidFill>
                  <a:srgbClr val="0000FF"/>
                </a:solidFill>
                <a:effectLst/>
                <a:latin typeface="+mj-lt"/>
                <a:ea typeface="Times New Roman" pitchFamily="18" charset="0"/>
                <a:cs typeface="Times New Roman" pitchFamily="18" charset="0"/>
              </a:rPr>
              <a:t> 1994)</a:t>
            </a:r>
          </a:p>
          <a:p>
            <a:pPr marL="0" marR="0" lvl="0" indent="0"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FF"/>
                </a:solidFill>
                <a:effectLst/>
                <a:latin typeface="+mj-lt"/>
                <a:ea typeface="Times New Roman" pitchFamily="18" charset="0"/>
                <a:cs typeface="Times New Roman" pitchFamily="18" charset="0"/>
              </a:rPr>
              <a:t>(Data derived from OMNIDA GB5.3 Software)</a:t>
            </a:r>
            <a:endParaRPr kumimoji="0" lang="en-US" b="0" i="0" u="none" strike="noStrike" cap="none" normalizeH="0" baseline="0" dirty="0" smtClean="0">
              <a:ln>
                <a:noFill/>
              </a:ln>
              <a:solidFill>
                <a:srgbClr val="0000FF"/>
              </a:solidFill>
              <a:effectLst/>
              <a:latin typeface="+mj-lt"/>
              <a:cs typeface="Arial" pitchFamily="34" charset="0"/>
            </a:endParaRPr>
          </a:p>
        </p:txBody>
      </p:sp>
      <p:pic>
        <p:nvPicPr>
          <p:cNvPr id="5" name="Picture 4"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1676400"/>
          <a:ext cx="8305801" cy="4933994"/>
        </p:xfrm>
        <a:graphic>
          <a:graphicData uri="http://schemas.openxmlformats.org/drawingml/2006/table">
            <a:tbl>
              <a:tblPr/>
              <a:tblGrid>
                <a:gridCol w="609600"/>
                <a:gridCol w="1455631"/>
                <a:gridCol w="1242140"/>
                <a:gridCol w="1915040"/>
                <a:gridCol w="1264980"/>
                <a:gridCol w="1818410"/>
              </a:tblGrid>
              <a:tr h="99122">
                <a:tc gridSpan="6">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January  to December 2015</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8244">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Sr</a:t>
                      </a:r>
                      <a:r>
                        <a:rPr lang="en-US" sz="900" b="1" dirty="0" smtClean="0">
                          <a:solidFill>
                            <a:srgbClr val="FF0000"/>
                          </a:solidFill>
                          <a:latin typeface="+mj-lt"/>
                          <a:ea typeface="Times New Roman"/>
                          <a:cs typeface="Times New Roman"/>
                        </a:rPr>
                        <a:t>. No</a:t>
                      </a:r>
                      <a:r>
                        <a:rPr lang="en-US" sz="900" b="1" dirty="0">
                          <a:solidFill>
                            <a:srgbClr val="FF0000"/>
                          </a:solidFill>
                          <a:latin typeface="+mj-lt"/>
                          <a:ea typeface="Times New Roman"/>
                          <a:cs typeface="Times New Roman"/>
                        </a:rPr>
                        <a:t>.</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Parameter /criteria</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SL</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KP</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LL</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FF0000"/>
                          </a:solidFill>
                          <a:latin typeface="+mj-lt"/>
                          <a:ea typeface="Times New Roman"/>
                          <a:cs typeface="Times New Roman"/>
                        </a:rPr>
                        <a:t>CL</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Number of genera</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10</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Times New Roman"/>
                          <a:cs typeface="Times New Roman"/>
                        </a:rPr>
                        <a:t>2</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11</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Times New Roman"/>
                          <a:cs typeface="Times New Roman"/>
                        </a:rPr>
                        <a:t>10</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population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11124</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95525</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99119</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13000</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Diversity</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3.65</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2.05</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3.72</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3.62</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4</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Evenness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0.96</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0.88</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0.98</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0.95</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5</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Number of species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6600"/>
                          </a:solidFill>
                          <a:latin typeface="+mj-lt"/>
                          <a:ea typeface="Times New Roman"/>
                          <a:cs typeface="Times New Roman"/>
                        </a:rPr>
                        <a:t>14</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6600"/>
                          </a:solidFill>
                          <a:latin typeface="+mj-lt"/>
                          <a:ea typeface="Times New Roman"/>
                          <a:cs typeface="Times New Roman"/>
                        </a:rPr>
                        <a:t>5</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6600"/>
                          </a:solidFill>
                          <a:latin typeface="+mj-lt"/>
                          <a:ea typeface="Times New Roman"/>
                          <a:cs typeface="Times New Roman"/>
                        </a:rPr>
                        <a:t>14</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6600"/>
                          </a:solidFill>
                          <a:latin typeface="+mj-lt"/>
                          <a:ea typeface="Times New Roman"/>
                          <a:cs typeface="Times New Roman"/>
                        </a:rPr>
                        <a:t>14</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7366">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6</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pH (R)</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900">
                          <a:solidFill>
                            <a:srgbClr val="000000"/>
                          </a:solidFill>
                          <a:latin typeface="+mj-lt"/>
                          <a:ea typeface="Times New Roman"/>
                          <a:cs typeface="Times New Roman"/>
                        </a:rPr>
                        <a:t>3- Circumneutral mainly occurring at pH 7</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900" dirty="0">
                          <a:solidFill>
                            <a:srgbClr val="000000"/>
                          </a:solidFill>
                          <a:latin typeface="+mj-lt"/>
                          <a:ea typeface="Times New Roman"/>
                          <a:cs typeface="Times New Roman"/>
                        </a:rPr>
                        <a:t>3-Circumneutral mainly occurring at pH 7</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900" dirty="0">
                          <a:solidFill>
                            <a:srgbClr val="000000"/>
                          </a:solidFill>
                          <a:latin typeface="+mj-lt"/>
                          <a:ea typeface="Times New Roman"/>
                          <a:cs typeface="Times New Roman"/>
                        </a:rPr>
                        <a:t>3-Circumneutral mainly occurring at pH 7</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900">
                          <a:solidFill>
                            <a:srgbClr val="000000"/>
                          </a:solidFill>
                          <a:latin typeface="+mj-lt"/>
                          <a:ea typeface="Times New Roman"/>
                          <a:cs typeface="Times New Roman"/>
                        </a:rPr>
                        <a:t>3-Circumneutral mainly occurring at pH 7</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7</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Salinity (H)</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 Fresh to brackish</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 Fresh to brackish</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2-Fresh to brackish</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2-Fresh to brackish</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95610">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8</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Nitrogen Uptake metabolism (N)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2-Nitrogen autotrophic taxa tolerating elevated levels of organically bound nitrogen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2-Nitrogen autotrophic </a:t>
                      </a:r>
                      <a:r>
                        <a:rPr lang="en-US" sz="900" dirty="0" err="1">
                          <a:solidFill>
                            <a:srgbClr val="000000"/>
                          </a:solidFill>
                          <a:latin typeface="+mj-lt"/>
                          <a:ea typeface="Times New Roman"/>
                          <a:cs typeface="Times New Roman"/>
                        </a:rPr>
                        <a:t>taxa</a:t>
                      </a:r>
                      <a:r>
                        <a:rPr lang="en-US" sz="900" dirty="0">
                          <a:solidFill>
                            <a:srgbClr val="000000"/>
                          </a:solidFill>
                          <a:latin typeface="+mj-lt"/>
                          <a:ea typeface="Times New Roman"/>
                          <a:cs typeface="Times New Roman"/>
                        </a:rPr>
                        <a:t> tolerating elevated levels of organically bound nitrogen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2-Nitrogen autotrophic </a:t>
                      </a:r>
                      <a:r>
                        <a:rPr lang="en-US" sz="900" dirty="0" err="1">
                          <a:solidFill>
                            <a:srgbClr val="000000"/>
                          </a:solidFill>
                          <a:latin typeface="+mj-lt"/>
                          <a:ea typeface="Times New Roman"/>
                          <a:cs typeface="Times New Roman"/>
                        </a:rPr>
                        <a:t>taxa</a:t>
                      </a:r>
                      <a:r>
                        <a:rPr lang="en-US" sz="900" dirty="0">
                          <a:solidFill>
                            <a:srgbClr val="000000"/>
                          </a:solidFill>
                          <a:latin typeface="+mj-lt"/>
                          <a:ea typeface="Times New Roman"/>
                          <a:cs typeface="Times New Roman"/>
                        </a:rPr>
                        <a:t> tolerating elevated levels of organically bound nitrogen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 Nitrogen autotrophic taxa tolerating elevated levels of organically bound nitrogen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7366">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9</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Oxygen Requirement (O)</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 Fairly high(above 75% saturation)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 Fairly high(above 75% saturation)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3- Moderate (above 50% saturation)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3- Moderate (above 50% saturation)</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10</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Saprobity (S)</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 Alfa </a:t>
                      </a:r>
                      <a:r>
                        <a:rPr lang="en-US" sz="900" b="1" dirty="0" err="1">
                          <a:solidFill>
                            <a:srgbClr val="FF0000"/>
                          </a:solidFill>
                          <a:latin typeface="+mj-lt"/>
                          <a:ea typeface="Times New Roman"/>
                          <a:cs typeface="Times New Roman"/>
                        </a:rPr>
                        <a:t>mesosaprobous</a:t>
                      </a:r>
                      <a:endParaRPr lang="en-US" sz="900" b="1"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2- B </a:t>
                      </a:r>
                      <a:r>
                        <a:rPr lang="en-US" sz="900" b="1" dirty="0" err="1">
                          <a:solidFill>
                            <a:srgbClr val="FF0000"/>
                          </a:solidFill>
                          <a:latin typeface="+mj-lt"/>
                          <a:ea typeface="Times New Roman"/>
                          <a:cs typeface="Times New Roman"/>
                        </a:rPr>
                        <a:t>mesosaprobus</a:t>
                      </a:r>
                      <a:endParaRPr lang="en-US" sz="900" b="1"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3-Alpha </a:t>
                      </a:r>
                      <a:r>
                        <a:rPr lang="en-US" sz="900" b="1" dirty="0" err="1">
                          <a:solidFill>
                            <a:srgbClr val="FF0000"/>
                          </a:solidFill>
                          <a:latin typeface="+mj-lt"/>
                          <a:ea typeface="Times New Roman"/>
                          <a:cs typeface="Times New Roman"/>
                        </a:rPr>
                        <a:t>mesosaprobous</a:t>
                      </a:r>
                      <a:endParaRPr lang="en-US" sz="900" b="1"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3-Alpha </a:t>
                      </a:r>
                      <a:r>
                        <a:rPr lang="en-US" sz="900" b="1" dirty="0" err="1">
                          <a:solidFill>
                            <a:srgbClr val="FF0000"/>
                          </a:solidFill>
                          <a:latin typeface="+mj-lt"/>
                          <a:ea typeface="Times New Roman"/>
                          <a:cs typeface="Times New Roman"/>
                        </a:rPr>
                        <a:t>mesosaprobous</a:t>
                      </a:r>
                      <a:endParaRPr lang="en-US" sz="900" b="1" dirty="0">
                        <a:solidFill>
                          <a:srgbClr val="FF0000"/>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122">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11</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Trophic state</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CC0066"/>
                          </a:solidFill>
                          <a:latin typeface="+mj-lt"/>
                          <a:ea typeface="Times New Roman"/>
                          <a:cs typeface="Times New Roman"/>
                        </a:rPr>
                        <a:t>5- </a:t>
                      </a:r>
                      <a:r>
                        <a:rPr lang="en-US" sz="900" b="1" dirty="0" err="1">
                          <a:solidFill>
                            <a:srgbClr val="CC0066"/>
                          </a:solidFill>
                          <a:latin typeface="+mj-lt"/>
                          <a:ea typeface="Times New Roman"/>
                          <a:cs typeface="Times New Roman"/>
                        </a:rPr>
                        <a:t>Eutrophantic</a:t>
                      </a:r>
                      <a:endParaRPr lang="en-US" sz="900" b="1" dirty="0">
                        <a:solidFill>
                          <a:srgbClr val="CC0066"/>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900" b="1" dirty="0">
                          <a:solidFill>
                            <a:srgbClr val="CC0066"/>
                          </a:solidFill>
                          <a:latin typeface="+mj-lt"/>
                          <a:ea typeface="Times New Roman"/>
                          <a:cs typeface="Times New Roman"/>
                        </a:rPr>
                        <a:t>4-Mesoeutrophantic</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CC0066"/>
                          </a:solidFill>
                          <a:latin typeface="+mj-lt"/>
                          <a:ea typeface="Times New Roman"/>
                          <a:cs typeface="Times New Roman"/>
                        </a:rPr>
                        <a:t>5- </a:t>
                      </a:r>
                      <a:r>
                        <a:rPr lang="en-US" sz="900" b="1" dirty="0" err="1">
                          <a:solidFill>
                            <a:srgbClr val="CC0066"/>
                          </a:solidFill>
                          <a:latin typeface="+mj-lt"/>
                          <a:ea typeface="Times New Roman"/>
                          <a:cs typeface="Times New Roman"/>
                        </a:rPr>
                        <a:t>Eutrophentic</a:t>
                      </a:r>
                      <a:endParaRPr lang="en-US" sz="900" b="1" dirty="0">
                        <a:solidFill>
                          <a:srgbClr val="CC0066"/>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CC0066"/>
                          </a:solidFill>
                          <a:latin typeface="+mj-lt"/>
                          <a:ea typeface="Times New Roman"/>
                          <a:cs typeface="Times New Roman"/>
                        </a:rPr>
                        <a:t>5- </a:t>
                      </a:r>
                      <a:r>
                        <a:rPr lang="en-US" sz="900" b="1" dirty="0" err="1">
                          <a:solidFill>
                            <a:srgbClr val="CC0066"/>
                          </a:solidFill>
                          <a:latin typeface="+mj-lt"/>
                          <a:ea typeface="Times New Roman"/>
                          <a:cs typeface="Times New Roman"/>
                        </a:rPr>
                        <a:t>Eutrophentic</a:t>
                      </a:r>
                      <a:endParaRPr lang="en-US" sz="900" b="1" dirty="0">
                        <a:solidFill>
                          <a:srgbClr val="CC0066"/>
                        </a:solidFill>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12</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Moisture retention (M)</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 Mainly occurring in water bodies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 Mainly occurring in water bodies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 Mainly occurring in water bodies</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2- Mainly occurring in water bodies</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7366">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13</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IDSE/5(Louis Leclercq Index)</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3.47</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3.52</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3.16</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00"/>
                          </a:solidFill>
                          <a:latin typeface="+mj-lt"/>
                          <a:ea typeface="Times New Roman"/>
                          <a:cs typeface="Times New Roman"/>
                        </a:rPr>
                        <a:t>3.47</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97366">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14</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 Indicators of organic pollution</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19.63%</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15.29%</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32.59%</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19.63%</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15</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Indicator organisms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GPAR, NHAL, NMUT</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NMUT</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GPAR, NHAL, NMUT</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FF00FF"/>
                          </a:solidFill>
                          <a:latin typeface="+mj-lt"/>
                          <a:ea typeface="Times New Roman"/>
                          <a:cs typeface="Times New Roman"/>
                        </a:rPr>
                        <a:t>GPAR, NHAL, NMUT</a:t>
                      </a: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6488">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16</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 indicators of anthropogenic eutrophications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15.32%</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20.98%</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18.71%</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Times New Roman"/>
                          <a:cs typeface="Times New Roman"/>
                        </a:rPr>
                        <a:t>15.32%</a:t>
                      </a:r>
                      <a:endParaRPr lang="en-US" sz="900" dirty="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98244">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17</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Times New Roman"/>
                          <a:cs typeface="Times New Roman"/>
                        </a:rPr>
                        <a:t>Indicator organisms</a:t>
                      </a:r>
                      <a:endParaRPr lang="en-US" sz="900">
                        <a:latin typeface="+mj-lt"/>
                        <a:ea typeface="Times New Roman"/>
                        <a:cs typeface="Times New Roman"/>
                      </a:endParaRPr>
                    </a:p>
                  </a:txBody>
                  <a:tcPr marL="55410" marR="554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a:solidFill>
                            <a:srgbClr val="0000FF"/>
                          </a:solidFill>
                          <a:latin typeface="+mj-lt"/>
                          <a:ea typeface="Times New Roman"/>
                          <a:cs typeface="Times New Roman"/>
                        </a:rPr>
                        <a:t>AOVA,SPHO,SULN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a:solidFill>
                            <a:srgbClr val="0000FF"/>
                          </a:solidFill>
                          <a:latin typeface="+mj-lt"/>
                          <a:ea typeface="Times New Roman"/>
                          <a:cs typeface="Times New Roman"/>
                        </a:rPr>
                        <a:t>NRHY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a:solidFill>
                            <a:srgbClr val="0000FF"/>
                          </a:solidFill>
                          <a:latin typeface="+mj-lt"/>
                          <a:ea typeface="Times New Roman"/>
                          <a:cs typeface="Times New Roman"/>
                        </a:rPr>
                        <a:t>AOVA,SPHO,SULN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Times New Roman"/>
                          <a:cs typeface="Times New Roman"/>
                        </a:rPr>
                        <a:t>AOVA,SPHO, SULN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5" name="Rectangle 1"/>
          <p:cNvSpPr>
            <a:spLocks noChangeArrowheads="1"/>
          </p:cNvSpPr>
          <p:nvPr/>
        </p:nvSpPr>
        <p:spPr bwMode="auto">
          <a:xfrm>
            <a:off x="533400" y="805190"/>
            <a:ext cx="8001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FF"/>
                </a:solidFill>
                <a:effectLst/>
                <a:latin typeface="+mj-lt"/>
                <a:ea typeface="Times New Roman" pitchFamily="18" charset="0"/>
                <a:cs typeface="Times New Roman" pitchFamily="18" charset="0"/>
              </a:rPr>
              <a:t>Ecological indicator values for selected water bodies (As per Van Dam </a:t>
            </a:r>
            <a:r>
              <a:rPr kumimoji="0" lang="en-US" b="1" i="1" u="none" strike="noStrike" cap="none" normalizeH="0" baseline="0" dirty="0" smtClean="0">
                <a:ln>
                  <a:noFill/>
                </a:ln>
                <a:solidFill>
                  <a:srgbClr val="0000FF"/>
                </a:solidFill>
                <a:effectLst/>
                <a:latin typeface="+mj-lt"/>
                <a:ea typeface="Times New Roman" pitchFamily="18" charset="0"/>
                <a:cs typeface="Times New Roman" pitchFamily="18" charset="0"/>
              </a:rPr>
              <a:t>et al.,</a:t>
            </a:r>
            <a:r>
              <a:rPr kumimoji="0" lang="en-US" b="1" i="0" u="none" strike="noStrike" cap="none" normalizeH="0" baseline="0" dirty="0" smtClean="0">
                <a:ln>
                  <a:noFill/>
                </a:ln>
                <a:solidFill>
                  <a:srgbClr val="0000FF"/>
                </a:solidFill>
                <a:effectLst/>
                <a:latin typeface="+mj-lt"/>
                <a:ea typeface="Times New Roman" pitchFamily="18" charset="0"/>
                <a:cs typeface="Times New Roman" pitchFamily="18" charset="0"/>
              </a:rPr>
              <a:t> 1994)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FF"/>
                </a:solidFill>
                <a:effectLst/>
                <a:latin typeface="+mj-lt"/>
                <a:ea typeface="Times New Roman" pitchFamily="18" charset="0"/>
                <a:cs typeface="Times New Roman" pitchFamily="18" charset="0"/>
              </a:rPr>
              <a:t>(Data derived from OMNIDA GB5.3 Software)</a:t>
            </a:r>
            <a:endParaRPr kumimoji="0" lang="en-US" b="0" i="0" u="none" strike="noStrike" cap="none" normalizeH="0" baseline="0" dirty="0" smtClean="0">
              <a:ln>
                <a:noFill/>
              </a:ln>
              <a:solidFill>
                <a:srgbClr val="0000FF"/>
              </a:solidFill>
              <a:effectLst/>
              <a:latin typeface="+mj-lt"/>
              <a:cs typeface="Arial" pitchFamily="34" charset="0"/>
            </a:endParaRPr>
          </a:p>
        </p:txBody>
      </p:sp>
      <p:pic>
        <p:nvPicPr>
          <p:cNvPr id="6" name="Picture 5"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457200"/>
            <a:ext cx="6781800" cy="461665"/>
          </a:xfrm>
          <a:prstGeom prst="rect">
            <a:avLst/>
          </a:prstGeom>
        </p:spPr>
        <p:txBody>
          <a:bodyPr wrap="square">
            <a:spAutoFit/>
          </a:bodyPr>
          <a:lstStyle/>
          <a:p>
            <a:pPr algn="ctr"/>
            <a:r>
              <a:rPr lang="en-US" sz="2400" b="1" dirty="0" smtClean="0">
                <a:solidFill>
                  <a:srgbClr val="0000FF"/>
                </a:solidFill>
                <a:latin typeface="+mj-lt"/>
              </a:rPr>
              <a:t>Variations in pH of selected  water bodies </a:t>
            </a:r>
            <a:endParaRPr lang="en-US" sz="2400" b="1" dirty="0">
              <a:solidFill>
                <a:srgbClr val="0000FF"/>
              </a:solidFill>
              <a:latin typeface="+mj-lt"/>
            </a:endParaRPr>
          </a:p>
        </p:txBody>
      </p:sp>
      <p:graphicFrame>
        <p:nvGraphicFramePr>
          <p:cNvPr id="6" name="Table 5"/>
          <p:cNvGraphicFramePr>
            <a:graphicFrameLocks noGrp="1"/>
          </p:cNvGraphicFramePr>
          <p:nvPr/>
        </p:nvGraphicFramePr>
        <p:xfrm>
          <a:off x="1219200" y="1066800"/>
          <a:ext cx="6629401" cy="4416552"/>
        </p:xfrm>
        <a:graphic>
          <a:graphicData uri="http://schemas.openxmlformats.org/drawingml/2006/table">
            <a:tbl>
              <a:tblPr/>
              <a:tblGrid>
                <a:gridCol w="1327205"/>
                <a:gridCol w="1389523"/>
                <a:gridCol w="1435930"/>
                <a:gridCol w="1104457"/>
                <a:gridCol w="1372286"/>
              </a:tblGrid>
              <a:tr h="179845">
                <a:tc>
                  <a:txBody>
                    <a:bodyPr/>
                    <a:lstStyle/>
                    <a:p>
                      <a:pPr marL="0" marR="0" algn="ctr">
                        <a:lnSpc>
                          <a:spcPct val="115000"/>
                        </a:lnSpc>
                        <a:spcBef>
                          <a:spcPts val="0"/>
                        </a:spcBef>
                        <a:spcAft>
                          <a:spcPts val="0"/>
                        </a:spcAft>
                      </a:pPr>
                      <a:r>
                        <a:rPr lang="en-US" sz="1200" b="1" dirty="0">
                          <a:solidFill>
                            <a:srgbClr val="FF0000"/>
                          </a:solidFill>
                          <a:latin typeface="+mj-lt"/>
                          <a:ea typeface="Calibri"/>
                          <a:cs typeface="Times New Roman"/>
                        </a:rPr>
                        <a:t>Months of study</a:t>
                      </a:r>
                      <a:endParaRPr lang="en-US" sz="1200" b="1" dirty="0">
                        <a:solidFill>
                          <a:srgbClr val="FF000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rgbClr val="FF0000"/>
                          </a:solidFill>
                          <a:latin typeface="+mj-lt"/>
                          <a:ea typeface="Calibri"/>
                          <a:cs typeface="Times New Roman"/>
                        </a:rPr>
                        <a:t>Syngenta Lake</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200" b="1" dirty="0" err="1">
                          <a:solidFill>
                            <a:srgbClr val="FF0000"/>
                          </a:solidFill>
                          <a:latin typeface="+mj-lt"/>
                          <a:ea typeface="Calibri"/>
                          <a:cs typeface="Times New Roman"/>
                        </a:rPr>
                        <a:t>Khandola</a:t>
                      </a:r>
                      <a:r>
                        <a:rPr lang="en-US" sz="1200" b="1" dirty="0">
                          <a:solidFill>
                            <a:srgbClr val="FF0000"/>
                          </a:solidFill>
                          <a:latin typeface="+mj-lt"/>
                          <a:ea typeface="Calibri"/>
                          <a:cs typeface="Times New Roman"/>
                        </a:rPr>
                        <a:t> Pond</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200" b="1" dirty="0">
                          <a:solidFill>
                            <a:srgbClr val="FF0000"/>
                          </a:solidFill>
                          <a:latin typeface="+mj-lt"/>
                          <a:ea typeface="Calibri"/>
                          <a:cs typeface="Times New Roman"/>
                        </a:rPr>
                        <a:t>Lotus Lake</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200" b="1" dirty="0" err="1">
                          <a:solidFill>
                            <a:srgbClr val="FF0000"/>
                          </a:solidFill>
                          <a:latin typeface="+mj-lt"/>
                          <a:ea typeface="Calibri"/>
                          <a:cs typeface="Times New Roman"/>
                        </a:rPr>
                        <a:t>Curtorim</a:t>
                      </a:r>
                      <a:r>
                        <a:rPr lang="en-US" sz="1200" b="1" dirty="0">
                          <a:solidFill>
                            <a:srgbClr val="FF0000"/>
                          </a:solidFill>
                          <a:latin typeface="+mj-lt"/>
                          <a:ea typeface="Calibri"/>
                          <a:cs typeface="Times New Roman"/>
                        </a:rPr>
                        <a:t> Lake</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dirty="0">
                          <a:latin typeface="+mj-lt"/>
                          <a:ea typeface="Calibri"/>
                          <a:cs typeface="Times New Roman"/>
                        </a:rPr>
                        <a:t>Jan’14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6.1</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7.1</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0000FF"/>
                          </a:solidFill>
                          <a:latin typeface="+mj-lt"/>
                          <a:ea typeface="Calibri"/>
                          <a:cs typeface="Times New Roman"/>
                        </a:rPr>
                        <a:t>7.8</a:t>
                      </a:r>
                      <a:endParaRPr lang="en-US" sz="1000" b="1" dirty="0">
                        <a:solidFill>
                          <a:srgbClr val="0000FF"/>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6.8</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Feb’14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C00000"/>
                          </a:solidFill>
                          <a:latin typeface="+mj-lt"/>
                          <a:ea typeface="Calibri"/>
                          <a:cs typeface="Times New Roman"/>
                        </a:rPr>
                        <a:t>5.9</a:t>
                      </a:r>
                      <a:endParaRPr lang="en-US" sz="1000" b="1" dirty="0">
                        <a:solidFill>
                          <a:srgbClr val="C00000"/>
                        </a:solidFill>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6.6</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Mar’14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6.2</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smtClean="0">
                          <a:solidFill>
                            <a:srgbClr val="C00000"/>
                          </a:solidFill>
                          <a:latin typeface="+mj-lt"/>
                          <a:ea typeface="Calibri"/>
                          <a:cs typeface="Times New Roman"/>
                        </a:rPr>
                        <a:t>6.0</a:t>
                      </a:r>
                      <a:endParaRPr lang="en-US" sz="1000" b="1" dirty="0">
                        <a:solidFill>
                          <a:srgbClr val="C0000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6.7</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Apr’14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6.2</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May’14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6.3</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5.9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6.7</a:t>
                      </a:r>
                      <a:endParaRPr lang="en-US" sz="1000" dirty="0">
                        <a:latin typeface="+mj-lt"/>
                        <a:ea typeface="Times New Roman"/>
                        <a:cs typeface="Times New Roman"/>
                      </a:endParaRPr>
                    </a:p>
                  </a:txBody>
                  <a:tcPr marL="61164" marR="61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June’14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6.8</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7.6</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July’14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0000FF"/>
                          </a:solidFill>
                          <a:latin typeface="+mj-lt"/>
                          <a:ea typeface="Calibri"/>
                          <a:cs typeface="Times New Roman"/>
                        </a:rPr>
                        <a:t>6.8</a:t>
                      </a:r>
                      <a:endParaRPr lang="en-US" sz="1000" b="1" dirty="0">
                        <a:solidFill>
                          <a:srgbClr val="0000FF"/>
                        </a:solidFill>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6.7</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7.6</a:t>
                      </a:r>
                      <a:endParaRPr lang="en-US" sz="1000" dirty="0">
                        <a:latin typeface="+mj-lt"/>
                        <a:ea typeface="Times New Roman"/>
                        <a:cs typeface="Times New Roman"/>
                      </a:endParaRPr>
                    </a:p>
                  </a:txBody>
                  <a:tcPr marL="61164" marR="611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Aug’14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6.4</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6.2</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smtClean="0">
                          <a:solidFill>
                            <a:srgbClr val="00B050"/>
                          </a:solidFill>
                          <a:latin typeface="+mj-lt"/>
                          <a:ea typeface="Calibri"/>
                          <a:cs typeface="Times New Roman"/>
                        </a:rPr>
                        <a:t>7.6</a:t>
                      </a:r>
                      <a:endParaRPr lang="en-US" sz="1000" b="1" dirty="0">
                        <a:solidFill>
                          <a:srgbClr val="00B05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Sept’14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6.2</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7.5</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Oct’14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7.6</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Nov’14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6.5</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6.6</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Dec’14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6.7</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Jan’15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6.1</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smtClean="0">
                          <a:solidFill>
                            <a:srgbClr val="00B050"/>
                          </a:solidFill>
                          <a:latin typeface="+mj-lt"/>
                          <a:ea typeface="Calibri"/>
                          <a:cs typeface="Times New Roman"/>
                        </a:rPr>
                        <a:t>7.1</a:t>
                      </a:r>
                      <a:endParaRPr lang="en-US" sz="1000" b="1" dirty="0">
                        <a:solidFill>
                          <a:srgbClr val="00B05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6.8</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6.6</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Feb’15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6.1</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6.6</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6.7</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Mar’15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7.1</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Apr’15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6.2</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6.7</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May’15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5.9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5.8</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6.8</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June’15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6.1</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6.7</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July’15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6.2</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6.3</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6.7</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6.6</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Aug’15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6.7</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6.6</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Sept’15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6.5</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Oct’15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6.3</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6.3</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C00000"/>
                          </a:solidFill>
                          <a:latin typeface="+mj-lt"/>
                          <a:ea typeface="Calibri"/>
                          <a:cs typeface="Times New Roman"/>
                        </a:rPr>
                        <a:t>5.4</a:t>
                      </a:r>
                      <a:endParaRPr lang="en-US" sz="1000" b="1" dirty="0">
                        <a:solidFill>
                          <a:srgbClr val="C0000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6.1</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a:latin typeface="+mj-lt"/>
                          <a:ea typeface="Calibri"/>
                          <a:cs typeface="Times New Roman"/>
                        </a:rPr>
                        <a:t>Nov’15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6.1</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smtClean="0">
                          <a:solidFill>
                            <a:srgbClr val="C00000"/>
                          </a:solidFill>
                          <a:latin typeface="+mj-lt"/>
                          <a:ea typeface="Calibri"/>
                          <a:cs typeface="Times New Roman"/>
                        </a:rPr>
                        <a:t>5.4</a:t>
                      </a:r>
                      <a:endParaRPr lang="en-US" sz="1000" b="1" dirty="0">
                        <a:solidFill>
                          <a:srgbClr val="C0000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32206">
                <a:tc>
                  <a:txBody>
                    <a:bodyPr/>
                    <a:lstStyle/>
                    <a:p>
                      <a:pPr marL="0" marR="0" algn="ctr">
                        <a:lnSpc>
                          <a:spcPct val="115000"/>
                        </a:lnSpc>
                        <a:spcBef>
                          <a:spcPts val="0"/>
                        </a:spcBef>
                        <a:spcAft>
                          <a:spcPts val="0"/>
                        </a:spcAft>
                      </a:pPr>
                      <a:r>
                        <a:rPr lang="en-US" sz="1000" dirty="0">
                          <a:latin typeface="+mj-lt"/>
                          <a:ea typeface="Calibri"/>
                          <a:cs typeface="Times New Roman"/>
                        </a:rPr>
                        <a:t>Dec’15</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6.3</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6.5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6.3</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7" name="Rectangle 6"/>
          <p:cNvSpPr/>
          <p:nvPr/>
        </p:nvSpPr>
        <p:spPr>
          <a:xfrm>
            <a:off x="152400" y="5334000"/>
            <a:ext cx="8763000" cy="1323439"/>
          </a:xfrm>
          <a:prstGeom prst="rect">
            <a:avLst/>
          </a:prstGeom>
        </p:spPr>
        <p:txBody>
          <a:bodyPr wrap="square">
            <a:spAutoFit/>
          </a:bodyPr>
          <a:lstStyle/>
          <a:p>
            <a:pPr marL="171450" indent="-171450" algn="just">
              <a:buFont typeface="Wingdings" pitchFamily="2" charset="2"/>
              <a:buChar char="ü"/>
            </a:pPr>
            <a:r>
              <a:rPr lang="en-US" sz="1600" b="1" dirty="0" smtClean="0">
                <a:solidFill>
                  <a:srgbClr val="C00000"/>
                </a:solidFill>
                <a:latin typeface="+mj-lt"/>
                <a:cs typeface="Times New Roman" pitchFamily="18" charset="0"/>
              </a:rPr>
              <a:t> In the present study, the pH of water was ranging from </a:t>
            </a:r>
            <a:r>
              <a:rPr lang="en-US" sz="1600" b="1" dirty="0" smtClean="0">
                <a:solidFill>
                  <a:srgbClr val="0000FF"/>
                </a:solidFill>
                <a:latin typeface="+mj-lt"/>
                <a:cs typeface="Times New Roman" pitchFamily="18" charset="0"/>
              </a:rPr>
              <a:t>acidic</a:t>
            </a:r>
            <a:r>
              <a:rPr lang="en-US" sz="1600" b="1" dirty="0" smtClean="0">
                <a:solidFill>
                  <a:srgbClr val="00B050"/>
                </a:solidFill>
                <a:latin typeface="+mj-lt"/>
                <a:cs typeface="Times New Roman" pitchFamily="18" charset="0"/>
              </a:rPr>
              <a:t> </a:t>
            </a:r>
            <a:r>
              <a:rPr lang="en-US" sz="1600" b="1" dirty="0" smtClean="0">
                <a:solidFill>
                  <a:srgbClr val="C00000"/>
                </a:solidFill>
                <a:latin typeface="+mj-lt"/>
                <a:cs typeface="Times New Roman" pitchFamily="18" charset="0"/>
              </a:rPr>
              <a:t>to</a:t>
            </a:r>
            <a:r>
              <a:rPr lang="en-US" sz="1600" b="1" dirty="0" smtClean="0">
                <a:solidFill>
                  <a:srgbClr val="00B050"/>
                </a:solidFill>
                <a:latin typeface="+mj-lt"/>
                <a:cs typeface="Times New Roman" pitchFamily="18" charset="0"/>
              </a:rPr>
              <a:t> </a:t>
            </a:r>
            <a:r>
              <a:rPr lang="en-US" sz="1600" b="1" dirty="0" smtClean="0">
                <a:solidFill>
                  <a:srgbClr val="0000FF"/>
                </a:solidFill>
                <a:latin typeface="+mj-lt"/>
                <a:cs typeface="Times New Roman" pitchFamily="18" charset="0"/>
              </a:rPr>
              <a:t>alkaline; </a:t>
            </a:r>
            <a:r>
              <a:rPr lang="en-US" sz="1600" b="1" dirty="0" smtClean="0">
                <a:latin typeface="+mj-lt"/>
                <a:cs typeface="Times New Roman" pitchFamily="18" charset="0"/>
              </a:rPr>
              <a:t>varied in different water bodies </a:t>
            </a:r>
            <a:r>
              <a:rPr lang="en-US" sz="1600" b="1" i="1" dirty="0" smtClean="0">
                <a:latin typeface="+mj-lt"/>
                <a:cs typeface="Times New Roman" pitchFamily="18" charset="0"/>
              </a:rPr>
              <a:t>viz.,</a:t>
            </a:r>
            <a:r>
              <a:rPr lang="en-US" sz="1600" b="1" i="1" dirty="0" smtClean="0">
                <a:solidFill>
                  <a:srgbClr val="FF3300"/>
                </a:solidFill>
                <a:latin typeface="+mj-lt"/>
                <a:cs typeface="Times New Roman" pitchFamily="18" charset="0"/>
              </a:rPr>
              <a:t> </a:t>
            </a:r>
            <a:r>
              <a:rPr lang="en-US" sz="1600" b="1" dirty="0" smtClean="0">
                <a:solidFill>
                  <a:srgbClr val="0000FF"/>
                </a:solidFill>
                <a:latin typeface="+mj-lt"/>
                <a:cs typeface="Times New Roman" pitchFamily="18" charset="0"/>
              </a:rPr>
              <a:t>Syngenta Lake (5.9 - 6.8),</a:t>
            </a:r>
            <a:r>
              <a:rPr lang="en-US" sz="1600" b="1" dirty="0" smtClean="0">
                <a:solidFill>
                  <a:srgbClr val="FF3300"/>
                </a:solidFill>
                <a:latin typeface="+mj-lt"/>
                <a:cs typeface="Times New Roman" pitchFamily="18" charset="0"/>
              </a:rPr>
              <a:t> </a:t>
            </a:r>
            <a:r>
              <a:rPr lang="en-US" sz="1600" b="1" dirty="0" err="1" smtClean="0">
                <a:solidFill>
                  <a:srgbClr val="002060"/>
                </a:solidFill>
                <a:latin typeface="+mj-lt"/>
                <a:cs typeface="Times New Roman" pitchFamily="18" charset="0"/>
              </a:rPr>
              <a:t>Khandola</a:t>
            </a:r>
            <a:r>
              <a:rPr lang="en-US" sz="1600" b="1" dirty="0" smtClean="0">
                <a:solidFill>
                  <a:srgbClr val="002060"/>
                </a:solidFill>
                <a:latin typeface="+mj-lt"/>
                <a:cs typeface="Times New Roman" pitchFamily="18" charset="0"/>
              </a:rPr>
              <a:t> Pond (6.0 - 7.1), </a:t>
            </a:r>
            <a:r>
              <a:rPr lang="en-US" sz="1600" b="1" dirty="0" smtClean="0">
                <a:solidFill>
                  <a:srgbClr val="7030A0"/>
                </a:solidFill>
                <a:latin typeface="+mj-lt"/>
                <a:cs typeface="Times New Roman" pitchFamily="18" charset="0"/>
              </a:rPr>
              <a:t>Lotus Lake (5.4 - 7.8)</a:t>
            </a:r>
            <a:r>
              <a:rPr lang="en-US" sz="1600" b="1" dirty="0" smtClean="0">
                <a:latin typeface="+mj-lt"/>
                <a:cs typeface="Times New Roman" pitchFamily="18" charset="0"/>
              </a:rPr>
              <a:t> and </a:t>
            </a:r>
            <a:r>
              <a:rPr lang="en-US" sz="1600" b="1" dirty="0" err="1" smtClean="0">
                <a:solidFill>
                  <a:srgbClr val="660033"/>
                </a:solidFill>
                <a:latin typeface="+mj-lt"/>
                <a:cs typeface="Times New Roman" pitchFamily="18" charset="0"/>
              </a:rPr>
              <a:t>Curtorim</a:t>
            </a:r>
            <a:r>
              <a:rPr lang="en-US" sz="1600" b="1" dirty="0" smtClean="0">
                <a:solidFill>
                  <a:srgbClr val="660033"/>
                </a:solidFill>
                <a:latin typeface="+mj-lt"/>
                <a:cs typeface="Times New Roman" pitchFamily="18" charset="0"/>
              </a:rPr>
              <a:t> Lake (5.4 - 7.6).</a:t>
            </a:r>
          </a:p>
          <a:p>
            <a:pPr algn="just">
              <a:buFont typeface="Wingdings" pitchFamily="2" charset="2"/>
              <a:buChar char="ü"/>
            </a:pPr>
            <a:r>
              <a:rPr lang="en-US" sz="1600" b="1" dirty="0" smtClean="0">
                <a:solidFill>
                  <a:srgbClr val="660033"/>
                </a:solidFill>
                <a:latin typeface="+mj-lt"/>
                <a:cs typeface="Times New Roman" pitchFamily="18" charset="0"/>
              </a:rPr>
              <a:t>Diatom population also showed variations which may be attributed to the change in pH values.</a:t>
            </a:r>
          </a:p>
          <a:p>
            <a:pPr algn="just">
              <a:buFont typeface="Wingdings" pitchFamily="2" charset="2"/>
              <a:buChar char="ü"/>
            </a:pPr>
            <a:r>
              <a:rPr lang="en-US" sz="1600" b="1" dirty="0" smtClean="0">
                <a:solidFill>
                  <a:srgbClr val="FF3300"/>
                </a:solidFill>
                <a:latin typeface="+mj-lt"/>
                <a:cs typeface="Times New Roman" pitchFamily="18" charset="0"/>
              </a:rPr>
              <a:t>Robert </a:t>
            </a:r>
            <a:r>
              <a:rPr lang="en-US" sz="1600" b="1" i="1" dirty="0" smtClean="0">
                <a:solidFill>
                  <a:srgbClr val="FF3300"/>
                </a:solidFill>
                <a:latin typeface="+mj-lt"/>
                <a:cs typeface="Times New Roman" pitchFamily="18" charset="0"/>
              </a:rPr>
              <a:t>et al.,</a:t>
            </a:r>
            <a:r>
              <a:rPr lang="en-US" sz="1600" b="1" dirty="0" smtClean="0">
                <a:solidFill>
                  <a:srgbClr val="FF3300"/>
                </a:solidFill>
                <a:latin typeface="+mj-lt"/>
                <a:cs typeface="Times New Roman" pitchFamily="18" charset="0"/>
              </a:rPr>
              <a:t> (1974) suggested that pH range from 5 to 8.5 - ideal for phytoplankton growth. </a:t>
            </a:r>
          </a:p>
        </p:txBody>
      </p:sp>
      <p:pic>
        <p:nvPicPr>
          <p:cNvPr id="5" name="Picture 4"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392668"/>
            <a:ext cx="7010400" cy="461665"/>
          </a:xfrm>
          <a:prstGeom prst="rect">
            <a:avLst/>
          </a:prstGeom>
        </p:spPr>
        <p:txBody>
          <a:bodyPr wrap="square">
            <a:spAutoFit/>
          </a:bodyPr>
          <a:lstStyle/>
          <a:p>
            <a:pPr algn="ctr"/>
            <a:r>
              <a:rPr lang="en-US" sz="2400" b="1" dirty="0" smtClean="0">
                <a:solidFill>
                  <a:srgbClr val="0000FF"/>
                </a:solidFill>
                <a:latin typeface="+mj-lt"/>
              </a:rPr>
              <a:t>Variations in temperature of selected  water bodies </a:t>
            </a:r>
            <a:endParaRPr lang="en-US" sz="2400" b="1" dirty="0">
              <a:solidFill>
                <a:srgbClr val="0000FF"/>
              </a:solidFill>
              <a:latin typeface="+mj-lt"/>
            </a:endParaRPr>
          </a:p>
        </p:txBody>
      </p:sp>
      <p:graphicFrame>
        <p:nvGraphicFramePr>
          <p:cNvPr id="5" name="Table 4"/>
          <p:cNvGraphicFramePr>
            <a:graphicFrameLocks noGrp="1"/>
          </p:cNvGraphicFramePr>
          <p:nvPr/>
        </p:nvGraphicFramePr>
        <p:xfrm>
          <a:off x="990600" y="1143000"/>
          <a:ext cx="7010400" cy="4358640"/>
        </p:xfrm>
        <a:graphic>
          <a:graphicData uri="http://schemas.openxmlformats.org/drawingml/2006/table">
            <a:tbl>
              <a:tblPr/>
              <a:tblGrid>
                <a:gridCol w="1776790"/>
                <a:gridCol w="1378520"/>
                <a:gridCol w="1426200"/>
                <a:gridCol w="1065795"/>
                <a:gridCol w="1363095"/>
              </a:tblGrid>
              <a:tr h="45995">
                <a:tc>
                  <a:txBody>
                    <a:bodyPr/>
                    <a:lstStyle/>
                    <a:p>
                      <a:pPr marL="0" marR="0" algn="ctr">
                        <a:spcBef>
                          <a:spcPts val="0"/>
                        </a:spcBef>
                        <a:spcAft>
                          <a:spcPts val="0"/>
                        </a:spcAft>
                      </a:pPr>
                      <a:r>
                        <a:rPr lang="en-US" sz="1000" b="1" dirty="0">
                          <a:solidFill>
                            <a:srgbClr val="FF0000"/>
                          </a:solidFill>
                          <a:latin typeface="+mj-lt"/>
                          <a:ea typeface="Calibri"/>
                          <a:cs typeface="Times New Roman"/>
                        </a:rPr>
                        <a:t>Months of study</a:t>
                      </a: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000" b="1" dirty="0">
                          <a:solidFill>
                            <a:srgbClr val="FF0000"/>
                          </a:solidFill>
                          <a:latin typeface="+mj-lt"/>
                          <a:ea typeface="Calibri"/>
                          <a:cs typeface="Times New Roman"/>
                        </a:rPr>
                        <a:t>Syngenta Lake</a:t>
                      </a: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000" b="1" dirty="0" err="1">
                          <a:solidFill>
                            <a:srgbClr val="FF0000"/>
                          </a:solidFill>
                          <a:latin typeface="+mj-lt"/>
                          <a:ea typeface="Calibri"/>
                          <a:cs typeface="Times New Roman"/>
                        </a:rPr>
                        <a:t>Khandola</a:t>
                      </a:r>
                      <a:r>
                        <a:rPr lang="en-US" sz="1000" b="1" dirty="0">
                          <a:solidFill>
                            <a:srgbClr val="FF0000"/>
                          </a:solidFill>
                          <a:latin typeface="+mj-lt"/>
                          <a:ea typeface="Calibri"/>
                          <a:cs typeface="Times New Roman"/>
                        </a:rPr>
                        <a:t> Pond</a:t>
                      </a: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000" b="1" dirty="0">
                          <a:solidFill>
                            <a:srgbClr val="FF0000"/>
                          </a:solidFill>
                          <a:latin typeface="+mj-lt"/>
                          <a:ea typeface="Calibri"/>
                          <a:cs typeface="Times New Roman"/>
                        </a:rPr>
                        <a:t>Lotus Lake</a:t>
                      </a: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000" b="1" dirty="0" err="1">
                          <a:solidFill>
                            <a:srgbClr val="FF0000"/>
                          </a:solidFill>
                          <a:latin typeface="+mj-lt"/>
                          <a:ea typeface="Calibri"/>
                          <a:cs typeface="Times New Roman"/>
                        </a:rPr>
                        <a:t>Curtorim</a:t>
                      </a:r>
                      <a:r>
                        <a:rPr lang="en-US" sz="1000" b="1" dirty="0">
                          <a:solidFill>
                            <a:srgbClr val="FF0000"/>
                          </a:solidFill>
                          <a:latin typeface="+mj-lt"/>
                          <a:ea typeface="Calibri"/>
                          <a:cs typeface="Times New Roman"/>
                        </a:rPr>
                        <a:t> Lake</a:t>
                      </a: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dirty="0">
                          <a:latin typeface="+mj-lt"/>
                          <a:ea typeface="Calibri"/>
                          <a:cs typeface="Times New Roman"/>
                        </a:rPr>
                        <a:t>Jan’14</a:t>
                      </a:r>
                      <a:endParaRPr lang="en-US" sz="1000" dirty="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C00000"/>
                          </a:solidFill>
                          <a:latin typeface="+mj-lt"/>
                          <a:ea typeface="Calibri"/>
                          <a:cs typeface="Times New Roman"/>
                        </a:rPr>
                        <a:t>25</a:t>
                      </a:r>
                      <a:endParaRPr lang="en-US" sz="1100" b="1" dirty="0">
                        <a:solidFill>
                          <a:srgbClr val="C00000"/>
                        </a:solidFill>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C00000"/>
                          </a:solidFill>
                          <a:latin typeface="+mj-lt"/>
                          <a:ea typeface="Calibri"/>
                          <a:cs typeface="Times New Roman"/>
                        </a:rPr>
                        <a:t>25</a:t>
                      </a:r>
                      <a:endParaRPr lang="en-US" sz="1100" b="1" dirty="0">
                        <a:solidFill>
                          <a:srgbClr val="C000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smtClean="0">
                          <a:solidFill>
                            <a:srgbClr val="C00000"/>
                          </a:solidFill>
                          <a:latin typeface="+mj-lt"/>
                          <a:ea typeface="Calibri"/>
                          <a:cs typeface="Times New Roman"/>
                        </a:rPr>
                        <a:t>25</a:t>
                      </a:r>
                      <a:endParaRPr lang="en-US" sz="1100" b="1" dirty="0">
                        <a:solidFill>
                          <a:srgbClr val="C000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smtClean="0">
                          <a:solidFill>
                            <a:srgbClr val="C00000"/>
                          </a:solidFill>
                          <a:latin typeface="+mj-lt"/>
                          <a:ea typeface="Calibri"/>
                          <a:cs typeface="Times New Roman"/>
                        </a:rPr>
                        <a:t>25</a:t>
                      </a:r>
                      <a:endParaRPr lang="en-US" sz="1100" b="1" dirty="0">
                        <a:solidFill>
                          <a:srgbClr val="C000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Feb’14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Mar’14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Apr’14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30</a:t>
                      </a:r>
                      <a:endParaRPr lang="en-US" sz="1100" dirty="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30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May’14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31</a:t>
                      </a:r>
                      <a:endParaRPr lang="en-US" sz="110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31</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31</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31</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June’14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30</a:t>
                      </a:r>
                      <a:endParaRPr lang="en-US" sz="1100" dirty="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30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30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July’14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30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Aug’14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27</a:t>
                      </a:r>
                      <a:endParaRPr lang="en-US" sz="1100" dirty="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26</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26</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Sept’14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27</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Oct’14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0" dirty="0" smtClean="0">
                          <a:solidFill>
                            <a:schemeClr val="tx1"/>
                          </a:solidFill>
                          <a:latin typeface="+mj-lt"/>
                          <a:ea typeface="Times New Roman"/>
                          <a:cs typeface="Times New Roman"/>
                        </a:rPr>
                        <a:t>29</a:t>
                      </a:r>
                      <a:endParaRPr lang="en-US" sz="1100" b="0" dirty="0">
                        <a:solidFill>
                          <a:schemeClr val="tx1"/>
                        </a:solidFill>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29</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Nov’14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29</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Dec’14</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28</a:t>
                      </a:r>
                      <a:endParaRPr lang="en-US" sz="1100">
                        <a:latin typeface="+mj-lt"/>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28</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Jan’15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23</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23</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25</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25</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Feb’15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25</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25</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29</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Mar’15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29</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Apr’15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30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May’15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0000FF"/>
                          </a:solidFill>
                          <a:latin typeface="+mj-lt"/>
                          <a:ea typeface="Calibri"/>
                          <a:cs typeface="Times New Roman"/>
                        </a:rPr>
                        <a:t>32</a:t>
                      </a:r>
                      <a:endParaRPr lang="en-US" sz="1100" b="1" dirty="0">
                        <a:solidFill>
                          <a:srgbClr val="0000FF"/>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0000FF"/>
                          </a:solidFill>
                          <a:latin typeface="+mj-lt"/>
                          <a:ea typeface="Calibri"/>
                          <a:cs typeface="Times New Roman"/>
                        </a:rPr>
                        <a:t>32</a:t>
                      </a:r>
                      <a:endParaRPr lang="en-US" sz="1100" b="1" dirty="0">
                        <a:solidFill>
                          <a:srgbClr val="0000FF"/>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0000FF"/>
                          </a:solidFill>
                          <a:latin typeface="+mj-lt"/>
                          <a:ea typeface="Calibri"/>
                          <a:cs typeface="Times New Roman"/>
                        </a:rPr>
                        <a:t>32</a:t>
                      </a:r>
                      <a:endParaRPr lang="en-US" sz="1100" b="1" dirty="0">
                        <a:solidFill>
                          <a:srgbClr val="0000FF"/>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b="1" dirty="0">
                          <a:solidFill>
                            <a:srgbClr val="0000FF"/>
                          </a:solidFill>
                          <a:latin typeface="+mj-lt"/>
                          <a:ea typeface="Calibri"/>
                          <a:cs typeface="Times New Roman"/>
                        </a:rPr>
                        <a:t>32</a:t>
                      </a:r>
                      <a:endParaRPr lang="en-US" sz="1100" b="1" dirty="0">
                        <a:solidFill>
                          <a:srgbClr val="0000FF"/>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June’15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31</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31</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31</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31</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July’15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28</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30</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30</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Aug’15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27</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27</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26</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26</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Sept’15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28</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Oct’15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29</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29</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a:latin typeface="+mj-lt"/>
                          <a:ea typeface="Calibri"/>
                          <a:cs typeface="Times New Roman"/>
                        </a:rPr>
                        <a:t>Nov’15</a:t>
                      </a:r>
                      <a:endParaRPr lang="en-US" sz="100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29</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29</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7892">
                <a:tc>
                  <a:txBody>
                    <a:bodyPr/>
                    <a:lstStyle/>
                    <a:p>
                      <a:pPr marL="0" marR="0" algn="ctr">
                        <a:lnSpc>
                          <a:spcPct val="115000"/>
                        </a:lnSpc>
                        <a:spcBef>
                          <a:spcPts val="0"/>
                        </a:spcBef>
                        <a:spcAft>
                          <a:spcPts val="0"/>
                        </a:spcAft>
                      </a:pPr>
                      <a:r>
                        <a:rPr lang="en-US" sz="900" dirty="0">
                          <a:latin typeface="+mj-lt"/>
                          <a:ea typeface="Calibri"/>
                          <a:cs typeface="Times New Roman"/>
                        </a:rPr>
                        <a:t>Dec’15</a:t>
                      </a:r>
                      <a:endParaRPr lang="en-US" sz="1000" dirty="0">
                        <a:latin typeface="+mj-lt"/>
                        <a:ea typeface="Times New Roman"/>
                        <a:cs typeface="Times New Roman"/>
                      </a:endParaRPr>
                    </a:p>
                  </a:txBody>
                  <a:tcPr marL="61784" marR="61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28</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a:solidFill>
                            <a:srgbClr val="000000"/>
                          </a:solidFill>
                          <a:latin typeface="+mj-lt"/>
                          <a:ea typeface="Calibri"/>
                          <a:cs typeface="Times New Roman"/>
                        </a:rPr>
                        <a:t>28</a:t>
                      </a:r>
                      <a:endParaRPr lang="en-US" sz="110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smtClean="0">
                          <a:solidFill>
                            <a:srgbClr val="000000"/>
                          </a:solidFill>
                          <a:latin typeface="+mj-lt"/>
                          <a:ea typeface="Calibri"/>
                          <a:cs typeface="Times New Roman"/>
                        </a:rPr>
                        <a:t>28</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000" dirty="0">
                          <a:solidFill>
                            <a:srgbClr val="000000"/>
                          </a:solidFill>
                          <a:latin typeface="+mj-lt"/>
                          <a:ea typeface="Calibri"/>
                          <a:cs typeface="Times New Roman"/>
                        </a:rPr>
                        <a:t>31</a:t>
                      </a:r>
                      <a:endParaRPr lang="en-US" sz="1100" dirty="0">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6" name="Rectangle 5"/>
          <p:cNvSpPr/>
          <p:nvPr/>
        </p:nvSpPr>
        <p:spPr>
          <a:xfrm>
            <a:off x="228600" y="5334000"/>
            <a:ext cx="8458200" cy="1077218"/>
          </a:xfrm>
          <a:prstGeom prst="rect">
            <a:avLst/>
          </a:prstGeom>
        </p:spPr>
        <p:txBody>
          <a:bodyPr wrap="square">
            <a:spAutoFit/>
          </a:bodyPr>
          <a:lstStyle/>
          <a:p>
            <a:pPr marL="228600" indent="-228600" algn="just">
              <a:buClr>
                <a:srgbClr val="FF0000"/>
              </a:buClr>
              <a:buFont typeface="Wingdings" pitchFamily="2" charset="2"/>
              <a:buChar char="ü"/>
            </a:pPr>
            <a:r>
              <a:rPr lang="en-US" sz="1600" b="1" dirty="0" smtClean="0">
                <a:solidFill>
                  <a:srgbClr val="FF3300"/>
                </a:solidFill>
                <a:latin typeface="+mj-lt"/>
                <a:cs typeface="Times New Roman" pitchFamily="18" charset="0"/>
              </a:rPr>
              <a:t> The water temperature ranged from </a:t>
            </a:r>
            <a:r>
              <a:rPr lang="en-US" sz="1600" b="1" dirty="0" smtClean="0">
                <a:solidFill>
                  <a:srgbClr val="0000FF"/>
                </a:solidFill>
                <a:latin typeface="+mj-lt"/>
                <a:cs typeface="Times New Roman" pitchFamily="18" charset="0"/>
              </a:rPr>
              <a:t>25 to 32</a:t>
            </a:r>
            <a:r>
              <a:rPr lang="en-US" sz="1600" b="1" baseline="30000" dirty="0" smtClean="0">
                <a:solidFill>
                  <a:srgbClr val="0000FF"/>
                </a:solidFill>
                <a:latin typeface="+mj-lt"/>
                <a:cs typeface="Times New Roman" pitchFamily="18" charset="0"/>
              </a:rPr>
              <a:t>o</a:t>
            </a:r>
            <a:r>
              <a:rPr lang="en-US" sz="1600" b="1" dirty="0" smtClean="0">
                <a:solidFill>
                  <a:srgbClr val="0000FF"/>
                </a:solidFill>
                <a:latin typeface="+mj-lt"/>
                <a:cs typeface="Times New Roman" pitchFamily="18" charset="0"/>
              </a:rPr>
              <a:t>C</a:t>
            </a:r>
            <a:r>
              <a:rPr lang="en-US" sz="1600" b="1" dirty="0" smtClean="0">
                <a:solidFill>
                  <a:srgbClr val="FF3300"/>
                </a:solidFill>
                <a:latin typeface="+mj-lt"/>
                <a:cs typeface="Times New Roman" pitchFamily="18" charset="0"/>
              </a:rPr>
              <a:t>, with maximum in </a:t>
            </a:r>
            <a:r>
              <a:rPr lang="en-US" sz="1600" b="1" dirty="0" smtClean="0">
                <a:solidFill>
                  <a:srgbClr val="0000FF"/>
                </a:solidFill>
                <a:latin typeface="+mj-lt"/>
                <a:cs typeface="Times New Roman" pitchFamily="18" charset="0"/>
              </a:rPr>
              <a:t>May</a:t>
            </a:r>
            <a:r>
              <a:rPr lang="en-US" sz="1600" b="1" dirty="0" smtClean="0">
                <a:solidFill>
                  <a:srgbClr val="FF3300"/>
                </a:solidFill>
                <a:latin typeface="+mj-lt"/>
                <a:cs typeface="Times New Roman" pitchFamily="18" charset="0"/>
              </a:rPr>
              <a:t> (summer) and minimum in </a:t>
            </a:r>
            <a:r>
              <a:rPr lang="en-US" sz="1600" b="1" dirty="0" smtClean="0">
                <a:solidFill>
                  <a:srgbClr val="0000FF"/>
                </a:solidFill>
                <a:latin typeface="+mj-lt"/>
                <a:cs typeface="Times New Roman" pitchFamily="18" charset="0"/>
              </a:rPr>
              <a:t>January </a:t>
            </a:r>
            <a:r>
              <a:rPr lang="en-US" sz="1600" b="1" dirty="0" smtClean="0">
                <a:solidFill>
                  <a:srgbClr val="FF3300"/>
                </a:solidFill>
                <a:latin typeface="+mj-lt"/>
                <a:cs typeface="Times New Roman" pitchFamily="18" charset="0"/>
              </a:rPr>
              <a:t>(winter). </a:t>
            </a:r>
          </a:p>
          <a:p>
            <a:pPr marL="171450" indent="-171450" algn="just">
              <a:buClr>
                <a:srgbClr val="FF0000"/>
              </a:buClr>
              <a:buFont typeface="Wingdings" pitchFamily="2" charset="2"/>
              <a:buChar char="ü"/>
            </a:pPr>
            <a:r>
              <a:rPr lang="en-US" sz="1600" b="1" dirty="0" smtClean="0">
                <a:solidFill>
                  <a:srgbClr val="002060"/>
                </a:solidFill>
                <a:latin typeface="+mj-lt"/>
                <a:cs typeface="Times New Roman" pitchFamily="18" charset="0"/>
              </a:rPr>
              <a:t>Water temperature plays an important role in controlling occurrence and abundance of </a:t>
            </a:r>
            <a:r>
              <a:rPr lang="en-US" sz="1600" b="1" dirty="0" err="1" smtClean="0">
                <a:solidFill>
                  <a:srgbClr val="002060"/>
                </a:solidFill>
                <a:latin typeface="+mj-lt"/>
                <a:cs typeface="Times New Roman" pitchFamily="18" charset="0"/>
              </a:rPr>
              <a:t>phytoplanktons</a:t>
            </a:r>
            <a:r>
              <a:rPr lang="en-US" sz="1600" b="1" dirty="0" smtClean="0">
                <a:solidFill>
                  <a:srgbClr val="002060"/>
                </a:solidFill>
                <a:latin typeface="+mj-lt"/>
                <a:cs typeface="Times New Roman" pitchFamily="18" charset="0"/>
              </a:rPr>
              <a:t> (</a:t>
            </a:r>
            <a:r>
              <a:rPr lang="en-US" sz="1600" b="1" dirty="0" err="1" smtClean="0">
                <a:solidFill>
                  <a:srgbClr val="002060"/>
                </a:solidFill>
                <a:latin typeface="+mj-lt"/>
                <a:cs typeface="Times New Roman" pitchFamily="18" charset="0"/>
              </a:rPr>
              <a:t>Nazneen</a:t>
            </a:r>
            <a:r>
              <a:rPr lang="en-US" sz="1600" b="1" dirty="0" smtClean="0">
                <a:solidFill>
                  <a:srgbClr val="002060"/>
                </a:solidFill>
                <a:latin typeface="+mj-lt"/>
                <a:cs typeface="Times New Roman" pitchFamily="18" charset="0"/>
              </a:rPr>
              <a:t>, 1980).</a:t>
            </a:r>
            <a:endParaRPr lang="en-US" sz="1600" b="1" dirty="0">
              <a:solidFill>
                <a:srgbClr val="002060"/>
              </a:solidFill>
              <a:latin typeface="+mj-lt"/>
              <a:cs typeface="Times New Roman" pitchFamily="18" charset="0"/>
            </a:endParaRPr>
          </a:p>
        </p:txBody>
      </p:sp>
      <p:pic>
        <p:nvPicPr>
          <p:cNvPr id="7" name="Picture 6"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381000"/>
            <a:ext cx="6858000" cy="461665"/>
          </a:xfrm>
          <a:prstGeom prst="rect">
            <a:avLst/>
          </a:prstGeom>
        </p:spPr>
        <p:txBody>
          <a:bodyPr wrap="square">
            <a:spAutoFit/>
          </a:bodyPr>
          <a:lstStyle/>
          <a:p>
            <a:pPr algn="r"/>
            <a:r>
              <a:rPr lang="en-US" sz="2400" b="1" dirty="0" smtClean="0">
                <a:solidFill>
                  <a:srgbClr val="0000FF"/>
                </a:solidFill>
                <a:latin typeface="+mj-lt"/>
              </a:rPr>
              <a:t>Variations in nitrates of selected water bodies </a:t>
            </a:r>
            <a:endParaRPr lang="en-US" sz="2400" b="1" dirty="0">
              <a:solidFill>
                <a:srgbClr val="0000FF"/>
              </a:solidFill>
              <a:latin typeface="+mj-lt"/>
            </a:endParaRPr>
          </a:p>
        </p:txBody>
      </p:sp>
      <p:graphicFrame>
        <p:nvGraphicFramePr>
          <p:cNvPr id="5" name="Table 4"/>
          <p:cNvGraphicFramePr>
            <a:graphicFrameLocks noGrp="1"/>
          </p:cNvGraphicFramePr>
          <p:nvPr/>
        </p:nvGraphicFramePr>
        <p:xfrm>
          <a:off x="2133600" y="914400"/>
          <a:ext cx="4648200" cy="4096757"/>
        </p:xfrm>
        <a:graphic>
          <a:graphicData uri="http://schemas.openxmlformats.org/drawingml/2006/table">
            <a:tbl>
              <a:tblPr/>
              <a:tblGrid>
                <a:gridCol w="1012378"/>
                <a:gridCol w="961248"/>
                <a:gridCol w="994715"/>
                <a:gridCol w="730697"/>
                <a:gridCol w="949162"/>
              </a:tblGrid>
              <a:tr h="311141">
                <a:tc>
                  <a:txBody>
                    <a:bodyPr/>
                    <a:lstStyle/>
                    <a:p>
                      <a:pPr marL="0" marR="0" algn="ctr">
                        <a:lnSpc>
                          <a:spcPct val="115000"/>
                        </a:lnSpc>
                        <a:spcBef>
                          <a:spcPts val="0"/>
                        </a:spcBef>
                        <a:spcAft>
                          <a:spcPts val="0"/>
                        </a:spcAft>
                      </a:pPr>
                      <a:r>
                        <a:rPr lang="en-US" sz="900" b="1" dirty="0">
                          <a:solidFill>
                            <a:srgbClr val="FF0000"/>
                          </a:solidFill>
                          <a:latin typeface="+mj-lt"/>
                          <a:ea typeface="Calibri"/>
                          <a:cs typeface="Times New Roman"/>
                        </a:rPr>
                        <a:t>Months of study</a:t>
                      </a:r>
                      <a:endParaRPr lang="en-US" sz="1000" b="1" dirty="0">
                        <a:solidFill>
                          <a:srgbClr val="FF0000"/>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900" b="1" dirty="0">
                          <a:solidFill>
                            <a:srgbClr val="FF0000"/>
                          </a:solidFill>
                          <a:latin typeface="+mj-lt"/>
                          <a:ea typeface="Calibri"/>
                          <a:cs typeface="Times New Roman"/>
                        </a:rPr>
                        <a:t>Syngenta Lake</a:t>
                      </a:r>
                      <a:endParaRPr lang="en-US" sz="1000" b="1" dirty="0">
                        <a:solidFill>
                          <a:srgbClr val="FF0000"/>
                        </a:solidFill>
                        <a:latin typeface="+mj-lt"/>
                        <a:ea typeface="Calibri"/>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900" b="1" dirty="0" err="1">
                          <a:solidFill>
                            <a:srgbClr val="FF0000"/>
                          </a:solidFill>
                          <a:latin typeface="+mj-lt"/>
                          <a:ea typeface="Calibri"/>
                          <a:cs typeface="Times New Roman"/>
                        </a:rPr>
                        <a:t>Khandola</a:t>
                      </a:r>
                      <a:r>
                        <a:rPr lang="en-US" sz="900" b="1" dirty="0">
                          <a:solidFill>
                            <a:srgbClr val="FF0000"/>
                          </a:solidFill>
                          <a:latin typeface="+mj-lt"/>
                          <a:ea typeface="Calibri"/>
                          <a:cs typeface="Times New Roman"/>
                        </a:rPr>
                        <a:t> Pond</a:t>
                      </a:r>
                      <a:endParaRPr lang="en-US" sz="1000" b="1" dirty="0">
                        <a:solidFill>
                          <a:srgbClr val="FF0000"/>
                        </a:solidFill>
                        <a:latin typeface="+mj-lt"/>
                        <a:ea typeface="Calibri"/>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900" b="1" dirty="0">
                          <a:solidFill>
                            <a:srgbClr val="FF0000"/>
                          </a:solidFill>
                          <a:latin typeface="+mj-lt"/>
                          <a:ea typeface="Calibri"/>
                          <a:cs typeface="Times New Roman"/>
                        </a:rPr>
                        <a:t>Lotus Lake</a:t>
                      </a:r>
                      <a:endParaRPr lang="en-US" sz="1000" b="1" dirty="0">
                        <a:solidFill>
                          <a:srgbClr val="FF0000"/>
                        </a:solidFill>
                        <a:latin typeface="+mj-lt"/>
                        <a:ea typeface="Calibri"/>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900" b="1" dirty="0" err="1">
                          <a:solidFill>
                            <a:srgbClr val="FF0000"/>
                          </a:solidFill>
                          <a:latin typeface="+mj-lt"/>
                          <a:ea typeface="Calibri"/>
                          <a:cs typeface="Times New Roman"/>
                        </a:rPr>
                        <a:t>Curtorim</a:t>
                      </a:r>
                      <a:r>
                        <a:rPr lang="en-US" sz="900" b="1" dirty="0">
                          <a:solidFill>
                            <a:srgbClr val="FF0000"/>
                          </a:solidFill>
                          <a:latin typeface="+mj-lt"/>
                          <a:ea typeface="Calibri"/>
                          <a:cs typeface="Times New Roman"/>
                        </a:rPr>
                        <a:t> Lake</a:t>
                      </a:r>
                      <a:endParaRPr lang="en-US" sz="1000" b="1" dirty="0">
                        <a:solidFill>
                          <a:srgbClr val="FF0000"/>
                        </a:solidFill>
                        <a:latin typeface="+mj-lt"/>
                        <a:ea typeface="Calibri"/>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Jan’14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smtClean="0">
                          <a:solidFill>
                            <a:srgbClr val="C00000"/>
                          </a:solidFill>
                          <a:latin typeface="+mj-lt"/>
                          <a:ea typeface="Calibri"/>
                          <a:cs typeface="Times New Roman"/>
                        </a:rPr>
                        <a:t>0.20</a:t>
                      </a:r>
                      <a:endParaRPr lang="en-US" sz="1000" b="1" dirty="0">
                        <a:solidFill>
                          <a:srgbClr val="C00000"/>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C00000"/>
                          </a:solidFill>
                          <a:latin typeface="+mj-lt"/>
                          <a:ea typeface="Calibri"/>
                          <a:cs typeface="Times New Roman"/>
                        </a:rPr>
                        <a:t>1.43</a:t>
                      </a:r>
                      <a:endParaRPr lang="en-US" sz="1000" b="1" dirty="0">
                        <a:solidFill>
                          <a:srgbClr val="C00000"/>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smtClean="0">
                          <a:solidFill>
                            <a:srgbClr val="C00000"/>
                          </a:solidFill>
                          <a:latin typeface="+mj-lt"/>
                          <a:ea typeface="Calibri"/>
                          <a:cs typeface="Times New Roman"/>
                        </a:rPr>
                        <a:t>0.80</a:t>
                      </a:r>
                      <a:endParaRPr lang="en-US" sz="1000" b="1" dirty="0">
                        <a:solidFill>
                          <a:srgbClr val="C00000"/>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Feb’14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0.72</a:t>
                      </a:r>
                      <a:endParaRPr lang="en-US" sz="1000" dirty="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0.23</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1.58</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chemeClr val="tx1"/>
                          </a:solidFill>
                          <a:latin typeface="+mj-lt"/>
                          <a:ea typeface="Calibri"/>
                          <a:cs typeface="Times New Roman"/>
                        </a:rPr>
                        <a:t>1.27</a:t>
                      </a:r>
                      <a:endParaRPr lang="en-US" sz="1000" dirty="0">
                        <a:solidFill>
                          <a:schemeClr val="tx1"/>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5571">
                <a:tc>
                  <a:txBody>
                    <a:bodyPr/>
                    <a:lstStyle/>
                    <a:p>
                      <a:pPr marL="0" marR="0" algn="ctr">
                        <a:lnSpc>
                          <a:spcPct val="115000"/>
                        </a:lnSpc>
                        <a:spcBef>
                          <a:spcPts val="0"/>
                        </a:spcBef>
                        <a:spcAft>
                          <a:spcPts val="0"/>
                        </a:spcAft>
                      </a:pPr>
                      <a:r>
                        <a:rPr lang="en-US" sz="900">
                          <a:latin typeface="+mj-lt"/>
                          <a:ea typeface="Calibri"/>
                          <a:cs typeface="Times New Roman"/>
                        </a:rPr>
                        <a:t>Mar’14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0.82</a:t>
                      </a:r>
                      <a:endParaRPr lang="en-US" sz="1000" dirty="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0.56</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1.66</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1.50</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Apr’14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0.31</a:t>
                      </a:r>
                      <a:endParaRPr lang="en-US" sz="1000" dirty="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0.47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1.76</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1.78</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May’14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0.54</a:t>
                      </a:r>
                      <a:endParaRPr lang="en-US" sz="100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0.36</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1.81</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2.57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5571">
                <a:tc>
                  <a:txBody>
                    <a:bodyPr/>
                    <a:lstStyle/>
                    <a:p>
                      <a:pPr marL="0" marR="0" algn="ctr">
                        <a:lnSpc>
                          <a:spcPct val="115000"/>
                        </a:lnSpc>
                        <a:spcBef>
                          <a:spcPts val="0"/>
                        </a:spcBef>
                        <a:spcAft>
                          <a:spcPts val="0"/>
                        </a:spcAft>
                      </a:pPr>
                      <a:r>
                        <a:rPr lang="en-US" sz="900">
                          <a:latin typeface="+mj-lt"/>
                          <a:ea typeface="Calibri"/>
                          <a:cs typeface="Times New Roman"/>
                        </a:rPr>
                        <a:t>June’14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0.33</a:t>
                      </a:r>
                      <a:endParaRPr lang="en-US" sz="100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0.50</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2.16</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1.32</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July’14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0.41</a:t>
                      </a:r>
                      <a:endParaRPr lang="en-US" sz="100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Calibri"/>
                          <a:cs typeface="Times New Roman"/>
                        </a:rPr>
                        <a:t>0.58</a:t>
                      </a:r>
                      <a:endParaRPr lang="en-US" sz="1000" b="1" dirty="0">
                        <a:solidFill>
                          <a:srgbClr val="0000FF"/>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Calibri"/>
                          <a:cs typeface="Times New Roman"/>
                        </a:rPr>
                        <a:t>4.55</a:t>
                      </a:r>
                      <a:endParaRPr lang="en-US" sz="1000" b="1" dirty="0">
                        <a:solidFill>
                          <a:srgbClr val="0000FF"/>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2.27</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Aug’14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0.50</a:t>
                      </a:r>
                      <a:endParaRPr lang="en-US" sz="1000" dirty="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0.34</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3.16</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Calibri"/>
                          <a:cs typeface="Times New Roman"/>
                        </a:rPr>
                        <a:t>2.76</a:t>
                      </a:r>
                      <a:endParaRPr lang="en-US" sz="1000" b="1" dirty="0">
                        <a:solidFill>
                          <a:srgbClr val="0000FF"/>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5571">
                <a:tc>
                  <a:txBody>
                    <a:bodyPr/>
                    <a:lstStyle/>
                    <a:p>
                      <a:pPr marL="0" marR="0" algn="ctr">
                        <a:lnSpc>
                          <a:spcPct val="115000"/>
                        </a:lnSpc>
                        <a:spcBef>
                          <a:spcPts val="0"/>
                        </a:spcBef>
                        <a:spcAft>
                          <a:spcPts val="0"/>
                        </a:spcAft>
                      </a:pPr>
                      <a:r>
                        <a:rPr lang="en-US" sz="900">
                          <a:latin typeface="+mj-lt"/>
                          <a:ea typeface="Calibri"/>
                          <a:cs typeface="Times New Roman"/>
                        </a:rPr>
                        <a:t>Sept’14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0.53</a:t>
                      </a:r>
                      <a:endParaRPr lang="en-US" sz="100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0.38</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3.38</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1.43</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Oct’14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0.48</a:t>
                      </a:r>
                      <a:endParaRPr lang="en-US" sz="100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0.31</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4.45</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1.27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Nov’14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0.31</a:t>
                      </a:r>
                      <a:endParaRPr lang="en-US" sz="100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0.30</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3.06</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1.19</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5571">
                <a:tc>
                  <a:txBody>
                    <a:bodyPr/>
                    <a:lstStyle/>
                    <a:p>
                      <a:pPr marL="0" marR="0" algn="ctr">
                        <a:lnSpc>
                          <a:spcPct val="115000"/>
                        </a:lnSpc>
                        <a:spcBef>
                          <a:spcPts val="0"/>
                        </a:spcBef>
                        <a:spcAft>
                          <a:spcPts val="0"/>
                        </a:spcAft>
                      </a:pPr>
                      <a:r>
                        <a:rPr lang="en-US" sz="900">
                          <a:latin typeface="+mj-lt"/>
                          <a:ea typeface="Calibri"/>
                          <a:cs typeface="Times New Roman"/>
                        </a:rPr>
                        <a:t>Dec’14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0.29</a:t>
                      </a:r>
                      <a:endParaRPr lang="en-US" sz="1000">
                        <a:latin typeface="+mj-lt"/>
                        <a:ea typeface="Times New Roman"/>
                        <a:cs typeface="Times New Roman"/>
                      </a:endParaRPr>
                    </a:p>
                  </a:txBody>
                  <a:tcPr marL="60875" marR="608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0.29</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2.38</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1.27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Jan’15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0.21</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C00000"/>
                          </a:solidFill>
                          <a:latin typeface="+mj-lt"/>
                          <a:ea typeface="Calibri"/>
                          <a:cs typeface="Times New Roman"/>
                        </a:rPr>
                        <a:t>0.21</a:t>
                      </a:r>
                      <a:endParaRPr lang="en-US" sz="1000" b="1" dirty="0">
                        <a:solidFill>
                          <a:srgbClr val="C00000"/>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1.76</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0.93</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Feb’15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0.23</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1.65</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1.43</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5571">
                <a:tc>
                  <a:txBody>
                    <a:bodyPr/>
                    <a:lstStyle/>
                    <a:p>
                      <a:pPr marL="0" marR="0" algn="ctr">
                        <a:lnSpc>
                          <a:spcPct val="115000"/>
                        </a:lnSpc>
                        <a:spcBef>
                          <a:spcPts val="0"/>
                        </a:spcBef>
                        <a:spcAft>
                          <a:spcPts val="0"/>
                        </a:spcAft>
                      </a:pPr>
                      <a:r>
                        <a:rPr lang="en-US" sz="900">
                          <a:latin typeface="+mj-lt"/>
                          <a:ea typeface="Calibri"/>
                          <a:cs typeface="Times New Roman"/>
                        </a:rPr>
                        <a:t>Mar’15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0.73</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0.50</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1.75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1.67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Apr’15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0.49</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1.70</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1.51</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May’15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0.32</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0.32</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1.81</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1.55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5571">
                <a:tc>
                  <a:txBody>
                    <a:bodyPr/>
                    <a:lstStyle/>
                    <a:p>
                      <a:pPr marL="0" marR="0" algn="ctr">
                        <a:lnSpc>
                          <a:spcPct val="115000"/>
                        </a:lnSpc>
                        <a:spcBef>
                          <a:spcPts val="0"/>
                        </a:spcBef>
                        <a:spcAft>
                          <a:spcPts val="0"/>
                        </a:spcAft>
                      </a:pPr>
                      <a:r>
                        <a:rPr lang="en-US" sz="900">
                          <a:latin typeface="+mj-lt"/>
                          <a:ea typeface="Calibri"/>
                          <a:cs typeface="Times New Roman"/>
                        </a:rPr>
                        <a:t>June’15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2.24</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2.30</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July’15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0.43</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0.28</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2.95</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2.45</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Aug’15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b="1" dirty="0">
                          <a:solidFill>
                            <a:srgbClr val="0000FF"/>
                          </a:solidFill>
                          <a:latin typeface="+mj-lt"/>
                          <a:ea typeface="Calibri"/>
                          <a:cs typeface="Times New Roman"/>
                        </a:rPr>
                        <a:t>0.59</a:t>
                      </a:r>
                      <a:endParaRPr lang="en-US" sz="1000" b="1" dirty="0">
                        <a:solidFill>
                          <a:srgbClr val="0000FF"/>
                        </a:solidFill>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0.33</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3.19</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2.64</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5571">
                <a:tc>
                  <a:txBody>
                    <a:bodyPr/>
                    <a:lstStyle/>
                    <a:p>
                      <a:pPr marL="0" marR="0" algn="ctr">
                        <a:lnSpc>
                          <a:spcPct val="115000"/>
                        </a:lnSpc>
                        <a:spcBef>
                          <a:spcPts val="0"/>
                        </a:spcBef>
                        <a:spcAft>
                          <a:spcPts val="0"/>
                        </a:spcAft>
                      </a:pPr>
                      <a:r>
                        <a:rPr lang="en-US" sz="900">
                          <a:latin typeface="+mj-lt"/>
                          <a:ea typeface="Calibri"/>
                          <a:cs typeface="Times New Roman"/>
                        </a:rPr>
                        <a:t>Sept’15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0.57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0.38</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3.38</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2.40</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Oct’15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0.53</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0.32</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2.55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1.73</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Nov’15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0.45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0.29</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2.17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1.65</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6698">
                <a:tc>
                  <a:txBody>
                    <a:bodyPr/>
                    <a:lstStyle/>
                    <a:p>
                      <a:pPr marL="0" marR="0" algn="ctr">
                        <a:lnSpc>
                          <a:spcPct val="115000"/>
                        </a:lnSpc>
                        <a:spcBef>
                          <a:spcPts val="0"/>
                        </a:spcBef>
                        <a:spcAft>
                          <a:spcPts val="0"/>
                        </a:spcAft>
                      </a:pPr>
                      <a:r>
                        <a:rPr lang="en-US" sz="900">
                          <a:latin typeface="+mj-lt"/>
                          <a:ea typeface="Calibri"/>
                          <a:cs typeface="Times New Roman"/>
                        </a:rPr>
                        <a:t>Dec’15</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0.27</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2.02</a:t>
                      </a:r>
                      <a:endParaRPr lang="en-US" sz="100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2.57</a:t>
                      </a:r>
                      <a:endParaRPr lang="en-US" sz="1000" dirty="0">
                        <a:latin typeface="+mj-lt"/>
                        <a:ea typeface="Times New Roman"/>
                        <a:cs typeface="Times New Roman"/>
                      </a:endParaRPr>
                    </a:p>
                  </a:txBody>
                  <a:tcPr marL="60875" marR="608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7409" name="Rectangle 1"/>
          <p:cNvSpPr>
            <a:spLocks noChangeArrowheads="1"/>
          </p:cNvSpPr>
          <p:nvPr/>
        </p:nvSpPr>
        <p:spPr bwMode="auto">
          <a:xfrm>
            <a:off x="2133600" y="5029200"/>
            <a:ext cx="297180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Legend: </a:t>
            </a: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Values expressed in mg/L</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304800" y="5486400"/>
            <a:ext cx="8382000" cy="830997"/>
          </a:xfrm>
          <a:prstGeom prst="rect">
            <a:avLst/>
          </a:prstGeom>
        </p:spPr>
        <p:txBody>
          <a:bodyPr wrap="square">
            <a:spAutoFit/>
          </a:bodyPr>
          <a:lstStyle/>
          <a:p>
            <a:pPr algn="just">
              <a:buFont typeface="Wingdings" pitchFamily="2" charset="2"/>
              <a:buChar char="ü"/>
            </a:pPr>
            <a:r>
              <a:rPr lang="en-US" sz="1600" b="1" dirty="0" smtClean="0">
                <a:solidFill>
                  <a:srgbClr val="0000FF"/>
                </a:solidFill>
                <a:latin typeface="Times New Roman" pitchFamily="18" charset="0"/>
                <a:cs typeface="Times New Roman" pitchFamily="18" charset="0"/>
              </a:rPr>
              <a:t>Nitrate levels in the selected water bodies varied; ranged from 0.20 to 0.73 mg/ L in Syngenta Lake, </a:t>
            </a:r>
            <a:r>
              <a:rPr lang="en-US" sz="1600" b="1" dirty="0" smtClean="0">
                <a:solidFill>
                  <a:srgbClr val="660033"/>
                </a:solidFill>
                <a:latin typeface="Times New Roman" pitchFamily="18" charset="0"/>
                <a:cs typeface="Times New Roman" pitchFamily="18" charset="0"/>
              </a:rPr>
              <a:t>0.20 to 0.73 mg /L in </a:t>
            </a:r>
            <a:r>
              <a:rPr lang="en-US" sz="1600" b="1" dirty="0" err="1" smtClean="0">
                <a:solidFill>
                  <a:srgbClr val="660033"/>
                </a:solidFill>
                <a:latin typeface="Times New Roman" pitchFamily="18" charset="0"/>
                <a:cs typeface="Times New Roman" pitchFamily="18" charset="0"/>
              </a:rPr>
              <a:t>Khandola</a:t>
            </a:r>
            <a:r>
              <a:rPr lang="en-US" sz="1600" b="1" dirty="0" smtClean="0">
                <a:solidFill>
                  <a:srgbClr val="660033"/>
                </a:solidFill>
                <a:latin typeface="Times New Roman" pitchFamily="18" charset="0"/>
                <a:cs typeface="Times New Roman" pitchFamily="18" charset="0"/>
              </a:rPr>
              <a:t> Pond, </a:t>
            </a:r>
            <a:r>
              <a:rPr lang="en-US" sz="1600" b="1" dirty="0" smtClean="0">
                <a:solidFill>
                  <a:srgbClr val="FF3300"/>
                </a:solidFill>
                <a:latin typeface="Times New Roman" pitchFamily="18" charset="0"/>
                <a:cs typeface="Times New Roman" pitchFamily="18" charset="0"/>
              </a:rPr>
              <a:t>1.43 to 4.55 mg /L in Lotus Lake </a:t>
            </a:r>
            <a:r>
              <a:rPr lang="en-US" sz="1600" b="1" dirty="0" smtClean="0">
                <a:latin typeface="Times New Roman" pitchFamily="18" charset="0"/>
                <a:cs typeface="Times New Roman" pitchFamily="18" charset="0"/>
              </a:rPr>
              <a:t>and, </a:t>
            </a:r>
            <a:r>
              <a:rPr lang="en-US" sz="1600" b="1" dirty="0" smtClean="0">
                <a:solidFill>
                  <a:schemeClr val="accent6">
                    <a:lumMod val="50000"/>
                  </a:schemeClr>
                </a:solidFill>
                <a:latin typeface="Times New Roman" pitchFamily="18" charset="0"/>
                <a:cs typeface="Times New Roman" pitchFamily="18" charset="0"/>
              </a:rPr>
              <a:t>0.80 to 2.76mg /L in </a:t>
            </a:r>
            <a:r>
              <a:rPr lang="en-US" sz="1600" b="1" dirty="0" err="1" smtClean="0">
                <a:solidFill>
                  <a:schemeClr val="accent6">
                    <a:lumMod val="50000"/>
                  </a:schemeClr>
                </a:solidFill>
                <a:latin typeface="Times New Roman" pitchFamily="18" charset="0"/>
                <a:cs typeface="Times New Roman" pitchFamily="18" charset="0"/>
              </a:rPr>
              <a:t>Curtorim</a:t>
            </a:r>
            <a:r>
              <a:rPr lang="en-US" sz="1600" b="1" dirty="0" smtClean="0">
                <a:solidFill>
                  <a:schemeClr val="accent6">
                    <a:lumMod val="50000"/>
                  </a:schemeClr>
                </a:solidFill>
                <a:latin typeface="Times New Roman" pitchFamily="18" charset="0"/>
                <a:cs typeface="Times New Roman" pitchFamily="18" charset="0"/>
              </a:rPr>
              <a:t> Lake. </a:t>
            </a:r>
          </a:p>
        </p:txBody>
      </p:sp>
      <p:pic>
        <p:nvPicPr>
          <p:cNvPr id="6" name="Picture 5"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066800"/>
          <a:ext cx="8229600" cy="4389437"/>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Picture 006"/>
          <p:cNvPicPr>
            <a:picLocks noChangeAspect="1" noChangeArrowheads="1"/>
          </p:cNvPicPr>
          <p:nvPr/>
        </p:nvPicPr>
        <p:blipFill>
          <a:blip r:embed="rId4"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
        <p:nvSpPr>
          <p:cNvPr id="5" name="Rectangle 4"/>
          <p:cNvSpPr/>
          <p:nvPr/>
        </p:nvSpPr>
        <p:spPr>
          <a:xfrm>
            <a:off x="838200" y="381000"/>
            <a:ext cx="6858000" cy="461665"/>
          </a:xfrm>
          <a:prstGeom prst="rect">
            <a:avLst/>
          </a:prstGeom>
        </p:spPr>
        <p:txBody>
          <a:bodyPr wrap="square">
            <a:spAutoFit/>
          </a:bodyPr>
          <a:lstStyle/>
          <a:p>
            <a:pPr algn="r"/>
            <a:r>
              <a:rPr lang="en-US" sz="2400" b="1" dirty="0" smtClean="0">
                <a:solidFill>
                  <a:srgbClr val="0000FF"/>
                </a:solidFill>
                <a:latin typeface="+mj-lt"/>
              </a:rPr>
              <a:t>Variations in nitrates of selected water bodies </a:t>
            </a:r>
            <a:endParaRPr lang="en-US" sz="2400" b="1" dirty="0">
              <a:solidFill>
                <a:srgbClr val="0000FF"/>
              </a:solidFill>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228600"/>
            <a:ext cx="6858000" cy="461665"/>
          </a:xfrm>
          <a:prstGeom prst="rect">
            <a:avLst/>
          </a:prstGeom>
        </p:spPr>
        <p:txBody>
          <a:bodyPr wrap="square">
            <a:spAutoFit/>
          </a:bodyPr>
          <a:lstStyle/>
          <a:p>
            <a:r>
              <a:rPr lang="en-US" sz="2400" b="1" dirty="0" smtClean="0">
                <a:solidFill>
                  <a:srgbClr val="0000FF"/>
                </a:solidFill>
                <a:latin typeface="+mj-lt"/>
              </a:rPr>
              <a:t>Variations in phosphates of selected water bodies</a:t>
            </a:r>
            <a:endParaRPr lang="en-US" sz="2400" b="1" dirty="0">
              <a:solidFill>
                <a:srgbClr val="0000FF"/>
              </a:solidFill>
              <a:latin typeface="+mj-lt"/>
            </a:endParaRPr>
          </a:p>
        </p:txBody>
      </p:sp>
      <p:graphicFrame>
        <p:nvGraphicFramePr>
          <p:cNvPr id="7" name="Table 6"/>
          <p:cNvGraphicFramePr>
            <a:graphicFrameLocks noGrp="1"/>
          </p:cNvGraphicFramePr>
          <p:nvPr/>
        </p:nvGraphicFramePr>
        <p:xfrm>
          <a:off x="2133600" y="685800"/>
          <a:ext cx="5486401" cy="4098231"/>
        </p:xfrm>
        <a:graphic>
          <a:graphicData uri="http://schemas.openxmlformats.org/drawingml/2006/table">
            <a:tbl>
              <a:tblPr/>
              <a:tblGrid>
                <a:gridCol w="1305763"/>
                <a:gridCol w="1122518"/>
                <a:gridCol w="1162018"/>
                <a:gridCol w="913463"/>
                <a:gridCol w="982639"/>
              </a:tblGrid>
              <a:tr h="312615">
                <a:tc>
                  <a:txBody>
                    <a:bodyPr/>
                    <a:lstStyle/>
                    <a:p>
                      <a:pPr marL="0" marR="0" algn="ctr">
                        <a:lnSpc>
                          <a:spcPct val="115000"/>
                        </a:lnSpc>
                        <a:spcBef>
                          <a:spcPts val="0"/>
                        </a:spcBef>
                        <a:spcAft>
                          <a:spcPts val="0"/>
                        </a:spcAft>
                      </a:pPr>
                      <a:r>
                        <a:rPr lang="en-US" sz="1000" b="1" dirty="0">
                          <a:solidFill>
                            <a:srgbClr val="FF0000"/>
                          </a:solidFill>
                          <a:latin typeface="+mj-lt"/>
                          <a:ea typeface="Calibri"/>
                          <a:cs typeface="Times New Roman"/>
                        </a:rPr>
                        <a:t>Months of study</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solidFill>
                            <a:srgbClr val="FF0000"/>
                          </a:solidFill>
                          <a:latin typeface="+mj-lt"/>
                          <a:ea typeface="Calibri"/>
                          <a:cs typeface="Times New Roman"/>
                        </a:rPr>
                        <a:t>Syngenta Lake</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FF0000"/>
                          </a:solidFill>
                          <a:latin typeface="+mj-lt"/>
                          <a:ea typeface="Calibri"/>
                          <a:cs typeface="Times New Roman"/>
                        </a:rPr>
                        <a:t>Khandola Pond</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FF0000"/>
                          </a:solidFill>
                          <a:latin typeface="+mj-lt"/>
                          <a:ea typeface="Calibri"/>
                          <a:cs typeface="Times New Roman"/>
                        </a:rPr>
                        <a:t>Lotus Lake</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err="1">
                          <a:solidFill>
                            <a:srgbClr val="FF0000"/>
                          </a:solidFill>
                          <a:latin typeface="+mj-lt"/>
                          <a:ea typeface="Calibri"/>
                          <a:cs typeface="Times New Roman"/>
                        </a:rPr>
                        <a:t>Curtorim</a:t>
                      </a:r>
                      <a:r>
                        <a:rPr lang="en-US" sz="1000" b="1" dirty="0">
                          <a:solidFill>
                            <a:srgbClr val="FF0000"/>
                          </a:solidFill>
                          <a:latin typeface="+mj-lt"/>
                          <a:ea typeface="Calibri"/>
                          <a:cs typeface="Times New Roman"/>
                        </a:rPr>
                        <a:t> Lake</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Jan’14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0.10</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C00000"/>
                          </a:solidFill>
                          <a:latin typeface="+mj-lt"/>
                          <a:ea typeface="Calibri"/>
                          <a:cs typeface="Times New Roman"/>
                        </a:rPr>
                        <a:t>0.01</a:t>
                      </a:r>
                      <a:endParaRPr lang="en-US" sz="1000" b="1" dirty="0">
                        <a:solidFill>
                          <a:srgbClr val="C0000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C00000"/>
                          </a:solidFill>
                          <a:latin typeface="+mj-lt"/>
                          <a:ea typeface="Calibri"/>
                          <a:cs typeface="Times New Roman"/>
                        </a:rPr>
                        <a:t>0.01</a:t>
                      </a:r>
                      <a:endParaRPr lang="en-US" sz="1000" b="1" dirty="0">
                        <a:solidFill>
                          <a:srgbClr val="C0000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C00000"/>
                          </a:solidFill>
                          <a:latin typeface="+mj-lt"/>
                          <a:ea typeface="Calibri"/>
                          <a:cs typeface="Times New Roman"/>
                        </a:rPr>
                        <a:t>0.01</a:t>
                      </a:r>
                      <a:endParaRPr lang="en-US" sz="1000" b="1" dirty="0">
                        <a:solidFill>
                          <a:srgbClr val="C0000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Feb’14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0.12</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0.03</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0.02</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Mar’14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0.23</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0.10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Apr’14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0.10</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0.04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95">
                <a:tc>
                  <a:txBody>
                    <a:bodyPr/>
                    <a:lstStyle/>
                    <a:p>
                      <a:pPr marL="0" marR="0" algn="ctr">
                        <a:lnSpc>
                          <a:spcPct val="115000"/>
                        </a:lnSpc>
                        <a:spcBef>
                          <a:spcPts val="0"/>
                        </a:spcBef>
                        <a:spcAft>
                          <a:spcPts val="0"/>
                        </a:spcAft>
                      </a:pPr>
                      <a:r>
                        <a:rPr lang="en-US" sz="900">
                          <a:latin typeface="+mj-lt"/>
                          <a:ea typeface="Calibri"/>
                          <a:cs typeface="Times New Roman"/>
                        </a:rPr>
                        <a:t>May’14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0.24</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0.02</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dirty="0">
                          <a:latin typeface="+mj-lt"/>
                          <a:ea typeface="Calibri"/>
                          <a:cs typeface="Times New Roman"/>
                        </a:rPr>
                        <a:t>June’14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0.27</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0.02</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0.30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July’14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0.25</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smtClean="0">
                          <a:solidFill>
                            <a:srgbClr val="0000FF"/>
                          </a:solidFill>
                          <a:latin typeface="+mj-lt"/>
                          <a:ea typeface="Calibri"/>
                          <a:cs typeface="Times New Roman"/>
                        </a:rPr>
                        <a:t>0.30</a:t>
                      </a:r>
                      <a:endParaRPr lang="en-US" sz="1000" b="1" dirty="0">
                        <a:solidFill>
                          <a:srgbClr val="0000FF"/>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FF"/>
                          </a:solidFill>
                          <a:latin typeface="+mj-lt"/>
                          <a:ea typeface="Calibri"/>
                          <a:cs typeface="Times New Roman"/>
                        </a:rPr>
                        <a:t>2.41</a:t>
                      </a:r>
                      <a:endParaRPr lang="en-US" sz="1000" b="1" dirty="0">
                        <a:solidFill>
                          <a:srgbClr val="0000FF"/>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FF"/>
                          </a:solidFill>
                          <a:latin typeface="+mj-lt"/>
                          <a:ea typeface="Calibri"/>
                          <a:cs typeface="Times New Roman"/>
                        </a:rPr>
                        <a:t>1.72</a:t>
                      </a:r>
                      <a:endParaRPr lang="en-US" sz="1000" b="1" dirty="0">
                        <a:solidFill>
                          <a:srgbClr val="0000FF"/>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dirty="0">
                          <a:latin typeface="+mj-lt"/>
                          <a:ea typeface="Calibri"/>
                          <a:cs typeface="Times New Roman"/>
                        </a:rPr>
                        <a:t>Aug’14</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0.19</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0.25</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1.92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0.49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Sept’14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0.20</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0.15</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0.78</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0.55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Oct’14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0.15</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0.60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0.30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Nov’14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0.19</a:t>
                      </a:r>
                      <a:endParaRPr lang="en-US" sz="100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0.10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Dec’14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0.10</a:t>
                      </a:r>
                      <a:endParaRPr lang="en-US" sz="1000" dirty="0">
                        <a:latin typeface="+mj-lt"/>
                        <a:ea typeface="Times New Roman"/>
                        <a:cs typeface="Times New Roman"/>
                      </a:endParaRPr>
                    </a:p>
                  </a:txBody>
                  <a:tcPr marL="61164" marR="6116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0.10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0.10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Jan’15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0.27</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Feb’15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C00000"/>
                          </a:solidFill>
                          <a:latin typeface="+mj-lt"/>
                          <a:ea typeface="Calibri"/>
                          <a:cs typeface="Times New Roman"/>
                        </a:rPr>
                        <a:t>0.07</a:t>
                      </a:r>
                      <a:endParaRPr lang="en-US" sz="1000" b="1" dirty="0">
                        <a:solidFill>
                          <a:srgbClr val="C00000"/>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0.20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0.30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Mar’15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0.21</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0.48</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Apr’15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0.10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0.18</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0.40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May’15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0.20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0.47</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June’15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0.39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1.15</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July’15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0.29</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1.01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1.22</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Aug’15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FF"/>
                          </a:solidFill>
                          <a:latin typeface="+mj-lt"/>
                          <a:ea typeface="Calibri"/>
                          <a:cs typeface="Times New Roman"/>
                        </a:rPr>
                        <a:t>0.31</a:t>
                      </a:r>
                      <a:endParaRPr lang="en-US" sz="1000" b="1" dirty="0">
                        <a:solidFill>
                          <a:srgbClr val="0000FF"/>
                        </a:solidFill>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1.62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1.54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Sept’15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0.28</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0.04</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1.70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0.95</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Oct’15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0.22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0.03</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1.03</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0.40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Nov’15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0.17</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0.17</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smtClean="0">
                          <a:solidFill>
                            <a:srgbClr val="000000"/>
                          </a:solidFill>
                          <a:latin typeface="+mj-lt"/>
                          <a:ea typeface="Calibri"/>
                          <a:cs typeface="Times New Roman"/>
                        </a:rPr>
                        <a:t>0.20</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308">
                <a:tc>
                  <a:txBody>
                    <a:bodyPr/>
                    <a:lstStyle/>
                    <a:p>
                      <a:pPr marL="0" marR="0" algn="ctr">
                        <a:lnSpc>
                          <a:spcPct val="115000"/>
                        </a:lnSpc>
                        <a:spcBef>
                          <a:spcPts val="0"/>
                        </a:spcBef>
                        <a:spcAft>
                          <a:spcPts val="0"/>
                        </a:spcAft>
                      </a:pPr>
                      <a:r>
                        <a:rPr lang="en-US" sz="900">
                          <a:latin typeface="+mj-lt"/>
                          <a:ea typeface="Calibri"/>
                          <a:cs typeface="Times New Roman"/>
                        </a:rPr>
                        <a:t>Dec’15</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0.12</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0.01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latin typeface="+mj-lt"/>
                          <a:ea typeface="Calibri"/>
                          <a:cs typeface="Times New Roman"/>
                        </a:rPr>
                        <a:t>0.11</a:t>
                      </a:r>
                      <a:endParaRPr lang="en-US" sz="100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latin typeface="+mj-lt"/>
                          <a:ea typeface="Calibri"/>
                          <a:cs typeface="Times New Roman"/>
                        </a:rPr>
                        <a:t>0.12</a:t>
                      </a:r>
                      <a:endParaRPr lang="en-US" sz="1000" dirty="0">
                        <a:latin typeface="+mj-lt"/>
                        <a:ea typeface="Times New Roman"/>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1"/>
          <p:cNvSpPr>
            <a:spLocks noChangeArrowheads="1"/>
          </p:cNvSpPr>
          <p:nvPr/>
        </p:nvSpPr>
        <p:spPr bwMode="auto">
          <a:xfrm>
            <a:off x="2133600" y="4724400"/>
            <a:ext cx="274320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Legend: </a:t>
            </a: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Values expressed in mg/L</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nvSpPr>
        <p:spPr>
          <a:xfrm>
            <a:off x="228600" y="5042118"/>
            <a:ext cx="8610600" cy="1569660"/>
          </a:xfrm>
          <a:prstGeom prst="rect">
            <a:avLst/>
          </a:prstGeom>
        </p:spPr>
        <p:txBody>
          <a:bodyPr wrap="square">
            <a:spAutoFit/>
          </a:bodyPr>
          <a:lstStyle/>
          <a:p>
            <a:pPr marL="171450" indent="-171450" algn="just">
              <a:buFont typeface="Wingdings" pitchFamily="2" charset="2"/>
              <a:buChar char="ü"/>
            </a:pPr>
            <a:r>
              <a:rPr lang="en-US" sz="1600" b="1" dirty="0" smtClean="0">
                <a:solidFill>
                  <a:srgbClr val="FF3300"/>
                </a:solidFill>
                <a:latin typeface="+mj-lt"/>
                <a:cs typeface="Times New Roman" pitchFamily="18" charset="0"/>
              </a:rPr>
              <a:t>Phosphate concentrations showed variations and ranged from </a:t>
            </a:r>
            <a:r>
              <a:rPr lang="en-US" sz="1600" b="1" dirty="0" smtClean="0">
                <a:solidFill>
                  <a:srgbClr val="0000FF"/>
                </a:solidFill>
                <a:latin typeface="+mj-lt"/>
                <a:cs typeface="Times New Roman" pitchFamily="18" charset="0"/>
              </a:rPr>
              <a:t>0.07 to 0.31 mg /L in Syngenta Lake,</a:t>
            </a:r>
            <a:r>
              <a:rPr lang="en-US" sz="1600" b="1" dirty="0" smtClean="0">
                <a:latin typeface="+mj-lt"/>
                <a:cs typeface="Times New Roman" pitchFamily="18" charset="0"/>
              </a:rPr>
              <a:t> </a:t>
            </a:r>
            <a:r>
              <a:rPr lang="en-US" sz="1600" b="1" dirty="0" smtClean="0">
                <a:solidFill>
                  <a:srgbClr val="990000"/>
                </a:solidFill>
                <a:latin typeface="+mj-lt"/>
                <a:cs typeface="Times New Roman" pitchFamily="18" charset="0"/>
              </a:rPr>
              <a:t>0.01 to 0.30 mg/L in </a:t>
            </a:r>
            <a:r>
              <a:rPr lang="en-US" sz="1600" b="1" dirty="0" err="1" smtClean="0">
                <a:solidFill>
                  <a:srgbClr val="990000"/>
                </a:solidFill>
                <a:latin typeface="+mj-lt"/>
                <a:cs typeface="Times New Roman" pitchFamily="18" charset="0"/>
              </a:rPr>
              <a:t>Khandola</a:t>
            </a:r>
            <a:r>
              <a:rPr lang="en-US" sz="1600" b="1" dirty="0" smtClean="0">
                <a:solidFill>
                  <a:srgbClr val="990000"/>
                </a:solidFill>
                <a:latin typeface="+mj-lt"/>
                <a:cs typeface="Times New Roman" pitchFamily="18" charset="0"/>
              </a:rPr>
              <a:t> Pond, </a:t>
            </a:r>
            <a:r>
              <a:rPr lang="en-US" sz="1600" b="1" dirty="0" smtClean="0">
                <a:solidFill>
                  <a:srgbClr val="7030A0"/>
                </a:solidFill>
                <a:latin typeface="+mj-lt"/>
                <a:cs typeface="Times New Roman" pitchFamily="18" charset="0"/>
              </a:rPr>
              <a:t>0.01 to 2. 41  mg/L in Lotus Lake </a:t>
            </a:r>
            <a:r>
              <a:rPr lang="en-US" sz="1600" b="1" dirty="0" smtClean="0">
                <a:latin typeface="+mj-lt"/>
                <a:cs typeface="Times New Roman" pitchFamily="18" charset="0"/>
              </a:rPr>
              <a:t>and 0.01 to 1.72 mg/ L in </a:t>
            </a:r>
            <a:r>
              <a:rPr lang="en-US" sz="1600" b="1" dirty="0" err="1" smtClean="0">
                <a:latin typeface="+mj-lt"/>
                <a:cs typeface="Times New Roman" pitchFamily="18" charset="0"/>
              </a:rPr>
              <a:t>Curtorim</a:t>
            </a:r>
            <a:r>
              <a:rPr lang="en-US" sz="1600" b="1" dirty="0" smtClean="0">
                <a:latin typeface="+mj-lt"/>
                <a:cs typeface="Times New Roman" pitchFamily="18" charset="0"/>
              </a:rPr>
              <a:t> Lake.</a:t>
            </a:r>
          </a:p>
          <a:p>
            <a:pPr marL="171450" indent="-171450" algn="just">
              <a:buFont typeface="Wingdings" pitchFamily="2" charset="2"/>
              <a:buChar char="ü"/>
            </a:pPr>
            <a:r>
              <a:rPr lang="en-US" sz="1600" b="1" dirty="0" smtClean="0">
                <a:latin typeface="+mj-lt"/>
                <a:cs typeface="Times New Roman" pitchFamily="18" charset="0"/>
              </a:rPr>
              <a:t>During monsoon season, nutrients like nitrates and phosphates enter the water bodies from the surrounding area, especially from farmlands and sewage, resulting in their elevation (</a:t>
            </a:r>
            <a:r>
              <a:rPr lang="en-US" sz="1600" b="1" dirty="0" err="1" smtClean="0">
                <a:latin typeface="+mj-lt"/>
                <a:cs typeface="Times New Roman" pitchFamily="18" charset="0"/>
              </a:rPr>
              <a:t>Sawaiker</a:t>
            </a:r>
            <a:r>
              <a:rPr lang="en-US" sz="1600" b="1" dirty="0" smtClean="0">
                <a:latin typeface="+mj-lt"/>
                <a:cs typeface="Times New Roman" pitchFamily="18" charset="0"/>
              </a:rPr>
              <a:t> and </a:t>
            </a:r>
            <a:r>
              <a:rPr lang="en-US" sz="1600" b="1" dirty="0" err="1" smtClean="0">
                <a:latin typeface="+mj-lt"/>
                <a:cs typeface="Times New Roman" pitchFamily="18" charset="0"/>
              </a:rPr>
              <a:t>Rodrigues</a:t>
            </a:r>
            <a:r>
              <a:rPr lang="en-US" sz="1600" b="1" dirty="0" smtClean="0">
                <a:latin typeface="+mj-lt"/>
                <a:cs typeface="Times New Roman" pitchFamily="18" charset="0"/>
              </a:rPr>
              <a:t>, 2016).</a:t>
            </a:r>
            <a:endParaRPr lang="en-US" sz="1600" b="1" dirty="0">
              <a:latin typeface="+mj-lt"/>
              <a:cs typeface="Times New Roman" pitchFamily="18" charset="0"/>
            </a:endParaRPr>
          </a:p>
        </p:txBody>
      </p:sp>
      <p:pic>
        <p:nvPicPr>
          <p:cNvPr id="6" name="Picture 5"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990600"/>
          <a:ext cx="8229600" cy="42672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descr="Picture 006"/>
          <p:cNvPicPr>
            <a:picLocks noChangeAspect="1" noChangeArrowheads="1"/>
          </p:cNvPicPr>
          <p:nvPr/>
        </p:nvPicPr>
        <p:blipFill>
          <a:blip r:embed="rId3"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
        <p:nvSpPr>
          <p:cNvPr id="5" name="Rectangle 4"/>
          <p:cNvSpPr/>
          <p:nvPr/>
        </p:nvSpPr>
        <p:spPr>
          <a:xfrm>
            <a:off x="1066800" y="228600"/>
            <a:ext cx="6858000" cy="461665"/>
          </a:xfrm>
          <a:prstGeom prst="rect">
            <a:avLst/>
          </a:prstGeom>
        </p:spPr>
        <p:txBody>
          <a:bodyPr wrap="square">
            <a:spAutoFit/>
          </a:bodyPr>
          <a:lstStyle/>
          <a:p>
            <a:r>
              <a:rPr lang="en-US" sz="2400" b="1" dirty="0" smtClean="0">
                <a:solidFill>
                  <a:srgbClr val="0000FF"/>
                </a:solidFill>
                <a:latin typeface="+mj-lt"/>
              </a:rPr>
              <a:t>Variations in phosphates of selected water bodies</a:t>
            </a:r>
            <a:endParaRPr lang="en-US" sz="2400" b="1" dirty="0">
              <a:solidFill>
                <a:srgbClr val="0000FF"/>
              </a:solidFill>
              <a:latin typeface="+mj-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686800" cy="5105400"/>
          </a:xfrm>
        </p:spPr>
        <p:txBody>
          <a:bodyPr>
            <a:normAutofit fontScale="62500" lnSpcReduction="20000"/>
          </a:bodyPr>
          <a:lstStyle/>
          <a:p>
            <a:pPr marL="0" indent="0" algn="just">
              <a:lnSpc>
                <a:spcPct val="150000"/>
              </a:lnSpc>
              <a:spcBef>
                <a:spcPts val="0"/>
              </a:spcBef>
              <a:buNone/>
            </a:pPr>
            <a:endParaRPr lang="en-US" sz="1800" b="1" dirty="0" smtClean="0">
              <a:latin typeface="Times New Roman" pitchFamily="18" charset="0"/>
              <a:cs typeface="Times New Roman" pitchFamily="18" charset="0"/>
            </a:endParaRPr>
          </a:p>
          <a:p>
            <a:pPr marL="171450" indent="-171450" algn="just">
              <a:lnSpc>
                <a:spcPct val="150000"/>
              </a:lnSpc>
              <a:spcBef>
                <a:spcPts val="0"/>
              </a:spcBef>
              <a:buClr>
                <a:srgbClr val="006600"/>
              </a:buClr>
              <a:buFont typeface="Wingdings" pitchFamily="2" charset="2"/>
              <a:buChar char="ü"/>
            </a:pPr>
            <a:r>
              <a:rPr lang="en-US" sz="3800" b="1" dirty="0" smtClean="0">
                <a:solidFill>
                  <a:srgbClr val="FF0000"/>
                </a:solidFill>
                <a:latin typeface="+mj-lt"/>
                <a:cs typeface="Times New Roman" pitchFamily="18" charset="0"/>
              </a:rPr>
              <a:t>α - </a:t>
            </a:r>
            <a:r>
              <a:rPr lang="en-US" sz="3800" b="1" dirty="0" err="1" smtClean="0">
                <a:solidFill>
                  <a:srgbClr val="FF0000"/>
                </a:solidFill>
                <a:latin typeface="+mj-lt"/>
                <a:cs typeface="Times New Roman" pitchFamily="18" charset="0"/>
              </a:rPr>
              <a:t>mesosaprobous</a:t>
            </a:r>
            <a:r>
              <a:rPr lang="en-US" sz="3800" b="1" dirty="0" smtClean="0">
                <a:solidFill>
                  <a:srgbClr val="FF0000"/>
                </a:solidFill>
                <a:latin typeface="+mj-lt"/>
                <a:cs typeface="Times New Roman" pitchFamily="18" charset="0"/>
              </a:rPr>
              <a:t> </a:t>
            </a:r>
            <a:r>
              <a:rPr lang="en-US" sz="3800" b="1" dirty="0" smtClean="0">
                <a:latin typeface="+mj-lt"/>
                <a:cs typeface="Times New Roman" pitchFamily="18" charset="0"/>
              </a:rPr>
              <a:t>form were found to be occurring in </a:t>
            </a:r>
            <a:r>
              <a:rPr lang="en-US" sz="3800" b="1" dirty="0" smtClean="0">
                <a:solidFill>
                  <a:srgbClr val="FF0000"/>
                </a:solidFill>
                <a:latin typeface="+mj-lt"/>
                <a:cs typeface="Times New Roman" pitchFamily="18" charset="0"/>
              </a:rPr>
              <a:t>Syngenta, Lotus and </a:t>
            </a:r>
            <a:r>
              <a:rPr lang="en-US" sz="3800" b="1" dirty="0" err="1" smtClean="0">
                <a:solidFill>
                  <a:srgbClr val="FF0000"/>
                </a:solidFill>
                <a:latin typeface="+mj-lt"/>
                <a:cs typeface="Times New Roman" pitchFamily="18" charset="0"/>
              </a:rPr>
              <a:t>Curtorim</a:t>
            </a:r>
            <a:r>
              <a:rPr lang="en-US" sz="3800" b="1" dirty="0" smtClean="0">
                <a:solidFill>
                  <a:srgbClr val="FF0000"/>
                </a:solidFill>
                <a:latin typeface="+mj-lt"/>
                <a:cs typeface="Times New Roman" pitchFamily="18" charset="0"/>
              </a:rPr>
              <a:t> Lakes</a:t>
            </a:r>
            <a:r>
              <a:rPr lang="en-US" sz="3800" b="1" dirty="0" smtClean="0">
                <a:solidFill>
                  <a:srgbClr val="FF00FF"/>
                </a:solidFill>
                <a:latin typeface="+mj-lt"/>
                <a:cs typeface="Times New Roman" pitchFamily="18" charset="0"/>
              </a:rPr>
              <a:t> </a:t>
            </a:r>
            <a:r>
              <a:rPr lang="en-US" sz="3800" b="1" dirty="0" smtClean="0">
                <a:latin typeface="+mj-lt"/>
                <a:cs typeface="Times New Roman" pitchFamily="18" charset="0"/>
              </a:rPr>
              <a:t>while </a:t>
            </a:r>
            <a:r>
              <a:rPr lang="en-US" sz="3800" b="1" dirty="0" smtClean="0">
                <a:solidFill>
                  <a:srgbClr val="0000FF"/>
                </a:solidFill>
                <a:latin typeface="+mj-lt"/>
                <a:cs typeface="Times New Roman" pitchFamily="18" charset="0"/>
              </a:rPr>
              <a:t>β- </a:t>
            </a:r>
            <a:r>
              <a:rPr lang="en-US" sz="3800" b="1" dirty="0" err="1" smtClean="0">
                <a:solidFill>
                  <a:srgbClr val="0000FF"/>
                </a:solidFill>
                <a:latin typeface="+mj-lt"/>
                <a:cs typeface="Times New Roman" pitchFamily="18" charset="0"/>
              </a:rPr>
              <a:t>mesosaprobous</a:t>
            </a:r>
            <a:r>
              <a:rPr lang="en-US" sz="3800" b="1" dirty="0" smtClean="0">
                <a:solidFill>
                  <a:srgbClr val="0000FF"/>
                </a:solidFill>
                <a:latin typeface="+mj-lt"/>
                <a:cs typeface="Times New Roman" pitchFamily="18" charset="0"/>
              </a:rPr>
              <a:t> </a:t>
            </a:r>
            <a:r>
              <a:rPr lang="en-US" sz="3800" b="1" dirty="0" smtClean="0">
                <a:latin typeface="+mj-lt"/>
                <a:cs typeface="Times New Roman" pitchFamily="18" charset="0"/>
              </a:rPr>
              <a:t>forms were recorded from </a:t>
            </a:r>
            <a:r>
              <a:rPr lang="en-US" sz="3800" b="1" dirty="0" err="1" smtClean="0">
                <a:solidFill>
                  <a:srgbClr val="0000FF"/>
                </a:solidFill>
                <a:latin typeface="+mj-lt"/>
                <a:cs typeface="Times New Roman" pitchFamily="18" charset="0"/>
              </a:rPr>
              <a:t>Khandola</a:t>
            </a:r>
            <a:r>
              <a:rPr lang="en-US" sz="3800" b="1" dirty="0" smtClean="0">
                <a:solidFill>
                  <a:srgbClr val="0000FF"/>
                </a:solidFill>
                <a:latin typeface="+mj-lt"/>
                <a:cs typeface="Times New Roman" pitchFamily="18" charset="0"/>
              </a:rPr>
              <a:t> Pond</a:t>
            </a:r>
            <a:r>
              <a:rPr lang="en-US" sz="3800" b="1" dirty="0" smtClean="0">
                <a:latin typeface="+mj-lt"/>
                <a:cs typeface="Times New Roman" pitchFamily="18" charset="0"/>
              </a:rPr>
              <a:t>.</a:t>
            </a:r>
          </a:p>
          <a:p>
            <a:pPr marL="0" indent="0" algn="just">
              <a:lnSpc>
                <a:spcPct val="150000"/>
              </a:lnSpc>
              <a:spcBef>
                <a:spcPts val="0"/>
              </a:spcBef>
              <a:buFont typeface="Wingdings" pitchFamily="2" charset="2"/>
              <a:buChar char="ü"/>
            </a:pPr>
            <a:endParaRPr lang="en-US" sz="3800" b="1" dirty="0" smtClean="0">
              <a:latin typeface="+mj-lt"/>
              <a:cs typeface="Times New Roman" pitchFamily="18" charset="0"/>
            </a:endParaRPr>
          </a:p>
          <a:p>
            <a:pPr marL="171450" indent="-171450" algn="just">
              <a:lnSpc>
                <a:spcPct val="150000"/>
              </a:lnSpc>
              <a:spcBef>
                <a:spcPts val="0"/>
              </a:spcBef>
              <a:buClr>
                <a:srgbClr val="006600"/>
              </a:buClr>
              <a:buFont typeface="Wingdings" pitchFamily="2" charset="2"/>
              <a:buChar char="ü"/>
            </a:pPr>
            <a:r>
              <a:rPr lang="en-US" sz="3800" b="1" dirty="0" smtClean="0">
                <a:latin typeface="+mj-lt"/>
                <a:cs typeface="Times New Roman" pitchFamily="18" charset="0"/>
              </a:rPr>
              <a:t>Both </a:t>
            </a:r>
            <a:r>
              <a:rPr lang="en-US" sz="3800" b="1" dirty="0" smtClean="0">
                <a:solidFill>
                  <a:srgbClr val="0000FF"/>
                </a:solidFill>
                <a:latin typeface="+mj-lt"/>
                <a:cs typeface="Times New Roman" pitchFamily="18" charset="0"/>
              </a:rPr>
              <a:t>α and β </a:t>
            </a:r>
            <a:r>
              <a:rPr lang="en-US" sz="3800" b="1" dirty="0" err="1" smtClean="0">
                <a:solidFill>
                  <a:srgbClr val="0000FF"/>
                </a:solidFill>
                <a:latin typeface="+mj-lt"/>
                <a:cs typeface="Times New Roman" pitchFamily="18" charset="0"/>
              </a:rPr>
              <a:t>mesosaprobous</a:t>
            </a:r>
            <a:r>
              <a:rPr lang="en-US" sz="3800" b="1" dirty="0" smtClean="0">
                <a:solidFill>
                  <a:srgbClr val="0000FF"/>
                </a:solidFill>
                <a:latin typeface="+mj-lt"/>
                <a:cs typeface="Times New Roman" pitchFamily="18" charset="0"/>
              </a:rPr>
              <a:t> organisms indicate presence of moderately polluted water.</a:t>
            </a:r>
          </a:p>
          <a:p>
            <a:pPr marL="171450" indent="-171450" algn="just">
              <a:lnSpc>
                <a:spcPct val="150000"/>
              </a:lnSpc>
              <a:spcBef>
                <a:spcPts val="0"/>
              </a:spcBef>
              <a:buClr>
                <a:srgbClr val="006600"/>
              </a:buClr>
              <a:buFont typeface="Wingdings" pitchFamily="2" charset="2"/>
              <a:buChar char="ü"/>
            </a:pPr>
            <a:endParaRPr lang="en-US" sz="3800" b="1" dirty="0" smtClean="0">
              <a:solidFill>
                <a:srgbClr val="0000FF"/>
              </a:solidFill>
              <a:latin typeface="+mj-lt"/>
              <a:cs typeface="Times New Roman" pitchFamily="18" charset="0"/>
            </a:endParaRPr>
          </a:p>
          <a:p>
            <a:pPr marL="171450" indent="-171450" algn="just">
              <a:lnSpc>
                <a:spcPct val="150000"/>
              </a:lnSpc>
              <a:spcBef>
                <a:spcPts val="0"/>
              </a:spcBef>
              <a:buClr>
                <a:srgbClr val="006600"/>
              </a:buClr>
              <a:buFont typeface="Wingdings" pitchFamily="2" charset="2"/>
              <a:buChar char="ü"/>
            </a:pPr>
            <a:r>
              <a:rPr lang="en-US" sz="3800" b="1" dirty="0" err="1" smtClean="0">
                <a:latin typeface="+mj-lt"/>
                <a:cs typeface="Times New Roman" pitchFamily="18" charset="0"/>
              </a:rPr>
              <a:t>Nautiyal</a:t>
            </a:r>
            <a:r>
              <a:rPr lang="en-US" sz="3800" b="1" dirty="0" smtClean="0">
                <a:latin typeface="+mj-lt"/>
                <a:cs typeface="Times New Roman" pitchFamily="18" charset="0"/>
              </a:rPr>
              <a:t> and </a:t>
            </a:r>
            <a:r>
              <a:rPr lang="en-US" sz="3800" b="1" dirty="0" err="1" smtClean="0">
                <a:latin typeface="+mj-lt"/>
                <a:cs typeface="Times New Roman" pitchFamily="18" charset="0"/>
              </a:rPr>
              <a:t>Mishra</a:t>
            </a:r>
            <a:r>
              <a:rPr lang="en-US" sz="3800" b="1" dirty="0" smtClean="0">
                <a:latin typeface="+mj-lt"/>
                <a:cs typeface="Times New Roman" pitchFamily="18" charset="0"/>
              </a:rPr>
              <a:t> (2013) reported </a:t>
            </a:r>
            <a:r>
              <a:rPr lang="en-US" sz="3800" b="1" dirty="0" err="1" smtClean="0">
                <a:latin typeface="+mj-lt"/>
                <a:cs typeface="Times New Roman" pitchFamily="18" charset="0"/>
              </a:rPr>
              <a:t>alkaliphilic</a:t>
            </a:r>
            <a:r>
              <a:rPr lang="en-US" sz="3800" b="1" dirty="0" smtClean="0">
                <a:latin typeface="+mj-lt"/>
                <a:cs typeface="Times New Roman" pitchFamily="18" charset="0"/>
              </a:rPr>
              <a:t>, fresh-brackish, β-</a:t>
            </a:r>
            <a:r>
              <a:rPr lang="en-US" sz="3800" b="1" dirty="0" err="1" smtClean="0">
                <a:latin typeface="+mj-lt"/>
                <a:cs typeface="Times New Roman" pitchFamily="18" charset="0"/>
              </a:rPr>
              <a:t>mesosaprobic</a:t>
            </a:r>
            <a:r>
              <a:rPr lang="en-US" sz="3800" b="1" dirty="0" smtClean="0">
                <a:latin typeface="+mj-lt"/>
                <a:cs typeface="Times New Roman" pitchFamily="18" charset="0"/>
              </a:rPr>
              <a:t> and </a:t>
            </a:r>
            <a:r>
              <a:rPr lang="en-US" sz="3800" b="1" dirty="0" err="1" smtClean="0">
                <a:latin typeface="+mj-lt"/>
                <a:cs typeface="Times New Roman" pitchFamily="18" charset="0"/>
              </a:rPr>
              <a:t>eutraphentic</a:t>
            </a:r>
            <a:r>
              <a:rPr lang="en-US" sz="3800" b="1" dirty="0" smtClean="0">
                <a:latin typeface="+mj-lt"/>
                <a:cs typeface="Times New Roman" pitchFamily="18" charset="0"/>
              </a:rPr>
              <a:t> condition in water body that was under anthropogenic influence</a:t>
            </a:r>
            <a:r>
              <a:rPr lang="en-US" sz="3800" b="1" dirty="0" smtClean="0">
                <a:latin typeface="Times New Roman" pitchFamily="18" charset="0"/>
                <a:cs typeface="Times New Roman" pitchFamily="18" charset="0"/>
              </a:rPr>
              <a:t>. </a:t>
            </a:r>
          </a:p>
        </p:txBody>
      </p:sp>
      <p:sp>
        <p:nvSpPr>
          <p:cNvPr id="4" name="Rectangle 3"/>
          <p:cNvSpPr/>
          <p:nvPr/>
        </p:nvSpPr>
        <p:spPr>
          <a:xfrm>
            <a:off x="609600" y="762000"/>
            <a:ext cx="8001000" cy="461665"/>
          </a:xfrm>
          <a:prstGeom prst="rect">
            <a:avLst/>
          </a:prstGeom>
        </p:spPr>
        <p:txBody>
          <a:bodyPr wrap="square">
            <a:spAutoFit/>
          </a:bodyPr>
          <a:lstStyle/>
          <a:p>
            <a:pPr algn="ctr"/>
            <a:r>
              <a:rPr lang="en-US" sz="2400" b="1" dirty="0" smtClean="0">
                <a:solidFill>
                  <a:srgbClr val="0000FF"/>
                </a:solidFill>
                <a:latin typeface="+mj-lt"/>
                <a:cs typeface="Times New Roman" pitchFamily="18" charset="0"/>
              </a:rPr>
              <a:t>RESULTS AND DISCUSSION</a:t>
            </a:r>
            <a:endParaRPr lang="en-US" sz="2400" dirty="0">
              <a:solidFill>
                <a:srgbClr val="0000FF"/>
              </a:solidFill>
              <a:latin typeface="+mj-lt"/>
            </a:endParaRPr>
          </a:p>
        </p:txBody>
      </p:sp>
      <p:pic>
        <p:nvPicPr>
          <p:cNvPr id="6" name="Picture 5"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1282948"/>
            <a:ext cx="8077200" cy="5021055"/>
          </a:xfrm>
          <a:prstGeom prst="rect">
            <a:avLst/>
          </a:prstGeom>
        </p:spPr>
        <p:txBody>
          <a:bodyPr wrap="square">
            <a:spAutoFit/>
          </a:bodyPr>
          <a:lstStyle/>
          <a:p>
            <a:pPr marL="285750" indent="-285750" algn="just">
              <a:lnSpc>
                <a:spcPct val="150000"/>
              </a:lnSpc>
              <a:buClr>
                <a:srgbClr val="C00000"/>
              </a:buClr>
              <a:buSzPct val="150000"/>
              <a:buFont typeface="Wingdings" pitchFamily="2" charset="2"/>
              <a:buChar char="ü"/>
            </a:pPr>
            <a:r>
              <a:rPr lang="en-US" b="1" dirty="0" smtClean="0">
                <a:latin typeface="Times New Roman" pitchFamily="18" charset="0"/>
                <a:cs typeface="Times New Roman" pitchFamily="18" charset="0"/>
              </a:rPr>
              <a:t> </a:t>
            </a:r>
            <a:r>
              <a:rPr lang="en-US" sz="2400" b="1" dirty="0" smtClean="0">
                <a:solidFill>
                  <a:srgbClr val="0000FF"/>
                </a:solidFill>
                <a:latin typeface="+mj-lt"/>
                <a:cs typeface="Times New Roman" pitchFamily="18" charset="0"/>
              </a:rPr>
              <a:t>IDSE/5 index ranged  </a:t>
            </a:r>
            <a:r>
              <a:rPr lang="en-US" sz="2400" b="1" dirty="0" smtClean="0">
                <a:solidFill>
                  <a:srgbClr val="006600"/>
                </a:solidFill>
                <a:latin typeface="+mj-lt"/>
                <a:cs typeface="Times New Roman" pitchFamily="18" charset="0"/>
              </a:rPr>
              <a:t>from 3.31-3.47 in Syngenta Lake, </a:t>
            </a:r>
            <a:r>
              <a:rPr lang="en-US" sz="2400" b="1" dirty="0" smtClean="0">
                <a:solidFill>
                  <a:srgbClr val="FF00FF"/>
                </a:solidFill>
                <a:latin typeface="+mj-lt"/>
                <a:cs typeface="Times New Roman" pitchFamily="18" charset="0"/>
              </a:rPr>
              <a:t>3.52 in </a:t>
            </a:r>
            <a:r>
              <a:rPr lang="en-US" sz="2400" b="1" dirty="0" err="1" smtClean="0">
                <a:solidFill>
                  <a:srgbClr val="FF00FF"/>
                </a:solidFill>
                <a:latin typeface="+mj-lt"/>
                <a:cs typeface="Times New Roman" pitchFamily="18" charset="0"/>
              </a:rPr>
              <a:t>Khandola</a:t>
            </a:r>
            <a:r>
              <a:rPr lang="en-US" sz="2400" b="1" dirty="0" smtClean="0">
                <a:solidFill>
                  <a:srgbClr val="FF00FF"/>
                </a:solidFill>
                <a:latin typeface="+mj-lt"/>
                <a:cs typeface="Times New Roman" pitchFamily="18" charset="0"/>
              </a:rPr>
              <a:t> Pond during both years of study,</a:t>
            </a:r>
            <a:r>
              <a:rPr lang="en-US" sz="2400" b="1" dirty="0" smtClean="0">
                <a:latin typeface="+mj-lt"/>
                <a:cs typeface="Times New Roman" pitchFamily="18" charset="0"/>
              </a:rPr>
              <a:t> </a:t>
            </a:r>
            <a:r>
              <a:rPr lang="en-US" sz="2400" b="1" dirty="0" smtClean="0">
                <a:solidFill>
                  <a:srgbClr val="FF0000"/>
                </a:solidFill>
                <a:latin typeface="+mj-lt"/>
                <a:cs typeface="Times New Roman" pitchFamily="18" charset="0"/>
              </a:rPr>
              <a:t> 3.16-3.53 in Lotus Lake</a:t>
            </a:r>
            <a:r>
              <a:rPr lang="en-US" sz="2400" b="1" dirty="0" smtClean="0">
                <a:latin typeface="+mj-lt"/>
                <a:cs typeface="Times New Roman" pitchFamily="18" charset="0"/>
              </a:rPr>
              <a:t> and </a:t>
            </a:r>
            <a:r>
              <a:rPr lang="en-US" sz="2400" b="1" dirty="0" smtClean="0">
                <a:solidFill>
                  <a:schemeClr val="accent6">
                    <a:lumMod val="75000"/>
                  </a:schemeClr>
                </a:solidFill>
                <a:latin typeface="+mj-lt"/>
                <a:cs typeface="Times New Roman" pitchFamily="18" charset="0"/>
              </a:rPr>
              <a:t>3.46-3.47 in </a:t>
            </a:r>
            <a:r>
              <a:rPr lang="en-US" sz="2400" b="1" dirty="0" err="1" smtClean="0">
                <a:solidFill>
                  <a:schemeClr val="accent6">
                    <a:lumMod val="75000"/>
                  </a:schemeClr>
                </a:solidFill>
                <a:latin typeface="+mj-lt"/>
                <a:cs typeface="Times New Roman" pitchFamily="18" charset="0"/>
              </a:rPr>
              <a:t>Curtorim</a:t>
            </a:r>
            <a:r>
              <a:rPr lang="en-US" sz="2400" b="1" dirty="0" smtClean="0">
                <a:solidFill>
                  <a:schemeClr val="accent6">
                    <a:lumMod val="75000"/>
                  </a:schemeClr>
                </a:solidFill>
                <a:latin typeface="+mj-lt"/>
                <a:cs typeface="Times New Roman" pitchFamily="18" charset="0"/>
              </a:rPr>
              <a:t> Lake </a:t>
            </a:r>
            <a:r>
              <a:rPr lang="en-US" sz="2400" b="1" dirty="0" smtClean="0">
                <a:latin typeface="+mj-lt"/>
                <a:cs typeface="Times New Roman" pitchFamily="18" charset="0"/>
              </a:rPr>
              <a:t>indicating </a:t>
            </a:r>
            <a:r>
              <a:rPr lang="en-US" sz="2400" b="1" dirty="0" smtClean="0">
                <a:solidFill>
                  <a:srgbClr val="C00000"/>
                </a:solidFill>
                <a:latin typeface="+mj-lt"/>
                <a:cs typeface="Times New Roman" pitchFamily="18" charset="0"/>
              </a:rPr>
              <a:t>low to moderate degradation of all water bodies. (IDSE index range is between  </a:t>
            </a:r>
            <a:r>
              <a:rPr lang="en-US" sz="2400" b="1" dirty="0" smtClean="0">
                <a:solidFill>
                  <a:srgbClr val="0070C0"/>
                </a:solidFill>
                <a:latin typeface="+mj-lt"/>
                <a:cs typeface="Times New Roman" pitchFamily="18" charset="0"/>
              </a:rPr>
              <a:t>1- 5</a:t>
            </a:r>
            <a:r>
              <a:rPr lang="en-US" sz="2400" b="1" dirty="0" smtClean="0">
                <a:solidFill>
                  <a:srgbClr val="C00000"/>
                </a:solidFill>
                <a:latin typeface="+mj-lt"/>
                <a:cs typeface="Times New Roman" pitchFamily="18" charset="0"/>
              </a:rPr>
              <a:t> {</a:t>
            </a:r>
            <a:r>
              <a:rPr lang="en-US" sz="2400" b="1" dirty="0" smtClean="0">
                <a:solidFill>
                  <a:srgbClr val="0000FF"/>
                </a:solidFill>
                <a:latin typeface="+mj-lt"/>
                <a:cs typeface="Times New Roman" pitchFamily="18" charset="0"/>
              </a:rPr>
              <a:t>1 - worse </a:t>
            </a:r>
            <a:r>
              <a:rPr lang="en-US" sz="2400" b="1" dirty="0" smtClean="0">
                <a:latin typeface="+mj-lt"/>
                <a:cs typeface="Times New Roman" pitchFamily="18" charset="0"/>
              </a:rPr>
              <a:t>and</a:t>
            </a:r>
            <a:r>
              <a:rPr lang="en-US" sz="2400" b="1" dirty="0" smtClean="0">
                <a:solidFill>
                  <a:srgbClr val="C00000"/>
                </a:solidFill>
                <a:latin typeface="+mj-lt"/>
                <a:cs typeface="Times New Roman" pitchFamily="18" charset="0"/>
              </a:rPr>
              <a:t> </a:t>
            </a:r>
            <a:r>
              <a:rPr lang="en-US" sz="2400" b="1" dirty="0" smtClean="0">
                <a:solidFill>
                  <a:srgbClr val="0000FF"/>
                </a:solidFill>
                <a:latin typeface="+mj-lt"/>
                <a:cs typeface="Times New Roman" pitchFamily="18" charset="0"/>
              </a:rPr>
              <a:t>5 - best</a:t>
            </a:r>
            <a:r>
              <a:rPr lang="en-US" sz="2400" b="1" dirty="0" smtClean="0">
                <a:solidFill>
                  <a:srgbClr val="C00000"/>
                </a:solidFill>
                <a:latin typeface="+mj-lt"/>
                <a:cs typeface="Times New Roman" pitchFamily="18" charset="0"/>
              </a:rPr>
              <a:t>}).</a:t>
            </a:r>
          </a:p>
          <a:p>
            <a:pPr algn="just">
              <a:lnSpc>
                <a:spcPct val="150000"/>
              </a:lnSpc>
              <a:buClr>
                <a:srgbClr val="C00000"/>
              </a:buClr>
              <a:buSzPct val="150000"/>
            </a:pPr>
            <a:endParaRPr lang="en-US" sz="2400" b="1" dirty="0" smtClean="0">
              <a:solidFill>
                <a:srgbClr val="C00000"/>
              </a:solidFill>
              <a:latin typeface="+mj-lt"/>
              <a:cs typeface="Times New Roman" pitchFamily="18" charset="0"/>
            </a:endParaRPr>
          </a:p>
          <a:p>
            <a:pPr marL="285750" indent="-285750" algn="just">
              <a:lnSpc>
                <a:spcPct val="150000"/>
              </a:lnSpc>
              <a:buClr>
                <a:srgbClr val="C00000"/>
              </a:buClr>
              <a:buSzPct val="150000"/>
              <a:buFont typeface="Wingdings" pitchFamily="2" charset="2"/>
              <a:buChar char="ü"/>
            </a:pPr>
            <a:r>
              <a:rPr lang="en-US" sz="2400" b="1" dirty="0" err="1" smtClean="0">
                <a:latin typeface="+mj-lt"/>
                <a:cs typeface="Times New Roman" pitchFamily="18" charset="0"/>
              </a:rPr>
              <a:t>Trophic</a:t>
            </a:r>
            <a:r>
              <a:rPr lang="en-US" sz="2400" b="1" dirty="0" smtClean="0">
                <a:latin typeface="+mj-lt"/>
                <a:cs typeface="Times New Roman" pitchFamily="18" charset="0"/>
              </a:rPr>
              <a:t> state was </a:t>
            </a:r>
            <a:r>
              <a:rPr lang="en-US" sz="2400" b="1" dirty="0" err="1" smtClean="0">
                <a:solidFill>
                  <a:srgbClr val="0000FF"/>
                </a:solidFill>
                <a:latin typeface="+mj-lt"/>
                <a:cs typeface="Times New Roman" pitchFamily="18" charset="0"/>
              </a:rPr>
              <a:t>eutrophentic</a:t>
            </a:r>
            <a:r>
              <a:rPr lang="en-US" sz="2400" b="1" dirty="0" smtClean="0">
                <a:solidFill>
                  <a:srgbClr val="0000FF"/>
                </a:solidFill>
                <a:latin typeface="+mj-lt"/>
                <a:cs typeface="Times New Roman" pitchFamily="18" charset="0"/>
              </a:rPr>
              <a:t> in Syngenta, Lotus and </a:t>
            </a:r>
            <a:r>
              <a:rPr lang="en-US" sz="2400" b="1" dirty="0" err="1" smtClean="0">
                <a:solidFill>
                  <a:srgbClr val="0000FF"/>
                </a:solidFill>
                <a:latin typeface="+mj-lt"/>
                <a:cs typeface="Times New Roman" pitchFamily="18" charset="0"/>
              </a:rPr>
              <a:t>Curtorim</a:t>
            </a:r>
            <a:r>
              <a:rPr lang="en-US" sz="2400" b="1" dirty="0" smtClean="0">
                <a:solidFill>
                  <a:srgbClr val="0000FF"/>
                </a:solidFill>
                <a:latin typeface="+mj-lt"/>
                <a:cs typeface="Times New Roman" pitchFamily="18" charset="0"/>
              </a:rPr>
              <a:t> Lakes </a:t>
            </a:r>
            <a:r>
              <a:rPr lang="en-US" sz="2400" b="1" dirty="0" smtClean="0">
                <a:latin typeface="+mj-lt"/>
                <a:cs typeface="Times New Roman" pitchFamily="18" charset="0"/>
              </a:rPr>
              <a:t>and </a:t>
            </a:r>
            <a:r>
              <a:rPr lang="en-US" sz="2400" b="1" dirty="0" err="1" smtClean="0">
                <a:solidFill>
                  <a:srgbClr val="C00000"/>
                </a:solidFill>
                <a:latin typeface="+mj-lt"/>
                <a:cs typeface="Times New Roman" pitchFamily="18" charset="0"/>
              </a:rPr>
              <a:t>mesotrophantic</a:t>
            </a:r>
            <a:r>
              <a:rPr lang="en-US" sz="2400" b="1" dirty="0" smtClean="0">
                <a:solidFill>
                  <a:srgbClr val="C00000"/>
                </a:solidFill>
                <a:latin typeface="+mj-lt"/>
                <a:cs typeface="Times New Roman" pitchFamily="18" charset="0"/>
              </a:rPr>
              <a:t> in </a:t>
            </a:r>
            <a:r>
              <a:rPr lang="en-US" sz="2400" b="1" dirty="0" err="1" smtClean="0">
                <a:solidFill>
                  <a:srgbClr val="C00000"/>
                </a:solidFill>
                <a:latin typeface="+mj-lt"/>
                <a:cs typeface="Times New Roman" pitchFamily="18" charset="0"/>
              </a:rPr>
              <a:t>Khandola</a:t>
            </a:r>
            <a:r>
              <a:rPr lang="en-US" sz="2400" b="1" dirty="0" smtClean="0">
                <a:solidFill>
                  <a:srgbClr val="C00000"/>
                </a:solidFill>
                <a:latin typeface="+mj-lt"/>
                <a:cs typeface="Times New Roman" pitchFamily="18" charset="0"/>
              </a:rPr>
              <a:t> Pond </a:t>
            </a:r>
            <a:r>
              <a:rPr lang="en-US" sz="2400" b="1" dirty="0" smtClean="0">
                <a:latin typeface="+mj-lt"/>
                <a:cs typeface="Times New Roman" pitchFamily="18" charset="0"/>
              </a:rPr>
              <a:t>indicating the deteriorating water quality. </a:t>
            </a:r>
            <a:endParaRPr lang="en-US" sz="2400" dirty="0">
              <a:latin typeface="+mj-lt"/>
            </a:endParaRPr>
          </a:p>
        </p:txBody>
      </p:sp>
      <p:pic>
        <p:nvPicPr>
          <p:cNvPr id="5" name="Picture 4"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
        <p:nvSpPr>
          <p:cNvPr id="7" name="Rectangle 6"/>
          <p:cNvSpPr/>
          <p:nvPr/>
        </p:nvSpPr>
        <p:spPr>
          <a:xfrm>
            <a:off x="609600" y="762000"/>
            <a:ext cx="8001000" cy="461665"/>
          </a:xfrm>
          <a:prstGeom prst="rect">
            <a:avLst/>
          </a:prstGeom>
        </p:spPr>
        <p:txBody>
          <a:bodyPr wrap="square">
            <a:spAutoFit/>
          </a:bodyPr>
          <a:lstStyle/>
          <a:p>
            <a:pPr algn="ctr"/>
            <a:r>
              <a:rPr lang="en-US" sz="2400" b="1" dirty="0" smtClean="0">
                <a:solidFill>
                  <a:srgbClr val="0000FF"/>
                </a:solidFill>
                <a:latin typeface="+mj-lt"/>
                <a:cs typeface="Times New Roman" pitchFamily="18" charset="0"/>
              </a:rPr>
              <a:t>RESULTS AND DISCUSSION</a:t>
            </a:r>
            <a:endParaRPr lang="en-US" sz="2400" dirty="0">
              <a:solidFill>
                <a:srgbClr val="0000FF"/>
              </a:solidFill>
              <a:latin typeface="+mj-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1447800"/>
            <a:ext cx="8686800" cy="3785652"/>
          </a:xfrm>
          <a:prstGeom prst="rect">
            <a:avLst/>
          </a:prstGeom>
        </p:spPr>
        <p:txBody>
          <a:bodyPr wrap="square">
            <a:spAutoFit/>
          </a:bodyPr>
          <a:lstStyle/>
          <a:p>
            <a:pPr marL="228600" indent="-228600" algn="just">
              <a:buFont typeface="Wingdings" pitchFamily="2" charset="2"/>
              <a:buChar char="ü"/>
            </a:pPr>
            <a:r>
              <a:rPr lang="en-US" sz="2400" b="1" dirty="0" smtClean="0">
                <a:latin typeface="+mj-lt"/>
                <a:cs typeface="Times New Roman" pitchFamily="18" charset="0"/>
              </a:rPr>
              <a:t>Indicator species of diatoms for </a:t>
            </a:r>
            <a:r>
              <a:rPr lang="en-US" sz="2400" b="1" dirty="0" smtClean="0">
                <a:solidFill>
                  <a:srgbClr val="FF0000"/>
                </a:solidFill>
                <a:latin typeface="+mj-lt"/>
                <a:cs typeface="Times New Roman" pitchFamily="18" charset="0"/>
              </a:rPr>
              <a:t>organic pollution </a:t>
            </a:r>
            <a:r>
              <a:rPr lang="en-US" sz="2400" b="1" i="1" dirty="0" smtClean="0">
                <a:latin typeface="+mj-lt"/>
                <a:cs typeface="Times New Roman" pitchFamily="18" charset="0"/>
              </a:rPr>
              <a:t>viz., </a:t>
            </a:r>
            <a:r>
              <a:rPr lang="en-US" sz="2400" b="1" i="1" dirty="0" err="1" smtClean="0">
                <a:solidFill>
                  <a:srgbClr val="0000FF"/>
                </a:solidFill>
                <a:latin typeface="+mj-lt"/>
                <a:cs typeface="Times New Roman" pitchFamily="18" charset="0"/>
              </a:rPr>
              <a:t>Gomphonema</a:t>
            </a:r>
            <a:r>
              <a:rPr lang="en-US" sz="2400" b="1" i="1" dirty="0" smtClean="0">
                <a:solidFill>
                  <a:srgbClr val="0000FF"/>
                </a:solidFill>
                <a:latin typeface="+mj-lt"/>
                <a:cs typeface="Times New Roman" pitchFamily="18" charset="0"/>
              </a:rPr>
              <a:t> </a:t>
            </a:r>
            <a:r>
              <a:rPr lang="en-US" sz="2400" b="1" i="1" dirty="0" err="1" smtClean="0">
                <a:solidFill>
                  <a:srgbClr val="0000FF"/>
                </a:solidFill>
                <a:latin typeface="+mj-lt"/>
                <a:cs typeface="Times New Roman" pitchFamily="18" charset="0"/>
              </a:rPr>
              <a:t>parabolum</a:t>
            </a:r>
            <a:r>
              <a:rPr lang="en-US" sz="2400" b="1" i="1" dirty="0" smtClean="0">
                <a:solidFill>
                  <a:srgbClr val="0000FF"/>
                </a:solidFill>
                <a:latin typeface="+mj-lt"/>
                <a:cs typeface="Times New Roman" pitchFamily="18" charset="0"/>
              </a:rPr>
              <a:t>, </a:t>
            </a:r>
            <a:r>
              <a:rPr lang="en-US" sz="2400" b="1" i="1" dirty="0" err="1" smtClean="0">
                <a:solidFill>
                  <a:srgbClr val="0000FF"/>
                </a:solidFill>
                <a:latin typeface="+mj-lt"/>
                <a:cs typeface="Times New Roman" pitchFamily="18" charset="0"/>
              </a:rPr>
              <a:t>Navicula</a:t>
            </a:r>
            <a:r>
              <a:rPr lang="en-US" sz="2400" b="1" i="1" dirty="0" smtClean="0">
                <a:solidFill>
                  <a:srgbClr val="0000FF"/>
                </a:solidFill>
                <a:latin typeface="+mj-lt"/>
                <a:cs typeface="Times New Roman" pitchFamily="18" charset="0"/>
              </a:rPr>
              <a:t> </a:t>
            </a:r>
            <a:r>
              <a:rPr lang="en-US" sz="2400" b="1" i="1" dirty="0" err="1" smtClean="0">
                <a:solidFill>
                  <a:srgbClr val="0000FF"/>
                </a:solidFill>
                <a:latin typeface="+mj-lt"/>
                <a:cs typeface="Times New Roman" pitchFamily="18" charset="0"/>
              </a:rPr>
              <a:t>halophila</a:t>
            </a:r>
            <a:r>
              <a:rPr lang="en-US" sz="2400" b="1" dirty="0" smtClean="0">
                <a:solidFill>
                  <a:srgbClr val="0000FF"/>
                </a:solidFill>
                <a:latin typeface="+mj-lt"/>
                <a:cs typeface="Times New Roman" pitchFamily="18" charset="0"/>
              </a:rPr>
              <a:t>, </a:t>
            </a:r>
            <a:r>
              <a:rPr lang="en-US" sz="2400" b="1" i="1" dirty="0" smtClean="0">
                <a:solidFill>
                  <a:srgbClr val="0000FF"/>
                </a:solidFill>
                <a:latin typeface="+mj-lt"/>
                <a:cs typeface="Times New Roman" pitchFamily="18" charset="0"/>
              </a:rPr>
              <a:t>N. </a:t>
            </a:r>
            <a:r>
              <a:rPr lang="en-US" sz="2400" b="1" i="1" dirty="0" err="1" smtClean="0">
                <a:solidFill>
                  <a:srgbClr val="0000FF"/>
                </a:solidFill>
                <a:latin typeface="+mj-lt"/>
                <a:cs typeface="Times New Roman" pitchFamily="18" charset="0"/>
              </a:rPr>
              <a:t>microcephala</a:t>
            </a:r>
            <a:r>
              <a:rPr lang="en-US" sz="2400" b="1" i="1" dirty="0" smtClean="0">
                <a:solidFill>
                  <a:srgbClr val="0000FF"/>
                </a:solidFill>
                <a:latin typeface="+mj-lt"/>
                <a:cs typeface="Times New Roman" pitchFamily="18" charset="0"/>
              </a:rPr>
              <a:t>, N. </a:t>
            </a:r>
            <a:r>
              <a:rPr lang="en-US" sz="2400" b="1" i="1" dirty="0" err="1" smtClean="0">
                <a:solidFill>
                  <a:srgbClr val="0000FF"/>
                </a:solidFill>
                <a:latin typeface="+mj-lt"/>
                <a:cs typeface="Times New Roman" pitchFamily="18" charset="0"/>
              </a:rPr>
              <a:t>mutica</a:t>
            </a:r>
            <a:r>
              <a:rPr lang="en-US" sz="2400" b="1" dirty="0" smtClean="0">
                <a:solidFill>
                  <a:srgbClr val="0000FF"/>
                </a:solidFill>
                <a:latin typeface="+mj-lt"/>
                <a:cs typeface="Times New Roman" pitchFamily="18" charset="0"/>
              </a:rPr>
              <a:t> </a:t>
            </a:r>
            <a:r>
              <a:rPr lang="en-US" sz="2400" b="1" dirty="0" smtClean="0">
                <a:latin typeface="+mj-lt"/>
                <a:cs typeface="Times New Roman" pitchFamily="18" charset="0"/>
              </a:rPr>
              <a:t>and </a:t>
            </a:r>
            <a:r>
              <a:rPr lang="en-US" sz="2400" b="1" dirty="0" smtClean="0">
                <a:solidFill>
                  <a:srgbClr val="FF0000"/>
                </a:solidFill>
                <a:latin typeface="+mj-lt"/>
                <a:cs typeface="Times New Roman" pitchFamily="18" charset="0"/>
              </a:rPr>
              <a:t>anthropogenic pollution </a:t>
            </a:r>
            <a:r>
              <a:rPr lang="en-US" sz="2400" b="1" i="1" dirty="0" smtClean="0">
                <a:latin typeface="+mj-lt"/>
                <a:cs typeface="Times New Roman" pitchFamily="18" charset="0"/>
              </a:rPr>
              <a:t>viz.,</a:t>
            </a:r>
            <a:r>
              <a:rPr lang="en-US" sz="2400" b="1" dirty="0" smtClean="0">
                <a:latin typeface="+mj-lt"/>
                <a:cs typeface="Times New Roman" pitchFamily="18" charset="0"/>
              </a:rPr>
              <a:t> </a:t>
            </a:r>
            <a:r>
              <a:rPr lang="en-US" sz="2400" b="1" i="1" dirty="0" smtClean="0">
                <a:solidFill>
                  <a:srgbClr val="660033"/>
                </a:solidFill>
                <a:latin typeface="+mj-lt"/>
                <a:cs typeface="Times New Roman" pitchFamily="18" charset="0"/>
              </a:rPr>
              <a:t>Amphora </a:t>
            </a:r>
            <a:r>
              <a:rPr lang="en-US" sz="2400" b="1" i="1" dirty="0" err="1" smtClean="0">
                <a:solidFill>
                  <a:srgbClr val="660033"/>
                </a:solidFill>
                <a:latin typeface="+mj-lt"/>
                <a:cs typeface="Times New Roman" pitchFamily="18" charset="0"/>
              </a:rPr>
              <a:t>ovalis</a:t>
            </a:r>
            <a:r>
              <a:rPr lang="en-US" sz="2400" b="1" i="1" dirty="0" smtClean="0">
                <a:solidFill>
                  <a:srgbClr val="660033"/>
                </a:solidFill>
                <a:latin typeface="+mj-lt"/>
                <a:cs typeface="Times New Roman" pitchFamily="18" charset="0"/>
              </a:rPr>
              <a:t>, </a:t>
            </a:r>
            <a:r>
              <a:rPr lang="en-US" sz="2400" b="1" i="1" dirty="0" err="1" smtClean="0">
                <a:solidFill>
                  <a:srgbClr val="660033"/>
                </a:solidFill>
                <a:latin typeface="+mj-lt"/>
                <a:cs typeface="Times New Roman" pitchFamily="18" charset="0"/>
              </a:rPr>
              <a:t>Stauroneis</a:t>
            </a:r>
            <a:r>
              <a:rPr lang="en-US" sz="2400" b="1" i="1" dirty="0" smtClean="0">
                <a:solidFill>
                  <a:srgbClr val="660033"/>
                </a:solidFill>
                <a:latin typeface="+mj-lt"/>
                <a:cs typeface="Times New Roman" pitchFamily="18" charset="0"/>
              </a:rPr>
              <a:t> </a:t>
            </a:r>
            <a:r>
              <a:rPr lang="en-US" sz="2400" b="1" i="1" dirty="0" err="1" smtClean="0">
                <a:solidFill>
                  <a:srgbClr val="660033"/>
                </a:solidFill>
                <a:latin typeface="+mj-lt"/>
                <a:cs typeface="Times New Roman" pitchFamily="18" charset="0"/>
              </a:rPr>
              <a:t>phoenicenteron</a:t>
            </a:r>
            <a:r>
              <a:rPr lang="en-US" sz="2400" b="1" i="1" dirty="0" smtClean="0">
                <a:solidFill>
                  <a:srgbClr val="660033"/>
                </a:solidFill>
                <a:latin typeface="+mj-lt"/>
                <a:cs typeface="Times New Roman" pitchFamily="18" charset="0"/>
              </a:rPr>
              <a:t>, </a:t>
            </a:r>
            <a:r>
              <a:rPr lang="en-US" sz="2400" b="1" i="1" dirty="0" err="1" smtClean="0">
                <a:solidFill>
                  <a:srgbClr val="660033"/>
                </a:solidFill>
                <a:latin typeface="+mj-lt"/>
                <a:cs typeface="Times New Roman" pitchFamily="18" charset="0"/>
              </a:rPr>
              <a:t>Synedra</a:t>
            </a:r>
            <a:r>
              <a:rPr lang="en-US" sz="2400" b="1" i="1" dirty="0" smtClean="0">
                <a:solidFill>
                  <a:srgbClr val="660033"/>
                </a:solidFill>
                <a:latin typeface="+mj-lt"/>
                <a:cs typeface="Times New Roman" pitchFamily="18" charset="0"/>
              </a:rPr>
              <a:t> ulna </a:t>
            </a:r>
            <a:r>
              <a:rPr lang="en-US" sz="2400" b="1" dirty="0" smtClean="0">
                <a:latin typeface="+mj-lt"/>
                <a:cs typeface="Times New Roman" pitchFamily="18" charset="0"/>
              </a:rPr>
              <a:t>were recorded from  </a:t>
            </a:r>
            <a:r>
              <a:rPr lang="en-US" sz="2400" b="1" dirty="0" smtClean="0">
                <a:solidFill>
                  <a:srgbClr val="CC0066"/>
                </a:solidFill>
                <a:latin typeface="+mj-lt"/>
                <a:cs typeface="Times New Roman" pitchFamily="18" charset="0"/>
              </a:rPr>
              <a:t>Syngenta, Lotus </a:t>
            </a:r>
            <a:r>
              <a:rPr lang="en-US" sz="2400" b="1" dirty="0" smtClean="0">
                <a:latin typeface="+mj-lt"/>
                <a:cs typeface="Times New Roman" pitchFamily="18" charset="0"/>
              </a:rPr>
              <a:t>and </a:t>
            </a:r>
            <a:r>
              <a:rPr lang="en-US" sz="2400" b="1" dirty="0" err="1" smtClean="0">
                <a:solidFill>
                  <a:srgbClr val="CC0066"/>
                </a:solidFill>
                <a:latin typeface="+mj-lt"/>
                <a:cs typeface="Times New Roman" pitchFamily="18" charset="0"/>
              </a:rPr>
              <a:t>Curtorim</a:t>
            </a:r>
            <a:r>
              <a:rPr lang="en-US" sz="2400" b="1" dirty="0" smtClean="0">
                <a:solidFill>
                  <a:srgbClr val="CC0066"/>
                </a:solidFill>
                <a:latin typeface="+mj-lt"/>
                <a:cs typeface="Times New Roman" pitchFamily="18" charset="0"/>
              </a:rPr>
              <a:t> Lakes.</a:t>
            </a:r>
          </a:p>
          <a:p>
            <a:pPr algn="just"/>
            <a:endParaRPr lang="en-US" sz="2400" b="1" dirty="0" smtClean="0">
              <a:solidFill>
                <a:srgbClr val="F37F1F"/>
              </a:solidFill>
              <a:latin typeface="+mj-lt"/>
              <a:cs typeface="Times New Roman" pitchFamily="18" charset="0"/>
            </a:endParaRPr>
          </a:p>
          <a:p>
            <a:pPr marL="285750" indent="-285750" algn="just">
              <a:buFont typeface="Wingdings" pitchFamily="2" charset="2"/>
              <a:buChar char="ü"/>
            </a:pPr>
            <a:r>
              <a:rPr lang="en-US" sz="2400" b="1" dirty="0" smtClean="0">
                <a:latin typeface="+mj-lt"/>
                <a:cs typeface="Times New Roman" pitchFamily="18" charset="0"/>
              </a:rPr>
              <a:t>Indicator species for </a:t>
            </a:r>
            <a:r>
              <a:rPr lang="en-US" sz="2400" b="1" dirty="0" smtClean="0">
                <a:solidFill>
                  <a:srgbClr val="FF0000"/>
                </a:solidFill>
                <a:latin typeface="+mj-lt"/>
                <a:cs typeface="Times New Roman" pitchFamily="18" charset="0"/>
              </a:rPr>
              <a:t>organic pollution </a:t>
            </a:r>
            <a:r>
              <a:rPr lang="en-US" sz="2400" b="1" i="1" dirty="0" smtClean="0">
                <a:latin typeface="+mj-lt"/>
                <a:cs typeface="Times New Roman" pitchFamily="18" charset="0"/>
              </a:rPr>
              <a:t>viz., </a:t>
            </a:r>
            <a:r>
              <a:rPr lang="en-US" sz="2400" b="1" i="1" dirty="0" err="1" smtClean="0">
                <a:solidFill>
                  <a:srgbClr val="FF00FF"/>
                </a:solidFill>
                <a:latin typeface="+mj-lt"/>
                <a:cs typeface="Times New Roman" pitchFamily="18" charset="0"/>
              </a:rPr>
              <a:t>Navicula</a:t>
            </a:r>
            <a:r>
              <a:rPr lang="en-US" sz="2400" b="1" i="1" dirty="0" smtClean="0">
                <a:solidFill>
                  <a:srgbClr val="FF00FF"/>
                </a:solidFill>
                <a:latin typeface="+mj-lt"/>
                <a:cs typeface="Times New Roman" pitchFamily="18" charset="0"/>
              </a:rPr>
              <a:t> </a:t>
            </a:r>
            <a:r>
              <a:rPr lang="en-US" sz="2400" b="1" i="1" dirty="0" err="1" smtClean="0">
                <a:solidFill>
                  <a:srgbClr val="FF00FF"/>
                </a:solidFill>
                <a:latin typeface="+mj-lt"/>
                <a:cs typeface="Times New Roman" pitchFamily="18" charset="0"/>
              </a:rPr>
              <a:t>mutica</a:t>
            </a:r>
            <a:r>
              <a:rPr lang="en-US" sz="2400" b="1" dirty="0" smtClean="0">
                <a:solidFill>
                  <a:srgbClr val="FF00FF"/>
                </a:solidFill>
                <a:latin typeface="+mj-lt"/>
                <a:cs typeface="Times New Roman" pitchFamily="18" charset="0"/>
              </a:rPr>
              <a:t> </a:t>
            </a:r>
            <a:r>
              <a:rPr lang="en-US" sz="2400" b="1" dirty="0" smtClean="0">
                <a:latin typeface="+mj-lt"/>
                <a:cs typeface="Times New Roman" pitchFamily="18" charset="0"/>
              </a:rPr>
              <a:t>and </a:t>
            </a:r>
            <a:r>
              <a:rPr lang="en-US" sz="2400" b="1" dirty="0" smtClean="0">
                <a:solidFill>
                  <a:srgbClr val="FF0000"/>
                </a:solidFill>
                <a:latin typeface="+mj-lt"/>
                <a:cs typeface="Times New Roman" pitchFamily="18" charset="0"/>
              </a:rPr>
              <a:t>anthropogenic pollution </a:t>
            </a:r>
            <a:r>
              <a:rPr lang="en-US" sz="2400" b="1" i="1" dirty="0" smtClean="0">
                <a:latin typeface="+mj-lt"/>
                <a:cs typeface="Times New Roman" pitchFamily="18" charset="0"/>
              </a:rPr>
              <a:t>viz., </a:t>
            </a:r>
            <a:r>
              <a:rPr lang="en-US" sz="2400" b="1" i="1" dirty="0" err="1" smtClean="0">
                <a:solidFill>
                  <a:srgbClr val="0000FF"/>
                </a:solidFill>
                <a:latin typeface="+mj-lt"/>
                <a:cs typeface="Times New Roman" pitchFamily="18" charset="0"/>
              </a:rPr>
              <a:t>Navicula</a:t>
            </a:r>
            <a:r>
              <a:rPr lang="en-US" sz="2400" b="1" i="1" dirty="0" smtClean="0">
                <a:solidFill>
                  <a:srgbClr val="0000FF"/>
                </a:solidFill>
                <a:latin typeface="+mj-lt"/>
                <a:cs typeface="Times New Roman" pitchFamily="18" charset="0"/>
              </a:rPr>
              <a:t> </a:t>
            </a:r>
            <a:r>
              <a:rPr lang="en-US" sz="2400" b="1" i="1" dirty="0" err="1" smtClean="0">
                <a:solidFill>
                  <a:srgbClr val="0000FF"/>
                </a:solidFill>
                <a:latin typeface="+mj-lt"/>
                <a:cs typeface="Times New Roman" pitchFamily="18" charset="0"/>
              </a:rPr>
              <a:t>microcephala</a:t>
            </a:r>
            <a:r>
              <a:rPr lang="en-US" sz="2400" b="1" i="1" dirty="0" smtClean="0">
                <a:solidFill>
                  <a:srgbClr val="0000FF"/>
                </a:solidFill>
                <a:latin typeface="+mj-lt"/>
                <a:cs typeface="Times New Roman" pitchFamily="18" charset="0"/>
              </a:rPr>
              <a:t> </a:t>
            </a:r>
            <a:r>
              <a:rPr lang="en-US" sz="2400" b="1" dirty="0" smtClean="0">
                <a:latin typeface="+mj-lt"/>
                <a:cs typeface="Times New Roman" pitchFamily="18" charset="0"/>
              </a:rPr>
              <a:t>were recorded from </a:t>
            </a:r>
            <a:r>
              <a:rPr lang="en-US" sz="2400" b="1" dirty="0" err="1" smtClean="0">
                <a:solidFill>
                  <a:srgbClr val="CC0066"/>
                </a:solidFill>
                <a:latin typeface="+mj-lt"/>
                <a:cs typeface="Times New Roman" pitchFamily="18" charset="0"/>
              </a:rPr>
              <a:t>Khandola</a:t>
            </a:r>
            <a:r>
              <a:rPr lang="en-US" sz="2400" b="1" dirty="0" smtClean="0">
                <a:solidFill>
                  <a:srgbClr val="CC0066"/>
                </a:solidFill>
                <a:latin typeface="+mj-lt"/>
                <a:cs typeface="Times New Roman" pitchFamily="18" charset="0"/>
              </a:rPr>
              <a:t> Pond</a:t>
            </a:r>
            <a:r>
              <a:rPr lang="en-US" sz="2400" b="1" dirty="0" smtClean="0">
                <a:solidFill>
                  <a:srgbClr val="F37F1F"/>
                </a:solidFill>
                <a:latin typeface="+mj-lt"/>
                <a:cs typeface="Times New Roman" pitchFamily="18" charset="0"/>
              </a:rPr>
              <a:t>.</a:t>
            </a:r>
            <a:endParaRPr lang="en-US" sz="2400" b="1" dirty="0" smtClean="0">
              <a:latin typeface="+mj-lt"/>
              <a:cs typeface="Times New Roman" pitchFamily="18" charset="0"/>
            </a:endParaRPr>
          </a:p>
        </p:txBody>
      </p:sp>
      <p:pic>
        <p:nvPicPr>
          <p:cNvPr id="3" name="Picture 2"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
        <p:nvSpPr>
          <p:cNvPr id="5" name="Rectangle 4"/>
          <p:cNvSpPr/>
          <p:nvPr/>
        </p:nvSpPr>
        <p:spPr>
          <a:xfrm>
            <a:off x="609600" y="762000"/>
            <a:ext cx="8001000" cy="584775"/>
          </a:xfrm>
          <a:prstGeom prst="rect">
            <a:avLst/>
          </a:prstGeom>
        </p:spPr>
        <p:txBody>
          <a:bodyPr wrap="square">
            <a:spAutoFit/>
          </a:bodyPr>
          <a:lstStyle/>
          <a:p>
            <a:pPr algn="ctr"/>
            <a:r>
              <a:rPr lang="en-US" sz="3200" b="1" dirty="0" smtClean="0">
                <a:solidFill>
                  <a:srgbClr val="0000FF"/>
                </a:solidFill>
                <a:latin typeface="+mj-lt"/>
                <a:cs typeface="Times New Roman" pitchFamily="18" charset="0"/>
              </a:rPr>
              <a:t>RESULTS AND DISCUSSION</a:t>
            </a:r>
            <a:endParaRPr lang="en-US" sz="3200" dirty="0">
              <a:solidFill>
                <a:srgbClr val="0000FF"/>
              </a:solidFill>
              <a:latin typeface="+mj-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86800" cy="4648200"/>
          </a:xfrm>
        </p:spPr>
        <p:txBody>
          <a:bodyPr>
            <a:noAutofit/>
          </a:bodyPr>
          <a:lstStyle/>
          <a:p>
            <a:pPr algn="just">
              <a:buFont typeface="Wingdings" pitchFamily="2" charset="2"/>
              <a:buChar char="Ø"/>
            </a:pPr>
            <a:r>
              <a:rPr lang="en-US" sz="2400" b="1" dirty="0" smtClean="0">
                <a:latin typeface="+mj-lt"/>
                <a:cs typeface="Times New Roman" pitchFamily="18" charset="0"/>
              </a:rPr>
              <a:t>There is </a:t>
            </a:r>
            <a:r>
              <a:rPr lang="en-US" sz="2400" b="1" dirty="0" smtClean="0">
                <a:solidFill>
                  <a:srgbClr val="FF0000"/>
                </a:solidFill>
                <a:latin typeface="+mj-lt"/>
                <a:cs typeface="Times New Roman" pitchFamily="18" charset="0"/>
              </a:rPr>
              <a:t>deterioration of water quality </a:t>
            </a:r>
            <a:r>
              <a:rPr lang="en-US" sz="2400" b="1" dirty="0" smtClean="0">
                <a:latin typeface="+mj-lt"/>
                <a:cs typeface="Times New Roman" pitchFamily="18" charset="0"/>
              </a:rPr>
              <a:t>in selected water bodies.</a:t>
            </a:r>
          </a:p>
          <a:p>
            <a:pPr algn="just">
              <a:buFont typeface="Wingdings" pitchFamily="2" charset="2"/>
              <a:buChar char="Ø"/>
            </a:pPr>
            <a:endParaRPr lang="en-US" sz="2400" b="1" dirty="0" smtClean="0">
              <a:solidFill>
                <a:srgbClr val="FF0000"/>
              </a:solidFill>
              <a:latin typeface="+mj-lt"/>
              <a:cs typeface="Times New Roman" pitchFamily="18" charset="0"/>
            </a:endParaRPr>
          </a:p>
          <a:p>
            <a:pPr algn="just">
              <a:buFont typeface="Wingdings" pitchFamily="2" charset="2"/>
              <a:buChar char="Ø"/>
            </a:pPr>
            <a:r>
              <a:rPr lang="en-US" sz="2400" b="1" dirty="0" smtClean="0">
                <a:solidFill>
                  <a:srgbClr val="FF0000"/>
                </a:solidFill>
                <a:latin typeface="+mj-lt"/>
                <a:cs typeface="Times New Roman" pitchFamily="18" charset="0"/>
              </a:rPr>
              <a:t>The deterioration of water quality is due to </a:t>
            </a:r>
            <a:r>
              <a:rPr lang="en-US" sz="2400" b="1" dirty="0" smtClean="0">
                <a:solidFill>
                  <a:srgbClr val="0000FF"/>
                </a:solidFill>
                <a:latin typeface="+mj-lt"/>
                <a:cs typeface="Times New Roman" pitchFamily="18" charset="0"/>
              </a:rPr>
              <a:t>organic</a:t>
            </a:r>
            <a:r>
              <a:rPr lang="en-US" sz="2400" b="1" dirty="0" smtClean="0">
                <a:solidFill>
                  <a:srgbClr val="FF0000"/>
                </a:solidFill>
                <a:latin typeface="+mj-lt"/>
                <a:cs typeface="Times New Roman" pitchFamily="18" charset="0"/>
              </a:rPr>
              <a:t> and </a:t>
            </a:r>
            <a:r>
              <a:rPr lang="en-US" sz="2400" b="1" dirty="0" smtClean="0">
                <a:solidFill>
                  <a:srgbClr val="0000FF"/>
                </a:solidFill>
                <a:latin typeface="+mj-lt"/>
                <a:cs typeface="Times New Roman" pitchFamily="18" charset="0"/>
              </a:rPr>
              <a:t>anthropogenic pollution - </a:t>
            </a:r>
            <a:r>
              <a:rPr lang="en-US" sz="2400" b="1" dirty="0" smtClean="0">
                <a:solidFill>
                  <a:srgbClr val="FF0000"/>
                </a:solidFill>
                <a:latin typeface="+mj-lt"/>
                <a:cs typeface="Times New Roman" pitchFamily="18" charset="0"/>
              </a:rPr>
              <a:t>due to human activities such as cattle washing, </a:t>
            </a:r>
            <a:r>
              <a:rPr lang="en-US" sz="2400" b="1" dirty="0" smtClean="0">
                <a:solidFill>
                  <a:srgbClr val="0000FF"/>
                </a:solidFill>
                <a:latin typeface="+mj-lt"/>
                <a:cs typeface="Times New Roman" pitchFamily="18" charset="0"/>
              </a:rPr>
              <a:t>fishing, </a:t>
            </a:r>
            <a:r>
              <a:rPr lang="en-US" sz="2400" b="1" dirty="0" smtClean="0">
                <a:solidFill>
                  <a:srgbClr val="660033"/>
                </a:solidFill>
                <a:latin typeface="+mj-lt"/>
                <a:cs typeface="Times New Roman" pitchFamily="18" charset="0"/>
              </a:rPr>
              <a:t>unrestricted entry of huge quantity of sewage </a:t>
            </a:r>
            <a:r>
              <a:rPr lang="en-US" sz="2400" b="1" dirty="0" smtClean="0">
                <a:latin typeface="+mj-lt"/>
                <a:cs typeface="Times New Roman" pitchFamily="18" charset="0"/>
              </a:rPr>
              <a:t>and</a:t>
            </a:r>
            <a:r>
              <a:rPr lang="en-US" sz="2400" b="1" dirty="0" smtClean="0">
                <a:solidFill>
                  <a:srgbClr val="00B050"/>
                </a:solidFill>
                <a:latin typeface="+mj-lt"/>
                <a:cs typeface="Times New Roman" pitchFamily="18" charset="0"/>
              </a:rPr>
              <a:t> </a:t>
            </a:r>
            <a:r>
              <a:rPr lang="en-US" sz="2400" b="1" dirty="0" smtClean="0">
                <a:solidFill>
                  <a:srgbClr val="660033"/>
                </a:solidFill>
                <a:latin typeface="+mj-lt"/>
                <a:cs typeface="Times New Roman" pitchFamily="18" charset="0"/>
              </a:rPr>
              <a:t>effluents from the surrounding residential areas </a:t>
            </a:r>
            <a:r>
              <a:rPr lang="en-US" sz="2400" b="1" dirty="0" smtClean="0">
                <a:latin typeface="+mj-lt"/>
                <a:cs typeface="Times New Roman" pitchFamily="18" charset="0"/>
              </a:rPr>
              <a:t>and </a:t>
            </a:r>
            <a:r>
              <a:rPr lang="en-US" sz="2400" b="1" dirty="0" smtClean="0">
                <a:solidFill>
                  <a:srgbClr val="0000FF"/>
                </a:solidFill>
                <a:latin typeface="+mj-lt"/>
                <a:cs typeface="Times New Roman" pitchFamily="18" charset="0"/>
              </a:rPr>
              <a:t>industries.</a:t>
            </a:r>
          </a:p>
          <a:p>
            <a:pPr algn="just">
              <a:buFont typeface="Wingdings" pitchFamily="2" charset="2"/>
              <a:buChar char="Ø"/>
            </a:pPr>
            <a:endParaRPr lang="en-US" sz="2400" b="1" dirty="0" smtClean="0">
              <a:solidFill>
                <a:srgbClr val="0000FF"/>
              </a:solidFill>
              <a:latin typeface="+mj-lt"/>
              <a:cs typeface="Times New Roman" pitchFamily="18" charset="0"/>
            </a:endParaRPr>
          </a:p>
          <a:p>
            <a:pPr algn="just">
              <a:buFont typeface="Wingdings" pitchFamily="2" charset="2"/>
              <a:buChar char="Ø"/>
            </a:pPr>
            <a:r>
              <a:rPr lang="en-US" sz="2400" b="1" dirty="0" smtClean="0">
                <a:solidFill>
                  <a:srgbClr val="CC3300"/>
                </a:solidFill>
                <a:latin typeface="+mj-lt"/>
                <a:cs typeface="Times New Roman" pitchFamily="18" charset="0"/>
              </a:rPr>
              <a:t>Diatoms encountered during study are most powerful ecological indicators of degradation levels and </a:t>
            </a:r>
            <a:r>
              <a:rPr lang="en-US" sz="2400" b="1" dirty="0" smtClean="0">
                <a:solidFill>
                  <a:srgbClr val="0000FF"/>
                </a:solidFill>
                <a:latin typeface="+mj-lt"/>
                <a:cs typeface="Times New Roman" pitchFamily="18" charset="0"/>
              </a:rPr>
              <a:t>are</a:t>
            </a:r>
            <a:r>
              <a:rPr lang="en-US" sz="2400" b="1" dirty="0" smtClean="0">
                <a:latin typeface="+mj-lt"/>
                <a:cs typeface="Times New Roman" pitchFamily="18" charset="0"/>
              </a:rPr>
              <a:t> </a:t>
            </a:r>
            <a:r>
              <a:rPr lang="en-US" sz="2400" b="1" dirty="0" smtClean="0">
                <a:solidFill>
                  <a:srgbClr val="0000FF"/>
                </a:solidFill>
                <a:latin typeface="+mj-lt"/>
                <a:cs typeface="Times New Roman" pitchFamily="18" charset="0"/>
              </a:rPr>
              <a:t>proper tools for </a:t>
            </a:r>
            <a:r>
              <a:rPr lang="en-US" sz="2400" b="1" dirty="0" err="1" smtClean="0">
                <a:solidFill>
                  <a:srgbClr val="0000FF"/>
                </a:solidFill>
                <a:latin typeface="+mj-lt"/>
                <a:cs typeface="Times New Roman" pitchFamily="18" charset="0"/>
              </a:rPr>
              <a:t>biomonitoring</a:t>
            </a:r>
            <a:r>
              <a:rPr lang="en-US" sz="2400" b="1" dirty="0" smtClean="0">
                <a:solidFill>
                  <a:srgbClr val="0000FF"/>
                </a:solidFill>
                <a:latin typeface="+mj-lt"/>
                <a:cs typeface="Times New Roman" pitchFamily="18" charset="0"/>
              </a:rPr>
              <a:t>.</a:t>
            </a:r>
            <a:endParaRPr lang="en-US" sz="2400" b="1" dirty="0">
              <a:solidFill>
                <a:srgbClr val="0000FF"/>
              </a:solidFill>
              <a:latin typeface="+mj-lt"/>
              <a:cs typeface="Times New Roman" pitchFamily="18" charset="0"/>
            </a:endParaRPr>
          </a:p>
        </p:txBody>
      </p:sp>
      <p:pic>
        <p:nvPicPr>
          <p:cNvPr id="4" name="Picture 3"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
        <p:nvSpPr>
          <p:cNvPr id="5" name="Rectangle 4"/>
          <p:cNvSpPr/>
          <p:nvPr/>
        </p:nvSpPr>
        <p:spPr>
          <a:xfrm>
            <a:off x="609600" y="762000"/>
            <a:ext cx="8001000" cy="584775"/>
          </a:xfrm>
          <a:prstGeom prst="rect">
            <a:avLst/>
          </a:prstGeom>
        </p:spPr>
        <p:txBody>
          <a:bodyPr wrap="square">
            <a:spAutoFit/>
          </a:bodyPr>
          <a:lstStyle/>
          <a:p>
            <a:pPr algn="ctr"/>
            <a:r>
              <a:rPr lang="en-US" sz="3200" b="1" dirty="0" smtClean="0">
                <a:solidFill>
                  <a:srgbClr val="0000FF"/>
                </a:solidFill>
                <a:latin typeface="+mj-lt"/>
                <a:cs typeface="Times New Roman" pitchFamily="18" charset="0"/>
              </a:rPr>
              <a:t>CONCLUSION</a:t>
            </a:r>
            <a:endParaRPr lang="en-US" sz="3200" dirty="0">
              <a:solidFill>
                <a:srgbClr val="0000FF"/>
              </a:solidFill>
              <a:latin typeface="+mj-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077200" cy="1828800"/>
          </a:xfrm>
        </p:spPr>
        <p:txBody>
          <a:bodyPr/>
          <a:lstStyle/>
          <a:p>
            <a:pPr algn="just">
              <a:buNone/>
            </a:pPr>
            <a:r>
              <a:rPr lang="en-US" sz="3600" b="1" dirty="0" smtClean="0">
                <a:latin typeface="Times New Roman" pitchFamily="18" charset="0"/>
                <a:cs typeface="Times New Roman" pitchFamily="18" charset="0"/>
              </a:rPr>
              <a:t>  </a:t>
            </a:r>
            <a:r>
              <a:rPr lang="en-US" sz="3600" b="1" dirty="0" smtClean="0">
                <a:latin typeface="+mj-lt"/>
                <a:cs typeface="Times New Roman" pitchFamily="18" charset="0"/>
              </a:rPr>
              <a:t>We acknowledge with thanks financial support provided by Deccan Fine Chemicals India Ltd. Goa, India.</a:t>
            </a:r>
            <a:r>
              <a:rPr lang="en-US" sz="3600" dirty="0" smtClean="0">
                <a:latin typeface="+mj-lt"/>
                <a:cs typeface="Times New Roman" pitchFamily="18" charset="0"/>
              </a:rPr>
              <a:t> </a:t>
            </a:r>
          </a:p>
        </p:txBody>
      </p:sp>
      <p:sp>
        <p:nvSpPr>
          <p:cNvPr id="5" name="Rectangle 4"/>
          <p:cNvSpPr/>
          <p:nvPr/>
        </p:nvSpPr>
        <p:spPr>
          <a:xfrm>
            <a:off x="2362200" y="838200"/>
            <a:ext cx="3447803" cy="523220"/>
          </a:xfrm>
          <a:prstGeom prst="rect">
            <a:avLst/>
          </a:prstGeom>
        </p:spPr>
        <p:txBody>
          <a:bodyPr wrap="none">
            <a:spAutoFit/>
          </a:bodyPr>
          <a:lstStyle/>
          <a:p>
            <a:r>
              <a:rPr lang="en-US" sz="2800" b="1" dirty="0" smtClean="0">
                <a:solidFill>
                  <a:srgbClr val="0000FF"/>
                </a:solidFill>
                <a:latin typeface="+mj-lt"/>
                <a:cs typeface="Times New Roman" pitchFamily="18" charset="0"/>
              </a:rPr>
              <a:t>ACKNOWLEDGEMENT</a:t>
            </a:r>
            <a:endParaRPr lang="en-US" sz="2800" dirty="0">
              <a:solidFill>
                <a:srgbClr val="0000FF"/>
              </a:solidFill>
              <a:latin typeface="+mj-lt"/>
            </a:endParaRPr>
          </a:p>
        </p:txBody>
      </p:sp>
      <p:pic>
        <p:nvPicPr>
          <p:cNvPr id="4" name="Picture 3"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38400" y="2743200"/>
            <a:ext cx="4322658" cy="923330"/>
          </a:xfrm>
          <a:prstGeom prst="rect">
            <a:avLst/>
          </a:prstGeom>
          <a:noFill/>
          <a:ln>
            <a:noFill/>
          </a:ln>
        </p:spPr>
        <p:txBody>
          <a:bodyPr wrap="none" lIns="91440" tIns="45720" rIns="91440" bIns="45720">
            <a:spAutoFit/>
          </a:bodyPr>
          <a:lstStyle/>
          <a:p>
            <a:pPr algn="ctr"/>
            <a:r>
              <a:rPr lang="en-US" sz="5400" b="1" cap="all" spc="0" dirty="0" smtClean="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rPr>
              <a:t>THANK YOU</a:t>
            </a:r>
            <a:endParaRPr lang="en-US" sz="5400" b="1" cap="all" spc="0" dirty="0">
              <a:ln w="9000" cmpd="sng">
                <a:solidFill>
                  <a:schemeClr val="accent4">
                    <a:shade val="50000"/>
                    <a:satMod val="120000"/>
                  </a:schemeClr>
                </a:solidFill>
                <a:prstDash val="solid"/>
              </a:ln>
              <a:solidFill>
                <a:srgbClr val="FF3300"/>
              </a:solidFill>
              <a:effectLst>
                <a:reflection blurRad="12700" stA="28000" endPos="45000" dist="1000" dir="5400000" sy="-100000" algn="bl" rotWithShape="0"/>
              </a:effectLst>
            </a:endParaRPr>
          </a:p>
        </p:txBody>
      </p:sp>
      <p:pic>
        <p:nvPicPr>
          <p:cNvPr id="3" name="Picture 2" descr="Picture 006"/>
          <p:cNvPicPr>
            <a:picLocks noChangeAspect="1" noChangeArrowheads="1"/>
          </p:cNvPicPr>
          <p:nvPr/>
        </p:nvPicPr>
        <p:blipFill>
          <a:blip r:embed="rId2" cstate="print"/>
          <a:srcRect/>
          <a:stretch>
            <a:fillRect/>
          </a:stretch>
        </p:blipFill>
        <p:spPr bwMode="auto">
          <a:xfrm>
            <a:off x="8229600" y="152400"/>
            <a:ext cx="685800" cy="781731"/>
          </a:xfrm>
          <a:prstGeom prst="rect">
            <a:avLst/>
          </a:prstGeom>
          <a:solidFill>
            <a:srgbClr val="FFFF99"/>
          </a:solid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1445</TotalTime>
  <Words>3151</Words>
  <Application>Microsoft Office PowerPoint</Application>
  <PresentationFormat>On-screen Show (4:3)</PresentationFormat>
  <Paragraphs>1041</Paragraphs>
  <Slides>34</Slides>
  <Notes>5</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Kapil</dc:creator>
  <cp:lastModifiedBy>Admin</cp:lastModifiedBy>
  <cp:revision>180</cp:revision>
  <dcterms:created xsi:type="dcterms:W3CDTF">2006-08-16T00:00:00Z</dcterms:created>
  <dcterms:modified xsi:type="dcterms:W3CDTF">2017-04-28T03:52:01Z</dcterms:modified>
</cp:coreProperties>
</file>