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60" r:id="rId2"/>
    <p:sldId id="257" r:id="rId3"/>
    <p:sldId id="393" r:id="rId4"/>
    <p:sldId id="261" r:id="rId5"/>
    <p:sldId id="397" r:id="rId6"/>
    <p:sldId id="398" r:id="rId7"/>
    <p:sldId id="266" r:id="rId8"/>
    <p:sldId id="394" r:id="rId9"/>
    <p:sldId id="400" r:id="rId10"/>
    <p:sldId id="269" r:id="rId11"/>
    <p:sldId id="360" r:id="rId12"/>
    <p:sldId id="361" r:id="rId13"/>
    <p:sldId id="401" r:id="rId14"/>
    <p:sldId id="362" r:id="rId15"/>
    <p:sldId id="363" r:id="rId16"/>
    <p:sldId id="364" r:id="rId17"/>
    <p:sldId id="365" r:id="rId18"/>
    <p:sldId id="366" r:id="rId19"/>
    <p:sldId id="390" r:id="rId20"/>
    <p:sldId id="392" r:id="rId21"/>
    <p:sldId id="367" r:id="rId22"/>
    <p:sldId id="387" r:id="rId23"/>
    <p:sldId id="368" r:id="rId24"/>
    <p:sldId id="370" r:id="rId25"/>
    <p:sldId id="267" r:id="rId26"/>
    <p:sldId id="307" r:id="rId27"/>
    <p:sldId id="334" r:id="rId28"/>
    <p:sldId id="313" r:id="rId29"/>
    <p:sldId id="314" r:id="rId30"/>
    <p:sldId id="315" r:id="rId31"/>
    <p:sldId id="386" r:id="rId32"/>
    <p:sldId id="327" r:id="rId33"/>
    <p:sldId id="399" r:id="rId34"/>
    <p:sldId id="351" r:id="rId35"/>
    <p:sldId id="328" r:id="rId36"/>
    <p:sldId id="264" r:id="rId37"/>
    <p:sldId id="262" r:id="rId38"/>
    <p:sldId id="305" r:id="rId39"/>
    <p:sldId id="300" r:id="rId40"/>
    <p:sldId id="350"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11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49" autoAdjust="0"/>
    <p:restoredTop sz="91511" autoAdjust="0"/>
  </p:normalViewPr>
  <p:slideViewPr>
    <p:cSldViewPr>
      <p:cViewPr varScale="1">
        <p:scale>
          <a:sx n="68" d="100"/>
          <a:sy n="68" d="100"/>
        </p:scale>
        <p:origin x="1464"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97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87E282-8CED-41F0-B471-C788111387B3}" type="datetimeFigureOut">
              <a:rPr lang="en-IN" smtClean="0"/>
              <a:pPr/>
              <a:t>16-03-2015</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584274-29E2-4D3E-906D-9EEE17F8F30C}" type="slidenum">
              <a:rPr lang="en-IN" smtClean="0"/>
              <a:pPr/>
              <a:t>‹#›</a:t>
            </a:fld>
            <a:endParaRPr lang="en-IN"/>
          </a:p>
        </p:txBody>
      </p:sp>
    </p:spTree>
    <p:extLst>
      <p:ext uri="{BB962C8B-B14F-4D97-AF65-F5344CB8AC3E}">
        <p14:creationId xmlns:p14="http://schemas.microsoft.com/office/powerpoint/2010/main" val="1593343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584274-29E2-4D3E-906D-9EEE17F8F30C}" type="slidenum">
              <a:rPr lang="en-IN" smtClean="0"/>
              <a:pPr/>
              <a:t>1</a:t>
            </a:fld>
            <a:endParaRPr lang="en-IN"/>
          </a:p>
        </p:txBody>
      </p:sp>
    </p:spTree>
    <p:extLst>
      <p:ext uri="{BB962C8B-B14F-4D97-AF65-F5344CB8AC3E}">
        <p14:creationId xmlns:p14="http://schemas.microsoft.com/office/powerpoint/2010/main" val="2930359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C2584274-29E2-4D3E-906D-9EEE17F8F30C}" type="slidenum">
              <a:rPr lang="en-IN" smtClean="0"/>
              <a:pPr/>
              <a:t>3</a:t>
            </a:fld>
            <a:endParaRPr lang="en-IN"/>
          </a:p>
        </p:txBody>
      </p:sp>
    </p:spTree>
    <p:extLst>
      <p:ext uri="{BB962C8B-B14F-4D97-AF65-F5344CB8AC3E}">
        <p14:creationId xmlns:p14="http://schemas.microsoft.com/office/powerpoint/2010/main" val="2868986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endParaRPr lang="en-US" dirty="0"/>
          </a:p>
        </p:txBody>
      </p:sp>
      <p:sp>
        <p:nvSpPr>
          <p:cNvPr id="4" name="Slide Number Placeholder 3"/>
          <p:cNvSpPr>
            <a:spLocks noGrp="1"/>
          </p:cNvSpPr>
          <p:nvPr>
            <p:ph type="sldNum" sz="quarter" idx="10"/>
          </p:nvPr>
        </p:nvSpPr>
        <p:spPr/>
        <p:txBody>
          <a:bodyPr/>
          <a:lstStyle/>
          <a:p>
            <a:fld id="{C2584274-29E2-4D3E-906D-9EEE17F8F30C}" type="slidenum">
              <a:rPr lang="en-IN" smtClean="0"/>
              <a:pPr/>
              <a:t>5</a:t>
            </a:fld>
            <a:endParaRPr lang="en-IN"/>
          </a:p>
        </p:txBody>
      </p:sp>
    </p:spTree>
    <p:extLst>
      <p:ext uri="{BB962C8B-B14F-4D97-AF65-F5344CB8AC3E}">
        <p14:creationId xmlns:p14="http://schemas.microsoft.com/office/powerpoint/2010/main" val="1341778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a:blip r:embed="rId2" cstate="print"/>
          <a:stretch>
            <a:fillRect/>
          </a:stretch>
        </a:blipFill>
        <a:effectLst/>
      </p:bgPr>
    </p:bg>
    <p:spTree>
      <p:nvGrpSpPr>
        <p:cNvPr id="1" name=""/>
        <p:cNvGrpSpPr/>
        <p:nvPr/>
      </p:nvGrpSpPr>
      <p:grpSpPr>
        <a:xfrm>
          <a:off x="0" y="0"/>
          <a:ext cx="0" cy="0"/>
          <a:chOff x="0" y="0"/>
          <a:chExt cx="0" cy="0"/>
        </a:xfrm>
      </p:grpSpPr>
      <p:sp>
        <p:nvSpPr>
          <p:cNvPr id="7" name="Rectangle 6"/>
          <p:cNvSpPr/>
          <p:nvPr userDrawn="1"/>
        </p:nvSpPr>
        <p:spPr>
          <a:xfrm>
            <a:off x="0" y="3352800"/>
            <a:ext cx="8686800" cy="2743200"/>
          </a:xfrm>
          <a:prstGeom prst="rect">
            <a:avLst/>
          </a:prstGeom>
          <a:solidFill>
            <a:srgbClr val="101141"/>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0"/>
          <a:lstStyle/>
          <a:p>
            <a:pPr algn="l"/>
            <a:endParaRPr lang="en-US" dirty="0">
              <a:latin typeface="Arial" pitchFamily="34" charset="0"/>
              <a:cs typeface="Arial" pitchFamily="34" charset="0"/>
            </a:endParaRPr>
          </a:p>
        </p:txBody>
      </p:sp>
      <p:sp>
        <p:nvSpPr>
          <p:cNvPr id="22" name="Rectangle 21"/>
          <p:cNvSpPr/>
          <p:nvPr userDrawn="1"/>
        </p:nvSpPr>
        <p:spPr>
          <a:xfrm>
            <a:off x="2895600" y="6096000"/>
            <a:ext cx="2895600" cy="76200"/>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userDrawn="1"/>
        </p:nvSpPr>
        <p:spPr>
          <a:xfrm>
            <a:off x="0" y="6096000"/>
            <a:ext cx="2895600" cy="76200"/>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userDrawn="1"/>
        </p:nvSpPr>
        <p:spPr>
          <a:xfrm>
            <a:off x="5791200" y="6096000"/>
            <a:ext cx="2895600" cy="762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6" name="Picture 25" descr="BITS_university_logo_whitevert.png"/>
          <p:cNvPicPr>
            <a:picLocks noChangeAspect="1"/>
          </p:cNvPicPr>
          <p:nvPr userDrawn="1"/>
        </p:nvPicPr>
        <p:blipFill rotWithShape="1">
          <a:blip r:embed="rId3" cstate="print">
            <a:extLst>
              <a:ext uri="{28A0092B-C50C-407E-A947-70E740481C1C}">
                <a14:useLocalDpi xmlns:a14="http://schemas.microsoft.com/office/drawing/2010/main" val="0"/>
              </a:ext>
            </a:extLst>
          </a:blip>
          <a:srcRect t="2" b="28592"/>
          <a:stretch/>
        </p:blipFill>
        <p:spPr>
          <a:xfrm>
            <a:off x="76200" y="3352800"/>
            <a:ext cx="2057400" cy="1980000"/>
          </a:xfrm>
          <a:prstGeom prst="rect">
            <a:avLst/>
          </a:prstGeom>
        </p:spPr>
      </p:pic>
      <p:sp>
        <p:nvSpPr>
          <p:cNvPr id="30" name="TextBox 29"/>
          <p:cNvSpPr txBox="1"/>
          <p:nvPr userDrawn="1"/>
        </p:nvSpPr>
        <p:spPr>
          <a:xfrm>
            <a:off x="-76200" y="5257800"/>
            <a:ext cx="2209800" cy="553998"/>
          </a:xfrm>
          <a:prstGeom prst="rect">
            <a:avLst/>
          </a:prstGeom>
          <a:noFill/>
        </p:spPr>
        <p:txBody>
          <a:bodyPr wrap="square" rtlCol="0">
            <a:spAutoFit/>
          </a:bodyPr>
          <a:lstStyle/>
          <a:p>
            <a:pPr algn="ctr"/>
            <a:r>
              <a:rPr lang="en-US" sz="2900" b="1" spc="-150" dirty="0" smtClean="0">
                <a:solidFill>
                  <a:schemeClr val="bg1"/>
                </a:solidFill>
                <a:latin typeface="Arial"/>
                <a:cs typeface="Arial"/>
              </a:rPr>
              <a:t>BITS</a:t>
            </a:r>
            <a:r>
              <a:rPr lang="en-US" sz="2900" spc="-150" dirty="0" smtClean="0">
                <a:solidFill>
                  <a:schemeClr val="bg1"/>
                </a:solidFill>
                <a:latin typeface="Arial"/>
                <a:cs typeface="Arial"/>
              </a:rPr>
              <a:t> Pilani</a:t>
            </a:r>
            <a:endParaRPr lang="en-US" sz="2900" spc="-150" dirty="0">
              <a:solidFill>
                <a:schemeClr val="bg1"/>
              </a:solidFill>
              <a:latin typeface="Arial"/>
              <a:cs typeface="Arial"/>
            </a:endParaRPr>
          </a:p>
        </p:txBody>
      </p:sp>
      <p:sp>
        <p:nvSpPr>
          <p:cNvPr id="31" name="TextBox 30"/>
          <p:cNvSpPr txBox="1"/>
          <p:nvPr userDrawn="1"/>
        </p:nvSpPr>
        <p:spPr>
          <a:xfrm>
            <a:off x="152400" y="5666601"/>
            <a:ext cx="1905000" cy="276999"/>
          </a:xfrm>
          <a:prstGeom prst="rect">
            <a:avLst/>
          </a:prstGeom>
          <a:noFill/>
        </p:spPr>
        <p:txBody>
          <a:bodyPr wrap="square" rtlCol="0">
            <a:spAutoFit/>
          </a:bodyPr>
          <a:lstStyle/>
          <a:p>
            <a:pPr algn="l"/>
            <a:r>
              <a:rPr lang="en-US" sz="1200" spc="0" dirty="0" smtClean="0">
                <a:solidFill>
                  <a:srgbClr val="FFFFFF"/>
                </a:solidFill>
                <a:latin typeface="Arial"/>
                <a:cs typeface="Arial"/>
              </a:rPr>
              <a:t>Pilani</a:t>
            </a:r>
            <a:r>
              <a:rPr lang="en-US" sz="1200" spc="0" baseline="0" dirty="0" smtClean="0">
                <a:solidFill>
                  <a:srgbClr val="FFFFFF"/>
                </a:solidFill>
                <a:latin typeface="Arial"/>
                <a:cs typeface="Arial"/>
              </a:rPr>
              <a:t> Campus</a:t>
            </a:r>
            <a:endParaRPr lang="en-US" sz="1200" spc="0" dirty="0">
              <a:solidFill>
                <a:srgbClr val="FFFFFF"/>
              </a:solidFill>
              <a:latin typeface="Arial"/>
              <a:cs typeface="Arial"/>
            </a:endParaRPr>
          </a:p>
        </p:txBody>
      </p:sp>
      <p:sp>
        <p:nvSpPr>
          <p:cNvPr id="11" name="Title 1"/>
          <p:cNvSpPr>
            <a:spLocks noGrp="1"/>
          </p:cNvSpPr>
          <p:nvPr userDrawn="1">
            <p:ph type="title" hasCustomPrompt="1"/>
          </p:nvPr>
        </p:nvSpPr>
        <p:spPr>
          <a:xfrm>
            <a:off x="2514600" y="3810000"/>
            <a:ext cx="6019800" cy="1524000"/>
          </a:xfrm>
        </p:spPr>
        <p:txBody>
          <a:bodyPr anchor="ctr" anchorCtr="0">
            <a:noAutofit/>
          </a:bodyPr>
          <a:lstStyle>
            <a:lvl1pPr algn="l">
              <a:lnSpc>
                <a:spcPts val="4000"/>
              </a:lnSpc>
              <a:defRPr sz="4400" baseline="0">
                <a:solidFill>
                  <a:schemeClr val="bg1"/>
                </a:solidFill>
              </a:defRPr>
            </a:lvl1pPr>
          </a:lstStyle>
          <a:p>
            <a:r>
              <a:rPr lang="en-GB" dirty="0" smtClean="0"/>
              <a:t>Please enter the presentation title here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3352800"/>
            <a:ext cx="8686800" cy="2743200"/>
          </a:xfrm>
          <a:prstGeom prst="rect">
            <a:avLst/>
          </a:prstGeom>
          <a:solidFill>
            <a:srgbClr val="1011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pitchFamily="34" charset="0"/>
              <a:cs typeface="Arial" pitchFamily="34" charset="0"/>
            </a:endParaRPr>
          </a:p>
        </p:txBody>
      </p:sp>
      <p:sp>
        <p:nvSpPr>
          <p:cNvPr id="5" name="Rectangle 4"/>
          <p:cNvSpPr/>
          <p:nvPr userDrawn="1"/>
        </p:nvSpPr>
        <p:spPr>
          <a:xfrm>
            <a:off x="2895600" y="6096000"/>
            <a:ext cx="2895600" cy="76200"/>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userDrawn="1"/>
        </p:nvSpPr>
        <p:spPr>
          <a:xfrm>
            <a:off x="0" y="6096000"/>
            <a:ext cx="2895600" cy="76200"/>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5791200" y="6096000"/>
            <a:ext cx="2895600" cy="762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Content Placeholder 6"/>
          <p:cNvSpPr>
            <a:spLocks noGrp="1"/>
          </p:cNvSpPr>
          <p:nvPr>
            <p:ph sz="quarter" idx="13" hasCustomPrompt="1"/>
          </p:nvPr>
        </p:nvSpPr>
        <p:spPr>
          <a:xfrm>
            <a:off x="2514600" y="5410200"/>
            <a:ext cx="6019800" cy="533400"/>
          </a:xfrm>
        </p:spPr>
        <p:txBody>
          <a:bodyPr anchor="b" anchorCtr="0">
            <a:noAutofit/>
          </a:bodyPr>
          <a:lstStyle>
            <a:lvl1pPr marL="0" indent="0" algn="r">
              <a:lnSpc>
                <a:spcPts val="1800"/>
              </a:lnSpc>
              <a:spcBef>
                <a:spcPts val="0"/>
              </a:spcBef>
              <a:buNone/>
              <a:defRPr sz="1800" baseline="0">
                <a:solidFill>
                  <a:schemeClr val="bg1"/>
                </a:solidFill>
              </a:defRPr>
            </a:lvl1pPr>
          </a:lstStyle>
          <a:p>
            <a:pPr lvl="0"/>
            <a:r>
              <a:rPr lang="en-GB" dirty="0" smtClean="0"/>
              <a:t>Presenter details comes here</a:t>
            </a:r>
          </a:p>
          <a:p>
            <a:pPr lvl="0"/>
            <a:r>
              <a:rPr lang="en-GB" dirty="0" smtClean="0"/>
              <a:t>Date and other details can come here</a:t>
            </a:r>
          </a:p>
        </p:txBody>
      </p:sp>
      <p:sp>
        <p:nvSpPr>
          <p:cNvPr id="2" name="Title 1"/>
          <p:cNvSpPr>
            <a:spLocks noGrp="1"/>
          </p:cNvSpPr>
          <p:nvPr>
            <p:ph type="title" hasCustomPrompt="1"/>
          </p:nvPr>
        </p:nvSpPr>
        <p:spPr>
          <a:xfrm>
            <a:off x="2514600" y="3810000"/>
            <a:ext cx="6019800" cy="1524000"/>
          </a:xfrm>
        </p:spPr>
        <p:txBody>
          <a:bodyPr anchor="ctr" anchorCtr="0">
            <a:noAutofit/>
          </a:bodyPr>
          <a:lstStyle>
            <a:lvl1pPr algn="l">
              <a:lnSpc>
                <a:spcPts val="4000"/>
              </a:lnSpc>
              <a:defRPr sz="4400" baseline="0">
                <a:solidFill>
                  <a:schemeClr val="bg1"/>
                </a:solidFill>
              </a:defRPr>
            </a:lvl1pPr>
          </a:lstStyle>
          <a:p>
            <a:r>
              <a:rPr lang="en-GB" dirty="0" smtClean="0"/>
              <a:t>Please enter the presentation title here</a:t>
            </a:r>
            <a:endParaRPr lang="en-US" dirty="0"/>
          </a:p>
        </p:txBody>
      </p:sp>
      <p:pic>
        <p:nvPicPr>
          <p:cNvPr id="13" name="Picture 12" descr="BITS_university_logo_whitevert.png"/>
          <p:cNvPicPr>
            <a:picLocks noChangeAspect="1"/>
          </p:cNvPicPr>
          <p:nvPr userDrawn="1"/>
        </p:nvPicPr>
        <p:blipFill rotWithShape="1">
          <a:blip r:embed="rId3" cstate="print">
            <a:extLst>
              <a:ext uri="{28A0092B-C50C-407E-A947-70E740481C1C}">
                <a14:useLocalDpi xmlns:a14="http://schemas.microsoft.com/office/drawing/2010/main" val="0"/>
              </a:ext>
            </a:extLst>
          </a:blip>
          <a:srcRect t="2" b="28592"/>
          <a:stretch/>
        </p:blipFill>
        <p:spPr>
          <a:xfrm>
            <a:off x="76200" y="3352800"/>
            <a:ext cx="2057400" cy="1980000"/>
          </a:xfrm>
          <a:prstGeom prst="rect">
            <a:avLst/>
          </a:prstGeom>
        </p:spPr>
      </p:pic>
      <p:sp>
        <p:nvSpPr>
          <p:cNvPr id="14" name="TextBox 13"/>
          <p:cNvSpPr txBox="1"/>
          <p:nvPr userDrawn="1"/>
        </p:nvSpPr>
        <p:spPr>
          <a:xfrm>
            <a:off x="-76200" y="5257800"/>
            <a:ext cx="2209800" cy="553998"/>
          </a:xfrm>
          <a:prstGeom prst="rect">
            <a:avLst/>
          </a:prstGeom>
          <a:noFill/>
        </p:spPr>
        <p:txBody>
          <a:bodyPr wrap="square" rtlCol="0">
            <a:spAutoFit/>
          </a:bodyPr>
          <a:lstStyle/>
          <a:p>
            <a:pPr algn="ctr"/>
            <a:r>
              <a:rPr lang="en-US" sz="2900" b="1" spc="-150" dirty="0" smtClean="0">
                <a:solidFill>
                  <a:schemeClr val="bg1"/>
                </a:solidFill>
                <a:latin typeface="Arial"/>
                <a:cs typeface="Arial"/>
              </a:rPr>
              <a:t>BITS</a:t>
            </a:r>
            <a:r>
              <a:rPr lang="en-US" sz="2900" spc="-150" dirty="0" smtClean="0">
                <a:solidFill>
                  <a:schemeClr val="bg1"/>
                </a:solidFill>
                <a:latin typeface="Arial"/>
                <a:cs typeface="Arial"/>
              </a:rPr>
              <a:t> Pilani</a:t>
            </a:r>
            <a:endParaRPr lang="en-US" sz="2900" spc="-150" dirty="0">
              <a:solidFill>
                <a:schemeClr val="bg1"/>
              </a:solidFill>
              <a:latin typeface="Arial"/>
              <a:cs typeface="Arial"/>
            </a:endParaRPr>
          </a:p>
        </p:txBody>
      </p:sp>
      <p:sp>
        <p:nvSpPr>
          <p:cNvPr id="15" name="TextBox 14"/>
          <p:cNvSpPr txBox="1"/>
          <p:nvPr userDrawn="1"/>
        </p:nvSpPr>
        <p:spPr>
          <a:xfrm>
            <a:off x="152400" y="5666601"/>
            <a:ext cx="1905000" cy="276999"/>
          </a:xfrm>
          <a:prstGeom prst="rect">
            <a:avLst/>
          </a:prstGeom>
          <a:noFill/>
        </p:spPr>
        <p:txBody>
          <a:bodyPr wrap="square" rtlCol="0">
            <a:spAutoFit/>
          </a:bodyPr>
          <a:lstStyle/>
          <a:p>
            <a:pPr algn="l"/>
            <a:r>
              <a:rPr lang="en-US" sz="1200" spc="0" dirty="0" smtClean="0">
                <a:solidFill>
                  <a:srgbClr val="FFFFFF"/>
                </a:solidFill>
                <a:latin typeface="Arial"/>
                <a:cs typeface="Arial"/>
              </a:rPr>
              <a:t>Pilani</a:t>
            </a:r>
            <a:r>
              <a:rPr lang="en-US" sz="1200" spc="0" baseline="0" dirty="0" smtClean="0">
                <a:solidFill>
                  <a:srgbClr val="FFFFFF"/>
                </a:solidFill>
                <a:latin typeface="Arial"/>
                <a:cs typeface="Arial"/>
              </a:rPr>
              <a:t> Campus</a:t>
            </a:r>
            <a:endParaRPr lang="en-US" sz="1200" spc="0" dirty="0">
              <a:solidFill>
                <a:srgbClr val="FFFFFF"/>
              </a:solidFill>
              <a:latin typeface="Arial"/>
              <a:cs typeface="Arial"/>
            </a:endParaRPr>
          </a:p>
        </p:txBody>
      </p:sp>
    </p:spTree>
    <p:extLst>
      <p:ext uri="{BB962C8B-B14F-4D97-AF65-F5344CB8AC3E}">
        <p14:creationId xmlns:p14="http://schemas.microsoft.com/office/powerpoint/2010/main" val="113624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2" descr="\\Server\D\jyoti\FI023_BITS_v1\styleguide img\IMG_5627_b.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p:spPr>
      </p:pic>
      <p:sp>
        <p:nvSpPr>
          <p:cNvPr id="8" name="Rectangle 7"/>
          <p:cNvSpPr/>
          <p:nvPr userDrawn="1"/>
        </p:nvSpPr>
        <p:spPr>
          <a:xfrm>
            <a:off x="0" y="4282182"/>
            <a:ext cx="9144000" cy="2575818"/>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Picture 7.png"/>
          <p:cNvPicPr>
            <a:picLocks noChangeAspect="1"/>
          </p:cNvPicPr>
          <p:nvPr userDrawn="1"/>
        </p:nvPicPr>
        <p:blipFill>
          <a:blip r:embed="rId3" cstate="print"/>
          <a:srcRect l="1923" b="5336"/>
          <a:stretch>
            <a:fillRect/>
          </a:stretch>
        </p:blipFill>
        <p:spPr>
          <a:xfrm>
            <a:off x="6629400" y="-1"/>
            <a:ext cx="2193193" cy="692697"/>
          </a:xfrm>
          <a:prstGeom prst="rect">
            <a:avLst/>
          </a:prstGeom>
        </p:spPr>
      </p:pic>
      <p:sp>
        <p:nvSpPr>
          <p:cNvPr id="17" name="Content Placeholder 16"/>
          <p:cNvSpPr>
            <a:spLocks noGrp="1"/>
          </p:cNvSpPr>
          <p:nvPr>
            <p:ph sz="quarter" idx="10" hasCustomPrompt="1"/>
          </p:nvPr>
        </p:nvSpPr>
        <p:spPr>
          <a:xfrm>
            <a:off x="304800" y="4648200"/>
            <a:ext cx="8458200" cy="1600200"/>
          </a:xfrm>
        </p:spPr>
        <p:txBody>
          <a:bodyPr>
            <a:noAutofit/>
          </a:bodyPr>
          <a:lstStyle>
            <a:lvl1pPr marL="0" indent="0">
              <a:lnSpc>
                <a:spcPts val="4200"/>
              </a:lnSpc>
              <a:spcBef>
                <a:spcPts val="0"/>
              </a:spcBef>
              <a:buNone/>
              <a:defRPr sz="4000" b="1" spc="-150" baseline="0">
                <a:latin typeface="Arial" pitchFamily="34" charset="0"/>
                <a:cs typeface="Arial" pitchFamily="34" charset="0"/>
              </a:defRPr>
            </a:lvl1pPr>
          </a:lstStyle>
          <a:p>
            <a:pPr lvl="0"/>
            <a:r>
              <a:rPr lang="en-US" dirty="0" smtClean="0"/>
              <a:t>Topic headings here </a:t>
            </a:r>
          </a:p>
          <a:p>
            <a:pPr lvl="0"/>
            <a:r>
              <a:rPr lang="en-US" dirty="0" smtClean="0"/>
              <a:t>(separator - can run in two lines)</a:t>
            </a:r>
            <a:endParaRPr lang="en-US" dirty="0"/>
          </a:p>
        </p:txBody>
      </p:sp>
      <p:sp>
        <p:nvSpPr>
          <p:cNvPr id="11" name="Rectangle 10"/>
          <p:cNvSpPr/>
          <p:nvPr userDrawn="1"/>
        </p:nvSpPr>
        <p:spPr>
          <a:xfrm>
            <a:off x="2882900" y="6775450"/>
            <a:ext cx="2895600" cy="76200"/>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userDrawn="1"/>
        </p:nvSpPr>
        <p:spPr>
          <a:xfrm>
            <a:off x="-12700" y="6775450"/>
            <a:ext cx="2895600" cy="76200"/>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userDrawn="1"/>
        </p:nvSpPr>
        <p:spPr>
          <a:xfrm>
            <a:off x="5778500" y="6775450"/>
            <a:ext cx="2895600" cy="762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userDrawn="1"/>
        </p:nvSpPr>
        <p:spPr>
          <a:xfrm>
            <a:off x="6858000" y="762000"/>
            <a:ext cx="2209800" cy="553998"/>
          </a:xfrm>
          <a:prstGeom prst="rect">
            <a:avLst/>
          </a:prstGeom>
          <a:noFill/>
        </p:spPr>
        <p:txBody>
          <a:bodyPr wrap="square" rtlCol="0">
            <a:spAutoFit/>
          </a:bodyPr>
          <a:lstStyle/>
          <a:p>
            <a:pPr algn="ctr"/>
            <a:r>
              <a:rPr lang="en-US" sz="2900" b="1" spc="-150" dirty="0" smtClean="0">
                <a:solidFill>
                  <a:schemeClr val="bg1"/>
                </a:solidFill>
                <a:latin typeface="Arial"/>
                <a:cs typeface="Arial"/>
              </a:rPr>
              <a:t>BITS</a:t>
            </a:r>
            <a:r>
              <a:rPr lang="en-US" sz="2900" spc="-150" dirty="0" smtClean="0">
                <a:solidFill>
                  <a:schemeClr val="bg1"/>
                </a:solidFill>
                <a:latin typeface="Arial"/>
                <a:cs typeface="Arial"/>
              </a:rPr>
              <a:t> Pilani</a:t>
            </a:r>
            <a:endParaRPr lang="en-US" sz="2900" spc="-150" dirty="0">
              <a:solidFill>
                <a:schemeClr val="bg1"/>
              </a:solidFill>
              <a:latin typeface="Arial"/>
              <a:cs typeface="Arial"/>
            </a:endParaRPr>
          </a:p>
        </p:txBody>
      </p:sp>
      <p:sp>
        <p:nvSpPr>
          <p:cNvPr id="13" name="TextBox 12"/>
          <p:cNvSpPr txBox="1"/>
          <p:nvPr userDrawn="1"/>
        </p:nvSpPr>
        <p:spPr>
          <a:xfrm>
            <a:off x="7086600" y="1170801"/>
            <a:ext cx="1905000" cy="276999"/>
          </a:xfrm>
          <a:prstGeom prst="rect">
            <a:avLst/>
          </a:prstGeom>
          <a:noFill/>
        </p:spPr>
        <p:txBody>
          <a:bodyPr wrap="square" rtlCol="0">
            <a:spAutoFit/>
          </a:bodyPr>
          <a:lstStyle/>
          <a:p>
            <a:pPr algn="l"/>
            <a:r>
              <a:rPr lang="en-US" sz="1200" spc="0" dirty="0" smtClean="0">
                <a:solidFill>
                  <a:srgbClr val="FFFFFF"/>
                </a:solidFill>
                <a:latin typeface="Arial"/>
                <a:cs typeface="Arial"/>
              </a:rPr>
              <a:t>Pilani</a:t>
            </a:r>
            <a:r>
              <a:rPr lang="en-US" sz="1200" spc="0" baseline="0" dirty="0" smtClean="0">
                <a:solidFill>
                  <a:srgbClr val="FFFFFF"/>
                </a:solidFill>
                <a:latin typeface="Arial"/>
                <a:cs typeface="Arial"/>
              </a:rPr>
              <a:t> Campus</a:t>
            </a:r>
            <a:endParaRPr lang="en-US" sz="1200" spc="0" dirty="0">
              <a:solidFill>
                <a:srgbClr val="FFFFFF"/>
              </a:solidFill>
              <a:latin typeface="Arial"/>
              <a:cs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04800" y="1493837"/>
            <a:ext cx="8229600" cy="4525963"/>
          </a:xfrm>
        </p:spPr>
        <p:txBody>
          <a:bodyPr/>
          <a:lstStyle>
            <a:lvl1pPr marL="342900" marR="0" indent="-342900" algn="l" defTabSz="914400" rtl="0" eaLnBrk="1" fontAlgn="auto" latinLnBrk="0" hangingPunct="1">
              <a:lnSpc>
                <a:spcPct val="100000"/>
              </a:lnSpc>
              <a:spcBef>
                <a:spcPct val="20000"/>
              </a:spcBef>
              <a:spcAft>
                <a:spcPts val="0"/>
              </a:spcAft>
              <a:buClr>
                <a:srgbClr val="101141"/>
              </a:buClr>
              <a:buSzTx/>
              <a:buFont typeface="Arial" pitchFamily="34" charset="0"/>
              <a:buNone/>
              <a:tabLst/>
              <a:defRPr sz="2400">
                <a:latin typeface="Arial" pitchFamily="34" charset="0"/>
                <a:cs typeface="Arial" pitchFamily="34" charset="0"/>
              </a:defRPr>
            </a:lvl1pPr>
            <a:lvl2pPr marL="742950" marR="0" indent="-285750" algn="l" defTabSz="914400" rtl="0" eaLnBrk="1" fontAlgn="auto" latinLnBrk="0" hangingPunct="1">
              <a:lnSpc>
                <a:spcPct val="100000"/>
              </a:lnSpc>
              <a:spcBef>
                <a:spcPct val="20000"/>
              </a:spcBef>
              <a:spcAft>
                <a:spcPts val="0"/>
              </a:spcAft>
              <a:buClrTx/>
              <a:buSzTx/>
              <a:buFont typeface="Arial" pitchFamily="34" charset="0"/>
              <a:buChar char="–"/>
              <a:tabLst/>
              <a:defRPr sz="1600">
                <a:latin typeface="Arial" pitchFamily="34" charset="0"/>
                <a:cs typeface="Arial" pitchFamily="34" charset="0"/>
              </a:defRPr>
            </a:lvl2pPr>
          </a:lstStyle>
          <a:p>
            <a:pPr marL="342900" marR="0" lvl="0" indent="-342900" algn="l" defTabSz="914400" rtl="0" eaLnBrk="1" fontAlgn="auto" latinLnBrk="0" hangingPunct="1">
              <a:lnSpc>
                <a:spcPct val="100000"/>
              </a:lnSpc>
              <a:spcBef>
                <a:spcPct val="20000"/>
              </a:spcBef>
              <a:spcAft>
                <a:spcPts val="0"/>
              </a:spcAft>
              <a:buClr>
                <a:srgbClr val="101141"/>
              </a:buClr>
              <a:buSzTx/>
              <a:buFont typeface="Arial" pitchFamily="34" charset="0"/>
              <a:buChar char="•"/>
              <a:tabLst/>
              <a:defRPr/>
            </a:pPr>
            <a:r>
              <a:rPr kumimoji="0" lang="en-GB" sz="2400" u="none" strike="noStrike" kern="1200" cap="none" spc="0" normalizeH="0" baseline="0" noProof="0" dirty="0" err="1" smtClean="0">
                <a:ln>
                  <a:noFill/>
                </a:ln>
                <a:solidFill>
                  <a:srgbClr val="101141"/>
                </a:solidFill>
                <a:effectLst/>
                <a:uLnTx/>
                <a:uFillTx/>
                <a:latin typeface="Arial"/>
                <a:cs typeface="Arial"/>
              </a:rPr>
              <a:t>Lorem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sit </a:t>
            </a:r>
            <a:r>
              <a:rPr kumimoji="0" lang="en-GB" sz="2400" u="none" strike="noStrike" kern="1200" cap="none" spc="0" normalizeH="0" noProof="0" dirty="0" err="1" smtClean="0">
                <a:ln>
                  <a:noFill/>
                </a:ln>
                <a:solidFill>
                  <a:srgbClr val="101141"/>
                </a:solidFill>
                <a:effectLst/>
                <a:uLnTx/>
                <a:uFillTx/>
                <a:latin typeface="Arial"/>
                <a:cs typeface="Arial"/>
              </a:rPr>
              <a:t>amet</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Second level</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Second level</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Second level</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Second level</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Second level</a:t>
            </a:r>
            <a:endParaRPr kumimoji="0" lang="en-GB" sz="2400" u="none" strike="noStrike" kern="1200" cap="none" spc="0" normalizeH="0" noProof="0" dirty="0" smtClean="0">
              <a:ln>
                <a:noFill/>
              </a:ln>
              <a:solidFill>
                <a:srgbClr val="101141"/>
              </a:solidFill>
              <a:effectLst/>
              <a:uLnTx/>
              <a:uFillTx/>
              <a:latin typeface="Arial"/>
              <a:cs typeface="Arial"/>
            </a:endParaRPr>
          </a:p>
          <a:p>
            <a:pPr marL="342900" marR="0" lvl="0" indent="-342900" algn="l" defTabSz="914400" rtl="0" eaLnBrk="1" fontAlgn="auto" latinLnBrk="0" hangingPunct="1">
              <a:lnSpc>
                <a:spcPct val="100000"/>
              </a:lnSpc>
              <a:spcBef>
                <a:spcPct val="20000"/>
              </a:spcBef>
              <a:spcAft>
                <a:spcPts val="0"/>
              </a:spcAft>
              <a:buClr>
                <a:srgbClr val="101141"/>
              </a:buClr>
              <a:buSzTx/>
              <a:buFont typeface="Arial" pitchFamily="34" charset="0"/>
              <a:buChar char="•"/>
              <a:tabLst/>
              <a:defRPr/>
            </a:pPr>
            <a:r>
              <a:rPr kumimoji="0" lang="en-GB" sz="2400" u="none" strike="noStrike" kern="1200" cap="none" spc="0" normalizeH="0" baseline="0" noProof="0" dirty="0" err="1" smtClean="0">
                <a:ln>
                  <a:noFill/>
                </a:ln>
                <a:solidFill>
                  <a:srgbClr val="101141"/>
                </a:solidFill>
                <a:effectLst/>
                <a:uLnTx/>
                <a:uFillTx/>
                <a:latin typeface="Arial"/>
                <a:cs typeface="Arial"/>
              </a:rPr>
              <a:t>Lorem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sit </a:t>
            </a:r>
            <a:r>
              <a:rPr kumimoji="0" lang="en-GB" sz="2400" u="none" strike="noStrike" kern="1200" cap="none" spc="0" normalizeH="0" noProof="0" dirty="0" err="1" smtClean="0">
                <a:ln>
                  <a:noFill/>
                </a:ln>
                <a:solidFill>
                  <a:srgbClr val="101141"/>
                </a:solidFill>
                <a:effectLst/>
                <a:uLnTx/>
                <a:uFillTx/>
                <a:latin typeface="Arial"/>
                <a:cs typeface="Arial"/>
              </a:rPr>
              <a:t>amet</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endParaRPr lang="en-US" dirty="0" smtClean="0"/>
          </a:p>
          <a:p>
            <a:pPr marL="342900" marR="0" lvl="0" indent="-342900" algn="l" defTabSz="914400" rtl="0" eaLnBrk="1" fontAlgn="auto" latinLnBrk="0" hangingPunct="1">
              <a:lnSpc>
                <a:spcPct val="100000"/>
              </a:lnSpc>
              <a:spcBef>
                <a:spcPct val="20000"/>
              </a:spcBef>
              <a:spcAft>
                <a:spcPts val="0"/>
              </a:spcAft>
              <a:buClr>
                <a:srgbClr val="101141"/>
              </a:buClr>
              <a:buSzTx/>
              <a:buFont typeface="Arial" pitchFamily="34" charset="0"/>
              <a:buChar char="•"/>
              <a:tabLst/>
              <a:defRPr/>
            </a:pPr>
            <a:r>
              <a:rPr kumimoji="0" lang="en-GB" sz="2400" u="none" strike="noStrike" kern="1200" cap="none" spc="0" normalizeH="0" baseline="0" noProof="0" dirty="0" err="1" smtClean="0">
                <a:ln>
                  <a:noFill/>
                </a:ln>
                <a:solidFill>
                  <a:srgbClr val="101141"/>
                </a:solidFill>
                <a:effectLst/>
                <a:uLnTx/>
                <a:uFillTx/>
                <a:latin typeface="Arial"/>
                <a:cs typeface="Arial"/>
              </a:rPr>
              <a:t>Lorem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sit </a:t>
            </a:r>
            <a:r>
              <a:rPr kumimoji="0" lang="en-GB" sz="2400" u="none" strike="noStrike" kern="1200" cap="none" spc="0" normalizeH="0" noProof="0" dirty="0" err="1" smtClean="0">
                <a:ln>
                  <a:noFill/>
                </a:ln>
                <a:solidFill>
                  <a:srgbClr val="101141"/>
                </a:solidFill>
                <a:effectLst/>
                <a:uLnTx/>
                <a:uFillTx/>
                <a:latin typeface="Arial"/>
                <a:cs typeface="Arial"/>
              </a:rPr>
              <a:t>amet</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endParaRPr lang="en-US" dirty="0" smtClean="0"/>
          </a:p>
          <a:p>
            <a:pPr marL="342900" marR="0" lvl="0" indent="-342900" algn="l" defTabSz="914400" rtl="0" eaLnBrk="1" fontAlgn="auto" latinLnBrk="0" hangingPunct="1">
              <a:lnSpc>
                <a:spcPct val="100000"/>
              </a:lnSpc>
              <a:spcBef>
                <a:spcPct val="20000"/>
              </a:spcBef>
              <a:spcAft>
                <a:spcPts val="0"/>
              </a:spcAft>
              <a:buClr>
                <a:srgbClr val="101141"/>
              </a:buClr>
              <a:buSzTx/>
              <a:buFont typeface="Arial" pitchFamily="34" charset="0"/>
              <a:buChar char="•"/>
              <a:tabLst/>
              <a:defRPr/>
            </a:pPr>
            <a:r>
              <a:rPr kumimoji="0" lang="en-GB" sz="2400" u="none" strike="noStrike" kern="1200" cap="none" spc="0" normalizeH="0" baseline="0" noProof="0" dirty="0" err="1" smtClean="0">
                <a:ln>
                  <a:noFill/>
                </a:ln>
                <a:solidFill>
                  <a:srgbClr val="101141"/>
                </a:solidFill>
                <a:effectLst/>
                <a:uLnTx/>
                <a:uFillTx/>
                <a:latin typeface="Arial"/>
                <a:cs typeface="Arial"/>
              </a:rPr>
              <a:t>Lorem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sit </a:t>
            </a:r>
            <a:r>
              <a:rPr kumimoji="0" lang="en-GB" sz="2400" u="none" strike="noStrike" kern="1200" cap="none" spc="0" normalizeH="0" noProof="0" dirty="0" err="1" smtClean="0">
                <a:ln>
                  <a:noFill/>
                </a:ln>
                <a:solidFill>
                  <a:srgbClr val="101141"/>
                </a:solidFill>
                <a:effectLst/>
                <a:uLnTx/>
                <a:uFillTx/>
                <a:latin typeface="Arial"/>
                <a:cs typeface="Arial"/>
              </a:rPr>
              <a:t>amet</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endParaRPr lang="en-US" dirty="0" smtClean="0"/>
          </a:p>
        </p:txBody>
      </p:sp>
      <p:sp>
        <p:nvSpPr>
          <p:cNvPr id="7" name="TextBox 6"/>
          <p:cNvSpPr txBox="1"/>
          <p:nvPr userDrawn="1"/>
        </p:nvSpPr>
        <p:spPr>
          <a:xfrm>
            <a:off x="3276600" y="6596390"/>
            <a:ext cx="5867400" cy="261610"/>
          </a:xfrm>
          <a:prstGeom prst="rect">
            <a:avLst/>
          </a:prstGeom>
          <a:noFill/>
        </p:spPr>
        <p:txBody>
          <a:bodyPr wrap="square" rtlCol="0">
            <a:spAutoFit/>
          </a:bodyPr>
          <a:lstStyle/>
          <a:p>
            <a:pPr algn="r"/>
            <a:r>
              <a:rPr lang="en-US" sz="1100" b="1" dirty="0" smtClean="0">
                <a:solidFill>
                  <a:srgbClr val="101141"/>
                </a:solidFill>
                <a:latin typeface="Arial"/>
                <a:cs typeface="Arial"/>
              </a:rPr>
              <a:t>BITS </a:t>
            </a:r>
            <a:r>
              <a:rPr lang="en-US" sz="1100" dirty="0" smtClean="0">
                <a:solidFill>
                  <a:srgbClr val="101141"/>
                </a:solidFill>
                <a:latin typeface="Arial"/>
                <a:cs typeface="Arial"/>
              </a:rPr>
              <a:t>Pilani, Pilani Campus</a:t>
            </a:r>
            <a:endParaRPr lang="en-US" sz="1100" dirty="0">
              <a:solidFill>
                <a:srgbClr val="101141"/>
              </a:solidFill>
              <a:latin typeface="Arial"/>
              <a:cs typeface="Arial"/>
            </a:endParaRPr>
          </a:p>
        </p:txBody>
      </p:sp>
      <p:grpSp>
        <p:nvGrpSpPr>
          <p:cNvPr id="12" name="Group 11"/>
          <p:cNvGrpSpPr/>
          <p:nvPr userDrawn="1"/>
        </p:nvGrpSpPr>
        <p:grpSpPr>
          <a:xfrm>
            <a:off x="2083888" y="6550671"/>
            <a:ext cx="7060112" cy="48665"/>
            <a:chOff x="2083888" y="6550671"/>
            <a:chExt cx="7060112" cy="48665"/>
          </a:xfrm>
        </p:grpSpPr>
        <p:sp>
          <p:nvSpPr>
            <p:cNvPr id="13" name="Rectangle 12"/>
            <p:cNvSpPr/>
            <p:nvPr/>
          </p:nvSpPr>
          <p:spPr>
            <a:xfrm>
              <a:off x="4630476" y="6550672"/>
              <a:ext cx="2328591" cy="48664"/>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6907874" y="6550671"/>
              <a:ext cx="2236126" cy="45719"/>
            </a:xfrm>
            <a:prstGeom prst="rect">
              <a:avLst/>
            </a:prstGeom>
            <a:solidFill>
              <a:srgbClr val="E31C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2083888" y="6550672"/>
              <a:ext cx="2580680" cy="48664"/>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6" name="Picture 15" descr="Picture 7.png"/>
          <p:cNvPicPr>
            <a:picLocks noChangeAspect="1"/>
          </p:cNvPicPr>
          <p:nvPr userDrawn="1"/>
        </p:nvPicPr>
        <p:blipFill>
          <a:blip r:embed="rId2" cstate="print"/>
          <a:srcRect l="1923" b="5336"/>
          <a:stretch>
            <a:fillRect/>
          </a:stretch>
        </p:blipFill>
        <p:spPr>
          <a:xfrm>
            <a:off x="6629400" y="-1"/>
            <a:ext cx="2193193" cy="692697"/>
          </a:xfrm>
          <a:prstGeom prst="rect">
            <a:avLst/>
          </a:prstGeom>
        </p:spPr>
      </p:pic>
      <p:grpSp>
        <p:nvGrpSpPr>
          <p:cNvPr id="19" name="Group 18"/>
          <p:cNvGrpSpPr/>
          <p:nvPr userDrawn="1"/>
        </p:nvGrpSpPr>
        <p:grpSpPr>
          <a:xfrm>
            <a:off x="2133600" y="6553200"/>
            <a:ext cx="7010400" cy="45719"/>
            <a:chOff x="1905000" y="6553200"/>
            <a:chExt cx="7010400" cy="45719"/>
          </a:xfrm>
        </p:grpSpPr>
        <p:sp>
          <p:nvSpPr>
            <p:cNvPr id="20" name="Rectangle 19"/>
            <p:cNvSpPr/>
            <p:nvPr/>
          </p:nvSpPr>
          <p:spPr>
            <a:xfrm>
              <a:off x="4267200" y="6553200"/>
              <a:ext cx="2328591" cy="45719"/>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1905000" y="6553200"/>
              <a:ext cx="2362200" cy="45719"/>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userDrawn="1"/>
          </p:nvSpPr>
          <p:spPr>
            <a:xfrm>
              <a:off x="6586809" y="6553200"/>
              <a:ext cx="2328591" cy="4571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 name="Group 22"/>
          <p:cNvGrpSpPr/>
          <p:nvPr userDrawn="1"/>
        </p:nvGrpSpPr>
        <p:grpSpPr>
          <a:xfrm>
            <a:off x="0" y="1295400"/>
            <a:ext cx="7010400" cy="45719"/>
            <a:chOff x="1905000" y="6553200"/>
            <a:chExt cx="7010400" cy="45719"/>
          </a:xfrm>
        </p:grpSpPr>
        <p:sp>
          <p:nvSpPr>
            <p:cNvPr id="24" name="Rectangle 23"/>
            <p:cNvSpPr/>
            <p:nvPr/>
          </p:nvSpPr>
          <p:spPr>
            <a:xfrm>
              <a:off x="4267200" y="6553200"/>
              <a:ext cx="2328591" cy="45719"/>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1905000" y="6553200"/>
              <a:ext cx="2362200" cy="45719"/>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userDrawn="1"/>
          </p:nvSpPr>
          <p:spPr>
            <a:xfrm>
              <a:off x="6586809" y="6553200"/>
              <a:ext cx="2328591" cy="4571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7" name="Content Placeholder 18"/>
          <p:cNvSpPr>
            <a:spLocks noGrp="1"/>
          </p:cNvSpPr>
          <p:nvPr>
            <p:ph sz="quarter" idx="10" hasCustomPrompt="1"/>
          </p:nvPr>
        </p:nvSpPr>
        <p:spPr>
          <a:xfrm>
            <a:off x="304800" y="152400"/>
            <a:ext cx="6324600" cy="1143000"/>
          </a:xfrm>
        </p:spPr>
        <p:txBody>
          <a:bodyPr anchor="ctr" anchorCtr="0">
            <a:normAutofit/>
          </a:bodyPr>
          <a:lstStyle>
            <a:lvl1pPr marL="0">
              <a:lnSpc>
                <a:spcPts val="3600"/>
              </a:lnSpc>
              <a:spcBef>
                <a:spcPts val="0"/>
              </a:spcBef>
              <a:buNone/>
              <a:defRPr sz="3600" b="1" spc="-150" baseline="0">
                <a:latin typeface="Arial" pitchFamily="34" charset="0"/>
                <a:cs typeface="Arial" pitchFamily="34" charset="0"/>
              </a:defRPr>
            </a:lvl1pPr>
          </a:lstStyle>
          <a:p>
            <a:pPr lvl="0"/>
            <a:r>
              <a:rPr lang="en-US" dirty="0" smtClean="0"/>
              <a:t>Slide heading here and it can run in two lines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7" name="Picture 16" descr="Picture 7.png"/>
          <p:cNvPicPr>
            <a:picLocks noChangeAspect="1"/>
          </p:cNvPicPr>
          <p:nvPr userDrawn="1"/>
        </p:nvPicPr>
        <p:blipFill>
          <a:blip r:embed="rId2" cstate="print"/>
          <a:srcRect l="1923" b="5336"/>
          <a:stretch>
            <a:fillRect/>
          </a:stretch>
        </p:blipFill>
        <p:spPr>
          <a:xfrm>
            <a:off x="6629400" y="-1"/>
            <a:ext cx="2193193" cy="692697"/>
          </a:xfrm>
          <a:prstGeom prst="rect">
            <a:avLst/>
          </a:prstGeom>
        </p:spPr>
      </p:pic>
      <p:sp>
        <p:nvSpPr>
          <p:cNvPr id="3" name="Content Placeholder 2"/>
          <p:cNvSpPr>
            <a:spLocks noGrp="1"/>
          </p:cNvSpPr>
          <p:nvPr userDrawn="1">
            <p:ph sz="half" idx="1" hasCustomPrompt="1"/>
          </p:nvPr>
        </p:nvSpPr>
        <p:spPr>
          <a:xfrm>
            <a:off x="457200" y="1600200"/>
            <a:ext cx="4038600" cy="4525963"/>
          </a:xfrm>
        </p:spPr>
        <p:txBody>
          <a:bodyPr/>
          <a:lstStyle>
            <a:lvl1pPr marL="342900" marR="0" indent="-342900" algn="l" defTabSz="914400" rtl="0" eaLnBrk="1" fontAlgn="auto" latinLnBrk="0" hangingPunct="1">
              <a:lnSpc>
                <a:spcPct val="100000"/>
              </a:lnSpc>
              <a:spcBef>
                <a:spcPct val="20000"/>
              </a:spcBef>
              <a:spcAft>
                <a:spcPts val="0"/>
              </a:spcAft>
              <a:buClr>
                <a:srgbClr val="101141"/>
              </a:buClr>
              <a:buSzTx/>
              <a:buFont typeface="Arial" pitchFamily="34" charset="0"/>
              <a:buNone/>
              <a:tabLst/>
              <a:defRPr sz="2800"/>
            </a:lvl1pPr>
            <a:lvl2pPr marL="742950" marR="0" indent="-285750" algn="l" defTabSz="914400" rtl="0" eaLnBrk="1" fontAlgn="auto" latinLnBrk="0" hangingPunct="1">
              <a:lnSpc>
                <a:spcPct val="100000"/>
              </a:lnSpc>
              <a:spcBef>
                <a:spcPct val="20000"/>
              </a:spcBef>
              <a:spcAft>
                <a:spcPts val="0"/>
              </a:spcAft>
              <a:buClrTx/>
              <a:buSzTx/>
              <a:buFont typeface="Arial" pitchFamily="34" charset="0"/>
              <a:buChar char="–"/>
              <a:tabLst/>
              <a:defRPr sz="1600"/>
            </a:lvl2pPr>
            <a:lvl3pPr>
              <a:defRPr sz="2000"/>
            </a:lvl3pPr>
            <a:lvl4pPr>
              <a:defRPr sz="1800"/>
            </a:lvl4pPr>
            <a:lvl5pPr>
              <a:defRPr sz="1800"/>
            </a:lvl5pPr>
            <a:lvl6pPr>
              <a:defRPr sz="1800"/>
            </a:lvl6pPr>
            <a:lvl7pPr>
              <a:defRPr sz="1800"/>
            </a:lvl7pPr>
            <a:lvl8pPr>
              <a:defRPr sz="1800"/>
            </a:lvl8pPr>
            <a:lvl9pPr>
              <a:defRPr sz="1800"/>
            </a:lvl9pPr>
          </a:lstStyle>
          <a:p>
            <a:pPr marL="342900" marR="0" lvl="0" indent="-342900" algn="l" defTabSz="914400" rtl="0" eaLnBrk="1" fontAlgn="auto" latinLnBrk="0" hangingPunct="1">
              <a:lnSpc>
                <a:spcPct val="100000"/>
              </a:lnSpc>
              <a:spcBef>
                <a:spcPct val="20000"/>
              </a:spcBef>
              <a:spcAft>
                <a:spcPts val="0"/>
              </a:spcAft>
              <a:buClr>
                <a:srgbClr val="101141"/>
              </a:buClr>
              <a:buSzTx/>
              <a:buFont typeface="Arial" pitchFamily="34" charset="0"/>
              <a:buChar char="•"/>
              <a:tabLst/>
              <a:defRPr/>
            </a:pPr>
            <a:r>
              <a:rPr kumimoji="0" lang="en-GB" sz="2400" u="none" strike="noStrike" kern="1200" cap="none" spc="0" normalizeH="0" baseline="0" noProof="0" dirty="0" err="1" smtClean="0">
                <a:ln>
                  <a:noFill/>
                </a:ln>
                <a:solidFill>
                  <a:srgbClr val="101141"/>
                </a:solidFill>
                <a:effectLst/>
                <a:uLnTx/>
                <a:uFillTx/>
                <a:latin typeface="Arial"/>
                <a:cs typeface="Arial"/>
              </a:rPr>
              <a:t>Lorem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sit </a:t>
            </a:r>
            <a:r>
              <a:rPr kumimoji="0" lang="en-GB" sz="2400" u="none" strike="noStrike" kern="1200" cap="none" spc="0" normalizeH="0" noProof="0" dirty="0" err="1" smtClean="0">
                <a:ln>
                  <a:noFill/>
                </a:ln>
                <a:solidFill>
                  <a:srgbClr val="101141"/>
                </a:solidFill>
                <a:effectLst/>
                <a:uLnTx/>
                <a:uFillTx/>
                <a:latin typeface="Arial"/>
                <a:cs typeface="Arial"/>
              </a:rPr>
              <a:t>amet</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Second level</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Second level</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Second level</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Second level</a:t>
            </a:r>
            <a:endParaRPr kumimoji="0" lang="en-GB" sz="2400" u="none" strike="noStrike" kern="1200" cap="none" spc="0" normalizeH="0" noProof="0" dirty="0" smtClean="0">
              <a:ln>
                <a:noFill/>
              </a:ln>
              <a:solidFill>
                <a:srgbClr val="101141"/>
              </a:solidFill>
              <a:effectLst/>
              <a:uLnTx/>
              <a:uFillTx/>
              <a:latin typeface="Arial"/>
              <a:cs typeface="Arial"/>
            </a:endParaRPr>
          </a:p>
          <a:p>
            <a:pPr marL="342900" marR="0" lvl="0" indent="-342900" algn="l" defTabSz="914400" rtl="0" eaLnBrk="1" fontAlgn="auto" latinLnBrk="0" hangingPunct="1">
              <a:lnSpc>
                <a:spcPct val="100000"/>
              </a:lnSpc>
              <a:spcBef>
                <a:spcPct val="20000"/>
              </a:spcBef>
              <a:spcAft>
                <a:spcPts val="0"/>
              </a:spcAft>
              <a:buClr>
                <a:srgbClr val="101141"/>
              </a:buClr>
              <a:buSzTx/>
              <a:buFont typeface="Arial" pitchFamily="34" charset="0"/>
              <a:buChar char="•"/>
              <a:tabLst/>
              <a:defRPr/>
            </a:pPr>
            <a:r>
              <a:rPr kumimoji="0" lang="en-GB" sz="2400" u="none" strike="noStrike" kern="1200" cap="none" spc="0" normalizeH="0" baseline="0" noProof="0" dirty="0" err="1" smtClean="0">
                <a:ln>
                  <a:noFill/>
                </a:ln>
                <a:solidFill>
                  <a:srgbClr val="101141"/>
                </a:solidFill>
                <a:effectLst/>
                <a:uLnTx/>
                <a:uFillTx/>
                <a:latin typeface="Arial"/>
                <a:cs typeface="Arial"/>
              </a:rPr>
              <a:t>Lorem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sit </a:t>
            </a:r>
            <a:r>
              <a:rPr kumimoji="0" lang="en-GB" sz="2400" u="none" strike="noStrike" kern="1200" cap="none" spc="0" normalizeH="0" noProof="0" dirty="0" err="1" smtClean="0">
                <a:ln>
                  <a:noFill/>
                </a:ln>
                <a:solidFill>
                  <a:srgbClr val="101141"/>
                </a:solidFill>
                <a:effectLst/>
                <a:uLnTx/>
                <a:uFillTx/>
                <a:latin typeface="Arial"/>
                <a:cs typeface="Arial"/>
              </a:rPr>
              <a:t>amet</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p>
          <a:p>
            <a:pPr marL="342900" marR="0" lvl="0" indent="-342900" algn="l" defTabSz="914400" rtl="0" eaLnBrk="1" fontAlgn="auto" latinLnBrk="0" hangingPunct="1">
              <a:lnSpc>
                <a:spcPct val="100000"/>
              </a:lnSpc>
              <a:spcBef>
                <a:spcPct val="20000"/>
              </a:spcBef>
              <a:spcAft>
                <a:spcPts val="0"/>
              </a:spcAft>
              <a:buClr>
                <a:srgbClr val="101141"/>
              </a:buClr>
              <a:buSzTx/>
              <a:buFont typeface="Arial" pitchFamily="34" charset="0"/>
              <a:buChar char="•"/>
              <a:tabLst/>
              <a:defRPr/>
            </a:pPr>
            <a:r>
              <a:rPr kumimoji="0" lang="en-GB" sz="2400" u="none" strike="noStrike" kern="1200" cap="none" spc="0" normalizeH="0" baseline="0" noProof="0" dirty="0" err="1" smtClean="0">
                <a:ln>
                  <a:noFill/>
                </a:ln>
                <a:solidFill>
                  <a:srgbClr val="101141"/>
                </a:solidFill>
                <a:effectLst/>
                <a:uLnTx/>
                <a:uFillTx/>
                <a:latin typeface="Arial"/>
                <a:cs typeface="Arial"/>
              </a:rPr>
              <a:t>Lorem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sit </a:t>
            </a:r>
            <a:r>
              <a:rPr kumimoji="0" lang="en-GB" sz="2400" u="none" strike="noStrike" kern="1200" cap="none" spc="0" normalizeH="0" noProof="0" dirty="0" err="1" smtClean="0">
                <a:ln>
                  <a:noFill/>
                </a:ln>
                <a:solidFill>
                  <a:srgbClr val="101141"/>
                </a:solidFill>
                <a:effectLst/>
                <a:uLnTx/>
                <a:uFillTx/>
                <a:latin typeface="Arial"/>
                <a:cs typeface="Arial"/>
              </a:rPr>
              <a:t>amet</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dirty="0" smtClean="0"/>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dirty="0" smtClean="0"/>
          </a:p>
        </p:txBody>
      </p:sp>
      <p:sp>
        <p:nvSpPr>
          <p:cNvPr id="4" name="Content Placeholder 3"/>
          <p:cNvSpPr>
            <a:spLocks noGrp="1"/>
          </p:cNvSpPr>
          <p:nvPr userDrawn="1">
            <p:ph sz="half" idx="2" hasCustomPrompt="1"/>
          </p:nvPr>
        </p:nvSpPr>
        <p:spPr>
          <a:xfrm>
            <a:off x="4953000" y="1600200"/>
            <a:ext cx="4038600" cy="4525963"/>
          </a:xfrm>
        </p:spPr>
        <p:txBody>
          <a:bodyPr/>
          <a:lstStyle>
            <a:lvl1pPr marL="342900" marR="0" indent="-342900" algn="l" defTabSz="914400" rtl="0" eaLnBrk="1" fontAlgn="auto" latinLnBrk="0" hangingPunct="1">
              <a:lnSpc>
                <a:spcPct val="100000"/>
              </a:lnSpc>
              <a:spcBef>
                <a:spcPct val="20000"/>
              </a:spcBef>
              <a:spcAft>
                <a:spcPts val="0"/>
              </a:spcAft>
              <a:buClr>
                <a:srgbClr val="101141"/>
              </a:buClr>
              <a:buSzTx/>
              <a:buFont typeface="Arial" pitchFamily="34" charset="0"/>
              <a:buNone/>
              <a:tabLst/>
              <a:defRPr sz="2800"/>
            </a:lvl1pPr>
            <a:lvl2pPr marL="742950" marR="0" indent="-285750" algn="l" defTabSz="914400" rtl="0" eaLnBrk="1" fontAlgn="auto" latinLnBrk="0" hangingPunct="1">
              <a:lnSpc>
                <a:spcPct val="100000"/>
              </a:lnSpc>
              <a:spcBef>
                <a:spcPct val="20000"/>
              </a:spcBef>
              <a:spcAft>
                <a:spcPts val="0"/>
              </a:spcAft>
              <a:buClrTx/>
              <a:buSzTx/>
              <a:buFont typeface="Arial" pitchFamily="34" charset="0"/>
              <a:buChar char="–"/>
              <a:tabLst/>
              <a:defRPr sz="1600">
                <a:latin typeface="Arial" pitchFamily="34" charset="0"/>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marL="342900" marR="0" lvl="0" indent="-342900" algn="l" defTabSz="914400" rtl="0" eaLnBrk="1" fontAlgn="auto" latinLnBrk="0" hangingPunct="1">
              <a:lnSpc>
                <a:spcPct val="100000"/>
              </a:lnSpc>
              <a:spcBef>
                <a:spcPct val="20000"/>
              </a:spcBef>
              <a:spcAft>
                <a:spcPts val="0"/>
              </a:spcAft>
              <a:buClr>
                <a:srgbClr val="101141"/>
              </a:buClr>
              <a:buSzTx/>
              <a:buFont typeface="Arial" pitchFamily="34" charset="0"/>
              <a:buChar char="•"/>
              <a:tabLst/>
              <a:defRPr/>
            </a:pPr>
            <a:r>
              <a:rPr kumimoji="0" lang="en-GB" sz="2400" u="none" strike="noStrike" kern="1200" cap="none" spc="0" normalizeH="0" baseline="0" noProof="0" dirty="0" err="1" smtClean="0">
                <a:ln>
                  <a:noFill/>
                </a:ln>
                <a:solidFill>
                  <a:srgbClr val="101141"/>
                </a:solidFill>
                <a:effectLst/>
                <a:uLnTx/>
                <a:uFillTx/>
                <a:latin typeface="Arial"/>
                <a:cs typeface="Arial"/>
              </a:rPr>
              <a:t>Lorem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sit </a:t>
            </a:r>
            <a:r>
              <a:rPr kumimoji="0" lang="en-GB" sz="2400" u="none" strike="noStrike" kern="1200" cap="none" spc="0" normalizeH="0" noProof="0" dirty="0" err="1" smtClean="0">
                <a:ln>
                  <a:noFill/>
                </a:ln>
                <a:solidFill>
                  <a:srgbClr val="101141"/>
                </a:solidFill>
                <a:effectLst/>
                <a:uLnTx/>
                <a:uFillTx/>
                <a:latin typeface="Arial"/>
                <a:cs typeface="Arial"/>
              </a:rPr>
              <a:t>amet</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p>
          <a:p>
            <a:pPr lvl="1"/>
            <a:r>
              <a:rPr lang="en-US" dirty="0" smtClean="0"/>
              <a:t>Second level</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Second level</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Second level</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Second level</a:t>
            </a:r>
            <a:endParaRPr kumimoji="0" lang="en-GB" sz="2400" u="none" strike="noStrike" kern="1200" cap="none" spc="0" normalizeH="0" noProof="0" dirty="0" smtClean="0">
              <a:ln>
                <a:noFill/>
              </a:ln>
              <a:solidFill>
                <a:srgbClr val="101141"/>
              </a:solidFill>
              <a:effectLst/>
              <a:uLnTx/>
              <a:uFillTx/>
              <a:latin typeface="Arial"/>
              <a:cs typeface="Arial"/>
            </a:endParaRPr>
          </a:p>
          <a:p>
            <a:pPr marL="342900" marR="0" lvl="0" indent="-342900" algn="l" defTabSz="914400" rtl="0" eaLnBrk="1" fontAlgn="auto" latinLnBrk="0" hangingPunct="1">
              <a:lnSpc>
                <a:spcPct val="100000"/>
              </a:lnSpc>
              <a:spcBef>
                <a:spcPct val="20000"/>
              </a:spcBef>
              <a:spcAft>
                <a:spcPts val="0"/>
              </a:spcAft>
              <a:buClr>
                <a:srgbClr val="101141"/>
              </a:buClr>
              <a:buSzTx/>
              <a:buFont typeface="Arial" pitchFamily="34" charset="0"/>
              <a:buChar char="•"/>
              <a:tabLst/>
              <a:defRPr/>
            </a:pPr>
            <a:r>
              <a:rPr kumimoji="0" lang="en-GB" sz="2400" u="none" strike="noStrike" kern="1200" cap="none" spc="0" normalizeH="0" baseline="0" noProof="0" dirty="0" err="1" smtClean="0">
                <a:ln>
                  <a:noFill/>
                </a:ln>
                <a:solidFill>
                  <a:srgbClr val="101141"/>
                </a:solidFill>
                <a:effectLst/>
                <a:uLnTx/>
                <a:uFillTx/>
                <a:latin typeface="Arial"/>
                <a:cs typeface="Arial"/>
              </a:rPr>
              <a:t>Lorem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sit </a:t>
            </a:r>
            <a:r>
              <a:rPr kumimoji="0" lang="en-GB" sz="2400" u="none" strike="noStrike" kern="1200" cap="none" spc="0" normalizeH="0" noProof="0" dirty="0" err="1" smtClean="0">
                <a:ln>
                  <a:noFill/>
                </a:ln>
                <a:solidFill>
                  <a:srgbClr val="101141"/>
                </a:solidFill>
                <a:effectLst/>
                <a:uLnTx/>
                <a:uFillTx/>
                <a:latin typeface="Arial"/>
                <a:cs typeface="Arial"/>
              </a:rPr>
              <a:t>amet</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p>
          <a:p>
            <a:pPr marL="342900" marR="0" lvl="0" indent="-342900" algn="l" defTabSz="914400" rtl="0" eaLnBrk="1" fontAlgn="auto" latinLnBrk="0" hangingPunct="1">
              <a:lnSpc>
                <a:spcPct val="100000"/>
              </a:lnSpc>
              <a:spcBef>
                <a:spcPct val="20000"/>
              </a:spcBef>
              <a:spcAft>
                <a:spcPts val="0"/>
              </a:spcAft>
              <a:buClr>
                <a:srgbClr val="101141"/>
              </a:buClr>
              <a:buSzTx/>
              <a:buFont typeface="Arial" pitchFamily="34" charset="0"/>
              <a:buChar char="•"/>
              <a:tabLst/>
              <a:defRPr/>
            </a:pPr>
            <a:r>
              <a:rPr kumimoji="0" lang="en-GB" sz="2400" u="none" strike="noStrike" kern="1200" cap="none" spc="0" normalizeH="0" baseline="0" noProof="0" dirty="0" err="1" smtClean="0">
                <a:ln>
                  <a:noFill/>
                </a:ln>
                <a:solidFill>
                  <a:srgbClr val="101141"/>
                </a:solidFill>
                <a:effectLst/>
                <a:uLnTx/>
                <a:uFillTx/>
                <a:latin typeface="Arial"/>
                <a:cs typeface="Arial"/>
              </a:rPr>
              <a:t>Lorem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sit </a:t>
            </a:r>
            <a:r>
              <a:rPr kumimoji="0" lang="en-GB" sz="2400" u="none" strike="noStrike" kern="1200" cap="none" spc="0" normalizeH="0" noProof="0" dirty="0" err="1" smtClean="0">
                <a:ln>
                  <a:noFill/>
                </a:ln>
                <a:solidFill>
                  <a:srgbClr val="101141"/>
                </a:solidFill>
                <a:effectLst/>
                <a:uLnTx/>
                <a:uFillTx/>
                <a:latin typeface="Arial"/>
                <a:cs typeface="Arial"/>
              </a:rPr>
              <a:t>amet</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dolor</a:t>
            </a:r>
            <a:r>
              <a:rPr kumimoji="0" lang="en-GB" sz="2400" u="none" strike="noStrike" kern="1200" cap="none" spc="0" normalizeH="0" noProof="0" dirty="0" smtClean="0">
                <a:ln>
                  <a:noFill/>
                </a:ln>
                <a:solidFill>
                  <a:srgbClr val="101141"/>
                </a:solidFill>
                <a:effectLst/>
                <a:uLnTx/>
                <a:uFillTx/>
                <a:latin typeface="Arial"/>
                <a:cs typeface="Arial"/>
              </a:rPr>
              <a:t> </a:t>
            </a:r>
            <a:r>
              <a:rPr kumimoji="0" lang="en-GB" sz="2400" u="none" strike="noStrike" kern="1200" cap="none" spc="0" normalizeH="0" noProof="0" dirty="0" err="1" smtClean="0">
                <a:ln>
                  <a:noFill/>
                </a:ln>
                <a:solidFill>
                  <a:srgbClr val="101141"/>
                </a:solidFill>
                <a:effectLst/>
                <a:uLnTx/>
                <a:uFillTx/>
                <a:latin typeface="Arial"/>
                <a:cs typeface="Arial"/>
              </a:rPr>
              <a:t>ipsum</a:t>
            </a:r>
            <a:r>
              <a:rPr kumimoji="0" lang="en-GB" sz="2400" u="none" strike="noStrike" kern="1200" cap="none" spc="0" normalizeH="0" noProof="0" dirty="0" smtClean="0">
                <a:ln>
                  <a:noFill/>
                </a:ln>
                <a:solidFill>
                  <a:srgbClr val="101141"/>
                </a:solidFill>
                <a:effectLst/>
                <a:uLnTx/>
                <a:uFillTx/>
                <a:latin typeface="Arial"/>
                <a:cs typeface="Arial"/>
              </a:rPr>
              <a:t> </a:t>
            </a:r>
          </a:p>
          <a:p>
            <a:pPr lvl="1"/>
            <a:endParaRPr lang="en-US" dirty="0" smtClean="0"/>
          </a:p>
          <a:p>
            <a:pPr lvl="1"/>
            <a:endParaRPr lang="en-US" dirty="0" smtClean="0"/>
          </a:p>
        </p:txBody>
      </p:sp>
      <p:sp>
        <p:nvSpPr>
          <p:cNvPr id="19" name="Content Placeholder 18"/>
          <p:cNvSpPr>
            <a:spLocks noGrp="1"/>
          </p:cNvSpPr>
          <p:nvPr userDrawn="1">
            <p:ph sz="quarter" idx="10" hasCustomPrompt="1"/>
          </p:nvPr>
        </p:nvSpPr>
        <p:spPr>
          <a:xfrm>
            <a:off x="304800" y="152400"/>
            <a:ext cx="6324600" cy="1143000"/>
          </a:xfrm>
        </p:spPr>
        <p:txBody>
          <a:bodyPr anchor="ctr" anchorCtr="0">
            <a:normAutofit/>
          </a:bodyPr>
          <a:lstStyle>
            <a:lvl1pPr marL="0">
              <a:lnSpc>
                <a:spcPts val="3600"/>
              </a:lnSpc>
              <a:spcBef>
                <a:spcPts val="0"/>
              </a:spcBef>
              <a:buNone/>
              <a:defRPr sz="3600" b="1" spc="-150" baseline="0">
                <a:latin typeface="Arial" pitchFamily="34" charset="0"/>
                <a:cs typeface="Arial" pitchFamily="34" charset="0"/>
              </a:defRPr>
            </a:lvl1pPr>
          </a:lstStyle>
          <a:p>
            <a:pPr lvl="0"/>
            <a:r>
              <a:rPr lang="en-US" dirty="0" smtClean="0"/>
              <a:t>Slide heading here and it can run in two lines</a:t>
            </a:r>
          </a:p>
        </p:txBody>
      </p:sp>
      <p:grpSp>
        <p:nvGrpSpPr>
          <p:cNvPr id="20" name="Group 19"/>
          <p:cNvGrpSpPr/>
          <p:nvPr userDrawn="1"/>
        </p:nvGrpSpPr>
        <p:grpSpPr>
          <a:xfrm>
            <a:off x="0" y="1295400"/>
            <a:ext cx="7010400" cy="45719"/>
            <a:chOff x="1905000" y="6553200"/>
            <a:chExt cx="7010400" cy="45719"/>
          </a:xfrm>
        </p:grpSpPr>
        <p:sp>
          <p:nvSpPr>
            <p:cNvPr id="21" name="Rectangle 20"/>
            <p:cNvSpPr/>
            <p:nvPr/>
          </p:nvSpPr>
          <p:spPr>
            <a:xfrm>
              <a:off x="4267200" y="6553200"/>
              <a:ext cx="2328591" cy="45719"/>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1905000" y="6553200"/>
              <a:ext cx="2362200" cy="45719"/>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userDrawn="1"/>
          </p:nvSpPr>
          <p:spPr>
            <a:xfrm>
              <a:off x="6586809" y="6553200"/>
              <a:ext cx="2328591" cy="4571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9" name="Group 28"/>
          <p:cNvGrpSpPr/>
          <p:nvPr userDrawn="1"/>
        </p:nvGrpSpPr>
        <p:grpSpPr>
          <a:xfrm>
            <a:off x="2133600" y="6553200"/>
            <a:ext cx="7010400" cy="45719"/>
            <a:chOff x="1905000" y="6553200"/>
            <a:chExt cx="7010400" cy="45719"/>
          </a:xfrm>
        </p:grpSpPr>
        <p:sp>
          <p:nvSpPr>
            <p:cNvPr id="30" name="Rectangle 29"/>
            <p:cNvSpPr/>
            <p:nvPr/>
          </p:nvSpPr>
          <p:spPr>
            <a:xfrm>
              <a:off x="4267200" y="6553200"/>
              <a:ext cx="2328591" cy="45719"/>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1905000" y="6553200"/>
              <a:ext cx="2362200" cy="45719"/>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userDrawn="1"/>
          </p:nvSpPr>
          <p:spPr>
            <a:xfrm>
              <a:off x="6586809" y="6553200"/>
              <a:ext cx="2328591" cy="4571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4" name="TextBox 33"/>
          <p:cNvSpPr txBox="1"/>
          <p:nvPr userDrawn="1"/>
        </p:nvSpPr>
        <p:spPr>
          <a:xfrm>
            <a:off x="3276600" y="6596390"/>
            <a:ext cx="5867400" cy="261610"/>
          </a:xfrm>
          <a:prstGeom prst="rect">
            <a:avLst/>
          </a:prstGeom>
          <a:noFill/>
        </p:spPr>
        <p:txBody>
          <a:bodyPr wrap="square" rtlCol="0">
            <a:spAutoFit/>
          </a:bodyPr>
          <a:lstStyle/>
          <a:p>
            <a:pPr algn="r"/>
            <a:r>
              <a:rPr lang="en-US" sz="1100" b="1" dirty="0" smtClean="0">
                <a:solidFill>
                  <a:srgbClr val="101141"/>
                </a:solidFill>
                <a:latin typeface="Arial"/>
                <a:cs typeface="Arial"/>
              </a:rPr>
              <a:t>BITS </a:t>
            </a:r>
            <a:r>
              <a:rPr lang="en-US" sz="1100" dirty="0" smtClean="0">
                <a:solidFill>
                  <a:srgbClr val="101141"/>
                </a:solidFill>
                <a:latin typeface="Arial"/>
                <a:cs typeface="Arial"/>
              </a:rPr>
              <a:t>Pilani, Pilani Campus</a:t>
            </a:r>
            <a:endParaRPr lang="en-US" sz="1100" dirty="0">
              <a:solidFill>
                <a:srgbClr val="101141"/>
              </a:solidFill>
              <a:latin typeface="Arial"/>
              <a:cs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2"/>
            <a:ext cx="4040188" cy="8270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362199"/>
            <a:ext cx="4040188" cy="3763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2"/>
            <a:ext cx="4041775" cy="8270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362199"/>
            <a:ext cx="4041775" cy="3763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18"/>
          <p:cNvSpPr>
            <a:spLocks noGrp="1"/>
          </p:cNvSpPr>
          <p:nvPr>
            <p:ph sz="quarter" idx="10" hasCustomPrompt="1"/>
          </p:nvPr>
        </p:nvSpPr>
        <p:spPr>
          <a:xfrm>
            <a:off x="304800" y="152400"/>
            <a:ext cx="6324600" cy="1143000"/>
          </a:xfrm>
        </p:spPr>
        <p:txBody>
          <a:bodyPr anchor="ctr" anchorCtr="0">
            <a:normAutofit/>
          </a:bodyPr>
          <a:lstStyle>
            <a:lvl1pPr marL="0">
              <a:lnSpc>
                <a:spcPts val="3600"/>
              </a:lnSpc>
              <a:spcBef>
                <a:spcPts val="0"/>
              </a:spcBef>
              <a:buNone/>
              <a:defRPr sz="3600" b="1" spc="-150" baseline="0">
                <a:latin typeface="Arial" pitchFamily="34" charset="0"/>
                <a:cs typeface="Arial" pitchFamily="34" charset="0"/>
              </a:defRPr>
            </a:lvl1pPr>
          </a:lstStyle>
          <a:p>
            <a:pPr lvl="0"/>
            <a:r>
              <a:rPr lang="en-US" dirty="0" smtClean="0"/>
              <a:t>Slide heading here and it can run in two lines</a:t>
            </a:r>
          </a:p>
        </p:txBody>
      </p:sp>
      <p:grpSp>
        <p:nvGrpSpPr>
          <p:cNvPr id="11" name="Group 10"/>
          <p:cNvGrpSpPr/>
          <p:nvPr userDrawn="1"/>
        </p:nvGrpSpPr>
        <p:grpSpPr>
          <a:xfrm>
            <a:off x="0" y="1295400"/>
            <a:ext cx="7010400" cy="45719"/>
            <a:chOff x="1905000" y="6553200"/>
            <a:chExt cx="7010400" cy="45719"/>
          </a:xfrm>
        </p:grpSpPr>
        <p:sp>
          <p:nvSpPr>
            <p:cNvPr id="12" name="Rectangle 11"/>
            <p:cNvSpPr/>
            <p:nvPr/>
          </p:nvSpPr>
          <p:spPr>
            <a:xfrm>
              <a:off x="4267200" y="6553200"/>
              <a:ext cx="2328591" cy="45719"/>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1905000" y="6553200"/>
              <a:ext cx="2362200" cy="45719"/>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6586809" y="6553200"/>
              <a:ext cx="2328591" cy="4571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 name="Group 15"/>
          <p:cNvGrpSpPr/>
          <p:nvPr userDrawn="1"/>
        </p:nvGrpSpPr>
        <p:grpSpPr>
          <a:xfrm>
            <a:off x="2133600" y="6553200"/>
            <a:ext cx="7010400" cy="45719"/>
            <a:chOff x="1905000" y="6553200"/>
            <a:chExt cx="7010400" cy="45719"/>
          </a:xfrm>
        </p:grpSpPr>
        <p:sp>
          <p:nvSpPr>
            <p:cNvPr id="17" name="Rectangle 16"/>
            <p:cNvSpPr/>
            <p:nvPr/>
          </p:nvSpPr>
          <p:spPr>
            <a:xfrm>
              <a:off x="4267200" y="6553200"/>
              <a:ext cx="2328591" cy="45719"/>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1905000" y="6553200"/>
              <a:ext cx="2362200" cy="45719"/>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userDrawn="1"/>
          </p:nvSpPr>
          <p:spPr>
            <a:xfrm>
              <a:off x="6586809" y="6553200"/>
              <a:ext cx="2328591" cy="4571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0" name="Picture 19" descr="Picture 7.png"/>
          <p:cNvPicPr>
            <a:picLocks noChangeAspect="1"/>
          </p:cNvPicPr>
          <p:nvPr userDrawn="1"/>
        </p:nvPicPr>
        <p:blipFill>
          <a:blip r:embed="rId2" cstate="print"/>
          <a:srcRect l="1923" b="5336"/>
          <a:stretch>
            <a:fillRect/>
          </a:stretch>
        </p:blipFill>
        <p:spPr>
          <a:xfrm>
            <a:off x="6629400" y="-1"/>
            <a:ext cx="2193193" cy="692697"/>
          </a:xfrm>
          <a:prstGeom prst="rect">
            <a:avLst/>
          </a:prstGeom>
        </p:spPr>
      </p:pic>
      <p:sp>
        <p:nvSpPr>
          <p:cNvPr id="21" name="TextBox 20"/>
          <p:cNvSpPr txBox="1"/>
          <p:nvPr userDrawn="1"/>
        </p:nvSpPr>
        <p:spPr>
          <a:xfrm>
            <a:off x="3276600" y="6596390"/>
            <a:ext cx="5867400" cy="261610"/>
          </a:xfrm>
          <a:prstGeom prst="rect">
            <a:avLst/>
          </a:prstGeom>
          <a:noFill/>
        </p:spPr>
        <p:txBody>
          <a:bodyPr wrap="square" rtlCol="0">
            <a:spAutoFit/>
          </a:bodyPr>
          <a:lstStyle/>
          <a:p>
            <a:pPr algn="r"/>
            <a:r>
              <a:rPr lang="en-US" sz="1100" b="1" dirty="0" smtClean="0">
                <a:solidFill>
                  <a:srgbClr val="101141"/>
                </a:solidFill>
                <a:latin typeface="Arial"/>
                <a:cs typeface="Arial"/>
              </a:rPr>
              <a:t>BITS </a:t>
            </a:r>
            <a:r>
              <a:rPr lang="en-US" sz="1100" dirty="0" smtClean="0">
                <a:solidFill>
                  <a:srgbClr val="101141"/>
                </a:solidFill>
                <a:latin typeface="Arial"/>
                <a:cs typeface="Arial"/>
              </a:rPr>
              <a:t>Pilani, Deemed</a:t>
            </a:r>
            <a:r>
              <a:rPr lang="en-US" sz="1100" baseline="0" dirty="0" smtClean="0">
                <a:solidFill>
                  <a:srgbClr val="101141"/>
                </a:solidFill>
                <a:latin typeface="Arial"/>
                <a:cs typeface="Arial"/>
              </a:rPr>
              <a:t> to be University under Section 3 of UGC Act, 1956</a:t>
            </a:r>
            <a:endParaRPr lang="en-US" sz="1100" dirty="0">
              <a:solidFill>
                <a:srgbClr val="101141"/>
              </a:solidFill>
              <a:latin typeface="Arial"/>
              <a:cs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Content Placeholder 18"/>
          <p:cNvSpPr>
            <a:spLocks noGrp="1"/>
          </p:cNvSpPr>
          <p:nvPr>
            <p:ph sz="quarter" idx="10" hasCustomPrompt="1"/>
          </p:nvPr>
        </p:nvSpPr>
        <p:spPr>
          <a:xfrm>
            <a:off x="304800" y="152400"/>
            <a:ext cx="6324600" cy="1143000"/>
          </a:xfrm>
        </p:spPr>
        <p:txBody>
          <a:bodyPr anchor="ctr" anchorCtr="0">
            <a:normAutofit/>
          </a:bodyPr>
          <a:lstStyle>
            <a:lvl1pPr marL="0">
              <a:lnSpc>
                <a:spcPts val="3600"/>
              </a:lnSpc>
              <a:spcBef>
                <a:spcPts val="0"/>
              </a:spcBef>
              <a:buNone/>
              <a:defRPr sz="3600" b="1" spc="-150" baseline="0">
                <a:latin typeface="Arial" pitchFamily="34" charset="0"/>
                <a:cs typeface="Arial" pitchFamily="34" charset="0"/>
              </a:defRPr>
            </a:lvl1pPr>
          </a:lstStyle>
          <a:p>
            <a:pPr lvl="0"/>
            <a:r>
              <a:rPr lang="en-US" dirty="0" smtClean="0"/>
              <a:t>Slide heading here and it can run in two lines</a:t>
            </a:r>
          </a:p>
        </p:txBody>
      </p:sp>
      <p:grpSp>
        <p:nvGrpSpPr>
          <p:cNvPr id="6" name="Group 5"/>
          <p:cNvGrpSpPr/>
          <p:nvPr userDrawn="1"/>
        </p:nvGrpSpPr>
        <p:grpSpPr>
          <a:xfrm>
            <a:off x="0" y="1295400"/>
            <a:ext cx="7010400" cy="45719"/>
            <a:chOff x="1905000" y="6553200"/>
            <a:chExt cx="7010400" cy="45719"/>
          </a:xfrm>
        </p:grpSpPr>
        <p:sp>
          <p:nvSpPr>
            <p:cNvPr id="7" name="Rectangle 6"/>
            <p:cNvSpPr/>
            <p:nvPr/>
          </p:nvSpPr>
          <p:spPr>
            <a:xfrm>
              <a:off x="4267200" y="6553200"/>
              <a:ext cx="2328591" cy="45719"/>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1905000" y="6553200"/>
              <a:ext cx="2362200" cy="45719"/>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userDrawn="1"/>
          </p:nvSpPr>
          <p:spPr>
            <a:xfrm>
              <a:off x="6586809" y="6553200"/>
              <a:ext cx="2328591" cy="4571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 name="Group 10"/>
          <p:cNvGrpSpPr/>
          <p:nvPr userDrawn="1"/>
        </p:nvGrpSpPr>
        <p:grpSpPr>
          <a:xfrm>
            <a:off x="2133600" y="6553200"/>
            <a:ext cx="7010400" cy="45719"/>
            <a:chOff x="1905000" y="6553200"/>
            <a:chExt cx="7010400" cy="45719"/>
          </a:xfrm>
        </p:grpSpPr>
        <p:sp>
          <p:nvSpPr>
            <p:cNvPr id="12" name="Rectangle 11"/>
            <p:cNvSpPr/>
            <p:nvPr/>
          </p:nvSpPr>
          <p:spPr>
            <a:xfrm>
              <a:off x="4267200" y="6553200"/>
              <a:ext cx="2328591" cy="45719"/>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1905000" y="6553200"/>
              <a:ext cx="2362200" cy="45719"/>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6586809" y="6553200"/>
              <a:ext cx="2328591" cy="4571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5" name="Picture 14" descr="Picture 7.png"/>
          <p:cNvPicPr>
            <a:picLocks noChangeAspect="1"/>
          </p:cNvPicPr>
          <p:nvPr userDrawn="1"/>
        </p:nvPicPr>
        <p:blipFill>
          <a:blip r:embed="rId2" cstate="print"/>
          <a:srcRect l="1923" b="5336"/>
          <a:stretch>
            <a:fillRect/>
          </a:stretch>
        </p:blipFill>
        <p:spPr>
          <a:xfrm>
            <a:off x="6629400" y="-1"/>
            <a:ext cx="2193193" cy="692697"/>
          </a:xfrm>
          <a:prstGeom prst="rect">
            <a:avLst/>
          </a:prstGeom>
        </p:spPr>
      </p:pic>
      <p:sp>
        <p:nvSpPr>
          <p:cNvPr id="16" name="TextBox 15"/>
          <p:cNvSpPr txBox="1"/>
          <p:nvPr userDrawn="1"/>
        </p:nvSpPr>
        <p:spPr>
          <a:xfrm>
            <a:off x="3276600" y="6596390"/>
            <a:ext cx="5867400" cy="261610"/>
          </a:xfrm>
          <a:prstGeom prst="rect">
            <a:avLst/>
          </a:prstGeom>
          <a:noFill/>
        </p:spPr>
        <p:txBody>
          <a:bodyPr wrap="square" rtlCol="0">
            <a:spAutoFit/>
          </a:bodyPr>
          <a:lstStyle/>
          <a:p>
            <a:pPr algn="r"/>
            <a:r>
              <a:rPr lang="en-US" sz="1100" b="1" dirty="0" smtClean="0">
                <a:solidFill>
                  <a:srgbClr val="101141"/>
                </a:solidFill>
                <a:latin typeface="Arial"/>
                <a:cs typeface="Arial"/>
              </a:rPr>
              <a:t>BITS </a:t>
            </a:r>
            <a:r>
              <a:rPr lang="en-US" sz="1100" dirty="0" smtClean="0">
                <a:solidFill>
                  <a:srgbClr val="101141"/>
                </a:solidFill>
                <a:latin typeface="Arial"/>
                <a:cs typeface="Arial"/>
              </a:rPr>
              <a:t>Pilani, Deemed</a:t>
            </a:r>
            <a:r>
              <a:rPr lang="en-US" sz="1100" baseline="0" dirty="0" smtClean="0">
                <a:solidFill>
                  <a:srgbClr val="101141"/>
                </a:solidFill>
                <a:latin typeface="Arial"/>
                <a:cs typeface="Arial"/>
              </a:rPr>
              <a:t> to be University under Section 3 of UGC Act, 1956</a:t>
            </a:r>
            <a:endParaRPr lang="en-US" sz="1100" dirty="0">
              <a:solidFill>
                <a:srgbClr val="101141"/>
              </a:solidFill>
              <a:latin typeface="Arial"/>
              <a:cs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525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600200"/>
            <a:ext cx="3008313" cy="45259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Content Placeholder 18"/>
          <p:cNvSpPr>
            <a:spLocks noGrp="1"/>
          </p:cNvSpPr>
          <p:nvPr>
            <p:ph sz="quarter" idx="13" hasCustomPrompt="1"/>
          </p:nvPr>
        </p:nvSpPr>
        <p:spPr>
          <a:xfrm>
            <a:off x="304800" y="152400"/>
            <a:ext cx="6324600" cy="1143000"/>
          </a:xfrm>
        </p:spPr>
        <p:txBody>
          <a:bodyPr anchor="ctr" anchorCtr="0">
            <a:normAutofit/>
          </a:bodyPr>
          <a:lstStyle>
            <a:lvl1pPr marL="0">
              <a:lnSpc>
                <a:spcPts val="3600"/>
              </a:lnSpc>
              <a:spcBef>
                <a:spcPts val="0"/>
              </a:spcBef>
              <a:buNone/>
              <a:defRPr sz="3600" b="1" spc="-150" baseline="0">
                <a:latin typeface="Arial" pitchFamily="34" charset="0"/>
                <a:cs typeface="Arial" pitchFamily="34" charset="0"/>
              </a:defRPr>
            </a:lvl1pPr>
          </a:lstStyle>
          <a:p>
            <a:pPr lvl="0"/>
            <a:r>
              <a:rPr lang="en-US" dirty="0" smtClean="0"/>
              <a:t>Slide heading here and it can run in two lines</a:t>
            </a:r>
          </a:p>
        </p:txBody>
      </p:sp>
      <p:grpSp>
        <p:nvGrpSpPr>
          <p:cNvPr id="9" name="Group 8"/>
          <p:cNvGrpSpPr/>
          <p:nvPr userDrawn="1"/>
        </p:nvGrpSpPr>
        <p:grpSpPr>
          <a:xfrm>
            <a:off x="0" y="1295400"/>
            <a:ext cx="7010400" cy="45719"/>
            <a:chOff x="1905000" y="6553200"/>
            <a:chExt cx="7010400" cy="45719"/>
          </a:xfrm>
        </p:grpSpPr>
        <p:sp>
          <p:nvSpPr>
            <p:cNvPr id="10" name="Rectangle 9"/>
            <p:cNvSpPr/>
            <p:nvPr/>
          </p:nvSpPr>
          <p:spPr>
            <a:xfrm>
              <a:off x="4267200" y="6553200"/>
              <a:ext cx="2328591" cy="45719"/>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1905000" y="6553200"/>
              <a:ext cx="2362200" cy="45719"/>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userDrawn="1"/>
          </p:nvSpPr>
          <p:spPr>
            <a:xfrm>
              <a:off x="6586809" y="6553200"/>
              <a:ext cx="2328591" cy="4571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4" name="Group 13"/>
          <p:cNvGrpSpPr/>
          <p:nvPr userDrawn="1"/>
        </p:nvGrpSpPr>
        <p:grpSpPr>
          <a:xfrm>
            <a:off x="2133600" y="6553200"/>
            <a:ext cx="7010400" cy="45719"/>
            <a:chOff x="1905000" y="6553200"/>
            <a:chExt cx="7010400" cy="45719"/>
          </a:xfrm>
        </p:grpSpPr>
        <p:sp>
          <p:nvSpPr>
            <p:cNvPr id="15" name="Rectangle 14"/>
            <p:cNvSpPr/>
            <p:nvPr/>
          </p:nvSpPr>
          <p:spPr>
            <a:xfrm>
              <a:off x="4267200" y="6553200"/>
              <a:ext cx="2328591" cy="45719"/>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1905000" y="6553200"/>
              <a:ext cx="2362200" cy="45719"/>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userDrawn="1"/>
          </p:nvSpPr>
          <p:spPr>
            <a:xfrm>
              <a:off x="6586809" y="6553200"/>
              <a:ext cx="2328591" cy="4571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8" name="Picture 17" descr="Picture 7.png"/>
          <p:cNvPicPr>
            <a:picLocks noChangeAspect="1"/>
          </p:cNvPicPr>
          <p:nvPr userDrawn="1"/>
        </p:nvPicPr>
        <p:blipFill>
          <a:blip r:embed="rId2" cstate="print"/>
          <a:srcRect l="1923" b="5336"/>
          <a:stretch>
            <a:fillRect/>
          </a:stretch>
        </p:blipFill>
        <p:spPr>
          <a:xfrm>
            <a:off x="6629400" y="-1"/>
            <a:ext cx="2193193" cy="692697"/>
          </a:xfrm>
          <a:prstGeom prst="rect">
            <a:avLst/>
          </a:prstGeom>
        </p:spPr>
      </p:pic>
      <p:sp>
        <p:nvSpPr>
          <p:cNvPr id="20" name="TextBox 19"/>
          <p:cNvSpPr txBox="1"/>
          <p:nvPr userDrawn="1"/>
        </p:nvSpPr>
        <p:spPr>
          <a:xfrm>
            <a:off x="3276600" y="6596390"/>
            <a:ext cx="5867400" cy="261610"/>
          </a:xfrm>
          <a:prstGeom prst="rect">
            <a:avLst/>
          </a:prstGeom>
          <a:noFill/>
        </p:spPr>
        <p:txBody>
          <a:bodyPr wrap="square" rtlCol="0">
            <a:spAutoFit/>
          </a:bodyPr>
          <a:lstStyle/>
          <a:p>
            <a:pPr algn="r"/>
            <a:r>
              <a:rPr lang="en-US" sz="1100" b="1" dirty="0" smtClean="0">
                <a:solidFill>
                  <a:srgbClr val="101141"/>
                </a:solidFill>
                <a:latin typeface="Arial"/>
                <a:cs typeface="Arial"/>
              </a:rPr>
              <a:t>BITS </a:t>
            </a:r>
            <a:r>
              <a:rPr lang="en-US" sz="1100" dirty="0" smtClean="0">
                <a:solidFill>
                  <a:srgbClr val="101141"/>
                </a:solidFill>
                <a:latin typeface="Arial"/>
                <a:cs typeface="Arial"/>
              </a:rPr>
              <a:t>Pilani, Pilani Campus</a:t>
            </a:r>
            <a:endParaRPr lang="en-US" sz="1100" dirty="0">
              <a:solidFill>
                <a:srgbClr val="101141"/>
              </a:solidFill>
              <a:latin typeface="Arial"/>
              <a:cs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407025"/>
            <a:ext cx="5486400" cy="304800"/>
          </a:xfrm>
        </p:spPr>
        <p:txBody>
          <a:bodyPr anchor="b">
            <a:normAutofit/>
          </a:bodyPr>
          <a:lstStyle>
            <a:lvl1pPr algn="l">
              <a:defRPr sz="1800" b="1" spc="0"/>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1828800"/>
            <a:ext cx="5486400" cy="3429000"/>
          </a:xfrm>
          <a:ln w="57150">
            <a:solidFill>
              <a:schemeClr val="accent1">
                <a:lumMod val="20000"/>
                <a:lumOff val="80000"/>
              </a:schemeClr>
            </a:solidFill>
          </a:ln>
        </p:spPr>
        <p:style>
          <a:lnRef idx="2">
            <a:schemeClr val="accent1"/>
          </a:lnRef>
          <a:fillRef idx="1">
            <a:schemeClr val="lt1"/>
          </a:fillRef>
          <a:effectRef idx="0">
            <a:schemeClr val="accent1"/>
          </a:effectRef>
          <a:fontRef idx="none"/>
        </p:style>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711825"/>
            <a:ext cx="5486400" cy="304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Content Placeholder 18"/>
          <p:cNvSpPr>
            <a:spLocks noGrp="1"/>
          </p:cNvSpPr>
          <p:nvPr>
            <p:ph sz="quarter" idx="10" hasCustomPrompt="1"/>
          </p:nvPr>
        </p:nvSpPr>
        <p:spPr>
          <a:xfrm>
            <a:off x="304800" y="152400"/>
            <a:ext cx="6324600" cy="1143000"/>
          </a:xfrm>
        </p:spPr>
        <p:txBody>
          <a:bodyPr anchor="ctr" anchorCtr="0">
            <a:normAutofit/>
          </a:bodyPr>
          <a:lstStyle>
            <a:lvl1pPr marL="0">
              <a:lnSpc>
                <a:spcPts val="3600"/>
              </a:lnSpc>
              <a:spcBef>
                <a:spcPts val="0"/>
              </a:spcBef>
              <a:buNone/>
              <a:defRPr sz="3600" b="1" spc="-150" baseline="0">
                <a:latin typeface="Arial" pitchFamily="34" charset="0"/>
                <a:cs typeface="Arial" pitchFamily="34" charset="0"/>
              </a:defRPr>
            </a:lvl1pPr>
          </a:lstStyle>
          <a:p>
            <a:pPr lvl="0"/>
            <a:r>
              <a:rPr lang="en-US" dirty="0" smtClean="0"/>
              <a:t>Slide heading here and it can run in two lines</a:t>
            </a:r>
          </a:p>
        </p:txBody>
      </p:sp>
      <p:grpSp>
        <p:nvGrpSpPr>
          <p:cNvPr id="6" name="Group 5"/>
          <p:cNvGrpSpPr/>
          <p:nvPr userDrawn="1"/>
        </p:nvGrpSpPr>
        <p:grpSpPr>
          <a:xfrm>
            <a:off x="0" y="1295400"/>
            <a:ext cx="7010400" cy="45719"/>
            <a:chOff x="1905000" y="6553200"/>
            <a:chExt cx="7010400" cy="45719"/>
          </a:xfrm>
        </p:grpSpPr>
        <p:sp>
          <p:nvSpPr>
            <p:cNvPr id="7" name="Rectangle 6"/>
            <p:cNvSpPr/>
            <p:nvPr/>
          </p:nvSpPr>
          <p:spPr>
            <a:xfrm>
              <a:off x="4267200" y="6553200"/>
              <a:ext cx="2328591" cy="45719"/>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1905000" y="6553200"/>
              <a:ext cx="2362200" cy="45719"/>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userDrawn="1"/>
          </p:nvSpPr>
          <p:spPr>
            <a:xfrm>
              <a:off x="6586809" y="6553200"/>
              <a:ext cx="2328591" cy="4571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 name="Group 10"/>
          <p:cNvGrpSpPr/>
          <p:nvPr userDrawn="1"/>
        </p:nvGrpSpPr>
        <p:grpSpPr>
          <a:xfrm>
            <a:off x="2133600" y="6553200"/>
            <a:ext cx="7010400" cy="45719"/>
            <a:chOff x="1905000" y="6553200"/>
            <a:chExt cx="7010400" cy="45719"/>
          </a:xfrm>
        </p:grpSpPr>
        <p:sp>
          <p:nvSpPr>
            <p:cNvPr id="12" name="Rectangle 11"/>
            <p:cNvSpPr/>
            <p:nvPr/>
          </p:nvSpPr>
          <p:spPr>
            <a:xfrm>
              <a:off x="4267200" y="6553200"/>
              <a:ext cx="2328591" cy="45719"/>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1905000" y="6553200"/>
              <a:ext cx="2362200" cy="45719"/>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6586809" y="6553200"/>
              <a:ext cx="2328591" cy="4571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5" name="Picture 14" descr="Picture 7.png"/>
          <p:cNvPicPr>
            <a:picLocks noChangeAspect="1"/>
          </p:cNvPicPr>
          <p:nvPr userDrawn="1"/>
        </p:nvPicPr>
        <p:blipFill>
          <a:blip r:embed="rId2" cstate="print"/>
          <a:srcRect l="1923" b="5336"/>
          <a:stretch>
            <a:fillRect/>
          </a:stretch>
        </p:blipFill>
        <p:spPr>
          <a:xfrm>
            <a:off x="6629400" y="-1"/>
            <a:ext cx="2193193" cy="692697"/>
          </a:xfrm>
          <a:prstGeom prst="rect">
            <a:avLst/>
          </a:prstGeom>
        </p:spPr>
      </p:pic>
      <p:sp>
        <p:nvSpPr>
          <p:cNvPr id="17" name="TextBox 16"/>
          <p:cNvSpPr txBox="1"/>
          <p:nvPr userDrawn="1"/>
        </p:nvSpPr>
        <p:spPr>
          <a:xfrm>
            <a:off x="3276600" y="6596390"/>
            <a:ext cx="5867400" cy="261610"/>
          </a:xfrm>
          <a:prstGeom prst="rect">
            <a:avLst/>
          </a:prstGeom>
          <a:noFill/>
        </p:spPr>
        <p:txBody>
          <a:bodyPr wrap="square" rtlCol="0">
            <a:spAutoFit/>
          </a:bodyPr>
          <a:lstStyle/>
          <a:p>
            <a:pPr algn="r"/>
            <a:r>
              <a:rPr lang="en-US" sz="1100" b="1" dirty="0" smtClean="0">
                <a:solidFill>
                  <a:srgbClr val="101141"/>
                </a:solidFill>
                <a:latin typeface="Arial"/>
                <a:cs typeface="Arial"/>
              </a:rPr>
              <a:t>BITS </a:t>
            </a:r>
            <a:r>
              <a:rPr lang="en-US" sz="1100" dirty="0" smtClean="0">
                <a:solidFill>
                  <a:srgbClr val="101141"/>
                </a:solidFill>
                <a:latin typeface="Arial"/>
                <a:cs typeface="Arial"/>
              </a:rPr>
              <a:t>Pilani, Pilani Campus</a:t>
            </a:r>
            <a:endParaRPr lang="en-US" sz="1100" dirty="0">
              <a:solidFill>
                <a:srgbClr val="101141"/>
              </a:solidFill>
              <a:latin typeface="Arial"/>
              <a:cs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9" name="Content Placeholder 18"/>
          <p:cNvSpPr>
            <a:spLocks noGrp="1"/>
          </p:cNvSpPr>
          <p:nvPr>
            <p:ph sz="quarter" idx="10" hasCustomPrompt="1"/>
          </p:nvPr>
        </p:nvSpPr>
        <p:spPr>
          <a:xfrm>
            <a:off x="304800" y="152400"/>
            <a:ext cx="6324600" cy="1143000"/>
          </a:xfrm>
        </p:spPr>
        <p:txBody>
          <a:bodyPr anchor="ctr" anchorCtr="0">
            <a:normAutofit/>
          </a:bodyPr>
          <a:lstStyle>
            <a:lvl1pPr marL="0">
              <a:lnSpc>
                <a:spcPts val="3600"/>
              </a:lnSpc>
              <a:spcBef>
                <a:spcPts val="0"/>
              </a:spcBef>
              <a:buNone/>
              <a:defRPr sz="3600" b="1" spc="-150" baseline="0">
                <a:latin typeface="Arial" pitchFamily="34" charset="0"/>
                <a:cs typeface="Arial" pitchFamily="34" charset="0"/>
              </a:defRPr>
            </a:lvl1pPr>
          </a:lstStyle>
          <a:p>
            <a:pPr lvl="0"/>
            <a:r>
              <a:rPr lang="en-US" dirty="0" smtClean="0"/>
              <a:t>Slide heading here and it can run in two lines</a:t>
            </a:r>
          </a:p>
        </p:txBody>
      </p:sp>
      <p:grpSp>
        <p:nvGrpSpPr>
          <p:cNvPr id="20" name="Group 19"/>
          <p:cNvGrpSpPr/>
          <p:nvPr userDrawn="1"/>
        </p:nvGrpSpPr>
        <p:grpSpPr>
          <a:xfrm>
            <a:off x="0" y="1295400"/>
            <a:ext cx="7010400" cy="45719"/>
            <a:chOff x="1905000" y="6553200"/>
            <a:chExt cx="7010400" cy="45719"/>
          </a:xfrm>
        </p:grpSpPr>
        <p:sp>
          <p:nvSpPr>
            <p:cNvPr id="21" name="Rectangle 20"/>
            <p:cNvSpPr/>
            <p:nvPr/>
          </p:nvSpPr>
          <p:spPr>
            <a:xfrm>
              <a:off x="4267200" y="6553200"/>
              <a:ext cx="2328591" cy="45719"/>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1905000" y="6553200"/>
              <a:ext cx="2362200" cy="45719"/>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userDrawn="1"/>
          </p:nvSpPr>
          <p:spPr>
            <a:xfrm>
              <a:off x="6586809" y="6553200"/>
              <a:ext cx="2328591" cy="4571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5" name="Group 24"/>
          <p:cNvGrpSpPr/>
          <p:nvPr userDrawn="1"/>
        </p:nvGrpSpPr>
        <p:grpSpPr>
          <a:xfrm>
            <a:off x="2133600" y="6553200"/>
            <a:ext cx="7010400" cy="45719"/>
            <a:chOff x="1905000" y="6553200"/>
            <a:chExt cx="7010400" cy="45719"/>
          </a:xfrm>
        </p:grpSpPr>
        <p:sp>
          <p:nvSpPr>
            <p:cNvPr id="26" name="Rectangle 25"/>
            <p:cNvSpPr/>
            <p:nvPr/>
          </p:nvSpPr>
          <p:spPr>
            <a:xfrm>
              <a:off x="4267200" y="6553200"/>
              <a:ext cx="2328591" cy="45719"/>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1905000" y="6553200"/>
              <a:ext cx="2362200" cy="45719"/>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userDrawn="1"/>
          </p:nvSpPr>
          <p:spPr>
            <a:xfrm>
              <a:off x="6586809" y="6553200"/>
              <a:ext cx="2328591" cy="4571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9" name="Picture 28" descr="Picture 7.png"/>
          <p:cNvPicPr>
            <a:picLocks noChangeAspect="1"/>
          </p:cNvPicPr>
          <p:nvPr userDrawn="1"/>
        </p:nvPicPr>
        <p:blipFill>
          <a:blip r:embed="rId2" cstate="print"/>
          <a:srcRect l="1923" b="5336"/>
          <a:stretch>
            <a:fillRect/>
          </a:stretch>
        </p:blipFill>
        <p:spPr>
          <a:xfrm>
            <a:off x="6629400" y="-1"/>
            <a:ext cx="2193193" cy="692697"/>
          </a:xfrm>
          <a:prstGeom prst="rect">
            <a:avLst/>
          </a:prstGeom>
        </p:spPr>
      </p:pic>
      <p:sp>
        <p:nvSpPr>
          <p:cNvPr id="31" name="TextBox 30"/>
          <p:cNvSpPr txBox="1"/>
          <p:nvPr userDrawn="1"/>
        </p:nvSpPr>
        <p:spPr>
          <a:xfrm>
            <a:off x="3276600" y="6596390"/>
            <a:ext cx="5867400" cy="261610"/>
          </a:xfrm>
          <a:prstGeom prst="rect">
            <a:avLst/>
          </a:prstGeom>
          <a:noFill/>
        </p:spPr>
        <p:txBody>
          <a:bodyPr wrap="square" rtlCol="0">
            <a:spAutoFit/>
          </a:bodyPr>
          <a:lstStyle/>
          <a:p>
            <a:pPr algn="r"/>
            <a:r>
              <a:rPr lang="en-US" sz="1100" b="1" dirty="0" smtClean="0">
                <a:solidFill>
                  <a:srgbClr val="101141"/>
                </a:solidFill>
                <a:latin typeface="Arial"/>
                <a:cs typeface="Arial"/>
              </a:rPr>
              <a:t>BITS </a:t>
            </a:r>
            <a:r>
              <a:rPr lang="en-US" sz="1100" dirty="0" smtClean="0">
                <a:solidFill>
                  <a:srgbClr val="101141"/>
                </a:solidFill>
                <a:latin typeface="Arial"/>
                <a:cs typeface="Arial"/>
              </a:rPr>
              <a:t>Pilani, Pilani Campus</a:t>
            </a:r>
            <a:endParaRPr lang="en-US" sz="1100" dirty="0">
              <a:solidFill>
                <a:srgbClr val="101141"/>
              </a:solidFill>
              <a:latin typeface="Arial"/>
              <a:cs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219200" y="38100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Content Placeholder 18"/>
          <p:cNvSpPr>
            <a:spLocks noGrp="1"/>
          </p:cNvSpPr>
          <p:nvPr>
            <p:ph sz="quarter" idx="10" hasCustomPrompt="1"/>
          </p:nvPr>
        </p:nvSpPr>
        <p:spPr>
          <a:xfrm rot="5400000">
            <a:off x="5410200" y="2743200"/>
            <a:ext cx="5867400" cy="1143000"/>
          </a:xfrm>
        </p:spPr>
        <p:txBody>
          <a:bodyPr anchor="ctr" anchorCtr="0">
            <a:normAutofit/>
          </a:bodyPr>
          <a:lstStyle>
            <a:lvl1pPr marL="0">
              <a:lnSpc>
                <a:spcPts val="3600"/>
              </a:lnSpc>
              <a:spcBef>
                <a:spcPts val="0"/>
              </a:spcBef>
              <a:buNone/>
              <a:defRPr sz="3600" b="1" spc="-150" baseline="0">
                <a:latin typeface="Arial" pitchFamily="34" charset="0"/>
                <a:cs typeface="Arial" pitchFamily="34" charset="0"/>
              </a:defRPr>
            </a:lvl1pPr>
          </a:lstStyle>
          <a:p>
            <a:pPr lvl="0"/>
            <a:r>
              <a:rPr lang="en-US" dirty="0" smtClean="0"/>
              <a:t>Slide heading here and it can run in two lines</a:t>
            </a:r>
          </a:p>
        </p:txBody>
      </p:sp>
      <p:grpSp>
        <p:nvGrpSpPr>
          <p:cNvPr id="8" name="Group 7"/>
          <p:cNvGrpSpPr/>
          <p:nvPr userDrawn="1"/>
        </p:nvGrpSpPr>
        <p:grpSpPr>
          <a:xfrm rot="5400000">
            <a:off x="5006340" y="2567940"/>
            <a:ext cx="5181600" cy="45719"/>
            <a:chOff x="1905000" y="6553200"/>
            <a:chExt cx="7010400" cy="45719"/>
          </a:xfrm>
        </p:grpSpPr>
        <p:sp>
          <p:nvSpPr>
            <p:cNvPr id="9" name="Rectangle 8"/>
            <p:cNvSpPr/>
            <p:nvPr/>
          </p:nvSpPr>
          <p:spPr>
            <a:xfrm>
              <a:off x="4267200" y="6553200"/>
              <a:ext cx="2328591" cy="45719"/>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1905000" y="6553200"/>
              <a:ext cx="2362200" cy="45719"/>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userDrawn="1"/>
          </p:nvSpPr>
          <p:spPr>
            <a:xfrm>
              <a:off x="6586809" y="6553200"/>
              <a:ext cx="2328591" cy="4571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7" name="Picture 16" descr="Picture 7.png"/>
          <p:cNvPicPr>
            <a:picLocks noChangeAspect="1"/>
          </p:cNvPicPr>
          <p:nvPr userDrawn="1"/>
        </p:nvPicPr>
        <p:blipFill>
          <a:blip r:embed="rId2" cstate="print"/>
          <a:srcRect l="1923" b="5336"/>
          <a:stretch>
            <a:fillRect/>
          </a:stretch>
        </p:blipFill>
        <p:spPr>
          <a:xfrm rot="5400000">
            <a:off x="-758715" y="1131248"/>
            <a:ext cx="2193193" cy="692697"/>
          </a:xfrm>
          <a:prstGeom prst="rect">
            <a:avLst/>
          </a:prstGeom>
        </p:spPr>
      </p:pic>
      <p:sp>
        <p:nvSpPr>
          <p:cNvPr id="18" name="TextBox 17"/>
          <p:cNvSpPr txBox="1"/>
          <p:nvPr userDrawn="1"/>
        </p:nvSpPr>
        <p:spPr>
          <a:xfrm rot="5400000">
            <a:off x="-2794428" y="3808884"/>
            <a:ext cx="5867400" cy="230832"/>
          </a:xfrm>
          <a:prstGeom prst="rect">
            <a:avLst/>
          </a:prstGeom>
          <a:noFill/>
        </p:spPr>
        <p:txBody>
          <a:bodyPr wrap="square" rtlCol="0">
            <a:spAutoFit/>
          </a:bodyPr>
          <a:lstStyle/>
          <a:p>
            <a:pPr algn="r"/>
            <a:r>
              <a:rPr lang="en-US" sz="900" b="1" dirty="0" smtClean="0">
                <a:solidFill>
                  <a:srgbClr val="101141"/>
                </a:solidFill>
                <a:latin typeface="Arial"/>
                <a:cs typeface="Arial"/>
              </a:rPr>
              <a:t>BITS </a:t>
            </a:r>
            <a:r>
              <a:rPr lang="en-US" sz="900" dirty="0" smtClean="0">
                <a:solidFill>
                  <a:srgbClr val="101141"/>
                </a:solidFill>
                <a:latin typeface="Arial"/>
                <a:cs typeface="Arial"/>
              </a:rPr>
              <a:t>Pilani, Pilani Campus</a:t>
            </a:r>
            <a:endParaRPr lang="en-US" sz="900" dirty="0">
              <a:solidFill>
                <a:srgbClr val="101141"/>
              </a:solidFill>
              <a:latin typeface="Arial"/>
              <a:cs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566738" y="2057400"/>
            <a:ext cx="8001000" cy="3962400"/>
          </a:xfrm>
        </p:spPr>
        <p:txBody>
          <a:bodyPr/>
          <a:lstStyle>
            <a:lvl1pPr>
              <a:defRPr sz="1800"/>
            </a:lvl1pPr>
            <a:lvl2pPr>
              <a:defRPr sz="1400"/>
            </a:lvl2pPr>
            <a:lvl3pPr>
              <a:defRPr sz="1200"/>
            </a:lvl3pPr>
            <a:lvl4pPr>
              <a:defRPr sz="1050"/>
            </a:lvl4pPr>
            <a:lvl5pPr>
              <a:defRPr sz="105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6"/>
          <p:cNvSpPr>
            <a:spLocks noGrp="1" noChangeArrowheads="1"/>
          </p:cNvSpPr>
          <p:nvPr>
            <p:ph type="dt" sz="half" idx="10"/>
          </p:nvPr>
        </p:nvSpPr>
        <p:spPr>
          <a:ln/>
        </p:spPr>
        <p:txBody>
          <a:bodyPr/>
          <a:lstStyle>
            <a:lvl1pPr>
              <a:defRPr/>
            </a:lvl1pPr>
          </a:lstStyle>
          <a:p>
            <a:pPr>
              <a:defRPr/>
            </a:pPr>
            <a:fld id="{1F59B884-01CE-4FE5-BFC3-347FACC8D67D}" type="datetime7">
              <a:rPr lang="en-GB"/>
              <a:pPr>
                <a:defRPr/>
              </a:pPr>
              <a:t>Mar-15</a:t>
            </a:fld>
            <a:endParaRPr lang="en-GB"/>
          </a:p>
        </p:txBody>
      </p:sp>
      <p:sp>
        <p:nvSpPr>
          <p:cNvPr id="5" name="Rectangle 7"/>
          <p:cNvSpPr>
            <a:spLocks noGrp="1" noChangeArrowheads="1"/>
          </p:cNvSpPr>
          <p:nvPr>
            <p:ph type="ftr" sz="quarter" idx="11"/>
          </p:nvPr>
        </p:nvSpPr>
        <p:spPr>
          <a:ln/>
        </p:spPr>
        <p:txBody>
          <a:bodyPr/>
          <a:lstStyle>
            <a:lvl1pPr>
              <a:defRPr/>
            </a:lvl1pPr>
          </a:lstStyle>
          <a:p>
            <a:pPr>
              <a:defRPr/>
            </a:pPr>
            <a:r>
              <a:rPr lang="en-GB"/>
              <a:t>BITS Pilani | Vision 2020 | Mission 2012</a:t>
            </a:r>
          </a:p>
        </p:txBody>
      </p:sp>
      <p:sp>
        <p:nvSpPr>
          <p:cNvPr id="6" name="Rectangle 8"/>
          <p:cNvSpPr>
            <a:spLocks noGrp="1" noChangeArrowheads="1"/>
          </p:cNvSpPr>
          <p:nvPr>
            <p:ph type="sldNum" sz="quarter" idx="12"/>
          </p:nvPr>
        </p:nvSpPr>
        <p:spPr>
          <a:ln/>
        </p:spPr>
        <p:txBody>
          <a:bodyPr/>
          <a:lstStyle>
            <a:lvl1pPr>
              <a:defRPr/>
            </a:lvl1pPr>
          </a:lstStyle>
          <a:p>
            <a:pPr>
              <a:defRPr/>
            </a:pPr>
            <a:fld id="{E786EA7C-EDE4-424E-B65A-14FA7E015C8C}" type="slidenum">
              <a:rPr lang="en-GB"/>
              <a:pPr>
                <a:defRPr/>
              </a:pPr>
              <a:t>‹#›</a:t>
            </a:fld>
            <a:endParaRPr lang="en-GB"/>
          </a:p>
        </p:txBody>
      </p:sp>
    </p:spTree>
  </p:cSld>
  <p:clrMapOvr>
    <a:masterClrMapping/>
  </p:clrMapOvr>
  <p:transition>
    <p:cut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66738" y="155575"/>
            <a:ext cx="8001000" cy="5864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3" name="Rectangle 6"/>
          <p:cNvSpPr>
            <a:spLocks noGrp="1" noChangeArrowheads="1"/>
          </p:cNvSpPr>
          <p:nvPr>
            <p:ph type="dt" sz="half" idx="10"/>
          </p:nvPr>
        </p:nvSpPr>
        <p:spPr>
          <a:ln/>
        </p:spPr>
        <p:txBody>
          <a:bodyPr/>
          <a:lstStyle>
            <a:lvl1pPr>
              <a:defRPr/>
            </a:lvl1pPr>
          </a:lstStyle>
          <a:p>
            <a:pPr>
              <a:defRPr/>
            </a:pPr>
            <a:fld id="{C5F48642-7E0C-42E2-BD44-25DF37A2DA86}" type="datetime7">
              <a:rPr lang="en-GB"/>
              <a:pPr>
                <a:defRPr/>
              </a:pPr>
              <a:t>Mar-15</a:t>
            </a:fld>
            <a:endParaRPr lang="en-GB"/>
          </a:p>
        </p:txBody>
      </p:sp>
      <p:sp>
        <p:nvSpPr>
          <p:cNvPr id="4" name="Rectangle 7"/>
          <p:cNvSpPr>
            <a:spLocks noGrp="1" noChangeArrowheads="1"/>
          </p:cNvSpPr>
          <p:nvPr>
            <p:ph type="ftr" sz="quarter" idx="11"/>
          </p:nvPr>
        </p:nvSpPr>
        <p:spPr>
          <a:ln/>
        </p:spPr>
        <p:txBody>
          <a:bodyPr/>
          <a:lstStyle>
            <a:lvl1pPr>
              <a:defRPr/>
            </a:lvl1pPr>
          </a:lstStyle>
          <a:p>
            <a:pPr>
              <a:defRPr/>
            </a:pPr>
            <a:r>
              <a:rPr lang="en-GB"/>
              <a:t>BITS Pilani | Vision 2020 | Mission 2012</a:t>
            </a:r>
          </a:p>
        </p:txBody>
      </p:sp>
      <p:sp>
        <p:nvSpPr>
          <p:cNvPr id="5" name="Rectangle 8"/>
          <p:cNvSpPr>
            <a:spLocks noGrp="1" noChangeArrowheads="1"/>
          </p:cNvSpPr>
          <p:nvPr>
            <p:ph type="sldNum" sz="quarter" idx="12"/>
          </p:nvPr>
        </p:nvSpPr>
        <p:spPr>
          <a:ln/>
        </p:spPr>
        <p:txBody>
          <a:bodyPr/>
          <a:lstStyle>
            <a:lvl1pPr>
              <a:defRPr/>
            </a:lvl1pPr>
          </a:lstStyle>
          <a:p>
            <a:fld id="{437FCE09-A5BC-487F-8927-DF10AE05857E}" type="slidenum">
              <a:rPr lang="en-GB"/>
              <a:pPr/>
              <a:t>‹#›</a:t>
            </a:fld>
            <a:endParaRPr lang="en-GB"/>
          </a:p>
        </p:txBody>
      </p:sp>
    </p:spTree>
    <p:extLst>
      <p:ext uri="{BB962C8B-B14F-4D97-AF65-F5344CB8AC3E}">
        <p14:creationId xmlns:p14="http://schemas.microsoft.com/office/powerpoint/2010/main" val="933408077"/>
      </p:ext>
    </p:extLst>
  </p:cSld>
  <p:clrMapOvr>
    <a:masterClrMapping/>
  </p:clrMapOvr>
  <p:transition>
    <p:cut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b="1">
                <a:latin typeface="Arial Narrow"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566738" y="1752600"/>
            <a:ext cx="3924300" cy="4267200"/>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752600"/>
            <a:ext cx="3924300" cy="4267200"/>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fld id="{B947471E-1B66-4E49-9807-0064BF3CEAEA}" type="datetime7">
              <a:rPr lang="en-GB"/>
              <a:pPr>
                <a:defRPr/>
              </a:pPr>
              <a:t>Mar-15</a:t>
            </a:fld>
            <a:endParaRPr lang="en-GB"/>
          </a:p>
        </p:txBody>
      </p:sp>
      <p:sp>
        <p:nvSpPr>
          <p:cNvPr id="6" name="Rectangle 7"/>
          <p:cNvSpPr>
            <a:spLocks noGrp="1" noChangeArrowheads="1"/>
          </p:cNvSpPr>
          <p:nvPr>
            <p:ph type="ftr" sz="quarter" idx="11"/>
          </p:nvPr>
        </p:nvSpPr>
        <p:spPr>
          <a:ln/>
        </p:spPr>
        <p:txBody>
          <a:bodyPr/>
          <a:lstStyle>
            <a:lvl1pPr>
              <a:defRPr/>
            </a:lvl1pPr>
          </a:lstStyle>
          <a:p>
            <a:pPr>
              <a:defRPr/>
            </a:pPr>
            <a:r>
              <a:rPr lang="en-GB"/>
              <a:t>BITS Pilani | Vision 2020 | Mission 2012</a:t>
            </a:r>
          </a:p>
        </p:txBody>
      </p:sp>
      <p:sp>
        <p:nvSpPr>
          <p:cNvPr id="7" name="Rectangle 8"/>
          <p:cNvSpPr>
            <a:spLocks noGrp="1" noChangeArrowheads="1"/>
          </p:cNvSpPr>
          <p:nvPr>
            <p:ph type="sldNum" sz="quarter" idx="12"/>
          </p:nvPr>
        </p:nvSpPr>
        <p:spPr>
          <a:ln/>
        </p:spPr>
        <p:txBody>
          <a:bodyPr/>
          <a:lstStyle>
            <a:lvl1pPr>
              <a:defRPr/>
            </a:lvl1pPr>
          </a:lstStyle>
          <a:p>
            <a:fld id="{06785D96-CCFA-4F02-BB85-165B3EB276D0}" type="slidenum">
              <a:rPr lang="en-GB"/>
              <a:pPr/>
              <a:t>‹#›</a:t>
            </a:fld>
            <a:endParaRPr lang="en-GB"/>
          </a:p>
        </p:txBody>
      </p:sp>
    </p:spTree>
    <p:extLst>
      <p:ext uri="{BB962C8B-B14F-4D97-AF65-F5344CB8AC3E}">
        <p14:creationId xmlns:p14="http://schemas.microsoft.com/office/powerpoint/2010/main" val="1565140941"/>
      </p:ext>
    </p:extLst>
  </p:cSld>
  <p:clrMapOvr>
    <a:masterClrMapping/>
  </p:clrMapOvr>
  <p:transition>
    <p:cut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4" name="TextBox 3"/>
          <p:cNvSpPr txBox="1"/>
          <p:nvPr userDrawn="1"/>
        </p:nvSpPr>
        <p:spPr>
          <a:xfrm>
            <a:off x="3276600" y="6596063"/>
            <a:ext cx="5867400" cy="261937"/>
          </a:xfrm>
          <a:prstGeom prst="rect">
            <a:avLst/>
          </a:prstGeom>
          <a:noFill/>
        </p:spPr>
        <p:txBody>
          <a:bodyPr>
            <a:spAutoFit/>
          </a:bodyPr>
          <a:lstStyle/>
          <a:p>
            <a:pPr algn="r">
              <a:defRPr/>
            </a:pPr>
            <a:r>
              <a:rPr lang="en-US" sz="1100" b="1" dirty="0">
                <a:solidFill>
                  <a:srgbClr val="101141"/>
                </a:solidFill>
                <a:latin typeface="Arial"/>
                <a:cs typeface="Arial"/>
              </a:rPr>
              <a:t>BITS </a:t>
            </a:r>
            <a:r>
              <a:rPr lang="en-US" sz="1100" dirty="0">
                <a:solidFill>
                  <a:srgbClr val="101141"/>
                </a:solidFill>
                <a:latin typeface="Arial"/>
                <a:cs typeface="Arial"/>
              </a:rPr>
              <a:t>Pilani, Pilani Campus</a:t>
            </a:r>
          </a:p>
        </p:txBody>
      </p:sp>
      <p:grpSp>
        <p:nvGrpSpPr>
          <p:cNvPr id="5" name="Group 11"/>
          <p:cNvGrpSpPr>
            <a:grpSpLocks/>
          </p:cNvGrpSpPr>
          <p:nvPr userDrawn="1"/>
        </p:nvGrpSpPr>
        <p:grpSpPr bwMode="auto">
          <a:xfrm>
            <a:off x="2084388" y="6550025"/>
            <a:ext cx="7059612" cy="49213"/>
            <a:chOff x="2083888" y="6550671"/>
            <a:chExt cx="7060112" cy="48665"/>
          </a:xfrm>
        </p:grpSpPr>
        <p:sp>
          <p:nvSpPr>
            <p:cNvPr id="6" name="Rectangle 5"/>
            <p:cNvSpPr/>
            <p:nvPr/>
          </p:nvSpPr>
          <p:spPr>
            <a:xfrm>
              <a:off x="4630418" y="6550671"/>
              <a:ext cx="2329027" cy="48665"/>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7" name="Rectangle 6"/>
            <p:cNvSpPr/>
            <p:nvPr/>
          </p:nvSpPr>
          <p:spPr>
            <a:xfrm>
              <a:off x="6908642" y="6550671"/>
              <a:ext cx="2235358" cy="45525"/>
            </a:xfrm>
            <a:prstGeom prst="rect">
              <a:avLst/>
            </a:prstGeom>
            <a:solidFill>
              <a:srgbClr val="E31C2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8" name="Rectangle 7"/>
            <p:cNvSpPr/>
            <p:nvPr/>
          </p:nvSpPr>
          <p:spPr>
            <a:xfrm>
              <a:off x="2083888" y="6550671"/>
              <a:ext cx="2581458" cy="48665"/>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grpSp>
      <p:pic>
        <p:nvPicPr>
          <p:cNvPr id="9" name="Picture 14" descr="Picture 7.png"/>
          <p:cNvPicPr>
            <a:picLocks noChangeAspect="1"/>
          </p:cNvPicPr>
          <p:nvPr userDrawn="1"/>
        </p:nvPicPr>
        <p:blipFill>
          <a:blip r:embed="rId2" cstate="print">
            <a:extLst>
              <a:ext uri="{28A0092B-C50C-407E-A947-70E740481C1C}">
                <a14:useLocalDpi xmlns:a14="http://schemas.microsoft.com/office/drawing/2010/main" val="0"/>
              </a:ext>
            </a:extLst>
          </a:blip>
          <a:srcRect l="1923" b="5336"/>
          <a:stretch>
            <a:fillRect/>
          </a:stretch>
        </p:blipFill>
        <p:spPr bwMode="auto">
          <a:xfrm>
            <a:off x="6629400" y="0"/>
            <a:ext cx="2193925"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18"/>
          <p:cNvGrpSpPr>
            <a:grpSpLocks/>
          </p:cNvGrpSpPr>
          <p:nvPr userDrawn="1"/>
        </p:nvGrpSpPr>
        <p:grpSpPr bwMode="auto">
          <a:xfrm>
            <a:off x="2133600" y="6553200"/>
            <a:ext cx="7010400" cy="46038"/>
            <a:chOff x="1905000" y="6553200"/>
            <a:chExt cx="7010400" cy="45719"/>
          </a:xfrm>
        </p:grpSpPr>
        <p:sp>
          <p:nvSpPr>
            <p:cNvPr id="11" name="Rectangle 10"/>
            <p:cNvSpPr/>
            <p:nvPr/>
          </p:nvSpPr>
          <p:spPr>
            <a:xfrm>
              <a:off x="4267200" y="6553200"/>
              <a:ext cx="2328863" cy="45719"/>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12" name="Rectangle 11"/>
            <p:cNvSpPr/>
            <p:nvPr/>
          </p:nvSpPr>
          <p:spPr>
            <a:xfrm>
              <a:off x="1905000" y="6553200"/>
              <a:ext cx="2362200" cy="45719"/>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13" name="Rectangle 12"/>
            <p:cNvSpPr/>
            <p:nvPr userDrawn="1"/>
          </p:nvSpPr>
          <p:spPr>
            <a:xfrm>
              <a:off x="6586538" y="6553200"/>
              <a:ext cx="2328862" cy="4571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grpSp>
      <p:grpSp>
        <p:nvGrpSpPr>
          <p:cNvPr id="14" name="Group 22"/>
          <p:cNvGrpSpPr>
            <a:grpSpLocks/>
          </p:cNvGrpSpPr>
          <p:nvPr userDrawn="1"/>
        </p:nvGrpSpPr>
        <p:grpSpPr bwMode="auto">
          <a:xfrm>
            <a:off x="0" y="1295400"/>
            <a:ext cx="7010400" cy="46038"/>
            <a:chOff x="1905000" y="6553200"/>
            <a:chExt cx="7010400" cy="45719"/>
          </a:xfrm>
        </p:grpSpPr>
        <p:sp>
          <p:nvSpPr>
            <p:cNvPr id="15" name="Rectangle 14"/>
            <p:cNvSpPr/>
            <p:nvPr/>
          </p:nvSpPr>
          <p:spPr>
            <a:xfrm>
              <a:off x="4267200" y="6553200"/>
              <a:ext cx="2328863" cy="45719"/>
            </a:xfrm>
            <a:prstGeom prst="rect">
              <a:avLst/>
            </a:prstGeom>
            <a:solidFill>
              <a:srgbClr val="76C2E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16" name="Rectangle 15"/>
            <p:cNvSpPr/>
            <p:nvPr/>
          </p:nvSpPr>
          <p:spPr>
            <a:xfrm>
              <a:off x="1905000" y="6553200"/>
              <a:ext cx="2362200" cy="45719"/>
            </a:xfrm>
            <a:prstGeom prst="rect">
              <a:avLst/>
            </a:prstGeom>
            <a:solidFill>
              <a:srgbClr val="FCB01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17" name="Rectangle 16"/>
            <p:cNvSpPr/>
            <p:nvPr userDrawn="1"/>
          </p:nvSpPr>
          <p:spPr>
            <a:xfrm>
              <a:off x="6586538" y="6553200"/>
              <a:ext cx="2328862" cy="4571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grpSp>
      <p:sp>
        <p:nvSpPr>
          <p:cNvPr id="3" name="Content Placeholder 2"/>
          <p:cNvSpPr>
            <a:spLocks noGrp="1"/>
          </p:cNvSpPr>
          <p:nvPr>
            <p:ph idx="1"/>
          </p:nvPr>
        </p:nvSpPr>
        <p:spPr>
          <a:xfrm>
            <a:off x="304800" y="1600200"/>
            <a:ext cx="8229600" cy="4525963"/>
          </a:xfrm>
          <a:prstGeom prst="rect">
            <a:avLst/>
          </a:prstGeom>
        </p:spPr>
        <p:txBody>
          <a:bodyPr/>
          <a:lstStyle>
            <a:lvl1pPr marL="342900" marR="0" indent="-342900" algn="l" defTabSz="914400" rtl="0" eaLnBrk="1" fontAlgn="auto" latinLnBrk="0" hangingPunct="1">
              <a:lnSpc>
                <a:spcPct val="100000"/>
              </a:lnSpc>
              <a:spcBef>
                <a:spcPct val="20000"/>
              </a:spcBef>
              <a:spcAft>
                <a:spcPts val="0"/>
              </a:spcAft>
              <a:buClr>
                <a:srgbClr val="101141"/>
              </a:buClr>
              <a:buSzTx/>
              <a:buFont typeface="Arial" pitchFamily="34" charset="0"/>
              <a:buNone/>
              <a:tabLst/>
              <a:defRPr sz="2400">
                <a:latin typeface="Arial" pitchFamily="34" charset="0"/>
                <a:cs typeface="Arial" pitchFamily="34" charset="0"/>
              </a:defRPr>
            </a:lvl1pPr>
            <a:lvl2pPr marL="742950" marR="0" indent="-285750" algn="l" defTabSz="914400" rtl="0" eaLnBrk="1" fontAlgn="auto" latinLnBrk="0" hangingPunct="1">
              <a:lnSpc>
                <a:spcPct val="100000"/>
              </a:lnSpc>
              <a:spcBef>
                <a:spcPct val="20000"/>
              </a:spcBef>
              <a:spcAft>
                <a:spcPts val="0"/>
              </a:spcAft>
              <a:buClrTx/>
              <a:buSzTx/>
              <a:buFont typeface="Arial" pitchFamily="34" charset="0"/>
              <a:buChar char="–"/>
              <a:tabLst/>
              <a:defRPr sz="1600">
                <a:latin typeface="Arial" pitchFamily="34" charset="0"/>
                <a:cs typeface="Arial" pitchFamily="34" charset="0"/>
              </a:defRPr>
            </a:lvl2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dirty="0" smtClean="0"/>
          </a:p>
        </p:txBody>
      </p:sp>
      <p:sp>
        <p:nvSpPr>
          <p:cNvPr id="27" name="Content Placeholder 18"/>
          <p:cNvSpPr>
            <a:spLocks noGrp="1"/>
          </p:cNvSpPr>
          <p:nvPr>
            <p:ph sz="quarter" idx="10"/>
          </p:nvPr>
        </p:nvSpPr>
        <p:spPr>
          <a:xfrm>
            <a:off x="304800" y="152400"/>
            <a:ext cx="6324600" cy="1143000"/>
          </a:xfrm>
          <a:prstGeom prst="rect">
            <a:avLst/>
          </a:prstGeom>
        </p:spPr>
        <p:txBody>
          <a:bodyPr anchor="ctr">
            <a:normAutofit/>
          </a:bodyPr>
          <a:lstStyle>
            <a:lvl1pPr marL="0">
              <a:lnSpc>
                <a:spcPts val="3600"/>
              </a:lnSpc>
              <a:spcBef>
                <a:spcPts val="0"/>
              </a:spcBef>
              <a:buNone/>
              <a:defRPr sz="3600" b="1" spc="-150" baseline="0">
                <a:latin typeface="Arial" pitchFamily="34" charset="0"/>
                <a:cs typeface="Arial" pitchFamily="34" charset="0"/>
              </a:defRPr>
            </a:lvl1pPr>
          </a:lstStyle>
          <a:p>
            <a:pPr lvl="0"/>
            <a:r>
              <a:rPr lang="en-US" smtClean="0"/>
              <a:t>Click to edit Master text styles</a:t>
            </a:r>
          </a:p>
        </p:txBody>
      </p:sp>
    </p:spTree>
    <p:extLst>
      <p:ext uri="{BB962C8B-B14F-4D97-AF65-F5344CB8AC3E}">
        <p14:creationId xmlns:p14="http://schemas.microsoft.com/office/powerpoint/2010/main" val="3070186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Arial" pitchFamily="34" charset="0"/>
              </a:defRPr>
            </a:lvl1pPr>
          </a:lstStyle>
          <a:p>
            <a:fld id="{D03DC603-C5F6-4A82-B252-8D9BD6F91242}" type="datetimeFigureOut">
              <a:rPr lang="en-US" smtClean="0"/>
              <a:pPr/>
              <a:t>3/16/2015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Arial" pitchFamily="34"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Arial" pitchFamily="34" charset="0"/>
              </a:defRPr>
            </a:lvl1pPr>
          </a:lstStyle>
          <a:p>
            <a:fld id="{BC8D7E44-7D4F-4942-A8C9-2DF6BF8399E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0" r:id="rId4"/>
    <p:sldLayoutId id="2147483652" r:id="rId5"/>
    <p:sldLayoutId id="2147483653" r:id="rId6"/>
    <p:sldLayoutId id="2147483655" r:id="rId7"/>
    <p:sldLayoutId id="2147483656" r:id="rId8"/>
    <p:sldLayoutId id="2147483657" r:id="rId9"/>
    <p:sldLayoutId id="2147483658" r:id="rId10"/>
    <p:sldLayoutId id="2147483659" r:id="rId11"/>
    <p:sldLayoutId id="2147483693" r:id="rId12"/>
    <p:sldLayoutId id="2147483694" r:id="rId13"/>
    <p:sldLayoutId id="2147483695" r:id="rId14"/>
    <p:sldLayoutId id="2147483702" r:id="rId15"/>
  </p:sldLayoutIdLst>
  <p:txStyles>
    <p:titleStyle>
      <a:lvl1pPr algn="l" defTabSz="914400" rtl="0" eaLnBrk="1" latinLnBrk="0" hangingPunct="1">
        <a:spcBef>
          <a:spcPct val="0"/>
        </a:spcBef>
        <a:buNone/>
        <a:defRPr sz="4000" b="1" kern="1200" spc="-15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4.xml"/><Relationship Id="rId5" Type="http://schemas.openxmlformats.org/officeDocument/2006/relationships/image" Target="../media/image25.emf"/><Relationship Id="rId4" Type="http://schemas.openxmlformats.org/officeDocument/2006/relationships/image" Target="../media/image24.emf"/></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29.jpeg"/><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28.jpeg"/><Relationship Id="rId5" Type="http://schemas.openxmlformats.org/officeDocument/2006/relationships/image" Target="../media/image26.emf"/><Relationship Id="rId4" Type="http://schemas.openxmlformats.org/officeDocument/2006/relationships/oleObject" Target="../embeddings/oleObject1.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133600" y="3429000"/>
            <a:ext cx="6400800" cy="1905000"/>
          </a:xfrm>
        </p:spPr>
        <p:txBody>
          <a:bodyPr/>
          <a:lstStyle/>
          <a:p>
            <a:r>
              <a:rPr lang="en-IN" sz="3200" dirty="0" err="1" smtClean="0">
                <a:latin typeface="Times New Roman" panose="02020603050405020304" pitchFamily="18" charset="0"/>
                <a:cs typeface="Times New Roman" panose="02020603050405020304" pitchFamily="18" charset="0"/>
              </a:rPr>
              <a:t>Nanoparticulate</a:t>
            </a:r>
            <a:r>
              <a:rPr lang="en-IN" sz="3200" dirty="0" smtClean="0">
                <a:latin typeface="Times New Roman" panose="02020603050405020304" pitchFamily="18" charset="0"/>
                <a:cs typeface="Times New Roman" panose="02020603050405020304" pitchFamily="18" charset="0"/>
              </a:rPr>
              <a:t> Drug Delivery Systems for Modified Tissue Distribution and Better Cancer Chemotherapy</a:t>
            </a:r>
            <a:endParaRPr lang="en-IN" sz="3200"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sz="quarter" idx="13"/>
          </p:nvPr>
        </p:nvSpPr>
        <p:spPr>
          <a:xfrm>
            <a:off x="2514600" y="5452403"/>
            <a:ext cx="6019800" cy="578224"/>
          </a:xfrm>
        </p:spPr>
        <p:txBody>
          <a:bodyPr/>
          <a:lstStyle/>
          <a:p>
            <a:pPr algn="l"/>
            <a:endParaRPr lang="en-US" dirty="0" smtClean="0"/>
          </a:p>
          <a:p>
            <a:pPr algn="l"/>
            <a:endParaRPr lang="en-US" dirty="0"/>
          </a:p>
          <a:p>
            <a:pPr algn="l"/>
            <a:r>
              <a:rPr lang="en-US" dirty="0" smtClean="0">
                <a:latin typeface="Times New Roman" panose="02020603050405020304" pitchFamily="18" charset="0"/>
                <a:cs typeface="Times New Roman" panose="02020603050405020304" pitchFamily="18" charset="0"/>
              </a:rPr>
              <a:t>R </a:t>
            </a:r>
            <a:r>
              <a:rPr lang="en-US" dirty="0">
                <a:latin typeface="Times New Roman" panose="02020603050405020304" pitchFamily="18" charset="0"/>
                <a:cs typeface="Times New Roman" panose="02020603050405020304" pitchFamily="18" charset="0"/>
              </a:rPr>
              <a:t>N </a:t>
            </a:r>
            <a:r>
              <a:rPr lang="en-US" dirty="0" err="1">
                <a:latin typeface="Times New Roman" panose="02020603050405020304" pitchFamily="18" charset="0"/>
                <a:cs typeface="Times New Roman" panose="02020603050405020304" pitchFamily="18" charset="0"/>
              </a:rPr>
              <a:t>Saha</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Shri</a:t>
            </a:r>
            <a:r>
              <a:rPr lang="en-US" dirty="0" smtClean="0">
                <a:latin typeface="Times New Roman" panose="02020603050405020304" pitchFamily="18" charset="0"/>
                <a:cs typeface="Times New Roman" panose="02020603050405020304" pitchFamily="18" charset="0"/>
              </a:rPr>
              <a:t> BK Birla &amp; </a:t>
            </a:r>
            <a:r>
              <a:rPr lang="en-US" dirty="0" err="1" smtClean="0">
                <a:latin typeface="Times New Roman" panose="02020603050405020304" pitchFamily="18" charset="0"/>
                <a:cs typeface="Times New Roman" panose="02020603050405020304" pitchFamily="18" charset="0"/>
              </a:rPr>
              <a:t>Smt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Sarala</a:t>
            </a:r>
            <a:r>
              <a:rPr lang="en-US" dirty="0" smtClean="0">
                <a:latin typeface="Times New Roman" panose="02020603050405020304" pitchFamily="18" charset="0"/>
                <a:cs typeface="Times New Roman" panose="02020603050405020304" pitchFamily="18" charset="0"/>
              </a:rPr>
              <a:t> Birla Chair Professor and Director</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BITS </a:t>
            </a:r>
            <a:r>
              <a:rPr lang="en-US" dirty="0" err="1" smtClean="0">
                <a:latin typeface="Times New Roman" panose="02020603050405020304" pitchFamily="18" charset="0"/>
                <a:cs typeface="Times New Roman" panose="02020603050405020304" pitchFamily="18" charset="0"/>
              </a:rPr>
              <a:t>Pilani</a:t>
            </a:r>
            <a:r>
              <a:rPr lang="en-US" dirty="0" smtClean="0">
                <a:latin typeface="Times New Roman" panose="02020603050405020304" pitchFamily="18" charset="0"/>
                <a:cs typeface="Times New Roman" panose="02020603050405020304" pitchFamily="18" charset="0"/>
              </a:rPr>
              <a:t> Dubai Campus</a:t>
            </a:r>
            <a:endParaRPr lang="en-US" dirty="0">
              <a:latin typeface="Times New Roman" panose="02020603050405020304" pitchFamily="18" charset="0"/>
              <a:cs typeface="Times New Roman" panose="02020603050405020304" pitchFamily="18" charset="0"/>
            </a:endParaRPr>
          </a:p>
        </p:txBody>
      </p:sp>
      <p:sp>
        <p:nvSpPr>
          <p:cNvPr id="2" name="Rectangle 1"/>
          <p:cNvSpPr/>
          <p:nvPr/>
        </p:nvSpPr>
        <p:spPr>
          <a:xfrm>
            <a:off x="1752600" y="6149030"/>
            <a:ext cx="6400800" cy="584775"/>
          </a:xfrm>
          <a:prstGeom prst="rect">
            <a:avLst/>
          </a:prstGeom>
        </p:spPr>
        <p:txBody>
          <a:bodyPr wrap="square">
            <a:spAutoFit/>
          </a:bodyPr>
          <a:lstStyle/>
          <a:p>
            <a:r>
              <a:rPr lang="en-US" sz="1600" dirty="0" smtClean="0">
                <a:latin typeface="Times New Roman" panose="02020603050405020304" pitchFamily="18" charset="0"/>
                <a:cs typeface="Times New Roman" panose="02020603050405020304" pitchFamily="18" charset="0"/>
              </a:rPr>
              <a:t>5</a:t>
            </a:r>
            <a:r>
              <a:rPr lang="en-US" sz="1600" baseline="30000" dirty="0" smtClean="0">
                <a:latin typeface="Times New Roman" panose="02020603050405020304" pitchFamily="18" charset="0"/>
                <a:cs typeface="Times New Roman" panose="02020603050405020304" pitchFamily="18" charset="0"/>
              </a:rPr>
              <a:t>th</a:t>
            </a:r>
            <a:r>
              <a:rPr lang="en-US" sz="1600" dirty="0" smtClean="0">
                <a:latin typeface="Times New Roman" panose="02020603050405020304" pitchFamily="18" charset="0"/>
                <a:cs typeface="Times New Roman" panose="02020603050405020304" pitchFamily="18" charset="0"/>
              </a:rPr>
              <a:t> Int. Conference and Exhibition on Pharmaceutics &amp; Novel Drug Delivery Systems                                                           </a:t>
            </a:r>
            <a:r>
              <a:rPr lang="en-US" sz="1600" dirty="0" smtClean="0">
                <a:solidFill>
                  <a:srgbClr val="FF0000"/>
                </a:solidFill>
                <a:latin typeface="Times New Roman" panose="02020603050405020304" pitchFamily="18" charset="0"/>
                <a:cs typeface="Times New Roman" panose="02020603050405020304" pitchFamily="18" charset="0"/>
              </a:rPr>
              <a:t>16</a:t>
            </a:r>
            <a:r>
              <a:rPr lang="en-US" sz="1600" baseline="30000" dirty="0" smtClean="0">
                <a:solidFill>
                  <a:srgbClr val="FF0000"/>
                </a:solidFill>
                <a:latin typeface="Times New Roman" panose="02020603050405020304" pitchFamily="18" charset="0"/>
                <a:cs typeface="Times New Roman" panose="02020603050405020304" pitchFamily="18" charset="0"/>
              </a:rPr>
              <a:t>th</a:t>
            </a:r>
            <a:r>
              <a:rPr lang="en-US" sz="1600" dirty="0" smtClean="0">
                <a:solidFill>
                  <a:srgbClr val="FF0000"/>
                </a:solidFill>
                <a:latin typeface="Times New Roman" panose="02020603050405020304" pitchFamily="18" charset="0"/>
                <a:cs typeface="Times New Roman" panose="02020603050405020304" pitchFamily="18" charset="0"/>
              </a:rPr>
              <a:t> March 2015</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56447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304800" y="4267200"/>
            <a:ext cx="8458200" cy="2590800"/>
          </a:xfrm>
        </p:spPr>
        <p:txBody>
          <a:bodyPr/>
          <a:lstStyle/>
          <a:p>
            <a:pPr algn="just">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New insight of diseases and </a:t>
            </a:r>
            <a:r>
              <a:rPr lang="en-US" sz="2800" dirty="0" smtClean="0">
                <a:latin typeface="Times New Roman" panose="02020603050405020304" pitchFamily="18" charset="0"/>
                <a:cs typeface="Times New Roman" panose="02020603050405020304" pitchFamily="18" charset="0"/>
              </a:rPr>
              <a:t>advancement in pharmacokinetics </a:t>
            </a:r>
            <a:r>
              <a:rPr lang="en-US" sz="2800" dirty="0">
                <a:latin typeface="Times New Roman" panose="02020603050405020304" pitchFamily="18" charset="0"/>
                <a:cs typeface="Times New Roman" panose="02020603050405020304" pitchFamily="18" charset="0"/>
              </a:rPr>
              <a:t>made drug deliver totally </a:t>
            </a:r>
            <a:r>
              <a:rPr lang="en-US" sz="2800" dirty="0" smtClean="0">
                <a:latin typeface="Times New Roman" panose="02020603050405020304" pitchFamily="18" charset="0"/>
                <a:cs typeface="Times New Roman" panose="02020603050405020304" pitchFamily="18" charset="0"/>
              </a:rPr>
              <a:t>different</a:t>
            </a:r>
          </a:p>
          <a:p>
            <a:pPr algn="just">
              <a:buFont typeface="Wingdings" panose="05000000000000000000" pitchFamily="2" charset="2"/>
              <a:buChar char="ü"/>
            </a:pPr>
            <a:r>
              <a:rPr lang="en-US" sz="2800" dirty="0" smtClean="0">
                <a:latin typeface="Times New Roman" panose="02020603050405020304" pitchFamily="18" charset="0"/>
                <a:cs typeface="Times New Roman" panose="02020603050405020304" pitchFamily="18" charset="0"/>
              </a:rPr>
              <a:t>Selective delivery can make better efficacy </a:t>
            </a:r>
            <a:endParaRPr lang="en-US" sz="2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ü"/>
            </a:pPr>
            <a:r>
              <a:rPr lang="en-US" sz="2800" dirty="0" smtClean="0">
                <a:latin typeface="Times New Roman" panose="02020603050405020304" pitchFamily="18" charset="0"/>
                <a:cs typeface="Times New Roman" panose="02020603050405020304" pitchFamily="18" charset="0"/>
              </a:rPr>
              <a:t>Nanotechnology has helped in improved drug delivery</a:t>
            </a:r>
          </a:p>
          <a:p>
            <a:pPr algn="just"/>
            <a:endParaRPr lang="en-US"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5"/>
          <p:cNvSpPr txBox="1">
            <a:spLocks noChangeArrowheads="1"/>
          </p:cNvSpPr>
          <p:nvPr/>
        </p:nvSpPr>
        <p:spPr bwMode="auto">
          <a:xfrm>
            <a:off x="342900" y="1509713"/>
            <a:ext cx="2489200"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spcBef>
                <a:spcPct val="50000"/>
              </a:spcBef>
            </a:pPr>
            <a:r>
              <a:rPr lang="en-US" sz="2400" b="1">
                <a:latin typeface="Times New Roman" panose="02020603050405020304" pitchFamily="18" charset="0"/>
              </a:rPr>
              <a:t>Drug </a:t>
            </a:r>
          </a:p>
          <a:p>
            <a:pPr eaLnBrk="1" hangingPunct="1">
              <a:spcBef>
                <a:spcPct val="50000"/>
              </a:spcBef>
            </a:pPr>
            <a:r>
              <a:rPr lang="en-US" sz="2400" b="1">
                <a:latin typeface="Times New Roman" panose="02020603050405020304" pitchFamily="18" charset="0"/>
              </a:rPr>
              <a:t>(In Formulation)</a:t>
            </a:r>
          </a:p>
        </p:txBody>
      </p:sp>
      <p:sp>
        <p:nvSpPr>
          <p:cNvPr id="17411" name="Text Box 6"/>
          <p:cNvSpPr>
            <a:spLocks noGrp="1" noChangeArrowheads="1"/>
          </p:cNvSpPr>
          <p:nvPr>
            <p:ph idx="1"/>
          </p:nvPr>
        </p:nvSpPr>
        <p:spPr>
          <a:noFill/>
        </p:spPr>
        <p:txBody>
          <a:bodyPr/>
          <a:lstStyle/>
          <a:p>
            <a:pPr marL="0" indent="0" algn="ctr">
              <a:spcBef>
                <a:spcPct val="50000"/>
              </a:spcBef>
              <a:buFont typeface="Wingdings" panose="05000000000000000000" pitchFamily="2" charset="2"/>
              <a:buNone/>
            </a:pPr>
            <a:endParaRPr lang="en-US" sz="2400" smtClean="0">
              <a:latin typeface="Times New Roman" panose="02020603050405020304" pitchFamily="18" charset="0"/>
            </a:endParaRPr>
          </a:p>
          <a:p>
            <a:pPr marL="0" indent="0" algn="ctr">
              <a:spcBef>
                <a:spcPct val="50000"/>
              </a:spcBef>
              <a:buFont typeface="Wingdings" panose="05000000000000000000" pitchFamily="2" charset="2"/>
              <a:buNone/>
            </a:pPr>
            <a:endParaRPr lang="en-US" sz="2400" smtClean="0">
              <a:latin typeface="Times New Roman" panose="02020603050405020304" pitchFamily="18" charset="0"/>
            </a:endParaRPr>
          </a:p>
          <a:p>
            <a:pPr marL="0" indent="0" algn="ctr">
              <a:spcBef>
                <a:spcPct val="50000"/>
              </a:spcBef>
              <a:buFont typeface="Wingdings" panose="05000000000000000000" pitchFamily="2" charset="2"/>
              <a:buNone/>
            </a:pPr>
            <a:endParaRPr lang="en-US" sz="2400" smtClean="0">
              <a:latin typeface="Times New Roman" panose="02020603050405020304" pitchFamily="18" charset="0"/>
            </a:endParaRPr>
          </a:p>
          <a:p>
            <a:pPr marL="0" indent="0" algn="ctr">
              <a:spcBef>
                <a:spcPct val="50000"/>
              </a:spcBef>
              <a:buFont typeface="Wingdings" panose="05000000000000000000" pitchFamily="2" charset="2"/>
              <a:buNone/>
            </a:pPr>
            <a:endParaRPr lang="en-US" sz="2400" smtClean="0">
              <a:latin typeface="Times New Roman" panose="02020603050405020304" pitchFamily="18" charset="0"/>
            </a:endParaRPr>
          </a:p>
          <a:p>
            <a:pPr marL="0" indent="0" algn="ctr">
              <a:spcBef>
                <a:spcPct val="50000"/>
              </a:spcBef>
              <a:buFont typeface="Wingdings" panose="05000000000000000000" pitchFamily="2" charset="2"/>
              <a:buNone/>
            </a:pPr>
            <a:endParaRPr lang="en-US" sz="2400" smtClean="0">
              <a:latin typeface="Times New Roman" panose="02020603050405020304" pitchFamily="18" charset="0"/>
            </a:endParaRPr>
          </a:p>
        </p:txBody>
      </p:sp>
      <p:sp>
        <p:nvSpPr>
          <p:cNvPr id="17412" name="Text Box 7"/>
          <p:cNvSpPr txBox="1">
            <a:spLocks noChangeArrowheads="1"/>
          </p:cNvSpPr>
          <p:nvPr/>
        </p:nvSpPr>
        <p:spPr bwMode="auto">
          <a:xfrm>
            <a:off x="5873750" y="1485900"/>
            <a:ext cx="248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spcBef>
                <a:spcPct val="50000"/>
              </a:spcBef>
            </a:pPr>
            <a:r>
              <a:rPr lang="en-US" sz="2400" b="1">
                <a:latin typeface="Times New Roman" panose="02020603050405020304" pitchFamily="18" charset="0"/>
              </a:rPr>
              <a:t>Site of Action</a:t>
            </a:r>
          </a:p>
        </p:txBody>
      </p:sp>
      <p:sp>
        <p:nvSpPr>
          <p:cNvPr id="17413" name="Text Box 8"/>
          <p:cNvSpPr txBox="1">
            <a:spLocks noChangeArrowheads="1"/>
          </p:cNvSpPr>
          <p:nvPr/>
        </p:nvSpPr>
        <p:spPr bwMode="auto">
          <a:xfrm>
            <a:off x="360363" y="3886200"/>
            <a:ext cx="2489200"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spcBef>
                <a:spcPct val="50000"/>
              </a:spcBef>
            </a:pPr>
            <a:r>
              <a:rPr lang="en-US" sz="2400" b="1">
                <a:latin typeface="Times New Roman" panose="02020603050405020304" pitchFamily="18" charset="0"/>
              </a:rPr>
              <a:t>Drug </a:t>
            </a:r>
          </a:p>
          <a:p>
            <a:pPr eaLnBrk="1" hangingPunct="1">
              <a:spcBef>
                <a:spcPct val="50000"/>
              </a:spcBef>
            </a:pPr>
            <a:r>
              <a:rPr lang="en-US" sz="2400" b="1">
                <a:latin typeface="Times New Roman" panose="02020603050405020304" pitchFamily="18" charset="0"/>
              </a:rPr>
              <a:t>(In Solution)</a:t>
            </a:r>
          </a:p>
        </p:txBody>
      </p:sp>
      <p:sp>
        <p:nvSpPr>
          <p:cNvPr id="17414" name="Text Box 9"/>
          <p:cNvSpPr txBox="1">
            <a:spLocks noChangeArrowheads="1"/>
          </p:cNvSpPr>
          <p:nvPr/>
        </p:nvSpPr>
        <p:spPr bwMode="auto">
          <a:xfrm>
            <a:off x="5740400" y="3521075"/>
            <a:ext cx="2489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spcBef>
                <a:spcPct val="50000"/>
              </a:spcBef>
            </a:pPr>
            <a:r>
              <a:rPr lang="en-US" sz="2400" b="1">
                <a:latin typeface="Times New Roman" panose="02020603050405020304" pitchFamily="18" charset="0"/>
              </a:rPr>
              <a:t>Systemic Circulation</a:t>
            </a:r>
          </a:p>
        </p:txBody>
      </p:sp>
      <p:sp>
        <p:nvSpPr>
          <p:cNvPr id="17415" name="Line 10"/>
          <p:cNvSpPr>
            <a:spLocks noChangeShapeType="1"/>
          </p:cNvSpPr>
          <p:nvPr/>
        </p:nvSpPr>
        <p:spPr bwMode="auto">
          <a:xfrm>
            <a:off x="1604963" y="2409825"/>
            <a:ext cx="0" cy="1590675"/>
          </a:xfrm>
          <a:prstGeom prst="line">
            <a:avLst/>
          </a:prstGeom>
          <a:noFill/>
          <a:ln w="57150" cmpd="thinThick">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7416" name="Line 11"/>
          <p:cNvSpPr>
            <a:spLocks noChangeShapeType="1"/>
          </p:cNvSpPr>
          <p:nvPr/>
        </p:nvSpPr>
        <p:spPr bwMode="auto">
          <a:xfrm>
            <a:off x="2387600" y="3937000"/>
            <a:ext cx="3721100" cy="0"/>
          </a:xfrm>
          <a:prstGeom prst="line">
            <a:avLst/>
          </a:prstGeom>
          <a:noFill/>
          <a:ln w="57150" cmpd="thinThick">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7417" name="Line 12"/>
          <p:cNvSpPr>
            <a:spLocks noChangeShapeType="1"/>
          </p:cNvSpPr>
          <p:nvPr/>
        </p:nvSpPr>
        <p:spPr bwMode="auto">
          <a:xfrm flipH="1">
            <a:off x="6940550" y="4376738"/>
            <a:ext cx="0" cy="1681162"/>
          </a:xfrm>
          <a:prstGeom prst="line">
            <a:avLst/>
          </a:prstGeom>
          <a:noFill/>
          <a:ln w="57150" cmpd="thinThick">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7418" name="Text Box 13"/>
          <p:cNvSpPr txBox="1">
            <a:spLocks noChangeArrowheads="1"/>
          </p:cNvSpPr>
          <p:nvPr/>
        </p:nvSpPr>
        <p:spPr bwMode="auto">
          <a:xfrm>
            <a:off x="3619500" y="1828800"/>
            <a:ext cx="248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spcBef>
                <a:spcPct val="50000"/>
              </a:spcBef>
            </a:pPr>
            <a:r>
              <a:rPr lang="en-US" sz="2400" b="1">
                <a:latin typeface="Times New Roman" panose="02020603050405020304" pitchFamily="18" charset="0"/>
              </a:rPr>
              <a:t>Other Sites</a:t>
            </a:r>
          </a:p>
        </p:txBody>
      </p:sp>
      <p:sp>
        <p:nvSpPr>
          <p:cNvPr id="17419" name="Line 14"/>
          <p:cNvSpPr>
            <a:spLocks noChangeShapeType="1"/>
          </p:cNvSpPr>
          <p:nvPr/>
        </p:nvSpPr>
        <p:spPr bwMode="auto">
          <a:xfrm flipH="1">
            <a:off x="6926263" y="1914525"/>
            <a:ext cx="14287" cy="1625600"/>
          </a:xfrm>
          <a:prstGeom prst="line">
            <a:avLst/>
          </a:prstGeom>
          <a:noFill/>
          <a:ln w="57150" cmpd="thinThick">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IN"/>
          </a:p>
        </p:txBody>
      </p:sp>
      <p:sp>
        <p:nvSpPr>
          <p:cNvPr id="17420" name="Line 15"/>
          <p:cNvSpPr>
            <a:spLocks noChangeShapeType="1"/>
          </p:cNvSpPr>
          <p:nvPr/>
        </p:nvSpPr>
        <p:spPr bwMode="auto">
          <a:xfrm flipH="1" flipV="1">
            <a:off x="5091113" y="2286000"/>
            <a:ext cx="1706562" cy="1254125"/>
          </a:xfrm>
          <a:prstGeom prst="line">
            <a:avLst/>
          </a:prstGeom>
          <a:noFill/>
          <a:ln w="57150" cmpd="thinThick">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7421" name="Text Box 16"/>
          <p:cNvSpPr txBox="1">
            <a:spLocks noChangeArrowheads="1"/>
          </p:cNvSpPr>
          <p:nvPr/>
        </p:nvSpPr>
        <p:spPr bwMode="auto">
          <a:xfrm>
            <a:off x="368300" y="2678113"/>
            <a:ext cx="2489200" cy="831850"/>
          </a:xfrm>
          <a:prstGeom prst="rect">
            <a:avLst/>
          </a:prstGeom>
          <a:solidFill>
            <a:schemeClr val="bg1"/>
          </a:solidFill>
          <a:ln w="9525">
            <a:solidFill>
              <a:schemeClr val="tx1"/>
            </a:solidFill>
            <a:miter lim="800000"/>
            <a:headEnd/>
            <a:tailEnd/>
          </a:ln>
        </p:spPr>
        <p:txBody>
          <a:bodyPr>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spcBef>
                <a:spcPct val="50000"/>
              </a:spcBef>
            </a:pPr>
            <a:r>
              <a:rPr lang="en-US" sz="2400">
                <a:latin typeface="Times New Roman" panose="02020603050405020304" pitchFamily="18" charset="0"/>
              </a:rPr>
              <a:t>Site of Administration</a:t>
            </a:r>
          </a:p>
        </p:txBody>
      </p:sp>
      <p:sp>
        <p:nvSpPr>
          <p:cNvPr id="17422" name="Text Box 17"/>
          <p:cNvSpPr txBox="1">
            <a:spLocks noChangeArrowheads="1"/>
          </p:cNvSpPr>
          <p:nvPr/>
        </p:nvSpPr>
        <p:spPr bwMode="auto">
          <a:xfrm>
            <a:off x="5524500" y="2944813"/>
            <a:ext cx="2490788" cy="466725"/>
          </a:xfrm>
          <a:prstGeom prst="rect">
            <a:avLst/>
          </a:prstGeom>
          <a:solidFill>
            <a:schemeClr val="bg1"/>
          </a:solidFill>
          <a:ln w="9525">
            <a:solidFill>
              <a:schemeClr val="tx1"/>
            </a:solidFill>
            <a:miter lim="800000"/>
            <a:headEnd/>
            <a:tailEnd/>
          </a:ln>
        </p:spPr>
        <p:txBody>
          <a:bodyPr>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spcBef>
                <a:spcPct val="50000"/>
              </a:spcBef>
            </a:pPr>
            <a:r>
              <a:rPr lang="en-US" sz="2400">
                <a:latin typeface="Times New Roman" panose="02020603050405020304" pitchFamily="18" charset="0"/>
              </a:rPr>
              <a:t>Drug Distribution</a:t>
            </a:r>
          </a:p>
        </p:txBody>
      </p:sp>
      <p:sp>
        <p:nvSpPr>
          <p:cNvPr id="17423" name="Text Box 18"/>
          <p:cNvSpPr txBox="1">
            <a:spLocks noChangeArrowheads="1"/>
          </p:cNvSpPr>
          <p:nvPr/>
        </p:nvSpPr>
        <p:spPr bwMode="auto">
          <a:xfrm>
            <a:off x="5659438" y="4533900"/>
            <a:ext cx="2489200" cy="1014413"/>
          </a:xfrm>
          <a:prstGeom prst="rect">
            <a:avLst/>
          </a:prstGeom>
          <a:solidFill>
            <a:schemeClr val="bg1"/>
          </a:solidFill>
          <a:ln w="9525">
            <a:solidFill>
              <a:schemeClr val="tx1"/>
            </a:solidFill>
            <a:miter lim="800000"/>
            <a:headEnd/>
            <a:tailEnd/>
          </a:ln>
        </p:spPr>
        <p:txBody>
          <a:bodyPr>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spcBef>
                <a:spcPct val="50000"/>
              </a:spcBef>
            </a:pPr>
            <a:r>
              <a:rPr lang="en-US" sz="2400">
                <a:latin typeface="Times New Roman" panose="02020603050405020304" pitchFamily="18" charset="0"/>
              </a:rPr>
              <a:t>Drug Metabolism </a:t>
            </a:r>
          </a:p>
          <a:p>
            <a:pPr eaLnBrk="1" hangingPunct="1">
              <a:spcBef>
                <a:spcPct val="50000"/>
              </a:spcBef>
            </a:pPr>
            <a:r>
              <a:rPr lang="en-US" sz="2400">
                <a:latin typeface="Times New Roman" panose="02020603050405020304" pitchFamily="18" charset="0"/>
              </a:rPr>
              <a:t>Drug Elimination </a:t>
            </a:r>
          </a:p>
        </p:txBody>
      </p:sp>
      <p:sp>
        <p:nvSpPr>
          <p:cNvPr id="17424" name="Text Box 19"/>
          <p:cNvSpPr txBox="1">
            <a:spLocks noChangeArrowheads="1"/>
          </p:cNvSpPr>
          <p:nvPr/>
        </p:nvSpPr>
        <p:spPr bwMode="auto">
          <a:xfrm>
            <a:off x="3100388" y="3540125"/>
            <a:ext cx="1990725" cy="831850"/>
          </a:xfrm>
          <a:prstGeom prst="rect">
            <a:avLst/>
          </a:prstGeom>
          <a:solidFill>
            <a:schemeClr val="bg1"/>
          </a:solidFill>
          <a:ln w="9525">
            <a:solidFill>
              <a:schemeClr val="tx1"/>
            </a:solidFill>
            <a:miter lim="800000"/>
            <a:headEnd/>
            <a:tailEnd/>
          </a:ln>
        </p:spPr>
        <p:txBody>
          <a:bodyPr>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spcBef>
                <a:spcPct val="50000"/>
              </a:spcBef>
            </a:pPr>
            <a:r>
              <a:rPr lang="en-US" sz="2400">
                <a:latin typeface="Times New Roman" panose="02020603050405020304" pitchFamily="18" charset="0"/>
              </a:rPr>
              <a:t>Drug Absorption </a:t>
            </a:r>
          </a:p>
        </p:txBody>
      </p:sp>
      <p:sp>
        <p:nvSpPr>
          <p:cNvPr id="17425" name="Text Box 20"/>
          <p:cNvSpPr txBox="1">
            <a:spLocks noChangeArrowheads="1"/>
          </p:cNvSpPr>
          <p:nvPr/>
        </p:nvSpPr>
        <p:spPr bwMode="auto">
          <a:xfrm>
            <a:off x="184150" y="457200"/>
            <a:ext cx="57594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l">
              <a:spcBef>
                <a:spcPct val="50000"/>
              </a:spcBef>
            </a:pPr>
            <a:r>
              <a:rPr lang="en-US" sz="2800" b="1" dirty="0">
                <a:latin typeface="Times New Roman" panose="02020603050405020304" pitchFamily="18" charset="0"/>
              </a:rPr>
              <a:t>Fate of Drug </a:t>
            </a:r>
            <a:r>
              <a:rPr lang="en-US" sz="2800" b="1" i="1" dirty="0">
                <a:latin typeface="Times New Roman" panose="02020603050405020304" pitchFamily="18" charset="0"/>
              </a:rPr>
              <a:t>-</a:t>
            </a:r>
            <a:r>
              <a:rPr lang="en-US" sz="2800" b="1" dirty="0">
                <a:latin typeface="Times New Roman" panose="02020603050405020304" pitchFamily="18" charset="0"/>
              </a:rPr>
              <a:t> Oral Administration</a:t>
            </a:r>
            <a:r>
              <a:rPr lang="en-US" sz="3200" i="1" dirty="0">
                <a:latin typeface="Times New Roman" panose="02020603050405020304" pitchFamily="18" charset="0"/>
              </a:rPr>
              <a:t>  </a:t>
            </a:r>
          </a:p>
        </p:txBody>
      </p:sp>
      <p:pic>
        <p:nvPicPr>
          <p:cNvPr id="17426" name="Picture 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4600" y="4457700"/>
            <a:ext cx="3136900"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74121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371600"/>
            <a:ext cx="8229600" cy="5029200"/>
          </a:xfrm>
        </p:spPr>
        <p:txBody>
          <a:bodyPr>
            <a:normAutofit lnSpcReduction="10000"/>
          </a:bodyPr>
          <a:lstStyle/>
          <a:p>
            <a:pPr algn="just">
              <a:spcBef>
                <a:spcPct val="50000"/>
              </a:spcBef>
              <a:buClr>
                <a:srgbClr val="DEA900"/>
              </a:buClr>
              <a:buFont typeface="Wingdings" panose="05000000000000000000" pitchFamily="2" charset="2"/>
              <a:buChar char="Ø"/>
            </a:pPr>
            <a:r>
              <a:rPr lang="en-US" sz="2600" dirty="0" smtClean="0">
                <a:latin typeface="Times New Roman" panose="02020603050405020304" pitchFamily="18" charset="0"/>
              </a:rPr>
              <a:t>Drug stabilization in vivo</a:t>
            </a:r>
          </a:p>
          <a:p>
            <a:pPr algn="just">
              <a:spcBef>
                <a:spcPct val="50000"/>
              </a:spcBef>
              <a:buClr>
                <a:srgbClr val="DEA900"/>
              </a:buClr>
              <a:buFont typeface="Wingdings" panose="05000000000000000000" pitchFamily="2" charset="2"/>
              <a:buChar char="Ø"/>
            </a:pPr>
            <a:r>
              <a:rPr lang="en-US" sz="2600" dirty="0" smtClean="0">
                <a:latin typeface="Times New Roman" panose="02020603050405020304" pitchFamily="18" charset="0"/>
              </a:rPr>
              <a:t>Facilitation of the absorption, better availability, enhanced PK</a:t>
            </a:r>
          </a:p>
          <a:p>
            <a:pPr algn="just">
              <a:spcBef>
                <a:spcPct val="50000"/>
              </a:spcBef>
              <a:buClr>
                <a:srgbClr val="DEA900"/>
              </a:buClr>
              <a:buFont typeface="Wingdings" panose="05000000000000000000" pitchFamily="2" charset="2"/>
              <a:buChar char="Ø"/>
            </a:pPr>
            <a:r>
              <a:rPr lang="en-US" sz="2600" dirty="0" smtClean="0">
                <a:latin typeface="Times New Roman" panose="02020603050405020304" pitchFamily="18" charset="0"/>
              </a:rPr>
              <a:t>Controlled drug release for increased therapeutic effectiveness</a:t>
            </a:r>
          </a:p>
          <a:p>
            <a:pPr algn="just">
              <a:spcBef>
                <a:spcPct val="50000"/>
              </a:spcBef>
              <a:buClr>
                <a:srgbClr val="DEA900"/>
              </a:buClr>
              <a:buFont typeface="Wingdings" panose="05000000000000000000" pitchFamily="2" charset="2"/>
              <a:buChar char="Ø"/>
            </a:pPr>
            <a:r>
              <a:rPr lang="en-US" sz="2600" dirty="0" smtClean="0">
                <a:latin typeface="Times New Roman" panose="02020603050405020304" pitchFamily="18" charset="0"/>
              </a:rPr>
              <a:t>Drug targeting – Organ / tissue</a:t>
            </a:r>
          </a:p>
          <a:p>
            <a:pPr algn="just">
              <a:spcBef>
                <a:spcPct val="50000"/>
              </a:spcBef>
              <a:buClr>
                <a:srgbClr val="DEA900"/>
              </a:buClr>
              <a:buFont typeface="Wingdings" panose="05000000000000000000" pitchFamily="2" charset="2"/>
              <a:buChar char="Ø"/>
            </a:pPr>
            <a:r>
              <a:rPr lang="en-US" sz="2600" dirty="0" smtClean="0">
                <a:latin typeface="Times New Roman" panose="02020603050405020304" pitchFamily="18" charset="0"/>
              </a:rPr>
              <a:t>Modulation of the spatial drug distribution or selective distribution</a:t>
            </a:r>
          </a:p>
          <a:p>
            <a:pPr algn="just">
              <a:spcBef>
                <a:spcPct val="50000"/>
              </a:spcBef>
              <a:buClr>
                <a:srgbClr val="DEA900"/>
              </a:buClr>
              <a:buFont typeface="Wingdings" panose="05000000000000000000" pitchFamily="2" charset="2"/>
              <a:buChar char="Ø"/>
            </a:pPr>
            <a:r>
              <a:rPr lang="en-US" sz="2600" dirty="0" smtClean="0">
                <a:latin typeface="Times New Roman" panose="02020603050405020304" pitchFamily="18" charset="0"/>
              </a:rPr>
              <a:t>More efficient utilization of drug – cost reduction  </a:t>
            </a:r>
          </a:p>
          <a:p>
            <a:pPr algn="just">
              <a:spcBef>
                <a:spcPct val="50000"/>
              </a:spcBef>
              <a:buClr>
                <a:srgbClr val="DEA900"/>
              </a:buClr>
              <a:buFont typeface="Wingdings" panose="05000000000000000000" pitchFamily="2" charset="2"/>
              <a:buChar char="Ø"/>
            </a:pPr>
            <a:r>
              <a:rPr lang="en-US" sz="2600" dirty="0" smtClean="0">
                <a:latin typeface="Times New Roman" panose="02020603050405020304" pitchFamily="18" charset="0"/>
              </a:rPr>
              <a:t>Improved patient compliance – better Quality of Life</a:t>
            </a:r>
          </a:p>
        </p:txBody>
      </p:sp>
      <p:sp>
        <p:nvSpPr>
          <p:cNvPr id="4" name="Content Placeholder 3"/>
          <p:cNvSpPr>
            <a:spLocks noGrp="1"/>
          </p:cNvSpPr>
          <p:nvPr>
            <p:ph sz="quarter" idx="10"/>
          </p:nvPr>
        </p:nvSpPr>
        <p:spPr>
          <a:xfrm>
            <a:off x="304800" y="228600"/>
            <a:ext cx="6324600" cy="1143000"/>
          </a:xfrm>
        </p:spPr>
        <p:txBody>
          <a:bodyPr>
            <a:normAutofit/>
          </a:bodyPr>
          <a:lstStyle/>
          <a:p>
            <a:r>
              <a:rPr lang="en-US" sz="3200" dirty="0" smtClean="0">
                <a:latin typeface="Times New Roman" panose="02020603050405020304" pitchFamily="18" charset="0"/>
              </a:rPr>
              <a:t>Nanotechnology: </a:t>
            </a:r>
            <a:r>
              <a:rPr lang="en-US" sz="3200" dirty="0">
                <a:latin typeface="Times New Roman" panose="02020603050405020304" pitchFamily="18" charset="0"/>
              </a:rPr>
              <a:t>P</a:t>
            </a:r>
            <a:r>
              <a:rPr lang="en-US" sz="3200" dirty="0" smtClean="0">
                <a:latin typeface="Times New Roman" panose="02020603050405020304" pitchFamily="18" charset="0"/>
              </a:rPr>
              <a:t>otential </a:t>
            </a:r>
            <a:r>
              <a:rPr lang="en-US" sz="3200" dirty="0">
                <a:latin typeface="Times New Roman" panose="02020603050405020304" pitchFamily="18" charset="0"/>
              </a:rPr>
              <a:t>in </a:t>
            </a:r>
            <a:r>
              <a:rPr lang="en-US" sz="3200" dirty="0" smtClean="0">
                <a:latin typeface="Times New Roman" panose="02020603050405020304" pitchFamily="18" charset="0"/>
              </a:rPr>
              <a:t>Therapeutics</a:t>
            </a:r>
            <a:endParaRPr lang="en-US" sz="3200" dirty="0">
              <a:latin typeface="Times New Roman" panose="02020603050405020304" pitchFamily="18" charset="0"/>
            </a:endParaRPr>
          </a:p>
          <a:p>
            <a:endParaRPr lang="en-US" sz="3200" dirty="0"/>
          </a:p>
        </p:txBody>
      </p:sp>
      <p:sp>
        <p:nvSpPr>
          <p:cNvPr id="8" name="Rectangle 11"/>
          <p:cNvSpPr>
            <a:spLocks noChangeArrowheads="1"/>
          </p:cNvSpPr>
          <p:nvPr/>
        </p:nvSpPr>
        <p:spPr bwMode="auto">
          <a:xfrm>
            <a:off x="31652" y="6309493"/>
            <a:ext cx="8915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tabLst>
                <a:tab pos="182563" algn="l"/>
              </a:tabLst>
              <a:defRPr>
                <a:solidFill>
                  <a:schemeClr val="tx1"/>
                </a:solidFill>
                <a:latin typeface="Trebuchet MS" panose="020B0603020202020204" pitchFamily="34" charset="0"/>
                <a:cs typeface="Arial" panose="020B0604020202020204" pitchFamily="34" charset="0"/>
              </a:defRPr>
            </a:lvl1pPr>
            <a:lvl2pPr marL="742950" indent="-285750" eaLnBrk="0" hangingPunct="0">
              <a:tabLst>
                <a:tab pos="182563" algn="l"/>
              </a:tabLst>
              <a:defRPr>
                <a:solidFill>
                  <a:schemeClr val="tx1"/>
                </a:solidFill>
                <a:latin typeface="Trebuchet MS" panose="020B0603020202020204" pitchFamily="34" charset="0"/>
                <a:cs typeface="Arial" panose="020B0604020202020204" pitchFamily="34" charset="0"/>
              </a:defRPr>
            </a:lvl2pPr>
            <a:lvl3pPr marL="1143000" indent="-228600" eaLnBrk="0" hangingPunct="0">
              <a:tabLst>
                <a:tab pos="182563" algn="l"/>
              </a:tabLst>
              <a:defRPr>
                <a:solidFill>
                  <a:schemeClr val="tx1"/>
                </a:solidFill>
                <a:latin typeface="Trebuchet MS" panose="020B0603020202020204" pitchFamily="34" charset="0"/>
                <a:cs typeface="Arial" panose="020B0604020202020204" pitchFamily="34" charset="0"/>
              </a:defRPr>
            </a:lvl3pPr>
            <a:lvl4pPr marL="1600200" indent="-228600" eaLnBrk="0" hangingPunct="0">
              <a:tabLst>
                <a:tab pos="182563" algn="l"/>
              </a:tabLst>
              <a:defRPr>
                <a:solidFill>
                  <a:schemeClr val="tx1"/>
                </a:solidFill>
                <a:latin typeface="Trebuchet MS" panose="020B0603020202020204" pitchFamily="34" charset="0"/>
                <a:cs typeface="Arial" panose="020B0604020202020204" pitchFamily="34" charset="0"/>
              </a:defRPr>
            </a:lvl4pPr>
            <a:lvl5pPr marL="2057400" indent="-228600" eaLnBrk="0" hangingPunct="0">
              <a:tabLst>
                <a:tab pos="182563" algn="l"/>
              </a:tabLst>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tabLst>
                <a:tab pos="182563" algn="l"/>
              </a:tabLs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tabLst>
                <a:tab pos="182563" algn="l"/>
              </a:tabLs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tabLst>
                <a:tab pos="182563" algn="l"/>
              </a:tabLs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tabLst>
                <a:tab pos="182563" algn="l"/>
              </a:tabLst>
              <a:defRPr>
                <a:solidFill>
                  <a:schemeClr val="tx1"/>
                </a:solidFill>
                <a:latin typeface="Trebuchet MS" panose="020B0603020202020204" pitchFamily="34" charset="0"/>
                <a:cs typeface="Arial" panose="020B0604020202020204" pitchFamily="34" charset="0"/>
              </a:defRPr>
            </a:lvl9pPr>
          </a:lstStyle>
          <a:p>
            <a:pPr algn="just"/>
            <a:r>
              <a:rPr lang="en-US" sz="1400" b="1" dirty="0" err="1" smtClean="0">
                <a:solidFill>
                  <a:srgbClr val="0033CC"/>
                </a:solidFill>
                <a:latin typeface="Times New Roman" panose="02020603050405020304" pitchFamily="18" charset="0"/>
                <a:cs typeface="Times New Roman" panose="02020603050405020304" pitchFamily="18" charset="0"/>
              </a:rPr>
              <a:t>Saha</a:t>
            </a:r>
            <a:r>
              <a:rPr lang="en-US" sz="1400" b="1" dirty="0" smtClean="0">
                <a:solidFill>
                  <a:srgbClr val="0033CC"/>
                </a:solidFill>
                <a:latin typeface="Times New Roman" panose="02020603050405020304" pitchFamily="18" charset="0"/>
                <a:cs typeface="Times New Roman" panose="02020603050405020304" pitchFamily="18" charset="0"/>
              </a:rPr>
              <a:t> </a:t>
            </a:r>
            <a:r>
              <a:rPr lang="en-US" sz="1400" b="1" dirty="0">
                <a:solidFill>
                  <a:srgbClr val="0033CC"/>
                </a:solidFill>
                <a:latin typeface="Times New Roman" panose="02020603050405020304" pitchFamily="18" charset="0"/>
                <a:cs typeface="Times New Roman" panose="02020603050405020304" pitchFamily="18" charset="0"/>
              </a:rPr>
              <a:t>R.N, </a:t>
            </a:r>
            <a:r>
              <a:rPr lang="en-US" sz="1400" b="1" dirty="0" err="1">
                <a:solidFill>
                  <a:srgbClr val="0033CC"/>
                </a:solidFill>
                <a:latin typeface="Times New Roman" panose="02020603050405020304" pitchFamily="18" charset="0"/>
                <a:cs typeface="Times New Roman" panose="02020603050405020304" pitchFamily="18" charset="0"/>
              </a:rPr>
              <a:t>Vasanthakumar</a:t>
            </a:r>
            <a:r>
              <a:rPr lang="en-US" sz="1400" b="1" dirty="0">
                <a:solidFill>
                  <a:srgbClr val="0033CC"/>
                </a:solidFill>
                <a:latin typeface="Times New Roman" panose="02020603050405020304" pitchFamily="18" charset="0"/>
                <a:cs typeface="Times New Roman" panose="02020603050405020304" pitchFamily="18" charset="0"/>
              </a:rPr>
              <a:t> S, </a:t>
            </a:r>
            <a:r>
              <a:rPr lang="en-US" sz="1400" b="1" dirty="0" err="1">
                <a:solidFill>
                  <a:srgbClr val="0033CC"/>
                </a:solidFill>
                <a:latin typeface="Times New Roman" panose="02020603050405020304" pitchFamily="18" charset="0"/>
                <a:cs typeface="Times New Roman" panose="02020603050405020304" pitchFamily="18" charset="0"/>
              </a:rPr>
              <a:t>Snehalatha</a:t>
            </a:r>
            <a:r>
              <a:rPr lang="en-US" sz="1400" b="1" dirty="0">
                <a:solidFill>
                  <a:srgbClr val="0033CC"/>
                </a:solidFill>
                <a:latin typeface="Times New Roman" panose="02020603050405020304" pitchFamily="18" charset="0"/>
                <a:cs typeface="Times New Roman" panose="02020603050405020304" pitchFamily="18" charset="0"/>
              </a:rPr>
              <a:t> M and </a:t>
            </a:r>
            <a:r>
              <a:rPr lang="en-US" sz="1400" b="1" dirty="0" err="1">
                <a:solidFill>
                  <a:srgbClr val="0033CC"/>
                </a:solidFill>
                <a:latin typeface="Times New Roman" panose="02020603050405020304" pitchFamily="18" charset="0"/>
                <a:cs typeface="Times New Roman" panose="02020603050405020304" pitchFamily="18" charset="0"/>
              </a:rPr>
              <a:t>Girish</a:t>
            </a:r>
            <a:r>
              <a:rPr lang="en-US" sz="1400" b="1" dirty="0">
                <a:solidFill>
                  <a:srgbClr val="0033CC"/>
                </a:solidFill>
                <a:latin typeface="Times New Roman" panose="02020603050405020304" pitchFamily="18" charset="0"/>
                <a:cs typeface="Times New Roman" panose="02020603050405020304" pitchFamily="18" charset="0"/>
              </a:rPr>
              <a:t> B (2010). Nanoparticulate drug delivery systems for </a:t>
            </a:r>
            <a:r>
              <a:rPr lang="en-US" sz="1400" b="1" dirty="0" err="1">
                <a:solidFill>
                  <a:srgbClr val="0033CC"/>
                </a:solidFill>
                <a:latin typeface="Times New Roman" panose="02020603050405020304" pitchFamily="18" charset="0"/>
                <a:cs typeface="Times New Roman" panose="02020603050405020304" pitchFamily="18" charset="0"/>
              </a:rPr>
              <a:t>chemotheraphy</a:t>
            </a:r>
            <a:r>
              <a:rPr lang="en-US" sz="1400" b="1" dirty="0">
                <a:solidFill>
                  <a:srgbClr val="0033CC"/>
                </a:solidFill>
                <a:latin typeface="Times New Roman" panose="02020603050405020304" pitchFamily="18" charset="0"/>
                <a:cs typeface="Times New Roman" panose="02020603050405020304" pitchFamily="18" charset="0"/>
              </a:rPr>
              <a:t>. </a:t>
            </a:r>
            <a:r>
              <a:rPr lang="en-US" sz="1400" b="1" dirty="0" err="1">
                <a:solidFill>
                  <a:srgbClr val="0033CC"/>
                </a:solidFill>
                <a:latin typeface="Times New Roman" panose="02020603050405020304" pitchFamily="18" charset="0"/>
                <a:cs typeface="Times New Roman" panose="02020603050405020304" pitchFamily="18" charset="0"/>
              </a:rPr>
              <a:t>Mol</a:t>
            </a:r>
            <a:r>
              <a:rPr lang="en-US" sz="1400" b="1" dirty="0">
                <a:solidFill>
                  <a:srgbClr val="0033CC"/>
                </a:solidFill>
                <a:latin typeface="Times New Roman" panose="02020603050405020304" pitchFamily="18" charset="0"/>
                <a:cs typeface="Times New Roman" panose="02020603050405020304" pitchFamily="18" charset="0"/>
              </a:rPr>
              <a:t> </a:t>
            </a:r>
            <a:r>
              <a:rPr lang="en-US" sz="1400" b="1" dirty="0" err="1">
                <a:solidFill>
                  <a:srgbClr val="0033CC"/>
                </a:solidFill>
                <a:latin typeface="Times New Roman" panose="02020603050405020304" pitchFamily="18" charset="0"/>
                <a:cs typeface="Times New Roman" panose="02020603050405020304" pitchFamily="18" charset="0"/>
              </a:rPr>
              <a:t>Membr</a:t>
            </a:r>
            <a:r>
              <a:rPr lang="en-US" sz="1400" b="1" dirty="0">
                <a:solidFill>
                  <a:srgbClr val="0033CC"/>
                </a:solidFill>
                <a:latin typeface="Times New Roman" panose="02020603050405020304" pitchFamily="18" charset="0"/>
                <a:cs typeface="Times New Roman" panose="02020603050405020304" pitchFamily="18" charset="0"/>
              </a:rPr>
              <a:t> </a:t>
            </a:r>
            <a:r>
              <a:rPr lang="en-US" sz="1400" b="1" dirty="0" err="1">
                <a:solidFill>
                  <a:srgbClr val="0033CC"/>
                </a:solidFill>
                <a:latin typeface="Times New Roman" panose="02020603050405020304" pitchFamily="18" charset="0"/>
                <a:cs typeface="Times New Roman" panose="02020603050405020304" pitchFamily="18" charset="0"/>
              </a:rPr>
              <a:t>Biol</a:t>
            </a:r>
            <a:r>
              <a:rPr lang="en-US" sz="1400" b="1" dirty="0">
                <a:solidFill>
                  <a:srgbClr val="0033CC"/>
                </a:solidFill>
                <a:latin typeface="Times New Roman" panose="02020603050405020304" pitchFamily="18" charset="0"/>
                <a:cs typeface="Times New Roman" panose="02020603050405020304" pitchFamily="18" charset="0"/>
              </a:rPr>
              <a:t>, 27 (7), 215-223 </a:t>
            </a:r>
            <a:r>
              <a:rPr lang="en-US" sz="1400" b="1" dirty="0">
                <a:solidFill>
                  <a:srgbClr val="0033CC"/>
                </a:solidFill>
                <a:latin typeface="Times New Roman" panose="02020603050405020304" pitchFamily="18" charset="0"/>
              </a:rPr>
              <a:t>(Invited Review Article in Special Thematic Issue).</a:t>
            </a:r>
            <a:endParaRPr lang="en-US" sz="1400" b="1" dirty="0">
              <a:solidFill>
                <a:srgbClr val="0033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7644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68940" y="1295400"/>
            <a:ext cx="8722659" cy="5029200"/>
          </a:xfrm>
        </p:spPr>
        <p:txBody>
          <a:bodyPr>
            <a:normAutofit/>
          </a:bodyPr>
          <a:lstStyle/>
          <a:p>
            <a:pPr algn="just">
              <a:buClr>
                <a:srgbClr val="FFFF00"/>
              </a:buClr>
              <a:buFont typeface="Wingdings" panose="05000000000000000000" pitchFamily="2" charset="2"/>
              <a:buChar char="Ø"/>
            </a:pPr>
            <a:r>
              <a:rPr lang="en-US" altLang="en-US" dirty="0">
                <a:latin typeface="Times New Roman" panose="02020603050405020304" pitchFamily="18" charset="0"/>
              </a:rPr>
              <a:t>Cancer - leading causes of death, all over the </a:t>
            </a:r>
            <a:r>
              <a:rPr lang="en-US" altLang="en-US" dirty="0" smtClean="0">
                <a:latin typeface="Times New Roman" panose="02020603050405020304" pitchFamily="18" charset="0"/>
              </a:rPr>
              <a:t>world</a:t>
            </a:r>
            <a:endParaRPr lang="en-US" altLang="en-US" dirty="0">
              <a:latin typeface="Times New Roman" panose="02020603050405020304" pitchFamily="18" charset="0"/>
            </a:endParaRPr>
          </a:p>
          <a:p>
            <a:pPr algn="just">
              <a:buClr>
                <a:srgbClr val="FFFF00"/>
              </a:buClr>
              <a:buFont typeface="Wingdings" panose="05000000000000000000" pitchFamily="2" charset="2"/>
              <a:buChar char="Ø"/>
            </a:pPr>
            <a:r>
              <a:rPr lang="en-US" altLang="en-US" dirty="0">
                <a:latin typeface="Times New Roman" panose="02020603050405020304" pitchFamily="18" charset="0"/>
              </a:rPr>
              <a:t>The cancer chemotherapy began in the early 1940s and efforts are continuing to provide better drugs and </a:t>
            </a:r>
            <a:r>
              <a:rPr lang="en-US" altLang="en-US" dirty="0" smtClean="0">
                <a:latin typeface="Times New Roman" panose="02020603050405020304" pitchFamily="18" charset="0"/>
              </a:rPr>
              <a:t>therapy</a:t>
            </a:r>
            <a:endParaRPr lang="en-US" altLang="en-US" dirty="0">
              <a:latin typeface="Times New Roman" panose="02020603050405020304" pitchFamily="18" charset="0"/>
            </a:endParaRPr>
          </a:p>
          <a:p>
            <a:pPr algn="just">
              <a:buClr>
                <a:srgbClr val="FFFF00"/>
              </a:buClr>
              <a:buFont typeface="Wingdings" panose="05000000000000000000" pitchFamily="2" charset="2"/>
              <a:buChar char="Ø"/>
            </a:pPr>
            <a:r>
              <a:rPr lang="en-US" altLang="en-US" dirty="0">
                <a:latin typeface="Times New Roman" panose="02020603050405020304" pitchFamily="18" charset="0"/>
              </a:rPr>
              <a:t>Presently, efforts are being made to enhance the therapeutic effectiveness by modified delivery systems or formulations</a:t>
            </a:r>
            <a:endParaRPr lang="en-US" altLang="en-US" sz="2800" dirty="0">
              <a:latin typeface="Times New Roman" panose="02020603050405020304" pitchFamily="18" charset="0"/>
            </a:endParaRPr>
          </a:p>
          <a:p>
            <a:pPr>
              <a:buFont typeface="Wingdings" panose="05000000000000000000" pitchFamily="2" charset="2"/>
              <a:buChar char="Ø"/>
            </a:pPr>
            <a:r>
              <a:rPr lang="en-US" altLang="en-US" sz="3200" dirty="0">
                <a:latin typeface="Times New Roman" panose="02020603050405020304" pitchFamily="18" charset="0"/>
              </a:rPr>
              <a:t>Challenges in Cancer Treatment </a:t>
            </a:r>
          </a:p>
          <a:p>
            <a:pPr algn="just">
              <a:buClr>
                <a:srgbClr val="FFFF00"/>
              </a:buClr>
              <a:buFont typeface="Wingdings" panose="05000000000000000000" pitchFamily="2" charset="2"/>
              <a:buChar char="Ø"/>
            </a:pPr>
            <a:r>
              <a:rPr lang="en-US" altLang="en-US" dirty="0">
                <a:latin typeface="Times New Roman" panose="02020603050405020304" pitchFamily="18" charset="0"/>
              </a:rPr>
              <a:t>&gt;90 % of the administered drug distributed to unwanted places (normal cell) and only 2-5 % of the dose reaches the cancer </a:t>
            </a:r>
            <a:r>
              <a:rPr lang="en-US" altLang="en-US" dirty="0" smtClean="0">
                <a:latin typeface="Times New Roman" panose="02020603050405020304" pitchFamily="18" charset="0"/>
              </a:rPr>
              <a:t>cells</a:t>
            </a:r>
            <a:endParaRPr lang="en-US" altLang="en-US" sz="900" dirty="0">
              <a:latin typeface="Times New Roman" panose="02020603050405020304" pitchFamily="18" charset="0"/>
            </a:endParaRPr>
          </a:p>
          <a:p>
            <a:pPr algn="just">
              <a:buClr>
                <a:srgbClr val="FFFF00"/>
              </a:buClr>
              <a:buFont typeface="Wingdings" panose="05000000000000000000" pitchFamily="2" charset="2"/>
              <a:buChar char="Ø"/>
            </a:pPr>
            <a:r>
              <a:rPr lang="en-US" altLang="en-US" dirty="0">
                <a:latin typeface="Times New Roman" panose="02020603050405020304" pitchFamily="18" charset="0"/>
              </a:rPr>
              <a:t>Under-dosing undermines effective therapy and over-dosing results in excessive </a:t>
            </a:r>
            <a:r>
              <a:rPr lang="en-US" altLang="en-US" dirty="0" smtClean="0">
                <a:latin typeface="Times New Roman" panose="02020603050405020304" pitchFamily="18" charset="0"/>
              </a:rPr>
              <a:t>toxicity</a:t>
            </a:r>
            <a:endParaRPr lang="en-US" altLang="en-US" sz="900" dirty="0">
              <a:solidFill>
                <a:schemeClr val="bg1"/>
              </a:solidFill>
              <a:latin typeface="Times New Roman" panose="02020603050405020304" pitchFamily="18" charset="0"/>
            </a:endParaRPr>
          </a:p>
          <a:p>
            <a:endParaRPr lang="en-US" dirty="0"/>
          </a:p>
        </p:txBody>
      </p:sp>
      <p:sp>
        <p:nvSpPr>
          <p:cNvPr id="3" name="Content Placeholder 2"/>
          <p:cNvSpPr>
            <a:spLocks noGrp="1"/>
          </p:cNvSpPr>
          <p:nvPr>
            <p:ph sz="quarter" idx="10"/>
          </p:nvPr>
        </p:nvSpPr>
        <p:spPr/>
        <p:txBody>
          <a:bodyPr/>
          <a:lstStyle/>
          <a:p>
            <a:pPr marL="228600" indent="-571500">
              <a:buFont typeface="Wingdings" panose="05000000000000000000" pitchFamily="2" charset="2"/>
              <a:buChar char="Ø"/>
            </a:pPr>
            <a:r>
              <a:rPr lang="en-US" dirty="0" smtClean="0"/>
              <a:t>Cancer Chemotherapy</a:t>
            </a:r>
            <a:endParaRPr lang="en-US" dirty="0"/>
          </a:p>
        </p:txBody>
      </p:sp>
    </p:spTree>
    <p:extLst>
      <p:ext uri="{BB962C8B-B14F-4D97-AF65-F5344CB8AC3E}">
        <p14:creationId xmlns:p14="http://schemas.microsoft.com/office/powerpoint/2010/main" val="2117962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Clr>
                <a:srgbClr val="FFFF00"/>
              </a:buClr>
              <a:buFont typeface="Wingdings" panose="05000000000000000000" pitchFamily="2" charset="2"/>
              <a:buChar char="Ø"/>
            </a:pPr>
            <a:r>
              <a:rPr lang="en-US" altLang="en-US" sz="2600" dirty="0">
                <a:latin typeface="Times New Roman" panose="02020603050405020304" pitchFamily="18" charset="0"/>
              </a:rPr>
              <a:t>Poor solubility </a:t>
            </a:r>
          </a:p>
          <a:p>
            <a:pPr>
              <a:buClr>
                <a:srgbClr val="FFFF00"/>
              </a:buClr>
              <a:buFont typeface="Wingdings" panose="05000000000000000000" pitchFamily="2" charset="2"/>
              <a:buChar char="Ø"/>
            </a:pPr>
            <a:r>
              <a:rPr lang="en-US" altLang="en-US" sz="2600" dirty="0">
                <a:latin typeface="Times New Roman" panose="02020603050405020304" pitchFamily="18" charset="0"/>
              </a:rPr>
              <a:t>Poor bioavailability</a:t>
            </a:r>
          </a:p>
          <a:p>
            <a:pPr>
              <a:buClr>
                <a:srgbClr val="FFFF00"/>
              </a:buClr>
              <a:buFont typeface="Wingdings" panose="05000000000000000000" pitchFamily="2" charset="2"/>
              <a:buChar char="Ø"/>
            </a:pPr>
            <a:r>
              <a:rPr lang="en-US" altLang="en-US" sz="2600" dirty="0">
                <a:latin typeface="Times New Roman" panose="02020603050405020304" pitchFamily="18" charset="0"/>
              </a:rPr>
              <a:t>Substrate for p-glycoproteins </a:t>
            </a:r>
          </a:p>
          <a:p>
            <a:pPr>
              <a:buClr>
                <a:srgbClr val="FFFF00"/>
              </a:buClr>
              <a:buFont typeface="Wingdings" panose="05000000000000000000" pitchFamily="2" charset="2"/>
              <a:buChar char="Ø"/>
            </a:pPr>
            <a:r>
              <a:rPr lang="en-US" altLang="en-US" sz="2600" dirty="0">
                <a:latin typeface="Times New Roman" panose="02020603050405020304" pitchFamily="18" charset="0"/>
              </a:rPr>
              <a:t>Non-selective distribution </a:t>
            </a:r>
            <a:endParaRPr lang="en-US" altLang="en-US" sz="2600" dirty="0" smtClean="0">
              <a:latin typeface="Times New Roman" panose="02020603050405020304" pitchFamily="18" charset="0"/>
            </a:endParaRPr>
          </a:p>
          <a:p>
            <a:pPr>
              <a:buClr>
                <a:srgbClr val="FFFF00"/>
              </a:buClr>
              <a:buFont typeface="Wingdings" panose="05000000000000000000" pitchFamily="2" charset="2"/>
              <a:buChar char="Ø"/>
            </a:pPr>
            <a:r>
              <a:rPr lang="en-US" altLang="en-US" sz="2600" dirty="0" smtClean="0">
                <a:latin typeface="Times New Roman" panose="02020603050405020304" pitchFamily="18" charset="0"/>
              </a:rPr>
              <a:t>Fast elimination or metabolism</a:t>
            </a:r>
            <a:endParaRPr lang="en-US" altLang="en-US" sz="2600" dirty="0">
              <a:latin typeface="Times New Roman" panose="02020603050405020304" pitchFamily="18" charset="0"/>
            </a:endParaRPr>
          </a:p>
          <a:p>
            <a:pPr>
              <a:buClr>
                <a:srgbClr val="FFFF00"/>
              </a:buClr>
              <a:buFont typeface="Wingdings" panose="05000000000000000000" pitchFamily="2" charset="2"/>
              <a:buChar char="Ø"/>
            </a:pPr>
            <a:r>
              <a:rPr lang="en-US" altLang="en-US" sz="2600" dirty="0">
                <a:latin typeface="Times New Roman" panose="02020603050405020304" pitchFamily="18" charset="0"/>
              </a:rPr>
              <a:t>Life threatening side </a:t>
            </a:r>
            <a:r>
              <a:rPr lang="en-US" altLang="en-US" sz="2600" dirty="0" smtClean="0">
                <a:latin typeface="Times New Roman" panose="02020603050405020304" pitchFamily="18" charset="0"/>
              </a:rPr>
              <a:t>effects</a:t>
            </a:r>
          </a:p>
          <a:p>
            <a:pPr>
              <a:buClr>
                <a:srgbClr val="FFFF00"/>
              </a:buClr>
              <a:buFont typeface="Wingdings" panose="05000000000000000000" pitchFamily="2" charset="2"/>
              <a:buChar char="Ø"/>
            </a:pPr>
            <a:r>
              <a:rPr lang="en-US" altLang="en-US" sz="2600" dirty="0" smtClean="0">
                <a:latin typeface="Times New Roman" panose="02020603050405020304" pitchFamily="18" charset="0"/>
              </a:rPr>
              <a:t>Patients noncompliance</a:t>
            </a:r>
            <a:endParaRPr lang="en-US" altLang="en-US" sz="2600" dirty="0">
              <a:latin typeface="Times New Roman" panose="02020603050405020304" pitchFamily="18" charset="0"/>
            </a:endParaRPr>
          </a:p>
          <a:p>
            <a:pPr marL="0" indent="0"/>
            <a:endParaRPr lang="en-US" dirty="0" smtClean="0"/>
          </a:p>
          <a:p>
            <a:pPr marL="0" indent="0"/>
            <a:endParaRPr lang="en-US" dirty="0" smtClean="0"/>
          </a:p>
          <a:p>
            <a:pPr marL="0" indent="0"/>
            <a:endParaRPr lang="en-US" dirty="0"/>
          </a:p>
          <a:p>
            <a:pPr marL="0" indent="0"/>
            <a:r>
              <a:rPr lang="en-US" b="1" dirty="0">
                <a:solidFill>
                  <a:srgbClr val="0033CC"/>
                </a:solidFill>
                <a:latin typeface="Times New Roman" panose="02020603050405020304" pitchFamily="18" charset="0"/>
              </a:rPr>
              <a:t> </a:t>
            </a:r>
            <a:endParaRPr lang="en-US" b="1" dirty="0" smtClean="0">
              <a:solidFill>
                <a:srgbClr val="0033CC"/>
              </a:solidFill>
              <a:latin typeface="Times New Roman" panose="02020603050405020304" pitchFamily="18" charset="0"/>
            </a:endParaRPr>
          </a:p>
          <a:p>
            <a:pPr marL="0" indent="0"/>
            <a:r>
              <a:rPr lang="en-US" sz="1700" b="1" dirty="0" err="1" smtClean="0">
                <a:solidFill>
                  <a:srgbClr val="0033CC"/>
                </a:solidFill>
                <a:latin typeface="Times New Roman" panose="02020603050405020304" pitchFamily="18" charset="0"/>
              </a:rPr>
              <a:t>Saha</a:t>
            </a:r>
            <a:r>
              <a:rPr lang="en-US" sz="1700" b="1" dirty="0" smtClean="0">
                <a:solidFill>
                  <a:srgbClr val="0033CC"/>
                </a:solidFill>
                <a:latin typeface="Times New Roman" panose="02020603050405020304" pitchFamily="18" charset="0"/>
              </a:rPr>
              <a:t> </a:t>
            </a:r>
            <a:r>
              <a:rPr lang="en-US" sz="1700" b="1" dirty="0">
                <a:solidFill>
                  <a:srgbClr val="0033CC"/>
                </a:solidFill>
                <a:latin typeface="Times New Roman" panose="02020603050405020304" pitchFamily="18" charset="0"/>
              </a:rPr>
              <a:t>R.N. and </a:t>
            </a:r>
            <a:r>
              <a:rPr lang="en-US" sz="1700" b="1" dirty="0" err="1">
                <a:solidFill>
                  <a:srgbClr val="0033CC"/>
                </a:solidFill>
                <a:latin typeface="Times New Roman" panose="02020603050405020304" pitchFamily="18" charset="0"/>
              </a:rPr>
              <a:t>Vasanthakumar</a:t>
            </a:r>
            <a:r>
              <a:rPr lang="en-US" sz="1700" b="1" dirty="0">
                <a:solidFill>
                  <a:srgbClr val="0033CC"/>
                </a:solidFill>
                <a:latin typeface="Times New Roman" panose="02020603050405020304" pitchFamily="18" charset="0"/>
              </a:rPr>
              <a:t> S. (2011). Nanoparticulate Drug delivery System, Nanotechnology in health care, Jaipur, India, S.P. Publication </a:t>
            </a:r>
          </a:p>
          <a:p>
            <a:pPr marL="0" indent="0"/>
            <a:endParaRPr lang="en-US" dirty="0"/>
          </a:p>
        </p:txBody>
      </p:sp>
      <p:sp>
        <p:nvSpPr>
          <p:cNvPr id="3" name="Content Placeholder 2"/>
          <p:cNvSpPr>
            <a:spLocks noGrp="1"/>
          </p:cNvSpPr>
          <p:nvPr>
            <p:ph sz="quarter" idx="10"/>
          </p:nvPr>
        </p:nvSpPr>
        <p:spPr/>
        <p:txBody>
          <a:bodyPr/>
          <a:lstStyle/>
          <a:p>
            <a:r>
              <a:rPr lang="en-US" altLang="en-US" dirty="0">
                <a:latin typeface="Times New Roman" panose="02020603050405020304" pitchFamily="18" charset="0"/>
              </a:rPr>
              <a:t>Challenges in Delivering Anticancer Drugs</a:t>
            </a:r>
          </a:p>
          <a:p>
            <a:endParaRPr lang="en-US" dirty="0"/>
          </a:p>
        </p:txBody>
      </p:sp>
    </p:spTree>
    <p:extLst>
      <p:ext uri="{BB962C8B-B14F-4D97-AF65-F5344CB8AC3E}">
        <p14:creationId xmlns:p14="http://schemas.microsoft.com/office/powerpoint/2010/main" val="25273231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buClr>
                <a:srgbClr val="DEA900"/>
              </a:buClr>
              <a:buFont typeface="Wingdings" panose="05000000000000000000" pitchFamily="2" charset="2"/>
              <a:buChar char="Ø"/>
            </a:pPr>
            <a:r>
              <a:rPr lang="en-US" b="1" dirty="0" smtClean="0">
                <a:latin typeface="Times New Roman" panose="02020603050405020304" pitchFamily="18" charset="0"/>
              </a:rPr>
              <a:t>  </a:t>
            </a:r>
            <a:r>
              <a:rPr lang="en-US" sz="2600" dirty="0" smtClean="0">
                <a:latin typeface="Times New Roman" panose="02020603050405020304" pitchFamily="18" charset="0"/>
              </a:rPr>
              <a:t>Selective </a:t>
            </a:r>
            <a:r>
              <a:rPr lang="en-US" sz="2600" dirty="0" err="1">
                <a:latin typeface="Times New Roman" panose="02020603050405020304" pitchFamily="18" charset="0"/>
              </a:rPr>
              <a:t>biodistribution</a:t>
            </a:r>
            <a:endParaRPr lang="en-US" sz="2600" dirty="0">
              <a:latin typeface="Times New Roman" panose="02020603050405020304" pitchFamily="18" charset="0"/>
            </a:endParaRPr>
          </a:p>
          <a:p>
            <a:pPr>
              <a:buClr>
                <a:srgbClr val="DEA900"/>
              </a:buClr>
              <a:buFont typeface="Wingdings" panose="05000000000000000000" pitchFamily="2" charset="2"/>
              <a:buChar char="Ø"/>
            </a:pPr>
            <a:endParaRPr lang="en-US" sz="1000" dirty="0">
              <a:latin typeface="Times New Roman" panose="02020603050405020304" pitchFamily="18" charset="0"/>
            </a:endParaRPr>
          </a:p>
          <a:p>
            <a:pPr algn="just">
              <a:buClr>
                <a:srgbClr val="DEA900"/>
              </a:buClr>
              <a:buFont typeface="Wingdings" panose="05000000000000000000" pitchFamily="2" charset="2"/>
              <a:buChar char="Ø"/>
            </a:pPr>
            <a:r>
              <a:rPr lang="en-US" dirty="0">
                <a:latin typeface="Times New Roman" panose="02020603050405020304" pitchFamily="18" charset="0"/>
              </a:rPr>
              <a:t>  </a:t>
            </a:r>
            <a:r>
              <a:rPr lang="en-US" sz="2600" dirty="0">
                <a:latin typeface="Times New Roman" panose="02020603050405020304" pitchFamily="18" charset="0"/>
              </a:rPr>
              <a:t>Controlled drug delivery</a:t>
            </a:r>
          </a:p>
          <a:p>
            <a:pPr algn="just">
              <a:buClr>
                <a:srgbClr val="DEA900"/>
              </a:buClr>
              <a:buFont typeface="Wingdings" panose="05000000000000000000" pitchFamily="2" charset="2"/>
              <a:buChar char="Ø"/>
            </a:pPr>
            <a:endParaRPr lang="en-US" sz="1000" dirty="0">
              <a:latin typeface="Times New Roman" panose="02020603050405020304" pitchFamily="18" charset="0"/>
            </a:endParaRPr>
          </a:p>
          <a:p>
            <a:pPr algn="just">
              <a:buClr>
                <a:srgbClr val="DEA900"/>
              </a:buClr>
              <a:buFont typeface="Wingdings" panose="05000000000000000000" pitchFamily="2" charset="2"/>
              <a:buChar char="Ø"/>
            </a:pPr>
            <a:r>
              <a:rPr lang="en-US" dirty="0">
                <a:latin typeface="Times New Roman" panose="02020603050405020304" pitchFamily="18" charset="0"/>
              </a:rPr>
              <a:t>  </a:t>
            </a:r>
            <a:r>
              <a:rPr lang="en-US" sz="2600" dirty="0">
                <a:latin typeface="Times New Roman" panose="02020603050405020304" pitchFamily="18" charset="0"/>
              </a:rPr>
              <a:t>Maintain optimal and effective concentration at site of action</a:t>
            </a:r>
          </a:p>
          <a:p>
            <a:pPr algn="just">
              <a:buClr>
                <a:srgbClr val="DEA900"/>
              </a:buClr>
              <a:buFont typeface="Wingdings" panose="05000000000000000000" pitchFamily="2" charset="2"/>
              <a:buChar char="Ø"/>
            </a:pPr>
            <a:endParaRPr lang="en-US" sz="1000" dirty="0">
              <a:latin typeface="Times New Roman" panose="02020603050405020304" pitchFamily="18" charset="0"/>
            </a:endParaRPr>
          </a:p>
          <a:p>
            <a:pPr algn="just">
              <a:buClr>
                <a:srgbClr val="DEA900"/>
              </a:buClr>
              <a:buFont typeface="Wingdings" panose="05000000000000000000" pitchFamily="2" charset="2"/>
              <a:buChar char="Ø"/>
            </a:pPr>
            <a:r>
              <a:rPr lang="en-US" dirty="0">
                <a:latin typeface="Times New Roman" panose="02020603050405020304" pitchFamily="18" charset="0"/>
              </a:rPr>
              <a:t>  </a:t>
            </a:r>
            <a:r>
              <a:rPr lang="en-US" sz="2600" dirty="0">
                <a:latin typeface="Times New Roman" panose="02020603050405020304" pitchFamily="18" charset="0"/>
              </a:rPr>
              <a:t>Reduction in untoward effects</a:t>
            </a:r>
          </a:p>
          <a:p>
            <a:pPr algn="just">
              <a:buClr>
                <a:srgbClr val="DEA900"/>
              </a:buClr>
              <a:buFont typeface="Wingdings" panose="05000000000000000000" pitchFamily="2" charset="2"/>
              <a:buChar char="Ø"/>
            </a:pPr>
            <a:endParaRPr lang="en-US" sz="1000" dirty="0">
              <a:latin typeface="Times New Roman" panose="02020603050405020304" pitchFamily="18" charset="0"/>
            </a:endParaRPr>
          </a:p>
          <a:p>
            <a:pPr algn="just">
              <a:buClr>
                <a:srgbClr val="DEA900"/>
              </a:buClr>
              <a:buFont typeface="Wingdings" panose="05000000000000000000" pitchFamily="2" charset="2"/>
              <a:buChar char="Ø"/>
            </a:pPr>
            <a:r>
              <a:rPr lang="en-US" dirty="0">
                <a:latin typeface="Times New Roman" panose="02020603050405020304" pitchFamily="18" charset="0"/>
              </a:rPr>
              <a:t>  </a:t>
            </a:r>
            <a:r>
              <a:rPr lang="en-US" sz="2600" dirty="0">
                <a:latin typeface="Times New Roman" panose="02020603050405020304" pitchFamily="18" charset="0"/>
              </a:rPr>
              <a:t>Cross biological barriers (BBB, BCB etc.)</a:t>
            </a:r>
          </a:p>
          <a:p>
            <a:pPr algn="just">
              <a:buClr>
                <a:srgbClr val="DEA900"/>
              </a:buClr>
              <a:buFont typeface="Wingdings" panose="05000000000000000000" pitchFamily="2" charset="2"/>
              <a:buChar char="Ø"/>
            </a:pPr>
            <a:endParaRPr lang="en-US" sz="1000" dirty="0">
              <a:latin typeface="Times New Roman" panose="02020603050405020304" pitchFamily="18" charset="0"/>
            </a:endParaRPr>
          </a:p>
          <a:p>
            <a:pPr algn="just">
              <a:buClr>
                <a:srgbClr val="DEA900"/>
              </a:buClr>
              <a:buFont typeface="Wingdings" panose="05000000000000000000" pitchFamily="2" charset="2"/>
              <a:buChar char="Ø"/>
            </a:pPr>
            <a:r>
              <a:rPr lang="en-US" dirty="0">
                <a:latin typeface="Times New Roman" panose="02020603050405020304" pitchFamily="18" charset="0"/>
              </a:rPr>
              <a:t>  </a:t>
            </a:r>
            <a:r>
              <a:rPr lang="en-US" sz="2600" dirty="0">
                <a:latin typeface="Times New Roman" panose="02020603050405020304" pitchFamily="18" charset="0"/>
              </a:rPr>
              <a:t>Enhanced permeation and retention effect</a:t>
            </a:r>
          </a:p>
          <a:p>
            <a:pPr algn="just">
              <a:buClr>
                <a:srgbClr val="DEA900"/>
              </a:buClr>
              <a:buFont typeface="Wingdings" panose="05000000000000000000" pitchFamily="2" charset="2"/>
              <a:buChar char="Ø"/>
            </a:pPr>
            <a:endParaRPr lang="en-US" sz="1000" dirty="0">
              <a:latin typeface="Times New Roman" panose="02020603050405020304" pitchFamily="18" charset="0"/>
            </a:endParaRPr>
          </a:p>
          <a:p>
            <a:pPr algn="just">
              <a:buClr>
                <a:srgbClr val="DEA900"/>
              </a:buClr>
              <a:buFont typeface="Wingdings" panose="05000000000000000000" pitchFamily="2" charset="2"/>
              <a:buChar char="Ø"/>
            </a:pPr>
            <a:r>
              <a:rPr lang="en-US" dirty="0">
                <a:latin typeface="Times New Roman" panose="02020603050405020304" pitchFamily="18" charset="0"/>
              </a:rPr>
              <a:t>  </a:t>
            </a:r>
            <a:r>
              <a:rPr lang="en-US" sz="2600" dirty="0">
                <a:latin typeface="Times New Roman" panose="02020603050405020304" pitchFamily="18" charset="0"/>
              </a:rPr>
              <a:t>Overcome drug efflux system</a:t>
            </a:r>
          </a:p>
          <a:p>
            <a:pPr algn="just">
              <a:buClr>
                <a:srgbClr val="DEA900"/>
              </a:buClr>
              <a:buFont typeface="Wingdings" panose="05000000000000000000" pitchFamily="2" charset="2"/>
              <a:buChar char="Ø"/>
            </a:pPr>
            <a:endParaRPr lang="en-US" sz="1000" dirty="0">
              <a:latin typeface="Times New Roman" panose="02020603050405020304" pitchFamily="18" charset="0"/>
            </a:endParaRPr>
          </a:p>
          <a:p>
            <a:pPr algn="just">
              <a:buClr>
                <a:srgbClr val="DEA900"/>
              </a:buClr>
              <a:buFont typeface="Wingdings" panose="05000000000000000000" pitchFamily="2" charset="2"/>
              <a:buChar char="Ø"/>
            </a:pPr>
            <a:r>
              <a:rPr lang="en-US" dirty="0">
                <a:latin typeface="Times New Roman" panose="02020603050405020304" pitchFamily="18" charset="0"/>
              </a:rPr>
              <a:t>  </a:t>
            </a:r>
            <a:r>
              <a:rPr lang="en-US" sz="2600" dirty="0">
                <a:latin typeface="Times New Roman" panose="02020603050405020304" pitchFamily="18" charset="0"/>
              </a:rPr>
              <a:t>Better stability, Better PK and bioavailability</a:t>
            </a:r>
          </a:p>
          <a:p>
            <a:pPr>
              <a:buFont typeface="Wingdings" panose="05000000000000000000" pitchFamily="2" charset="2"/>
              <a:buChar char="Ø"/>
            </a:pPr>
            <a:endParaRPr lang="en-IN"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IN"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0"/>
          </p:nvPr>
        </p:nvSpPr>
        <p:spPr>
          <a:xfrm>
            <a:off x="152400" y="152400"/>
            <a:ext cx="6324600" cy="914400"/>
          </a:xfrm>
        </p:spPr>
        <p:txBody>
          <a:bodyPr>
            <a:normAutofit/>
          </a:bodyPr>
          <a:lstStyle/>
          <a:p>
            <a:r>
              <a:rPr lang="en-US" sz="3200" dirty="0">
                <a:latin typeface="Times New Roman" panose="02020603050405020304" pitchFamily="18" charset="0"/>
              </a:rPr>
              <a:t>Benefit of NPs in Cancer</a:t>
            </a:r>
          </a:p>
          <a:p>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79997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ct val="50000"/>
              </a:spcBef>
            </a:pPr>
            <a:endParaRPr lang="en-US" b="1" u="sng" dirty="0" smtClean="0">
              <a:latin typeface="Times New Roman" panose="02020603050405020304" pitchFamily="18" charset="0"/>
            </a:endParaRPr>
          </a:p>
          <a:p>
            <a:pPr>
              <a:spcBef>
                <a:spcPct val="50000"/>
              </a:spcBef>
            </a:pPr>
            <a:r>
              <a:rPr lang="en-US" b="1" u="sng" dirty="0" smtClean="0">
                <a:latin typeface="Times New Roman" panose="02020603050405020304" pitchFamily="18" charset="0"/>
              </a:rPr>
              <a:t>NPDDS </a:t>
            </a:r>
            <a:r>
              <a:rPr lang="en-US" b="1" u="sng" dirty="0">
                <a:latin typeface="Times New Roman" panose="02020603050405020304" pitchFamily="18" charset="0"/>
              </a:rPr>
              <a:t>for Anti-cancer Drugs</a:t>
            </a:r>
          </a:p>
          <a:p>
            <a:pPr>
              <a:spcBef>
                <a:spcPct val="50000"/>
              </a:spcBef>
              <a:buFont typeface="Wingdings" panose="05000000000000000000" pitchFamily="2" charset="2"/>
              <a:buChar char="Ø"/>
            </a:pPr>
            <a:r>
              <a:rPr lang="en-US" b="1" dirty="0" smtClean="0">
                <a:latin typeface="Times New Roman" panose="02020603050405020304" pitchFamily="18" charset="0"/>
                <a:cs typeface="Times New Roman" panose="02020603050405020304" pitchFamily="18" charset="0"/>
              </a:rPr>
              <a:t>Paclitaxel </a:t>
            </a:r>
          </a:p>
          <a:p>
            <a:pPr>
              <a:spcBef>
                <a:spcPct val="50000"/>
              </a:spcBef>
              <a:buFont typeface="Wingdings" panose="05000000000000000000" pitchFamily="2" charset="2"/>
              <a:buChar char="Ø"/>
            </a:pPr>
            <a:r>
              <a:rPr lang="en-US" b="1" dirty="0" err="1" smtClean="0">
                <a:latin typeface="Times New Roman" panose="02020603050405020304" pitchFamily="18" charset="0"/>
                <a:cs typeface="Times New Roman" panose="02020603050405020304" pitchFamily="18" charset="0"/>
              </a:rPr>
              <a:t>Etoposide</a:t>
            </a:r>
            <a:endParaRPr lang="en-US" b="1" dirty="0" smtClean="0">
              <a:latin typeface="Times New Roman" panose="02020603050405020304" pitchFamily="18" charset="0"/>
              <a:cs typeface="Times New Roman" panose="02020603050405020304" pitchFamily="18" charset="0"/>
            </a:endParaRPr>
          </a:p>
          <a:p>
            <a:pPr>
              <a:spcBef>
                <a:spcPct val="50000"/>
              </a:spcBef>
              <a:buFont typeface="Wingdings" panose="05000000000000000000" pitchFamily="2" charset="2"/>
              <a:buChar char="Ø"/>
            </a:pPr>
            <a:r>
              <a:rPr lang="en-US" b="1" dirty="0" err="1">
                <a:latin typeface="Times New Roman" panose="02020603050405020304" pitchFamily="18" charset="0"/>
                <a:cs typeface="Times New Roman" panose="02020603050405020304" pitchFamily="18" charset="0"/>
              </a:rPr>
              <a:t>Imatinib</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Mesylate</a:t>
            </a:r>
            <a:endParaRPr lang="en-US" dirty="0" smtClean="0"/>
          </a:p>
          <a:p>
            <a:pPr>
              <a:spcBef>
                <a:spcPct val="50000"/>
              </a:spcBef>
            </a:pPr>
            <a:r>
              <a:rPr lang="en-US" b="1" dirty="0" smtClean="0">
                <a:solidFill>
                  <a:srgbClr val="0033CC"/>
                </a:solidFill>
                <a:latin typeface="Times New Roman" panose="02020603050405020304" pitchFamily="18" charset="0"/>
              </a:rPr>
              <a:t>    </a:t>
            </a:r>
            <a:endParaRPr lang="en-US" b="1" dirty="0">
              <a:solidFill>
                <a:srgbClr val="0033CC"/>
              </a:solidFill>
              <a:latin typeface="Times New Roman" panose="02020603050405020304" pitchFamily="18" charset="0"/>
            </a:endParaRPr>
          </a:p>
        </p:txBody>
      </p:sp>
      <p:sp>
        <p:nvSpPr>
          <p:cNvPr id="3" name="Content Placeholder 2"/>
          <p:cNvSpPr>
            <a:spLocks noGrp="1"/>
          </p:cNvSpPr>
          <p:nvPr>
            <p:ph sz="quarter" idx="10"/>
          </p:nvPr>
        </p:nvSpPr>
        <p:spPr/>
        <p:txBody>
          <a:bodyPr>
            <a:normAutofit/>
          </a:bodyPr>
          <a:lstStyle/>
          <a:p>
            <a:r>
              <a:rPr lang="en-US" sz="3200" dirty="0" smtClean="0">
                <a:latin typeface="Times New Roman" panose="02020603050405020304" pitchFamily="18" charset="0"/>
              </a:rPr>
              <a:t>Nanoparticulate Delivery Systems for Selective Delivery and Better Efficacy</a:t>
            </a:r>
            <a:endParaRPr lang="en-US" sz="3200" i="1" dirty="0">
              <a:latin typeface="Times New Roman" panose="02020603050405020304" pitchFamily="18" charset="0"/>
            </a:endParaRPr>
          </a:p>
          <a:p>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74478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Challenges in Delivering Paclitaxel</a:t>
            </a:r>
          </a:p>
          <a:p>
            <a:endParaRPr lang="en-US" dirty="0" smtClean="0"/>
          </a:p>
          <a:p>
            <a:pPr algn="just">
              <a:lnSpc>
                <a:spcPct val="80000"/>
              </a:lnSpc>
              <a:buClr>
                <a:srgbClr val="FFFF00"/>
              </a:buClr>
              <a:buFont typeface="Wingdings" panose="05000000000000000000" pitchFamily="2" charset="2"/>
              <a:buChar char="Ø"/>
            </a:pPr>
            <a:r>
              <a:rPr lang="en-US" altLang="en-US" dirty="0">
                <a:latin typeface="Times New Roman" panose="02020603050405020304" pitchFamily="18" charset="0"/>
              </a:rPr>
              <a:t>Poor aqueous solubility (&lt;1 µg/mL )</a:t>
            </a:r>
          </a:p>
          <a:p>
            <a:pPr algn="just">
              <a:lnSpc>
                <a:spcPct val="80000"/>
              </a:lnSpc>
              <a:buClr>
                <a:srgbClr val="FFFF00"/>
              </a:buClr>
              <a:buFont typeface="Wingdings" panose="05000000000000000000" pitchFamily="2" charset="2"/>
              <a:buChar char="Ø"/>
            </a:pPr>
            <a:endParaRPr lang="en-US" altLang="en-US" sz="1200" dirty="0">
              <a:latin typeface="Times New Roman" panose="02020603050405020304" pitchFamily="18" charset="0"/>
            </a:endParaRPr>
          </a:p>
          <a:p>
            <a:pPr algn="just">
              <a:lnSpc>
                <a:spcPct val="80000"/>
              </a:lnSpc>
              <a:buClr>
                <a:srgbClr val="FFFF00"/>
              </a:buClr>
              <a:buFont typeface="Wingdings" panose="05000000000000000000" pitchFamily="2" charset="2"/>
              <a:buChar char="Ø"/>
            </a:pPr>
            <a:r>
              <a:rPr lang="en-US" altLang="en-US" dirty="0">
                <a:latin typeface="Times New Roman" panose="02020603050405020304" pitchFamily="18" charset="0"/>
              </a:rPr>
              <a:t>pH independent solubility</a:t>
            </a:r>
          </a:p>
          <a:p>
            <a:pPr algn="just">
              <a:lnSpc>
                <a:spcPct val="80000"/>
              </a:lnSpc>
              <a:buClr>
                <a:srgbClr val="FFFF00"/>
              </a:buClr>
              <a:buFont typeface="Wingdings" panose="05000000000000000000" pitchFamily="2" charset="2"/>
              <a:buChar char="Ø"/>
            </a:pPr>
            <a:endParaRPr lang="en-US" altLang="en-US" sz="1200" dirty="0">
              <a:latin typeface="Times New Roman" panose="02020603050405020304" pitchFamily="18" charset="0"/>
            </a:endParaRPr>
          </a:p>
          <a:p>
            <a:pPr algn="just">
              <a:lnSpc>
                <a:spcPct val="80000"/>
              </a:lnSpc>
              <a:buClr>
                <a:srgbClr val="FFFF00"/>
              </a:buClr>
              <a:buFont typeface="Wingdings" panose="05000000000000000000" pitchFamily="2" charset="2"/>
              <a:buChar char="Ø"/>
            </a:pPr>
            <a:r>
              <a:rPr lang="en-US" altLang="en-US" dirty="0">
                <a:latin typeface="Times New Roman" panose="02020603050405020304" pitchFamily="18" charset="0"/>
              </a:rPr>
              <a:t>Several adverse effects at therapeutic concentration due to non-selective distribution</a:t>
            </a:r>
          </a:p>
          <a:p>
            <a:pPr algn="just">
              <a:lnSpc>
                <a:spcPct val="80000"/>
              </a:lnSpc>
              <a:buClr>
                <a:srgbClr val="FFFF00"/>
              </a:buClr>
              <a:buFont typeface="Wingdings" panose="05000000000000000000" pitchFamily="2" charset="2"/>
              <a:buChar char="Ø"/>
            </a:pPr>
            <a:endParaRPr lang="en-US" altLang="en-US" sz="1200" dirty="0">
              <a:latin typeface="Times New Roman" panose="02020603050405020304" pitchFamily="18" charset="0"/>
            </a:endParaRPr>
          </a:p>
          <a:p>
            <a:pPr algn="just">
              <a:lnSpc>
                <a:spcPct val="80000"/>
              </a:lnSpc>
              <a:buClr>
                <a:srgbClr val="FFFF00"/>
              </a:buClr>
              <a:buFont typeface="Wingdings" panose="05000000000000000000" pitchFamily="2" charset="2"/>
              <a:buChar char="Ø"/>
            </a:pPr>
            <a:r>
              <a:rPr lang="en-US" altLang="en-US" dirty="0">
                <a:latin typeface="Times New Roman" panose="02020603050405020304" pitchFamily="18" charset="0"/>
              </a:rPr>
              <a:t>High molecular weight drug</a:t>
            </a:r>
          </a:p>
          <a:p>
            <a:pPr algn="just">
              <a:lnSpc>
                <a:spcPct val="80000"/>
              </a:lnSpc>
              <a:buClr>
                <a:srgbClr val="FFFF00"/>
              </a:buClr>
              <a:buFont typeface="Wingdings" panose="05000000000000000000" pitchFamily="2" charset="2"/>
              <a:buChar char="Ø"/>
            </a:pPr>
            <a:endParaRPr lang="en-US" altLang="en-US" sz="1200" dirty="0">
              <a:latin typeface="Times New Roman" panose="02020603050405020304" pitchFamily="18" charset="0"/>
            </a:endParaRPr>
          </a:p>
          <a:p>
            <a:pPr algn="just">
              <a:lnSpc>
                <a:spcPct val="80000"/>
              </a:lnSpc>
              <a:buClr>
                <a:srgbClr val="FFFF00"/>
              </a:buClr>
              <a:buFont typeface="Wingdings" panose="05000000000000000000" pitchFamily="2" charset="2"/>
              <a:buChar char="Ø"/>
            </a:pPr>
            <a:r>
              <a:rPr lang="en-US" altLang="en-US" dirty="0">
                <a:latin typeface="Times New Roman" panose="02020603050405020304" pitchFamily="18" charset="0"/>
              </a:rPr>
              <a:t>High hydrophobicity</a:t>
            </a:r>
          </a:p>
          <a:p>
            <a:pPr algn="just">
              <a:lnSpc>
                <a:spcPct val="80000"/>
              </a:lnSpc>
              <a:buClr>
                <a:srgbClr val="FFFF00"/>
              </a:buClr>
              <a:buFont typeface="Wingdings" panose="05000000000000000000" pitchFamily="2" charset="2"/>
              <a:buChar char="Ø"/>
            </a:pPr>
            <a:endParaRPr lang="en-US" altLang="en-US" sz="1200" dirty="0">
              <a:latin typeface="Times New Roman" panose="02020603050405020304" pitchFamily="18" charset="0"/>
            </a:endParaRPr>
          </a:p>
          <a:p>
            <a:pPr algn="just">
              <a:lnSpc>
                <a:spcPct val="80000"/>
              </a:lnSpc>
              <a:buClr>
                <a:srgbClr val="FFFF00"/>
              </a:buClr>
              <a:buFont typeface="Wingdings" panose="05000000000000000000" pitchFamily="2" charset="2"/>
              <a:buChar char="Ø"/>
            </a:pPr>
            <a:r>
              <a:rPr lang="en-US" altLang="en-US" dirty="0">
                <a:latin typeface="Times New Roman" panose="02020603050405020304" pitchFamily="18" charset="0"/>
              </a:rPr>
              <a:t>Substrate for enzymes and p-</a:t>
            </a:r>
            <a:r>
              <a:rPr lang="en-US" altLang="en-US" dirty="0" err="1">
                <a:latin typeface="Times New Roman" panose="02020603050405020304" pitchFamily="18" charset="0"/>
              </a:rPr>
              <a:t>gp</a:t>
            </a:r>
            <a:endParaRPr lang="en-US" altLang="en-US" dirty="0">
              <a:latin typeface="Times New Roman" panose="02020603050405020304" pitchFamily="18" charset="0"/>
            </a:endParaRPr>
          </a:p>
          <a:p>
            <a:pPr algn="just">
              <a:lnSpc>
                <a:spcPct val="80000"/>
              </a:lnSpc>
              <a:buClr>
                <a:srgbClr val="FFFF00"/>
              </a:buClr>
              <a:buFont typeface="Wingdings" panose="05000000000000000000" pitchFamily="2" charset="2"/>
              <a:buChar char="Ø"/>
            </a:pPr>
            <a:endParaRPr lang="en-US" altLang="en-US" sz="1200" dirty="0">
              <a:latin typeface="Times New Roman" panose="02020603050405020304" pitchFamily="18" charset="0"/>
            </a:endParaRPr>
          </a:p>
          <a:p>
            <a:pPr algn="just">
              <a:lnSpc>
                <a:spcPct val="80000"/>
              </a:lnSpc>
              <a:buClr>
                <a:srgbClr val="FFFF00"/>
              </a:buClr>
              <a:buFont typeface="Wingdings" panose="05000000000000000000" pitchFamily="2" charset="2"/>
              <a:buChar char="Ø"/>
            </a:pPr>
            <a:r>
              <a:rPr lang="en-US" altLang="en-US" dirty="0">
                <a:latin typeface="Times New Roman" panose="02020603050405020304" pitchFamily="18" charset="0"/>
              </a:rPr>
              <a:t>Oral bioavailability &lt;10 %</a:t>
            </a:r>
          </a:p>
          <a:p>
            <a:pPr>
              <a:buFont typeface="Wingdings" panose="05000000000000000000" pitchFamily="2" charset="2"/>
              <a:buChar char="Ø"/>
            </a:pPr>
            <a:endParaRPr lang="en-US" dirty="0"/>
          </a:p>
        </p:txBody>
      </p:sp>
      <p:sp>
        <p:nvSpPr>
          <p:cNvPr id="3" name="Content Placeholder 2"/>
          <p:cNvSpPr>
            <a:spLocks noGrp="1"/>
          </p:cNvSpPr>
          <p:nvPr>
            <p:ph sz="quarter" idx="10"/>
          </p:nvPr>
        </p:nvSpPr>
        <p:spPr/>
        <p:txBody>
          <a:bodyPr/>
          <a:lstStyle/>
          <a:p>
            <a:endParaRPr lang="en-US"/>
          </a:p>
        </p:txBody>
      </p:sp>
    </p:spTree>
    <p:extLst>
      <p:ext uri="{BB962C8B-B14F-4D97-AF65-F5344CB8AC3E}">
        <p14:creationId xmlns:p14="http://schemas.microsoft.com/office/powerpoint/2010/main" val="27435686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493837"/>
            <a:ext cx="8229600" cy="5059363"/>
          </a:xfrm>
        </p:spPr>
        <p:txBody>
          <a:bodyPr>
            <a:normAutofit lnSpcReduction="10000"/>
          </a:bodyPr>
          <a:lstStyle/>
          <a:p>
            <a:pPr>
              <a:spcBef>
                <a:spcPct val="50000"/>
              </a:spcBef>
            </a:pPr>
            <a:r>
              <a:rPr lang="en-US" b="1" u="sng" dirty="0">
                <a:latin typeface="Times New Roman" panose="02020603050405020304" pitchFamily="18" charset="0"/>
              </a:rPr>
              <a:t>NPDDS for Anti-cancer </a:t>
            </a:r>
            <a:r>
              <a:rPr lang="en-US" b="1" u="sng" dirty="0" smtClean="0">
                <a:latin typeface="Times New Roman" panose="02020603050405020304" pitchFamily="18" charset="0"/>
              </a:rPr>
              <a:t>Drug</a:t>
            </a:r>
            <a:endParaRPr lang="en-US" b="1" u="sng" dirty="0">
              <a:latin typeface="Times New Roman" panose="02020603050405020304" pitchFamily="18" charset="0"/>
            </a:endParaRPr>
          </a:p>
          <a:p>
            <a:pPr>
              <a:spcBef>
                <a:spcPct val="50000"/>
              </a:spcBef>
            </a:pPr>
            <a:r>
              <a:rPr lang="en-US" b="1" dirty="0" smtClean="0">
                <a:solidFill>
                  <a:srgbClr val="0033CC"/>
                </a:solidFill>
                <a:latin typeface="Times New Roman" panose="02020603050405020304" pitchFamily="18" charset="0"/>
              </a:rPr>
              <a:t>Paclitaxel</a:t>
            </a:r>
            <a:endParaRPr lang="en-US" b="1" dirty="0">
              <a:solidFill>
                <a:srgbClr val="0033CC"/>
              </a:solidFill>
              <a:latin typeface="Times New Roman" panose="02020603050405020304" pitchFamily="18" charset="0"/>
            </a:endParaRPr>
          </a:p>
          <a:p>
            <a:pPr>
              <a:spcBef>
                <a:spcPct val="50000"/>
              </a:spcBef>
            </a:pPr>
            <a:endParaRPr lang="en-US" sz="1000" b="1" u="sng" dirty="0">
              <a:latin typeface="Times New Roman" panose="02020603050405020304" pitchFamily="18" charset="0"/>
            </a:endParaRPr>
          </a:p>
          <a:p>
            <a:pPr>
              <a:spcBef>
                <a:spcPct val="50000"/>
              </a:spcBef>
              <a:buClr>
                <a:srgbClr val="000099"/>
              </a:buClr>
              <a:buFontTx/>
              <a:buAutoNum type="arabicPeriod"/>
            </a:pPr>
            <a:r>
              <a:rPr lang="en-US" dirty="0">
                <a:latin typeface="Times New Roman" panose="02020603050405020304" pitchFamily="18" charset="0"/>
                <a:cs typeface="Times New Roman" panose="02020603050405020304" pitchFamily="18" charset="0"/>
              </a:rPr>
              <a:t>Preparation and optimization of </a:t>
            </a:r>
            <a:r>
              <a:rPr lang="en-US" dirty="0" smtClean="0">
                <a:latin typeface="Times New Roman" panose="02020603050405020304" pitchFamily="18" charset="0"/>
                <a:cs typeface="Times New Roman" panose="02020603050405020304" pitchFamily="18" charset="0"/>
              </a:rPr>
              <a:t>nanoparticles </a:t>
            </a:r>
            <a:endParaRPr lang="en-US" baseline="30000" dirty="0">
              <a:latin typeface="Times New Roman" panose="02020603050405020304" pitchFamily="18" charset="0"/>
              <a:cs typeface="Times New Roman" panose="02020603050405020304" pitchFamily="18" charset="0"/>
            </a:endParaRPr>
          </a:p>
          <a:p>
            <a:pPr>
              <a:spcBef>
                <a:spcPct val="50000"/>
              </a:spcBef>
              <a:buClr>
                <a:srgbClr val="000099"/>
              </a:buClr>
              <a:buFontTx/>
              <a:buAutoNum type="arabicPeriod"/>
            </a:pPr>
            <a:r>
              <a:rPr lang="en-US" dirty="0">
                <a:latin typeface="Times New Roman" panose="02020603050405020304" pitchFamily="18" charset="0"/>
                <a:cs typeface="Times New Roman" panose="02020603050405020304" pitchFamily="18" charset="0"/>
              </a:rPr>
              <a:t>Characterization of </a:t>
            </a:r>
            <a:r>
              <a:rPr lang="en-US" dirty="0" smtClean="0">
                <a:latin typeface="Times New Roman" panose="02020603050405020304" pitchFamily="18" charset="0"/>
                <a:cs typeface="Times New Roman" panose="02020603050405020304" pitchFamily="18" charset="0"/>
              </a:rPr>
              <a:t>nanoparticles </a:t>
            </a:r>
            <a:endParaRPr lang="en-US" dirty="0">
              <a:latin typeface="Times New Roman" panose="02020603050405020304" pitchFamily="18" charset="0"/>
              <a:cs typeface="Times New Roman" panose="02020603050405020304" pitchFamily="18" charset="0"/>
            </a:endParaRPr>
          </a:p>
          <a:p>
            <a:pPr>
              <a:spcBef>
                <a:spcPct val="50000"/>
              </a:spcBef>
              <a:buClr>
                <a:srgbClr val="000099"/>
              </a:buClr>
              <a:buFontTx/>
              <a:buAutoNum type="arabicPeriod"/>
            </a:pPr>
            <a:r>
              <a:rPr lang="en-US" dirty="0">
                <a:latin typeface="Times New Roman" panose="02020603050405020304" pitchFamily="18" charset="0"/>
                <a:cs typeface="Times New Roman" panose="02020603050405020304" pitchFamily="18" charset="0"/>
              </a:rPr>
              <a:t>In vitro d</a:t>
            </a:r>
            <a:r>
              <a:rPr lang="en-US" dirty="0" smtClean="0">
                <a:latin typeface="Times New Roman" panose="02020603050405020304" pitchFamily="18" charset="0"/>
                <a:cs typeface="Times New Roman" panose="02020603050405020304" pitchFamily="18" charset="0"/>
              </a:rPr>
              <a:t>rug </a:t>
            </a:r>
            <a:r>
              <a:rPr lang="en-US" dirty="0">
                <a:latin typeface="Times New Roman" panose="02020603050405020304" pitchFamily="18" charset="0"/>
                <a:cs typeface="Times New Roman" panose="02020603050405020304" pitchFamily="18" charset="0"/>
              </a:rPr>
              <a:t>r</a:t>
            </a:r>
            <a:r>
              <a:rPr lang="en-US" dirty="0" smtClean="0">
                <a:latin typeface="Times New Roman" panose="02020603050405020304" pitchFamily="18" charset="0"/>
                <a:cs typeface="Times New Roman" panose="02020603050405020304" pitchFamily="18" charset="0"/>
              </a:rPr>
              <a:t>elease</a:t>
            </a:r>
            <a:endParaRPr lang="en-US" dirty="0">
              <a:latin typeface="Times New Roman" panose="02020603050405020304" pitchFamily="18" charset="0"/>
              <a:cs typeface="Times New Roman" panose="02020603050405020304" pitchFamily="18" charset="0"/>
            </a:endParaRPr>
          </a:p>
          <a:p>
            <a:pPr>
              <a:spcBef>
                <a:spcPct val="50000"/>
              </a:spcBef>
              <a:buClr>
                <a:srgbClr val="000099"/>
              </a:buClr>
              <a:buFontTx/>
              <a:buAutoNum type="arabicPeriod"/>
            </a:pPr>
            <a:r>
              <a:rPr lang="en-US" dirty="0">
                <a:latin typeface="Times New Roman" panose="02020603050405020304" pitchFamily="18" charset="0"/>
                <a:cs typeface="Times New Roman" panose="02020603050405020304" pitchFamily="18" charset="0"/>
              </a:rPr>
              <a:t>Stability of prepared formulations</a:t>
            </a:r>
            <a:endParaRPr lang="en-US" baseline="30000" dirty="0">
              <a:solidFill>
                <a:srgbClr val="0033CC"/>
              </a:solidFill>
              <a:latin typeface="Times New Roman" panose="02020603050405020304" pitchFamily="18" charset="0"/>
              <a:cs typeface="Times New Roman" panose="02020603050405020304" pitchFamily="18" charset="0"/>
            </a:endParaRPr>
          </a:p>
          <a:p>
            <a:pPr>
              <a:spcBef>
                <a:spcPct val="50000"/>
              </a:spcBef>
              <a:buClr>
                <a:srgbClr val="000099"/>
              </a:buClr>
              <a:buFontTx/>
              <a:buAutoNum type="arabicPeriod"/>
            </a:pPr>
            <a:r>
              <a:rPr lang="en-US" dirty="0">
                <a:latin typeface="Times New Roman" panose="02020603050405020304" pitchFamily="18" charset="0"/>
                <a:cs typeface="Times New Roman" panose="02020603050405020304" pitchFamily="18" charset="0"/>
              </a:rPr>
              <a:t>Biodistribution and </a:t>
            </a:r>
            <a:r>
              <a:rPr lang="en-US" dirty="0" smtClean="0">
                <a:latin typeface="Times New Roman" panose="02020603050405020304" pitchFamily="18" charset="0"/>
                <a:cs typeface="Times New Roman" panose="02020603050405020304" pitchFamily="18" charset="0"/>
              </a:rPr>
              <a:t>pharmacokinetic </a:t>
            </a:r>
            <a:r>
              <a:rPr lang="en-US" dirty="0">
                <a:latin typeface="Times New Roman" panose="02020603050405020304" pitchFamily="18" charset="0"/>
                <a:cs typeface="Times New Roman" panose="02020603050405020304" pitchFamily="18" charset="0"/>
              </a:rPr>
              <a:t>s</a:t>
            </a:r>
            <a:r>
              <a:rPr lang="en-US" dirty="0" smtClean="0">
                <a:latin typeface="Times New Roman" panose="02020603050405020304" pitchFamily="18" charset="0"/>
                <a:cs typeface="Times New Roman" panose="02020603050405020304" pitchFamily="18" charset="0"/>
              </a:rPr>
              <a:t>tudies</a:t>
            </a:r>
          </a:p>
          <a:p>
            <a:pPr>
              <a:spcBef>
                <a:spcPct val="50000"/>
              </a:spcBef>
              <a:buClr>
                <a:srgbClr val="000099"/>
              </a:buClr>
              <a:buFontTx/>
              <a:buAutoNum type="arabicPeriod"/>
            </a:pPr>
            <a:r>
              <a:rPr lang="en-US" dirty="0" err="1" smtClean="0">
                <a:latin typeface="Times New Roman" panose="02020603050405020304" pitchFamily="18" charset="0"/>
                <a:cs typeface="Times New Roman" panose="02020603050405020304" pitchFamily="18" charset="0"/>
              </a:rPr>
              <a:t>Invitro</a:t>
            </a:r>
            <a:r>
              <a:rPr lang="en-US" dirty="0" smtClean="0">
                <a:latin typeface="Times New Roman" panose="02020603050405020304" pitchFamily="18" charset="0"/>
                <a:cs typeface="Times New Roman" panose="02020603050405020304" pitchFamily="18" charset="0"/>
              </a:rPr>
              <a:t> Cytotoxicity Study</a:t>
            </a:r>
          </a:p>
          <a:p>
            <a:pPr>
              <a:spcBef>
                <a:spcPct val="50000"/>
              </a:spcBef>
              <a:buClr>
                <a:srgbClr val="000099"/>
              </a:buClr>
              <a:buFontTx/>
              <a:buAutoNum type="arabicPeriod"/>
            </a:pPr>
            <a:r>
              <a:rPr lang="en-IN" dirty="0" smtClean="0">
                <a:latin typeface="Times New Roman" panose="02020603050405020304" pitchFamily="18" charset="0"/>
                <a:cs typeface="Times New Roman" panose="02020603050405020304" pitchFamily="18" charset="0"/>
              </a:rPr>
              <a:t>Pharmacodynamic Study</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0"/>
          </p:nvPr>
        </p:nvSpPr>
        <p:spPr>
          <a:xfrm>
            <a:off x="304800" y="-304800"/>
            <a:ext cx="6400800" cy="1493837"/>
          </a:xfrm>
        </p:spPr>
        <p:txBody>
          <a:bodyPr>
            <a:noAutofit/>
          </a:bodyPr>
          <a:lstStyle/>
          <a:p>
            <a:r>
              <a:rPr lang="en-US" sz="3200" dirty="0" smtClean="0">
                <a:latin typeface="Times New Roman" panose="02020603050405020304" pitchFamily="18" charset="0"/>
              </a:rPr>
              <a:t>Nanoparticulate Paclitaxel Delivery</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4190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p:cNvSpPr>
          <p:nvPr/>
        </p:nvSpPr>
        <p:spPr bwMode="auto">
          <a:xfrm>
            <a:off x="571500" y="457200"/>
            <a:ext cx="3657600" cy="762000"/>
          </a:xfrm>
          <a:prstGeom prst="rect">
            <a:avLst/>
          </a:prstGeom>
          <a:noFill/>
          <a:ln w="9525">
            <a:noFill/>
            <a:miter lim="800000"/>
            <a:headEnd/>
            <a:tailEnd/>
          </a:ln>
        </p:spPr>
        <p:txBody>
          <a:bodyPr anchor="ctr"/>
          <a:lstStyle/>
          <a:p>
            <a:r>
              <a:rPr lang="en-IN" sz="3200" b="1" dirty="0">
                <a:latin typeface="Times New Roman" pitchFamily="18" charset="0"/>
              </a:rPr>
              <a:t>Drug Profile</a:t>
            </a:r>
          </a:p>
        </p:txBody>
      </p:sp>
      <p:pic>
        <p:nvPicPr>
          <p:cNvPr id="46083" name="Picture 6" descr="Paclitaxel Chemical strucure"/>
          <p:cNvPicPr>
            <a:picLocks noChangeAspect="1" noChangeArrowheads="1"/>
          </p:cNvPicPr>
          <p:nvPr/>
        </p:nvPicPr>
        <p:blipFill>
          <a:blip r:embed="rId2" cstate="print"/>
          <a:srcRect/>
          <a:stretch>
            <a:fillRect/>
          </a:stretch>
        </p:blipFill>
        <p:spPr bwMode="auto">
          <a:xfrm>
            <a:off x="5524500" y="1720850"/>
            <a:ext cx="3390900" cy="2279650"/>
          </a:xfrm>
          <a:prstGeom prst="rect">
            <a:avLst/>
          </a:prstGeom>
          <a:noFill/>
          <a:ln w="9525">
            <a:noFill/>
            <a:miter lim="800000"/>
            <a:headEnd/>
            <a:tailEnd/>
          </a:ln>
        </p:spPr>
      </p:pic>
      <p:sp>
        <p:nvSpPr>
          <p:cNvPr id="46084" name="Rectangle 6"/>
          <p:cNvSpPr>
            <a:spLocks noChangeArrowheads="1"/>
          </p:cNvSpPr>
          <p:nvPr/>
        </p:nvSpPr>
        <p:spPr bwMode="auto">
          <a:xfrm>
            <a:off x="114300" y="1485900"/>
            <a:ext cx="9029700" cy="6093976"/>
          </a:xfrm>
          <a:prstGeom prst="rect">
            <a:avLst/>
          </a:prstGeom>
          <a:noFill/>
          <a:ln w="9525" algn="ctr">
            <a:noFill/>
            <a:miter lim="800000"/>
            <a:headEnd/>
            <a:tailEnd/>
          </a:ln>
        </p:spPr>
        <p:txBody>
          <a:bodyPr wrap="square">
            <a:spAutoFit/>
          </a:bodyPr>
          <a:lstStyle/>
          <a:p>
            <a:pPr algn="l" eaLnBrk="0" hangingPunct="0">
              <a:spcBef>
                <a:spcPct val="50000"/>
              </a:spcBef>
            </a:pPr>
            <a:r>
              <a:rPr lang="en-US" sz="3200" b="1" u="sng" dirty="0" err="1">
                <a:latin typeface="Times New Roman" pitchFamily="18" charset="0"/>
              </a:rPr>
              <a:t>Paclitaxel</a:t>
            </a:r>
            <a:endParaRPr lang="en-US" sz="3200" b="1" u="sng" dirty="0">
              <a:latin typeface="Times New Roman" pitchFamily="18" charset="0"/>
            </a:endParaRPr>
          </a:p>
          <a:p>
            <a:pPr algn="l"/>
            <a:endParaRPr lang="en-IN" sz="1000" b="1" dirty="0">
              <a:latin typeface="Times New Roman" pitchFamily="18" charset="0"/>
            </a:endParaRPr>
          </a:p>
          <a:p>
            <a:pPr algn="l" eaLnBrk="0" hangingPunct="0">
              <a:spcBef>
                <a:spcPct val="50000"/>
              </a:spcBef>
            </a:pPr>
            <a:r>
              <a:rPr lang="en-US" sz="2400" b="1" u="sng" dirty="0">
                <a:latin typeface="Times New Roman" pitchFamily="18" charset="0"/>
              </a:rPr>
              <a:t>Category</a:t>
            </a:r>
            <a:r>
              <a:rPr lang="en-US" sz="2400" b="1" dirty="0">
                <a:latin typeface="Times New Roman" pitchFamily="18" charset="0"/>
              </a:rPr>
              <a:t>: Anti-cancer drug</a:t>
            </a:r>
          </a:p>
          <a:p>
            <a:pPr algn="l"/>
            <a:endParaRPr lang="en-IN" sz="2400" b="1" dirty="0">
              <a:latin typeface="Times New Roman" pitchFamily="18" charset="0"/>
            </a:endParaRPr>
          </a:p>
          <a:p>
            <a:pPr algn="l"/>
            <a:r>
              <a:rPr lang="en-IN" sz="2400" b="1" u="sng" dirty="0">
                <a:latin typeface="Times New Roman" pitchFamily="18" charset="0"/>
              </a:rPr>
              <a:t>Therapeutic class</a:t>
            </a:r>
            <a:r>
              <a:rPr lang="en-IN" sz="2400" b="1" dirty="0">
                <a:latin typeface="Times New Roman" pitchFamily="18" charset="0"/>
              </a:rPr>
              <a:t>: Promoting</a:t>
            </a:r>
            <a:r>
              <a:rPr lang="en-US" sz="2400" b="1" dirty="0">
                <a:latin typeface="Times New Roman" pitchFamily="18" charset="0"/>
              </a:rPr>
              <a:t> the formation of </a:t>
            </a:r>
            <a:endParaRPr lang="en-US" sz="2400" b="1" dirty="0" smtClean="0">
              <a:latin typeface="Times New Roman" pitchFamily="18" charset="0"/>
            </a:endParaRPr>
          </a:p>
          <a:p>
            <a:pPr algn="l"/>
            <a:r>
              <a:rPr lang="en-US" sz="2400" b="1" dirty="0" smtClean="0">
                <a:latin typeface="Times New Roman" pitchFamily="18" charset="0"/>
              </a:rPr>
              <a:t>microtubules </a:t>
            </a:r>
            <a:r>
              <a:rPr lang="en-US" sz="2400" b="1" dirty="0">
                <a:latin typeface="Times New Roman" pitchFamily="18" charset="0"/>
              </a:rPr>
              <a:t>and stabilizing the </a:t>
            </a:r>
            <a:r>
              <a:rPr lang="en-US" sz="2400" b="1" dirty="0" smtClean="0">
                <a:latin typeface="Times New Roman" pitchFamily="18" charset="0"/>
              </a:rPr>
              <a:t>microtubules</a:t>
            </a:r>
            <a:endParaRPr lang="en-IN" sz="2400" b="1" dirty="0">
              <a:latin typeface="Times New Roman" pitchFamily="18" charset="0"/>
            </a:endParaRPr>
          </a:p>
          <a:p>
            <a:pPr algn="l"/>
            <a:r>
              <a:rPr lang="en-IN" sz="2400" b="1" u="sng" dirty="0">
                <a:latin typeface="Times New Roman" pitchFamily="18" charset="0"/>
              </a:rPr>
              <a:t>Molecular weight</a:t>
            </a:r>
            <a:r>
              <a:rPr lang="en-IN" sz="2400" b="1" dirty="0">
                <a:latin typeface="Times New Roman" pitchFamily="18" charset="0"/>
              </a:rPr>
              <a:t>: </a:t>
            </a:r>
            <a:r>
              <a:rPr lang="en-US" sz="2400" b="1" dirty="0" smtClean="0">
                <a:latin typeface="Times New Roman" pitchFamily="18" charset="0"/>
              </a:rPr>
              <a:t>853.9</a:t>
            </a:r>
            <a:endParaRPr lang="en-US" sz="2400" b="1" dirty="0">
              <a:latin typeface="Times New Roman" pitchFamily="18" charset="0"/>
            </a:endParaRPr>
          </a:p>
          <a:p>
            <a:pPr algn="l"/>
            <a:r>
              <a:rPr lang="en-IN" sz="2400" b="1" u="sng" dirty="0">
                <a:latin typeface="Times New Roman" pitchFamily="18" charset="0"/>
              </a:rPr>
              <a:t>Solubility profile</a:t>
            </a:r>
            <a:r>
              <a:rPr lang="en-IN" sz="2400" b="1" dirty="0">
                <a:latin typeface="Times New Roman" pitchFamily="18" charset="0"/>
              </a:rPr>
              <a:t>: </a:t>
            </a:r>
            <a:r>
              <a:rPr lang="en-US" sz="2400" b="1" dirty="0">
                <a:latin typeface="Times New Roman" pitchFamily="18" charset="0"/>
              </a:rPr>
              <a:t>Highly lipophilic, insoluble in </a:t>
            </a:r>
            <a:r>
              <a:rPr lang="en-US" sz="2400" b="1" dirty="0" smtClean="0">
                <a:latin typeface="Times New Roman" pitchFamily="18" charset="0"/>
              </a:rPr>
              <a:t>water</a:t>
            </a:r>
          </a:p>
          <a:p>
            <a:r>
              <a:rPr lang="en-US" altLang="en-US" sz="2400" b="1" dirty="0">
                <a:latin typeface="Times New Roman" panose="02020603050405020304" pitchFamily="18" charset="0"/>
              </a:rPr>
              <a:t>Therapeutic application</a:t>
            </a:r>
            <a:r>
              <a:rPr lang="en-US" altLang="en-US" sz="2400" dirty="0">
                <a:latin typeface="Times New Roman" panose="02020603050405020304" pitchFamily="18" charset="0"/>
              </a:rPr>
              <a:t>: </a:t>
            </a:r>
            <a:endParaRPr lang="en-US" altLang="en-US" sz="2400" dirty="0" smtClean="0">
              <a:latin typeface="Times New Roman" panose="02020603050405020304" pitchFamily="18" charset="0"/>
            </a:endParaRPr>
          </a:p>
          <a:p>
            <a:r>
              <a:rPr lang="en-US" altLang="en-US" sz="2400" dirty="0" smtClean="0">
                <a:latin typeface="Times New Roman" panose="02020603050405020304" pitchFamily="18" charset="0"/>
                <a:cs typeface="Times New Roman" panose="02020603050405020304" pitchFamily="18" charset="0"/>
              </a:rPr>
              <a:t>Paclitaxel </a:t>
            </a:r>
            <a:r>
              <a:rPr lang="en-US" altLang="en-US" sz="2400" dirty="0">
                <a:latin typeface="Times New Roman" panose="02020603050405020304" pitchFamily="18" charset="0"/>
                <a:cs typeface="Times New Roman" panose="02020603050405020304" pitchFamily="18" charset="0"/>
              </a:rPr>
              <a:t>has been found to be highly useful against breast, ovarian, lung, liver and several other tumor types. Paclitaxel shows antitumor activity on various tumor cell lines, MCF-7, BT4C rat glioma, C6 glioma, 4T1 murine epithelial breast cancer, human epithelial colorectal adenocarcinoma and human hepatocellular carcinoma, HepG2 and HuH-7 </a:t>
            </a:r>
          </a:p>
          <a:p>
            <a:pPr algn="l"/>
            <a:endParaRPr lang="en-IN" sz="2400" b="1" dirty="0">
              <a:latin typeface="Times New Roman" pitchFamily="18" charset="0"/>
            </a:endParaRPr>
          </a:p>
        </p:txBody>
      </p:sp>
    </p:spTree>
    <p:extLst>
      <p:ext uri="{BB962C8B-B14F-4D97-AF65-F5344CB8AC3E}">
        <p14:creationId xmlns:p14="http://schemas.microsoft.com/office/powerpoint/2010/main" val="257416830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2"/>
          <p:cNvSpPr>
            <a:spLocks noChangeArrowheads="1"/>
          </p:cNvSpPr>
          <p:nvPr/>
        </p:nvSpPr>
        <p:spPr bwMode="auto">
          <a:xfrm>
            <a:off x="33338" y="381000"/>
            <a:ext cx="602456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l"/>
            <a:r>
              <a:rPr lang="en-US" sz="2800" b="1">
                <a:latin typeface="Times New Roman" panose="02020603050405020304" pitchFamily="18" charset="0"/>
              </a:rPr>
              <a:t>Formulation Design and Development</a:t>
            </a:r>
          </a:p>
        </p:txBody>
      </p:sp>
      <p:sp>
        <p:nvSpPr>
          <p:cNvPr id="47107" name="Rectangle 13"/>
          <p:cNvSpPr>
            <a:spLocks noChangeArrowheads="1"/>
          </p:cNvSpPr>
          <p:nvPr/>
        </p:nvSpPr>
        <p:spPr bwMode="auto">
          <a:xfrm>
            <a:off x="114300" y="1828800"/>
            <a:ext cx="49149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just">
              <a:buClr>
                <a:srgbClr val="DEA900"/>
              </a:buClr>
              <a:buFont typeface="Wingdings" panose="05000000000000000000" pitchFamily="2" charset="2"/>
              <a:buChar char="q"/>
            </a:pPr>
            <a:r>
              <a:rPr lang="en-US" sz="2400" b="1">
                <a:latin typeface="Times New Roman" panose="02020603050405020304" pitchFamily="18" charset="0"/>
              </a:rPr>
              <a:t>Preparation of Nanoparticles</a:t>
            </a:r>
          </a:p>
          <a:p>
            <a:pPr algn="just">
              <a:buClr>
                <a:srgbClr val="DEA900"/>
              </a:buClr>
              <a:buFont typeface="Wingdings" panose="05000000000000000000" pitchFamily="2" charset="2"/>
              <a:buChar char="q"/>
            </a:pPr>
            <a:r>
              <a:rPr lang="en-US" sz="2400" b="1">
                <a:latin typeface="Times New Roman" panose="02020603050405020304" pitchFamily="18" charset="0"/>
              </a:rPr>
              <a:t>Characterization of Nanoparticles</a:t>
            </a:r>
          </a:p>
          <a:p>
            <a:pPr algn="just">
              <a:buClr>
                <a:srgbClr val="DEA900"/>
              </a:buClr>
              <a:buFont typeface="Wingdings" panose="05000000000000000000" pitchFamily="2" charset="2"/>
              <a:buChar char="q"/>
            </a:pPr>
            <a:r>
              <a:rPr lang="en-US" sz="2400" b="1">
                <a:latin typeface="Times New Roman" panose="02020603050405020304" pitchFamily="18" charset="0"/>
              </a:rPr>
              <a:t>In-vitro Release </a:t>
            </a:r>
          </a:p>
          <a:p>
            <a:pPr algn="just">
              <a:buClr>
                <a:srgbClr val="DEA900"/>
              </a:buClr>
              <a:buFont typeface="Wingdings" panose="05000000000000000000" pitchFamily="2" charset="2"/>
              <a:buChar char="q"/>
            </a:pPr>
            <a:r>
              <a:rPr lang="en-US" sz="2400" b="1">
                <a:latin typeface="Times New Roman" panose="02020603050405020304" pitchFamily="18" charset="0"/>
              </a:rPr>
              <a:t>Pharmacokinetic Study</a:t>
            </a:r>
            <a:endParaRPr lang="en-US" sz="2400">
              <a:latin typeface="Verdana" panose="020B0604030504040204" pitchFamily="34" charset="0"/>
            </a:endParaRPr>
          </a:p>
        </p:txBody>
      </p:sp>
      <p:sp>
        <p:nvSpPr>
          <p:cNvPr id="47108" name="Rectangle 6"/>
          <p:cNvSpPr>
            <a:spLocks noChangeArrowheads="1"/>
          </p:cNvSpPr>
          <p:nvPr/>
        </p:nvSpPr>
        <p:spPr bwMode="auto">
          <a:xfrm>
            <a:off x="53975" y="3886200"/>
            <a:ext cx="4060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r>
              <a:rPr lang="en-US" sz="2400" b="1" u="sng">
                <a:latin typeface="Times New Roman" panose="02020603050405020304" pitchFamily="18" charset="0"/>
              </a:rPr>
              <a:t>Preparation of nanoparticles</a:t>
            </a:r>
            <a:r>
              <a:rPr lang="en-US"/>
              <a:t>  </a:t>
            </a:r>
          </a:p>
        </p:txBody>
      </p:sp>
      <p:sp>
        <p:nvSpPr>
          <p:cNvPr id="47109" name="Rectangle 7"/>
          <p:cNvSpPr>
            <a:spLocks noChangeArrowheads="1"/>
          </p:cNvSpPr>
          <p:nvPr/>
        </p:nvSpPr>
        <p:spPr bwMode="auto">
          <a:xfrm>
            <a:off x="4457700" y="3903663"/>
            <a:ext cx="4572000" cy="203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l" eaLnBrk="1" hangingPunct="1"/>
            <a:r>
              <a:rPr lang="en-US" sz="2400" b="1" u="sng">
                <a:latin typeface="Times New Roman" panose="02020603050405020304" pitchFamily="18" charset="0"/>
              </a:rPr>
              <a:t>Polymers</a:t>
            </a:r>
          </a:p>
          <a:p>
            <a:pPr algn="l" eaLnBrk="1" hangingPunct="1"/>
            <a:endParaRPr lang="en-US" sz="800" b="1" u="sng">
              <a:latin typeface="Times New Roman" panose="02020603050405020304" pitchFamily="18" charset="0"/>
            </a:endParaRPr>
          </a:p>
          <a:p>
            <a:pPr algn="l" eaLnBrk="1" hangingPunct="1">
              <a:buClr>
                <a:srgbClr val="DEA900"/>
              </a:buClr>
              <a:buFont typeface="Wingdings" panose="05000000000000000000" pitchFamily="2" charset="2"/>
              <a:buChar char="q"/>
            </a:pPr>
            <a:r>
              <a:rPr lang="en-US" sz="2400" b="1">
                <a:latin typeface="Times New Roman" panose="02020603050405020304" pitchFamily="18" charset="0"/>
              </a:rPr>
              <a:t>Poly (D,L Lactide-co-glycolide) (PLGA 50/50) </a:t>
            </a:r>
            <a:r>
              <a:rPr lang="en-US" b="1" baseline="30000">
                <a:solidFill>
                  <a:srgbClr val="0033CC"/>
                </a:solidFill>
              </a:rPr>
              <a:t>(13)</a:t>
            </a:r>
          </a:p>
          <a:p>
            <a:pPr algn="l" eaLnBrk="1" hangingPunct="1">
              <a:buClr>
                <a:srgbClr val="DEA900"/>
              </a:buClr>
              <a:buFont typeface="Wingdings" panose="05000000000000000000" pitchFamily="2" charset="2"/>
              <a:buChar char="q"/>
            </a:pPr>
            <a:r>
              <a:rPr lang="en-US" sz="2400" b="1">
                <a:latin typeface="Times New Roman" panose="02020603050405020304" pitchFamily="18" charset="0"/>
              </a:rPr>
              <a:t>Poly Caprolactone (PCL)</a:t>
            </a:r>
          </a:p>
          <a:p>
            <a:pPr algn="l" eaLnBrk="1" hangingPunct="1">
              <a:buClr>
                <a:srgbClr val="DEA900"/>
              </a:buClr>
              <a:buFont typeface="Wingdings" panose="05000000000000000000" pitchFamily="2" charset="2"/>
              <a:buChar char="q"/>
            </a:pPr>
            <a:r>
              <a:rPr lang="en-US" sz="2400" b="1">
                <a:latin typeface="Times New Roman" panose="02020603050405020304" pitchFamily="18" charset="0"/>
              </a:rPr>
              <a:t>Poly Lactic Acid (PLA)</a:t>
            </a:r>
          </a:p>
        </p:txBody>
      </p:sp>
      <p:sp>
        <p:nvSpPr>
          <p:cNvPr id="47110" name="Rectangle 8"/>
          <p:cNvSpPr>
            <a:spLocks noChangeArrowheads="1"/>
          </p:cNvSpPr>
          <p:nvPr/>
        </p:nvSpPr>
        <p:spPr bwMode="auto">
          <a:xfrm>
            <a:off x="5143500" y="1990725"/>
            <a:ext cx="3429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l" eaLnBrk="1" hangingPunct="1"/>
            <a:r>
              <a:rPr lang="en-US" sz="2400" b="1" u="sng">
                <a:latin typeface="Times New Roman" panose="02020603050405020304" pitchFamily="18" charset="0"/>
              </a:rPr>
              <a:t>Stabilizer</a:t>
            </a:r>
          </a:p>
          <a:p>
            <a:pPr algn="l" eaLnBrk="1" hangingPunct="1"/>
            <a:endParaRPr lang="en-US" sz="900" b="1" u="sng">
              <a:latin typeface="Times New Roman" panose="02020603050405020304" pitchFamily="18" charset="0"/>
            </a:endParaRPr>
          </a:p>
          <a:p>
            <a:pPr algn="l" eaLnBrk="1" hangingPunct="1"/>
            <a:r>
              <a:rPr lang="en-US" sz="2400" b="1">
                <a:latin typeface="Times New Roman" panose="02020603050405020304" pitchFamily="18" charset="0"/>
              </a:rPr>
              <a:t>1) Polyvinyl alcohol</a:t>
            </a:r>
          </a:p>
          <a:p>
            <a:pPr algn="l" eaLnBrk="1" hangingPunct="1"/>
            <a:r>
              <a:rPr lang="en-US" sz="2400" b="1">
                <a:latin typeface="Times New Roman" panose="02020603050405020304" pitchFamily="18" charset="0"/>
              </a:rPr>
              <a:t>2) Poloxamer 188</a:t>
            </a:r>
          </a:p>
        </p:txBody>
      </p:sp>
      <p:sp>
        <p:nvSpPr>
          <p:cNvPr id="47111" name="Rectangle 9"/>
          <p:cNvSpPr>
            <a:spLocks noChangeArrowheads="1"/>
          </p:cNvSpPr>
          <p:nvPr/>
        </p:nvSpPr>
        <p:spPr bwMode="auto">
          <a:xfrm>
            <a:off x="33338" y="4572000"/>
            <a:ext cx="4511675"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l" eaLnBrk="1" hangingPunct="1"/>
            <a:r>
              <a:rPr lang="en-US" sz="2400" b="1" u="sng">
                <a:latin typeface="Times New Roman" panose="02020603050405020304" pitchFamily="18" charset="0"/>
              </a:rPr>
              <a:t>Method of Preparation</a:t>
            </a:r>
          </a:p>
          <a:p>
            <a:pPr algn="l" eaLnBrk="1" hangingPunct="1"/>
            <a:endParaRPr lang="en-US" sz="1000" b="1" u="sng">
              <a:latin typeface="Times New Roman" panose="02020603050405020304" pitchFamily="18" charset="0"/>
            </a:endParaRPr>
          </a:p>
          <a:p>
            <a:pPr algn="l" eaLnBrk="1" hangingPunct="1">
              <a:buClr>
                <a:srgbClr val="DEA900"/>
              </a:buClr>
              <a:buFont typeface="Wingdings" panose="05000000000000000000" pitchFamily="2" charset="2"/>
              <a:buChar char="q"/>
            </a:pPr>
            <a:r>
              <a:rPr lang="en-US" sz="2400" b="1">
                <a:latin typeface="Times New Roman" panose="02020603050405020304" pitchFamily="18" charset="0"/>
              </a:rPr>
              <a:t>Nanoprecipitation</a:t>
            </a:r>
          </a:p>
          <a:p>
            <a:pPr algn="l" eaLnBrk="1" hangingPunct="1">
              <a:buClr>
                <a:srgbClr val="DEA900"/>
              </a:buClr>
              <a:buFont typeface="Wingdings" panose="05000000000000000000" pitchFamily="2" charset="2"/>
              <a:buChar char="q"/>
            </a:pPr>
            <a:r>
              <a:rPr lang="en-US" sz="2400" b="1">
                <a:latin typeface="Times New Roman" panose="02020603050405020304" pitchFamily="18" charset="0"/>
              </a:rPr>
              <a:t>Emulsion solvent evaporation</a:t>
            </a:r>
          </a:p>
        </p:txBody>
      </p:sp>
      <p:sp>
        <p:nvSpPr>
          <p:cNvPr id="47112" name="Rectangle 9"/>
          <p:cNvSpPr>
            <a:spLocks noChangeArrowheads="1"/>
          </p:cNvSpPr>
          <p:nvPr/>
        </p:nvSpPr>
        <p:spPr bwMode="auto">
          <a:xfrm>
            <a:off x="33338" y="6057900"/>
            <a:ext cx="911066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just" eaLnBrk="1" hangingPunct="1"/>
            <a:r>
              <a:rPr lang="en-US" sz="1400" b="1" dirty="0" err="1" smtClean="0">
                <a:solidFill>
                  <a:srgbClr val="0033CC"/>
                </a:solidFill>
                <a:latin typeface="Times New Roman" panose="02020603050405020304" pitchFamily="18" charset="0"/>
              </a:rPr>
              <a:t>Sivacharan</a:t>
            </a:r>
            <a:r>
              <a:rPr lang="en-US" sz="1400" b="1" dirty="0" smtClean="0">
                <a:solidFill>
                  <a:srgbClr val="0033CC"/>
                </a:solidFill>
                <a:latin typeface="Times New Roman" panose="02020603050405020304" pitchFamily="18" charset="0"/>
              </a:rPr>
              <a:t> </a:t>
            </a:r>
            <a:r>
              <a:rPr lang="en-US" sz="1400" b="1" dirty="0">
                <a:solidFill>
                  <a:srgbClr val="0033CC"/>
                </a:solidFill>
                <a:latin typeface="Times New Roman" panose="02020603050405020304" pitchFamily="18" charset="0"/>
              </a:rPr>
              <a:t>K, </a:t>
            </a:r>
            <a:r>
              <a:rPr lang="en-US" sz="1400" b="1" dirty="0" err="1">
                <a:solidFill>
                  <a:srgbClr val="0033CC"/>
                </a:solidFill>
                <a:latin typeface="Times New Roman" panose="02020603050405020304" pitchFamily="18" charset="0"/>
              </a:rPr>
              <a:t>Bende</a:t>
            </a:r>
            <a:r>
              <a:rPr lang="en-US" sz="1400" b="1" dirty="0">
                <a:solidFill>
                  <a:srgbClr val="0033CC"/>
                </a:solidFill>
                <a:latin typeface="Times New Roman" panose="02020603050405020304" pitchFamily="18" charset="0"/>
              </a:rPr>
              <a:t> G, </a:t>
            </a:r>
            <a:r>
              <a:rPr lang="en-US" sz="1400" b="1" dirty="0" err="1">
                <a:solidFill>
                  <a:srgbClr val="0033CC"/>
                </a:solidFill>
                <a:latin typeface="Times New Roman" panose="02020603050405020304" pitchFamily="18" charset="0"/>
              </a:rPr>
              <a:t>Snehalatha</a:t>
            </a:r>
            <a:r>
              <a:rPr lang="en-US" sz="1400" b="1" dirty="0">
                <a:solidFill>
                  <a:srgbClr val="0033CC"/>
                </a:solidFill>
                <a:latin typeface="Times New Roman" panose="02020603050405020304" pitchFamily="18" charset="0"/>
              </a:rPr>
              <a:t> M, </a:t>
            </a:r>
            <a:r>
              <a:rPr lang="en-US" sz="1400" b="1" dirty="0" err="1">
                <a:solidFill>
                  <a:srgbClr val="0033CC"/>
                </a:solidFill>
                <a:latin typeface="Times New Roman" panose="02020603050405020304" pitchFamily="18" charset="0"/>
              </a:rPr>
              <a:t>Saha</a:t>
            </a:r>
            <a:r>
              <a:rPr lang="en-US" sz="1400" b="1" dirty="0">
                <a:solidFill>
                  <a:srgbClr val="0033CC"/>
                </a:solidFill>
                <a:latin typeface="Times New Roman" panose="02020603050405020304" pitchFamily="18" charset="0"/>
              </a:rPr>
              <a:t> R.N. (2010). Application of rotatable central composite design in the preparation and optimization of poly (lactic-</a:t>
            </a:r>
            <a:r>
              <a:rPr lang="en-US" sz="1400" b="1" i="1" dirty="0">
                <a:solidFill>
                  <a:srgbClr val="0033CC"/>
                </a:solidFill>
                <a:latin typeface="Times New Roman" panose="02020603050405020304" pitchFamily="18" charset="0"/>
              </a:rPr>
              <a:t>co</a:t>
            </a:r>
            <a:r>
              <a:rPr lang="en-US" sz="1400" b="1" dirty="0">
                <a:solidFill>
                  <a:srgbClr val="0033CC"/>
                </a:solidFill>
                <a:latin typeface="Times New Roman" panose="02020603050405020304" pitchFamily="18" charset="0"/>
              </a:rPr>
              <a:t>-glycolic acid) nanoparticles for controlled delivery of paclitaxel. Drug </a:t>
            </a:r>
            <a:r>
              <a:rPr lang="en-US" sz="1400" b="1" dirty="0" err="1">
                <a:solidFill>
                  <a:srgbClr val="0033CC"/>
                </a:solidFill>
                <a:latin typeface="Times New Roman" panose="02020603050405020304" pitchFamily="18" charset="0"/>
              </a:rPr>
              <a:t>Dev</a:t>
            </a:r>
            <a:r>
              <a:rPr lang="en-US" sz="1400" b="1" dirty="0">
                <a:solidFill>
                  <a:srgbClr val="0033CC"/>
                </a:solidFill>
                <a:latin typeface="Times New Roman" panose="02020603050405020304" pitchFamily="18" charset="0"/>
              </a:rPr>
              <a:t> </a:t>
            </a:r>
            <a:r>
              <a:rPr lang="en-US" sz="1400" b="1" dirty="0" err="1">
                <a:solidFill>
                  <a:srgbClr val="0033CC"/>
                </a:solidFill>
                <a:latin typeface="Times New Roman" panose="02020603050405020304" pitchFamily="18" charset="0"/>
              </a:rPr>
              <a:t>Ind</a:t>
            </a:r>
            <a:r>
              <a:rPr lang="en-US" sz="1400" b="1" dirty="0">
                <a:solidFill>
                  <a:srgbClr val="0033CC"/>
                </a:solidFill>
                <a:latin typeface="Times New Roman" panose="02020603050405020304" pitchFamily="18" charset="0"/>
              </a:rPr>
              <a:t> Pharm, 36 (11), 1377-1387.</a:t>
            </a:r>
          </a:p>
        </p:txBody>
      </p:sp>
    </p:spTree>
    <p:extLst>
      <p:ext uri="{BB962C8B-B14F-4D97-AF65-F5344CB8AC3E}">
        <p14:creationId xmlns:p14="http://schemas.microsoft.com/office/powerpoint/2010/main" val="23648827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4" descr="Fig 2 S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323" y="1058334"/>
            <a:ext cx="4175477" cy="494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Rectangle 5"/>
          <p:cNvSpPr>
            <a:spLocks noChangeArrowheads="1"/>
          </p:cNvSpPr>
          <p:nvPr/>
        </p:nvSpPr>
        <p:spPr bwMode="auto">
          <a:xfrm>
            <a:off x="67733" y="5967911"/>
            <a:ext cx="4368800" cy="584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just"/>
            <a:r>
              <a:rPr lang="en-US" altLang="en-US" sz="1067" dirty="0">
                <a:latin typeface="Times New Roman" panose="02020603050405020304" pitchFamily="18" charset="0"/>
              </a:rPr>
              <a:t>Fig. 5.1 Characterization of Paclitaxel loaded PNPs by SEM, cluster and single PCL NPs (A and B), cluster PLGA NPs (C and D) and cluster and single PLA NPs (E and F)</a:t>
            </a:r>
          </a:p>
        </p:txBody>
      </p:sp>
      <p:pic>
        <p:nvPicPr>
          <p:cNvPr id="38916" name="Picture 6" descr="Fig 3 TEM 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6789" y="1058333"/>
            <a:ext cx="4395611"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Rectangle 7"/>
          <p:cNvSpPr>
            <a:spLocks noChangeArrowheads="1"/>
          </p:cNvSpPr>
          <p:nvPr/>
        </p:nvSpPr>
        <p:spPr bwMode="auto">
          <a:xfrm>
            <a:off x="4504267" y="5926988"/>
            <a:ext cx="4639733" cy="584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just"/>
            <a:r>
              <a:rPr lang="en-US" altLang="en-US" sz="1067" dirty="0">
                <a:latin typeface="Times New Roman" panose="02020603050405020304" pitchFamily="18" charset="0"/>
              </a:rPr>
              <a:t>Fig. 5.2 Characterization of Paclitaxel loaded PNPs by TEM, PCL NPs (A), PLGA NPs (B) PLA NPs (C), particle size distribution of PCL NPs (D), PLGA NPs (E) and PLA NPs (F), bar represents 100 nm</a:t>
            </a:r>
          </a:p>
        </p:txBody>
      </p:sp>
      <p:sp>
        <p:nvSpPr>
          <p:cNvPr id="38918" name="Rectangle 8"/>
          <p:cNvSpPr>
            <a:spLocks noChangeArrowheads="1"/>
          </p:cNvSpPr>
          <p:nvPr/>
        </p:nvSpPr>
        <p:spPr bwMode="auto">
          <a:xfrm>
            <a:off x="169333" y="584200"/>
            <a:ext cx="8918222"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r>
              <a:rPr lang="en-US" altLang="en-US" sz="2133" dirty="0">
                <a:latin typeface="Times New Roman" panose="02020603050405020304" pitchFamily="18" charset="0"/>
              </a:rPr>
              <a:t>Result and Discussion                  Characterization of NPs-SEM and TEM</a:t>
            </a:r>
          </a:p>
        </p:txBody>
      </p:sp>
      <p:sp>
        <p:nvSpPr>
          <p:cNvPr id="38919" name="Slide Number Placeholder 6"/>
          <p:cNvSpPr>
            <a:spLocks noGrp="1"/>
          </p:cNvSpPr>
          <p:nvPr>
            <p:ph type="sldNum" sz="quarter" idx="12"/>
          </p:nvPr>
        </p:nvSpPr>
        <p:spPr bwMode="auto">
          <a:xfrm>
            <a:off x="8638822" y="6273800"/>
            <a:ext cx="464256" cy="2427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44" b="1">
                <a:solidFill>
                  <a:schemeClr val="tx1"/>
                </a:solidFill>
                <a:latin typeface="Arial" panose="020B0604020202020204" pitchFamily="34" charset="0"/>
                <a:cs typeface="Arial" panose="020B0604020202020204" pitchFamily="34" charset="0"/>
              </a:defRPr>
            </a:lvl1pPr>
            <a:lvl2pPr marL="660408" indent="-254003" eaLnBrk="0" hangingPunct="0">
              <a:defRPr sz="2844" b="1">
                <a:solidFill>
                  <a:schemeClr val="tx1"/>
                </a:solidFill>
                <a:latin typeface="Arial" panose="020B0604020202020204" pitchFamily="34" charset="0"/>
                <a:cs typeface="Arial" panose="020B0604020202020204" pitchFamily="34" charset="0"/>
              </a:defRPr>
            </a:lvl2pPr>
            <a:lvl3pPr marL="1016013" indent="-203203" eaLnBrk="0" hangingPunct="0">
              <a:defRPr sz="2844" b="1">
                <a:solidFill>
                  <a:schemeClr val="tx1"/>
                </a:solidFill>
                <a:latin typeface="Arial" panose="020B0604020202020204" pitchFamily="34" charset="0"/>
                <a:cs typeface="Arial" panose="020B0604020202020204" pitchFamily="34" charset="0"/>
              </a:defRPr>
            </a:lvl3pPr>
            <a:lvl4pPr marL="1422418" indent="-203203" eaLnBrk="0" hangingPunct="0">
              <a:defRPr sz="2844" b="1">
                <a:solidFill>
                  <a:schemeClr val="tx1"/>
                </a:solidFill>
                <a:latin typeface="Arial" panose="020B0604020202020204" pitchFamily="34" charset="0"/>
                <a:cs typeface="Arial" panose="020B0604020202020204" pitchFamily="34" charset="0"/>
              </a:defRPr>
            </a:lvl4pPr>
            <a:lvl5pPr marL="1828823" indent="-203203" eaLnBrk="0" hangingPunct="0">
              <a:defRPr sz="2844" b="1">
                <a:solidFill>
                  <a:schemeClr val="tx1"/>
                </a:solidFill>
                <a:latin typeface="Arial" panose="020B0604020202020204" pitchFamily="34" charset="0"/>
                <a:cs typeface="Arial" panose="020B0604020202020204" pitchFamily="34" charset="0"/>
              </a:defRPr>
            </a:lvl5pPr>
            <a:lvl6pPr marL="2235228" indent="-203203" eaLnBrk="0" fontAlgn="base" hangingPunct="0">
              <a:spcBef>
                <a:spcPct val="0"/>
              </a:spcBef>
              <a:spcAft>
                <a:spcPct val="0"/>
              </a:spcAft>
              <a:defRPr sz="2844" b="1">
                <a:solidFill>
                  <a:schemeClr val="tx1"/>
                </a:solidFill>
                <a:latin typeface="Arial" panose="020B0604020202020204" pitchFamily="34" charset="0"/>
                <a:cs typeface="Arial" panose="020B0604020202020204" pitchFamily="34" charset="0"/>
              </a:defRPr>
            </a:lvl6pPr>
            <a:lvl7pPr marL="2641633" indent="-203203" eaLnBrk="0" fontAlgn="base" hangingPunct="0">
              <a:spcBef>
                <a:spcPct val="0"/>
              </a:spcBef>
              <a:spcAft>
                <a:spcPct val="0"/>
              </a:spcAft>
              <a:defRPr sz="2844" b="1">
                <a:solidFill>
                  <a:schemeClr val="tx1"/>
                </a:solidFill>
                <a:latin typeface="Arial" panose="020B0604020202020204" pitchFamily="34" charset="0"/>
                <a:cs typeface="Arial" panose="020B0604020202020204" pitchFamily="34" charset="0"/>
              </a:defRPr>
            </a:lvl7pPr>
            <a:lvl8pPr marL="3048038" indent="-203203" eaLnBrk="0" fontAlgn="base" hangingPunct="0">
              <a:spcBef>
                <a:spcPct val="0"/>
              </a:spcBef>
              <a:spcAft>
                <a:spcPct val="0"/>
              </a:spcAft>
              <a:defRPr sz="2844" b="1">
                <a:solidFill>
                  <a:schemeClr val="tx1"/>
                </a:solidFill>
                <a:latin typeface="Arial" panose="020B0604020202020204" pitchFamily="34" charset="0"/>
                <a:cs typeface="Arial" panose="020B0604020202020204" pitchFamily="34" charset="0"/>
              </a:defRPr>
            </a:lvl8pPr>
            <a:lvl9pPr marL="3454443" indent="-203203" eaLnBrk="0" fontAlgn="base" hangingPunct="0">
              <a:spcBef>
                <a:spcPct val="0"/>
              </a:spcBef>
              <a:spcAft>
                <a:spcPct val="0"/>
              </a:spcAft>
              <a:defRPr sz="2844" b="1">
                <a:solidFill>
                  <a:schemeClr val="tx1"/>
                </a:solidFill>
                <a:latin typeface="Arial" panose="020B0604020202020204" pitchFamily="34" charset="0"/>
                <a:cs typeface="Arial" panose="020B0604020202020204" pitchFamily="34" charset="0"/>
              </a:defRPr>
            </a:lvl9pPr>
          </a:lstStyle>
          <a:p>
            <a:pPr eaLnBrk="1" hangingPunct="1"/>
            <a:fld id="{87DDE730-DF79-4DC0-8CC9-E9F249AE1DF9}" type="slidenum">
              <a:rPr lang="en-US" altLang="en-US" sz="1067">
                <a:solidFill>
                  <a:schemeClr val="bg1"/>
                </a:solidFill>
              </a:rPr>
              <a:pPr eaLnBrk="1" hangingPunct="1"/>
              <a:t>13</a:t>
            </a:fld>
            <a:endParaRPr lang="en-US" altLang="en-US" sz="1067">
              <a:solidFill>
                <a:schemeClr val="bg1"/>
              </a:solidFill>
            </a:endParaRPr>
          </a:p>
        </p:txBody>
      </p:sp>
      <p:pic>
        <p:nvPicPr>
          <p:cNvPr id="38920" name="Picture 8" descr="bits_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77111" y="381000"/>
            <a:ext cx="366889" cy="366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4678082"/>
      </p:ext>
    </p:extLst>
  </p:cSld>
  <p:clrMapOvr>
    <a:masterClrMapping/>
  </p:clrMapOvr>
  <p:transition>
    <p:cut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5"/>
          <p:cNvSpPr>
            <a:spLocks noChangeArrowheads="1"/>
          </p:cNvSpPr>
          <p:nvPr/>
        </p:nvSpPr>
        <p:spPr bwMode="auto">
          <a:xfrm>
            <a:off x="5600700" y="2071688"/>
            <a:ext cx="3429000"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l"/>
            <a:r>
              <a:rPr lang="en-US" b="1">
                <a:latin typeface="Times New Roman" panose="02020603050405020304" pitchFamily="18" charset="0"/>
                <a:cs typeface="Times New Roman" panose="02020603050405020304" pitchFamily="18" charset="0"/>
              </a:rPr>
              <a:t>A---- PCL NPs Cluster View</a:t>
            </a:r>
            <a:endParaRPr lang="en-US" b="1" u="sng">
              <a:latin typeface="Times New Roman" panose="02020603050405020304" pitchFamily="18" charset="0"/>
              <a:cs typeface="Times New Roman" panose="02020603050405020304" pitchFamily="18" charset="0"/>
            </a:endParaRPr>
          </a:p>
          <a:p>
            <a:pPr algn="l"/>
            <a:endParaRPr lang="en-US" b="1" u="sng">
              <a:latin typeface="Times New Roman" panose="02020603050405020304" pitchFamily="18" charset="0"/>
              <a:cs typeface="Times New Roman" panose="02020603050405020304" pitchFamily="18" charset="0"/>
            </a:endParaRPr>
          </a:p>
          <a:p>
            <a:pPr algn="l"/>
            <a:r>
              <a:rPr lang="en-US" b="1">
                <a:latin typeface="Times New Roman" panose="02020603050405020304" pitchFamily="18" charset="0"/>
              </a:rPr>
              <a:t>B---- PCL NPs Single Particle</a:t>
            </a:r>
          </a:p>
          <a:p>
            <a:pPr algn="l"/>
            <a:endParaRPr lang="en-US" b="1">
              <a:latin typeface="Times New Roman" panose="02020603050405020304" pitchFamily="18" charset="0"/>
            </a:endParaRPr>
          </a:p>
          <a:p>
            <a:pPr algn="l"/>
            <a:r>
              <a:rPr lang="en-US" b="1">
                <a:latin typeface="Times New Roman" panose="02020603050405020304" pitchFamily="18" charset="0"/>
              </a:rPr>
              <a:t>C---- PLGA NPs Cluster View</a:t>
            </a:r>
          </a:p>
          <a:p>
            <a:pPr algn="l"/>
            <a:endParaRPr lang="en-US" b="1">
              <a:latin typeface="Times New Roman" panose="02020603050405020304" pitchFamily="18" charset="0"/>
            </a:endParaRPr>
          </a:p>
          <a:p>
            <a:pPr algn="l"/>
            <a:r>
              <a:rPr lang="en-US" b="1">
                <a:latin typeface="Times New Roman" panose="02020603050405020304" pitchFamily="18" charset="0"/>
              </a:rPr>
              <a:t>D---- PLGA NPs Single Particle</a:t>
            </a:r>
          </a:p>
          <a:p>
            <a:pPr algn="l"/>
            <a:endParaRPr lang="en-US" b="1">
              <a:latin typeface="Times New Roman" panose="02020603050405020304" pitchFamily="18" charset="0"/>
            </a:endParaRPr>
          </a:p>
          <a:p>
            <a:pPr algn="l"/>
            <a:r>
              <a:rPr lang="en-US" b="1">
                <a:latin typeface="Times New Roman" panose="02020603050405020304" pitchFamily="18" charset="0"/>
              </a:rPr>
              <a:t>E---- PLA NPs Cluster View</a:t>
            </a:r>
          </a:p>
          <a:p>
            <a:pPr algn="l"/>
            <a:endParaRPr lang="en-US" b="1">
              <a:latin typeface="Times New Roman" panose="02020603050405020304" pitchFamily="18" charset="0"/>
            </a:endParaRPr>
          </a:p>
          <a:p>
            <a:pPr algn="l"/>
            <a:r>
              <a:rPr lang="en-US" b="1">
                <a:latin typeface="Times New Roman" panose="02020603050405020304" pitchFamily="18" charset="0"/>
              </a:rPr>
              <a:t>F---- PLA NPs Single Particle</a:t>
            </a:r>
            <a:endParaRPr lang="en-US" b="1" u="sng">
              <a:latin typeface="Times New Roman" panose="02020603050405020304" pitchFamily="18" charset="0"/>
              <a:cs typeface="Times New Roman" panose="02020603050405020304" pitchFamily="18" charset="0"/>
            </a:endParaRPr>
          </a:p>
          <a:p>
            <a:pPr algn="l"/>
            <a:endParaRPr lang="en-IN" b="1">
              <a:latin typeface="Times New Roman" panose="02020603050405020304" pitchFamily="18" charset="0"/>
              <a:cs typeface="Times New Roman" panose="02020603050405020304" pitchFamily="18" charset="0"/>
            </a:endParaRPr>
          </a:p>
        </p:txBody>
      </p:sp>
      <p:sp>
        <p:nvSpPr>
          <p:cNvPr id="48131" name="Rectangle 12"/>
          <p:cNvSpPr>
            <a:spLocks noChangeArrowheads="1"/>
          </p:cNvSpPr>
          <p:nvPr/>
        </p:nvSpPr>
        <p:spPr bwMode="auto">
          <a:xfrm>
            <a:off x="33338" y="114300"/>
            <a:ext cx="602456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l"/>
            <a:r>
              <a:rPr lang="en-US" sz="2800" b="1">
                <a:latin typeface="Times New Roman" panose="02020603050405020304" pitchFamily="18" charset="0"/>
              </a:rPr>
              <a:t>Formulation Design and Development</a:t>
            </a:r>
          </a:p>
        </p:txBody>
      </p:sp>
      <p:sp>
        <p:nvSpPr>
          <p:cNvPr id="48132" name="Rectangle 7"/>
          <p:cNvSpPr>
            <a:spLocks noChangeArrowheads="1"/>
          </p:cNvSpPr>
          <p:nvPr/>
        </p:nvSpPr>
        <p:spPr bwMode="auto">
          <a:xfrm>
            <a:off x="136525" y="685800"/>
            <a:ext cx="5735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r>
              <a:rPr lang="en-US" sz="2400" b="1">
                <a:latin typeface="Times New Roman" panose="02020603050405020304" pitchFamily="18" charset="0"/>
              </a:rPr>
              <a:t>Characterization of nanoparticles by AFM</a:t>
            </a:r>
            <a:endParaRPr lang="en-US" sz="2400">
              <a:latin typeface="Times New Roman" panose="02020603050405020304" pitchFamily="18" charset="0"/>
            </a:endParaRPr>
          </a:p>
        </p:txBody>
      </p:sp>
      <p:pic>
        <p:nvPicPr>
          <p:cNvPr id="48133" name="Picture 8" descr="2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 y="1257300"/>
            <a:ext cx="54864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33730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2"/>
          <p:cNvSpPr>
            <a:spLocks noChangeArrowheads="1"/>
          </p:cNvSpPr>
          <p:nvPr/>
        </p:nvSpPr>
        <p:spPr bwMode="auto">
          <a:xfrm>
            <a:off x="33338" y="-114300"/>
            <a:ext cx="6824662" cy="762000"/>
          </a:xfrm>
          <a:prstGeom prst="rect">
            <a:avLst/>
          </a:prstGeom>
          <a:noFill/>
          <a:ln w="12700">
            <a:noFill/>
            <a:miter lim="800000"/>
            <a:headEnd/>
            <a:tailEnd/>
          </a:ln>
        </p:spPr>
        <p:txBody>
          <a:bodyPr lIns="90488" tIns="44450" rIns="90488" bIns="44450" anchor="ctr"/>
          <a:lstStyle/>
          <a:p>
            <a:pPr algn="l" eaLnBrk="0" hangingPunct="0"/>
            <a:r>
              <a:rPr lang="en-US" sz="3200" b="1" dirty="0">
                <a:latin typeface="Times New Roman" pitchFamily="18" charset="0"/>
              </a:rPr>
              <a:t>Formulation Design and Development</a:t>
            </a:r>
          </a:p>
        </p:txBody>
      </p:sp>
      <p:sp>
        <p:nvSpPr>
          <p:cNvPr id="49155" name="Rectangle 5"/>
          <p:cNvSpPr>
            <a:spLocks noChangeArrowheads="1"/>
          </p:cNvSpPr>
          <p:nvPr/>
        </p:nvSpPr>
        <p:spPr bwMode="auto">
          <a:xfrm>
            <a:off x="55563" y="571500"/>
            <a:ext cx="7335837" cy="584775"/>
          </a:xfrm>
          <a:prstGeom prst="rect">
            <a:avLst/>
          </a:prstGeom>
          <a:noFill/>
          <a:ln w="9525" algn="ctr">
            <a:noFill/>
            <a:miter lim="800000"/>
            <a:headEnd/>
            <a:tailEnd/>
          </a:ln>
        </p:spPr>
        <p:txBody>
          <a:bodyPr wrap="square">
            <a:spAutoFit/>
          </a:bodyPr>
          <a:lstStyle/>
          <a:p>
            <a:pPr eaLnBrk="0" hangingPunct="0"/>
            <a:r>
              <a:rPr lang="en-US" sz="3200" b="1" dirty="0">
                <a:latin typeface="Times New Roman" pitchFamily="18" charset="0"/>
              </a:rPr>
              <a:t>In-vitro drug release profile of PCL NPs</a:t>
            </a:r>
          </a:p>
        </p:txBody>
      </p:sp>
      <p:pic>
        <p:nvPicPr>
          <p:cNvPr id="49156" name="Picture 6" descr="PCL NPs Poly Vari"/>
          <p:cNvPicPr>
            <a:picLocks noChangeAspect="1" noChangeArrowheads="1"/>
          </p:cNvPicPr>
          <p:nvPr/>
        </p:nvPicPr>
        <p:blipFill>
          <a:blip r:embed="rId2" cstate="print"/>
          <a:srcRect/>
          <a:stretch>
            <a:fillRect/>
          </a:stretch>
        </p:blipFill>
        <p:spPr bwMode="auto">
          <a:xfrm>
            <a:off x="2743200" y="1058863"/>
            <a:ext cx="3657600" cy="2708275"/>
          </a:xfrm>
          <a:prstGeom prst="rect">
            <a:avLst/>
          </a:prstGeom>
          <a:noFill/>
          <a:ln w="9525">
            <a:noFill/>
            <a:miter lim="800000"/>
            <a:headEnd/>
            <a:tailEnd/>
          </a:ln>
        </p:spPr>
      </p:pic>
      <p:pic>
        <p:nvPicPr>
          <p:cNvPr id="49157" name="Picture 7" descr="PCL NPs Stab Vari"/>
          <p:cNvPicPr>
            <a:picLocks noChangeAspect="1" noChangeArrowheads="1"/>
          </p:cNvPicPr>
          <p:nvPr/>
        </p:nvPicPr>
        <p:blipFill>
          <a:blip r:embed="rId3" cstate="print"/>
          <a:srcRect/>
          <a:stretch>
            <a:fillRect/>
          </a:stretch>
        </p:blipFill>
        <p:spPr bwMode="auto">
          <a:xfrm>
            <a:off x="114300" y="3609975"/>
            <a:ext cx="3771900" cy="2790825"/>
          </a:xfrm>
          <a:prstGeom prst="rect">
            <a:avLst/>
          </a:prstGeom>
          <a:noFill/>
          <a:ln w="9525">
            <a:noFill/>
            <a:miter lim="800000"/>
            <a:headEnd/>
            <a:tailEnd/>
          </a:ln>
        </p:spPr>
      </p:pic>
      <p:sp>
        <p:nvSpPr>
          <p:cNvPr id="49158" name="Rectangle 91"/>
          <p:cNvSpPr>
            <a:spLocks noRot="1" noChangeArrowheads="1"/>
          </p:cNvSpPr>
          <p:nvPr/>
        </p:nvSpPr>
        <p:spPr bwMode="auto">
          <a:xfrm>
            <a:off x="33338" y="6324600"/>
            <a:ext cx="4648200" cy="381000"/>
          </a:xfrm>
          <a:prstGeom prst="rect">
            <a:avLst/>
          </a:prstGeom>
          <a:noFill/>
          <a:ln w="9525">
            <a:noFill/>
            <a:miter lim="800000"/>
            <a:headEnd/>
            <a:tailEnd/>
          </a:ln>
        </p:spPr>
        <p:txBody>
          <a:bodyPr anchor="ctr"/>
          <a:lstStyle/>
          <a:p>
            <a:pPr algn="l"/>
            <a:r>
              <a:rPr lang="en-US" sz="1200" b="1" dirty="0">
                <a:latin typeface="Times New Roman" pitchFamily="18" charset="0"/>
              </a:rPr>
              <a:t>Cumulative drug release from </a:t>
            </a:r>
            <a:r>
              <a:rPr lang="en-US" sz="1200" b="1" dirty="0" err="1">
                <a:latin typeface="Times New Roman" pitchFamily="18" charset="0"/>
              </a:rPr>
              <a:t>Paclitaxel</a:t>
            </a:r>
            <a:r>
              <a:rPr lang="en-US" sz="1200" b="1" dirty="0">
                <a:latin typeface="Times New Roman" pitchFamily="18" charset="0"/>
              </a:rPr>
              <a:t>-loaded PCL NPs with PF 68 as stabilizer</a:t>
            </a:r>
            <a:endParaRPr lang="el-GR" sz="1200" b="1" dirty="0">
              <a:latin typeface="Times New Roman" pitchFamily="18" charset="0"/>
            </a:endParaRPr>
          </a:p>
        </p:txBody>
      </p:sp>
      <p:pic>
        <p:nvPicPr>
          <p:cNvPr id="49159" name="Picture 9" descr="PCL NPs Stab PVA Vari"/>
          <p:cNvPicPr>
            <a:picLocks noChangeAspect="1" noChangeArrowheads="1"/>
          </p:cNvPicPr>
          <p:nvPr/>
        </p:nvPicPr>
        <p:blipFill>
          <a:blip r:embed="rId4" cstate="print"/>
          <a:srcRect/>
          <a:stretch>
            <a:fillRect/>
          </a:stretch>
        </p:blipFill>
        <p:spPr bwMode="auto">
          <a:xfrm>
            <a:off x="5143500" y="3608388"/>
            <a:ext cx="3771900" cy="2792412"/>
          </a:xfrm>
          <a:prstGeom prst="rect">
            <a:avLst/>
          </a:prstGeom>
          <a:noFill/>
          <a:ln w="9525">
            <a:noFill/>
            <a:miter lim="800000"/>
            <a:headEnd/>
            <a:tailEnd/>
          </a:ln>
        </p:spPr>
      </p:pic>
      <p:sp>
        <p:nvSpPr>
          <p:cNvPr id="49160" name="Rectangle 91"/>
          <p:cNvSpPr>
            <a:spLocks noRot="1" noChangeArrowheads="1"/>
          </p:cNvSpPr>
          <p:nvPr/>
        </p:nvSpPr>
        <p:spPr bwMode="auto">
          <a:xfrm>
            <a:off x="4610100" y="6248400"/>
            <a:ext cx="4648200" cy="381000"/>
          </a:xfrm>
          <a:prstGeom prst="rect">
            <a:avLst/>
          </a:prstGeom>
          <a:noFill/>
          <a:ln w="9525">
            <a:noFill/>
            <a:miter lim="800000"/>
            <a:headEnd/>
            <a:tailEnd/>
          </a:ln>
        </p:spPr>
        <p:txBody>
          <a:bodyPr anchor="ctr"/>
          <a:lstStyle/>
          <a:p>
            <a:pPr algn="l"/>
            <a:r>
              <a:rPr lang="en-US" sz="1200" b="1" dirty="0">
                <a:latin typeface="Times New Roman" pitchFamily="18" charset="0"/>
              </a:rPr>
              <a:t>Cumulative drug release from </a:t>
            </a:r>
            <a:r>
              <a:rPr lang="en-US" sz="1200" b="1" dirty="0" err="1">
                <a:latin typeface="Times New Roman" pitchFamily="18" charset="0"/>
              </a:rPr>
              <a:t>Paclitaxel</a:t>
            </a:r>
            <a:r>
              <a:rPr lang="en-US" sz="1200" b="1" dirty="0">
                <a:latin typeface="Times New Roman" pitchFamily="18" charset="0"/>
              </a:rPr>
              <a:t>-loaded PCL NPs with PVA as stabilizer</a:t>
            </a:r>
            <a:endParaRPr lang="el-GR" sz="1200" b="1" dirty="0">
              <a:latin typeface="Times New Roman" pitchFamily="18" charset="0"/>
            </a:endParaRPr>
          </a:p>
        </p:txBody>
      </p:sp>
    </p:spTree>
    <p:extLst>
      <p:ext uri="{BB962C8B-B14F-4D97-AF65-F5344CB8AC3E}">
        <p14:creationId xmlns:p14="http://schemas.microsoft.com/office/powerpoint/2010/main" val="4283533809"/>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5"/>
          <p:cNvSpPr>
            <a:spLocks noChangeArrowheads="1"/>
          </p:cNvSpPr>
          <p:nvPr/>
        </p:nvSpPr>
        <p:spPr bwMode="auto">
          <a:xfrm>
            <a:off x="114300" y="1371600"/>
            <a:ext cx="8915400" cy="3729038"/>
          </a:xfrm>
          <a:prstGeom prst="rect">
            <a:avLst/>
          </a:prstGeom>
          <a:noFill/>
          <a:ln w="12700">
            <a:noFill/>
            <a:miter lim="800000"/>
            <a:headEnd/>
            <a:tailEnd/>
          </a:ln>
        </p:spPr>
        <p:txBody>
          <a:bodyPr>
            <a:spAutoFit/>
          </a:bodyPr>
          <a:lstStyle/>
          <a:p>
            <a:pPr algn="just" eaLnBrk="0" hangingPunct="0"/>
            <a:r>
              <a:rPr lang="en-US" sz="2400" b="1" dirty="0">
                <a:latin typeface="Times New Roman" pitchFamily="18" charset="0"/>
                <a:cs typeface="Times New Roman" pitchFamily="18" charset="0"/>
              </a:rPr>
              <a:t>Route:</a:t>
            </a:r>
            <a:r>
              <a:rPr lang="en-US" sz="2400" dirty="0">
                <a:latin typeface="Times New Roman" pitchFamily="18" charset="0"/>
                <a:cs typeface="Times New Roman" pitchFamily="18" charset="0"/>
              </a:rPr>
              <a:t> Intravenous dose of 10 mg/kg</a:t>
            </a:r>
          </a:p>
          <a:p>
            <a:pPr algn="just" eaLnBrk="0" hangingPunct="0"/>
            <a:endParaRPr lang="en-US" sz="1000" dirty="0">
              <a:latin typeface="Times New Roman" pitchFamily="18" charset="0"/>
              <a:cs typeface="Times New Roman" pitchFamily="18" charset="0"/>
            </a:endParaRPr>
          </a:p>
          <a:p>
            <a:pPr algn="just" eaLnBrk="0" hangingPunct="0"/>
            <a:r>
              <a:rPr lang="en-US" sz="2400" b="1" dirty="0">
                <a:latin typeface="Times New Roman" pitchFamily="18" charset="0"/>
                <a:cs typeface="Times New Roman" pitchFamily="18" charset="0"/>
              </a:rPr>
              <a:t>Formulations:</a:t>
            </a:r>
            <a:r>
              <a:rPr lang="en-US" sz="2400" dirty="0">
                <a:latin typeface="Times New Roman" pitchFamily="18" charset="0"/>
                <a:cs typeface="Times New Roman" pitchFamily="18" charset="0"/>
              </a:rPr>
              <a:t> Pure drug, PCL, PLGA and PLA </a:t>
            </a:r>
            <a:r>
              <a:rPr lang="en-US" sz="2400" dirty="0" err="1">
                <a:latin typeface="Times New Roman" pitchFamily="18" charset="0"/>
                <a:cs typeface="Times New Roman" pitchFamily="18" charset="0"/>
              </a:rPr>
              <a:t>Nanoparticles</a:t>
            </a:r>
            <a:endParaRPr lang="en-US" sz="2400" dirty="0">
              <a:latin typeface="Times New Roman" pitchFamily="18" charset="0"/>
              <a:cs typeface="Times New Roman" pitchFamily="18" charset="0"/>
            </a:endParaRPr>
          </a:p>
          <a:p>
            <a:pPr algn="just" eaLnBrk="0" hangingPunct="0"/>
            <a:endParaRPr lang="en-US" sz="1000" dirty="0">
              <a:latin typeface="Times New Roman" pitchFamily="18" charset="0"/>
              <a:cs typeface="Times New Roman" pitchFamily="18" charset="0"/>
            </a:endParaRPr>
          </a:p>
          <a:p>
            <a:pPr algn="just" eaLnBrk="0" hangingPunct="0"/>
            <a:r>
              <a:rPr lang="en-US" sz="2400" b="1" dirty="0">
                <a:latin typeface="Times New Roman" pitchFamily="18" charset="0"/>
                <a:cs typeface="Times New Roman" pitchFamily="18" charset="0"/>
              </a:rPr>
              <a:t>Animals:</a:t>
            </a:r>
            <a:r>
              <a:rPr lang="en-US" sz="2400" dirty="0">
                <a:latin typeface="Times New Roman" pitchFamily="18" charset="0"/>
                <a:cs typeface="Times New Roman" pitchFamily="18" charset="0"/>
              </a:rPr>
              <a:t> Healthy male </a:t>
            </a:r>
            <a:r>
              <a:rPr lang="en-US" sz="2400" dirty="0" err="1">
                <a:latin typeface="Times New Roman" pitchFamily="18" charset="0"/>
                <a:cs typeface="Times New Roman" pitchFamily="18" charset="0"/>
              </a:rPr>
              <a:t>Wistar</a:t>
            </a:r>
            <a:r>
              <a:rPr lang="en-US" sz="2400" dirty="0">
                <a:latin typeface="Times New Roman" pitchFamily="18" charset="0"/>
                <a:cs typeface="Times New Roman" pitchFamily="18" charset="0"/>
              </a:rPr>
              <a:t> rats (225 ± 25 g)</a:t>
            </a:r>
          </a:p>
          <a:p>
            <a:pPr algn="just" eaLnBrk="0" hangingPunct="0"/>
            <a:endParaRPr lang="en-US" sz="1000" dirty="0">
              <a:latin typeface="Times New Roman" pitchFamily="18" charset="0"/>
              <a:cs typeface="Times New Roman" pitchFamily="18" charset="0"/>
            </a:endParaRPr>
          </a:p>
          <a:p>
            <a:pPr algn="just" eaLnBrk="0" hangingPunct="0"/>
            <a:r>
              <a:rPr lang="en-US" sz="2400" b="1" dirty="0">
                <a:latin typeface="Times New Roman" pitchFamily="18" charset="0"/>
                <a:cs typeface="Times New Roman" pitchFamily="18" charset="0"/>
              </a:rPr>
              <a:t>Time Point:</a:t>
            </a:r>
            <a:r>
              <a:rPr lang="en-US" sz="2400" dirty="0">
                <a:latin typeface="Times New Roman" pitchFamily="18" charset="0"/>
                <a:cs typeface="Times New Roman" pitchFamily="18" charset="0"/>
              </a:rPr>
              <a:t> 0.5,1.00,1.50,2.00,2.50,3.00,6.00,9.00,12.00,18.00 and 24.00</a:t>
            </a:r>
          </a:p>
          <a:p>
            <a:pPr algn="just" eaLnBrk="0" hangingPunct="0"/>
            <a:endParaRPr lang="en-US" sz="1000" dirty="0">
              <a:latin typeface="Times New Roman" pitchFamily="18" charset="0"/>
              <a:cs typeface="Times New Roman" pitchFamily="18" charset="0"/>
            </a:endParaRPr>
          </a:p>
          <a:p>
            <a:pPr algn="just" eaLnBrk="0" hangingPunct="0"/>
            <a:r>
              <a:rPr lang="en-US" sz="2400" b="1" dirty="0" smtClean="0">
                <a:latin typeface="Times New Roman" pitchFamily="18" charset="0"/>
                <a:cs typeface="Times New Roman" pitchFamily="18" charset="0"/>
              </a:rPr>
              <a:t>Analysis*:</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By the developed 3D view LC-diode array UV method </a:t>
            </a:r>
            <a:endParaRPr lang="en-US" sz="2400" baseline="30000" dirty="0">
              <a:latin typeface="Times New Roman" pitchFamily="18" charset="0"/>
              <a:cs typeface="Times New Roman" pitchFamily="18" charset="0"/>
            </a:endParaRPr>
          </a:p>
          <a:p>
            <a:pPr algn="just" eaLnBrk="0" hangingPunct="0"/>
            <a:endParaRPr lang="en-US" sz="1000" baseline="30000" dirty="0">
              <a:latin typeface="Times New Roman" pitchFamily="18" charset="0"/>
              <a:cs typeface="Times New Roman" pitchFamily="18" charset="0"/>
            </a:endParaRPr>
          </a:p>
          <a:p>
            <a:pPr algn="l" eaLnBrk="0" hangingPunct="0"/>
            <a:r>
              <a:rPr lang="en-US" sz="2400" b="1" dirty="0">
                <a:latin typeface="Times New Roman" pitchFamily="18" charset="0"/>
                <a:cs typeface="Times New Roman" pitchFamily="18" charset="0"/>
              </a:rPr>
              <a:t>Data analysis: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Noncompartment</a:t>
            </a:r>
            <a:r>
              <a:rPr lang="en-US" sz="2400" dirty="0">
                <a:latin typeface="Times New Roman" pitchFamily="18" charset="0"/>
                <a:cs typeface="Times New Roman" pitchFamily="18" charset="0"/>
              </a:rPr>
              <a:t> model by </a:t>
            </a:r>
            <a:r>
              <a:rPr lang="en-US" sz="2400" dirty="0" err="1">
                <a:latin typeface="Times New Roman" pitchFamily="18" charset="0"/>
                <a:cs typeface="Times New Roman" pitchFamily="18" charset="0"/>
              </a:rPr>
              <a:t>WinNonlin</a:t>
            </a:r>
            <a:r>
              <a:rPr lang="en-US" sz="2400" dirty="0">
                <a:latin typeface="Times New Roman" pitchFamily="18" charset="0"/>
                <a:cs typeface="Times New Roman" pitchFamily="18" charset="0"/>
              </a:rPr>
              <a:t> (</a:t>
            </a:r>
            <a:r>
              <a:rPr lang="en-IN" sz="2400" dirty="0">
                <a:latin typeface="Times New Roman" pitchFamily="18" charset="0"/>
                <a:cs typeface="Times New Roman" pitchFamily="18" charset="0"/>
              </a:rPr>
              <a:t>Scientific Consultants, </a:t>
            </a:r>
            <a:r>
              <a:rPr lang="en-IN" sz="2400" dirty="0" err="1">
                <a:latin typeface="Times New Roman" pitchFamily="18" charset="0"/>
                <a:cs typeface="Times New Roman" pitchFamily="18" charset="0"/>
              </a:rPr>
              <a:t>Mountian</a:t>
            </a:r>
            <a:r>
              <a:rPr lang="en-IN" sz="2400" dirty="0">
                <a:latin typeface="Times New Roman" pitchFamily="18" charset="0"/>
                <a:cs typeface="Times New Roman" pitchFamily="18" charset="0"/>
              </a:rPr>
              <a:t> View, CA)</a:t>
            </a:r>
            <a:endParaRPr lang="en-US" sz="2400" dirty="0">
              <a:latin typeface="Times New Roman" pitchFamily="18" charset="0"/>
              <a:cs typeface="Times New Roman" pitchFamily="18" charset="0"/>
            </a:endParaRPr>
          </a:p>
        </p:txBody>
      </p:sp>
      <p:sp>
        <p:nvSpPr>
          <p:cNvPr id="53251" name="Title 1"/>
          <p:cNvSpPr txBox="1">
            <a:spLocks/>
          </p:cNvSpPr>
          <p:nvPr/>
        </p:nvSpPr>
        <p:spPr bwMode="auto">
          <a:xfrm>
            <a:off x="114300" y="152400"/>
            <a:ext cx="5829300" cy="990600"/>
          </a:xfrm>
          <a:prstGeom prst="rect">
            <a:avLst/>
          </a:prstGeom>
          <a:noFill/>
          <a:ln w="9525">
            <a:noFill/>
            <a:miter lim="800000"/>
            <a:headEnd/>
            <a:tailEnd/>
          </a:ln>
        </p:spPr>
        <p:txBody>
          <a:bodyPr anchor="ctr"/>
          <a:lstStyle/>
          <a:p>
            <a:pPr algn="l" eaLnBrk="0" hangingPunct="0"/>
            <a:r>
              <a:rPr lang="en-US" sz="3200" b="1" dirty="0">
                <a:latin typeface="Times New Roman" pitchFamily="18" charset="0"/>
              </a:rPr>
              <a:t>In-vivo pharmacokinetic study of NPs</a:t>
            </a:r>
            <a:endParaRPr lang="en-IN" sz="3200" b="1" dirty="0">
              <a:latin typeface="Times New Roman" pitchFamily="18" charset="0"/>
            </a:endParaRPr>
          </a:p>
        </p:txBody>
      </p:sp>
      <p:sp>
        <p:nvSpPr>
          <p:cNvPr id="53252" name="Rectangle 13"/>
          <p:cNvSpPr>
            <a:spLocks noChangeArrowheads="1"/>
          </p:cNvSpPr>
          <p:nvPr/>
        </p:nvSpPr>
        <p:spPr bwMode="auto">
          <a:xfrm>
            <a:off x="38100" y="6093153"/>
            <a:ext cx="8991600" cy="523220"/>
          </a:xfrm>
          <a:prstGeom prst="rect">
            <a:avLst/>
          </a:prstGeom>
          <a:noFill/>
          <a:ln w="9525">
            <a:noFill/>
            <a:miter lim="800000"/>
            <a:headEnd/>
            <a:tailEnd/>
          </a:ln>
        </p:spPr>
        <p:txBody>
          <a:bodyPr anchor="ctr">
            <a:spAutoFit/>
          </a:bodyPr>
          <a:lstStyle/>
          <a:p>
            <a:pPr algn="just">
              <a:tabLst>
                <a:tab pos="182563" algn="l"/>
              </a:tabLst>
            </a:pPr>
            <a:r>
              <a:rPr lang="en-US" sz="1400" b="1" dirty="0" smtClean="0">
                <a:solidFill>
                  <a:srgbClr val="0033CC"/>
                </a:solidFill>
                <a:latin typeface="Times New Roman" pitchFamily="18" charset="0"/>
              </a:rPr>
              <a:t>*</a:t>
            </a:r>
            <a:r>
              <a:rPr lang="en-US" sz="1400" b="1" dirty="0" err="1" smtClean="0">
                <a:solidFill>
                  <a:srgbClr val="0033CC"/>
                </a:solidFill>
                <a:latin typeface="Times New Roman" pitchFamily="18" charset="0"/>
              </a:rPr>
              <a:t>Vasanthakumar</a:t>
            </a:r>
            <a:r>
              <a:rPr lang="en-US" sz="1400" b="1" dirty="0" smtClean="0">
                <a:solidFill>
                  <a:srgbClr val="0033CC"/>
                </a:solidFill>
                <a:latin typeface="Times New Roman" pitchFamily="18" charset="0"/>
              </a:rPr>
              <a:t> </a:t>
            </a:r>
            <a:r>
              <a:rPr lang="en-US" sz="1400" b="1" dirty="0">
                <a:solidFill>
                  <a:srgbClr val="0033CC"/>
                </a:solidFill>
                <a:latin typeface="Times New Roman" pitchFamily="18" charset="0"/>
              </a:rPr>
              <a:t>S, </a:t>
            </a:r>
            <a:r>
              <a:rPr lang="en-US" sz="1400" b="1" dirty="0" err="1">
                <a:solidFill>
                  <a:srgbClr val="0033CC"/>
                </a:solidFill>
                <a:latin typeface="Times New Roman" pitchFamily="18" charset="0"/>
              </a:rPr>
              <a:t>Srinath</a:t>
            </a:r>
            <a:r>
              <a:rPr lang="en-US" sz="1400" b="1" dirty="0">
                <a:solidFill>
                  <a:srgbClr val="0033CC"/>
                </a:solidFill>
                <a:latin typeface="Times New Roman" pitchFamily="18" charset="0"/>
              </a:rPr>
              <a:t> S.T, R.N </a:t>
            </a:r>
            <a:r>
              <a:rPr lang="en-US" sz="1400" b="1" dirty="0" err="1">
                <a:solidFill>
                  <a:srgbClr val="0033CC"/>
                </a:solidFill>
                <a:latin typeface="Times New Roman" pitchFamily="18" charset="0"/>
              </a:rPr>
              <a:t>Saha</a:t>
            </a:r>
            <a:r>
              <a:rPr lang="en-US" sz="1400" b="1" dirty="0">
                <a:solidFill>
                  <a:srgbClr val="0033CC"/>
                </a:solidFill>
                <a:latin typeface="Times New Roman" pitchFamily="18" charset="0"/>
              </a:rPr>
              <a:t>. 2009. A New, Simple HPLC Method for Estimation of </a:t>
            </a:r>
            <a:r>
              <a:rPr lang="en-US" sz="1400" b="1" dirty="0" err="1">
                <a:solidFill>
                  <a:srgbClr val="0033CC"/>
                </a:solidFill>
                <a:latin typeface="Times New Roman" pitchFamily="18" charset="0"/>
              </a:rPr>
              <a:t>Paclitaxel</a:t>
            </a:r>
            <a:r>
              <a:rPr lang="en-US" sz="1400" b="1" dirty="0">
                <a:solidFill>
                  <a:srgbClr val="0033CC"/>
                </a:solidFill>
                <a:latin typeface="Times New Roman" pitchFamily="18" charset="0"/>
              </a:rPr>
              <a:t> in Micro- Volume Rat Plasma. AAPS Journal, 11 (S2), 1953. </a:t>
            </a:r>
          </a:p>
        </p:txBody>
      </p:sp>
      <p:sp>
        <p:nvSpPr>
          <p:cNvPr id="53253" name="Rectangle 6"/>
          <p:cNvSpPr>
            <a:spLocks noChangeArrowheads="1"/>
          </p:cNvSpPr>
          <p:nvPr/>
        </p:nvSpPr>
        <p:spPr bwMode="auto">
          <a:xfrm>
            <a:off x="0" y="5437743"/>
            <a:ext cx="9029700" cy="738664"/>
          </a:xfrm>
          <a:prstGeom prst="rect">
            <a:avLst/>
          </a:prstGeom>
          <a:noFill/>
          <a:ln w="9525">
            <a:noFill/>
            <a:miter lim="800000"/>
            <a:headEnd/>
            <a:tailEnd/>
          </a:ln>
        </p:spPr>
        <p:txBody>
          <a:bodyPr anchor="ctr">
            <a:spAutoFit/>
          </a:bodyPr>
          <a:lstStyle/>
          <a:p>
            <a:pPr algn="just"/>
            <a:r>
              <a:rPr lang="en-US" sz="1400" b="1" dirty="0" smtClean="0">
                <a:solidFill>
                  <a:srgbClr val="0033CC"/>
                </a:solidFill>
                <a:latin typeface="Times New Roman" pitchFamily="18" charset="0"/>
              </a:rPr>
              <a:t>*</a:t>
            </a:r>
            <a:r>
              <a:rPr lang="en-US" sz="1400" b="1" dirty="0" err="1" smtClean="0">
                <a:solidFill>
                  <a:srgbClr val="0033CC"/>
                </a:solidFill>
                <a:latin typeface="Times New Roman" pitchFamily="18" charset="0"/>
              </a:rPr>
              <a:t>Vasanthakumar</a:t>
            </a:r>
            <a:r>
              <a:rPr lang="en-US" sz="1400" b="1" dirty="0" smtClean="0">
                <a:solidFill>
                  <a:srgbClr val="0033CC"/>
                </a:solidFill>
                <a:latin typeface="Times New Roman" pitchFamily="18" charset="0"/>
              </a:rPr>
              <a:t> </a:t>
            </a:r>
            <a:r>
              <a:rPr lang="en-US" sz="1400" b="1" dirty="0">
                <a:solidFill>
                  <a:srgbClr val="0033CC"/>
                </a:solidFill>
                <a:latin typeface="Times New Roman" pitchFamily="18" charset="0"/>
              </a:rPr>
              <a:t>S, </a:t>
            </a:r>
            <a:r>
              <a:rPr lang="en-US" sz="1400" b="1" dirty="0" err="1">
                <a:solidFill>
                  <a:srgbClr val="0033CC"/>
                </a:solidFill>
                <a:latin typeface="Times New Roman" pitchFamily="18" charset="0"/>
              </a:rPr>
              <a:t>Srinath</a:t>
            </a:r>
            <a:r>
              <a:rPr lang="en-US" sz="1400" b="1" dirty="0">
                <a:solidFill>
                  <a:srgbClr val="0033CC"/>
                </a:solidFill>
                <a:latin typeface="Times New Roman" pitchFamily="18" charset="0"/>
              </a:rPr>
              <a:t> S.T, R.N </a:t>
            </a:r>
            <a:r>
              <a:rPr lang="en-US" sz="1400" b="1" dirty="0" err="1">
                <a:solidFill>
                  <a:srgbClr val="0033CC"/>
                </a:solidFill>
                <a:latin typeface="Times New Roman" pitchFamily="18" charset="0"/>
              </a:rPr>
              <a:t>Saha</a:t>
            </a:r>
            <a:r>
              <a:rPr lang="en-US" sz="1400" b="1" dirty="0">
                <a:solidFill>
                  <a:srgbClr val="0033CC"/>
                </a:solidFill>
                <a:latin typeface="Times New Roman" pitchFamily="18" charset="0"/>
              </a:rPr>
              <a:t>. 2012. A Simple and Rapid 3D View Method for Selective and Sensitive Determination of </a:t>
            </a:r>
            <a:r>
              <a:rPr lang="en-US" sz="1400" b="1" dirty="0" err="1">
                <a:solidFill>
                  <a:srgbClr val="0033CC"/>
                </a:solidFill>
                <a:latin typeface="Times New Roman" pitchFamily="18" charset="0"/>
              </a:rPr>
              <a:t>Paclitaxel</a:t>
            </a:r>
            <a:r>
              <a:rPr lang="en-US" sz="1400" b="1" dirty="0">
                <a:solidFill>
                  <a:srgbClr val="0033CC"/>
                </a:solidFill>
                <a:latin typeface="Times New Roman" pitchFamily="18" charset="0"/>
              </a:rPr>
              <a:t> in Micro Volume Rat Plasma by LC-Diode Array UV and Its Pharmacokinetic Application. J. </a:t>
            </a:r>
            <a:r>
              <a:rPr lang="en-US" sz="1400" b="1" dirty="0" err="1">
                <a:solidFill>
                  <a:srgbClr val="0033CC"/>
                </a:solidFill>
                <a:latin typeface="Times New Roman" pitchFamily="18" charset="0"/>
              </a:rPr>
              <a:t>Chro</a:t>
            </a:r>
            <a:r>
              <a:rPr lang="en-US" sz="1400" b="1" dirty="0">
                <a:solidFill>
                  <a:srgbClr val="0033CC"/>
                </a:solidFill>
                <a:latin typeface="Times New Roman" pitchFamily="18" charset="0"/>
              </a:rPr>
              <a:t>. </a:t>
            </a:r>
            <a:r>
              <a:rPr lang="en-US" sz="1400" b="1" dirty="0" err="1">
                <a:solidFill>
                  <a:srgbClr val="0033CC"/>
                </a:solidFill>
                <a:latin typeface="Times New Roman" pitchFamily="18" charset="0"/>
              </a:rPr>
              <a:t>Sci</a:t>
            </a:r>
            <a:r>
              <a:rPr lang="en-US" sz="1400" b="1" dirty="0">
                <a:solidFill>
                  <a:srgbClr val="0033CC"/>
                </a:solidFill>
                <a:latin typeface="Times New Roman" pitchFamily="18" charset="0"/>
              </a:rPr>
              <a:t>, 50 (3), 259-270. </a:t>
            </a:r>
          </a:p>
        </p:txBody>
      </p:sp>
    </p:spTree>
    <p:extLst>
      <p:ext uri="{BB962C8B-B14F-4D97-AF65-F5344CB8AC3E}">
        <p14:creationId xmlns:p14="http://schemas.microsoft.com/office/powerpoint/2010/main" val="28295285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txBox="1">
            <a:spLocks/>
          </p:cNvSpPr>
          <p:nvPr/>
        </p:nvSpPr>
        <p:spPr bwMode="auto">
          <a:xfrm>
            <a:off x="225596" y="280988"/>
            <a:ext cx="6972300" cy="709612"/>
          </a:xfrm>
          <a:prstGeom prst="rect">
            <a:avLst/>
          </a:prstGeom>
          <a:noFill/>
          <a:ln w="9525">
            <a:noFill/>
            <a:miter lim="800000"/>
            <a:headEnd/>
            <a:tailEnd/>
          </a:ln>
        </p:spPr>
        <p:txBody>
          <a:bodyPr anchor="ctr"/>
          <a:lstStyle/>
          <a:p>
            <a:pPr algn="l" eaLnBrk="0" hangingPunct="0"/>
            <a:r>
              <a:rPr lang="en-US" sz="3200" b="1" dirty="0">
                <a:latin typeface="Times New Roman" pitchFamily="18" charset="0"/>
              </a:rPr>
              <a:t>In-vivo pharmacokinetic study of NPs</a:t>
            </a:r>
            <a:endParaRPr lang="en-IN" sz="3200" b="1" dirty="0">
              <a:latin typeface="Times New Roman" pitchFamily="18" charset="0"/>
            </a:endParaRPr>
          </a:p>
        </p:txBody>
      </p:sp>
      <p:sp>
        <p:nvSpPr>
          <p:cNvPr id="54275" name="Rectangle 6"/>
          <p:cNvSpPr>
            <a:spLocks noChangeArrowheads="1"/>
          </p:cNvSpPr>
          <p:nvPr/>
        </p:nvSpPr>
        <p:spPr bwMode="auto">
          <a:xfrm>
            <a:off x="304800" y="5859463"/>
            <a:ext cx="8382000" cy="457200"/>
          </a:xfrm>
          <a:prstGeom prst="rect">
            <a:avLst/>
          </a:prstGeom>
          <a:noFill/>
          <a:ln w="9525">
            <a:noFill/>
            <a:miter lim="800000"/>
            <a:headEnd/>
            <a:tailEnd/>
          </a:ln>
        </p:spPr>
        <p:txBody>
          <a:bodyPr anchor="ctr">
            <a:spAutoFit/>
          </a:bodyPr>
          <a:lstStyle/>
          <a:p>
            <a:pPr algn="just"/>
            <a:r>
              <a:rPr lang="en-US" sz="1200" b="1">
                <a:latin typeface="Times New Roman" pitchFamily="18" charset="0"/>
                <a:cs typeface="Times New Roman" pitchFamily="18" charset="0"/>
              </a:rPr>
              <a:t>Comparative plasma concentration time profile of paclitaxel after 10 mg/kg of i.v. administration of different polymeric nanoparticles in rat (data is mean of n=3, × Pure Drug; • PLGA NPs; ■ PLA NPs;▲PCL NPs</a:t>
            </a:r>
          </a:p>
        </p:txBody>
      </p:sp>
      <p:pic>
        <p:nvPicPr>
          <p:cNvPr id="54276" name="Picture 6" descr="PK Graph"/>
          <p:cNvPicPr>
            <a:picLocks noChangeAspect="1" noChangeArrowheads="1"/>
          </p:cNvPicPr>
          <p:nvPr/>
        </p:nvPicPr>
        <p:blipFill>
          <a:blip r:embed="rId2" cstate="print"/>
          <a:srcRect/>
          <a:stretch>
            <a:fillRect/>
          </a:stretch>
        </p:blipFill>
        <p:spPr bwMode="auto">
          <a:xfrm>
            <a:off x="1631950" y="1714500"/>
            <a:ext cx="5911850" cy="4192588"/>
          </a:xfrm>
          <a:prstGeom prst="rect">
            <a:avLst/>
          </a:prstGeom>
          <a:noFill/>
          <a:ln w="9525">
            <a:noFill/>
            <a:miter lim="800000"/>
            <a:headEnd/>
            <a:tailEnd/>
          </a:ln>
        </p:spPr>
      </p:pic>
      <p:sp>
        <p:nvSpPr>
          <p:cNvPr id="54277" name="Rectangle 12"/>
          <p:cNvSpPr>
            <a:spLocks noChangeArrowheads="1"/>
          </p:cNvSpPr>
          <p:nvPr/>
        </p:nvSpPr>
        <p:spPr bwMode="auto">
          <a:xfrm>
            <a:off x="33338" y="0"/>
            <a:ext cx="6024562" cy="609600"/>
          </a:xfrm>
          <a:prstGeom prst="rect">
            <a:avLst/>
          </a:prstGeom>
          <a:noFill/>
          <a:ln w="12700">
            <a:noFill/>
            <a:miter lim="800000"/>
            <a:headEnd/>
            <a:tailEnd/>
          </a:ln>
        </p:spPr>
        <p:txBody>
          <a:bodyPr lIns="90488" tIns="44450" rIns="90488" bIns="44450" anchor="ctr"/>
          <a:lstStyle/>
          <a:p>
            <a:pPr algn="l" eaLnBrk="0" hangingPunct="0"/>
            <a:endParaRPr lang="en-US" sz="2800" b="1" dirty="0">
              <a:latin typeface="Times New Roman" pitchFamily="18" charset="0"/>
            </a:endParaRPr>
          </a:p>
        </p:txBody>
      </p:sp>
    </p:spTree>
    <p:extLst>
      <p:ext uri="{BB962C8B-B14F-4D97-AF65-F5344CB8AC3E}">
        <p14:creationId xmlns:p14="http://schemas.microsoft.com/office/powerpoint/2010/main" val="398652163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1488" name="Group 64"/>
          <p:cNvGraphicFramePr>
            <a:graphicFrameLocks noGrp="1"/>
          </p:cNvGraphicFramePr>
          <p:nvPr>
            <p:extLst>
              <p:ext uri="{D42A27DB-BD31-4B8C-83A1-F6EECF244321}">
                <p14:modId xmlns:p14="http://schemas.microsoft.com/office/powerpoint/2010/main" val="3808868264"/>
              </p:ext>
            </p:extLst>
          </p:nvPr>
        </p:nvGraphicFramePr>
        <p:xfrm>
          <a:off x="685800" y="2362200"/>
          <a:ext cx="7212013" cy="2732090"/>
        </p:xfrm>
        <a:graphic>
          <a:graphicData uri="http://schemas.openxmlformats.org/drawingml/2006/table">
            <a:tbl>
              <a:tblPr/>
              <a:tblGrid>
                <a:gridCol w="666750"/>
                <a:gridCol w="2049463"/>
                <a:gridCol w="1011237"/>
                <a:gridCol w="1127125"/>
                <a:gridCol w="1230313"/>
                <a:gridCol w="1127125"/>
              </a:tblGrid>
              <a:tr h="528638">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err="1" smtClean="0">
                          <a:ln>
                            <a:noFill/>
                          </a:ln>
                          <a:solidFill>
                            <a:schemeClr val="tx1"/>
                          </a:solidFill>
                          <a:effectLst/>
                          <a:latin typeface="Times New Roman" pitchFamily="18" charset="0"/>
                          <a:cs typeface="Times New Roman" pitchFamily="18" charset="0"/>
                        </a:rPr>
                        <a:t>S.No</a:t>
                      </a:r>
                      <a:endParaRPr kumimoji="0" lang="en-US" sz="1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Parameters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TAX Sol</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PCL NPs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PLGA NPs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PLA NPs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de-DE" sz="1400" b="1" i="0" u="none" strike="noStrike" cap="none" normalizeH="0" baseline="0" smtClean="0">
                          <a:ln>
                            <a:noFill/>
                          </a:ln>
                          <a:solidFill>
                            <a:schemeClr val="tx1"/>
                          </a:solidFill>
                          <a:effectLst/>
                          <a:latin typeface="Times New Roman" pitchFamily="18" charset="0"/>
                          <a:cs typeface="Times New Roman" pitchFamily="18" charset="0"/>
                        </a:rPr>
                        <a:t>AUC</a:t>
                      </a:r>
                      <a:r>
                        <a:rPr kumimoji="0" lang="de-DE" sz="1400" b="1" i="0" u="none" strike="noStrike" cap="none" normalizeH="0" baseline="-30000" smtClean="0">
                          <a:ln>
                            <a:noFill/>
                          </a:ln>
                          <a:solidFill>
                            <a:schemeClr val="tx1"/>
                          </a:solidFill>
                          <a:effectLst/>
                          <a:latin typeface="Times New Roman" pitchFamily="18" charset="0"/>
                          <a:cs typeface="Times New Roman" pitchFamily="18" charset="0"/>
                        </a:rPr>
                        <a:t>0-inf  </a:t>
                      </a:r>
                      <a:r>
                        <a:rPr kumimoji="0" lang="de-DE" sz="1400" b="1" i="0" u="none" strike="noStrike" cap="none" normalizeH="0" baseline="0" smtClean="0">
                          <a:ln>
                            <a:noFill/>
                          </a:ln>
                          <a:solidFill>
                            <a:schemeClr val="tx1"/>
                          </a:solidFill>
                          <a:effectLst/>
                          <a:latin typeface="Times New Roman" pitchFamily="18" charset="0"/>
                          <a:cs typeface="Times New Roman" pitchFamily="18" charset="0"/>
                        </a:rPr>
                        <a:t>(ng.h)/mL</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5787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25304.48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24517.26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20070.01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7500">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AUMC</a:t>
                      </a:r>
                      <a:r>
                        <a:rPr kumimoji="0" lang="en-US" sz="1400" b="1" i="0" u="none" strike="noStrike" cap="none" normalizeH="0" baseline="-30000" smtClean="0">
                          <a:ln>
                            <a:noFill/>
                          </a:ln>
                          <a:solidFill>
                            <a:schemeClr val="tx1"/>
                          </a:solidFill>
                          <a:effectLst/>
                          <a:latin typeface="Times New Roman" pitchFamily="18" charset="0"/>
                          <a:cs typeface="Times New Roman" pitchFamily="18" charset="0"/>
                        </a:rPr>
                        <a:t>0-inf </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 (ng.h</a:t>
                      </a:r>
                      <a:r>
                        <a:rPr kumimoji="0" lang="en-US" sz="1400" b="1" i="0" u="none" strike="noStrike" cap="none" normalizeH="0" baseline="30000" smtClean="0">
                          <a:ln>
                            <a:noFill/>
                          </a:ln>
                          <a:solidFill>
                            <a:schemeClr val="tx1"/>
                          </a:solidFill>
                          <a:effectLst/>
                          <a:latin typeface="Times New Roman" pitchFamily="18" charset="0"/>
                          <a:cs typeface="Times New Roman" pitchFamily="18" charset="0"/>
                        </a:rPr>
                        <a:t>2</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)/mL</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21484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262731.55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297425.32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232132.67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C</a:t>
                      </a:r>
                      <a:r>
                        <a:rPr kumimoji="0" lang="en-US" sz="1400" b="1" i="0" u="none" strike="noStrike" cap="none" normalizeH="0" baseline="-30000" smtClean="0">
                          <a:ln>
                            <a:noFill/>
                          </a:ln>
                          <a:solidFill>
                            <a:schemeClr val="tx1"/>
                          </a:solidFill>
                          <a:effectLst/>
                          <a:latin typeface="Times New Roman" pitchFamily="18" charset="0"/>
                          <a:cs typeface="Times New Roman" pitchFamily="18" charset="0"/>
                        </a:rPr>
                        <a:t>max </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(ng/mL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3511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6144.41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6900.36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5268.00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5613">
                <a:tc gridSpan="6">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469900" marR="0" lvl="0" indent="-469900" algn="l" defTabSz="914400" rtl="0" eaLnBrk="0" fontAlgn="base" latinLnBrk="0" hangingPunct="0">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5288">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MRT (h)</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3.71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10.38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12.13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11.57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125">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l"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Cl (L/h/kg)</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1.8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0.4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0.4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69900" marR="0" lvl="0" indent="-469900" algn="ctr" defTabSz="914400" rtl="0" eaLnBrk="0" fontAlgn="base" latinLnBrk="0" hangingPunct="0">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0.5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5356" name="Title 1"/>
          <p:cNvSpPr txBox="1">
            <a:spLocks/>
          </p:cNvSpPr>
          <p:nvPr/>
        </p:nvSpPr>
        <p:spPr bwMode="auto">
          <a:xfrm>
            <a:off x="381000" y="152400"/>
            <a:ext cx="5943600" cy="1181100"/>
          </a:xfrm>
          <a:prstGeom prst="rect">
            <a:avLst/>
          </a:prstGeom>
          <a:noFill/>
          <a:ln w="9525">
            <a:noFill/>
            <a:miter lim="800000"/>
            <a:headEnd/>
            <a:tailEnd/>
          </a:ln>
        </p:spPr>
        <p:txBody>
          <a:bodyPr anchor="ctr"/>
          <a:lstStyle/>
          <a:p>
            <a:pPr algn="l" eaLnBrk="0" hangingPunct="0"/>
            <a:r>
              <a:rPr lang="en-US" sz="3200" b="1" dirty="0">
                <a:latin typeface="Times New Roman" pitchFamily="18" charset="0"/>
              </a:rPr>
              <a:t>Pharmacokinetic study of NPs</a:t>
            </a:r>
            <a:endParaRPr lang="en-IN" sz="3200" b="1" dirty="0">
              <a:latin typeface="Times New Roman" pitchFamily="18" charset="0"/>
            </a:endParaRPr>
          </a:p>
        </p:txBody>
      </p:sp>
      <p:sp>
        <p:nvSpPr>
          <p:cNvPr id="55357" name="Rectangle 63"/>
          <p:cNvSpPr>
            <a:spLocks noChangeArrowheads="1"/>
          </p:cNvSpPr>
          <p:nvPr/>
        </p:nvSpPr>
        <p:spPr bwMode="auto">
          <a:xfrm>
            <a:off x="1104900" y="1804988"/>
            <a:ext cx="7467600" cy="366712"/>
          </a:xfrm>
          <a:prstGeom prst="rect">
            <a:avLst/>
          </a:prstGeom>
          <a:noFill/>
          <a:ln w="9525">
            <a:noFill/>
            <a:miter lim="800000"/>
            <a:headEnd/>
            <a:tailEnd/>
          </a:ln>
        </p:spPr>
        <p:txBody>
          <a:bodyPr anchor="ctr">
            <a:spAutoFit/>
          </a:bodyPr>
          <a:lstStyle/>
          <a:p>
            <a:pPr algn="just" eaLnBrk="0" hangingPunct="0"/>
            <a:r>
              <a:rPr lang="en-US" b="1" dirty="0">
                <a:latin typeface="Times New Roman" pitchFamily="18" charset="0"/>
                <a:cs typeface="Times New Roman" pitchFamily="18" charset="0"/>
              </a:rPr>
              <a:t>Non-compartment-Pharmacokinetic Parameters of </a:t>
            </a:r>
            <a:r>
              <a:rPr lang="en-US" b="1" dirty="0" err="1">
                <a:latin typeface="Times New Roman" pitchFamily="18" charset="0"/>
                <a:cs typeface="Times New Roman" pitchFamily="18" charset="0"/>
              </a:rPr>
              <a:t>Paclitaxel</a:t>
            </a:r>
            <a:r>
              <a:rPr lang="en-US" dirty="0">
                <a:solidFill>
                  <a:schemeClr val="bg1"/>
                </a:solidFill>
                <a:latin typeface="Times New Roman" pitchFamily="18" charset="0"/>
                <a:cs typeface="Times New Roman" pitchFamily="18" charset="0"/>
              </a:rPr>
              <a:t> </a:t>
            </a:r>
          </a:p>
        </p:txBody>
      </p:sp>
    </p:spTree>
    <p:extLst>
      <p:ext uri="{BB962C8B-B14F-4D97-AF65-F5344CB8AC3E}">
        <p14:creationId xmlns:p14="http://schemas.microsoft.com/office/powerpoint/2010/main" val="2827432148"/>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latin typeface="Times New Roman" panose="02020603050405020304" pitchFamily="18" charset="0"/>
              </a:rPr>
              <a:t>The cytotoxicity of the prepared Paclitaxel loaded PNPs were measured in MCF-7 cancer cell line using MTT assay</a:t>
            </a:r>
          </a:p>
          <a:p>
            <a:r>
              <a:rPr lang="en-US" dirty="0">
                <a:latin typeface="Times New Roman" panose="02020603050405020304" pitchFamily="18" charset="0"/>
              </a:rPr>
              <a:t>Samples of cytotoxicity </a:t>
            </a:r>
            <a:r>
              <a:rPr lang="en-US" dirty="0" smtClean="0">
                <a:latin typeface="Times New Roman" panose="02020603050405020304" pitchFamily="18" charset="0"/>
              </a:rPr>
              <a:t>study</a:t>
            </a:r>
            <a:endParaRPr lang="en-IN" dirty="0" smtClean="0"/>
          </a:p>
          <a:p>
            <a:pPr>
              <a:buClr>
                <a:srgbClr val="FFFF00"/>
              </a:buClr>
              <a:buFont typeface="Wingdings" panose="05000000000000000000" pitchFamily="2" charset="2"/>
              <a:buChar char="Ø"/>
            </a:pPr>
            <a:r>
              <a:rPr lang="en-US" dirty="0">
                <a:latin typeface="Times New Roman" panose="02020603050405020304" pitchFamily="18" charset="0"/>
              </a:rPr>
              <a:t>Negative control (NC) sample-High density polyethylene</a:t>
            </a:r>
          </a:p>
          <a:p>
            <a:pPr>
              <a:buClr>
                <a:srgbClr val="FFFF00"/>
              </a:buClr>
              <a:buFont typeface="Wingdings" panose="05000000000000000000" pitchFamily="2" charset="2"/>
              <a:buChar char="Ø"/>
            </a:pPr>
            <a:r>
              <a:rPr lang="en-US" dirty="0">
                <a:latin typeface="Times New Roman" panose="02020603050405020304" pitchFamily="18" charset="0"/>
              </a:rPr>
              <a:t>Positive control (PC) sample-Phenol</a:t>
            </a:r>
          </a:p>
          <a:p>
            <a:pPr>
              <a:buClr>
                <a:srgbClr val="FFFF00"/>
              </a:buClr>
              <a:buFont typeface="Wingdings" panose="05000000000000000000" pitchFamily="2" charset="2"/>
              <a:buChar char="Ø"/>
            </a:pPr>
            <a:r>
              <a:rPr lang="en-US" dirty="0">
                <a:latin typeface="Times New Roman" panose="02020603050405020304" pitchFamily="18" charset="0"/>
              </a:rPr>
              <a:t>Paclitaxel Loaded PCL, PLGA and PLA PNPs</a:t>
            </a:r>
          </a:p>
          <a:p>
            <a:pPr>
              <a:buClr>
                <a:srgbClr val="FFFF00"/>
              </a:buClr>
              <a:buFont typeface="Wingdings" panose="05000000000000000000" pitchFamily="2" charset="2"/>
              <a:buChar char="Ø"/>
            </a:pPr>
            <a:r>
              <a:rPr lang="en-US" dirty="0">
                <a:latin typeface="Times New Roman" panose="02020603050405020304" pitchFamily="18" charset="0"/>
              </a:rPr>
              <a:t>Commercial Formulation</a:t>
            </a:r>
          </a:p>
          <a:p>
            <a:r>
              <a:rPr lang="en-US" dirty="0">
                <a:latin typeface="Times New Roman" panose="02020603050405020304" pitchFamily="18" charset="0"/>
              </a:rPr>
              <a:t>MTT assay procedure </a:t>
            </a:r>
          </a:p>
          <a:p>
            <a:pPr>
              <a:buClr>
                <a:srgbClr val="FFFF00"/>
              </a:buClr>
              <a:buFont typeface="Wingdings" panose="05000000000000000000" pitchFamily="2" charset="2"/>
              <a:buChar char="Ø"/>
            </a:pPr>
            <a:r>
              <a:rPr lang="en-US" dirty="0">
                <a:latin typeface="Times New Roman" panose="02020603050405020304" pitchFamily="18" charset="0"/>
              </a:rPr>
              <a:t>Concentration tested-10, 20 and 40 µg/mL </a:t>
            </a:r>
          </a:p>
          <a:p>
            <a:pPr>
              <a:buClr>
                <a:srgbClr val="FFFF00"/>
              </a:buClr>
              <a:buFont typeface="Wingdings" panose="05000000000000000000" pitchFamily="2" charset="2"/>
              <a:buChar char="Ø"/>
            </a:pPr>
            <a:r>
              <a:rPr lang="en-US" dirty="0">
                <a:latin typeface="Times New Roman" panose="02020603050405020304" pitchFamily="18" charset="0"/>
              </a:rPr>
              <a:t>Plate incubated for 24, 48 and 72 </a:t>
            </a:r>
            <a:r>
              <a:rPr lang="en-US" dirty="0" err="1">
                <a:latin typeface="Times New Roman" panose="02020603050405020304" pitchFamily="18" charset="0"/>
              </a:rPr>
              <a:t>hr</a:t>
            </a:r>
            <a:endParaRPr lang="en-US" dirty="0">
              <a:latin typeface="Times New Roman" panose="02020603050405020304" pitchFamily="18" charset="0"/>
            </a:endParaRPr>
          </a:p>
          <a:p>
            <a:pPr>
              <a:buClr>
                <a:srgbClr val="FFFF00"/>
              </a:buClr>
              <a:buFont typeface="Wingdings" panose="05000000000000000000" pitchFamily="2" charset="2"/>
              <a:buChar char="Ø"/>
            </a:pPr>
            <a:r>
              <a:rPr lang="en-US" dirty="0">
                <a:latin typeface="Times New Roman" panose="02020603050405020304" pitchFamily="18" charset="0"/>
              </a:rPr>
              <a:t>Morphological changes observed through microscope</a:t>
            </a:r>
          </a:p>
          <a:p>
            <a:endParaRPr lang="en-IN" dirty="0"/>
          </a:p>
        </p:txBody>
      </p:sp>
      <p:sp>
        <p:nvSpPr>
          <p:cNvPr id="3" name="Content Placeholder 2"/>
          <p:cNvSpPr>
            <a:spLocks noGrp="1"/>
          </p:cNvSpPr>
          <p:nvPr>
            <p:ph sz="quarter" idx="10"/>
          </p:nvPr>
        </p:nvSpPr>
        <p:spPr/>
        <p:txBody>
          <a:bodyPr>
            <a:normAutofit/>
          </a:bodyPr>
          <a:lstStyle/>
          <a:p>
            <a:r>
              <a:rPr lang="en-US" sz="3200" dirty="0">
                <a:latin typeface="Times New Roman" panose="02020603050405020304" pitchFamily="18" charset="0"/>
              </a:rPr>
              <a:t>In-vitro Cytotoxicity</a:t>
            </a:r>
            <a:endParaRPr lang="en-IN" sz="3200" dirty="0"/>
          </a:p>
        </p:txBody>
      </p:sp>
    </p:spTree>
    <p:extLst>
      <p:ext uri="{BB962C8B-B14F-4D97-AF65-F5344CB8AC3E}">
        <p14:creationId xmlns:p14="http://schemas.microsoft.com/office/powerpoint/2010/main" val="40883338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8"/>
          <p:cNvSpPr>
            <a:spLocks noChangeArrowheads="1"/>
          </p:cNvSpPr>
          <p:nvPr/>
        </p:nvSpPr>
        <p:spPr bwMode="auto">
          <a:xfrm>
            <a:off x="0" y="889116"/>
            <a:ext cx="9245600" cy="1275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r>
              <a:rPr lang="en-US" sz="2133" u="sng" dirty="0">
                <a:latin typeface="Times New Roman" panose="02020603050405020304" pitchFamily="18" charset="0"/>
                <a:cs typeface="Times New Roman" panose="02020603050405020304" pitchFamily="18" charset="0"/>
              </a:rPr>
              <a:t>By micro plate reader</a:t>
            </a:r>
          </a:p>
          <a:p>
            <a:endParaRPr lang="en-US" sz="711" u="sng" dirty="0">
              <a:latin typeface="Times New Roman" panose="02020603050405020304" pitchFamily="18" charset="0"/>
              <a:cs typeface="Times New Roman" panose="02020603050405020304" pitchFamily="18" charset="0"/>
            </a:endParaRPr>
          </a:p>
          <a:p>
            <a:r>
              <a:rPr lang="en-US" sz="2000" b="0" dirty="0" smtClean="0">
                <a:latin typeface="Times New Roman" panose="02020603050405020304" pitchFamily="18" charset="0"/>
                <a:cs typeface="Times New Roman" panose="02020603050405020304" pitchFamily="18" charset="0"/>
              </a:rPr>
              <a:t>Estimated </a:t>
            </a:r>
            <a:r>
              <a:rPr lang="en-US" sz="2000" b="0" dirty="0">
                <a:latin typeface="Times New Roman" panose="02020603050405020304" pitchFamily="18" charset="0"/>
                <a:cs typeface="Times New Roman" panose="02020603050405020304" pitchFamily="18" charset="0"/>
              </a:rPr>
              <a:t>by micro plate reader at 430 and 485 nm exc</a:t>
            </a:r>
            <a:r>
              <a:rPr lang="en-US" sz="2000" b="0" dirty="0">
                <a:solidFill>
                  <a:schemeClr val="bg1"/>
                </a:solidFill>
                <a:latin typeface="Times New Roman" panose="02020603050405020304" pitchFamily="18" charset="0"/>
                <a:cs typeface="Times New Roman" panose="02020603050405020304" pitchFamily="18" charset="0"/>
              </a:rPr>
              <a:t>itation </a:t>
            </a:r>
            <a:r>
              <a:rPr lang="en-US" sz="1778" b="0" dirty="0">
                <a:solidFill>
                  <a:schemeClr val="bg1"/>
                </a:solidFill>
                <a:latin typeface="Times New Roman" panose="02020603050405020304" pitchFamily="18" charset="0"/>
                <a:cs typeface="Times New Roman" panose="02020603050405020304" pitchFamily="18" charset="0"/>
              </a:rPr>
              <a:t>wavelength and emission wavelength</a:t>
            </a:r>
            <a:r>
              <a:rPr lang="en-US" sz="2844" b="0" dirty="0">
                <a:solidFill>
                  <a:schemeClr val="bg1"/>
                </a:solidFill>
                <a:latin typeface="Times New Roman" panose="02020603050405020304" pitchFamily="18" charset="0"/>
                <a:cs typeface="Times New Roman" panose="02020603050405020304" pitchFamily="18" charset="0"/>
              </a:rPr>
              <a:t> </a:t>
            </a:r>
          </a:p>
        </p:txBody>
      </p:sp>
      <p:sp>
        <p:nvSpPr>
          <p:cNvPr id="54275" name="Rectangle 10"/>
          <p:cNvSpPr>
            <a:spLocks noChangeArrowheads="1"/>
          </p:cNvSpPr>
          <p:nvPr/>
        </p:nvSpPr>
        <p:spPr bwMode="auto">
          <a:xfrm>
            <a:off x="1379604" y="331972"/>
            <a:ext cx="3874779" cy="47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r>
              <a:rPr lang="en-US" sz="2489" dirty="0" smtClean="0">
                <a:latin typeface="Times New Roman" panose="02020603050405020304" pitchFamily="18" charset="0"/>
              </a:rPr>
              <a:t>Results of Cytotoxic Study </a:t>
            </a:r>
            <a:endParaRPr lang="en-US" sz="2489" dirty="0">
              <a:latin typeface="Times New Roman" panose="02020603050405020304" pitchFamily="18" charset="0"/>
            </a:endParaRPr>
          </a:p>
        </p:txBody>
      </p:sp>
      <p:graphicFrame>
        <p:nvGraphicFramePr>
          <p:cNvPr id="104459" name="Group 11"/>
          <p:cNvGraphicFramePr>
            <a:graphicFrameLocks noGrp="1"/>
          </p:cNvGraphicFramePr>
          <p:nvPr>
            <p:extLst>
              <p:ext uri="{D42A27DB-BD31-4B8C-83A1-F6EECF244321}">
                <p14:modId xmlns:p14="http://schemas.microsoft.com/office/powerpoint/2010/main" val="3974225749"/>
              </p:ext>
            </p:extLst>
          </p:nvPr>
        </p:nvGraphicFramePr>
        <p:xfrm>
          <a:off x="508000" y="3429000"/>
          <a:ext cx="7739945" cy="2408040"/>
        </p:xfrm>
        <a:graphic>
          <a:graphicData uri="http://schemas.openxmlformats.org/drawingml/2006/table">
            <a:tbl>
              <a:tblPr/>
              <a:tblGrid>
                <a:gridCol w="767617"/>
                <a:gridCol w="3149768"/>
                <a:gridCol w="1295353"/>
                <a:gridCol w="1293941"/>
                <a:gridCol w="1233266"/>
              </a:tblGrid>
              <a:tr h="62329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S.NO</a:t>
                      </a:r>
                      <a:endParaRPr kumimoji="0" lang="en-US" sz="1800" b="0" i="0" u="none" strike="noStrike" cap="none" normalizeH="0" baseline="0" dirty="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NPs Formulation</a:t>
                      </a:r>
                      <a:endParaRPr kumimoji="0" lang="en-US" sz="1800" b="0" i="0" u="none" strike="noStrike" cap="none" normalizeH="0" baseline="0" dirty="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IC</a:t>
                      </a:r>
                      <a:r>
                        <a:rPr kumimoji="0" lang="en-US" sz="1800" b="1" i="0" u="none" strike="noStrike" cap="none" normalizeH="0" baseline="-30000" smtClean="0">
                          <a:ln>
                            <a:noFill/>
                          </a:ln>
                          <a:solidFill>
                            <a:schemeClr val="tx1"/>
                          </a:solidFill>
                          <a:effectLst/>
                          <a:latin typeface="Times New Roman" pitchFamily="18" charset="0"/>
                          <a:cs typeface="Times New Roman" pitchFamily="18" charset="0"/>
                        </a:rPr>
                        <a:t>50</a:t>
                      </a: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 (µg/mL) at different</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incubation time (hr)</a:t>
                      </a: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IN"/>
                    </a:p>
                  </a:txBody>
                  <a:tcPr/>
                </a:tc>
                <a:tc hMerge="1">
                  <a:txBody>
                    <a:bodyPr/>
                    <a:lstStyle/>
                    <a:p>
                      <a:endParaRPr lang="en-IN"/>
                    </a:p>
                  </a:txBody>
                  <a:tcPr/>
                </a:tc>
              </a:tr>
              <a:tr h="352297">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1</a:t>
                      </a:r>
                      <a:endParaRPr kumimoji="0" lang="en-US" sz="1800" b="0" i="0" u="none" strike="noStrike" cap="none" normalizeH="0" baseline="0" dirty="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IN"/>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24</a:t>
                      </a:r>
                      <a:endParaRPr kumimoji="0" lang="en-US" sz="1800" b="0" i="0" u="none" strike="noStrike" cap="none" normalizeH="0" baseline="0" dirty="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48</a:t>
                      </a:r>
                      <a:endParaRPr kumimoji="0" lang="en-US" sz="1800" b="0" i="0" u="none" strike="noStrike" cap="none" normalizeH="0" baseline="0" dirty="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Times New Roman" pitchFamily="18" charset="0"/>
                          <a:cs typeface="Times New Roman" pitchFamily="18" charset="0"/>
                        </a:rPr>
                        <a:t>72</a:t>
                      </a:r>
                      <a:endParaRPr kumimoji="0" lang="en-US" sz="1800" b="0" i="0" u="none" strike="noStrike" cap="none" normalizeH="0" baseline="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2297">
                <a:tc vMerge="1">
                  <a:txBody>
                    <a:bodyPr/>
                    <a:lstStyle/>
                    <a:p>
                      <a:endParaRPr lang="en-IN"/>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CRE-MR (Commercial product)</a:t>
                      </a:r>
                      <a:endParaRPr kumimoji="0" lang="en-US" sz="1800" b="0" i="0" u="none" strike="noStrike" cap="none" normalizeH="0" baseline="0" dirty="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19.51</a:t>
                      </a:r>
                      <a:endParaRPr kumimoji="0" lang="en-US" sz="1800" b="0" i="0" u="none" strike="noStrike" cap="none" normalizeH="0" baseline="0" dirty="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12.27</a:t>
                      </a:r>
                      <a:endParaRPr kumimoji="0" lang="en-US" sz="1800" b="0" i="0" u="none" strike="noStrike" cap="none" normalizeH="0" baseline="0" dirty="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8.74</a:t>
                      </a:r>
                      <a:endParaRPr kumimoji="0" lang="en-US" sz="1800" b="0" i="0" u="none" strike="noStrike" cap="none" normalizeH="0" baseline="0" dirty="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229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en-US" sz="1800" b="0" i="0" u="none" strike="noStrike" cap="none" normalizeH="0" baseline="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Paclitaxel PCL NPs</a:t>
                      </a:r>
                      <a:endParaRPr kumimoji="0" lang="en-US" sz="1800" b="0" i="0" u="none" strike="noStrike" cap="none" normalizeH="0" baseline="0" dirty="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14.30</a:t>
                      </a:r>
                      <a:endParaRPr kumimoji="0" lang="en-US" sz="1800" b="0" i="0" u="none" strike="noStrike" cap="none" normalizeH="0" baseline="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10.28</a:t>
                      </a:r>
                      <a:endParaRPr kumimoji="0" lang="en-US" sz="1800" b="0" i="0" u="none" strike="noStrike" cap="none" normalizeH="0" baseline="0" dirty="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7.63</a:t>
                      </a:r>
                      <a:endParaRPr kumimoji="0" lang="en-US" sz="1800" b="0" i="0" u="none" strike="noStrike" cap="none" normalizeH="0" baseline="0" dirty="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229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US" sz="1800" b="0" i="0" u="none" strike="noStrike" cap="none" normalizeH="0" baseline="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Paclitaxel PLGA NPs</a:t>
                      </a:r>
                      <a:endParaRPr kumimoji="0" lang="en-US" sz="1800" b="0" i="0" u="none" strike="noStrike" cap="none" normalizeH="0" baseline="0" dirty="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13.32</a:t>
                      </a:r>
                      <a:endParaRPr kumimoji="0" lang="en-US" sz="1800" b="0" i="0" u="none" strike="noStrike" cap="none" normalizeH="0" baseline="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9.88</a:t>
                      </a:r>
                      <a:endParaRPr kumimoji="0" lang="en-US" sz="1800" b="0" i="0" u="none" strike="noStrike" cap="none" normalizeH="0" baseline="0" dirty="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7.21</a:t>
                      </a:r>
                      <a:endParaRPr kumimoji="0" lang="en-US" sz="1800" b="0" i="0" u="none" strike="noStrike" cap="none" normalizeH="0" baseline="0" dirty="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229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US" sz="1800" b="0" i="0" u="none" strike="noStrike" cap="none" normalizeH="0" baseline="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Paclitaxel PLA NPs</a:t>
                      </a:r>
                      <a:endParaRPr kumimoji="0" lang="en-US" sz="1800" b="0" i="0" u="none" strike="noStrike" cap="none" normalizeH="0" baseline="0" dirty="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9.79</a:t>
                      </a:r>
                      <a:endParaRPr kumimoji="0" lang="en-US" sz="1800" b="0" i="0" u="none" strike="noStrike" cap="none" normalizeH="0" baseline="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8.18</a:t>
                      </a:r>
                      <a:endParaRPr kumimoji="0" lang="en-US" sz="1800" b="0" i="0" u="none" strike="noStrike" cap="none" normalizeH="0" baseline="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6.80</a:t>
                      </a:r>
                      <a:endParaRPr kumimoji="0" lang="en-US" sz="1800" b="0" i="0" u="none" strike="noStrike" cap="none" normalizeH="0" baseline="0" dirty="0" smtClean="0">
                        <a:ln>
                          <a:noFill/>
                        </a:ln>
                        <a:solidFill>
                          <a:schemeClr val="tx1"/>
                        </a:solidFill>
                        <a:effectLst/>
                        <a:latin typeface="Times New Roman" pitchFamily="18" charset="0"/>
                      </a:endParaRPr>
                    </a:p>
                  </a:txBody>
                  <a:tcPr marL="81277" marR="81277" marT="40650" marB="4065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4317" name="Rectangle 52"/>
          <p:cNvSpPr>
            <a:spLocks noChangeArrowheads="1"/>
          </p:cNvSpPr>
          <p:nvPr/>
        </p:nvSpPr>
        <p:spPr bwMode="auto">
          <a:xfrm>
            <a:off x="304888" y="2744892"/>
            <a:ext cx="8452378" cy="530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just"/>
            <a:r>
              <a:rPr lang="en-US" sz="1400" dirty="0" smtClean="0">
                <a:latin typeface="Times New Roman" panose="02020603050405020304" pitchFamily="18" charset="0"/>
              </a:rPr>
              <a:t>IC</a:t>
            </a:r>
            <a:r>
              <a:rPr lang="en-US" sz="1400" baseline="-25000" dirty="0" smtClean="0">
                <a:latin typeface="Times New Roman" panose="02020603050405020304" pitchFamily="18" charset="0"/>
              </a:rPr>
              <a:t>50</a:t>
            </a:r>
            <a:r>
              <a:rPr lang="en-US" sz="1400" dirty="0" smtClean="0">
                <a:latin typeface="Times New Roman" panose="02020603050405020304" pitchFamily="18" charset="0"/>
              </a:rPr>
              <a:t> </a:t>
            </a:r>
            <a:r>
              <a:rPr lang="en-US" sz="1400" dirty="0">
                <a:latin typeface="Times New Roman" panose="02020603050405020304" pitchFamily="18" charset="0"/>
              </a:rPr>
              <a:t>(µg/mL) of MCF-7 cells after 24, 48 and 72 </a:t>
            </a:r>
            <a:r>
              <a:rPr lang="en-US" sz="1400" dirty="0" err="1">
                <a:latin typeface="Times New Roman" panose="02020603050405020304" pitchFamily="18" charset="0"/>
              </a:rPr>
              <a:t>hr</a:t>
            </a:r>
            <a:r>
              <a:rPr lang="en-US" sz="1400" dirty="0">
                <a:latin typeface="Times New Roman" panose="02020603050405020304" pitchFamily="18" charset="0"/>
              </a:rPr>
              <a:t> of incubation with 10 µg/mL concentration of Paclitaxel</a:t>
            </a:r>
          </a:p>
          <a:p>
            <a:pPr algn="just"/>
            <a:r>
              <a:rPr lang="en-US" sz="1400" dirty="0">
                <a:latin typeface="Times New Roman" panose="02020603050405020304" pitchFamily="18" charset="0"/>
              </a:rPr>
              <a:t> loaded PNPs and commercial Paclitaxel formulation</a:t>
            </a:r>
          </a:p>
        </p:txBody>
      </p:sp>
      <p:sp>
        <p:nvSpPr>
          <p:cNvPr id="54318"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44" b="1">
                <a:solidFill>
                  <a:schemeClr val="tx1"/>
                </a:solidFill>
                <a:latin typeface="Arial" panose="020B0604020202020204" pitchFamily="34" charset="0"/>
                <a:cs typeface="Arial" panose="020B0604020202020204" pitchFamily="34" charset="0"/>
              </a:defRPr>
            </a:lvl1pPr>
            <a:lvl2pPr marL="660408" indent="-254003" eaLnBrk="0" hangingPunct="0">
              <a:defRPr sz="2844" b="1">
                <a:solidFill>
                  <a:schemeClr val="tx1"/>
                </a:solidFill>
                <a:latin typeface="Arial" panose="020B0604020202020204" pitchFamily="34" charset="0"/>
                <a:cs typeface="Arial" panose="020B0604020202020204" pitchFamily="34" charset="0"/>
              </a:defRPr>
            </a:lvl2pPr>
            <a:lvl3pPr marL="1016013" indent="-203203" eaLnBrk="0" hangingPunct="0">
              <a:defRPr sz="2844" b="1">
                <a:solidFill>
                  <a:schemeClr val="tx1"/>
                </a:solidFill>
                <a:latin typeface="Arial" panose="020B0604020202020204" pitchFamily="34" charset="0"/>
                <a:cs typeface="Arial" panose="020B0604020202020204" pitchFamily="34" charset="0"/>
              </a:defRPr>
            </a:lvl3pPr>
            <a:lvl4pPr marL="1422418" indent="-203203" eaLnBrk="0" hangingPunct="0">
              <a:defRPr sz="2844" b="1">
                <a:solidFill>
                  <a:schemeClr val="tx1"/>
                </a:solidFill>
                <a:latin typeface="Arial" panose="020B0604020202020204" pitchFamily="34" charset="0"/>
                <a:cs typeface="Arial" panose="020B0604020202020204" pitchFamily="34" charset="0"/>
              </a:defRPr>
            </a:lvl4pPr>
            <a:lvl5pPr marL="1828823" indent="-203203" eaLnBrk="0" hangingPunct="0">
              <a:defRPr sz="2844" b="1">
                <a:solidFill>
                  <a:schemeClr val="tx1"/>
                </a:solidFill>
                <a:latin typeface="Arial" panose="020B0604020202020204" pitchFamily="34" charset="0"/>
                <a:cs typeface="Arial" panose="020B0604020202020204" pitchFamily="34" charset="0"/>
              </a:defRPr>
            </a:lvl5pPr>
            <a:lvl6pPr marL="2235228" indent="-203203" eaLnBrk="0" fontAlgn="base" hangingPunct="0">
              <a:spcBef>
                <a:spcPct val="0"/>
              </a:spcBef>
              <a:spcAft>
                <a:spcPct val="0"/>
              </a:spcAft>
              <a:defRPr sz="2844" b="1">
                <a:solidFill>
                  <a:schemeClr val="tx1"/>
                </a:solidFill>
                <a:latin typeface="Arial" panose="020B0604020202020204" pitchFamily="34" charset="0"/>
                <a:cs typeface="Arial" panose="020B0604020202020204" pitchFamily="34" charset="0"/>
              </a:defRPr>
            </a:lvl6pPr>
            <a:lvl7pPr marL="2641633" indent="-203203" eaLnBrk="0" fontAlgn="base" hangingPunct="0">
              <a:spcBef>
                <a:spcPct val="0"/>
              </a:spcBef>
              <a:spcAft>
                <a:spcPct val="0"/>
              </a:spcAft>
              <a:defRPr sz="2844" b="1">
                <a:solidFill>
                  <a:schemeClr val="tx1"/>
                </a:solidFill>
                <a:latin typeface="Arial" panose="020B0604020202020204" pitchFamily="34" charset="0"/>
                <a:cs typeface="Arial" panose="020B0604020202020204" pitchFamily="34" charset="0"/>
              </a:defRPr>
            </a:lvl7pPr>
            <a:lvl8pPr marL="3048038" indent="-203203" eaLnBrk="0" fontAlgn="base" hangingPunct="0">
              <a:spcBef>
                <a:spcPct val="0"/>
              </a:spcBef>
              <a:spcAft>
                <a:spcPct val="0"/>
              </a:spcAft>
              <a:defRPr sz="2844" b="1">
                <a:solidFill>
                  <a:schemeClr val="tx1"/>
                </a:solidFill>
                <a:latin typeface="Arial" panose="020B0604020202020204" pitchFamily="34" charset="0"/>
                <a:cs typeface="Arial" panose="020B0604020202020204" pitchFamily="34" charset="0"/>
              </a:defRPr>
            </a:lvl8pPr>
            <a:lvl9pPr marL="3454443" indent="-203203" eaLnBrk="0" fontAlgn="base" hangingPunct="0">
              <a:spcBef>
                <a:spcPct val="0"/>
              </a:spcBef>
              <a:spcAft>
                <a:spcPct val="0"/>
              </a:spcAft>
              <a:defRPr sz="2844" b="1">
                <a:solidFill>
                  <a:schemeClr val="tx1"/>
                </a:solidFill>
                <a:latin typeface="Arial" panose="020B0604020202020204" pitchFamily="34" charset="0"/>
                <a:cs typeface="Arial" panose="020B0604020202020204" pitchFamily="34" charset="0"/>
              </a:defRPr>
            </a:lvl9pPr>
          </a:lstStyle>
          <a:p>
            <a:pPr eaLnBrk="1" hangingPunct="1"/>
            <a:fld id="{AACA890A-0CE1-401E-AF46-E5D3899E26D3}" type="slidenum">
              <a:rPr lang="en-US" sz="1422">
                <a:solidFill>
                  <a:schemeClr val="bg1"/>
                </a:solidFill>
              </a:rPr>
              <a:pPr eaLnBrk="1" hangingPunct="1"/>
              <a:t>20</a:t>
            </a:fld>
            <a:endParaRPr lang="en-US" sz="1422">
              <a:solidFill>
                <a:schemeClr val="bg1"/>
              </a:solidFill>
            </a:endParaRPr>
          </a:p>
        </p:txBody>
      </p:sp>
      <p:pic>
        <p:nvPicPr>
          <p:cNvPr id="54319" name="Picture 8" descr="bits_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77111" y="381000"/>
            <a:ext cx="366889" cy="366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5271668"/>
      </p:ext>
    </p:extLst>
  </p:cSld>
  <p:clrMapOvr>
    <a:masterClrMapping/>
  </p:clrMapOvr>
  <p:transition>
    <p:cut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
          <p:cNvSpPr>
            <a:spLocks noChangeArrowheads="1"/>
          </p:cNvSpPr>
          <p:nvPr/>
        </p:nvSpPr>
        <p:spPr bwMode="auto">
          <a:xfrm>
            <a:off x="90488" y="114300"/>
            <a:ext cx="3567112" cy="519113"/>
          </a:xfrm>
          <a:prstGeom prst="rect">
            <a:avLst/>
          </a:prstGeom>
          <a:noFill/>
          <a:ln w="9525">
            <a:noFill/>
            <a:miter lim="800000"/>
            <a:headEnd/>
            <a:tailEnd/>
          </a:ln>
        </p:spPr>
        <p:txBody>
          <a:bodyPr>
            <a:spAutoFit/>
          </a:bodyPr>
          <a:lstStyle/>
          <a:p>
            <a:pPr algn="l" eaLnBrk="0" hangingPunct="0"/>
            <a:r>
              <a:rPr lang="en-US" sz="2400" b="1" dirty="0" err="1">
                <a:latin typeface="Times New Roman" pitchFamily="18" charset="0"/>
                <a:cs typeface="Times New Roman" pitchFamily="18" charset="0"/>
              </a:rPr>
              <a:t>Pharmacodynamic</a:t>
            </a:r>
            <a:r>
              <a:rPr lang="en-US" sz="2400" b="1" dirty="0">
                <a:latin typeface="Times New Roman" pitchFamily="18" charset="0"/>
                <a:cs typeface="Times New Roman" pitchFamily="18" charset="0"/>
              </a:rPr>
              <a:t> Study</a:t>
            </a:r>
            <a:r>
              <a:rPr lang="en-US" sz="2800" b="1" dirty="0">
                <a:latin typeface="Times New Roman" pitchFamily="18" charset="0"/>
                <a:cs typeface="Times New Roman" pitchFamily="18" charset="0"/>
              </a:rPr>
              <a:t> </a:t>
            </a:r>
          </a:p>
        </p:txBody>
      </p:sp>
      <p:sp>
        <p:nvSpPr>
          <p:cNvPr id="56323" name="Rectangle 5"/>
          <p:cNvSpPr>
            <a:spLocks noChangeArrowheads="1"/>
          </p:cNvSpPr>
          <p:nvPr/>
        </p:nvSpPr>
        <p:spPr bwMode="auto">
          <a:xfrm>
            <a:off x="38100" y="685800"/>
            <a:ext cx="4800600" cy="457200"/>
          </a:xfrm>
          <a:prstGeom prst="rect">
            <a:avLst/>
          </a:prstGeom>
          <a:noFill/>
          <a:ln w="9525">
            <a:noFill/>
            <a:miter lim="800000"/>
            <a:headEnd/>
            <a:tailEnd/>
          </a:ln>
        </p:spPr>
        <p:txBody>
          <a:bodyPr>
            <a:spAutoFit/>
          </a:bodyPr>
          <a:lstStyle/>
          <a:p>
            <a:pPr algn="just" eaLnBrk="0" hangingPunct="0">
              <a:buClr>
                <a:srgbClr val="FF0066"/>
              </a:buClr>
              <a:buFont typeface="Wingdings" pitchFamily="2" charset="2"/>
              <a:buNone/>
            </a:pPr>
            <a:r>
              <a:rPr lang="en-US" sz="2400" b="1" dirty="0">
                <a:latin typeface="Times New Roman" pitchFamily="18" charset="0"/>
                <a:cs typeface="Times New Roman" pitchFamily="18" charset="0"/>
              </a:rPr>
              <a:t>In-vivo anti-tumor activity in rat</a:t>
            </a:r>
            <a:endParaRPr lang="en-US" sz="2000" dirty="0">
              <a:latin typeface="Times New Roman" pitchFamily="18" charset="0"/>
              <a:cs typeface="Times New Roman" pitchFamily="18" charset="0"/>
            </a:endParaRPr>
          </a:p>
        </p:txBody>
      </p:sp>
      <p:sp>
        <p:nvSpPr>
          <p:cNvPr id="56324" name="Rectangle 6"/>
          <p:cNvSpPr>
            <a:spLocks noChangeArrowheads="1"/>
          </p:cNvSpPr>
          <p:nvPr/>
        </p:nvSpPr>
        <p:spPr bwMode="auto">
          <a:xfrm>
            <a:off x="0" y="1433155"/>
            <a:ext cx="8991600" cy="800219"/>
          </a:xfrm>
          <a:prstGeom prst="rect">
            <a:avLst/>
          </a:prstGeom>
          <a:noFill/>
          <a:ln w="9525">
            <a:noFill/>
            <a:miter lim="800000"/>
            <a:headEnd/>
            <a:tailEnd/>
          </a:ln>
        </p:spPr>
        <p:txBody>
          <a:bodyPr anchor="ctr">
            <a:spAutoFit/>
          </a:bodyPr>
          <a:lstStyle/>
          <a:p>
            <a:pPr algn="l" eaLnBrk="0" hangingPunct="0"/>
            <a:r>
              <a:rPr lang="en-US" b="1" dirty="0" err="1">
                <a:latin typeface="Times New Roman" pitchFamily="18" charset="0"/>
              </a:rPr>
              <a:t>Hepatocellular</a:t>
            </a:r>
            <a:r>
              <a:rPr lang="en-US" b="1" dirty="0">
                <a:latin typeface="Times New Roman" pitchFamily="18" charset="0"/>
              </a:rPr>
              <a:t> carcinoma (HCC) model in rats</a:t>
            </a:r>
          </a:p>
          <a:p>
            <a:pPr algn="just" eaLnBrk="0" hangingPunct="0"/>
            <a:r>
              <a:rPr lang="en-US" sz="1400" b="1" dirty="0" smtClean="0">
                <a:latin typeface="Times New Roman" pitchFamily="18" charset="0"/>
              </a:rPr>
              <a:t>HCC </a:t>
            </a:r>
            <a:r>
              <a:rPr lang="en-US" sz="1400" b="1" dirty="0">
                <a:latin typeface="Times New Roman" pitchFamily="18" charset="0"/>
              </a:rPr>
              <a:t>model was chemically induced to </a:t>
            </a:r>
            <a:r>
              <a:rPr lang="en-US" sz="1400" b="1" dirty="0" err="1">
                <a:latin typeface="Times New Roman" pitchFamily="18" charset="0"/>
              </a:rPr>
              <a:t>wistar</a:t>
            </a:r>
            <a:r>
              <a:rPr lang="en-US" sz="1400" b="1" dirty="0">
                <a:latin typeface="Times New Roman" pitchFamily="18" charset="0"/>
              </a:rPr>
              <a:t> rats by </a:t>
            </a:r>
            <a:r>
              <a:rPr lang="en-US" sz="1400" b="1" dirty="0" err="1" smtClean="0">
                <a:latin typeface="Times New Roman" pitchFamily="18" charset="0"/>
              </a:rPr>
              <a:t>intraperitoneal</a:t>
            </a:r>
            <a:r>
              <a:rPr lang="en-US" sz="1400" b="1" dirty="0" smtClean="0">
                <a:latin typeface="Times New Roman" pitchFamily="18" charset="0"/>
              </a:rPr>
              <a:t> </a:t>
            </a:r>
            <a:r>
              <a:rPr lang="en-US" sz="1400" b="1" dirty="0">
                <a:latin typeface="Times New Roman" pitchFamily="18" charset="0"/>
              </a:rPr>
              <a:t>(</a:t>
            </a:r>
            <a:r>
              <a:rPr lang="en-US" sz="1400" b="1" dirty="0" err="1">
                <a:latin typeface="Times New Roman" pitchFamily="18" charset="0"/>
              </a:rPr>
              <a:t>i.p</a:t>
            </a:r>
            <a:r>
              <a:rPr lang="en-US" sz="1400" b="1" dirty="0">
                <a:latin typeface="Times New Roman" pitchFamily="18" charset="0"/>
              </a:rPr>
              <a:t>) administration of N-</a:t>
            </a:r>
            <a:r>
              <a:rPr lang="en-US" sz="1400" b="1" dirty="0" err="1">
                <a:latin typeface="Times New Roman" pitchFamily="18" charset="0"/>
              </a:rPr>
              <a:t>Nitrosodiethylamine</a:t>
            </a:r>
            <a:r>
              <a:rPr lang="en-US" sz="1400" b="1" dirty="0">
                <a:latin typeface="Times New Roman" pitchFamily="18" charset="0"/>
              </a:rPr>
              <a:t> (DEN, </a:t>
            </a:r>
            <a:r>
              <a:rPr lang="en-US" sz="1400" b="1" dirty="0" err="1">
                <a:latin typeface="Times New Roman" pitchFamily="18" charset="0"/>
              </a:rPr>
              <a:t>Isopac</a:t>
            </a:r>
            <a:r>
              <a:rPr lang="en-US" sz="1400" b="1" dirty="0">
                <a:latin typeface="Times New Roman" pitchFamily="18" charset="0"/>
              </a:rPr>
              <a:t>® Sigma, USA) 180 mg/kg for three days</a:t>
            </a:r>
            <a:endParaRPr lang="en-US" sz="1400" dirty="0">
              <a:latin typeface="Times New Roman" pitchFamily="18" charset="0"/>
            </a:endParaRPr>
          </a:p>
        </p:txBody>
      </p:sp>
      <p:grpSp>
        <p:nvGrpSpPr>
          <p:cNvPr id="2" name="Group 7"/>
          <p:cNvGrpSpPr>
            <a:grpSpLocks/>
          </p:cNvGrpSpPr>
          <p:nvPr/>
        </p:nvGrpSpPr>
        <p:grpSpPr bwMode="auto">
          <a:xfrm>
            <a:off x="342900" y="3124200"/>
            <a:ext cx="5432425" cy="3124200"/>
            <a:chOff x="504" y="336"/>
            <a:chExt cx="3888" cy="2592"/>
          </a:xfrm>
        </p:grpSpPr>
        <p:sp>
          <p:nvSpPr>
            <p:cNvPr id="56336" name="Rectangle 8"/>
            <p:cNvSpPr>
              <a:spLocks noChangeArrowheads="1"/>
            </p:cNvSpPr>
            <p:nvPr/>
          </p:nvSpPr>
          <p:spPr bwMode="auto">
            <a:xfrm>
              <a:off x="504" y="636"/>
              <a:ext cx="3888" cy="305"/>
            </a:xfrm>
            <a:prstGeom prst="rect">
              <a:avLst/>
            </a:prstGeom>
            <a:noFill/>
            <a:ln w="9525">
              <a:noFill/>
              <a:miter lim="800000"/>
              <a:headEnd/>
              <a:tailEnd/>
            </a:ln>
          </p:spPr>
          <p:txBody>
            <a:bodyPr anchor="ctr">
              <a:spAutoFit/>
            </a:bodyPr>
            <a:lstStyle/>
            <a:p>
              <a:pPr algn="l" eaLnBrk="0" hangingPunct="0">
                <a:tabLst>
                  <a:tab pos="1222375" algn="l"/>
                </a:tabLst>
              </a:pPr>
              <a:r>
                <a:rPr lang="en-US" b="1">
                  <a:latin typeface="Times New Roman" pitchFamily="18" charset="0"/>
                </a:rPr>
                <a:t>1        3       5         7      Normal Saline Daily</a:t>
              </a:r>
            </a:p>
          </p:txBody>
        </p:sp>
        <p:sp>
          <p:nvSpPr>
            <p:cNvPr id="56337" name="AutoShape 9"/>
            <p:cNvSpPr>
              <a:spLocks noChangeArrowheads="1"/>
            </p:cNvSpPr>
            <p:nvPr/>
          </p:nvSpPr>
          <p:spPr bwMode="auto">
            <a:xfrm rot="5400000">
              <a:off x="456" y="384"/>
              <a:ext cx="288" cy="19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solidFill>
                <a:srgbClr val="000000"/>
              </a:solidFill>
              <a:miter lim="800000"/>
              <a:headEnd/>
              <a:tailEnd/>
            </a:ln>
          </p:spPr>
          <p:txBody>
            <a:bodyPr/>
            <a:lstStyle/>
            <a:p>
              <a:endParaRPr lang="en-US"/>
            </a:p>
          </p:txBody>
        </p:sp>
        <p:sp>
          <p:nvSpPr>
            <p:cNvPr id="56338" name="AutoShape 10"/>
            <p:cNvSpPr>
              <a:spLocks noChangeArrowheads="1"/>
            </p:cNvSpPr>
            <p:nvPr/>
          </p:nvSpPr>
          <p:spPr bwMode="auto">
            <a:xfrm rot="5400000">
              <a:off x="792" y="384"/>
              <a:ext cx="288" cy="19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solidFill>
                <a:srgbClr val="000000"/>
              </a:solidFill>
              <a:miter lim="800000"/>
              <a:headEnd/>
              <a:tailEnd/>
            </a:ln>
          </p:spPr>
          <p:txBody>
            <a:bodyPr/>
            <a:lstStyle/>
            <a:p>
              <a:endParaRPr lang="en-US"/>
            </a:p>
          </p:txBody>
        </p:sp>
        <p:sp>
          <p:nvSpPr>
            <p:cNvPr id="56339" name="AutoShape 11"/>
            <p:cNvSpPr>
              <a:spLocks noChangeArrowheads="1"/>
            </p:cNvSpPr>
            <p:nvPr/>
          </p:nvSpPr>
          <p:spPr bwMode="auto">
            <a:xfrm rot="5400000">
              <a:off x="1128" y="384"/>
              <a:ext cx="288" cy="19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solidFill>
                <a:srgbClr val="000000"/>
              </a:solidFill>
              <a:miter lim="800000"/>
              <a:headEnd/>
              <a:tailEnd/>
            </a:ln>
          </p:spPr>
          <p:txBody>
            <a:bodyPr/>
            <a:lstStyle/>
            <a:p>
              <a:endParaRPr lang="en-US"/>
            </a:p>
          </p:txBody>
        </p:sp>
        <p:sp>
          <p:nvSpPr>
            <p:cNvPr id="56340" name="Line 12"/>
            <p:cNvSpPr>
              <a:spLocks noChangeShapeType="1"/>
            </p:cNvSpPr>
            <p:nvPr/>
          </p:nvSpPr>
          <p:spPr bwMode="auto">
            <a:xfrm>
              <a:off x="504" y="672"/>
              <a:ext cx="192" cy="0"/>
            </a:xfrm>
            <a:prstGeom prst="line">
              <a:avLst/>
            </a:prstGeom>
            <a:noFill/>
            <a:ln w="50800">
              <a:solidFill>
                <a:schemeClr val="bg1"/>
              </a:solidFill>
              <a:round/>
              <a:headEnd/>
              <a:tailEnd/>
            </a:ln>
          </p:spPr>
          <p:txBody>
            <a:bodyPr/>
            <a:lstStyle/>
            <a:p>
              <a:endParaRPr lang="en-US"/>
            </a:p>
          </p:txBody>
        </p:sp>
        <p:sp>
          <p:nvSpPr>
            <p:cNvPr id="56341" name="Line 13"/>
            <p:cNvSpPr>
              <a:spLocks noChangeShapeType="1"/>
            </p:cNvSpPr>
            <p:nvPr/>
          </p:nvSpPr>
          <p:spPr bwMode="auto">
            <a:xfrm>
              <a:off x="840" y="672"/>
              <a:ext cx="192" cy="0"/>
            </a:xfrm>
            <a:prstGeom prst="line">
              <a:avLst/>
            </a:prstGeom>
            <a:noFill/>
            <a:ln w="50800">
              <a:solidFill>
                <a:schemeClr val="bg1"/>
              </a:solidFill>
              <a:round/>
              <a:headEnd/>
              <a:tailEnd/>
            </a:ln>
          </p:spPr>
          <p:txBody>
            <a:bodyPr/>
            <a:lstStyle/>
            <a:p>
              <a:endParaRPr lang="en-US"/>
            </a:p>
          </p:txBody>
        </p:sp>
        <p:sp>
          <p:nvSpPr>
            <p:cNvPr id="56342" name="Line 14"/>
            <p:cNvSpPr>
              <a:spLocks noChangeShapeType="1"/>
            </p:cNvSpPr>
            <p:nvPr/>
          </p:nvSpPr>
          <p:spPr bwMode="auto">
            <a:xfrm>
              <a:off x="1176" y="672"/>
              <a:ext cx="192" cy="0"/>
            </a:xfrm>
            <a:prstGeom prst="line">
              <a:avLst/>
            </a:prstGeom>
            <a:noFill/>
            <a:ln w="50800">
              <a:solidFill>
                <a:schemeClr val="bg1"/>
              </a:solidFill>
              <a:round/>
              <a:headEnd/>
              <a:tailEnd/>
            </a:ln>
          </p:spPr>
          <p:txBody>
            <a:bodyPr/>
            <a:lstStyle/>
            <a:p>
              <a:endParaRPr lang="en-US"/>
            </a:p>
          </p:txBody>
        </p:sp>
        <p:grpSp>
          <p:nvGrpSpPr>
            <p:cNvPr id="3" name="Group 15"/>
            <p:cNvGrpSpPr>
              <a:grpSpLocks/>
            </p:cNvGrpSpPr>
            <p:nvPr/>
          </p:nvGrpSpPr>
          <p:grpSpPr bwMode="auto">
            <a:xfrm>
              <a:off x="504" y="1008"/>
              <a:ext cx="2784" cy="0"/>
              <a:chOff x="504" y="1008"/>
              <a:chExt cx="2784" cy="0"/>
            </a:xfrm>
          </p:grpSpPr>
          <p:sp>
            <p:nvSpPr>
              <p:cNvPr id="56376" name="Line 16"/>
              <p:cNvSpPr>
                <a:spLocks noChangeShapeType="1"/>
              </p:cNvSpPr>
              <p:nvPr/>
            </p:nvSpPr>
            <p:spPr bwMode="auto">
              <a:xfrm>
                <a:off x="504" y="1008"/>
                <a:ext cx="192" cy="0"/>
              </a:xfrm>
              <a:prstGeom prst="line">
                <a:avLst/>
              </a:prstGeom>
              <a:noFill/>
              <a:ln w="50800">
                <a:solidFill>
                  <a:schemeClr val="tx1"/>
                </a:solidFill>
                <a:round/>
                <a:headEnd/>
                <a:tailEnd/>
              </a:ln>
            </p:spPr>
            <p:txBody>
              <a:bodyPr/>
              <a:lstStyle/>
              <a:p>
                <a:endParaRPr lang="en-US"/>
              </a:p>
            </p:txBody>
          </p:sp>
          <p:sp>
            <p:nvSpPr>
              <p:cNvPr id="56377" name="Line 17"/>
              <p:cNvSpPr>
                <a:spLocks noChangeShapeType="1"/>
              </p:cNvSpPr>
              <p:nvPr/>
            </p:nvSpPr>
            <p:spPr bwMode="auto">
              <a:xfrm>
                <a:off x="840" y="1008"/>
                <a:ext cx="192" cy="0"/>
              </a:xfrm>
              <a:prstGeom prst="line">
                <a:avLst/>
              </a:prstGeom>
              <a:noFill/>
              <a:ln w="50800">
                <a:solidFill>
                  <a:schemeClr val="tx1"/>
                </a:solidFill>
                <a:round/>
                <a:headEnd/>
                <a:tailEnd/>
              </a:ln>
            </p:spPr>
            <p:txBody>
              <a:bodyPr/>
              <a:lstStyle/>
              <a:p>
                <a:endParaRPr lang="en-US"/>
              </a:p>
            </p:txBody>
          </p:sp>
          <p:sp>
            <p:nvSpPr>
              <p:cNvPr id="56378" name="Line 18"/>
              <p:cNvSpPr>
                <a:spLocks noChangeShapeType="1"/>
              </p:cNvSpPr>
              <p:nvPr/>
            </p:nvSpPr>
            <p:spPr bwMode="auto">
              <a:xfrm>
                <a:off x="1176" y="1008"/>
                <a:ext cx="192" cy="0"/>
              </a:xfrm>
              <a:prstGeom prst="line">
                <a:avLst/>
              </a:prstGeom>
              <a:noFill/>
              <a:ln w="50800">
                <a:solidFill>
                  <a:schemeClr val="tx1"/>
                </a:solidFill>
                <a:round/>
                <a:headEnd/>
                <a:tailEnd/>
              </a:ln>
            </p:spPr>
            <p:txBody>
              <a:bodyPr/>
              <a:lstStyle/>
              <a:p>
                <a:endParaRPr lang="en-US"/>
              </a:p>
            </p:txBody>
          </p:sp>
          <p:sp>
            <p:nvSpPr>
              <p:cNvPr id="56379" name="Line 19"/>
              <p:cNvSpPr>
                <a:spLocks noChangeShapeType="1"/>
              </p:cNvSpPr>
              <p:nvPr/>
            </p:nvSpPr>
            <p:spPr bwMode="auto">
              <a:xfrm>
                <a:off x="1512" y="1008"/>
                <a:ext cx="1776" cy="0"/>
              </a:xfrm>
              <a:prstGeom prst="line">
                <a:avLst/>
              </a:prstGeom>
              <a:noFill/>
              <a:ln w="50800">
                <a:solidFill>
                  <a:schemeClr val="tx1"/>
                </a:solidFill>
                <a:prstDash val="sysDot"/>
                <a:round/>
                <a:headEnd/>
                <a:tailEnd/>
              </a:ln>
            </p:spPr>
            <p:txBody>
              <a:bodyPr/>
              <a:lstStyle/>
              <a:p>
                <a:endParaRPr lang="en-US"/>
              </a:p>
            </p:txBody>
          </p:sp>
        </p:grpSp>
        <p:grpSp>
          <p:nvGrpSpPr>
            <p:cNvPr id="4" name="Group 20"/>
            <p:cNvGrpSpPr>
              <a:grpSpLocks/>
            </p:cNvGrpSpPr>
            <p:nvPr/>
          </p:nvGrpSpPr>
          <p:grpSpPr bwMode="auto">
            <a:xfrm>
              <a:off x="504" y="1440"/>
              <a:ext cx="2784" cy="0"/>
              <a:chOff x="504" y="1008"/>
              <a:chExt cx="2784" cy="0"/>
            </a:xfrm>
          </p:grpSpPr>
          <p:sp>
            <p:nvSpPr>
              <p:cNvPr id="56372" name="Line 21"/>
              <p:cNvSpPr>
                <a:spLocks noChangeShapeType="1"/>
              </p:cNvSpPr>
              <p:nvPr/>
            </p:nvSpPr>
            <p:spPr bwMode="auto">
              <a:xfrm>
                <a:off x="504" y="1008"/>
                <a:ext cx="192" cy="0"/>
              </a:xfrm>
              <a:prstGeom prst="line">
                <a:avLst/>
              </a:prstGeom>
              <a:noFill/>
              <a:ln w="50800">
                <a:solidFill>
                  <a:schemeClr val="tx1"/>
                </a:solidFill>
                <a:round/>
                <a:headEnd/>
                <a:tailEnd/>
              </a:ln>
            </p:spPr>
            <p:txBody>
              <a:bodyPr/>
              <a:lstStyle/>
              <a:p>
                <a:endParaRPr lang="en-US"/>
              </a:p>
            </p:txBody>
          </p:sp>
          <p:sp>
            <p:nvSpPr>
              <p:cNvPr id="56373" name="Line 22"/>
              <p:cNvSpPr>
                <a:spLocks noChangeShapeType="1"/>
              </p:cNvSpPr>
              <p:nvPr/>
            </p:nvSpPr>
            <p:spPr bwMode="auto">
              <a:xfrm>
                <a:off x="840" y="1008"/>
                <a:ext cx="192" cy="0"/>
              </a:xfrm>
              <a:prstGeom prst="line">
                <a:avLst/>
              </a:prstGeom>
              <a:noFill/>
              <a:ln w="50800">
                <a:solidFill>
                  <a:schemeClr val="tx1"/>
                </a:solidFill>
                <a:round/>
                <a:headEnd/>
                <a:tailEnd/>
              </a:ln>
            </p:spPr>
            <p:txBody>
              <a:bodyPr/>
              <a:lstStyle/>
              <a:p>
                <a:endParaRPr lang="en-US"/>
              </a:p>
            </p:txBody>
          </p:sp>
          <p:sp>
            <p:nvSpPr>
              <p:cNvPr id="56374" name="Line 23"/>
              <p:cNvSpPr>
                <a:spLocks noChangeShapeType="1"/>
              </p:cNvSpPr>
              <p:nvPr/>
            </p:nvSpPr>
            <p:spPr bwMode="auto">
              <a:xfrm>
                <a:off x="1176" y="1008"/>
                <a:ext cx="192" cy="0"/>
              </a:xfrm>
              <a:prstGeom prst="line">
                <a:avLst/>
              </a:prstGeom>
              <a:noFill/>
              <a:ln w="50800">
                <a:solidFill>
                  <a:schemeClr val="tx1"/>
                </a:solidFill>
                <a:round/>
                <a:headEnd/>
                <a:tailEnd/>
              </a:ln>
            </p:spPr>
            <p:txBody>
              <a:bodyPr/>
              <a:lstStyle/>
              <a:p>
                <a:endParaRPr lang="en-US"/>
              </a:p>
            </p:txBody>
          </p:sp>
          <p:sp>
            <p:nvSpPr>
              <p:cNvPr id="56375" name="Line 24"/>
              <p:cNvSpPr>
                <a:spLocks noChangeShapeType="1"/>
              </p:cNvSpPr>
              <p:nvPr/>
            </p:nvSpPr>
            <p:spPr bwMode="auto">
              <a:xfrm>
                <a:off x="1512" y="1008"/>
                <a:ext cx="1776" cy="0"/>
              </a:xfrm>
              <a:prstGeom prst="line">
                <a:avLst/>
              </a:prstGeom>
              <a:noFill/>
              <a:ln w="50800">
                <a:solidFill>
                  <a:schemeClr val="tx1"/>
                </a:solidFill>
                <a:prstDash val="sysDot"/>
                <a:round/>
                <a:headEnd/>
                <a:tailEnd/>
              </a:ln>
            </p:spPr>
            <p:txBody>
              <a:bodyPr/>
              <a:lstStyle/>
              <a:p>
                <a:endParaRPr lang="en-US"/>
              </a:p>
            </p:txBody>
          </p:sp>
        </p:grpSp>
        <p:sp>
          <p:nvSpPr>
            <p:cNvPr id="56345" name="Rectangle 25"/>
            <p:cNvSpPr>
              <a:spLocks noChangeArrowheads="1"/>
            </p:cNvSpPr>
            <p:nvPr/>
          </p:nvSpPr>
          <p:spPr bwMode="auto">
            <a:xfrm>
              <a:off x="504" y="1068"/>
              <a:ext cx="3888" cy="305"/>
            </a:xfrm>
            <a:prstGeom prst="rect">
              <a:avLst/>
            </a:prstGeom>
            <a:noFill/>
            <a:ln w="9525">
              <a:noFill/>
              <a:miter lim="800000"/>
              <a:headEnd/>
              <a:tailEnd/>
            </a:ln>
          </p:spPr>
          <p:txBody>
            <a:bodyPr anchor="ctr">
              <a:spAutoFit/>
            </a:bodyPr>
            <a:lstStyle/>
            <a:p>
              <a:pPr algn="l" eaLnBrk="0" hangingPunct="0">
                <a:tabLst>
                  <a:tab pos="1222375" algn="l"/>
                </a:tabLst>
              </a:pPr>
              <a:r>
                <a:rPr lang="en-US" b="1">
                  <a:latin typeface="Times New Roman" pitchFamily="18" charset="0"/>
                </a:rPr>
                <a:t>1        3       5         7      Paclitaxel Pure Daily</a:t>
              </a:r>
            </a:p>
          </p:txBody>
        </p:sp>
        <p:grpSp>
          <p:nvGrpSpPr>
            <p:cNvPr id="5" name="Group 26"/>
            <p:cNvGrpSpPr>
              <a:grpSpLocks/>
            </p:cNvGrpSpPr>
            <p:nvPr/>
          </p:nvGrpSpPr>
          <p:grpSpPr bwMode="auto">
            <a:xfrm>
              <a:off x="504" y="1824"/>
              <a:ext cx="3216" cy="48"/>
              <a:chOff x="504" y="1008"/>
              <a:chExt cx="2784" cy="0"/>
            </a:xfrm>
          </p:grpSpPr>
          <p:sp>
            <p:nvSpPr>
              <p:cNvPr id="56368" name="Line 27"/>
              <p:cNvSpPr>
                <a:spLocks noChangeShapeType="1"/>
              </p:cNvSpPr>
              <p:nvPr/>
            </p:nvSpPr>
            <p:spPr bwMode="auto">
              <a:xfrm>
                <a:off x="504" y="1008"/>
                <a:ext cx="192" cy="0"/>
              </a:xfrm>
              <a:prstGeom prst="line">
                <a:avLst/>
              </a:prstGeom>
              <a:noFill/>
              <a:ln w="50800">
                <a:solidFill>
                  <a:schemeClr val="tx1"/>
                </a:solidFill>
                <a:round/>
                <a:headEnd/>
                <a:tailEnd/>
              </a:ln>
            </p:spPr>
            <p:txBody>
              <a:bodyPr/>
              <a:lstStyle/>
              <a:p>
                <a:endParaRPr lang="en-US"/>
              </a:p>
            </p:txBody>
          </p:sp>
          <p:sp>
            <p:nvSpPr>
              <p:cNvPr id="56369" name="Line 28"/>
              <p:cNvSpPr>
                <a:spLocks noChangeShapeType="1"/>
              </p:cNvSpPr>
              <p:nvPr/>
            </p:nvSpPr>
            <p:spPr bwMode="auto">
              <a:xfrm>
                <a:off x="840" y="1008"/>
                <a:ext cx="192" cy="0"/>
              </a:xfrm>
              <a:prstGeom prst="line">
                <a:avLst/>
              </a:prstGeom>
              <a:noFill/>
              <a:ln w="50800">
                <a:solidFill>
                  <a:schemeClr val="tx1"/>
                </a:solidFill>
                <a:round/>
                <a:headEnd/>
                <a:tailEnd/>
              </a:ln>
            </p:spPr>
            <p:txBody>
              <a:bodyPr/>
              <a:lstStyle/>
              <a:p>
                <a:endParaRPr lang="en-US"/>
              </a:p>
            </p:txBody>
          </p:sp>
          <p:sp>
            <p:nvSpPr>
              <p:cNvPr id="56370" name="Line 29"/>
              <p:cNvSpPr>
                <a:spLocks noChangeShapeType="1"/>
              </p:cNvSpPr>
              <p:nvPr/>
            </p:nvSpPr>
            <p:spPr bwMode="auto">
              <a:xfrm>
                <a:off x="1176" y="1008"/>
                <a:ext cx="192" cy="0"/>
              </a:xfrm>
              <a:prstGeom prst="line">
                <a:avLst/>
              </a:prstGeom>
              <a:noFill/>
              <a:ln w="50800">
                <a:solidFill>
                  <a:schemeClr val="tx1"/>
                </a:solidFill>
                <a:round/>
                <a:headEnd/>
                <a:tailEnd/>
              </a:ln>
            </p:spPr>
            <p:txBody>
              <a:bodyPr/>
              <a:lstStyle/>
              <a:p>
                <a:endParaRPr lang="en-US"/>
              </a:p>
            </p:txBody>
          </p:sp>
          <p:sp>
            <p:nvSpPr>
              <p:cNvPr id="56371" name="Line 30"/>
              <p:cNvSpPr>
                <a:spLocks noChangeShapeType="1"/>
              </p:cNvSpPr>
              <p:nvPr/>
            </p:nvSpPr>
            <p:spPr bwMode="auto">
              <a:xfrm>
                <a:off x="1512" y="1008"/>
                <a:ext cx="1776" cy="0"/>
              </a:xfrm>
              <a:prstGeom prst="line">
                <a:avLst/>
              </a:prstGeom>
              <a:noFill/>
              <a:ln w="50800">
                <a:solidFill>
                  <a:schemeClr val="tx1"/>
                </a:solidFill>
                <a:prstDash val="sysDot"/>
                <a:round/>
                <a:headEnd/>
                <a:tailEnd/>
              </a:ln>
            </p:spPr>
            <p:txBody>
              <a:bodyPr/>
              <a:lstStyle/>
              <a:p>
                <a:endParaRPr lang="en-US"/>
              </a:p>
            </p:txBody>
          </p:sp>
        </p:grpSp>
        <p:sp>
          <p:nvSpPr>
            <p:cNvPr id="56347" name="Rectangle 31"/>
            <p:cNvSpPr>
              <a:spLocks noChangeArrowheads="1"/>
            </p:cNvSpPr>
            <p:nvPr/>
          </p:nvSpPr>
          <p:spPr bwMode="auto">
            <a:xfrm>
              <a:off x="504" y="1452"/>
              <a:ext cx="3888" cy="304"/>
            </a:xfrm>
            <a:prstGeom prst="rect">
              <a:avLst/>
            </a:prstGeom>
            <a:noFill/>
            <a:ln w="9525">
              <a:noFill/>
              <a:miter lim="800000"/>
              <a:headEnd/>
              <a:tailEnd/>
            </a:ln>
          </p:spPr>
          <p:txBody>
            <a:bodyPr anchor="ctr">
              <a:spAutoFit/>
            </a:bodyPr>
            <a:lstStyle/>
            <a:p>
              <a:pPr algn="l" eaLnBrk="0" hangingPunct="0">
                <a:tabLst>
                  <a:tab pos="1222375" algn="l"/>
                </a:tabLst>
              </a:pPr>
              <a:r>
                <a:rPr lang="en-US" b="1">
                  <a:latin typeface="Times New Roman" pitchFamily="18" charset="0"/>
                </a:rPr>
                <a:t>1        3       5         7      TAXOL Formulation Daily</a:t>
              </a:r>
            </a:p>
          </p:txBody>
        </p:sp>
        <p:grpSp>
          <p:nvGrpSpPr>
            <p:cNvPr id="6" name="Group 32"/>
            <p:cNvGrpSpPr>
              <a:grpSpLocks/>
            </p:cNvGrpSpPr>
            <p:nvPr/>
          </p:nvGrpSpPr>
          <p:grpSpPr bwMode="auto">
            <a:xfrm>
              <a:off x="504" y="2208"/>
              <a:ext cx="3216" cy="48"/>
              <a:chOff x="504" y="1008"/>
              <a:chExt cx="2784" cy="0"/>
            </a:xfrm>
          </p:grpSpPr>
          <p:sp>
            <p:nvSpPr>
              <p:cNvPr id="56364" name="Line 33"/>
              <p:cNvSpPr>
                <a:spLocks noChangeShapeType="1"/>
              </p:cNvSpPr>
              <p:nvPr/>
            </p:nvSpPr>
            <p:spPr bwMode="auto">
              <a:xfrm>
                <a:off x="504" y="1008"/>
                <a:ext cx="192" cy="0"/>
              </a:xfrm>
              <a:prstGeom prst="line">
                <a:avLst/>
              </a:prstGeom>
              <a:noFill/>
              <a:ln w="50800">
                <a:solidFill>
                  <a:schemeClr val="tx1"/>
                </a:solidFill>
                <a:round/>
                <a:headEnd/>
                <a:tailEnd/>
              </a:ln>
            </p:spPr>
            <p:txBody>
              <a:bodyPr/>
              <a:lstStyle/>
              <a:p>
                <a:endParaRPr lang="en-US"/>
              </a:p>
            </p:txBody>
          </p:sp>
          <p:sp>
            <p:nvSpPr>
              <p:cNvPr id="56365" name="Line 34"/>
              <p:cNvSpPr>
                <a:spLocks noChangeShapeType="1"/>
              </p:cNvSpPr>
              <p:nvPr/>
            </p:nvSpPr>
            <p:spPr bwMode="auto">
              <a:xfrm>
                <a:off x="840" y="1008"/>
                <a:ext cx="192" cy="0"/>
              </a:xfrm>
              <a:prstGeom prst="line">
                <a:avLst/>
              </a:prstGeom>
              <a:noFill/>
              <a:ln w="50800">
                <a:solidFill>
                  <a:schemeClr val="tx1"/>
                </a:solidFill>
                <a:round/>
                <a:headEnd/>
                <a:tailEnd/>
              </a:ln>
            </p:spPr>
            <p:txBody>
              <a:bodyPr/>
              <a:lstStyle/>
              <a:p>
                <a:endParaRPr lang="en-US"/>
              </a:p>
            </p:txBody>
          </p:sp>
          <p:sp>
            <p:nvSpPr>
              <p:cNvPr id="56366" name="Line 35"/>
              <p:cNvSpPr>
                <a:spLocks noChangeShapeType="1"/>
              </p:cNvSpPr>
              <p:nvPr/>
            </p:nvSpPr>
            <p:spPr bwMode="auto">
              <a:xfrm>
                <a:off x="1176" y="1008"/>
                <a:ext cx="192" cy="0"/>
              </a:xfrm>
              <a:prstGeom prst="line">
                <a:avLst/>
              </a:prstGeom>
              <a:noFill/>
              <a:ln w="50800">
                <a:solidFill>
                  <a:schemeClr val="tx1"/>
                </a:solidFill>
                <a:round/>
                <a:headEnd/>
                <a:tailEnd/>
              </a:ln>
            </p:spPr>
            <p:txBody>
              <a:bodyPr/>
              <a:lstStyle/>
              <a:p>
                <a:endParaRPr lang="en-US"/>
              </a:p>
            </p:txBody>
          </p:sp>
          <p:sp>
            <p:nvSpPr>
              <p:cNvPr id="56367" name="Line 36"/>
              <p:cNvSpPr>
                <a:spLocks noChangeShapeType="1"/>
              </p:cNvSpPr>
              <p:nvPr/>
            </p:nvSpPr>
            <p:spPr bwMode="auto">
              <a:xfrm>
                <a:off x="1512" y="1008"/>
                <a:ext cx="1776" cy="0"/>
              </a:xfrm>
              <a:prstGeom prst="line">
                <a:avLst/>
              </a:prstGeom>
              <a:noFill/>
              <a:ln w="50800">
                <a:solidFill>
                  <a:schemeClr val="tx1"/>
                </a:solidFill>
                <a:prstDash val="sysDot"/>
                <a:round/>
                <a:headEnd/>
                <a:tailEnd/>
              </a:ln>
            </p:spPr>
            <p:txBody>
              <a:bodyPr/>
              <a:lstStyle/>
              <a:p>
                <a:endParaRPr lang="en-US"/>
              </a:p>
            </p:txBody>
          </p:sp>
        </p:grpSp>
        <p:sp>
          <p:nvSpPr>
            <p:cNvPr id="56349" name="Rectangle 37"/>
            <p:cNvSpPr>
              <a:spLocks noChangeArrowheads="1"/>
            </p:cNvSpPr>
            <p:nvPr/>
          </p:nvSpPr>
          <p:spPr bwMode="auto">
            <a:xfrm>
              <a:off x="504" y="1884"/>
              <a:ext cx="3888" cy="304"/>
            </a:xfrm>
            <a:prstGeom prst="rect">
              <a:avLst/>
            </a:prstGeom>
            <a:noFill/>
            <a:ln w="9525">
              <a:noFill/>
              <a:miter lim="800000"/>
              <a:headEnd/>
              <a:tailEnd/>
            </a:ln>
          </p:spPr>
          <p:txBody>
            <a:bodyPr anchor="ctr">
              <a:spAutoFit/>
            </a:bodyPr>
            <a:lstStyle/>
            <a:p>
              <a:pPr algn="l" eaLnBrk="0" hangingPunct="0">
                <a:tabLst>
                  <a:tab pos="1222375" algn="l"/>
                </a:tabLst>
              </a:pPr>
              <a:r>
                <a:rPr lang="en-US" b="1">
                  <a:latin typeface="Times New Roman" pitchFamily="18" charset="0"/>
                </a:rPr>
                <a:t>1        3       5         7      PLGA NPs Alternate Days</a:t>
              </a:r>
            </a:p>
          </p:txBody>
        </p:sp>
        <p:grpSp>
          <p:nvGrpSpPr>
            <p:cNvPr id="7" name="Group 38"/>
            <p:cNvGrpSpPr>
              <a:grpSpLocks/>
            </p:cNvGrpSpPr>
            <p:nvPr/>
          </p:nvGrpSpPr>
          <p:grpSpPr bwMode="auto">
            <a:xfrm>
              <a:off x="504" y="2544"/>
              <a:ext cx="3216" cy="48"/>
              <a:chOff x="504" y="1008"/>
              <a:chExt cx="2784" cy="0"/>
            </a:xfrm>
          </p:grpSpPr>
          <p:sp>
            <p:nvSpPr>
              <p:cNvPr id="56360" name="Line 39"/>
              <p:cNvSpPr>
                <a:spLocks noChangeShapeType="1"/>
              </p:cNvSpPr>
              <p:nvPr/>
            </p:nvSpPr>
            <p:spPr bwMode="auto">
              <a:xfrm>
                <a:off x="504" y="1008"/>
                <a:ext cx="192" cy="0"/>
              </a:xfrm>
              <a:prstGeom prst="line">
                <a:avLst/>
              </a:prstGeom>
              <a:noFill/>
              <a:ln w="50800">
                <a:solidFill>
                  <a:schemeClr val="tx1"/>
                </a:solidFill>
                <a:round/>
                <a:headEnd/>
                <a:tailEnd/>
              </a:ln>
            </p:spPr>
            <p:txBody>
              <a:bodyPr/>
              <a:lstStyle/>
              <a:p>
                <a:endParaRPr lang="en-US"/>
              </a:p>
            </p:txBody>
          </p:sp>
          <p:sp>
            <p:nvSpPr>
              <p:cNvPr id="56361" name="Line 40"/>
              <p:cNvSpPr>
                <a:spLocks noChangeShapeType="1"/>
              </p:cNvSpPr>
              <p:nvPr/>
            </p:nvSpPr>
            <p:spPr bwMode="auto">
              <a:xfrm>
                <a:off x="840" y="1008"/>
                <a:ext cx="192" cy="0"/>
              </a:xfrm>
              <a:prstGeom prst="line">
                <a:avLst/>
              </a:prstGeom>
              <a:noFill/>
              <a:ln w="50800">
                <a:solidFill>
                  <a:schemeClr val="tx1"/>
                </a:solidFill>
                <a:round/>
                <a:headEnd/>
                <a:tailEnd/>
              </a:ln>
            </p:spPr>
            <p:txBody>
              <a:bodyPr/>
              <a:lstStyle/>
              <a:p>
                <a:endParaRPr lang="en-US"/>
              </a:p>
            </p:txBody>
          </p:sp>
          <p:sp>
            <p:nvSpPr>
              <p:cNvPr id="56362" name="Line 41"/>
              <p:cNvSpPr>
                <a:spLocks noChangeShapeType="1"/>
              </p:cNvSpPr>
              <p:nvPr/>
            </p:nvSpPr>
            <p:spPr bwMode="auto">
              <a:xfrm>
                <a:off x="1176" y="1008"/>
                <a:ext cx="192" cy="0"/>
              </a:xfrm>
              <a:prstGeom prst="line">
                <a:avLst/>
              </a:prstGeom>
              <a:noFill/>
              <a:ln w="50800">
                <a:solidFill>
                  <a:schemeClr val="tx1"/>
                </a:solidFill>
                <a:round/>
                <a:headEnd/>
                <a:tailEnd/>
              </a:ln>
            </p:spPr>
            <p:txBody>
              <a:bodyPr/>
              <a:lstStyle/>
              <a:p>
                <a:endParaRPr lang="en-US"/>
              </a:p>
            </p:txBody>
          </p:sp>
          <p:sp>
            <p:nvSpPr>
              <p:cNvPr id="56363" name="Line 42"/>
              <p:cNvSpPr>
                <a:spLocks noChangeShapeType="1"/>
              </p:cNvSpPr>
              <p:nvPr/>
            </p:nvSpPr>
            <p:spPr bwMode="auto">
              <a:xfrm>
                <a:off x="1512" y="1008"/>
                <a:ext cx="1776" cy="0"/>
              </a:xfrm>
              <a:prstGeom prst="line">
                <a:avLst/>
              </a:prstGeom>
              <a:noFill/>
              <a:ln w="50800">
                <a:solidFill>
                  <a:schemeClr val="tx1"/>
                </a:solidFill>
                <a:prstDash val="sysDot"/>
                <a:round/>
                <a:headEnd/>
                <a:tailEnd/>
              </a:ln>
            </p:spPr>
            <p:txBody>
              <a:bodyPr/>
              <a:lstStyle/>
              <a:p>
                <a:endParaRPr lang="en-US"/>
              </a:p>
            </p:txBody>
          </p:sp>
        </p:grpSp>
        <p:sp>
          <p:nvSpPr>
            <p:cNvPr id="56351" name="Rectangle 43"/>
            <p:cNvSpPr>
              <a:spLocks noChangeArrowheads="1"/>
            </p:cNvSpPr>
            <p:nvPr/>
          </p:nvSpPr>
          <p:spPr bwMode="auto">
            <a:xfrm>
              <a:off x="504" y="2221"/>
              <a:ext cx="3888" cy="304"/>
            </a:xfrm>
            <a:prstGeom prst="rect">
              <a:avLst/>
            </a:prstGeom>
            <a:noFill/>
            <a:ln w="9525">
              <a:noFill/>
              <a:miter lim="800000"/>
              <a:headEnd/>
              <a:tailEnd/>
            </a:ln>
          </p:spPr>
          <p:txBody>
            <a:bodyPr anchor="ctr">
              <a:spAutoFit/>
            </a:bodyPr>
            <a:lstStyle/>
            <a:p>
              <a:pPr algn="l" eaLnBrk="0" hangingPunct="0">
                <a:tabLst>
                  <a:tab pos="1222375" algn="l"/>
                </a:tabLst>
              </a:pPr>
              <a:r>
                <a:rPr lang="en-US" b="1">
                  <a:latin typeface="Times New Roman" pitchFamily="18" charset="0"/>
                </a:rPr>
                <a:t>1        3       5         7      PCL NPs Alternate Days</a:t>
              </a:r>
            </a:p>
          </p:txBody>
        </p:sp>
        <p:grpSp>
          <p:nvGrpSpPr>
            <p:cNvPr id="8" name="Group 44"/>
            <p:cNvGrpSpPr>
              <a:grpSpLocks/>
            </p:cNvGrpSpPr>
            <p:nvPr/>
          </p:nvGrpSpPr>
          <p:grpSpPr bwMode="auto">
            <a:xfrm>
              <a:off x="504" y="2880"/>
              <a:ext cx="3216" cy="48"/>
              <a:chOff x="504" y="1008"/>
              <a:chExt cx="2784" cy="0"/>
            </a:xfrm>
          </p:grpSpPr>
          <p:sp>
            <p:nvSpPr>
              <p:cNvPr id="56356" name="Line 45"/>
              <p:cNvSpPr>
                <a:spLocks noChangeShapeType="1"/>
              </p:cNvSpPr>
              <p:nvPr/>
            </p:nvSpPr>
            <p:spPr bwMode="auto">
              <a:xfrm>
                <a:off x="504" y="1008"/>
                <a:ext cx="192" cy="0"/>
              </a:xfrm>
              <a:prstGeom prst="line">
                <a:avLst/>
              </a:prstGeom>
              <a:noFill/>
              <a:ln w="50800">
                <a:solidFill>
                  <a:schemeClr val="tx1"/>
                </a:solidFill>
                <a:round/>
                <a:headEnd/>
                <a:tailEnd/>
              </a:ln>
            </p:spPr>
            <p:txBody>
              <a:bodyPr/>
              <a:lstStyle/>
              <a:p>
                <a:endParaRPr lang="en-US"/>
              </a:p>
            </p:txBody>
          </p:sp>
          <p:sp>
            <p:nvSpPr>
              <p:cNvPr id="56357" name="Line 46"/>
              <p:cNvSpPr>
                <a:spLocks noChangeShapeType="1"/>
              </p:cNvSpPr>
              <p:nvPr/>
            </p:nvSpPr>
            <p:spPr bwMode="auto">
              <a:xfrm>
                <a:off x="840" y="1008"/>
                <a:ext cx="192" cy="0"/>
              </a:xfrm>
              <a:prstGeom prst="line">
                <a:avLst/>
              </a:prstGeom>
              <a:noFill/>
              <a:ln w="50800">
                <a:solidFill>
                  <a:schemeClr val="tx1"/>
                </a:solidFill>
                <a:round/>
                <a:headEnd/>
                <a:tailEnd/>
              </a:ln>
            </p:spPr>
            <p:txBody>
              <a:bodyPr/>
              <a:lstStyle/>
              <a:p>
                <a:endParaRPr lang="en-US"/>
              </a:p>
            </p:txBody>
          </p:sp>
          <p:sp>
            <p:nvSpPr>
              <p:cNvPr id="56358" name="Line 47"/>
              <p:cNvSpPr>
                <a:spLocks noChangeShapeType="1"/>
              </p:cNvSpPr>
              <p:nvPr/>
            </p:nvSpPr>
            <p:spPr bwMode="auto">
              <a:xfrm>
                <a:off x="1176" y="1008"/>
                <a:ext cx="192" cy="0"/>
              </a:xfrm>
              <a:prstGeom prst="line">
                <a:avLst/>
              </a:prstGeom>
              <a:noFill/>
              <a:ln w="50800">
                <a:solidFill>
                  <a:schemeClr val="tx1"/>
                </a:solidFill>
                <a:round/>
                <a:headEnd/>
                <a:tailEnd/>
              </a:ln>
            </p:spPr>
            <p:txBody>
              <a:bodyPr/>
              <a:lstStyle/>
              <a:p>
                <a:endParaRPr lang="en-US"/>
              </a:p>
            </p:txBody>
          </p:sp>
          <p:sp>
            <p:nvSpPr>
              <p:cNvPr id="56359" name="Line 48"/>
              <p:cNvSpPr>
                <a:spLocks noChangeShapeType="1"/>
              </p:cNvSpPr>
              <p:nvPr/>
            </p:nvSpPr>
            <p:spPr bwMode="auto">
              <a:xfrm>
                <a:off x="1512" y="1008"/>
                <a:ext cx="1776" cy="0"/>
              </a:xfrm>
              <a:prstGeom prst="line">
                <a:avLst/>
              </a:prstGeom>
              <a:noFill/>
              <a:ln w="50800">
                <a:solidFill>
                  <a:schemeClr val="tx1"/>
                </a:solidFill>
                <a:prstDash val="sysDot"/>
                <a:round/>
                <a:headEnd/>
                <a:tailEnd/>
              </a:ln>
            </p:spPr>
            <p:txBody>
              <a:bodyPr/>
              <a:lstStyle/>
              <a:p>
                <a:endParaRPr lang="en-US"/>
              </a:p>
            </p:txBody>
          </p:sp>
        </p:grpSp>
        <p:sp>
          <p:nvSpPr>
            <p:cNvPr id="56353" name="Rectangle 49"/>
            <p:cNvSpPr>
              <a:spLocks noChangeArrowheads="1"/>
            </p:cNvSpPr>
            <p:nvPr/>
          </p:nvSpPr>
          <p:spPr bwMode="auto">
            <a:xfrm>
              <a:off x="504" y="2564"/>
              <a:ext cx="3888" cy="305"/>
            </a:xfrm>
            <a:prstGeom prst="rect">
              <a:avLst/>
            </a:prstGeom>
            <a:noFill/>
            <a:ln w="9525">
              <a:noFill/>
              <a:miter lim="800000"/>
              <a:headEnd/>
              <a:tailEnd/>
            </a:ln>
          </p:spPr>
          <p:txBody>
            <a:bodyPr anchor="ctr">
              <a:spAutoFit/>
            </a:bodyPr>
            <a:lstStyle/>
            <a:p>
              <a:pPr algn="l" eaLnBrk="0" hangingPunct="0">
                <a:tabLst>
                  <a:tab pos="1222375" algn="l"/>
                </a:tabLst>
              </a:pPr>
              <a:r>
                <a:rPr lang="en-US" b="1">
                  <a:latin typeface="Times New Roman" pitchFamily="18" charset="0"/>
                </a:rPr>
                <a:t>1        3       5         7      PLA NPs Alternate Days</a:t>
              </a:r>
            </a:p>
          </p:txBody>
        </p:sp>
        <p:sp>
          <p:nvSpPr>
            <p:cNvPr id="56354" name="AutoShape 50"/>
            <p:cNvSpPr>
              <a:spLocks noChangeArrowheads="1"/>
            </p:cNvSpPr>
            <p:nvPr/>
          </p:nvSpPr>
          <p:spPr bwMode="auto">
            <a:xfrm rot="5400000">
              <a:off x="1512" y="384"/>
              <a:ext cx="288" cy="19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solidFill>
                <a:srgbClr val="000000"/>
              </a:solidFill>
              <a:miter lim="800000"/>
              <a:headEnd/>
              <a:tailEnd/>
            </a:ln>
          </p:spPr>
          <p:txBody>
            <a:bodyPr/>
            <a:lstStyle/>
            <a:p>
              <a:endParaRPr lang="en-US"/>
            </a:p>
          </p:txBody>
        </p:sp>
        <p:sp>
          <p:nvSpPr>
            <p:cNvPr id="56355" name="Line 51"/>
            <p:cNvSpPr>
              <a:spLocks noChangeShapeType="1"/>
            </p:cNvSpPr>
            <p:nvPr/>
          </p:nvSpPr>
          <p:spPr bwMode="auto">
            <a:xfrm>
              <a:off x="1560" y="672"/>
              <a:ext cx="288" cy="0"/>
            </a:xfrm>
            <a:prstGeom prst="line">
              <a:avLst/>
            </a:prstGeom>
            <a:noFill/>
            <a:ln w="76200" cap="rnd">
              <a:solidFill>
                <a:schemeClr val="bg1"/>
              </a:solidFill>
              <a:prstDash val="sysDot"/>
              <a:round/>
              <a:headEnd/>
              <a:tailEnd/>
            </a:ln>
          </p:spPr>
          <p:txBody>
            <a:bodyPr/>
            <a:lstStyle/>
            <a:p>
              <a:endParaRPr lang="en-US"/>
            </a:p>
          </p:txBody>
        </p:sp>
      </p:grpSp>
      <p:sp>
        <p:nvSpPr>
          <p:cNvPr id="56326" name="Rectangle 52"/>
          <p:cNvSpPr>
            <a:spLocks noChangeArrowheads="1"/>
          </p:cNvSpPr>
          <p:nvPr/>
        </p:nvSpPr>
        <p:spPr bwMode="auto">
          <a:xfrm>
            <a:off x="4838700" y="839788"/>
            <a:ext cx="1501775" cy="366712"/>
          </a:xfrm>
          <a:prstGeom prst="rect">
            <a:avLst/>
          </a:prstGeom>
          <a:noFill/>
          <a:ln w="9525">
            <a:noFill/>
            <a:miter lim="800000"/>
            <a:headEnd/>
            <a:tailEnd/>
          </a:ln>
        </p:spPr>
        <p:txBody>
          <a:bodyPr wrap="none">
            <a:spAutoFit/>
          </a:bodyPr>
          <a:lstStyle/>
          <a:p>
            <a:pPr algn="l" eaLnBrk="0" hangingPunct="0">
              <a:buClr>
                <a:srgbClr val="FF0066"/>
              </a:buClr>
              <a:buFont typeface="Wingdings" pitchFamily="2" charset="2"/>
              <a:buNone/>
            </a:pPr>
            <a:r>
              <a:rPr lang="en-US" b="1">
                <a:solidFill>
                  <a:schemeClr val="bg1"/>
                </a:solidFill>
                <a:latin typeface="Times New Roman" pitchFamily="18" charset="0"/>
              </a:rPr>
              <a:t>Groups (n=6)</a:t>
            </a:r>
          </a:p>
        </p:txBody>
      </p:sp>
      <p:grpSp>
        <p:nvGrpSpPr>
          <p:cNvPr id="9" name="Group 53"/>
          <p:cNvGrpSpPr>
            <a:grpSpLocks/>
          </p:cNvGrpSpPr>
          <p:nvPr/>
        </p:nvGrpSpPr>
        <p:grpSpPr bwMode="auto">
          <a:xfrm>
            <a:off x="6477000" y="3429000"/>
            <a:ext cx="609600" cy="2824163"/>
            <a:chOff x="3816" y="1680"/>
            <a:chExt cx="384" cy="2261"/>
          </a:xfrm>
        </p:grpSpPr>
        <p:sp>
          <p:nvSpPr>
            <p:cNvPr id="56330" name="Text Box 54"/>
            <p:cNvSpPr txBox="1">
              <a:spLocks noChangeArrowheads="1"/>
            </p:cNvSpPr>
            <p:nvPr/>
          </p:nvSpPr>
          <p:spPr bwMode="auto">
            <a:xfrm>
              <a:off x="3816" y="1680"/>
              <a:ext cx="336" cy="294"/>
            </a:xfrm>
            <a:prstGeom prst="rect">
              <a:avLst/>
            </a:prstGeom>
            <a:noFill/>
            <a:ln w="9525">
              <a:noFill/>
              <a:miter lim="800000"/>
              <a:headEnd/>
              <a:tailEnd/>
            </a:ln>
          </p:spPr>
          <p:txBody>
            <a:bodyPr>
              <a:spAutoFit/>
            </a:bodyPr>
            <a:lstStyle/>
            <a:p>
              <a:pPr algn="l" eaLnBrk="0" hangingPunct="0">
                <a:spcBef>
                  <a:spcPct val="50000"/>
                </a:spcBef>
              </a:pPr>
              <a:r>
                <a:rPr lang="en-US" b="1" dirty="0">
                  <a:latin typeface="Times New Roman" pitchFamily="18" charset="0"/>
                </a:rPr>
                <a:t>G1</a:t>
              </a:r>
            </a:p>
          </p:txBody>
        </p:sp>
        <p:sp>
          <p:nvSpPr>
            <p:cNvPr id="56331" name="Text Box 55"/>
            <p:cNvSpPr txBox="1">
              <a:spLocks noChangeArrowheads="1"/>
            </p:cNvSpPr>
            <p:nvPr/>
          </p:nvSpPr>
          <p:spPr bwMode="auto">
            <a:xfrm>
              <a:off x="3816" y="2113"/>
              <a:ext cx="336" cy="294"/>
            </a:xfrm>
            <a:prstGeom prst="rect">
              <a:avLst/>
            </a:prstGeom>
            <a:noFill/>
            <a:ln w="9525">
              <a:noFill/>
              <a:miter lim="800000"/>
              <a:headEnd/>
              <a:tailEnd/>
            </a:ln>
          </p:spPr>
          <p:txBody>
            <a:bodyPr>
              <a:spAutoFit/>
            </a:bodyPr>
            <a:lstStyle/>
            <a:p>
              <a:pPr algn="l" eaLnBrk="0" hangingPunct="0">
                <a:spcBef>
                  <a:spcPct val="50000"/>
                </a:spcBef>
              </a:pPr>
              <a:r>
                <a:rPr lang="en-US" b="1">
                  <a:latin typeface="Times New Roman" pitchFamily="18" charset="0"/>
                </a:rPr>
                <a:t>G2</a:t>
              </a:r>
            </a:p>
          </p:txBody>
        </p:sp>
        <p:sp>
          <p:nvSpPr>
            <p:cNvPr id="56332" name="Text Box 56"/>
            <p:cNvSpPr txBox="1">
              <a:spLocks noChangeArrowheads="1"/>
            </p:cNvSpPr>
            <p:nvPr/>
          </p:nvSpPr>
          <p:spPr bwMode="auto">
            <a:xfrm>
              <a:off x="3816" y="2546"/>
              <a:ext cx="336" cy="293"/>
            </a:xfrm>
            <a:prstGeom prst="rect">
              <a:avLst/>
            </a:prstGeom>
            <a:noFill/>
            <a:ln w="9525">
              <a:noFill/>
              <a:miter lim="800000"/>
              <a:headEnd/>
              <a:tailEnd/>
            </a:ln>
          </p:spPr>
          <p:txBody>
            <a:bodyPr>
              <a:spAutoFit/>
            </a:bodyPr>
            <a:lstStyle/>
            <a:p>
              <a:pPr algn="l" eaLnBrk="0" hangingPunct="0">
                <a:spcBef>
                  <a:spcPct val="50000"/>
                </a:spcBef>
              </a:pPr>
              <a:r>
                <a:rPr lang="en-US" b="1">
                  <a:latin typeface="Times New Roman" pitchFamily="18" charset="0"/>
                </a:rPr>
                <a:t>G3</a:t>
              </a:r>
            </a:p>
          </p:txBody>
        </p:sp>
        <p:sp>
          <p:nvSpPr>
            <p:cNvPr id="56333" name="Text Box 57"/>
            <p:cNvSpPr txBox="1">
              <a:spLocks noChangeArrowheads="1"/>
            </p:cNvSpPr>
            <p:nvPr/>
          </p:nvSpPr>
          <p:spPr bwMode="auto">
            <a:xfrm>
              <a:off x="3864" y="2934"/>
              <a:ext cx="336" cy="294"/>
            </a:xfrm>
            <a:prstGeom prst="rect">
              <a:avLst/>
            </a:prstGeom>
            <a:noFill/>
            <a:ln w="9525">
              <a:noFill/>
              <a:miter lim="800000"/>
              <a:headEnd/>
              <a:tailEnd/>
            </a:ln>
          </p:spPr>
          <p:txBody>
            <a:bodyPr>
              <a:spAutoFit/>
            </a:bodyPr>
            <a:lstStyle/>
            <a:p>
              <a:pPr algn="l" eaLnBrk="0" hangingPunct="0">
                <a:spcBef>
                  <a:spcPct val="50000"/>
                </a:spcBef>
              </a:pPr>
              <a:r>
                <a:rPr lang="en-US" b="1">
                  <a:latin typeface="Times New Roman" pitchFamily="18" charset="0"/>
                </a:rPr>
                <a:t>G4</a:t>
              </a:r>
            </a:p>
          </p:txBody>
        </p:sp>
        <p:sp>
          <p:nvSpPr>
            <p:cNvPr id="56334" name="Text Box 58"/>
            <p:cNvSpPr txBox="1">
              <a:spLocks noChangeArrowheads="1"/>
            </p:cNvSpPr>
            <p:nvPr/>
          </p:nvSpPr>
          <p:spPr bwMode="auto">
            <a:xfrm>
              <a:off x="3864" y="3274"/>
              <a:ext cx="336" cy="293"/>
            </a:xfrm>
            <a:prstGeom prst="rect">
              <a:avLst/>
            </a:prstGeom>
            <a:noFill/>
            <a:ln w="9525">
              <a:noFill/>
              <a:miter lim="800000"/>
              <a:headEnd/>
              <a:tailEnd/>
            </a:ln>
          </p:spPr>
          <p:txBody>
            <a:bodyPr>
              <a:spAutoFit/>
            </a:bodyPr>
            <a:lstStyle/>
            <a:p>
              <a:pPr algn="l" eaLnBrk="0" hangingPunct="0">
                <a:spcBef>
                  <a:spcPct val="50000"/>
                </a:spcBef>
              </a:pPr>
              <a:r>
                <a:rPr lang="en-US" b="1">
                  <a:latin typeface="Times New Roman" pitchFamily="18" charset="0"/>
                </a:rPr>
                <a:t>G5</a:t>
              </a:r>
            </a:p>
          </p:txBody>
        </p:sp>
        <p:sp>
          <p:nvSpPr>
            <p:cNvPr id="56335" name="Text Box 59"/>
            <p:cNvSpPr txBox="1">
              <a:spLocks noChangeArrowheads="1"/>
            </p:cNvSpPr>
            <p:nvPr/>
          </p:nvSpPr>
          <p:spPr bwMode="auto">
            <a:xfrm>
              <a:off x="3864" y="3648"/>
              <a:ext cx="336" cy="293"/>
            </a:xfrm>
            <a:prstGeom prst="rect">
              <a:avLst/>
            </a:prstGeom>
            <a:noFill/>
            <a:ln w="9525">
              <a:noFill/>
              <a:miter lim="800000"/>
              <a:headEnd/>
              <a:tailEnd/>
            </a:ln>
          </p:spPr>
          <p:txBody>
            <a:bodyPr>
              <a:spAutoFit/>
            </a:bodyPr>
            <a:lstStyle/>
            <a:p>
              <a:pPr algn="l" eaLnBrk="0" hangingPunct="0">
                <a:spcBef>
                  <a:spcPct val="50000"/>
                </a:spcBef>
              </a:pPr>
              <a:r>
                <a:rPr lang="en-US" b="1">
                  <a:latin typeface="Times New Roman" pitchFamily="18" charset="0"/>
                </a:rPr>
                <a:t>G6</a:t>
              </a:r>
            </a:p>
          </p:txBody>
        </p:sp>
      </p:grpSp>
      <p:sp>
        <p:nvSpPr>
          <p:cNvPr id="56328" name="Rectangle 60"/>
          <p:cNvSpPr>
            <a:spLocks noChangeArrowheads="1"/>
          </p:cNvSpPr>
          <p:nvPr/>
        </p:nvSpPr>
        <p:spPr bwMode="auto">
          <a:xfrm>
            <a:off x="0" y="2362200"/>
            <a:ext cx="9072563" cy="701675"/>
          </a:xfrm>
          <a:prstGeom prst="rect">
            <a:avLst/>
          </a:prstGeom>
          <a:noFill/>
          <a:ln w="9525" algn="ctr">
            <a:noFill/>
            <a:miter lim="800000"/>
            <a:headEnd/>
            <a:tailEnd/>
          </a:ln>
        </p:spPr>
        <p:txBody>
          <a:bodyPr anchor="ctr">
            <a:spAutoFit/>
          </a:bodyPr>
          <a:lstStyle/>
          <a:p>
            <a:pPr algn="just" eaLnBrk="0" hangingPunct="0"/>
            <a:r>
              <a:rPr lang="en-US" sz="2000" b="1" dirty="0">
                <a:solidFill>
                  <a:srgbClr val="FF0000"/>
                </a:solidFill>
                <a:latin typeface="Times New Roman" pitchFamily="18" charset="0"/>
              </a:rPr>
              <a:t>HCC is the 5</a:t>
            </a:r>
            <a:r>
              <a:rPr lang="en-US" sz="2000" b="1" baseline="30000" dirty="0">
                <a:solidFill>
                  <a:srgbClr val="FF0000"/>
                </a:solidFill>
                <a:latin typeface="Times New Roman" pitchFamily="18" charset="0"/>
              </a:rPr>
              <a:t>th</a:t>
            </a:r>
            <a:r>
              <a:rPr lang="en-US" sz="2000" b="1" dirty="0">
                <a:solidFill>
                  <a:srgbClr val="FF0000"/>
                </a:solidFill>
                <a:latin typeface="Times New Roman" pitchFamily="18" charset="0"/>
              </a:rPr>
              <a:t> most common neoplasm in the world, 6</a:t>
            </a:r>
            <a:r>
              <a:rPr lang="en-US" sz="2000" b="1" baseline="30000" dirty="0">
                <a:solidFill>
                  <a:srgbClr val="FF0000"/>
                </a:solidFill>
                <a:latin typeface="Times New Roman" pitchFamily="18" charset="0"/>
              </a:rPr>
              <a:t>th</a:t>
            </a:r>
            <a:r>
              <a:rPr lang="en-US" sz="2000" b="1" dirty="0">
                <a:solidFill>
                  <a:srgbClr val="FF0000"/>
                </a:solidFill>
                <a:latin typeface="Times New Roman" pitchFamily="18" charset="0"/>
              </a:rPr>
              <a:t> most common cancer in male and the 3</a:t>
            </a:r>
            <a:r>
              <a:rPr lang="en-US" sz="2000" b="1" baseline="30000" dirty="0">
                <a:solidFill>
                  <a:srgbClr val="FF0000"/>
                </a:solidFill>
                <a:latin typeface="Times New Roman" pitchFamily="18" charset="0"/>
              </a:rPr>
              <a:t>rd</a:t>
            </a:r>
            <a:r>
              <a:rPr lang="en-US" sz="2000" b="1" dirty="0">
                <a:solidFill>
                  <a:srgbClr val="FF0000"/>
                </a:solidFill>
                <a:latin typeface="Times New Roman" pitchFamily="18" charset="0"/>
              </a:rPr>
              <a:t> most common cause of cancer-related death</a:t>
            </a:r>
          </a:p>
        </p:txBody>
      </p:sp>
      <p:sp>
        <p:nvSpPr>
          <p:cNvPr id="56329" name="Rectangle 5"/>
          <p:cNvSpPr>
            <a:spLocks noChangeArrowheads="1"/>
          </p:cNvSpPr>
          <p:nvPr/>
        </p:nvSpPr>
        <p:spPr bwMode="auto">
          <a:xfrm>
            <a:off x="204788" y="6248400"/>
            <a:ext cx="3681412" cy="336550"/>
          </a:xfrm>
          <a:prstGeom prst="rect">
            <a:avLst/>
          </a:prstGeom>
          <a:noFill/>
          <a:ln w="9525">
            <a:noFill/>
            <a:miter lim="800000"/>
            <a:headEnd/>
            <a:tailEnd/>
          </a:ln>
        </p:spPr>
        <p:txBody>
          <a:bodyPr>
            <a:spAutoFit/>
          </a:bodyPr>
          <a:lstStyle/>
          <a:p>
            <a:pPr algn="just" eaLnBrk="0" hangingPunct="0">
              <a:buClr>
                <a:srgbClr val="FF0066"/>
              </a:buClr>
              <a:buFont typeface="Wingdings" pitchFamily="2" charset="2"/>
              <a:buNone/>
            </a:pPr>
            <a:r>
              <a:rPr lang="en-US" sz="1600" b="1" dirty="0">
                <a:latin typeface="Times New Roman" pitchFamily="18" charset="0"/>
                <a:cs typeface="Times New Roman" pitchFamily="18" charset="0"/>
              </a:rPr>
              <a:t>Each group (G1-6) contains 8 animals</a:t>
            </a:r>
          </a:p>
        </p:txBody>
      </p:sp>
    </p:spTree>
    <p:extLst>
      <p:ext uri="{BB962C8B-B14F-4D97-AF65-F5344CB8AC3E}">
        <p14:creationId xmlns:p14="http://schemas.microsoft.com/office/powerpoint/2010/main" val="3820781584"/>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ChangeArrowheads="1"/>
          </p:cNvSpPr>
          <p:nvPr/>
        </p:nvSpPr>
        <p:spPr bwMode="auto">
          <a:xfrm>
            <a:off x="838200" y="170718"/>
            <a:ext cx="203773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r>
              <a:rPr lang="en-US" sz="2133" u="sng" dirty="0">
                <a:solidFill>
                  <a:srgbClr val="C00000"/>
                </a:solidFill>
                <a:latin typeface="Times New Roman" panose="02020603050405020304" pitchFamily="18" charset="0"/>
              </a:rPr>
              <a:t>S</a:t>
            </a:r>
            <a:r>
              <a:rPr lang="en-US" sz="2133" u="sng" dirty="0" smtClean="0">
                <a:solidFill>
                  <a:srgbClr val="C00000"/>
                </a:solidFill>
                <a:latin typeface="Times New Roman" panose="02020603050405020304" pitchFamily="18" charset="0"/>
              </a:rPr>
              <a:t>urvival Curve </a:t>
            </a:r>
            <a:endParaRPr lang="en-US" sz="2133" u="sng" dirty="0">
              <a:solidFill>
                <a:srgbClr val="C00000"/>
              </a:solidFill>
              <a:latin typeface="Times New Roman" panose="02020603050405020304" pitchFamily="18" charset="0"/>
            </a:endParaRPr>
          </a:p>
        </p:txBody>
      </p:sp>
      <p:pic>
        <p:nvPicPr>
          <p:cNvPr id="66563" name="Picture 5" descr="Survival Curve Data DEC 20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601" y="639706"/>
            <a:ext cx="5960533" cy="3167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Rectangle 6"/>
          <p:cNvSpPr>
            <a:spLocks noChangeArrowheads="1"/>
          </p:cNvSpPr>
          <p:nvPr/>
        </p:nvSpPr>
        <p:spPr bwMode="auto">
          <a:xfrm>
            <a:off x="6062134" y="773880"/>
            <a:ext cx="29125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just"/>
            <a:r>
              <a:rPr lang="en-US" sz="1200" dirty="0" smtClean="0">
                <a:solidFill>
                  <a:srgbClr val="C00000"/>
                </a:solidFill>
                <a:latin typeface="Times New Roman" panose="02020603050405020304" pitchFamily="18" charset="0"/>
              </a:rPr>
              <a:t>Survival </a:t>
            </a:r>
            <a:r>
              <a:rPr lang="en-US" sz="1200" dirty="0">
                <a:solidFill>
                  <a:srgbClr val="C00000"/>
                </a:solidFill>
                <a:latin typeface="Times New Roman" panose="02020603050405020304" pitchFamily="18" charset="0"/>
              </a:rPr>
              <a:t>curves of rats in hepatocellular carcinoma model</a:t>
            </a:r>
          </a:p>
        </p:txBody>
      </p:sp>
      <p:sp>
        <p:nvSpPr>
          <p:cNvPr id="66565" name="Rectangle 7"/>
          <p:cNvSpPr>
            <a:spLocks noChangeArrowheads="1"/>
          </p:cNvSpPr>
          <p:nvPr/>
        </p:nvSpPr>
        <p:spPr bwMode="auto">
          <a:xfrm>
            <a:off x="6062134" y="1274727"/>
            <a:ext cx="2912533" cy="2581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algn="just"/>
            <a:r>
              <a:rPr lang="en-US" sz="1244" dirty="0">
                <a:latin typeface="Times New Roman" panose="02020603050405020304" pitchFamily="18" charset="0"/>
              </a:rPr>
              <a:t># represents that there is no significant (P&lt;0.05) differences in the survival of rats with respect to DEN control group, * represents that there is no significant differences (P&lt;0.05) in the survival of rats with respect to pure Paclitaxel treated group, ^ represents that there is no significant differences (P&lt;0.05) in the survival of rats with respect to PLA NPs treated group, $ represents that there is no significant differences (P&lt;0.05) in the survival of rats with respect to control group</a:t>
            </a:r>
          </a:p>
        </p:txBody>
      </p:sp>
      <p:graphicFrame>
        <p:nvGraphicFramePr>
          <p:cNvPr id="127308" name="Group 332"/>
          <p:cNvGraphicFramePr>
            <a:graphicFrameLocks noGrp="1"/>
          </p:cNvGraphicFramePr>
          <p:nvPr>
            <p:ph/>
            <p:extLst>
              <p:ext uri="{D42A27DB-BD31-4B8C-83A1-F6EECF244321}">
                <p14:modId xmlns:p14="http://schemas.microsoft.com/office/powerpoint/2010/main" val="4130700175"/>
              </p:ext>
            </p:extLst>
          </p:nvPr>
        </p:nvGraphicFramePr>
        <p:xfrm>
          <a:off x="990601" y="4295991"/>
          <a:ext cx="7306734" cy="2031846"/>
        </p:xfrm>
        <a:graphic>
          <a:graphicData uri="http://schemas.openxmlformats.org/drawingml/2006/table">
            <a:tbl>
              <a:tblPr/>
              <a:tblGrid>
                <a:gridCol w="609599"/>
                <a:gridCol w="1437231"/>
                <a:gridCol w="1612429"/>
                <a:gridCol w="1983508"/>
                <a:gridCol w="745104"/>
                <a:gridCol w="918863"/>
              </a:tblGrid>
              <a:tr h="446784">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C00000"/>
                          </a:solidFill>
                          <a:effectLst/>
                          <a:latin typeface="Times New Roman" pitchFamily="18" charset="0"/>
                          <a:cs typeface="Times New Roman" pitchFamily="18" charset="0"/>
                        </a:rPr>
                        <a:t>S. NO</a:t>
                      </a:r>
                      <a:endParaRPr kumimoji="0" lang="en-US" sz="1200" b="1" i="0" u="none" strike="noStrike" cap="none" normalizeH="0" baseline="0" dirty="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C00000"/>
                          </a:solidFill>
                          <a:effectLst/>
                          <a:latin typeface="Times New Roman" pitchFamily="18" charset="0"/>
                          <a:cs typeface="Times New Roman" pitchFamily="18" charset="0"/>
                        </a:rPr>
                        <a:t>Treatment </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C00000"/>
                          </a:solidFill>
                          <a:effectLst/>
                          <a:latin typeface="Times New Roman" pitchFamily="18" charset="0"/>
                          <a:cs typeface="Times New Roman" pitchFamily="18" charset="0"/>
                        </a:rPr>
                        <a:t>groups </a:t>
                      </a:r>
                      <a:r>
                        <a:rPr kumimoji="0" lang="en-US" sz="1200" b="1" i="0" u="none" strike="noStrike" cap="none" normalizeH="0" baseline="30000" dirty="0" smtClean="0">
                          <a:ln>
                            <a:noFill/>
                          </a:ln>
                          <a:solidFill>
                            <a:srgbClr val="C00000"/>
                          </a:solidFill>
                          <a:effectLst/>
                          <a:latin typeface="Times New Roman" pitchFamily="18" charset="0"/>
                          <a:cs typeface="Times New Roman" pitchFamily="18" charset="0"/>
                        </a:rPr>
                        <a:t>c</a:t>
                      </a:r>
                      <a:endParaRPr kumimoji="0" lang="en-US" sz="1200" b="1" i="0" u="none" strike="noStrike" cap="none" normalizeH="0" baseline="0" dirty="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C00000"/>
                          </a:solidFill>
                          <a:effectLst/>
                          <a:latin typeface="Times New Roman" pitchFamily="18" charset="0"/>
                          <a:cs typeface="Times New Roman" pitchFamily="18" charset="0"/>
                        </a:rPr>
                        <a:t>MST </a:t>
                      </a:r>
                      <a:r>
                        <a:rPr kumimoji="0" lang="en-US" sz="1200" b="1" i="0" u="none" strike="noStrike" cap="none" normalizeH="0" baseline="30000" dirty="0" smtClean="0">
                          <a:ln>
                            <a:noFill/>
                          </a:ln>
                          <a:solidFill>
                            <a:srgbClr val="C00000"/>
                          </a:solidFill>
                          <a:effectLst/>
                          <a:latin typeface="Times New Roman" pitchFamily="18" charset="0"/>
                          <a:cs typeface="Times New Roman" pitchFamily="18" charset="0"/>
                        </a:rPr>
                        <a:t>b</a:t>
                      </a:r>
                      <a:endParaRPr kumimoji="0" lang="en-US" sz="1200" b="1" i="0" u="none" strike="noStrike" cap="none" normalizeH="0" baseline="0" dirty="0" smtClean="0">
                        <a:ln>
                          <a:noFill/>
                        </a:ln>
                        <a:solidFill>
                          <a:srgbClr val="C00000"/>
                        </a:solidFill>
                        <a:effectLst/>
                        <a:latin typeface="Times New Roman" pitchFamily="18" charset="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C00000"/>
                          </a:solidFill>
                          <a:effectLst/>
                          <a:latin typeface="Times New Roman" pitchFamily="18" charset="0"/>
                          <a:cs typeface="Times New Roman" pitchFamily="18" charset="0"/>
                        </a:rPr>
                        <a:t>(days)</a:t>
                      </a:r>
                      <a:endParaRPr kumimoji="0" lang="en-US" sz="1200" b="1" i="0" u="none" strike="noStrike" cap="none" normalizeH="0" baseline="0" dirty="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C00000"/>
                          </a:solidFill>
                          <a:effectLst/>
                          <a:latin typeface="Times New Roman" pitchFamily="18" charset="0"/>
                          <a:cs typeface="Times New Roman" pitchFamily="18" charset="0"/>
                        </a:rPr>
                        <a:t>95 % CI for MST</a:t>
                      </a:r>
                      <a:endParaRPr kumimoji="0" lang="en-US" sz="1200" b="1" i="0" u="none" strike="noStrike" cap="none" normalizeH="0" baseline="0" dirty="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LTS</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(Nos)</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MXST</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(days)</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2806">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1</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DCA</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39.38 ± 4.14</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35.92-42.83</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2</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40</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2806">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2</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D TAX</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73.75 ± 5.34</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69.29-78.21</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2</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80</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2806">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3</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D CRE-MR</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77.25 ± 6.56</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71.76-82.74</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2</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84</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2806">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4</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D PCL NPs</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97.00 ± 6.89</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91.24-102.8</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3</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102</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2806">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5</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D PLGA NPs</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92.50 ± 3.89 </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89.25-95.75</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2</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98</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2806">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6</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D PLA NPs</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124.60 ± 8.88</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C00000"/>
                          </a:solidFill>
                          <a:effectLst/>
                          <a:latin typeface="Times New Roman" pitchFamily="18" charset="0"/>
                          <a:cs typeface="Times New Roman" pitchFamily="18" charset="0"/>
                        </a:rPr>
                        <a:t>117.2-132.0</a:t>
                      </a:r>
                      <a:endParaRPr kumimoji="0" lang="en-US" sz="1200" b="1" i="0" u="none" strike="noStrike" cap="none" normalizeH="0" baseline="0" smtClean="0">
                        <a:ln>
                          <a:noFill/>
                        </a:ln>
                        <a:solidFill>
                          <a:srgbClr val="C00000"/>
                        </a:solidFill>
                        <a:effectLst/>
                        <a:latin typeface="Times New Roman" pitchFamily="18" charset="0"/>
                      </a:endParaRPr>
                    </a:p>
                  </a:txBody>
                  <a:tcPr marL="81280" marR="81280" marT="40629" marB="406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C00000"/>
                          </a:solidFill>
                          <a:effectLst/>
                          <a:latin typeface="Times New Roman" pitchFamily="18" charset="0"/>
                          <a:cs typeface="Times New Roman" pitchFamily="18" charset="0"/>
                        </a:rPr>
                        <a:t>3</a:t>
                      </a:r>
                      <a:endParaRPr kumimoji="0" lang="en-US" sz="1200" b="1" i="0" u="none" strike="noStrike" cap="none" normalizeH="0" baseline="0" dirty="0" smtClean="0">
                        <a:ln>
                          <a:noFill/>
                        </a:ln>
                        <a:solidFill>
                          <a:srgbClr val="C00000"/>
                        </a:solidFill>
                        <a:effectLst/>
                        <a:latin typeface="Times New Roman" pitchFamily="18" charset="0"/>
                      </a:endParaRPr>
                    </a:p>
                  </a:txBody>
                  <a:tcPr marL="81280" marR="81280" marT="40629" marB="406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C00000"/>
                          </a:solidFill>
                          <a:effectLst/>
                          <a:latin typeface="Times New Roman" pitchFamily="18" charset="0"/>
                          <a:cs typeface="Times New Roman" pitchFamily="18" charset="0"/>
                        </a:rPr>
                        <a:t>131</a:t>
                      </a:r>
                      <a:endParaRPr kumimoji="0" lang="en-US" sz="1200" b="1" i="0" u="none" strike="noStrike" cap="none" normalizeH="0" baseline="0" dirty="0" smtClean="0">
                        <a:ln>
                          <a:noFill/>
                        </a:ln>
                        <a:solidFill>
                          <a:srgbClr val="C00000"/>
                        </a:solidFill>
                        <a:effectLst/>
                        <a:latin typeface="Times New Roman" pitchFamily="18" charset="0"/>
                      </a:endParaRPr>
                    </a:p>
                  </a:txBody>
                  <a:tcPr marL="81280" marR="81280" marT="40629" marB="406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6624" name="Rectangle 333"/>
          <p:cNvSpPr>
            <a:spLocks noChangeArrowheads="1"/>
          </p:cNvSpPr>
          <p:nvPr/>
        </p:nvSpPr>
        <p:spPr bwMode="auto">
          <a:xfrm>
            <a:off x="605604" y="3856075"/>
            <a:ext cx="4870692" cy="283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r>
              <a:rPr lang="en-US" sz="1244" dirty="0" smtClean="0">
                <a:latin typeface="Times New Roman" panose="02020603050405020304" pitchFamily="18" charset="0"/>
              </a:rPr>
              <a:t>Statistical </a:t>
            </a:r>
            <a:r>
              <a:rPr lang="en-US" sz="1244" dirty="0">
                <a:latin typeface="Times New Roman" panose="02020603050405020304" pitchFamily="18" charset="0"/>
              </a:rPr>
              <a:t>data of survival study of Hepatocellular carcinoma rats </a:t>
            </a:r>
          </a:p>
        </p:txBody>
      </p:sp>
      <p:pic>
        <p:nvPicPr>
          <p:cNvPr id="66625" name="Picture 8" descr="bits_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77111" y="381000"/>
            <a:ext cx="366889" cy="366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626" name="Slide Number Placeholder 11"/>
          <p:cNvSpPr txBox="1">
            <a:spLocks/>
          </p:cNvSpPr>
          <p:nvPr/>
        </p:nvSpPr>
        <p:spPr bwMode="auto">
          <a:xfrm>
            <a:off x="8638823" y="6172200"/>
            <a:ext cx="50517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a:solidFill>
                  <a:schemeClr val="tx1"/>
                </a:solidFill>
                <a:latin typeface="Arial" panose="020B0604020202020204" pitchFamily="34" charset="0"/>
                <a:cs typeface="Arial" panose="020B0604020202020204" pitchFamily="34" charset="0"/>
              </a:defRPr>
            </a:lvl1pPr>
            <a:lvl2pPr marL="742950" indent="-285750" eaLnBrk="0" hangingPunct="0">
              <a:defRPr sz="3200" b="1">
                <a:solidFill>
                  <a:schemeClr val="tx1"/>
                </a:solidFill>
                <a:latin typeface="Arial" panose="020B0604020202020204" pitchFamily="34" charset="0"/>
                <a:cs typeface="Arial" panose="020B0604020202020204" pitchFamily="34" charset="0"/>
              </a:defRPr>
            </a:lvl2pPr>
            <a:lvl3pPr marL="1143000" indent="-228600" eaLnBrk="0" hangingPunct="0">
              <a:defRPr sz="3200" b="1">
                <a:solidFill>
                  <a:schemeClr val="tx1"/>
                </a:solidFill>
                <a:latin typeface="Arial" panose="020B0604020202020204" pitchFamily="34" charset="0"/>
                <a:cs typeface="Arial" panose="020B0604020202020204" pitchFamily="34" charset="0"/>
              </a:defRPr>
            </a:lvl3pPr>
            <a:lvl4pPr marL="1600200" indent="-228600" eaLnBrk="0" hangingPunct="0">
              <a:defRPr sz="3200" b="1">
                <a:solidFill>
                  <a:schemeClr val="tx1"/>
                </a:solidFill>
                <a:latin typeface="Arial" panose="020B0604020202020204" pitchFamily="34" charset="0"/>
                <a:cs typeface="Arial" panose="020B0604020202020204" pitchFamily="34" charset="0"/>
              </a:defRPr>
            </a:lvl4pPr>
            <a:lvl5pPr marL="2057400" indent="-228600" eaLnBrk="0" hangingPunct="0">
              <a:defRPr sz="32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cs typeface="Arial" panose="020B0604020202020204" pitchFamily="34" charset="0"/>
              </a:defRPr>
            </a:lvl9pPr>
          </a:lstStyle>
          <a:p>
            <a:pPr eaLnBrk="1" hangingPunct="1"/>
            <a:fld id="{B5693E17-8595-47E6-89C5-178ADAFFED0B}" type="slidenum">
              <a:rPr lang="en-US" sz="1422">
                <a:solidFill>
                  <a:schemeClr val="bg1"/>
                </a:solidFill>
              </a:rPr>
              <a:pPr eaLnBrk="1" hangingPunct="1"/>
              <a:t>22</a:t>
            </a:fld>
            <a:endParaRPr lang="en-US" sz="1422">
              <a:solidFill>
                <a:schemeClr val="bg1"/>
              </a:solidFill>
            </a:endParaRPr>
          </a:p>
        </p:txBody>
      </p:sp>
    </p:spTree>
    <p:extLst>
      <p:ext uri="{BB962C8B-B14F-4D97-AF65-F5344CB8AC3E}">
        <p14:creationId xmlns:p14="http://schemas.microsoft.com/office/powerpoint/2010/main" val="324987815"/>
      </p:ext>
    </p:extLst>
  </p:cSld>
  <p:clrMapOvr>
    <a:masterClrMapping/>
  </p:clrMapOvr>
  <p:transition>
    <p:cut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ChangeArrowheads="1"/>
          </p:cNvSpPr>
          <p:nvPr/>
        </p:nvSpPr>
        <p:spPr bwMode="auto">
          <a:xfrm>
            <a:off x="190500" y="442913"/>
            <a:ext cx="4030663" cy="519112"/>
          </a:xfrm>
          <a:prstGeom prst="rect">
            <a:avLst/>
          </a:prstGeom>
          <a:noFill/>
          <a:ln w="9525">
            <a:noFill/>
            <a:miter lim="800000"/>
            <a:headEnd/>
            <a:tailEnd/>
          </a:ln>
        </p:spPr>
        <p:txBody>
          <a:bodyPr wrap="none">
            <a:spAutoFit/>
          </a:bodyPr>
          <a:lstStyle/>
          <a:p>
            <a:pPr algn="l" eaLnBrk="0" hangingPunct="0"/>
            <a:r>
              <a:rPr lang="en-US" sz="2800" b="1">
                <a:latin typeface="Times New Roman" pitchFamily="18" charset="0"/>
                <a:cs typeface="Times New Roman" pitchFamily="18" charset="0"/>
              </a:rPr>
              <a:t>Pharmacodynamic Study</a:t>
            </a:r>
          </a:p>
        </p:txBody>
      </p:sp>
      <p:pic>
        <p:nvPicPr>
          <p:cNvPr id="58371" name="Picture 7" descr=" Liver Weight"/>
          <p:cNvPicPr>
            <a:picLocks noChangeAspect="1" noChangeArrowheads="1"/>
          </p:cNvPicPr>
          <p:nvPr/>
        </p:nvPicPr>
        <p:blipFill>
          <a:blip r:embed="rId2" cstate="print"/>
          <a:srcRect/>
          <a:stretch>
            <a:fillRect/>
          </a:stretch>
        </p:blipFill>
        <p:spPr bwMode="auto">
          <a:xfrm>
            <a:off x="0" y="914400"/>
            <a:ext cx="4800600" cy="2868613"/>
          </a:xfrm>
          <a:prstGeom prst="rect">
            <a:avLst/>
          </a:prstGeom>
          <a:noFill/>
          <a:ln w="9525">
            <a:noFill/>
            <a:miter lim="800000"/>
            <a:headEnd/>
            <a:tailEnd/>
          </a:ln>
        </p:spPr>
      </p:pic>
      <p:pic>
        <p:nvPicPr>
          <p:cNvPr id="58372" name="Picture 8" descr="Liver Function Test Bar graph"/>
          <p:cNvPicPr>
            <a:picLocks noChangeAspect="1" noChangeArrowheads="1"/>
          </p:cNvPicPr>
          <p:nvPr/>
        </p:nvPicPr>
        <p:blipFill>
          <a:blip r:embed="rId3" cstate="print"/>
          <a:srcRect/>
          <a:stretch>
            <a:fillRect/>
          </a:stretch>
        </p:blipFill>
        <p:spPr bwMode="auto">
          <a:xfrm>
            <a:off x="4800600" y="914400"/>
            <a:ext cx="4270375" cy="2819400"/>
          </a:xfrm>
          <a:prstGeom prst="rect">
            <a:avLst/>
          </a:prstGeom>
          <a:noFill/>
          <a:ln w="9525">
            <a:noFill/>
            <a:miter lim="800000"/>
            <a:headEnd/>
            <a:tailEnd/>
          </a:ln>
        </p:spPr>
      </p:pic>
      <p:sp>
        <p:nvSpPr>
          <p:cNvPr id="58373" name="Rectangle 10"/>
          <p:cNvSpPr>
            <a:spLocks noChangeArrowheads="1"/>
          </p:cNvSpPr>
          <p:nvPr/>
        </p:nvSpPr>
        <p:spPr bwMode="auto">
          <a:xfrm>
            <a:off x="114300" y="3717925"/>
            <a:ext cx="8877300" cy="1343025"/>
          </a:xfrm>
          <a:prstGeom prst="rect">
            <a:avLst/>
          </a:prstGeom>
          <a:noFill/>
          <a:ln w="9525">
            <a:noFill/>
            <a:miter lim="800000"/>
            <a:headEnd/>
            <a:tailEnd/>
          </a:ln>
        </p:spPr>
        <p:txBody>
          <a:bodyPr anchor="ctr">
            <a:spAutoFit/>
          </a:bodyPr>
          <a:lstStyle/>
          <a:p>
            <a:pPr algn="l" eaLnBrk="0" hangingPunct="0"/>
            <a:r>
              <a:rPr lang="en-US" b="1" dirty="0">
                <a:latin typeface="Times New Roman" pitchFamily="18" charset="0"/>
              </a:rPr>
              <a:t>Liver weight foot note</a:t>
            </a:r>
          </a:p>
          <a:p>
            <a:pPr algn="l" eaLnBrk="0" hangingPunct="0"/>
            <a:endParaRPr lang="en-US" sz="1000" b="1" dirty="0">
              <a:latin typeface="Times New Roman" pitchFamily="18" charset="0"/>
            </a:endParaRPr>
          </a:p>
          <a:p>
            <a:pPr algn="just" eaLnBrk="0" hangingPunct="0"/>
            <a:r>
              <a:rPr lang="en-US" dirty="0">
                <a:latin typeface="Times New Roman" pitchFamily="18" charset="0"/>
              </a:rPr>
              <a:t>One way ANOVA was performed to the liver weight and the significances (P&lt;0.05) of the data was represented, extremely significant *** (P&lt; 0.001), very significant ** (P between 0.001 to 0.01) and not significant NS (P&gt; 0.05)</a:t>
            </a:r>
          </a:p>
        </p:txBody>
      </p:sp>
      <p:sp>
        <p:nvSpPr>
          <p:cNvPr id="58374" name="Rectangle 11"/>
          <p:cNvSpPr>
            <a:spLocks noChangeArrowheads="1"/>
          </p:cNvSpPr>
          <p:nvPr/>
        </p:nvSpPr>
        <p:spPr bwMode="auto">
          <a:xfrm>
            <a:off x="114300" y="5029200"/>
            <a:ext cx="8915400" cy="1190625"/>
          </a:xfrm>
          <a:prstGeom prst="rect">
            <a:avLst/>
          </a:prstGeom>
          <a:noFill/>
          <a:ln w="9525">
            <a:noFill/>
            <a:miter lim="800000"/>
            <a:headEnd/>
            <a:tailEnd/>
          </a:ln>
        </p:spPr>
        <p:txBody>
          <a:bodyPr anchor="ctr">
            <a:spAutoFit/>
          </a:bodyPr>
          <a:lstStyle/>
          <a:p>
            <a:pPr algn="l" eaLnBrk="0" hangingPunct="0"/>
            <a:r>
              <a:rPr lang="en-US" b="1">
                <a:latin typeface="Times New Roman" pitchFamily="18" charset="0"/>
              </a:rPr>
              <a:t>LFT foot note</a:t>
            </a:r>
          </a:p>
          <a:p>
            <a:pPr algn="just" eaLnBrk="0" hangingPunct="0"/>
            <a:r>
              <a:rPr lang="en-US">
                <a:latin typeface="Times New Roman" pitchFamily="18" charset="0"/>
              </a:rPr>
              <a:t>Two way ANOVA was performed to the liver function test and the significances (P&lt;0.05) of the data was represented, extremely significant *** (P&lt; 0.001), very significant ** (P between 0.001 to 0.01 or &lt;0.01) and not significant NS (P&gt; 0.05)</a:t>
            </a:r>
          </a:p>
        </p:txBody>
      </p:sp>
    </p:spTree>
    <p:extLst>
      <p:ext uri="{BB962C8B-B14F-4D97-AF65-F5344CB8AC3E}">
        <p14:creationId xmlns:p14="http://schemas.microsoft.com/office/powerpoint/2010/main" val="3335182326"/>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ChangeArrowheads="1"/>
          </p:cNvSpPr>
          <p:nvPr/>
        </p:nvSpPr>
        <p:spPr bwMode="auto">
          <a:xfrm>
            <a:off x="190500" y="1714500"/>
            <a:ext cx="8610600" cy="4211638"/>
          </a:xfrm>
          <a:prstGeom prst="rect">
            <a:avLst/>
          </a:prstGeom>
          <a:noFill/>
          <a:ln w="9525">
            <a:noFill/>
            <a:miter lim="800000"/>
            <a:headEnd/>
            <a:tailEnd/>
          </a:ln>
        </p:spPr>
        <p:txBody>
          <a:bodyPr anchor="ctr">
            <a:spAutoFit/>
          </a:bodyPr>
          <a:lstStyle/>
          <a:p>
            <a:pPr algn="just" eaLnBrk="0" hangingPunct="0"/>
            <a:r>
              <a:rPr lang="en-US" b="1" dirty="0">
                <a:latin typeface="Times New Roman" pitchFamily="18" charset="0"/>
              </a:rPr>
              <a:t>The PNPs treated animals showed the most significant [Log-rank (Mantel-Cox) test P&lt;0.0001] increased median survival times compared to the non-treated control group (</a:t>
            </a:r>
            <a:r>
              <a:rPr lang="en-US" b="1" dirty="0" smtClean="0">
                <a:latin typeface="Times New Roman" pitchFamily="18" charset="0"/>
              </a:rPr>
              <a:t>38.5 days), </a:t>
            </a:r>
            <a:r>
              <a:rPr lang="en-US" b="1" dirty="0">
                <a:latin typeface="Times New Roman" pitchFamily="18" charset="0"/>
              </a:rPr>
              <a:t>pure TAX (</a:t>
            </a:r>
            <a:r>
              <a:rPr lang="en-US" b="1" dirty="0" smtClean="0">
                <a:latin typeface="Times New Roman" pitchFamily="18" charset="0"/>
              </a:rPr>
              <a:t>73.5 days) </a:t>
            </a:r>
            <a:r>
              <a:rPr lang="en-US" b="1" dirty="0">
                <a:latin typeface="Times New Roman" pitchFamily="18" charset="0"/>
              </a:rPr>
              <a:t>and market formulation (</a:t>
            </a:r>
            <a:r>
              <a:rPr lang="en-US" b="1" dirty="0" smtClean="0">
                <a:latin typeface="Times New Roman" pitchFamily="18" charset="0"/>
              </a:rPr>
              <a:t>78.5 days)</a:t>
            </a:r>
            <a:endParaRPr lang="en-US" b="1" dirty="0">
              <a:latin typeface="Times New Roman" pitchFamily="18" charset="0"/>
            </a:endParaRPr>
          </a:p>
          <a:p>
            <a:pPr algn="just" eaLnBrk="0" hangingPunct="0"/>
            <a:endParaRPr lang="en-US" b="1" dirty="0">
              <a:latin typeface="Times New Roman" pitchFamily="18" charset="0"/>
            </a:endParaRPr>
          </a:p>
          <a:p>
            <a:pPr algn="just" eaLnBrk="0" hangingPunct="0"/>
            <a:r>
              <a:rPr lang="en-US" b="1" dirty="0">
                <a:latin typeface="Times New Roman" pitchFamily="18" charset="0"/>
              </a:rPr>
              <a:t>The order of increased median survival times of the prepared PNPs were, </a:t>
            </a:r>
            <a:r>
              <a:rPr lang="en-US" b="1" dirty="0" smtClean="0">
                <a:latin typeface="Times New Roman" pitchFamily="18" charset="0"/>
              </a:rPr>
              <a:t>PCL </a:t>
            </a:r>
            <a:r>
              <a:rPr lang="en-US" b="1" dirty="0">
                <a:latin typeface="Times New Roman" pitchFamily="18" charset="0"/>
              </a:rPr>
              <a:t>(</a:t>
            </a:r>
            <a:r>
              <a:rPr lang="en-US" b="1" dirty="0" smtClean="0">
                <a:latin typeface="Times New Roman" pitchFamily="18" charset="0"/>
              </a:rPr>
              <a:t>92 </a:t>
            </a:r>
            <a:r>
              <a:rPr lang="en-US" b="1" dirty="0">
                <a:latin typeface="Times New Roman" pitchFamily="18" charset="0"/>
              </a:rPr>
              <a:t>days) </a:t>
            </a:r>
            <a:r>
              <a:rPr lang="en-US" b="1" dirty="0" smtClean="0">
                <a:latin typeface="Times New Roman" pitchFamily="18" charset="0"/>
              </a:rPr>
              <a:t>&lt; </a:t>
            </a:r>
            <a:r>
              <a:rPr lang="en-US" b="1" dirty="0">
                <a:latin typeface="Times New Roman" pitchFamily="18" charset="0"/>
              </a:rPr>
              <a:t>PLGA (100 days</a:t>
            </a:r>
            <a:r>
              <a:rPr lang="en-US" b="1" dirty="0" smtClean="0">
                <a:latin typeface="Times New Roman" pitchFamily="18" charset="0"/>
              </a:rPr>
              <a:t>) &lt; </a:t>
            </a:r>
            <a:r>
              <a:rPr lang="en-US" b="1" dirty="0">
                <a:latin typeface="Times New Roman" pitchFamily="18" charset="0"/>
              </a:rPr>
              <a:t>PLA (128 days</a:t>
            </a:r>
            <a:r>
              <a:rPr lang="en-US" b="1" dirty="0" smtClean="0">
                <a:latin typeface="Times New Roman" pitchFamily="18" charset="0"/>
              </a:rPr>
              <a:t>) respectively</a:t>
            </a:r>
            <a:endParaRPr lang="en-US" b="1" dirty="0">
              <a:latin typeface="Times New Roman" pitchFamily="18" charset="0"/>
            </a:endParaRPr>
          </a:p>
          <a:p>
            <a:pPr algn="just" eaLnBrk="0" hangingPunct="0"/>
            <a:endParaRPr lang="en-US" b="1" dirty="0">
              <a:latin typeface="Times New Roman" pitchFamily="18" charset="0"/>
            </a:endParaRPr>
          </a:p>
          <a:p>
            <a:pPr algn="just" eaLnBrk="0" hangingPunct="0"/>
            <a:r>
              <a:rPr lang="en-US" b="1" dirty="0">
                <a:latin typeface="Times New Roman" pitchFamily="18" charset="0"/>
              </a:rPr>
              <a:t>The mean survival time of all the groups were, 39.98 ± 4.14 </a:t>
            </a:r>
            <a:r>
              <a:rPr lang="en-US" b="1" dirty="0" smtClean="0">
                <a:latin typeface="Times New Roman" pitchFamily="18" charset="0"/>
              </a:rPr>
              <a:t>days (DEN </a:t>
            </a:r>
            <a:r>
              <a:rPr lang="en-US" b="1" dirty="0">
                <a:latin typeface="Times New Roman" pitchFamily="18" charset="0"/>
              </a:rPr>
              <a:t>Control), 73.75 ± </a:t>
            </a:r>
            <a:r>
              <a:rPr lang="en-US" b="1" dirty="0" smtClean="0">
                <a:latin typeface="Times New Roman" pitchFamily="18" charset="0"/>
              </a:rPr>
              <a:t>5.34 days </a:t>
            </a:r>
            <a:r>
              <a:rPr lang="en-US" b="1" dirty="0">
                <a:latin typeface="Times New Roman" pitchFamily="18" charset="0"/>
              </a:rPr>
              <a:t>(PURE TAX), 77.25 ± </a:t>
            </a:r>
            <a:r>
              <a:rPr lang="en-US" b="1" dirty="0" smtClean="0">
                <a:latin typeface="Times New Roman" pitchFamily="18" charset="0"/>
              </a:rPr>
              <a:t>6.57 days </a:t>
            </a:r>
            <a:r>
              <a:rPr lang="en-US" b="1" dirty="0">
                <a:latin typeface="Times New Roman" pitchFamily="18" charset="0"/>
              </a:rPr>
              <a:t>(MAR FOR), 97.00 ± 6.89 </a:t>
            </a:r>
            <a:r>
              <a:rPr lang="en-US" b="1" dirty="0" smtClean="0">
                <a:latin typeface="Times New Roman" pitchFamily="18" charset="0"/>
              </a:rPr>
              <a:t>days (PLGA </a:t>
            </a:r>
            <a:r>
              <a:rPr lang="en-US" b="1" dirty="0">
                <a:latin typeface="Times New Roman" pitchFamily="18" charset="0"/>
              </a:rPr>
              <a:t>NPs), 92.50 ± 3.89 </a:t>
            </a:r>
            <a:r>
              <a:rPr lang="en-US" b="1" dirty="0" smtClean="0">
                <a:latin typeface="Times New Roman" pitchFamily="18" charset="0"/>
              </a:rPr>
              <a:t>days (PCL </a:t>
            </a:r>
            <a:r>
              <a:rPr lang="en-US" b="1" dirty="0">
                <a:latin typeface="Times New Roman" pitchFamily="18" charset="0"/>
              </a:rPr>
              <a:t>NPs) and 124.6 ± </a:t>
            </a:r>
            <a:r>
              <a:rPr lang="en-US" b="1" dirty="0" smtClean="0">
                <a:latin typeface="Times New Roman" pitchFamily="18" charset="0"/>
              </a:rPr>
              <a:t>8.88 days </a:t>
            </a:r>
            <a:r>
              <a:rPr lang="en-US" b="1" dirty="0">
                <a:latin typeface="Times New Roman" pitchFamily="18" charset="0"/>
              </a:rPr>
              <a:t>(PLA NPs) respectively</a:t>
            </a:r>
          </a:p>
          <a:p>
            <a:pPr algn="just" eaLnBrk="0" hangingPunct="0"/>
            <a:endParaRPr lang="en-US" b="1" dirty="0">
              <a:latin typeface="Times New Roman" pitchFamily="18" charset="0"/>
            </a:endParaRPr>
          </a:p>
          <a:p>
            <a:pPr algn="just" eaLnBrk="0" hangingPunct="0"/>
            <a:r>
              <a:rPr lang="en-US" b="1" dirty="0">
                <a:latin typeface="Times New Roman" pitchFamily="18" charset="0"/>
              </a:rPr>
              <a:t>The IST median and IST mean % of the five treatment groups, Pure TAX, MAR FOR, PLGA NPs, PCL NPs and PLA NPs were, 91, 104, 160, 139, 233 and 87, 96, 146, 135 and </a:t>
            </a:r>
            <a:r>
              <a:rPr lang="en-US" b="1">
                <a:latin typeface="Times New Roman" pitchFamily="18" charset="0"/>
              </a:rPr>
              <a:t>216 </a:t>
            </a:r>
            <a:r>
              <a:rPr lang="en-US" b="1" smtClean="0">
                <a:latin typeface="Times New Roman" pitchFamily="18" charset="0"/>
              </a:rPr>
              <a:t>days respectively</a:t>
            </a:r>
            <a:r>
              <a:rPr lang="en-US" b="1" dirty="0">
                <a:latin typeface="Times New Roman" pitchFamily="18" charset="0"/>
              </a:rPr>
              <a:t>, this clearly says that the NPs increases the survival of the animals more significantly</a:t>
            </a:r>
          </a:p>
        </p:txBody>
      </p:sp>
      <p:sp>
        <p:nvSpPr>
          <p:cNvPr id="61443" name="Rectangle 5"/>
          <p:cNvSpPr>
            <a:spLocks noChangeArrowheads="1"/>
          </p:cNvSpPr>
          <p:nvPr/>
        </p:nvSpPr>
        <p:spPr bwMode="auto">
          <a:xfrm>
            <a:off x="190500" y="228600"/>
            <a:ext cx="4030663" cy="519113"/>
          </a:xfrm>
          <a:prstGeom prst="rect">
            <a:avLst/>
          </a:prstGeom>
          <a:noFill/>
          <a:ln w="9525">
            <a:noFill/>
            <a:miter lim="800000"/>
            <a:headEnd/>
            <a:tailEnd/>
          </a:ln>
        </p:spPr>
        <p:txBody>
          <a:bodyPr wrap="none">
            <a:spAutoFit/>
          </a:bodyPr>
          <a:lstStyle/>
          <a:p>
            <a:pPr algn="l" eaLnBrk="0" hangingPunct="0"/>
            <a:r>
              <a:rPr lang="en-US" sz="2800" b="1">
                <a:latin typeface="Times New Roman" pitchFamily="18" charset="0"/>
                <a:cs typeface="Times New Roman" pitchFamily="18" charset="0"/>
              </a:rPr>
              <a:t>Pharmacodynamic</a:t>
            </a:r>
            <a:r>
              <a:rPr lang="en-US" sz="2800" b="1" dirty="0">
                <a:latin typeface="Times New Roman" pitchFamily="18" charset="0"/>
                <a:cs typeface="Times New Roman" pitchFamily="18" charset="0"/>
              </a:rPr>
              <a:t> Study</a:t>
            </a:r>
          </a:p>
        </p:txBody>
      </p:sp>
      <p:sp>
        <p:nvSpPr>
          <p:cNvPr id="61444" name="Rectangle 6"/>
          <p:cNvSpPr>
            <a:spLocks noChangeArrowheads="1"/>
          </p:cNvSpPr>
          <p:nvPr/>
        </p:nvSpPr>
        <p:spPr bwMode="auto">
          <a:xfrm>
            <a:off x="190500" y="914400"/>
            <a:ext cx="3960813" cy="457200"/>
          </a:xfrm>
          <a:prstGeom prst="rect">
            <a:avLst/>
          </a:prstGeom>
          <a:noFill/>
          <a:ln w="9525">
            <a:noFill/>
            <a:miter lim="800000"/>
            <a:headEnd/>
            <a:tailEnd/>
          </a:ln>
        </p:spPr>
        <p:txBody>
          <a:bodyPr wrap="none">
            <a:spAutoFit/>
          </a:bodyPr>
          <a:lstStyle/>
          <a:p>
            <a:pPr algn="l" eaLnBrk="0" hangingPunct="0">
              <a:buClr>
                <a:srgbClr val="FF0066"/>
              </a:buClr>
              <a:buFont typeface="Wingdings" pitchFamily="2" charset="2"/>
              <a:buNone/>
            </a:pPr>
            <a:r>
              <a:rPr lang="en-US" sz="2400" b="1" dirty="0">
                <a:latin typeface="Times New Roman" pitchFamily="18" charset="0"/>
              </a:rPr>
              <a:t>Survival Curve Construction</a:t>
            </a:r>
          </a:p>
        </p:txBody>
      </p:sp>
    </p:spTree>
    <p:extLst>
      <p:ext uri="{BB962C8B-B14F-4D97-AF65-F5344CB8AC3E}">
        <p14:creationId xmlns:p14="http://schemas.microsoft.com/office/powerpoint/2010/main" val="2433015627"/>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b="1" dirty="0" smtClean="0">
              <a:latin typeface="Times New Roman" panose="02020603050405020304" pitchFamily="18" charset="0"/>
            </a:endParaRPr>
          </a:p>
          <a:p>
            <a:endParaRPr lang="en-US" b="1" dirty="0">
              <a:latin typeface="Times New Roman" panose="02020603050405020304" pitchFamily="18" charset="0"/>
            </a:endParaRPr>
          </a:p>
          <a:p>
            <a:r>
              <a:rPr lang="en-US" b="1" dirty="0" smtClean="0">
                <a:latin typeface="Times New Roman" panose="02020603050405020304" pitchFamily="18" charset="0"/>
              </a:rPr>
              <a:t>      Selective Biodistribution </a:t>
            </a:r>
            <a:r>
              <a:rPr lang="en-US" b="1" dirty="0">
                <a:latin typeface="Times New Roman" panose="02020603050405020304" pitchFamily="18" charset="0"/>
              </a:rPr>
              <a:t>and</a:t>
            </a:r>
            <a:r>
              <a:rPr lang="en-US" b="1" dirty="0" smtClean="0">
                <a:latin typeface="Times New Roman" panose="02020603050405020304" pitchFamily="18" charset="0"/>
              </a:rPr>
              <a:t> </a:t>
            </a:r>
            <a:r>
              <a:rPr lang="en-US" b="1" dirty="0">
                <a:latin typeface="Times New Roman" panose="02020603050405020304" pitchFamily="18" charset="0"/>
              </a:rPr>
              <a:t>Pharmacokinetics </a:t>
            </a:r>
            <a:r>
              <a:rPr lang="en-US" b="1" dirty="0" smtClean="0">
                <a:latin typeface="Times New Roman" panose="02020603050405020304" pitchFamily="18" charset="0"/>
              </a:rPr>
              <a:t>Studies </a:t>
            </a:r>
            <a:r>
              <a:rPr lang="en-US" b="1" dirty="0">
                <a:latin typeface="Times New Roman" panose="02020603050405020304" pitchFamily="18" charset="0"/>
              </a:rPr>
              <a:t>of NPDDS of </a:t>
            </a:r>
            <a:r>
              <a:rPr lang="en-US" b="1" dirty="0" err="1">
                <a:latin typeface="Times New Roman" panose="02020603050405020304" pitchFamily="18" charset="0"/>
              </a:rPr>
              <a:t>Etoposide</a:t>
            </a:r>
            <a:r>
              <a:rPr lang="en-US" dirty="0">
                <a:latin typeface="Times New Roman" panose="02020603050405020304" pitchFamily="18" charset="0"/>
              </a:rPr>
              <a:t> </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80265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1657350" y="381000"/>
            <a:ext cx="3314700" cy="609600"/>
          </a:xfrm>
          <a:prstGeom prst="rect">
            <a:avLst/>
          </a:prstGeom>
          <a:noFill/>
          <a:ln w="12700">
            <a:noFill/>
            <a:miter lim="800000"/>
            <a:headEnd/>
            <a:tailEnd/>
          </a:ln>
        </p:spPr>
        <p:txBody>
          <a:bodyPr lIns="90488" tIns="44450" rIns="90488" bIns="44450" anchor="ctr"/>
          <a:lstStyle/>
          <a:p>
            <a:pPr eaLnBrk="0" hangingPunct="0"/>
            <a:r>
              <a:rPr lang="en-US" sz="3200" b="1" dirty="0">
                <a:latin typeface="Times New Roman" pitchFamily="18" charset="0"/>
              </a:rPr>
              <a:t>Drug </a:t>
            </a:r>
            <a:r>
              <a:rPr lang="en-US" sz="3200" b="1" dirty="0" smtClean="0">
                <a:latin typeface="Times New Roman" pitchFamily="18" charset="0"/>
              </a:rPr>
              <a:t>Profile</a:t>
            </a:r>
            <a:endParaRPr lang="en-US" sz="3200" b="1" dirty="0">
              <a:latin typeface="Times New Roman" pitchFamily="18" charset="0"/>
            </a:endParaRPr>
          </a:p>
        </p:txBody>
      </p:sp>
      <p:pic>
        <p:nvPicPr>
          <p:cNvPr id="23555" name="Picture 8" descr="Etoposide"/>
          <p:cNvPicPr>
            <a:picLocks noChangeAspect="1" noChangeArrowheads="1"/>
          </p:cNvPicPr>
          <p:nvPr/>
        </p:nvPicPr>
        <p:blipFill>
          <a:blip r:embed="rId2" cstate="print"/>
          <a:srcRect/>
          <a:stretch>
            <a:fillRect/>
          </a:stretch>
        </p:blipFill>
        <p:spPr bwMode="auto">
          <a:xfrm>
            <a:off x="6005513" y="1600200"/>
            <a:ext cx="2909887" cy="3086100"/>
          </a:xfrm>
          <a:prstGeom prst="rect">
            <a:avLst/>
          </a:prstGeom>
          <a:noFill/>
          <a:ln w="9525">
            <a:noFill/>
            <a:miter lim="800000"/>
            <a:headEnd/>
            <a:tailEnd/>
          </a:ln>
        </p:spPr>
      </p:pic>
      <p:sp>
        <p:nvSpPr>
          <p:cNvPr id="23556" name="Rectangle 10"/>
          <p:cNvSpPr>
            <a:spLocks noChangeArrowheads="1"/>
          </p:cNvSpPr>
          <p:nvPr/>
        </p:nvSpPr>
        <p:spPr bwMode="auto">
          <a:xfrm>
            <a:off x="228600" y="1612900"/>
            <a:ext cx="8915400" cy="4031873"/>
          </a:xfrm>
          <a:prstGeom prst="rect">
            <a:avLst/>
          </a:prstGeom>
          <a:noFill/>
          <a:ln w="9525" algn="ctr">
            <a:noFill/>
            <a:miter lim="800000"/>
            <a:headEnd/>
            <a:tailEnd/>
          </a:ln>
        </p:spPr>
        <p:txBody>
          <a:bodyPr>
            <a:spAutoFit/>
          </a:bodyPr>
          <a:lstStyle/>
          <a:p>
            <a:pPr algn="l" eaLnBrk="0" hangingPunct="0">
              <a:spcBef>
                <a:spcPct val="50000"/>
              </a:spcBef>
            </a:pPr>
            <a:r>
              <a:rPr lang="en-US" sz="3200" b="1" u="sng" dirty="0" err="1">
                <a:latin typeface="Times New Roman" pitchFamily="18" charset="0"/>
              </a:rPr>
              <a:t>Etoposide</a:t>
            </a:r>
            <a:endParaRPr lang="en-US" sz="3200" b="1" u="sng" dirty="0">
              <a:latin typeface="Times New Roman" pitchFamily="18" charset="0"/>
            </a:endParaRPr>
          </a:p>
          <a:p>
            <a:pPr algn="l"/>
            <a:endParaRPr lang="en-IN" sz="3200" b="1" dirty="0">
              <a:latin typeface="Times New Roman" pitchFamily="18" charset="0"/>
            </a:endParaRPr>
          </a:p>
          <a:p>
            <a:pPr algn="l"/>
            <a:r>
              <a:rPr lang="en-IN" sz="2400" b="1" u="sng" dirty="0">
                <a:latin typeface="Times New Roman" pitchFamily="18" charset="0"/>
              </a:rPr>
              <a:t>Category</a:t>
            </a:r>
            <a:r>
              <a:rPr lang="en-IN" sz="2400" b="1" dirty="0">
                <a:latin typeface="Times New Roman" pitchFamily="18" charset="0"/>
              </a:rPr>
              <a:t>: </a:t>
            </a:r>
            <a:r>
              <a:rPr lang="en-IN" sz="2400" b="1" dirty="0" smtClean="0">
                <a:latin typeface="Times New Roman" pitchFamily="18" charset="0"/>
              </a:rPr>
              <a:t>Anti-</a:t>
            </a:r>
            <a:r>
              <a:rPr lang="en-IN" sz="2400" b="1" dirty="0" err="1" smtClean="0">
                <a:latin typeface="Times New Roman" pitchFamily="18" charset="0"/>
              </a:rPr>
              <a:t>neoplastic</a:t>
            </a:r>
            <a:endParaRPr lang="en-IN" sz="2400" b="1" dirty="0">
              <a:latin typeface="Times New Roman" pitchFamily="18" charset="0"/>
            </a:endParaRPr>
          </a:p>
          <a:p>
            <a:pPr algn="l"/>
            <a:endParaRPr lang="en-IN" sz="2400" b="1" dirty="0">
              <a:latin typeface="Times New Roman" pitchFamily="18" charset="0"/>
            </a:endParaRPr>
          </a:p>
          <a:p>
            <a:pPr algn="l"/>
            <a:r>
              <a:rPr lang="en-IN" sz="2400" b="1" u="sng" dirty="0">
                <a:latin typeface="Times New Roman" pitchFamily="18" charset="0"/>
              </a:rPr>
              <a:t>Therapeutic class</a:t>
            </a:r>
            <a:r>
              <a:rPr lang="en-IN" sz="2400" b="1" dirty="0">
                <a:latin typeface="Times New Roman" pitchFamily="18" charset="0"/>
              </a:rPr>
              <a:t>:</a:t>
            </a:r>
            <a:r>
              <a:rPr lang="en-US" sz="2400" b="1" dirty="0" err="1">
                <a:latin typeface="Times New Roman" pitchFamily="18" charset="0"/>
              </a:rPr>
              <a:t>Topoisomerase</a:t>
            </a:r>
            <a:r>
              <a:rPr lang="en-US" sz="2400" b="1" dirty="0">
                <a:latin typeface="Times New Roman" pitchFamily="18" charset="0"/>
              </a:rPr>
              <a:t> II inhibitor</a:t>
            </a:r>
          </a:p>
          <a:p>
            <a:pPr algn="l"/>
            <a:endParaRPr lang="en-IN" sz="2400" b="1" dirty="0">
              <a:latin typeface="Times New Roman" pitchFamily="18" charset="0"/>
            </a:endParaRPr>
          </a:p>
          <a:p>
            <a:pPr algn="l"/>
            <a:r>
              <a:rPr lang="en-IN" sz="2400" b="1" u="sng" dirty="0">
                <a:latin typeface="Times New Roman" pitchFamily="18" charset="0"/>
              </a:rPr>
              <a:t>Molecular weight</a:t>
            </a:r>
            <a:r>
              <a:rPr lang="en-IN" sz="2400" b="1" dirty="0">
                <a:latin typeface="Times New Roman" pitchFamily="18" charset="0"/>
              </a:rPr>
              <a:t>: </a:t>
            </a:r>
            <a:r>
              <a:rPr lang="en-US" sz="2400" b="1" dirty="0">
                <a:latin typeface="Times New Roman" pitchFamily="18" charset="0"/>
              </a:rPr>
              <a:t>588.6</a:t>
            </a:r>
          </a:p>
          <a:p>
            <a:pPr algn="l"/>
            <a:endParaRPr lang="en-IN" sz="2400" b="1" dirty="0">
              <a:latin typeface="Times New Roman" pitchFamily="18" charset="0"/>
            </a:endParaRPr>
          </a:p>
          <a:p>
            <a:pPr algn="l"/>
            <a:r>
              <a:rPr lang="en-IN" sz="2400" b="1" u="sng" dirty="0">
                <a:latin typeface="Times New Roman" pitchFamily="18" charset="0"/>
              </a:rPr>
              <a:t>Solubility profile</a:t>
            </a:r>
            <a:r>
              <a:rPr lang="en-IN" sz="2400" b="1" dirty="0">
                <a:latin typeface="Times New Roman" pitchFamily="18" charset="0"/>
              </a:rPr>
              <a:t>: </a:t>
            </a:r>
            <a:r>
              <a:rPr lang="en-US" sz="2400" b="1" dirty="0">
                <a:latin typeface="Times New Roman" pitchFamily="18" charset="0"/>
              </a:rPr>
              <a:t>Highly unstable in lower pH, Poor aqueous solubility</a:t>
            </a:r>
            <a:endParaRPr lang="en-IN" sz="2400" b="1" dirty="0">
              <a:latin typeface="Times New Roman" pitchFamily="18"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2"/>
          <p:cNvSpPr>
            <a:spLocks noChangeArrowheads="1"/>
          </p:cNvSpPr>
          <p:nvPr/>
        </p:nvSpPr>
        <p:spPr bwMode="auto">
          <a:xfrm>
            <a:off x="147638" y="152400"/>
            <a:ext cx="602456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l"/>
            <a:r>
              <a:rPr lang="en-US" sz="2800" b="1">
                <a:latin typeface="Times New Roman" panose="02020603050405020304" pitchFamily="18" charset="0"/>
              </a:rPr>
              <a:t>Formulation Design and Development</a:t>
            </a:r>
          </a:p>
        </p:txBody>
      </p:sp>
      <p:sp>
        <p:nvSpPr>
          <p:cNvPr id="29699" name="Rectangle 5"/>
          <p:cNvSpPr>
            <a:spLocks noChangeArrowheads="1"/>
          </p:cNvSpPr>
          <p:nvPr/>
        </p:nvSpPr>
        <p:spPr bwMode="auto">
          <a:xfrm>
            <a:off x="147638" y="914400"/>
            <a:ext cx="58118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r>
              <a:rPr lang="en-US" sz="2400" b="1">
                <a:latin typeface="Times New Roman" panose="02020603050405020304" pitchFamily="18" charset="0"/>
              </a:rPr>
              <a:t>Characterization of nanoparticles by AFM</a:t>
            </a:r>
            <a:r>
              <a:rPr lang="en-US" sz="2400">
                <a:latin typeface="Times New Roman" panose="02020603050405020304" pitchFamily="18" charset="0"/>
              </a:rPr>
              <a:t> </a:t>
            </a:r>
          </a:p>
        </p:txBody>
      </p:sp>
      <p:pic>
        <p:nvPicPr>
          <p:cNvPr id="29700"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5600" y="1485900"/>
            <a:ext cx="373380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 y="3886200"/>
            <a:ext cx="3624263"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72100" y="3886200"/>
            <a:ext cx="3543300" cy="259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Rectangle 10"/>
          <p:cNvSpPr>
            <a:spLocks noChangeArrowheads="1"/>
          </p:cNvSpPr>
          <p:nvPr/>
        </p:nvSpPr>
        <p:spPr bwMode="auto">
          <a:xfrm>
            <a:off x="457200" y="6172200"/>
            <a:ext cx="1447800" cy="228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nSpc>
                <a:spcPct val="80000"/>
              </a:lnSpc>
              <a:spcBef>
                <a:spcPct val="20000"/>
              </a:spcBef>
              <a:buClr>
                <a:schemeClr val="accent2"/>
              </a:buClr>
              <a:buFont typeface="Wingdings" panose="05000000000000000000" pitchFamily="2" charset="2"/>
              <a:buNone/>
            </a:pPr>
            <a:r>
              <a:rPr lang="en-US" sz="1400" b="1">
                <a:latin typeface="Times New Roman" panose="02020603050405020304" pitchFamily="18" charset="0"/>
              </a:rPr>
              <a:t>ETNP1/F68</a:t>
            </a:r>
            <a:endParaRPr lang="en-US" sz="1400" b="1">
              <a:solidFill>
                <a:srgbClr val="FFFF00"/>
              </a:solidFill>
              <a:latin typeface="Times New Roman" panose="02020603050405020304" pitchFamily="18" charset="0"/>
            </a:endParaRPr>
          </a:p>
        </p:txBody>
      </p:sp>
      <p:sp>
        <p:nvSpPr>
          <p:cNvPr id="29704" name="Rectangle 11"/>
          <p:cNvSpPr>
            <a:spLocks noChangeArrowheads="1"/>
          </p:cNvSpPr>
          <p:nvPr/>
        </p:nvSpPr>
        <p:spPr bwMode="auto">
          <a:xfrm>
            <a:off x="5486400" y="6057900"/>
            <a:ext cx="1447800" cy="2286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nSpc>
                <a:spcPct val="80000"/>
              </a:lnSpc>
              <a:spcBef>
                <a:spcPct val="20000"/>
              </a:spcBef>
              <a:buClr>
                <a:schemeClr val="accent2"/>
              </a:buClr>
              <a:buFont typeface="Wingdings" panose="05000000000000000000" pitchFamily="2" charset="2"/>
              <a:buNone/>
            </a:pPr>
            <a:r>
              <a:rPr lang="en-US" sz="1400" b="1">
                <a:latin typeface="Times New Roman" panose="02020603050405020304" pitchFamily="18" charset="0"/>
              </a:rPr>
              <a:t>ETNP2/F68</a:t>
            </a:r>
            <a:endParaRPr lang="en-US" sz="1400" b="1">
              <a:solidFill>
                <a:srgbClr val="FFFF00"/>
              </a:solidFill>
              <a:latin typeface="Times New Roman" panose="02020603050405020304" pitchFamily="18" charset="0"/>
            </a:endParaRPr>
          </a:p>
        </p:txBody>
      </p:sp>
      <p:sp>
        <p:nvSpPr>
          <p:cNvPr id="29705" name="Rectangle 13"/>
          <p:cNvSpPr>
            <a:spLocks noChangeArrowheads="1"/>
          </p:cNvSpPr>
          <p:nvPr/>
        </p:nvSpPr>
        <p:spPr bwMode="auto">
          <a:xfrm>
            <a:off x="2976563" y="3505200"/>
            <a:ext cx="1981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nSpc>
                <a:spcPct val="80000"/>
              </a:lnSpc>
              <a:spcBef>
                <a:spcPct val="20000"/>
              </a:spcBef>
              <a:buClr>
                <a:schemeClr val="accent2"/>
              </a:buClr>
              <a:buFont typeface="Wingdings" panose="05000000000000000000" pitchFamily="2" charset="2"/>
              <a:buNone/>
            </a:pPr>
            <a:r>
              <a:rPr lang="en-US" sz="1400" b="1">
                <a:solidFill>
                  <a:schemeClr val="bg1"/>
                </a:solidFill>
                <a:latin typeface="Times New Roman" panose="02020603050405020304" pitchFamily="18" charset="0"/>
              </a:rPr>
              <a:t>ETNP/PCL/F68/03</a:t>
            </a:r>
          </a:p>
        </p:txBody>
      </p:sp>
    </p:spTree>
    <p:extLst>
      <p:ext uri="{BB962C8B-B14F-4D97-AF65-F5344CB8AC3E}">
        <p14:creationId xmlns:p14="http://schemas.microsoft.com/office/powerpoint/2010/main" val="5904842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5"/>
          <p:cNvSpPr txBox="1">
            <a:spLocks noChangeArrowheads="1"/>
          </p:cNvSpPr>
          <p:nvPr/>
        </p:nvSpPr>
        <p:spPr bwMode="auto">
          <a:xfrm>
            <a:off x="228600" y="1485900"/>
            <a:ext cx="8562975" cy="4862513"/>
          </a:xfrm>
          <a:prstGeom prst="rect">
            <a:avLst/>
          </a:prstGeom>
          <a:noFill/>
          <a:ln w="12700" cap="sq">
            <a:noFill/>
            <a:miter lim="800000"/>
            <a:headEnd type="none" w="sm" len="sm"/>
            <a:tailEnd type="none" w="sm" len="sm"/>
          </a:ln>
        </p:spPr>
        <p:txBody>
          <a:bodyPr>
            <a:spAutoFit/>
          </a:bodyPr>
          <a:lstStyle/>
          <a:p>
            <a:pPr algn="l" eaLnBrk="0" hangingPunct="0"/>
            <a:r>
              <a:rPr lang="en-US" sz="2000" b="1" u="sng" dirty="0">
                <a:latin typeface="Times New Roman" pitchFamily="18" charset="0"/>
              </a:rPr>
              <a:t>Tumor Implantation and Development</a:t>
            </a:r>
          </a:p>
          <a:p>
            <a:pPr algn="l" eaLnBrk="0" hangingPunct="0"/>
            <a:endParaRPr lang="en-US" sz="2000" b="1" u="sng" dirty="0">
              <a:latin typeface="Times New Roman" pitchFamily="18" charset="0"/>
            </a:endParaRPr>
          </a:p>
          <a:p>
            <a:pPr algn="l" eaLnBrk="0" hangingPunct="0"/>
            <a:r>
              <a:rPr lang="en-US" sz="2000" b="1" dirty="0">
                <a:latin typeface="Times New Roman" pitchFamily="18" charset="0"/>
              </a:rPr>
              <a:t>Dalton’s Lymphoma Solid Tumor</a:t>
            </a:r>
          </a:p>
          <a:p>
            <a:pPr algn="l" eaLnBrk="0" hangingPunct="0"/>
            <a:endParaRPr lang="en-US" sz="2000" b="1" dirty="0">
              <a:latin typeface="Times New Roman" pitchFamily="18" charset="0"/>
            </a:endParaRPr>
          </a:p>
          <a:p>
            <a:pPr algn="l" eaLnBrk="0" hangingPunct="0"/>
            <a:r>
              <a:rPr lang="en-US" sz="2000" b="1" dirty="0">
                <a:latin typeface="Times New Roman" pitchFamily="18" charset="0"/>
              </a:rPr>
              <a:t>	­ Maintained in the peritoneum of </a:t>
            </a:r>
            <a:r>
              <a:rPr lang="en-US" sz="2000" b="1" dirty="0" err="1">
                <a:latin typeface="Times New Roman" pitchFamily="18" charset="0"/>
              </a:rPr>
              <a:t>Balb</a:t>
            </a:r>
            <a:r>
              <a:rPr lang="en-US" sz="2000" b="1" dirty="0">
                <a:latin typeface="Times New Roman" pitchFamily="18" charset="0"/>
              </a:rPr>
              <a:t>/C mice</a:t>
            </a:r>
          </a:p>
          <a:p>
            <a:pPr algn="l" eaLnBrk="0" hangingPunct="0"/>
            <a:endParaRPr lang="en-US" sz="2000" b="1" dirty="0">
              <a:latin typeface="Times New Roman" pitchFamily="18" charset="0"/>
            </a:endParaRPr>
          </a:p>
          <a:p>
            <a:pPr algn="l" eaLnBrk="0" hangingPunct="0"/>
            <a:r>
              <a:rPr lang="en-US" sz="2000" b="1" dirty="0">
                <a:latin typeface="Times New Roman" pitchFamily="18" charset="0"/>
              </a:rPr>
              <a:t>Tumor cells of 5 </a:t>
            </a:r>
            <a:r>
              <a:rPr lang="en-US" sz="2000" b="1" dirty="0">
                <a:latin typeface="Times New Roman" pitchFamily="18" charset="0"/>
                <a:sym typeface="Symbol" pitchFamily="18" charset="2"/>
              </a:rPr>
              <a:t></a:t>
            </a:r>
            <a:r>
              <a:rPr lang="en-US" sz="2000" b="1" dirty="0">
                <a:latin typeface="Times New Roman" pitchFamily="18" charset="0"/>
              </a:rPr>
              <a:t> 10</a:t>
            </a:r>
            <a:r>
              <a:rPr lang="en-US" sz="2000" b="1" baseline="30000" dirty="0">
                <a:latin typeface="Times New Roman" pitchFamily="18" charset="0"/>
              </a:rPr>
              <a:t>6</a:t>
            </a:r>
            <a:r>
              <a:rPr lang="en-US" sz="2000" b="1" dirty="0">
                <a:latin typeface="Times New Roman" pitchFamily="18" charset="0"/>
              </a:rPr>
              <a:t> per mouse - injected subcutaneously</a:t>
            </a:r>
          </a:p>
          <a:p>
            <a:pPr algn="l" eaLnBrk="0" hangingPunct="0"/>
            <a:endParaRPr lang="en-US" sz="2000" b="1" dirty="0">
              <a:latin typeface="Times New Roman" pitchFamily="18" charset="0"/>
            </a:endParaRPr>
          </a:p>
          <a:p>
            <a:pPr algn="l" eaLnBrk="0" hangingPunct="0"/>
            <a:r>
              <a:rPr lang="en-US" sz="2000" b="1" dirty="0">
                <a:latin typeface="Times New Roman" pitchFamily="18" charset="0"/>
              </a:rPr>
              <a:t>Tumor volume after 10 days of implantation ­ 1.0 ± 0.2 cm</a:t>
            </a:r>
            <a:r>
              <a:rPr lang="en-US" sz="2000" b="1" baseline="30000" dirty="0">
                <a:latin typeface="Times New Roman" pitchFamily="18" charset="0"/>
              </a:rPr>
              <a:t>3</a:t>
            </a:r>
          </a:p>
          <a:p>
            <a:pPr algn="l" eaLnBrk="0" hangingPunct="0"/>
            <a:endParaRPr lang="en-US" sz="2000" b="1" baseline="30000" dirty="0">
              <a:latin typeface="Times New Roman" pitchFamily="18" charset="0"/>
            </a:endParaRPr>
          </a:p>
          <a:p>
            <a:pPr algn="l" eaLnBrk="0" hangingPunct="0"/>
            <a:r>
              <a:rPr lang="en-US" sz="2000" b="1" dirty="0">
                <a:latin typeface="Times New Roman" pitchFamily="18" charset="0"/>
              </a:rPr>
              <a:t>Preparations were injected intravenously through tail vein </a:t>
            </a:r>
          </a:p>
          <a:p>
            <a:pPr algn="l" eaLnBrk="0" hangingPunct="0"/>
            <a:r>
              <a:rPr lang="en-US" sz="2000" b="1" dirty="0">
                <a:latin typeface="Times New Roman" pitchFamily="18" charset="0"/>
              </a:rPr>
              <a:t>	</a:t>
            </a:r>
            <a:r>
              <a:rPr lang="en-US" sz="2000" dirty="0">
                <a:latin typeface="Times New Roman" pitchFamily="18" charset="0"/>
              </a:rPr>
              <a:t>(100 µl of preparation with 200 µ</a:t>
            </a:r>
            <a:r>
              <a:rPr lang="en-US" sz="2000" dirty="0" err="1">
                <a:latin typeface="Times New Roman" pitchFamily="18" charset="0"/>
              </a:rPr>
              <a:t>Ci</a:t>
            </a:r>
            <a:r>
              <a:rPr lang="en-US" sz="2000" dirty="0">
                <a:latin typeface="Times New Roman" pitchFamily="18" charset="0"/>
              </a:rPr>
              <a:t> activity)</a:t>
            </a:r>
          </a:p>
          <a:p>
            <a:pPr algn="l" eaLnBrk="0" hangingPunct="0"/>
            <a:endParaRPr lang="en-US" sz="2000" b="1" dirty="0">
              <a:latin typeface="Times New Roman" pitchFamily="18" charset="0"/>
            </a:endParaRPr>
          </a:p>
          <a:p>
            <a:pPr algn="l" eaLnBrk="0" hangingPunct="0"/>
            <a:r>
              <a:rPr lang="en-US" sz="2000" b="1" dirty="0" err="1">
                <a:latin typeface="Times New Roman" pitchFamily="18" charset="0"/>
              </a:rPr>
              <a:t>Biodistribution</a:t>
            </a:r>
            <a:r>
              <a:rPr lang="en-US" sz="2000" b="1" dirty="0">
                <a:latin typeface="Times New Roman" pitchFamily="18" charset="0"/>
              </a:rPr>
              <a:t> Study</a:t>
            </a:r>
          </a:p>
          <a:p>
            <a:pPr algn="l" eaLnBrk="0" hangingPunct="0"/>
            <a:r>
              <a:rPr lang="en-US" sz="2000" b="1" dirty="0">
                <a:latin typeface="Times New Roman" pitchFamily="18" charset="0"/>
              </a:rPr>
              <a:t>	</a:t>
            </a:r>
            <a:r>
              <a:rPr lang="en-US" sz="2000" dirty="0">
                <a:latin typeface="Times New Roman" pitchFamily="18" charset="0"/>
              </a:rPr>
              <a:t>Organs and tissues were extracted </a:t>
            </a:r>
          </a:p>
          <a:p>
            <a:pPr algn="l" eaLnBrk="0" hangingPunct="0"/>
            <a:r>
              <a:rPr lang="en-US" sz="2000" dirty="0">
                <a:latin typeface="Times New Roman" pitchFamily="18" charset="0"/>
              </a:rPr>
              <a:t>	Measured Radioactivity ­ %A/g versus Time (h)</a:t>
            </a:r>
            <a:endParaRPr lang="en-US" sz="2000" dirty="0">
              <a:solidFill>
                <a:srgbClr val="FF0066"/>
              </a:solidFill>
              <a:latin typeface="Times New Roman" pitchFamily="18" charset="0"/>
            </a:endParaRPr>
          </a:p>
        </p:txBody>
      </p:sp>
      <p:sp>
        <p:nvSpPr>
          <p:cNvPr id="39939" name="Text Box 6"/>
          <p:cNvSpPr txBox="1">
            <a:spLocks noChangeArrowheads="1"/>
          </p:cNvSpPr>
          <p:nvPr/>
        </p:nvSpPr>
        <p:spPr bwMode="auto">
          <a:xfrm>
            <a:off x="114300" y="914400"/>
            <a:ext cx="3771900" cy="457200"/>
          </a:xfrm>
          <a:prstGeom prst="rect">
            <a:avLst/>
          </a:prstGeom>
          <a:noFill/>
          <a:ln w="12700" cap="sq">
            <a:noFill/>
            <a:miter lim="800000"/>
            <a:headEnd type="none" w="sm" len="sm"/>
            <a:tailEnd type="none" w="sm" len="sm"/>
          </a:ln>
        </p:spPr>
        <p:txBody>
          <a:bodyPr>
            <a:spAutoFit/>
          </a:bodyPr>
          <a:lstStyle/>
          <a:p>
            <a:pPr algn="l" eaLnBrk="0" hangingPunct="0">
              <a:spcBef>
                <a:spcPct val="50000"/>
              </a:spcBef>
            </a:pPr>
            <a:r>
              <a:rPr lang="en-US" sz="2400" b="1">
                <a:latin typeface="Times New Roman" pitchFamily="18" charset="0"/>
              </a:rPr>
              <a:t>Tumor Uptake Studies</a:t>
            </a:r>
            <a:r>
              <a:rPr lang="en-US" sz="2400" b="1" i="1">
                <a:latin typeface="Times New Roman" pitchFamily="18" charset="0"/>
              </a:rPr>
              <a:t> </a:t>
            </a:r>
          </a:p>
        </p:txBody>
      </p:sp>
      <p:sp>
        <p:nvSpPr>
          <p:cNvPr id="39940" name="Rectangle 12"/>
          <p:cNvSpPr>
            <a:spLocks noChangeArrowheads="1"/>
          </p:cNvSpPr>
          <p:nvPr/>
        </p:nvSpPr>
        <p:spPr bwMode="auto">
          <a:xfrm>
            <a:off x="33338" y="152400"/>
            <a:ext cx="6024562" cy="762000"/>
          </a:xfrm>
          <a:prstGeom prst="rect">
            <a:avLst/>
          </a:prstGeom>
          <a:noFill/>
          <a:ln w="12700">
            <a:noFill/>
            <a:miter lim="800000"/>
            <a:headEnd/>
            <a:tailEnd/>
          </a:ln>
        </p:spPr>
        <p:txBody>
          <a:bodyPr lIns="90488" tIns="44450" rIns="90488" bIns="44450" anchor="ctr"/>
          <a:lstStyle/>
          <a:p>
            <a:pPr algn="l" eaLnBrk="0" hangingPunct="0"/>
            <a:r>
              <a:rPr lang="en-US" sz="2800" b="1" dirty="0">
                <a:latin typeface="Times New Roman" pitchFamily="18" charset="0"/>
              </a:rPr>
              <a:t>Formulation Design and Development</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4"/>
          <p:cNvSpPr txBox="1">
            <a:spLocks noChangeArrowheads="1"/>
          </p:cNvSpPr>
          <p:nvPr/>
        </p:nvSpPr>
        <p:spPr bwMode="auto">
          <a:xfrm>
            <a:off x="0" y="350838"/>
            <a:ext cx="6172200" cy="1020762"/>
          </a:xfrm>
          <a:prstGeom prst="rect">
            <a:avLst/>
          </a:prstGeom>
          <a:noFill/>
          <a:ln w="12700" cap="sq">
            <a:noFill/>
            <a:miter lim="800000"/>
            <a:headEnd type="none" w="sm" len="sm"/>
            <a:tailEnd type="none" w="sm" len="sm"/>
          </a:ln>
        </p:spPr>
        <p:txBody>
          <a:bodyPr>
            <a:spAutoFit/>
          </a:bodyPr>
          <a:lstStyle/>
          <a:p>
            <a:pPr algn="l" eaLnBrk="0" hangingPunct="0">
              <a:spcBef>
                <a:spcPct val="50000"/>
              </a:spcBef>
            </a:pPr>
            <a:endParaRPr lang="en-US" sz="100" b="1" dirty="0">
              <a:latin typeface="Arial" pitchFamily="34" charset="0"/>
            </a:endParaRPr>
          </a:p>
          <a:p>
            <a:pPr algn="l" eaLnBrk="0" hangingPunct="0">
              <a:spcBef>
                <a:spcPct val="50000"/>
              </a:spcBef>
            </a:pPr>
            <a:r>
              <a:rPr lang="en-US" sz="2400" b="1" dirty="0" err="1">
                <a:latin typeface="Times New Roman" pitchFamily="18" charset="0"/>
              </a:rPr>
              <a:t>Biodistribution</a:t>
            </a:r>
            <a:r>
              <a:rPr lang="en-US" sz="2400" b="1" dirty="0">
                <a:latin typeface="Times New Roman" pitchFamily="18" charset="0"/>
              </a:rPr>
              <a:t> studies in DLS tumor bearing mice</a:t>
            </a:r>
          </a:p>
        </p:txBody>
      </p:sp>
      <p:sp>
        <p:nvSpPr>
          <p:cNvPr id="40963" name="Rectangle 12"/>
          <p:cNvSpPr>
            <a:spLocks noChangeArrowheads="1"/>
          </p:cNvSpPr>
          <p:nvPr/>
        </p:nvSpPr>
        <p:spPr bwMode="auto">
          <a:xfrm>
            <a:off x="0" y="38100"/>
            <a:ext cx="6024563" cy="723900"/>
          </a:xfrm>
          <a:prstGeom prst="rect">
            <a:avLst/>
          </a:prstGeom>
          <a:noFill/>
          <a:ln w="12700">
            <a:noFill/>
            <a:miter lim="800000"/>
            <a:headEnd/>
            <a:tailEnd/>
          </a:ln>
        </p:spPr>
        <p:txBody>
          <a:bodyPr lIns="90488" tIns="44450" rIns="90488" bIns="44450" anchor="ctr"/>
          <a:lstStyle/>
          <a:p>
            <a:pPr algn="l" eaLnBrk="0" hangingPunct="0"/>
            <a:r>
              <a:rPr lang="en-US" sz="2800" b="1" dirty="0" smtClean="0">
                <a:latin typeface="Times New Roman" pitchFamily="18" charset="0"/>
              </a:rPr>
              <a:t>Formulation </a:t>
            </a:r>
            <a:r>
              <a:rPr lang="en-US" sz="2800" b="1" dirty="0">
                <a:latin typeface="Times New Roman" pitchFamily="18" charset="0"/>
              </a:rPr>
              <a:t>Design and Development</a:t>
            </a:r>
          </a:p>
        </p:txBody>
      </p:sp>
      <p:grpSp>
        <p:nvGrpSpPr>
          <p:cNvPr id="2" name="Group 6"/>
          <p:cNvGrpSpPr>
            <a:grpSpLocks/>
          </p:cNvGrpSpPr>
          <p:nvPr/>
        </p:nvGrpSpPr>
        <p:grpSpPr bwMode="auto">
          <a:xfrm>
            <a:off x="342900" y="1371600"/>
            <a:ext cx="8458200" cy="5486400"/>
            <a:chOff x="433" y="912"/>
            <a:chExt cx="5086" cy="3168"/>
          </a:xfrm>
        </p:grpSpPr>
        <p:pic>
          <p:nvPicPr>
            <p:cNvPr id="40965" name="Picture 7"/>
            <p:cNvPicPr>
              <a:picLocks noChangeArrowheads="1"/>
            </p:cNvPicPr>
            <p:nvPr/>
          </p:nvPicPr>
          <p:blipFill>
            <a:blip r:embed="rId2" cstate="print"/>
            <a:srcRect/>
            <a:stretch>
              <a:fillRect/>
            </a:stretch>
          </p:blipFill>
          <p:spPr bwMode="auto">
            <a:xfrm>
              <a:off x="433" y="912"/>
              <a:ext cx="2543" cy="1583"/>
            </a:xfrm>
            <a:prstGeom prst="rect">
              <a:avLst/>
            </a:prstGeom>
            <a:noFill/>
            <a:ln w="9525">
              <a:noFill/>
              <a:miter lim="800000"/>
              <a:headEnd/>
              <a:tailEnd/>
            </a:ln>
          </p:spPr>
        </p:pic>
        <p:pic>
          <p:nvPicPr>
            <p:cNvPr id="40966" name="Picture 8"/>
            <p:cNvPicPr>
              <a:picLocks noChangeArrowheads="1"/>
            </p:cNvPicPr>
            <p:nvPr/>
          </p:nvPicPr>
          <p:blipFill>
            <a:blip r:embed="rId3" cstate="print"/>
            <a:srcRect/>
            <a:stretch>
              <a:fillRect/>
            </a:stretch>
          </p:blipFill>
          <p:spPr bwMode="auto">
            <a:xfrm>
              <a:off x="2976" y="913"/>
              <a:ext cx="2543" cy="1583"/>
            </a:xfrm>
            <a:prstGeom prst="rect">
              <a:avLst/>
            </a:prstGeom>
            <a:noFill/>
            <a:ln w="9525">
              <a:noFill/>
              <a:miter lim="800000"/>
              <a:headEnd/>
              <a:tailEnd/>
            </a:ln>
          </p:spPr>
        </p:pic>
        <p:pic>
          <p:nvPicPr>
            <p:cNvPr id="40967" name="Picture 9"/>
            <p:cNvPicPr>
              <a:picLocks noChangeArrowheads="1"/>
            </p:cNvPicPr>
            <p:nvPr/>
          </p:nvPicPr>
          <p:blipFill>
            <a:blip r:embed="rId4" cstate="print"/>
            <a:srcRect/>
            <a:stretch>
              <a:fillRect/>
            </a:stretch>
          </p:blipFill>
          <p:spPr bwMode="auto">
            <a:xfrm>
              <a:off x="433" y="2496"/>
              <a:ext cx="2543" cy="1583"/>
            </a:xfrm>
            <a:prstGeom prst="rect">
              <a:avLst/>
            </a:prstGeom>
            <a:noFill/>
            <a:ln w="9525">
              <a:noFill/>
              <a:miter lim="800000"/>
              <a:headEnd/>
              <a:tailEnd/>
            </a:ln>
          </p:spPr>
        </p:pic>
        <p:pic>
          <p:nvPicPr>
            <p:cNvPr id="40968" name="Picture 10"/>
            <p:cNvPicPr>
              <a:picLocks noChangeArrowheads="1"/>
            </p:cNvPicPr>
            <p:nvPr/>
          </p:nvPicPr>
          <p:blipFill>
            <a:blip r:embed="rId5" cstate="print"/>
            <a:srcRect/>
            <a:stretch>
              <a:fillRect/>
            </a:stretch>
          </p:blipFill>
          <p:spPr bwMode="auto">
            <a:xfrm>
              <a:off x="2976" y="2497"/>
              <a:ext cx="2543" cy="1583"/>
            </a:xfrm>
            <a:prstGeom prst="rect">
              <a:avLst/>
            </a:prstGeom>
            <a:noFill/>
            <a:ln w="9525">
              <a:noFill/>
              <a:miter lim="800000"/>
              <a:headEnd/>
              <a:tailEnd/>
            </a:ln>
          </p:spPr>
        </p:pic>
      </p:gr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4"/>
          <p:cNvSpPr>
            <a:spLocks noGrp="1" noChangeArrowheads="1"/>
          </p:cNvSpPr>
          <p:nvPr>
            <p:ph type="title" idx="4294967295"/>
          </p:nvPr>
        </p:nvSpPr>
        <p:spPr>
          <a:xfrm>
            <a:off x="0" y="152400"/>
            <a:ext cx="9144000" cy="457200"/>
          </a:xfrm>
          <a:noFill/>
        </p:spPr>
        <p:txBody>
          <a:bodyPr lIns="92075" tIns="46038" rIns="92075" bIns="46038">
            <a:normAutofit fontScale="90000"/>
          </a:bodyPr>
          <a:lstStyle/>
          <a:p>
            <a:r>
              <a:rPr lang="en-US" sz="2400" dirty="0" smtClean="0">
                <a:latin typeface="Times New Roman" pitchFamily="18" charset="0"/>
              </a:rPr>
              <a:t>Gamma </a:t>
            </a:r>
            <a:r>
              <a:rPr lang="en-US" sz="2400" dirty="0" err="1" smtClean="0">
                <a:latin typeface="Times New Roman" pitchFamily="18" charset="0"/>
              </a:rPr>
              <a:t>Scintigraphic</a:t>
            </a:r>
            <a:r>
              <a:rPr lang="en-US" sz="2400" dirty="0" smtClean="0">
                <a:latin typeface="Times New Roman" pitchFamily="18" charset="0"/>
              </a:rPr>
              <a:t> image of DLS tumor induced and normal mice</a:t>
            </a:r>
          </a:p>
        </p:txBody>
      </p:sp>
      <p:sp>
        <p:nvSpPr>
          <p:cNvPr id="1028" name="Text Box 5"/>
          <p:cNvSpPr txBox="1">
            <a:spLocks noChangeArrowheads="1"/>
          </p:cNvSpPr>
          <p:nvPr/>
        </p:nvSpPr>
        <p:spPr bwMode="auto">
          <a:xfrm>
            <a:off x="0" y="5632450"/>
            <a:ext cx="5715000" cy="996950"/>
          </a:xfrm>
          <a:prstGeom prst="rect">
            <a:avLst/>
          </a:prstGeom>
          <a:noFill/>
          <a:ln w="9525">
            <a:noFill/>
            <a:miter lim="800000"/>
            <a:headEnd/>
            <a:tailEnd/>
          </a:ln>
        </p:spPr>
        <p:txBody>
          <a:bodyPr>
            <a:spAutoFit/>
          </a:bodyPr>
          <a:lstStyle/>
          <a:p>
            <a:pPr algn="l">
              <a:lnSpc>
                <a:spcPct val="125000"/>
              </a:lnSpc>
            </a:pPr>
            <a:r>
              <a:rPr lang="en-US" sz="1400" b="1" dirty="0">
                <a:latin typeface="Times New Roman" pitchFamily="18" charset="0"/>
              </a:rPr>
              <a:t>A: </a:t>
            </a:r>
            <a:r>
              <a:rPr lang="en-US" sz="1400" b="1" dirty="0" err="1">
                <a:latin typeface="Times New Roman" pitchFamily="18" charset="0"/>
              </a:rPr>
              <a:t>Nanoparticle</a:t>
            </a:r>
            <a:r>
              <a:rPr lang="en-US" sz="1400" b="1" dirty="0">
                <a:latin typeface="Times New Roman" pitchFamily="18" charset="0"/>
              </a:rPr>
              <a:t> formulation (ETNP/F68/17) in DLS tumor induced mice</a:t>
            </a:r>
          </a:p>
          <a:p>
            <a:pPr algn="l"/>
            <a:r>
              <a:rPr lang="en-US" sz="1400" b="1" dirty="0">
                <a:latin typeface="Times New Roman" pitchFamily="18" charset="0"/>
              </a:rPr>
              <a:t>B: </a:t>
            </a:r>
            <a:r>
              <a:rPr lang="en-US" sz="1400" b="1" dirty="0" err="1">
                <a:latin typeface="Times New Roman" pitchFamily="18" charset="0"/>
              </a:rPr>
              <a:t>Etoposide</a:t>
            </a:r>
            <a:r>
              <a:rPr lang="en-US" sz="1400" b="1" dirty="0">
                <a:latin typeface="Times New Roman" pitchFamily="18" charset="0"/>
              </a:rPr>
              <a:t> in DLS tumor induced mice</a:t>
            </a:r>
          </a:p>
          <a:p>
            <a:pPr algn="l"/>
            <a:r>
              <a:rPr lang="en-US" sz="1400" b="1" dirty="0">
                <a:latin typeface="Times New Roman" pitchFamily="18" charset="0"/>
              </a:rPr>
              <a:t>C: </a:t>
            </a:r>
            <a:r>
              <a:rPr lang="en-US" sz="1400" b="1" dirty="0" err="1">
                <a:latin typeface="Times New Roman" pitchFamily="18" charset="0"/>
              </a:rPr>
              <a:t>Nanoparticle</a:t>
            </a:r>
            <a:r>
              <a:rPr lang="en-US" sz="1400" b="1" dirty="0">
                <a:latin typeface="Times New Roman" pitchFamily="18" charset="0"/>
              </a:rPr>
              <a:t> formulation (ETNP/F68/17) in normal mice</a:t>
            </a:r>
          </a:p>
          <a:p>
            <a:pPr algn="l"/>
            <a:r>
              <a:rPr lang="en-US" sz="1400" b="1" dirty="0">
                <a:latin typeface="Times New Roman" pitchFamily="18" charset="0"/>
              </a:rPr>
              <a:t>D: </a:t>
            </a:r>
            <a:r>
              <a:rPr lang="en-US" sz="1400" b="1" dirty="0" err="1">
                <a:latin typeface="Times New Roman" pitchFamily="18" charset="0"/>
              </a:rPr>
              <a:t>Etoposide</a:t>
            </a:r>
            <a:r>
              <a:rPr lang="en-US" sz="1400" b="1" dirty="0">
                <a:latin typeface="Times New Roman" pitchFamily="18" charset="0"/>
              </a:rPr>
              <a:t> in normal mice</a:t>
            </a:r>
          </a:p>
        </p:txBody>
      </p:sp>
      <p:sp>
        <p:nvSpPr>
          <p:cNvPr id="1029" name="Text Box 6"/>
          <p:cNvSpPr txBox="1">
            <a:spLocks noChangeArrowheads="1"/>
          </p:cNvSpPr>
          <p:nvPr/>
        </p:nvSpPr>
        <p:spPr bwMode="auto">
          <a:xfrm>
            <a:off x="6781800" y="533400"/>
            <a:ext cx="533400" cy="304800"/>
          </a:xfrm>
          <a:prstGeom prst="rect">
            <a:avLst/>
          </a:prstGeom>
          <a:solidFill>
            <a:srgbClr val="FF0066"/>
          </a:solidFill>
          <a:ln w="9525">
            <a:noFill/>
            <a:miter lim="800000"/>
            <a:headEnd/>
            <a:tailEnd/>
          </a:ln>
        </p:spPr>
        <p:txBody>
          <a:bodyPr>
            <a:spAutoFit/>
          </a:bodyPr>
          <a:lstStyle/>
          <a:p>
            <a:r>
              <a:rPr lang="en-US" sz="1400" b="1" dirty="0">
                <a:solidFill>
                  <a:schemeClr val="bg1"/>
                </a:solidFill>
                <a:latin typeface="Californian FB" pitchFamily="18" charset="0"/>
              </a:rPr>
              <a:t>24 h</a:t>
            </a:r>
            <a:endParaRPr lang="en-US" sz="1400" dirty="0">
              <a:solidFill>
                <a:schemeClr val="bg1"/>
              </a:solidFill>
              <a:latin typeface="Californian FB" pitchFamily="18" charset="0"/>
            </a:endParaRPr>
          </a:p>
        </p:txBody>
      </p:sp>
      <p:sp>
        <p:nvSpPr>
          <p:cNvPr id="1030" name="Text Box 7"/>
          <p:cNvSpPr txBox="1">
            <a:spLocks noChangeArrowheads="1"/>
          </p:cNvSpPr>
          <p:nvPr/>
        </p:nvSpPr>
        <p:spPr bwMode="auto">
          <a:xfrm>
            <a:off x="1828800" y="542925"/>
            <a:ext cx="533400" cy="304800"/>
          </a:xfrm>
          <a:prstGeom prst="rect">
            <a:avLst/>
          </a:prstGeom>
          <a:solidFill>
            <a:srgbClr val="FF0066"/>
          </a:solidFill>
          <a:ln w="9525">
            <a:noFill/>
            <a:miter lim="800000"/>
            <a:headEnd/>
            <a:tailEnd/>
          </a:ln>
        </p:spPr>
        <p:txBody>
          <a:bodyPr>
            <a:spAutoFit/>
          </a:bodyPr>
          <a:lstStyle/>
          <a:p>
            <a:r>
              <a:rPr lang="en-US" sz="1400" b="1">
                <a:solidFill>
                  <a:schemeClr val="bg1"/>
                </a:solidFill>
                <a:latin typeface="Californian FB" pitchFamily="18" charset="0"/>
              </a:rPr>
              <a:t>4 h</a:t>
            </a:r>
            <a:endParaRPr lang="en-US" sz="1400">
              <a:solidFill>
                <a:schemeClr val="bg1"/>
              </a:solidFill>
              <a:latin typeface="Californian FB" pitchFamily="18" charset="0"/>
            </a:endParaRPr>
          </a:p>
        </p:txBody>
      </p:sp>
      <p:sp>
        <p:nvSpPr>
          <p:cNvPr id="1031" name="Text Box 8"/>
          <p:cNvSpPr txBox="1">
            <a:spLocks noChangeArrowheads="1"/>
          </p:cNvSpPr>
          <p:nvPr/>
        </p:nvSpPr>
        <p:spPr bwMode="auto">
          <a:xfrm>
            <a:off x="5943600" y="5686425"/>
            <a:ext cx="3200400" cy="942975"/>
          </a:xfrm>
          <a:prstGeom prst="rect">
            <a:avLst/>
          </a:prstGeom>
          <a:solidFill>
            <a:schemeClr val="bg2"/>
          </a:solidFill>
          <a:ln w="9525">
            <a:noFill/>
            <a:miter lim="800000"/>
            <a:headEnd/>
            <a:tailEnd/>
          </a:ln>
        </p:spPr>
        <p:txBody>
          <a:bodyPr>
            <a:spAutoFit/>
          </a:bodyPr>
          <a:lstStyle/>
          <a:p>
            <a:pPr algn="l"/>
            <a:r>
              <a:rPr lang="en-US" sz="1400" b="1" dirty="0">
                <a:latin typeface="Times New Roman" pitchFamily="18" charset="0"/>
              </a:rPr>
              <a:t>Circled portions indicate radioactivity present in tumor and normal muscle/tissue. Darker the </a:t>
            </a:r>
            <a:r>
              <a:rPr lang="en-US" sz="1400" b="1" dirty="0" err="1">
                <a:latin typeface="Times New Roman" pitchFamily="18" charset="0"/>
              </a:rPr>
              <a:t>colour</a:t>
            </a:r>
            <a:r>
              <a:rPr lang="en-US" sz="1400" b="1" dirty="0">
                <a:latin typeface="Times New Roman" pitchFamily="18" charset="0"/>
              </a:rPr>
              <a:t> more the radio activity present at that part</a:t>
            </a:r>
          </a:p>
        </p:txBody>
      </p:sp>
      <p:sp>
        <p:nvSpPr>
          <p:cNvPr id="1032" name="Oval 9"/>
          <p:cNvSpPr>
            <a:spLocks noChangeArrowheads="1"/>
          </p:cNvSpPr>
          <p:nvPr/>
        </p:nvSpPr>
        <p:spPr bwMode="auto">
          <a:xfrm>
            <a:off x="5562600" y="6334125"/>
            <a:ext cx="381000" cy="381000"/>
          </a:xfrm>
          <a:prstGeom prst="ellipse">
            <a:avLst/>
          </a:prstGeom>
          <a:noFill/>
          <a:ln w="9525">
            <a:solidFill>
              <a:schemeClr val="bg1"/>
            </a:solidFill>
            <a:round/>
            <a:headEnd/>
            <a:tailEnd/>
          </a:ln>
        </p:spPr>
        <p:txBody>
          <a:bodyPr wrap="none" anchor="ctr"/>
          <a:lstStyle/>
          <a:p>
            <a:endParaRPr lang="en-IN"/>
          </a:p>
        </p:txBody>
      </p:sp>
      <p:pic>
        <p:nvPicPr>
          <p:cNvPr id="1033" name="Picture 10" descr="Mice Tumor Edited With Mice Outline 4 hr-modified 1"/>
          <p:cNvPicPr>
            <a:picLocks noChangeAspect="1" noChangeArrowheads="1"/>
          </p:cNvPicPr>
          <p:nvPr/>
        </p:nvPicPr>
        <p:blipFill>
          <a:blip r:embed="rId3" cstate="print"/>
          <a:srcRect/>
          <a:stretch>
            <a:fillRect/>
          </a:stretch>
        </p:blipFill>
        <p:spPr bwMode="auto">
          <a:xfrm>
            <a:off x="446088" y="847725"/>
            <a:ext cx="3573462" cy="2439988"/>
          </a:xfrm>
          <a:prstGeom prst="rect">
            <a:avLst/>
          </a:prstGeom>
          <a:noFill/>
          <a:ln w="9525">
            <a:noFill/>
            <a:miter lim="800000"/>
            <a:headEnd/>
            <a:tailEnd/>
          </a:ln>
        </p:spPr>
      </p:pic>
      <p:sp>
        <p:nvSpPr>
          <p:cNvPr id="1034" name="Rectangle 11"/>
          <p:cNvSpPr>
            <a:spLocks noChangeArrowheads="1"/>
          </p:cNvSpPr>
          <p:nvPr/>
        </p:nvSpPr>
        <p:spPr bwMode="auto">
          <a:xfrm flipV="1">
            <a:off x="0" y="2549525"/>
            <a:ext cx="9144000" cy="203200"/>
          </a:xfrm>
          <a:prstGeom prst="rect">
            <a:avLst/>
          </a:prstGeom>
          <a:noFill/>
          <a:ln w="9525">
            <a:noFill/>
            <a:miter lim="800000"/>
            <a:headEnd/>
            <a:tailEnd/>
          </a:ln>
        </p:spPr>
        <p:txBody>
          <a:bodyPr anchor="ctr">
            <a:spAutoFit/>
          </a:bodyPr>
          <a:lstStyle/>
          <a:p>
            <a:endParaRPr lang="en-IN"/>
          </a:p>
        </p:txBody>
      </p:sp>
      <p:graphicFrame>
        <p:nvGraphicFramePr>
          <p:cNvPr id="1026" name="Object 12"/>
          <p:cNvGraphicFramePr>
            <a:graphicFrameLocks noChangeAspect="1"/>
          </p:cNvGraphicFramePr>
          <p:nvPr/>
        </p:nvGraphicFramePr>
        <p:xfrm>
          <a:off x="427038" y="3314700"/>
          <a:ext cx="3573462" cy="2441575"/>
        </p:xfrm>
        <a:graphic>
          <a:graphicData uri="http://schemas.openxmlformats.org/presentationml/2006/ole">
            <mc:AlternateContent xmlns:mc="http://schemas.openxmlformats.org/markup-compatibility/2006">
              <mc:Choice xmlns:v="urn:schemas-microsoft-com:vml" Requires="v">
                <p:oleObj spid="_x0000_s1061" r:id="rId4" imgW="2743200" imgH="1828800" progId="">
                  <p:embed/>
                </p:oleObj>
              </mc:Choice>
              <mc:Fallback>
                <p:oleObj r:id="rId4" imgW="2743200" imgH="1828800" progId="">
                  <p:embed/>
                  <p:pic>
                    <p:nvPicPr>
                      <p:cNvPr id="0" name="Picture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7038" y="3314700"/>
                        <a:ext cx="3573462" cy="2441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35" name="Picture 13" descr="Mice Tumor 24 1"/>
          <p:cNvPicPr>
            <a:picLocks noChangeAspect="1" noChangeArrowheads="1"/>
          </p:cNvPicPr>
          <p:nvPr/>
        </p:nvPicPr>
        <p:blipFill>
          <a:blip r:embed="rId6" cstate="print"/>
          <a:srcRect/>
          <a:stretch>
            <a:fillRect/>
          </a:stretch>
        </p:blipFill>
        <p:spPr bwMode="auto">
          <a:xfrm>
            <a:off x="5227638" y="847725"/>
            <a:ext cx="3573462" cy="2439988"/>
          </a:xfrm>
          <a:prstGeom prst="rect">
            <a:avLst/>
          </a:prstGeom>
          <a:noFill/>
          <a:ln w="9525">
            <a:noFill/>
            <a:miter lim="800000"/>
            <a:headEnd/>
            <a:tailEnd/>
          </a:ln>
        </p:spPr>
      </p:pic>
      <p:pic>
        <p:nvPicPr>
          <p:cNvPr id="1036" name="Picture 14" descr="Mice Tumor 24 2"/>
          <p:cNvPicPr>
            <a:picLocks noChangeAspect="1" noChangeArrowheads="1"/>
          </p:cNvPicPr>
          <p:nvPr/>
        </p:nvPicPr>
        <p:blipFill>
          <a:blip r:embed="rId7" cstate="print"/>
          <a:srcRect/>
          <a:stretch>
            <a:fillRect/>
          </a:stretch>
        </p:blipFill>
        <p:spPr bwMode="auto">
          <a:xfrm>
            <a:off x="5257800" y="3314700"/>
            <a:ext cx="3582988" cy="2439988"/>
          </a:xfrm>
          <a:prstGeom prst="rect">
            <a:avLst/>
          </a:prstGeom>
          <a:noFill/>
          <a:ln w="9525">
            <a:noFill/>
            <a:miter lim="800000"/>
            <a:headEnd/>
            <a:tailEnd/>
          </a:ln>
        </p:spPr>
      </p:pic>
      <p:grpSp>
        <p:nvGrpSpPr>
          <p:cNvPr id="2" name="Group 15"/>
          <p:cNvGrpSpPr>
            <a:grpSpLocks/>
          </p:cNvGrpSpPr>
          <p:nvPr/>
        </p:nvGrpSpPr>
        <p:grpSpPr bwMode="auto">
          <a:xfrm>
            <a:off x="1447800" y="2143125"/>
            <a:ext cx="7105650" cy="3257550"/>
            <a:chOff x="912" y="1296"/>
            <a:chExt cx="4476" cy="2052"/>
          </a:xfrm>
        </p:grpSpPr>
        <p:sp>
          <p:nvSpPr>
            <p:cNvPr id="1046" name="Oval 16"/>
            <p:cNvSpPr>
              <a:spLocks noChangeArrowheads="1"/>
            </p:cNvSpPr>
            <p:nvPr/>
          </p:nvSpPr>
          <p:spPr bwMode="auto">
            <a:xfrm>
              <a:off x="912" y="1392"/>
              <a:ext cx="288" cy="288"/>
            </a:xfrm>
            <a:prstGeom prst="ellipse">
              <a:avLst/>
            </a:prstGeom>
            <a:noFill/>
            <a:ln w="12700">
              <a:solidFill>
                <a:schemeClr val="tx1"/>
              </a:solidFill>
              <a:round/>
              <a:headEnd/>
              <a:tailEnd/>
            </a:ln>
          </p:spPr>
          <p:txBody>
            <a:bodyPr wrap="none" anchor="ctr"/>
            <a:lstStyle/>
            <a:p>
              <a:endParaRPr lang="en-IN"/>
            </a:p>
          </p:txBody>
        </p:sp>
        <p:sp>
          <p:nvSpPr>
            <p:cNvPr id="1047" name="Oval 17"/>
            <p:cNvSpPr>
              <a:spLocks noChangeArrowheads="1"/>
            </p:cNvSpPr>
            <p:nvPr/>
          </p:nvSpPr>
          <p:spPr bwMode="auto">
            <a:xfrm>
              <a:off x="2028" y="1404"/>
              <a:ext cx="288" cy="288"/>
            </a:xfrm>
            <a:prstGeom prst="ellipse">
              <a:avLst/>
            </a:prstGeom>
            <a:noFill/>
            <a:ln w="12700">
              <a:solidFill>
                <a:schemeClr val="tx1"/>
              </a:solidFill>
              <a:round/>
              <a:headEnd/>
              <a:tailEnd/>
            </a:ln>
          </p:spPr>
          <p:txBody>
            <a:bodyPr wrap="none" anchor="ctr"/>
            <a:lstStyle/>
            <a:p>
              <a:endParaRPr lang="en-IN"/>
            </a:p>
          </p:txBody>
        </p:sp>
        <p:sp>
          <p:nvSpPr>
            <p:cNvPr id="1048" name="Oval 18"/>
            <p:cNvSpPr>
              <a:spLocks noChangeArrowheads="1"/>
            </p:cNvSpPr>
            <p:nvPr/>
          </p:nvSpPr>
          <p:spPr bwMode="auto">
            <a:xfrm>
              <a:off x="912" y="2916"/>
              <a:ext cx="288" cy="288"/>
            </a:xfrm>
            <a:prstGeom prst="ellipse">
              <a:avLst/>
            </a:prstGeom>
            <a:noFill/>
            <a:ln w="12700">
              <a:solidFill>
                <a:schemeClr val="tx1"/>
              </a:solidFill>
              <a:round/>
              <a:headEnd/>
              <a:tailEnd/>
            </a:ln>
          </p:spPr>
          <p:txBody>
            <a:bodyPr wrap="none" anchor="ctr"/>
            <a:lstStyle/>
            <a:p>
              <a:endParaRPr lang="en-IN"/>
            </a:p>
          </p:txBody>
        </p:sp>
        <p:sp>
          <p:nvSpPr>
            <p:cNvPr id="1049" name="Oval 19"/>
            <p:cNvSpPr>
              <a:spLocks noChangeArrowheads="1"/>
            </p:cNvSpPr>
            <p:nvPr/>
          </p:nvSpPr>
          <p:spPr bwMode="auto">
            <a:xfrm>
              <a:off x="2028" y="2940"/>
              <a:ext cx="288" cy="288"/>
            </a:xfrm>
            <a:prstGeom prst="ellipse">
              <a:avLst/>
            </a:prstGeom>
            <a:noFill/>
            <a:ln w="12700">
              <a:solidFill>
                <a:schemeClr val="tx1"/>
              </a:solidFill>
              <a:round/>
              <a:headEnd/>
              <a:tailEnd/>
            </a:ln>
          </p:spPr>
          <p:txBody>
            <a:bodyPr wrap="none" anchor="ctr"/>
            <a:lstStyle/>
            <a:p>
              <a:endParaRPr lang="en-IN"/>
            </a:p>
          </p:txBody>
        </p:sp>
        <p:sp>
          <p:nvSpPr>
            <p:cNvPr id="1050" name="Oval 20"/>
            <p:cNvSpPr>
              <a:spLocks noChangeArrowheads="1"/>
            </p:cNvSpPr>
            <p:nvPr/>
          </p:nvSpPr>
          <p:spPr bwMode="auto">
            <a:xfrm>
              <a:off x="3840" y="1296"/>
              <a:ext cx="288" cy="288"/>
            </a:xfrm>
            <a:prstGeom prst="ellipse">
              <a:avLst/>
            </a:prstGeom>
            <a:noFill/>
            <a:ln w="12700">
              <a:solidFill>
                <a:schemeClr val="tx1"/>
              </a:solidFill>
              <a:round/>
              <a:headEnd/>
              <a:tailEnd/>
            </a:ln>
          </p:spPr>
          <p:txBody>
            <a:bodyPr wrap="none" anchor="ctr"/>
            <a:lstStyle/>
            <a:p>
              <a:endParaRPr lang="en-IN"/>
            </a:p>
          </p:txBody>
        </p:sp>
        <p:sp>
          <p:nvSpPr>
            <p:cNvPr id="1051" name="Oval 21"/>
            <p:cNvSpPr>
              <a:spLocks noChangeArrowheads="1"/>
            </p:cNvSpPr>
            <p:nvPr/>
          </p:nvSpPr>
          <p:spPr bwMode="auto">
            <a:xfrm>
              <a:off x="5004" y="1308"/>
              <a:ext cx="288" cy="288"/>
            </a:xfrm>
            <a:prstGeom prst="ellipse">
              <a:avLst/>
            </a:prstGeom>
            <a:noFill/>
            <a:ln w="12700">
              <a:solidFill>
                <a:schemeClr val="tx1"/>
              </a:solidFill>
              <a:round/>
              <a:headEnd/>
              <a:tailEnd/>
            </a:ln>
          </p:spPr>
          <p:txBody>
            <a:bodyPr wrap="none" anchor="ctr"/>
            <a:lstStyle/>
            <a:p>
              <a:endParaRPr lang="en-IN"/>
            </a:p>
          </p:txBody>
        </p:sp>
        <p:sp>
          <p:nvSpPr>
            <p:cNvPr id="1052" name="Oval 22"/>
            <p:cNvSpPr>
              <a:spLocks noChangeArrowheads="1"/>
            </p:cNvSpPr>
            <p:nvPr/>
          </p:nvSpPr>
          <p:spPr bwMode="auto">
            <a:xfrm>
              <a:off x="3972" y="2904"/>
              <a:ext cx="288" cy="288"/>
            </a:xfrm>
            <a:prstGeom prst="ellipse">
              <a:avLst/>
            </a:prstGeom>
            <a:noFill/>
            <a:ln w="12700">
              <a:solidFill>
                <a:schemeClr val="tx1"/>
              </a:solidFill>
              <a:round/>
              <a:headEnd/>
              <a:tailEnd/>
            </a:ln>
          </p:spPr>
          <p:txBody>
            <a:bodyPr wrap="none" anchor="ctr"/>
            <a:lstStyle/>
            <a:p>
              <a:endParaRPr lang="en-IN"/>
            </a:p>
          </p:txBody>
        </p:sp>
        <p:sp>
          <p:nvSpPr>
            <p:cNvPr id="1053" name="Oval 23"/>
            <p:cNvSpPr>
              <a:spLocks noChangeArrowheads="1"/>
            </p:cNvSpPr>
            <p:nvPr/>
          </p:nvSpPr>
          <p:spPr bwMode="auto">
            <a:xfrm>
              <a:off x="5100" y="3060"/>
              <a:ext cx="288" cy="288"/>
            </a:xfrm>
            <a:prstGeom prst="ellipse">
              <a:avLst/>
            </a:prstGeom>
            <a:noFill/>
            <a:ln w="12700">
              <a:solidFill>
                <a:schemeClr val="tx1"/>
              </a:solidFill>
              <a:round/>
              <a:headEnd/>
              <a:tailEnd/>
            </a:ln>
          </p:spPr>
          <p:txBody>
            <a:bodyPr wrap="none" anchor="ctr"/>
            <a:lstStyle/>
            <a:p>
              <a:endParaRPr lang="en-IN"/>
            </a:p>
          </p:txBody>
        </p:sp>
      </p:grpSp>
      <p:sp>
        <p:nvSpPr>
          <p:cNvPr id="1038" name="Text Box 24"/>
          <p:cNvSpPr txBox="1">
            <a:spLocks noChangeArrowheads="1"/>
          </p:cNvSpPr>
          <p:nvPr/>
        </p:nvSpPr>
        <p:spPr bwMode="auto">
          <a:xfrm>
            <a:off x="533400" y="1000125"/>
            <a:ext cx="457200" cy="396875"/>
          </a:xfrm>
          <a:prstGeom prst="rect">
            <a:avLst/>
          </a:prstGeom>
          <a:solidFill>
            <a:srgbClr val="FF0066"/>
          </a:solidFill>
          <a:ln w="9525">
            <a:noFill/>
            <a:miter lim="800000"/>
            <a:headEnd/>
            <a:tailEnd/>
          </a:ln>
        </p:spPr>
        <p:txBody>
          <a:bodyPr>
            <a:spAutoFit/>
          </a:bodyPr>
          <a:lstStyle/>
          <a:p>
            <a:pPr>
              <a:spcBef>
                <a:spcPct val="50000"/>
              </a:spcBef>
            </a:pPr>
            <a:r>
              <a:rPr lang="en-US" sz="2000" b="1">
                <a:solidFill>
                  <a:schemeClr val="bg2"/>
                </a:solidFill>
                <a:latin typeface="Californian FB" pitchFamily="18" charset="0"/>
              </a:rPr>
              <a:t>A</a:t>
            </a:r>
          </a:p>
        </p:txBody>
      </p:sp>
      <p:sp>
        <p:nvSpPr>
          <p:cNvPr id="1039" name="Text Box 25"/>
          <p:cNvSpPr txBox="1">
            <a:spLocks noChangeArrowheads="1"/>
          </p:cNvSpPr>
          <p:nvPr/>
        </p:nvSpPr>
        <p:spPr bwMode="auto">
          <a:xfrm>
            <a:off x="533400" y="3498850"/>
            <a:ext cx="457200" cy="396875"/>
          </a:xfrm>
          <a:prstGeom prst="rect">
            <a:avLst/>
          </a:prstGeom>
          <a:solidFill>
            <a:srgbClr val="FF0066"/>
          </a:solidFill>
          <a:ln w="9525">
            <a:noFill/>
            <a:miter lim="800000"/>
            <a:headEnd/>
            <a:tailEnd/>
          </a:ln>
        </p:spPr>
        <p:txBody>
          <a:bodyPr>
            <a:spAutoFit/>
          </a:bodyPr>
          <a:lstStyle/>
          <a:p>
            <a:pPr>
              <a:spcBef>
                <a:spcPct val="50000"/>
              </a:spcBef>
            </a:pPr>
            <a:r>
              <a:rPr lang="en-US" sz="2000" b="1">
                <a:solidFill>
                  <a:schemeClr val="bg2"/>
                </a:solidFill>
                <a:latin typeface="Californian FB" pitchFamily="18" charset="0"/>
              </a:rPr>
              <a:t>C</a:t>
            </a:r>
          </a:p>
        </p:txBody>
      </p:sp>
      <p:sp>
        <p:nvSpPr>
          <p:cNvPr id="1040" name="Text Box 26"/>
          <p:cNvSpPr txBox="1">
            <a:spLocks noChangeArrowheads="1"/>
          </p:cNvSpPr>
          <p:nvPr/>
        </p:nvSpPr>
        <p:spPr bwMode="auto">
          <a:xfrm>
            <a:off x="3581400" y="1000125"/>
            <a:ext cx="457200" cy="396875"/>
          </a:xfrm>
          <a:prstGeom prst="rect">
            <a:avLst/>
          </a:prstGeom>
          <a:solidFill>
            <a:srgbClr val="FF0066"/>
          </a:solidFill>
          <a:ln w="9525">
            <a:noFill/>
            <a:miter lim="800000"/>
            <a:headEnd/>
            <a:tailEnd/>
          </a:ln>
        </p:spPr>
        <p:txBody>
          <a:bodyPr>
            <a:spAutoFit/>
          </a:bodyPr>
          <a:lstStyle/>
          <a:p>
            <a:pPr>
              <a:spcBef>
                <a:spcPct val="50000"/>
              </a:spcBef>
            </a:pPr>
            <a:r>
              <a:rPr lang="en-US" sz="2000" b="1">
                <a:solidFill>
                  <a:schemeClr val="bg2"/>
                </a:solidFill>
                <a:latin typeface="Californian FB" pitchFamily="18" charset="0"/>
              </a:rPr>
              <a:t>B</a:t>
            </a:r>
          </a:p>
        </p:txBody>
      </p:sp>
      <p:sp>
        <p:nvSpPr>
          <p:cNvPr id="1041" name="Text Box 27"/>
          <p:cNvSpPr txBox="1">
            <a:spLocks noChangeArrowheads="1"/>
          </p:cNvSpPr>
          <p:nvPr/>
        </p:nvSpPr>
        <p:spPr bwMode="auto">
          <a:xfrm>
            <a:off x="3581400" y="3498850"/>
            <a:ext cx="457200" cy="396875"/>
          </a:xfrm>
          <a:prstGeom prst="rect">
            <a:avLst/>
          </a:prstGeom>
          <a:solidFill>
            <a:srgbClr val="FF0066"/>
          </a:solidFill>
          <a:ln w="9525">
            <a:noFill/>
            <a:miter lim="800000"/>
            <a:headEnd/>
            <a:tailEnd/>
          </a:ln>
        </p:spPr>
        <p:txBody>
          <a:bodyPr>
            <a:spAutoFit/>
          </a:bodyPr>
          <a:lstStyle/>
          <a:p>
            <a:pPr>
              <a:spcBef>
                <a:spcPct val="50000"/>
              </a:spcBef>
            </a:pPr>
            <a:r>
              <a:rPr lang="en-US" sz="2000" b="1">
                <a:solidFill>
                  <a:schemeClr val="bg2"/>
                </a:solidFill>
                <a:latin typeface="Californian FB" pitchFamily="18" charset="0"/>
              </a:rPr>
              <a:t>D</a:t>
            </a:r>
          </a:p>
        </p:txBody>
      </p:sp>
      <p:sp>
        <p:nvSpPr>
          <p:cNvPr id="1042" name="Text Box 28"/>
          <p:cNvSpPr txBox="1">
            <a:spLocks noChangeArrowheads="1"/>
          </p:cNvSpPr>
          <p:nvPr/>
        </p:nvSpPr>
        <p:spPr bwMode="auto">
          <a:xfrm>
            <a:off x="5181600" y="923925"/>
            <a:ext cx="457200" cy="396875"/>
          </a:xfrm>
          <a:prstGeom prst="rect">
            <a:avLst/>
          </a:prstGeom>
          <a:solidFill>
            <a:srgbClr val="FF0066"/>
          </a:solidFill>
          <a:ln w="9525">
            <a:noFill/>
            <a:miter lim="800000"/>
            <a:headEnd/>
            <a:tailEnd/>
          </a:ln>
        </p:spPr>
        <p:txBody>
          <a:bodyPr>
            <a:spAutoFit/>
          </a:bodyPr>
          <a:lstStyle/>
          <a:p>
            <a:pPr>
              <a:spcBef>
                <a:spcPct val="50000"/>
              </a:spcBef>
            </a:pPr>
            <a:r>
              <a:rPr lang="en-US" sz="2000" b="1">
                <a:solidFill>
                  <a:schemeClr val="bg2"/>
                </a:solidFill>
                <a:latin typeface="Californian FB" pitchFamily="18" charset="0"/>
              </a:rPr>
              <a:t>A</a:t>
            </a:r>
          </a:p>
        </p:txBody>
      </p:sp>
      <p:sp>
        <p:nvSpPr>
          <p:cNvPr id="1043" name="Text Box 29"/>
          <p:cNvSpPr txBox="1">
            <a:spLocks noChangeArrowheads="1"/>
          </p:cNvSpPr>
          <p:nvPr/>
        </p:nvSpPr>
        <p:spPr bwMode="auto">
          <a:xfrm>
            <a:off x="5181600" y="3422650"/>
            <a:ext cx="457200" cy="396875"/>
          </a:xfrm>
          <a:prstGeom prst="rect">
            <a:avLst/>
          </a:prstGeom>
          <a:solidFill>
            <a:srgbClr val="FF0066"/>
          </a:solidFill>
          <a:ln w="9525">
            <a:noFill/>
            <a:miter lim="800000"/>
            <a:headEnd/>
            <a:tailEnd/>
          </a:ln>
        </p:spPr>
        <p:txBody>
          <a:bodyPr>
            <a:spAutoFit/>
          </a:bodyPr>
          <a:lstStyle/>
          <a:p>
            <a:pPr>
              <a:spcBef>
                <a:spcPct val="50000"/>
              </a:spcBef>
            </a:pPr>
            <a:r>
              <a:rPr lang="en-US" sz="2000" b="1">
                <a:solidFill>
                  <a:schemeClr val="bg2"/>
                </a:solidFill>
                <a:latin typeface="Californian FB" pitchFamily="18" charset="0"/>
              </a:rPr>
              <a:t>C</a:t>
            </a:r>
          </a:p>
        </p:txBody>
      </p:sp>
      <p:sp>
        <p:nvSpPr>
          <p:cNvPr id="1044" name="Text Box 30"/>
          <p:cNvSpPr txBox="1">
            <a:spLocks noChangeArrowheads="1"/>
          </p:cNvSpPr>
          <p:nvPr/>
        </p:nvSpPr>
        <p:spPr bwMode="auto">
          <a:xfrm>
            <a:off x="8229600" y="923925"/>
            <a:ext cx="457200" cy="396875"/>
          </a:xfrm>
          <a:prstGeom prst="rect">
            <a:avLst/>
          </a:prstGeom>
          <a:solidFill>
            <a:srgbClr val="FF0066"/>
          </a:solidFill>
          <a:ln w="9525">
            <a:noFill/>
            <a:miter lim="800000"/>
            <a:headEnd/>
            <a:tailEnd/>
          </a:ln>
        </p:spPr>
        <p:txBody>
          <a:bodyPr>
            <a:spAutoFit/>
          </a:bodyPr>
          <a:lstStyle/>
          <a:p>
            <a:pPr>
              <a:spcBef>
                <a:spcPct val="50000"/>
              </a:spcBef>
            </a:pPr>
            <a:r>
              <a:rPr lang="en-US" sz="2000" b="1">
                <a:solidFill>
                  <a:schemeClr val="bg2"/>
                </a:solidFill>
                <a:latin typeface="Californian FB" pitchFamily="18" charset="0"/>
              </a:rPr>
              <a:t>B</a:t>
            </a:r>
          </a:p>
        </p:txBody>
      </p:sp>
      <p:sp>
        <p:nvSpPr>
          <p:cNvPr id="1045" name="Text Box 31"/>
          <p:cNvSpPr txBox="1">
            <a:spLocks noChangeArrowheads="1"/>
          </p:cNvSpPr>
          <p:nvPr/>
        </p:nvSpPr>
        <p:spPr bwMode="auto">
          <a:xfrm>
            <a:off x="8229600" y="3422650"/>
            <a:ext cx="457200" cy="396875"/>
          </a:xfrm>
          <a:prstGeom prst="rect">
            <a:avLst/>
          </a:prstGeom>
          <a:solidFill>
            <a:srgbClr val="FF0066"/>
          </a:solidFill>
          <a:ln w="9525">
            <a:noFill/>
            <a:miter lim="800000"/>
            <a:headEnd/>
            <a:tailEnd/>
          </a:ln>
        </p:spPr>
        <p:txBody>
          <a:bodyPr>
            <a:spAutoFit/>
          </a:bodyPr>
          <a:lstStyle/>
          <a:p>
            <a:pPr>
              <a:spcBef>
                <a:spcPct val="50000"/>
              </a:spcBef>
            </a:pPr>
            <a:r>
              <a:rPr lang="en-US" sz="2000" b="1">
                <a:solidFill>
                  <a:schemeClr val="bg2"/>
                </a:solidFill>
                <a:latin typeface="Californian FB" pitchFamily="18" charset="0"/>
              </a:rPr>
              <a:t>D</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Content Placeholder 1"/>
          <p:cNvSpPr>
            <a:spLocks noGrp="1"/>
          </p:cNvSpPr>
          <p:nvPr>
            <p:ph idx="1"/>
          </p:nvPr>
        </p:nvSpPr>
        <p:spPr>
          <a:xfrm>
            <a:off x="304800" y="1295400"/>
            <a:ext cx="8686800" cy="4191000"/>
          </a:xfrm>
        </p:spPr>
        <p:txBody>
          <a:bodyPr>
            <a:normAutofit/>
          </a:bodyPr>
          <a:lstStyle/>
          <a:p>
            <a:pPr algn="just" fontAlgn="base">
              <a:lnSpc>
                <a:spcPct val="150000"/>
              </a:lnSpc>
              <a:spcAft>
                <a:spcPct val="0"/>
              </a:spcAft>
            </a:pPr>
            <a:endParaRPr lang="en-US" sz="2000" dirty="0" smtClean="0"/>
          </a:p>
          <a:p>
            <a:pPr algn="just" fontAlgn="base">
              <a:lnSpc>
                <a:spcPct val="150000"/>
              </a:lnSpc>
              <a:spcAft>
                <a:spcPct val="0"/>
              </a:spcAft>
              <a:buFont typeface="Wingdings" panose="05000000000000000000" pitchFamily="2" charset="2"/>
              <a:buChar char="Ø"/>
            </a:pPr>
            <a:r>
              <a:rPr lang="en-US" sz="2000" dirty="0" smtClean="0"/>
              <a:t>Selective Distribution</a:t>
            </a:r>
          </a:p>
          <a:p>
            <a:pPr algn="just" fontAlgn="base">
              <a:lnSpc>
                <a:spcPct val="150000"/>
              </a:lnSpc>
              <a:spcAft>
                <a:spcPct val="0"/>
              </a:spcAft>
              <a:buFont typeface="Wingdings" panose="05000000000000000000" pitchFamily="2" charset="2"/>
              <a:buChar char="Ø"/>
            </a:pPr>
            <a:r>
              <a:rPr lang="en-US" sz="2000" dirty="0" smtClean="0"/>
              <a:t>Different distribution by using different polymers or mixture of polymers</a:t>
            </a:r>
          </a:p>
          <a:p>
            <a:pPr algn="just" fontAlgn="base">
              <a:lnSpc>
                <a:spcPct val="150000"/>
              </a:lnSpc>
              <a:spcAft>
                <a:spcPct val="0"/>
              </a:spcAft>
              <a:buFont typeface="Wingdings" panose="05000000000000000000" pitchFamily="2" charset="2"/>
              <a:buChar char="Ø"/>
            </a:pPr>
            <a:r>
              <a:rPr lang="en-US" sz="2000" dirty="0" smtClean="0"/>
              <a:t>Better targeting</a:t>
            </a:r>
          </a:p>
          <a:p>
            <a:pPr algn="just" fontAlgn="base">
              <a:lnSpc>
                <a:spcPct val="150000"/>
              </a:lnSpc>
              <a:spcAft>
                <a:spcPct val="0"/>
              </a:spcAft>
              <a:buFont typeface="Wingdings" panose="05000000000000000000" pitchFamily="2" charset="2"/>
              <a:buChar char="Ø"/>
            </a:pPr>
            <a:r>
              <a:rPr lang="en-US" sz="2000" dirty="0" smtClean="0"/>
              <a:t>Reduced dose</a:t>
            </a:r>
            <a:endParaRPr lang="en-US" sz="2000" dirty="0" smtClean="0"/>
          </a:p>
          <a:p>
            <a:pPr algn="just" fontAlgn="base">
              <a:lnSpc>
                <a:spcPct val="150000"/>
              </a:lnSpc>
              <a:spcAft>
                <a:spcPct val="0"/>
              </a:spcAft>
              <a:buFont typeface="Wingdings" panose="05000000000000000000" pitchFamily="2" charset="2"/>
              <a:buChar char="Ø"/>
            </a:pPr>
            <a:r>
              <a:rPr lang="en-US" sz="2000" dirty="0" smtClean="0"/>
              <a:t>No or reduced side effects</a:t>
            </a:r>
          </a:p>
          <a:p>
            <a:pPr algn="just" fontAlgn="base">
              <a:lnSpc>
                <a:spcPct val="150000"/>
              </a:lnSpc>
              <a:spcAft>
                <a:spcPct val="0"/>
              </a:spcAft>
              <a:buFont typeface="Wingdings" panose="05000000000000000000" pitchFamily="2" charset="2"/>
              <a:buChar char="Ø"/>
            </a:pPr>
            <a:r>
              <a:rPr lang="en-US" sz="2000" dirty="0" smtClean="0"/>
              <a:t>Better therapy and patient compliance</a:t>
            </a:r>
          </a:p>
          <a:p>
            <a:pPr algn="just" fontAlgn="base">
              <a:lnSpc>
                <a:spcPct val="150000"/>
              </a:lnSpc>
              <a:spcAft>
                <a:spcPct val="0"/>
              </a:spcAft>
              <a:buFont typeface="Wingdings" panose="05000000000000000000" pitchFamily="2" charset="2"/>
              <a:buChar char="Ø"/>
            </a:pPr>
            <a:r>
              <a:rPr lang="en-US" sz="2000" dirty="0" smtClean="0"/>
              <a:t>Enhanced permeation to brain </a:t>
            </a:r>
            <a:r>
              <a:rPr lang="en-US" sz="2000" smtClean="0"/>
              <a:t>for anticancer or </a:t>
            </a:r>
            <a:r>
              <a:rPr lang="en-US" sz="2000" dirty="0" smtClean="0"/>
              <a:t>CNS </a:t>
            </a:r>
            <a:r>
              <a:rPr lang="en-US" sz="2000" smtClean="0"/>
              <a:t>active drugs </a:t>
            </a:r>
            <a:endParaRPr lang="en-US" sz="2000" dirty="0" smtClean="0"/>
          </a:p>
          <a:p>
            <a:pPr algn="just" fontAlgn="base">
              <a:lnSpc>
                <a:spcPct val="150000"/>
              </a:lnSpc>
              <a:spcAft>
                <a:spcPct val="0"/>
              </a:spcAft>
              <a:buFont typeface="Wingdings" panose="05000000000000000000" pitchFamily="2" charset="2"/>
              <a:buChar char="Ø"/>
            </a:pPr>
            <a:endParaRPr lang="en-US" sz="2000" dirty="0" smtClean="0"/>
          </a:p>
          <a:p>
            <a:pPr fontAlgn="base">
              <a:spcAft>
                <a:spcPct val="0"/>
              </a:spcAft>
            </a:pPr>
            <a:endParaRPr lang="en-US" sz="2000" dirty="0" smtClean="0"/>
          </a:p>
        </p:txBody>
      </p:sp>
      <p:sp>
        <p:nvSpPr>
          <p:cNvPr id="3" name="Content Placeholder 2"/>
          <p:cNvSpPr>
            <a:spLocks noGrp="1"/>
          </p:cNvSpPr>
          <p:nvPr>
            <p:ph sz="quarter" idx="10"/>
          </p:nvPr>
        </p:nvSpPr>
        <p:spPr/>
        <p:txBody>
          <a:bodyPr/>
          <a:lstStyle/>
          <a:p>
            <a:pPr>
              <a:defRPr/>
            </a:pPr>
            <a:r>
              <a:rPr lang="en-US" dirty="0" smtClean="0"/>
              <a:t>Further Opportunities</a:t>
            </a:r>
            <a:endParaRPr lang="en-US" dirty="0"/>
          </a:p>
        </p:txBody>
      </p:sp>
    </p:spTree>
    <p:extLst>
      <p:ext uri="{BB962C8B-B14F-4D97-AF65-F5344CB8AC3E}">
        <p14:creationId xmlns:p14="http://schemas.microsoft.com/office/powerpoint/2010/main" val="768095026"/>
      </p:ext>
    </p:extLst>
  </p:cSld>
  <p:clrMapOvr>
    <a:masterClrMapping/>
  </p:clrMapOvr>
  <p:transition>
    <p:cut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2593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07223"/>
      </p:ext>
    </p:extLst>
  </p:cSld>
  <p:clrMapOvr>
    <a:masterClrMapping/>
  </p:clrMapOvr>
  <p:transition>
    <p:cut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62760" y="1371600"/>
            <a:ext cx="7595440" cy="5103989"/>
          </a:xfrm>
        </p:spPr>
      </p:pic>
      <p:sp>
        <p:nvSpPr>
          <p:cNvPr id="5" name="TextBox 4"/>
          <p:cNvSpPr txBox="1"/>
          <p:nvPr/>
        </p:nvSpPr>
        <p:spPr>
          <a:xfrm>
            <a:off x="1143000" y="457200"/>
            <a:ext cx="6553200" cy="584775"/>
          </a:xfrm>
          <a:prstGeom prst="rect">
            <a:avLst/>
          </a:prstGeom>
          <a:noFill/>
        </p:spPr>
        <p:txBody>
          <a:bodyPr wrap="square" rtlCol="0">
            <a:spAutoFit/>
          </a:bodyPr>
          <a:lstStyle/>
          <a:p>
            <a:pPr algn="ctr"/>
            <a:r>
              <a:rPr lang="en-US" sz="3200" dirty="0" smtClean="0"/>
              <a:t>My Doctoral Students</a:t>
            </a:r>
            <a:endParaRPr lang="en-US" sz="3200" dirty="0"/>
          </a:p>
        </p:txBody>
      </p:sp>
    </p:spTree>
    <p:extLst>
      <p:ext uri="{BB962C8B-B14F-4D97-AF65-F5344CB8AC3E}">
        <p14:creationId xmlns:p14="http://schemas.microsoft.com/office/powerpoint/2010/main" val="3924222609"/>
      </p:ext>
    </p:extLst>
  </p:cSld>
  <p:clrMapOvr>
    <a:masterClrMapping/>
  </p:clrMapOvr>
  <p:transition>
    <p:cut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Content Placeholder 2"/>
          <p:cNvSpPr>
            <a:spLocks noGrp="1"/>
          </p:cNvSpPr>
          <p:nvPr>
            <p:ph idx="1"/>
          </p:nvPr>
        </p:nvSpPr>
        <p:spPr>
          <a:xfrm>
            <a:off x="304800" y="1493837"/>
            <a:ext cx="8229600" cy="4862513"/>
          </a:xfrm>
        </p:spPr>
        <p:txBody>
          <a:bodyPr>
            <a:normAutofit/>
          </a:bodyPr>
          <a:lstStyle/>
          <a:p>
            <a:pPr>
              <a:buFont typeface="Wingdings" panose="05000000000000000000" pitchFamily="2" charset="2"/>
              <a:buNone/>
            </a:pPr>
            <a:endParaRPr lang="en-US" dirty="0" smtClean="0"/>
          </a:p>
          <a:p>
            <a:pPr>
              <a:buFont typeface="Wingdings" panose="05000000000000000000" pitchFamily="2" charset="2"/>
              <a:buNone/>
            </a:pPr>
            <a:r>
              <a:rPr lang="en-US" dirty="0" smtClean="0"/>
              <a:t>My Doctoral Students: </a:t>
            </a:r>
            <a:r>
              <a:rPr lang="en-US" dirty="0" err="1" smtClean="0"/>
              <a:t>Vasanth</a:t>
            </a:r>
            <a:r>
              <a:rPr lang="en-US" dirty="0" smtClean="0"/>
              <a:t> </a:t>
            </a:r>
            <a:r>
              <a:rPr lang="en-US" dirty="0" err="1" smtClean="0"/>
              <a:t>Sekar</a:t>
            </a:r>
            <a:r>
              <a:rPr lang="en-US" dirty="0" smtClean="0"/>
              <a:t>, </a:t>
            </a:r>
            <a:r>
              <a:rPr lang="en-US" dirty="0" err="1" smtClean="0"/>
              <a:t>Girish</a:t>
            </a:r>
            <a:r>
              <a:rPr lang="en-US" dirty="0" smtClean="0"/>
              <a:t> </a:t>
            </a:r>
            <a:r>
              <a:rPr lang="en-US" dirty="0" err="1" smtClean="0"/>
              <a:t>Bende</a:t>
            </a:r>
            <a:r>
              <a:rPr lang="en-US" dirty="0" smtClean="0"/>
              <a:t>, </a:t>
            </a:r>
            <a:r>
              <a:rPr lang="en-US" dirty="0" err="1" smtClean="0"/>
              <a:t>Snehalatha</a:t>
            </a:r>
            <a:r>
              <a:rPr lang="en-US" dirty="0" smtClean="0"/>
              <a:t> M, </a:t>
            </a:r>
            <a:r>
              <a:rPr lang="en-US" dirty="0" err="1" smtClean="0"/>
              <a:t>Vibhu</a:t>
            </a:r>
            <a:endParaRPr lang="en-US" dirty="0"/>
          </a:p>
          <a:p>
            <a:pPr>
              <a:buFont typeface="Wingdings" panose="05000000000000000000" pitchFamily="2" charset="2"/>
              <a:buNone/>
            </a:pPr>
            <a:endParaRPr lang="en-US" dirty="0" smtClean="0"/>
          </a:p>
          <a:p>
            <a:pPr>
              <a:buFont typeface="Wingdings" panose="05000000000000000000" pitchFamily="2" charset="2"/>
              <a:buChar char="Ø"/>
            </a:pPr>
            <a:r>
              <a:rPr lang="en-US" dirty="0" smtClean="0"/>
              <a:t>BITS </a:t>
            </a:r>
            <a:r>
              <a:rPr lang="en-US" dirty="0" err="1" smtClean="0"/>
              <a:t>Pilani</a:t>
            </a:r>
            <a:r>
              <a:rPr lang="en-US" dirty="0" smtClean="0"/>
              <a:t>, </a:t>
            </a:r>
            <a:r>
              <a:rPr lang="en-US" dirty="0" err="1" smtClean="0"/>
              <a:t>Pilani</a:t>
            </a:r>
            <a:r>
              <a:rPr lang="en-US" dirty="0" smtClean="0"/>
              <a:t> campus</a:t>
            </a:r>
          </a:p>
          <a:p>
            <a:pPr>
              <a:buFont typeface="Wingdings" panose="05000000000000000000" pitchFamily="2" charset="2"/>
              <a:buChar char="Ø"/>
            </a:pPr>
            <a:r>
              <a:rPr lang="en-US" dirty="0" err="1" smtClean="0"/>
              <a:t>Getwel</a:t>
            </a:r>
            <a:r>
              <a:rPr lang="en-US" dirty="0" smtClean="0"/>
              <a:t> Pharmaceuticals, Gurgaon</a:t>
            </a:r>
          </a:p>
          <a:p>
            <a:pPr>
              <a:buFont typeface="Wingdings" panose="05000000000000000000" pitchFamily="2" charset="2"/>
              <a:buChar char="Ø"/>
            </a:pPr>
            <a:r>
              <a:rPr lang="en-US" dirty="0" smtClean="0"/>
              <a:t>CSIR for Fellowship support</a:t>
            </a:r>
          </a:p>
          <a:p>
            <a:pPr>
              <a:buFont typeface="Wingdings" panose="05000000000000000000" pitchFamily="2" charset="2"/>
              <a:buChar char="Ø"/>
            </a:pPr>
            <a:r>
              <a:rPr lang="en-US" dirty="0" smtClean="0"/>
              <a:t>Collaborating Industries</a:t>
            </a:r>
          </a:p>
          <a:p>
            <a:pPr>
              <a:buFont typeface="Wingdings" panose="05000000000000000000" pitchFamily="2" charset="2"/>
              <a:buChar char="Ø"/>
            </a:pPr>
            <a:r>
              <a:rPr lang="en-US" dirty="0" smtClean="0"/>
              <a:t>Graduate Students </a:t>
            </a:r>
          </a:p>
        </p:txBody>
      </p:sp>
      <p:sp>
        <p:nvSpPr>
          <p:cNvPr id="72706" name="Title 1"/>
          <p:cNvSpPr>
            <a:spLocks noGrp="1"/>
          </p:cNvSpPr>
          <p:nvPr>
            <p:ph type="title" idx="4294967295"/>
          </p:nvPr>
        </p:nvSpPr>
        <p:spPr>
          <a:xfrm>
            <a:off x="0" y="274638"/>
            <a:ext cx="8229600" cy="1143000"/>
          </a:xfrm>
        </p:spPr>
        <p:txBody>
          <a:bodyPr/>
          <a:lstStyle/>
          <a:p>
            <a:r>
              <a:rPr lang="en-US" smtClean="0"/>
              <a:t>Acknowledgement</a:t>
            </a:r>
          </a:p>
        </p:txBody>
      </p:sp>
      <p:sp>
        <p:nvSpPr>
          <p:cNvPr id="4" name="Date Placeholder 3"/>
          <p:cNvSpPr>
            <a:spLocks noGrp="1"/>
          </p:cNvSpPr>
          <p:nvPr>
            <p:ph type="dt" sz="quarter" idx="4294967295"/>
          </p:nvPr>
        </p:nvSpPr>
        <p:spPr>
          <a:xfrm>
            <a:off x="0" y="6356350"/>
            <a:ext cx="2133600" cy="365125"/>
          </a:xfrm>
        </p:spPr>
        <p:txBody>
          <a:bodyPr/>
          <a:lstStyle/>
          <a:p>
            <a:pPr>
              <a:defRPr/>
            </a:pPr>
            <a:fld id="{AE1545DF-DD4F-4D6E-A4FD-AE46E8AAE4D6}" type="datetime7">
              <a:rPr lang="en-GB" smtClean="0"/>
              <a:pPr>
                <a:defRPr/>
              </a:pPr>
              <a:t>Mar-15</a:t>
            </a:fld>
            <a:endParaRPr lang="en-GB"/>
          </a:p>
        </p:txBody>
      </p:sp>
      <p:sp>
        <p:nvSpPr>
          <p:cNvPr id="5" name="Footer Placeholder 4"/>
          <p:cNvSpPr>
            <a:spLocks noGrp="1"/>
          </p:cNvSpPr>
          <p:nvPr>
            <p:ph type="ftr" sz="quarter" idx="4294967295"/>
          </p:nvPr>
        </p:nvSpPr>
        <p:spPr>
          <a:xfrm>
            <a:off x="0" y="6356350"/>
            <a:ext cx="2895600" cy="365125"/>
          </a:xfrm>
        </p:spPr>
        <p:txBody>
          <a:bodyPr/>
          <a:lstStyle/>
          <a:p>
            <a:pPr>
              <a:defRPr/>
            </a:pPr>
            <a:r>
              <a:rPr lang="en-GB" smtClean="0"/>
              <a:t>BITS Pilani | Vision 2020 | Mission 2012</a:t>
            </a:r>
            <a:endParaRPr lang="en-GB"/>
          </a:p>
        </p:txBody>
      </p:sp>
      <p:sp>
        <p:nvSpPr>
          <p:cNvPr id="6" name="Slide Number Placeholder 5"/>
          <p:cNvSpPr>
            <a:spLocks noGrp="1"/>
          </p:cNvSpPr>
          <p:nvPr>
            <p:ph type="sldNum" sz="quarter" idx="4294967295"/>
          </p:nvPr>
        </p:nvSpPr>
        <p:spPr>
          <a:xfrm>
            <a:off x="7010400" y="6356350"/>
            <a:ext cx="2133600" cy="365125"/>
          </a:xfrm>
        </p:spPr>
        <p:txBody>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fld id="{7FC2284A-A0E1-4AB0-B0DC-D49821DC4889}" type="slidenum">
              <a:rPr lang="en-GB"/>
              <a:pPr eaLnBrk="1" hangingPunct="1"/>
              <a:t>34</a:t>
            </a:fld>
            <a:endParaRPr lang="en-GB"/>
          </a:p>
        </p:txBody>
      </p:sp>
    </p:spTree>
    <p:extLst>
      <p:ext uri="{BB962C8B-B14F-4D97-AF65-F5344CB8AC3E}">
        <p14:creationId xmlns:p14="http://schemas.microsoft.com/office/powerpoint/2010/main" val="3785662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TEMPLE 28-6-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9771"/>
            <a:ext cx="9133958" cy="6828229"/>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9091" name="Text Box 3"/>
          <p:cNvSpPr txBox="1">
            <a:spLocks noChangeArrowheads="1"/>
          </p:cNvSpPr>
          <p:nvPr/>
        </p:nvSpPr>
        <p:spPr bwMode="auto">
          <a:xfrm>
            <a:off x="1676400" y="152400"/>
            <a:ext cx="5486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spcBef>
                <a:spcPct val="50000"/>
              </a:spcBef>
            </a:pPr>
            <a:r>
              <a:rPr lang="en-US" sz="5400" b="1" u="sng">
                <a:solidFill>
                  <a:srgbClr val="006600"/>
                </a:solidFill>
                <a:latin typeface="Arial" panose="020B0604020202020204" pitchFamily="34" charset="0"/>
              </a:rPr>
              <a:t>Thank You</a:t>
            </a:r>
          </a:p>
        </p:txBody>
      </p:sp>
      <p:sp>
        <p:nvSpPr>
          <p:cNvPr id="89092" name="Text Box 4"/>
          <p:cNvSpPr txBox="1">
            <a:spLocks noChangeArrowheads="1"/>
          </p:cNvSpPr>
          <p:nvPr/>
        </p:nvSpPr>
        <p:spPr bwMode="auto">
          <a:xfrm>
            <a:off x="4800600" y="5900738"/>
            <a:ext cx="4114800" cy="6143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r" eaLnBrk="1" hangingPunct="1">
              <a:lnSpc>
                <a:spcPct val="90000"/>
              </a:lnSpc>
              <a:spcBef>
                <a:spcPct val="10000"/>
              </a:spcBef>
            </a:pPr>
            <a:r>
              <a:rPr lang="en-US" b="1" dirty="0" smtClean="0">
                <a:solidFill>
                  <a:srgbClr val="006600"/>
                </a:solidFill>
                <a:latin typeface="Arial" panose="020B0604020202020204" pitchFamily="34" charset="0"/>
              </a:rPr>
              <a:t>rnsaha@pilani.bits-pilani.ac.in</a:t>
            </a:r>
            <a:endParaRPr lang="en-US" b="1" dirty="0">
              <a:solidFill>
                <a:srgbClr val="006600"/>
              </a:solidFill>
              <a:latin typeface="Arial" panose="020B0604020202020204" pitchFamily="34" charset="0"/>
            </a:endParaRPr>
          </a:p>
          <a:p>
            <a:pPr algn="r" eaLnBrk="1" hangingPunct="1">
              <a:lnSpc>
                <a:spcPct val="90000"/>
              </a:lnSpc>
              <a:spcBef>
                <a:spcPct val="10000"/>
              </a:spcBef>
            </a:pPr>
            <a:r>
              <a:rPr lang="en-US" b="1" dirty="0">
                <a:solidFill>
                  <a:srgbClr val="006600"/>
                </a:solidFill>
                <a:latin typeface="Arial" panose="020B0604020202020204" pitchFamily="34" charset="0"/>
              </a:rPr>
              <a:t>    http://www.bits-pilani.ac.in </a:t>
            </a:r>
          </a:p>
        </p:txBody>
      </p:sp>
      <p:sp>
        <p:nvSpPr>
          <p:cNvPr id="89093" name="Text Box 5"/>
          <p:cNvSpPr txBox="1">
            <a:spLocks noChangeArrowheads="1"/>
          </p:cNvSpPr>
          <p:nvPr/>
        </p:nvSpPr>
        <p:spPr bwMode="auto">
          <a:xfrm>
            <a:off x="457200" y="1066800"/>
            <a:ext cx="5486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l" eaLnBrk="1" hangingPunct="1">
              <a:spcBef>
                <a:spcPct val="50000"/>
              </a:spcBef>
            </a:pPr>
            <a:r>
              <a:rPr lang="en-US" b="1">
                <a:solidFill>
                  <a:srgbClr val="0033CC"/>
                </a:solidFill>
                <a:latin typeface="Arial" panose="020B0604020202020204" pitchFamily="34" charset="0"/>
              </a:rPr>
              <a:t>Sharda Peeth- Temple of Goddess of Learning</a:t>
            </a:r>
            <a:r>
              <a:rPr lang="en-US" sz="1700" b="1">
                <a:solidFill>
                  <a:srgbClr val="0033CC"/>
                </a:solidFill>
                <a:latin typeface="Arial" panose="020B0604020202020204" pitchFamily="34" charset="0"/>
              </a:rPr>
              <a:t> </a:t>
            </a:r>
          </a:p>
        </p:txBody>
      </p:sp>
    </p:spTree>
    <p:extLst>
      <p:ext uri="{BB962C8B-B14F-4D97-AF65-F5344CB8AC3E}">
        <p14:creationId xmlns:p14="http://schemas.microsoft.com/office/powerpoint/2010/main" val="3831431420"/>
      </p:ext>
    </p:extLst>
  </p:cSld>
  <p:clrMapOvr>
    <a:masterClrMapping/>
  </p:clrMapOvr>
  <p:transition>
    <p:cut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 pharmacokinetic terms, it aims to maximize the ratio of drug concentration at its site of action to  that at site of potential toxicity.</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The evaluation can be done by:</a:t>
            </a:r>
          </a:p>
          <a:p>
            <a:r>
              <a:rPr lang="en-US" dirty="0">
                <a:latin typeface="Times New Roman" panose="02020603050405020304" pitchFamily="18" charset="0"/>
                <a:cs typeface="Times New Roman" panose="02020603050405020304" pitchFamily="18" charset="0"/>
              </a:rPr>
              <a:t>      - Steady state analysis</a:t>
            </a:r>
          </a:p>
          <a:p>
            <a:r>
              <a:rPr lang="en-US" dirty="0">
                <a:latin typeface="Times New Roman" panose="02020603050405020304" pitchFamily="18" charset="0"/>
                <a:cs typeface="Times New Roman" panose="02020603050405020304" pitchFamily="18" charset="0"/>
              </a:rPr>
              <a:t>      - Pharmacodynamic aspects</a:t>
            </a:r>
          </a:p>
          <a:p>
            <a:r>
              <a:rPr lang="en-US" dirty="0">
                <a:latin typeface="Times New Roman" panose="02020603050405020304" pitchFamily="18" charset="0"/>
                <a:cs typeface="Times New Roman" panose="02020603050405020304" pitchFamily="18" charset="0"/>
              </a:rPr>
              <a:t>      - Temporal aspects</a:t>
            </a:r>
          </a:p>
          <a:p>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0"/>
          </p:nvPr>
        </p:nvSpPr>
        <p:spPr/>
        <p:txBody>
          <a:bodyPr>
            <a:normAutofit/>
          </a:bodyPr>
          <a:lstStyle/>
          <a:p>
            <a:r>
              <a:rPr lang="en-US" sz="3200" dirty="0">
                <a:latin typeface="Times New Roman" panose="02020603050405020304" pitchFamily="18" charset="0"/>
                <a:cs typeface="Times New Roman" panose="02020603050405020304" pitchFamily="18" charset="0"/>
              </a:rPr>
              <a:t>Pharmacokinetic Consideration of Site- Specific Drug Delivery Systems</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43661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r>
              <a:rPr lang="en-IN" dirty="0" smtClean="0">
                <a:latin typeface="Times New Roman" pitchFamily="18" charset="0"/>
                <a:cs typeface="Times New Roman" pitchFamily="18" charset="0"/>
              </a:rPr>
              <a:t>      </a:t>
            </a:r>
          </a:p>
          <a:p>
            <a:pPr marL="0" indent="0"/>
            <a:r>
              <a:rPr lang="en-IN" dirty="0">
                <a:latin typeface="Times New Roman" pitchFamily="18" charset="0"/>
                <a:cs typeface="Times New Roman" pitchFamily="18" charset="0"/>
              </a:rPr>
              <a:t> </a:t>
            </a:r>
            <a:r>
              <a:rPr lang="en-IN" dirty="0" smtClean="0">
                <a:latin typeface="Times New Roman" pitchFamily="18" charset="0"/>
                <a:cs typeface="Times New Roman" pitchFamily="18" charset="0"/>
              </a:rPr>
              <a:t>        </a:t>
            </a:r>
          </a:p>
          <a:p>
            <a:pPr marL="0" indent="0"/>
            <a:endParaRPr lang="en-IN" dirty="0">
              <a:latin typeface="Times New Roman" pitchFamily="18" charset="0"/>
              <a:cs typeface="Times New Roman" pitchFamily="18" charset="0"/>
            </a:endParaRPr>
          </a:p>
          <a:p>
            <a:pPr marL="0" indent="0"/>
            <a:r>
              <a:rPr lang="en-IN" dirty="0" smtClean="0">
                <a:latin typeface="Times New Roman" pitchFamily="18" charset="0"/>
                <a:cs typeface="Times New Roman" pitchFamily="18" charset="0"/>
              </a:rPr>
              <a:t>            </a:t>
            </a:r>
          </a:p>
          <a:p>
            <a:pPr marL="0" indent="0"/>
            <a:r>
              <a:rPr lang="en-IN" dirty="0">
                <a:latin typeface="Times New Roman" pitchFamily="18" charset="0"/>
                <a:cs typeface="Times New Roman" pitchFamily="18" charset="0"/>
              </a:rPr>
              <a:t> </a:t>
            </a:r>
            <a:r>
              <a:rPr lang="en-IN" dirty="0" smtClean="0">
                <a:latin typeface="Times New Roman" pitchFamily="18" charset="0"/>
                <a:cs typeface="Times New Roman" pitchFamily="18" charset="0"/>
              </a:rPr>
              <a:t>                       </a:t>
            </a:r>
          </a:p>
          <a:p>
            <a:pPr marL="0" indent="0"/>
            <a:r>
              <a:rPr lang="en-IN" dirty="0">
                <a:latin typeface="Times New Roman" pitchFamily="18" charset="0"/>
                <a:cs typeface="Times New Roman" pitchFamily="18" charset="0"/>
              </a:rPr>
              <a:t> </a:t>
            </a:r>
            <a:r>
              <a:rPr lang="en-IN" dirty="0" smtClean="0">
                <a:latin typeface="Times New Roman" pitchFamily="18" charset="0"/>
                <a:cs typeface="Times New Roman" pitchFamily="18" charset="0"/>
              </a:rPr>
              <a:t>    </a:t>
            </a:r>
          </a:p>
          <a:p>
            <a:pPr marL="0" indent="0"/>
            <a:r>
              <a:rPr lang="en-IN" dirty="0">
                <a:latin typeface="Times New Roman" pitchFamily="18" charset="0"/>
                <a:cs typeface="Times New Roman" pitchFamily="18" charset="0"/>
              </a:rPr>
              <a:t> </a:t>
            </a:r>
            <a:r>
              <a:rPr lang="en-IN"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sp>
        <p:nvSpPr>
          <p:cNvPr id="3" name="Content Placeholder 2"/>
          <p:cNvSpPr>
            <a:spLocks noGrp="1"/>
          </p:cNvSpPr>
          <p:nvPr>
            <p:ph sz="quarter" idx="10"/>
          </p:nvPr>
        </p:nvSpPr>
        <p:spPr>
          <a:xfrm>
            <a:off x="304800" y="228600"/>
            <a:ext cx="6324600" cy="914400"/>
          </a:xfrm>
        </p:spPr>
        <p:txBody>
          <a:bodyPr>
            <a:normAutofit/>
          </a:bodyPr>
          <a:lstStyle/>
          <a:p>
            <a:r>
              <a:rPr lang="en-US" dirty="0">
                <a:latin typeface="Times New Roman" pitchFamily="18" charset="0"/>
                <a:cs typeface="Times New Roman" pitchFamily="18" charset="0"/>
              </a:rPr>
              <a:t>Steady state analysis</a:t>
            </a:r>
          </a:p>
          <a:p>
            <a:endParaRPr lang="en-IN" dirty="0">
              <a:latin typeface="Times New Roman" pitchFamily="18" charset="0"/>
              <a:cs typeface="Times New Roman" pitchFamily="18" charset="0"/>
            </a:endParaRPr>
          </a:p>
        </p:txBody>
      </p:sp>
      <p:sp>
        <p:nvSpPr>
          <p:cNvPr id="43" name="Rectangle 3"/>
          <p:cNvSpPr>
            <a:spLocks noChangeArrowheads="1"/>
          </p:cNvSpPr>
          <p:nvPr/>
        </p:nvSpPr>
        <p:spPr bwMode="auto">
          <a:xfrm>
            <a:off x="2514600" y="1609165"/>
            <a:ext cx="1828800" cy="1905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a:latin typeface="Times New Roman" pitchFamily="18" charset="0"/>
                <a:cs typeface="Times New Roman" pitchFamily="18" charset="0"/>
              </a:rPr>
              <a:t>S</a:t>
            </a:r>
          </a:p>
        </p:txBody>
      </p:sp>
      <p:sp>
        <p:nvSpPr>
          <p:cNvPr id="44" name="Line 5"/>
          <p:cNvSpPr>
            <a:spLocks noChangeShapeType="1"/>
          </p:cNvSpPr>
          <p:nvPr/>
        </p:nvSpPr>
        <p:spPr bwMode="auto">
          <a:xfrm>
            <a:off x="4381688" y="2057400"/>
            <a:ext cx="1447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2400">
              <a:latin typeface="Times New Roman" pitchFamily="18" charset="0"/>
              <a:cs typeface="Times New Roman" pitchFamily="18" charset="0"/>
            </a:endParaRPr>
          </a:p>
        </p:txBody>
      </p:sp>
      <p:sp>
        <p:nvSpPr>
          <p:cNvPr id="45" name="Rectangle 6"/>
          <p:cNvSpPr>
            <a:spLocks noChangeArrowheads="1"/>
          </p:cNvSpPr>
          <p:nvPr/>
        </p:nvSpPr>
        <p:spPr bwMode="auto">
          <a:xfrm>
            <a:off x="5829300" y="1833586"/>
            <a:ext cx="685800" cy="609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a:latin typeface="Times New Roman" pitchFamily="18" charset="0"/>
                <a:cs typeface="Times New Roman" pitchFamily="18" charset="0"/>
              </a:rPr>
              <a:t>R</a:t>
            </a:r>
          </a:p>
        </p:txBody>
      </p:sp>
      <p:sp>
        <p:nvSpPr>
          <p:cNvPr id="46" name="Rectangle 7"/>
          <p:cNvSpPr>
            <a:spLocks noChangeArrowheads="1"/>
          </p:cNvSpPr>
          <p:nvPr/>
        </p:nvSpPr>
        <p:spPr bwMode="auto">
          <a:xfrm>
            <a:off x="5837238" y="2748896"/>
            <a:ext cx="685800" cy="609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400">
                <a:latin typeface="Times New Roman" pitchFamily="18" charset="0"/>
                <a:cs typeface="Times New Roman" pitchFamily="18" charset="0"/>
              </a:rPr>
              <a:t>T</a:t>
            </a:r>
          </a:p>
        </p:txBody>
      </p:sp>
      <p:sp>
        <p:nvSpPr>
          <p:cNvPr id="47" name="Line 9"/>
          <p:cNvSpPr>
            <a:spLocks noChangeShapeType="1"/>
          </p:cNvSpPr>
          <p:nvPr/>
        </p:nvSpPr>
        <p:spPr bwMode="auto">
          <a:xfrm>
            <a:off x="4389438" y="3026802"/>
            <a:ext cx="1447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2400">
              <a:latin typeface="Times New Roman" pitchFamily="18" charset="0"/>
              <a:cs typeface="Times New Roman" pitchFamily="18" charset="0"/>
            </a:endParaRPr>
          </a:p>
        </p:txBody>
      </p:sp>
      <p:sp>
        <p:nvSpPr>
          <p:cNvPr id="48" name="Line 10"/>
          <p:cNvSpPr>
            <a:spLocks noChangeShapeType="1"/>
          </p:cNvSpPr>
          <p:nvPr/>
        </p:nvSpPr>
        <p:spPr bwMode="auto">
          <a:xfrm>
            <a:off x="4343400" y="3200400"/>
            <a:ext cx="1447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2400">
              <a:latin typeface="Times New Roman" pitchFamily="18" charset="0"/>
              <a:cs typeface="Times New Roman" pitchFamily="18" charset="0"/>
            </a:endParaRPr>
          </a:p>
        </p:txBody>
      </p:sp>
      <p:sp>
        <p:nvSpPr>
          <p:cNvPr id="49" name="Line 12"/>
          <p:cNvSpPr>
            <a:spLocks noChangeShapeType="1"/>
          </p:cNvSpPr>
          <p:nvPr/>
        </p:nvSpPr>
        <p:spPr bwMode="auto">
          <a:xfrm>
            <a:off x="4415819" y="2286000"/>
            <a:ext cx="1447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2400">
              <a:latin typeface="Times New Roman" pitchFamily="18" charset="0"/>
              <a:cs typeface="Times New Roman" pitchFamily="18" charset="0"/>
            </a:endParaRPr>
          </a:p>
        </p:txBody>
      </p:sp>
      <p:sp>
        <p:nvSpPr>
          <p:cNvPr id="50" name="Line 14"/>
          <p:cNvSpPr>
            <a:spLocks noChangeShapeType="1"/>
          </p:cNvSpPr>
          <p:nvPr/>
        </p:nvSpPr>
        <p:spPr bwMode="auto">
          <a:xfrm flipH="1" flipV="1">
            <a:off x="5699124" y="1986104"/>
            <a:ext cx="91888" cy="2280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2400">
              <a:latin typeface="Times New Roman" pitchFamily="18" charset="0"/>
              <a:cs typeface="Times New Roman" pitchFamily="18" charset="0"/>
            </a:endParaRPr>
          </a:p>
        </p:txBody>
      </p:sp>
      <p:sp>
        <p:nvSpPr>
          <p:cNvPr id="51" name="Line 15"/>
          <p:cNvSpPr>
            <a:spLocks noChangeShapeType="1"/>
          </p:cNvSpPr>
          <p:nvPr/>
        </p:nvSpPr>
        <p:spPr bwMode="auto">
          <a:xfrm>
            <a:off x="4415819" y="2328583"/>
            <a:ext cx="7620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2400">
              <a:latin typeface="Times New Roman" pitchFamily="18" charset="0"/>
              <a:cs typeface="Times New Roman" pitchFamily="18" charset="0"/>
            </a:endParaRPr>
          </a:p>
        </p:txBody>
      </p:sp>
      <p:sp>
        <p:nvSpPr>
          <p:cNvPr id="52" name="Line 16"/>
          <p:cNvSpPr>
            <a:spLocks noChangeShapeType="1"/>
          </p:cNvSpPr>
          <p:nvPr/>
        </p:nvSpPr>
        <p:spPr bwMode="auto">
          <a:xfrm flipH="1" flipV="1">
            <a:off x="5676900" y="2948782"/>
            <a:ext cx="15240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2400">
              <a:latin typeface="Times New Roman" pitchFamily="18" charset="0"/>
              <a:cs typeface="Times New Roman" pitchFamily="18" charset="0"/>
            </a:endParaRPr>
          </a:p>
        </p:txBody>
      </p:sp>
      <p:sp>
        <p:nvSpPr>
          <p:cNvPr id="53" name="Line 18"/>
          <p:cNvSpPr>
            <a:spLocks noChangeShapeType="1"/>
          </p:cNvSpPr>
          <p:nvPr/>
        </p:nvSpPr>
        <p:spPr bwMode="auto">
          <a:xfrm flipH="1">
            <a:off x="4381688" y="3075290"/>
            <a:ext cx="68262" cy="5421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sz="2400">
              <a:latin typeface="Times New Roman" pitchFamily="18" charset="0"/>
              <a:cs typeface="Times New Roman" pitchFamily="18" charset="0"/>
            </a:endParaRPr>
          </a:p>
        </p:txBody>
      </p:sp>
      <p:sp>
        <p:nvSpPr>
          <p:cNvPr id="54" name="Rectangle 27"/>
          <p:cNvSpPr>
            <a:spLocks noChangeArrowheads="1"/>
          </p:cNvSpPr>
          <p:nvPr/>
        </p:nvSpPr>
        <p:spPr bwMode="auto">
          <a:xfrm>
            <a:off x="4800600" y="1581090"/>
            <a:ext cx="47641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dirty="0" err="1">
                <a:latin typeface="Times New Roman" pitchFamily="18" charset="0"/>
                <a:cs typeface="Times New Roman" pitchFamily="18" charset="0"/>
              </a:rPr>
              <a:t>Q</a:t>
            </a:r>
            <a:r>
              <a:rPr lang="en-US" sz="2400" baseline="-25000" dirty="0" err="1">
                <a:latin typeface="Times New Roman" pitchFamily="18" charset="0"/>
                <a:cs typeface="Times New Roman" pitchFamily="18" charset="0"/>
              </a:rPr>
              <a:t>r</a:t>
            </a:r>
            <a:endParaRPr lang="en-US" sz="2400" baseline="-25000" dirty="0">
              <a:latin typeface="Times New Roman" pitchFamily="18" charset="0"/>
              <a:cs typeface="Times New Roman" pitchFamily="18" charset="0"/>
            </a:endParaRPr>
          </a:p>
        </p:txBody>
      </p:sp>
      <p:sp>
        <p:nvSpPr>
          <p:cNvPr id="55" name="Rectangle 28"/>
          <p:cNvSpPr>
            <a:spLocks noChangeArrowheads="1"/>
          </p:cNvSpPr>
          <p:nvPr/>
        </p:nvSpPr>
        <p:spPr bwMode="auto">
          <a:xfrm>
            <a:off x="4876800" y="3119735"/>
            <a:ext cx="46519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dirty="0">
                <a:latin typeface="Times New Roman" pitchFamily="18" charset="0"/>
                <a:cs typeface="Times New Roman" pitchFamily="18" charset="0"/>
              </a:rPr>
              <a:t>Q</a:t>
            </a:r>
            <a:r>
              <a:rPr lang="en-US" sz="2400" baseline="-25000" dirty="0">
                <a:latin typeface="Times New Roman" pitchFamily="18" charset="0"/>
                <a:cs typeface="Times New Roman" pitchFamily="18" charset="0"/>
              </a:rPr>
              <a:t>t</a:t>
            </a:r>
          </a:p>
        </p:txBody>
      </p:sp>
      <p:sp>
        <p:nvSpPr>
          <p:cNvPr id="17" name="Rectangle 16"/>
          <p:cNvSpPr/>
          <p:nvPr/>
        </p:nvSpPr>
        <p:spPr>
          <a:xfrm>
            <a:off x="304800" y="3817203"/>
            <a:ext cx="4572000" cy="830997"/>
          </a:xfrm>
          <a:prstGeom prst="rect">
            <a:avLst/>
          </a:prstGeom>
        </p:spPr>
        <p:txBody>
          <a:bodyPr>
            <a:spAutoFit/>
          </a:bodyPr>
          <a:lstStyle/>
          <a:p>
            <a:pPr fontAlgn="base">
              <a:spcBef>
                <a:spcPct val="0"/>
              </a:spcBef>
              <a:spcAft>
                <a:spcPct val="0"/>
              </a:spcAft>
            </a:pPr>
            <a:r>
              <a:rPr lang="en-US" sz="2400" b="1" dirty="0" smtClean="0">
                <a:latin typeface="Times New Roman" pitchFamily="18" charset="0"/>
                <a:cs typeface="Times New Roman" pitchFamily="18" charset="0"/>
              </a:rPr>
              <a:t>Drug targeting index (DTI)</a:t>
            </a:r>
            <a:br>
              <a:rPr lang="en-US" sz="2400" b="1" dirty="0" smtClean="0">
                <a:latin typeface="Times New Roman" pitchFamily="18" charset="0"/>
                <a:cs typeface="Times New Roman" pitchFamily="18" charset="0"/>
              </a:rPr>
            </a:br>
            <a:endParaRPr lang="en-US" sz="2400" b="1" dirty="0" smtClean="0">
              <a:latin typeface="Times New Roman" pitchFamily="18" charset="0"/>
              <a:cs typeface="Times New Roman" pitchFamily="18" charset="0"/>
            </a:endParaRPr>
          </a:p>
        </p:txBody>
      </p:sp>
      <p:sp>
        <p:nvSpPr>
          <p:cNvPr id="18" name="Rectangle 17"/>
          <p:cNvSpPr/>
          <p:nvPr/>
        </p:nvSpPr>
        <p:spPr>
          <a:xfrm>
            <a:off x="1066800" y="4876800"/>
            <a:ext cx="2871299" cy="461665"/>
          </a:xfrm>
          <a:prstGeom prst="rect">
            <a:avLst/>
          </a:prstGeom>
        </p:spPr>
        <p:txBody>
          <a:bodyPr wrap="none">
            <a:spAutoFit/>
          </a:bodyPr>
          <a:lstStyle/>
          <a:p>
            <a:pPr fontAlgn="base">
              <a:spcBef>
                <a:spcPct val="0"/>
              </a:spcBef>
              <a:spcAft>
                <a:spcPct val="0"/>
              </a:spcAft>
            </a:pPr>
            <a:r>
              <a:rPr lang="en-US" sz="2400" dirty="0" smtClean="0">
                <a:latin typeface="Times New Roman" pitchFamily="18" charset="0"/>
                <a:cs typeface="Times New Roman" pitchFamily="18" charset="0"/>
              </a:rPr>
              <a:t>DTI = ------------------</a:t>
            </a:r>
          </a:p>
        </p:txBody>
      </p:sp>
      <p:sp>
        <p:nvSpPr>
          <p:cNvPr id="19" name="Rectangle 18"/>
          <p:cNvSpPr/>
          <p:nvPr/>
        </p:nvSpPr>
        <p:spPr>
          <a:xfrm>
            <a:off x="1828800" y="4648200"/>
            <a:ext cx="4475392" cy="461665"/>
          </a:xfrm>
          <a:prstGeom prst="rect">
            <a:avLst/>
          </a:prstGeom>
        </p:spPr>
        <p:txBody>
          <a:bodyPr wrap="none">
            <a:spAutoFit/>
          </a:bodyPr>
          <a:lstStyle/>
          <a:p>
            <a:pPr fontAlgn="base">
              <a:spcBef>
                <a:spcPct val="0"/>
              </a:spcBef>
              <a:spcAft>
                <a:spcPct val="0"/>
              </a:spcAft>
            </a:pPr>
            <a:r>
              <a:rPr lang="en-US" sz="2400" dirty="0" smtClean="0">
                <a:latin typeface="Times New Roman" pitchFamily="18" charset="0"/>
                <a:cs typeface="Times New Roman" pitchFamily="18" charset="0"/>
              </a:rPr>
              <a:t>AUC</a:t>
            </a:r>
            <a:r>
              <a:rPr lang="en-US" sz="2400" baseline="-25000" dirty="0" smtClean="0">
                <a:latin typeface="Times New Roman" pitchFamily="18" charset="0"/>
                <a:cs typeface="Times New Roman" pitchFamily="18" charset="0"/>
              </a:rPr>
              <a:t>R</a:t>
            </a:r>
            <a:r>
              <a:rPr lang="en-US" sz="2400" dirty="0" smtClean="0">
                <a:latin typeface="Times New Roman" pitchFamily="18" charset="0"/>
                <a:cs typeface="Times New Roman" pitchFamily="18" charset="0"/>
              </a:rPr>
              <a:t>/AUC</a:t>
            </a:r>
            <a:r>
              <a:rPr lang="en-US" sz="2400" baseline="-25000" dirty="0" smtClean="0">
                <a:latin typeface="Times New Roman" pitchFamily="18" charset="0"/>
                <a:cs typeface="Times New Roman" pitchFamily="18" charset="0"/>
              </a:rPr>
              <a:t>T</a:t>
            </a:r>
            <a:r>
              <a:rPr lang="en-US" sz="2400" dirty="0" smtClean="0">
                <a:latin typeface="Times New Roman" pitchFamily="18" charset="0"/>
                <a:cs typeface="Times New Roman" pitchFamily="18" charset="0"/>
              </a:rPr>
              <a:t> (drug carrier admin.)</a:t>
            </a:r>
          </a:p>
        </p:txBody>
      </p:sp>
      <p:sp>
        <p:nvSpPr>
          <p:cNvPr id="20" name="Rectangle 19"/>
          <p:cNvSpPr/>
          <p:nvPr/>
        </p:nvSpPr>
        <p:spPr>
          <a:xfrm>
            <a:off x="1905000" y="5181600"/>
            <a:ext cx="3596947" cy="461665"/>
          </a:xfrm>
          <a:prstGeom prst="rect">
            <a:avLst/>
          </a:prstGeom>
        </p:spPr>
        <p:txBody>
          <a:bodyPr wrap="none">
            <a:spAutoFit/>
          </a:bodyPr>
          <a:lstStyle/>
          <a:p>
            <a:pPr fontAlgn="base">
              <a:spcBef>
                <a:spcPct val="0"/>
              </a:spcBef>
              <a:spcAft>
                <a:spcPct val="0"/>
              </a:spcAft>
            </a:pPr>
            <a:r>
              <a:rPr lang="en-US" sz="2400" dirty="0" smtClean="0">
                <a:latin typeface="Times New Roman" pitchFamily="18" charset="0"/>
                <a:cs typeface="Times New Roman" pitchFamily="18" charset="0"/>
              </a:rPr>
              <a:t>AUC</a:t>
            </a:r>
            <a:r>
              <a:rPr lang="en-US" sz="2400" baseline="-25000" dirty="0" smtClean="0">
                <a:latin typeface="Times New Roman" pitchFamily="18" charset="0"/>
                <a:cs typeface="Times New Roman" pitchFamily="18" charset="0"/>
              </a:rPr>
              <a:t>R</a:t>
            </a:r>
            <a:r>
              <a:rPr lang="en-US" sz="2400" dirty="0" smtClean="0">
                <a:latin typeface="Times New Roman" pitchFamily="18" charset="0"/>
                <a:cs typeface="Times New Roman" pitchFamily="18" charset="0"/>
              </a:rPr>
              <a:t>/AUC</a:t>
            </a:r>
            <a:r>
              <a:rPr lang="en-US" sz="2400" baseline="-25000" dirty="0" smtClean="0">
                <a:latin typeface="Times New Roman" pitchFamily="18" charset="0"/>
                <a:cs typeface="Times New Roman" pitchFamily="18" charset="0"/>
              </a:rPr>
              <a:t>T</a:t>
            </a:r>
            <a:r>
              <a:rPr lang="en-US" sz="2400" dirty="0" smtClean="0">
                <a:latin typeface="Times New Roman" pitchFamily="18" charset="0"/>
                <a:cs typeface="Times New Roman" pitchFamily="18" charset="0"/>
              </a:rPr>
              <a:t> (drug admin.)</a:t>
            </a:r>
          </a:p>
        </p:txBody>
      </p:sp>
      <p:sp>
        <p:nvSpPr>
          <p:cNvPr id="21" name="Rectangle 20"/>
          <p:cNvSpPr/>
          <p:nvPr/>
        </p:nvSpPr>
        <p:spPr>
          <a:xfrm>
            <a:off x="228600" y="5950803"/>
            <a:ext cx="8763000" cy="461665"/>
          </a:xfrm>
          <a:prstGeom prst="rect">
            <a:avLst/>
          </a:prstGeom>
        </p:spPr>
        <p:txBody>
          <a:bodyPr wrap="square">
            <a:spAutoFit/>
          </a:bodyPr>
          <a:lstStyle/>
          <a:p>
            <a:pPr fontAlgn="base">
              <a:spcBef>
                <a:spcPct val="0"/>
              </a:spcBef>
              <a:spcAft>
                <a:spcPct val="0"/>
              </a:spcAft>
            </a:pPr>
            <a:r>
              <a:rPr lang="en-US" sz="2400" dirty="0" smtClean="0">
                <a:latin typeface="Times New Roman" pitchFamily="18" charset="0"/>
                <a:cs typeface="Times New Roman" pitchFamily="18" charset="0"/>
              </a:rPr>
              <a:t>AUC</a:t>
            </a:r>
            <a:r>
              <a:rPr lang="en-US" sz="2400" baseline="-250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is area under the concentration time profile</a:t>
            </a:r>
          </a:p>
        </p:txBody>
      </p:sp>
    </p:spTree>
    <p:extLst>
      <p:ext uri="{BB962C8B-B14F-4D97-AF65-F5344CB8AC3E}">
        <p14:creationId xmlns:p14="http://schemas.microsoft.com/office/powerpoint/2010/main" val="11594212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a:xfrm>
            <a:off x="533400" y="277813"/>
            <a:ext cx="8610600" cy="61991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sz="2800" dirty="0" smtClean="0">
                <a:effectLst/>
              </a:rPr>
              <a:t>Pharmacodynamic aspects:</a:t>
            </a:r>
            <a:br>
              <a:rPr lang="en-US" sz="2800" dirty="0" smtClean="0">
                <a:effectLst/>
              </a:rPr>
            </a:br>
            <a:r>
              <a:rPr lang="en-US" sz="2800" dirty="0" smtClean="0">
                <a:effectLst/>
              </a:rPr>
              <a:t/>
            </a:r>
            <a:br>
              <a:rPr lang="en-US" sz="2800" dirty="0" smtClean="0">
                <a:effectLst/>
              </a:rPr>
            </a:br>
            <a:r>
              <a:rPr lang="en-US" sz="2800" dirty="0" smtClean="0">
                <a:effectLst/>
              </a:rPr>
              <a:t>                                    AUI</a:t>
            </a:r>
            <a:r>
              <a:rPr lang="en-US" sz="2800" baseline="-25000" dirty="0" smtClean="0">
                <a:effectLst/>
              </a:rPr>
              <a:t>R</a:t>
            </a:r>
            <a:r>
              <a:rPr lang="en-US" sz="2800" dirty="0" smtClean="0">
                <a:effectLst/>
              </a:rPr>
              <a:t> (drug administration) </a:t>
            </a:r>
            <a:br>
              <a:rPr lang="en-US" sz="2800" dirty="0" smtClean="0">
                <a:effectLst/>
              </a:rPr>
            </a:br>
            <a:r>
              <a:rPr lang="en-US" sz="2800" dirty="0" smtClean="0">
                <a:effectLst/>
              </a:rPr>
              <a:t>     Target Index, TI = -----------------</a:t>
            </a:r>
            <a:br>
              <a:rPr lang="en-US" sz="2800" dirty="0" smtClean="0">
                <a:effectLst/>
              </a:rPr>
            </a:br>
            <a:r>
              <a:rPr lang="en-US" sz="2800" dirty="0" smtClean="0">
                <a:effectLst/>
              </a:rPr>
              <a:t>                                    AUI</a:t>
            </a:r>
            <a:r>
              <a:rPr lang="en-US" sz="2800" baseline="-25000" dirty="0" smtClean="0">
                <a:effectLst/>
              </a:rPr>
              <a:t>R</a:t>
            </a:r>
            <a:r>
              <a:rPr lang="en-US" sz="2800" dirty="0" smtClean="0">
                <a:effectLst/>
              </a:rPr>
              <a:t> (drug carrier admins.)                                             </a:t>
            </a:r>
            <a:br>
              <a:rPr lang="en-US" sz="2800" dirty="0" smtClean="0">
                <a:effectLst/>
              </a:rPr>
            </a:br>
            <a:r>
              <a:rPr lang="en-US" sz="2800" dirty="0" smtClean="0">
                <a:effectLst/>
              </a:rPr>
              <a:t/>
            </a:r>
            <a:br>
              <a:rPr lang="en-US" sz="2800" dirty="0" smtClean="0">
                <a:effectLst/>
              </a:rPr>
            </a:br>
            <a:r>
              <a:rPr lang="en-US" sz="2800" dirty="0" smtClean="0">
                <a:effectLst/>
              </a:rPr>
              <a:t>     AUI stands for area under the intensity-time profile</a:t>
            </a:r>
            <a:br>
              <a:rPr lang="en-US" sz="2800" dirty="0" smtClean="0">
                <a:effectLst/>
              </a:rPr>
            </a:br>
            <a:r>
              <a:rPr lang="en-US" sz="2800" dirty="0" smtClean="0">
                <a:effectLst/>
              </a:rPr>
              <a:t/>
            </a:r>
            <a:br>
              <a:rPr lang="en-US" sz="2800" dirty="0" smtClean="0">
                <a:effectLst/>
              </a:rPr>
            </a:br>
            <a:r>
              <a:rPr lang="en-US" sz="2800" dirty="0" smtClean="0">
                <a:effectLst/>
              </a:rPr>
              <a:t>  Temporal aspects:          MI</a:t>
            </a:r>
            <a:r>
              <a:rPr lang="en-US" sz="2800" baseline="-25000" dirty="0" smtClean="0">
                <a:effectLst/>
              </a:rPr>
              <a:t>R</a:t>
            </a:r>
            <a:r>
              <a:rPr lang="en-US" sz="2800" dirty="0" smtClean="0">
                <a:effectLst/>
              </a:rPr>
              <a:t>/MI</a:t>
            </a:r>
            <a:r>
              <a:rPr lang="en-US" sz="2800" baseline="-25000" dirty="0" smtClean="0">
                <a:effectLst/>
              </a:rPr>
              <a:t>T</a:t>
            </a:r>
            <a:r>
              <a:rPr lang="en-US" sz="2800" dirty="0" smtClean="0">
                <a:effectLst/>
              </a:rPr>
              <a:t>(drug carrier </a:t>
            </a:r>
            <a:r>
              <a:rPr lang="en-US" sz="2800" dirty="0" err="1" smtClean="0">
                <a:effectLst/>
              </a:rPr>
              <a:t>adm</a:t>
            </a:r>
            <a:r>
              <a:rPr lang="en-US" sz="2800" dirty="0" smtClean="0">
                <a:effectLst/>
              </a:rPr>
              <a:t>)    </a:t>
            </a:r>
            <a:br>
              <a:rPr lang="en-US" sz="2800" dirty="0" smtClean="0">
                <a:effectLst/>
              </a:rPr>
            </a:br>
            <a:r>
              <a:rPr lang="en-US" sz="2800" dirty="0" smtClean="0">
                <a:effectLst/>
              </a:rPr>
              <a:t>       MI (Max. Intensity) = -----------------------</a:t>
            </a:r>
            <a:br>
              <a:rPr lang="en-US" sz="2800" dirty="0" smtClean="0">
                <a:effectLst/>
              </a:rPr>
            </a:br>
            <a:r>
              <a:rPr lang="en-US" sz="2800" dirty="0" smtClean="0">
                <a:effectLst/>
              </a:rPr>
              <a:t>                                          MI</a:t>
            </a:r>
            <a:r>
              <a:rPr lang="en-US" sz="2800" baseline="-25000" dirty="0" smtClean="0">
                <a:effectLst/>
              </a:rPr>
              <a:t>R</a:t>
            </a:r>
            <a:r>
              <a:rPr lang="en-US" sz="2800" dirty="0" smtClean="0">
                <a:effectLst/>
              </a:rPr>
              <a:t>/MI</a:t>
            </a:r>
            <a:r>
              <a:rPr lang="en-US" sz="2800" baseline="-25000" dirty="0" smtClean="0">
                <a:effectLst/>
              </a:rPr>
              <a:t>T</a:t>
            </a:r>
            <a:r>
              <a:rPr lang="en-US" sz="2800" dirty="0" smtClean="0">
                <a:effectLst/>
              </a:rPr>
              <a:t>(drug </a:t>
            </a:r>
            <a:r>
              <a:rPr lang="en-US" sz="2800" dirty="0" err="1" smtClean="0">
                <a:effectLst/>
              </a:rPr>
              <a:t>adm</a:t>
            </a:r>
            <a:r>
              <a:rPr lang="en-US" sz="2800" dirty="0" smtClean="0">
                <a:effectLst/>
              </a:rPr>
              <a:t>) </a:t>
            </a:r>
            <a:br>
              <a:rPr lang="en-US" sz="2800" dirty="0" smtClean="0">
                <a:effectLst/>
              </a:rPr>
            </a:br>
            <a:r>
              <a:rPr lang="en-US" sz="2800" dirty="0" smtClean="0">
                <a:effectLst/>
              </a:rPr>
              <a:t/>
            </a:r>
            <a:br>
              <a:rPr lang="en-US" sz="2800" dirty="0" smtClean="0">
                <a:effectLst/>
              </a:rPr>
            </a:br>
            <a:r>
              <a:rPr lang="en-US" sz="2800" dirty="0" smtClean="0">
                <a:effectLst/>
              </a:rPr>
              <a:t>                 </a:t>
            </a:r>
          </a:p>
        </p:txBody>
      </p:sp>
    </p:spTree>
    <p:extLst>
      <p:ext uri="{BB962C8B-B14F-4D97-AF65-F5344CB8AC3E}">
        <p14:creationId xmlns:p14="http://schemas.microsoft.com/office/powerpoint/2010/main" val="247795416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Wingdings" panose="05000000000000000000" pitchFamily="2" charset="2"/>
              <a:buChar char="Ø"/>
            </a:pPr>
            <a:r>
              <a:rPr lang="en-IN" dirty="0" smtClean="0">
                <a:latin typeface="Times New Roman" panose="02020603050405020304" pitchFamily="18" charset="0"/>
                <a:cs typeface="Times New Roman" panose="02020603050405020304" pitchFamily="18" charset="0"/>
              </a:rPr>
              <a:t> Large scale production</a:t>
            </a:r>
          </a:p>
          <a:p>
            <a:pPr>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Reproducibility</a:t>
            </a:r>
          </a:p>
          <a:p>
            <a:pPr>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High drug content</a:t>
            </a:r>
          </a:p>
          <a:p>
            <a:pPr>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Biocompatible and Biodegradable polymer</a:t>
            </a:r>
          </a:p>
          <a:p>
            <a:pPr>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Selection of proper carrier</a:t>
            </a:r>
          </a:p>
          <a:p>
            <a:pPr>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Highly sensitive analytical process</a:t>
            </a:r>
          </a:p>
          <a:p>
            <a:pPr>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Safety study of nanoparticulate systems</a:t>
            </a:r>
          </a:p>
          <a:p>
            <a:pPr>
              <a:buFont typeface="Wingdings" panose="05000000000000000000" pitchFamily="2" charset="2"/>
              <a:buChar char="Ø"/>
            </a:pPr>
            <a:r>
              <a:rPr lang="en-IN" dirty="0">
                <a:latin typeface="Times New Roman" panose="02020603050405020304" pitchFamily="18" charset="0"/>
                <a:cs typeface="Times New Roman" panose="02020603050405020304" pitchFamily="18" charset="0"/>
              </a:rPr>
              <a:t> </a:t>
            </a:r>
            <a:r>
              <a:rPr lang="en-IN" dirty="0" smtClean="0">
                <a:latin typeface="Times New Roman" panose="02020603050405020304" pitchFamily="18" charset="0"/>
                <a:cs typeface="Times New Roman" panose="02020603050405020304" pitchFamily="18" charset="0"/>
              </a:rPr>
              <a:t>In vitro study design and protocol</a:t>
            </a:r>
            <a:endParaRPr lang="en-IN"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0"/>
          </p:nvPr>
        </p:nvSpPr>
        <p:spPr/>
        <p:txBody>
          <a:bodyPr>
            <a:normAutofit/>
          </a:bodyPr>
          <a:lstStyle/>
          <a:p>
            <a:r>
              <a:rPr lang="en-IN" sz="3200" dirty="0" smtClean="0">
                <a:latin typeface="Times New Roman" panose="02020603050405020304" pitchFamily="18" charset="0"/>
                <a:cs typeface="Times New Roman" panose="02020603050405020304" pitchFamily="18" charset="0"/>
              </a:rPr>
              <a:t>Challenges for NPDDS</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70442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spect="1" noChangeArrowheads="1"/>
          </p:cNvSpPr>
          <p:nvPr/>
        </p:nvSpPr>
        <p:spPr bwMode="auto">
          <a:xfrm>
            <a:off x="5143500" y="165100"/>
            <a:ext cx="3922713" cy="6464300"/>
          </a:xfrm>
          <a:prstGeom prst="rect">
            <a:avLst/>
          </a:prstGeom>
          <a:solidFill>
            <a:srgbClr val="FFDDEE"/>
          </a:solidFill>
          <a:ln w="9525">
            <a:solidFill>
              <a:schemeClr val="tx1"/>
            </a:solidFill>
            <a:miter lim="800000"/>
            <a:headEnd/>
            <a:tailEnd/>
          </a:ln>
        </p:spPr>
        <p:txBody>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l" eaLnBrk="1" hangingPunct="1">
              <a:lnSpc>
                <a:spcPct val="90000"/>
              </a:lnSpc>
            </a:pPr>
            <a:endParaRPr lang="en-US" sz="2000">
              <a:latin typeface="Arial" panose="020B0604020202020204" pitchFamily="34" charset="0"/>
            </a:endParaRPr>
          </a:p>
          <a:p>
            <a:pPr algn="l" eaLnBrk="1" hangingPunct="1">
              <a:lnSpc>
                <a:spcPct val="90000"/>
              </a:lnSpc>
            </a:pPr>
            <a:r>
              <a:rPr lang="en-US" sz="2000">
                <a:solidFill>
                  <a:srgbClr val="000099"/>
                </a:solidFill>
                <a:latin typeface="Arial" panose="020B0604020202020204" pitchFamily="34" charset="0"/>
              </a:rPr>
              <a:t>IPCA Lab Ltd, Mumbai have generic market for ACECLOFENAC (non-steroidal anti-inflammatory drug) IR tablet</a:t>
            </a:r>
          </a:p>
          <a:p>
            <a:pPr algn="l" eaLnBrk="1" hangingPunct="1">
              <a:lnSpc>
                <a:spcPct val="90000"/>
              </a:lnSpc>
            </a:pPr>
            <a:endParaRPr lang="en-US" sz="2000">
              <a:solidFill>
                <a:srgbClr val="000099"/>
              </a:solidFill>
              <a:latin typeface="Arial" panose="020B0604020202020204" pitchFamily="34" charset="0"/>
            </a:endParaRPr>
          </a:p>
          <a:p>
            <a:pPr algn="l" eaLnBrk="1" hangingPunct="1">
              <a:lnSpc>
                <a:spcPct val="90000"/>
              </a:lnSpc>
            </a:pPr>
            <a:endParaRPr lang="en-US" sz="2000">
              <a:solidFill>
                <a:srgbClr val="000099"/>
              </a:solidFill>
              <a:latin typeface="Arial" panose="020B0604020202020204" pitchFamily="34" charset="0"/>
            </a:endParaRPr>
          </a:p>
          <a:p>
            <a:pPr algn="l" eaLnBrk="1" hangingPunct="1">
              <a:lnSpc>
                <a:spcPct val="90000"/>
              </a:lnSpc>
            </a:pPr>
            <a:r>
              <a:rPr lang="en-US" sz="2000">
                <a:solidFill>
                  <a:srgbClr val="000099"/>
                </a:solidFill>
                <a:latin typeface="Arial" panose="020B0604020202020204" pitchFamily="34" charset="0"/>
              </a:rPr>
              <a:t>IPCA partnered with Pharmacy Group, BITS-Pilani to develop and commercialize </a:t>
            </a:r>
          </a:p>
          <a:p>
            <a:pPr algn="l" eaLnBrk="1" hangingPunct="1">
              <a:lnSpc>
                <a:spcPct val="90000"/>
              </a:lnSpc>
            </a:pPr>
            <a:endParaRPr lang="en-US" sz="2000">
              <a:solidFill>
                <a:srgbClr val="000099"/>
              </a:solidFill>
              <a:latin typeface="Arial" panose="020B0604020202020204" pitchFamily="34" charset="0"/>
            </a:endParaRPr>
          </a:p>
          <a:p>
            <a:pPr algn="l" eaLnBrk="1" hangingPunct="1">
              <a:lnSpc>
                <a:spcPct val="90000"/>
              </a:lnSpc>
            </a:pPr>
            <a:r>
              <a:rPr lang="en-US" sz="2000">
                <a:solidFill>
                  <a:srgbClr val="000099"/>
                </a:solidFill>
                <a:latin typeface="Arial" panose="020B0604020202020204" pitchFamily="34" charset="0"/>
              </a:rPr>
              <a:t>ONCE DAILY</a:t>
            </a:r>
          </a:p>
          <a:p>
            <a:pPr algn="l" eaLnBrk="1" hangingPunct="1">
              <a:lnSpc>
                <a:spcPct val="90000"/>
              </a:lnSpc>
            </a:pPr>
            <a:endParaRPr lang="en-US" sz="2000">
              <a:solidFill>
                <a:srgbClr val="000099"/>
              </a:solidFill>
              <a:latin typeface="Arial" panose="020B0604020202020204" pitchFamily="34" charset="0"/>
            </a:endParaRPr>
          </a:p>
          <a:p>
            <a:pPr algn="l" eaLnBrk="1" hangingPunct="1">
              <a:lnSpc>
                <a:spcPct val="90000"/>
              </a:lnSpc>
            </a:pPr>
            <a:r>
              <a:rPr lang="en-US" sz="2000">
                <a:solidFill>
                  <a:srgbClr val="FF0000"/>
                </a:solidFill>
                <a:latin typeface="Arial" panose="020B0604020202020204" pitchFamily="34" charset="0"/>
              </a:rPr>
              <a:t>ACECLOFENAC </a:t>
            </a:r>
            <a:r>
              <a:rPr lang="en-US" sz="2000">
                <a:solidFill>
                  <a:srgbClr val="FF0066"/>
                </a:solidFill>
                <a:latin typeface="Arial" panose="020B0604020202020204" pitchFamily="34" charset="0"/>
              </a:rPr>
              <a:t>Tablet</a:t>
            </a:r>
          </a:p>
          <a:p>
            <a:pPr algn="l" eaLnBrk="1" hangingPunct="1">
              <a:lnSpc>
                <a:spcPct val="90000"/>
              </a:lnSpc>
            </a:pPr>
            <a:r>
              <a:rPr lang="en-US" sz="2000">
                <a:latin typeface="Arial" panose="020B0604020202020204" pitchFamily="34" charset="0"/>
              </a:rPr>
              <a:t> </a:t>
            </a:r>
          </a:p>
          <a:p>
            <a:pPr algn="l" eaLnBrk="1" hangingPunct="1">
              <a:lnSpc>
                <a:spcPct val="90000"/>
              </a:lnSpc>
            </a:pPr>
            <a:r>
              <a:rPr lang="en-US" sz="2000" u="sng">
                <a:solidFill>
                  <a:srgbClr val="000099"/>
                </a:solidFill>
                <a:latin typeface="Arial" panose="020B0604020202020204" pitchFamily="34" charset="0"/>
              </a:rPr>
              <a:t>Indian Patent obtained</a:t>
            </a:r>
          </a:p>
          <a:p>
            <a:pPr algn="l" eaLnBrk="1" hangingPunct="1">
              <a:lnSpc>
                <a:spcPct val="90000"/>
              </a:lnSpc>
            </a:pPr>
            <a:endParaRPr lang="en-US" sz="2000">
              <a:solidFill>
                <a:srgbClr val="000099"/>
              </a:solidFill>
              <a:latin typeface="Arial" panose="020B0604020202020204" pitchFamily="34" charset="0"/>
            </a:endParaRPr>
          </a:p>
          <a:p>
            <a:pPr algn="l" eaLnBrk="1" hangingPunct="1">
              <a:lnSpc>
                <a:spcPct val="90000"/>
              </a:lnSpc>
            </a:pPr>
            <a:r>
              <a:rPr lang="en-US" sz="2000">
                <a:solidFill>
                  <a:srgbClr val="000099"/>
                </a:solidFill>
                <a:latin typeface="Arial" panose="020B0604020202020204" pitchFamily="34" charset="0"/>
              </a:rPr>
              <a:t>Substantial gain of oral NSAID market in India in the last 4 yr</a:t>
            </a:r>
          </a:p>
          <a:p>
            <a:pPr algn="l" eaLnBrk="1" hangingPunct="1">
              <a:lnSpc>
                <a:spcPct val="90000"/>
              </a:lnSpc>
            </a:pPr>
            <a:endParaRPr lang="en-US" sz="2000">
              <a:solidFill>
                <a:srgbClr val="000099"/>
              </a:solidFill>
              <a:latin typeface="Arial" panose="020B0604020202020204" pitchFamily="34" charset="0"/>
            </a:endParaRPr>
          </a:p>
          <a:p>
            <a:pPr algn="l" eaLnBrk="1" hangingPunct="1">
              <a:lnSpc>
                <a:spcPct val="90000"/>
              </a:lnSpc>
            </a:pPr>
            <a:r>
              <a:rPr lang="en-US" sz="2000">
                <a:solidFill>
                  <a:srgbClr val="1B1BFF"/>
                </a:solidFill>
                <a:latin typeface="Arial" panose="020B0604020202020204" pitchFamily="34" charset="0"/>
              </a:rPr>
              <a:t>ZERODOL CR &amp; MOVON CR</a:t>
            </a:r>
          </a:p>
        </p:txBody>
      </p:sp>
      <p:pic>
        <p:nvPicPr>
          <p:cNvPr id="71683" name="Picture 3" descr="P812616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 y="165100"/>
            <a:ext cx="5033963" cy="64944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6987543"/>
      </p:ext>
    </p:extLst>
  </p:cSld>
  <p:clrMapOvr>
    <a:masterClrMapping/>
  </p:clrMapOvr>
  <p:transition>
    <p:cut thruBlk="1"/>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3131</TotalTime>
  <Words>2353</Words>
  <Application>Microsoft Office PowerPoint</Application>
  <PresentationFormat>On-screen Show (4:3)</PresentationFormat>
  <Paragraphs>475</Paragraphs>
  <Slides>40</Slides>
  <Notes>3</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0</vt:i4>
      </vt:variant>
      <vt:variant>
        <vt:lpstr>Slide Titles</vt:lpstr>
      </vt:variant>
      <vt:variant>
        <vt:i4>40</vt:i4>
      </vt:variant>
    </vt:vector>
  </HeadingPairs>
  <TitlesOfParts>
    <vt:vector size="50" baseType="lpstr">
      <vt:lpstr>Arial</vt:lpstr>
      <vt:lpstr>Arial Narrow</vt:lpstr>
      <vt:lpstr>Calibri</vt:lpstr>
      <vt:lpstr>Californian FB</vt:lpstr>
      <vt:lpstr>Symbol</vt:lpstr>
      <vt:lpstr>Times New Roman</vt:lpstr>
      <vt:lpstr>Trebuchet MS</vt:lpstr>
      <vt:lpstr>Verdana</vt:lpstr>
      <vt:lpstr>Wingdings</vt:lpstr>
      <vt:lpstr>Office Theme</vt:lpstr>
      <vt:lpstr>Nanoparticulate Drug Delivery Systems for Modified Tissue Distribution and Better Cancer Chemotherapy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Gamma Scintigraphic image of DLS tumor induced and normal mice</vt:lpstr>
      <vt:lpstr>PowerPoint Presentation</vt:lpstr>
      <vt:lpstr>PowerPoint Presentation</vt:lpstr>
      <vt:lpstr>PowerPoint Presentation</vt:lpstr>
      <vt:lpstr>Acknowledgement</vt:lpstr>
      <vt:lpstr>PowerPoint Presentation</vt:lpstr>
      <vt:lpstr>PowerPoint Presentation</vt:lpstr>
      <vt:lpstr>PowerPoint Presentation</vt:lpstr>
      <vt:lpstr>Pharmacodynamic aspects:                                      AUIR (drug administration)       Target Index, TI = -----------------                                     AUIR (drug carrier admins.)                                                    AUI stands for area under the intensity-time profile    Temporal aspects:          MIR/MIT(drug carrier adm)            MI (Max. Intensity) = -----------------------                                           MIR/MIT(drug adm)                    </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Dell</cp:lastModifiedBy>
  <cp:revision>141</cp:revision>
  <dcterms:created xsi:type="dcterms:W3CDTF">2011-09-14T09:42:05Z</dcterms:created>
  <dcterms:modified xsi:type="dcterms:W3CDTF">2015-03-15T21:24:21Z</dcterms:modified>
</cp:coreProperties>
</file>