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331" r:id="rId3"/>
    <p:sldId id="332" r:id="rId4"/>
    <p:sldId id="333" r:id="rId5"/>
    <p:sldId id="334" r:id="rId6"/>
    <p:sldId id="335" r:id="rId7"/>
    <p:sldId id="340" r:id="rId8"/>
    <p:sldId id="271" r:id="rId9"/>
    <p:sldId id="341" r:id="rId10"/>
    <p:sldId id="342" r:id="rId11"/>
    <p:sldId id="336" r:id="rId12"/>
    <p:sldId id="343" r:id="rId13"/>
    <p:sldId id="344" r:id="rId14"/>
    <p:sldId id="345" r:id="rId15"/>
    <p:sldId id="346" r:id="rId16"/>
    <p:sldId id="347" r:id="rId17"/>
    <p:sldId id="359" r:id="rId18"/>
    <p:sldId id="348" r:id="rId19"/>
    <p:sldId id="274" r:id="rId20"/>
    <p:sldId id="338" r:id="rId21"/>
    <p:sldId id="339" r:id="rId22"/>
    <p:sldId id="349" r:id="rId23"/>
    <p:sldId id="350" r:id="rId24"/>
    <p:sldId id="352" r:id="rId25"/>
    <p:sldId id="353" r:id="rId26"/>
    <p:sldId id="354" r:id="rId27"/>
    <p:sldId id="356" r:id="rId28"/>
    <p:sldId id="357" r:id="rId29"/>
    <p:sldId id="35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60" autoAdjust="0"/>
  </p:normalViewPr>
  <p:slideViewPr>
    <p:cSldViewPr>
      <p:cViewPr varScale="1">
        <p:scale>
          <a:sx n="69" d="100"/>
          <a:sy n="69" d="100"/>
        </p:scale>
        <p:origin x="141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90F92D-03E9-45E0-BD65-70D63267E5B8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541971A-C945-4147-A306-C369BE5D51E5}">
      <dgm:prSet custT="1"/>
      <dgm:spPr/>
      <dgm:t>
        <a:bodyPr/>
        <a:lstStyle/>
        <a:p>
          <a:pPr rtl="0"/>
          <a:r>
            <a:rPr lang="en-US" sz="2400" dirty="0" smtClean="0"/>
            <a:t>Materials and methods</a:t>
          </a:r>
          <a:endParaRPr lang="es-EC" sz="2400" dirty="0"/>
        </a:p>
      </dgm:t>
    </dgm:pt>
    <dgm:pt modelId="{7D8D76BD-45EE-4D5D-90D6-2EE94F86873A}" type="parTrans" cxnId="{CE0566FB-5786-48F6-BDB5-6AD0D77F072B}">
      <dgm:prSet/>
      <dgm:spPr/>
      <dgm:t>
        <a:bodyPr/>
        <a:lstStyle/>
        <a:p>
          <a:endParaRPr lang="es-EC"/>
        </a:p>
      </dgm:t>
    </dgm:pt>
    <dgm:pt modelId="{AA4EA971-D666-4719-B727-C4E0BB63A69D}" type="sibTrans" cxnId="{CE0566FB-5786-48F6-BDB5-6AD0D77F072B}">
      <dgm:prSet/>
      <dgm:spPr/>
      <dgm:t>
        <a:bodyPr/>
        <a:lstStyle/>
        <a:p>
          <a:endParaRPr lang="es-EC"/>
        </a:p>
      </dgm:t>
    </dgm:pt>
    <dgm:pt modelId="{B63FAA59-C5CF-47A1-B156-0347C79A9552}">
      <dgm:prSet custT="1"/>
      <dgm:spPr/>
      <dgm:t>
        <a:bodyPr/>
        <a:lstStyle/>
        <a:p>
          <a:pPr rtl="0"/>
          <a:r>
            <a:rPr lang="en-US" sz="2400" dirty="0" smtClean="0"/>
            <a:t>Results </a:t>
          </a:r>
          <a:endParaRPr lang="es-EC" sz="2400" dirty="0"/>
        </a:p>
      </dgm:t>
    </dgm:pt>
    <dgm:pt modelId="{123BA8B3-AD90-45D3-9847-B17A651BA098}" type="parTrans" cxnId="{EF9F905A-A5B1-401A-9AE4-4A5627365D76}">
      <dgm:prSet/>
      <dgm:spPr/>
      <dgm:t>
        <a:bodyPr/>
        <a:lstStyle/>
        <a:p>
          <a:endParaRPr lang="es-EC"/>
        </a:p>
      </dgm:t>
    </dgm:pt>
    <dgm:pt modelId="{86BA5C26-C966-4939-BF4C-4C19C634D0AB}" type="sibTrans" cxnId="{EF9F905A-A5B1-401A-9AE4-4A5627365D76}">
      <dgm:prSet/>
      <dgm:spPr/>
      <dgm:t>
        <a:bodyPr/>
        <a:lstStyle/>
        <a:p>
          <a:endParaRPr lang="es-EC"/>
        </a:p>
      </dgm:t>
    </dgm:pt>
    <dgm:pt modelId="{5E1F1F0E-EC84-49EF-8114-6287BEAED55E}">
      <dgm:prSet custT="1"/>
      <dgm:spPr/>
      <dgm:t>
        <a:bodyPr/>
        <a:lstStyle/>
        <a:p>
          <a:pPr rtl="0"/>
          <a:r>
            <a:rPr lang="en-US" sz="2400" dirty="0" smtClean="0"/>
            <a:t>Conclusion</a:t>
          </a:r>
          <a:endParaRPr lang="es-EC" sz="2400" dirty="0"/>
        </a:p>
      </dgm:t>
    </dgm:pt>
    <dgm:pt modelId="{AFE9F0A9-AFF2-4721-9DB0-603D18F37CD9}" type="parTrans" cxnId="{4C7DFE7D-DA30-483C-97BC-8EA2A0246712}">
      <dgm:prSet/>
      <dgm:spPr/>
      <dgm:t>
        <a:bodyPr/>
        <a:lstStyle/>
        <a:p>
          <a:endParaRPr lang="es-EC"/>
        </a:p>
      </dgm:t>
    </dgm:pt>
    <dgm:pt modelId="{D6024A80-8421-4A6F-8ECA-4E7D81076160}" type="sibTrans" cxnId="{4C7DFE7D-DA30-483C-97BC-8EA2A0246712}">
      <dgm:prSet/>
      <dgm:spPr/>
      <dgm:t>
        <a:bodyPr/>
        <a:lstStyle/>
        <a:p>
          <a:endParaRPr lang="es-EC"/>
        </a:p>
      </dgm:t>
    </dgm:pt>
    <dgm:pt modelId="{8E14532F-B2B1-4D8F-A3EE-EC0CE184564F}">
      <dgm:prSet custT="1"/>
      <dgm:spPr/>
      <dgm:t>
        <a:bodyPr/>
        <a:lstStyle/>
        <a:p>
          <a:pPr rtl="0"/>
          <a:r>
            <a:rPr lang="en-US" sz="2400" noProof="0" dirty="0" smtClean="0"/>
            <a:t>Background and objective</a:t>
          </a:r>
          <a:endParaRPr lang="en-US" sz="2400" noProof="0" dirty="0"/>
        </a:p>
      </dgm:t>
    </dgm:pt>
    <dgm:pt modelId="{9F0A61AD-9F59-43FC-A38E-3C9BF44FE5CA}" type="parTrans" cxnId="{04C7C30F-DF12-4ABA-8608-5483450F9FD0}">
      <dgm:prSet/>
      <dgm:spPr/>
      <dgm:t>
        <a:bodyPr/>
        <a:lstStyle/>
        <a:p>
          <a:endParaRPr lang="es-EC"/>
        </a:p>
      </dgm:t>
    </dgm:pt>
    <dgm:pt modelId="{7AD4B724-1FB2-4357-8DBC-CE4AA6E50597}" type="sibTrans" cxnId="{04C7C30F-DF12-4ABA-8608-5483450F9FD0}">
      <dgm:prSet/>
      <dgm:spPr/>
      <dgm:t>
        <a:bodyPr/>
        <a:lstStyle/>
        <a:p>
          <a:endParaRPr lang="es-EC"/>
        </a:p>
      </dgm:t>
    </dgm:pt>
    <dgm:pt modelId="{70A38C3C-0D0D-45AB-B2DA-F3BA7EA6B0B7}">
      <dgm:prSet/>
      <dgm:spPr/>
      <dgm:t>
        <a:bodyPr/>
        <a:lstStyle/>
        <a:p>
          <a:pPr rtl="0"/>
          <a:r>
            <a:rPr lang="en-US" b="1" noProof="0" dirty="0" smtClean="0"/>
            <a:t>OUTLINE</a:t>
          </a:r>
          <a:endParaRPr lang="en-US" b="1" noProof="0" dirty="0"/>
        </a:p>
      </dgm:t>
    </dgm:pt>
    <dgm:pt modelId="{E361212A-5BE4-4335-A0C6-826E47766DF2}" type="parTrans" cxnId="{3DFB28C6-D3B4-44DE-B5DE-8C2A1776E839}">
      <dgm:prSet/>
      <dgm:spPr/>
      <dgm:t>
        <a:bodyPr/>
        <a:lstStyle/>
        <a:p>
          <a:endParaRPr lang="es-EC"/>
        </a:p>
      </dgm:t>
    </dgm:pt>
    <dgm:pt modelId="{8E8B275E-E007-44E8-B443-C05B665A4906}" type="sibTrans" cxnId="{3DFB28C6-D3B4-44DE-B5DE-8C2A1776E839}">
      <dgm:prSet/>
      <dgm:spPr/>
      <dgm:t>
        <a:bodyPr/>
        <a:lstStyle/>
        <a:p>
          <a:endParaRPr lang="es-EC"/>
        </a:p>
      </dgm:t>
    </dgm:pt>
    <dgm:pt modelId="{66BFC556-93B5-4A95-8E8C-269F943090EF}" type="pres">
      <dgm:prSet presAssocID="{F390F92D-03E9-45E0-BD65-70D63267E5B8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EC"/>
        </a:p>
      </dgm:t>
    </dgm:pt>
    <dgm:pt modelId="{554B49A1-5571-4793-A88A-245F30E0D99E}" type="pres">
      <dgm:prSet presAssocID="{F390F92D-03E9-45E0-BD65-70D63267E5B8}" presName="pyramid" presStyleLbl="node1" presStyleIdx="0" presStyleCnt="1"/>
      <dgm:spPr/>
    </dgm:pt>
    <dgm:pt modelId="{F7A2B5F3-3599-4013-8373-95624933EC07}" type="pres">
      <dgm:prSet presAssocID="{F390F92D-03E9-45E0-BD65-70D63267E5B8}" presName="theList" presStyleCnt="0"/>
      <dgm:spPr/>
    </dgm:pt>
    <dgm:pt modelId="{E9827430-DD4D-4BC2-93C3-971D93CA7A00}" type="pres">
      <dgm:prSet presAssocID="{8E14532F-B2B1-4D8F-A3EE-EC0CE184564F}" presName="aNode" presStyleLbl="fgAcc1" presStyleIdx="0" presStyleCnt="5" custScaleX="113988" custLinFactY="46868" custLinFactNeighborX="1007" custLinFactNeighborY="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A9CFB-AB11-4E70-886E-E9C8AB99F9A5}" type="pres">
      <dgm:prSet presAssocID="{8E14532F-B2B1-4D8F-A3EE-EC0CE184564F}" presName="aSpace" presStyleCnt="0"/>
      <dgm:spPr/>
    </dgm:pt>
    <dgm:pt modelId="{47C67761-BC33-44F1-9A96-58C264E1650E}" type="pres">
      <dgm:prSet presAssocID="{F541971A-C945-4147-A306-C369BE5D51E5}" presName="aNode" presStyleLbl="fgAcc1" presStyleIdx="1" presStyleCnt="5" custScaleX="112248" custLinFactY="54152" custLinFactNeighborX="137" custLinFactNeighborY="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018B3E4-9820-4E22-BC06-EF5F62A70031}" type="pres">
      <dgm:prSet presAssocID="{F541971A-C945-4147-A306-C369BE5D51E5}" presName="aSpace" presStyleCnt="0"/>
      <dgm:spPr/>
    </dgm:pt>
    <dgm:pt modelId="{7AEBB5FC-8E83-4416-AE13-E65731037F50}" type="pres">
      <dgm:prSet presAssocID="{B63FAA59-C5CF-47A1-B156-0347C79A9552}" presName="aNode" presStyleLbl="fgAcc1" presStyleIdx="2" presStyleCnt="5" custScaleX="116615" custLinFactY="61436" custLinFactNeighborX="137" custLinFactNeighborY="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B5DADA6-EF5B-4CAE-900C-DA637D1BA91F}" type="pres">
      <dgm:prSet presAssocID="{B63FAA59-C5CF-47A1-B156-0347C79A9552}" presName="aSpace" presStyleCnt="0"/>
      <dgm:spPr/>
    </dgm:pt>
    <dgm:pt modelId="{86DF714F-F669-410F-B870-7E6E49C5DB9D}" type="pres">
      <dgm:prSet presAssocID="{5E1F1F0E-EC84-49EF-8114-6287BEAED55E}" presName="aNode" presStyleLbl="fgAcc1" presStyleIdx="3" presStyleCnt="5" custScaleX="113564" custLinFactY="78702" custLinFactNeighborX="795" custLinFactNeighborY="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59D7F3F-C063-43F9-93E7-AD0BEBC1F683}" type="pres">
      <dgm:prSet presAssocID="{5E1F1F0E-EC84-49EF-8114-6287BEAED55E}" presName="aSpace" presStyleCnt="0"/>
      <dgm:spPr/>
    </dgm:pt>
    <dgm:pt modelId="{6694F23F-AEDC-4F48-B216-9A427B7B9440}" type="pres">
      <dgm:prSet presAssocID="{70A38C3C-0D0D-45AB-B2DA-F3BA7EA6B0B7}" presName="aNode" presStyleLbl="fgAcc1" presStyleIdx="4" presStyleCnt="5" custLinFactY="-447916" custLinFactNeighborX="-99880" custLinFactNeighborY="-5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375EC99-AB79-43E6-8229-0D8FF97517C9}" type="pres">
      <dgm:prSet presAssocID="{70A38C3C-0D0D-45AB-B2DA-F3BA7EA6B0B7}" presName="aSpace" presStyleCnt="0"/>
      <dgm:spPr/>
    </dgm:pt>
  </dgm:ptLst>
  <dgm:cxnLst>
    <dgm:cxn modelId="{04C7C30F-DF12-4ABA-8608-5483450F9FD0}" srcId="{F390F92D-03E9-45E0-BD65-70D63267E5B8}" destId="{8E14532F-B2B1-4D8F-A3EE-EC0CE184564F}" srcOrd="0" destOrd="0" parTransId="{9F0A61AD-9F59-43FC-A38E-3C9BF44FE5CA}" sibTransId="{7AD4B724-1FB2-4357-8DBC-CE4AA6E50597}"/>
    <dgm:cxn modelId="{93ED5FA7-6220-4F4F-85C0-26EF2BEE78C4}" type="presOf" srcId="{8E14532F-B2B1-4D8F-A3EE-EC0CE184564F}" destId="{E9827430-DD4D-4BC2-93C3-971D93CA7A00}" srcOrd="0" destOrd="0" presId="urn:microsoft.com/office/officeart/2005/8/layout/pyramid2"/>
    <dgm:cxn modelId="{EA4BA8C5-0E2F-46C6-94E3-3E760ABC2DF0}" type="presOf" srcId="{5E1F1F0E-EC84-49EF-8114-6287BEAED55E}" destId="{86DF714F-F669-410F-B870-7E6E49C5DB9D}" srcOrd="0" destOrd="0" presId="urn:microsoft.com/office/officeart/2005/8/layout/pyramid2"/>
    <dgm:cxn modelId="{CE0566FB-5786-48F6-BDB5-6AD0D77F072B}" srcId="{F390F92D-03E9-45E0-BD65-70D63267E5B8}" destId="{F541971A-C945-4147-A306-C369BE5D51E5}" srcOrd="1" destOrd="0" parTransId="{7D8D76BD-45EE-4D5D-90D6-2EE94F86873A}" sibTransId="{AA4EA971-D666-4719-B727-C4E0BB63A69D}"/>
    <dgm:cxn modelId="{258843FE-8BB1-4D40-B982-C71B86CA4C0C}" type="presOf" srcId="{F390F92D-03E9-45E0-BD65-70D63267E5B8}" destId="{66BFC556-93B5-4A95-8E8C-269F943090EF}" srcOrd="0" destOrd="0" presId="urn:microsoft.com/office/officeart/2005/8/layout/pyramid2"/>
    <dgm:cxn modelId="{4C7DFE7D-DA30-483C-97BC-8EA2A0246712}" srcId="{F390F92D-03E9-45E0-BD65-70D63267E5B8}" destId="{5E1F1F0E-EC84-49EF-8114-6287BEAED55E}" srcOrd="3" destOrd="0" parTransId="{AFE9F0A9-AFF2-4721-9DB0-603D18F37CD9}" sibTransId="{D6024A80-8421-4A6F-8ECA-4E7D81076160}"/>
    <dgm:cxn modelId="{CF2660AF-22D6-4527-80E9-6B8FCFC3429E}" type="presOf" srcId="{70A38C3C-0D0D-45AB-B2DA-F3BA7EA6B0B7}" destId="{6694F23F-AEDC-4F48-B216-9A427B7B9440}" srcOrd="0" destOrd="0" presId="urn:microsoft.com/office/officeart/2005/8/layout/pyramid2"/>
    <dgm:cxn modelId="{D2F7DB2A-401D-4243-B84A-BE80A2624D39}" type="presOf" srcId="{B63FAA59-C5CF-47A1-B156-0347C79A9552}" destId="{7AEBB5FC-8E83-4416-AE13-E65731037F50}" srcOrd="0" destOrd="0" presId="urn:microsoft.com/office/officeart/2005/8/layout/pyramid2"/>
    <dgm:cxn modelId="{EF9F905A-A5B1-401A-9AE4-4A5627365D76}" srcId="{F390F92D-03E9-45E0-BD65-70D63267E5B8}" destId="{B63FAA59-C5CF-47A1-B156-0347C79A9552}" srcOrd="2" destOrd="0" parTransId="{123BA8B3-AD90-45D3-9847-B17A651BA098}" sibTransId="{86BA5C26-C966-4939-BF4C-4C19C634D0AB}"/>
    <dgm:cxn modelId="{3DFB28C6-D3B4-44DE-B5DE-8C2A1776E839}" srcId="{F390F92D-03E9-45E0-BD65-70D63267E5B8}" destId="{70A38C3C-0D0D-45AB-B2DA-F3BA7EA6B0B7}" srcOrd="4" destOrd="0" parTransId="{E361212A-5BE4-4335-A0C6-826E47766DF2}" sibTransId="{8E8B275E-E007-44E8-B443-C05B665A4906}"/>
    <dgm:cxn modelId="{FA21EA37-4334-4DD7-B1E1-94C4DA06A0D3}" type="presOf" srcId="{F541971A-C945-4147-A306-C369BE5D51E5}" destId="{47C67761-BC33-44F1-9A96-58C264E1650E}" srcOrd="0" destOrd="0" presId="urn:microsoft.com/office/officeart/2005/8/layout/pyramid2"/>
    <dgm:cxn modelId="{17510A74-633D-4DA5-B7F4-D077A4BA4B37}" type="presParOf" srcId="{66BFC556-93B5-4A95-8E8C-269F943090EF}" destId="{554B49A1-5571-4793-A88A-245F30E0D99E}" srcOrd="0" destOrd="0" presId="urn:microsoft.com/office/officeart/2005/8/layout/pyramid2"/>
    <dgm:cxn modelId="{91776DCB-A145-4FA6-A1BA-546CBF1E3153}" type="presParOf" srcId="{66BFC556-93B5-4A95-8E8C-269F943090EF}" destId="{F7A2B5F3-3599-4013-8373-95624933EC07}" srcOrd="1" destOrd="0" presId="urn:microsoft.com/office/officeart/2005/8/layout/pyramid2"/>
    <dgm:cxn modelId="{DC040F10-9979-4B3D-884C-A91833AB5695}" type="presParOf" srcId="{F7A2B5F3-3599-4013-8373-95624933EC07}" destId="{E9827430-DD4D-4BC2-93C3-971D93CA7A00}" srcOrd="0" destOrd="0" presId="urn:microsoft.com/office/officeart/2005/8/layout/pyramid2"/>
    <dgm:cxn modelId="{55680E0B-96C6-4537-951B-DAA7F8D6C1C2}" type="presParOf" srcId="{F7A2B5F3-3599-4013-8373-95624933EC07}" destId="{E56A9CFB-AB11-4E70-886E-E9C8AB99F9A5}" srcOrd="1" destOrd="0" presId="urn:microsoft.com/office/officeart/2005/8/layout/pyramid2"/>
    <dgm:cxn modelId="{E226B865-437E-456F-BE43-433DD4BEB38E}" type="presParOf" srcId="{F7A2B5F3-3599-4013-8373-95624933EC07}" destId="{47C67761-BC33-44F1-9A96-58C264E1650E}" srcOrd="2" destOrd="0" presId="urn:microsoft.com/office/officeart/2005/8/layout/pyramid2"/>
    <dgm:cxn modelId="{9A83D7E3-BB3D-4AA0-8217-D6632FEBC79A}" type="presParOf" srcId="{F7A2B5F3-3599-4013-8373-95624933EC07}" destId="{D018B3E4-9820-4E22-BC06-EF5F62A70031}" srcOrd="3" destOrd="0" presId="urn:microsoft.com/office/officeart/2005/8/layout/pyramid2"/>
    <dgm:cxn modelId="{66D20DFB-D443-4BA4-AC1E-1EA7134A9670}" type="presParOf" srcId="{F7A2B5F3-3599-4013-8373-95624933EC07}" destId="{7AEBB5FC-8E83-4416-AE13-E65731037F50}" srcOrd="4" destOrd="0" presId="urn:microsoft.com/office/officeart/2005/8/layout/pyramid2"/>
    <dgm:cxn modelId="{C6A3425A-D5BB-4E52-9AC9-6BACB0D2FDB3}" type="presParOf" srcId="{F7A2B5F3-3599-4013-8373-95624933EC07}" destId="{FB5DADA6-EF5B-4CAE-900C-DA637D1BA91F}" srcOrd="5" destOrd="0" presId="urn:microsoft.com/office/officeart/2005/8/layout/pyramid2"/>
    <dgm:cxn modelId="{7DE4C233-241F-41DB-A71C-1F2BC64D43AB}" type="presParOf" srcId="{F7A2B5F3-3599-4013-8373-95624933EC07}" destId="{86DF714F-F669-410F-B870-7E6E49C5DB9D}" srcOrd="6" destOrd="0" presId="urn:microsoft.com/office/officeart/2005/8/layout/pyramid2"/>
    <dgm:cxn modelId="{3BC74E4D-0C0B-4C03-9B80-AD7BE9BFDD70}" type="presParOf" srcId="{F7A2B5F3-3599-4013-8373-95624933EC07}" destId="{C59D7F3F-C063-43F9-93E7-AD0BEBC1F683}" srcOrd="7" destOrd="0" presId="urn:microsoft.com/office/officeart/2005/8/layout/pyramid2"/>
    <dgm:cxn modelId="{F699E7E2-032E-41B6-BCA8-F6694B4A876B}" type="presParOf" srcId="{F7A2B5F3-3599-4013-8373-95624933EC07}" destId="{6694F23F-AEDC-4F48-B216-9A427B7B9440}" srcOrd="8" destOrd="0" presId="urn:microsoft.com/office/officeart/2005/8/layout/pyramid2"/>
    <dgm:cxn modelId="{A50F3445-7CCA-49DB-BE38-8BD0EEF630EC}" type="presParOf" srcId="{F7A2B5F3-3599-4013-8373-95624933EC07}" destId="{C375EC99-AB79-43E6-8229-0D8FF97517C9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82BDF7-6DC2-48E0-B4FE-0FF4B5393D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0820EEA2-7357-4F58-AD28-57CAC171ED00}">
      <dgm:prSet custT="1"/>
      <dgm:spPr/>
      <dgm:t>
        <a:bodyPr/>
        <a:lstStyle/>
        <a:p>
          <a:pPr rtl="0"/>
          <a:endParaRPr lang="en-US" sz="3200" noProof="0" dirty="0"/>
        </a:p>
      </dgm:t>
    </dgm:pt>
    <dgm:pt modelId="{FB122ED5-CB2C-4F26-A8BE-E095FDB93607}" type="parTrans" cxnId="{B9F65F31-871F-4539-9A15-B48B82A27A32}">
      <dgm:prSet/>
      <dgm:spPr/>
      <dgm:t>
        <a:bodyPr/>
        <a:lstStyle/>
        <a:p>
          <a:endParaRPr lang="es-EC"/>
        </a:p>
      </dgm:t>
    </dgm:pt>
    <dgm:pt modelId="{04A77AA3-A0C3-4510-A6E0-603F11ADA746}" type="sibTrans" cxnId="{B9F65F31-871F-4539-9A15-B48B82A27A32}">
      <dgm:prSet/>
      <dgm:spPr/>
      <dgm:t>
        <a:bodyPr/>
        <a:lstStyle/>
        <a:p>
          <a:endParaRPr lang="es-EC"/>
        </a:p>
      </dgm:t>
    </dgm:pt>
    <dgm:pt modelId="{56C1F103-ED60-4D8A-9D85-9AE92582D7D4}">
      <dgm:prSet custT="1"/>
      <dgm:spPr/>
      <dgm:t>
        <a:bodyPr/>
        <a:lstStyle/>
        <a:p>
          <a:pPr rtl="0"/>
          <a:r>
            <a:rPr lang="es-EC" sz="3000" dirty="0" smtClean="0"/>
            <a:t>1-BACKGROUND AND OBJECTIVE (I)</a:t>
          </a:r>
          <a:endParaRPr lang="es-EC" sz="3000" dirty="0"/>
        </a:p>
      </dgm:t>
    </dgm:pt>
    <dgm:pt modelId="{B38F42C2-E3E2-4B8C-9462-2C7C38FE15DE}" type="sibTrans" cxnId="{A3260809-BDC0-4CE1-9E14-EEEC7F28EF6E}">
      <dgm:prSet/>
      <dgm:spPr/>
      <dgm:t>
        <a:bodyPr/>
        <a:lstStyle/>
        <a:p>
          <a:endParaRPr lang="es-EC"/>
        </a:p>
      </dgm:t>
    </dgm:pt>
    <dgm:pt modelId="{E474BA2B-3C16-4F2B-BBF6-3EAF291F74FC}" type="parTrans" cxnId="{A3260809-BDC0-4CE1-9E14-EEEC7F28EF6E}">
      <dgm:prSet/>
      <dgm:spPr/>
      <dgm:t>
        <a:bodyPr/>
        <a:lstStyle/>
        <a:p>
          <a:endParaRPr lang="es-EC"/>
        </a:p>
      </dgm:t>
    </dgm:pt>
    <dgm:pt modelId="{E6C00868-2C1D-4928-A6E9-E98E4C2A7B74}">
      <dgm:prSet custT="1"/>
      <dgm:spPr/>
      <dgm:t>
        <a:bodyPr/>
        <a:lstStyle/>
        <a:p>
          <a:pPr rtl="0"/>
          <a:r>
            <a:rPr lang="en-US" sz="3200" dirty="0" smtClean="0"/>
            <a:t>total coliforms and fecal coliforms and/or Escherichia coli</a:t>
          </a:r>
          <a:endParaRPr lang="en-US" sz="3200" noProof="0" dirty="0"/>
        </a:p>
      </dgm:t>
    </dgm:pt>
    <dgm:pt modelId="{792AE932-CAEE-4F3E-8CF5-5D02DA7700C7}">
      <dgm:prSet custT="1"/>
      <dgm:spPr/>
      <dgm:t>
        <a:bodyPr/>
        <a:lstStyle/>
        <a:p>
          <a:pPr rtl="0"/>
          <a:r>
            <a:rPr lang="en-US" sz="3200" dirty="0" smtClean="0"/>
            <a:t>The indicators used to verify microbial contamination of water are:</a:t>
          </a:r>
          <a:endParaRPr lang="en-US" sz="3200" noProof="0" dirty="0"/>
        </a:p>
      </dgm:t>
    </dgm:pt>
    <dgm:pt modelId="{EF806DF9-79CE-458F-939D-41A289E0B309}" type="sibTrans" cxnId="{666419A2-A548-4B0F-B57D-175040921422}">
      <dgm:prSet/>
      <dgm:spPr/>
      <dgm:t>
        <a:bodyPr/>
        <a:lstStyle/>
        <a:p>
          <a:endParaRPr lang="es-EC"/>
        </a:p>
      </dgm:t>
    </dgm:pt>
    <dgm:pt modelId="{5BB5B58D-C513-4F22-8F88-E1D21DB05183}" type="parTrans" cxnId="{666419A2-A548-4B0F-B57D-175040921422}">
      <dgm:prSet/>
      <dgm:spPr/>
      <dgm:t>
        <a:bodyPr/>
        <a:lstStyle/>
        <a:p>
          <a:endParaRPr lang="es-EC"/>
        </a:p>
      </dgm:t>
    </dgm:pt>
    <dgm:pt modelId="{5E8AFE21-4D6E-498A-892F-300329AF8592}" type="sibTrans" cxnId="{4C88E2E0-D626-4DC7-A6BC-CF31D329C234}">
      <dgm:prSet/>
      <dgm:spPr/>
      <dgm:t>
        <a:bodyPr/>
        <a:lstStyle/>
        <a:p>
          <a:endParaRPr lang="es-EC"/>
        </a:p>
      </dgm:t>
    </dgm:pt>
    <dgm:pt modelId="{B92FCC7C-D3BB-4F85-813B-05D965FED1BB}" type="parTrans" cxnId="{4C88E2E0-D626-4DC7-A6BC-CF31D329C234}">
      <dgm:prSet/>
      <dgm:spPr/>
      <dgm:t>
        <a:bodyPr/>
        <a:lstStyle/>
        <a:p>
          <a:endParaRPr lang="es-EC"/>
        </a:p>
      </dgm:t>
    </dgm:pt>
    <dgm:pt modelId="{BEBB3EB3-8ACE-4415-8367-64FAFA3F3A32}">
      <dgm:prSet custT="1"/>
      <dgm:spPr/>
      <dgm:t>
        <a:bodyPr/>
        <a:lstStyle/>
        <a:p>
          <a:pPr rtl="0"/>
          <a:r>
            <a:rPr lang="en-US" sz="3200" dirty="0" smtClean="0"/>
            <a:t>drinking water, recreational purpose, </a:t>
          </a:r>
          <a:r>
            <a:rPr lang="en-US" sz="3200" noProof="0" dirty="0" smtClean="0"/>
            <a:t>Irrigation</a:t>
          </a:r>
          <a:endParaRPr lang="en-US" sz="3200" noProof="0" dirty="0"/>
        </a:p>
      </dgm:t>
    </dgm:pt>
    <dgm:pt modelId="{ECF9D7B1-0E8A-46BE-9BEC-118BD63DC9C4}" type="sibTrans" cxnId="{A15B53D3-787A-443C-AA0C-1CFF8706EC0F}">
      <dgm:prSet/>
      <dgm:spPr/>
      <dgm:t>
        <a:bodyPr/>
        <a:lstStyle/>
        <a:p>
          <a:endParaRPr lang="es-EC"/>
        </a:p>
      </dgm:t>
    </dgm:pt>
    <dgm:pt modelId="{E98FF970-F05F-4170-BA87-4D35F72C40BD}" type="parTrans" cxnId="{A15B53D3-787A-443C-AA0C-1CFF8706EC0F}">
      <dgm:prSet/>
      <dgm:spPr/>
      <dgm:t>
        <a:bodyPr/>
        <a:lstStyle/>
        <a:p>
          <a:endParaRPr lang="es-EC"/>
        </a:p>
      </dgm:t>
    </dgm:pt>
    <dgm:pt modelId="{8E6E9DCE-15EB-4274-B0C4-4221348BD413}">
      <dgm:prSet custT="1"/>
      <dgm:spPr/>
      <dgm:t>
        <a:bodyPr/>
        <a:lstStyle/>
        <a:p>
          <a:pPr rtl="0"/>
          <a:r>
            <a:rPr lang="en-US" sz="3200" dirty="0" smtClean="0"/>
            <a:t>The quality of the water must accomplish standards</a:t>
          </a:r>
          <a:r>
            <a:rPr lang="en-US" sz="3200" noProof="0" dirty="0" smtClean="0"/>
            <a:t>.</a:t>
          </a:r>
          <a:endParaRPr lang="en-US" sz="3200" noProof="0" dirty="0"/>
        </a:p>
      </dgm:t>
    </dgm:pt>
    <dgm:pt modelId="{05FAD354-7BAF-4858-A0A4-C455D1590CC0}" type="sibTrans" cxnId="{BDF1104C-8180-4045-9389-B97EE4AF14CF}">
      <dgm:prSet/>
      <dgm:spPr/>
      <dgm:t>
        <a:bodyPr/>
        <a:lstStyle/>
        <a:p>
          <a:endParaRPr lang="es-EC"/>
        </a:p>
      </dgm:t>
    </dgm:pt>
    <dgm:pt modelId="{4E375A1F-58F5-4489-9061-87BF3913DF3D}" type="parTrans" cxnId="{BDF1104C-8180-4045-9389-B97EE4AF14CF}">
      <dgm:prSet/>
      <dgm:spPr/>
      <dgm:t>
        <a:bodyPr/>
        <a:lstStyle/>
        <a:p>
          <a:endParaRPr lang="es-EC"/>
        </a:p>
      </dgm:t>
    </dgm:pt>
    <dgm:pt modelId="{4029A8AB-C966-48A8-A093-F9A7B34B04B4}" type="pres">
      <dgm:prSet presAssocID="{CB82BDF7-6DC2-48E0-B4FE-0FF4B5393D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D118BDC3-78C6-4892-A783-3C6704A9F7F7}" type="pres">
      <dgm:prSet presAssocID="{56C1F103-ED60-4D8A-9D85-9AE92582D7D4}" presName="parentText" presStyleLbl="node1" presStyleIdx="0" presStyleCnt="1" custScaleY="111072" custLinFactNeighborX="-338" custLinFactNeighborY="-105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B275066-011F-4192-916E-362877308CD3}" type="pres">
      <dgm:prSet presAssocID="{56C1F103-ED60-4D8A-9D85-9AE92582D7D4}" presName="childText" presStyleLbl="revTx" presStyleIdx="0" presStyleCnt="1" custScaleY="106218" custLinFactNeighborX="106" custLinFactNeighborY="-1119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373BA45-E608-41E0-B96B-8AE0C342C494}" type="presOf" srcId="{0820EEA2-7357-4F58-AD28-57CAC171ED00}" destId="{6B275066-011F-4192-916E-362877308CD3}" srcOrd="0" destOrd="4" presId="urn:microsoft.com/office/officeart/2005/8/layout/vList2"/>
    <dgm:cxn modelId="{0E6611D7-6B77-4D23-8902-D61087D0BD80}" type="presOf" srcId="{CB82BDF7-6DC2-48E0-B4FE-0FF4B5393D84}" destId="{4029A8AB-C966-48A8-A093-F9A7B34B04B4}" srcOrd="0" destOrd="0" presId="urn:microsoft.com/office/officeart/2005/8/layout/vList2"/>
    <dgm:cxn modelId="{A3260809-BDC0-4CE1-9E14-EEEC7F28EF6E}" srcId="{CB82BDF7-6DC2-48E0-B4FE-0FF4B5393D84}" destId="{56C1F103-ED60-4D8A-9D85-9AE92582D7D4}" srcOrd="0" destOrd="0" parTransId="{E474BA2B-3C16-4F2B-BBF6-3EAF291F74FC}" sibTransId="{B38F42C2-E3E2-4B8C-9462-2C7C38FE15DE}"/>
    <dgm:cxn modelId="{CACD8FA7-F7C4-40F4-896F-39B1C4A47796}" type="presOf" srcId="{BEBB3EB3-8ACE-4415-8367-64FAFA3F3A32}" destId="{6B275066-011F-4192-916E-362877308CD3}" srcOrd="0" destOrd="1" presId="urn:microsoft.com/office/officeart/2005/8/layout/vList2"/>
    <dgm:cxn modelId="{B58C37B9-64D4-4F1D-98F6-1447A259AF54}" type="presOf" srcId="{792AE932-CAEE-4F3E-8CF5-5D02DA7700C7}" destId="{6B275066-011F-4192-916E-362877308CD3}" srcOrd="0" destOrd="2" presId="urn:microsoft.com/office/officeart/2005/8/layout/vList2"/>
    <dgm:cxn modelId="{4C88E2E0-D626-4DC7-A6BC-CF31D329C234}" srcId="{792AE932-CAEE-4F3E-8CF5-5D02DA7700C7}" destId="{E6C00868-2C1D-4928-A6E9-E98E4C2A7B74}" srcOrd="0" destOrd="0" parTransId="{B92FCC7C-D3BB-4F85-813B-05D965FED1BB}" sibTransId="{5E8AFE21-4D6E-498A-892F-300329AF8592}"/>
    <dgm:cxn modelId="{A15B53D3-787A-443C-AA0C-1CFF8706EC0F}" srcId="{8E6E9DCE-15EB-4274-B0C4-4221348BD413}" destId="{BEBB3EB3-8ACE-4415-8367-64FAFA3F3A32}" srcOrd="0" destOrd="0" parTransId="{E98FF970-F05F-4170-BA87-4D35F72C40BD}" sibTransId="{ECF9D7B1-0E8A-46BE-9BEC-118BD63DC9C4}"/>
    <dgm:cxn modelId="{820F5FDA-492A-47AC-9964-5E057C861FFF}" type="presOf" srcId="{56C1F103-ED60-4D8A-9D85-9AE92582D7D4}" destId="{D118BDC3-78C6-4892-A783-3C6704A9F7F7}" srcOrd="0" destOrd="0" presId="urn:microsoft.com/office/officeart/2005/8/layout/vList2"/>
    <dgm:cxn modelId="{630C71A5-EBED-4DEB-B42F-08313E12BC93}" type="presOf" srcId="{E6C00868-2C1D-4928-A6E9-E98E4C2A7B74}" destId="{6B275066-011F-4192-916E-362877308CD3}" srcOrd="0" destOrd="3" presId="urn:microsoft.com/office/officeart/2005/8/layout/vList2"/>
    <dgm:cxn modelId="{666419A2-A548-4B0F-B57D-175040921422}" srcId="{56C1F103-ED60-4D8A-9D85-9AE92582D7D4}" destId="{792AE932-CAEE-4F3E-8CF5-5D02DA7700C7}" srcOrd="1" destOrd="0" parTransId="{5BB5B58D-C513-4F22-8F88-E1D21DB05183}" sibTransId="{EF806DF9-79CE-458F-939D-41A289E0B309}"/>
    <dgm:cxn modelId="{B9F65F31-871F-4539-9A15-B48B82A27A32}" srcId="{56C1F103-ED60-4D8A-9D85-9AE92582D7D4}" destId="{0820EEA2-7357-4F58-AD28-57CAC171ED00}" srcOrd="2" destOrd="0" parTransId="{FB122ED5-CB2C-4F26-A8BE-E095FDB93607}" sibTransId="{04A77AA3-A0C3-4510-A6E0-603F11ADA746}"/>
    <dgm:cxn modelId="{BDF1104C-8180-4045-9389-B97EE4AF14CF}" srcId="{56C1F103-ED60-4D8A-9D85-9AE92582D7D4}" destId="{8E6E9DCE-15EB-4274-B0C4-4221348BD413}" srcOrd="0" destOrd="0" parTransId="{4E375A1F-58F5-4489-9061-87BF3913DF3D}" sibTransId="{05FAD354-7BAF-4858-A0A4-C455D1590CC0}"/>
    <dgm:cxn modelId="{1B4EDDB4-8919-409A-BF88-84EACBD6EA98}" type="presOf" srcId="{8E6E9DCE-15EB-4274-B0C4-4221348BD413}" destId="{6B275066-011F-4192-916E-362877308CD3}" srcOrd="0" destOrd="0" presId="urn:microsoft.com/office/officeart/2005/8/layout/vList2"/>
    <dgm:cxn modelId="{7B5FE6B7-33D2-47D1-B7AB-311CE2A0E210}" type="presParOf" srcId="{4029A8AB-C966-48A8-A093-F9A7B34B04B4}" destId="{D118BDC3-78C6-4892-A783-3C6704A9F7F7}" srcOrd="0" destOrd="0" presId="urn:microsoft.com/office/officeart/2005/8/layout/vList2"/>
    <dgm:cxn modelId="{0BC207CC-84E4-4E72-8EC0-4ABFBF6C657F}" type="presParOf" srcId="{4029A8AB-C966-48A8-A093-F9A7B34B04B4}" destId="{6B275066-011F-4192-916E-362877308CD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82BDF7-6DC2-48E0-B4FE-0FF4B5393D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0820EEA2-7357-4F58-AD28-57CAC171ED00}">
      <dgm:prSet custT="1"/>
      <dgm:spPr/>
      <dgm:t>
        <a:bodyPr/>
        <a:lstStyle/>
        <a:p>
          <a:pPr rtl="0"/>
          <a:endParaRPr lang="en-US" sz="3200" noProof="0" dirty="0"/>
        </a:p>
      </dgm:t>
    </dgm:pt>
    <dgm:pt modelId="{FB122ED5-CB2C-4F26-A8BE-E095FDB93607}" type="parTrans" cxnId="{B9F65F31-871F-4539-9A15-B48B82A27A32}">
      <dgm:prSet/>
      <dgm:spPr/>
      <dgm:t>
        <a:bodyPr/>
        <a:lstStyle/>
        <a:p>
          <a:endParaRPr lang="es-EC"/>
        </a:p>
      </dgm:t>
    </dgm:pt>
    <dgm:pt modelId="{04A77AA3-A0C3-4510-A6E0-603F11ADA746}" type="sibTrans" cxnId="{B9F65F31-871F-4539-9A15-B48B82A27A32}">
      <dgm:prSet/>
      <dgm:spPr/>
      <dgm:t>
        <a:bodyPr/>
        <a:lstStyle/>
        <a:p>
          <a:endParaRPr lang="es-EC"/>
        </a:p>
      </dgm:t>
    </dgm:pt>
    <dgm:pt modelId="{56C1F103-ED60-4D8A-9D85-9AE92582D7D4}">
      <dgm:prSet custT="1"/>
      <dgm:spPr/>
      <dgm:t>
        <a:bodyPr/>
        <a:lstStyle/>
        <a:p>
          <a:pPr rtl="0"/>
          <a:r>
            <a:rPr lang="es-EC" sz="3000" dirty="0" smtClean="0"/>
            <a:t>1-BACKGROUND AND OBJECTIVE (II)</a:t>
          </a:r>
          <a:endParaRPr lang="es-EC" sz="3000" dirty="0"/>
        </a:p>
      </dgm:t>
    </dgm:pt>
    <dgm:pt modelId="{B38F42C2-E3E2-4B8C-9462-2C7C38FE15DE}" type="sibTrans" cxnId="{A3260809-BDC0-4CE1-9E14-EEEC7F28EF6E}">
      <dgm:prSet/>
      <dgm:spPr/>
      <dgm:t>
        <a:bodyPr/>
        <a:lstStyle/>
        <a:p>
          <a:endParaRPr lang="es-EC"/>
        </a:p>
      </dgm:t>
    </dgm:pt>
    <dgm:pt modelId="{E474BA2B-3C16-4F2B-BBF6-3EAF291F74FC}" type="parTrans" cxnId="{A3260809-BDC0-4CE1-9E14-EEEC7F28EF6E}">
      <dgm:prSet/>
      <dgm:spPr/>
      <dgm:t>
        <a:bodyPr/>
        <a:lstStyle/>
        <a:p>
          <a:endParaRPr lang="es-EC"/>
        </a:p>
      </dgm:t>
    </dgm:pt>
    <dgm:pt modelId="{8E6E9DCE-15EB-4274-B0C4-4221348BD413}">
      <dgm:prSet custT="1"/>
      <dgm:spPr/>
      <dgm:t>
        <a:bodyPr/>
        <a:lstStyle/>
        <a:p>
          <a:pPr rtl="0"/>
          <a:r>
            <a:rPr lang="en-US" sz="3200" dirty="0" smtClean="0"/>
            <a:t>Checking the fulfillment requires expensive and highly trained personnel in laboratories</a:t>
          </a:r>
          <a:endParaRPr lang="en-US" sz="3200" noProof="0" dirty="0"/>
        </a:p>
      </dgm:t>
    </dgm:pt>
    <dgm:pt modelId="{4E375A1F-58F5-4489-9061-87BF3913DF3D}" type="parTrans" cxnId="{BDF1104C-8180-4045-9389-B97EE4AF14CF}">
      <dgm:prSet/>
      <dgm:spPr/>
      <dgm:t>
        <a:bodyPr/>
        <a:lstStyle/>
        <a:p>
          <a:endParaRPr lang="es-EC"/>
        </a:p>
      </dgm:t>
    </dgm:pt>
    <dgm:pt modelId="{05FAD354-7BAF-4858-A0A4-C455D1590CC0}" type="sibTrans" cxnId="{BDF1104C-8180-4045-9389-B97EE4AF14CF}">
      <dgm:prSet/>
      <dgm:spPr/>
      <dgm:t>
        <a:bodyPr/>
        <a:lstStyle/>
        <a:p>
          <a:endParaRPr lang="es-EC"/>
        </a:p>
      </dgm:t>
    </dgm:pt>
    <dgm:pt modelId="{FF356474-AD2F-4813-A12F-42FE8E319F9B}">
      <dgm:prSet custT="1"/>
      <dgm:spPr/>
      <dgm:t>
        <a:bodyPr/>
        <a:lstStyle/>
        <a:p>
          <a:pPr rtl="0"/>
          <a:r>
            <a:rPr lang="en-US" sz="3200" dirty="0" smtClean="0"/>
            <a:t>Biota works as a permanent monitor of water</a:t>
          </a:r>
          <a:endParaRPr lang="en-US" sz="3200" noProof="0" dirty="0"/>
        </a:p>
      </dgm:t>
    </dgm:pt>
    <dgm:pt modelId="{593AEF73-017C-4383-941B-7AC34DFA4D01}" type="parTrans" cxnId="{CF776B65-E009-437F-87EC-26E1C430DA26}">
      <dgm:prSet/>
      <dgm:spPr/>
      <dgm:t>
        <a:bodyPr/>
        <a:lstStyle/>
        <a:p>
          <a:endParaRPr lang="es-EC"/>
        </a:p>
      </dgm:t>
    </dgm:pt>
    <dgm:pt modelId="{2B1E3521-4BC7-473A-BDBF-5EB42B17CA3D}" type="sibTrans" cxnId="{CF776B65-E009-437F-87EC-26E1C430DA26}">
      <dgm:prSet/>
      <dgm:spPr/>
      <dgm:t>
        <a:bodyPr/>
        <a:lstStyle/>
        <a:p>
          <a:endParaRPr lang="es-EC"/>
        </a:p>
      </dgm:t>
    </dgm:pt>
    <dgm:pt modelId="{9B2601EC-4553-4D97-8A24-43A637A85E8D}">
      <dgm:prSet custT="1"/>
      <dgm:spPr/>
      <dgm:t>
        <a:bodyPr/>
        <a:lstStyle/>
        <a:p>
          <a:pPr rtl="0"/>
          <a:r>
            <a:rPr lang="en-US" sz="3200" dirty="0" smtClean="0"/>
            <a:t>biological samples can :</a:t>
          </a:r>
          <a:endParaRPr lang="en-US" sz="3200" noProof="0" dirty="0"/>
        </a:p>
      </dgm:t>
    </dgm:pt>
    <dgm:pt modelId="{D4258B69-3C53-4D73-900A-846A06A6DF4C}" type="parTrans" cxnId="{B20B1104-0A66-4698-9072-5AD061BA1B4E}">
      <dgm:prSet/>
      <dgm:spPr/>
      <dgm:t>
        <a:bodyPr/>
        <a:lstStyle/>
        <a:p>
          <a:endParaRPr lang="es-EC"/>
        </a:p>
      </dgm:t>
    </dgm:pt>
    <dgm:pt modelId="{7BFAC1F4-1B39-47D3-8641-F0154C948426}" type="sibTrans" cxnId="{B20B1104-0A66-4698-9072-5AD061BA1B4E}">
      <dgm:prSet/>
      <dgm:spPr/>
      <dgm:t>
        <a:bodyPr/>
        <a:lstStyle/>
        <a:p>
          <a:endParaRPr lang="es-EC"/>
        </a:p>
      </dgm:t>
    </dgm:pt>
    <dgm:pt modelId="{25434990-60C2-4D49-8FED-0ADE40824D2A}">
      <dgm:prSet custT="1"/>
      <dgm:spPr/>
      <dgm:t>
        <a:bodyPr/>
        <a:lstStyle/>
        <a:p>
          <a:pPr rtl="0"/>
          <a:r>
            <a:rPr lang="en-US" sz="3200" dirty="0" smtClean="0"/>
            <a:t>predict average values of chemical parameters </a:t>
          </a:r>
          <a:endParaRPr lang="en-US" sz="3200" noProof="0" dirty="0"/>
        </a:p>
      </dgm:t>
    </dgm:pt>
    <dgm:pt modelId="{9D3AB5FE-34D2-49FC-91EC-2AD379A8482F}" type="parTrans" cxnId="{7557C39C-88B5-48AD-A4DD-B3149E78E469}">
      <dgm:prSet/>
      <dgm:spPr/>
      <dgm:t>
        <a:bodyPr/>
        <a:lstStyle/>
        <a:p>
          <a:endParaRPr lang="es-EC"/>
        </a:p>
      </dgm:t>
    </dgm:pt>
    <dgm:pt modelId="{C7BC6B08-DC41-4CD2-A0AE-CD64C367C4A7}" type="sibTrans" cxnId="{7557C39C-88B5-48AD-A4DD-B3149E78E469}">
      <dgm:prSet/>
      <dgm:spPr/>
      <dgm:t>
        <a:bodyPr/>
        <a:lstStyle/>
        <a:p>
          <a:endParaRPr lang="es-EC"/>
        </a:p>
      </dgm:t>
    </dgm:pt>
    <dgm:pt modelId="{77C9DF3D-D651-4493-9595-DA3D59ACCE33}">
      <dgm:prSet custT="1"/>
      <dgm:spPr/>
      <dgm:t>
        <a:bodyPr/>
        <a:lstStyle/>
        <a:p>
          <a:pPr rtl="0"/>
          <a:r>
            <a:rPr lang="en-US" sz="3200" dirty="0" smtClean="0"/>
            <a:t>reflect an increase in pollution.</a:t>
          </a:r>
          <a:endParaRPr lang="en-US" sz="3200" noProof="0" dirty="0"/>
        </a:p>
      </dgm:t>
    </dgm:pt>
    <dgm:pt modelId="{7AB8795B-2B80-424D-B609-538701ADA909}" type="parTrans" cxnId="{CCEBDC36-7FA2-40BC-AD14-02BE8C1CEA26}">
      <dgm:prSet/>
      <dgm:spPr/>
      <dgm:t>
        <a:bodyPr/>
        <a:lstStyle/>
        <a:p>
          <a:endParaRPr lang="es-EC"/>
        </a:p>
      </dgm:t>
    </dgm:pt>
    <dgm:pt modelId="{3BB8A7F1-0E11-45B2-A48E-FD304BAD56A7}" type="sibTrans" cxnId="{CCEBDC36-7FA2-40BC-AD14-02BE8C1CEA26}">
      <dgm:prSet/>
      <dgm:spPr/>
      <dgm:t>
        <a:bodyPr/>
        <a:lstStyle/>
        <a:p>
          <a:endParaRPr lang="es-EC"/>
        </a:p>
      </dgm:t>
    </dgm:pt>
    <dgm:pt modelId="{4029A8AB-C966-48A8-A093-F9A7B34B04B4}" type="pres">
      <dgm:prSet presAssocID="{CB82BDF7-6DC2-48E0-B4FE-0FF4B5393D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D118BDC3-78C6-4892-A783-3C6704A9F7F7}" type="pres">
      <dgm:prSet presAssocID="{56C1F103-ED60-4D8A-9D85-9AE92582D7D4}" presName="parentText" presStyleLbl="node1" presStyleIdx="0" presStyleCnt="1" custScaleY="111072" custLinFactNeighborX="-78" custLinFactNeighborY="-38541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B275066-011F-4192-916E-362877308CD3}" type="pres">
      <dgm:prSet presAssocID="{56C1F103-ED60-4D8A-9D85-9AE92582D7D4}" presName="childText" presStyleLbl="revTx" presStyleIdx="0" presStyleCnt="1" custScaleY="106218" custLinFactNeighborX="106" custLinFactNeighborY="-1119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A3260809-BDC0-4CE1-9E14-EEEC7F28EF6E}" srcId="{CB82BDF7-6DC2-48E0-B4FE-0FF4B5393D84}" destId="{56C1F103-ED60-4D8A-9D85-9AE92582D7D4}" srcOrd="0" destOrd="0" parTransId="{E474BA2B-3C16-4F2B-BBF6-3EAF291F74FC}" sibTransId="{B38F42C2-E3E2-4B8C-9462-2C7C38FE15DE}"/>
    <dgm:cxn modelId="{E01AE8E0-65DC-4BB3-94FE-B32B75979AA8}" type="presOf" srcId="{25434990-60C2-4D49-8FED-0ADE40824D2A}" destId="{6B275066-011F-4192-916E-362877308CD3}" srcOrd="0" destOrd="4" presId="urn:microsoft.com/office/officeart/2005/8/layout/vList2"/>
    <dgm:cxn modelId="{0693E93F-1329-44E7-8F8B-DA429AA47CFB}" type="presOf" srcId="{0820EEA2-7357-4F58-AD28-57CAC171ED00}" destId="{6B275066-011F-4192-916E-362877308CD3}" srcOrd="0" destOrd="5" presId="urn:microsoft.com/office/officeart/2005/8/layout/vList2"/>
    <dgm:cxn modelId="{B9F65F31-871F-4539-9A15-B48B82A27A32}" srcId="{56C1F103-ED60-4D8A-9D85-9AE92582D7D4}" destId="{0820EEA2-7357-4F58-AD28-57CAC171ED00}" srcOrd="3" destOrd="0" parTransId="{FB122ED5-CB2C-4F26-A8BE-E095FDB93607}" sibTransId="{04A77AA3-A0C3-4510-A6E0-603F11ADA746}"/>
    <dgm:cxn modelId="{B20B1104-0A66-4698-9072-5AD061BA1B4E}" srcId="{56C1F103-ED60-4D8A-9D85-9AE92582D7D4}" destId="{9B2601EC-4553-4D97-8A24-43A637A85E8D}" srcOrd="2" destOrd="0" parTransId="{D4258B69-3C53-4D73-900A-846A06A6DF4C}" sibTransId="{7BFAC1F4-1B39-47D3-8641-F0154C948426}"/>
    <dgm:cxn modelId="{BDF1104C-8180-4045-9389-B97EE4AF14CF}" srcId="{56C1F103-ED60-4D8A-9D85-9AE92582D7D4}" destId="{8E6E9DCE-15EB-4274-B0C4-4221348BD413}" srcOrd="0" destOrd="0" parTransId="{4E375A1F-58F5-4489-9061-87BF3913DF3D}" sibTransId="{05FAD354-7BAF-4858-A0A4-C455D1590CC0}"/>
    <dgm:cxn modelId="{D1267962-45D5-4EB2-BCF5-A0EB7833B1BA}" type="presOf" srcId="{8E6E9DCE-15EB-4274-B0C4-4221348BD413}" destId="{6B275066-011F-4192-916E-362877308CD3}" srcOrd="0" destOrd="0" presId="urn:microsoft.com/office/officeart/2005/8/layout/vList2"/>
    <dgm:cxn modelId="{3B857032-1D7D-4D66-BDD4-9A68423DC141}" type="presOf" srcId="{FF356474-AD2F-4813-A12F-42FE8E319F9B}" destId="{6B275066-011F-4192-916E-362877308CD3}" srcOrd="0" destOrd="1" presId="urn:microsoft.com/office/officeart/2005/8/layout/vList2"/>
    <dgm:cxn modelId="{1AB666E7-0760-4115-8E32-3FD749E4E5E9}" type="presOf" srcId="{9B2601EC-4553-4D97-8A24-43A637A85E8D}" destId="{6B275066-011F-4192-916E-362877308CD3}" srcOrd="0" destOrd="2" presId="urn:microsoft.com/office/officeart/2005/8/layout/vList2"/>
    <dgm:cxn modelId="{B93874EB-1C86-4F48-BCB0-12794C823DD6}" type="presOf" srcId="{77C9DF3D-D651-4493-9595-DA3D59ACCE33}" destId="{6B275066-011F-4192-916E-362877308CD3}" srcOrd="0" destOrd="3" presId="urn:microsoft.com/office/officeart/2005/8/layout/vList2"/>
    <dgm:cxn modelId="{7557C39C-88B5-48AD-A4DD-B3149E78E469}" srcId="{9B2601EC-4553-4D97-8A24-43A637A85E8D}" destId="{25434990-60C2-4D49-8FED-0ADE40824D2A}" srcOrd="1" destOrd="0" parTransId="{9D3AB5FE-34D2-49FC-91EC-2AD379A8482F}" sibTransId="{C7BC6B08-DC41-4CD2-A0AE-CD64C367C4A7}"/>
    <dgm:cxn modelId="{CCEBDC36-7FA2-40BC-AD14-02BE8C1CEA26}" srcId="{9B2601EC-4553-4D97-8A24-43A637A85E8D}" destId="{77C9DF3D-D651-4493-9595-DA3D59ACCE33}" srcOrd="0" destOrd="0" parTransId="{7AB8795B-2B80-424D-B609-538701ADA909}" sibTransId="{3BB8A7F1-0E11-45B2-A48E-FD304BAD56A7}"/>
    <dgm:cxn modelId="{CF776B65-E009-437F-87EC-26E1C430DA26}" srcId="{56C1F103-ED60-4D8A-9D85-9AE92582D7D4}" destId="{FF356474-AD2F-4813-A12F-42FE8E319F9B}" srcOrd="1" destOrd="0" parTransId="{593AEF73-017C-4383-941B-7AC34DFA4D01}" sibTransId="{2B1E3521-4BC7-473A-BDBF-5EB42B17CA3D}"/>
    <dgm:cxn modelId="{B1B1A585-C9D5-47B4-8D83-FA4357814F91}" type="presOf" srcId="{CB82BDF7-6DC2-48E0-B4FE-0FF4B5393D84}" destId="{4029A8AB-C966-48A8-A093-F9A7B34B04B4}" srcOrd="0" destOrd="0" presId="urn:microsoft.com/office/officeart/2005/8/layout/vList2"/>
    <dgm:cxn modelId="{E269F13F-DC1C-4BC5-83DF-B6DA8DD9D906}" type="presOf" srcId="{56C1F103-ED60-4D8A-9D85-9AE92582D7D4}" destId="{D118BDC3-78C6-4892-A783-3C6704A9F7F7}" srcOrd="0" destOrd="0" presId="urn:microsoft.com/office/officeart/2005/8/layout/vList2"/>
    <dgm:cxn modelId="{E86A96DF-E39F-4EF5-AD99-2D379417A07D}" type="presParOf" srcId="{4029A8AB-C966-48A8-A093-F9A7B34B04B4}" destId="{D118BDC3-78C6-4892-A783-3C6704A9F7F7}" srcOrd="0" destOrd="0" presId="urn:microsoft.com/office/officeart/2005/8/layout/vList2"/>
    <dgm:cxn modelId="{5E0D79C3-9AE5-4A68-979B-C495A021BBE2}" type="presParOf" srcId="{4029A8AB-C966-48A8-A093-F9A7B34B04B4}" destId="{6B275066-011F-4192-916E-362877308CD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4B49A1-5571-4793-A88A-245F30E0D99E}">
      <dsp:nvSpPr>
        <dsp:cNvPr id="0" name=""/>
        <dsp:cNvSpPr/>
      </dsp:nvSpPr>
      <dsp:spPr>
        <a:xfrm>
          <a:off x="1055428" y="0"/>
          <a:ext cx="5073427" cy="507342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827430-DD4D-4BC2-93C3-971D93CA7A00}">
      <dsp:nvSpPr>
        <dsp:cNvPr id="0" name=""/>
        <dsp:cNvSpPr/>
      </dsp:nvSpPr>
      <dsp:spPr>
        <a:xfrm>
          <a:off x="3394706" y="936105"/>
          <a:ext cx="3759013" cy="7213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noProof="0" dirty="0" smtClean="0"/>
            <a:t>Background and objective</a:t>
          </a:r>
          <a:endParaRPr lang="en-US" sz="2400" kern="1200" noProof="0" dirty="0"/>
        </a:p>
      </dsp:txBody>
      <dsp:txXfrm>
        <a:off x="3429921" y="971320"/>
        <a:ext cx="3688583" cy="650947"/>
      </dsp:txXfrm>
    </dsp:sp>
    <dsp:sp modelId="{47C67761-BC33-44F1-9A96-58C264E1650E}">
      <dsp:nvSpPr>
        <dsp:cNvPr id="0" name=""/>
        <dsp:cNvSpPr/>
      </dsp:nvSpPr>
      <dsp:spPr>
        <a:xfrm>
          <a:off x="3394706" y="1800201"/>
          <a:ext cx="3701633" cy="7213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Materials and methods</a:t>
          </a:r>
          <a:endParaRPr lang="es-EC" sz="2400" kern="1200" dirty="0"/>
        </a:p>
      </dsp:txBody>
      <dsp:txXfrm>
        <a:off x="3429921" y="1835416"/>
        <a:ext cx="3631203" cy="650947"/>
      </dsp:txXfrm>
    </dsp:sp>
    <dsp:sp modelId="{7AEBB5FC-8E83-4416-AE13-E65731037F50}">
      <dsp:nvSpPr>
        <dsp:cNvPr id="0" name=""/>
        <dsp:cNvSpPr/>
      </dsp:nvSpPr>
      <dsp:spPr>
        <a:xfrm>
          <a:off x="3322700" y="2664296"/>
          <a:ext cx="3845644" cy="7213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Results </a:t>
          </a:r>
          <a:endParaRPr lang="es-EC" sz="2400" kern="1200" dirty="0"/>
        </a:p>
      </dsp:txBody>
      <dsp:txXfrm>
        <a:off x="3357915" y="2699511"/>
        <a:ext cx="3775214" cy="650947"/>
      </dsp:txXfrm>
    </dsp:sp>
    <dsp:sp modelId="{86DF714F-F669-410F-B870-7E6E49C5DB9D}">
      <dsp:nvSpPr>
        <dsp:cNvPr id="0" name=""/>
        <dsp:cNvSpPr/>
      </dsp:nvSpPr>
      <dsp:spPr>
        <a:xfrm>
          <a:off x="3394706" y="3600399"/>
          <a:ext cx="3745031" cy="7213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Conclusion</a:t>
          </a:r>
          <a:endParaRPr lang="es-EC" sz="2400" kern="1200" dirty="0"/>
        </a:p>
      </dsp:txBody>
      <dsp:txXfrm>
        <a:off x="3429921" y="3635614"/>
        <a:ext cx="3674601" cy="650947"/>
      </dsp:txXfrm>
    </dsp:sp>
    <dsp:sp modelId="{6694F23F-AEDC-4F48-B216-9A427B7B9440}">
      <dsp:nvSpPr>
        <dsp:cNvPr id="0" name=""/>
        <dsp:cNvSpPr/>
      </dsp:nvSpPr>
      <dsp:spPr>
        <a:xfrm>
          <a:off x="298371" y="72010"/>
          <a:ext cx="3297727" cy="7213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noProof="0" dirty="0" smtClean="0"/>
            <a:t>OUTLINE</a:t>
          </a:r>
          <a:endParaRPr lang="en-US" sz="3000" b="1" kern="1200" noProof="0" dirty="0"/>
        </a:p>
      </dsp:txBody>
      <dsp:txXfrm>
        <a:off x="333586" y="107225"/>
        <a:ext cx="3227297" cy="6509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18BDC3-78C6-4892-A783-3C6704A9F7F7}">
      <dsp:nvSpPr>
        <dsp:cNvPr id="0" name=""/>
        <dsp:cNvSpPr/>
      </dsp:nvSpPr>
      <dsp:spPr>
        <a:xfrm>
          <a:off x="0" y="7"/>
          <a:ext cx="8229600" cy="7231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kern="1200" dirty="0" smtClean="0"/>
            <a:t>1-BACKGROUND AND OBJECTIVE (I)</a:t>
          </a:r>
          <a:endParaRPr lang="es-EC" sz="3000" kern="1200" dirty="0"/>
        </a:p>
      </dsp:txBody>
      <dsp:txXfrm>
        <a:off x="35303" y="35310"/>
        <a:ext cx="8158994" cy="652572"/>
      </dsp:txXfrm>
    </dsp:sp>
    <dsp:sp modelId="{6B275066-011F-4192-916E-362877308CD3}">
      <dsp:nvSpPr>
        <dsp:cNvPr id="0" name=""/>
        <dsp:cNvSpPr/>
      </dsp:nvSpPr>
      <dsp:spPr>
        <a:xfrm>
          <a:off x="0" y="654614"/>
          <a:ext cx="8229600" cy="4341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0640" rIns="227584" bIns="40640" numCol="1" spcCol="1270" anchor="t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The quality of the water must accomplish standards</a:t>
          </a:r>
          <a:r>
            <a:rPr lang="en-US" sz="3200" kern="1200" noProof="0" dirty="0" smtClean="0"/>
            <a:t>.</a:t>
          </a:r>
          <a:endParaRPr lang="en-US" sz="3200" kern="1200" noProof="0" dirty="0"/>
        </a:p>
        <a:p>
          <a:pPr marL="571500" lvl="2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drinking water, recreational purpose, </a:t>
          </a:r>
          <a:r>
            <a:rPr lang="en-US" sz="3200" kern="1200" noProof="0" dirty="0" smtClean="0"/>
            <a:t>Irrigation</a:t>
          </a:r>
          <a:endParaRPr lang="en-US" sz="3200" kern="1200" noProof="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The indicators used to verify microbial contamination of water are:</a:t>
          </a:r>
          <a:endParaRPr lang="en-US" sz="3200" kern="1200" noProof="0" dirty="0"/>
        </a:p>
        <a:p>
          <a:pPr marL="571500" lvl="2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total coliforms and fecal coliforms and/or Escherichia coli</a:t>
          </a:r>
          <a:endParaRPr lang="en-US" sz="3200" kern="1200" noProof="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3200" kern="1200" noProof="0" dirty="0"/>
        </a:p>
      </dsp:txBody>
      <dsp:txXfrm>
        <a:off x="0" y="654614"/>
        <a:ext cx="8229600" cy="4341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18BDC3-78C6-4892-A783-3C6704A9F7F7}">
      <dsp:nvSpPr>
        <dsp:cNvPr id="0" name=""/>
        <dsp:cNvSpPr/>
      </dsp:nvSpPr>
      <dsp:spPr>
        <a:xfrm>
          <a:off x="0" y="0"/>
          <a:ext cx="8229600" cy="7121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kern="1200" dirty="0" smtClean="0"/>
            <a:t>1-BACKGROUND AND OBJECTIVE (II)</a:t>
          </a:r>
          <a:endParaRPr lang="es-EC" sz="3000" kern="1200" dirty="0"/>
        </a:p>
      </dsp:txBody>
      <dsp:txXfrm>
        <a:off x="34765" y="34765"/>
        <a:ext cx="8160070" cy="642643"/>
      </dsp:txXfrm>
    </dsp:sp>
    <dsp:sp modelId="{6B275066-011F-4192-916E-362877308CD3}">
      <dsp:nvSpPr>
        <dsp:cNvPr id="0" name=""/>
        <dsp:cNvSpPr/>
      </dsp:nvSpPr>
      <dsp:spPr>
        <a:xfrm>
          <a:off x="0" y="644386"/>
          <a:ext cx="8229600" cy="43533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0640" rIns="227584" bIns="40640" numCol="1" spcCol="1270" anchor="t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Checking the fulfillment requires expensive and highly trained personnel in laboratories</a:t>
          </a:r>
          <a:endParaRPr lang="en-US" sz="3200" kern="1200" noProof="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Biota works as a permanent monitor of water</a:t>
          </a:r>
          <a:endParaRPr lang="en-US" sz="3200" kern="1200" noProof="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biological samples can :</a:t>
          </a:r>
          <a:endParaRPr lang="en-US" sz="3200" kern="1200" noProof="0" dirty="0"/>
        </a:p>
        <a:p>
          <a:pPr marL="571500" lvl="2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reflect an increase in pollution.</a:t>
          </a:r>
          <a:endParaRPr lang="en-US" sz="3200" kern="1200" noProof="0" dirty="0"/>
        </a:p>
        <a:p>
          <a:pPr marL="571500" lvl="2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predict average values of chemical parameters </a:t>
          </a:r>
          <a:endParaRPr lang="en-US" sz="3200" kern="1200" noProof="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3200" kern="1200" noProof="0" dirty="0"/>
        </a:p>
      </dsp:txBody>
      <dsp:txXfrm>
        <a:off x="0" y="644386"/>
        <a:ext cx="8229600" cy="43533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9A63D-97EC-4D8E-9C2E-C4ED30233404}" type="datetimeFigureOut">
              <a:rPr lang="en-GB" smtClean="0"/>
              <a:t>31/08/2016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4150F-807D-4714-98C1-EB6F1C332CF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392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1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2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3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4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5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10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14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15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16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17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26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27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5E0491C-2E41-4A6D-8B6D-E906E3C8F2E5}" type="slidenum">
              <a:rPr lang="nl-NL" altLang="nl-BE" smtClean="0">
                <a:latin typeface="Times New Roman" pitchFamily="18" charset="0"/>
              </a:rPr>
              <a:pPr>
                <a:spcBef>
                  <a:spcPct val="0"/>
                </a:spcBef>
              </a:pPr>
              <a:t>28</a:t>
            </a:fld>
            <a:endParaRPr lang="nl-NL" altLang="nl-BE" smtClean="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BE" alt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1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10"/>
          <p:cNvSpPr>
            <a:spLocks noChangeShapeType="1"/>
          </p:cNvSpPr>
          <p:nvPr userDrawn="1"/>
        </p:nvSpPr>
        <p:spPr bwMode="auto">
          <a:xfrm>
            <a:off x="467544" y="6172200"/>
            <a:ext cx="8208912" cy="0"/>
          </a:xfrm>
          <a:prstGeom prst="line">
            <a:avLst/>
          </a:prstGeom>
          <a:noFill/>
          <a:ln w="19050">
            <a:solidFill>
              <a:srgbClr val="0A1E6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l-BE">
              <a:latin typeface="Times New Roman" charset="0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ctrTitle" hasCustomPrompt="1"/>
          </p:nvPr>
        </p:nvSpPr>
        <p:spPr>
          <a:xfrm>
            <a:off x="323528" y="1670943"/>
            <a:ext cx="8424936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 err="1" smtClean="0"/>
              <a:t>Title</a:t>
            </a:r>
            <a:r>
              <a:rPr lang="nl-NL" dirty="0" smtClean="0"/>
              <a:t> of the </a:t>
            </a:r>
            <a:r>
              <a:rPr lang="nl-NL" dirty="0" err="1" smtClean="0"/>
              <a:t>presentation</a:t>
            </a:r>
            <a:r>
              <a:rPr lang="nl-NL" dirty="0" smtClean="0"/>
              <a:t/>
            </a:r>
            <a:br>
              <a:rPr lang="nl-NL" dirty="0" smtClean="0"/>
            </a:br>
            <a:endParaRPr lang="en-GB" dirty="0"/>
          </a:p>
        </p:txBody>
      </p:sp>
      <p:sp>
        <p:nvSpPr>
          <p:cNvPr id="12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23528" y="2708920"/>
            <a:ext cx="8424936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err="1" smtClean="0"/>
              <a:t>Authors</a:t>
            </a:r>
            <a:r>
              <a:rPr lang="nl-NL" dirty="0" smtClean="0"/>
              <a:t> list</a:t>
            </a:r>
            <a:br>
              <a:rPr lang="nl-NL" dirty="0" smtClean="0"/>
            </a:br>
            <a:r>
              <a:rPr lang="nl-NL" dirty="0" smtClean="0"/>
              <a:t>(first name + last name, </a:t>
            </a:r>
            <a:r>
              <a:rPr lang="nl-NL" dirty="0" err="1" smtClean="0"/>
              <a:t>underline</a:t>
            </a:r>
            <a:r>
              <a:rPr lang="nl-NL" dirty="0" smtClean="0"/>
              <a:t> presenting </a:t>
            </a:r>
            <a:r>
              <a:rPr lang="nl-NL" dirty="0" err="1" smtClean="0"/>
              <a:t>author</a:t>
            </a:r>
            <a:r>
              <a:rPr lang="nl-NL" dirty="0" smtClean="0"/>
              <a:t>)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80628"/>
            <a:ext cx="86677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537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27438F-82E5-4393-BEB4-3B7B19AE700C}" type="datetimeFigureOut">
              <a:rPr lang="nl-BE" smtClean="0"/>
              <a:t>31/08/2016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FE9399-9006-4C6E-B85E-D273C7108327}" type="slidenum">
              <a:rPr lang="nl-BE" smtClean="0"/>
              <a:t>‹Nº›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474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(Gener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en-GB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00392" y="6237312"/>
            <a:ext cx="586408" cy="576064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0580C6-8728-4BBB-92EC-66A4287CDB3D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9" name="Line 10"/>
          <p:cNvSpPr>
            <a:spLocks noChangeShapeType="1"/>
          </p:cNvSpPr>
          <p:nvPr userDrawn="1"/>
        </p:nvSpPr>
        <p:spPr bwMode="auto">
          <a:xfrm>
            <a:off x="467544" y="6172200"/>
            <a:ext cx="8208912" cy="0"/>
          </a:xfrm>
          <a:prstGeom prst="line">
            <a:avLst/>
          </a:prstGeom>
          <a:noFill/>
          <a:ln w="19050">
            <a:solidFill>
              <a:srgbClr val="0A1E6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l-BE">
              <a:latin typeface="Times New Roman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80628"/>
            <a:ext cx="86677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39146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(Pictures &amp; Graph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4" y="6172809"/>
            <a:ext cx="1901082" cy="6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C:\Users\maarten\Documents\2012 PhD\Templates\GhEnToxLogo_EN_HiRes2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82"/>
          <a:stretch/>
        </p:blipFill>
        <p:spPr bwMode="auto">
          <a:xfrm>
            <a:off x="8062114" y="6184426"/>
            <a:ext cx="104639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ine 10"/>
          <p:cNvSpPr>
            <a:spLocks noChangeShapeType="1"/>
          </p:cNvSpPr>
          <p:nvPr userDrawn="1"/>
        </p:nvSpPr>
        <p:spPr bwMode="auto">
          <a:xfrm>
            <a:off x="3131840" y="6172200"/>
            <a:ext cx="2880320" cy="0"/>
          </a:xfrm>
          <a:prstGeom prst="line">
            <a:avLst/>
          </a:prstGeom>
          <a:noFill/>
          <a:ln w="19050">
            <a:solidFill>
              <a:srgbClr val="0A1E6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l-B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631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banner  (NOT BE USED IN PRINCI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258530"/>
            <a:ext cx="86677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00392" y="6237312"/>
            <a:ext cx="586408" cy="576064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0580C6-8728-4BBB-92EC-66A4287CDB3D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4" name="Line 10"/>
          <p:cNvSpPr>
            <a:spLocks noChangeShapeType="1"/>
          </p:cNvSpPr>
          <p:nvPr userDrawn="1"/>
        </p:nvSpPr>
        <p:spPr bwMode="auto">
          <a:xfrm>
            <a:off x="467544" y="6172200"/>
            <a:ext cx="8208912" cy="0"/>
          </a:xfrm>
          <a:prstGeom prst="line">
            <a:avLst/>
          </a:prstGeom>
          <a:noFill/>
          <a:ln w="19050">
            <a:solidFill>
              <a:srgbClr val="0A1E6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l-B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169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26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705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7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5250"/>
            <a:ext cx="8910638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el 2"/>
          <p:cNvSpPr>
            <a:spLocks noGrp="1"/>
          </p:cNvSpPr>
          <p:nvPr>
            <p:ph type="ctrTitle"/>
          </p:nvPr>
        </p:nvSpPr>
        <p:spPr>
          <a:xfrm>
            <a:off x="350801" y="1346671"/>
            <a:ext cx="8424936" cy="2016224"/>
          </a:xfrm>
        </p:spPr>
        <p:txBody>
          <a:bodyPr/>
          <a:lstStyle/>
          <a:p>
            <a:r>
              <a:rPr lang="en-US" sz="3200" b="1" dirty="0" smtClean="0"/>
              <a:t>Invertebrate community composition enables to predict compliance to microbial pathogen related standards of rivers</a:t>
            </a:r>
            <a:endParaRPr lang="en-GB" sz="3200" b="1" dirty="0"/>
          </a:p>
        </p:txBody>
      </p:sp>
      <p:sp>
        <p:nvSpPr>
          <p:cNvPr id="10" name="Ondertitel 3"/>
          <p:cNvSpPr>
            <a:spLocks noGrp="1"/>
          </p:cNvSpPr>
          <p:nvPr>
            <p:ph type="subTitle" idx="1"/>
          </p:nvPr>
        </p:nvSpPr>
        <p:spPr>
          <a:xfrm>
            <a:off x="634827" y="3526531"/>
            <a:ext cx="8064896" cy="766565"/>
          </a:xfrm>
        </p:spPr>
        <p:txBody>
          <a:bodyPr>
            <a:normAutofit fontScale="25000" lnSpcReduction="20000"/>
          </a:bodyPr>
          <a:lstStyle/>
          <a:p>
            <a:r>
              <a:rPr lang="en-US" sz="7600" u="sng" dirty="0" smtClean="0">
                <a:solidFill>
                  <a:schemeClr val="tx1"/>
                </a:solidFill>
              </a:rPr>
              <a:t>Rubén Jerves-</a:t>
            </a:r>
            <a:r>
              <a:rPr lang="en-US" sz="7600" u="sng" dirty="0" err="1" smtClean="0">
                <a:solidFill>
                  <a:schemeClr val="tx1"/>
                </a:solidFill>
              </a:rPr>
              <a:t>Cobo</a:t>
            </a:r>
            <a:r>
              <a:rPr lang="en-US" sz="7600" b="1" dirty="0" smtClean="0">
                <a:solidFill>
                  <a:schemeClr val="tx1"/>
                </a:solidFill>
              </a:rPr>
              <a:t>,</a:t>
            </a:r>
            <a:r>
              <a:rPr lang="en-US" sz="7600" dirty="0" smtClean="0">
                <a:solidFill>
                  <a:schemeClr val="tx1"/>
                </a:solidFill>
              </a:rPr>
              <a:t> </a:t>
            </a:r>
            <a:r>
              <a:rPr lang="en-US" sz="7600" dirty="0" smtClean="0">
                <a:solidFill>
                  <a:schemeClr val="tx1"/>
                </a:solidFill>
              </a:rPr>
              <a:t>I. </a:t>
            </a:r>
            <a:r>
              <a:rPr lang="en-US" sz="7600" dirty="0" err="1" smtClean="0">
                <a:solidFill>
                  <a:schemeClr val="tx1"/>
                </a:solidFill>
              </a:rPr>
              <a:t>Nopens</a:t>
            </a:r>
            <a:r>
              <a:rPr lang="en-US" sz="7600" dirty="0" smtClean="0">
                <a:solidFill>
                  <a:schemeClr val="tx1"/>
                </a:solidFill>
              </a:rPr>
              <a:t>, P</a:t>
            </a:r>
            <a:r>
              <a:rPr lang="en-US" sz="7600" dirty="0" smtClean="0">
                <a:solidFill>
                  <a:schemeClr val="tx1"/>
                </a:solidFill>
              </a:rPr>
              <a:t>. Goethals</a:t>
            </a:r>
          </a:p>
          <a:p>
            <a:endParaRPr lang="en-US" sz="7200" dirty="0" smtClean="0">
              <a:solidFill>
                <a:schemeClr val="tx1"/>
              </a:solidFill>
            </a:endParaRPr>
          </a:p>
          <a:p>
            <a:r>
              <a:rPr lang="en-US" sz="8000" dirty="0" err="1" smtClean="0">
                <a:solidFill>
                  <a:schemeClr val="tx1"/>
                </a:solidFill>
              </a:rPr>
              <a:t>Ruben.JervesCobo@UGent.Be</a:t>
            </a:r>
            <a:endParaRPr lang="en-US" sz="8000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2" name="Picture 8"/>
          <p:cNvPicPr/>
          <p:nvPr/>
        </p:nvPicPr>
        <p:blipFill>
          <a:blip r:embed="rId4"/>
          <a:stretch>
            <a:fillRect/>
          </a:stretch>
        </p:blipFill>
        <p:spPr>
          <a:xfrm>
            <a:off x="521757" y="4797152"/>
            <a:ext cx="1079640" cy="981720"/>
          </a:xfrm>
          <a:prstGeom prst="rect">
            <a:avLst/>
          </a:prstGeom>
          <a:ln>
            <a:noFill/>
          </a:ln>
        </p:spPr>
      </p:pic>
      <p:sp>
        <p:nvSpPr>
          <p:cNvPr id="15" name="14 Rectángulo"/>
          <p:cNvSpPr/>
          <p:nvPr/>
        </p:nvSpPr>
        <p:spPr>
          <a:xfrm>
            <a:off x="1907704" y="4918680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Laboratory of Environmental Toxicology and Aquatic Ecology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16308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5250"/>
            <a:ext cx="8910638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5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6310672"/>
              </p:ext>
            </p:extLst>
          </p:nvPr>
        </p:nvGraphicFramePr>
        <p:xfrm>
          <a:off x="398090" y="1019869"/>
          <a:ext cx="8219256" cy="5073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66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3"/>
          <a:stretch/>
        </p:blipFill>
        <p:spPr bwMode="auto">
          <a:xfrm>
            <a:off x="107950" y="95250"/>
            <a:ext cx="8910638" cy="110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5857306"/>
              </p:ext>
            </p:extLst>
          </p:nvPr>
        </p:nvGraphicFramePr>
        <p:xfrm>
          <a:off x="476314" y="1202499"/>
          <a:ext cx="8229600" cy="5073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5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3"/>
          <a:stretch/>
        </p:blipFill>
        <p:spPr bwMode="auto">
          <a:xfrm>
            <a:off x="107950" y="95250"/>
            <a:ext cx="8910638" cy="110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7868828"/>
              </p:ext>
            </p:extLst>
          </p:nvPr>
        </p:nvGraphicFramePr>
        <p:xfrm>
          <a:off x="467736" y="1224953"/>
          <a:ext cx="8229600" cy="5073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88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3"/>
          <a:stretch/>
        </p:blipFill>
        <p:spPr bwMode="auto">
          <a:xfrm>
            <a:off x="107950" y="95250"/>
            <a:ext cx="8910638" cy="110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1 Marcador de contenido"/>
          <p:cNvSpPr txBox="1">
            <a:spLocks/>
          </p:cNvSpPr>
          <p:nvPr/>
        </p:nvSpPr>
        <p:spPr>
          <a:xfrm>
            <a:off x="457200" y="1052736"/>
            <a:ext cx="8229600" cy="507342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 smtClean="0">
                <a:solidFill>
                  <a:schemeClr val="tx1"/>
                </a:solidFill>
              </a:rPr>
              <a:t>Objective</a:t>
            </a:r>
          </a:p>
          <a:p>
            <a:pPr marL="457200" indent="-457200" algn="l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Introduce a quick way of checking the fulfillment of fecal coliforms standards using macro-benthos. </a:t>
            </a:r>
          </a:p>
          <a:p>
            <a:pPr marL="457200" indent="-457200" algn="l">
              <a:buFontTx/>
              <a:buChar char="-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Analyzes the requirement to include biology and hydro-morphology aspects in Ecuadorian regulations to assess river ecosystem health.</a:t>
            </a:r>
          </a:p>
        </p:txBody>
      </p:sp>
      <p:sp>
        <p:nvSpPr>
          <p:cNvPr id="8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29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12" y="1200642"/>
            <a:ext cx="7423319" cy="5252694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009449" y="833037"/>
            <a:ext cx="5616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 smtClean="0"/>
              <a:t> </a:t>
            </a:r>
            <a:r>
              <a:rPr lang="es-EC" sz="3000" b="1" dirty="0" smtClean="0"/>
              <a:t>LOCATION</a:t>
            </a:r>
            <a:endParaRPr lang="es-EC" sz="3000" b="1" dirty="0"/>
          </a:p>
        </p:txBody>
      </p:sp>
      <p:grpSp>
        <p:nvGrpSpPr>
          <p:cNvPr id="7" name="6 Grupo"/>
          <p:cNvGrpSpPr/>
          <p:nvPr/>
        </p:nvGrpSpPr>
        <p:grpSpPr>
          <a:xfrm>
            <a:off x="491965" y="116298"/>
            <a:ext cx="8229600" cy="712173"/>
            <a:chOff x="0" y="0"/>
            <a:chExt cx="8229600" cy="712173"/>
          </a:xfrm>
        </p:grpSpPr>
        <p:sp>
          <p:nvSpPr>
            <p:cNvPr id="8" name="7 Rectángulo redondeado"/>
            <p:cNvSpPr/>
            <p:nvPr/>
          </p:nvSpPr>
          <p:spPr>
            <a:xfrm>
              <a:off x="0" y="0"/>
              <a:ext cx="8229600" cy="71217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8 Rectángulo"/>
            <p:cNvSpPr/>
            <p:nvPr/>
          </p:nvSpPr>
          <p:spPr>
            <a:xfrm>
              <a:off x="34765" y="34765"/>
              <a:ext cx="8160070" cy="6426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3000" dirty="0"/>
                <a:t>2</a:t>
              </a:r>
              <a:r>
                <a:rPr lang="es-EC" sz="3000" kern="1200" dirty="0" smtClean="0"/>
                <a:t>- </a:t>
              </a:r>
              <a:r>
                <a:rPr lang="es-EC" sz="3000" b="1" dirty="0"/>
                <a:t>MATERIALS AND </a:t>
              </a:r>
              <a:r>
                <a:rPr lang="es-EC" sz="3000" b="1" dirty="0" smtClean="0"/>
                <a:t>METHODS</a:t>
              </a:r>
              <a:r>
                <a:rPr lang="es-EC" sz="3000" kern="1200" dirty="0" smtClean="0"/>
                <a:t> </a:t>
              </a:r>
              <a:endParaRPr lang="es-EC" sz="3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5707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382" y="476672"/>
            <a:ext cx="4043785" cy="5714841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827584" y="292006"/>
            <a:ext cx="178125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000" b="1" dirty="0" smtClean="0"/>
              <a:t>LAND USE</a:t>
            </a:r>
            <a:endParaRPr lang="es-EC" sz="3000" b="1" dirty="0"/>
          </a:p>
        </p:txBody>
      </p:sp>
      <p:pic>
        <p:nvPicPr>
          <p:cNvPr id="7" name="Picture 2" descr="C:\Users\Usuario\AppData\Local\Temp\SNAGHTML91393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334" y="3726804"/>
            <a:ext cx="3103767" cy="212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Usuario\AppData\Local\Temp\SNAGHTML9b9d4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60" y="1514413"/>
            <a:ext cx="2821178" cy="229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lecha curvada hacia abajo 9"/>
          <p:cNvSpPr/>
          <p:nvPr/>
        </p:nvSpPr>
        <p:spPr>
          <a:xfrm>
            <a:off x="5050870" y="661338"/>
            <a:ext cx="2592287" cy="1233319"/>
          </a:xfrm>
          <a:prstGeom prst="curvedDownArrow">
            <a:avLst>
              <a:gd name="adj1" fmla="val 0"/>
              <a:gd name="adj2" fmla="val 33370"/>
              <a:gd name="adj3" fmla="val 551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sp>
        <p:nvSpPr>
          <p:cNvPr id="16" name="Flecha curvada hacia arriba 15"/>
          <p:cNvSpPr/>
          <p:nvPr/>
        </p:nvSpPr>
        <p:spPr>
          <a:xfrm rot="10094452">
            <a:off x="1067128" y="2110545"/>
            <a:ext cx="3143597" cy="1039928"/>
          </a:xfrm>
          <a:prstGeom prst="curvedUpArrow">
            <a:avLst>
              <a:gd name="adj1" fmla="val 932"/>
              <a:gd name="adj2" fmla="val 37329"/>
              <a:gd name="adj3" fmla="val 608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pic>
        <p:nvPicPr>
          <p:cNvPr id="19" name="9 Image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142" y="4221088"/>
            <a:ext cx="2637666" cy="197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906" y="545786"/>
            <a:ext cx="2933157" cy="2199868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7" y="1647550"/>
            <a:ext cx="2779450" cy="2029653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682" y="3888097"/>
            <a:ext cx="2910178" cy="2182634"/>
          </a:xfrm>
          <a:prstGeom prst="rect">
            <a:avLst/>
          </a:prstGeom>
        </p:spPr>
      </p:pic>
      <p:sp>
        <p:nvSpPr>
          <p:cNvPr id="26" name="Flecha doblada 25"/>
          <p:cNvSpPr/>
          <p:nvPr/>
        </p:nvSpPr>
        <p:spPr>
          <a:xfrm rot="328082">
            <a:off x="5151875" y="2074961"/>
            <a:ext cx="859188" cy="1050777"/>
          </a:xfrm>
          <a:prstGeom prst="bentArrow">
            <a:avLst>
              <a:gd name="adj1" fmla="val 1259"/>
              <a:gd name="adj2" fmla="val 15015"/>
              <a:gd name="adj3" fmla="val 50000"/>
              <a:gd name="adj4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sp>
        <p:nvSpPr>
          <p:cNvPr id="29" name="Flecha curvada hacia abajo 28"/>
          <p:cNvSpPr/>
          <p:nvPr/>
        </p:nvSpPr>
        <p:spPr>
          <a:xfrm>
            <a:off x="5940663" y="3368812"/>
            <a:ext cx="1678474" cy="530100"/>
          </a:xfrm>
          <a:prstGeom prst="curvedDownArrow">
            <a:avLst>
              <a:gd name="adj1" fmla="val 4534"/>
              <a:gd name="adj2" fmla="val 70658"/>
              <a:gd name="adj3" fmla="val 68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sp>
        <p:nvSpPr>
          <p:cNvPr id="30" name="Flecha curvada hacia la izquierda 29"/>
          <p:cNvSpPr/>
          <p:nvPr/>
        </p:nvSpPr>
        <p:spPr>
          <a:xfrm rot="5400000" flipH="1">
            <a:off x="3702271" y="1850458"/>
            <a:ext cx="446774" cy="2739765"/>
          </a:xfrm>
          <a:prstGeom prst="curvedLeftArrow">
            <a:avLst>
              <a:gd name="adj1" fmla="val 443"/>
              <a:gd name="adj2" fmla="val 84649"/>
              <a:gd name="adj3" fmla="val 67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sp>
        <p:nvSpPr>
          <p:cNvPr id="3072" name="Flecha doblada 3071"/>
          <p:cNvSpPr/>
          <p:nvPr/>
        </p:nvSpPr>
        <p:spPr>
          <a:xfrm rot="10600239">
            <a:off x="2915593" y="4375971"/>
            <a:ext cx="2617609" cy="1021430"/>
          </a:xfrm>
          <a:prstGeom prst="bentArrow">
            <a:avLst>
              <a:gd name="adj1" fmla="val 2830"/>
              <a:gd name="adj2" fmla="val 17148"/>
              <a:gd name="adj3" fmla="val 50000"/>
              <a:gd name="adj4" fmla="val 907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pic>
        <p:nvPicPr>
          <p:cNvPr id="21" name="Picture 8"/>
          <p:cNvPicPr/>
          <p:nvPr/>
        </p:nvPicPr>
        <p:blipFill>
          <a:blip r:embed="rId9"/>
          <a:stretch>
            <a:fillRect/>
          </a:stretch>
        </p:blipFill>
        <p:spPr>
          <a:xfrm>
            <a:off x="8065281" y="6070731"/>
            <a:ext cx="1079640" cy="7872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66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857 -0.43704 L 0.05157 -0.27153 " pathEditMode="relative" rAng="0" ptsTypes="AA">
                                      <p:cBhvr>
                                        <p:cTn id="17" dur="2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07" y="826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677 0.02153 L -0.04653 0.25255 " pathEditMode="relative" rAng="0" ptsTypes="AA">
                                      <p:cBhvr>
                                        <p:cTn id="19" dur="2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74" y="1155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0" grpId="2" animBg="1"/>
      <p:bldP spid="16" grpId="1" animBg="1"/>
      <p:bldP spid="16" grpId="2" animBg="1"/>
      <p:bldP spid="26" grpId="0" animBg="1"/>
      <p:bldP spid="29" grpId="0" animBg="1"/>
      <p:bldP spid="30" grpId="0" animBg="1"/>
      <p:bldP spid="307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:\Users\Administrador\Desktop\ESCRITORIO Y RESPALDOS\ESCRITORIO ABRIL\ICA\Fotos Desc AA.SS\3 Desc.Chiquin1-2-Caparosa12-13feb\DSC0639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992" y="4509120"/>
            <a:ext cx="24012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 descr="C:\Users\Administrador\Desktop\ESCRITORIO Y RESPALDOS\ESCRITORIO ABRIL\ICA\Fotos Desc AA.SS\3 Desc.Chiquin1-2-Caparosa12-13feb\DSC0641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301" y="692696"/>
            <a:ext cx="24012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391" y="2636912"/>
            <a:ext cx="2401200" cy="1800901"/>
          </a:xfrm>
          <a:prstGeom prst="rect">
            <a:avLst/>
          </a:prstGeom>
        </p:spPr>
      </p:pic>
      <p:sp>
        <p:nvSpPr>
          <p:cNvPr id="8" name="1 Marcador de contenido"/>
          <p:cNvSpPr txBox="1">
            <a:spLocks/>
          </p:cNvSpPr>
          <p:nvPr/>
        </p:nvSpPr>
        <p:spPr>
          <a:xfrm>
            <a:off x="395536" y="625291"/>
            <a:ext cx="6192688" cy="575603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 smtClean="0"/>
              <a:t>DATA COLLECTION:</a:t>
            </a:r>
          </a:p>
          <a:p>
            <a:pPr>
              <a:buFontTx/>
              <a:buChar char="-"/>
            </a:pPr>
            <a:r>
              <a:rPr lang="en-US" sz="2400" dirty="0" smtClean="0"/>
              <a:t>Completed </a:t>
            </a:r>
            <a:r>
              <a:rPr lang="en-US" sz="2400" dirty="0"/>
              <a:t>information on </a:t>
            </a:r>
            <a:r>
              <a:rPr lang="en-US" sz="2400" dirty="0" smtClean="0"/>
              <a:t>33 locations</a:t>
            </a:r>
          </a:p>
          <a:p>
            <a:pPr marL="0" indent="0">
              <a:buNone/>
            </a:pPr>
            <a:r>
              <a:rPr lang="en-US" sz="3000" b="1" dirty="0" smtClean="0"/>
              <a:t>Physicochemical, hydraulic, microbiological</a:t>
            </a:r>
            <a:r>
              <a:rPr lang="en-US" sz="3000" dirty="0" smtClean="0"/>
              <a:t> </a:t>
            </a:r>
          </a:p>
          <a:p>
            <a:r>
              <a:rPr lang="en-US" sz="2400" b="1" dirty="0" smtClean="0"/>
              <a:t>Laboratory</a:t>
            </a:r>
          </a:p>
          <a:p>
            <a:pPr lvl="1"/>
            <a:r>
              <a:rPr lang="en-US" sz="2400" dirty="0" smtClean="0"/>
              <a:t>BOD</a:t>
            </a:r>
            <a:r>
              <a:rPr lang="en-US" sz="2400" baseline="-25000" dirty="0" smtClean="0"/>
              <a:t>5,</a:t>
            </a:r>
            <a:r>
              <a:rPr lang="en-US" sz="2400" dirty="0" smtClean="0"/>
              <a:t> COD, Nitrate + Nitrite, Ammonia, Organic Nitrogen,  Phosphates, </a:t>
            </a:r>
            <a:r>
              <a:rPr lang="en-US" sz="2400" dirty="0"/>
              <a:t>Total </a:t>
            </a:r>
            <a:r>
              <a:rPr lang="en-US" sz="2400" dirty="0" smtClean="0"/>
              <a:t>Phosphorus, Fecal and Total Coliforms, </a:t>
            </a:r>
            <a:r>
              <a:rPr lang="en-US" sz="2400" dirty="0"/>
              <a:t>Real </a:t>
            </a:r>
            <a:r>
              <a:rPr lang="en-US" sz="2400" dirty="0" smtClean="0"/>
              <a:t>Color, Turbidity, Total Solids</a:t>
            </a:r>
            <a:endParaRPr lang="en-US" sz="2400" dirty="0"/>
          </a:p>
          <a:p>
            <a:r>
              <a:rPr lang="en-US" sz="2400" b="1" dirty="0" smtClean="0"/>
              <a:t>Field:</a:t>
            </a:r>
            <a:r>
              <a:rPr lang="en-US" sz="2400" dirty="0" smtClean="0"/>
              <a:t> Flow Velocity, </a:t>
            </a:r>
            <a:r>
              <a:rPr lang="en-US" sz="2400" dirty="0" err="1" smtClean="0"/>
              <a:t>Ph</a:t>
            </a:r>
            <a:r>
              <a:rPr lang="en-US" sz="2400" dirty="0" smtClean="0"/>
              <a:t>, Conductivity, Temperature, Dissolved Oxygen</a:t>
            </a:r>
          </a:p>
          <a:p>
            <a:pPr marL="0" indent="0">
              <a:buNone/>
            </a:pPr>
            <a:r>
              <a:rPr lang="es-EC" b="1" dirty="0" smtClean="0"/>
              <a:t>Macro-</a:t>
            </a:r>
            <a:r>
              <a:rPr lang="en-US" b="1" dirty="0" smtClean="0"/>
              <a:t>benthos</a:t>
            </a:r>
          </a:p>
          <a:p>
            <a:pPr marL="0" indent="0">
              <a:buNone/>
            </a:pPr>
            <a:r>
              <a:rPr lang="en-US" sz="2400" b="1" dirty="0" smtClean="0"/>
              <a:t>      </a:t>
            </a:r>
            <a:r>
              <a:rPr lang="en-US" sz="2400" dirty="0" smtClean="0"/>
              <a:t>39 </a:t>
            </a:r>
            <a:r>
              <a:rPr lang="en-US" sz="2400" dirty="0"/>
              <a:t>families (taxa) found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4096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40" y="837032"/>
            <a:ext cx="2880000" cy="28800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56" y="3717352"/>
            <a:ext cx="2880000" cy="288000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176" y="809115"/>
            <a:ext cx="2880000" cy="288000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539552" y="210706"/>
            <a:ext cx="31891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dirty="0" smtClean="0"/>
              <a:t>Variables Variation</a:t>
            </a:r>
            <a:endParaRPr lang="en-GB" sz="3000" b="1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81" y="765024"/>
            <a:ext cx="2880000" cy="2880000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17352"/>
            <a:ext cx="2880000" cy="2880000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290" y="3717352"/>
            <a:ext cx="288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3"/>
          <a:stretch/>
        </p:blipFill>
        <p:spPr bwMode="auto">
          <a:xfrm>
            <a:off x="107950" y="95250"/>
            <a:ext cx="8910638" cy="110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1 Marcador de contenido"/>
          <p:cNvSpPr txBox="1">
            <a:spLocks/>
          </p:cNvSpPr>
          <p:nvPr/>
        </p:nvSpPr>
        <p:spPr>
          <a:xfrm>
            <a:off x="457200" y="1052736"/>
            <a:ext cx="8229600" cy="507342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  <a:latin typeface="+mj-lt"/>
              </a:rPr>
              <a:t>Ecuadorian Water Quality Regulation for Fecal Coliforms</a:t>
            </a:r>
          </a:p>
          <a:p>
            <a:pPr marL="457200" indent="-457200" algn="l">
              <a:buFontTx/>
              <a:buChar char="-"/>
            </a:pPr>
            <a:endParaRPr lang="es-EC" dirty="0" smtClean="0">
              <a:solidFill>
                <a:schemeClr val="tx1"/>
              </a:solidFill>
              <a:latin typeface="+mj-lt"/>
            </a:endParaRPr>
          </a:p>
          <a:p>
            <a:endParaRPr lang="es-EC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402744"/>
              </p:ext>
            </p:extLst>
          </p:nvPr>
        </p:nvGraphicFramePr>
        <p:xfrm>
          <a:off x="755576" y="2420888"/>
          <a:ext cx="7848872" cy="29653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160"/>
                <a:gridCol w="4680520"/>
                <a:gridCol w="1728192"/>
              </a:tblGrid>
              <a:tr h="936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Regulations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Water used to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Fecal Coliforms</a:t>
                      </a:r>
                      <a:endParaRPr lang="es-EC" sz="2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Limited Value</a:t>
                      </a:r>
                      <a:endParaRPr lang="es-EC" sz="2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MPN/100 ml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05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First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Recreational with primary contact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≤200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05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Second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Agriculture and Livestock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≤1,000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05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Third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raw water previous to non-conventional treatment*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≤2,000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50050">
                <a:tc gridSpan="3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2000" baseline="30000" dirty="0">
                          <a:effectLst/>
                        </a:rPr>
                        <a:t>*</a:t>
                      </a:r>
                      <a:r>
                        <a:rPr lang="en-US" sz="2000" dirty="0">
                          <a:effectLst/>
                        </a:rPr>
                        <a:t> Conventional treatment refers to chemical addition, rapid mixing, flocculation and sedimentation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79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Marcador de contenido"/>
          <p:cNvSpPr txBox="1">
            <a:spLocks/>
          </p:cNvSpPr>
          <p:nvPr/>
        </p:nvSpPr>
        <p:spPr>
          <a:xfrm>
            <a:off x="457200" y="476672"/>
            <a:ext cx="8435280" cy="579350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 smtClean="0"/>
              <a:t>ECOLOGICAL WATER QUALITY</a:t>
            </a:r>
          </a:p>
          <a:p>
            <a:r>
              <a:rPr lang="en-US" dirty="0"/>
              <a:t>Biological Monitoring Working Party Index </a:t>
            </a:r>
            <a:r>
              <a:rPr lang="en-US" dirty="0" smtClean="0"/>
              <a:t>- Col</a:t>
            </a:r>
          </a:p>
          <a:p>
            <a:r>
              <a:rPr lang="en-US" dirty="0" smtClean="0"/>
              <a:t>BMWP-Col = f(Sensitivity of </a:t>
            </a:r>
            <a:r>
              <a:rPr lang="en-US" dirty="0" err="1" smtClean="0"/>
              <a:t>Macrobenthos</a:t>
            </a:r>
            <a:r>
              <a:rPr lang="en-US" dirty="0" smtClean="0"/>
              <a:t>)</a:t>
            </a:r>
          </a:p>
          <a:p>
            <a:r>
              <a:rPr lang="en-US" dirty="0" smtClean="0"/>
              <a:t> Sensitivity -&gt; 1-10 (Low – High Sensitivity)  </a:t>
            </a:r>
          </a:p>
          <a:p>
            <a:endParaRPr lang="en-US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497740"/>
              </p:ext>
            </p:extLst>
          </p:nvPr>
        </p:nvGraphicFramePr>
        <p:xfrm>
          <a:off x="2339752" y="3206890"/>
          <a:ext cx="4473813" cy="25983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4681"/>
                <a:gridCol w="1393063"/>
                <a:gridCol w="1122363"/>
                <a:gridCol w="1293706"/>
              </a:tblGrid>
              <a:tr h="44726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</a:rPr>
                        <a:t>Class</a:t>
                      </a:r>
                      <a:endParaRPr lang="en-US" sz="2000" kern="50" noProof="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  <a:latin typeface="+mn-lt"/>
                          <a:ea typeface="+mn-ea"/>
                        </a:rPr>
                        <a:t>Quality</a:t>
                      </a:r>
                      <a:endParaRPr lang="en-US" sz="2000" kern="50" noProof="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</a:rPr>
                        <a:t>BMWP</a:t>
                      </a:r>
                      <a:endParaRPr lang="en-US" sz="2000" kern="50" noProof="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</a:rPr>
                        <a:t>Color</a:t>
                      </a:r>
                      <a:endParaRPr lang="en-US" sz="2000" kern="50" noProof="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</a:tr>
              <a:tr h="42596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</a:rPr>
                        <a:t>I</a:t>
                      </a:r>
                      <a:endParaRPr lang="en-US" sz="2000" kern="50" noProof="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  <a:latin typeface="+mj-lt"/>
                          <a:ea typeface="+mn-ea"/>
                        </a:rPr>
                        <a:t>Very</a:t>
                      </a:r>
                      <a:r>
                        <a:rPr lang="en-US" sz="2000" kern="50" baseline="0" noProof="0" dirty="0" smtClean="0">
                          <a:effectLst/>
                          <a:latin typeface="+mj-lt"/>
                          <a:ea typeface="+mn-ea"/>
                        </a:rPr>
                        <a:t> Good</a:t>
                      </a:r>
                      <a:endParaRPr lang="en-US" sz="2000" kern="50" noProof="0" dirty="0">
                        <a:effectLst/>
                        <a:latin typeface="+mj-lt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  <a:latin typeface="+mn-lt"/>
                        </a:rPr>
                        <a:t>&gt; 100</a:t>
                      </a:r>
                      <a:endParaRPr lang="en-US" sz="2000" kern="50" noProof="0" dirty="0">
                        <a:effectLst/>
                        <a:latin typeface="+mn-lt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endParaRPr lang="es-EC" sz="1600" kern="5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2596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</a:rPr>
                        <a:t>II</a:t>
                      </a:r>
                      <a:endParaRPr lang="en-US" sz="2000" kern="50" noProof="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  <a:latin typeface="+mj-lt"/>
                          <a:ea typeface="+mn-ea"/>
                        </a:rPr>
                        <a:t>Good</a:t>
                      </a:r>
                      <a:endParaRPr lang="en-US" sz="2000" kern="50" noProof="0" dirty="0">
                        <a:effectLst/>
                        <a:latin typeface="+mj-lt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  <a:latin typeface="+mn-lt"/>
                        </a:rPr>
                        <a:t>61 - 100</a:t>
                      </a:r>
                      <a:endParaRPr lang="en-US" sz="2000" kern="50" noProof="0" dirty="0">
                        <a:effectLst/>
                        <a:latin typeface="+mn-lt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endParaRPr lang="es-EC" sz="1600" kern="5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2596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</a:rPr>
                        <a:t>III</a:t>
                      </a:r>
                      <a:endParaRPr lang="en-US" sz="2000" kern="50" noProof="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  <a:latin typeface="+mj-lt"/>
                          <a:ea typeface="Arial Unicode MS"/>
                        </a:rPr>
                        <a:t>Moderate</a:t>
                      </a:r>
                      <a:endParaRPr lang="en-US" sz="2000" kern="50" noProof="0" dirty="0">
                        <a:effectLst/>
                        <a:latin typeface="+mj-lt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  <a:latin typeface="+mn-lt"/>
                        </a:rPr>
                        <a:t>36 - 60</a:t>
                      </a:r>
                      <a:endParaRPr lang="en-US" sz="2000" kern="50" noProof="0" dirty="0">
                        <a:effectLst/>
                        <a:latin typeface="+mn-lt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endParaRPr lang="es-EC" sz="1600" kern="5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>
                    <a:solidFill>
                      <a:srgbClr val="FFFF00"/>
                    </a:solidFill>
                  </a:tcPr>
                </a:tc>
              </a:tr>
              <a:tr h="42596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</a:rPr>
                        <a:t>IV</a:t>
                      </a:r>
                      <a:endParaRPr lang="en-US" sz="2000" kern="50" noProof="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  <a:latin typeface="+mj-lt"/>
                          <a:ea typeface="Arial Unicode MS"/>
                        </a:rPr>
                        <a:t>Deficient</a:t>
                      </a:r>
                      <a:endParaRPr lang="en-US" sz="2000" kern="50" noProof="0" dirty="0">
                        <a:effectLst/>
                        <a:latin typeface="+mj-lt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  <a:latin typeface="+mn-lt"/>
                        </a:rPr>
                        <a:t>16 - 35</a:t>
                      </a:r>
                      <a:endParaRPr lang="en-US" sz="2000" kern="50" noProof="0" dirty="0">
                        <a:effectLst/>
                        <a:latin typeface="+mn-lt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endParaRPr lang="es-EC" sz="1600" kern="5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4726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</a:rPr>
                        <a:t>V</a:t>
                      </a:r>
                      <a:endParaRPr lang="en-US" sz="2000" kern="50" noProof="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  <a:latin typeface="+mj-lt"/>
                          <a:ea typeface="+mn-ea"/>
                        </a:rPr>
                        <a:t>Bad</a:t>
                      </a:r>
                      <a:endParaRPr lang="en-US" sz="2000" kern="50" noProof="0" dirty="0">
                        <a:effectLst/>
                        <a:latin typeface="+mj-lt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2000" kern="50" noProof="0" dirty="0" smtClean="0">
                          <a:effectLst/>
                          <a:latin typeface="+mn-lt"/>
                        </a:rPr>
                        <a:t>≤ 15</a:t>
                      </a:r>
                      <a:endParaRPr lang="en-US" sz="2000" kern="50" noProof="0" dirty="0">
                        <a:effectLst/>
                        <a:latin typeface="+mn-lt"/>
                        <a:ea typeface="Arial Unicode MS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endParaRPr lang="es-EC" sz="1600" kern="50" dirty="0">
                        <a:effectLst/>
                        <a:latin typeface="Arial"/>
                        <a:ea typeface="Arial Unicode MS"/>
                      </a:endParaRPr>
                    </a:p>
                  </a:txBody>
                  <a:tcPr marL="44450" marR="44450" marT="0" marB="0" anchor="b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4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5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29"/>
          <p:cNvSpPr>
            <a:spLocks noChangeArrowheads="1"/>
          </p:cNvSpPr>
          <p:nvPr/>
        </p:nvSpPr>
        <p:spPr bwMode="auto">
          <a:xfrm>
            <a:off x="3352800" y="2081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30"/>
          <p:cNvSpPr>
            <a:spLocks noChangeArrowheads="1"/>
          </p:cNvSpPr>
          <p:nvPr/>
        </p:nvSpPr>
        <p:spPr bwMode="auto">
          <a:xfrm>
            <a:off x="3352800" y="4748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31"/>
          <p:cNvSpPr>
            <a:spLocks noChangeArrowheads="1"/>
          </p:cNvSpPr>
          <p:nvPr/>
        </p:nvSpPr>
        <p:spPr bwMode="auto">
          <a:xfrm>
            <a:off x="3352800" y="4367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32"/>
          <p:cNvSpPr>
            <a:spLocks noChangeArrowheads="1"/>
          </p:cNvSpPr>
          <p:nvPr/>
        </p:nvSpPr>
        <p:spPr bwMode="auto">
          <a:xfrm>
            <a:off x="3352800" y="3986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33"/>
          <p:cNvSpPr>
            <a:spLocks noChangeArrowheads="1"/>
          </p:cNvSpPr>
          <p:nvPr/>
        </p:nvSpPr>
        <p:spPr bwMode="auto">
          <a:xfrm>
            <a:off x="3352800" y="3605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34"/>
          <p:cNvSpPr>
            <a:spLocks noChangeArrowheads="1"/>
          </p:cNvSpPr>
          <p:nvPr/>
        </p:nvSpPr>
        <p:spPr bwMode="auto">
          <a:xfrm>
            <a:off x="3352800" y="3224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35"/>
          <p:cNvSpPr>
            <a:spLocks noChangeArrowheads="1"/>
          </p:cNvSpPr>
          <p:nvPr/>
        </p:nvSpPr>
        <p:spPr bwMode="auto">
          <a:xfrm>
            <a:off x="3352800" y="2843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36"/>
          <p:cNvSpPr>
            <a:spLocks noChangeArrowheads="1"/>
          </p:cNvSpPr>
          <p:nvPr/>
        </p:nvSpPr>
        <p:spPr bwMode="auto">
          <a:xfrm>
            <a:off x="3352800" y="2462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Oval 37"/>
          <p:cNvSpPr>
            <a:spLocks noChangeArrowheads="1"/>
          </p:cNvSpPr>
          <p:nvPr/>
        </p:nvSpPr>
        <p:spPr bwMode="auto">
          <a:xfrm>
            <a:off x="4724400" y="4519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38"/>
          <p:cNvSpPr>
            <a:spLocks noChangeArrowheads="1"/>
          </p:cNvSpPr>
          <p:nvPr/>
        </p:nvSpPr>
        <p:spPr bwMode="auto">
          <a:xfrm>
            <a:off x="4724400" y="4138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Oval 39"/>
          <p:cNvSpPr>
            <a:spLocks noChangeArrowheads="1"/>
          </p:cNvSpPr>
          <p:nvPr/>
        </p:nvSpPr>
        <p:spPr bwMode="auto">
          <a:xfrm>
            <a:off x="4724400" y="3757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Oval 40"/>
          <p:cNvSpPr>
            <a:spLocks noChangeArrowheads="1"/>
          </p:cNvSpPr>
          <p:nvPr/>
        </p:nvSpPr>
        <p:spPr bwMode="auto">
          <a:xfrm>
            <a:off x="4724400" y="3376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Oval 41"/>
          <p:cNvSpPr>
            <a:spLocks noChangeArrowheads="1"/>
          </p:cNvSpPr>
          <p:nvPr/>
        </p:nvSpPr>
        <p:spPr bwMode="auto">
          <a:xfrm>
            <a:off x="4724400" y="2995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42"/>
          <p:cNvSpPr>
            <a:spLocks noChangeArrowheads="1"/>
          </p:cNvSpPr>
          <p:nvPr/>
        </p:nvSpPr>
        <p:spPr bwMode="auto">
          <a:xfrm>
            <a:off x="4724400" y="2614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Oval 43"/>
          <p:cNvSpPr>
            <a:spLocks noChangeArrowheads="1"/>
          </p:cNvSpPr>
          <p:nvPr/>
        </p:nvSpPr>
        <p:spPr bwMode="auto">
          <a:xfrm>
            <a:off x="4724400" y="2233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44"/>
          <p:cNvSpPr>
            <a:spLocks noChangeArrowheads="1"/>
          </p:cNvSpPr>
          <p:nvPr/>
        </p:nvSpPr>
        <p:spPr bwMode="auto">
          <a:xfrm>
            <a:off x="4038600" y="2157759"/>
            <a:ext cx="381000" cy="3048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Text Box 45"/>
          <p:cNvSpPr txBox="1">
            <a:spLocks noChangeArrowheads="1"/>
          </p:cNvSpPr>
          <p:nvPr/>
        </p:nvSpPr>
        <p:spPr bwMode="auto">
          <a:xfrm>
            <a:off x="228600" y="5358159"/>
            <a:ext cx="2819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 sz="2800">
                <a:latin typeface="Times New Roman" pitchFamily="18" charset="0"/>
              </a:rPr>
              <a:t>Measurement set</a:t>
            </a:r>
            <a:endParaRPr lang="en-GB" sz="2800">
              <a:latin typeface="Times New Roman" pitchFamily="18" charset="0"/>
            </a:endParaRPr>
          </a:p>
        </p:txBody>
      </p:sp>
      <p:sp>
        <p:nvSpPr>
          <p:cNvPr id="26" name="Line 46"/>
          <p:cNvSpPr>
            <a:spLocks noChangeShapeType="1"/>
          </p:cNvSpPr>
          <p:nvPr/>
        </p:nvSpPr>
        <p:spPr bwMode="auto">
          <a:xfrm>
            <a:off x="3657600" y="2233959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7" name="Line 47"/>
          <p:cNvSpPr>
            <a:spLocks noChangeShapeType="1"/>
          </p:cNvSpPr>
          <p:nvPr/>
        </p:nvSpPr>
        <p:spPr bwMode="auto">
          <a:xfrm>
            <a:off x="3657600" y="2691159"/>
            <a:ext cx="1295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8" name="Line 48"/>
          <p:cNvSpPr>
            <a:spLocks noChangeShapeType="1"/>
          </p:cNvSpPr>
          <p:nvPr/>
        </p:nvSpPr>
        <p:spPr bwMode="auto">
          <a:xfrm>
            <a:off x="3581400" y="3072159"/>
            <a:ext cx="1295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9" name="Line 49"/>
          <p:cNvSpPr>
            <a:spLocks noChangeShapeType="1"/>
          </p:cNvSpPr>
          <p:nvPr/>
        </p:nvSpPr>
        <p:spPr bwMode="auto">
          <a:xfrm>
            <a:off x="3581400" y="3453159"/>
            <a:ext cx="1371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30" name="Line 50"/>
          <p:cNvSpPr>
            <a:spLocks noChangeShapeType="1"/>
          </p:cNvSpPr>
          <p:nvPr/>
        </p:nvSpPr>
        <p:spPr bwMode="auto">
          <a:xfrm>
            <a:off x="3581400" y="3834159"/>
            <a:ext cx="1295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31" name="Line 51"/>
          <p:cNvSpPr>
            <a:spLocks noChangeShapeType="1"/>
          </p:cNvSpPr>
          <p:nvPr/>
        </p:nvSpPr>
        <p:spPr bwMode="auto">
          <a:xfrm>
            <a:off x="3581400" y="4138959"/>
            <a:ext cx="1295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32" name="Line 52"/>
          <p:cNvSpPr>
            <a:spLocks noChangeShapeType="1"/>
          </p:cNvSpPr>
          <p:nvPr/>
        </p:nvSpPr>
        <p:spPr bwMode="auto">
          <a:xfrm>
            <a:off x="3581400" y="4519959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33" name="Line 53"/>
          <p:cNvSpPr>
            <a:spLocks noChangeShapeType="1"/>
          </p:cNvSpPr>
          <p:nvPr/>
        </p:nvSpPr>
        <p:spPr bwMode="auto">
          <a:xfrm flipV="1">
            <a:off x="3581400" y="4748559"/>
            <a:ext cx="1371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34" name="Line 54"/>
          <p:cNvSpPr>
            <a:spLocks noChangeShapeType="1"/>
          </p:cNvSpPr>
          <p:nvPr/>
        </p:nvSpPr>
        <p:spPr bwMode="auto">
          <a:xfrm flipV="1">
            <a:off x="3505200" y="4367559"/>
            <a:ext cx="1447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35" name="Line 55"/>
          <p:cNvSpPr>
            <a:spLocks noChangeShapeType="1"/>
          </p:cNvSpPr>
          <p:nvPr/>
        </p:nvSpPr>
        <p:spPr bwMode="auto">
          <a:xfrm flipV="1">
            <a:off x="3505200" y="3910359"/>
            <a:ext cx="1524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36" name="Line 56"/>
          <p:cNvSpPr>
            <a:spLocks noChangeShapeType="1"/>
          </p:cNvSpPr>
          <p:nvPr/>
        </p:nvSpPr>
        <p:spPr bwMode="auto">
          <a:xfrm flipV="1">
            <a:off x="3505200" y="3605559"/>
            <a:ext cx="1524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37" name="Line 57"/>
          <p:cNvSpPr>
            <a:spLocks noChangeShapeType="1"/>
          </p:cNvSpPr>
          <p:nvPr/>
        </p:nvSpPr>
        <p:spPr bwMode="auto">
          <a:xfrm flipV="1">
            <a:off x="3581400" y="3224559"/>
            <a:ext cx="13716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38" name="Line 58"/>
          <p:cNvSpPr>
            <a:spLocks noChangeShapeType="1"/>
          </p:cNvSpPr>
          <p:nvPr/>
        </p:nvSpPr>
        <p:spPr bwMode="auto">
          <a:xfrm flipV="1">
            <a:off x="3581400" y="2767359"/>
            <a:ext cx="129540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39" name="Line 59"/>
          <p:cNvSpPr>
            <a:spLocks noChangeShapeType="1"/>
          </p:cNvSpPr>
          <p:nvPr/>
        </p:nvSpPr>
        <p:spPr bwMode="auto">
          <a:xfrm flipV="1">
            <a:off x="3581400" y="2462559"/>
            <a:ext cx="137160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40" name="Line 60"/>
          <p:cNvSpPr>
            <a:spLocks noChangeShapeType="1"/>
          </p:cNvSpPr>
          <p:nvPr/>
        </p:nvSpPr>
        <p:spPr bwMode="auto">
          <a:xfrm flipV="1">
            <a:off x="3657600" y="4367559"/>
            <a:ext cx="1219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41" name="Line 61"/>
          <p:cNvSpPr>
            <a:spLocks noChangeShapeType="1"/>
          </p:cNvSpPr>
          <p:nvPr/>
        </p:nvSpPr>
        <p:spPr bwMode="auto">
          <a:xfrm flipV="1">
            <a:off x="3581400" y="3910359"/>
            <a:ext cx="1371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42" name="Line 62"/>
          <p:cNvSpPr>
            <a:spLocks noChangeShapeType="1"/>
          </p:cNvSpPr>
          <p:nvPr/>
        </p:nvSpPr>
        <p:spPr bwMode="auto">
          <a:xfrm flipV="1">
            <a:off x="3581400" y="3529359"/>
            <a:ext cx="1447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43" name="Line 63"/>
          <p:cNvSpPr>
            <a:spLocks noChangeShapeType="1"/>
          </p:cNvSpPr>
          <p:nvPr/>
        </p:nvSpPr>
        <p:spPr bwMode="auto">
          <a:xfrm flipV="1">
            <a:off x="3657600" y="3224559"/>
            <a:ext cx="1295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44" name="Line 64"/>
          <p:cNvSpPr>
            <a:spLocks noChangeShapeType="1"/>
          </p:cNvSpPr>
          <p:nvPr/>
        </p:nvSpPr>
        <p:spPr bwMode="auto">
          <a:xfrm flipV="1">
            <a:off x="3581400" y="2767359"/>
            <a:ext cx="13716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45" name="Line 65"/>
          <p:cNvSpPr>
            <a:spLocks noChangeShapeType="1"/>
          </p:cNvSpPr>
          <p:nvPr/>
        </p:nvSpPr>
        <p:spPr bwMode="auto">
          <a:xfrm flipV="1">
            <a:off x="3505200" y="2462559"/>
            <a:ext cx="1447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46" name="Line 66"/>
          <p:cNvSpPr>
            <a:spLocks noChangeShapeType="1"/>
          </p:cNvSpPr>
          <p:nvPr/>
        </p:nvSpPr>
        <p:spPr bwMode="auto">
          <a:xfrm>
            <a:off x="3657600" y="2310159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47" name="Line 67"/>
          <p:cNvSpPr>
            <a:spLocks noChangeShapeType="1"/>
          </p:cNvSpPr>
          <p:nvPr/>
        </p:nvSpPr>
        <p:spPr bwMode="auto">
          <a:xfrm>
            <a:off x="3657600" y="2386359"/>
            <a:ext cx="1295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48" name="Line 68"/>
          <p:cNvSpPr>
            <a:spLocks noChangeShapeType="1"/>
          </p:cNvSpPr>
          <p:nvPr/>
        </p:nvSpPr>
        <p:spPr bwMode="auto">
          <a:xfrm>
            <a:off x="3657600" y="2233959"/>
            <a:ext cx="1295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49" name="Line 69"/>
          <p:cNvSpPr>
            <a:spLocks noChangeShapeType="1"/>
          </p:cNvSpPr>
          <p:nvPr/>
        </p:nvSpPr>
        <p:spPr bwMode="auto">
          <a:xfrm>
            <a:off x="3657600" y="2233959"/>
            <a:ext cx="12954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50" name="Line 70"/>
          <p:cNvSpPr>
            <a:spLocks noChangeShapeType="1"/>
          </p:cNvSpPr>
          <p:nvPr/>
        </p:nvSpPr>
        <p:spPr bwMode="auto">
          <a:xfrm>
            <a:off x="3581400" y="2310159"/>
            <a:ext cx="12954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51" name="Line 71"/>
          <p:cNvSpPr>
            <a:spLocks noChangeShapeType="1"/>
          </p:cNvSpPr>
          <p:nvPr/>
        </p:nvSpPr>
        <p:spPr bwMode="auto">
          <a:xfrm>
            <a:off x="3505200" y="2310159"/>
            <a:ext cx="14478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52" name="Line 72"/>
          <p:cNvSpPr>
            <a:spLocks noChangeShapeType="1"/>
          </p:cNvSpPr>
          <p:nvPr/>
        </p:nvSpPr>
        <p:spPr bwMode="auto">
          <a:xfrm>
            <a:off x="3581400" y="2614959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53" name="Line 73"/>
          <p:cNvSpPr>
            <a:spLocks noChangeShapeType="1"/>
          </p:cNvSpPr>
          <p:nvPr/>
        </p:nvSpPr>
        <p:spPr bwMode="auto">
          <a:xfrm>
            <a:off x="3505200" y="2691159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54" name="Line 74"/>
          <p:cNvSpPr>
            <a:spLocks noChangeShapeType="1"/>
          </p:cNvSpPr>
          <p:nvPr/>
        </p:nvSpPr>
        <p:spPr bwMode="auto">
          <a:xfrm>
            <a:off x="3581400" y="3072159"/>
            <a:ext cx="1295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55" name="Line 75"/>
          <p:cNvSpPr>
            <a:spLocks noChangeShapeType="1"/>
          </p:cNvSpPr>
          <p:nvPr/>
        </p:nvSpPr>
        <p:spPr bwMode="auto">
          <a:xfrm flipV="1">
            <a:off x="3505200" y="2843559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56" name="Line 76"/>
          <p:cNvSpPr>
            <a:spLocks noChangeShapeType="1"/>
          </p:cNvSpPr>
          <p:nvPr/>
        </p:nvSpPr>
        <p:spPr bwMode="auto">
          <a:xfrm flipV="1">
            <a:off x="3581400" y="3148359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57" name="Line 77"/>
          <p:cNvSpPr>
            <a:spLocks noChangeShapeType="1"/>
          </p:cNvSpPr>
          <p:nvPr/>
        </p:nvSpPr>
        <p:spPr bwMode="auto">
          <a:xfrm flipV="1">
            <a:off x="3581400" y="3910359"/>
            <a:ext cx="1295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58" name="Line 78"/>
          <p:cNvSpPr>
            <a:spLocks noChangeShapeType="1"/>
          </p:cNvSpPr>
          <p:nvPr/>
        </p:nvSpPr>
        <p:spPr bwMode="auto">
          <a:xfrm>
            <a:off x="3581400" y="3757959"/>
            <a:ext cx="1371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59" name="Text Box 79"/>
          <p:cNvSpPr txBox="1">
            <a:spLocks noChangeArrowheads="1"/>
          </p:cNvSpPr>
          <p:nvPr/>
        </p:nvSpPr>
        <p:spPr bwMode="auto">
          <a:xfrm>
            <a:off x="3048000" y="1319559"/>
            <a:ext cx="2514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 sz="2800">
                <a:latin typeface="Times New Roman" pitchFamily="18" charset="0"/>
              </a:rPr>
              <a:t>Training dataset</a:t>
            </a:r>
            <a:endParaRPr lang="en-GB" sz="2800">
              <a:latin typeface="Times New Roman" pitchFamily="18" charset="0"/>
            </a:endParaRPr>
          </a:p>
        </p:txBody>
      </p:sp>
      <p:sp>
        <p:nvSpPr>
          <p:cNvPr id="60" name="Oval 81"/>
          <p:cNvSpPr>
            <a:spLocks noChangeArrowheads="1"/>
          </p:cNvSpPr>
          <p:nvPr/>
        </p:nvSpPr>
        <p:spPr bwMode="auto">
          <a:xfrm>
            <a:off x="6400800" y="2081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82"/>
          <p:cNvSpPr>
            <a:spLocks noChangeArrowheads="1"/>
          </p:cNvSpPr>
          <p:nvPr/>
        </p:nvSpPr>
        <p:spPr bwMode="auto">
          <a:xfrm>
            <a:off x="6400800" y="2843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83"/>
          <p:cNvSpPr>
            <a:spLocks noChangeArrowheads="1"/>
          </p:cNvSpPr>
          <p:nvPr/>
        </p:nvSpPr>
        <p:spPr bwMode="auto">
          <a:xfrm>
            <a:off x="6400800" y="2462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84"/>
          <p:cNvSpPr>
            <a:spLocks noChangeArrowheads="1"/>
          </p:cNvSpPr>
          <p:nvPr/>
        </p:nvSpPr>
        <p:spPr bwMode="auto">
          <a:xfrm>
            <a:off x="6400800" y="3224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85"/>
          <p:cNvSpPr>
            <a:spLocks noChangeArrowheads="1"/>
          </p:cNvSpPr>
          <p:nvPr/>
        </p:nvSpPr>
        <p:spPr bwMode="auto">
          <a:xfrm>
            <a:off x="6400800" y="3605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86"/>
          <p:cNvSpPr>
            <a:spLocks noChangeArrowheads="1"/>
          </p:cNvSpPr>
          <p:nvPr/>
        </p:nvSpPr>
        <p:spPr bwMode="auto">
          <a:xfrm>
            <a:off x="6400800" y="3986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Oval 87"/>
          <p:cNvSpPr>
            <a:spLocks noChangeArrowheads="1"/>
          </p:cNvSpPr>
          <p:nvPr/>
        </p:nvSpPr>
        <p:spPr bwMode="auto">
          <a:xfrm>
            <a:off x="6400800" y="4367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88"/>
          <p:cNvSpPr>
            <a:spLocks noChangeArrowheads="1"/>
          </p:cNvSpPr>
          <p:nvPr/>
        </p:nvSpPr>
        <p:spPr bwMode="auto">
          <a:xfrm>
            <a:off x="6400800" y="4748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89"/>
          <p:cNvSpPr>
            <a:spLocks noChangeArrowheads="1"/>
          </p:cNvSpPr>
          <p:nvPr/>
        </p:nvSpPr>
        <p:spPr bwMode="auto">
          <a:xfrm>
            <a:off x="7086600" y="2081559"/>
            <a:ext cx="381000" cy="30480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Oval 90"/>
          <p:cNvSpPr>
            <a:spLocks noChangeArrowheads="1"/>
          </p:cNvSpPr>
          <p:nvPr/>
        </p:nvSpPr>
        <p:spPr bwMode="auto">
          <a:xfrm>
            <a:off x="8382000" y="2995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91"/>
          <p:cNvSpPr>
            <a:spLocks noChangeArrowheads="1"/>
          </p:cNvSpPr>
          <p:nvPr/>
        </p:nvSpPr>
        <p:spPr bwMode="auto">
          <a:xfrm>
            <a:off x="8382000" y="3757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92"/>
          <p:cNvSpPr>
            <a:spLocks noChangeArrowheads="1"/>
          </p:cNvSpPr>
          <p:nvPr/>
        </p:nvSpPr>
        <p:spPr bwMode="auto">
          <a:xfrm>
            <a:off x="8382000" y="4519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Oval 93"/>
          <p:cNvSpPr>
            <a:spLocks noChangeArrowheads="1"/>
          </p:cNvSpPr>
          <p:nvPr/>
        </p:nvSpPr>
        <p:spPr bwMode="auto">
          <a:xfrm>
            <a:off x="8382000" y="2233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Oval 94"/>
          <p:cNvSpPr>
            <a:spLocks noChangeArrowheads="1"/>
          </p:cNvSpPr>
          <p:nvPr/>
        </p:nvSpPr>
        <p:spPr bwMode="auto">
          <a:xfrm>
            <a:off x="8382000" y="4138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Oval 95"/>
          <p:cNvSpPr>
            <a:spLocks noChangeArrowheads="1"/>
          </p:cNvSpPr>
          <p:nvPr/>
        </p:nvSpPr>
        <p:spPr bwMode="auto">
          <a:xfrm>
            <a:off x="8382000" y="2614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Oval 96"/>
          <p:cNvSpPr>
            <a:spLocks noChangeArrowheads="1"/>
          </p:cNvSpPr>
          <p:nvPr/>
        </p:nvSpPr>
        <p:spPr bwMode="auto">
          <a:xfrm>
            <a:off x="8382000" y="3376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Oval 97"/>
          <p:cNvSpPr>
            <a:spLocks noChangeArrowheads="1"/>
          </p:cNvSpPr>
          <p:nvPr/>
        </p:nvSpPr>
        <p:spPr bwMode="auto">
          <a:xfrm>
            <a:off x="7772400" y="2233959"/>
            <a:ext cx="381000" cy="3810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Oval 98"/>
          <p:cNvSpPr>
            <a:spLocks noChangeArrowheads="1"/>
          </p:cNvSpPr>
          <p:nvPr/>
        </p:nvSpPr>
        <p:spPr bwMode="auto">
          <a:xfrm>
            <a:off x="7772400" y="2614959"/>
            <a:ext cx="381000" cy="3810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Oval 99"/>
          <p:cNvSpPr>
            <a:spLocks noChangeArrowheads="1"/>
          </p:cNvSpPr>
          <p:nvPr/>
        </p:nvSpPr>
        <p:spPr bwMode="auto">
          <a:xfrm>
            <a:off x="7772400" y="2995959"/>
            <a:ext cx="381000" cy="3810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Oval 100"/>
          <p:cNvSpPr>
            <a:spLocks noChangeArrowheads="1"/>
          </p:cNvSpPr>
          <p:nvPr/>
        </p:nvSpPr>
        <p:spPr bwMode="auto">
          <a:xfrm>
            <a:off x="7772400" y="3376959"/>
            <a:ext cx="381000" cy="3810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Oval 101"/>
          <p:cNvSpPr>
            <a:spLocks noChangeArrowheads="1"/>
          </p:cNvSpPr>
          <p:nvPr/>
        </p:nvSpPr>
        <p:spPr bwMode="auto">
          <a:xfrm>
            <a:off x="7772400" y="4138959"/>
            <a:ext cx="381000" cy="3810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Oval 102"/>
          <p:cNvSpPr>
            <a:spLocks noChangeArrowheads="1"/>
          </p:cNvSpPr>
          <p:nvPr/>
        </p:nvSpPr>
        <p:spPr bwMode="auto">
          <a:xfrm>
            <a:off x="7772400" y="3757959"/>
            <a:ext cx="381000" cy="3810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Oval 103"/>
          <p:cNvSpPr>
            <a:spLocks noChangeArrowheads="1"/>
          </p:cNvSpPr>
          <p:nvPr/>
        </p:nvSpPr>
        <p:spPr bwMode="auto">
          <a:xfrm>
            <a:off x="7772400" y="4519959"/>
            <a:ext cx="381000" cy="3810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Line 104"/>
          <p:cNvSpPr>
            <a:spLocks noChangeShapeType="1"/>
          </p:cNvSpPr>
          <p:nvPr/>
        </p:nvSpPr>
        <p:spPr bwMode="auto">
          <a:xfrm flipV="1">
            <a:off x="6477000" y="4748559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84" name="Line 105"/>
          <p:cNvSpPr>
            <a:spLocks noChangeShapeType="1"/>
          </p:cNvSpPr>
          <p:nvPr/>
        </p:nvSpPr>
        <p:spPr bwMode="auto">
          <a:xfrm flipV="1">
            <a:off x="6553200" y="4367559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85" name="Line 106"/>
          <p:cNvSpPr>
            <a:spLocks noChangeShapeType="1"/>
          </p:cNvSpPr>
          <p:nvPr/>
        </p:nvSpPr>
        <p:spPr bwMode="auto">
          <a:xfrm flipV="1">
            <a:off x="6553200" y="3986559"/>
            <a:ext cx="1447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86" name="Line 107"/>
          <p:cNvSpPr>
            <a:spLocks noChangeShapeType="1"/>
          </p:cNvSpPr>
          <p:nvPr/>
        </p:nvSpPr>
        <p:spPr bwMode="auto">
          <a:xfrm flipV="1">
            <a:off x="6705600" y="3605559"/>
            <a:ext cx="1219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87" name="Line 108"/>
          <p:cNvSpPr>
            <a:spLocks noChangeShapeType="1"/>
          </p:cNvSpPr>
          <p:nvPr/>
        </p:nvSpPr>
        <p:spPr bwMode="auto">
          <a:xfrm flipV="1">
            <a:off x="6629400" y="3224559"/>
            <a:ext cx="1295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88" name="Line 109"/>
          <p:cNvSpPr>
            <a:spLocks noChangeShapeType="1"/>
          </p:cNvSpPr>
          <p:nvPr/>
        </p:nvSpPr>
        <p:spPr bwMode="auto">
          <a:xfrm flipV="1">
            <a:off x="6553200" y="2843559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89" name="Line 110"/>
          <p:cNvSpPr>
            <a:spLocks noChangeShapeType="1"/>
          </p:cNvSpPr>
          <p:nvPr/>
        </p:nvSpPr>
        <p:spPr bwMode="auto">
          <a:xfrm flipV="1">
            <a:off x="6629400" y="2462559"/>
            <a:ext cx="1295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90" name="Line 111"/>
          <p:cNvSpPr>
            <a:spLocks noChangeShapeType="1"/>
          </p:cNvSpPr>
          <p:nvPr/>
        </p:nvSpPr>
        <p:spPr bwMode="auto">
          <a:xfrm>
            <a:off x="6629400" y="2310159"/>
            <a:ext cx="1295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91" name="Line 112"/>
          <p:cNvSpPr>
            <a:spLocks noChangeShapeType="1"/>
          </p:cNvSpPr>
          <p:nvPr/>
        </p:nvSpPr>
        <p:spPr bwMode="auto">
          <a:xfrm>
            <a:off x="6629400" y="2310159"/>
            <a:ext cx="1371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92" name="Line 113"/>
          <p:cNvSpPr>
            <a:spLocks noChangeShapeType="1"/>
          </p:cNvSpPr>
          <p:nvPr/>
        </p:nvSpPr>
        <p:spPr bwMode="auto">
          <a:xfrm>
            <a:off x="6629400" y="2233959"/>
            <a:ext cx="1371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93" name="Line 114"/>
          <p:cNvSpPr>
            <a:spLocks noChangeShapeType="1"/>
          </p:cNvSpPr>
          <p:nvPr/>
        </p:nvSpPr>
        <p:spPr bwMode="auto">
          <a:xfrm>
            <a:off x="6629400" y="2233959"/>
            <a:ext cx="1295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94" name="Line 115"/>
          <p:cNvSpPr>
            <a:spLocks noChangeShapeType="1"/>
          </p:cNvSpPr>
          <p:nvPr/>
        </p:nvSpPr>
        <p:spPr bwMode="auto">
          <a:xfrm>
            <a:off x="6629400" y="2233959"/>
            <a:ext cx="12954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95" name="Line 116"/>
          <p:cNvSpPr>
            <a:spLocks noChangeShapeType="1"/>
          </p:cNvSpPr>
          <p:nvPr/>
        </p:nvSpPr>
        <p:spPr bwMode="auto">
          <a:xfrm>
            <a:off x="6629400" y="2233959"/>
            <a:ext cx="1371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96" name="Line 117"/>
          <p:cNvSpPr>
            <a:spLocks noChangeShapeType="1"/>
          </p:cNvSpPr>
          <p:nvPr/>
        </p:nvSpPr>
        <p:spPr bwMode="auto">
          <a:xfrm>
            <a:off x="6705600" y="2233959"/>
            <a:ext cx="121920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97" name="Line 118"/>
          <p:cNvSpPr>
            <a:spLocks noChangeShapeType="1"/>
          </p:cNvSpPr>
          <p:nvPr/>
        </p:nvSpPr>
        <p:spPr bwMode="auto">
          <a:xfrm flipV="1">
            <a:off x="6705600" y="4367559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98" name="Line 119"/>
          <p:cNvSpPr>
            <a:spLocks noChangeShapeType="1"/>
          </p:cNvSpPr>
          <p:nvPr/>
        </p:nvSpPr>
        <p:spPr bwMode="auto">
          <a:xfrm flipV="1">
            <a:off x="6629400" y="3910359"/>
            <a:ext cx="1295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99" name="Line 120"/>
          <p:cNvSpPr>
            <a:spLocks noChangeShapeType="1"/>
          </p:cNvSpPr>
          <p:nvPr/>
        </p:nvSpPr>
        <p:spPr bwMode="auto">
          <a:xfrm flipV="1">
            <a:off x="6553200" y="3681759"/>
            <a:ext cx="1524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00" name="Line 121"/>
          <p:cNvSpPr>
            <a:spLocks noChangeShapeType="1"/>
          </p:cNvSpPr>
          <p:nvPr/>
        </p:nvSpPr>
        <p:spPr bwMode="auto">
          <a:xfrm flipV="1">
            <a:off x="6629400" y="3224559"/>
            <a:ext cx="1371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01" name="Line 122"/>
          <p:cNvSpPr>
            <a:spLocks noChangeShapeType="1"/>
          </p:cNvSpPr>
          <p:nvPr/>
        </p:nvSpPr>
        <p:spPr bwMode="auto">
          <a:xfrm flipV="1">
            <a:off x="6629400" y="2843559"/>
            <a:ext cx="1371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02" name="Line 123"/>
          <p:cNvSpPr>
            <a:spLocks noChangeShapeType="1"/>
          </p:cNvSpPr>
          <p:nvPr/>
        </p:nvSpPr>
        <p:spPr bwMode="auto">
          <a:xfrm flipV="1">
            <a:off x="6629400" y="2462559"/>
            <a:ext cx="1371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03" name="Line 124"/>
          <p:cNvSpPr>
            <a:spLocks noChangeShapeType="1"/>
          </p:cNvSpPr>
          <p:nvPr/>
        </p:nvSpPr>
        <p:spPr bwMode="auto">
          <a:xfrm>
            <a:off x="6629400" y="2614959"/>
            <a:ext cx="1295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04" name="Line 125"/>
          <p:cNvSpPr>
            <a:spLocks noChangeShapeType="1"/>
          </p:cNvSpPr>
          <p:nvPr/>
        </p:nvSpPr>
        <p:spPr bwMode="auto">
          <a:xfrm>
            <a:off x="6553200" y="3453159"/>
            <a:ext cx="1524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05" name="Line 126"/>
          <p:cNvSpPr>
            <a:spLocks noChangeShapeType="1"/>
          </p:cNvSpPr>
          <p:nvPr/>
        </p:nvSpPr>
        <p:spPr bwMode="auto">
          <a:xfrm>
            <a:off x="6553200" y="3453159"/>
            <a:ext cx="1447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06" name="Line 127"/>
          <p:cNvSpPr>
            <a:spLocks noChangeShapeType="1"/>
          </p:cNvSpPr>
          <p:nvPr/>
        </p:nvSpPr>
        <p:spPr bwMode="auto">
          <a:xfrm>
            <a:off x="6553200" y="3757959"/>
            <a:ext cx="1447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08" name="Rectangle 136"/>
          <p:cNvSpPr>
            <a:spLocks noChangeArrowheads="1"/>
          </p:cNvSpPr>
          <p:nvPr/>
        </p:nvSpPr>
        <p:spPr bwMode="auto">
          <a:xfrm>
            <a:off x="381000" y="4367559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9" name="Rectangle 137" descr="Small grid"/>
          <p:cNvSpPr>
            <a:spLocks noChangeArrowheads="1"/>
          </p:cNvSpPr>
          <p:nvPr/>
        </p:nvSpPr>
        <p:spPr bwMode="auto">
          <a:xfrm>
            <a:off x="381000" y="4367559"/>
            <a:ext cx="990600" cy="609600"/>
          </a:xfrm>
          <a:prstGeom prst="rect">
            <a:avLst/>
          </a:prstGeom>
          <a:pattFill prst="smGrid">
            <a:fgClr>
              <a:schemeClr val="tx1"/>
            </a:fgClr>
            <a:bgClr>
              <a:srgbClr val="66FF33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0" name="Rectangle 138" descr="Small grid"/>
          <p:cNvSpPr>
            <a:spLocks noChangeArrowheads="1"/>
          </p:cNvSpPr>
          <p:nvPr/>
        </p:nvSpPr>
        <p:spPr bwMode="auto">
          <a:xfrm>
            <a:off x="381000" y="5129559"/>
            <a:ext cx="990600" cy="304800"/>
          </a:xfrm>
          <a:prstGeom prst="rect">
            <a:avLst/>
          </a:prstGeom>
          <a:pattFill prst="smGrid">
            <a:fgClr>
              <a:schemeClr val="tx1"/>
            </a:fgClr>
            <a:bgClr>
              <a:srgbClr val="66FF33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1" name="Rectangle 139" descr="Small grid"/>
          <p:cNvSpPr>
            <a:spLocks noChangeArrowheads="1"/>
          </p:cNvSpPr>
          <p:nvPr/>
        </p:nvSpPr>
        <p:spPr bwMode="auto">
          <a:xfrm>
            <a:off x="1524000" y="4367559"/>
            <a:ext cx="457200" cy="60960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accent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2" name="Rectangle 140" descr="Small grid"/>
          <p:cNvSpPr>
            <a:spLocks noChangeArrowheads="1"/>
          </p:cNvSpPr>
          <p:nvPr/>
        </p:nvSpPr>
        <p:spPr bwMode="auto">
          <a:xfrm>
            <a:off x="1524000" y="5129559"/>
            <a:ext cx="457200" cy="304800"/>
          </a:xfrm>
          <a:prstGeom prst="rect">
            <a:avLst/>
          </a:prstGeom>
          <a:pattFill prst="smGrid">
            <a:fgClr>
              <a:schemeClr val="tx1"/>
            </a:fgClr>
            <a:bgClr>
              <a:schemeClr val="accent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3" name="Rectangle 141" descr="Small grid"/>
          <p:cNvSpPr>
            <a:spLocks noChangeArrowheads="1"/>
          </p:cNvSpPr>
          <p:nvPr/>
        </p:nvSpPr>
        <p:spPr bwMode="auto">
          <a:xfrm>
            <a:off x="2133600" y="5129559"/>
            <a:ext cx="457200" cy="304800"/>
          </a:xfrm>
          <a:prstGeom prst="rect">
            <a:avLst/>
          </a:prstGeom>
          <a:pattFill prst="smGrid">
            <a:fgClr>
              <a:schemeClr val="tx1"/>
            </a:fgClr>
            <a:bgClr>
              <a:srgbClr val="0000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4" name="Text Box 142"/>
          <p:cNvSpPr txBox="1">
            <a:spLocks noChangeArrowheads="1"/>
          </p:cNvSpPr>
          <p:nvPr/>
        </p:nvSpPr>
        <p:spPr bwMode="auto">
          <a:xfrm>
            <a:off x="609600" y="1319559"/>
            <a:ext cx="1828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 sz="2800">
                <a:latin typeface="Times New Roman" pitchFamily="18" charset="0"/>
              </a:rPr>
              <a:t>Ecosystem</a:t>
            </a:r>
            <a:endParaRPr lang="en-GB" sz="2800">
              <a:latin typeface="Times New Roman" pitchFamily="18" charset="0"/>
            </a:endParaRPr>
          </a:p>
        </p:txBody>
      </p:sp>
      <p:sp>
        <p:nvSpPr>
          <p:cNvPr id="115" name="Line 143"/>
          <p:cNvSpPr>
            <a:spLocks noChangeShapeType="1"/>
          </p:cNvSpPr>
          <p:nvPr/>
        </p:nvSpPr>
        <p:spPr bwMode="auto">
          <a:xfrm flipV="1">
            <a:off x="1143000" y="4672359"/>
            <a:ext cx="685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16" name="Line 144"/>
          <p:cNvSpPr>
            <a:spLocks noChangeShapeType="1"/>
          </p:cNvSpPr>
          <p:nvPr/>
        </p:nvSpPr>
        <p:spPr bwMode="auto">
          <a:xfrm flipV="1">
            <a:off x="1143000" y="5205759"/>
            <a:ext cx="685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17" name="Line 145"/>
          <p:cNvSpPr>
            <a:spLocks noChangeShapeType="1"/>
          </p:cNvSpPr>
          <p:nvPr/>
        </p:nvSpPr>
        <p:spPr bwMode="auto">
          <a:xfrm flipV="1">
            <a:off x="990600" y="5358159"/>
            <a:ext cx="1371600" cy="0"/>
          </a:xfrm>
          <a:prstGeom prst="line">
            <a:avLst/>
          </a:prstGeom>
          <a:noFill/>
          <a:ln w="38100">
            <a:solidFill>
              <a:srgbClr val="FF99CC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18" name="AutoShape 146"/>
          <p:cNvSpPr>
            <a:spLocks noChangeArrowheads="1"/>
          </p:cNvSpPr>
          <p:nvPr/>
        </p:nvSpPr>
        <p:spPr bwMode="auto">
          <a:xfrm>
            <a:off x="2286000" y="4443759"/>
            <a:ext cx="914400" cy="381000"/>
          </a:xfrm>
          <a:prstGeom prst="rightArrow">
            <a:avLst>
              <a:gd name="adj1" fmla="val 50000"/>
              <a:gd name="adj2" fmla="val 60000"/>
            </a:avLst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9" name="AutoShape 147"/>
          <p:cNvSpPr>
            <a:spLocks noChangeArrowheads="1"/>
          </p:cNvSpPr>
          <p:nvPr/>
        </p:nvSpPr>
        <p:spPr bwMode="auto">
          <a:xfrm>
            <a:off x="2819400" y="5129559"/>
            <a:ext cx="4572000" cy="381000"/>
          </a:xfrm>
          <a:prstGeom prst="rightArrow">
            <a:avLst>
              <a:gd name="adj1" fmla="val 50000"/>
              <a:gd name="adj2" fmla="val 300000"/>
            </a:avLst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0" name="Text Box 148"/>
          <p:cNvSpPr txBox="1">
            <a:spLocks noChangeArrowheads="1"/>
          </p:cNvSpPr>
          <p:nvPr/>
        </p:nvSpPr>
        <p:spPr bwMode="auto">
          <a:xfrm>
            <a:off x="2438400" y="4443759"/>
            <a:ext cx="381000" cy="3968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BE" sz="2000" b="1">
                <a:solidFill>
                  <a:schemeClr val="bg2"/>
                </a:solidFill>
                <a:latin typeface="Times New Roman" pitchFamily="18" charset="0"/>
              </a:rPr>
              <a:t>1</a:t>
            </a:r>
            <a:endParaRPr lang="en-GB" sz="2000" b="1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21" name="Text Box 149"/>
          <p:cNvSpPr txBox="1">
            <a:spLocks noChangeArrowheads="1"/>
          </p:cNvSpPr>
          <p:nvPr/>
        </p:nvSpPr>
        <p:spPr bwMode="auto">
          <a:xfrm>
            <a:off x="5638800" y="5129559"/>
            <a:ext cx="381000" cy="3968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BE" sz="2000" b="1">
                <a:solidFill>
                  <a:schemeClr val="bg2"/>
                </a:solidFill>
                <a:latin typeface="Times New Roman" pitchFamily="18" charset="0"/>
              </a:rPr>
              <a:t>2</a:t>
            </a:r>
            <a:endParaRPr lang="en-GB" sz="2000" b="1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22" name="Text Box 80"/>
          <p:cNvSpPr txBox="1">
            <a:spLocks noChangeArrowheads="1"/>
          </p:cNvSpPr>
          <p:nvPr/>
        </p:nvSpPr>
        <p:spPr bwMode="auto">
          <a:xfrm>
            <a:off x="6019800" y="1397719"/>
            <a:ext cx="297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 sz="2800" dirty="0">
                <a:latin typeface="Times New Roman" pitchFamily="18" charset="0"/>
              </a:rPr>
              <a:t>Validation dataset</a:t>
            </a:r>
            <a:endParaRPr lang="en-GB" sz="2800" dirty="0">
              <a:latin typeface="Times New Roman" pitchFamily="18" charset="0"/>
            </a:endParaRPr>
          </a:p>
        </p:txBody>
      </p:sp>
      <p:sp>
        <p:nvSpPr>
          <p:cNvPr id="123" name="122 Rectángulo"/>
          <p:cNvSpPr/>
          <p:nvPr/>
        </p:nvSpPr>
        <p:spPr>
          <a:xfrm>
            <a:off x="785810" y="476672"/>
            <a:ext cx="351949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3000" b="1" dirty="0"/>
              <a:t>Model development </a:t>
            </a:r>
            <a:endParaRPr lang="nl-BE" sz="3000" b="1" dirty="0" smtClean="0"/>
          </a:p>
        </p:txBody>
      </p:sp>
      <p:sp>
        <p:nvSpPr>
          <p:cNvPr id="149" name="AutoShape 128"/>
          <p:cNvSpPr>
            <a:spLocks noChangeArrowheads="1"/>
          </p:cNvSpPr>
          <p:nvPr/>
        </p:nvSpPr>
        <p:spPr bwMode="auto">
          <a:xfrm>
            <a:off x="8077200" y="1776759"/>
            <a:ext cx="228600" cy="685800"/>
          </a:xfrm>
          <a:prstGeom prst="lightningBolt">
            <a:avLst/>
          </a:prstGeom>
          <a:solidFill>
            <a:srgbClr val="FFFF0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Oval 4"/>
          <p:cNvSpPr>
            <a:spLocks noChangeArrowheads="1"/>
          </p:cNvSpPr>
          <p:nvPr/>
        </p:nvSpPr>
        <p:spPr bwMode="auto">
          <a:xfrm>
            <a:off x="1219200" y="20815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3" name="Oval 5"/>
          <p:cNvSpPr>
            <a:spLocks noChangeArrowheads="1"/>
          </p:cNvSpPr>
          <p:nvPr/>
        </p:nvSpPr>
        <p:spPr bwMode="auto">
          <a:xfrm>
            <a:off x="609600" y="28435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" name="Oval 6"/>
          <p:cNvSpPr>
            <a:spLocks noChangeArrowheads="1"/>
          </p:cNvSpPr>
          <p:nvPr/>
        </p:nvSpPr>
        <p:spPr bwMode="auto">
          <a:xfrm>
            <a:off x="685800" y="21577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Oval 7"/>
          <p:cNvSpPr>
            <a:spLocks noChangeArrowheads="1"/>
          </p:cNvSpPr>
          <p:nvPr/>
        </p:nvSpPr>
        <p:spPr bwMode="auto">
          <a:xfrm>
            <a:off x="685800" y="33007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Oval 8"/>
          <p:cNvSpPr>
            <a:spLocks noChangeArrowheads="1"/>
          </p:cNvSpPr>
          <p:nvPr/>
        </p:nvSpPr>
        <p:spPr bwMode="auto">
          <a:xfrm>
            <a:off x="1524000" y="25387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7" name="Oval 9"/>
          <p:cNvSpPr>
            <a:spLocks noChangeArrowheads="1"/>
          </p:cNvSpPr>
          <p:nvPr/>
        </p:nvSpPr>
        <p:spPr bwMode="auto">
          <a:xfrm>
            <a:off x="1447800" y="29959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8" name="Oval 10"/>
          <p:cNvSpPr>
            <a:spLocks noChangeArrowheads="1"/>
          </p:cNvSpPr>
          <p:nvPr/>
        </p:nvSpPr>
        <p:spPr bwMode="auto">
          <a:xfrm>
            <a:off x="1447800" y="35293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Oval 11"/>
          <p:cNvSpPr>
            <a:spLocks noChangeArrowheads="1"/>
          </p:cNvSpPr>
          <p:nvPr/>
        </p:nvSpPr>
        <p:spPr bwMode="auto">
          <a:xfrm>
            <a:off x="838200" y="3834159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0" name="Oval 12"/>
          <p:cNvSpPr>
            <a:spLocks noChangeArrowheads="1"/>
          </p:cNvSpPr>
          <p:nvPr/>
        </p:nvSpPr>
        <p:spPr bwMode="auto">
          <a:xfrm>
            <a:off x="1143000" y="27673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1" name="Oval 13"/>
          <p:cNvSpPr>
            <a:spLocks noChangeArrowheads="1"/>
          </p:cNvSpPr>
          <p:nvPr/>
        </p:nvSpPr>
        <p:spPr bwMode="auto">
          <a:xfrm>
            <a:off x="762000" y="31483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2" name="Oval 14"/>
          <p:cNvSpPr>
            <a:spLocks noChangeArrowheads="1"/>
          </p:cNvSpPr>
          <p:nvPr/>
        </p:nvSpPr>
        <p:spPr bwMode="auto">
          <a:xfrm>
            <a:off x="914400" y="36817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Oval 15"/>
          <p:cNvSpPr>
            <a:spLocks noChangeArrowheads="1"/>
          </p:cNvSpPr>
          <p:nvPr/>
        </p:nvSpPr>
        <p:spPr bwMode="auto">
          <a:xfrm>
            <a:off x="1752600" y="3224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" name="Oval 16"/>
          <p:cNvSpPr>
            <a:spLocks noChangeArrowheads="1"/>
          </p:cNvSpPr>
          <p:nvPr/>
        </p:nvSpPr>
        <p:spPr bwMode="auto">
          <a:xfrm>
            <a:off x="914400" y="2462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Oval 17"/>
          <p:cNvSpPr>
            <a:spLocks noChangeArrowheads="1"/>
          </p:cNvSpPr>
          <p:nvPr/>
        </p:nvSpPr>
        <p:spPr bwMode="auto">
          <a:xfrm>
            <a:off x="1371600" y="32245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6" name="Oval 18"/>
          <p:cNvSpPr>
            <a:spLocks noChangeArrowheads="1"/>
          </p:cNvSpPr>
          <p:nvPr/>
        </p:nvSpPr>
        <p:spPr bwMode="auto">
          <a:xfrm>
            <a:off x="1752600" y="2157759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7" name="Line 19"/>
          <p:cNvSpPr>
            <a:spLocks noChangeShapeType="1"/>
          </p:cNvSpPr>
          <p:nvPr/>
        </p:nvSpPr>
        <p:spPr bwMode="auto">
          <a:xfrm flipV="1">
            <a:off x="1676400" y="2386359"/>
            <a:ext cx="228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98" name="Line 20"/>
          <p:cNvSpPr>
            <a:spLocks noChangeShapeType="1"/>
          </p:cNvSpPr>
          <p:nvPr/>
        </p:nvSpPr>
        <p:spPr bwMode="auto">
          <a:xfrm flipV="1">
            <a:off x="1828800" y="2538759"/>
            <a:ext cx="228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199" name="Line 21"/>
          <p:cNvSpPr>
            <a:spLocks noChangeShapeType="1"/>
          </p:cNvSpPr>
          <p:nvPr/>
        </p:nvSpPr>
        <p:spPr bwMode="auto">
          <a:xfrm flipV="1">
            <a:off x="1143000" y="2310159"/>
            <a:ext cx="228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00" name="Line 22"/>
          <p:cNvSpPr>
            <a:spLocks noChangeShapeType="1"/>
          </p:cNvSpPr>
          <p:nvPr/>
        </p:nvSpPr>
        <p:spPr bwMode="auto">
          <a:xfrm flipV="1">
            <a:off x="1371600" y="2995959"/>
            <a:ext cx="228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01" name="Line 23"/>
          <p:cNvSpPr>
            <a:spLocks noChangeShapeType="1"/>
          </p:cNvSpPr>
          <p:nvPr/>
        </p:nvSpPr>
        <p:spPr bwMode="auto">
          <a:xfrm flipH="1" flipV="1">
            <a:off x="838200" y="2310159"/>
            <a:ext cx="228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02" name="Line 24"/>
          <p:cNvSpPr>
            <a:spLocks noChangeShapeType="1"/>
          </p:cNvSpPr>
          <p:nvPr/>
        </p:nvSpPr>
        <p:spPr bwMode="auto">
          <a:xfrm flipV="1">
            <a:off x="838200" y="2995959"/>
            <a:ext cx="457200" cy="76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03" name="Line 25"/>
          <p:cNvSpPr>
            <a:spLocks noChangeShapeType="1"/>
          </p:cNvSpPr>
          <p:nvPr/>
        </p:nvSpPr>
        <p:spPr bwMode="auto">
          <a:xfrm flipV="1">
            <a:off x="838200" y="3300759"/>
            <a:ext cx="228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04" name="Line 26"/>
          <p:cNvSpPr>
            <a:spLocks noChangeShapeType="1"/>
          </p:cNvSpPr>
          <p:nvPr/>
        </p:nvSpPr>
        <p:spPr bwMode="auto">
          <a:xfrm flipV="1">
            <a:off x="1524000" y="3148359"/>
            <a:ext cx="228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05" name="Line 27"/>
          <p:cNvSpPr>
            <a:spLocks noChangeShapeType="1"/>
          </p:cNvSpPr>
          <p:nvPr/>
        </p:nvSpPr>
        <p:spPr bwMode="auto">
          <a:xfrm flipV="1">
            <a:off x="914400" y="3834159"/>
            <a:ext cx="228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06" name="Line 28"/>
          <p:cNvSpPr>
            <a:spLocks noChangeShapeType="1"/>
          </p:cNvSpPr>
          <p:nvPr/>
        </p:nvSpPr>
        <p:spPr bwMode="auto">
          <a:xfrm flipV="1">
            <a:off x="1752600" y="3453159"/>
            <a:ext cx="228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07" name="Oval 129"/>
          <p:cNvSpPr>
            <a:spLocks noChangeArrowheads="1"/>
          </p:cNvSpPr>
          <p:nvPr/>
        </p:nvSpPr>
        <p:spPr bwMode="auto">
          <a:xfrm>
            <a:off x="1219200" y="3834159"/>
            <a:ext cx="685800" cy="304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" name="Oval 130"/>
          <p:cNvSpPr>
            <a:spLocks noChangeArrowheads="1"/>
          </p:cNvSpPr>
          <p:nvPr/>
        </p:nvSpPr>
        <p:spPr bwMode="auto">
          <a:xfrm>
            <a:off x="914400" y="3453159"/>
            <a:ext cx="685800" cy="304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" name="Oval 131"/>
          <p:cNvSpPr>
            <a:spLocks noChangeArrowheads="1"/>
          </p:cNvSpPr>
          <p:nvPr/>
        </p:nvSpPr>
        <p:spPr bwMode="auto">
          <a:xfrm>
            <a:off x="990600" y="2691159"/>
            <a:ext cx="685800" cy="304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0" name="Oval 132"/>
          <p:cNvSpPr>
            <a:spLocks noChangeArrowheads="1"/>
          </p:cNvSpPr>
          <p:nvPr/>
        </p:nvSpPr>
        <p:spPr bwMode="auto">
          <a:xfrm>
            <a:off x="1905000" y="2919759"/>
            <a:ext cx="685800" cy="304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1" name="Line 133"/>
          <p:cNvSpPr>
            <a:spLocks noChangeShapeType="1"/>
          </p:cNvSpPr>
          <p:nvPr/>
        </p:nvSpPr>
        <p:spPr bwMode="auto">
          <a:xfrm>
            <a:off x="1981200" y="2462559"/>
            <a:ext cx="228600" cy="6096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12" name="Line 134"/>
          <p:cNvSpPr>
            <a:spLocks noChangeShapeType="1"/>
          </p:cNvSpPr>
          <p:nvPr/>
        </p:nvSpPr>
        <p:spPr bwMode="auto">
          <a:xfrm>
            <a:off x="1371600" y="3529359"/>
            <a:ext cx="228600" cy="6096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  <p:sp>
        <p:nvSpPr>
          <p:cNvPr id="213" name="Line 135"/>
          <p:cNvSpPr>
            <a:spLocks noChangeShapeType="1"/>
          </p:cNvSpPr>
          <p:nvPr/>
        </p:nvSpPr>
        <p:spPr bwMode="auto">
          <a:xfrm>
            <a:off x="1371600" y="2919759"/>
            <a:ext cx="228600" cy="6096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9375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3528" y="1030670"/>
            <a:ext cx="8445822" cy="4836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nl-BE" sz="2800" dirty="0" smtClean="0"/>
              <a:t>Classification </a:t>
            </a:r>
            <a:r>
              <a:rPr lang="nl-BE" sz="2800" dirty="0"/>
              <a:t>trees: searching for if-then rules (</a:t>
            </a:r>
            <a:r>
              <a:rPr lang="nl-BE" sz="2800" dirty="0" smtClean="0"/>
              <a:t>threshold </a:t>
            </a:r>
            <a:r>
              <a:rPr lang="nl-BE" sz="2800" dirty="0"/>
              <a:t>values</a:t>
            </a:r>
            <a:r>
              <a:rPr lang="nl-BE" sz="2800" dirty="0" smtClean="0"/>
              <a:t>): 100% reliable and ‘safe’ models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258888" y="2780630"/>
            <a:ext cx="3384550" cy="33131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4500563" y="6093743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BE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3059113" y="3717255"/>
            <a:ext cx="144462" cy="144463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3708400" y="3572793"/>
            <a:ext cx="144463" cy="144462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3995738" y="5301580"/>
            <a:ext cx="144462" cy="144463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3779838" y="5157118"/>
            <a:ext cx="144462" cy="144462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4211638" y="5014243"/>
            <a:ext cx="144462" cy="144462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3275013" y="3933155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1619250" y="5590505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051050" y="3069555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2555875" y="5014243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3492500" y="2348830"/>
            <a:ext cx="0" cy="3744913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nl-BE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3419475" y="263775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BE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>
            <a:off x="3059113" y="263775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BE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1258888" y="3501355"/>
            <a:ext cx="4033837" cy="0"/>
          </a:xfrm>
          <a:prstGeom prst="line">
            <a:avLst/>
          </a:prstGeom>
          <a:noFill/>
          <a:ln w="53975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nl-BE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V="1">
            <a:off x="5003800" y="299811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BE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5003800" y="350135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BE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6659563" y="2925093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6659563" y="3285455"/>
            <a:ext cx="144462" cy="144463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6948488" y="2780630"/>
            <a:ext cx="1728787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 dirty="0" smtClean="0"/>
              <a:t>Absence</a:t>
            </a:r>
            <a:endParaRPr lang="nl-BE" dirty="0"/>
          </a:p>
          <a:p>
            <a:pPr>
              <a:spcBef>
                <a:spcPct val="50000"/>
              </a:spcBef>
            </a:pPr>
            <a:r>
              <a:rPr lang="nl-BE" dirty="0" smtClean="0"/>
              <a:t>Presence</a:t>
            </a:r>
            <a:endParaRPr lang="nl-NL" dirty="0"/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3133725" y="2260076"/>
            <a:ext cx="358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/>
              <a:t>a</a:t>
            </a:r>
            <a:endParaRPr lang="nl-NL"/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900113" y="2925093"/>
            <a:ext cx="358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/>
              <a:t>c</a:t>
            </a:r>
            <a:endParaRPr lang="nl-NL"/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900113" y="3790280"/>
            <a:ext cx="358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/>
              <a:t>b</a:t>
            </a:r>
            <a:endParaRPr lang="nl-NL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516688" y="5373018"/>
            <a:ext cx="792162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/>
              <a:t>B&lt;a</a:t>
            </a:r>
            <a:endParaRPr lang="nl-NL"/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7740650" y="5373018"/>
            <a:ext cx="792163" cy="366712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 dirty="0"/>
              <a:t>B&gt;=a</a:t>
            </a:r>
            <a:endParaRPr lang="nl-NL" dirty="0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7524750" y="5733380"/>
            <a:ext cx="215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BE"/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 flipH="1" flipV="1">
            <a:off x="7308850" y="5733380"/>
            <a:ext cx="215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BE"/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7164388" y="4653880"/>
            <a:ext cx="792162" cy="37623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/>
              <a:t>O&lt;=b</a:t>
            </a:r>
            <a:endParaRPr lang="nl-NL"/>
          </a:p>
        </p:txBody>
      </p:sp>
      <p:sp>
        <p:nvSpPr>
          <p:cNvPr id="34" name="Text Box 34"/>
          <p:cNvSpPr txBox="1">
            <a:spLocks noChangeArrowheads="1"/>
          </p:cNvSpPr>
          <p:nvPr/>
        </p:nvSpPr>
        <p:spPr bwMode="auto">
          <a:xfrm>
            <a:off x="5940425" y="4653880"/>
            <a:ext cx="792163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/>
              <a:t>O&gt;b</a:t>
            </a:r>
            <a:endParaRPr lang="nl-NL"/>
          </a:p>
        </p:txBody>
      </p:sp>
      <p:sp>
        <p:nvSpPr>
          <p:cNvPr id="35" name="Text Box 35"/>
          <p:cNvSpPr txBox="1">
            <a:spLocks noChangeArrowheads="1"/>
          </p:cNvSpPr>
          <p:nvPr/>
        </p:nvSpPr>
        <p:spPr bwMode="auto">
          <a:xfrm>
            <a:off x="6588125" y="4006180"/>
            <a:ext cx="792163" cy="376238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/>
              <a:t>O&lt;c</a:t>
            </a:r>
            <a:endParaRPr lang="nl-NL"/>
          </a:p>
        </p:txBody>
      </p:sp>
      <p:sp>
        <p:nvSpPr>
          <p:cNvPr id="36" name="Text Box 36"/>
          <p:cNvSpPr txBox="1">
            <a:spLocks noChangeArrowheads="1"/>
          </p:cNvSpPr>
          <p:nvPr/>
        </p:nvSpPr>
        <p:spPr bwMode="auto">
          <a:xfrm>
            <a:off x="5364163" y="4006180"/>
            <a:ext cx="792162" cy="37623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/>
              <a:t>O&lt;=c</a:t>
            </a:r>
            <a:endParaRPr lang="nl-NL"/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 flipV="1">
            <a:off x="6948488" y="5014243"/>
            <a:ext cx="21590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BE"/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 flipH="1" flipV="1">
            <a:off x="6732588" y="5014243"/>
            <a:ext cx="21590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BE"/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 flipV="1">
            <a:off x="6372225" y="4364955"/>
            <a:ext cx="2159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BE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 flipH="1" flipV="1">
            <a:off x="6156325" y="4364955"/>
            <a:ext cx="2159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BE"/>
          </a:p>
        </p:txBody>
      </p:sp>
      <p:sp>
        <p:nvSpPr>
          <p:cNvPr id="41" name="Oval 41"/>
          <p:cNvSpPr>
            <a:spLocks noChangeArrowheads="1"/>
          </p:cNvSpPr>
          <p:nvPr/>
        </p:nvSpPr>
        <p:spPr bwMode="auto">
          <a:xfrm>
            <a:off x="3419475" y="4580855"/>
            <a:ext cx="144463" cy="144463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l-BE"/>
          </a:p>
        </p:txBody>
      </p:sp>
      <p:sp>
        <p:nvSpPr>
          <p:cNvPr id="42" name="Text Box 42"/>
          <p:cNvSpPr txBox="1">
            <a:spLocks noChangeArrowheads="1"/>
          </p:cNvSpPr>
          <p:nvPr/>
        </p:nvSpPr>
        <p:spPr bwMode="auto">
          <a:xfrm>
            <a:off x="611188" y="2342208"/>
            <a:ext cx="1152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BE" dirty="0"/>
              <a:t>O</a:t>
            </a:r>
            <a:endParaRPr lang="nl-NL" dirty="0"/>
          </a:p>
        </p:txBody>
      </p:sp>
      <p:sp>
        <p:nvSpPr>
          <p:cNvPr id="43" name="42 Rectángulo"/>
          <p:cNvSpPr/>
          <p:nvPr/>
        </p:nvSpPr>
        <p:spPr>
          <a:xfrm>
            <a:off x="827087" y="116632"/>
            <a:ext cx="77057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smtClean="0"/>
              <a:t>Methodology</a:t>
            </a:r>
          </a:p>
          <a:p>
            <a:r>
              <a:rPr lang="en-US" sz="3000" b="1" dirty="0" smtClean="0"/>
              <a:t>Pruned </a:t>
            </a:r>
            <a:r>
              <a:rPr lang="en-US" sz="3000" b="1" dirty="0"/>
              <a:t>Multi-target Clustering Trees (PMCT</a:t>
            </a:r>
            <a:r>
              <a:rPr lang="en-US" sz="3000" b="1" dirty="0" smtClean="0"/>
              <a:t>)</a:t>
            </a:r>
            <a:endParaRPr lang="es-EC" sz="3000" b="1" dirty="0"/>
          </a:p>
        </p:txBody>
      </p:sp>
    </p:spTree>
    <p:extLst>
      <p:ext uri="{BB962C8B-B14F-4D97-AF65-F5344CB8AC3E}">
        <p14:creationId xmlns:p14="http://schemas.microsoft.com/office/powerpoint/2010/main" val="266430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3"/>
          <a:stretch/>
        </p:blipFill>
        <p:spPr bwMode="auto">
          <a:xfrm>
            <a:off x="107950" y="95250"/>
            <a:ext cx="8910638" cy="110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1 Marcador de contenido"/>
          <p:cNvSpPr txBox="1">
            <a:spLocks/>
          </p:cNvSpPr>
          <p:nvPr/>
        </p:nvSpPr>
        <p:spPr>
          <a:xfrm>
            <a:off x="467544" y="1163885"/>
            <a:ext cx="8229600" cy="507342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Model Performance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Models must be evaluated based on statistical and ecological criteria.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Models must be as clear and simple as possible.</a:t>
            </a:r>
          </a:p>
          <a:p>
            <a:pPr algn="l"/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Settings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Machine learning software: Waikato Environment for Knowledge Analysis (WEKA)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Three, five, ten-fold cross validation (k </a:t>
            </a:r>
            <a:r>
              <a:rPr lang="en-US" sz="2800" dirty="0" err="1" smtClean="0">
                <a:solidFill>
                  <a:schemeClr val="tx1"/>
                </a:solidFill>
                <a:latin typeface="+mj-lt"/>
              </a:rPr>
              <a:t>fcv</a:t>
            </a: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) 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Pruning process</a:t>
            </a:r>
          </a:p>
          <a:p>
            <a:pPr marL="914400" lvl="1" indent="-457200" algn="l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Pruning confidence factors (PCF): 0.25, 0.10</a:t>
            </a:r>
          </a:p>
          <a:p>
            <a:pPr marL="457200" indent="-457200" algn="l">
              <a:buFont typeface="Arial" charset="0"/>
              <a:buChar char="•"/>
            </a:pPr>
            <a:endParaRPr lang="en-US" sz="2800" dirty="0" smtClean="0">
              <a:solidFill>
                <a:schemeClr val="tx1"/>
              </a:solidFill>
              <a:latin typeface="+mj-lt"/>
            </a:endParaRPr>
          </a:p>
          <a:p>
            <a:pPr algn="l"/>
            <a:endParaRPr lang="en-US" sz="2800" dirty="0" smtClean="0">
              <a:solidFill>
                <a:schemeClr val="tx1"/>
              </a:solidFill>
              <a:latin typeface="+mj-lt"/>
            </a:endParaRPr>
          </a:p>
          <a:p>
            <a:pPr algn="l"/>
            <a:endParaRPr lang="en-US" sz="2800" dirty="0" smtClean="0">
              <a:solidFill>
                <a:schemeClr val="tx1"/>
              </a:solidFill>
              <a:latin typeface="+mj-lt"/>
            </a:endParaRPr>
          </a:p>
          <a:p>
            <a:endParaRPr lang="es-EC" dirty="0"/>
          </a:p>
        </p:txBody>
      </p:sp>
      <p:sp>
        <p:nvSpPr>
          <p:cNvPr id="7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24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3"/>
          <a:stretch/>
        </p:blipFill>
        <p:spPr bwMode="auto">
          <a:xfrm>
            <a:off x="107950" y="95250"/>
            <a:ext cx="8910638" cy="110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1 Marcador de contenido"/>
          <p:cNvSpPr txBox="1">
            <a:spLocks/>
          </p:cNvSpPr>
          <p:nvPr/>
        </p:nvSpPr>
        <p:spPr>
          <a:xfrm>
            <a:off x="457200" y="1052736"/>
            <a:ext cx="8229600" cy="507342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000" b="1" dirty="0">
                <a:solidFill>
                  <a:schemeClr val="tx1"/>
                </a:solidFill>
              </a:rPr>
              <a:t>Model Performance</a:t>
            </a:r>
          </a:p>
          <a:p>
            <a:pPr marL="457200" indent="-457200" algn="l">
              <a:buFontTx/>
              <a:buChar char="-"/>
            </a:pPr>
            <a:r>
              <a:rPr lang="en-US" sz="3000" dirty="0" smtClean="0">
                <a:solidFill>
                  <a:schemeClr val="tx1"/>
                </a:solidFill>
                <a:latin typeface="+mj-lt"/>
              </a:rPr>
              <a:t>Confusion matrix from Decision Tree Models:</a:t>
            </a:r>
          </a:p>
          <a:p>
            <a:pPr algn="l"/>
            <a:endParaRPr lang="es-EC" sz="3000" dirty="0" smtClean="0">
              <a:solidFill>
                <a:schemeClr val="tx1"/>
              </a:solidFill>
              <a:latin typeface="+mj-lt"/>
            </a:endParaRPr>
          </a:p>
          <a:p>
            <a:pPr algn="l"/>
            <a:endParaRPr lang="es-EC" sz="3000" dirty="0" smtClean="0">
              <a:solidFill>
                <a:schemeClr val="tx1"/>
              </a:solidFill>
              <a:latin typeface="+mj-lt"/>
            </a:endParaRPr>
          </a:p>
          <a:p>
            <a:pPr algn="l"/>
            <a:endParaRPr lang="en-US" sz="3000" dirty="0" smtClean="0">
              <a:solidFill>
                <a:schemeClr val="tx1"/>
              </a:solidFill>
              <a:latin typeface="+mj-lt"/>
            </a:endParaRPr>
          </a:p>
          <a:p>
            <a:pPr marL="457200" indent="-457200" algn="l">
              <a:buFontTx/>
              <a:buChar char="-"/>
            </a:pPr>
            <a:r>
              <a:rPr lang="en-US" sz="3000" dirty="0" smtClean="0">
                <a:solidFill>
                  <a:schemeClr val="tx1"/>
                </a:solidFill>
                <a:latin typeface="+mj-lt"/>
              </a:rPr>
              <a:t>Correctly Classified Instances (CCI):&gt; 0.70</a:t>
            </a:r>
          </a:p>
          <a:p>
            <a:pPr marL="457200" indent="-457200" algn="l">
              <a:buFontTx/>
              <a:buChar char="-"/>
            </a:pPr>
            <a:r>
              <a:rPr lang="en-US" sz="3000" dirty="0" smtClean="0">
                <a:solidFill>
                  <a:schemeClr val="tx1"/>
                </a:solidFill>
                <a:latin typeface="+mj-lt"/>
              </a:rPr>
              <a:t>Cohen´s Kappa Statistic: &gt; 0.40 </a:t>
            </a:r>
          </a:p>
          <a:p>
            <a:pPr marL="457200" indent="-457200" algn="l">
              <a:buFontTx/>
              <a:buChar char="-"/>
            </a:pPr>
            <a:r>
              <a:rPr lang="en-US" sz="3000" dirty="0" smtClean="0">
                <a:solidFill>
                  <a:schemeClr val="tx1"/>
                </a:solidFill>
                <a:latin typeface="+mj-lt"/>
              </a:rPr>
              <a:t>Lowest value for the false negative (FN) will increase sensitivity</a:t>
            </a:r>
            <a:endParaRPr lang="es-EC" sz="300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593803"/>
              </p:ext>
            </p:extLst>
          </p:nvPr>
        </p:nvGraphicFramePr>
        <p:xfrm>
          <a:off x="2267744" y="2204864"/>
          <a:ext cx="4824537" cy="1512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8440"/>
                <a:gridCol w="1141509"/>
                <a:gridCol w="1152294"/>
                <a:gridCol w="1152294"/>
              </a:tblGrid>
              <a:tr h="3780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s-EC" sz="20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Predicted Class</a:t>
                      </a:r>
                      <a:endParaRPr lang="es-EC" sz="20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780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Yes</a:t>
                      </a:r>
                      <a:endParaRPr lang="es-EC" sz="20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No</a:t>
                      </a:r>
                      <a:endParaRPr lang="es-EC" sz="20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804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Observed</a:t>
                      </a:r>
                      <a:endParaRPr lang="es-EC" sz="2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Class</a:t>
                      </a:r>
                      <a:endParaRPr lang="es-EC" sz="20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Yes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TP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FN</a:t>
                      </a:r>
                      <a:endParaRPr lang="es-EC" sz="20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8042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No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FP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TN</a:t>
                      </a:r>
                      <a:endParaRPr lang="es-EC" sz="20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4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3"/>
          <a:stretch/>
        </p:blipFill>
        <p:spPr bwMode="auto">
          <a:xfrm>
            <a:off x="107950" y="95250"/>
            <a:ext cx="8910638" cy="110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1 Marcador de contenido"/>
              <p:cNvSpPr txBox="1">
                <a:spLocks/>
              </p:cNvSpPr>
              <p:nvPr/>
            </p:nvSpPr>
            <p:spPr>
              <a:xfrm>
                <a:off x="242789" y="980728"/>
                <a:ext cx="8640960" cy="4680520"/>
              </a:xfrm>
              <a:prstGeom prst="rect">
                <a:avLst/>
              </a:prstGeom>
            </p:spPr>
            <p:txBody>
              <a:bodyPr/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b="1" dirty="0" smtClean="0">
                    <a:solidFill>
                      <a:schemeClr val="tx1"/>
                    </a:solidFill>
                    <a:latin typeface="+mj-lt"/>
                  </a:rPr>
                  <a:t>Model Optimization</a:t>
                </a:r>
                <a:r>
                  <a:rPr lang="en-US" dirty="0" smtClean="0">
                    <a:solidFill>
                      <a:schemeClr val="tx1"/>
                    </a:solidFill>
                    <a:latin typeface="+mj-lt"/>
                  </a:rPr>
                  <a:t>:</a:t>
                </a:r>
              </a:p>
              <a:p>
                <a:pPr marL="457200" indent="-457200" algn="l">
                  <a:buFontTx/>
                  <a:buChar char="-"/>
                </a:pPr>
                <a:r>
                  <a:rPr lang="en-US" sz="2600" i="1" dirty="0" smtClean="0">
                    <a:solidFill>
                      <a:schemeClr val="tx1"/>
                    </a:solidFill>
                    <a:latin typeface="+mj-lt"/>
                  </a:rPr>
                  <a:t>Cost </a:t>
                </a:r>
                <a:r>
                  <a:rPr lang="en-US" sz="2600" i="1" dirty="0">
                    <a:solidFill>
                      <a:schemeClr val="tx1"/>
                    </a:solidFill>
                    <a:latin typeface="+mj-lt"/>
                  </a:rPr>
                  <a:t>sensitive classifier (CSC</a:t>
                </a:r>
                <a:r>
                  <a:rPr lang="en-US" sz="2600" i="1" dirty="0" smtClean="0">
                    <a:solidFill>
                      <a:schemeClr val="tx1"/>
                    </a:solidFill>
                    <a:latin typeface="+mj-lt"/>
                  </a:rPr>
                  <a:t>)</a:t>
                </a:r>
                <a:r>
                  <a:rPr lang="en-US" sz="2600" dirty="0" smtClean="0">
                    <a:solidFill>
                      <a:schemeClr val="tx1"/>
                    </a:solidFill>
                    <a:latin typeface="+mj-lt"/>
                  </a:rPr>
                  <a:t>: </a:t>
                </a:r>
                <a:r>
                  <a:rPr lang="en-US" sz="2600" dirty="0">
                    <a:solidFill>
                      <a:schemeClr val="tx1"/>
                    </a:solidFill>
                    <a:latin typeface="+mj-lt"/>
                  </a:rPr>
                  <a:t>gives new weights in training instances </a:t>
                </a:r>
                <a:r>
                  <a:rPr lang="en-US" sz="2600" dirty="0" smtClean="0">
                    <a:solidFill>
                      <a:schemeClr val="tx1"/>
                    </a:solidFill>
                    <a:latin typeface="+mj-lt"/>
                  </a:rPr>
                  <a:t>FN, FP</a:t>
                </a:r>
              </a:p>
              <a:p>
                <a:pPr marL="457200" indent="-457200" algn="l">
                  <a:buFontTx/>
                  <a:buChar char="-"/>
                </a:pPr>
                <a:r>
                  <a:rPr lang="en-US" sz="2600" i="1" dirty="0" smtClean="0">
                    <a:solidFill>
                      <a:schemeClr val="tx1"/>
                    </a:solidFill>
                    <a:latin typeface="+mj-lt"/>
                  </a:rPr>
                  <a:t>Overall </a:t>
                </a:r>
                <a:r>
                  <a:rPr lang="en-US" sz="2600" i="1" dirty="0">
                    <a:solidFill>
                      <a:schemeClr val="tx1"/>
                    </a:solidFill>
                    <a:latin typeface="+mj-lt"/>
                  </a:rPr>
                  <a:t>confusion entropy of a confusion matrix (CEN</a:t>
                </a:r>
                <a:r>
                  <a:rPr lang="en-US" sz="2600" i="1" dirty="0" smtClean="0">
                    <a:solidFill>
                      <a:schemeClr val="tx1"/>
                    </a:solidFill>
                    <a:latin typeface="+mj-lt"/>
                  </a:rPr>
                  <a:t>): </a:t>
                </a:r>
                <a:r>
                  <a:rPr lang="en-US" sz="2600" dirty="0">
                    <a:solidFill>
                      <a:schemeClr val="tx1"/>
                    </a:solidFill>
                    <a:latin typeface="+mj-lt"/>
                  </a:rPr>
                  <a:t>evaluates the confusion level of the class distribution of misclassified </a:t>
                </a:r>
                <a:r>
                  <a:rPr lang="en-US" sz="2600" dirty="0" smtClean="0">
                    <a:solidFill>
                      <a:schemeClr val="tx1"/>
                    </a:solidFill>
                    <a:latin typeface="+mj-lt"/>
                  </a:rPr>
                  <a:t>samples: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/>
                        </a:rPr>
                        <m:t>𝐶𝐸𝑁</m:t>
                      </m:r>
                      <m:r>
                        <a:rPr lang="en-US" sz="240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C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s-EC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𝐶𝐸𝑁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s-EC" sz="2400" dirty="0" smtClean="0">
                  <a:solidFill>
                    <a:schemeClr val="tx1"/>
                  </a:solidFill>
                </a:endParaRPr>
              </a:p>
              <a:p>
                <a:r>
                  <a:rPr lang="en-US" sz="2400" dirty="0"/>
                  <a:t> </a:t>
                </a:r>
                <a:endParaRPr lang="es-EC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C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𝑇𝑃</m:t>
                          </m:r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𝐹𝑁</m:t>
                          </m:r>
                        </m:num>
                        <m:den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s-EC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𝑇𝑃</m:t>
                              </m:r>
                              <m:r>
                                <a:rPr 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𝐹𝑁</m:t>
                              </m:r>
                              <m:r>
                                <a:rPr 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𝐹𝑃</m:t>
                              </m:r>
                              <m:r>
                                <a:rPr 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𝑇𝑁</m:t>
                              </m:r>
                            </m:e>
                          </m:d>
                        </m:den>
                      </m:f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𝐹𝑃</m:t>
                          </m:r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𝑇𝑁</m:t>
                          </m:r>
                        </m:num>
                        <m:den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s-EC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𝑇𝑃</m:t>
                              </m:r>
                              <m:r>
                                <a:rPr 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𝐹𝑁</m:t>
                              </m:r>
                              <m:r>
                                <a:rPr 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𝐹𝑃</m:t>
                              </m:r>
                              <m:r>
                                <a:rPr 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𝑇𝑁</m:t>
                              </m:r>
                            </m:e>
                          </m:d>
                        </m:den>
                      </m:f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s-EC" sz="2400" dirty="0">
                  <a:solidFill>
                    <a:schemeClr val="tx1"/>
                  </a:solidFill>
                </a:endParaRPr>
              </a:p>
              <a:p>
                <a:pPr algn="l"/>
                <a:endParaRPr lang="es-EC" sz="2400" dirty="0">
                  <a:solidFill>
                    <a:schemeClr val="tx1"/>
                  </a:solidFill>
                </a:endParaRPr>
              </a:p>
              <a:p>
                <a:pPr marL="0" lvl="1" algn="l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𝐶𝐸𝑁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40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𝐹𝑁</m:t>
                          </m:r>
                        </m:sub>
                      </m:sSub>
                      <m:sSub>
                        <m:sSub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𝑙𝑜𝑔</m:t>
                          </m:r>
                        </m:e>
                        <m:sub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𝐹𝑁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𝐹𝑃</m:t>
                          </m:r>
                        </m:sub>
                      </m:sSub>
                      <m:sSub>
                        <m:sSub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𝑙𝑜𝑔</m:t>
                          </m:r>
                        </m:e>
                        <m:sub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𝐹𝑃</m:t>
                          </m:r>
                        </m:sub>
                      </m:sSub>
                    </m:oMath>
                  </m:oMathPara>
                </a14:m>
                <a:endParaRPr lang="es-EC" sz="2400" dirty="0">
                  <a:solidFill>
                    <a:schemeClr val="tx1"/>
                  </a:solidFill>
                </a:endParaRPr>
              </a:p>
              <a:p>
                <a:endParaRPr lang="es-EC" dirty="0"/>
              </a:p>
            </p:txBody>
          </p:sp>
        </mc:Choice>
        <mc:Fallback xmlns="">
          <p:sp>
            <p:nvSpPr>
              <p:cNvPr id="9" name="1 Marcador de contenid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789" y="980728"/>
                <a:ext cx="8640960" cy="4680520"/>
              </a:xfrm>
              <a:prstGeom prst="rect">
                <a:avLst/>
              </a:prstGeom>
              <a:blipFill rotWithShape="0">
                <a:blip r:embed="rId4"/>
                <a:stretch>
                  <a:fillRect l="-1835" t="-1693" r="-282" b="-1067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16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3"/>
          <a:stretch/>
        </p:blipFill>
        <p:spPr bwMode="auto">
          <a:xfrm>
            <a:off x="107950" y="95250"/>
            <a:ext cx="8910638" cy="110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1 Marcador de contenido"/>
              <p:cNvSpPr txBox="1">
                <a:spLocks/>
              </p:cNvSpPr>
              <p:nvPr/>
            </p:nvSpPr>
            <p:spPr>
              <a:xfrm>
                <a:off x="179416" y="1052736"/>
                <a:ext cx="8640959" cy="4896545"/>
              </a:xfrm>
              <a:prstGeom prst="rect">
                <a:avLst/>
              </a:prstGeom>
            </p:spPr>
            <p:txBody>
              <a:bodyPr/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b="1" dirty="0" smtClean="0">
                    <a:solidFill>
                      <a:schemeClr val="tx1"/>
                    </a:solidFill>
                    <a:latin typeface="+mj-lt"/>
                  </a:rPr>
                  <a:t>Model Optimization</a:t>
                </a:r>
                <a:r>
                  <a:rPr lang="en-US" dirty="0" smtClean="0">
                    <a:solidFill>
                      <a:schemeClr val="tx1"/>
                    </a:solidFill>
                    <a:latin typeface="+mj-lt"/>
                  </a:rPr>
                  <a:t>:</a:t>
                </a:r>
              </a:p>
              <a:p>
                <a:pPr lvl="1" algn="l"/>
                <a14:m>
                  <m:oMath xmlns:m="http://schemas.openxmlformats.org/officeDocument/2006/math">
                    <m:sSub>
                      <m:sSubPr>
                        <m:ctrlPr>
                          <a:rPr lang="es-EC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C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 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: confusion probability of class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</a:rPr>
                      <m:t>𝑗</m:t>
                    </m:r>
                  </m:oMath>
                </a14:m>
                <a:endParaRPr lang="es-EC" sz="2400" dirty="0">
                  <a:solidFill>
                    <a:schemeClr val="tx1"/>
                  </a:solidFill>
                </a:endParaRPr>
              </a:p>
              <a:p>
                <a:pPr lvl="1" algn="l"/>
                <a14:m>
                  <m:oMath xmlns:m="http://schemas.openxmlformats.org/officeDocument/2006/math">
                    <m:sSub>
                      <m:sSubPr>
                        <m:ctrlPr>
                          <a:rPr lang="es-EC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C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 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𝐶𝐸𝑁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s-EC" sz="2400">
                        <a:solidFill>
                          <a:schemeClr val="tx1"/>
                        </a:solidFill>
                        <a:latin typeface="Cambria Math"/>
                      </a:rPr>
                      <m:t>: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confusion entropy of class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</a:rPr>
                      <m:t>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.</a:t>
                </a:r>
                <a:endParaRPr lang="en-US" sz="2600" dirty="0">
                  <a:solidFill>
                    <a:schemeClr val="tx1"/>
                  </a:solidFill>
                </a:endParaRPr>
              </a:p>
              <a:p>
                <a:pPr lvl="1" indent="-457200" algn="l">
                  <a:buFontTx/>
                  <a:buChar char="-"/>
                </a:pPr>
                <a:endParaRPr lang="en-US" sz="2600" dirty="0" smtClean="0">
                  <a:solidFill>
                    <a:schemeClr val="tx1"/>
                  </a:solidFill>
                </a:endParaRPr>
              </a:p>
              <a:p>
                <a:pPr marL="0" lvl="1" algn="l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C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𝐹𝑃</m:t>
                          </m:r>
                        </m:sub>
                      </m:sSub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𝐹𝑃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𝐹𝑁</m:t>
                          </m:r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𝐹𝑃</m:t>
                          </m:r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𝑇𝑃</m:t>
                          </m:r>
                        </m:den>
                      </m:f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𝐹𝑁</m:t>
                          </m:r>
                        </m:sub>
                      </m:sSub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C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𝐹𝑁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𝐹𝑁</m:t>
                          </m:r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𝐹𝑃</m:t>
                          </m:r>
                          <m: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𝑇𝑁</m:t>
                          </m:r>
                        </m:den>
                      </m:f>
                    </m:oMath>
                  </m:oMathPara>
                </a14:m>
                <a:endParaRPr lang="en-US" sz="2600" dirty="0" smtClean="0">
                  <a:solidFill>
                    <a:schemeClr val="tx1"/>
                  </a:solidFill>
                </a:endParaRPr>
              </a:p>
              <a:p>
                <a:pPr marL="0" lvl="1" algn="l"/>
                <a:endParaRPr lang="en-US" sz="2600" dirty="0" smtClean="0">
                  <a:solidFill>
                    <a:schemeClr val="tx1"/>
                  </a:solidFill>
                </a:endParaRPr>
              </a:p>
              <a:p>
                <a:pPr lvl="1" indent="-457200" algn="l">
                  <a:buFontTx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C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𝐹𝑃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C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𝐹𝑁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are the misclassification probability of classifying the samples of class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to class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subject to class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600" dirty="0" smtClean="0">
                  <a:solidFill>
                    <a:srgbClr val="002060"/>
                  </a:solidFill>
                </a:endParaRPr>
              </a:p>
              <a:p>
                <a:pPr lvl="1" indent="-457200" algn="l">
                  <a:buFontTx/>
                  <a:buChar char="-"/>
                </a:pPr>
                <a:endParaRPr lang="en-US" sz="2600" dirty="0" smtClean="0">
                  <a:solidFill>
                    <a:schemeClr val="tx1"/>
                  </a:solidFill>
                </a:endParaRPr>
              </a:p>
              <a:p>
                <a:pPr lvl="1" indent="-457200" algn="l">
                  <a:buFontTx/>
                  <a:buChar char="-"/>
                </a:pPr>
                <a:r>
                  <a:rPr lang="en-US" sz="2600" dirty="0" smtClean="0">
                    <a:solidFill>
                      <a:schemeClr val="tx1"/>
                    </a:solidFill>
                  </a:rPr>
                  <a:t>Higher </a:t>
                </a:r>
                <a:r>
                  <a:rPr lang="en-US" sz="2600" dirty="0">
                    <a:solidFill>
                      <a:schemeClr val="tx1"/>
                    </a:solidFill>
                  </a:rPr>
                  <a:t>accuracy correspond to lower confusion entropy</a:t>
                </a:r>
                <a:endParaRPr lang="es-EC" sz="2600" dirty="0">
                  <a:solidFill>
                    <a:schemeClr val="tx1"/>
                  </a:solidFill>
                </a:endParaRPr>
              </a:p>
              <a:p>
                <a:pPr algn="l"/>
                <a:endParaRPr lang="en-US" sz="2400" dirty="0" smtClean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" name="1 Marcador de contenid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16" y="1052736"/>
                <a:ext cx="8640959" cy="4896545"/>
              </a:xfrm>
              <a:prstGeom prst="rect">
                <a:avLst/>
              </a:prstGeom>
              <a:blipFill rotWithShape="0">
                <a:blip r:embed="rId4"/>
                <a:stretch>
                  <a:fillRect l="-1763" t="-1619" b="-398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75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Marcador de contenido"/>
          <p:cNvSpPr txBox="1">
            <a:spLocks/>
          </p:cNvSpPr>
          <p:nvPr/>
        </p:nvSpPr>
        <p:spPr>
          <a:xfrm>
            <a:off x="5657459" y="2222480"/>
            <a:ext cx="2952328" cy="266429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BMWP-Col: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- 9 good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- 15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moderate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6 poor 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bad</a:t>
            </a:r>
          </a:p>
          <a:p>
            <a:pPr marL="0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endParaRPr lang="en-US" sz="2400" dirty="0" smtClean="0"/>
          </a:p>
          <a:p>
            <a:endParaRPr lang="es-EC" dirty="0"/>
          </a:p>
        </p:txBody>
      </p:sp>
      <p:sp>
        <p:nvSpPr>
          <p:cNvPr id="4" name="3 Rectángulo"/>
          <p:cNvSpPr/>
          <p:nvPr/>
        </p:nvSpPr>
        <p:spPr>
          <a:xfrm>
            <a:off x="5654711" y="1206817"/>
            <a:ext cx="348928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/>
              <a:t>ECOLOGICAL WATER </a:t>
            </a:r>
            <a:endParaRPr lang="en-US" sz="3000" b="1" dirty="0" smtClean="0"/>
          </a:p>
          <a:p>
            <a:r>
              <a:rPr lang="en-US" sz="3000" b="1" dirty="0" smtClean="0"/>
              <a:t>QUALITY</a:t>
            </a:r>
            <a:endParaRPr lang="es-EC" sz="30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528" y="981328"/>
            <a:ext cx="3821006" cy="54000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2"/>
          <a:stretch/>
        </p:blipFill>
        <p:spPr>
          <a:xfrm>
            <a:off x="1936528" y="836712"/>
            <a:ext cx="3821006" cy="511315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2"/>
          <a:stretch/>
        </p:blipFill>
        <p:spPr>
          <a:xfrm>
            <a:off x="1936528" y="836712"/>
            <a:ext cx="3821006" cy="511315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2"/>
          <a:stretch/>
        </p:blipFill>
        <p:spPr>
          <a:xfrm>
            <a:off x="1949187" y="1005064"/>
            <a:ext cx="3600401" cy="4826592"/>
          </a:xfrm>
          <a:prstGeom prst="rect">
            <a:avLst/>
          </a:prstGeom>
        </p:spPr>
      </p:pic>
      <p:pic>
        <p:nvPicPr>
          <p:cNvPr id="12" name="Picture 8"/>
          <p:cNvPicPr/>
          <p:nvPr/>
        </p:nvPicPr>
        <p:blipFill>
          <a:blip r:embed="rId6"/>
          <a:stretch>
            <a:fillRect/>
          </a:stretch>
        </p:blipFill>
        <p:spPr>
          <a:xfrm>
            <a:off x="8043322" y="5831656"/>
            <a:ext cx="1079640" cy="981720"/>
          </a:xfrm>
          <a:prstGeom prst="rect">
            <a:avLst/>
          </a:prstGeom>
          <a:ln>
            <a:noFill/>
          </a:ln>
        </p:spPr>
      </p:pic>
      <p:grpSp>
        <p:nvGrpSpPr>
          <p:cNvPr id="13" name="12 Grupo"/>
          <p:cNvGrpSpPr/>
          <p:nvPr/>
        </p:nvGrpSpPr>
        <p:grpSpPr>
          <a:xfrm>
            <a:off x="353542" y="188640"/>
            <a:ext cx="8229600" cy="712173"/>
            <a:chOff x="0" y="0"/>
            <a:chExt cx="8229600" cy="712173"/>
          </a:xfrm>
        </p:grpSpPr>
        <p:sp>
          <p:nvSpPr>
            <p:cNvPr id="16" name="15 Rectángulo redondeado"/>
            <p:cNvSpPr/>
            <p:nvPr/>
          </p:nvSpPr>
          <p:spPr>
            <a:xfrm>
              <a:off x="0" y="0"/>
              <a:ext cx="8229600" cy="71217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34765" y="34765"/>
              <a:ext cx="8160070" cy="6426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3600" dirty="0" smtClean="0"/>
                <a:t>3</a:t>
              </a:r>
              <a:r>
                <a:rPr lang="es-EC" sz="3600" kern="1200" dirty="0" smtClean="0"/>
                <a:t>- </a:t>
              </a:r>
              <a:r>
                <a:rPr lang="es-EC" sz="3600" b="1" dirty="0" smtClean="0"/>
                <a:t>RESULTS</a:t>
              </a:r>
              <a:r>
                <a:rPr lang="es-EC" sz="3600" kern="1200" dirty="0" smtClean="0"/>
                <a:t> </a:t>
              </a:r>
              <a:endParaRPr lang="es-EC" sz="3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6752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899592" y="836712"/>
            <a:ext cx="7704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Analysis of Ecuadorian Water Quality </a:t>
            </a:r>
            <a:r>
              <a:rPr lang="en-US" sz="2800" b="1" dirty="0" smtClean="0"/>
              <a:t>Regulation </a:t>
            </a:r>
            <a:r>
              <a:rPr lang="en-US" sz="2800" b="1" dirty="0"/>
              <a:t>for Fecal Coliforms in relationship BMWP-Col</a:t>
            </a:r>
            <a:endParaRPr lang="es-EC" sz="2800" b="1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81248"/>
              </p:ext>
            </p:extLst>
          </p:nvPr>
        </p:nvGraphicFramePr>
        <p:xfrm>
          <a:off x="1043608" y="2852936"/>
          <a:ext cx="7128791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4343"/>
                <a:gridCol w="1393575"/>
                <a:gridCol w="1731188"/>
                <a:gridCol w="1639685"/>
              </a:tblGrid>
              <a:tr h="6655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BMWP-Col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First Preservation Regulation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Second</a:t>
                      </a:r>
                      <a:endParaRPr lang="es-EC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Preservation</a:t>
                      </a:r>
                      <a:endParaRPr lang="es-EC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Regulation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Third</a:t>
                      </a:r>
                      <a:endParaRPr lang="es-EC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Preservation </a:t>
                      </a:r>
                      <a:endParaRPr lang="es-EC" sz="1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Regulation</a:t>
                      </a:r>
                      <a:endParaRPr lang="es-EC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1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Bad</a:t>
                      </a:r>
                      <a:endParaRPr lang="es-EC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s-EC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1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Deficient</a:t>
                      </a:r>
                      <a:endParaRPr lang="es-EC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800" dirty="0" smtClean="0">
                          <a:effectLst/>
                          <a:latin typeface="Cambria"/>
                          <a:ea typeface="MS Mincho"/>
                          <a:cs typeface="Times New Roman"/>
                        </a:rPr>
                        <a:t>2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1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Moderate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1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God or very god</a:t>
                      </a:r>
                      <a:endParaRPr lang="es-EC" sz="180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18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TOTAL </a:t>
                      </a:r>
                      <a:r>
                        <a:rPr lang="en-US" sz="1800" dirty="0" smtClean="0">
                          <a:effectLst/>
                        </a:rPr>
                        <a:t>non Fulfillment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9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s-EC" sz="18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36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75556" y="260648"/>
            <a:ext cx="80288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Fulfillment </a:t>
            </a:r>
            <a:r>
              <a:rPr lang="en-US" sz="2800" b="1" dirty="0">
                <a:latin typeface="+mj-lt"/>
              </a:rPr>
              <a:t>of Fecal Coliforms limits in relationship to water </a:t>
            </a:r>
            <a:r>
              <a:rPr lang="en-US" sz="2800" b="1" dirty="0" smtClean="0">
                <a:latin typeface="+mj-lt"/>
              </a:rPr>
              <a:t>use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C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759985"/>
              </p:ext>
            </p:extLst>
          </p:nvPr>
        </p:nvGraphicFramePr>
        <p:xfrm>
          <a:off x="1259632" y="5865832"/>
          <a:ext cx="7200799" cy="731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240"/>
                <a:gridCol w="3695559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(a) Recreational with primary contact</a:t>
                      </a:r>
                      <a:endParaRPr lang="es-EC" sz="24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(b) Agricultural </a:t>
                      </a:r>
                      <a:r>
                        <a:rPr lang="en-US" sz="2400" dirty="0" smtClean="0">
                          <a:effectLst/>
                        </a:rPr>
                        <a:t>- </a:t>
                      </a:r>
                      <a:r>
                        <a:rPr lang="en-US" sz="2400" dirty="0">
                          <a:effectLst/>
                        </a:rPr>
                        <a:t>Livestock </a:t>
                      </a:r>
                      <a:r>
                        <a:rPr lang="en-US" sz="2400" dirty="0" smtClean="0">
                          <a:effectLst/>
                        </a:rPr>
                        <a:t>use and</a:t>
                      </a:r>
                      <a:r>
                        <a:rPr lang="en-US" sz="2400" baseline="0" dirty="0" smtClean="0">
                          <a:effectLst/>
                        </a:rPr>
                        <a:t>  (c) 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raw water </a:t>
                      </a:r>
                      <a:endParaRPr lang="es-EC" sz="2400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9" name="0 Imag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" t="3244" r="4237" b="1624"/>
          <a:stretch>
            <a:fillRect/>
          </a:stretch>
        </p:blipFill>
        <p:spPr bwMode="auto">
          <a:xfrm>
            <a:off x="4860032" y="1113816"/>
            <a:ext cx="3233930" cy="473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" t="2644" r="3735"/>
          <a:stretch>
            <a:fillRect/>
          </a:stretch>
        </p:blipFill>
        <p:spPr bwMode="auto">
          <a:xfrm>
            <a:off x="1357671" y="1113816"/>
            <a:ext cx="3198168" cy="478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8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Marcador de contenido"/>
          <p:cNvSpPr txBox="1">
            <a:spLocks/>
          </p:cNvSpPr>
          <p:nvPr/>
        </p:nvSpPr>
        <p:spPr>
          <a:xfrm>
            <a:off x="646456" y="548679"/>
            <a:ext cx="8229600" cy="160274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 smtClean="0"/>
              <a:t>Model Performance (1)</a:t>
            </a:r>
          </a:p>
          <a:p>
            <a:pPr marL="0" indent="0">
              <a:buNone/>
            </a:pPr>
            <a:r>
              <a:rPr lang="en-US" b="1" i="1" dirty="0" smtClean="0"/>
              <a:t>First Model: </a:t>
            </a:r>
            <a:r>
              <a:rPr lang="en-US" i="1" dirty="0" smtClean="0"/>
              <a:t>Primary Contact – Fecal Coliforms Regulation.</a:t>
            </a:r>
            <a:endParaRPr lang="es-EC" i="1" dirty="0"/>
          </a:p>
        </p:txBody>
      </p:sp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7087583" y="2448106"/>
            <a:ext cx="185150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l-BE" sz="2400" dirty="0" smtClean="0"/>
              <a:t>CCI = 73%</a:t>
            </a:r>
            <a:endParaRPr lang="nl-BE" sz="2400" dirty="0"/>
          </a:p>
          <a:p>
            <a:pPr>
              <a:spcBef>
                <a:spcPts val="600"/>
              </a:spcBef>
            </a:pPr>
            <a:r>
              <a:rPr lang="en-US" sz="2400" dirty="0" smtClean="0"/>
              <a:t>Kappa = 0.46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FN = 2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CEN = 0.762</a:t>
            </a:r>
          </a:p>
          <a:p>
            <a:pPr>
              <a:spcBef>
                <a:spcPts val="600"/>
              </a:spcBef>
            </a:pPr>
            <a:endParaRPr lang="nl-NL" sz="2400" dirty="0"/>
          </a:p>
        </p:txBody>
      </p:sp>
      <p:pic>
        <p:nvPicPr>
          <p:cNvPr id="7" name="0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9" t="9028" r="6911" b="10817"/>
          <a:stretch/>
        </p:blipFill>
        <p:spPr>
          <a:xfrm>
            <a:off x="358291" y="2451154"/>
            <a:ext cx="6764055" cy="2943616"/>
          </a:xfrm>
          <a:prstGeom prst="rect">
            <a:avLst/>
          </a:prstGeom>
        </p:spPr>
      </p:pic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751212" y="5397818"/>
            <a:ext cx="76564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i="1" dirty="0" err="1"/>
              <a:t>Chironomidae</a:t>
            </a:r>
            <a:r>
              <a:rPr lang="en-US" sz="2400" dirty="0"/>
              <a:t> families include species with large differences in tolerance to pollutants 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94842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Marcador de contenido"/>
          <p:cNvSpPr txBox="1">
            <a:spLocks/>
          </p:cNvSpPr>
          <p:nvPr/>
        </p:nvSpPr>
        <p:spPr>
          <a:xfrm>
            <a:off x="457533" y="404665"/>
            <a:ext cx="7643192" cy="20882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b="1" i="1" dirty="0"/>
              <a:t>Model </a:t>
            </a:r>
            <a:r>
              <a:rPr lang="en-US" b="1" i="1" dirty="0" smtClean="0"/>
              <a:t>Performance (2)</a:t>
            </a:r>
            <a:endParaRPr lang="en-US" b="1" i="1" dirty="0"/>
          </a:p>
          <a:p>
            <a:pPr marL="0" indent="0" algn="just">
              <a:buNone/>
            </a:pPr>
            <a:r>
              <a:rPr lang="en-US" b="1" i="1" dirty="0" smtClean="0"/>
              <a:t>Second model: </a:t>
            </a:r>
            <a:r>
              <a:rPr lang="en-US" i="1" dirty="0" smtClean="0"/>
              <a:t>Agriculture - </a:t>
            </a:r>
            <a:r>
              <a:rPr lang="en-US" i="1" dirty="0"/>
              <a:t>Livestock </a:t>
            </a:r>
            <a:r>
              <a:rPr lang="en-US" i="1" dirty="0" smtClean="0"/>
              <a:t>Irrigation and raw </a:t>
            </a:r>
            <a:r>
              <a:rPr lang="en-US" i="1" dirty="0"/>
              <a:t>water previous to non-conventional </a:t>
            </a:r>
            <a:r>
              <a:rPr lang="en-US" i="1" dirty="0" smtClean="0"/>
              <a:t>treatment</a:t>
            </a:r>
            <a:endParaRPr lang="es-EC" b="1" i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EC" dirty="0"/>
          </a:p>
        </p:txBody>
      </p:sp>
      <p:pic>
        <p:nvPicPr>
          <p:cNvPr id="6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43" y="2708920"/>
            <a:ext cx="6799028" cy="3809305"/>
          </a:xfrm>
          <a:prstGeom prst="rect">
            <a:avLst/>
          </a:prstGeom>
        </p:spPr>
      </p:pic>
      <p:sp>
        <p:nvSpPr>
          <p:cNvPr id="7" name="Text Box 25"/>
          <p:cNvSpPr txBox="1">
            <a:spLocks noChangeArrowheads="1"/>
          </p:cNvSpPr>
          <p:nvPr/>
        </p:nvSpPr>
        <p:spPr bwMode="auto">
          <a:xfrm>
            <a:off x="7033264" y="2996952"/>
            <a:ext cx="185150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l-BE" sz="2400" dirty="0" smtClean="0"/>
              <a:t>CCI = 94%</a:t>
            </a:r>
            <a:endParaRPr lang="nl-BE" sz="2400" dirty="0"/>
          </a:p>
          <a:p>
            <a:pPr>
              <a:spcBef>
                <a:spcPts val="600"/>
              </a:spcBef>
            </a:pPr>
            <a:r>
              <a:rPr lang="en-US" sz="2400" dirty="0" smtClean="0"/>
              <a:t>Kappa = 0.85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FN = 1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CEN = 0.348</a:t>
            </a:r>
          </a:p>
          <a:p>
            <a:pPr>
              <a:spcBef>
                <a:spcPts val="600"/>
              </a:spcBef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32946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655768" y="620688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Model Optimization (2)</a:t>
            </a:r>
          </a:p>
          <a:p>
            <a:r>
              <a:rPr lang="en-US" sz="2800" b="1" i="1" dirty="0"/>
              <a:t>First Model: </a:t>
            </a:r>
            <a:r>
              <a:rPr lang="en-US" sz="2800" i="1" dirty="0"/>
              <a:t>Primary Contact – Fecal Coliforms Regulation</a:t>
            </a:r>
            <a:r>
              <a:rPr lang="en-US" sz="2800" i="1" dirty="0" smtClean="0"/>
              <a:t>.</a:t>
            </a:r>
            <a:endParaRPr lang="es-EC" sz="2800" i="1" dirty="0"/>
          </a:p>
        </p:txBody>
      </p:sp>
      <p:pic>
        <p:nvPicPr>
          <p:cNvPr id="6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64" y="2132856"/>
            <a:ext cx="6336704" cy="3816424"/>
          </a:xfrm>
          <a:prstGeom prst="rect">
            <a:avLst/>
          </a:prstGeom>
        </p:spPr>
      </p:pic>
      <p:sp>
        <p:nvSpPr>
          <p:cNvPr id="7" name="Text Box 25"/>
          <p:cNvSpPr txBox="1">
            <a:spLocks noChangeArrowheads="1"/>
          </p:cNvSpPr>
          <p:nvPr/>
        </p:nvSpPr>
        <p:spPr bwMode="auto">
          <a:xfrm>
            <a:off x="7092521" y="2636912"/>
            <a:ext cx="185150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l-BE" sz="2400" dirty="0" smtClean="0"/>
              <a:t>CCI = 91%</a:t>
            </a:r>
            <a:endParaRPr lang="nl-BE" sz="2400" dirty="0"/>
          </a:p>
          <a:p>
            <a:pPr>
              <a:spcBef>
                <a:spcPts val="600"/>
              </a:spcBef>
            </a:pPr>
            <a:r>
              <a:rPr lang="en-US" sz="2400" dirty="0" smtClean="0"/>
              <a:t>Kappa = 0.81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FN = 0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CEN = 0.285</a:t>
            </a:r>
          </a:p>
          <a:p>
            <a:pPr>
              <a:spcBef>
                <a:spcPts val="600"/>
              </a:spcBef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2152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Marcador de contenido"/>
          <p:cNvSpPr txBox="1">
            <a:spLocks/>
          </p:cNvSpPr>
          <p:nvPr/>
        </p:nvSpPr>
        <p:spPr>
          <a:xfrm>
            <a:off x="464754" y="476672"/>
            <a:ext cx="7643192" cy="226225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b="1" i="1" dirty="0" smtClean="0"/>
              <a:t> Model Optimization (3)</a:t>
            </a:r>
            <a:endParaRPr lang="en-US" b="1" i="1" dirty="0"/>
          </a:p>
          <a:p>
            <a:pPr marL="0" indent="0" algn="just">
              <a:buNone/>
            </a:pPr>
            <a:r>
              <a:rPr lang="en-US" b="1" i="1" dirty="0" smtClean="0"/>
              <a:t>Second model: </a:t>
            </a:r>
            <a:r>
              <a:rPr lang="en-US" i="1" dirty="0" smtClean="0"/>
              <a:t>Agriculture - </a:t>
            </a:r>
            <a:r>
              <a:rPr lang="en-US" i="1" dirty="0"/>
              <a:t>Livestock </a:t>
            </a:r>
            <a:r>
              <a:rPr lang="en-US" i="1" dirty="0" smtClean="0"/>
              <a:t>Irrigation and raw </a:t>
            </a:r>
            <a:r>
              <a:rPr lang="en-US" i="1" dirty="0"/>
              <a:t>water previous to non-conventional </a:t>
            </a:r>
            <a:r>
              <a:rPr lang="en-US" i="1" dirty="0" smtClean="0"/>
              <a:t>treatment</a:t>
            </a:r>
            <a:endParaRPr lang="es-EC" b="1" i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s-EC" dirty="0"/>
          </a:p>
        </p:txBody>
      </p:sp>
      <p:pic>
        <p:nvPicPr>
          <p:cNvPr id="6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64904"/>
            <a:ext cx="6491064" cy="3744416"/>
          </a:xfrm>
          <a:prstGeom prst="rect">
            <a:avLst/>
          </a:prstGeom>
        </p:spPr>
      </p:pic>
      <p:sp>
        <p:nvSpPr>
          <p:cNvPr id="7" name="Text Box 25"/>
          <p:cNvSpPr txBox="1">
            <a:spLocks noChangeArrowheads="1"/>
          </p:cNvSpPr>
          <p:nvPr/>
        </p:nvSpPr>
        <p:spPr bwMode="auto">
          <a:xfrm>
            <a:off x="7020272" y="2852936"/>
            <a:ext cx="185150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l-BE" sz="2400" dirty="0" smtClean="0"/>
              <a:t>CCI = 100%</a:t>
            </a:r>
            <a:endParaRPr lang="nl-BE" sz="2400" dirty="0"/>
          </a:p>
          <a:p>
            <a:pPr>
              <a:spcBef>
                <a:spcPts val="600"/>
              </a:spcBef>
            </a:pPr>
            <a:r>
              <a:rPr lang="en-US" sz="2400" dirty="0" smtClean="0"/>
              <a:t>Kappa = 1.0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FN = 0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CEN = 0</a:t>
            </a:r>
          </a:p>
          <a:p>
            <a:pPr>
              <a:spcBef>
                <a:spcPts val="600"/>
              </a:spcBef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46468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39705" y="588994"/>
            <a:ext cx="8068819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endParaRPr lang="en-US" sz="2800" dirty="0" smtClean="0"/>
          </a:p>
          <a:p>
            <a:pPr marL="457200" indent="-457200" algn="just">
              <a:buFontTx/>
              <a:buChar char="-"/>
            </a:pPr>
            <a:r>
              <a:rPr lang="en-US" sz="2800" dirty="0" smtClean="0"/>
              <a:t>Four models </a:t>
            </a:r>
            <a:r>
              <a:rPr lang="en-US" sz="2800" dirty="0"/>
              <a:t>were selected. </a:t>
            </a:r>
            <a:endParaRPr lang="en-US" sz="2800" dirty="0" smtClean="0"/>
          </a:p>
          <a:p>
            <a:pPr marL="914400" lvl="1" indent="-457200" algn="just">
              <a:buFont typeface="Arial" charset="0"/>
              <a:buChar char="•"/>
            </a:pPr>
            <a:r>
              <a:rPr lang="en-US" sz="2800" dirty="0" smtClean="0"/>
              <a:t>Two Models: </a:t>
            </a:r>
            <a:r>
              <a:rPr lang="en-US" sz="2800" dirty="0"/>
              <a:t>fecal coliforms threshold in recreational with primary contact water </a:t>
            </a:r>
            <a:r>
              <a:rPr lang="en-US" sz="2800" dirty="0" smtClean="0"/>
              <a:t>use.</a:t>
            </a:r>
          </a:p>
          <a:p>
            <a:pPr marL="914400" lvl="1" indent="-457200" algn="just">
              <a:buFont typeface="Arial" charset="0"/>
              <a:buChar char="•"/>
            </a:pPr>
            <a:r>
              <a:rPr lang="en-US" sz="2800" dirty="0" smtClean="0"/>
              <a:t>Two Models: </a:t>
            </a:r>
            <a:r>
              <a:rPr lang="en-US" sz="2800" dirty="0"/>
              <a:t>fecal coliforms limits in agricultural - livestock water use, or raw water for drinking water </a:t>
            </a:r>
            <a:r>
              <a:rPr lang="en-US" sz="2800" dirty="0" smtClean="0"/>
              <a:t>treated </a:t>
            </a:r>
            <a:r>
              <a:rPr lang="en-US" sz="2800" dirty="0"/>
              <a:t>with non-conventional processes. </a:t>
            </a:r>
            <a:endParaRPr lang="en-US" sz="2800" dirty="0" smtClean="0"/>
          </a:p>
          <a:p>
            <a:pPr marL="457200" indent="-457200">
              <a:buFontTx/>
              <a:buChar char="-"/>
            </a:pPr>
            <a:endParaRPr lang="en-US" sz="2800" dirty="0" smtClean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The </a:t>
            </a:r>
            <a:r>
              <a:rPr lang="en-US" sz="2800" dirty="0"/>
              <a:t>cost-sensitive classifier (CSC) in the Weka can reduce false negatives (FN) in the confusion matrix, improved the reliability of the resulting models.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Confusion </a:t>
            </a:r>
            <a:r>
              <a:rPr lang="en-US" sz="2800" dirty="0"/>
              <a:t>entropy of a confusion matrix (CEN) was lower when the confusion matrix had lower FN values. </a:t>
            </a:r>
          </a:p>
          <a:p>
            <a:pPr marL="457200" indent="-457200">
              <a:buFontTx/>
              <a:buChar char="-"/>
            </a:pPr>
            <a:endParaRPr lang="en-US" sz="2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365732" y="232908"/>
            <a:ext cx="8229600" cy="712173"/>
            <a:chOff x="0" y="0"/>
            <a:chExt cx="8229600" cy="712173"/>
          </a:xfrm>
        </p:grpSpPr>
        <p:sp>
          <p:nvSpPr>
            <p:cNvPr id="7" name="6 Rectángulo redondeado"/>
            <p:cNvSpPr/>
            <p:nvPr/>
          </p:nvSpPr>
          <p:spPr>
            <a:xfrm>
              <a:off x="0" y="0"/>
              <a:ext cx="8229600" cy="71217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34765" y="34765"/>
              <a:ext cx="8160070" cy="6426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3200" dirty="0"/>
                <a:t>4</a:t>
              </a:r>
              <a:r>
                <a:rPr lang="es-EC" sz="3200" kern="1200" dirty="0" smtClean="0"/>
                <a:t>- </a:t>
              </a:r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CONCLUSION </a:t>
              </a:r>
              <a:r>
                <a:rPr lang="es-EC" sz="3600" kern="1200" dirty="0" smtClean="0"/>
                <a:t> </a:t>
              </a:r>
              <a:endParaRPr lang="es-EC" sz="3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3395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3"/>
          <a:stretch/>
        </p:blipFill>
        <p:spPr bwMode="auto">
          <a:xfrm>
            <a:off x="107950" y="95250"/>
            <a:ext cx="8910638" cy="110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626621" y="1196819"/>
            <a:ext cx="806881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 smtClean="0">
                <a:cs typeface="Arial" panose="020B0604020202020204" pitchFamily="34" charset="0"/>
              </a:rPr>
              <a:t>Acknowledgement</a:t>
            </a:r>
          </a:p>
          <a:p>
            <a:endParaRPr lang="en-US" sz="2400" i="1" dirty="0" smtClean="0">
              <a:cs typeface="Arial" panose="020B0604020202020204" pitchFamily="34" charset="0"/>
            </a:endParaRPr>
          </a:p>
          <a:p>
            <a:endParaRPr lang="en-US" sz="2400" i="1" dirty="0" smtClean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3000" dirty="0" smtClean="0">
                <a:cs typeface="Arial" panose="020B0604020202020204" pitchFamily="34" charset="0"/>
              </a:rPr>
              <a:t>VLIR-UOS </a:t>
            </a:r>
            <a:r>
              <a:rPr lang="en-US" sz="3000" dirty="0">
                <a:cs typeface="Arial" panose="020B0604020202020204" pitchFamily="34" charset="0"/>
              </a:rPr>
              <a:t>IUC </a:t>
            </a:r>
            <a:r>
              <a:rPr lang="en-US" sz="3000" dirty="0" err="1">
                <a:cs typeface="Arial" panose="020B0604020202020204" pitchFamily="34" charset="0"/>
              </a:rPr>
              <a:t>Programme</a:t>
            </a:r>
            <a:r>
              <a:rPr lang="en-US" sz="3000" dirty="0">
                <a:cs typeface="Arial" panose="020B0604020202020204" pitchFamily="34" charset="0"/>
              </a:rPr>
              <a:t> - </a:t>
            </a:r>
            <a:r>
              <a:rPr lang="en-US" sz="3000" dirty="0" smtClean="0">
                <a:cs typeface="Arial" panose="020B0604020202020204" pitchFamily="34" charset="0"/>
              </a:rPr>
              <a:t>University of </a:t>
            </a:r>
            <a:r>
              <a:rPr lang="en-US" sz="3000" dirty="0">
                <a:cs typeface="Arial" panose="020B0604020202020204" pitchFamily="34" charset="0"/>
              </a:rPr>
              <a:t>Cuenca </a:t>
            </a:r>
            <a:r>
              <a:rPr lang="en-US" sz="3000" dirty="0" smtClean="0">
                <a:cs typeface="Arial" panose="020B0604020202020204" pitchFamily="34" charset="0"/>
              </a:rPr>
              <a:t> </a:t>
            </a:r>
          </a:p>
          <a:p>
            <a:pPr marL="342900" indent="-342900">
              <a:buFontTx/>
              <a:buChar char="-"/>
            </a:pPr>
            <a:r>
              <a:rPr lang="en-US" sz="3000" dirty="0" smtClean="0">
                <a:cs typeface="Arial" panose="020B0604020202020204" pitchFamily="34" charset="0"/>
              </a:rPr>
              <a:t>VLIR </a:t>
            </a:r>
            <a:r>
              <a:rPr lang="en-US" sz="3000" dirty="0">
                <a:cs typeface="Arial" panose="020B0604020202020204" pitchFamily="34" charset="0"/>
              </a:rPr>
              <a:t>Ecuador Biodiversity Network </a:t>
            </a:r>
            <a:r>
              <a:rPr lang="en-US" sz="3000" dirty="0" smtClean="0">
                <a:cs typeface="Arial" panose="020B0604020202020204" pitchFamily="34" charset="0"/>
              </a:rPr>
              <a:t>Project </a:t>
            </a:r>
          </a:p>
          <a:p>
            <a:pPr marL="342900" indent="-342900">
              <a:buFontTx/>
              <a:buChar char="-"/>
            </a:pPr>
            <a:r>
              <a:rPr lang="en-US" sz="3200" dirty="0"/>
              <a:t>Council of the </a:t>
            </a:r>
            <a:r>
              <a:rPr lang="en-US" sz="3200" dirty="0" err="1"/>
              <a:t>Machangara</a:t>
            </a:r>
            <a:r>
              <a:rPr lang="en-US" sz="3200" dirty="0"/>
              <a:t> River Basin</a:t>
            </a:r>
            <a:endParaRPr lang="es-EC" sz="3000" i="1" dirty="0" smtClean="0">
              <a:cs typeface="Arial" panose="020B0604020202020204" pitchFamily="34" charset="0"/>
            </a:endParaRPr>
          </a:p>
          <a:p>
            <a:endParaRPr lang="en-US" sz="2400" i="1" dirty="0" smtClean="0"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en-US" sz="2400" i="1" dirty="0" smtClean="0">
              <a:cs typeface="Arial" panose="020B0604020202020204" pitchFamily="34" charset="0"/>
            </a:endParaRPr>
          </a:p>
          <a:p>
            <a:endParaRPr 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89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3"/>
          <a:stretch/>
        </p:blipFill>
        <p:spPr bwMode="auto">
          <a:xfrm>
            <a:off x="107950" y="95250"/>
            <a:ext cx="8910638" cy="110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1 Marcador de contenido"/>
          <p:cNvSpPr txBox="1">
            <a:spLocks/>
          </p:cNvSpPr>
          <p:nvPr/>
        </p:nvSpPr>
        <p:spPr>
          <a:xfrm>
            <a:off x="457200" y="1052736"/>
            <a:ext cx="8229600" cy="507342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C" sz="5000" dirty="0" smtClean="0"/>
          </a:p>
          <a:p>
            <a:r>
              <a:rPr lang="es-EC" sz="5000" dirty="0" err="1" smtClean="0">
                <a:solidFill>
                  <a:schemeClr val="tx1"/>
                </a:solidFill>
              </a:rPr>
              <a:t>Thank</a:t>
            </a:r>
            <a:r>
              <a:rPr lang="es-EC" sz="5000" dirty="0" smtClean="0">
                <a:solidFill>
                  <a:schemeClr val="tx1"/>
                </a:solidFill>
              </a:rPr>
              <a:t> </a:t>
            </a:r>
            <a:r>
              <a:rPr lang="es-EC" sz="5000" dirty="0" err="1" smtClean="0">
                <a:solidFill>
                  <a:schemeClr val="tx1"/>
                </a:solidFill>
              </a:rPr>
              <a:t>you</a:t>
            </a:r>
            <a:endParaRPr lang="es-EC" sz="5000" dirty="0" smtClean="0">
              <a:solidFill>
                <a:schemeClr val="tx1"/>
              </a:solidFill>
            </a:endParaRPr>
          </a:p>
          <a:p>
            <a:endParaRPr lang="es-EC" sz="5000" dirty="0" smtClean="0">
              <a:solidFill>
                <a:schemeClr val="tx1"/>
              </a:solidFill>
            </a:endParaRPr>
          </a:p>
          <a:p>
            <a:r>
              <a:rPr lang="es-EC" sz="9600" dirty="0" smtClean="0">
                <a:solidFill>
                  <a:schemeClr val="tx1"/>
                </a:solidFill>
              </a:rPr>
              <a:t>?</a:t>
            </a:r>
            <a:endParaRPr lang="es-EC" sz="9600" dirty="0">
              <a:solidFill>
                <a:schemeClr val="tx1"/>
              </a:solidFill>
            </a:endParaRPr>
          </a:p>
        </p:txBody>
      </p:sp>
      <p:sp>
        <p:nvSpPr>
          <p:cNvPr id="6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54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Afbeelding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3"/>
          <a:stretch/>
        </p:blipFill>
        <p:spPr bwMode="auto">
          <a:xfrm>
            <a:off x="107950" y="95250"/>
            <a:ext cx="8910638" cy="1107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467736" y="6093296"/>
            <a:ext cx="8227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1 Marcador de contenido"/>
          <p:cNvSpPr txBox="1">
            <a:spLocks/>
          </p:cNvSpPr>
          <p:nvPr/>
        </p:nvSpPr>
        <p:spPr>
          <a:xfrm>
            <a:off x="457200" y="1052736"/>
            <a:ext cx="8229600" cy="507342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C" dirty="0" err="1" smtClean="0">
                <a:solidFill>
                  <a:schemeClr val="tx1"/>
                </a:solidFill>
              </a:rPr>
              <a:t>Bibliography</a:t>
            </a:r>
            <a:r>
              <a:rPr lang="es-EC" dirty="0" smtClean="0">
                <a:solidFill>
                  <a:schemeClr val="tx1"/>
                </a:solidFill>
              </a:rPr>
              <a:t>:</a:t>
            </a:r>
          </a:p>
          <a:p>
            <a:pPr marL="342900" indent="-342900" algn="just">
              <a:buFontTx/>
              <a:buChar char="-"/>
            </a:pPr>
            <a:r>
              <a:rPr lang="en-US" sz="2000" dirty="0" err="1" smtClean="0">
                <a:solidFill>
                  <a:schemeClr val="tx1"/>
                </a:solidFill>
              </a:rPr>
              <a:t>D'Heygere</a:t>
            </a:r>
            <a:r>
              <a:rPr lang="en-US" sz="2000" dirty="0" smtClean="0">
                <a:solidFill>
                  <a:schemeClr val="tx1"/>
                </a:solidFill>
              </a:rPr>
              <a:t>, T., P. L. M. Goethals, and N. De </a:t>
            </a:r>
            <a:r>
              <a:rPr lang="en-US" sz="2000" dirty="0" err="1" smtClean="0">
                <a:solidFill>
                  <a:schemeClr val="tx1"/>
                </a:solidFill>
              </a:rPr>
              <a:t>Pauw</a:t>
            </a:r>
            <a:r>
              <a:rPr lang="en-US" sz="2000" dirty="0" smtClean="0">
                <a:solidFill>
                  <a:schemeClr val="tx1"/>
                </a:solidFill>
              </a:rPr>
              <a:t>. 2003. Use of Genetic Algorithms to Select Input Variables in Decision Tree Models for the Prediction of Benthic Macroinvertebrates. Ecological Modelling 160:291-300</a:t>
            </a:r>
          </a:p>
          <a:p>
            <a:pPr marL="342900" indent="-342900" algn="just">
              <a:buFontTx/>
              <a:buChar char="-"/>
            </a:pPr>
            <a:r>
              <a:rPr lang="en-US" sz="2000" dirty="0" err="1" smtClean="0">
                <a:solidFill>
                  <a:schemeClr val="tx1"/>
                </a:solidFill>
              </a:rPr>
              <a:t>Maimon</a:t>
            </a:r>
            <a:r>
              <a:rPr lang="en-US" sz="2000" dirty="0" smtClean="0">
                <a:solidFill>
                  <a:schemeClr val="tx1"/>
                </a:solidFill>
              </a:rPr>
              <a:t>, O., and L. </a:t>
            </a:r>
            <a:r>
              <a:rPr lang="en-US" sz="2000" dirty="0" err="1" smtClean="0">
                <a:solidFill>
                  <a:schemeClr val="tx1"/>
                </a:solidFill>
              </a:rPr>
              <a:t>Rokach</a:t>
            </a:r>
            <a:r>
              <a:rPr lang="en-US" sz="2000" dirty="0" smtClean="0">
                <a:solidFill>
                  <a:schemeClr val="tx1"/>
                </a:solidFill>
              </a:rPr>
              <a:t>. 2005. Data Mining and Knowledge Discovery Handbook. Springer.</a:t>
            </a:r>
          </a:p>
          <a:p>
            <a:pPr marL="342900" indent="-342900" algn="just">
              <a:buFontTx/>
              <a:buChar char="-"/>
            </a:pPr>
            <a:r>
              <a:rPr lang="es-EC" sz="2000" dirty="0" smtClean="0">
                <a:solidFill>
                  <a:schemeClr val="tx1"/>
                </a:solidFill>
              </a:rPr>
              <a:t>Roldán Pérez, G. 1999. Los </a:t>
            </a:r>
            <a:r>
              <a:rPr lang="es-EC" sz="2000" dirty="0" err="1" smtClean="0">
                <a:solidFill>
                  <a:schemeClr val="tx1"/>
                </a:solidFill>
              </a:rPr>
              <a:t>Macroinvertebrados</a:t>
            </a:r>
            <a:r>
              <a:rPr lang="es-EC" sz="2000" dirty="0" smtClean="0">
                <a:solidFill>
                  <a:schemeClr val="tx1"/>
                </a:solidFill>
              </a:rPr>
              <a:t> y Su Valor Como Indicadores de la Calidad del Agua. Academia Colombiana de Ciencia 23:375-387.</a:t>
            </a:r>
          </a:p>
          <a:p>
            <a:pPr marL="342900" indent="-342900" algn="just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Ting, K. M. 2002. An instance-weighting method to induce cost-sensitive trees. </a:t>
            </a:r>
            <a:r>
              <a:rPr lang="en-US" sz="2000" dirty="0" err="1" smtClean="0">
                <a:solidFill>
                  <a:schemeClr val="tx1"/>
                </a:solidFill>
              </a:rPr>
              <a:t>Ieee</a:t>
            </a:r>
            <a:r>
              <a:rPr lang="en-US" sz="2000" dirty="0" smtClean="0">
                <a:solidFill>
                  <a:schemeClr val="tx1"/>
                </a:solidFill>
              </a:rPr>
              <a:t> Transactions on Knowledge and Data Engineering </a:t>
            </a:r>
            <a:r>
              <a:rPr lang="en-US" sz="2000" b="1" dirty="0" smtClean="0">
                <a:solidFill>
                  <a:schemeClr val="tx1"/>
                </a:solidFill>
              </a:rPr>
              <a:t>14</a:t>
            </a:r>
            <a:r>
              <a:rPr lang="en-US" sz="2000" dirty="0" smtClean="0">
                <a:solidFill>
                  <a:schemeClr val="tx1"/>
                </a:solidFill>
              </a:rPr>
              <a:t>:659-665.</a:t>
            </a:r>
            <a:endParaRPr lang="es-EC" sz="2000" dirty="0">
              <a:solidFill>
                <a:schemeClr val="tx1"/>
              </a:solidFill>
            </a:endParaRPr>
          </a:p>
          <a:p>
            <a:pPr marL="342900" indent="-342900" algn="just">
              <a:buFontTx/>
              <a:buChar char="-"/>
            </a:pPr>
            <a:r>
              <a:rPr lang="en-US" sz="2000" dirty="0" smtClean="0">
                <a:solidFill>
                  <a:schemeClr val="tx1"/>
                </a:solidFill>
              </a:rPr>
              <a:t>Wei, J.-M., X.-J. Yuan, Q.-H. Hu, and S.-Q. Wang. 2010. A novel measure for evaluating classifiers. Expert Systems with Applications </a:t>
            </a:r>
            <a:r>
              <a:rPr lang="en-US" sz="2000" b="1" dirty="0" smtClean="0">
                <a:solidFill>
                  <a:schemeClr val="tx1"/>
                </a:solidFill>
              </a:rPr>
              <a:t>37</a:t>
            </a:r>
            <a:r>
              <a:rPr lang="en-US" sz="2000" dirty="0" smtClean="0">
                <a:solidFill>
                  <a:schemeClr val="tx1"/>
                </a:solidFill>
              </a:rPr>
              <a:t>:3799-3809</a:t>
            </a:r>
            <a:endParaRPr lang="es-EC" sz="2000" dirty="0">
              <a:solidFill>
                <a:schemeClr val="tx1"/>
              </a:solidFill>
            </a:endParaRPr>
          </a:p>
        </p:txBody>
      </p:sp>
      <p:sp>
        <p:nvSpPr>
          <p:cNvPr id="7" name="CustomShape 3"/>
          <p:cNvSpPr/>
          <p:nvPr/>
        </p:nvSpPr>
        <p:spPr>
          <a:xfrm>
            <a:off x="395536" y="6093296"/>
            <a:ext cx="8208720" cy="6930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20000"/>
              </a:lnSpc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BIG DATA AND DATA MINING 2016, London, England, Date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(26/09/2016)</a:t>
            </a: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Environmental Toxicology and Aquatic Ecology, Research Group Aquatic Ecology (AECO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Ruben.JervesCobo@UGent.be</a:t>
            </a:r>
          </a:p>
          <a:p>
            <a:pPr>
              <a:lnSpc>
                <a:spcPct val="120000"/>
              </a:lnSpc>
            </a:pP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18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hEnToxLab Titles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hEnToxLab Slide design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7027</TotalTime>
  <Words>1522</Words>
  <Application>Microsoft Office PowerPoint</Application>
  <PresentationFormat>Presentación en pantalla (4:3)</PresentationFormat>
  <Paragraphs>299</Paragraphs>
  <Slides>28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37" baseType="lpstr">
      <vt:lpstr>Arial Unicode MS</vt:lpstr>
      <vt:lpstr>MS Mincho</vt:lpstr>
      <vt:lpstr>Arial</vt:lpstr>
      <vt:lpstr>Calibri</vt:lpstr>
      <vt:lpstr>Cambria</vt:lpstr>
      <vt:lpstr>Cambria Math</vt:lpstr>
      <vt:lpstr>Times New Roman</vt:lpstr>
      <vt:lpstr>GhEnToxLab Titles</vt:lpstr>
      <vt:lpstr>GhEnToxLab Slide design</vt:lpstr>
      <vt:lpstr>Invertebrate community composition enables to predict compliance to microbial pathogen related standards of rivers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maarten</dc:creator>
  <cp:lastModifiedBy>Ruben Jerves</cp:lastModifiedBy>
  <cp:revision>217</cp:revision>
  <dcterms:created xsi:type="dcterms:W3CDTF">2015-03-16T16:55:41Z</dcterms:created>
  <dcterms:modified xsi:type="dcterms:W3CDTF">2016-08-31T05:08:23Z</dcterms:modified>
</cp:coreProperties>
</file>