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71" r:id="rId4"/>
    <p:sldId id="272" r:id="rId5"/>
    <p:sldId id="270" r:id="rId6"/>
    <p:sldId id="273" r:id="rId7"/>
    <p:sldId id="274" r:id="rId8"/>
    <p:sldId id="278" r:id="rId9"/>
    <p:sldId id="261" r:id="rId10"/>
    <p:sldId id="277" r:id="rId11"/>
    <p:sldId id="265" r:id="rId12"/>
    <p:sldId id="266" r:id="rId13"/>
    <p:sldId id="267" r:id="rId14"/>
    <p:sldId id="279" r:id="rId15"/>
    <p:sldId id="280" r:id="rId16"/>
    <p:sldId id="262" r:id="rId17"/>
    <p:sldId id="264"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2F44"/>
    <a:srgbClr val="441B51"/>
    <a:srgbClr val="5A236B"/>
    <a:srgbClr val="542064"/>
    <a:srgbClr val="332741"/>
    <a:srgbClr val="C2A70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251" autoAdjust="0"/>
  </p:normalViewPr>
  <p:slideViewPr>
    <p:cSldViewPr>
      <p:cViewPr varScale="1">
        <p:scale>
          <a:sx n="60" d="100"/>
          <a:sy n="60" d="100"/>
        </p:scale>
        <p:origin x="1686" y="60"/>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85213D-B3CE-4736-9859-E76DCB903E39}" type="datetimeFigureOut">
              <a:rPr lang="en-US" smtClean="0"/>
              <a:t>6/21/2015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CCD6CE1-E794-4C86-9189-2D5E19C4557B}" type="slidenum">
              <a:rPr lang="en-US" smtClean="0"/>
              <a:t>‹#›</a:t>
            </a:fld>
            <a:endParaRPr lang="en-US"/>
          </a:p>
        </p:txBody>
      </p:sp>
    </p:spTree>
    <p:extLst>
      <p:ext uri="{BB962C8B-B14F-4D97-AF65-F5344CB8AC3E}">
        <p14:creationId xmlns:p14="http://schemas.microsoft.com/office/powerpoint/2010/main" val="8718495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CD6CE1-E794-4C86-9189-2D5E19C4557B}" type="slidenum">
              <a:rPr lang="en-US" smtClean="0"/>
              <a:t>1</a:t>
            </a:fld>
            <a:endParaRPr lang="en-US"/>
          </a:p>
        </p:txBody>
      </p:sp>
    </p:spTree>
    <p:extLst>
      <p:ext uri="{BB962C8B-B14F-4D97-AF65-F5344CB8AC3E}">
        <p14:creationId xmlns:p14="http://schemas.microsoft.com/office/powerpoint/2010/main" val="7076102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CD6CE1-E794-4C86-9189-2D5E19C4557B}" type="slidenum">
              <a:rPr lang="en-US" smtClean="0"/>
              <a:t>2</a:t>
            </a:fld>
            <a:endParaRPr lang="en-US"/>
          </a:p>
        </p:txBody>
      </p:sp>
    </p:spTree>
    <p:extLst>
      <p:ext uri="{BB962C8B-B14F-4D97-AF65-F5344CB8AC3E}">
        <p14:creationId xmlns:p14="http://schemas.microsoft.com/office/powerpoint/2010/main" val="8175253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CD6CE1-E794-4C86-9189-2D5E19C4557B}" type="slidenum">
              <a:rPr lang="en-US" smtClean="0"/>
              <a:t>3</a:t>
            </a:fld>
            <a:endParaRPr lang="en-US"/>
          </a:p>
        </p:txBody>
      </p:sp>
    </p:spTree>
    <p:extLst>
      <p:ext uri="{BB962C8B-B14F-4D97-AF65-F5344CB8AC3E}">
        <p14:creationId xmlns:p14="http://schemas.microsoft.com/office/powerpoint/2010/main" val="26300530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CD6CE1-E794-4C86-9189-2D5E19C4557B}" type="slidenum">
              <a:rPr lang="en-US" smtClean="0"/>
              <a:t>4</a:t>
            </a:fld>
            <a:endParaRPr lang="en-US"/>
          </a:p>
        </p:txBody>
      </p:sp>
    </p:spTree>
    <p:extLst>
      <p:ext uri="{BB962C8B-B14F-4D97-AF65-F5344CB8AC3E}">
        <p14:creationId xmlns:p14="http://schemas.microsoft.com/office/powerpoint/2010/main" val="28277252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CD6CE1-E794-4C86-9189-2D5E19C4557B}" type="slidenum">
              <a:rPr lang="en-US" smtClean="0"/>
              <a:t>5</a:t>
            </a:fld>
            <a:endParaRPr lang="en-US"/>
          </a:p>
        </p:txBody>
      </p:sp>
    </p:spTree>
    <p:extLst>
      <p:ext uri="{BB962C8B-B14F-4D97-AF65-F5344CB8AC3E}">
        <p14:creationId xmlns:p14="http://schemas.microsoft.com/office/powerpoint/2010/main" val="34191959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CD6CE1-E794-4C86-9189-2D5E19C4557B}" type="slidenum">
              <a:rPr lang="en-US" smtClean="0"/>
              <a:t>6</a:t>
            </a:fld>
            <a:endParaRPr lang="en-US"/>
          </a:p>
        </p:txBody>
      </p:sp>
    </p:spTree>
    <p:extLst>
      <p:ext uri="{BB962C8B-B14F-4D97-AF65-F5344CB8AC3E}">
        <p14:creationId xmlns:p14="http://schemas.microsoft.com/office/powerpoint/2010/main" val="19030589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PCA3: First urine-based molecular diagnostic assay approved as a decision aid for possible prostate cancer. 2012.</a:t>
            </a:r>
            <a:r>
              <a:rPr lang="en-US" baseline="0" dirty="0" smtClean="0"/>
              <a:t> </a:t>
            </a:r>
          </a:p>
          <a:p>
            <a:r>
              <a:rPr lang="en-US" baseline="0" dirty="0" smtClean="0"/>
              <a:t>PCA3 is a protein produced only in the prostate gland, a walnut-shaped structure in men that is below the bladder. This test, which has been available in Europe for several years, measures the urine level of PCA3 messenger RNA (m-RNA), a signal from genes that tells the prostate to produce the PCA3 protein. Increased amounts of the m-RNA (over-expressed) are produced by 95% of prostate cancer cells.</a:t>
            </a:r>
          </a:p>
          <a:p>
            <a:r>
              <a:rPr lang="en-US" baseline="0" dirty="0" smtClean="0"/>
              <a:t> </a:t>
            </a:r>
          </a:p>
          <a:p>
            <a:r>
              <a:rPr lang="en-US" baseline="0" dirty="0" smtClean="0"/>
              <a:t>The PCA3 test does not provide a definitive answer as to whether a man has a cancer or not. A positive biopsy remains the gold standard in diagnosing prostate cancer. Rather, the test is intended for use in men 50 years of age or older who have high prostate-specific antigen (PSA) values and one or more previous negative prostate biopsies for whom repeat biopsies would usually be recommended. Prostate biopsies can sometimes have false-negative results, leading to the need for repeat procedures.</a:t>
            </a:r>
          </a:p>
          <a:p>
            <a:r>
              <a:rPr lang="en-US" baseline="0" dirty="0" smtClean="0"/>
              <a:t> </a:t>
            </a:r>
          </a:p>
          <a:p>
            <a:r>
              <a:rPr lang="en-US" baseline="0" dirty="0" smtClean="0"/>
              <a:t>The recently approved test compares the amount of PCA3 messenger RNA (m-RNA) to the </a:t>
            </a:r>
            <a:r>
              <a:rPr lang="en-US" baseline="0" dirty="0" err="1" smtClean="0"/>
              <a:t>the</a:t>
            </a:r>
            <a:r>
              <a:rPr lang="en-US" baseline="0" dirty="0" smtClean="0"/>
              <a:t> level of PSA RNA in the first urine sample collected after a digital-rectal examination (DRE). Labs report a score based on the ratio of PCA3 RNA to PSA RNA called the PCA3 score. Doctors consider the test results in conjunction with other laboratory and clinical data to determine the likelihood that a repeat biopsy will be positive.</a:t>
            </a:r>
          </a:p>
          <a:p>
            <a:r>
              <a:rPr lang="en-US" baseline="0" dirty="0" smtClean="0"/>
              <a:t> </a:t>
            </a:r>
          </a:p>
          <a:p>
            <a:r>
              <a:rPr lang="en-US" baseline="0" dirty="0" smtClean="0"/>
              <a:t>In a multicenter study of the test's performance, 49.6% of 466 subjects had PCA3 scores less than 25. Of these men, 90% subsequently had a negative biopsy result, while 10% had a biopsy positive for prostate cancer. Of the 235 men with PCA3 scores over 25, 34% had positive biopsies and 66% had negative biopsies. The results suggest that scores less than 25 indicate decreased likelihood of a positive repeat biopsy result, so patients with such scores might consider delaying repeat biopsies.</a:t>
            </a:r>
          </a:p>
          <a:p>
            <a:r>
              <a:rPr lang="en-US" baseline="0" dirty="0" smtClean="0"/>
              <a:t> </a:t>
            </a:r>
          </a:p>
          <a:p>
            <a:r>
              <a:rPr lang="en-US" baseline="0" dirty="0" smtClean="0"/>
              <a:t>The PCA3 test may help doctors and their patients with elevated PSA levels make decisions about care related to possible prostate cancer. These choices are often difficult and confusing. Although PSA can help detect cancer, there are sometimes false-positive results, and major health organizations disagree on the usefulness of PSA for prostate cancer screening. Biopsies used in follow-up to positive PSA results to diagnose cancer can cause discomfort, anxiety, and sometimes complications. Their accuracy depends on the number of tissue samples and the sites from which they are taken. Concerns over missing clinically significant cancer may prompt additional biopsies. As the PCA3 test gains wider acceptance, it may aid some men and their doctors in decisions about their future care.</a:t>
            </a:r>
          </a:p>
          <a:p>
            <a:endParaRPr lang="en-US" baseline="0" dirty="0" smtClean="0"/>
          </a:p>
          <a:p>
            <a:r>
              <a:rPr lang="en-US" dirty="0" smtClean="0"/>
              <a:t>TMPRSS2:ERG</a:t>
            </a:r>
          </a:p>
          <a:p>
            <a:r>
              <a:rPr lang="en-US" dirty="0" smtClean="0"/>
              <a:t>SchLAP1</a:t>
            </a:r>
          </a:p>
          <a:p>
            <a:r>
              <a:rPr lang="en-US" dirty="0" smtClean="0"/>
              <a:t>TTTY15-USP9Y</a:t>
            </a:r>
          </a:p>
          <a:p>
            <a:r>
              <a:rPr lang="en-US" dirty="0" err="1" smtClean="0"/>
              <a:t>Minichromosome</a:t>
            </a:r>
            <a:r>
              <a:rPr lang="en-US" dirty="0" smtClean="0"/>
              <a:t> maintenance 5 </a:t>
            </a:r>
            <a:r>
              <a:rPr lang="en-US" dirty="0" smtClean="0"/>
              <a:t>protein: structurally very similar to the CDC46 protein from S. cerevisiae, a protein involved in the initiation of DNA replication</a:t>
            </a:r>
            <a:endParaRPr lang="en-US" dirty="0" smtClean="0"/>
          </a:p>
          <a:p>
            <a:r>
              <a:rPr lang="en-US" dirty="0" smtClean="0"/>
              <a:t>Anterior gradient</a:t>
            </a:r>
            <a:r>
              <a:rPr lang="en-US" baseline="0" dirty="0" smtClean="0"/>
              <a:t> 2: AGR2, ER isomerase family protein involved in ER stress modulation. </a:t>
            </a:r>
          </a:p>
          <a:p>
            <a:r>
              <a:rPr lang="en-US" baseline="0" dirty="0" err="1" smtClean="0"/>
              <a:t>Sarcosine</a:t>
            </a:r>
            <a:r>
              <a:rPr lang="en-US" baseline="0" dirty="0" smtClean="0"/>
              <a:t>: </a:t>
            </a:r>
            <a:r>
              <a:rPr lang="en-US" baseline="0" dirty="0" err="1" smtClean="0"/>
              <a:t>Sarcosine</a:t>
            </a:r>
            <a:r>
              <a:rPr lang="en-US" baseline="0" dirty="0" smtClean="0"/>
              <a:t>, also known as N-</a:t>
            </a:r>
            <a:r>
              <a:rPr lang="en-US" baseline="0" dirty="0" err="1" smtClean="0"/>
              <a:t>methylglycine</a:t>
            </a:r>
            <a:r>
              <a:rPr lang="en-US" baseline="0" dirty="0" smtClean="0"/>
              <a:t>, is an intermediate and byproduct in glycine synthesis and degradation.</a:t>
            </a:r>
            <a:endParaRPr lang="en-US" baseline="0" dirty="0" smtClean="0"/>
          </a:p>
          <a:p>
            <a:r>
              <a:rPr lang="en-US" baseline="0" dirty="0" smtClean="0"/>
              <a:t>PMSA</a:t>
            </a:r>
            <a:endParaRPr lang="en-US" dirty="0" smtClean="0"/>
          </a:p>
          <a:p>
            <a:endParaRPr lang="en-US" dirty="0"/>
          </a:p>
        </p:txBody>
      </p:sp>
      <p:sp>
        <p:nvSpPr>
          <p:cNvPr id="4" name="Slide Number Placeholder 3"/>
          <p:cNvSpPr>
            <a:spLocks noGrp="1"/>
          </p:cNvSpPr>
          <p:nvPr>
            <p:ph type="sldNum" sz="quarter" idx="10"/>
          </p:nvPr>
        </p:nvSpPr>
        <p:spPr/>
        <p:txBody>
          <a:bodyPr/>
          <a:lstStyle/>
          <a:p>
            <a:fld id="{CCCD6CE1-E794-4C86-9189-2D5E19C4557B}" type="slidenum">
              <a:rPr lang="en-US" smtClean="0"/>
              <a:t>7</a:t>
            </a:fld>
            <a:endParaRPr lang="en-US"/>
          </a:p>
        </p:txBody>
      </p:sp>
    </p:spTree>
    <p:extLst>
      <p:ext uri="{BB962C8B-B14F-4D97-AF65-F5344CB8AC3E}">
        <p14:creationId xmlns:p14="http://schemas.microsoft.com/office/powerpoint/2010/main" val="38357309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CD6CE1-E794-4C86-9189-2D5E19C4557B}" type="slidenum">
              <a:rPr lang="en-US" smtClean="0"/>
              <a:t>8</a:t>
            </a:fld>
            <a:endParaRPr lang="en-US"/>
          </a:p>
        </p:txBody>
      </p:sp>
    </p:spTree>
    <p:extLst>
      <p:ext uri="{BB962C8B-B14F-4D97-AF65-F5344CB8AC3E}">
        <p14:creationId xmlns:p14="http://schemas.microsoft.com/office/powerpoint/2010/main" val="27846788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CD6CE1-E794-4C86-9189-2D5E19C4557B}" type="slidenum">
              <a:rPr lang="en-US" smtClean="0"/>
              <a:t>9</a:t>
            </a:fld>
            <a:endParaRPr lang="en-US"/>
          </a:p>
        </p:txBody>
      </p:sp>
    </p:spTree>
    <p:extLst>
      <p:ext uri="{BB962C8B-B14F-4D97-AF65-F5344CB8AC3E}">
        <p14:creationId xmlns:p14="http://schemas.microsoft.com/office/powerpoint/2010/main" val="38678125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CD6CE1-E794-4C86-9189-2D5E19C4557B}" type="slidenum">
              <a:rPr lang="en-US" smtClean="0"/>
              <a:t>10</a:t>
            </a:fld>
            <a:endParaRPr lang="en-US"/>
          </a:p>
        </p:txBody>
      </p:sp>
    </p:spTree>
    <p:extLst>
      <p:ext uri="{BB962C8B-B14F-4D97-AF65-F5344CB8AC3E}">
        <p14:creationId xmlns:p14="http://schemas.microsoft.com/office/powerpoint/2010/main" val="27742499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CD6CE1-E794-4C86-9189-2D5E19C4557B}" type="slidenum">
              <a:rPr lang="en-US" smtClean="0"/>
              <a:t>13</a:t>
            </a:fld>
            <a:endParaRPr lang="en-US"/>
          </a:p>
        </p:txBody>
      </p:sp>
    </p:spTree>
    <p:extLst>
      <p:ext uri="{BB962C8B-B14F-4D97-AF65-F5344CB8AC3E}">
        <p14:creationId xmlns:p14="http://schemas.microsoft.com/office/powerpoint/2010/main" val="18698011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YB-1: Y-box protein</a:t>
            </a:r>
          </a:p>
          <a:p>
            <a:r>
              <a:rPr lang="en-US" dirty="0" smtClean="0"/>
              <a:t>MTA-1: Metastasis-associated protein-1. </a:t>
            </a:r>
            <a:r>
              <a:rPr lang="en-US" dirty="0" err="1" smtClean="0"/>
              <a:t>Chromotin</a:t>
            </a:r>
            <a:r>
              <a:rPr lang="en-US" dirty="0" smtClean="0"/>
              <a:t> remodeling</a:t>
            </a:r>
            <a:endParaRPr lang="en-US" dirty="0"/>
          </a:p>
        </p:txBody>
      </p:sp>
      <p:sp>
        <p:nvSpPr>
          <p:cNvPr id="4" name="Slide Number Placeholder 3"/>
          <p:cNvSpPr>
            <a:spLocks noGrp="1"/>
          </p:cNvSpPr>
          <p:nvPr>
            <p:ph type="sldNum" sz="quarter" idx="10"/>
          </p:nvPr>
        </p:nvSpPr>
        <p:spPr/>
        <p:txBody>
          <a:bodyPr/>
          <a:lstStyle/>
          <a:p>
            <a:fld id="{CCCD6CE1-E794-4C86-9189-2D5E19C4557B}" type="slidenum">
              <a:rPr lang="en-US" smtClean="0"/>
              <a:t>14</a:t>
            </a:fld>
            <a:endParaRPr lang="en-US"/>
          </a:p>
        </p:txBody>
      </p:sp>
    </p:spTree>
    <p:extLst>
      <p:ext uri="{BB962C8B-B14F-4D97-AF65-F5344CB8AC3E}">
        <p14:creationId xmlns:p14="http://schemas.microsoft.com/office/powerpoint/2010/main" val="10252332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PMSA-imaging of </a:t>
            </a:r>
            <a:r>
              <a:rPr lang="en-US" dirty="0" err="1" smtClean="0"/>
              <a:t>PCa</a:t>
            </a:r>
            <a:r>
              <a:rPr lang="en-US" baseline="0" dirty="0" smtClean="0"/>
              <a:t> and therapeutics.</a:t>
            </a:r>
          </a:p>
          <a:p>
            <a:endParaRPr lang="en-US" baseline="0" dirty="0" smtClean="0"/>
          </a:p>
          <a:p>
            <a:r>
              <a:rPr lang="en-US" dirty="0" smtClean="0"/>
              <a:t>1. Drawbacks of 111In-capromab is that it recognizes an intracellular epitope and cannot bind living cells;</a:t>
            </a:r>
          </a:p>
          <a:p>
            <a:endParaRPr lang="en-US" dirty="0" smtClean="0"/>
          </a:p>
          <a:p>
            <a:r>
              <a:rPr lang="en-US" dirty="0" smtClean="0"/>
              <a:t>2. </a:t>
            </a:r>
            <a:r>
              <a:rPr lang="en-US" sz="1200" b="0" i="0" u="none" strike="noStrike" kern="1200" baseline="0" dirty="0" smtClean="0">
                <a:solidFill>
                  <a:schemeClr val="tx1"/>
                </a:solidFill>
                <a:latin typeface="+mn-lt"/>
                <a:ea typeface="+mn-ea"/>
                <a:cs typeface="+mn-cs"/>
              </a:rPr>
              <a:t>Antibody–based imaging is the long time required for the antibody to clear from non-target tissues, thus necessitating several days between antibody</a:t>
            </a:r>
          </a:p>
          <a:p>
            <a:r>
              <a:rPr lang="en-US" sz="1200" b="0" i="0" u="none" strike="noStrike" kern="1200" baseline="0" dirty="0" smtClean="0">
                <a:solidFill>
                  <a:schemeClr val="tx1"/>
                </a:solidFill>
                <a:latin typeface="+mn-lt"/>
                <a:ea typeface="+mn-ea"/>
                <a:cs typeface="+mn-cs"/>
              </a:rPr>
              <a:t>injection and imaging</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Reviewed in </a:t>
            </a:r>
            <a:r>
              <a:rPr lang="en-US" sz="1200" b="0" i="0" u="none" strike="noStrike" kern="1200" baseline="0" dirty="0" err="1" smtClean="0">
                <a:solidFill>
                  <a:schemeClr val="tx1"/>
                </a:solidFill>
                <a:latin typeface="+mn-lt"/>
                <a:ea typeface="+mn-ea"/>
                <a:cs typeface="+mn-cs"/>
              </a:rPr>
              <a:t>Urol</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Onco</a:t>
            </a:r>
            <a:r>
              <a:rPr lang="en-US" sz="1200" b="0" i="0" u="none" strike="noStrike" kern="1200" baseline="0" dirty="0" smtClean="0">
                <a:solidFill>
                  <a:schemeClr val="tx1"/>
                </a:solidFill>
                <a:latin typeface="+mn-lt"/>
                <a:ea typeface="+mn-ea"/>
                <a:cs typeface="+mn-cs"/>
              </a:rPr>
              <a:t> in 2014 by </a:t>
            </a:r>
            <a:r>
              <a:rPr lang="en-US" sz="1200" b="1" i="0" u="none" strike="noStrike" kern="1200" baseline="0" dirty="0" smtClean="0">
                <a:solidFill>
                  <a:schemeClr val="tx1"/>
                </a:solidFill>
                <a:latin typeface="+mn-lt"/>
                <a:ea typeface="+mn-ea"/>
                <a:cs typeface="+mn-cs"/>
              </a:rPr>
              <a:t>Benjamin T. </a:t>
            </a:r>
            <a:r>
              <a:rPr lang="en-US" sz="1200" b="1" i="0" u="none" strike="noStrike" kern="1200" baseline="0" dirty="0" err="1" smtClean="0">
                <a:solidFill>
                  <a:schemeClr val="tx1"/>
                </a:solidFill>
                <a:latin typeface="+mn-lt"/>
                <a:ea typeface="+mn-ea"/>
                <a:cs typeface="+mn-cs"/>
              </a:rPr>
              <a:t>Ristau</a:t>
            </a:r>
            <a:r>
              <a:rPr lang="en-US" sz="1200" b="1" i="0" u="none" strike="noStrike" kern="1200" baseline="0" dirty="0" smtClean="0">
                <a:solidFill>
                  <a:schemeClr val="tx1"/>
                </a:solidFill>
                <a:latin typeface="+mn-lt"/>
                <a:ea typeface="+mn-ea"/>
                <a:cs typeface="+mn-cs"/>
              </a:rPr>
              <a:t>, M.D.</a:t>
            </a:r>
            <a:r>
              <a:rPr lang="en-US" sz="1200" b="0" i="0" u="none" strike="noStrike" kern="1200" baseline="0" dirty="0" smtClean="0">
                <a:solidFill>
                  <a:schemeClr val="tx1"/>
                </a:solidFill>
                <a:latin typeface="+mn-lt"/>
                <a:ea typeface="+mn-ea"/>
                <a:cs typeface="+mn-cs"/>
              </a:rPr>
              <a:t>, </a:t>
            </a:r>
            <a:r>
              <a:rPr lang="en-US" sz="1200" b="1" i="0" u="none" strike="noStrike" kern="1200" baseline="0" dirty="0" smtClean="0">
                <a:solidFill>
                  <a:schemeClr val="tx1"/>
                </a:solidFill>
                <a:latin typeface="+mn-lt"/>
                <a:ea typeface="+mn-ea"/>
                <a:cs typeface="+mn-cs"/>
              </a:rPr>
              <a:t>Denise S. O’Keefe, Ph.D.</a:t>
            </a:r>
            <a:r>
              <a:rPr lang="en-US" sz="1200" b="0" i="0" u="none" strike="noStrike" kern="1200" baseline="0" dirty="0" smtClean="0">
                <a:solidFill>
                  <a:schemeClr val="tx1"/>
                </a:solidFill>
                <a:latin typeface="+mn-lt"/>
                <a:ea typeface="+mn-ea"/>
                <a:cs typeface="+mn-cs"/>
              </a:rPr>
              <a:t>, and </a:t>
            </a:r>
            <a:r>
              <a:rPr lang="en-US" sz="1200" b="1" i="0" u="none" strike="noStrike" kern="1200" baseline="0" dirty="0" smtClean="0">
                <a:solidFill>
                  <a:schemeClr val="tx1"/>
                </a:solidFill>
                <a:latin typeface="+mn-lt"/>
                <a:ea typeface="+mn-ea"/>
                <a:cs typeface="+mn-cs"/>
              </a:rPr>
              <a:t>Dean J. </a:t>
            </a:r>
            <a:r>
              <a:rPr lang="en-US" sz="1200" b="1" i="0" u="none" strike="noStrike" kern="1200" baseline="0" dirty="0" err="1" smtClean="0">
                <a:solidFill>
                  <a:schemeClr val="tx1"/>
                </a:solidFill>
                <a:latin typeface="+mn-lt"/>
                <a:ea typeface="+mn-ea"/>
                <a:cs typeface="+mn-cs"/>
              </a:rPr>
              <a:t>Bacich</a:t>
            </a:r>
            <a:r>
              <a:rPr lang="en-US" sz="1200" b="1" i="0" u="none" strike="noStrike" kern="1200" baseline="0" dirty="0" smtClean="0">
                <a:solidFill>
                  <a:schemeClr val="tx1"/>
                </a:solidFill>
                <a:latin typeface="+mn-lt"/>
                <a:ea typeface="+mn-ea"/>
                <a:cs typeface="+mn-cs"/>
              </a:rPr>
              <a:t>, Ph.D.</a:t>
            </a:r>
          </a:p>
          <a:p>
            <a:r>
              <a:rPr lang="en-US" sz="1200" b="0" i="0" u="none" strike="noStrike" kern="1200" baseline="0" dirty="0" smtClean="0">
                <a:solidFill>
                  <a:schemeClr val="tx1"/>
                </a:solidFill>
                <a:latin typeface="+mn-lt"/>
                <a:ea typeface="+mn-ea"/>
                <a:cs typeface="+mn-cs"/>
              </a:rPr>
              <a:t>Department of Urology, University of Pittsburgh School of Medicine, Pittsburgh, PA</a:t>
            </a:r>
          </a:p>
          <a:p>
            <a:endParaRPr lang="en-US" sz="1200" b="0" i="0" u="none" strike="noStrike" kern="1200" baseline="0" dirty="0" smtClean="0">
              <a:solidFill>
                <a:schemeClr val="tx1"/>
              </a:solidFill>
              <a:latin typeface="+mn-lt"/>
              <a:ea typeface="+mn-ea"/>
              <a:cs typeface="+mn-cs"/>
            </a:endParaRPr>
          </a:p>
          <a:p>
            <a:r>
              <a:rPr lang="en-US" dirty="0" smtClean="0"/>
              <a:t>PSMA remains an attractive target for the detection, diagnosis, and treatment of prostate</a:t>
            </a:r>
          </a:p>
          <a:p>
            <a:r>
              <a:rPr lang="en-US" dirty="0" smtClean="0"/>
              <a:t>cancer 20 years from the date of its cloning. Therapeutics based on it biological role in the</a:t>
            </a:r>
          </a:p>
          <a:p>
            <a:r>
              <a:rPr lang="en-US" dirty="0" smtClean="0"/>
              <a:t>nervous system where it functions as a </a:t>
            </a:r>
            <a:r>
              <a:rPr lang="en-US" dirty="0" err="1" smtClean="0"/>
              <a:t>NAALADase</a:t>
            </a:r>
            <a:r>
              <a:rPr lang="en-US" dirty="0" smtClean="0"/>
              <a:t> are promising in preclinical models.</a:t>
            </a:r>
          </a:p>
          <a:p>
            <a:r>
              <a:rPr lang="en-US" dirty="0" smtClean="0"/>
              <a:t>There has yet to be a clinically important impact on survival in as a result of PSMA-based</a:t>
            </a:r>
          </a:p>
          <a:p>
            <a:r>
              <a:rPr lang="en-US" dirty="0" smtClean="0"/>
              <a:t>therapeutics in prostate cancer. However, several recent new approaches to target PSMA</a:t>
            </a:r>
          </a:p>
          <a:p>
            <a:r>
              <a:rPr lang="en-US" dirty="0" smtClean="0"/>
              <a:t>including the use of small molecule inhibitors, improved radioactive antibodies/</a:t>
            </a:r>
            <a:r>
              <a:rPr lang="en-US" dirty="0" err="1" smtClean="0"/>
              <a:t>antibodydrug</a:t>
            </a:r>
            <a:endParaRPr lang="en-US" dirty="0" smtClean="0"/>
          </a:p>
          <a:p>
            <a:r>
              <a:rPr lang="en-US" dirty="0" smtClean="0"/>
              <a:t>conjugates, PSMA-based immunotherapy, RNA </a:t>
            </a:r>
            <a:r>
              <a:rPr lang="en-US" dirty="0" err="1" smtClean="0"/>
              <a:t>aptamer</a:t>
            </a:r>
            <a:r>
              <a:rPr lang="en-US" dirty="0" smtClean="0"/>
              <a:t> conjugates, and </a:t>
            </a:r>
            <a:r>
              <a:rPr lang="en-US" dirty="0" err="1" smtClean="0"/>
              <a:t>PSMAtargeted</a:t>
            </a:r>
            <a:endParaRPr lang="en-US" dirty="0" smtClean="0"/>
          </a:p>
          <a:p>
            <a:r>
              <a:rPr lang="en-US" dirty="0" smtClean="0"/>
              <a:t>prodrug therapy have reinvigorated research in the field. Future study in PSMA and</a:t>
            </a:r>
          </a:p>
          <a:p>
            <a:r>
              <a:rPr lang="en-US" dirty="0" smtClean="0"/>
              <a:t>prostate cancer might focus on its intracellular functions and its possible role in tumor</a:t>
            </a:r>
          </a:p>
          <a:p>
            <a:r>
              <a:rPr lang="en-US" dirty="0" smtClean="0"/>
              <a:t>neurogenesis. As our understanding of tumor biology advances and molecular techniques</a:t>
            </a:r>
          </a:p>
          <a:p>
            <a:r>
              <a:rPr lang="en-US" dirty="0" smtClean="0"/>
              <a:t>become more refined, PSMA-based therapeutics will likely play a role in the developing</a:t>
            </a:r>
          </a:p>
          <a:p>
            <a:r>
              <a:rPr lang="en-US" dirty="0" smtClean="0"/>
              <a:t>armamentarium of treatment for CRPC.</a:t>
            </a:r>
            <a:endParaRPr lang="en-US" dirty="0"/>
          </a:p>
        </p:txBody>
      </p:sp>
      <p:sp>
        <p:nvSpPr>
          <p:cNvPr id="4" name="Slide Number Placeholder 3"/>
          <p:cNvSpPr>
            <a:spLocks noGrp="1"/>
          </p:cNvSpPr>
          <p:nvPr>
            <p:ph type="sldNum" sz="quarter" idx="10"/>
          </p:nvPr>
        </p:nvSpPr>
        <p:spPr/>
        <p:txBody>
          <a:bodyPr/>
          <a:lstStyle/>
          <a:p>
            <a:fld id="{CCCD6CE1-E794-4C86-9189-2D5E19C4557B}" type="slidenum">
              <a:rPr lang="en-US" smtClean="0"/>
              <a:t>15</a:t>
            </a:fld>
            <a:endParaRPr lang="en-US"/>
          </a:p>
        </p:txBody>
      </p:sp>
    </p:spTree>
    <p:extLst>
      <p:ext uri="{BB962C8B-B14F-4D97-AF65-F5344CB8AC3E}">
        <p14:creationId xmlns:p14="http://schemas.microsoft.com/office/powerpoint/2010/main" val="16169838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CD6CE1-E794-4C86-9189-2D5E19C4557B}" type="slidenum">
              <a:rPr lang="en-US" smtClean="0"/>
              <a:t>16</a:t>
            </a:fld>
            <a:endParaRPr lang="en-US"/>
          </a:p>
        </p:txBody>
      </p:sp>
    </p:spTree>
    <p:extLst>
      <p:ext uri="{BB962C8B-B14F-4D97-AF65-F5344CB8AC3E}">
        <p14:creationId xmlns:p14="http://schemas.microsoft.com/office/powerpoint/2010/main" val="38678125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0270AC7-48B3-4829-9A0F-197DEDFD2F4F}" type="datetimeFigureOut">
              <a:rPr lang="en-US" smtClean="0"/>
              <a:t>6/21/2015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E90C81-31BF-4042-A0B5-ECC9F6FFAC9F}" type="slidenum">
              <a:rPr lang="en-US" smtClean="0"/>
              <a:t>‹#›</a:t>
            </a:fld>
            <a:endParaRPr lang="en-US"/>
          </a:p>
        </p:txBody>
      </p:sp>
    </p:spTree>
    <p:extLst>
      <p:ext uri="{BB962C8B-B14F-4D97-AF65-F5344CB8AC3E}">
        <p14:creationId xmlns:p14="http://schemas.microsoft.com/office/powerpoint/2010/main" val="27554090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270AC7-48B3-4829-9A0F-197DEDFD2F4F}" type="datetimeFigureOut">
              <a:rPr lang="en-US" smtClean="0"/>
              <a:t>6/21/2015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E90C81-31BF-4042-A0B5-ECC9F6FFAC9F}" type="slidenum">
              <a:rPr lang="en-US" smtClean="0"/>
              <a:t>‹#›</a:t>
            </a:fld>
            <a:endParaRPr lang="en-US"/>
          </a:p>
        </p:txBody>
      </p:sp>
    </p:spTree>
    <p:extLst>
      <p:ext uri="{BB962C8B-B14F-4D97-AF65-F5344CB8AC3E}">
        <p14:creationId xmlns:p14="http://schemas.microsoft.com/office/powerpoint/2010/main" val="21009274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270AC7-48B3-4829-9A0F-197DEDFD2F4F}" type="datetimeFigureOut">
              <a:rPr lang="en-US" smtClean="0"/>
              <a:t>6/21/2015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E90C81-31BF-4042-A0B5-ECC9F6FFAC9F}" type="slidenum">
              <a:rPr lang="en-US" smtClean="0"/>
              <a:t>‹#›</a:t>
            </a:fld>
            <a:endParaRPr lang="en-US"/>
          </a:p>
        </p:txBody>
      </p:sp>
    </p:spTree>
    <p:extLst>
      <p:ext uri="{BB962C8B-B14F-4D97-AF65-F5344CB8AC3E}">
        <p14:creationId xmlns:p14="http://schemas.microsoft.com/office/powerpoint/2010/main" val="29389815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0270AC7-48B3-4829-9A0F-197DEDFD2F4F}" type="datetimeFigureOut">
              <a:rPr lang="en-US" smtClean="0"/>
              <a:t>6/21/2015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E90C81-31BF-4042-A0B5-ECC9F6FFAC9F}" type="slidenum">
              <a:rPr lang="en-US" smtClean="0"/>
              <a:t>‹#›</a:t>
            </a:fld>
            <a:endParaRPr lang="en-US"/>
          </a:p>
        </p:txBody>
      </p:sp>
    </p:spTree>
    <p:extLst>
      <p:ext uri="{BB962C8B-B14F-4D97-AF65-F5344CB8AC3E}">
        <p14:creationId xmlns:p14="http://schemas.microsoft.com/office/powerpoint/2010/main" val="218004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0270AC7-48B3-4829-9A0F-197DEDFD2F4F}" type="datetimeFigureOut">
              <a:rPr lang="en-US" smtClean="0"/>
              <a:t>6/21/2015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EE90C81-31BF-4042-A0B5-ECC9F6FFAC9F}" type="slidenum">
              <a:rPr lang="en-US" smtClean="0"/>
              <a:t>‹#›</a:t>
            </a:fld>
            <a:endParaRPr lang="en-US"/>
          </a:p>
        </p:txBody>
      </p:sp>
    </p:spTree>
    <p:extLst>
      <p:ext uri="{BB962C8B-B14F-4D97-AF65-F5344CB8AC3E}">
        <p14:creationId xmlns:p14="http://schemas.microsoft.com/office/powerpoint/2010/main" val="37023170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0270AC7-48B3-4829-9A0F-197DEDFD2F4F}" type="datetimeFigureOut">
              <a:rPr lang="en-US" smtClean="0"/>
              <a:t>6/21/2015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EE90C81-31BF-4042-A0B5-ECC9F6FFAC9F}" type="slidenum">
              <a:rPr lang="en-US" smtClean="0"/>
              <a:t>‹#›</a:t>
            </a:fld>
            <a:endParaRPr lang="en-US"/>
          </a:p>
        </p:txBody>
      </p:sp>
    </p:spTree>
    <p:extLst>
      <p:ext uri="{BB962C8B-B14F-4D97-AF65-F5344CB8AC3E}">
        <p14:creationId xmlns:p14="http://schemas.microsoft.com/office/powerpoint/2010/main" val="13129963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270AC7-48B3-4829-9A0F-197DEDFD2F4F}" type="datetimeFigureOut">
              <a:rPr lang="en-US" smtClean="0"/>
              <a:t>6/21/2015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EE90C81-31BF-4042-A0B5-ECC9F6FFAC9F}" type="slidenum">
              <a:rPr lang="en-US" smtClean="0"/>
              <a:t>‹#›</a:t>
            </a:fld>
            <a:endParaRPr lang="en-US"/>
          </a:p>
        </p:txBody>
      </p:sp>
    </p:spTree>
    <p:extLst>
      <p:ext uri="{BB962C8B-B14F-4D97-AF65-F5344CB8AC3E}">
        <p14:creationId xmlns:p14="http://schemas.microsoft.com/office/powerpoint/2010/main" val="2750466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270AC7-48B3-4829-9A0F-197DEDFD2F4F}" type="datetimeFigureOut">
              <a:rPr lang="en-US" smtClean="0"/>
              <a:t>6/21/2015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E90C81-31BF-4042-A0B5-ECC9F6FFAC9F}" type="slidenum">
              <a:rPr lang="en-US" smtClean="0"/>
              <a:t>‹#›</a:t>
            </a:fld>
            <a:endParaRPr lang="en-US"/>
          </a:p>
        </p:txBody>
      </p:sp>
    </p:spTree>
    <p:extLst>
      <p:ext uri="{BB962C8B-B14F-4D97-AF65-F5344CB8AC3E}">
        <p14:creationId xmlns:p14="http://schemas.microsoft.com/office/powerpoint/2010/main" val="7883151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270AC7-48B3-4829-9A0F-197DEDFD2F4F}" type="datetimeFigureOut">
              <a:rPr lang="en-US" smtClean="0"/>
              <a:t>6/21/2015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E90C81-31BF-4042-A0B5-ECC9F6FFAC9F}" type="slidenum">
              <a:rPr lang="en-US" smtClean="0"/>
              <a:t>‹#›</a:t>
            </a:fld>
            <a:endParaRPr lang="en-US"/>
          </a:p>
        </p:txBody>
      </p:sp>
    </p:spTree>
    <p:extLst>
      <p:ext uri="{BB962C8B-B14F-4D97-AF65-F5344CB8AC3E}">
        <p14:creationId xmlns:p14="http://schemas.microsoft.com/office/powerpoint/2010/main" val="24332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270AC7-48B3-4829-9A0F-197DEDFD2F4F}" type="datetimeFigureOut">
              <a:rPr lang="en-US" smtClean="0"/>
              <a:t>6/21/2015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E90C81-31BF-4042-A0B5-ECC9F6FFAC9F}" type="slidenum">
              <a:rPr lang="en-US" smtClean="0"/>
              <a:t>‹#›</a:t>
            </a:fld>
            <a:endParaRPr lang="en-US"/>
          </a:p>
        </p:txBody>
      </p:sp>
    </p:spTree>
    <p:extLst>
      <p:ext uri="{BB962C8B-B14F-4D97-AF65-F5344CB8AC3E}">
        <p14:creationId xmlns:p14="http://schemas.microsoft.com/office/powerpoint/2010/main" val="24273341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270AC7-48B3-4829-9A0F-197DEDFD2F4F}" type="datetimeFigureOut">
              <a:rPr lang="en-US" smtClean="0"/>
              <a:t>6/21/2015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E90C81-31BF-4042-A0B5-ECC9F6FFAC9F}" type="slidenum">
              <a:rPr lang="en-US" smtClean="0"/>
              <a:t>‹#›</a:t>
            </a:fld>
            <a:endParaRPr lang="en-US"/>
          </a:p>
        </p:txBody>
      </p:sp>
    </p:spTree>
    <p:extLst>
      <p:ext uri="{BB962C8B-B14F-4D97-AF65-F5344CB8AC3E}">
        <p14:creationId xmlns:p14="http://schemas.microsoft.com/office/powerpoint/2010/main" val="694887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gs>
            <a:gs pos="87000">
              <a:srgbClr val="4B2F44"/>
            </a:gs>
            <a:gs pos="100000">
              <a:schemeClr val="accent4">
                <a:lumMod val="5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270AC7-48B3-4829-9A0F-197DEDFD2F4F}" type="datetimeFigureOut">
              <a:rPr lang="en-US" smtClean="0"/>
              <a:t>6/21/2015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E90C81-31BF-4042-A0B5-ECC9F6FFAC9F}" type="slidenum">
              <a:rPr lang="en-US" smtClean="0"/>
              <a:t>‹#›</a:t>
            </a:fld>
            <a:endParaRPr lang="en-US"/>
          </a:p>
        </p:txBody>
      </p:sp>
    </p:spTree>
    <p:extLst>
      <p:ext uri="{BB962C8B-B14F-4D97-AF65-F5344CB8AC3E}">
        <p14:creationId xmlns:p14="http://schemas.microsoft.com/office/powerpoint/2010/main" val="5463477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4.wmf"/><Relationship Id="rId5" Type="http://schemas.openxmlformats.org/officeDocument/2006/relationships/oleObject" Target="../embeddings/oleObject1.bin"/><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9.emf"/><Relationship Id="rId5" Type="http://schemas.openxmlformats.org/officeDocument/2006/relationships/image" Target="../media/image8.emf"/><Relationship Id="rId4" Type="http://schemas.openxmlformats.org/officeDocument/2006/relationships/image" Target="../media/image7.e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11.wmf"/><Relationship Id="rId5" Type="http://schemas.openxmlformats.org/officeDocument/2006/relationships/oleObject" Target="../embeddings/oleObject3.bin"/><Relationship Id="rId4" Type="http://schemas.openxmlformats.org/officeDocument/2006/relationships/image" Target="../media/image10.wmf"/></Relationships>
</file>

<file path=ppt/slides/_rels/slide12.xml.rels><?xml version="1.0" encoding="UTF-8" standalone="yes"?>
<Relationships xmlns="http://schemas.openxmlformats.org/package/2006/relationships"><Relationship Id="rId3" Type="http://schemas.openxmlformats.org/officeDocument/2006/relationships/image" Target="../media/image14.emf"/><Relationship Id="rId7" Type="http://schemas.openxmlformats.org/officeDocument/2006/relationships/image" Target="../media/image13.wmf"/><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oleObject5.bin"/><Relationship Id="rId5" Type="http://schemas.openxmlformats.org/officeDocument/2006/relationships/image" Target="../media/image12.wmf"/><Relationship Id="rId4" Type="http://schemas.openxmlformats.org/officeDocument/2006/relationships/oleObject" Target="../embeddings/oleObject4.bin"/></Relationships>
</file>

<file path=ppt/slides/_rels/slide13.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16.wmf"/><Relationship Id="rId4" Type="http://schemas.openxmlformats.org/officeDocument/2006/relationships/oleObject" Target="../embeddings/oleObject6.bin"/></Relationships>
</file>

<file path=ppt/slides/_rels/slide1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jpeg"/><Relationship Id="rId9" Type="http://schemas.openxmlformats.org/officeDocument/2006/relationships/image" Target="../media/image23.png"/></Relationships>
</file>

<file path=ppt/slides/_rels/slide1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 y="-39688"/>
            <a:ext cx="958382" cy="693737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26130" y="4559483"/>
            <a:ext cx="920829" cy="698317"/>
          </a:xfrm>
          <a:prstGeom prst="rect">
            <a:avLst/>
          </a:prstGeom>
          <a:solidFill>
            <a:srgbClr val="441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1371600" y="533400"/>
            <a:ext cx="7239000" cy="1200329"/>
          </a:xfrm>
          <a:prstGeom prst="rect">
            <a:avLst/>
          </a:prstGeom>
          <a:noFill/>
        </p:spPr>
        <p:txBody>
          <a:bodyPr wrap="square" rtlCol="0">
            <a:spAutoFit/>
          </a:bodyPr>
          <a:lstStyle/>
          <a:p>
            <a:pPr algn="ctr"/>
            <a:r>
              <a:rPr lang="en-US" sz="3600" dirty="0" smtClean="0">
                <a:solidFill>
                  <a:schemeClr val="bg1"/>
                </a:solidFill>
              </a:rPr>
              <a:t>Urine Biomarkers for Prostate Cancer Detection</a:t>
            </a:r>
            <a:endParaRPr lang="en-US" sz="3600" dirty="0">
              <a:solidFill>
                <a:schemeClr val="bg1"/>
              </a:solidFill>
            </a:endParaRPr>
          </a:p>
        </p:txBody>
      </p:sp>
      <p:sp>
        <p:nvSpPr>
          <p:cNvPr id="5" name="TextBox 4"/>
          <p:cNvSpPr txBox="1"/>
          <p:nvPr/>
        </p:nvSpPr>
        <p:spPr>
          <a:xfrm>
            <a:off x="805982" y="2715161"/>
            <a:ext cx="8185618" cy="1323439"/>
          </a:xfrm>
          <a:prstGeom prst="rect">
            <a:avLst/>
          </a:prstGeom>
          <a:noFill/>
        </p:spPr>
        <p:txBody>
          <a:bodyPr wrap="square" rtlCol="0">
            <a:spAutoFit/>
          </a:bodyPr>
          <a:lstStyle/>
          <a:p>
            <a:pPr algn="ctr"/>
            <a:r>
              <a:rPr lang="en-US" sz="2000" dirty="0" smtClean="0">
                <a:solidFill>
                  <a:schemeClr val="bg1"/>
                </a:solidFill>
              </a:rPr>
              <a:t>Dr. Qun Lu</a:t>
            </a:r>
          </a:p>
          <a:p>
            <a:pPr algn="ctr"/>
            <a:r>
              <a:rPr lang="en-US" sz="2000" dirty="0" smtClean="0">
                <a:solidFill>
                  <a:schemeClr val="bg1"/>
                </a:solidFill>
              </a:rPr>
              <a:t>Professor of Anatomy and Cell Biology</a:t>
            </a:r>
          </a:p>
          <a:p>
            <a:pPr algn="ctr"/>
            <a:r>
              <a:rPr lang="en-US" sz="2000" dirty="0" smtClean="0">
                <a:solidFill>
                  <a:schemeClr val="bg1"/>
                </a:solidFill>
              </a:rPr>
              <a:t>Director, The Wooten Laboratory</a:t>
            </a:r>
          </a:p>
          <a:p>
            <a:pPr algn="ctr"/>
            <a:r>
              <a:rPr lang="en-US" sz="2000" dirty="0" smtClean="0">
                <a:solidFill>
                  <a:schemeClr val="bg1"/>
                </a:solidFill>
              </a:rPr>
              <a:t>Brody School of Medicine</a:t>
            </a:r>
            <a:endParaRPr lang="en-US" sz="2000" dirty="0">
              <a:solidFill>
                <a:schemeClr val="bg1"/>
              </a:solidFill>
            </a:endParaRPr>
          </a:p>
        </p:txBody>
      </p:sp>
      <p:sp>
        <p:nvSpPr>
          <p:cNvPr id="6" name="Rectangle 5"/>
          <p:cNvSpPr/>
          <p:nvPr/>
        </p:nvSpPr>
        <p:spPr>
          <a:xfrm rot="5400000">
            <a:off x="-2534511" y="3389522"/>
            <a:ext cx="6937378" cy="789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10800000">
            <a:off x="-26128" y="4495800"/>
            <a:ext cx="984510" cy="636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10800000">
            <a:off x="0" y="5105399"/>
            <a:ext cx="894699" cy="636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9397" y="4236590"/>
            <a:ext cx="6629400" cy="2240410"/>
          </a:xfrm>
          <a:prstGeom prst="rect">
            <a:avLst/>
          </a:prstGeom>
        </p:spPr>
      </p:pic>
    </p:spTree>
    <p:extLst>
      <p:ext uri="{BB962C8B-B14F-4D97-AF65-F5344CB8AC3E}">
        <p14:creationId xmlns:p14="http://schemas.microsoft.com/office/powerpoint/2010/main" val="13587279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04800" y="449759"/>
            <a:ext cx="8610600" cy="769441"/>
          </a:xfrm>
          <a:prstGeom prst="rect">
            <a:avLst/>
          </a:prstGeom>
          <a:noFill/>
        </p:spPr>
        <p:txBody>
          <a:bodyPr wrap="square" rtlCol="0">
            <a:spAutoFit/>
          </a:bodyPr>
          <a:lstStyle/>
          <a:p>
            <a:pPr algn="ctr"/>
            <a:r>
              <a:rPr lang="en-US" sz="4400" u="sng" dirty="0" smtClean="0">
                <a:solidFill>
                  <a:schemeClr val="bg1"/>
                </a:solidFill>
                <a:effectLst>
                  <a:outerShdw blurRad="38100" dist="38100" dir="2700000" algn="tl">
                    <a:srgbClr val="000000">
                      <a:alpha val="43137"/>
                    </a:srgbClr>
                  </a:outerShdw>
                </a:effectLst>
              </a:rPr>
              <a:t>Acknowledgement of Support </a:t>
            </a:r>
            <a:endParaRPr lang="en-US" sz="4400" u="sng" dirty="0">
              <a:solidFill>
                <a:schemeClr val="bg1"/>
              </a:solidFill>
              <a:effectLst>
                <a:outerShdw blurRad="38100" dist="38100" dir="2700000" algn="tl">
                  <a:srgbClr val="000000">
                    <a:alpha val="43137"/>
                  </a:srgbClr>
                </a:outerShdw>
              </a:effectLst>
            </a:endParaRPr>
          </a:p>
        </p:txBody>
      </p:sp>
      <p:sp>
        <p:nvSpPr>
          <p:cNvPr id="6" name="TextBox 5"/>
          <p:cNvSpPr txBox="1"/>
          <p:nvPr/>
        </p:nvSpPr>
        <p:spPr>
          <a:xfrm>
            <a:off x="914400" y="4309408"/>
            <a:ext cx="6781800" cy="1938992"/>
          </a:xfrm>
          <a:prstGeom prst="rect">
            <a:avLst/>
          </a:prstGeom>
          <a:noFill/>
        </p:spPr>
        <p:txBody>
          <a:bodyPr wrap="square" rtlCol="0">
            <a:spAutoFit/>
          </a:bodyPr>
          <a:lstStyle/>
          <a:p>
            <a:pPr algn="just"/>
            <a:r>
              <a:rPr lang="en-US" sz="2400" dirty="0" smtClean="0">
                <a:solidFill>
                  <a:schemeClr val="bg1"/>
                </a:solidFill>
              </a:rPr>
              <a:t>US 7,445,906 (Prostate Cancer)</a:t>
            </a:r>
          </a:p>
          <a:p>
            <a:pPr algn="just"/>
            <a:r>
              <a:rPr lang="en-US" sz="2400" dirty="0" smtClean="0">
                <a:solidFill>
                  <a:schemeClr val="bg1"/>
                </a:solidFill>
              </a:rPr>
              <a:t>US 8,058,020 (Lung Cancer) </a:t>
            </a:r>
            <a:endParaRPr lang="en-US" sz="2400" dirty="0">
              <a:solidFill>
                <a:schemeClr val="bg1"/>
              </a:solidFill>
            </a:endParaRPr>
          </a:p>
          <a:p>
            <a:pPr algn="just"/>
            <a:r>
              <a:rPr lang="en-US" sz="2400" dirty="0" smtClean="0">
                <a:solidFill>
                  <a:schemeClr val="bg1"/>
                </a:solidFill>
              </a:rPr>
              <a:t>US 8,932,824 (Esophageal Cancer) </a:t>
            </a:r>
          </a:p>
          <a:p>
            <a:pPr algn="just"/>
            <a:r>
              <a:rPr lang="en-US" sz="2400" dirty="0" smtClean="0">
                <a:solidFill>
                  <a:schemeClr val="bg1"/>
                </a:solidFill>
              </a:rPr>
              <a:t>PCT/CN2012/000708 (ZCL278)</a:t>
            </a:r>
          </a:p>
          <a:p>
            <a:pPr algn="just"/>
            <a:r>
              <a:rPr lang="en-US" sz="2400" dirty="0" smtClean="0">
                <a:solidFill>
                  <a:schemeClr val="bg1"/>
                </a:solidFill>
              </a:rPr>
              <a:t>US #20140051081 (Prostate Cancer-pending)</a:t>
            </a:r>
            <a:endParaRPr lang="en-US" sz="2400" dirty="0">
              <a:solidFill>
                <a:schemeClr val="bg1"/>
              </a:solidFill>
            </a:endParaRPr>
          </a:p>
        </p:txBody>
      </p:sp>
      <p:sp>
        <p:nvSpPr>
          <p:cNvPr id="4" name="TextBox 3"/>
          <p:cNvSpPr txBox="1"/>
          <p:nvPr/>
        </p:nvSpPr>
        <p:spPr>
          <a:xfrm>
            <a:off x="914400" y="1941374"/>
            <a:ext cx="8001000" cy="1569660"/>
          </a:xfrm>
          <a:prstGeom prst="rect">
            <a:avLst/>
          </a:prstGeom>
          <a:noFill/>
        </p:spPr>
        <p:txBody>
          <a:bodyPr wrap="square" rtlCol="0">
            <a:spAutoFit/>
          </a:bodyPr>
          <a:lstStyle/>
          <a:p>
            <a:pPr algn="just"/>
            <a:r>
              <a:rPr lang="en-US" sz="2400" dirty="0" smtClean="0">
                <a:solidFill>
                  <a:schemeClr val="bg1"/>
                </a:solidFill>
              </a:rPr>
              <a:t>US   National Institutes of Health (NCI CA111891; CA165202)</a:t>
            </a:r>
            <a:endParaRPr lang="en-US" sz="2400" dirty="0">
              <a:solidFill>
                <a:schemeClr val="bg1"/>
              </a:solidFill>
            </a:endParaRPr>
          </a:p>
          <a:p>
            <a:pPr algn="just"/>
            <a:r>
              <a:rPr lang="en-US" sz="2400" dirty="0" smtClean="0">
                <a:solidFill>
                  <a:schemeClr val="bg1"/>
                </a:solidFill>
              </a:rPr>
              <a:t>US   Department of Defense (PC040569)</a:t>
            </a:r>
          </a:p>
          <a:p>
            <a:pPr algn="just"/>
            <a:r>
              <a:rPr lang="en-US" sz="2400" dirty="0" smtClean="0">
                <a:solidFill>
                  <a:schemeClr val="bg1"/>
                </a:solidFill>
              </a:rPr>
              <a:t>US   North Carolina Biotechnology Center (MRG-1101)</a:t>
            </a:r>
          </a:p>
          <a:p>
            <a:pPr algn="just"/>
            <a:r>
              <a:rPr lang="en-US" sz="2400" dirty="0" smtClean="0">
                <a:solidFill>
                  <a:schemeClr val="bg1"/>
                </a:solidFill>
              </a:rPr>
              <a:t>US   Golfers Against Cancer Foundation </a:t>
            </a:r>
            <a:endParaRPr lang="en-US" sz="2400" dirty="0">
              <a:solidFill>
                <a:schemeClr val="bg1"/>
              </a:solidFill>
            </a:endParaRPr>
          </a:p>
        </p:txBody>
      </p:sp>
      <p:sp>
        <p:nvSpPr>
          <p:cNvPr id="2" name="TextBox 1"/>
          <p:cNvSpPr txBox="1"/>
          <p:nvPr/>
        </p:nvSpPr>
        <p:spPr>
          <a:xfrm>
            <a:off x="3733800" y="1447800"/>
            <a:ext cx="1438214" cy="523220"/>
          </a:xfrm>
          <a:prstGeom prst="rect">
            <a:avLst/>
          </a:prstGeom>
          <a:noFill/>
        </p:spPr>
        <p:txBody>
          <a:bodyPr wrap="none" rtlCol="0">
            <a:spAutoFit/>
          </a:bodyPr>
          <a:lstStyle/>
          <a:p>
            <a:r>
              <a:rPr lang="en-US" sz="2800" dirty="0" smtClean="0">
                <a:solidFill>
                  <a:schemeClr val="bg1"/>
                </a:solidFill>
              </a:rPr>
              <a:t>Funding </a:t>
            </a:r>
            <a:endParaRPr lang="en-US" sz="2800" dirty="0">
              <a:solidFill>
                <a:schemeClr val="bg1"/>
              </a:solidFill>
            </a:endParaRPr>
          </a:p>
        </p:txBody>
      </p:sp>
      <p:sp>
        <p:nvSpPr>
          <p:cNvPr id="7" name="TextBox 6"/>
          <p:cNvSpPr txBox="1"/>
          <p:nvPr/>
        </p:nvSpPr>
        <p:spPr>
          <a:xfrm>
            <a:off x="3733800" y="3743980"/>
            <a:ext cx="1354282" cy="523220"/>
          </a:xfrm>
          <a:prstGeom prst="rect">
            <a:avLst/>
          </a:prstGeom>
          <a:noFill/>
        </p:spPr>
        <p:txBody>
          <a:bodyPr wrap="none" rtlCol="0">
            <a:spAutoFit/>
          </a:bodyPr>
          <a:lstStyle/>
          <a:p>
            <a:r>
              <a:rPr lang="en-US" sz="2800" dirty="0" smtClean="0">
                <a:solidFill>
                  <a:schemeClr val="bg1"/>
                </a:solidFill>
              </a:rPr>
              <a:t>Patents </a:t>
            </a:r>
            <a:endParaRPr lang="en-US" sz="2800" dirty="0">
              <a:solidFill>
                <a:schemeClr val="bg1"/>
              </a:solidFill>
            </a:endParaRPr>
          </a:p>
        </p:txBody>
      </p:sp>
    </p:spTree>
    <p:extLst>
      <p:ext uri="{BB962C8B-B14F-4D97-AF65-F5344CB8AC3E}">
        <p14:creationId xmlns:p14="http://schemas.microsoft.com/office/powerpoint/2010/main" val="8484692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85801" y="2209800"/>
            <a:ext cx="7772400" cy="3962400"/>
          </a:xfrm>
          <a:prstGeom prst="rect">
            <a:avLst/>
          </a:prstGeom>
          <a:solidFill>
            <a:srgbClr val="FFC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762000" y="2209800"/>
            <a:ext cx="7620000" cy="3785652"/>
          </a:xfrm>
          <a:prstGeom prst="rect">
            <a:avLst/>
          </a:prstGeom>
          <a:noFill/>
        </p:spPr>
        <p:txBody>
          <a:bodyPr wrap="square" rtlCol="0">
            <a:spAutoFit/>
          </a:bodyPr>
          <a:lstStyle/>
          <a:p>
            <a:endParaRPr lang="en-US" sz="1600" b="1" dirty="0" smtClean="0"/>
          </a:p>
          <a:p>
            <a:r>
              <a:rPr lang="en-US" sz="2800" b="1" i="1" dirty="0" smtClean="0"/>
              <a:t>- Significances of cancer biomarkers</a:t>
            </a:r>
          </a:p>
          <a:p>
            <a:endParaRPr lang="en-US" sz="2800" b="1" i="1" dirty="0"/>
          </a:p>
          <a:p>
            <a:r>
              <a:rPr lang="en-US" sz="2800" b="1" i="1" dirty="0" smtClean="0"/>
              <a:t>- Biomarker sources</a:t>
            </a:r>
          </a:p>
          <a:p>
            <a:endParaRPr lang="en-US" sz="2800" b="1" i="1" dirty="0"/>
          </a:p>
          <a:p>
            <a:r>
              <a:rPr lang="en-US" sz="2800" b="1" i="1" dirty="0" smtClean="0"/>
              <a:t>- Potential urine biomarkers for prostate cancer detection</a:t>
            </a:r>
          </a:p>
          <a:p>
            <a:endParaRPr lang="en-US" sz="2800" b="1" i="1" dirty="0"/>
          </a:p>
          <a:p>
            <a:r>
              <a:rPr lang="en-US" sz="2800" b="1" i="1" dirty="0" smtClean="0"/>
              <a:t>- Challenges and opportunities</a:t>
            </a:r>
            <a:endParaRPr lang="en-US" sz="2800" b="1" i="1" dirty="0"/>
          </a:p>
        </p:txBody>
      </p:sp>
      <p:sp>
        <p:nvSpPr>
          <p:cNvPr id="4" name="TextBox 3"/>
          <p:cNvSpPr txBox="1"/>
          <p:nvPr/>
        </p:nvSpPr>
        <p:spPr>
          <a:xfrm>
            <a:off x="304800" y="581561"/>
            <a:ext cx="8458200" cy="1323439"/>
          </a:xfrm>
          <a:prstGeom prst="rect">
            <a:avLst/>
          </a:prstGeom>
          <a:noFill/>
        </p:spPr>
        <p:txBody>
          <a:bodyPr wrap="square" rtlCol="0">
            <a:spAutoFit/>
          </a:bodyPr>
          <a:lstStyle/>
          <a:p>
            <a:pPr algn="ctr"/>
            <a:r>
              <a:rPr lang="en-US" sz="4000" u="sng" dirty="0" smtClean="0">
                <a:solidFill>
                  <a:schemeClr val="bg1"/>
                </a:solidFill>
              </a:rPr>
              <a:t>Urine Biomarkers for Prostate Cancer Detection</a:t>
            </a:r>
            <a:endParaRPr lang="en-US" sz="4000" u="sng" dirty="0">
              <a:solidFill>
                <a:schemeClr val="bg1"/>
              </a:solidFill>
            </a:endParaRPr>
          </a:p>
        </p:txBody>
      </p:sp>
    </p:spTree>
    <p:extLst>
      <p:ext uri="{BB962C8B-B14F-4D97-AF65-F5344CB8AC3E}">
        <p14:creationId xmlns:p14="http://schemas.microsoft.com/office/powerpoint/2010/main" val="28821695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564467" y="1373494"/>
            <a:ext cx="5046133" cy="5103506"/>
          </a:xfrm>
          <a:prstGeom prst="rect">
            <a:avLst/>
          </a:prstGeom>
          <a:solidFill>
            <a:srgbClr val="FFC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457200" y="1371600"/>
            <a:ext cx="2895600" cy="5105400"/>
          </a:xfrm>
          <a:prstGeom prst="rect">
            <a:avLst/>
          </a:prstGeom>
          <a:solidFill>
            <a:srgbClr val="FFC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228600" y="373559"/>
            <a:ext cx="8610600" cy="646331"/>
          </a:xfrm>
          <a:prstGeom prst="rect">
            <a:avLst/>
          </a:prstGeom>
          <a:noFill/>
        </p:spPr>
        <p:txBody>
          <a:bodyPr wrap="square" rtlCol="0">
            <a:spAutoFit/>
          </a:bodyPr>
          <a:lstStyle/>
          <a:p>
            <a:pPr algn="ctr"/>
            <a:r>
              <a:rPr lang="en-US" sz="3600" u="sng" dirty="0" smtClean="0">
                <a:solidFill>
                  <a:schemeClr val="bg1"/>
                </a:solidFill>
                <a:effectLst>
                  <a:outerShdw blurRad="38100" dist="38100" dir="2700000" algn="tl">
                    <a:srgbClr val="000000">
                      <a:alpha val="43137"/>
                    </a:srgbClr>
                  </a:outerShdw>
                </a:effectLst>
              </a:rPr>
              <a:t>Cancer Biomarker Applications </a:t>
            </a:r>
            <a:r>
              <a:rPr lang="en-US" sz="3600" u="sng" dirty="0">
                <a:solidFill>
                  <a:schemeClr val="bg1"/>
                </a:solidFill>
                <a:effectLst>
                  <a:outerShdw blurRad="38100" dist="38100" dir="2700000" algn="tl">
                    <a:srgbClr val="000000">
                      <a:alpha val="43137"/>
                    </a:srgbClr>
                  </a:outerShdw>
                </a:effectLst>
              </a:rPr>
              <a:t>a</a:t>
            </a:r>
            <a:r>
              <a:rPr lang="en-US" sz="3600" u="sng" dirty="0" smtClean="0">
                <a:solidFill>
                  <a:schemeClr val="bg1"/>
                </a:solidFill>
                <a:effectLst>
                  <a:outerShdw blurRad="38100" dist="38100" dir="2700000" algn="tl">
                    <a:srgbClr val="000000">
                      <a:alpha val="43137"/>
                    </a:srgbClr>
                  </a:outerShdw>
                </a:effectLst>
              </a:rPr>
              <a:t>s </a:t>
            </a:r>
            <a:r>
              <a:rPr lang="en-US" sz="3600" u="sng" dirty="0">
                <a:solidFill>
                  <a:schemeClr val="bg1"/>
                </a:solidFill>
                <a:effectLst>
                  <a:outerShdw blurRad="38100" dist="38100" dir="2700000" algn="tl">
                    <a:srgbClr val="000000">
                      <a:alpha val="43137"/>
                    </a:srgbClr>
                  </a:outerShdw>
                </a:effectLst>
              </a:rPr>
              <a:t>A</a:t>
            </a:r>
            <a:r>
              <a:rPr lang="en-US" sz="3600" u="sng" dirty="0" smtClean="0">
                <a:solidFill>
                  <a:schemeClr val="bg1"/>
                </a:solidFill>
                <a:effectLst>
                  <a:outerShdw blurRad="38100" dist="38100" dir="2700000" algn="tl">
                    <a:srgbClr val="000000">
                      <a:alpha val="43137"/>
                    </a:srgbClr>
                  </a:outerShdw>
                </a:effectLst>
              </a:rPr>
              <a:t>n Industry</a:t>
            </a:r>
            <a:endParaRPr lang="en-US" sz="3600" u="sng" dirty="0">
              <a:solidFill>
                <a:schemeClr val="bg1"/>
              </a:solidFill>
              <a:effectLst>
                <a:outerShdw blurRad="38100" dist="38100" dir="2700000" algn="tl">
                  <a:srgbClr val="000000">
                    <a:alpha val="43137"/>
                  </a:srgbClr>
                </a:outerShdw>
              </a:effectLst>
            </a:endParaRPr>
          </a:p>
        </p:txBody>
      </p:sp>
      <p:sp>
        <p:nvSpPr>
          <p:cNvPr id="2" name="TextBox 1"/>
          <p:cNvSpPr txBox="1"/>
          <p:nvPr/>
        </p:nvSpPr>
        <p:spPr>
          <a:xfrm>
            <a:off x="457200" y="1371600"/>
            <a:ext cx="2895600" cy="5047536"/>
          </a:xfrm>
          <a:prstGeom prst="rect">
            <a:avLst/>
          </a:prstGeom>
          <a:noFill/>
        </p:spPr>
        <p:txBody>
          <a:bodyPr wrap="square" rtlCol="0">
            <a:spAutoFit/>
          </a:bodyPr>
          <a:lstStyle/>
          <a:p>
            <a:pPr algn="ctr"/>
            <a:r>
              <a:rPr lang="en-US" sz="2400" b="1" u="sng" dirty="0" smtClean="0"/>
              <a:t>Biomarker Market</a:t>
            </a:r>
          </a:p>
          <a:p>
            <a:endParaRPr lang="en-US" b="1" dirty="0" smtClean="0"/>
          </a:p>
          <a:p>
            <a:r>
              <a:rPr lang="en-US" sz="2000" b="1" dirty="0" smtClean="0"/>
              <a:t>- An active world market</a:t>
            </a:r>
          </a:p>
          <a:p>
            <a:r>
              <a:rPr lang="en-US" sz="2000" dirty="0" smtClean="0"/>
              <a:t>   </a:t>
            </a:r>
            <a:r>
              <a:rPr lang="en-US" sz="2000" i="1" dirty="0" smtClean="0"/>
              <a:t>20 billion </a:t>
            </a:r>
          </a:p>
          <a:p>
            <a:endParaRPr lang="en-US" sz="2000" dirty="0"/>
          </a:p>
          <a:p>
            <a:r>
              <a:rPr lang="en-US" sz="2000" b="1" dirty="0" smtClean="0"/>
              <a:t>- International  </a:t>
            </a:r>
          </a:p>
          <a:p>
            <a:r>
              <a:rPr lang="en-US" sz="2000" b="1" dirty="0"/>
              <a:t> </a:t>
            </a:r>
            <a:r>
              <a:rPr lang="en-US" sz="2000" b="1" dirty="0" smtClean="0"/>
              <a:t>  conferences</a:t>
            </a:r>
          </a:p>
          <a:p>
            <a:endParaRPr lang="en-US" sz="2000" b="1" dirty="0"/>
          </a:p>
          <a:p>
            <a:r>
              <a:rPr lang="en-US" sz="2000" b="1" dirty="0" smtClean="0"/>
              <a:t>- Publications</a:t>
            </a:r>
          </a:p>
          <a:p>
            <a:r>
              <a:rPr lang="en-US" sz="2000" i="1" dirty="0" smtClean="0"/>
              <a:t>PubMed: 264,855</a:t>
            </a:r>
          </a:p>
          <a:p>
            <a:r>
              <a:rPr lang="en-US" sz="2000" i="1" dirty="0" smtClean="0"/>
              <a:t>4,700 (2015)</a:t>
            </a:r>
          </a:p>
          <a:p>
            <a:r>
              <a:rPr lang="en-US" sz="2000" i="1" dirty="0" smtClean="0"/>
              <a:t>27,180 (Prostate)</a:t>
            </a:r>
          </a:p>
          <a:p>
            <a:r>
              <a:rPr lang="en-US" sz="2000" i="1" dirty="0" smtClean="0"/>
              <a:t>761 (Urine)</a:t>
            </a:r>
          </a:p>
          <a:p>
            <a:endParaRPr lang="en-US" sz="2000" dirty="0"/>
          </a:p>
          <a:p>
            <a:r>
              <a:rPr lang="en-US" sz="2000" b="1" dirty="0" smtClean="0"/>
              <a:t>- Merger and </a:t>
            </a:r>
          </a:p>
          <a:p>
            <a:r>
              <a:rPr lang="en-US" sz="2000" b="1" dirty="0"/>
              <a:t> </a:t>
            </a:r>
            <a:r>
              <a:rPr lang="en-US" sz="2000" b="1" dirty="0" smtClean="0"/>
              <a:t> acquisition</a:t>
            </a:r>
            <a:endParaRPr lang="en-US" sz="2000" b="1" dirty="0"/>
          </a:p>
        </p:txBody>
      </p:sp>
      <p:sp>
        <p:nvSpPr>
          <p:cNvPr id="7" name="TextBox 6"/>
          <p:cNvSpPr txBox="1"/>
          <p:nvPr/>
        </p:nvSpPr>
        <p:spPr>
          <a:xfrm>
            <a:off x="3564467" y="1371600"/>
            <a:ext cx="5046133" cy="4093428"/>
          </a:xfrm>
          <a:prstGeom prst="rect">
            <a:avLst/>
          </a:prstGeom>
          <a:noFill/>
        </p:spPr>
        <p:txBody>
          <a:bodyPr wrap="square" rtlCol="0">
            <a:spAutoFit/>
          </a:bodyPr>
          <a:lstStyle/>
          <a:p>
            <a:pPr algn="ctr"/>
            <a:r>
              <a:rPr lang="en-US" sz="2400" b="1" u="sng" dirty="0" smtClean="0"/>
              <a:t>Biomarkers improve and save life</a:t>
            </a:r>
          </a:p>
          <a:p>
            <a:pPr algn="ctr"/>
            <a:endParaRPr lang="en-US" sz="2400" b="1" dirty="0" smtClean="0"/>
          </a:p>
          <a:p>
            <a:r>
              <a:rPr lang="en-US" sz="2000" b="1" i="1" dirty="0" smtClean="0"/>
              <a:t>- EGFR mutations and </a:t>
            </a:r>
            <a:r>
              <a:rPr lang="en-US" sz="2000" b="1" i="1" dirty="0" err="1"/>
              <a:t>I</a:t>
            </a:r>
            <a:r>
              <a:rPr lang="en-US" sz="2000" b="1" i="1" dirty="0" err="1" smtClean="0"/>
              <a:t>ressa</a:t>
            </a:r>
            <a:r>
              <a:rPr lang="en-US" sz="2000" b="1" i="1" dirty="0" smtClean="0"/>
              <a:t> (</a:t>
            </a:r>
            <a:r>
              <a:rPr lang="en-US" sz="2000" b="1" i="1" dirty="0" err="1" smtClean="0"/>
              <a:t>Gefitinib</a:t>
            </a:r>
            <a:r>
              <a:rPr lang="en-US" sz="2000" b="1" i="1" dirty="0" smtClean="0"/>
              <a:t>)</a:t>
            </a:r>
            <a:endParaRPr lang="en-US" sz="2000" b="1" i="1" dirty="0" smtClean="0"/>
          </a:p>
          <a:p>
            <a:r>
              <a:rPr lang="en-US" sz="2000" b="1" i="1" dirty="0" smtClean="0"/>
              <a:t>- Prostate specific antigen (PSA)</a:t>
            </a:r>
          </a:p>
          <a:p>
            <a:endParaRPr lang="en-US" sz="2000" b="1" i="1" dirty="0"/>
          </a:p>
          <a:p>
            <a:pPr algn="ctr"/>
            <a:r>
              <a:rPr lang="en-US" sz="2400" b="1" u="sng" dirty="0" smtClean="0"/>
              <a:t>Precision and personalized medicine on the horizon</a:t>
            </a:r>
          </a:p>
          <a:p>
            <a:pPr algn="ctr"/>
            <a:endParaRPr lang="en-US" sz="2400" b="1" u="sng" dirty="0"/>
          </a:p>
          <a:p>
            <a:r>
              <a:rPr lang="en-US" sz="2000" b="1" i="1" dirty="0" smtClean="0"/>
              <a:t>- NGS and genome diagnosis</a:t>
            </a:r>
          </a:p>
          <a:p>
            <a:r>
              <a:rPr lang="en-US" sz="2000" b="1" i="1" dirty="0" smtClean="0"/>
              <a:t>- Omics in all categories</a:t>
            </a:r>
          </a:p>
          <a:p>
            <a:r>
              <a:rPr lang="en-US" sz="2000" b="1" i="1" dirty="0" smtClean="0"/>
              <a:t>- Point-of-care technologies (POCT) and   </a:t>
            </a:r>
          </a:p>
          <a:p>
            <a:r>
              <a:rPr lang="en-US" sz="2000" b="1" i="1" dirty="0"/>
              <a:t> </a:t>
            </a:r>
            <a:r>
              <a:rPr lang="en-US" sz="2000" b="1" i="1" dirty="0" smtClean="0"/>
              <a:t>  mobile technologies</a:t>
            </a:r>
            <a:endParaRPr lang="en-US" sz="2000" b="1" i="1" dirty="0"/>
          </a:p>
        </p:txBody>
      </p:sp>
    </p:spTree>
    <p:extLst>
      <p:ext uri="{BB962C8B-B14F-4D97-AF65-F5344CB8AC3E}">
        <p14:creationId xmlns:p14="http://schemas.microsoft.com/office/powerpoint/2010/main" val="38193156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85801" y="457200"/>
            <a:ext cx="7772400" cy="6019800"/>
          </a:xfrm>
          <a:prstGeom prst="rect">
            <a:avLst/>
          </a:prstGeom>
          <a:solidFill>
            <a:srgbClr val="FFC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762000" y="457200"/>
            <a:ext cx="7620000" cy="6063198"/>
          </a:xfrm>
          <a:prstGeom prst="rect">
            <a:avLst/>
          </a:prstGeom>
          <a:noFill/>
        </p:spPr>
        <p:txBody>
          <a:bodyPr wrap="square" rtlCol="0">
            <a:spAutoFit/>
          </a:bodyPr>
          <a:lstStyle/>
          <a:p>
            <a:pPr algn="ctr"/>
            <a:r>
              <a:rPr lang="en-US" sz="3600" b="1" u="sng" dirty="0" smtClean="0"/>
              <a:t>Enriched Biomarker Sources</a:t>
            </a:r>
            <a:endParaRPr lang="en-US" sz="3600" b="1" dirty="0" smtClean="0"/>
          </a:p>
          <a:p>
            <a:endParaRPr lang="en-US" sz="1600" b="1" dirty="0" smtClean="0"/>
          </a:p>
          <a:p>
            <a:r>
              <a:rPr lang="en-US" sz="2400" b="1" i="1" dirty="0" smtClean="0"/>
              <a:t>Tissues</a:t>
            </a:r>
          </a:p>
          <a:p>
            <a:pPr marL="342900" indent="-342900">
              <a:buFont typeface="Wingdings" panose="05000000000000000000" pitchFamily="2" charset="2"/>
              <a:buChar char="q"/>
            </a:pPr>
            <a:r>
              <a:rPr lang="en-US" sz="2400" b="1" i="1" dirty="0"/>
              <a:t>P</a:t>
            </a:r>
            <a:r>
              <a:rPr lang="en-US" sz="2400" b="1" i="1" dirty="0" smtClean="0"/>
              <a:t>athology meets </a:t>
            </a:r>
          </a:p>
          <a:p>
            <a:r>
              <a:rPr lang="en-US" sz="2400" b="1" i="1" dirty="0" smtClean="0"/>
              <a:t>     molecular biology</a:t>
            </a:r>
          </a:p>
          <a:p>
            <a:pPr marL="342900" indent="-342900">
              <a:buFont typeface="Wingdings" panose="05000000000000000000" pitchFamily="2" charset="2"/>
              <a:buChar char="q"/>
            </a:pPr>
            <a:r>
              <a:rPr lang="en-US" sz="2400" b="1" i="1" dirty="0"/>
              <a:t>P</a:t>
            </a:r>
            <a:r>
              <a:rPr lang="en-US" sz="2400" b="1" i="1" dirty="0" smtClean="0"/>
              <a:t>athology meets </a:t>
            </a:r>
          </a:p>
          <a:p>
            <a:r>
              <a:rPr lang="en-US" sz="2400" b="1" i="1" dirty="0" smtClean="0"/>
              <a:t>     immunology</a:t>
            </a:r>
          </a:p>
          <a:p>
            <a:endParaRPr lang="en-US" sz="2400" b="1" i="1" dirty="0"/>
          </a:p>
          <a:p>
            <a:r>
              <a:rPr lang="en-US" sz="2400" b="1" i="1" dirty="0" smtClean="0"/>
              <a:t>Cells and their presence in body fluids</a:t>
            </a:r>
            <a:endParaRPr lang="en-US" sz="2400" b="1" i="1" dirty="0"/>
          </a:p>
          <a:p>
            <a:pPr marL="342900" indent="-342900">
              <a:buFont typeface="Wingdings" panose="05000000000000000000" pitchFamily="2" charset="2"/>
              <a:buChar char="q"/>
            </a:pPr>
            <a:r>
              <a:rPr lang="en-US" sz="2400" b="1" i="1" dirty="0" smtClean="0"/>
              <a:t>Circulating tumor cells (CTCs)</a:t>
            </a:r>
          </a:p>
          <a:p>
            <a:pPr marL="342900" indent="-342900">
              <a:buFont typeface="Wingdings" panose="05000000000000000000" pitchFamily="2" charset="2"/>
              <a:buChar char="q"/>
            </a:pPr>
            <a:r>
              <a:rPr lang="en-US" sz="2400" b="1" i="1" dirty="0" smtClean="0"/>
              <a:t>Cell debris and/or exosomes (</a:t>
            </a:r>
            <a:r>
              <a:rPr lang="en-US" sz="2400" b="1" i="1" dirty="0" err="1" smtClean="0"/>
              <a:t>prostasomes</a:t>
            </a:r>
            <a:r>
              <a:rPr lang="en-US" sz="2400" b="1" i="1" dirty="0" smtClean="0"/>
              <a:t>)</a:t>
            </a:r>
            <a:endParaRPr lang="en-US" sz="2400" b="1" i="1" dirty="0"/>
          </a:p>
          <a:p>
            <a:endParaRPr lang="en-US" sz="2400" b="1" i="1" dirty="0"/>
          </a:p>
          <a:p>
            <a:r>
              <a:rPr lang="en-US" sz="2400" b="1" i="1" dirty="0" smtClean="0"/>
              <a:t>Fluids (serum and urine)</a:t>
            </a:r>
          </a:p>
          <a:p>
            <a:pPr marL="457200" indent="-457200">
              <a:buFont typeface="Wingdings" panose="05000000000000000000" pitchFamily="2" charset="2"/>
              <a:buChar char="q"/>
            </a:pPr>
            <a:r>
              <a:rPr lang="en-US" sz="2400" b="1" i="1" dirty="0" smtClean="0"/>
              <a:t>Nucleic acids</a:t>
            </a:r>
          </a:p>
          <a:p>
            <a:pPr marL="457200" indent="-457200">
              <a:buFont typeface="Wingdings" panose="05000000000000000000" pitchFamily="2" charset="2"/>
              <a:buChar char="q"/>
            </a:pPr>
            <a:r>
              <a:rPr lang="en-US" sz="2400" b="1" i="1" dirty="0" smtClean="0"/>
              <a:t>Proteins</a:t>
            </a:r>
            <a:endParaRPr lang="en-US" sz="2400" b="1" i="1" dirty="0"/>
          </a:p>
          <a:p>
            <a:pPr marL="457200" indent="-457200">
              <a:buFont typeface="Wingdings" panose="05000000000000000000" pitchFamily="2" charset="2"/>
              <a:buChar char="q"/>
            </a:pPr>
            <a:r>
              <a:rPr lang="en-US" sz="2400" b="1" i="1" dirty="0" smtClean="0"/>
              <a:t>Metabolic products</a:t>
            </a:r>
          </a:p>
        </p:txBody>
      </p:sp>
      <p:sp>
        <p:nvSpPr>
          <p:cNvPr id="4" name="TextBox 3"/>
          <p:cNvSpPr txBox="1"/>
          <p:nvPr/>
        </p:nvSpPr>
        <p:spPr>
          <a:xfrm>
            <a:off x="4577985" y="1143000"/>
            <a:ext cx="3727815" cy="2185214"/>
          </a:xfrm>
          <a:prstGeom prst="rect">
            <a:avLst/>
          </a:prstGeom>
          <a:noFill/>
          <a:ln>
            <a:solidFill>
              <a:srgbClr val="C00000"/>
            </a:solidFill>
          </a:ln>
        </p:spPr>
        <p:txBody>
          <a:bodyPr wrap="none" rtlCol="0">
            <a:spAutoFit/>
          </a:bodyPr>
          <a:lstStyle/>
          <a:p>
            <a:r>
              <a:rPr lang="en-US" sz="2800" b="1" i="1" dirty="0" err="1" smtClean="0"/>
              <a:t>MDxHealth</a:t>
            </a:r>
            <a:r>
              <a:rPr lang="en-US" sz="2800" b="1" i="1" dirty="0" smtClean="0"/>
              <a:t> Test: </a:t>
            </a:r>
          </a:p>
          <a:p>
            <a:r>
              <a:rPr lang="en-US" sz="2800" b="1" i="1" dirty="0" smtClean="0"/>
              <a:t>DNA hyper-methylation</a:t>
            </a:r>
          </a:p>
          <a:p>
            <a:endParaRPr lang="en-US" sz="2000" b="1" i="1" dirty="0"/>
          </a:p>
          <a:p>
            <a:pPr marL="514350" indent="-514350">
              <a:buAutoNum type="arabicPeriod"/>
            </a:pPr>
            <a:r>
              <a:rPr lang="en-US" sz="2000" b="1" i="1" dirty="0" smtClean="0"/>
              <a:t>GSTP1-DNA detoxification</a:t>
            </a:r>
          </a:p>
          <a:p>
            <a:pPr marL="514350" indent="-514350">
              <a:buAutoNum type="arabicPeriod"/>
            </a:pPr>
            <a:r>
              <a:rPr lang="en-US" sz="2000" b="1" i="1" dirty="0" smtClean="0"/>
              <a:t>APC-apoptosis</a:t>
            </a:r>
          </a:p>
          <a:p>
            <a:pPr marL="514350" indent="-514350">
              <a:buAutoNum type="arabicPeriod"/>
            </a:pPr>
            <a:r>
              <a:rPr lang="en-US" sz="2000" b="1" i="1" dirty="0" smtClean="0"/>
              <a:t>RASSF1-cell cycle regulation</a:t>
            </a:r>
            <a:endParaRPr lang="en-US" sz="2000" b="1" i="1" dirty="0"/>
          </a:p>
        </p:txBody>
      </p:sp>
      <p:sp>
        <p:nvSpPr>
          <p:cNvPr id="5" name="TextBox 4"/>
          <p:cNvSpPr txBox="1"/>
          <p:nvPr/>
        </p:nvSpPr>
        <p:spPr>
          <a:xfrm>
            <a:off x="4572000" y="4881027"/>
            <a:ext cx="3731342" cy="1138773"/>
          </a:xfrm>
          <a:prstGeom prst="rect">
            <a:avLst/>
          </a:prstGeom>
          <a:noFill/>
          <a:ln>
            <a:solidFill>
              <a:srgbClr val="C00000"/>
            </a:solidFill>
          </a:ln>
        </p:spPr>
        <p:txBody>
          <a:bodyPr wrap="none" rtlCol="0">
            <a:spAutoFit/>
          </a:bodyPr>
          <a:lstStyle/>
          <a:p>
            <a:r>
              <a:rPr lang="en-US" sz="2800" b="1" i="1" dirty="0" err="1" smtClean="0"/>
              <a:t>Hologic</a:t>
            </a:r>
            <a:r>
              <a:rPr lang="en-US" sz="2800" b="1" i="1" dirty="0" smtClean="0"/>
              <a:t> Gen-Probe Test:</a:t>
            </a:r>
          </a:p>
          <a:p>
            <a:endParaRPr lang="en-US" sz="2000" b="1" i="1" dirty="0" smtClean="0"/>
          </a:p>
          <a:p>
            <a:r>
              <a:rPr lang="en-US" sz="2000" b="1" i="1" dirty="0" smtClean="0"/>
              <a:t>1. </a:t>
            </a:r>
            <a:r>
              <a:rPr lang="en-US" sz="2000" b="1" i="1" dirty="0" err="1" smtClean="0"/>
              <a:t>Progensa</a:t>
            </a:r>
            <a:r>
              <a:rPr lang="en-US" sz="2000" b="1" i="1" dirty="0" smtClean="0"/>
              <a:t> PCA3 assay</a:t>
            </a:r>
          </a:p>
        </p:txBody>
      </p:sp>
    </p:spTree>
    <p:extLst>
      <p:ext uri="{BB962C8B-B14F-4D97-AF65-F5344CB8AC3E}">
        <p14:creationId xmlns:p14="http://schemas.microsoft.com/office/powerpoint/2010/main" val="35233641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09601" y="1373494"/>
            <a:ext cx="7848600" cy="5103506"/>
          </a:xfrm>
          <a:prstGeom prst="rect">
            <a:avLst/>
          </a:prstGeom>
          <a:solidFill>
            <a:srgbClr val="FFC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228600" y="373559"/>
            <a:ext cx="8610600" cy="769441"/>
          </a:xfrm>
          <a:prstGeom prst="rect">
            <a:avLst/>
          </a:prstGeom>
          <a:noFill/>
        </p:spPr>
        <p:txBody>
          <a:bodyPr wrap="square" rtlCol="0">
            <a:spAutoFit/>
          </a:bodyPr>
          <a:lstStyle/>
          <a:p>
            <a:pPr algn="ctr"/>
            <a:r>
              <a:rPr lang="en-US" sz="4400" u="sng" dirty="0" smtClean="0">
                <a:solidFill>
                  <a:schemeClr val="bg1"/>
                </a:solidFill>
                <a:effectLst>
                  <a:outerShdw blurRad="38100" dist="38100" dir="2700000" algn="tl">
                    <a:srgbClr val="000000">
                      <a:alpha val="43137"/>
                    </a:srgbClr>
                  </a:outerShdw>
                </a:effectLst>
              </a:rPr>
              <a:t>Urine Biomarker Characteristics</a:t>
            </a:r>
            <a:endParaRPr lang="en-US" sz="4400" u="sng" dirty="0">
              <a:solidFill>
                <a:schemeClr val="bg1"/>
              </a:solidFill>
              <a:effectLst>
                <a:outerShdw blurRad="38100" dist="38100" dir="2700000" algn="tl">
                  <a:srgbClr val="000000">
                    <a:alpha val="43137"/>
                  </a:srgbClr>
                </a:outerShdw>
              </a:effectLst>
            </a:endParaRPr>
          </a:p>
        </p:txBody>
      </p:sp>
      <p:sp>
        <p:nvSpPr>
          <p:cNvPr id="7" name="TextBox 6"/>
          <p:cNvSpPr txBox="1"/>
          <p:nvPr/>
        </p:nvSpPr>
        <p:spPr>
          <a:xfrm>
            <a:off x="762001" y="1371600"/>
            <a:ext cx="7467599" cy="4401205"/>
          </a:xfrm>
          <a:prstGeom prst="rect">
            <a:avLst/>
          </a:prstGeom>
          <a:noFill/>
        </p:spPr>
        <p:txBody>
          <a:bodyPr wrap="square" rtlCol="0">
            <a:spAutoFit/>
          </a:bodyPr>
          <a:lstStyle/>
          <a:p>
            <a:endParaRPr lang="en-US" sz="1600" b="1" dirty="0" smtClean="0"/>
          </a:p>
          <a:p>
            <a:r>
              <a:rPr lang="en-US" sz="2800" b="1" i="1" dirty="0" smtClean="0"/>
              <a:t>- Simple and non-invasive</a:t>
            </a:r>
          </a:p>
          <a:p>
            <a:r>
              <a:rPr lang="en-US" sz="2800" b="1" i="1" dirty="0" smtClean="0"/>
              <a:t>- Cost effective</a:t>
            </a:r>
            <a:endParaRPr lang="en-US" sz="2800" b="1" i="1" dirty="0"/>
          </a:p>
          <a:p>
            <a:r>
              <a:rPr lang="en-US" sz="2800" b="1" i="1" dirty="0" smtClean="0"/>
              <a:t>- Early detection and screening</a:t>
            </a:r>
            <a:endParaRPr lang="en-US" sz="2800" b="1" i="1" dirty="0"/>
          </a:p>
          <a:p>
            <a:r>
              <a:rPr lang="en-US" sz="2800" b="1" i="1" dirty="0" smtClean="0"/>
              <a:t>- Variable and unstable</a:t>
            </a:r>
          </a:p>
          <a:p>
            <a:pPr marL="342900" indent="-342900">
              <a:buFontTx/>
              <a:buChar char="-"/>
            </a:pPr>
            <a:endParaRPr lang="en-US" sz="2400" b="1" i="1" dirty="0"/>
          </a:p>
          <a:p>
            <a:pPr marL="342900" indent="-342900">
              <a:buFontTx/>
              <a:buChar char="-"/>
            </a:pPr>
            <a:endParaRPr lang="en-US" sz="2400" b="1" i="1" dirty="0" smtClean="0"/>
          </a:p>
          <a:p>
            <a:pPr algn="just"/>
            <a:r>
              <a:rPr lang="en-US" sz="2000" i="1" dirty="0"/>
              <a:t>Urine biomarkers are attractive because they may offer a simple, non-invasive approach for early detection of </a:t>
            </a:r>
            <a:r>
              <a:rPr lang="en-US" sz="2000" i="1" dirty="0" smtClean="0"/>
              <a:t>prostate cancer and </a:t>
            </a:r>
            <a:r>
              <a:rPr lang="en-US" sz="2000" i="1" dirty="0"/>
              <a:t>can allow broader population access to the screening. However, their reliability is subject to changes by diet, behavior, ways of collection and storage. </a:t>
            </a:r>
          </a:p>
          <a:p>
            <a:endParaRPr lang="en-US" sz="2400" b="1" i="1" dirty="0"/>
          </a:p>
        </p:txBody>
      </p:sp>
      <p:sp>
        <p:nvSpPr>
          <p:cNvPr id="2" name="TextBox 1"/>
          <p:cNvSpPr txBox="1"/>
          <p:nvPr/>
        </p:nvSpPr>
        <p:spPr>
          <a:xfrm>
            <a:off x="5091382" y="5940236"/>
            <a:ext cx="3006400" cy="338554"/>
          </a:xfrm>
          <a:prstGeom prst="rect">
            <a:avLst/>
          </a:prstGeom>
          <a:noFill/>
        </p:spPr>
        <p:txBody>
          <a:bodyPr wrap="none" rtlCol="0">
            <a:spAutoFit/>
          </a:bodyPr>
          <a:lstStyle/>
          <a:p>
            <a:r>
              <a:rPr lang="en-US" sz="1600" i="1" dirty="0" smtClean="0"/>
              <a:t>Lu et al., 2012. Cancer Biomarkers</a:t>
            </a:r>
            <a:endParaRPr lang="en-US" sz="1600" i="1" dirty="0"/>
          </a:p>
        </p:txBody>
      </p:sp>
      <p:pic>
        <p:nvPicPr>
          <p:cNvPr id="3" name="Picture 2"/>
          <p:cNvPicPr>
            <a:picLocks noChangeAspect="1"/>
          </p:cNvPicPr>
          <p:nvPr/>
        </p:nvPicPr>
        <p:blipFill>
          <a:blip r:embed="rId3"/>
          <a:stretch>
            <a:fillRect/>
          </a:stretch>
        </p:blipFill>
        <p:spPr>
          <a:xfrm>
            <a:off x="4495800" y="5861811"/>
            <a:ext cx="540425" cy="495403"/>
          </a:xfrm>
          <a:prstGeom prst="rect">
            <a:avLst/>
          </a:prstGeom>
        </p:spPr>
      </p:pic>
    </p:spTree>
    <p:extLst>
      <p:ext uri="{BB962C8B-B14F-4D97-AF65-F5344CB8AC3E}">
        <p14:creationId xmlns:p14="http://schemas.microsoft.com/office/powerpoint/2010/main" val="2267773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09601" y="1743909"/>
            <a:ext cx="7848600" cy="4656891"/>
          </a:xfrm>
          <a:prstGeom prst="rect">
            <a:avLst/>
          </a:prstGeom>
          <a:solidFill>
            <a:srgbClr val="FFC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0" y="221160"/>
            <a:ext cx="9144000" cy="1323439"/>
          </a:xfrm>
          <a:prstGeom prst="rect">
            <a:avLst/>
          </a:prstGeom>
          <a:noFill/>
        </p:spPr>
        <p:txBody>
          <a:bodyPr wrap="square" rtlCol="0">
            <a:spAutoFit/>
          </a:bodyPr>
          <a:lstStyle/>
          <a:p>
            <a:pPr algn="ctr"/>
            <a:r>
              <a:rPr lang="en-US" sz="4000" u="sng" dirty="0" smtClean="0">
                <a:solidFill>
                  <a:schemeClr val="bg1"/>
                </a:solidFill>
                <a:effectLst>
                  <a:outerShdw blurRad="38100" dist="38100" dir="2700000" algn="tl">
                    <a:srgbClr val="000000">
                      <a:alpha val="43137"/>
                    </a:srgbClr>
                  </a:outerShdw>
                </a:effectLst>
              </a:rPr>
              <a:t>Urine Biomarkers for Prostate Cancer Detection</a:t>
            </a:r>
            <a:endParaRPr lang="en-US" sz="4000" u="sng" dirty="0">
              <a:solidFill>
                <a:schemeClr val="bg1"/>
              </a:solidFill>
              <a:effectLst>
                <a:outerShdw blurRad="38100" dist="38100" dir="2700000" algn="tl">
                  <a:srgbClr val="000000">
                    <a:alpha val="43137"/>
                  </a:srgbClr>
                </a:outerShdw>
              </a:effectLst>
            </a:endParaRPr>
          </a:p>
        </p:txBody>
      </p:sp>
      <p:sp>
        <p:nvSpPr>
          <p:cNvPr id="7" name="TextBox 6"/>
          <p:cNvSpPr txBox="1"/>
          <p:nvPr/>
        </p:nvSpPr>
        <p:spPr>
          <a:xfrm>
            <a:off x="685800" y="1745160"/>
            <a:ext cx="7619998" cy="4339650"/>
          </a:xfrm>
          <a:prstGeom prst="rect">
            <a:avLst/>
          </a:prstGeom>
          <a:noFill/>
        </p:spPr>
        <p:txBody>
          <a:bodyPr wrap="square" rtlCol="0">
            <a:spAutoFit/>
          </a:bodyPr>
          <a:lstStyle/>
          <a:p>
            <a:endParaRPr lang="en-US" sz="1600" b="1" dirty="0" smtClean="0"/>
          </a:p>
          <a:p>
            <a:r>
              <a:rPr lang="en-US" sz="2000" b="1" i="1" dirty="0" smtClean="0"/>
              <a:t>Prostate cancer biomarkers in commercial applications</a:t>
            </a:r>
          </a:p>
          <a:p>
            <a:pPr marL="342900" indent="-342900">
              <a:buFont typeface="Wingdings" panose="05000000000000000000" pitchFamily="2" charset="2"/>
              <a:buChar char="q"/>
            </a:pPr>
            <a:r>
              <a:rPr lang="en-US" sz="2000" b="1" i="1" dirty="0" smtClean="0"/>
              <a:t>PSA: Paradoxes (USPSTF)</a:t>
            </a:r>
          </a:p>
          <a:p>
            <a:pPr marL="342900" indent="-342900">
              <a:buFont typeface="Wingdings" panose="05000000000000000000" pitchFamily="2" charset="2"/>
              <a:buChar char="q"/>
            </a:pPr>
            <a:r>
              <a:rPr lang="en-US" sz="2000" b="1" i="1" dirty="0" smtClean="0"/>
              <a:t>PCA3: Paradoxes (FDA approval and market acceptance)</a:t>
            </a:r>
            <a:endParaRPr lang="en-US" sz="2000" b="1" i="1" dirty="0"/>
          </a:p>
          <a:p>
            <a:pPr marL="342900" indent="-342900">
              <a:buFont typeface="Wingdings" panose="05000000000000000000" pitchFamily="2" charset="2"/>
              <a:buChar char="q"/>
            </a:pPr>
            <a:r>
              <a:rPr lang="en-US" sz="2000" b="1" i="1" dirty="0" err="1"/>
              <a:t>MDxHealth</a:t>
            </a:r>
            <a:r>
              <a:rPr lang="en-US" sz="2000" b="1" i="1" dirty="0"/>
              <a:t> </a:t>
            </a:r>
            <a:r>
              <a:rPr lang="en-US" sz="2000" b="1" i="1" dirty="0" smtClean="0"/>
              <a:t>Test: (Epigenetics)</a:t>
            </a:r>
          </a:p>
          <a:p>
            <a:endParaRPr lang="en-US" sz="2000" b="1" i="1" dirty="0"/>
          </a:p>
          <a:p>
            <a:r>
              <a:rPr lang="en-US" sz="2000" b="1" i="1" dirty="0" smtClean="0"/>
              <a:t>Urine biomarkers under development</a:t>
            </a:r>
            <a:endParaRPr lang="en-US" sz="2000" b="1" i="1" dirty="0"/>
          </a:p>
          <a:p>
            <a:pPr marL="342900" indent="-342900">
              <a:buFont typeface="Wingdings" panose="05000000000000000000" pitchFamily="2" charset="2"/>
              <a:buChar char="q"/>
            </a:pPr>
            <a:r>
              <a:rPr lang="en-US" sz="2000" b="1" i="1" dirty="0" smtClean="0"/>
              <a:t>Non-coding RNA (miRNA; TMPRSS2:ERG</a:t>
            </a:r>
            <a:r>
              <a:rPr lang="en-US" sz="2000" b="1" i="1" dirty="0"/>
              <a:t>; SchLAP1; </a:t>
            </a:r>
            <a:r>
              <a:rPr lang="en-US" sz="2000" b="1" i="1" dirty="0" smtClean="0"/>
              <a:t>TTTY15-USP9Y)  </a:t>
            </a:r>
          </a:p>
          <a:p>
            <a:pPr marL="342900" indent="-342900">
              <a:buFont typeface="Wingdings" panose="05000000000000000000" pitchFamily="2" charset="2"/>
              <a:buChar char="q"/>
            </a:pPr>
            <a:r>
              <a:rPr lang="en-US" sz="2000" b="1" i="1" dirty="0" smtClean="0"/>
              <a:t>Engrailed 2 (EN2)</a:t>
            </a:r>
            <a:endParaRPr lang="en-US" sz="2000" b="1" i="1" dirty="0"/>
          </a:p>
          <a:p>
            <a:pPr marL="342900" indent="-342900">
              <a:buFont typeface="Wingdings" panose="05000000000000000000" pitchFamily="2" charset="2"/>
              <a:buChar char="q"/>
            </a:pPr>
            <a:r>
              <a:rPr lang="en-US" sz="2000" b="1" i="1" dirty="0" smtClean="0"/>
              <a:t>δ-Catenin/NPRAP/</a:t>
            </a:r>
            <a:r>
              <a:rPr lang="en-US" sz="2000" b="1" i="1" dirty="0" err="1" smtClean="0"/>
              <a:t>Neurojungin</a:t>
            </a:r>
            <a:endParaRPr lang="en-US" sz="2000" b="1" i="1" dirty="0" smtClean="0"/>
          </a:p>
          <a:p>
            <a:pPr marL="342900" indent="-342900">
              <a:buFont typeface="Wingdings" panose="05000000000000000000" pitchFamily="2" charset="2"/>
              <a:buChar char="q"/>
            </a:pPr>
            <a:r>
              <a:rPr lang="en-US" sz="2000" b="1" i="1" dirty="0" err="1" smtClean="0"/>
              <a:t>Minichromosome</a:t>
            </a:r>
            <a:r>
              <a:rPr lang="en-US" sz="2000" b="1" i="1" dirty="0" smtClean="0"/>
              <a:t> </a:t>
            </a:r>
            <a:r>
              <a:rPr lang="en-US" sz="2000" b="1" i="1" dirty="0"/>
              <a:t>maintenance 5 protein </a:t>
            </a:r>
            <a:endParaRPr lang="en-US" sz="2000" b="1" i="1" dirty="0" smtClean="0"/>
          </a:p>
          <a:p>
            <a:pPr marL="342900" indent="-342900">
              <a:buFont typeface="Wingdings" panose="05000000000000000000" pitchFamily="2" charset="2"/>
              <a:buChar char="q"/>
            </a:pPr>
            <a:r>
              <a:rPr lang="en-US" sz="2000" b="1" i="1" dirty="0" smtClean="0"/>
              <a:t>Anterior gradient 2 (ARG2)</a:t>
            </a:r>
          </a:p>
          <a:p>
            <a:pPr marL="342900" indent="-342900">
              <a:buFont typeface="Wingdings" panose="05000000000000000000" pitchFamily="2" charset="2"/>
              <a:buChar char="q"/>
            </a:pPr>
            <a:r>
              <a:rPr lang="en-US" sz="2000" b="1" i="1" dirty="0" err="1" smtClean="0"/>
              <a:t>Sarcosine</a:t>
            </a:r>
            <a:endParaRPr lang="en-US" sz="2000" b="1" i="1" dirty="0" smtClean="0"/>
          </a:p>
          <a:p>
            <a:pPr marL="342900" indent="-342900">
              <a:buFont typeface="Wingdings" panose="05000000000000000000" pitchFamily="2" charset="2"/>
              <a:buChar char="q"/>
            </a:pPr>
            <a:r>
              <a:rPr lang="en-US" sz="2000" b="1" i="1" dirty="0" smtClean="0"/>
              <a:t>PSMA</a:t>
            </a:r>
            <a:endParaRPr lang="en-US" sz="2000" b="1" i="1" dirty="0"/>
          </a:p>
        </p:txBody>
      </p:sp>
    </p:spTree>
    <p:extLst>
      <p:ext uri="{BB962C8B-B14F-4D97-AF65-F5344CB8AC3E}">
        <p14:creationId xmlns:p14="http://schemas.microsoft.com/office/powerpoint/2010/main" val="17249012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94734" y="1219200"/>
            <a:ext cx="8686800" cy="5257800"/>
          </a:xfrm>
          <a:prstGeom prst="rect">
            <a:avLst/>
          </a:prstGeom>
          <a:solidFill>
            <a:srgbClr val="FFC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304800" y="228600"/>
            <a:ext cx="8610600" cy="769441"/>
          </a:xfrm>
          <a:prstGeom prst="rect">
            <a:avLst/>
          </a:prstGeom>
          <a:noFill/>
        </p:spPr>
        <p:txBody>
          <a:bodyPr wrap="square" rtlCol="0">
            <a:spAutoFit/>
          </a:bodyPr>
          <a:lstStyle/>
          <a:p>
            <a:pPr algn="ctr"/>
            <a:r>
              <a:rPr lang="en-US" sz="4400" u="sng" dirty="0" smtClean="0">
                <a:solidFill>
                  <a:schemeClr val="bg1"/>
                </a:solidFill>
                <a:effectLst>
                  <a:outerShdw blurRad="38100" dist="38100" dir="2700000" algn="tl">
                    <a:srgbClr val="000000">
                      <a:alpha val="43137"/>
                    </a:srgbClr>
                  </a:outerShdw>
                </a:effectLst>
              </a:rPr>
              <a:t>PCA3</a:t>
            </a:r>
            <a:endParaRPr lang="en-US" sz="4400" u="sng" dirty="0">
              <a:solidFill>
                <a:schemeClr val="bg1"/>
              </a:solidFill>
              <a:effectLst>
                <a:outerShdw blurRad="38100" dist="38100" dir="2700000" algn="tl">
                  <a:srgbClr val="000000">
                    <a:alpha val="43137"/>
                  </a:srgbClr>
                </a:outerShdw>
              </a:effectLst>
            </a:endParaRPr>
          </a:p>
        </p:txBody>
      </p:sp>
      <p:sp>
        <p:nvSpPr>
          <p:cNvPr id="2" name="TextBox 1"/>
          <p:cNvSpPr txBox="1"/>
          <p:nvPr/>
        </p:nvSpPr>
        <p:spPr>
          <a:xfrm>
            <a:off x="194734" y="1337131"/>
            <a:ext cx="8686800" cy="4770537"/>
          </a:xfrm>
          <a:prstGeom prst="rect">
            <a:avLst/>
          </a:prstGeom>
          <a:noFill/>
        </p:spPr>
        <p:txBody>
          <a:bodyPr wrap="square" rtlCol="0">
            <a:spAutoFit/>
          </a:bodyPr>
          <a:lstStyle/>
          <a:p>
            <a:r>
              <a:rPr lang="en-US" sz="2400" b="1" dirty="0" smtClean="0"/>
              <a:t>Urine sediments following DRE or post-biopsy</a:t>
            </a:r>
          </a:p>
          <a:p>
            <a:pPr marL="457200" indent="-457200">
              <a:buAutoNum type="arabicPeriod"/>
            </a:pPr>
            <a:r>
              <a:rPr lang="en-US" sz="2000" i="1" dirty="0" smtClean="0"/>
              <a:t>Urine collection following DRE with push. </a:t>
            </a:r>
          </a:p>
          <a:p>
            <a:pPr marL="457200" indent="-457200">
              <a:buAutoNum type="arabicPeriod"/>
            </a:pPr>
            <a:r>
              <a:rPr lang="en-US" sz="2000" i="1" dirty="0" smtClean="0"/>
              <a:t>First void urine following biopsy</a:t>
            </a:r>
          </a:p>
          <a:p>
            <a:r>
              <a:rPr lang="en-US" sz="1600" i="1" dirty="0" smtClean="0"/>
              <a:t>                                          </a:t>
            </a:r>
            <a:r>
              <a:rPr lang="en-US" sz="1400" i="1" dirty="0" smtClean="0"/>
              <a:t>Brown et al., </a:t>
            </a:r>
            <a:r>
              <a:rPr lang="en-US" sz="1400" i="1" dirty="0" smtClean="0"/>
              <a:t>2014. Urology (2000 </a:t>
            </a:r>
            <a:r>
              <a:rPr lang="en-US" sz="1400" i="1" dirty="0" smtClean="0"/>
              <a:t>patient tests )</a:t>
            </a:r>
          </a:p>
          <a:p>
            <a:endParaRPr lang="en-US" sz="2400" b="1" dirty="0" smtClean="0"/>
          </a:p>
          <a:p>
            <a:r>
              <a:rPr lang="en-US" sz="2400" b="1" dirty="0" smtClean="0"/>
              <a:t>Acceptable sensitivity and specificity</a:t>
            </a:r>
            <a:endParaRPr lang="en-US" sz="2400" dirty="0" smtClean="0"/>
          </a:p>
          <a:p>
            <a:pPr marL="342900" indent="-342900">
              <a:buAutoNum type="arabicPeriod"/>
            </a:pPr>
            <a:r>
              <a:rPr lang="en-US" sz="2000" i="1" dirty="0" smtClean="0"/>
              <a:t>Sensitivity: 0.62 (0.59-0.65). CI: 95%</a:t>
            </a:r>
          </a:p>
          <a:p>
            <a:pPr marL="342900" indent="-342900">
              <a:buAutoNum type="arabicPeriod"/>
            </a:pPr>
            <a:r>
              <a:rPr lang="en-US" sz="2000" i="1" dirty="0" smtClean="0"/>
              <a:t>Specificity: 0.75 (0.73-0.76). CI: 95%</a:t>
            </a:r>
          </a:p>
          <a:p>
            <a:pPr marL="342900" indent="-342900">
              <a:buAutoNum type="arabicPeriod"/>
            </a:pPr>
            <a:r>
              <a:rPr lang="en-US" sz="2000" i="1" dirty="0" smtClean="0"/>
              <a:t>AUC: 0.75 (0.71-0.78). CI: 95%</a:t>
            </a:r>
          </a:p>
          <a:p>
            <a:r>
              <a:rPr lang="en-US" sz="1400" i="1" dirty="0" smtClean="0"/>
              <a:t>                                                 </a:t>
            </a:r>
            <a:r>
              <a:rPr lang="en-US" sz="1400" i="1" dirty="0" err="1" smtClean="0"/>
              <a:t>Xue</a:t>
            </a:r>
            <a:r>
              <a:rPr lang="en-US" sz="1400" i="1" dirty="0" smtClean="0"/>
              <a:t> et al., </a:t>
            </a:r>
            <a:r>
              <a:rPr lang="en-US" sz="1400" i="1" dirty="0" smtClean="0"/>
              <a:t>2014. </a:t>
            </a:r>
            <a:r>
              <a:rPr lang="en-US" sz="1400" i="1" dirty="0" smtClean="0"/>
              <a:t>J </a:t>
            </a:r>
            <a:r>
              <a:rPr lang="en-US" sz="1400" i="1" dirty="0"/>
              <a:t>Cancer Res </a:t>
            </a:r>
            <a:r>
              <a:rPr lang="en-US" sz="1400" i="1" dirty="0" err="1" smtClean="0"/>
              <a:t>Ther</a:t>
            </a:r>
            <a:r>
              <a:rPr lang="en-US" sz="1400" i="1" dirty="0" smtClean="0"/>
              <a:t> (Meta </a:t>
            </a:r>
            <a:r>
              <a:rPr lang="en-US" sz="1400" i="1" dirty="0" smtClean="0"/>
              <a:t>analysis of 13 trials)</a:t>
            </a:r>
          </a:p>
          <a:p>
            <a:endParaRPr lang="en-US" sz="2400" b="1" dirty="0" smtClean="0"/>
          </a:p>
          <a:p>
            <a:r>
              <a:rPr lang="en-US" sz="2400" b="1" dirty="0" smtClean="0"/>
              <a:t>Obstacles in clinical applications</a:t>
            </a:r>
            <a:endParaRPr lang="en-US" sz="2400" b="1" i="1" dirty="0" smtClean="0"/>
          </a:p>
          <a:p>
            <a:pPr marL="342900" indent="-342900">
              <a:buAutoNum type="arabicPeriod"/>
            </a:pPr>
            <a:r>
              <a:rPr lang="en-US" sz="2000" i="1" dirty="0" smtClean="0"/>
              <a:t>Market acceptance</a:t>
            </a:r>
          </a:p>
          <a:p>
            <a:pPr marL="342900" indent="-342900">
              <a:buAutoNum type="arabicPeriod"/>
            </a:pPr>
            <a:r>
              <a:rPr lang="en-US" sz="2000" i="1" dirty="0" smtClean="0"/>
              <a:t>Medical insurance reimbursement</a:t>
            </a:r>
            <a:r>
              <a:rPr lang="en-US" i="1" dirty="0" smtClean="0"/>
              <a:t> </a:t>
            </a:r>
          </a:p>
          <a:p>
            <a:r>
              <a:rPr lang="en-US" sz="1400" i="1" dirty="0" smtClean="0"/>
              <a:t>                                                 </a:t>
            </a:r>
            <a:r>
              <a:rPr lang="en-US" sz="1400" i="1" dirty="0" err="1" smtClean="0"/>
              <a:t>Moul</a:t>
            </a:r>
            <a:r>
              <a:rPr lang="en-US" sz="1400" i="1" dirty="0" smtClean="0"/>
              <a:t> J, 2014 </a:t>
            </a:r>
            <a:r>
              <a:rPr lang="en-US" sz="1400" i="1" dirty="0" smtClean="0"/>
              <a:t>Urology (Editorial </a:t>
            </a:r>
            <a:r>
              <a:rPr lang="en-US" sz="1400" i="1" dirty="0" smtClean="0"/>
              <a:t>comments)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0049" y="4974426"/>
            <a:ext cx="2351951" cy="1273974"/>
          </a:xfrm>
          <a:prstGeom prst="rect">
            <a:avLst/>
          </a:prstGeom>
        </p:spPr>
      </p:pic>
      <p:sp>
        <p:nvSpPr>
          <p:cNvPr id="6" name="Rectangle 5"/>
          <p:cNvSpPr/>
          <p:nvPr/>
        </p:nvSpPr>
        <p:spPr>
          <a:xfrm>
            <a:off x="5850101" y="4611809"/>
            <a:ext cx="2760499" cy="338554"/>
          </a:xfrm>
          <a:prstGeom prst="rect">
            <a:avLst/>
          </a:prstGeom>
        </p:spPr>
        <p:txBody>
          <a:bodyPr wrap="none">
            <a:spAutoFit/>
          </a:bodyPr>
          <a:lstStyle/>
          <a:p>
            <a:r>
              <a:rPr lang="en-US" sz="1600" b="1" dirty="0"/>
              <a:t>PROGENSA® PCA3 Assay - </a:t>
            </a:r>
            <a:r>
              <a:rPr lang="en-US" sz="1600" b="1" dirty="0" smtClean="0"/>
              <a:t>FDA</a:t>
            </a:r>
            <a:endParaRPr lang="en-US" sz="1600" dirty="0"/>
          </a:p>
        </p:txBody>
      </p:sp>
    </p:spTree>
    <p:extLst>
      <p:ext uri="{BB962C8B-B14F-4D97-AF65-F5344CB8AC3E}">
        <p14:creationId xmlns:p14="http://schemas.microsoft.com/office/powerpoint/2010/main" val="1766226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1219200"/>
            <a:ext cx="8686800" cy="5334000"/>
          </a:xfrm>
          <a:prstGeom prst="rect">
            <a:avLst/>
          </a:prstGeom>
          <a:solidFill>
            <a:srgbClr val="FFC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304800" y="228600"/>
            <a:ext cx="8610600" cy="769441"/>
          </a:xfrm>
          <a:prstGeom prst="rect">
            <a:avLst/>
          </a:prstGeom>
          <a:noFill/>
        </p:spPr>
        <p:txBody>
          <a:bodyPr wrap="square" rtlCol="0">
            <a:spAutoFit/>
          </a:bodyPr>
          <a:lstStyle/>
          <a:p>
            <a:pPr algn="ctr"/>
            <a:r>
              <a:rPr lang="en-US" sz="4400" u="sng" dirty="0" smtClean="0">
                <a:solidFill>
                  <a:schemeClr val="bg1"/>
                </a:solidFill>
                <a:effectLst>
                  <a:outerShdw blurRad="38100" dist="38100" dir="2700000" algn="tl">
                    <a:srgbClr val="000000">
                      <a:alpha val="43137"/>
                    </a:srgbClr>
                  </a:outerShdw>
                </a:effectLst>
              </a:rPr>
              <a:t>TMPRSS2:ERG Fusion</a:t>
            </a:r>
            <a:endParaRPr lang="en-US" sz="4400" u="sng" dirty="0">
              <a:solidFill>
                <a:schemeClr val="bg1"/>
              </a:solidFill>
              <a:effectLst>
                <a:outerShdw blurRad="38100" dist="38100" dir="2700000" algn="tl">
                  <a:srgbClr val="000000">
                    <a:alpha val="43137"/>
                  </a:srgbClr>
                </a:outerShdw>
              </a:effectLst>
            </a:endParaRPr>
          </a:p>
        </p:txBody>
      </p:sp>
      <p:sp>
        <p:nvSpPr>
          <p:cNvPr id="2" name="TextBox 1"/>
          <p:cNvSpPr txBox="1"/>
          <p:nvPr/>
        </p:nvSpPr>
        <p:spPr>
          <a:xfrm>
            <a:off x="228600" y="1219200"/>
            <a:ext cx="8686800" cy="1384995"/>
          </a:xfrm>
          <a:prstGeom prst="rect">
            <a:avLst/>
          </a:prstGeom>
          <a:noFill/>
        </p:spPr>
        <p:txBody>
          <a:bodyPr wrap="square" rtlCol="0">
            <a:spAutoFit/>
          </a:bodyPr>
          <a:lstStyle/>
          <a:p>
            <a:pPr marL="342900" indent="-342900">
              <a:buAutoNum type="arabicPeriod"/>
            </a:pPr>
            <a:endParaRPr lang="en-US" sz="1600" dirty="0" smtClean="0"/>
          </a:p>
          <a:p>
            <a:pPr marL="342900" indent="-342900">
              <a:buAutoNum type="arabicPeriod"/>
            </a:pPr>
            <a:endParaRPr lang="en-US" sz="1600" dirty="0" smtClean="0"/>
          </a:p>
          <a:p>
            <a:endParaRPr lang="en-US" sz="2400" b="1" dirty="0" smtClean="0"/>
          </a:p>
          <a:p>
            <a:endParaRPr lang="en-US" sz="2800" b="1"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581400"/>
            <a:ext cx="1905000" cy="2000250"/>
          </a:xfrm>
          <a:prstGeom prst="rect">
            <a:avLst/>
          </a:prstGeom>
        </p:spPr>
      </p:pic>
      <p:sp>
        <p:nvSpPr>
          <p:cNvPr id="7" name="Rectangle 6"/>
          <p:cNvSpPr/>
          <p:nvPr/>
        </p:nvSpPr>
        <p:spPr>
          <a:xfrm>
            <a:off x="3124200" y="3462278"/>
            <a:ext cx="5334000" cy="2862322"/>
          </a:xfrm>
          <a:prstGeom prst="rect">
            <a:avLst/>
          </a:prstGeom>
        </p:spPr>
        <p:txBody>
          <a:bodyPr wrap="square">
            <a:spAutoFit/>
          </a:bodyPr>
          <a:lstStyle/>
          <a:p>
            <a:pPr algn="just"/>
            <a:r>
              <a:rPr lang="en-US" sz="2000" dirty="0" smtClean="0"/>
              <a:t>From the three </a:t>
            </a:r>
            <a:r>
              <a:rPr lang="en-US" sz="2000" dirty="0"/>
              <a:t>groups based upon the levels of TMPRSS2:ERG and PCA3 in their urine: low, intermediate and high </a:t>
            </a:r>
            <a:r>
              <a:rPr lang="en-US" sz="2000" dirty="0" smtClean="0"/>
              <a:t>levels, cancer </a:t>
            </a:r>
            <a:r>
              <a:rPr lang="en-US" sz="2000" dirty="0"/>
              <a:t>was diagnosed in each of the groups respectively: 21%, 43%, and 69%. </a:t>
            </a:r>
            <a:r>
              <a:rPr lang="en-US" sz="2000" b="1" dirty="0"/>
              <a:t>High-grade prostate cancer, defined </a:t>
            </a:r>
            <a:r>
              <a:rPr lang="en-US" sz="2000" b="1" dirty="0" smtClean="0"/>
              <a:t>as </a:t>
            </a:r>
            <a:r>
              <a:rPr lang="en-US" sz="2000" b="1" dirty="0"/>
              <a:t>a Gleason score greater than 6, also occurred at different frequencies in the three groups</a:t>
            </a:r>
            <a:r>
              <a:rPr lang="en-US" sz="2000" dirty="0"/>
              <a:t> with 7%, 20%, and 40% diagnosed in each group respectively</a:t>
            </a:r>
          </a:p>
        </p:txBody>
      </p:sp>
      <p:graphicFrame>
        <p:nvGraphicFramePr>
          <p:cNvPr id="8" name="Object 7"/>
          <p:cNvGraphicFramePr>
            <a:graphicFrameLocks noChangeAspect="1"/>
          </p:cNvGraphicFramePr>
          <p:nvPr>
            <p:extLst>
              <p:ext uri="{D42A27DB-BD31-4B8C-83A1-F6EECF244321}">
                <p14:modId xmlns:p14="http://schemas.microsoft.com/office/powerpoint/2010/main" val="4237643614"/>
              </p:ext>
            </p:extLst>
          </p:nvPr>
        </p:nvGraphicFramePr>
        <p:xfrm>
          <a:off x="902494" y="1383782"/>
          <a:ext cx="7415212" cy="1422400"/>
        </p:xfrm>
        <a:graphic>
          <a:graphicData uri="http://schemas.openxmlformats.org/presentationml/2006/ole">
            <mc:AlternateContent xmlns:mc="http://schemas.openxmlformats.org/markup-compatibility/2006">
              <mc:Choice xmlns:v="urn:schemas-microsoft-com:vml" Requires="v">
                <p:oleObj spid="_x0000_s3105" name="Image" r:id="rId5" imgW="7415640" imgH="1422000" progId="Photoshop.Image.10">
                  <p:embed/>
                </p:oleObj>
              </mc:Choice>
              <mc:Fallback>
                <p:oleObj name="Image" r:id="rId5" imgW="7415640" imgH="1422000" progId="Photoshop.Image.10">
                  <p:embed/>
                  <p:pic>
                    <p:nvPicPr>
                      <p:cNvPr id="0" name=""/>
                      <p:cNvPicPr/>
                      <p:nvPr/>
                    </p:nvPicPr>
                    <p:blipFill>
                      <a:blip r:embed="rId6"/>
                      <a:stretch>
                        <a:fillRect/>
                      </a:stretch>
                    </p:blipFill>
                    <p:spPr>
                      <a:xfrm>
                        <a:off x="902494" y="1383782"/>
                        <a:ext cx="7415212" cy="1422400"/>
                      </a:xfrm>
                      <a:prstGeom prst="rect">
                        <a:avLst/>
                      </a:prstGeom>
                    </p:spPr>
                  </p:pic>
                </p:oleObj>
              </mc:Fallback>
            </mc:AlternateContent>
          </a:graphicData>
        </a:graphic>
      </p:graphicFrame>
      <p:sp>
        <p:nvSpPr>
          <p:cNvPr id="9" name="TextBox 8"/>
          <p:cNvSpPr txBox="1"/>
          <p:nvPr/>
        </p:nvSpPr>
        <p:spPr>
          <a:xfrm flipH="1">
            <a:off x="3428998" y="2954849"/>
            <a:ext cx="4888707" cy="523220"/>
          </a:xfrm>
          <a:prstGeom prst="rect">
            <a:avLst/>
          </a:prstGeom>
          <a:noFill/>
        </p:spPr>
        <p:txBody>
          <a:bodyPr wrap="square" rtlCol="0">
            <a:spAutoFit/>
          </a:bodyPr>
          <a:lstStyle/>
          <a:p>
            <a:r>
              <a:rPr lang="en-US" sz="2800" b="1" dirty="0" smtClean="0"/>
              <a:t>-TMPRSS2:ERG, PCA3 and PSA-</a:t>
            </a:r>
            <a:endParaRPr lang="en-US" sz="2800" b="1" dirty="0"/>
          </a:p>
        </p:txBody>
      </p:sp>
    </p:spTree>
    <p:extLst>
      <p:ext uri="{BB962C8B-B14F-4D97-AF65-F5344CB8AC3E}">
        <p14:creationId xmlns:p14="http://schemas.microsoft.com/office/powerpoint/2010/main" val="1229000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1383863"/>
            <a:ext cx="8686800" cy="5260777"/>
          </a:xfrm>
          <a:prstGeom prst="rect">
            <a:avLst/>
          </a:prstGeom>
          <a:solidFill>
            <a:srgbClr val="FFC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304800" y="76200"/>
            <a:ext cx="8610600" cy="1200329"/>
          </a:xfrm>
          <a:prstGeom prst="rect">
            <a:avLst/>
          </a:prstGeom>
          <a:noFill/>
        </p:spPr>
        <p:txBody>
          <a:bodyPr wrap="square" rtlCol="0">
            <a:spAutoFit/>
          </a:bodyPr>
          <a:lstStyle/>
          <a:p>
            <a:pPr algn="ctr"/>
            <a:r>
              <a:rPr lang="en-US" sz="3600" b="1" u="sng" dirty="0" smtClean="0">
                <a:solidFill>
                  <a:schemeClr val="bg1"/>
                </a:solidFill>
                <a:effectLst>
                  <a:outerShdw blurRad="38100" dist="38100" dir="2700000" algn="tl">
                    <a:srgbClr val="000000">
                      <a:alpha val="43137"/>
                    </a:srgbClr>
                  </a:outerShdw>
                </a:effectLst>
              </a:rPr>
              <a:t>Engrailed 2 (EN2)</a:t>
            </a:r>
          </a:p>
          <a:p>
            <a:pPr algn="ctr"/>
            <a:r>
              <a:rPr lang="en-US" sz="2800" b="1" u="sng" dirty="0" smtClean="0">
                <a:solidFill>
                  <a:schemeClr val="bg1"/>
                </a:solidFill>
                <a:effectLst>
                  <a:outerShdw blurRad="38100" dist="38100" dir="2700000" algn="tl">
                    <a:srgbClr val="000000">
                      <a:alpha val="43137"/>
                    </a:srgbClr>
                  </a:outerShdw>
                </a:effectLst>
              </a:rPr>
              <a:t>A </a:t>
            </a:r>
            <a:r>
              <a:rPr lang="en-US" sz="2800" b="1" u="sng" dirty="0" err="1" smtClean="0">
                <a:solidFill>
                  <a:schemeClr val="bg1"/>
                </a:solidFill>
                <a:effectLst>
                  <a:outerShdw blurRad="38100" dist="38100" dir="2700000" algn="tl">
                    <a:srgbClr val="000000">
                      <a:alpha val="43137"/>
                    </a:srgbClr>
                  </a:outerShdw>
                </a:effectLst>
              </a:rPr>
              <a:t>Hox</a:t>
            </a:r>
            <a:r>
              <a:rPr lang="en-US" sz="2800" b="1" u="sng" dirty="0" smtClean="0">
                <a:solidFill>
                  <a:schemeClr val="bg1"/>
                </a:solidFill>
                <a:effectLst>
                  <a:outerShdw blurRad="38100" dist="38100" dir="2700000" algn="tl">
                    <a:srgbClr val="000000">
                      <a:alpha val="43137"/>
                    </a:srgbClr>
                  </a:outerShdw>
                </a:effectLst>
              </a:rPr>
              <a:t> family protein overexpressed in </a:t>
            </a:r>
            <a:r>
              <a:rPr lang="en-US" sz="2800" b="1" u="sng" dirty="0" err="1" smtClean="0">
                <a:solidFill>
                  <a:schemeClr val="bg1"/>
                </a:solidFill>
                <a:effectLst>
                  <a:outerShdw blurRad="38100" dist="38100" dir="2700000" algn="tl">
                    <a:srgbClr val="000000">
                      <a:alpha val="43137"/>
                    </a:srgbClr>
                  </a:outerShdw>
                </a:effectLst>
              </a:rPr>
              <a:t>PCa</a:t>
            </a:r>
            <a:r>
              <a:rPr lang="en-US" sz="2800" b="1" u="sng" dirty="0" smtClean="0">
                <a:solidFill>
                  <a:schemeClr val="bg1"/>
                </a:solidFill>
                <a:effectLst>
                  <a:outerShdw blurRad="38100" dist="38100" dir="2700000" algn="tl">
                    <a:srgbClr val="000000">
                      <a:alpha val="43137"/>
                    </a:srgbClr>
                  </a:outerShdw>
                </a:effectLst>
              </a:rPr>
              <a:t> </a:t>
            </a:r>
            <a:r>
              <a:rPr lang="en-US" sz="3600" b="1" u="sng" dirty="0" smtClean="0">
                <a:solidFill>
                  <a:schemeClr val="bg1"/>
                </a:solidFill>
                <a:effectLst>
                  <a:outerShdw blurRad="38100" dist="38100" dir="2700000" algn="tl">
                    <a:srgbClr val="000000">
                      <a:alpha val="43137"/>
                    </a:srgbClr>
                  </a:outerShdw>
                </a:effectLst>
              </a:rPr>
              <a:t>urine </a:t>
            </a:r>
            <a:endParaRPr lang="en-US" sz="3600" b="1" u="sng" dirty="0">
              <a:solidFill>
                <a:schemeClr val="bg1"/>
              </a:solidFill>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3"/>
          <a:stretch>
            <a:fillRect/>
          </a:stretch>
        </p:blipFill>
        <p:spPr>
          <a:xfrm>
            <a:off x="4545657" y="4187471"/>
            <a:ext cx="2850781" cy="2076169"/>
          </a:xfrm>
          <a:prstGeom prst="rect">
            <a:avLst/>
          </a:prstGeom>
        </p:spPr>
      </p:pic>
      <p:pic>
        <p:nvPicPr>
          <p:cNvPr id="6" name="Picture 5"/>
          <p:cNvPicPr>
            <a:picLocks noChangeAspect="1"/>
          </p:cNvPicPr>
          <p:nvPr/>
        </p:nvPicPr>
        <p:blipFill>
          <a:blip r:embed="rId4"/>
          <a:stretch>
            <a:fillRect/>
          </a:stretch>
        </p:blipFill>
        <p:spPr>
          <a:xfrm>
            <a:off x="1524000" y="4198357"/>
            <a:ext cx="2667618" cy="2065283"/>
          </a:xfrm>
          <a:prstGeom prst="rect">
            <a:avLst/>
          </a:prstGeom>
        </p:spPr>
      </p:pic>
      <p:pic>
        <p:nvPicPr>
          <p:cNvPr id="7" name="Picture 6"/>
          <p:cNvPicPr>
            <a:picLocks noChangeAspect="1"/>
          </p:cNvPicPr>
          <p:nvPr/>
        </p:nvPicPr>
        <p:blipFill>
          <a:blip r:embed="rId5"/>
          <a:stretch>
            <a:fillRect/>
          </a:stretch>
        </p:blipFill>
        <p:spPr>
          <a:xfrm>
            <a:off x="1524000" y="1691640"/>
            <a:ext cx="2667618" cy="2175008"/>
          </a:xfrm>
          <a:prstGeom prst="rect">
            <a:avLst/>
          </a:prstGeom>
        </p:spPr>
      </p:pic>
      <p:pic>
        <p:nvPicPr>
          <p:cNvPr id="8" name="Picture 7"/>
          <p:cNvPicPr>
            <a:picLocks noChangeAspect="1"/>
          </p:cNvPicPr>
          <p:nvPr/>
        </p:nvPicPr>
        <p:blipFill>
          <a:blip r:embed="rId6"/>
          <a:stretch>
            <a:fillRect/>
          </a:stretch>
        </p:blipFill>
        <p:spPr>
          <a:xfrm>
            <a:off x="4545658" y="1691640"/>
            <a:ext cx="2850781" cy="2175008"/>
          </a:xfrm>
          <a:prstGeom prst="rect">
            <a:avLst/>
          </a:prstGeom>
        </p:spPr>
      </p:pic>
      <p:sp>
        <p:nvSpPr>
          <p:cNvPr id="9" name="TextBox 8"/>
          <p:cNvSpPr txBox="1"/>
          <p:nvPr/>
        </p:nvSpPr>
        <p:spPr>
          <a:xfrm>
            <a:off x="6171521" y="3898463"/>
            <a:ext cx="2591479" cy="307777"/>
          </a:xfrm>
          <a:prstGeom prst="rect">
            <a:avLst/>
          </a:prstGeom>
          <a:noFill/>
        </p:spPr>
        <p:txBody>
          <a:bodyPr wrap="none" rtlCol="0">
            <a:spAutoFit/>
          </a:bodyPr>
          <a:lstStyle/>
          <a:p>
            <a:r>
              <a:rPr lang="en-US" sz="1400" i="1" dirty="0" smtClean="0"/>
              <a:t>Morgan et al., 2011. </a:t>
            </a:r>
            <a:r>
              <a:rPr lang="en-US" sz="1400" i="1" dirty="0" err="1" smtClean="0"/>
              <a:t>Clin</a:t>
            </a:r>
            <a:r>
              <a:rPr lang="en-US" sz="1400" i="1" dirty="0" smtClean="0"/>
              <a:t> Can Res</a:t>
            </a:r>
            <a:endParaRPr lang="en-US" sz="1400" i="1" dirty="0"/>
          </a:p>
        </p:txBody>
      </p:sp>
      <p:sp>
        <p:nvSpPr>
          <p:cNvPr id="10" name="TextBox 9"/>
          <p:cNvSpPr txBox="1"/>
          <p:nvPr/>
        </p:nvSpPr>
        <p:spPr>
          <a:xfrm>
            <a:off x="6019800" y="6263640"/>
            <a:ext cx="1984839" cy="307777"/>
          </a:xfrm>
          <a:prstGeom prst="rect">
            <a:avLst/>
          </a:prstGeom>
          <a:noFill/>
        </p:spPr>
        <p:txBody>
          <a:bodyPr wrap="none" rtlCol="0">
            <a:spAutoFit/>
          </a:bodyPr>
          <a:lstStyle/>
          <a:p>
            <a:r>
              <a:rPr lang="en-US" sz="1400" i="1" dirty="0" err="1" smtClean="0"/>
              <a:t>Pandha</a:t>
            </a:r>
            <a:r>
              <a:rPr lang="en-US" sz="1400" i="1" dirty="0" smtClean="0"/>
              <a:t> et al., 2012. BJUI</a:t>
            </a:r>
            <a:endParaRPr lang="en-US" sz="1400" i="1" dirty="0"/>
          </a:p>
        </p:txBody>
      </p:sp>
    </p:spTree>
    <p:extLst>
      <p:ext uri="{BB962C8B-B14F-4D97-AF65-F5344CB8AC3E}">
        <p14:creationId xmlns:p14="http://schemas.microsoft.com/office/powerpoint/2010/main" val="25497411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6200"/>
            <a:ext cx="8610600" cy="769441"/>
          </a:xfrm>
          <a:prstGeom prst="rect">
            <a:avLst/>
          </a:prstGeom>
          <a:noFill/>
        </p:spPr>
        <p:txBody>
          <a:bodyPr wrap="square" rtlCol="0">
            <a:spAutoFit/>
          </a:bodyPr>
          <a:lstStyle/>
          <a:p>
            <a:pPr algn="ctr"/>
            <a:r>
              <a:rPr lang="en-US" sz="4400" u="sng" dirty="0" smtClean="0">
                <a:solidFill>
                  <a:schemeClr val="bg1"/>
                </a:solidFill>
                <a:effectLst>
                  <a:outerShdw blurRad="38100" dist="38100" dir="2700000" algn="tl">
                    <a:srgbClr val="000000">
                      <a:alpha val="43137"/>
                    </a:srgbClr>
                  </a:outerShdw>
                </a:effectLst>
              </a:rPr>
              <a:t>δ-Catenin/NPRAP/</a:t>
            </a:r>
            <a:r>
              <a:rPr lang="en-US" sz="4400" u="sng" dirty="0" err="1" smtClean="0">
                <a:solidFill>
                  <a:schemeClr val="bg1"/>
                </a:solidFill>
                <a:effectLst>
                  <a:outerShdw blurRad="38100" dist="38100" dir="2700000" algn="tl">
                    <a:srgbClr val="000000">
                      <a:alpha val="43137"/>
                    </a:srgbClr>
                  </a:outerShdw>
                </a:effectLst>
              </a:rPr>
              <a:t>Neurojungin</a:t>
            </a:r>
            <a:endParaRPr lang="en-US" sz="4400" u="sng" dirty="0">
              <a:solidFill>
                <a:schemeClr val="bg1"/>
              </a:solidFill>
              <a:effectLst>
                <a:outerShdw blurRad="38100" dist="38100" dir="2700000" algn="tl">
                  <a:srgbClr val="000000">
                    <a:alpha val="43137"/>
                  </a:srgbClr>
                </a:outerShdw>
              </a:effectLst>
            </a:endParaRPr>
          </a:p>
        </p:txBody>
      </p:sp>
      <p:graphicFrame>
        <p:nvGraphicFramePr>
          <p:cNvPr id="4" name="Object 3"/>
          <p:cNvGraphicFramePr>
            <a:graphicFrameLocks noChangeAspect="1"/>
          </p:cNvGraphicFramePr>
          <p:nvPr>
            <p:extLst>
              <p:ext uri="{D42A27DB-BD31-4B8C-83A1-F6EECF244321}">
                <p14:modId xmlns:p14="http://schemas.microsoft.com/office/powerpoint/2010/main" val="3213073428"/>
              </p:ext>
            </p:extLst>
          </p:nvPr>
        </p:nvGraphicFramePr>
        <p:xfrm>
          <a:off x="4953000" y="1019692"/>
          <a:ext cx="2569602" cy="2545064"/>
        </p:xfrm>
        <a:graphic>
          <a:graphicData uri="http://schemas.openxmlformats.org/presentationml/2006/ole">
            <mc:AlternateContent xmlns:mc="http://schemas.openxmlformats.org/markup-compatibility/2006">
              <mc:Choice xmlns:v="urn:schemas-microsoft-com:vml" Requires="v">
                <p:oleObj spid="_x0000_s1152" name="Image" r:id="rId3" imgW="1164240" imgH="1152000" progId="Photoshop.Image.10">
                  <p:embed/>
                </p:oleObj>
              </mc:Choice>
              <mc:Fallback>
                <p:oleObj name="Image" r:id="rId3" imgW="1164240" imgH="1152000" progId="Photoshop.Image.10">
                  <p:embed/>
                  <p:pic>
                    <p:nvPicPr>
                      <p:cNvPr id="0" name=""/>
                      <p:cNvPicPr/>
                      <p:nvPr/>
                    </p:nvPicPr>
                    <p:blipFill>
                      <a:blip r:embed="rId4"/>
                      <a:stretch>
                        <a:fillRect/>
                      </a:stretch>
                    </p:blipFill>
                    <p:spPr>
                      <a:xfrm>
                        <a:off x="4953000" y="1019692"/>
                        <a:ext cx="2569602" cy="2545064"/>
                      </a:xfrm>
                      <a:prstGeom prst="rect">
                        <a:avLst/>
                      </a:prstGeom>
                    </p:spPr>
                  </p:pic>
                </p:oleObj>
              </mc:Fallback>
            </mc:AlternateContent>
          </a:graphicData>
        </a:graphic>
      </p:graphicFrame>
      <p:sp>
        <p:nvSpPr>
          <p:cNvPr id="5" name="Rectangle 4"/>
          <p:cNvSpPr/>
          <p:nvPr/>
        </p:nvSpPr>
        <p:spPr>
          <a:xfrm>
            <a:off x="914400" y="3687901"/>
            <a:ext cx="7536823" cy="3170099"/>
          </a:xfrm>
          <a:prstGeom prst="rect">
            <a:avLst/>
          </a:prstGeom>
        </p:spPr>
        <p:txBody>
          <a:bodyPr wrap="square">
            <a:spAutoFit/>
          </a:bodyPr>
          <a:lstStyle/>
          <a:p>
            <a:r>
              <a:rPr lang="en-US" sz="1600" dirty="0">
                <a:solidFill>
                  <a:schemeClr val="bg1"/>
                </a:solidFill>
              </a:rPr>
              <a:t>ROC curve</a:t>
            </a:r>
          </a:p>
          <a:p>
            <a:r>
              <a:rPr lang="en-US" sz="1600" dirty="0">
                <a:solidFill>
                  <a:schemeClr val="bg1"/>
                </a:solidFill>
              </a:rPr>
              <a:t>Variable 	</a:t>
            </a:r>
            <a:r>
              <a:rPr lang="en-US" sz="1600" dirty="0" smtClean="0">
                <a:solidFill>
                  <a:schemeClr val="bg1"/>
                </a:solidFill>
              </a:rPr>
              <a:t>Control/</a:t>
            </a:r>
            <a:r>
              <a:rPr lang="en-US" sz="1600" dirty="0" err="1" smtClean="0">
                <a:solidFill>
                  <a:schemeClr val="bg1"/>
                </a:solidFill>
              </a:rPr>
              <a:t>PCa</a:t>
            </a:r>
            <a:r>
              <a:rPr lang="en-US" sz="1600" dirty="0" smtClean="0">
                <a:solidFill>
                  <a:schemeClr val="bg1"/>
                </a:solidFill>
              </a:rPr>
              <a:t>  </a:t>
            </a:r>
            <a:endParaRPr lang="en-US" sz="1600" dirty="0">
              <a:solidFill>
                <a:schemeClr val="bg1"/>
              </a:solidFill>
            </a:endParaRPr>
          </a:p>
          <a:p>
            <a:r>
              <a:rPr lang="en-US" sz="1600" dirty="0">
                <a:solidFill>
                  <a:schemeClr val="bg1"/>
                </a:solidFill>
              </a:rPr>
              <a:t>Sample size	 	</a:t>
            </a:r>
            <a:r>
              <a:rPr lang="en-US" sz="1600" dirty="0" smtClean="0">
                <a:solidFill>
                  <a:schemeClr val="bg1"/>
                </a:solidFill>
              </a:rPr>
              <a:t>	89</a:t>
            </a:r>
            <a:endParaRPr lang="en-US" sz="1600" dirty="0">
              <a:solidFill>
                <a:schemeClr val="bg1"/>
              </a:solidFill>
            </a:endParaRPr>
          </a:p>
          <a:p>
            <a:r>
              <a:rPr lang="en-US" sz="1600" dirty="0">
                <a:solidFill>
                  <a:schemeClr val="bg1"/>
                </a:solidFill>
              </a:rPr>
              <a:t>Positive group : 	</a:t>
            </a:r>
            <a:r>
              <a:rPr lang="en-US" sz="1600" dirty="0" err="1">
                <a:solidFill>
                  <a:schemeClr val="bg1"/>
                </a:solidFill>
              </a:rPr>
              <a:t>diag</a:t>
            </a:r>
            <a:r>
              <a:rPr lang="en-US" sz="1600" dirty="0">
                <a:solidFill>
                  <a:schemeClr val="bg1"/>
                </a:solidFill>
              </a:rPr>
              <a:t> = 1 </a:t>
            </a:r>
            <a:r>
              <a:rPr lang="en-US" sz="1600" dirty="0" err="1" smtClean="0">
                <a:solidFill>
                  <a:schemeClr val="bg1"/>
                </a:solidFill>
              </a:rPr>
              <a:t>PCa</a:t>
            </a:r>
            <a:r>
              <a:rPr lang="en-US" sz="1600" dirty="0">
                <a:solidFill>
                  <a:schemeClr val="bg1"/>
                </a:solidFill>
              </a:rPr>
              <a:t>	54</a:t>
            </a:r>
          </a:p>
          <a:p>
            <a:r>
              <a:rPr lang="en-US" sz="1600" dirty="0">
                <a:solidFill>
                  <a:schemeClr val="bg1"/>
                </a:solidFill>
              </a:rPr>
              <a:t>Negative group : 	</a:t>
            </a:r>
            <a:r>
              <a:rPr lang="en-US" sz="1600" dirty="0" err="1">
                <a:solidFill>
                  <a:schemeClr val="bg1"/>
                </a:solidFill>
              </a:rPr>
              <a:t>diag</a:t>
            </a:r>
            <a:r>
              <a:rPr lang="en-US" sz="1600" dirty="0">
                <a:solidFill>
                  <a:schemeClr val="bg1"/>
                </a:solidFill>
              </a:rPr>
              <a:t> = 0 </a:t>
            </a:r>
            <a:r>
              <a:rPr lang="en-US" sz="1600" dirty="0" smtClean="0">
                <a:solidFill>
                  <a:schemeClr val="bg1"/>
                </a:solidFill>
              </a:rPr>
              <a:t>Control</a:t>
            </a:r>
            <a:r>
              <a:rPr lang="en-US" sz="1600" dirty="0">
                <a:solidFill>
                  <a:schemeClr val="bg1"/>
                </a:solidFill>
              </a:rPr>
              <a:t>	</a:t>
            </a:r>
            <a:r>
              <a:rPr lang="en-US" sz="1600" dirty="0" smtClean="0">
                <a:solidFill>
                  <a:schemeClr val="bg1"/>
                </a:solidFill>
              </a:rPr>
              <a:t>35  </a:t>
            </a:r>
            <a:endParaRPr lang="en-US" sz="1600" dirty="0">
              <a:solidFill>
                <a:schemeClr val="bg1"/>
              </a:solidFill>
            </a:endParaRPr>
          </a:p>
          <a:p>
            <a:r>
              <a:rPr lang="en-US" sz="1600" dirty="0">
                <a:solidFill>
                  <a:schemeClr val="bg1"/>
                </a:solidFill>
              </a:rPr>
              <a:t>Area under the ROC curve (AUC) 	</a:t>
            </a:r>
            <a:r>
              <a:rPr lang="en-US" sz="1600" dirty="0" smtClean="0">
                <a:solidFill>
                  <a:schemeClr val="bg1"/>
                </a:solidFill>
              </a:rPr>
              <a:t>	0.744</a:t>
            </a:r>
            <a:endParaRPr lang="en-US" sz="1600" dirty="0">
              <a:solidFill>
                <a:schemeClr val="bg1"/>
              </a:solidFill>
            </a:endParaRPr>
          </a:p>
          <a:p>
            <a:r>
              <a:rPr lang="en-US" sz="1600" dirty="0">
                <a:solidFill>
                  <a:schemeClr val="bg1"/>
                </a:solidFill>
              </a:rPr>
              <a:t>Standard Error a	</a:t>
            </a:r>
            <a:r>
              <a:rPr lang="en-US" sz="1600" dirty="0" smtClean="0">
                <a:solidFill>
                  <a:schemeClr val="bg1"/>
                </a:solidFill>
              </a:rPr>
              <a:t>		0.0519</a:t>
            </a:r>
            <a:endParaRPr lang="en-US" sz="1600" dirty="0">
              <a:solidFill>
                <a:schemeClr val="bg1"/>
              </a:solidFill>
            </a:endParaRPr>
          </a:p>
          <a:p>
            <a:r>
              <a:rPr lang="en-US" sz="1600" dirty="0">
                <a:solidFill>
                  <a:schemeClr val="bg1"/>
                </a:solidFill>
              </a:rPr>
              <a:t>95% </a:t>
            </a:r>
            <a:r>
              <a:rPr lang="en-US" sz="1600" dirty="0" smtClean="0">
                <a:solidFill>
                  <a:schemeClr val="bg1"/>
                </a:solidFill>
              </a:rPr>
              <a:t>CI</a:t>
            </a:r>
            <a:r>
              <a:rPr lang="en-US" sz="1600" dirty="0">
                <a:solidFill>
                  <a:schemeClr val="bg1"/>
                </a:solidFill>
              </a:rPr>
              <a:t>	</a:t>
            </a:r>
            <a:r>
              <a:rPr lang="en-US" sz="1600" dirty="0" smtClean="0">
                <a:solidFill>
                  <a:schemeClr val="bg1"/>
                </a:solidFill>
              </a:rPr>
              <a:t>			0.640 </a:t>
            </a:r>
            <a:r>
              <a:rPr lang="en-US" sz="1600" dirty="0">
                <a:solidFill>
                  <a:schemeClr val="bg1"/>
                </a:solidFill>
              </a:rPr>
              <a:t>to 0.830</a:t>
            </a:r>
          </a:p>
          <a:p>
            <a:r>
              <a:rPr lang="en-US" sz="1600" dirty="0" smtClean="0">
                <a:solidFill>
                  <a:schemeClr val="bg1"/>
                </a:solidFill>
              </a:rPr>
              <a:t>Significance </a:t>
            </a:r>
            <a:r>
              <a:rPr lang="en-US" sz="1600" dirty="0">
                <a:solidFill>
                  <a:schemeClr val="bg1"/>
                </a:solidFill>
              </a:rPr>
              <a:t>level P (Area=0.5)	</a:t>
            </a:r>
            <a:r>
              <a:rPr lang="en-US" sz="1600" dirty="0" smtClean="0">
                <a:solidFill>
                  <a:schemeClr val="bg1"/>
                </a:solidFill>
              </a:rPr>
              <a:t>	</a:t>
            </a:r>
            <a:r>
              <a:rPr lang="en-US" sz="1600" dirty="0">
                <a:solidFill>
                  <a:schemeClr val="bg1"/>
                </a:solidFill>
              </a:rPr>
              <a:t>&lt;0.0001</a:t>
            </a:r>
          </a:p>
          <a:p>
            <a:r>
              <a:rPr lang="en-US" sz="1600" dirty="0">
                <a:solidFill>
                  <a:schemeClr val="bg1"/>
                </a:solidFill>
              </a:rPr>
              <a:t> </a:t>
            </a:r>
            <a:endParaRPr lang="en-US" sz="1600" dirty="0" smtClean="0">
              <a:solidFill>
                <a:schemeClr val="bg1"/>
              </a:solidFill>
            </a:endParaRPr>
          </a:p>
          <a:p>
            <a:r>
              <a:rPr lang="en-US" sz="1200" i="1" dirty="0" smtClean="0">
                <a:solidFill>
                  <a:schemeClr val="bg1"/>
                </a:solidFill>
              </a:rPr>
              <a:t>a </a:t>
            </a:r>
            <a:r>
              <a:rPr lang="en-US" sz="1200" i="1" dirty="0">
                <a:solidFill>
                  <a:schemeClr val="bg1"/>
                </a:solidFill>
              </a:rPr>
              <a:t>DeLong et al., 1988</a:t>
            </a:r>
          </a:p>
          <a:p>
            <a:r>
              <a:rPr lang="en-US" sz="1200" i="1" dirty="0">
                <a:solidFill>
                  <a:schemeClr val="bg1"/>
                </a:solidFill>
              </a:rPr>
              <a:t> b Binomial exact</a:t>
            </a:r>
          </a:p>
          <a:p>
            <a:r>
              <a:rPr lang="en-US" sz="1600" dirty="0">
                <a:solidFill>
                  <a:schemeClr val="bg1"/>
                </a:solidFill>
              </a:rPr>
              <a:t>  </a:t>
            </a:r>
          </a:p>
        </p:txBody>
      </p:sp>
      <p:sp>
        <p:nvSpPr>
          <p:cNvPr id="6" name="Rectangle 5"/>
          <p:cNvSpPr/>
          <p:nvPr/>
        </p:nvSpPr>
        <p:spPr>
          <a:xfrm>
            <a:off x="5524939" y="3650913"/>
            <a:ext cx="1795684" cy="584775"/>
          </a:xfrm>
          <a:prstGeom prst="rect">
            <a:avLst/>
          </a:prstGeom>
        </p:spPr>
        <p:txBody>
          <a:bodyPr wrap="none">
            <a:spAutoFit/>
          </a:bodyPr>
          <a:lstStyle/>
          <a:p>
            <a:r>
              <a:rPr lang="en-US" sz="1600" dirty="0">
                <a:solidFill>
                  <a:schemeClr val="bg1"/>
                </a:solidFill>
              </a:rPr>
              <a:t>Sensitivity: </a:t>
            </a:r>
            <a:r>
              <a:rPr lang="en-US" sz="1600" dirty="0" smtClean="0">
                <a:solidFill>
                  <a:schemeClr val="bg1"/>
                </a:solidFill>
              </a:rPr>
              <a:t>68.52% </a:t>
            </a:r>
          </a:p>
          <a:p>
            <a:r>
              <a:rPr lang="en-US" sz="1600" dirty="0" smtClean="0">
                <a:solidFill>
                  <a:schemeClr val="bg1"/>
                </a:solidFill>
              </a:rPr>
              <a:t>Specificity: 77.14%</a:t>
            </a:r>
            <a:endParaRPr lang="en-US" sz="1600" dirty="0">
              <a:solidFill>
                <a:schemeClr val="bg1"/>
              </a:solidFill>
            </a:endParaRPr>
          </a:p>
        </p:txBody>
      </p:sp>
      <p:sp>
        <p:nvSpPr>
          <p:cNvPr id="8" name="TextBox 7"/>
          <p:cNvSpPr txBox="1"/>
          <p:nvPr/>
        </p:nvSpPr>
        <p:spPr>
          <a:xfrm>
            <a:off x="4405536" y="6019800"/>
            <a:ext cx="4586063" cy="769441"/>
          </a:xfrm>
          <a:prstGeom prst="rect">
            <a:avLst/>
          </a:prstGeom>
          <a:noFill/>
        </p:spPr>
        <p:txBody>
          <a:bodyPr wrap="none" rtlCol="0">
            <a:spAutoFit/>
          </a:bodyPr>
          <a:lstStyle/>
          <a:p>
            <a:pPr algn="ctr"/>
            <a:r>
              <a:rPr lang="en-US" sz="2800" b="1" dirty="0" smtClean="0">
                <a:solidFill>
                  <a:schemeClr val="bg1"/>
                </a:solidFill>
              </a:rPr>
              <a:t>ECU-UNC Epidemiology Study</a:t>
            </a:r>
            <a:endParaRPr lang="en-US" sz="2800" b="1" dirty="0">
              <a:solidFill>
                <a:schemeClr val="bg1"/>
              </a:solidFill>
            </a:endParaRPr>
          </a:p>
          <a:p>
            <a:pPr algn="ctr"/>
            <a:r>
              <a:rPr lang="en-US" sz="1600" b="1" dirty="0" smtClean="0">
                <a:solidFill>
                  <a:schemeClr val="bg1"/>
                </a:solidFill>
              </a:rPr>
              <a:t>(Unpublished)</a:t>
            </a:r>
            <a:endParaRPr lang="en-US" sz="1600" b="1" dirty="0">
              <a:solidFill>
                <a:schemeClr val="bg1"/>
              </a:solidFill>
            </a:endParaRPr>
          </a:p>
        </p:txBody>
      </p:sp>
      <p:graphicFrame>
        <p:nvGraphicFramePr>
          <p:cNvPr id="9" name="Object 8"/>
          <p:cNvGraphicFramePr>
            <a:graphicFrameLocks noChangeAspect="1"/>
          </p:cNvGraphicFramePr>
          <p:nvPr>
            <p:extLst>
              <p:ext uri="{D42A27DB-BD31-4B8C-83A1-F6EECF244321}">
                <p14:modId xmlns:p14="http://schemas.microsoft.com/office/powerpoint/2010/main" val="2763044559"/>
              </p:ext>
            </p:extLst>
          </p:nvPr>
        </p:nvGraphicFramePr>
        <p:xfrm>
          <a:off x="990600" y="1016290"/>
          <a:ext cx="3833439" cy="2565110"/>
        </p:xfrm>
        <a:graphic>
          <a:graphicData uri="http://schemas.openxmlformats.org/presentationml/2006/ole">
            <mc:AlternateContent xmlns:mc="http://schemas.openxmlformats.org/markup-compatibility/2006">
              <mc:Choice xmlns:v="urn:schemas-microsoft-com:vml" Requires="v">
                <p:oleObj spid="_x0000_s1153" name="Image" r:id="rId5" imgW="5561640" imgH="3720600" progId="Photoshop.Image.10">
                  <p:embed/>
                </p:oleObj>
              </mc:Choice>
              <mc:Fallback>
                <p:oleObj name="Image" r:id="rId5" imgW="5561640" imgH="3720600" progId="Photoshop.Image.10">
                  <p:embed/>
                  <p:pic>
                    <p:nvPicPr>
                      <p:cNvPr id="0" name=""/>
                      <p:cNvPicPr/>
                      <p:nvPr/>
                    </p:nvPicPr>
                    <p:blipFill>
                      <a:blip r:embed="rId6"/>
                      <a:stretch>
                        <a:fillRect/>
                      </a:stretch>
                    </p:blipFill>
                    <p:spPr>
                      <a:xfrm>
                        <a:off x="990600" y="1016290"/>
                        <a:ext cx="3833439" cy="2565110"/>
                      </a:xfrm>
                      <a:prstGeom prst="rect">
                        <a:avLst/>
                      </a:prstGeom>
                    </p:spPr>
                  </p:pic>
                </p:oleObj>
              </mc:Fallback>
            </mc:AlternateContent>
          </a:graphicData>
        </a:graphic>
      </p:graphicFrame>
      <p:sp>
        <p:nvSpPr>
          <p:cNvPr id="11" name="TextBox 10"/>
          <p:cNvSpPr txBox="1"/>
          <p:nvPr/>
        </p:nvSpPr>
        <p:spPr>
          <a:xfrm>
            <a:off x="991964" y="1002268"/>
            <a:ext cx="5942236" cy="369332"/>
          </a:xfrm>
          <a:prstGeom prst="rect">
            <a:avLst/>
          </a:prstGeom>
          <a:noFill/>
        </p:spPr>
        <p:txBody>
          <a:bodyPr wrap="square" rtlCol="0">
            <a:spAutoFit/>
          </a:bodyPr>
          <a:lstStyle/>
          <a:p>
            <a:r>
              <a:rPr lang="en-US" b="1" dirty="0" smtClean="0"/>
              <a:t>A				</a:t>
            </a:r>
            <a:r>
              <a:rPr lang="en-US" b="1" dirty="0"/>
              <a:t> </a:t>
            </a:r>
            <a:r>
              <a:rPr lang="en-US" b="1" dirty="0" smtClean="0"/>
              <a:t>     B</a:t>
            </a:r>
            <a:endParaRPr lang="en-US" b="1" dirty="0"/>
          </a:p>
        </p:txBody>
      </p:sp>
    </p:spTree>
    <p:extLst>
      <p:ext uri="{BB962C8B-B14F-4D97-AF65-F5344CB8AC3E}">
        <p14:creationId xmlns:p14="http://schemas.microsoft.com/office/powerpoint/2010/main" val="11513318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631127" y="987080"/>
            <a:ext cx="5640308" cy="2371148"/>
          </a:xfrm>
          <a:prstGeom prst="rect">
            <a:avLst/>
          </a:prstGeom>
        </p:spPr>
      </p:pic>
      <p:graphicFrame>
        <p:nvGraphicFramePr>
          <p:cNvPr id="3" name="Object 2"/>
          <p:cNvGraphicFramePr>
            <a:graphicFrameLocks noChangeAspect="1"/>
          </p:cNvGraphicFramePr>
          <p:nvPr>
            <p:extLst>
              <p:ext uri="{D42A27DB-BD31-4B8C-83A1-F6EECF244321}">
                <p14:modId xmlns:p14="http://schemas.microsoft.com/office/powerpoint/2010/main" val="2376512077"/>
              </p:ext>
            </p:extLst>
          </p:nvPr>
        </p:nvGraphicFramePr>
        <p:xfrm>
          <a:off x="1668690" y="3791546"/>
          <a:ext cx="2782591" cy="2226108"/>
        </p:xfrm>
        <a:graphic>
          <a:graphicData uri="http://schemas.openxmlformats.org/presentationml/2006/ole">
            <mc:AlternateContent xmlns:mc="http://schemas.openxmlformats.org/markup-compatibility/2006">
              <mc:Choice xmlns:v="urn:schemas-microsoft-com:vml" Requires="v">
                <p:oleObj spid="_x0000_s2201" name="Image" r:id="rId4" imgW="1127520" imgH="923400" progId="Photoshop.Image.10">
                  <p:embed/>
                </p:oleObj>
              </mc:Choice>
              <mc:Fallback>
                <p:oleObj name="Image" r:id="rId4" imgW="1127520" imgH="923400" progId="Photoshop.Image.10">
                  <p:embed/>
                  <p:pic>
                    <p:nvPicPr>
                      <p:cNvPr id="0" name=""/>
                      <p:cNvPicPr/>
                      <p:nvPr/>
                    </p:nvPicPr>
                    <p:blipFill>
                      <a:blip r:embed="rId5"/>
                      <a:stretch>
                        <a:fillRect/>
                      </a:stretch>
                    </p:blipFill>
                    <p:spPr>
                      <a:xfrm>
                        <a:off x="1668690" y="3791546"/>
                        <a:ext cx="2782591" cy="2226108"/>
                      </a:xfrm>
                      <a:prstGeom prst="rect">
                        <a:avLst/>
                      </a:prstGeom>
                    </p:spPr>
                  </p:pic>
                </p:oleObj>
              </mc:Fallback>
            </mc:AlternateContent>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879404686"/>
              </p:ext>
            </p:extLst>
          </p:nvPr>
        </p:nvGraphicFramePr>
        <p:xfrm>
          <a:off x="4371245" y="3791546"/>
          <a:ext cx="2899896" cy="2228254"/>
        </p:xfrm>
        <a:graphic>
          <a:graphicData uri="http://schemas.openxmlformats.org/presentationml/2006/ole">
            <mc:AlternateContent xmlns:mc="http://schemas.openxmlformats.org/markup-compatibility/2006">
              <mc:Choice xmlns:v="urn:schemas-microsoft-com:vml" Requires="v">
                <p:oleObj spid="_x0000_s2202" name="Image" r:id="rId6" imgW="1938240" imgH="1615320" progId="Photoshop.Image.10">
                  <p:embed/>
                </p:oleObj>
              </mc:Choice>
              <mc:Fallback>
                <p:oleObj name="Image" r:id="rId6" imgW="1938240" imgH="1615320" progId="Photoshop.Image.10">
                  <p:embed/>
                  <p:pic>
                    <p:nvPicPr>
                      <p:cNvPr id="0" name=""/>
                      <p:cNvPicPr/>
                      <p:nvPr/>
                    </p:nvPicPr>
                    <p:blipFill>
                      <a:blip r:embed="rId7"/>
                      <a:stretch>
                        <a:fillRect/>
                      </a:stretch>
                    </p:blipFill>
                    <p:spPr>
                      <a:xfrm>
                        <a:off x="4371245" y="3791546"/>
                        <a:ext cx="2899896" cy="2228254"/>
                      </a:xfrm>
                      <a:prstGeom prst="rect">
                        <a:avLst/>
                      </a:prstGeom>
                    </p:spPr>
                  </p:pic>
                </p:oleObj>
              </mc:Fallback>
            </mc:AlternateContent>
          </a:graphicData>
        </a:graphic>
      </p:graphicFrame>
      <p:sp>
        <p:nvSpPr>
          <p:cNvPr id="5" name="TextBox 4"/>
          <p:cNvSpPr txBox="1"/>
          <p:nvPr/>
        </p:nvSpPr>
        <p:spPr>
          <a:xfrm>
            <a:off x="2261446" y="609600"/>
            <a:ext cx="4042004" cy="369332"/>
          </a:xfrm>
          <a:prstGeom prst="rect">
            <a:avLst/>
          </a:prstGeom>
          <a:noFill/>
        </p:spPr>
        <p:txBody>
          <a:bodyPr wrap="none" rtlCol="0">
            <a:spAutoFit/>
          </a:bodyPr>
          <a:lstStyle/>
          <a:p>
            <a:r>
              <a:rPr lang="en-US" b="1" dirty="0">
                <a:solidFill>
                  <a:schemeClr val="bg1"/>
                </a:solidFill>
              </a:rPr>
              <a:t>δ</a:t>
            </a:r>
            <a:r>
              <a:rPr lang="en-US" b="1" dirty="0" smtClean="0">
                <a:solidFill>
                  <a:schemeClr val="bg1"/>
                </a:solidFill>
              </a:rPr>
              <a:t>-catenin                                                 PSA</a:t>
            </a:r>
            <a:endParaRPr lang="en-US" b="1" dirty="0">
              <a:solidFill>
                <a:schemeClr val="bg1"/>
              </a:solidFill>
            </a:endParaRPr>
          </a:p>
        </p:txBody>
      </p:sp>
      <p:sp>
        <p:nvSpPr>
          <p:cNvPr id="8" name="TextBox 7"/>
          <p:cNvSpPr txBox="1"/>
          <p:nvPr/>
        </p:nvSpPr>
        <p:spPr>
          <a:xfrm>
            <a:off x="1346582" y="99060"/>
            <a:ext cx="6273418" cy="523220"/>
          </a:xfrm>
          <a:prstGeom prst="rect">
            <a:avLst/>
          </a:prstGeom>
          <a:noFill/>
        </p:spPr>
        <p:txBody>
          <a:bodyPr wrap="square" rtlCol="0">
            <a:spAutoFit/>
          </a:bodyPr>
          <a:lstStyle/>
          <a:p>
            <a:r>
              <a:rPr lang="en-US" sz="2800" b="1" u="sng" dirty="0" smtClean="0">
                <a:solidFill>
                  <a:schemeClr val="bg1"/>
                </a:solidFill>
              </a:rPr>
              <a:t>Comparison </a:t>
            </a:r>
            <a:r>
              <a:rPr lang="en-US" sz="2800" b="1" u="sng" dirty="0" err="1" smtClean="0">
                <a:solidFill>
                  <a:schemeClr val="bg1"/>
                </a:solidFill>
              </a:rPr>
              <a:t>betweeb</a:t>
            </a:r>
            <a:r>
              <a:rPr lang="en-US" sz="2800" b="1" u="sng" dirty="0" smtClean="0">
                <a:solidFill>
                  <a:schemeClr val="bg1"/>
                </a:solidFill>
              </a:rPr>
              <a:t> </a:t>
            </a:r>
            <a:r>
              <a:rPr lang="el-GR" sz="2800" b="1" u="sng" dirty="0" smtClean="0">
                <a:solidFill>
                  <a:schemeClr val="bg1"/>
                </a:solidFill>
              </a:rPr>
              <a:t>δ</a:t>
            </a:r>
            <a:r>
              <a:rPr lang="en-US" sz="2800" b="1" u="sng" dirty="0" smtClean="0">
                <a:solidFill>
                  <a:schemeClr val="bg1"/>
                </a:solidFill>
              </a:rPr>
              <a:t>-Catenin and PSA</a:t>
            </a:r>
          </a:p>
        </p:txBody>
      </p:sp>
      <p:sp>
        <p:nvSpPr>
          <p:cNvPr id="9" name="TextBox 8"/>
          <p:cNvSpPr txBox="1"/>
          <p:nvPr/>
        </p:nvSpPr>
        <p:spPr>
          <a:xfrm>
            <a:off x="1668690" y="622280"/>
            <a:ext cx="4377761" cy="3139321"/>
          </a:xfrm>
          <a:prstGeom prst="rect">
            <a:avLst/>
          </a:prstGeom>
          <a:noFill/>
        </p:spPr>
        <p:txBody>
          <a:bodyPr wrap="square" rtlCol="0">
            <a:spAutoFit/>
          </a:bodyPr>
          <a:lstStyle/>
          <a:p>
            <a:r>
              <a:rPr lang="en-US" b="1" dirty="0" smtClean="0">
                <a:solidFill>
                  <a:schemeClr val="bg1"/>
                </a:solidFill>
              </a:rPr>
              <a:t>A			B</a:t>
            </a:r>
          </a:p>
          <a:p>
            <a:endParaRPr lang="en-US" b="1" dirty="0">
              <a:solidFill>
                <a:schemeClr val="bg1"/>
              </a:solidFill>
            </a:endParaRPr>
          </a:p>
          <a:p>
            <a:endParaRPr lang="en-US" b="1" dirty="0" smtClean="0">
              <a:solidFill>
                <a:schemeClr val="bg1"/>
              </a:solidFill>
            </a:endParaRPr>
          </a:p>
          <a:p>
            <a:endParaRPr lang="en-US" b="1" dirty="0">
              <a:solidFill>
                <a:schemeClr val="bg1"/>
              </a:solidFill>
            </a:endParaRPr>
          </a:p>
          <a:p>
            <a:endParaRPr lang="en-US" b="1" dirty="0" smtClean="0">
              <a:solidFill>
                <a:schemeClr val="bg1"/>
              </a:solidFill>
            </a:endParaRPr>
          </a:p>
          <a:p>
            <a:endParaRPr lang="en-US" b="1" dirty="0">
              <a:solidFill>
                <a:schemeClr val="bg1"/>
              </a:solidFill>
            </a:endParaRPr>
          </a:p>
          <a:p>
            <a:endParaRPr lang="en-US" b="1" dirty="0" smtClean="0">
              <a:solidFill>
                <a:schemeClr val="bg1"/>
              </a:solidFill>
            </a:endParaRPr>
          </a:p>
          <a:p>
            <a:endParaRPr lang="en-US" b="1" dirty="0">
              <a:solidFill>
                <a:schemeClr val="bg1"/>
              </a:solidFill>
            </a:endParaRPr>
          </a:p>
          <a:p>
            <a:endParaRPr lang="en-US" b="1" dirty="0">
              <a:solidFill>
                <a:schemeClr val="bg1"/>
              </a:solidFill>
            </a:endParaRPr>
          </a:p>
          <a:p>
            <a:endParaRPr lang="en-US" b="1" dirty="0" smtClean="0">
              <a:solidFill>
                <a:schemeClr val="bg1"/>
              </a:solidFill>
            </a:endParaRPr>
          </a:p>
          <a:p>
            <a:r>
              <a:rPr lang="en-US" b="1" dirty="0" smtClean="0">
                <a:solidFill>
                  <a:schemeClr val="bg1"/>
                </a:solidFill>
              </a:rPr>
              <a:t>C		</a:t>
            </a:r>
            <a:r>
              <a:rPr lang="en-US" b="1" dirty="0">
                <a:solidFill>
                  <a:schemeClr val="bg1"/>
                </a:solidFill>
              </a:rPr>
              <a:t>	</a:t>
            </a:r>
            <a:r>
              <a:rPr lang="en-US" b="1" dirty="0" smtClean="0">
                <a:solidFill>
                  <a:schemeClr val="bg1"/>
                </a:solidFill>
              </a:rPr>
              <a:t>D</a:t>
            </a:r>
            <a:endParaRPr lang="en-US" b="1" dirty="0">
              <a:solidFill>
                <a:schemeClr val="bg1"/>
              </a:solidFill>
            </a:endParaRPr>
          </a:p>
        </p:txBody>
      </p:sp>
      <p:sp>
        <p:nvSpPr>
          <p:cNvPr id="13" name="TextBox 12"/>
          <p:cNvSpPr txBox="1"/>
          <p:nvPr/>
        </p:nvSpPr>
        <p:spPr>
          <a:xfrm>
            <a:off x="2133600" y="6096000"/>
            <a:ext cx="4586063" cy="769441"/>
          </a:xfrm>
          <a:prstGeom prst="rect">
            <a:avLst/>
          </a:prstGeom>
          <a:noFill/>
        </p:spPr>
        <p:txBody>
          <a:bodyPr wrap="none" rtlCol="0">
            <a:spAutoFit/>
          </a:bodyPr>
          <a:lstStyle/>
          <a:p>
            <a:pPr algn="ctr"/>
            <a:r>
              <a:rPr lang="en-US" sz="2800" b="1" dirty="0" smtClean="0">
                <a:solidFill>
                  <a:schemeClr val="bg1"/>
                </a:solidFill>
              </a:rPr>
              <a:t>ECU-UNC Epidemiology Study</a:t>
            </a:r>
            <a:endParaRPr lang="en-US" sz="2800" b="1" dirty="0">
              <a:solidFill>
                <a:schemeClr val="bg1"/>
              </a:solidFill>
            </a:endParaRPr>
          </a:p>
          <a:p>
            <a:pPr algn="ctr"/>
            <a:r>
              <a:rPr lang="en-US" sz="1600" b="1" dirty="0" smtClean="0">
                <a:solidFill>
                  <a:schemeClr val="bg1"/>
                </a:solidFill>
              </a:rPr>
              <a:t>(Unpublished)</a:t>
            </a:r>
            <a:endParaRPr lang="en-US" sz="1600" b="1" dirty="0">
              <a:solidFill>
                <a:schemeClr val="bg1"/>
              </a:solidFill>
            </a:endParaRPr>
          </a:p>
        </p:txBody>
      </p:sp>
    </p:spTree>
    <p:extLst>
      <p:ext uri="{BB962C8B-B14F-4D97-AF65-F5344CB8AC3E}">
        <p14:creationId xmlns:p14="http://schemas.microsoft.com/office/powerpoint/2010/main" val="25760162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524000" y="1401910"/>
            <a:ext cx="5974162" cy="4160690"/>
          </a:xfrm>
          <a:prstGeom prst="rect">
            <a:avLst/>
          </a:prstGeom>
        </p:spPr>
      </p:pic>
      <p:sp>
        <p:nvSpPr>
          <p:cNvPr id="3" name="TextBox 2"/>
          <p:cNvSpPr txBox="1"/>
          <p:nvPr/>
        </p:nvSpPr>
        <p:spPr>
          <a:xfrm>
            <a:off x="304800" y="380999"/>
            <a:ext cx="8610600" cy="769441"/>
          </a:xfrm>
          <a:prstGeom prst="rect">
            <a:avLst/>
          </a:prstGeom>
          <a:noFill/>
        </p:spPr>
        <p:txBody>
          <a:bodyPr wrap="square" rtlCol="0">
            <a:spAutoFit/>
          </a:bodyPr>
          <a:lstStyle/>
          <a:p>
            <a:pPr algn="ctr"/>
            <a:r>
              <a:rPr lang="en-US" sz="4400" u="sng" dirty="0" smtClean="0">
                <a:solidFill>
                  <a:schemeClr val="bg1"/>
                </a:solidFill>
                <a:effectLst>
                  <a:outerShdw blurRad="38100" dist="38100" dir="2700000" algn="tl">
                    <a:srgbClr val="000000">
                      <a:alpha val="43137"/>
                    </a:srgbClr>
                  </a:outerShdw>
                </a:effectLst>
              </a:rPr>
              <a:t>δ-Catenin/NPRAP/</a:t>
            </a:r>
            <a:r>
              <a:rPr lang="en-US" sz="4400" u="sng" dirty="0" err="1" smtClean="0">
                <a:solidFill>
                  <a:schemeClr val="bg1"/>
                </a:solidFill>
                <a:effectLst>
                  <a:outerShdw blurRad="38100" dist="38100" dir="2700000" algn="tl">
                    <a:srgbClr val="000000">
                      <a:alpha val="43137"/>
                    </a:srgbClr>
                  </a:outerShdw>
                </a:effectLst>
              </a:rPr>
              <a:t>Neurojungin</a:t>
            </a:r>
            <a:endParaRPr lang="en-US" sz="4400" u="sng" dirty="0">
              <a:solidFill>
                <a:schemeClr val="bg1"/>
              </a:solidFill>
              <a:effectLst>
                <a:outerShdw blurRad="38100" dist="38100" dir="2700000" algn="tl">
                  <a:srgbClr val="000000">
                    <a:alpha val="43137"/>
                  </a:srgbClr>
                </a:outerShdw>
              </a:effectLst>
            </a:endParaRPr>
          </a:p>
        </p:txBody>
      </p:sp>
      <p:sp>
        <p:nvSpPr>
          <p:cNvPr id="4" name="TextBox 3"/>
          <p:cNvSpPr txBox="1"/>
          <p:nvPr/>
        </p:nvSpPr>
        <p:spPr>
          <a:xfrm>
            <a:off x="1270382" y="5867400"/>
            <a:ext cx="6578218" cy="707886"/>
          </a:xfrm>
          <a:prstGeom prst="rect">
            <a:avLst/>
          </a:prstGeom>
          <a:noFill/>
        </p:spPr>
        <p:txBody>
          <a:bodyPr wrap="square" rtlCol="0">
            <a:spAutoFit/>
          </a:bodyPr>
          <a:lstStyle/>
          <a:p>
            <a:pPr algn="ctr"/>
            <a:r>
              <a:rPr lang="en-US" sz="2400" b="1" dirty="0" smtClean="0">
                <a:solidFill>
                  <a:schemeClr val="bg1"/>
                </a:solidFill>
              </a:rPr>
              <a:t>ECU-UNC Epidemiology Study: </a:t>
            </a:r>
            <a:r>
              <a:rPr lang="en-US" sz="2400" b="1" dirty="0" err="1" smtClean="0">
                <a:solidFill>
                  <a:schemeClr val="bg1"/>
                </a:solidFill>
              </a:rPr>
              <a:t>PCa</a:t>
            </a:r>
            <a:r>
              <a:rPr lang="en-US" sz="2400" b="1" dirty="0" smtClean="0">
                <a:solidFill>
                  <a:schemeClr val="bg1"/>
                </a:solidFill>
              </a:rPr>
              <a:t> Case Analysis</a:t>
            </a:r>
          </a:p>
          <a:p>
            <a:pPr algn="ctr"/>
            <a:r>
              <a:rPr lang="en-US" sz="1600" b="1" dirty="0" smtClean="0">
                <a:solidFill>
                  <a:schemeClr val="bg1"/>
                </a:solidFill>
              </a:rPr>
              <a:t>(Unpublished) </a:t>
            </a:r>
            <a:endParaRPr lang="en-US" sz="1600" b="1" dirty="0">
              <a:solidFill>
                <a:schemeClr val="bg1"/>
              </a:solidFill>
            </a:endParaRPr>
          </a:p>
        </p:txBody>
      </p:sp>
    </p:spTree>
    <p:extLst>
      <p:ext uri="{BB962C8B-B14F-4D97-AF65-F5344CB8AC3E}">
        <p14:creationId xmlns:p14="http://schemas.microsoft.com/office/powerpoint/2010/main" val="40890047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04800" y="920889"/>
            <a:ext cx="8458200" cy="5632311"/>
          </a:xfrm>
          <a:prstGeom prst="rect">
            <a:avLst/>
          </a:prstGeom>
          <a:solidFill>
            <a:srgbClr val="FFC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304800" y="914400"/>
            <a:ext cx="8458200" cy="3724096"/>
          </a:xfrm>
          <a:prstGeom prst="rect">
            <a:avLst/>
          </a:prstGeom>
          <a:noFill/>
        </p:spPr>
        <p:txBody>
          <a:bodyPr wrap="square" rtlCol="0">
            <a:spAutoFit/>
          </a:bodyPr>
          <a:lstStyle/>
          <a:p>
            <a:r>
              <a:rPr lang="en-US" sz="2400" b="1" dirty="0" smtClean="0"/>
              <a:t>- </a:t>
            </a:r>
            <a:r>
              <a:rPr lang="en-US" sz="2800" b="1" i="1" dirty="0" smtClean="0"/>
              <a:t>Biochemical recurrence: </a:t>
            </a:r>
            <a:r>
              <a:rPr lang="en-US" sz="2000" b="1" i="1" dirty="0" smtClean="0"/>
              <a:t>PSA (0.2~0.4 ng/ml)</a:t>
            </a:r>
            <a:endParaRPr lang="en-US" sz="2800" b="1" i="1" dirty="0"/>
          </a:p>
          <a:p>
            <a:r>
              <a:rPr lang="en-US" sz="2800" b="1" i="1" dirty="0" smtClean="0"/>
              <a:t>- Urine biomarkers</a:t>
            </a:r>
            <a:endParaRPr lang="en-US" sz="2800" b="1" i="1" dirty="0"/>
          </a:p>
          <a:p>
            <a:pPr marL="342900" indent="-342900">
              <a:buFont typeface="Wingdings" panose="05000000000000000000" pitchFamily="2" charset="2"/>
              <a:buChar char="Ø"/>
            </a:pPr>
            <a:r>
              <a:rPr lang="en-US" sz="2000" b="1" i="1" dirty="0" smtClean="0"/>
              <a:t>DNA </a:t>
            </a:r>
            <a:r>
              <a:rPr lang="en-US" sz="2000" b="1" i="1" dirty="0"/>
              <a:t>methylation in </a:t>
            </a:r>
            <a:r>
              <a:rPr lang="en-US" sz="2000" b="1" i="1" dirty="0" smtClean="0"/>
              <a:t>urine</a:t>
            </a:r>
          </a:p>
          <a:p>
            <a:r>
              <a:rPr lang="en-US" sz="2000" b="1" i="1" dirty="0"/>
              <a:t> </a:t>
            </a:r>
            <a:r>
              <a:rPr lang="en-US" sz="2000" b="1" i="1" dirty="0" smtClean="0"/>
              <a:t>     RASSF1</a:t>
            </a:r>
            <a:r>
              <a:rPr lang="en-US" sz="2000" b="1" i="1" dirty="0"/>
              <a:t>, GSTP1 and </a:t>
            </a:r>
            <a:r>
              <a:rPr lang="en-US" sz="2000" b="1" i="1" dirty="0" smtClean="0"/>
              <a:t>RARB genes </a:t>
            </a:r>
            <a:r>
              <a:rPr lang="en-US" sz="2000" b="1" i="1" dirty="0"/>
              <a:t>were </a:t>
            </a:r>
            <a:r>
              <a:rPr lang="en-US" sz="2000" b="1" i="1" dirty="0" smtClean="0"/>
              <a:t>methylated </a:t>
            </a:r>
            <a:r>
              <a:rPr lang="en-US" sz="2000" b="1" i="1" dirty="0"/>
              <a:t>in the urine of 60% of patients with prostate cancer. RASSF1 was methylated in 45% of prostate cancer urine </a:t>
            </a:r>
            <a:r>
              <a:rPr lang="en-US" sz="2000" b="1" i="1" dirty="0" smtClean="0"/>
              <a:t>samples. </a:t>
            </a:r>
          </a:p>
          <a:p>
            <a:r>
              <a:rPr lang="en-US" sz="2000" b="1" i="1" dirty="0" smtClean="0"/>
              <a:t>      In a univariate model RASSF1 </a:t>
            </a:r>
            <a:r>
              <a:rPr lang="en-US" sz="2000" b="1" i="1" dirty="0"/>
              <a:t>methylation </a:t>
            </a:r>
            <a:r>
              <a:rPr lang="en-US" sz="2000" b="1" i="1" dirty="0" smtClean="0"/>
              <a:t>and the total number of methylated genes were predictive </a:t>
            </a:r>
            <a:r>
              <a:rPr lang="en-US" sz="2000" b="1" i="1" dirty="0"/>
              <a:t>of time to biochemical </a:t>
            </a:r>
            <a:r>
              <a:rPr lang="en-US" sz="2000" b="1" i="1" dirty="0" smtClean="0"/>
              <a:t>recurrence. </a:t>
            </a:r>
            <a:r>
              <a:rPr lang="en-US" sz="2000" b="1" i="1" dirty="0"/>
              <a:t>On multivariate analysis RASSF1 methylation together with pathological stage was the most significant predictor of biochemical recurrence in patients with Gleason score 6 tumors when analyzed in tissue and </a:t>
            </a:r>
            <a:r>
              <a:rPr lang="en-US" sz="2000" b="1" i="1" dirty="0" smtClean="0"/>
              <a:t>urine.</a:t>
            </a:r>
            <a:endParaRPr lang="en-US" sz="2000" b="1" i="1" dirty="0"/>
          </a:p>
        </p:txBody>
      </p:sp>
      <p:sp>
        <p:nvSpPr>
          <p:cNvPr id="4" name="TextBox 3"/>
          <p:cNvSpPr txBox="1"/>
          <p:nvPr/>
        </p:nvSpPr>
        <p:spPr>
          <a:xfrm>
            <a:off x="228600" y="101025"/>
            <a:ext cx="8458200" cy="584775"/>
          </a:xfrm>
          <a:prstGeom prst="rect">
            <a:avLst/>
          </a:prstGeom>
          <a:noFill/>
        </p:spPr>
        <p:txBody>
          <a:bodyPr wrap="square" rtlCol="0">
            <a:spAutoFit/>
          </a:bodyPr>
          <a:lstStyle/>
          <a:p>
            <a:pPr algn="ctr"/>
            <a:r>
              <a:rPr lang="en-US" sz="3200" u="sng" dirty="0" smtClean="0">
                <a:solidFill>
                  <a:schemeClr val="bg1"/>
                </a:solidFill>
              </a:rPr>
              <a:t>Urine Biomarkers for Monitoring </a:t>
            </a:r>
            <a:r>
              <a:rPr lang="en-US" sz="3200" u="sng" dirty="0" err="1" smtClean="0">
                <a:solidFill>
                  <a:schemeClr val="bg1"/>
                </a:solidFill>
              </a:rPr>
              <a:t>PCa</a:t>
            </a:r>
            <a:r>
              <a:rPr lang="en-US" sz="3200" u="sng" dirty="0" smtClean="0">
                <a:solidFill>
                  <a:schemeClr val="bg1"/>
                </a:solidFill>
              </a:rPr>
              <a:t> Recurrence</a:t>
            </a:r>
            <a:endParaRPr lang="en-US" sz="3200" u="sng" dirty="0">
              <a:solidFill>
                <a:schemeClr val="bg1"/>
              </a:solidFill>
            </a:endParaRPr>
          </a:p>
        </p:txBody>
      </p:sp>
      <p:sp>
        <p:nvSpPr>
          <p:cNvPr id="3" name="TextBox 2"/>
          <p:cNvSpPr txBox="1"/>
          <p:nvPr/>
        </p:nvSpPr>
        <p:spPr>
          <a:xfrm>
            <a:off x="5922300" y="4495800"/>
            <a:ext cx="2734788" cy="338554"/>
          </a:xfrm>
          <a:prstGeom prst="rect">
            <a:avLst/>
          </a:prstGeom>
          <a:noFill/>
        </p:spPr>
        <p:txBody>
          <a:bodyPr wrap="none" rtlCol="0">
            <a:spAutoFit/>
          </a:bodyPr>
          <a:lstStyle/>
          <a:p>
            <a:r>
              <a:rPr lang="en-US" sz="1600" i="1" dirty="0" err="1" smtClean="0"/>
              <a:t>Daniunaite</a:t>
            </a:r>
            <a:r>
              <a:rPr lang="en-US" sz="1600" i="1" dirty="0" smtClean="0"/>
              <a:t> et al., J. </a:t>
            </a:r>
            <a:r>
              <a:rPr lang="en-US" sz="1600" i="1" dirty="0" err="1" smtClean="0"/>
              <a:t>Urol</a:t>
            </a:r>
            <a:r>
              <a:rPr lang="en-US" sz="1600" i="1" dirty="0" smtClean="0"/>
              <a:t> 2014</a:t>
            </a:r>
            <a:endParaRPr lang="en-US" sz="1600" i="1" dirty="0"/>
          </a:p>
        </p:txBody>
      </p:sp>
      <p:sp>
        <p:nvSpPr>
          <p:cNvPr id="2" name="TextBox 1"/>
          <p:cNvSpPr txBox="1"/>
          <p:nvPr/>
        </p:nvSpPr>
        <p:spPr>
          <a:xfrm>
            <a:off x="304800" y="4724400"/>
            <a:ext cx="8122032" cy="1323439"/>
          </a:xfrm>
          <a:prstGeom prst="rect">
            <a:avLst/>
          </a:prstGeom>
          <a:noFill/>
        </p:spPr>
        <p:txBody>
          <a:bodyPr wrap="none" rtlCol="0">
            <a:spAutoFit/>
          </a:bodyPr>
          <a:lstStyle/>
          <a:p>
            <a:pPr marL="342900" indent="-342900">
              <a:buFont typeface="Wingdings" panose="05000000000000000000" pitchFamily="2" charset="2"/>
              <a:buChar char="Ø"/>
            </a:pPr>
            <a:r>
              <a:rPr lang="en-US" sz="2000" b="1" i="1" dirty="0" smtClean="0"/>
              <a:t>Protein levels independent of DNA/RNA alterations</a:t>
            </a:r>
          </a:p>
          <a:p>
            <a:r>
              <a:rPr lang="en-US" sz="2000" b="1" i="1" dirty="0"/>
              <a:t> </a:t>
            </a:r>
            <a:r>
              <a:rPr lang="en-US" sz="2000" b="1" i="1" dirty="0" smtClean="0"/>
              <a:t>     YB-1 and MTA-1  protein levels predict prostate cancer recurrence</a:t>
            </a:r>
            <a:r>
              <a:rPr lang="en-US" sz="2000" b="1" i="1" dirty="0"/>
              <a:t>. </a:t>
            </a:r>
            <a:r>
              <a:rPr lang="en-US" sz="2000" b="1" i="1" dirty="0" smtClean="0"/>
              <a:t>High </a:t>
            </a:r>
          </a:p>
          <a:p>
            <a:r>
              <a:rPr lang="en-US" sz="2000" b="1" i="1" dirty="0" smtClean="0"/>
              <a:t>protein </a:t>
            </a:r>
            <a:r>
              <a:rPr lang="en-US" sz="2000" b="1" i="1" dirty="0"/>
              <a:t>levels of </a:t>
            </a:r>
            <a:r>
              <a:rPr lang="en-US" sz="2000" b="1" i="1" dirty="0" smtClean="0"/>
              <a:t>YB-1 and </a:t>
            </a:r>
            <a:r>
              <a:rPr lang="en-US" sz="2000" b="1" i="1" dirty="0"/>
              <a:t>MTA1 are associated with a 3-fold increased risk </a:t>
            </a:r>
            <a:endParaRPr lang="en-US" sz="2000" b="1" i="1" dirty="0" smtClean="0"/>
          </a:p>
          <a:p>
            <a:r>
              <a:rPr lang="en-US" sz="2000" b="1" i="1" dirty="0" smtClean="0"/>
              <a:t>for </a:t>
            </a:r>
            <a:r>
              <a:rPr lang="en-US" sz="2000" b="1" i="1" dirty="0"/>
              <a:t>requiring future </a:t>
            </a:r>
            <a:r>
              <a:rPr lang="en-US" sz="2000" b="1" i="1" dirty="0" smtClean="0"/>
              <a:t>hormone therapy </a:t>
            </a:r>
            <a:r>
              <a:rPr lang="en-US" sz="2000" b="1" i="1" dirty="0"/>
              <a:t>or radiation </a:t>
            </a:r>
            <a:r>
              <a:rPr lang="en-US" sz="2000" b="1" i="1" dirty="0" smtClean="0"/>
              <a:t>therapy.</a:t>
            </a:r>
            <a:endParaRPr lang="en-US" sz="2000" b="1" i="1" dirty="0"/>
          </a:p>
        </p:txBody>
      </p:sp>
      <p:sp>
        <p:nvSpPr>
          <p:cNvPr id="5" name="Rectangle 4"/>
          <p:cNvSpPr/>
          <p:nvPr/>
        </p:nvSpPr>
        <p:spPr>
          <a:xfrm>
            <a:off x="5867400" y="6062246"/>
            <a:ext cx="2971800" cy="338554"/>
          </a:xfrm>
          <a:prstGeom prst="rect">
            <a:avLst/>
          </a:prstGeom>
        </p:spPr>
        <p:txBody>
          <a:bodyPr wrap="square">
            <a:spAutoFit/>
          </a:bodyPr>
          <a:lstStyle/>
          <a:p>
            <a:r>
              <a:rPr lang="en-US" sz="1600" i="1" dirty="0" err="1" smtClean="0"/>
              <a:t>Ruggero</a:t>
            </a:r>
            <a:r>
              <a:rPr lang="en-US" sz="1600" i="1" dirty="0" smtClean="0"/>
              <a:t> </a:t>
            </a:r>
            <a:r>
              <a:rPr lang="en-US" sz="1600" i="1" dirty="0"/>
              <a:t>et al. </a:t>
            </a:r>
            <a:r>
              <a:rPr lang="en-US" sz="1600" i="1" dirty="0" err="1" smtClean="0"/>
              <a:t>Oncotarget</a:t>
            </a:r>
            <a:r>
              <a:rPr lang="en-US" sz="1600" i="1" dirty="0"/>
              <a:t>, </a:t>
            </a:r>
            <a:r>
              <a:rPr lang="en-US" sz="1600" i="1" dirty="0" smtClean="0"/>
              <a:t>2015</a:t>
            </a:r>
            <a:endParaRPr lang="en-US" sz="1600" i="1" dirty="0"/>
          </a:p>
        </p:txBody>
      </p:sp>
    </p:spTree>
    <p:extLst>
      <p:ext uri="{BB962C8B-B14F-4D97-AF65-F5344CB8AC3E}">
        <p14:creationId xmlns:p14="http://schemas.microsoft.com/office/powerpoint/2010/main" val="2807068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85800" y="1371600"/>
            <a:ext cx="7848600" cy="5037891"/>
          </a:xfrm>
          <a:prstGeom prst="rect">
            <a:avLst/>
          </a:prstGeom>
          <a:solidFill>
            <a:srgbClr val="FFC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838200" y="1727061"/>
            <a:ext cx="7620000" cy="4216539"/>
          </a:xfrm>
          <a:prstGeom prst="rect">
            <a:avLst/>
          </a:prstGeom>
          <a:noFill/>
        </p:spPr>
        <p:txBody>
          <a:bodyPr wrap="square" rtlCol="0">
            <a:spAutoFit/>
          </a:bodyPr>
          <a:lstStyle/>
          <a:p>
            <a:r>
              <a:rPr lang="en-US" sz="2400" b="1" u="sng" dirty="0" smtClean="0"/>
              <a:t>Advanced Accelerator Applications (AAA): </a:t>
            </a:r>
          </a:p>
          <a:p>
            <a:endParaRPr lang="en-US" sz="2000" b="1" dirty="0"/>
          </a:p>
          <a:p>
            <a:r>
              <a:rPr lang="en-US" sz="2000" b="1" dirty="0" err="1" smtClean="0"/>
              <a:t>Lutathera</a:t>
            </a:r>
            <a:r>
              <a:rPr lang="en-US" sz="2000" b="1" dirty="0" smtClean="0"/>
              <a:t>, a </a:t>
            </a:r>
            <a:r>
              <a:rPr lang="en-US" sz="2000" b="1" dirty="0" err="1" smtClean="0"/>
              <a:t>theragnostic</a:t>
            </a:r>
            <a:r>
              <a:rPr lang="en-US" sz="2000" b="1" dirty="0" smtClean="0"/>
              <a:t> somatostatin analogue, emits two types of radiation---gamma radiation used to make SPECT images and beta radiation, energetic electrons that destroy the DNA of tumor cells.</a:t>
            </a:r>
          </a:p>
          <a:p>
            <a:endParaRPr lang="en-US" sz="2000" b="1" dirty="0"/>
          </a:p>
          <a:p>
            <a:r>
              <a:rPr lang="en-US" sz="2000" b="1" dirty="0" smtClean="0"/>
              <a:t>FDA Fast </a:t>
            </a:r>
            <a:r>
              <a:rPr lang="en-US" sz="2000" b="1" dirty="0"/>
              <a:t>T</a:t>
            </a:r>
            <a:r>
              <a:rPr lang="en-US" sz="2000" b="1" dirty="0" smtClean="0"/>
              <a:t>rack </a:t>
            </a:r>
            <a:r>
              <a:rPr lang="en-US" sz="2000" b="1" dirty="0"/>
              <a:t>D</a:t>
            </a:r>
            <a:r>
              <a:rPr lang="en-US" sz="2000" b="1" dirty="0" smtClean="0"/>
              <a:t>esignation for </a:t>
            </a:r>
            <a:r>
              <a:rPr lang="en-US" sz="2000" b="1" dirty="0" err="1" smtClean="0"/>
              <a:t>Lutathera</a:t>
            </a:r>
            <a:r>
              <a:rPr lang="en-US" sz="2000" b="1" dirty="0" smtClean="0"/>
              <a:t> for the treatment of </a:t>
            </a:r>
            <a:r>
              <a:rPr lang="en-US" sz="2000" b="1" dirty="0" err="1" smtClean="0"/>
              <a:t>midgut</a:t>
            </a:r>
            <a:r>
              <a:rPr lang="en-US" sz="2000" b="1" dirty="0" smtClean="0"/>
              <a:t> neuroendocrine tumors. </a:t>
            </a:r>
          </a:p>
          <a:p>
            <a:endParaRPr lang="en-US" sz="2000" b="1" dirty="0"/>
          </a:p>
          <a:p>
            <a:r>
              <a:rPr lang="en-US" sz="2400" b="1" dirty="0" smtClean="0"/>
              <a:t>Molecular </a:t>
            </a:r>
            <a:r>
              <a:rPr lang="en-US" sz="2400" b="1" dirty="0" err="1" smtClean="0"/>
              <a:t>theragnostics</a:t>
            </a:r>
            <a:r>
              <a:rPr lang="en-US" sz="2400" b="1" dirty="0" smtClean="0"/>
              <a:t> targeting urine components? </a:t>
            </a:r>
            <a:endParaRPr lang="en-US" sz="2400" b="1" dirty="0"/>
          </a:p>
          <a:p>
            <a:pPr marL="342900" indent="-342900">
              <a:buFont typeface="Wingdings" panose="05000000000000000000" pitchFamily="2" charset="2"/>
              <a:buChar char="q"/>
            </a:pPr>
            <a:r>
              <a:rPr lang="en-US" sz="2000" b="1" dirty="0" smtClean="0"/>
              <a:t>Prostate-Specific Membrane Antigen (PMSA)</a:t>
            </a:r>
          </a:p>
          <a:p>
            <a:r>
              <a:rPr lang="en-US" sz="2000" b="1" dirty="0" smtClean="0"/>
              <a:t>- </a:t>
            </a:r>
            <a:r>
              <a:rPr lang="en-US" sz="2000" b="1" dirty="0" err="1" smtClean="0"/>
              <a:t>Radiopharmaceutics</a:t>
            </a:r>
            <a:r>
              <a:rPr lang="en-US" sz="2000" b="1" dirty="0" smtClean="0"/>
              <a:t>;</a:t>
            </a:r>
          </a:p>
          <a:p>
            <a:r>
              <a:rPr lang="en-US" sz="2000" b="1" dirty="0" smtClean="0"/>
              <a:t>- Vaccine therapy</a:t>
            </a:r>
            <a:endParaRPr lang="en-US" sz="2000" b="1" dirty="0"/>
          </a:p>
        </p:txBody>
      </p:sp>
      <p:sp>
        <p:nvSpPr>
          <p:cNvPr id="5" name="TextBox 4"/>
          <p:cNvSpPr txBox="1"/>
          <p:nvPr/>
        </p:nvSpPr>
        <p:spPr>
          <a:xfrm>
            <a:off x="0" y="358914"/>
            <a:ext cx="9144000" cy="707886"/>
          </a:xfrm>
          <a:prstGeom prst="rect">
            <a:avLst/>
          </a:prstGeom>
          <a:noFill/>
        </p:spPr>
        <p:txBody>
          <a:bodyPr wrap="square" rtlCol="0">
            <a:spAutoFit/>
          </a:bodyPr>
          <a:lstStyle/>
          <a:p>
            <a:pPr algn="ctr"/>
            <a:r>
              <a:rPr lang="en-US" sz="4000" u="sng" dirty="0" smtClean="0">
                <a:solidFill>
                  <a:schemeClr val="bg1"/>
                </a:solidFill>
                <a:effectLst>
                  <a:outerShdw blurRad="38100" dist="38100" dir="2700000" algn="tl">
                    <a:srgbClr val="000000">
                      <a:alpha val="43137"/>
                    </a:srgbClr>
                  </a:outerShdw>
                </a:effectLst>
              </a:rPr>
              <a:t>The Rise of </a:t>
            </a:r>
            <a:r>
              <a:rPr lang="en-US" sz="4000" u="sng" dirty="0" err="1" smtClean="0">
                <a:solidFill>
                  <a:schemeClr val="bg1"/>
                </a:solidFill>
                <a:effectLst>
                  <a:outerShdw blurRad="38100" dist="38100" dir="2700000" algn="tl">
                    <a:srgbClr val="000000">
                      <a:alpha val="43137"/>
                    </a:srgbClr>
                  </a:outerShdw>
                </a:effectLst>
              </a:rPr>
              <a:t>Theragnostics</a:t>
            </a:r>
            <a:endParaRPr lang="en-US" sz="4000" u="sng" dirty="0">
              <a:solidFill>
                <a:schemeClr val="bg1"/>
              </a:solidFill>
              <a:effectLst>
                <a:outerShdw blurRad="38100" dist="38100" dir="2700000" algn="tl">
                  <a:srgbClr val="000000">
                    <a:alpha val="43137"/>
                  </a:srgbClr>
                </a:outerShdw>
              </a:effectLst>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398348550"/>
              </p:ext>
            </p:extLst>
          </p:nvPr>
        </p:nvGraphicFramePr>
        <p:xfrm>
          <a:off x="7239000" y="1600200"/>
          <a:ext cx="990600" cy="725321"/>
        </p:xfrm>
        <a:graphic>
          <a:graphicData uri="http://schemas.openxmlformats.org/presentationml/2006/ole">
            <mc:AlternateContent xmlns:mc="http://schemas.openxmlformats.org/markup-compatibility/2006">
              <mc:Choice xmlns:v="urn:schemas-microsoft-com:vml" Requires="v">
                <p:oleObj spid="_x0000_s5129" name="Image" r:id="rId4" imgW="3745800" imgH="2742840" progId="Photoshop.Image.10">
                  <p:embed/>
                </p:oleObj>
              </mc:Choice>
              <mc:Fallback>
                <p:oleObj name="Image" r:id="rId4" imgW="3745800" imgH="2742840" progId="Photoshop.Image.10">
                  <p:embed/>
                  <p:pic>
                    <p:nvPicPr>
                      <p:cNvPr id="0" name=""/>
                      <p:cNvPicPr/>
                      <p:nvPr/>
                    </p:nvPicPr>
                    <p:blipFill>
                      <a:blip r:embed="rId5"/>
                      <a:stretch>
                        <a:fillRect/>
                      </a:stretch>
                    </p:blipFill>
                    <p:spPr>
                      <a:xfrm>
                        <a:off x="7239000" y="1600200"/>
                        <a:ext cx="990600" cy="725321"/>
                      </a:xfrm>
                      <a:prstGeom prst="rect">
                        <a:avLst/>
                      </a:prstGeom>
                    </p:spPr>
                  </p:pic>
                </p:oleObj>
              </mc:Fallback>
            </mc:AlternateContent>
          </a:graphicData>
        </a:graphic>
      </p:graphicFrame>
    </p:spTree>
    <p:extLst>
      <p:ext uri="{BB962C8B-B14F-4D97-AF65-F5344CB8AC3E}">
        <p14:creationId xmlns:p14="http://schemas.microsoft.com/office/powerpoint/2010/main" val="19148547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4800" y="1066800"/>
            <a:ext cx="8534400" cy="5486400"/>
          </a:xfrm>
          <a:prstGeom prst="rect">
            <a:avLst/>
          </a:prstGeom>
          <a:solidFill>
            <a:srgbClr val="FFC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p>
        </p:txBody>
      </p:sp>
      <p:sp>
        <p:nvSpPr>
          <p:cNvPr id="5" name="TextBox 4"/>
          <p:cNvSpPr txBox="1"/>
          <p:nvPr/>
        </p:nvSpPr>
        <p:spPr>
          <a:xfrm>
            <a:off x="228600" y="76200"/>
            <a:ext cx="8610600" cy="769441"/>
          </a:xfrm>
          <a:prstGeom prst="rect">
            <a:avLst/>
          </a:prstGeom>
          <a:noFill/>
        </p:spPr>
        <p:txBody>
          <a:bodyPr wrap="square" rtlCol="0">
            <a:spAutoFit/>
          </a:bodyPr>
          <a:lstStyle/>
          <a:p>
            <a:pPr algn="ctr"/>
            <a:r>
              <a:rPr lang="en-US" sz="4400" u="sng" dirty="0" smtClean="0">
                <a:solidFill>
                  <a:schemeClr val="bg1"/>
                </a:solidFill>
                <a:effectLst>
                  <a:outerShdw blurRad="38100" dist="38100" dir="2700000" algn="tl">
                    <a:srgbClr val="000000">
                      <a:alpha val="43137"/>
                    </a:srgbClr>
                  </a:outerShdw>
                </a:effectLst>
              </a:rPr>
              <a:t>Challenges and Opportunities</a:t>
            </a:r>
            <a:endParaRPr lang="en-US" sz="4400" u="sng" dirty="0">
              <a:solidFill>
                <a:schemeClr val="bg1"/>
              </a:solidFill>
              <a:effectLst>
                <a:outerShdw blurRad="38100" dist="38100" dir="2700000" algn="tl">
                  <a:srgbClr val="000000">
                    <a:alpha val="43137"/>
                  </a:srgbClr>
                </a:outerShdw>
              </a:effectLst>
            </a:endParaRPr>
          </a:p>
        </p:txBody>
      </p:sp>
      <p:sp>
        <p:nvSpPr>
          <p:cNvPr id="2" name="TextBox 1"/>
          <p:cNvSpPr txBox="1"/>
          <p:nvPr/>
        </p:nvSpPr>
        <p:spPr>
          <a:xfrm>
            <a:off x="457200" y="1155680"/>
            <a:ext cx="8153400" cy="3416320"/>
          </a:xfrm>
          <a:prstGeom prst="rect">
            <a:avLst/>
          </a:prstGeom>
          <a:noFill/>
        </p:spPr>
        <p:txBody>
          <a:bodyPr wrap="square" rtlCol="0">
            <a:spAutoFit/>
          </a:bodyPr>
          <a:lstStyle/>
          <a:p>
            <a:pPr marL="457200" indent="-457200">
              <a:buFont typeface="Arial" panose="020B0604020202020204" pitchFamily="34" charset="0"/>
              <a:buChar char="•"/>
            </a:pPr>
            <a:r>
              <a:rPr lang="en-US" sz="2400" b="1" i="1" dirty="0" smtClean="0"/>
              <a:t>Improved sensitivity/specificity (Differential priority)</a:t>
            </a:r>
            <a:endParaRPr lang="en-US" sz="2400" b="1" i="1" dirty="0"/>
          </a:p>
          <a:p>
            <a:pPr marL="457200" indent="-457200">
              <a:buFont typeface="Arial" panose="020B0604020202020204" pitchFamily="34" charset="0"/>
              <a:buChar char="•"/>
            </a:pPr>
            <a:r>
              <a:rPr lang="en-US" sz="2400" b="1" i="1" dirty="0"/>
              <a:t>N</a:t>
            </a:r>
            <a:r>
              <a:rPr lang="en-US" sz="2400" b="1" i="1" dirty="0" smtClean="0"/>
              <a:t>ew categories of biomarkers </a:t>
            </a:r>
          </a:p>
          <a:p>
            <a:pPr marL="457200" indent="-457200">
              <a:buFont typeface="Arial" panose="020B0604020202020204" pitchFamily="34" charset="0"/>
              <a:buChar char="•"/>
            </a:pPr>
            <a:r>
              <a:rPr lang="en-US" sz="2400" b="1" i="1" dirty="0" smtClean="0"/>
              <a:t>Diversified platforms (Hospital, third party, </a:t>
            </a:r>
            <a:r>
              <a:rPr lang="en-US" sz="2400" b="1" i="1" dirty="0" err="1" smtClean="0"/>
              <a:t>Theranos</a:t>
            </a:r>
            <a:r>
              <a:rPr lang="en-US" sz="2400" b="1" i="1" dirty="0" smtClean="0"/>
              <a:t>, retail consumer)</a:t>
            </a:r>
            <a:endParaRPr lang="en-US" sz="2400" b="1" i="1" dirty="0"/>
          </a:p>
          <a:p>
            <a:pPr marL="457200" indent="-457200">
              <a:buFont typeface="Arial" panose="020B0604020202020204" pitchFamily="34" charset="0"/>
              <a:buChar char="•"/>
            </a:pPr>
            <a:r>
              <a:rPr lang="en-US" sz="2400" b="1" i="1" dirty="0" smtClean="0"/>
              <a:t>Clinical laboratory and market </a:t>
            </a:r>
            <a:r>
              <a:rPr lang="en-US" sz="2400" b="1" i="1" dirty="0"/>
              <a:t>a</a:t>
            </a:r>
            <a:r>
              <a:rPr lang="en-US" sz="2400" b="1" i="1" dirty="0" smtClean="0"/>
              <a:t>cceptance (Commercialization and medical reimbursement)</a:t>
            </a:r>
            <a:endParaRPr lang="en-US" sz="2400" b="1" i="1" dirty="0"/>
          </a:p>
          <a:p>
            <a:pPr marL="457200" indent="-457200">
              <a:buFont typeface="Arial" panose="020B0604020202020204" pitchFamily="34" charset="0"/>
              <a:buChar char="•"/>
            </a:pPr>
            <a:r>
              <a:rPr lang="en-US" sz="2400" b="1" i="1" dirty="0"/>
              <a:t>A</a:t>
            </a:r>
            <a:r>
              <a:rPr lang="en-US" sz="2400" b="1" i="1" dirty="0" smtClean="0"/>
              <a:t>ccessibility and portability </a:t>
            </a:r>
            <a:r>
              <a:rPr lang="en-US" sz="2400" b="1" i="1" dirty="0"/>
              <a:t>(</a:t>
            </a:r>
            <a:r>
              <a:rPr lang="en-US" sz="2400" b="1" i="1" dirty="0" smtClean="0"/>
              <a:t>internet and mobile technology)</a:t>
            </a:r>
          </a:p>
          <a:p>
            <a:pPr marL="457200" indent="-457200">
              <a:buFont typeface="Arial" panose="020B0604020202020204" pitchFamily="34" charset="0"/>
              <a:buChar char="•"/>
            </a:pPr>
            <a:r>
              <a:rPr lang="en-US" sz="2400" b="1" i="1" dirty="0" smtClean="0"/>
              <a:t>Global health strategy</a:t>
            </a:r>
            <a:endParaRPr lang="en-US" sz="2400" b="1" dirty="0" smtClean="0"/>
          </a:p>
        </p:txBody>
      </p:sp>
      <p:pic>
        <p:nvPicPr>
          <p:cNvPr id="7" name="Picture 3" descr="胶体金产品"/>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4900" y="4572000"/>
            <a:ext cx="2047382" cy="1502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5" descr="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6600" y="4572000"/>
            <a:ext cx="1447800" cy="1494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7"/>
          <p:cNvSpPr txBox="1">
            <a:spLocks noChangeArrowheads="1"/>
          </p:cNvSpPr>
          <p:nvPr/>
        </p:nvSpPr>
        <p:spPr bwMode="auto">
          <a:xfrm>
            <a:off x="5638800" y="6126978"/>
            <a:ext cx="28321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en-US" altLang="zh-CN" sz="1600" b="1" dirty="0" smtClean="0">
                <a:latin typeface="+mj-lt"/>
              </a:rPr>
              <a:t>POCT and global accessibility</a:t>
            </a:r>
            <a:endParaRPr lang="zh-CN" altLang="en-US" sz="1600" b="1" dirty="0">
              <a:latin typeface="+mj-lt"/>
            </a:endParaRPr>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19200" y="5402451"/>
            <a:ext cx="619125" cy="619125"/>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41219" y="4648200"/>
            <a:ext cx="619125" cy="619125"/>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45467" y="4648200"/>
            <a:ext cx="619125" cy="619125"/>
          </a:xfrm>
          <a:prstGeom prst="rect">
            <a:avLst/>
          </a:prstGeom>
        </p:spPr>
      </p:pic>
      <p:pic>
        <p:nvPicPr>
          <p:cNvPr id="12" name="Picture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19200" y="4648200"/>
            <a:ext cx="619125" cy="619125"/>
          </a:xfrm>
          <a:prstGeom prst="rect">
            <a:avLst/>
          </a:prstGeom>
        </p:spPr>
      </p:pic>
      <p:pic>
        <p:nvPicPr>
          <p:cNvPr id="13" name="Picture 1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240686" y="5396161"/>
            <a:ext cx="619125" cy="619125"/>
          </a:xfrm>
          <a:prstGeom prst="rect">
            <a:avLst/>
          </a:prstGeom>
        </p:spPr>
      </p:pic>
      <p:pic>
        <p:nvPicPr>
          <p:cNvPr id="14" name="Picture 1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242909" y="5414323"/>
            <a:ext cx="619125" cy="619125"/>
          </a:xfrm>
          <a:prstGeom prst="rect">
            <a:avLst/>
          </a:prstGeom>
        </p:spPr>
      </p:pic>
      <p:sp>
        <p:nvSpPr>
          <p:cNvPr id="15" name="Right Arrow 14"/>
          <p:cNvSpPr/>
          <p:nvPr/>
        </p:nvSpPr>
        <p:spPr>
          <a:xfrm>
            <a:off x="1941821" y="4876800"/>
            <a:ext cx="219075" cy="1476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ight Arrow 15"/>
          <p:cNvSpPr/>
          <p:nvPr/>
        </p:nvSpPr>
        <p:spPr>
          <a:xfrm>
            <a:off x="2946069" y="4876800"/>
            <a:ext cx="219075" cy="1476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Arrow 16"/>
          <p:cNvSpPr/>
          <p:nvPr/>
        </p:nvSpPr>
        <p:spPr>
          <a:xfrm>
            <a:off x="1918648" y="5643562"/>
            <a:ext cx="219075" cy="1476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Arrow 17"/>
          <p:cNvSpPr/>
          <p:nvPr/>
        </p:nvSpPr>
        <p:spPr>
          <a:xfrm>
            <a:off x="2936544" y="5643562"/>
            <a:ext cx="219075" cy="1476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Box 7"/>
          <p:cNvSpPr txBox="1">
            <a:spLocks noChangeArrowheads="1"/>
          </p:cNvSpPr>
          <p:nvPr/>
        </p:nvSpPr>
        <p:spPr bwMode="auto">
          <a:xfrm>
            <a:off x="1088408" y="6096000"/>
            <a:ext cx="31242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eaLnBrk="1" hangingPunct="1">
              <a:spcBef>
                <a:spcPct val="0"/>
              </a:spcBef>
              <a:buFontTx/>
              <a:buNone/>
            </a:pPr>
            <a:r>
              <a:rPr lang="en-US" altLang="zh-CN" sz="1600" b="1" dirty="0" smtClean="0">
                <a:latin typeface="+mj-lt"/>
              </a:rPr>
              <a:t>Omics to big data and big health </a:t>
            </a:r>
            <a:endParaRPr lang="zh-CN" altLang="en-US" sz="1600" b="1" dirty="0">
              <a:latin typeface="+mj-lt"/>
            </a:endParaRPr>
          </a:p>
        </p:txBody>
      </p:sp>
    </p:spTree>
    <p:extLst>
      <p:ext uri="{BB962C8B-B14F-4D97-AF65-F5344CB8AC3E}">
        <p14:creationId xmlns:p14="http://schemas.microsoft.com/office/powerpoint/2010/main" val="39693732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p58"/>
          <p:cNvPicPr>
            <a:picLocks noChangeAspect="1" noChangeArrowheads="1"/>
          </p:cNvPicPr>
          <p:nvPr/>
        </p:nvPicPr>
        <p:blipFill>
          <a:blip r:embed="rId2" cstate="print">
            <a:extLst>
              <a:ext uri="{28A0092B-C50C-407E-A947-70E740481C1C}">
                <a14:useLocalDpi xmlns:a14="http://schemas.microsoft.com/office/drawing/2010/main" val="0"/>
              </a:ext>
            </a:extLst>
          </a:blip>
          <a:srcRect l="16927" t="4861" r="13768" b="3796"/>
          <a:stretch>
            <a:fillRect/>
          </a:stretch>
        </p:blipFill>
        <p:spPr bwMode="auto">
          <a:xfrm>
            <a:off x="1789345" y="990600"/>
            <a:ext cx="5641510" cy="522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060623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5202</TotalTime>
  <Words>1818</Words>
  <Application>Microsoft Office PowerPoint</Application>
  <PresentationFormat>On-screen Show (4:3)</PresentationFormat>
  <Paragraphs>255</Paragraphs>
  <Slides>17</Slides>
  <Notes>14</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23" baseType="lpstr">
      <vt:lpstr>宋体</vt:lpstr>
      <vt:lpstr>Arial</vt:lpstr>
      <vt:lpstr>Calibri</vt:lpstr>
      <vt:lpstr>Wingdings</vt:lpstr>
      <vt:lpstr>Office Theme</vt:lpstr>
      <vt:lpstr>Image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East Carolina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test</dc:creator>
  <cp:lastModifiedBy>Lu, Qun</cp:lastModifiedBy>
  <cp:revision>118</cp:revision>
  <dcterms:created xsi:type="dcterms:W3CDTF">2014-07-09T15:09:59Z</dcterms:created>
  <dcterms:modified xsi:type="dcterms:W3CDTF">2015-06-22T11:46:53Z</dcterms:modified>
</cp:coreProperties>
</file>