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2" r:id="rId1"/>
  </p:sldMasterIdLst>
  <p:notesMasterIdLst>
    <p:notesMasterId r:id="rId22"/>
  </p:notesMasterIdLst>
  <p:sldIdLst>
    <p:sldId id="256" r:id="rId2"/>
    <p:sldId id="288" r:id="rId3"/>
    <p:sldId id="290" r:id="rId4"/>
    <p:sldId id="385" r:id="rId5"/>
    <p:sldId id="361" r:id="rId6"/>
    <p:sldId id="386" r:id="rId7"/>
    <p:sldId id="366" r:id="rId8"/>
    <p:sldId id="367" r:id="rId9"/>
    <p:sldId id="368" r:id="rId10"/>
    <p:sldId id="369" r:id="rId11"/>
    <p:sldId id="382" r:id="rId12"/>
    <p:sldId id="370" r:id="rId13"/>
    <p:sldId id="373" r:id="rId14"/>
    <p:sldId id="375" r:id="rId15"/>
    <p:sldId id="377" r:id="rId16"/>
    <p:sldId id="384" r:id="rId17"/>
    <p:sldId id="378" r:id="rId18"/>
    <p:sldId id="365" r:id="rId19"/>
    <p:sldId id="346" r:id="rId20"/>
    <p:sldId id="28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C07"/>
    <a:srgbClr val="0000CC"/>
    <a:srgbClr val="FF3300"/>
    <a:srgbClr val="FFCCCC"/>
    <a:srgbClr val="000000"/>
    <a:srgbClr val="FF6600"/>
    <a:srgbClr val="333333"/>
    <a:srgbClr val="C0C0C0"/>
    <a:srgbClr val="C5C5C5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3" autoAdjust="0"/>
    <p:restoredTop sz="88704" autoAdjust="0"/>
  </p:normalViewPr>
  <p:slideViewPr>
    <p:cSldViewPr>
      <p:cViewPr varScale="1">
        <p:scale>
          <a:sx n="84" d="100"/>
          <a:sy n="84" d="100"/>
        </p:scale>
        <p:origin x="-1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D1468DE-4ACA-4593-A827-5CF764FF82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0326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zh-CN" sz="1200" dirty="0" smtClean="0">
                <a:latin typeface="+mn-ea"/>
              </a:rPr>
              <a:t>Hi, everyone. It’s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my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great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honor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to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be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here,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and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share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my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research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project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with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all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of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you.</a:t>
            </a:r>
            <a:r>
              <a:rPr lang="zh-CN" altLang="en-US" sz="1200" dirty="0" smtClean="0">
                <a:latin typeface="+mn-ea"/>
              </a:rPr>
              <a:t> </a:t>
            </a:r>
            <a:endParaRPr lang="en-US" altLang="zh-CN" sz="1200" dirty="0" smtClean="0">
              <a:latin typeface="+mn-ea"/>
            </a:endParaRPr>
          </a:p>
          <a:p>
            <a:pPr>
              <a:defRPr/>
            </a:pPr>
            <a:endParaRPr lang="en-US" altLang="zh-CN" sz="1200" dirty="0" smtClean="0">
              <a:latin typeface="+mn-ea"/>
            </a:endParaRPr>
          </a:p>
          <a:p>
            <a:pPr>
              <a:defRPr/>
            </a:pPr>
            <a:r>
              <a:rPr lang="en-US" altLang="zh-CN" sz="1200" dirty="0" smtClean="0">
                <a:latin typeface="+mn-ea"/>
              </a:rPr>
              <a:t>I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am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coming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from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China,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and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now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am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5</a:t>
            </a:r>
            <a:r>
              <a:rPr lang="en-US" altLang="zh-CN" sz="1200" baseline="30000" dirty="0" smtClean="0">
                <a:latin typeface="+mn-ea"/>
              </a:rPr>
              <a:t>th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year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PhD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student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in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the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TMMU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in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Chongqing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province.</a:t>
            </a:r>
            <a:r>
              <a:rPr lang="zh-CN" altLang="en-US" sz="1200" dirty="0" smtClean="0">
                <a:latin typeface="+mn-ea"/>
              </a:rPr>
              <a:t> </a:t>
            </a:r>
            <a:endParaRPr lang="en-US" altLang="zh-CN" sz="1200" dirty="0" smtClean="0">
              <a:latin typeface="+mn-ea"/>
            </a:endParaRPr>
          </a:p>
          <a:p>
            <a:pPr>
              <a:defRPr/>
            </a:pPr>
            <a:endParaRPr lang="en-US" altLang="zh-CN" sz="1200" dirty="0" smtClean="0">
              <a:latin typeface="+mn-ea"/>
            </a:endParaRPr>
          </a:p>
          <a:p>
            <a:pPr>
              <a:defRPr/>
            </a:pPr>
            <a:r>
              <a:rPr lang="en-US" altLang="zh-CN" sz="1200" dirty="0" smtClean="0">
                <a:latin typeface="+mn-ea"/>
              </a:rPr>
              <a:t>Today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will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introduce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a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bacteria,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which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is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dirty="0" smtClean="0">
                <a:latin typeface="+mn-ea"/>
              </a:rPr>
              <a:t>called</a:t>
            </a:r>
            <a:r>
              <a:rPr lang="zh-CN" altLang="en-US" sz="1200" dirty="0" smtClean="0">
                <a:latin typeface="+mn-ea"/>
              </a:rPr>
              <a:t>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Burkholderia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pseudomallei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endParaRPr lang="zh-CN" altLang="en-US" sz="1200" dirty="0">
              <a:latin typeface="+mn-ea"/>
            </a:endParaRPr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BCC11-5B19-423A-A5A7-C8438A7E4BC4}" type="slidenum">
              <a:rPr lang="zh-CN" altLang="en-US" smtClean="0"/>
              <a:pPr/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Firstly,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let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me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introduce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some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background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about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pathogen.</a:t>
            </a:r>
            <a:r>
              <a:rPr lang="zh-CN" altLang="en-US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i="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Burkholderia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pseudomallei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is a gram-negative pathogen. When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human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beings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infected with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through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inoculation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inhalation,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or ingestion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it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 cause a disease, we call it melioidosis.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Melioidosis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is classically characterized by pneumonia and multiple abscesses, with a mortality rate of up to 40%.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So</a:t>
            </a:r>
            <a:r>
              <a:rPr lang="en-US" altLang="zh-CN" baseline="0" dirty="0" smtClean="0"/>
              <a:t> </a:t>
            </a:r>
            <a:r>
              <a:rPr lang="en-US" altLang="zh-CN" sz="1200" i="1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is classified as category B potential bioterrorism agent by the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CDC.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eaLnBrk="1" hangingPunct="1"/>
            <a:endParaRPr lang="zh-CN" altLang="en-US" dirty="0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1139A2-BE58-4388-8A91-797DBCB8863E}" type="slidenum">
              <a:rPr lang="zh-CN" altLang="en-US" smtClean="0"/>
              <a:pPr/>
              <a:t>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dirty="0" err="1" smtClean="0"/>
              <a:t>Melioidosis</a:t>
            </a:r>
            <a:r>
              <a:rPr lang="zh-CN" altLang="en-US" dirty="0" smtClean="0"/>
              <a:t> </a:t>
            </a:r>
            <a:r>
              <a:rPr lang="en-US" altLang="zh-CN" dirty="0" smtClean="0"/>
              <a:t>is</a:t>
            </a:r>
            <a:r>
              <a:rPr lang="zh-CN" altLang="en-US" dirty="0" smtClean="0"/>
              <a:t> </a:t>
            </a:r>
            <a:r>
              <a:rPr lang="en-US" altLang="zh-CN" dirty="0" smtClean="0"/>
              <a:t>epidemic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Southeast</a:t>
            </a:r>
            <a:r>
              <a:rPr lang="zh-CN" altLang="en-US" dirty="0" smtClean="0"/>
              <a:t> </a:t>
            </a:r>
            <a:r>
              <a:rPr lang="en-US" altLang="zh-CN" dirty="0" smtClean="0"/>
              <a:t>Asia,</a:t>
            </a:r>
            <a:r>
              <a:rPr lang="zh-CN" altLang="en-US" dirty="0" smtClean="0"/>
              <a:t> </a:t>
            </a:r>
            <a:r>
              <a:rPr lang="en-US" altLang="zh-CN" dirty="0" smtClean="0"/>
              <a:t>Northern</a:t>
            </a:r>
            <a:r>
              <a:rPr lang="zh-CN" altLang="en-US" dirty="0" smtClean="0"/>
              <a:t> </a:t>
            </a:r>
            <a:r>
              <a:rPr lang="en-US" altLang="zh-CN" dirty="0" smtClean="0"/>
              <a:t>Australia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other</a:t>
            </a:r>
            <a:r>
              <a:rPr lang="zh-CN" altLang="en-US" dirty="0" smtClean="0"/>
              <a:t> </a:t>
            </a:r>
            <a:r>
              <a:rPr lang="en-US" altLang="zh-CN" dirty="0" smtClean="0"/>
              <a:t>tropical</a:t>
            </a:r>
            <a:r>
              <a:rPr lang="zh-CN" altLang="en-US" dirty="0" smtClean="0"/>
              <a:t> </a:t>
            </a:r>
            <a:r>
              <a:rPr lang="en-US" altLang="zh-CN" dirty="0" smtClean="0"/>
              <a:t>regions.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China,</a:t>
            </a:r>
            <a:r>
              <a:rPr lang="zh-CN" altLang="en-US" dirty="0" smtClean="0"/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 regional distribution of melioidosis is asymmetrical, with most cases in recent decades being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found in local hospitals in Hainan province.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Hainan,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international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tourist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destination,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its recent rapid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growth in popularity has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been focused additional governmental and epidemiological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attention on the risk of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infection within the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province.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So,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it’s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high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time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understand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detailed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pathogenesis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Bp.</a:t>
            </a:r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37E4AE-DFB7-430F-BCEA-57161292948B}" type="slidenum">
              <a:rPr lang="zh-CN" altLang="en-US" smtClean="0"/>
              <a:pPr/>
              <a:t>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is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intracelluar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pathogen,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after entry,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 make good use of numerous strategies that enable it to survive in such a specialized niche as the intracellular environment.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far,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some evidence has shown that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can escape from the immune recognition, and also can disrupt the immune clearance.</a:t>
            </a:r>
          </a:p>
          <a:p>
            <a:endParaRPr lang="en-US" altLang="zh-CN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it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invade, survive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and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replicate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 range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phagocytic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non-phagocytic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cell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lines, and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its intracellular behavior is considered to be crucial for disease pathogenesis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.</a:t>
            </a:r>
          </a:p>
          <a:p>
            <a:pPr>
              <a:defRPr/>
            </a:pPr>
            <a:endParaRPr lang="en-US" altLang="zh-CN" sz="120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But how does host defense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against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infection?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6564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Autophagy, as an important part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of innate immunity, is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one of the earliest defense responses encountered by intracellular pathogens, and it</a:t>
            </a:r>
            <a:r>
              <a:rPr lang="zh-CN" altLang="en-US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is also a process that engulfs and delivers intracellular bacteria for </a:t>
            </a:r>
            <a:r>
              <a:rPr lang="en-US" altLang="zh-CN" sz="120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lysosomal</a:t>
            </a:r>
            <a:r>
              <a:rPr lang="en-US" altLang="zh-CN" sz="120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degradation.</a:t>
            </a:r>
          </a:p>
          <a:p>
            <a:pPr>
              <a:defRPr/>
            </a:pPr>
            <a:endParaRPr lang="en-US" altLang="zh-CN" sz="1200" i="0" kern="120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>
              <a:defRPr/>
            </a:pP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Autophagy in principle involves three morphologic stages:</a:t>
            </a:r>
          </a:p>
          <a:p>
            <a:pPr>
              <a:defRPr/>
            </a:pP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1.</a:t>
            </a:r>
            <a:r>
              <a:rPr lang="en-US" altLang="zh-CN" sz="1200" i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initiation (formation of crescent membranes termed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phagophores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); </a:t>
            </a:r>
          </a:p>
          <a:p>
            <a:pPr>
              <a:defRPr/>
            </a:pP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2. elongation and closure</a:t>
            </a:r>
            <a:r>
              <a:rPr lang="en-US" altLang="zh-CN" sz="1200" i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(increase in the size of the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phagophore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its closure into a completed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autophagosome</a:t>
            </a:r>
            <a:r>
              <a:rPr lang="en-US" altLang="zh-CN" sz="1200" i="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containing the sequestered cargo); </a:t>
            </a:r>
          </a:p>
          <a:p>
            <a:pPr>
              <a:defRPr/>
            </a:pP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3. maturation (conversion of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autophagosomes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into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degradative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organelles termed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autolysosomes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by fusion with late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endosomal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0" kern="120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lysosomal</a:t>
            </a: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organelles or trafficking carriers);</a:t>
            </a:r>
            <a:b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</a:br>
            <a: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/>
            </a:r>
            <a:br>
              <a:rPr lang="en-US" altLang="zh-CN" sz="1200" i="0" kern="120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</a:br>
            <a:r>
              <a:rPr lang="en-US" altLang="zh-CN" sz="1200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zh-CN" altLang="en-US" dirty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335ADE-DB52-46B3-B2FF-1ED2C765FBC0}" type="slidenum">
              <a:rPr lang="zh-CN" altLang="en-US" smtClean="0"/>
              <a:pPr/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There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are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many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methods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detect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process.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Like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TEM can be used to monitor morphological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autophagic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structures.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LC3-II</a:t>
            </a:r>
            <a:r>
              <a:rPr kumimoji="1" lang="zh-CN" altLang="en-US" dirty="0" smtClean="0"/>
              <a:t>, </a:t>
            </a:r>
            <a:r>
              <a:rPr kumimoji="1" lang="en-US" altLang="zh-CN" dirty="0" smtClean="0"/>
              <a:t>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important</a:t>
            </a:r>
            <a:r>
              <a:rPr kumimoji="1" lang="zh-CN" altLang="en-US" dirty="0" smtClean="0"/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autophagy marker,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detected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WB,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it-IT" altLang="zh-CN" sz="1200" dirty="0" err="1" smtClean="0">
                <a:solidFill>
                  <a:srgbClr val="0000CC"/>
                </a:solidFill>
              </a:rPr>
              <a:t>fluorescent</a:t>
            </a:r>
            <a:r>
              <a:rPr lang="zh-CN" altLang="en-US" sz="1200" dirty="0" smtClean="0">
                <a:solidFill>
                  <a:srgbClr val="0000CC"/>
                </a:solidFill>
              </a:rPr>
              <a:t> </a:t>
            </a:r>
            <a:r>
              <a:rPr lang="en-US" altLang="zh-CN" sz="1200" dirty="0" smtClean="0">
                <a:solidFill>
                  <a:srgbClr val="0000CC"/>
                </a:solidFill>
              </a:rPr>
              <a:t>assay</a:t>
            </a:r>
            <a:r>
              <a:rPr lang="zh-CN" altLang="en-US" sz="1200" dirty="0" smtClean="0">
                <a:solidFill>
                  <a:srgbClr val="0000CC"/>
                </a:solidFill>
              </a:rPr>
              <a:t>,</a:t>
            </a:r>
            <a:r>
              <a:rPr lang="en-US" altLang="zh-CN" sz="1200" dirty="0" err="1" smtClean="0">
                <a:solidFill>
                  <a:srgbClr val="0000CC"/>
                </a:solidFill>
              </a:rPr>
              <a:t>i</a:t>
            </a:r>
            <a:r>
              <a:rPr lang="cs-CZ" altLang="zh-CN" sz="1200" dirty="0" err="1" smtClean="0"/>
              <a:t>mmunohistochemistry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and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so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on.</a:t>
            </a:r>
            <a:r>
              <a:rPr lang="zh-CN" altLang="en-US" sz="1200" dirty="0" smtClean="0"/>
              <a:t> </a:t>
            </a:r>
            <a:endParaRPr lang="en-US" altLang="zh-CN" sz="1200" dirty="0" smtClean="0"/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For example,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TEM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image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analysis,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observe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 accumulation of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autophagosomes</a:t>
            </a:r>
            <a:r>
              <a:rPr lang="zh-CN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;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or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it-IT" altLang="zh-CN" sz="1200" dirty="0" err="1" smtClean="0"/>
              <a:t>fluorescence</a:t>
            </a:r>
            <a:r>
              <a:rPr lang="it-IT" altLang="zh-CN" sz="1200" dirty="0" smtClean="0"/>
              <a:t> </a:t>
            </a:r>
            <a:r>
              <a:rPr lang="it-IT" altLang="zh-CN" sz="1200" dirty="0" err="1" smtClean="0"/>
              <a:t>microscopy</a:t>
            </a:r>
            <a:r>
              <a:rPr lang="it-IT" altLang="zh-CN" sz="1200" dirty="0" smtClean="0"/>
              <a:t> </a:t>
            </a:r>
            <a:r>
              <a:rPr lang="it-IT" altLang="zh-CN" sz="1200" dirty="0" err="1" smtClean="0"/>
              <a:t>assay</a:t>
            </a:r>
            <a:r>
              <a:rPr lang="en-US" altLang="zh-CN" sz="1200" dirty="0" smtClean="0"/>
              <a:t>,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we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also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see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the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increased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number</a:t>
            </a:r>
            <a:r>
              <a:rPr lang="zh-CN" altLang="en-US" sz="1200" dirty="0" smtClean="0"/>
              <a:t> </a:t>
            </a:r>
            <a:r>
              <a:rPr lang="en-US" altLang="zh-CN" sz="1200" dirty="0" smtClean="0"/>
              <a:t>of</a:t>
            </a:r>
            <a:r>
              <a:rPr lang="zh-CN" altLang="en-US" sz="1200" dirty="0" smtClean="0"/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GFP-LC3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puncta</a:t>
            </a:r>
            <a:r>
              <a:rPr lang="zh-CN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;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or by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western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blot,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viewed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 changes in the amount of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lipidated</a:t>
            </a:r>
            <a:r>
              <a:rPr lang="zh-CN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LC3, all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these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results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could reflect a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reduction in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autophagosome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turnover,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or the inability of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turnover to keep pace with increased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autophagosome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formation.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cs-CZ" altLang="zh-CN" sz="1200" dirty="0" smtClean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7859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this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project,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used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A549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lung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epithelial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cell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line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research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model.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investigate the replication of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 A549 cells, we observed the cells using TEM. As shown in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Figures, we can see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can invade into the host cell, and then replicate in the intracellular environment.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over the infection time,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 cause the formation of MNGC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(multi-nucleated giant cells)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which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contains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nuclei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giant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cell.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Furthermore, the number of CFU (colony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forming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units)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assay of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was gradually increased after infection, indicating that internalized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underwent intracellular replication.</a:t>
            </a: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47B30A-AD9D-49B9-BA70-3C91DA3EE044}" type="slidenum">
              <a:rPr lang="zh-CN" altLang="en-US" smtClean="0"/>
              <a:pPr/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Then 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want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determine whether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modulates autophagy, we performed the Western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Blot and GFP-LC3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assay.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According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Western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compared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uninfected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controls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ratio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LC3-II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Actin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clearly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decreased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SQSTM1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protein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level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also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showed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delayed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accumulation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after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6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hours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infection.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used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drug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CQ,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block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autophagic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flux,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decline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LC3-II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generation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obvious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Bp.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Furthermore,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also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GFP-LC3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assay,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cells were scored as positive for LC3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if they contained more than 5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images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showed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GFP-LC3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positive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autophagosomes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absent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most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cells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Bp.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 found that autophagy was inhibited in response to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infection. </a:t>
            </a:r>
          </a:p>
          <a:p>
            <a:pPr>
              <a:defRPr/>
            </a:pPr>
            <a:endParaRPr lang="zh-CN" altLang="en-US" dirty="0"/>
          </a:p>
        </p:txBody>
      </p:sp>
      <p:sp>
        <p:nvSpPr>
          <p:cNvPr id="5325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4DC620-880A-4953-9C6C-EAA073158632}" type="slidenum">
              <a:rPr lang="zh-CN" altLang="en-US" smtClean="0"/>
              <a:pPr/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evaluate the effect of autophagy on intracellular multiplication, we added some drugs or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to enhance or inhibit host autophagy response before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infection.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 a result, stimulation of autophagy resulted in an enhanced ability of the cell to control infection. In contrast, no significant increases were observed in the presence of 3-MA and ATG12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compared to the controls.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 we reason that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may evolve mechanisms to escape intracellular clearance by subverting autophagy.</a:t>
            </a:r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9F221-B6F3-4240-8CC9-D2743E0DB2AD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order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investigate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underlying mechanisms that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inhibits the autophagy pathway to avoid clearance by the host cells, we used Human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GeneChips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to determine the gene expression profile of A549 cells.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Analysis of the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GeneChips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data revealed that there were three autophagy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related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genes were expressed at decreased levels in response to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infection compared to controls. They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DRAM2,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ATG4C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ATG10.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confirm the validity of microarray, we performed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qRT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-PCR and western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blot.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According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results, we found ATG10 was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most significant down-regulation among the genes.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choose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our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target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gene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further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study.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found that when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enforced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expression of ATG10,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 enhance the co-localization of intracellular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autophagosomes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and significantly decreased the bacterial load of intracellular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compared to the control vector. </a:t>
            </a:r>
            <a:endParaRPr lang="zh-CN" altLang="en-US" dirty="0" smtClean="0"/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above data indicated that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inhibits autophagy and autophagy-mediated intracellular bacterial elimination by suppressing ATG10 expression.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Okay,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let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draw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short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conclusion.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Firstly,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found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host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response,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found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this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inhibition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mediated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suppressing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expression.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next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also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want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know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how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does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expression?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far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mounting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evidence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indicates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post-transcriptional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translational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controls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mediated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contribute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significantly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autophagy.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order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find the remained mechanisms, we performed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microarrays.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analyze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data,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 used </a:t>
            </a:r>
            <a:r>
              <a:rPr lang="en-US" altLang="zh-CN" sz="1200" b="1" dirty="0" smtClean="0"/>
              <a:t>bioinformatics tools,</a:t>
            </a:r>
            <a:r>
              <a:rPr lang="zh-CN" altLang="en-US" sz="1200" b="1" dirty="0" smtClean="0"/>
              <a:t> </a:t>
            </a:r>
            <a:r>
              <a:rPr lang="en-US" altLang="zh-CN" sz="1200" b="1" dirty="0" smtClean="0"/>
              <a:t>like</a:t>
            </a:r>
            <a:r>
              <a:rPr lang="zh-CN" altLang="en-US" sz="1200" b="1" dirty="0" smtClean="0"/>
              <a:t> </a:t>
            </a:r>
            <a:r>
              <a:rPr lang="en-US" altLang="zh-CN" sz="1200" b="1" dirty="0" err="1" smtClean="0"/>
              <a:t>TargetScan</a:t>
            </a:r>
            <a:r>
              <a:rPr lang="zh-CN" altLang="en-US" sz="1200" b="1" dirty="0" smtClean="0"/>
              <a:t> </a:t>
            </a:r>
            <a:r>
              <a:rPr lang="en-US" altLang="zh-CN" sz="1200" b="1" dirty="0" smtClean="0"/>
              <a:t>and</a:t>
            </a:r>
            <a:r>
              <a:rPr lang="zh-CN" altLang="en-US" sz="1200" b="1" dirty="0" smtClean="0"/>
              <a:t> </a:t>
            </a:r>
            <a:r>
              <a:rPr lang="en-US" altLang="zh-CN" sz="1200" b="1" dirty="0" err="1" smtClean="0"/>
              <a:t>miRDB</a:t>
            </a:r>
            <a:r>
              <a:rPr lang="zh-CN" altLang="en-US" sz="1200" b="1" dirty="0" smtClean="0"/>
              <a:t>,</a:t>
            </a:r>
            <a:r>
              <a:rPr lang="zh-CN" altLang="zh-CN" sz="1200" b="1" dirty="0" smtClean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predict its targets,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ATG10, and then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 focused on three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novel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 All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three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are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predicted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target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different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3’UTR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regions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choose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three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our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further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study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targets.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Firstly,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 also need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confirm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validity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data,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performed the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qRT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-PCR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analysis.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qRT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-PCR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showed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were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upregulated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after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infection.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Consistent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time-course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experiments,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similar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were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also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observed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when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dose-dependency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was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tested.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i="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Then I need to verify if ATG10 is the target of the three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used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different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methods.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 the luciferase assay,</a:t>
            </a:r>
            <a:r>
              <a:rPr lang="en-US" altLang="zh-CN" dirty="0" smtClean="0">
                <a:effectLst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relative luciferase activity of wild-type vectors was effectively suppressed by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mimics, while that of mutant vectors was not significantly changed, 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these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suggested that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could bind to the 3’UTR of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ATG10.</a:t>
            </a:r>
          </a:p>
          <a:p>
            <a:endParaRPr lang="en-US" altLang="zh-CN" sz="1200" b="0" i="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western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blot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results,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we observed that the protein levels of ATG10 were decreased by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with different inhibition rates, especially for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MIR4667-5p.</a:t>
            </a:r>
            <a:r>
              <a:rPr lang="en-US" altLang="zh-CN" dirty="0" smtClean="0">
                <a:effectLst/>
              </a:rPr>
              <a:t> </a:t>
            </a:r>
            <a:endParaRPr lang="zh-CN" altLang="en-US" b="0" i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Next,</a:t>
            </a:r>
            <a:r>
              <a:rPr lang="zh-CN" altLang="en-US" dirty="0" smtClean="0"/>
              <a:t> </a:t>
            </a:r>
            <a:r>
              <a:rPr lang="en-US" altLang="zh-CN" dirty="0" smtClean="0"/>
              <a:t>we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constructed</a:t>
            </a:r>
            <a:r>
              <a:rPr lang="zh-CN" alt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ATG10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cDNA</a:t>
            </a:r>
            <a:r>
              <a:rPr lang="zh-CN" altLang="en-US" dirty="0" smtClean="0"/>
              <a:t> </a:t>
            </a:r>
            <a:r>
              <a:rPr lang="en-US" altLang="zh-CN" dirty="0" smtClean="0"/>
              <a:t>vector</a:t>
            </a:r>
            <a:r>
              <a:rPr lang="zh-CN" altLang="en-US" dirty="0" smtClean="0"/>
              <a:t> </a:t>
            </a:r>
            <a:r>
              <a:rPr lang="en-US" altLang="zh-CN" dirty="0" smtClean="0"/>
              <a:t>containing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all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three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miRNAs</a:t>
            </a:r>
            <a:r>
              <a:rPr lang="zh-CN" altLang="en-US" dirty="0" smtClean="0"/>
              <a:t> </a:t>
            </a:r>
            <a:r>
              <a:rPr lang="en-US" altLang="zh-CN" dirty="0" smtClean="0"/>
              <a:t>binding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sites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3’UTR.</a:t>
            </a:r>
            <a:r>
              <a:rPr lang="zh-CN" altLang="en-US" dirty="0" smtClean="0"/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Interestingly, at the mRNA level, expression of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was reduced by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but no significant change was observed with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zh-CN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sz="1200" i="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i="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 contrast to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qRT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-PCR analysis, at the protein level, ATG10 expression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was repressed by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what’s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reason?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think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possible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reason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might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may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downregulate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their target genes through mRNA degradation or translation inhibition, the above results suggest that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may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downregulate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expression through mRNA degradation, while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does it through translation inhibition.</a:t>
            </a:r>
            <a:r>
              <a:rPr lang="en-US" altLang="zh-CN" dirty="0" smtClean="0">
                <a:effectLst/>
              </a:rPr>
              <a:t>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effectLst/>
              </a:rPr>
              <a:t>Taken together, we can draw the conclusion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MIR4458,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target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suppress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ATG10.</a:t>
            </a:r>
            <a:endParaRPr lang="en-US" altLang="zh-CN" i="0" dirty="0" smtClean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Next,</a:t>
            </a:r>
            <a:r>
              <a:rPr lang="zh-CN" altLang="en-US" dirty="0" smtClean="0"/>
              <a:t> </a:t>
            </a:r>
            <a:r>
              <a:rPr lang="en-US" altLang="zh-CN" dirty="0" smtClean="0"/>
              <a:t>we</a:t>
            </a:r>
            <a:r>
              <a:rPr lang="zh-CN" altLang="en-US" dirty="0" smtClean="0"/>
              <a:t> </a:t>
            </a:r>
            <a:r>
              <a:rPr lang="en-US" altLang="zh-CN" dirty="0" smtClean="0"/>
              <a:t>need</a:t>
            </a:r>
            <a:r>
              <a:rPr lang="zh-CN" altLang="en-US" dirty="0" smtClean="0"/>
              <a:t> </a:t>
            </a:r>
            <a:r>
              <a:rPr lang="en-US" altLang="zh-CN" dirty="0" smtClean="0"/>
              <a:t>direct</a:t>
            </a:r>
            <a:r>
              <a:rPr lang="zh-CN" altLang="en-US" dirty="0" smtClean="0"/>
              <a:t> </a:t>
            </a:r>
            <a:r>
              <a:rPr lang="en-US" altLang="zh-CN" dirty="0" smtClean="0"/>
              <a:t>evidence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that</a:t>
            </a:r>
            <a:r>
              <a:rPr lang="zh-CN" altLang="en-US" dirty="0" smtClean="0"/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MIR4458,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have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role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negative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regulation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autophagy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during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infection.</a:t>
            </a:r>
          </a:p>
          <a:p>
            <a:r>
              <a:rPr lang="zh-CN" altLang="en-US" sz="1200" i="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zh-CN" altLang="en-US" dirty="0" smtClean="0"/>
              <a:t> </a:t>
            </a:r>
            <a:endParaRPr lang="en-US" altLang="zh-CN" dirty="0" smtClean="0"/>
          </a:p>
          <a:p>
            <a:r>
              <a:rPr lang="en-US" altLang="zh-CN" dirty="0" smtClean="0"/>
              <a:t>We</a:t>
            </a:r>
            <a:r>
              <a:rPr lang="zh-CN" altLang="en-US" dirty="0" smtClean="0"/>
              <a:t> </a:t>
            </a:r>
            <a:r>
              <a:rPr lang="en-US" altLang="zh-CN" dirty="0" smtClean="0"/>
              <a:t>examined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autophagy</a:t>
            </a:r>
            <a:r>
              <a:rPr lang="zh-CN" altLang="en-US" dirty="0" smtClean="0"/>
              <a:t> </a:t>
            </a:r>
            <a:r>
              <a:rPr lang="en-US" altLang="zh-CN" dirty="0" smtClean="0"/>
              <a:t>process.</a:t>
            </a:r>
            <a:r>
              <a:rPr lang="zh-CN" altLang="en-US" dirty="0" smtClean="0"/>
              <a:t> </a:t>
            </a:r>
            <a:r>
              <a:rPr lang="en-US" altLang="zh-CN" dirty="0" smtClean="0"/>
              <a:t>According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WB</a:t>
            </a:r>
            <a:r>
              <a:rPr lang="zh-CN" altLang="en-US" dirty="0" smtClean="0"/>
              <a:t> </a:t>
            </a:r>
            <a:r>
              <a:rPr lang="en-US" altLang="zh-CN" dirty="0" smtClean="0"/>
              <a:t>results,</a:t>
            </a:r>
            <a:r>
              <a:rPr lang="zh-CN" altLang="en-US" dirty="0" smtClean="0"/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transfection with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 decreased LC3-II conversion in uninfected and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infected A549 cells, while transfection with the inhibitors increased the amount of LC3-II.</a:t>
            </a:r>
            <a:r>
              <a:rPr lang="en-US" altLang="zh-CN" dirty="0" smtClean="0">
                <a:effectLst/>
              </a:rPr>
              <a:t> </a:t>
            </a:r>
          </a:p>
          <a:p>
            <a:endParaRPr lang="en-US" altLang="zh-CN" dirty="0" smtClean="0">
              <a:effectLst/>
            </a:endParaRPr>
          </a:p>
          <a:p>
            <a:r>
              <a:rPr lang="en-US" altLang="zh-CN" dirty="0" smtClean="0">
                <a:effectLst/>
              </a:rPr>
              <a:t>Then</a:t>
            </a:r>
            <a:r>
              <a:rPr lang="zh-CN" altLang="en-US" dirty="0" smtClean="0">
                <a:effectLst/>
              </a:rPr>
              <a:t>, </a:t>
            </a:r>
            <a:r>
              <a:rPr lang="en-US" altLang="zh-CN" dirty="0" smtClean="0">
                <a:effectLst/>
              </a:rPr>
              <a:t>i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 the presence of CQ,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 also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decreased the amount of LC3-II, respectively, while 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 inhibitors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for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increased it. </a:t>
            </a:r>
            <a:endParaRPr lang="en-US" altLang="zh-CN" dirty="0" smtClean="0">
              <a:effectLst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Furthermore, 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co-transfected 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GFP-LC3 vector and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through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these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images,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can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clearly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number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GFP-LC3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declined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compared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control,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which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means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three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mimics significantly decreased autophagy in A549 cells.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combined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western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blot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and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puncta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assay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data,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these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results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suggested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that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1" kern="1200" dirty="0" smtClean="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Times New Roman" pitchFamily="18" charset="0"/>
              </a:rPr>
              <a:t>MIR4458, MIR4667-5p and MIR4668-5p inhibit autophagy.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Nest,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need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 investigate whether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modulate the intracellular survival of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through autophagy. </a:t>
            </a:r>
          </a:p>
          <a:p>
            <a:endParaRPr lang="en-US" altLang="zh-CN" sz="1200" kern="1200" dirty="0" smtClean="0">
              <a:solidFill>
                <a:schemeClr val="tx1"/>
              </a:solidFill>
              <a:effectLst/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 detected the effect of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on bacterial survival. According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data,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transfection with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 increased intracellular survival of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 A549 cells, but when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we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used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drug,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3-MA,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to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inhibit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autophagy,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no significant changes were observed.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Moreover, to further determine whether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enhance the intracellular survival of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by targeting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we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cotransfected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the 3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mimics with the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expression-plasmid into A549 cells before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infection. Overexpression of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significantly increased the bacterial load of intracellular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whereas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overexpression attenuated 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miRNA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-mediated intracellular survival of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 A549 cells.</a:t>
            </a:r>
            <a:r>
              <a:rPr lang="en-US" altLang="zh-CN" dirty="0" smtClean="0">
                <a:effectLst/>
              </a:rPr>
              <a:t> </a:t>
            </a:r>
          </a:p>
          <a:p>
            <a:endParaRPr lang="en-US" altLang="zh-CN" dirty="0" smtClean="0">
              <a:effectLst/>
            </a:endParaRPr>
          </a:p>
          <a:p>
            <a:r>
              <a:rPr lang="en-US" altLang="zh-CN" b="0" dirty="0" smtClean="0">
                <a:effectLst/>
              </a:rPr>
              <a:t>So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taken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all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the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data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together,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these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results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suggested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b="0" dirty="0" smtClean="0">
                <a:effectLst/>
              </a:rPr>
              <a:t>that</a:t>
            </a:r>
            <a:r>
              <a:rPr lang="zh-CN" altLang="en-US" b="0" dirty="0" smtClean="0">
                <a:effectLst/>
              </a:rPr>
              <a:t>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MIR4458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MIR4667-5p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and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MIR4668-5p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inhibit autophagy-mediated elimination of intracellular </a:t>
            </a:r>
            <a:r>
              <a:rPr lang="en-US" altLang="zh-CN" sz="1200" i="1" kern="1200" dirty="0" err="1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Bp</a:t>
            </a:r>
            <a:r>
              <a:rPr lang="zh-CN" altLang="en-US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by targeting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ATG10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r>
              <a:rPr lang="en-US" altLang="zh-CN" dirty="0" smtClean="0">
                <a:effectLst/>
              </a:rPr>
              <a:t> 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1468DE-4ACA-4593-A827-5CF764FF8208}" type="slidenum">
              <a:rPr lang="zh-CN" altLang="en-US" smtClean="0"/>
              <a:pPr>
                <a:defRPr/>
              </a:pPr>
              <a:t>17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This</a:t>
            </a:r>
            <a:r>
              <a:rPr lang="zh-CN" altLang="en-US" dirty="0" smtClean="0"/>
              <a:t> </a:t>
            </a:r>
            <a:r>
              <a:rPr lang="en-US" altLang="zh-CN" dirty="0" smtClean="0"/>
              <a:t>is</a:t>
            </a:r>
            <a:r>
              <a:rPr lang="zh-CN" alt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schematic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picture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of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whole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story.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</a:t>
            </a:r>
            <a:endParaRPr lang="en-US" altLang="zh-CN" dirty="0" smtClean="0"/>
          </a:p>
          <a:p>
            <a:r>
              <a:rPr lang="en-US" altLang="zh-CN" dirty="0" smtClean="0"/>
              <a:t>When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Bp</a:t>
            </a:r>
            <a:r>
              <a:rPr lang="zh-CN" altLang="en-US" dirty="0" smtClean="0"/>
              <a:t> </a:t>
            </a:r>
            <a:r>
              <a:rPr lang="en-US" altLang="zh-CN" dirty="0" smtClean="0"/>
              <a:t>infected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host</a:t>
            </a:r>
            <a:r>
              <a:rPr lang="zh-CN" altLang="en-US" dirty="0" smtClean="0"/>
              <a:t> </a:t>
            </a:r>
            <a:r>
              <a:rPr lang="en-US" altLang="zh-CN" dirty="0" smtClean="0"/>
              <a:t>cells,</a:t>
            </a:r>
            <a:r>
              <a:rPr lang="zh-CN" altLang="en-US" dirty="0" smtClean="0"/>
              <a:t> </a:t>
            </a:r>
            <a:r>
              <a:rPr lang="en-US" altLang="zh-CN" dirty="0" smtClean="0"/>
              <a:t>firstly</a:t>
            </a:r>
            <a:r>
              <a:rPr lang="zh-CN" altLang="en-US" dirty="0" smtClean="0"/>
              <a:t>, </a:t>
            </a:r>
            <a:r>
              <a:rPr lang="en-US" altLang="zh-CN" dirty="0" err="1" smtClean="0"/>
              <a:t>Bp</a:t>
            </a:r>
            <a:r>
              <a:rPr lang="zh-CN" altLang="en-US" dirty="0" smtClean="0"/>
              <a:t> </a:t>
            </a:r>
            <a:r>
              <a:rPr lang="en-US" altLang="zh-CN" dirty="0" smtClean="0"/>
              <a:t>can</a:t>
            </a:r>
            <a:r>
              <a:rPr lang="zh-CN" altLang="en-US" dirty="0" smtClean="0"/>
              <a:t> </a:t>
            </a:r>
            <a:r>
              <a:rPr lang="en-US" altLang="zh-CN" dirty="0" smtClean="0"/>
              <a:t>induce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upregulation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MIR4458,</a:t>
            </a:r>
            <a:r>
              <a:rPr lang="zh-CN" altLang="en-US" dirty="0" smtClean="0"/>
              <a:t> </a:t>
            </a:r>
            <a:r>
              <a:rPr lang="en-US" altLang="zh-CN" dirty="0" smtClean="0"/>
              <a:t>MIR4667-5p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MIR4668-5p.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Then</a:t>
            </a:r>
            <a:r>
              <a:rPr lang="zh-CN" altLang="en-US" dirty="0" smtClean="0"/>
              <a:t>, </a:t>
            </a:r>
            <a:r>
              <a:rPr lang="en-US" altLang="zh-CN" dirty="0" smtClean="0"/>
              <a:t>these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three</a:t>
            </a:r>
            <a:r>
              <a:rPr lang="zh-CN" altLang="en-US" dirty="0" smtClean="0"/>
              <a:t> </a:t>
            </a:r>
            <a:r>
              <a:rPr lang="en-US" altLang="zh-CN" dirty="0" smtClean="0"/>
              <a:t>novel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miRNAs</a:t>
            </a:r>
            <a:r>
              <a:rPr lang="zh-CN" altLang="en-US" dirty="0" smtClean="0"/>
              <a:t> </a:t>
            </a:r>
            <a:r>
              <a:rPr lang="en-US" altLang="zh-CN" dirty="0" smtClean="0"/>
              <a:t>target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ATG10,</a:t>
            </a:r>
            <a:r>
              <a:rPr lang="zh-CN" altLang="en-US" dirty="0" smtClean="0"/>
              <a:t> </a:t>
            </a:r>
            <a:r>
              <a:rPr lang="en-US" altLang="zh-CN" dirty="0" smtClean="0"/>
              <a:t>which</a:t>
            </a:r>
            <a:r>
              <a:rPr lang="zh-CN" altLang="en-US" dirty="0" smtClean="0"/>
              <a:t> </a:t>
            </a:r>
            <a:r>
              <a:rPr lang="en-US" altLang="zh-CN" dirty="0" smtClean="0"/>
              <a:t>reduce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expression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level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ATG10,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inhibit</a:t>
            </a:r>
            <a:r>
              <a:rPr lang="zh-CN" altLang="en-US" dirty="0" smtClean="0"/>
              <a:t> </a:t>
            </a:r>
            <a:r>
              <a:rPr lang="en-US" altLang="zh-CN" dirty="0" smtClean="0"/>
              <a:t>autophagy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autophagy-mediated</a:t>
            </a:r>
            <a:r>
              <a:rPr lang="zh-CN" altLang="en-US" dirty="0" smtClean="0"/>
              <a:t> </a:t>
            </a:r>
            <a:r>
              <a:rPr lang="en-US" altLang="zh-CN" dirty="0" smtClean="0"/>
              <a:t>elimination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Bp.</a:t>
            </a:r>
            <a:r>
              <a:rPr lang="zh-CN" altLang="en-US" dirty="0" smtClean="0"/>
              <a:t> </a:t>
            </a:r>
            <a:r>
              <a:rPr lang="en-US" altLang="zh-CN" dirty="0" smtClean="0"/>
              <a:t>In</a:t>
            </a:r>
            <a:r>
              <a:rPr lang="zh-CN" altLang="en-US" dirty="0" smtClean="0"/>
              <a:t> </a:t>
            </a:r>
            <a:r>
              <a:rPr lang="en-US" altLang="zh-CN" dirty="0" smtClean="0"/>
              <a:t>turn,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Bp</a:t>
            </a:r>
            <a:r>
              <a:rPr lang="zh-CN" altLang="en-US" dirty="0" smtClean="0"/>
              <a:t> </a:t>
            </a:r>
            <a:r>
              <a:rPr lang="en-US" altLang="zh-CN" dirty="0" smtClean="0"/>
              <a:t>can</a:t>
            </a:r>
            <a:r>
              <a:rPr lang="zh-CN" altLang="en-US" dirty="0" smtClean="0"/>
              <a:t> </a:t>
            </a:r>
            <a:r>
              <a:rPr lang="en-US" altLang="zh-CN" dirty="0" smtClean="0"/>
              <a:t>survive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replicate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inside</a:t>
            </a:r>
            <a:r>
              <a:rPr lang="zh-CN" altLang="en-US" dirty="0" smtClean="0"/>
              <a:t> </a:t>
            </a:r>
            <a:r>
              <a:rPr lang="en-US" altLang="zh-CN" dirty="0" smtClean="0"/>
              <a:t>host</a:t>
            </a:r>
            <a:r>
              <a:rPr lang="zh-CN" altLang="en-US" dirty="0" smtClean="0"/>
              <a:t> </a:t>
            </a:r>
            <a:r>
              <a:rPr lang="en-US" altLang="zh-CN" dirty="0" smtClean="0"/>
              <a:t>cells.</a:t>
            </a:r>
            <a:endParaRPr lang="zh-CN" altLang="en-US" dirty="0" smtClean="0"/>
          </a:p>
        </p:txBody>
      </p:sp>
      <p:sp>
        <p:nvSpPr>
          <p:cNvPr id="5734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4C365-29A4-4985-9F49-7F5E8B5DB405}" type="slidenum">
              <a:rPr lang="zh-CN" altLang="en-US" smtClean="0"/>
              <a:pPr/>
              <a:t>18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This study was supported by grants from National Natural Science Foundation of China.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And I would like to express my special appreciation to my Ph.D. advisor Prof.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Xuhu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 Mao for his great guidance and valuable advice throughout my PhD and professional development. 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And I am also grateful to Dr. Bing Tang and Dr. Yao Fang for their great and constructive advice on my research projects. And I would like to thank all the group members for their help.</a:t>
            </a: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Arial" pitchFamily="34" charset="0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rPr>
              <a:t>Thanks for your attention!</a:t>
            </a:r>
            <a:endParaRPr lang="zh-CN" altLang="en-US" dirty="0" smtClean="0"/>
          </a:p>
        </p:txBody>
      </p:sp>
      <p:sp>
        <p:nvSpPr>
          <p:cNvPr id="6349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48DCBA-EE5A-472D-9AAB-5BA3CAE184D4}" type="slidenum">
              <a:rPr lang="zh-CN" altLang="en-US" smtClean="0"/>
              <a:pPr/>
              <a:t>19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zh-CN" dirty="0" smtClean="0"/>
          </a:p>
        </p:txBody>
      </p:sp>
      <p:sp>
        <p:nvSpPr>
          <p:cNvPr id="696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506AF1-1579-470C-B82E-C375C92337F6}" type="slidenum">
              <a:rPr lang="zh-CN" altLang="en-US" smtClean="0"/>
              <a:pPr/>
              <a:t>20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8CC266-AD13-4689-B009-EE8127D4B10C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C5F07-F92E-432F-BEF1-D3051DF439D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  <p:pic>
        <p:nvPicPr>
          <p:cNvPr id="7" name="图片 6" descr="TMMU logo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16" y="6165304"/>
            <a:ext cx="692696" cy="692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9ADDE8-7AA0-4576-9F86-0D63DBBF459A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57D57-9A3B-489B-BFC2-108D9FE870C6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F8139-D7B4-4102-96DB-D3F4E3F53992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BD24D9-247D-4872-AB11-BDAF22A2DFB6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050550-1F53-4F6A-AE75-50133B1DF82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695DB-09FF-416C-9DD2-CB8BA9D65A67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E1E44-C5F5-4C47-9166-2F271B6DAE4D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C8E21-7287-47A5-A365-D2D18E87E549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EE63B-93FA-41E4-B8AF-F6513A122F9E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A3283BE-1B31-4AD1-865F-2423ACDAC946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34" r:id="rId2"/>
    <p:sldLayoutId id="2147483935" r:id="rId3"/>
    <p:sldLayoutId id="2147483936" r:id="rId4"/>
    <p:sldLayoutId id="2147483937" r:id="rId5"/>
    <p:sldLayoutId id="2147483938" r:id="rId6"/>
    <p:sldLayoutId id="2147483939" r:id="rId7"/>
    <p:sldLayoutId id="2147483940" r:id="rId8"/>
    <p:sldLayoutId id="2147483941" r:id="rId9"/>
    <p:sldLayoutId id="2147483942" r:id="rId10"/>
    <p:sldLayoutId id="2147483943" r:id="rId11"/>
  </p:sldLayoutIdLs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emf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jpeg"/><Relationship Id="rId9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4" Type="http://schemas.openxmlformats.org/officeDocument/2006/relationships/image" Target="../media/image2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916113"/>
            <a:ext cx="9144000" cy="1584325"/>
          </a:xfrm>
        </p:spPr>
        <p:txBody>
          <a:bodyPr>
            <a:normAutofit fontScale="90000"/>
          </a:bodyPr>
          <a:lstStyle/>
          <a:p>
            <a:r>
              <a:rPr lang="en-US" altLang="zh-CN" sz="3600" b="1" i="1" dirty="0" smtClean="0"/>
              <a:t>Burkholderia pseudomallei</a:t>
            </a:r>
            <a:r>
              <a:rPr lang="en-US" altLang="zh-CN" sz="3600" b="1" dirty="0" smtClean="0"/>
              <a:t> inhibits autophagy to benefit its intracellular survival in lung epithelial cells by</a:t>
            </a:r>
            <a:r>
              <a:rPr lang="zh-CN" altLang="en-US" sz="3600" b="1" dirty="0" smtClean="0"/>
              <a:t> </a:t>
            </a:r>
            <a:r>
              <a:rPr lang="en-US" altLang="zh-CN" sz="3600" b="1" dirty="0" smtClean="0"/>
              <a:t>suppressing</a:t>
            </a:r>
            <a:r>
              <a:rPr lang="zh-CN" altLang="en-US" sz="3600" b="1" dirty="0" smtClean="0"/>
              <a:t> </a:t>
            </a:r>
            <a:r>
              <a:rPr lang="en-US" altLang="zh-CN" sz="3600" b="1" dirty="0" smtClean="0"/>
              <a:t>ATG10</a:t>
            </a:r>
            <a:endParaRPr lang="zh-CN" altLang="zh-CN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4797152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err="1" smtClean="0">
                <a:latin typeface="+mj-lt"/>
                <a:ea typeface="+mj-ea"/>
                <a:cs typeface="+mj-cs"/>
              </a:rPr>
              <a:t>Qian</a:t>
            </a:r>
            <a:r>
              <a:rPr lang="en-US" altLang="zh-CN" sz="2800" b="1" dirty="0" smtClean="0">
                <a:latin typeface="+mj-lt"/>
                <a:ea typeface="+mj-ea"/>
                <a:cs typeface="+mj-cs"/>
              </a:rPr>
              <a:t> </a:t>
            </a:r>
            <a:r>
              <a:rPr lang="en-US" altLang="zh-CN" sz="2800" b="1" dirty="0" smtClean="0">
                <a:latin typeface="+mj-lt"/>
                <a:ea typeface="+mj-ea"/>
                <a:cs typeface="+mj-cs"/>
              </a:rPr>
              <a:t>Li</a:t>
            </a:r>
          </a:p>
          <a:p>
            <a:pPr algn="ctr"/>
            <a:r>
              <a:rPr lang="en-US" altLang="zh-CN" sz="2800" b="1" dirty="0" smtClean="0">
                <a:latin typeface="+mj-lt"/>
                <a:ea typeface="+mj-ea"/>
                <a:cs typeface="+mj-cs"/>
              </a:rPr>
              <a:t>Graduate student</a:t>
            </a:r>
            <a:endParaRPr lang="zh-CN" altLang="en-US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0112" y="585810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+mj-lt"/>
                <a:ea typeface="+mj-ea"/>
                <a:cs typeface="+mj-cs"/>
              </a:rPr>
              <a:t>May 17</a:t>
            </a:r>
            <a:r>
              <a:rPr lang="en-US" altLang="zh-CN" sz="2800" b="1" baseline="30000" dirty="0" smtClean="0">
                <a:latin typeface="+mj-lt"/>
                <a:ea typeface="+mj-ea"/>
                <a:cs typeface="+mj-cs"/>
              </a:rPr>
              <a:t>th</a:t>
            </a:r>
            <a:r>
              <a:rPr lang="en-US" altLang="zh-CN" sz="2800" b="1" dirty="0" smtClean="0">
                <a:latin typeface="+mj-lt"/>
                <a:ea typeface="+mj-ea"/>
                <a:cs typeface="+mj-cs"/>
              </a:rPr>
              <a:t>, 2016</a:t>
            </a:r>
            <a:endParaRPr lang="zh-CN" altLang="en-US" sz="28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" name="图片 1" descr="TMMU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" y="144016"/>
            <a:ext cx="548680" cy="548680"/>
          </a:xfrm>
          <a:prstGeom prst="rect">
            <a:avLst/>
          </a:prstGeom>
        </p:spPr>
      </p:pic>
      <p:grpSp>
        <p:nvGrpSpPr>
          <p:cNvPr id="7" name="组合 48"/>
          <p:cNvGrpSpPr>
            <a:grpSpLocks/>
          </p:cNvGrpSpPr>
          <p:nvPr/>
        </p:nvGrpSpPr>
        <p:grpSpPr bwMode="auto">
          <a:xfrm>
            <a:off x="683568" y="4005064"/>
            <a:ext cx="3096344" cy="2519059"/>
            <a:chOff x="1115616" y="3501008"/>
            <a:chExt cx="3668713" cy="2667000"/>
          </a:xfrm>
        </p:grpSpPr>
        <p:pic>
          <p:nvPicPr>
            <p:cNvPr id="8" name="Picture 7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4" r="5104"/>
            <a:stretch>
              <a:fillRect/>
            </a:stretch>
          </p:blipFill>
          <p:spPr bwMode="auto">
            <a:xfrm>
              <a:off x="3078344" y="3501008"/>
              <a:ext cx="1705983" cy="1361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8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59"/>
            <a:stretch>
              <a:fillRect/>
            </a:stretch>
          </p:blipFill>
          <p:spPr bwMode="auto">
            <a:xfrm>
              <a:off x="1115616" y="3501009"/>
              <a:ext cx="1877146" cy="1355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7" t="51480" r="50925"/>
            <a:stretch>
              <a:fillRect/>
            </a:stretch>
          </p:blipFill>
          <p:spPr bwMode="auto">
            <a:xfrm>
              <a:off x="1115616" y="4885110"/>
              <a:ext cx="1877145" cy="1282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" descr="C:\Users\Administrator\Desktop\1-1.tif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346" y="4915148"/>
              <a:ext cx="1705983" cy="1250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 descr="Screen Shot 2016-04-26 at 10.51.36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"/>
            <a:ext cx="3131840" cy="113261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39552" y="220578"/>
            <a:ext cx="469872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Third</a:t>
            </a:r>
            <a:r>
              <a:rPr lang="zh-CN" altLang="en-US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 </a:t>
            </a:r>
            <a:r>
              <a:rPr lang="en-US" altLang="zh-CN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Military</a:t>
            </a:r>
            <a:r>
              <a:rPr lang="zh-CN" altLang="en-US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 </a:t>
            </a:r>
            <a:r>
              <a:rPr lang="en-US" altLang="zh-CN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Medical</a:t>
            </a:r>
            <a:r>
              <a:rPr lang="zh-CN" altLang="en-US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 </a:t>
            </a:r>
            <a:r>
              <a:rPr lang="en-US" altLang="zh-CN" sz="2000" b="1" cap="none" spc="0" dirty="0" smtClean="0">
                <a:ln w="3175" cmpd="sng">
                  <a:solidFill>
                    <a:srgbClr val="008000"/>
                  </a:solidFill>
                  <a:prstDash val="solid"/>
                </a:ln>
                <a:solidFill>
                  <a:srgbClr val="FF0C07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merican Typewriter"/>
                <a:cs typeface="American Typewriter"/>
              </a:rPr>
              <a:t>University</a:t>
            </a:r>
            <a:endParaRPr lang="zh-CN" altLang="en-US" sz="2000" b="1" cap="none" spc="0" dirty="0">
              <a:ln w="3175" cmpd="sng">
                <a:solidFill>
                  <a:srgbClr val="008000"/>
                </a:solidFill>
                <a:prstDash val="solid"/>
              </a:ln>
              <a:solidFill>
                <a:srgbClr val="FF0C07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merican Typewriter"/>
              <a:cs typeface="American Typewrit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 rot="10800000">
            <a:off x="2411413" y="2043906"/>
            <a:ext cx="1660525" cy="7239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571500" y="2053431"/>
            <a:ext cx="1871663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4102" name="组合 13"/>
          <p:cNvGrpSpPr>
            <a:grpSpLocks/>
          </p:cNvGrpSpPr>
          <p:nvPr/>
        </p:nvGrpSpPr>
        <p:grpSpPr bwMode="auto">
          <a:xfrm>
            <a:off x="4362772" y="1124744"/>
            <a:ext cx="4457700" cy="1714500"/>
            <a:chOff x="275607" y="1214422"/>
            <a:chExt cx="4224955" cy="1502973"/>
          </a:xfrm>
        </p:grpSpPr>
        <p:pic>
          <p:nvPicPr>
            <p:cNvPr id="4116" name="Picture 16" descr="J:\专业涂片\模式图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5607" y="1214422"/>
              <a:ext cx="2212646" cy="1502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7" name="Picture 2" descr="Pseudomallei on Ashdown aga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633061" y="1217197"/>
              <a:ext cx="1867501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103" name="组合 26"/>
          <p:cNvGrpSpPr>
            <a:grpSpLocks/>
          </p:cNvGrpSpPr>
          <p:nvPr/>
        </p:nvGrpSpPr>
        <p:grpSpPr bwMode="auto">
          <a:xfrm>
            <a:off x="5129534" y="3124994"/>
            <a:ext cx="3662363" cy="3036887"/>
            <a:chOff x="5286380" y="3571876"/>
            <a:chExt cx="3663179" cy="3036391"/>
          </a:xfrm>
        </p:grpSpPr>
        <p:pic>
          <p:nvPicPr>
            <p:cNvPr id="4108" name="Picture 12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05982" y="5154727"/>
              <a:ext cx="1544500" cy="11168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4109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86381" y="3571876"/>
              <a:ext cx="1527003" cy="1212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0" name="Picture 14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05982" y="3571876"/>
              <a:ext cx="1555957" cy="1212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11" name="Picture 15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286380" y="5154372"/>
              <a:ext cx="1560275" cy="1123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13"/>
            <p:cNvSpPr txBox="1">
              <a:spLocks noChangeArrowheads="1"/>
            </p:cNvSpPr>
            <p:nvPr/>
          </p:nvSpPr>
          <p:spPr bwMode="auto">
            <a:xfrm>
              <a:off x="5286380" y="4801987"/>
              <a:ext cx="1449711" cy="338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0C2F13"/>
                  </a:solidFill>
                  <a:latin typeface="Perpetua"/>
                  <a:ea typeface="宋体" pitchFamily="2" charset="-122"/>
                </a:rPr>
                <a:t>liver abscess</a:t>
              </a:r>
              <a:endParaRPr lang="zh-CN" altLang="en-US" sz="1600" b="1">
                <a:solidFill>
                  <a:srgbClr val="0C2F13"/>
                </a:solidFill>
                <a:latin typeface="Perpetua"/>
                <a:ea typeface="宋体" pitchFamily="2" charset="-122"/>
              </a:endParaRPr>
            </a:p>
          </p:txBody>
        </p:sp>
        <p:sp>
          <p:nvSpPr>
            <p:cNvPr id="24" name="TextBox 14"/>
            <p:cNvSpPr txBox="1">
              <a:spLocks noChangeArrowheads="1"/>
            </p:cNvSpPr>
            <p:nvPr/>
          </p:nvSpPr>
          <p:spPr bwMode="auto">
            <a:xfrm>
              <a:off x="6929809" y="4801987"/>
              <a:ext cx="2019750" cy="3380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0C2F13"/>
                  </a:solidFill>
                  <a:latin typeface="Perpetua"/>
                  <a:ea typeface="宋体" pitchFamily="2" charset="-122"/>
                </a:rPr>
                <a:t>pulmonary abscess</a:t>
              </a:r>
              <a:endParaRPr lang="zh-CN" altLang="en-US" sz="1600" b="1">
                <a:solidFill>
                  <a:srgbClr val="0C2F13"/>
                </a:solidFill>
                <a:latin typeface="Perpetua"/>
                <a:ea typeface="宋体" pitchFamily="2" charset="-122"/>
              </a:endParaRPr>
            </a:p>
          </p:txBody>
        </p:sp>
        <p:sp>
          <p:nvSpPr>
            <p:cNvPr id="25" name="TextBox 15"/>
            <p:cNvSpPr txBox="1">
              <a:spLocks noChangeArrowheads="1"/>
            </p:cNvSpPr>
            <p:nvPr/>
          </p:nvSpPr>
          <p:spPr bwMode="auto">
            <a:xfrm>
              <a:off x="5287968" y="6270185"/>
              <a:ext cx="1498934" cy="338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0C2F13"/>
                  </a:solidFill>
                  <a:latin typeface="Perpetua"/>
                  <a:ea typeface="宋体" pitchFamily="2" charset="-122"/>
                </a:rPr>
                <a:t>brain abscess</a:t>
              </a:r>
              <a:endParaRPr lang="zh-CN" altLang="en-US" sz="1600" b="1">
                <a:solidFill>
                  <a:srgbClr val="0C2F13"/>
                </a:solidFill>
                <a:latin typeface="Perpetua"/>
                <a:ea typeface="宋体" pitchFamily="2" charset="-122"/>
              </a:endParaRPr>
            </a:p>
          </p:txBody>
        </p:sp>
        <p:sp>
          <p:nvSpPr>
            <p:cNvPr id="26" name="TextBox 16"/>
            <p:cNvSpPr txBox="1">
              <a:spLocks noChangeArrowheads="1"/>
            </p:cNvSpPr>
            <p:nvPr/>
          </p:nvSpPr>
          <p:spPr bwMode="auto">
            <a:xfrm>
              <a:off x="7364881" y="6270185"/>
              <a:ext cx="1078152" cy="338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sz="1600" b="1">
                  <a:solidFill>
                    <a:srgbClr val="0C2F13"/>
                  </a:solidFill>
                  <a:latin typeface="Perpetua"/>
                  <a:ea typeface="宋体" pitchFamily="2" charset="-122"/>
                </a:rPr>
                <a:t>gangrene</a:t>
              </a:r>
              <a:endParaRPr lang="zh-CN" altLang="en-US" sz="1600" b="1">
                <a:solidFill>
                  <a:srgbClr val="0C2F13"/>
                </a:solidFill>
                <a:latin typeface="Perpetua"/>
                <a:ea typeface="宋体" pitchFamily="2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-5701" y="1501318"/>
            <a:ext cx="44336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Burkholderia pseudomallei</a:t>
            </a:r>
            <a:r>
              <a:rPr lang="zh-CN" altLang="en-US" sz="2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，</a:t>
            </a:r>
            <a:r>
              <a:rPr lang="en-US" altLang="zh-CN" sz="24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endParaRPr lang="en-US" altLang="zh-CN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下箭头 29"/>
          <p:cNvSpPr/>
          <p:nvPr/>
        </p:nvSpPr>
        <p:spPr>
          <a:xfrm>
            <a:off x="1428750" y="2683669"/>
            <a:ext cx="285750" cy="1071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1560" y="3845644"/>
            <a:ext cx="19442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Melioidosis</a:t>
            </a:r>
            <a:endParaRPr lang="en-US" altLang="zh-CN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2746648" cy="1066130"/>
          </a:xfrm>
        </p:spPr>
        <p:txBody>
          <a:bodyPr/>
          <a:lstStyle/>
          <a:p>
            <a:pPr algn="l" eaLnBrk="1" hangingPunct="1"/>
            <a:r>
              <a:rPr lang="en-US" altLang="zh-CN" sz="3600" b="1" dirty="0" smtClean="0">
                <a:ea typeface="宋体" pitchFamily="2" charset="-122"/>
              </a:rPr>
              <a:t>Background</a:t>
            </a:r>
            <a:endParaRPr lang="zh-CN" altLang="en-US" sz="3600" b="1" dirty="0" smtClean="0">
              <a:ea typeface="宋体" pitchFamily="2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504" y="4493716"/>
            <a:ext cx="3816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dirty="0" smtClean="0">
                <a:solidFill>
                  <a:srgbClr val="FF0000"/>
                </a:solidFill>
              </a:rPr>
              <a:t>(multiple abscesses)</a:t>
            </a:r>
            <a:endParaRPr lang="en-US" altLang="zh-C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图片 20" descr="TMMU logo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16" y="6165304"/>
            <a:ext cx="692696" cy="692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0960" y="0"/>
            <a:ext cx="5193040" cy="2711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矩形 5"/>
          <p:cNvSpPr>
            <a:spLocks noChangeArrowheads="1"/>
          </p:cNvSpPr>
          <p:nvPr/>
        </p:nvSpPr>
        <p:spPr bwMode="auto">
          <a:xfrm>
            <a:off x="1115616" y="6381328"/>
            <a:ext cx="7707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0000CC"/>
                </a:solidFill>
                <a:latin typeface="+mn-lt"/>
                <a:ea typeface="宋体" pitchFamily="2" charset="-122"/>
              </a:rPr>
              <a:t>Wiersinga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WJ, 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Currie BJ, Peacock SJ. N Engl J Med. 2012, 367(11):1035-44.</a:t>
            </a:r>
            <a:endParaRPr lang="zh-CN" altLang="en-US" dirty="0">
              <a:solidFill>
                <a:srgbClr val="0000CC"/>
              </a:solidFill>
              <a:latin typeface="+mn-lt"/>
              <a:ea typeface="宋体" pitchFamily="2" charset="-122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95528" y="2904993"/>
            <a:ext cx="4248472" cy="304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0" y="0"/>
            <a:ext cx="27466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itchFamily="2" charset="-122"/>
                <a:cs typeface="+mj-cs"/>
              </a:rPr>
              <a:t>Background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itchFamily="2" charset="-122"/>
              <a:cs typeface="+mj-cs"/>
            </a:endParaRPr>
          </a:p>
        </p:txBody>
      </p:sp>
      <p:pic>
        <p:nvPicPr>
          <p:cNvPr id="9" name="图片 8" descr="TMMU 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16" y="6165304"/>
            <a:ext cx="692696" cy="69269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772816"/>
            <a:ext cx="76683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prevalent in tropical regions of the world</a:t>
            </a:r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high pathogenicity</a:t>
            </a:r>
            <a:endParaRPr lang="en-US" altLang="zh-CN" sz="2400" dirty="0"/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difficult to diagnose</a:t>
            </a:r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high mortality</a:t>
            </a:r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a long latency period inside host</a:t>
            </a:r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en-US" altLang="zh-CN" sz="2400" dirty="0" smtClean="0"/>
              <a:t> easy to obtain (water, soil)</a:t>
            </a:r>
          </a:p>
          <a:p>
            <a:pPr>
              <a:lnSpc>
                <a:spcPct val="150000"/>
              </a:lnSpc>
              <a:buSzPct val="150000"/>
              <a:buFont typeface="Arial" pitchFamily="34" charset="0"/>
              <a:buChar char="•"/>
            </a:pPr>
            <a:r>
              <a:rPr lang="zh-CN" altLang="en-US" sz="2400" b="1" dirty="0" smtClean="0">
                <a:solidFill>
                  <a:srgbClr val="0C2F13"/>
                </a:solidFill>
                <a:ea typeface="宋体" pitchFamily="2" charset="-122"/>
              </a:rPr>
              <a:t> </a:t>
            </a:r>
            <a:r>
              <a:rPr lang="en-US" altLang="zh-CN" sz="2400" dirty="0" smtClean="0"/>
              <a:t>easy to spread (aerosol)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0" y="0"/>
            <a:ext cx="27466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itchFamily="2" charset="-122"/>
                <a:cs typeface="+mj-cs"/>
              </a:rPr>
              <a:t>Background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itchFamily="2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955" y="1196752"/>
            <a:ext cx="9144000" cy="398032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6024" y="5517232"/>
            <a:ext cx="8604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Schematic </a:t>
            </a:r>
            <a:r>
              <a:rPr lang="en-US" altLang="zh-CN" b="1" dirty="0" smtClean="0">
                <a:solidFill>
                  <a:srgbClr val="FF0000"/>
                </a:solidFill>
              </a:rPr>
              <a:t>representation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of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selected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steps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in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the intracellular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life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style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of</a:t>
            </a:r>
            <a:r>
              <a:rPr lang="zh-CN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zh-CN" b="1" i="1" dirty="0" err="1" smtClean="0">
                <a:solidFill>
                  <a:srgbClr val="FF0000"/>
                </a:solidFill>
              </a:rPr>
              <a:t>Bp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475656" y="6381328"/>
            <a:ext cx="6771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Elizabeth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MA, 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Rodney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JD, John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DB. Front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err="1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Microbiol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. 2011, 8(2):37-56.</a:t>
            </a:r>
            <a:endParaRPr lang="zh-CN" altLang="en-US" dirty="0">
              <a:solidFill>
                <a:srgbClr val="0000CC"/>
              </a:solidFill>
              <a:latin typeface="+mn-lt"/>
              <a:ea typeface="宋体" pitchFamily="2" charset="-122"/>
            </a:endParaRPr>
          </a:p>
        </p:txBody>
      </p:sp>
      <p:pic>
        <p:nvPicPr>
          <p:cNvPr id="7" name="图片 6" descr="TMMU 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916" y="6165304"/>
            <a:ext cx="692696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9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52"/>
          <p:cNvSpPr>
            <a:spLocks noChangeArrowheads="1"/>
          </p:cNvSpPr>
          <p:nvPr/>
        </p:nvSpPr>
        <p:spPr bwMode="auto">
          <a:xfrm>
            <a:off x="2884467" y="907654"/>
            <a:ext cx="3733800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Autophagy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pathway: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83718"/>
            <a:ext cx="6215106" cy="4681586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  <p:sp>
        <p:nvSpPr>
          <p:cNvPr id="10" name="标题 1"/>
          <p:cNvSpPr txBox="1">
            <a:spLocks/>
          </p:cNvSpPr>
          <p:nvPr/>
        </p:nvSpPr>
        <p:spPr>
          <a:xfrm>
            <a:off x="0" y="0"/>
            <a:ext cx="27466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itchFamily="2" charset="-122"/>
                <a:cs typeface="+mj-cs"/>
              </a:rPr>
              <a:t>Background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itchFamily="2" charset="-122"/>
              <a:cs typeface="+mj-cs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699792" y="6381328"/>
            <a:ext cx="52565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Yang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Z, </a:t>
            </a:r>
            <a:r>
              <a:rPr lang="en-US" altLang="zh-CN" dirty="0" err="1">
                <a:solidFill>
                  <a:srgbClr val="0000CC"/>
                </a:solidFill>
                <a:latin typeface="+mn-lt"/>
                <a:ea typeface="宋体" pitchFamily="2" charset="-122"/>
              </a:rPr>
              <a:t>Klionsky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DJ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. Nat Cell Biol.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2010, </a:t>
            </a:r>
            <a:r>
              <a:rPr lang="zh-CN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1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2(</a:t>
            </a:r>
            <a:r>
              <a:rPr lang="zh-CN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9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):814-822.</a:t>
            </a:r>
            <a:endParaRPr lang="zh-CN" altLang="en-US" dirty="0">
              <a:solidFill>
                <a:srgbClr val="0000CC"/>
              </a:solidFill>
              <a:latin typeface="+mn-lt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  <p:bldLst>
      <p:bldP spid="5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52"/>
          <p:cNvSpPr>
            <a:spLocks noChangeArrowheads="1"/>
          </p:cNvSpPr>
          <p:nvPr/>
        </p:nvSpPr>
        <p:spPr bwMode="auto">
          <a:xfrm>
            <a:off x="1979712" y="1190774"/>
            <a:ext cx="5863997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Methods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for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Monitoring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Autophagy:</a:t>
            </a:r>
            <a:endParaRPr lang="zh-CN" altLang="en-US" sz="2400" b="1" dirty="0">
              <a:solidFill>
                <a:srgbClr val="FF0000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0" y="0"/>
            <a:ext cx="2746648" cy="1066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宋体" pitchFamily="2" charset="-122"/>
                <a:cs typeface="+mj-cs"/>
              </a:rPr>
              <a:t>Background</a:t>
            </a:r>
            <a:endParaRPr kumimoji="0" lang="zh-CN" alt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宋体" pitchFamily="2" charset="-122"/>
              <a:cs typeface="+mj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528" y="1844824"/>
            <a:ext cx="853244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u"/>
            </a:pPr>
            <a:r>
              <a:rPr lang="es-ES_tradnl" altLang="zh-CN" sz="2000" dirty="0" err="1" smtClean="0"/>
              <a:t>Transmission</a:t>
            </a:r>
            <a:r>
              <a:rPr lang="es-ES_tradnl" altLang="zh-CN" sz="2000" dirty="0" smtClean="0"/>
              <a:t> </a:t>
            </a:r>
            <a:r>
              <a:rPr lang="es-ES_tradnl" altLang="zh-CN" sz="2000" dirty="0" err="1" smtClean="0"/>
              <a:t>electron</a:t>
            </a:r>
            <a:r>
              <a:rPr lang="zh-CN" altLang="en-US" sz="2000" dirty="0" smtClean="0"/>
              <a:t> </a:t>
            </a:r>
            <a:r>
              <a:rPr lang="es-ES_tradnl" altLang="zh-CN" sz="2000" dirty="0" err="1" smtClean="0"/>
              <a:t>microscopy</a:t>
            </a:r>
            <a:r>
              <a:rPr lang="es-ES_tradnl" altLang="zh-CN" sz="2000" dirty="0" smtClean="0"/>
              <a:t> </a:t>
            </a:r>
            <a:r>
              <a:rPr lang="en-US" altLang="zh-CN" sz="2000" dirty="0" smtClean="0"/>
              <a:t>(TEM)</a:t>
            </a:r>
            <a:endParaRPr lang="es-ES_tradnl" altLang="zh-CN" sz="2000" dirty="0" smtClean="0"/>
          </a:p>
          <a:p>
            <a:pPr algn="just"/>
            <a:endParaRPr lang="es-ES_tradnl" altLang="zh-CN" sz="2000" dirty="0" smtClean="0"/>
          </a:p>
          <a:p>
            <a:pPr marL="285750" indent="-285750" algn="just">
              <a:buFont typeface="Wingdings" charset="2"/>
              <a:buChar char="u"/>
            </a:pPr>
            <a:r>
              <a:rPr lang="en-US" altLang="zh-CN" sz="2000" dirty="0" smtClean="0"/>
              <a:t>LC3 </a:t>
            </a:r>
            <a:r>
              <a:rPr lang="en-US" altLang="zh-CN" sz="2000" dirty="0"/>
              <a:t>detection and </a:t>
            </a:r>
            <a:r>
              <a:rPr lang="en-US" altLang="zh-CN" sz="2000" dirty="0" smtClean="0"/>
              <a:t>quantification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zh-CN" altLang="en-US" sz="2000" dirty="0" smtClean="0"/>
              <a:t> </a:t>
            </a:r>
            <a:r>
              <a:rPr lang="en-US" altLang="zh-CN" sz="2000" dirty="0" smtClean="0"/>
              <a:t>Western </a:t>
            </a:r>
            <a:r>
              <a:rPr lang="en-US" altLang="zh-CN" sz="2000" dirty="0"/>
              <a:t>blotting and ubiquitin-like protein conjugation systems </a:t>
            </a:r>
            <a:r>
              <a:rPr lang="en-US" altLang="zh-CN" sz="2000" dirty="0" smtClean="0"/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zh-CN" altLang="zh-CN" sz="2000" dirty="0"/>
              <a:t> </a:t>
            </a:r>
            <a:r>
              <a:rPr lang="en-US" altLang="zh-CN" sz="2000" dirty="0" smtClean="0">
                <a:solidFill>
                  <a:srgbClr val="0000CC"/>
                </a:solidFill>
              </a:rPr>
              <a:t>Turnover </a:t>
            </a:r>
            <a:r>
              <a:rPr lang="en-US" altLang="zh-CN" sz="2000" dirty="0">
                <a:solidFill>
                  <a:srgbClr val="0000CC"/>
                </a:solidFill>
              </a:rPr>
              <a:t>of </a:t>
            </a:r>
            <a:r>
              <a:rPr lang="en-US" altLang="zh-CN" sz="2000" dirty="0" smtClean="0">
                <a:solidFill>
                  <a:srgbClr val="0000CC"/>
                </a:solidFill>
              </a:rPr>
              <a:t>LC3II–PE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zh-CN" altLang="zh-CN" sz="2000" dirty="0"/>
              <a:t> </a:t>
            </a:r>
            <a:r>
              <a:rPr lang="en-US" altLang="zh-CN" sz="2000" dirty="0" smtClean="0"/>
              <a:t>GFP-LC3 </a:t>
            </a:r>
            <a:r>
              <a:rPr lang="en-US" altLang="zh-CN" sz="2000" dirty="0" err="1"/>
              <a:t>lysosomal</a:t>
            </a:r>
            <a:r>
              <a:rPr lang="en-US" altLang="zh-CN" sz="2000" dirty="0"/>
              <a:t> delivery and </a:t>
            </a:r>
            <a:r>
              <a:rPr lang="en-US" altLang="zh-CN" sz="2000" dirty="0" smtClean="0"/>
              <a:t>proteolysis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zh-CN" altLang="zh-CN" sz="2000" dirty="0"/>
              <a:t> </a:t>
            </a:r>
            <a:r>
              <a:rPr lang="it-IT" altLang="zh-CN" sz="2000" dirty="0" smtClean="0">
                <a:solidFill>
                  <a:srgbClr val="0000CC"/>
                </a:solidFill>
              </a:rPr>
              <a:t>GFP-LC3 </a:t>
            </a:r>
            <a:r>
              <a:rPr lang="it-IT" altLang="zh-CN" sz="2000" dirty="0" err="1">
                <a:solidFill>
                  <a:srgbClr val="0000CC"/>
                </a:solidFill>
              </a:rPr>
              <a:t>fluorescence</a:t>
            </a:r>
            <a:r>
              <a:rPr lang="it-IT" altLang="zh-CN" sz="2000" dirty="0">
                <a:solidFill>
                  <a:srgbClr val="0000CC"/>
                </a:solidFill>
              </a:rPr>
              <a:t> </a:t>
            </a:r>
            <a:r>
              <a:rPr lang="it-IT" altLang="zh-CN" sz="2000" dirty="0" err="1">
                <a:solidFill>
                  <a:srgbClr val="0000CC"/>
                </a:solidFill>
              </a:rPr>
              <a:t>microscopy</a:t>
            </a:r>
            <a:r>
              <a:rPr lang="it-IT" altLang="zh-CN" sz="2000" dirty="0">
                <a:solidFill>
                  <a:srgbClr val="0000CC"/>
                </a:solidFill>
              </a:rPr>
              <a:t> </a:t>
            </a:r>
            <a:endParaRPr lang="it-IT" altLang="zh-CN" sz="2000" dirty="0" smtClean="0">
              <a:solidFill>
                <a:srgbClr val="0000CC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zh-CN" altLang="zh-CN" sz="2000" dirty="0"/>
              <a:t> </a:t>
            </a:r>
            <a:r>
              <a:rPr lang="it-IT" altLang="zh-CN" sz="2000" dirty="0" smtClean="0"/>
              <a:t>Tandem </a:t>
            </a:r>
            <a:r>
              <a:rPr lang="it-IT" altLang="zh-CN" sz="2000" dirty="0" err="1"/>
              <a:t>mRFP</a:t>
            </a:r>
            <a:r>
              <a:rPr lang="it-IT" altLang="zh-CN" sz="2000" dirty="0"/>
              <a:t>/</a:t>
            </a:r>
            <a:r>
              <a:rPr lang="it-IT" altLang="zh-CN" sz="2000" dirty="0" err="1"/>
              <a:t>mCherry</a:t>
            </a:r>
            <a:r>
              <a:rPr lang="it-IT" altLang="zh-CN" sz="2000" dirty="0"/>
              <a:t>-GFP </a:t>
            </a:r>
            <a:r>
              <a:rPr lang="it-IT" altLang="zh-CN" sz="2000" dirty="0" err="1"/>
              <a:t>fluorescence</a:t>
            </a:r>
            <a:r>
              <a:rPr lang="it-IT" altLang="zh-CN" sz="2000" dirty="0"/>
              <a:t> </a:t>
            </a:r>
            <a:r>
              <a:rPr lang="it-IT" altLang="zh-CN" sz="2000" dirty="0" err="1"/>
              <a:t>microscopy</a:t>
            </a:r>
            <a:r>
              <a:rPr lang="it-IT" altLang="zh-CN" sz="2000" dirty="0"/>
              <a:t> </a:t>
            </a:r>
            <a:endParaRPr lang="it-IT" altLang="zh-CN" sz="20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altLang="zh-CN" sz="2000" dirty="0" smtClean="0"/>
              <a:t> </a:t>
            </a:r>
            <a:r>
              <a:rPr lang="it-IT" altLang="zh-CN" sz="2000" dirty="0" err="1" smtClean="0"/>
              <a:t>Autophagic</a:t>
            </a:r>
            <a:r>
              <a:rPr lang="it-IT" altLang="zh-CN" sz="2000" dirty="0" smtClean="0"/>
              <a:t> </a:t>
            </a:r>
            <a:r>
              <a:rPr lang="it-IT" altLang="zh-CN" sz="2000" dirty="0" err="1"/>
              <a:t>flux</a:t>
            </a:r>
            <a:r>
              <a:rPr lang="it-IT" altLang="zh-CN" sz="2000" dirty="0"/>
              <a:t> </a:t>
            </a:r>
            <a:r>
              <a:rPr lang="it-IT" altLang="zh-CN" sz="2000" dirty="0" err="1"/>
              <a:t>determination</a:t>
            </a:r>
            <a:r>
              <a:rPr lang="it-IT" altLang="zh-CN" sz="2000" dirty="0"/>
              <a:t> </a:t>
            </a:r>
            <a:endParaRPr lang="it-IT" altLang="zh-CN" sz="20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zh-CN" altLang="zh-CN" sz="2000" dirty="0"/>
              <a:t> </a:t>
            </a:r>
            <a:r>
              <a:rPr lang="cs-CZ" altLang="zh-CN" sz="2000" dirty="0" err="1" smtClean="0"/>
              <a:t>Immunohistochemistry</a:t>
            </a:r>
            <a:endParaRPr lang="cs-CZ" altLang="zh-CN" sz="2000" dirty="0" smtClean="0"/>
          </a:p>
          <a:p>
            <a:pPr algn="just"/>
            <a:endParaRPr lang="cs-CZ" altLang="zh-CN" sz="2000" dirty="0" smtClean="0"/>
          </a:p>
          <a:p>
            <a:pPr marL="285750" indent="-285750" algn="just">
              <a:buFont typeface="Wingdings" charset="2"/>
              <a:buChar char="u"/>
            </a:pPr>
            <a:r>
              <a:rPr lang="cs-CZ" altLang="zh-CN" sz="2000" dirty="0" smtClean="0"/>
              <a:t>SQSTM1</a:t>
            </a:r>
            <a:r>
              <a:rPr lang="cs-CZ" altLang="zh-CN" sz="2000" dirty="0"/>
              <a:t>/p62 and </a:t>
            </a:r>
            <a:r>
              <a:rPr lang="cs-CZ" altLang="zh-CN" sz="2000" dirty="0" err="1"/>
              <a:t>related</a:t>
            </a:r>
            <a:r>
              <a:rPr lang="cs-CZ" altLang="zh-CN" sz="2000" dirty="0"/>
              <a:t> LC3 </a:t>
            </a:r>
            <a:r>
              <a:rPr lang="cs-CZ" altLang="zh-CN" sz="2000" dirty="0" err="1"/>
              <a:t>binding</a:t>
            </a:r>
            <a:r>
              <a:rPr lang="cs-CZ" altLang="zh-CN" sz="2000" dirty="0"/>
              <a:t> protein </a:t>
            </a:r>
            <a:r>
              <a:rPr lang="cs-CZ" altLang="zh-CN" sz="2000" dirty="0" err="1"/>
              <a:t>turnover</a:t>
            </a:r>
            <a:r>
              <a:rPr lang="cs-CZ" altLang="zh-CN" sz="2000" dirty="0"/>
              <a:t> </a:t>
            </a:r>
            <a:r>
              <a:rPr lang="cs-CZ" altLang="zh-CN" sz="2000" dirty="0" err="1" smtClean="0"/>
              <a:t>assays</a:t>
            </a:r>
            <a:endParaRPr lang="cs-CZ" altLang="zh-CN" sz="2000" dirty="0" smtClean="0"/>
          </a:p>
          <a:p>
            <a:pPr algn="just"/>
            <a:r>
              <a:rPr kumimoji="1" lang="cs-CZ" altLang="zh-CN" sz="2800" dirty="0" smtClean="0"/>
              <a:t>……</a:t>
            </a:r>
            <a:endParaRPr kumimoji="1" lang="zh-CN" altLang="en-US" sz="2800" dirty="0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547664" y="6381328"/>
            <a:ext cx="7128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Daniel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JK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, Fabio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CA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, </a:t>
            </a:r>
            <a:r>
              <a:rPr lang="en-US" altLang="zh-CN" dirty="0" err="1">
                <a:solidFill>
                  <a:srgbClr val="0000CC"/>
                </a:solidFill>
                <a:latin typeface="+mn-lt"/>
                <a:ea typeface="宋体" pitchFamily="2" charset="-122"/>
              </a:rPr>
              <a:t>Hagai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A,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et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al. 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Autophagy.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2016,</a:t>
            </a:r>
            <a:r>
              <a:rPr lang="zh-CN" altLang="en-US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  <a:latin typeface="+mn-lt"/>
                <a:ea typeface="宋体" pitchFamily="2" charset="-122"/>
              </a:rPr>
              <a:t>12</a:t>
            </a:r>
            <a:r>
              <a:rPr lang="en-US" altLang="zh-CN" dirty="0">
                <a:solidFill>
                  <a:srgbClr val="0000CC"/>
                </a:solidFill>
                <a:latin typeface="+mn-lt"/>
                <a:ea typeface="宋体" pitchFamily="2" charset="-122"/>
              </a:rPr>
              <a:t>(1):1-222. </a:t>
            </a:r>
            <a:endParaRPr lang="zh-CN" altLang="en-US" dirty="0">
              <a:solidFill>
                <a:srgbClr val="0000CC"/>
              </a:solidFill>
              <a:latin typeface="+mn-lt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931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  <p:bldLst>
      <p:bldP spid="4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786578" y="1428736"/>
            <a:ext cx="1928826" cy="571504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1438" y="214290"/>
            <a:ext cx="90725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1. Intracellular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survival and replication of </a:t>
            </a:r>
            <a:r>
              <a:rPr lang="en-US" altLang="zh-CN" sz="2400" b="1" i="1" dirty="0">
                <a:latin typeface="+mn-lt"/>
                <a:ea typeface="宋体" pitchFamily="2" charset="-122"/>
                <a:cs typeface="Times New Roman" pitchFamily="18" charset="0"/>
              </a:rPr>
              <a:t>B. </a:t>
            </a:r>
            <a:r>
              <a:rPr lang="en-US" altLang="zh-CN" sz="2400" b="1" i="1" dirty="0" smtClean="0">
                <a:latin typeface="+mn-lt"/>
                <a:ea typeface="宋体" pitchFamily="2" charset="-122"/>
                <a:cs typeface="Times New Roman" pitchFamily="18" charset="0"/>
              </a:rPr>
              <a:t>pseudomallei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in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human lung epithelium cells. 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pic>
        <p:nvPicPr>
          <p:cNvPr id="6" name="图片 5" descr="Fig 1-2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8088" y="2919413"/>
            <a:ext cx="4125912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142844" y="1619508"/>
            <a:ext cx="14287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uninfected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1914550" y="1618952"/>
            <a:ext cx="30174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2 h </a:t>
            </a:r>
            <a:r>
              <a:rPr lang="en-US" altLang="zh-CN" b="1" dirty="0" err="1">
                <a:solidFill>
                  <a:srgbClr val="000000"/>
                </a:solidFill>
                <a:ea typeface="宋体" pitchFamily="2" charset="-122"/>
              </a:rPr>
              <a:t>p.i</a:t>
            </a:r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. (</a:t>
            </a:r>
            <a:r>
              <a:rPr lang="en-US" altLang="zh-CN" b="1" dirty="0" err="1" smtClean="0">
                <a:solidFill>
                  <a:srgbClr val="000000"/>
                </a:solidFill>
                <a:ea typeface="宋体" pitchFamily="2" charset="-122"/>
              </a:rPr>
              <a:t>postinfection</a:t>
            </a:r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)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251520" y="5445224"/>
            <a:ext cx="1214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12 h </a:t>
            </a:r>
            <a:r>
              <a:rPr lang="en-US" altLang="zh-CN" b="1" dirty="0" err="1">
                <a:solidFill>
                  <a:srgbClr val="000000"/>
                </a:solidFill>
                <a:ea typeface="宋体" pitchFamily="2" charset="-122"/>
              </a:rPr>
              <a:t>p.i</a:t>
            </a:r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.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68" name="TextBox 9"/>
          <p:cNvSpPr txBox="1">
            <a:spLocks noChangeArrowheads="1"/>
          </p:cNvSpPr>
          <p:nvPr/>
        </p:nvSpPr>
        <p:spPr bwMode="auto">
          <a:xfrm>
            <a:off x="1844824" y="5445224"/>
            <a:ext cx="1143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24 h </a:t>
            </a:r>
            <a:r>
              <a:rPr lang="en-US" altLang="zh-CN" b="1" dirty="0" err="1">
                <a:solidFill>
                  <a:srgbClr val="000000"/>
                </a:solidFill>
                <a:ea typeface="宋体" pitchFamily="2" charset="-122"/>
              </a:rPr>
              <a:t>p.i</a:t>
            </a:r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.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369" name="TextBox 10"/>
          <p:cNvSpPr txBox="1">
            <a:spLocks noChangeArrowheads="1"/>
          </p:cNvSpPr>
          <p:nvPr/>
        </p:nvSpPr>
        <p:spPr bwMode="auto">
          <a:xfrm>
            <a:off x="7000875" y="1466839"/>
            <a:ext cx="1785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ea typeface="宋体" pitchFamily="2" charset="-122"/>
              </a:rPr>
              <a:t>A549 cells</a:t>
            </a:r>
          </a:p>
        </p:txBody>
      </p:sp>
      <p:pic>
        <p:nvPicPr>
          <p:cNvPr id="11" name="图片 10" descr="Fig 1. Bp exsit in intracelluar cells-revised-2.tif"/>
          <p:cNvPicPr>
            <a:picLocks noChangeAspect="1"/>
          </p:cNvPicPr>
          <p:nvPr/>
        </p:nvPicPr>
        <p:blipFill>
          <a:blip r:embed="rId4" cstate="print"/>
          <a:srcRect b="50000"/>
          <a:stretch>
            <a:fillRect/>
          </a:stretch>
        </p:blipFill>
        <p:spPr>
          <a:xfrm>
            <a:off x="0" y="2132856"/>
            <a:ext cx="4888992" cy="3218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9" y="1196752"/>
            <a:ext cx="4868572" cy="566366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43424" y="1340768"/>
            <a:ext cx="2772392" cy="720080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2. </a:t>
            </a:r>
            <a:r>
              <a:rPr lang="en-US" altLang="zh-CN" sz="2400" b="1" dirty="0" err="1" smtClean="0">
                <a:latin typeface="+mn-lt"/>
                <a:ea typeface="宋体" pitchFamily="2" charset="-122"/>
                <a:cs typeface="Times New Roman" pitchFamily="18" charset="0"/>
              </a:rPr>
              <a:t>Autophagy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is induced in early response to </a:t>
            </a:r>
            <a:r>
              <a:rPr lang="en-US" altLang="zh-CN" sz="2400" b="1" i="1" dirty="0">
                <a:latin typeface="+mn-lt"/>
                <a:ea typeface="宋体" pitchFamily="2" charset="-122"/>
                <a:cs typeface="Times New Roman" pitchFamily="18" charset="0"/>
              </a:rPr>
              <a:t>B. </a:t>
            </a:r>
            <a:r>
              <a:rPr lang="en-US" altLang="zh-CN" sz="2400" b="1" i="1" dirty="0" smtClean="0">
                <a:latin typeface="+mn-lt"/>
                <a:ea typeface="宋体" pitchFamily="2" charset="-122"/>
                <a:cs typeface="Times New Roman" pitchFamily="18" charset="0"/>
              </a:rPr>
              <a:t>pseudomallei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infection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but then decreased in the later infection phase. </a:t>
            </a:r>
            <a:endParaRPr lang="zh-CN" altLang="en-US" sz="2400" b="1" dirty="0">
              <a:latin typeface="+mn-lt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285720" y="2252955"/>
            <a:ext cx="23420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ea typeface="宋体" pitchFamily="2" charset="-122"/>
              </a:rPr>
              <a:t>(</a:t>
            </a:r>
            <a:r>
              <a:rPr lang="en-US" altLang="zh-CN" sz="2000" b="1" dirty="0" smtClean="0">
                <a:solidFill>
                  <a:srgbClr val="000000"/>
                </a:solidFill>
                <a:ea typeface="宋体" pitchFamily="2" charset="-122"/>
              </a:rPr>
              <a:t>1) Western blot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285720" y="5324475"/>
            <a:ext cx="23420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ea typeface="宋体" pitchFamily="2" charset="-122"/>
              </a:rPr>
              <a:t>(2) GFP-LC3 </a:t>
            </a:r>
            <a:r>
              <a:rPr lang="en-US" altLang="zh-CN" sz="2000" b="1" dirty="0" err="1" smtClean="0">
                <a:solidFill>
                  <a:srgbClr val="000000"/>
                </a:solidFill>
                <a:ea typeface="宋体" pitchFamily="2" charset="-122"/>
              </a:rPr>
              <a:t>puncta</a:t>
            </a:r>
            <a:r>
              <a:rPr lang="en-US" altLang="zh-CN" sz="2000" b="1" dirty="0" smtClean="0">
                <a:solidFill>
                  <a:srgbClr val="000000"/>
                </a:solidFill>
                <a:ea typeface="宋体" pitchFamily="2" charset="-122"/>
              </a:rPr>
              <a:t> assay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391" name="TextBox 8"/>
          <p:cNvSpPr txBox="1">
            <a:spLocks noChangeArrowheads="1"/>
          </p:cNvSpPr>
          <p:nvPr/>
        </p:nvSpPr>
        <p:spPr bwMode="auto">
          <a:xfrm>
            <a:off x="142855" y="1340768"/>
            <a:ext cx="284496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err="1" smtClean="0">
                <a:solidFill>
                  <a:srgbClr val="FF0000"/>
                </a:solidFill>
                <a:ea typeface="宋体" pitchFamily="2" charset="-122"/>
              </a:rPr>
              <a:t>Autophagic</a:t>
            </a:r>
            <a:r>
              <a:rPr lang="en-US" altLang="zh-CN" sz="2000" b="1" dirty="0" smtClean="0">
                <a:solidFill>
                  <a:srgbClr val="FF0000"/>
                </a:solidFill>
                <a:ea typeface="宋体" pitchFamily="2" charset="-122"/>
              </a:rPr>
              <a:t> response detection</a:t>
            </a:r>
            <a:endParaRPr lang="en-US" altLang="zh-CN" sz="2000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8" name="TextBox 16"/>
          <p:cNvSpPr txBox="1"/>
          <p:nvPr/>
        </p:nvSpPr>
        <p:spPr>
          <a:xfrm>
            <a:off x="6660232" y="3573016"/>
            <a:ext cx="248376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0000CC"/>
                </a:solidFill>
              </a:rPr>
              <a:t>CQ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：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Chloroquine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,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endParaRPr lang="en-US" altLang="zh-CN" sz="1600" b="1" dirty="0" smtClean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0000CC"/>
                </a:solidFill>
              </a:rPr>
              <a:t>block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autophagic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flux;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图片 4" descr="未标题-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47" y="1951038"/>
            <a:ext cx="5286375" cy="447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285762" y="1285875"/>
            <a:ext cx="59293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ea typeface="宋体" pitchFamily="2" charset="-122"/>
              </a:rPr>
              <a:t>(3) Intracellular survival of bacteria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6176" y="5301208"/>
            <a:ext cx="2987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0000CC"/>
                </a:solidFill>
              </a:rPr>
              <a:t>Rapa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：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autophagy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 enhancer; 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0000CC"/>
                </a:solidFill>
              </a:rPr>
              <a:t>3-MA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：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autophagy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 inhibitor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；</a:t>
            </a:r>
            <a:endParaRPr lang="en-US" altLang="zh-CN" sz="1600" b="1" dirty="0" smtClean="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2. </a:t>
            </a:r>
            <a:r>
              <a:rPr lang="en-US" altLang="zh-CN" sz="2400" b="1" dirty="0" err="1" smtClean="0">
                <a:latin typeface="+mn-lt"/>
                <a:ea typeface="宋体" pitchFamily="2" charset="-122"/>
                <a:cs typeface="Times New Roman" pitchFamily="18" charset="0"/>
              </a:rPr>
              <a:t>Autophagy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is induced in early response to </a:t>
            </a:r>
            <a:r>
              <a:rPr lang="en-US" altLang="zh-CN" sz="2400" b="1" i="1" dirty="0">
                <a:latin typeface="+mn-lt"/>
                <a:ea typeface="宋体" pitchFamily="2" charset="-122"/>
                <a:cs typeface="Times New Roman" pitchFamily="18" charset="0"/>
              </a:rPr>
              <a:t>B. </a:t>
            </a:r>
            <a:r>
              <a:rPr lang="en-US" altLang="zh-CN" sz="2400" b="1" i="1" dirty="0" smtClean="0">
                <a:latin typeface="+mn-lt"/>
                <a:ea typeface="宋体" pitchFamily="2" charset="-122"/>
                <a:cs typeface="Times New Roman" pitchFamily="18" charset="0"/>
              </a:rPr>
              <a:t>pseudomallei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infection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but then decreased in the later infection phase. </a:t>
            </a:r>
            <a:endParaRPr lang="zh-CN" altLang="en-US" sz="2400" b="1" dirty="0">
              <a:latin typeface="+mn-lt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3. Down-regulation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of ATG10 expression in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response to </a:t>
            </a:r>
            <a:r>
              <a:rPr lang="en-US" altLang="zh-CN" sz="2400" b="1" i="1" dirty="0" smtClean="0">
                <a:latin typeface="+mn-lt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400" b="1" i="1" dirty="0">
                <a:latin typeface="+mn-lt"/>
                <a:ea typeface="宋体" pitchFamily="2" charset="-122"/>
                <a:cs typeface="Times New Roman" pitchFamily="18" charset="0"/>
              </a:rPr>
              <a:t>. 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 infection.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pic>
        <p:nvPicPr>
          <p:cNvPr id="3" name="图片 2" descr="3-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25" y="1071563"/>
            <a:ext cx="7000875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3-2.t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286250"/>
            <a:ext cx="72866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500063" y="264318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ea typeface="宋体" pitchFamily="2" charset="-122"/>
              </a:rPr>
              <a:t>6 h p.i.</a:t>
            </a:r>
            <a:endParaRPr lang="zh-CN" altLang="en-US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-36512" y="3467100"/>
            <a:ext cx="21248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 err="1" smtClean="0">
                <a:solidFill>
                  <a:srgbClr val="000000"/>
                </a:solidFill>
                <a:ea typeface="宋体" pitchFamily="2" charset="-122"/>
              </a:rPr>
              <a:t>GeneChips</a:t>
            </a:r>
            <a:endParaRPr lang="en-US" altLang="zh-CN" sz="2400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8439" name="TextBox 7"/>
          <p:cNvSpPr txBox="1">
            <a:spLocks noChangeArrowheads="1"/>
          </p:cNvSpPr>
          <p:nvPr/>
        </p:nvSpPr>
        <p:spPr bwMode="auto">
          <a:xfrm>
            <a:off x="2868339" y="3467100"/>
            <a:ext cx="3071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 err="1" smtClean="0">
                <a:solidFill>
                  <a:srgbClr val="000000"/>
                </a:solidFill>
                <a:ea typeface="宋体" pitchFamily="2" charset="-122"/>
              </a:rPr>
              <a:t>qRT</a:t>
            </a:r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-PCR, WB</a:t>
            </a:r>
            <a:endParaRPr lang="en-US" altLang="zh-CN" sz="2400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907704" y="3609975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8441" name="TextBox 11"/>
          <p:cNvSpPr txBox="1">
            <a:spLocks noChangeArrowheads="1"/>
          </p:cNvSpPr>
          <p:nvPr/>
        </p:nvSpPr>
        <p:spPr bwMode="auto">
          <a:xfrm>
            <a:off x="3286125" y="6143625"/>
            <a:ext cx="4143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ea typeface="宋体" pitchFamily="2" charset="-122"/>
              </a:rPr>
              <a:t>ATG10</a:t>
            </a:r>
            <a:r>
              <a:rPr lang="zh-CN" altLang="en-US" sz="2400" dirty="0">
                <a:solidFill>
                  <a:srgbClr val="000000"/>
                </a:solidFill>
                <a:ea typeface="宋体" pitchFamily="2" charset="-122"/>
              </a:rPr>
              <a:t>：</a:t>
            </a:r>
            <a:r>
              <a:rPr lang="en-US" altLang="zh-CN" sz="2400" dirty="0" err="1" smtClean="0">
                <a:solidFill>
                  <a:srgbClr val="000000"/>
                </a:solidFill>
                <a:ea typeface="宋体" pitchFamily="2" charset="-122"/>
              </a:rPr>
              <a:t>qRT</a:t>
            </a:r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-PCR, WB</a:t>
            </a:r>
            <a:endParaRPr lang="en-US" altLang="zh-CN" sz="2400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5429250" y="3609975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8443" name="TextBox 13"/>
          <p:cNvSpPr txBox="1">
            <a:spLocks noChangeArrowheads="1"/>
          </p:cNvSpPr>
          <p:nvPr/>
        </p:nvSpPr>
        <p:spPr bwMode="auto">
          <a:xfrm>
            <a:off x="6357938" y="3467100"/>
            <a:ext cx="1357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>
                <a:solidFill>
                  <a:srgbClr val="000000"/>
                </a:solidFill>
                <a:ea typeface="宋体" pitchFamily="2" charset="-122"/>
              </a:rPr>
              <a:t>ATG10</a:t>
            </a:r>
          </a:p>
        </p:txBody>
      </p:sp>
      <p:sp>
        <p:nvSpPr>
          <p:cNvPr id="15" name="右箭头 14"/>
          <p:cNvSpPr/>
          <p:nvPr/>
        </p:nvSpPr>
        <p:spPr>
          <a:xfrm>
            <a:off x="2428875" y="6286500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TextBox 11"/>
          <p:cNvSpPr txBox="1">
            <a:spLocks noChangeArrowheads="1"/>
          </p:cNvSpPr>
          <p:nvPr/>
        </p:nvSpPr>
        <p:spPr bwMode="auto">
          <a:xfrm>
            <a:off x="1430432" y="5857893"/>
            <a:ext cx="22774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 err="1" smtClean="0">
                <a:solidFill>
                  <a:srgbClr val="000000"/>
                </a:solidFill>
                <a:ea typeface="宋体" pitchFamily="2" charset="-122"/>
              </a:rPr>
              <a:t>overexpressed</a:t>
            </a:r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 ATG10</a:t>
            </a:r>
            <a:endParaRPr lang="en-US" altLang="zh-CN" sz="2400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644625" y="6000767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pic>
        <p:nvPicPr>
          <p:cNvPr id="14" name="图片 13" descr="pcDNA3-ATG10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7" y="1857364"/>
            <a:ext cx="5551011" cy="2651756"/>
          </a:xfrm>
          <a:prstGeom prst="rect">
            <a:avLst/>
          </a:prstGeom>
        </p:spPr>
      </p:pic>
      <p:sp>
        <p:nvSpPr>
          <p:cNvPr id="17" name="右箭头 16"/>
          <p:cNvSpPr/>
          <p:nvPr/>
        </p:nvSpPr>
        <p:spPr>
          <a:xfrm>
            <a:off x="3858195" y="6000768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4757056" y="5857892"/>
            <a:ext cx="39914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WB, </a:t>
            </a:r>
            <a:r>
              <a:rPr lang="en-US" altLang="zh-CN" sz="2400" dirty="0" err="1" smtClean="0">
                <a:solidFill>
                  <a:srgbClr val="000000"/>
                </a:solidFill>
                <a:ea typeface="宋体" pitchFamily="2" charset="-122"/>
              </a:rPr>
              <a:t>immunofluorescence</a:t>
            </a:r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,</a:t>
            </a:r>
            <a:r>
              <a:rPr lang="en-US" altLang="zh-CN" sz="2400" b="1" dirty="0" smtClean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ea typeface="宋体" pitchFamily="2" charset="-122"/>
              </a:rPr>
              <a:t>intracellular survival assay</a:t>
            </a:r>
            <a:endParaRPr lang="en-US" altLang="zh-CN" sz="2400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3. Down-regulation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of ATG10 expression in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response to </a:t>
            </a:r>
            <a:r>
              <a:rPr lang="en-US" altLang="zh-CN" sz="2400" b="1" i="1" dirty="0" smtClean="0">
                <a:latin typeface="+mn-lt"/>
                <a:ea typeface="宋体" pitchFamily="2" charset="-122"/>
                <a:cs typeface="Times New Roman" pitchFamily="18" charset="0"/>
              </a:rPr>
              <a:t>B</a:t>
            </a:r>
            <a:r>
              <a:rPr lang="en-US" altLang="zh-CN" sz="2400" b="1" i="1" dirty="0">
                <a:latin typeface="+mn-lt"/>
                <a:ea typeface="宋体" pitchFamily="2" charset="-122"/>
                <a:cs typeface="Times New Roman" pitchFamily="18" charset="0"/>
              </a:rPr>
              <a:t>. 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 infection.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pic>
        <p:nvPicPr>
          <p:cNvPr id="10" name="图片 9" descr="未标题-2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5" y="1196752"/>
            <a:ext cx="7358996" cy="43924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4.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are </a:t>
            </a:r>
            <a:r>
              <a:rPr lang="en-US" altLang="zh-CN" sz="2400" b="1" dirty="0" err="1" smtClean="0">
                <a:latin typeface="+mn-lt"/>
                <a:ea typeface="宋体" pitchFamily="2" charset="-122"/>
                <a:cs typeface="Times New Roman" pitchFamily="18" charset="0"/>
              </a:rPr>
              <a:t>upregulated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after </a:t>
            </a:r>
            <a:r>
              <a:rPr lang="en-US" altLang="zh-CN" sz="2400" b="1" i="1" dirty="0" err="1">
                <a:latin typeface="+mn-lt"/>
                <a:ea typeface="宋体" pitchFamily="2" charset="-122"/>
                <a:cs typeface="Times New Roman" pitchFamily="18" charset="0"/>
              </a:rPr>
              <a:t>B.pseudomallei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 infection.  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pic>
        <p:nvPicPr>
          <p:cNvPr id="3" name="图片 2" descr="4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214422"/>
            <a:ext cx="6073913" cy="4500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4"/>
          <p:cNvSpPr txBox="1">
            <a:spLocks noChangeArrowheads="1"/>
          </p:cNvSpPr>
          <p:nvPr/>
        </p:nvSpPr>
        <p:spPr bwMode="auto">
          <a:xfrm>
            <a:off x="485229" y="5838363"/>
            <a:ext cx="22145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err="1" smtClean="0"/>
              <a:t>miRNA</a:t>
            </a:r>
            <a:r>
              <a:rPr lang="en-US" altLang="zh-CN" sz="2000" b="1" dirty="0" smtClean="0"/>
              <a:t> microarrays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9461" name="TextBox 5"/>
          <p:cNvSpPr txBox="1">
            <a:spLocks noChangeArrowheads="1"/>
          </p:cNvSpPr>
          <p:nvPr/>
        </p:nvSpPr>
        <p:spPr bwMode="auto">
          <a:xfrm>
            <a:off x="6860853" y="6021288"/>
            <a:ext cx="14555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err="1" smtClean="0">
                <a:solidFill>
                  <a:srgbClr val="000000"/>
                </a:solidFill>
                <a:ea typeface="宋体" pitchFamily="2" charset="-122"/>
              </a:rPr>
              <a:t>qRT</a:t>
            </a:r>
            <a:r>
              <a:rPr lang="en-US" altLang="zh-CN" sz="2000" b="1" dirty="0" smtClean="0">
                <a:solidFill>
                  <a:srgbClr val="000000"/>
                </a:solidFill>
                <a:ea typeface="宋体" pitchFamily="2" charset="-122"/>
              </a:rPr>
              <a:t>-PCR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2286000" y="6176981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5832648" y="6165304"/>
            <a:ext cx="785813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9464" name="TextBox 8"/>
          <p:cNvSpPr txBox="1">
            <a:spLocks noChangeArrowheads="1"/>
          </p:cNvSpPr>
          <p:nvPr/>
        </p:nvSpPr>
        <p:spPr bwMode="auto">
          <a:xfrm>
            <a:off x="3143250" y="6034106"/>
            <a:ext cx="33009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/>
              <a:t>bioinformatics tools</a:t>
            </a:r>
            <a:endParaRPr lang="en-US" altLang="zh-CN" sz="2000" b="1" dirty="0">
              <a:solidFill>
                <a:srgbClr val="000000"/>
              </a:solidFill>
              <a:ea typeface="宋体" pitchFamily="2" charset="-122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rot="10800000">
            <a:off x="4286248" y="3929066"/>
            <a:ext cx="71438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572000" y="1142984"/>
            <a:ext cx="2928958" cy="46434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rot="10800000">
            <a:off x="4286248" y="3571876"/>
            <a:ext cx="71438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 rot="10800000">
            <a:off x="4286248" y="2285992"/>
            <a:ext cx="71438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1469" y="5429264"/>
            <a:ext cx="1428697" cy="500066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5.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</a:t>
            </a:r>
            <a:r>
              <a:rPr lang="en-US" altLang="zh-CN" sz="2400" b="1" dirty="0" err="1" smtClean="0">
                <a:latin typeface="+mn-lt"/>
                <a:ea typeface="宋体" pitchFamily="2" charset="-122"/>
                <a:cs typeface="Times New Roman" pitchFamily="18" charset="0"/>
              </a:rPr>
              <a:t>suppresse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 expression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of ATG10 by binding with its 3’UTR.  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pic>
        <p:nvPicPr>
          <p:cNvPr id="3" name="图片 2" descr="5-1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5829" y="1785938"/>
            <a:ext cx="675957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0" y="1126485"/>
            <a:ext cx="24837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err="1" smtClean="0">
                <a:solidFill>
                  <a:srgbClr val="0000CC"/>
                </a:solidFill>
                <a:ea typeface="宋体" pitchFamily="2" charset="-122"/>
              </a:rPr>
              <a:t>miRNA</a:t>
            </a:r>
            <a:r>
              <a:rPr lang="en-US" altLang="zh-CN" b="1" dirty="0" smtClean="0">
                <a:solidFill>
                  <a:srgbClr val="0000CC"/>
                </a:solidFill>
                <a:ea typeface="宋体" pitchFamily="2" charset="-122"/>
              </a:rPr>
              <a:t> target validation methods </a:t>
            </a:r>
            <a:r>
              <a:rPr lang="zh-CN" altLang="en-US" b="1" dirty="0" smtClean="0">
                <a:solidFill>
                  <a:srgbClr val="0000CC"/>
                </a:solidFill>
                <a:ea typeface="宋体" pitchFamily="2" charset="-122"/>
              </a:rPr>
              <a:t>：</a:t>
            </a:r>
            <a:endParaRPr lang="zh-CN" altLang="en-US" b="1" dirty="0">
              <a:solidFill>
                <a:srgbClr val="0000CC"/>
              </a:solidFill>
              <a:ea typeface="宋体" pitchFamily="2" charset="-122"/>
            </a:endParaRP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2465387" y="1214438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1.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Luciferase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assay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5537200" y="121443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2. WB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857405" y="1714500"/>
            <a:ext cx="7000875" cy="321468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57405" y="4929188"/>
            <a:ext cx="7000875" cy="15811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22537" name="TextBox 9"/>
          <p:cNvSpPr txBox="1">
            <a:spLocks noChangeArrowheads="1"/>
          </p:cNvSpPr>
          <p:nvPr/>
        </p:nvSpPr>
        <p:spPr bwMode="auto">
          <a:xfrm>
            <a:off x="142874" y="5500702"/>
            <a:ext cx="1500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A549 cells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22538" name="TextBox 10"/>
          <p:cNvSpPr txBox="1">
            <a:spLocks noChangeArrowheads="1"/>
          </p:cNvSpPr>
          <p:nvPr/>
        </p:nvSpPr>
        <p:spPr bwMode="auto">
          <a:xfrm>
            <a:off x="7251700" y="1214438"/>
            <a:ext cx="1496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3.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qRT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-PCR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1438" y="2643182"/>
            <a:ext cx="1500166" cy="500066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-32" y="2714620"/>
            <a:ext cx="1714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HEK293 cells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Fig 5. ATG10 is the novel target of MIR-4458, 4667-5p and 4668-5p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3210" y="2691443"/>
            <a:ext cx="7779318" cy="3473861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71438" y="1992830"/>
            <a:ext cx="1785918" cy="500066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79" name="矩形 5"/>
          <p:cNvSpPr>
            <a:spLocks noChangeArrowheads="1"/>
          </p:cNvSpPr>
          <p:nvPr/>
        </p:nvSpPr>
        <p:spPr bwMode="auto">
          <a:xfrm>
            <a:off x="142844" y="2060848"/>
            <a:ext cx="16335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HEK293</a:t>
            </a:r>
            <a:r>
              <a:rPr lang="en-US" altLang="zh-CN" b="1" dirty="0">
                <a:ea typeface="宋体" pitchFamily="2" charset="-122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ea typeface="宋体" pitchFamily="2" charset="-122"/>
              </a:rPr>
              <a:t>cells</a:t>
            </a:r>
            <a:endParaRPr lang="zh-CN" altLang="en-US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5.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</a:t>
            </a:r>
            <a:r>
              <a:rPr lang="en-US" altLang="zh-CN" sz="2400" b="1" dirty="0" err="1" smtClean="0">
                <a:latin typeface="+mn-lt"/>
                <a:ea typeface="宋体" pitchFamily="2" charset="-122"/>
                <a:cs typeface="Times New Roman" pitchFamily="18" charset="0"/>
              </a:rPr>
              <a:t>suppresse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 expression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of ATG10 by binding with its 3’UTR.  </a:t>
            </a:r>
            <a:endParaRPr lang="zh-CN" altLang="en-US" sz="2400" b="1" dirty="0">
              <a:latin typeface="+mn-lt"/>
              <a:ea typeface="宋体" pitchFamily="2" charset="-122"/>
            </a:endParaRP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0" y="1126485"/>
            <a:ext cx="24837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err="1" smtClean="0">
                <a:solidFill>
                  <a:srgbClr val="0000CC"/>
                </a:solidFill>
                <a:ea typeface="宋体" pitchFamily="2" charset="-122"/>
              </a:rPr>
              <a:t>miRNA</a:t>
            </a:r>
            <a:r>
              <a:rPr lang="en-US" altLang="zh-CN" b="1" dirty="0" smtClean="0">
                <a:solidFill>
                  <a:srgbClr val="0000CC"/>
                </a:solidFill>
                <a:ea typeface="宋体" pitchFamily="2" charset="-122"/>
              </a:rPr>
              <a:t> target validation methods </a:t>
            </a:r>
            <a:r>
              <a:rPr lang="zh-CN" altLang="en-US" b="1" dirty="0" smtClean="0">
                <a:solidFill>
                  <a:srgbClr val="0000CC"/>
                </a:solidFill>
                <a:ea typeface="宋体" pitchFamily="2" charset="-122"/>
              </a:rPr>
              <a:t>：</a:t>
            </a:r>
            <a:endParaRPr lang="zh-CN" altLang="en-US" b="1" dirty="0">
              <a:solidFill>
                <a:srgbClr val="0000CC"/>
              </a:solidFill>
              <a:ea typeface="宋体" pitchFamily="2" charset="-122"/>
            </a:endParaRPr>
          </a:p>
        </p:txBody>
      </p:sp>
      <p:sp>
        <p:nvSpPr>
          <p:cNvPr id="26" name="TextBox 5"/>
          <p:cNvSpPr txBox="1">
            <a:spLocks noChangeArrowheads="1"/>
          </p:cNvSpPr>
          <p:nvPr/>
        </p:nvSpPr>
        <p:spPr bwMode="auto">
          <a:xfrm>
            <a:off x="2465387" y="1214438"/>
            <a:ext cx="2428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1.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Luciferase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assay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5537200" y="121443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2. WB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28" name="TextBox 10"/>
          <p:cNvSpPr txBox="1">
            <a:spLocks noChangeArrowheads="1"/>
          </p:cNvSpPr>
          <p:nvPr/>
        </p:nvSpPr>
        <p:spPr bwMode="auto">
          <a:xfrm>
            <a:off x="7251700" y="1214438"/>
            <a:ext cx="14967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3.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qRT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-PCR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6.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inhibit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autophagy and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promote the intracellular survival of </a:t>
            </a:r>
            <a:r>
              <a:rPr lang="en-US" altLang="zh-CN" sz="2400" b="1" i="1" dirty="0" err="1">
                <a:latin typeface="+mn-lt"/>
                <a:ea typeface="宋体" pitchFamily="2" charset="-122"/>
                <a:cs typeface="Times New Roman" pitchFamily="18" charset="0"/>
              </a:rPr>
              <a:t>B.pseudomallei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. </a:t>
            </a:r>
            <a:endParaRPr lang="zh-CN" altLang="en-US" sz="2400" b="1" dirty="0">
              <a:latin typeface="+mn-lt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251520" y="1340768"/>
            <a:ext cx="4283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1.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Autophagy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response</a:t>
            </a:r>
          </a:p>
          <a:p>
            <a:pPr marL="342900" indent="-342900"/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WB, GFP-LC3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puncta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assay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）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4355976" y="1340768"/>
            <a:ext cx="35638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2. intracellular survival assay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pic>
        <p:nvPicPr>
          <p:cNvPr id="8" name="图片 7" descr="Fig 6. miRNAs-inhibited autophagy promotes the intracellular survival of Bp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6613" y="2214554"/>
            <a:ext cx="7271667" cy="364333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11603" y="2285992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(1) WB</a:t>
            </a:r>
            <a:endParaRPr lang="en-US" altLang="zh-CN" b="1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1691680" y="6165304"/>
            <a:ext cx="5472608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0000CC"/>
                </a:solidFill>
              </a:rPr>
              <a:t>CQ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：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Chloroquine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,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block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1600" b="1" dirty="0" err="1" smtClean="0">
                <a:solidFill>
                  <a:srgbClr val="0000CC"/>
                </a:solidFill>
              </a:rPr>
              <a:t>autophagic</a:t>
            </a:r>
            <a:r>
              <a:rPr lang="zh-CN" altLang="en-US" sz="1600" b="1" dirty="0" smtClean="0">
                <a:solidFill>
                  <a:srgbClr val="0000CC"/>
                </a:solidFill>
              </a:rPr>
              <a:t> </a:t>
            </a:r>
            <a:r>
              <a:rPr lang="en-US" altLang="zh-CN" sz="1600" b="1" dirty="0" smtClean="0">
                <a:solidFill>
                  <a:srgbClr val="0000CC"/>
                </a:solidFill>
              </a:rPr>
              <a:t>flux;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11603" y="2059536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(2) GFP-LC3</a:t>
            </a:r>
            <a:r>
              <a:rPr lang="zh-CN" altLang="en-US" b="1" dirty="0" smtClean="0">
                <a:solidFill>
                  <a:srgbClr val="000000"/>
                </a:solidFill>
                <a:ea typeface="宋体" pitchFamily="2" charset="-122"/>
              </a:rPr>
              <a:t> </a:t>
            </a:r>
            <a:r>
              <a:rPr lang="en-US" altLang="zh-CN" b="1" dirty="0" err="1" smtClean="0">
                <a:solidFill>
                  <a:srgbClr val="000000"/>
                </a:solidFill>
                <a:ea typeface="宋体" pitchFamily="2" charset="-122"/>
              </a:rPr>
              <a:t>puncta</a:t>
            </a:r>
            <a:r>
              <a:rPr lang="en-US" altLang="zh-CN" b="1" dirty="0" smtClean="0">
                <a:solidFill>
                  <a:srgbClr val="000000"/>
                </a:solidFill>
                <a:ea typeface="宋体" pitchFamily="2" charset="-122"/>
              </a:rPr>
              <a:t> assay</a:t>
            </a:r>
            <a:endParaRPr lang="zh-CN" altLang="en-US" b="1" dirty="0" smtClean="0"/>
          </a:p>
        </p:txBody>
      </p:sp>
      <p:pic>
        <p:nvPicPr>
          <p:cNvPr id="11" name="图片 10" descr="Fig 6. miRNAs-inhibited autophagy promotes the in11tracellular survival of Bp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92442" y="2571744"/>
            <a:ext cx="6865772" cy="38576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6.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inhibit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autophagy and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promote the intracellular survival of </a:t>
            </a:r>
            <a:r>
              <a:rPr lang="en-US" altLang="zh-CN" sz="2400" b="1" i="1" dirty="0" err="1">
                <a:latin typeface="+mn-lt"/>
                <a:ea typeface="宋体" pitchFamily="2" charset="-122"/>
                <a:cs typeface="Times New Roman" pitchFamily="18" charset="0"/>
              </a:rPr>
              <a:t>B.pseudomallei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. </a:t>
            </a:r>
            <a:endParaRPr lang="zh-CN" altLang="en-US" sz="2400" b="1" dirty="0">
              <a:latin typeface="+mn-lt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251520" y="1340768"/>
            <a:ext cx="4283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1.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Autophagy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response</a:t>
            </a:r>
          </a:p>
          <a:p>
            <a:pPr marL="342900" indent="-342900"/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WB, GFP-LC3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puncta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assay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）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4355976" y="1340768"/>
            <a:ext cx="35638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2. intracellular survival assay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Fig 6. miRNAs-inhibited autophagy promotes the intrace11111llular survival of Bp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500306"/>
            <a:ext cx="8748196" cy="30003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8" y="214313"/>
            <a:ext cx="9072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/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6. MIR4458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, MIR4667-5p and MIR4668-5p inhibit </a:t>
            </a:r>
            <a:r>
              <a:rPr lang="en-US" altLang="zh-CN" sz="2400" b="1" dirty="0" smtClean="0">
                <a:latin typeface="+mn-lt"/>
                <a:ea typeface="宋体" pitchFamily="2" charset="-122"/>
                <a:cs typeface="Times New Roman" pitchFamily="18" charset="0"/>
              </a:rPr>
              <a:t>autophagy and 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promote the intracellular survival of </a:t>
            </a:r>
            <a:r>
              <a:rPr lang="en-US" altLang="zh-CN" sz="2400" b="1" i="1" dirty="0" err="1">
                <a:latin typeface="+mn-lt"/>
                <a:ea typeface="宋体" pitchFamily="2" charset="-122"/>
                <a:cs typeface="Times New Roman" pitchFamily="18" charset="0"/>
              </a:rPr>
              <a:t>B.pseudomallei</a:t>
            </a:r>
            <a:r>
              <a:rPr lang="en-US" altLang="zh-CN" sz="2400" b="1" dirty="0">
                <a:latin typeface="+mn-lt"/>
                <a:ea typeface="宋体" pitchFamily="2" charset="-122"/>
                <a:cs typeface="Times New Roman" pitchFamily="18" charset="0"/>
              </a:rPr>
              <a:t>. </a:t>
            </a:r>
            <a:endParaRPr lang="zh-CN" altLang="en-US" sz="2400" b="1" dirty="0">
              <a:latin typeface="+mn-lt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251520" y="1340768"/>
            <a:ext cx="42839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1.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Autophagy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response</a:t>
            </a:r>
          </a:p>
          <a:p>
            <a:pPr marL="342900" indent="-342900"/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（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WB, GFP-LC3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 </a:t>
            </a:r>
            <a:r>
              <a:rPr lang="en-US" altLang="zh-CN" b="1" dirty="0" err="1" smtClean="0">
                <a:solidFill>
                  <a:srgbClr val="FF0000"/>
                </a:solidFill>
                <a:ea typeface="宋体" pitchFamily="2" charset="-122"/>
              </a:rPr>
              <a:t>puncta</a:t>
            </a:r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 assay</a:t>
            </a:r>
            <a:r>
              <a:rPr lang="zh-CN" altLang="en-US" b="1" dirty="0" smtClean="0">
                <a:solidFill>
                  <a:srgbClr val="FF0000"/>
                </a:solidFill>
                <a:ea typeface="宋体" pitchFamily="2" charset="-122"/>
              </a:rPr>
              <a:t>）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4355976" y="1340768"/>
            <a:ext cx="35638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ea typeface="宋体" pitchFamily="2" charset="-122"/>
              </a:rPr>
              <a:t>2. intracellular survival assay</a:t>
            </a:r>
            <a:endParaRPr lang="zh-CN" altLang="en-US" b="1" dirty="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5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201233"/>
            <a:ext cx="6407486" cy="5224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2274" y="118373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+mj-lt"/>
                <a:ea typeface="+mj-ea"/>
                <a:cs typeface="+mj-cs"/>
              </a:rPr>
              <a:t>Schematic figure</a:t>
            </a:r>
            <a:r>
              <a:rPr lang="zh-CN" altLang="en-US" sz="3600" b="1" dirty="0" smtClean="0">
                <a:latin typeface="+mj-lt"/>
                <a:ea typeface="+mj-ea"/>
                <a:cs typeface="+mj-cs"/>
              </a:rPr>
              <a:t>：</a:t>
            </a:r>
            <a:endParaRPr lang="zh-CN" altLang="en-US" sz="36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3925670" cy="868363"/>
          </a:xfrm>
        </p:spPr>
        <p:txBody>
          <a:bodyPr>
            <a:normAutofit fontScale="90000"/>
          </a:bodyPr>
          <a:lstStyle/>
          <a:p>
            <a:r>
              <a:rPr lang="en-GB" altLang="zh-CN" sz="4000" b="1" dirty="0" smtClean="0"/>
              <a:t>Acknowledgments</a:t>
            </a:r>
            <a:endParaRPr lang="zh-CN" altLang="zh-CN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268760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Prof. </a:t>
            </a:r>
            <a:r>
              <a:rPr lang="en-US" altLang="zh-CN" sz="3200" dirty="0" err="1" smtClean="0">
                <a:solidFill>
                  <a:srgbClr val="000000"/>
                </a:solidFill>
                <a:latin typeface="+mn-lt"/>
              </a:rPr>
              <a:t>Xuhu</a:t>
            </a:r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 Mao</a:t>
            </a:r>
            <a:endParaRPr lang="zh-CN" altLang="en-US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086977"/>
            <a:ext cx="34563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Dr. Bing Tang</a:t>
            </a:r>
          </a:p>
          <a:p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Dr. Yao Fang</a:t>
            </a:r>
          </a:p>
        </p:txBody>
      </p:sp>
      <p:pic>
        <p:nvPicPr>
          <p:cNvPr id="12" name="图片 6" descr="图片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88640"/>
            <a:ext cx="2376264" cy="167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211960" y="2086977"/>
            <a:ext cx="32403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Pan Zhu</a:t>
            </a:r>
          </a:p>
          <a:p>
            <a:r>
              <a:rPr lang="en-US" altLang="zh-CN" sz="3200" dirty="0" err="1" smtClean="0">
                <a:solidFill>
                  <a:srgbClr val="000000"/>
                </a:solidFill>
                <a:latin typeface="+mn-lt"/>
              </a:rPr>
              <a:t>Chunyan</a:t>
            </a:r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+mn-lt"/>
              </a:rPr>
              <a:t>Ren</a:t>
            </a:r>
            <a:endParaRPr lang="en-US" altLang="zh-CN" sz="3200" dirty="0" smtClean="0">
              <a:solidFill>
                <a:srgbClr val="000000"/>
              </a:solidFill>
              <a:latin typeface="+mn-lt"/>
            </a:endParaRPr>
          </a:p>
          <a:p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Kun Wang</a:t>
            </a:r>
          </a:p>
          <a:p>
            <a:r>
              <a:rPr lang="en-US" altLang="zh-CN" sz="3200" dirty="0" err="1" smtClean="0">
                <a:solidFill>
                  <a:srgbClr val="000000"/>
                </a:solidFill>
                <a:latin typeface="+mn-lt"/>
              </a:rPr>
              <a:t>Yinping</a:t>
            </a:r>
            <a:r>
              <a:rPr lang="en-US" altLang="zh-CN" sz="3200" dirty="0" smtClean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zh-CN" sz="3200" dirty="0" err="1" smtClean="0">
                <a:solidFill>
                  <a:srgbClr val="000000"/>
                </a:solidFill>
                <a:latin typeface="+mn-lt"/>
              </a:rPr>
              <a:t>Jia</a:t>
            </a:r>
            <a:endParaRPr lang="zh-CN" altLang="en-US" sz="3200" dirty="0" smtClean="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1916832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 descr="DSC0214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r="6688"/>
          <a:stretch>
            <a:fillRect/>
          </a:stretch>
        </p:blipFill>
        <p:spPr bwMode="auto">
          <a:xfrm>
            <a:off x="5220072" y="4293096"/>
            <a:ext cx="3504374" cy="253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6" descr="IMG_098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1018" r="5901"/>
          <a:stretch>
            <a:fillRect/>
          </a:stretch>
        </p:blipFill>
        <p:spPr bwMode="auto">
          <a:xfrm>
            <a:off x="467543" y="4291024"/>
            <a:ext cx="3816425" cy="25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2420888"/>
            <a:ext cx="7848922" cy="1470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zh-CN" sz="6000" dirty="0" smtClean="0">
                <a:ea typeface="宋体" pitchFamily="2" charset="-122"/>
              </a:rPr>
              <a:t>Thanks for your attention!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6789</TotalTime>
  <Words>2859</Words>
  <Application>Microsoft Macintosh PowerPoint</Application>
  <PresentationFormat>全屏显示(4:3)</PresentationFormat>
  <Paragraphs>247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Burkholderia pseudomallei inhibits autophagy to benefit its intracellular survival in lung epithelial cells by suppressing ATG10</vt:lpstr>
      <vt:lpstr>Background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Acknowledgments</vt:lpstr>
      <vt:lpstr>Thanks for your attention!</vt:lpstr>
    </vt:vector>
  </TitlesOfParts>
  <Company>落雪梨花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User</dc:creator>
  <cp:lastModifiedBy>Li</cp:lastModifiedBy>
  <cp:revision>428</cp:revision>
  <dcterms:created xsi:type="dcterms:W3CDTF">2009-08-21T08:37:52Z</dcterms:created>
  <dcterms:modified xsi:type="dcterms:W3CDTF">2016-05-10T19:21:27Z</dcterms:modified>
</cp:coreProperties>
</file>