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0" r:id="rId2"/>
    <p:sldId id="281" r:id="rId3"/>
    <p:sldId id="282" r:id="rId4"/>
    <p:sldId id="283" r:id="rId5"/>
    <p:sldId id="308" r:id="rId6"/>
    <p:sldId id="285" r:id="rId7"/>
    <p:sldId id="286" r:id="rId8"/>
    <p:sldId id="287" r:id="rId9"/>
    <p:sldId id="288" r:id="rId10"/>
    <p:sldId id="290" r:id="rId11"/>
    <p:sldId id="291" r:id="rId12"/>
    <p:sldId id="293" r:id="rId13"/>
    <p:sldId id="294" r:id="rId14"/>
    <p:sldId id="295" r:id="rId15"/>
    <p:sldId id="296" r:id="rId16"/>
    <p:sldId id="301" r:id="rId17"/>
    <p:sldId id="302" r:id="rId18"/>
    <p:sldId id="303" r:id="rId19"/>
    <p:sldId id="307" r:id="rId20"/>
    <p:sldId id="306" r:id="rId21"/>
    <p:sldId id="299" r:id="rId2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F83922-F01E-46BA-8D85-0E4463D11876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8C050-7389-49A1-AAAC-1D41AEC8D2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552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2E3F-BF31-4B78-A508-67507F72818C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E6A85-C75A-44BB-8E75-9AD5A9C1A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30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2E3F-BF31-4B78-A508-67507F72818C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E6A85-C75A-44BB-8E75-9AD5A9C1A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419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2E3F-BF31-4B78-A508-67507F72818C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E6A85-C75A-44BB-8E75-9AD5A9C1A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433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2E3F-BF31-4B78-A508-67507F72818C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E6A85-C75A-44BB-8E75-9AD5A9C1A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09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2E3F-BF31-4B78-A508-67507F72818C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E6A85-C75A-44BB-8E75-9AD5A9C1A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96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2E3F-BF31-4B78-A508-67507F72818C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E6A85-C75A-44BB-8E75-9AD5A9C1A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911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2E3F-BF31-4B78-A508-67507F72818C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E6A85-C75A-44BB-8E75-9AD5A9C1A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0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2E3F-BF31-4B78-A508-67507F72818C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E6A85-C75A-44BB-8E75-9AD5A9C1A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2E3F-BF31-4B78-A508-67507F72818C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E6A85-C75A-44BB-8E75-9AD5A9C1A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56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2E3F-BF31-4B78-A508-67507F72818C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E6A85-C75A-44BB-8E75-9AD5A9C1A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59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2E3F-BF31-4B78-A508-67507F72818C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E6A85-C75A-44BB-8E75-9AD5A9C1A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01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D2E3F-BF31-4B78-A508-67507F72818C}" type="datetimeFigureOut">
              <a:rPr lang="en-US" smtClean="0"/>
              <a:t>6/23/2017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E6A85-C75A-44BB-8E75-9AD5A9C1A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30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om.pk/url?sa=i&amp;rct=j&amp;q=&amp;esrc=s&amp;source=images&amp;cd=&amp;cad=rja&amp;uact=8&amp;ved=0ahUKEwiItMya3tPUAhXLmLQKHUHvCo8QjRwIBw&amp;url=http%3A%2F%2Fwww.uio.no%2Fenglish%2Fabout%2Fcollaboration%2Funiversities-against-death-penalty%2Ffacebook%2F&amp;psig=AFQjCNGiYX2Lcn0y3sW5M8lbP0Sb7l1h5Q&amp;ust=1498299357053226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ogle.com.pk/url?sa=i&amp;rct=j&amp;q=&amp;esrc=s&amp;source=images&amp;cd=&amp;cad=rja&amp;uact=8&amp;ved=0ahUKEwiItMya3tPUAhXLmLQKHUHvCo8QjRwIBw&amp;url=http%3A%2F%2Fwww.uio.no%2Fenglish%2Fabout%2Fcollaboration%2Funiversities-against-death-penalty%2Ffacebook%2F&amp;psig=AFQjCNGiYX2Lcn0y3sW5M8lbP0Sb7l1h5Q&amp;ust=1498299357053226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"/>
          <p:cNvSpPr txBox="1">
            <a:spLocks noChangeArrowheads="1"/>
          </p:cNvSpPr>
          <p:nvPr/>
        </p:nvSpPr>
        <p:spPr bwMode="auto">
          <a:xfrm>
            <a:off x="152400" y="1981200"/>
            <a:ext cx="88392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b="1" dirty="0">
                <a:solidFill>
                  <a:srgbClr val="C00000"/>
                </a:solidFill>
              </a:rPr>
              <a:t>Self-</a:t>
            </a:r>
            <a:r>
              <a:rPr lang="en-GB" b="1" dirty="0" err="1">
                <a:solidFill>
                  <a:srgbClr val="C00000"/>
                </a:solidFill>
              </a:rPr>
              <a:t>multimerization</a:t>
            </a:r>
            <a:r>
              <a:rPr lang="en-GB" b="1" dirty="0">
                <a:solidFill>
                  <a:srgbClr val="C00000"/>
                </a:solidFill>
              </a:rPr>
              <a:t> of transglutaminase-2 mediated by the calcium binding C1 domain</a:t>
            </a:r>
            <a:endParaRPr lang="en-GB" altLang="nb-NO" b="1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2051" name="Text Box 8"/>
          <p:cNvSpPr txBox="1">
            <a:spLocks noChangeArrowheads="1"/>
          </p:cNvSpPr>
          <p:nvPr/>
        </p:nvSpPr>
        <p:spPr bwMode="auto">
          <a:xfrm>
            <a:off x="2593652" y="4065794"/>
            <a:ext cx="337303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000" b="1" dirty="0">
                <a:solidFill>
                  <a:srgbClr val="FF0000"/>
                </a:solidFill>
                <a:latin typeface="Arial" charset="0"/>
              </a:rPr>
              <a:t>Qamar </a:t>
            </a:r>
            <a:r>
              <a:rPr lang="en-US" altLang="nb-NO" sz="2000" b="1" dirty="0" smtClean="0">
                <a:solidFill>
                  <a:srgbClr val="FF0000"/>
                </a:solidFill>
                <a:latin typeface="Arial" charset="0"/>
              </a:rPr>
              <a:t>Bashir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nb-NO" sz="2000" b="1" dirty="0" smtClean="0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nb-NO" sz="2000" b="1" dirty="0" smtClean="0">
                <a:solidFill>
                  <a:srgbClr val="FF0000"/>
                </a:solidFill>
                <a:latin typeface="Arial" charset="0"/>
              </a:rPr>
              <a:t>University of Oslo Norway</a:t>
            </a:r>
            <a:endParaRPr lang="en-US" altLang="nb-NO" sz="20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685800" y="533400"/>
            <a:ext cx="2590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nb-NO" sz="2000" b="1" dirty="0" smtClean="0">
                <a:latin typeface="Arial" charset="0"/>
              </a:rPr>
              <a:t>June 26, </a:t>
            </a:r>
            <a:r>
              <a:rPr lang="en-US" altLang="nb-NO" sz="2000" b="1" dirty="0" smtClean="0">
                <a:latin typeface="Arial" charset="0"/>
              </a:rPr>
              <a:t>2017</a:t>
            </a:r>
            <a:endParaRPr lang="en-US" altLang="nb-NO" sz="2000" b="1" dirty="0">
              <a:latin typeface="Arial" charset="0"/>
            </a:endParaRPr>
          </a:p>
        </p:txBody>
      </p:sp>
      <p:pic>
        <p:nvPicPr>
          <p:cNvPr id="1026" name="Picture 2" descr="Image result for oslo universit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62171"/>
            <a:ext cx="1342678" cy="134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00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44"/>
    </mc:Choice>
    <mc:Fallback xmlns="">
      <p:transition spd="slow" advTm="1014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239963" y="161925"/>
            <a:ext cx="3524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b-NO" sz="2800" b="1" dirty="0" err="1">
                <a:solidFill>
                  <a:srgbClr val="0000FF"/>
                </a:solidFill>
                <a:latin typeface="Arial" charset="0"/>
              </a:rPr>
              <a:t>Celiac</a:t>
            </a:r>
            <a:r>
              <a:rPr lang="nl-NL" altLang="nb-NO" sz="28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nl-NL" altLang="nb-NO" sz="2800" b="1" dirty="0" err="1">
                <a:solidFill>
                  <a:srgbClr val="0000FF"/>
                </a:solidFill>
                <a:latin typeface="Arial" charset="0"/>
              </a:rPr>
              <a:t>disease</a:t>
            </a:r>
            <a:r>
              <a:rPr lang="nl-NL" altLang="nb-NO" sz="2800" b="1" dirty="0">
                <a:solidFill>
                  <a:srgbClr val="0000FF"/>
                </a:solidFill>
                <a:latin typeface="Arial" charset="0"/>
              </a:rPr>
              <a:t> (CD)</a:t>
            </a:r>
            <a:endParaRPr lang="en-GB" altLang="nb-NO" sz="28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533400" y="620688"/>
            <a:ext cx="807720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nb-NO" altLang="en-US" sz="2000" dirty="0">
                <a:latin typeface="Arial" charset="0"/>
              </a:rPr>
              <a:t>aberrant </a:t>
            </a:r>
            <a:r>
              <a:rPr lang="nb-NO" altLang="en-US" sz="2000" dirty="0" err="1">
                <a:latin typeface="Arial" charset="0"/>
              </a:rPr>
              <a:t>autoimmune</a:t>
            </a:r>
            <a:r>
              <a:rPr lang="nb-NO" altLang="en-US" sz="2000" dirty="0">
                <a:latin typeface="Arial" charset="0"/>
              </a:rPr>
              <a:t> </a:t>
            </a:r>
            <a:r>
              <a:rPr lang="nb-NO" altLang="en-US" sz="2000" dirty="0" err="1">
                <a:latin typeface="Arial" charset="0"/>
              </a:rPr>
              <a:t>response</a:t>
            </a:r>
            <a:r>
              <a:rPr lang="nb-NO" altLang="en-US" sz="2000" dirty="0">
                <a:latin typeface="Arial" charset="0"/>
              </a:rPr>
              <a:t> to </a:t>
            </a:r>
            <a:r>
              <a:rPr lang="nb-NO" altLang="en-US" sz="2000" dirty="0" err="1">
                <a:latin typeface="Arial" charset="0"/>
              </a:rPr>
              <a:t>dietry</a:t>
            </a:r>
            <a:r>
              <a:rPr lang="nb-NO" altLang="en-US" sz="2000" dirty="0">
                <a:latin typeface="Arial" charset="0"/>
              </a:rPr>
              <a:t> gluten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nb-NO" altLang="en-US" sz="2000" dirty="0" err="1">
                <a:latin typeface="Arial" charset="0"/>
              </a:rPr>
              <a:t>Enterocyte</a:t>
            </a:r>
            <a:r>
              <a:rPr lang="nb-NO" altLang="en-US" sz="2000" dirty="0">
                <a:latin typeface="Arial" charset="0"/>
              </a:rPr>
              <a:t> killing, </a:t>
            </a:r>
            <a:r>
              <a:rPr lang="nb-NO" altLang="en-US" sz="2000" dirty="0" err="1">
                <a:latin typeface="Arial" charset="0"/>
              </a:rPr>
              <a:t>damaging</a:t>
            </a:r>
            <a:r>
              <a:rPr lang="nb-NO" altLang="en-US" sz="2000" dirty="0">
                <a:latin typeface="Arial" charset="0"/>
              </a:rPr>
              <a:t> </a:t>
            </a:r>
            <a:r>
              <a:rPr lang="nb-NO" altLang="en-US" sz="2000" dirty="0" err="1">
                <a:latin typeface="Arial" charset="0"/>
              </a:rPr>
              <a:t>small</a:t>
            </a:r>
            <a:r>
              <a:rPr lang="nb-NO" altLang="en-US" sz="2000" dirty="0">
                <a:latin typeface="Arial" charset="0"/>
              </a:rPr>
              <a:t> </a:t>
            </a:r>
            <a:r>
              <a:rPr lang="nb-NO" altLang="en-US" sz="2000" dirty="0" err="1">
                <a:latin typeface="Arial" charset="0"/>
              </a:rPr>
              <a:t>intestine</a:t>
            </a:r>
            <a:r>
              <a:rPr lang="nb-NO" altLang="en-US" sz="2000" dirty="0">
                <a:latin typeface="Arial" charset="0"/>
              </a:rPr>
              <a:t>, </a:t>
            </a:r>
            <a:r>
              <a:rPr lang="nb-NO" altLang="en-US" sz="2000" dirty="0" err="1">
                <a:latin typeface="Arial" charset="0"/>
              </a:rPr>
              <a:t>affecting</a:t>
            </a:r>
            <a:r>
              <a:rPr lang="nb-NO" altLang="en-US" sz="2000" dirty="0">
                <a:latin typeface="Arial" charset="0"/>
              </a:rPr>
              <a:t> </a:t>
            </a:r>
            <a:r>
              <a:rPr lang="nb-NO" altLang="en-US" sz="2000" dirty="0" err="1">
                <a:latin typeface="Arial" charset="0"/>
              </a:rPr>
              <a:t>nutrient</a:t>
            </a:r>
            <a:r>
              <a:rPr lang="nb-NO" altLang="en-US" sz="2000" dirty="0">
                <a:latin typeface="Arial" charset="0"/>
              </a:rPr>
              <a:t> </a:t>
            </a:r>
            <a:r>
              <a:rPr lang="nb-NO" altLang="en-US" sz="2000" dirty="0" err="1">
                <a:latin typeface="Arial" charset="0"/>
              </a:rPr>
              <a:t>absorption</a:t>
            </a:r>
            <a:endParaRPr lang="nb-NO" altLang="en-US" sz="2000" dirty="0">
              <a:latin typeface="Arial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nb-NO" altLang="en-US" sz="2000" dirty="0">
                <a:latin typeface="Arial" charset="0"/>
              </a:rPr>
              <a:t>CD4+ T-</a:t>
            </a:r>
            <a:r>
              <a:rPr lang="nb-NO" altLang="en-US" sz="2000" dirty="0" err="1">
                <a:latin typeface="Arial" charset="0"/>
              </a:rPr>
              <a:t>cell</a:t>
            </a:r>
            <a:r>
              <a:rPr lang="nb-NO" altLang="en-US" sz="2000" dirty="0">
                <a:latin typeface="Arial" charset="0"/>
              </a:rPr>
              <a:t> </a:t>
            </a:r>
            <a:r>
              <a:rPr lang="nb-NO" altLang="en-US" sz="2000" dirty="0" err="1">
                <a:latin typeface="Arial" charset="0"/>
              </a:rPr>
              <a:t>response</a:t>
            </a:r>
            <a:r>
              <a:rPr lang="nb-NO" altLang="en-US" sz="2000" dirty="0">
                <a:latin typeface="Arial" charset="0"/>
              </a:rPr>
              <a:t> </a:t>
            </a:r>
            <a:r>
              <a:rPr lang="nb-NO" altLang="en-US" sz="2000" dirty="0" err="1">
                <a:latin typeface="Arial" charset="0"/>
              </a:rPr>
              <a:t>towards</a:t>
            </a:r>
            <a:r>
              <a:rPr lang="nb-NO" altLang="en-US" sz="2000" dirty="0">
                <a:latin typeface="Arial" charset="0"/>
              </a:rPr>
              <a:t> gluten </a:t>
            </a:r>
            <a:r>
              <a:rPr lang="nb-NO" altLang="en-US" sz="2000" dirty="0" err="1">
                <a:latin typeface="Arial" charset="0"/>
              </a:rPr>
              <a:t>derived</a:t>
            </a:r>
            <a:r>
              <a:rPr lang="nb-NO" altLang="en-US" sz="2000" dirty="0">
                <a:latin typeface="Arial" charset="0"/>
              </a:rPr>
              <a:t> </a:t>
            </a:r>
            <a:r>
              <a:rPr lang="nb-NO" altLang="en-US" sz="2000" dirty="0" err="1">
                <a:latin typeface="Arial" charset="0"/>
              </a:rPr>
              <a:t>peptides</a:t>
            </a:r>
            <a:endParaRPr lang="nb-NO" altLang="en-US" sz="2000" dirty="0">
              <a:latin typeface="Arial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nb-NO" altLang="en-US" sz="2000" dirty="0" err="1">
                <a:latin typeface="Arial" charset="0"/>
              </a:rPr>
              <a:t>Genetically</a:t>
            </a:r>
            <a:r>
              <a:rPr lang="nb-NO" altLang="en-US" sz="2000" dirty="0">
                <a:latin typeface="Arial" charset="0"/>
              </a:rPr>
              <a:t> susceptible </a:t>
            </a:r>
            <a:r>
              <a:rPr lang="nb-NO" altLang="en-US" sz="2000" dirty="0" err="1">
                <a:latin typeface="Arial" charset="0"/>
              </a:rPr>
              <a:t>individuals</a:t>
            </a:r>
            <a:r>
              <a:rPr lang="nb-NO" altLang="en-US" sz="2000" dirty="0">
                <a:latin typeface="Arial" charset="0"/>
              </a:rPr>
              <a:t> </a:t>
            </a:r>
            <a:r>
              <a:rPr lang="nb-NO" altLang="en-US" sz="2000" dirty="0" err="1">
                <a:latin typeface="Arial" charset="0"/>
              </a:rPr>
              <a:t>carrying</a:t>
            </a:r>
            <a:r>
              <a:rPr lang="nb-NO" altLang="en-US" sz="2000" dirty="0">
                <a:latin typeface="Arial" charset="0"/>
              </a:rPr>
              <a:t> </a:t>
            </a:r>
            <a:r>
              <a:rPr lang="nb-NO" altLang="en-US" sz="2000" dirty="0" smtClean="0">
                <a:latin typeface="Arial" charset="0"/>
              </a:rPr>
              <a:t>HLA-DQ2.5</a:t>
            </a:r>
            <a:r>
              <a:rPr lang="nb-NO" altLang="en-US" sz="2000" dirty="0">
                <a:latin typeface="Arial" charset="0"/>
              </a:rPr>
              <a:t>, </a:t>
            </a:r>
            <a:r>
              <a:rPr lang="nb-NO" altLang="en-US" sz="2000" dirty="0" smtClean="0">
                <a:latin typeface="Arial" charset="0"/>
              </a:rPr>
              <a:t>HLA-DQ2.2 </a:t>
            </a:r>
            <a:r>
              <a:rPr lang="nb-NO" altLang="en-US" sz="2000" dirty="0">
                <a:latin typeface="Arial" charset="0"/>
              </a:rPr>
              <a:t>and </a:t>
            </a:r>
            <a:r>
              <a:rPr lang="nb-NO" altLang="en-US" sz="2000" dirty="0" smtClean="0">
                <a:latin typeface="Arial" charset="0"/>
              </a:rPr>
              <a:t>HLA-DQ8</a:t>
            </a:r>
            <a:endParaRPr lang="nb-NO" altLang="en-US" sz="2000" dirty="0">
              <a:latin typeface="Arial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nb-NO" altLang="en-US" sz="2000" dirty="0" err="1">
                <a:latin typeface="Arial" charset="0"/>
              </a:rPr>
              <a:t>Deamidated</a:t>
            </a:r>
            <a:r>
              <a:rPr lang="nb-NO" altLang="en-US" sz="2000" dirty="0">
                <a:latin typeface="Arial" charset="0"/>
              </a:rPr>
              <a:t> gluten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nb-NO" altLang="en-US" sz="2000" dirty="0" err="1" smtClean="0">
                <a:latin typeface="Arial" charset="0"/>
              </a:rPr>
              <a:t>disease</a:t>
            </a:r>
            <a:r>
              <a:rPr lang="nb-NO" altLang="en-US" sz="2000" dirty="0" smtClean="0">
                <a:latin typeface="Arial" charset="0"/>
              </a:rPr>
              <a:t> </a:t>
            </a:r>
            <a:r>
              <a:rPr lang="nb-NO" altLang="en-US" sz="2000" dirty="0" err="1">
                <a:latin typeface="Arial" charset="0"/>
              </a:rPr>
              <a:t>specific</a:t>
            </a:r>
            <a:r>
              <a:rPr lang="nb-NO" altLang="en-US" sz="2000" dirty="0">
                <a:latin typeface="Arial" charset="0"/>
              </a:rPr>
              <a:t>, gluten dependent antibody </a:t>
            </a:r>
            <a:r>
              <a:rPr lang="nb-NO" altLang="en-US" sz="2000" dirty="0" err="1">
                <a:latin typeface="Arial" charset="0"/>
              </a:rPr>
              <a:t>production</a:t>
            </a:r>
            <a:endParaRPr lang="nb-NO" altLang="en-US" sz="2000" dirty="0">
              <a:latin typeface="Arial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nb-NO" altLang="en-US" sz="2000" dirty="0">
                <a:latin typeface="Arial" charset="0"/>
              </a:rPr>
              <a:t>	</a:t>
            </a:r>
            <a:r>
              <a:rPr lang="nb-NO" altLang="en-US" sz="2000" dirty="0" err="1" smtClean="0">
                <a:latin typeface="Arial" charset="0"/>
              </a:rPr>
              <a:t>Transglutaminase</a:t>
            </a:r>
            <a:r>
              <a:rPr lang="nb-NO" altLang="en-US" sz="2000" dirty="0" smtClean="0">
                <a:latin typeface="Arial" charset="0"/>
              </a:rPr>
              <a:t> </a:t>
            </a:r>
            <a:r>
              <a:rPr lang="nb-NO" altLang="en-US" sz="2000" dirty="0">
                <a:latin typeface="Arial" charset="0"/>
              </a:rPr>
              <a:t>2</a:t>
            </a:r>
          </a:p>
        </p:txBody>
      </p:sp>
      <p:pic>
        <p:nvPicPr>
          <p:cNvPr id="3076" name="Picture 2" descr="C:\Users\jorunsta\Desktop\Corel figures\Ann Christin Corel\Ludvig Corel April 2012\Marsh 0-3 with plasma cells (large)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99"/>
          <a:stretch>
            <a:fillRect/>
          </a:stretch>
        </p:blipFill>
        <p:spPr bwMode="auto">
          <a:xfrm>
            <a:off x="6558284" y="4257675"/>
            <a:ext cx="2262188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7" name="Group 23"/>
          <p:cNvGrpSpPr>
            <a:grpSpLocks/>
          </p:cNvGrpSpPr>
          <p:nvPr/>
        </p:nvGrpSpPr>
        <p:grpSpPr bwMode="auto">
          <a:xfrm>
            <a:off x="3564259" y="4478338"/>
            <a:ext cx="950913" cy="1957387"/>
            <a:chOff x="1132764" y="2420888"/>
            <a:chExt cx="1289715" cy="2765544"/>
          </a:xfrm>
        </p:grpSpPr>
        <p:pic>
          <p:nvPicPr>
            <p:cNvPr id="3084" name="Picture 2" descr="C:\Users\jorunsta\Desktop\Corel figures\Ann Christin Corel\Ludvig Corel April 2012\Marsh 0-3 with plasma cells (large).t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36" r="80434"/>
            <a:stretch>
              <a:fillRect/>
            </a:stretch>
          </p:blipFill>
          <p:spPr bwMode="auto">
            <a:xfrm>
              <a:off x="1132764" y="2420888"/>
              <a:ext cx="1015598" cy="2736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2" descr="C:\Users\jorunsta\Desktop\Corel figures\Ann Christin Corel\Ludvig Corel April 2012\Marsh 0-3 with plasma cells (large).t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50" r="84464"/>
            <a:stretch>
              <a:fillRect/>
            </a:stretch>
          </p:blipFill>
          <p:spPr bwMode="auto">
            <a:xfrm>
              <a:off x="1850131" y="2450128"/>
              <a:ext cx="572348" cy="2736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8" name="TextBox 26"/>
          <p:cNvSpPr txBox="1">
            <a:spLocks noChangeArrowheads="1"/>
          </p:cNvSpPr>
          <p:nvPr/>
        </p:nvSpPr>
        <p:spPr bwMode="auto">
          <a:xfrm>
            <a:off x="3591247" y="6335713"/>
            <a:ext cx="9064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Healthy</a:t>
            </a:r>
          </a:p>
        </p:txBody>
      </p:sp>
      <p:sp>
        <p:nvSpPr>
          <p:cNvPr id="3079" name="TextBox 27"/>
          <p:cNvSpPr txBox="1">
            <a:spLocks noChangeArrowheads="1"/>
          </p:cNvSpPr>
          <p:nvPr/>
        </p:nvSpPr>
        <p:spPr bwMode="auto">
          <a:xfrm>
            <a:off x="7309172" y="6326188"/>
            <a:ext cx="736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Celiac</a:t>
            </a:r>
          </a:p>
        </p:txBody>
      </p:sp>
      <p:sp>
        <p:nvSpPr>
          <p:cNvPr id="3080" name="TextBox 28"/>
          <p:cNvSpPr txBox="1">
            <a:spLocks noChangeArrowheads="1"/>
          </p:cNvSpPr>
          <p:nvPr/>
        </p:nvSpPr>
        <p:spPr bwMode="auto">
          <a:xfrm>
            <a:off x="5110484" y="4846638"/>
            <a:ext cx="947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>
                <a:latin typeface="Arial" charset="0"/>
              </a:rPr>
              <a:t>+ gluten</a:t>
            </a:r>
            <a:endParaRPr lang="en-US" altLang="en-US" sz="1800">
              <a:latin typeface="Arial" charset="0"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5135884" y="5337175"/>
            <a:ext cx="949325" cy="206375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31" name="Right Arrow 30"/>
          <p:cNvSpPr/>
          <p:nvPr/>
        </p:nvSpPr>
        <p:spPr>
          <a:xfrm rot="10800000">
            <a:off x="5080322" y="5132388"/>
            <a:ext cx="949325" cy="204787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3083" name="TextBox 31"/>
          <p:cNvSpPr txBox="1">
            <a:spLocks noChangeArrowheads="1"/>
          </p:cNvSpPr>
          <p:nvPr/>
        </p:nvSpPr>
        <p:spPr bwMode="auto">
          <a:xfrm>
            <a:off x="5110484" y="5643563"/>
            <a:ext cx="903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>
                <a:latin typeface="Arial" charset="0"/>
              </a:rPr>
              <a:t>- gluten</a:t>
            </a:r>
            <a:endParaRPr lang="en-US" altLang="en-US" sz="18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0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303338" y="161925"/>
            <a:ext cx="53975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b-NO" sz="2800" b="1">
                <a:solidFill>
                  <a:srgbClr val="0000FF"/>
                </a:solidFill>
                <a:latin typeface="Arial" charset="0"/>
              </a:rPr>
              <a:t>Trasglutaminase 2 (TG2) in CD</a:t>
            </a:r>
            <a:endParaRPr lang="en-GB" altLang="nb-NO" sz="2800" b="1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900113" y="990600"/>
            <a:ext cx="7786687" cy="4708981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nb-NO" altLang="nb-NO" sz="2000" dirty="0" err="1"/>
              <a:t>Catalyzes</a:t>
            </a:r>
            <a:r>
              <a:rPr lang="nb-NO" altLang="nb-NO" sz="2000" dirty="0"/>
              <a:t> </a:t>
            </a:r>
            <a:r>
              <a:rPr lang="nb-NO" altLang="nb-NO" sz="2000" dirty="0" err="1"/>
              <a:t>highly</a:t>
            </a:r>
            <a:r>
              <a:rPr lang="nb-NO" altLang="nb-NO" sz="2000" dirty="0"/>
              <a:t> </a:t>
            </a:r>
            <a:r>
              <a:rPr lang="nb-NO" altLang="nb-NO" sz="2000" dirty="0" err="1"/>
              <a:t>specific</a:t>
            </a:r>
            <a:r>
              <a:rPr lang="nb-NO" altLang="nb-NO" sz="2000" dirty="0"/>
              <a:t> </a:t>
            </a:r>
            <a:r>
              <a:rPr lang="nb-NO" altLang="nb-NO" sz="2000" dirty="0" err="1"/>
              <a:t>deamidation</a:t>
            </a:r>
            <a:r>
              <a:rPr lang="nb-NO" altLang="nb-NO" sz="2000" dirty="0"/>
              <a:t> of gluten </a:t>
            </a:r>
            <a:r>
              <a:rPr lang="nb-NO" altLang="nb-NO" sz="2000" dirty="0" err="1"/>
              <a:t>peptides</a:t>
            </a:r>
            <a:endParaRPr lang="nb-NO" altLang="nb-NO" sz="2000" dirty="0"/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nb-NO" altLang="nb-NO" sz="2000" dirty="0" err="1"/>
              <a:t>Generates</a:t>
            </a:r>
            <a:r>
              <a:rPr lang="nb-NO" altLang="nb-NO" sz="2000" dirty="0"/>
              <a:t> </a:t>
            </a:r>
            <a:r>
              <a:rPr lang="nb-NO" altLang="nb-NO" sz="2000" dirty="0" err="1"/>
              <a:t>immunogenic</a:t>
            </a:r>
            <a:r>
              <a:rPr lang="nb-NO" altLang="nb-NO" sz="2000" dirty="0"/>
              <a:t> CD4+ T-</a:t>
            </a:r>
            <a:r>
              <a:rPr lang="nb-NO" altLang="nb-NO" sz="2000" dirty="0" err="1"/>
              <a:t>cell</a:t>
            </a:r>
            <a:r>
              <a:rPr lang="nb-NO" altLang="nb-NO" sz="2000" dirty="0"/>
              <a:t> </a:t>
            </a:r>
            <a:r>
              <a:rPr lang="nb-NO" altLang="nb-NO" sz="2000" dirty="0" err="1"/>
              <a:t>epitopes</a:t>
            </a:r>
            <a:r>
              <a:rPr lang="nb-NO" altLang="nb-NO" sz="2000" dirty="0"/>
              <a:t>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nb-NO" altLang="nb-NO" sz="2000" dirty="0" err="1"/>
              <a:t>Transamidation</a:t>
            </a:r>
            <a:r>
              <a:rPr lang="nb-NO" altLang="nb-NO" sz="2000" dirty="0"/>
              <a:t>: </a:t>
            </a:r>
            <a:r>
              <a:rPr lang="nb-NO" altLang="nb-NO" sz="2000" dirty="0" err="1"/>
              <a:t>covalent</a:t>
            </a:r>
            <a:r>
              <a:rPr lang="nb-NO" altLang="nb-NO" sz="2000" dirty="0"/>
              <a:t> cross linking of </a:t>
            </a:r>
            <a:r>
              <a:rPr lang="nb-NO" altLang="nb-NO" sz="2000" dirty="0" err="1"/>
              <a:t>glutamine</a:t>
            </a:r>
            <a:r>
              <a:rPr lang="nb-NO" altLang="nb-NO" sz="2000" dirty="0"/>
              <a:t> with </a:t>
            </a:r>
            <a:r>
              <a:rPr lang="nb-NO" altLang="nb-NO" sz="2000" dirty="0" err="1"/>
              <a:t>lysine</a:t>
            </a:r>
            <a:r>
              <a:rPr lang="nb-NO" altLang="nb-NO" sz="2000" dirty="0"/>
              <a:t> or </a:t>
            </a:r>
            <a:r>
              <a:rPr lang="nb-NO" altLang="nb-NO" sz="2000" dirty="0" err="1"/>
              <a:t>primary</a:t>
            </a:r>
            <a:r>
              <a:rPr lang="nb-NO" altLang="nb-NO" sz="2000" dirty="0"/>
              <a:t> </a:t>
            </a:r>
            <a:r>
              <a:rPr lang="nb-NO" altLang="nb-NO" sz="2000" dirty="0" err="1"/>
              <a:t>amine</a:t>
            </a:r>
            <a:r>
              <a:rPr lang="nb-NO" altLang="nb-NO" sz="2000" dirty="0"/>
              <a:t>  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nb-NO" altLang="nb-NO" sz="2000" dirty="0"/>
              <a:t>Autoantigen</a:t>
            </a: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r>
              <a:rPr lang="nb-NO" altLang="nb-NO" sz="2000" dirty="0"/>
              <a:t>gluten </a:t>
            </a:r>
            <a:r>
              <a:rPr lang="nb-NO" altLang="nb-NO" sz="2000" dirty="0" smtClean="0"/>
              <a:t>dependent</a:t>
            </a:r>
          </a:p>
          <a:p>
            <a:pPr lvl="1">
              <a:lnSpc>
                <a:spcPct val="150000"/>
              </a:lnSpc>
              <a:buFont typeface="Arial" charset="0"/>
              <a:buChar char="•"/>
            </a:pPr>
            <a:endParaRPr lang="nb-NO" sz="2000" dirty="0"/>
          </a:p>
          <a:p>
            <a:pPr marL="457200" lvl="1" indent="0">
              <a:lnSpc>
                <a:spcPct val="150000"/>
              </a:lnSpc>
            </a:pPr>
            <a:r>
              <a:rPr lang="nb-NO" sz="2000" dirty="0" smtClean="0"/>
              <a:t>TG2 has dual </a:t>
            </a:r>
            <a:r>
              <a:rPr lang="nb-NO" sz="2000" dirty="0" err="1" smtClean="0"/>
              <a:t>role</a:t>
            </a:r>
            <a:r>
              <a:rPr lang="nb-NO" sz="2000" dirty="0" smtClean="0"/>
              <a:t>, and </a:t>
            </a:r>
            <a:r>
              <a:rPr lang="nb-NO" sz="2000" dirty="0"/>
              <a:t>is </a:t>
            </a:r>
            <a:r>
              <a:rPr lang="nb-NO" sz="2000" dirty="0" err="1"/>
              <a:t>central</a:t>
            </a:r>
            <a:r>
              <a:rPr lang="nb-NO" sz="2000" dirty="0"/>
              <a:t> to CD </a:t>
            </a:r>
            <a:endParaRPr lang="nb-NO" sz="2000" dirty="0" smtClean="0"/>
          </a:p>
          <a:p>
            <a:pPr marL="457200" lvl="1" indent="0">
              <a:lnSpc>
                <a:spcPct val="150000"/>
              </a:lnSpc>
            </a:pPr>
            <a:r>
              <a:rPr lang="nb-NO" sz="2000" dirty="0" err="1" smtClean="0"/>
              <a:t>Poorly</a:t>
            </a:r>
            <a:r>
              <a:rPr lang="nb-NO" sz="2000" dirty="0" smtClean="0"/>
              <a:t> </a:t>
            </a:r>
            <a:r>
              <a:rPr lang="nb-NO" sz="2000" dirty="0" err="1"/>
              <a:t>understood</a:t>
            </a:r>
            <a:endParaRPr lang="nb-NO" altLang="nb-NO" sz="2000" dirty="0"/>
          </a:p>
          <a:p>
            <a:pPr>
              <a:lnSpc>
                <a:spcPct val="150000"/>
              </a:lnSpc>
            </a:pPr>
            <a:r>
              <a:rPr lang="nb-NO" altLang="nb-NO" sz="2000" dirty="0" smtClean="0"/>
              <a:t> </a:t>
            </a:r>
            <a:endParaRPr lang="nb-NO" altLang="nb-NO" sz="1000" dirty="0"/>
          </a:p>
        </p:txBody>
      </p:sp>
    </p:spTree>
    <p:extLst>
      <p:ext uri="{BB962C8B-B14F-4D97-AF65-F5344CB8AC3E}">
        <p14:creationId xmlns:p14="http://schemas.microsoft.com/office/powerpoint/2010/main" val="29580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M:\pc\Desktop\pics\clos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867456"/>
            <a:ext cx="2014440" cy="3544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2" descr="M:\pc\Desktop\pics\op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604" y="1143000"/>
            <a:ext cx="1898396" cy="527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2895600" y="6248400"/>
            <a:ext cx="1676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800" b="1" dirty="0">
                <a:solidFill>
                  <a:srgbClr val="0000FF"/>
                </a:solidFill>
                <a:latin typeface="Arial" charset="0"/>
              </a:rPr>
              <a:t>Closed</a:t>
            </a: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6172199" y="6248400"/>
            <a:ext cx="12954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800" b="1" dirty="0">
                <a:solidFill>
                  <a:srgbClr val="0000FF"/>
                </a:solidFill>
                <a:latin typeface="Arial" charset="0"/>
              </a:rPr>
              <a:t>Open</a:t>
            </a:r>
          </a:p>
        </p:txBody>
      </p:sp>
      <p:sp>
        <p:nvSpPr>
          <p:cNvPr id="5126" name="TextBox 5"/>
          <p:cNvSpPr txBox="1">
            <a:spLocks noChangeArrowheads="1"/>
          </p:cNvSpPr>
          <p:nvPr/>
        </p:nvSpPr>
        <p:spPr bwMode="auto">
          <a:xfrm>
            <a:off x="7531099" y="5574268"/>
            <a:ext cx="13843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 b="1" dirty="0">
                <a:solidFill>
                  <a:srgbClr val="C00000"/>
                </a:solidFill>
                <a:latin typeface="Arial" charset="0"/>
              </a:rPr>
              <a:t>N terminal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91400" y="4101369"/>
            <a:ext cx="1752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b="1" dirty="0" err="1">
                <a:solidFill>
                  <a:schemeClr val="accent6"/>
                </a:solidFill>
              </a:rPr>
              <a:t>Catalytic</a:t>
            </a:r>
            <a:r>
              <a:rPr lang="nb-NO" b="1" dirty="0">
                <a:solidFill>
                  <a:schemeClr val="accent6"/>
                </a:solidFill>
              </a:rPr>
              <a:t> </a:t>
            </a:r>
            <a:r>
              <a:rPr lang="nb-NO" b="1" dirty="0" err="1">
                <a:solidFill>
                  <a:schemeClr val="accent6"/>
                </a:solidFill>
              </a:rPr>
              <a:t>core</a:t>
            </a:r>
            <a:endParaRPr lang="nb-NO" b="1" dirty="0">
              <a:solidFill>
                <a:schemeClr val="accent6"/>
              </a:solidFill>
            </a:endParaRPr>
          </a:p>
        </p:txBody>
      </p:sp>
      <p:sp>
        <p:nvSpPr>
          <p:cNvPr id="5128" name="TextBox 7"/>
          <p:cNvSpPr txBox="1">
            <a:spLocks noChangeArrowheads="1"/>
          </p:cNvSpPr>
          <p:nvPr/>
        </p:nvSpPr>
        <p:spPr bwMode="auto">
          <a:xfrm>
            <a:off x="7616823" y="3276600"/>
            <a:ext cx="14478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 b="1" dirty="0">
                <a:solidFill>
                  <a:srgbClr val="00CC00"/>
                </a:solidFill>
                <a:latin typeface="Arial" charset="0"/>
              </a:rPr>
              <a:t>C1 domain</a:t>
            </a:r>
          </a:p>
        </p:txBody>
      </p:sp>
      <p:sp>
        <p:nvSpPr>
          <p:cNvPr id="5129" name="TextBox 8"/>
          <p:cNvSpPr txBox="1">
            <a:spLocks noChangeArrowheads="1"/>
          </p:cNvSpPr>
          <p:nvPr/>
        </p:nvSpPr>
        <p:spPr bwMode="auto">
          <a:xfrm>
            <a:off x="7616823" y="1848974"/>
            <a:ext cx="14351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 b="1" dirty="0">
                <a:solidFill>
                  <a:srgbClr val="00CC00"/>
                </a:solidFill>
                <a:latin typeface="Arial" charset="0"/>
              </a:rPr>
              <a:t>C2 domain</a:t>
            </a:r>
          </a:p>
        </p:txBody>
      </p:sp>
      <p:sp>
        <p:nvSpPr>
          <p:cNvPr id="5130" name="Text Box 2"/>
          <p:cNvSpPr txBox="1">
            <a:spLocks noChangeArrowheads="1"/>
          </p:cNvSpPr>
          <p:nvPr/>
        </p:nvSpPr>
        <p:spPr bwMode="auto">
          <a:xfrm>
            <a:off x="2178512" y="85725"/>
            <a:ext cx="35423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b-NO" sz="2800" b="1" dirty="0" err="1" smtClean="0">
                <a:solidFill>
                  <a:srgbClr val="0000FF"/>
                </a:solidFill>
                <a:latin typeface="Arial" charset="0"/>
              </a:rPr>
              <a:t>Transglutaminase</a:t>
            </a:r>
            <a:r>
              <a:rPr lang="nl-NL" altLang="nb-NO" sz="2800" b="1" dirty="0" smtClean="0">
                <a:solidFill>
                  <a:srgbClr val="0000FF"/>
                </a:solidFill>
                <a:latin typeface="Arial" charset="0"/>
              </a:rPr>
              <a:t> 2</a:t>
            </a:r>
            <a:endParaRPr lang="en-GB" altLang="nb-NO" sz="28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620688"/>
            <a:ext cx="619753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Wound</a:t>
            </a:r>
            <a:r>
              <a:rPr lang="nb-N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healing </a:t>
            </a:r>
            <a:r>
              <a:rPr lang="nb-N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enzyme</a:t>
            </a:r>
            <a:endParaRPr lang="nb-NO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</a:t>
            </a:r>
            <a:r>
              <a:rPr lang="nb-NO" sz="20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++</a:t>
            </a:r>
            <a:r>
              <a:rPr lang="nb-N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dependent </a:t>
            </a:r>
            <a:r>
              <a:rPr lang="nb-N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enzyme</a:t>
            </a:r>
            <a:endParaRPr lang="nb-NO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Expressed</a:t>
            </a:r>
            <a:r>
              <a:rPr lang="nb-N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nb-N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cytosol</a:t>
            </a:r>
            <a:r>
              <a:rPr lang="nb-N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nb-N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present </a:t>
            </a:r>
            <a:r>
              <a:rPr lang="nb-N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extracellular</a:t>
            </a:r>
            <a:r>
              <a:rPr lang="nb-N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nb-N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endParaRPr lang="nb-NO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Intracellularly</a:t>
            </a:r>
            <a:r>
              <a:rPr lang="nb-N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nb-N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nb-NO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GTPase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08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1600200" y="1752600"/>
            <a:ext cx="39163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TG2 full </a:t>
            </a: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length</a:t>
            </a: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 (1-687)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TG2 1-586 (</a:t>
            </a: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missing</a:t>
            </a: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 C1 domain)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TG2 1-465 (</a:t>
            </a: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missing</a:t>
            </a: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 C1C2 domain)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TG2 C1 domain (466-586)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TG2 C2 domain (586-687)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TG2 C1C2 domain (466-687)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2370646" y="238125"/>
            <a:ext cx="363753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nl-NL" altLang="nb-NO" sz="2800" b="1" dirty="0">
                <a:solidFill>
                  <a:srgbClr val="0000FF"/>
                </a:solidFill>
                <a:latin typeface="Arial" charset="0"/>
              </a:rPr>
              <a:t>TG2 </a:t>
            </a:r>
            <a:r>
              <a:rPr lang="nl-NL" altLang="nb-NO" sz="2800" b="1" dirty="0" err="1">
                <a:solidFill>
                  <a:srgbClr val="0000FF"/>
                </a:solidFill>
                <a:latin typeface="Arial" charset="0"/>
              </a:rPr>
              <a:t>multimerization</a:t>
            </a:r>
            <a:endParaRPr lang="en-GB" altLang="nb-NO" sz="2800" b="1" dirty="0">
              <a:solidFill>
                <a:srgbClr val="0000FF"/>
              </a:solidFill>
              <a:latin typeface="Arial" charset="0"/>
            </a:endParaRPr>
          </a:p>
        </p:txBody>
      </p:sp>
      <p:pic>
        <p:nvPicPr>
          <p:cNvPr id="5" name="Picture 2" descr="M:\pc\Desktop\pics\op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604" y="1143000"/>
            <a:ext cx="1898396" cy="527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31099" y="5574268"/>
            <a:ext cx="13843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 b="1" dirty="0">
                <a:solidFill>
                  <a:srgbClr val="C00000"/>
                </a:solidFill>
                <a:latin typeface="Arial" charset="0"/>
              </a:rPr>
              <a:t>N terminal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91400" y="4101369"/>
            <a:ext cx="1752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b="1" dirty="0" err="1">
                <a:solidFill>
                  <a:schemeClr val="accent6"/>
                </a:solidFill>
              </a:rPr>
              <a:t>Catalytic</a:t>
            </a:r>
            <a:r>
              <a:rPr lang="nb-NO" b="1" dirty="0">
                <a:solidFill>
                  <a:schemeClr val="accent6"/>
                </a:solidFill>
              </a:rPr>
              <a:t> </a:t>
            </a:r>
            <a:r>
              <a:rPr lang="nb-NO" b="1" dirty="0" err="1">
                <a:solidFill>
                  <a:schemeClr val="accent6"/>
                </a:solidFill>
              </a:rPr>
              <a:t>core</a:t>
            </a:r>
            <a:endParaRPr lang="nb-NO" b="1" dirty="0">
              <a:solidFill>
                <a:schemeClr val="accent6"/>
              </a:solidFill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616823" y="3276600"/>
            <a:ext cx="14478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 b="1" dirty="0">
                <a:solidFill>
                  <a:srgbClr val="00CC00"/>
                </a:solidFill>
                <a:latin typeface="Arial" charset="0"/>
              </a:rPr>
              <a:t>C1 domain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616823" y="1848974"/>
            <a:ext cx="14351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1800" b="1" dirty="0">
                <a:solidFill>
                  <a:srgbClr val="00CC00"/>
                </a:solidFill>
                <a:latin typeface="Arial" charset="0"/>
              </a:rPr>
              <a:t>C2 domain</a:t>
            </a:r>
          </a:p>
        </p:txBody>
      </p:sp>
    </p:spTree>
    <p:extLst>
      <p:ext uri="{BB962C8B-B14F-4D97-AF65-F5344CB8AC3E}">
        <p14:creationId xmlns:p14="http://schemas.microsoft.com/office/powerpoint/2010/main" val="283140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tools.thermofisher.com/content/sfs/gallery/high/21580-BS3-st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104900"/>
            <a:ext cx="4713287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2689225" y="238125"/>
            <a:ext cx="30003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b-NO" sz="2800" b="1">
                <a:solidFill>
                  <a:srgbClr val="0000FF"/>
                </a:solidFill>
                <a:latin typeface="Arial" charset="0"/>
              </a:rPr>
              <a:t>BS3 cross linker</a:t>
            </a:r>
            <a:endParaRPr lang="en-GB" altLang="nb-NO" sz="2800" b="1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7172" name="TextBox 1"/>
          <p:cNvSpPr txBox="1">
            <a:spLocks noChangeArrowheads="1"/>
          </p:cNvSpPr>
          <p:nvPr/>
        </p:nvSpPr>
        <p:spPr bwMode="auto">
          <a:xfrm>
            <a:off x="533400" y="3267075"/>
            <a:ext cx="4572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dirty="0" err="1">
                <a:latin typeface="Arial" charset="0"/>
              </a:rPr>
              <a:t>Amine</a:t>
            </a:r>
            <a:r>
              <a:rPr lang="nb-NO" altLang="en-US" sz="1800" dirty="0">
                <a:latin typeface="Arial" charset="0"/>
              </a:rPr>
              <a:t>-to-</a:t>
            </a:r>
            <a:r>
              <a:rPr lang="nb-NO" altLang="en-US" sz="1800" dirty="0" err="1">
                <a:latin typeface="Arial" charset="0"/>
              </a:rPr>
              <a:t>amine</a:t>
            </a:r>
            <a:r>
              <a:rPr lang="nb-NO" altLang="en-US" sz="1800" dirty="0">
                <a:latin typeface="Arial" charset="0"/>
              </a:rPr>
              <a:t> cross linker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dirty="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800" dirty="0" err="1">
                <a:latin typeface="Arial" charset="0"/>
              </a:rPr>
              <a:t>Capture</a:t>
            </a:r>
            <a:r>
              <a:rPr lang="nb-NO" altLang="en-US" sz="1800" dirty="0">
                <a:latin typeface="Arial" charset="0"/>
              </a:rPr>
              <a:t> non-</a:t>
            </a:r>
            <a:r>
              <a:rPr lang="nb-NO" altLang="en-US" sz="1800" dirty="0" err="1">
                <a:latin typeface="Arial" charset="0"/>
              </a:rPr>
              <a:t>covalent</a:t>
            </a:r>
            <a:r>
              <a:rPr lang="nb-NO" altLang="en-US" sz="1800" dirty="0">
                <a:latin typeface="Arial" charset="0"/>
              </a:rPr>
              <a:t> </a:t>
            </a:r>
            <a:r>
              <a:rPr lang="nb-NO" altLang="en-US" sz="1800" dirty="0" err="1">
                <a:latin typeface="Arial" charset="0"/>
              </a:rPr>
              <a:t>interactions</a:t>
            </a:r>
            <a:endParaRPr lang="nb-NO" altLang="en-US" sz="1800" dirty="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dirty="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800" dirty="0">
                <a:latin typeface="Arial" charset="0"/>
              </a:rPr>
              <a:t>Forms </a:t>
            </a:r>
            <a:r>
              <a:rPr lang="nb-NO" altLang="en-US" sz="1800" dirty="0" err="1">
                <a:latin typeface="Arial" charset="0"/>
              </a:rPr>
              <a:t>amide</a:t>
            </a:r>
            <a:r>
              <a:rPr lang="nb-NO" altLang="en-US" sz="1800" dirty="0">
                <a:latin typeface="Arial" charset="0"/>
              </a:rPr>
              <a:t> </a:t>
            </a:r>
            <a:r>
              <a:rPr lang="nb-NO" altLang="en-US" sz="1800" dirty="0" err="1">
                <a:latin typeface="Arial" charset="0"/>
              </a:rPr>
              <a:t>bond</a:t>
            </a:r>
            <a:r>
              <a:rPr lang="nb-NO" altLang="en-US" sz="1800" dirty="0">
                <a:latin typeface="Arial" charset="0"/>
              </a:rPr>
              <a:t> with </a:t>
            </a:r>
            <a:r>
              <a:rPr lang="nb-NO" altLang="en-US" sz="1800" dirty="0" err="1">
                <a:latin typeface="Arial" charset="0"/>
              </a:rPr>
              <a:t>primary</a:t>
            </a:r>
            <a:r>
              <a:rPr lang="nb-NO" altLang="en-US" sz="1800" dirty="0">
                <a:latin typeface="Arial" charset="0"/>
              </a:rPr>
              <a:t> </a:t>
            </a:r>
            <a:r>
              <a:rPr lang="nb-NO" altLang="en-US" sz="1800" dirty="0" err="1">
                <a:latin typeface="Arial" charset="0"/>
              </a:rPr>
              <a:t>amines</a:t>
            </a:r>
            <a:r>
              <a:rPr lang="nb-NO" altLang="en-US" sz="1800" dirty="0">
                <a:latin typeface="Arial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800" dirty="0" err="1">
                <a:latin typeface="Arial" charset="0"/>
              </a:rPr>
              <a:t>Release</a:t>
            </a:r>
            <a:r>
              <a:rPr lang="nb-NO" altLang="en-US" sz="1800" dirty="0">
                <a:latin typeface="Arial" charset="0"/>
              </a:rPr>
              <a:t> of N-</a:t>
            </a:r>
            <a:r>
              <a:rPr lang="nb-NO" altLang="en-US" sz="1800" dirty="0" err="1">
                <a:latin typeface="Arial" charset="0"/>
              </a:rPr>
              <a:t>hydroxysulfosuccinimide</a:t>
            </a:r>
            <a:endParaRPr lang="nb-NO" altLang="en-US" sz="1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90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58888"/>
            <a:ext cx="4648200" cy="384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414463"/>
            <a:ext cx="3271838" cy="338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2"/>
          <p:cNvSpPr txBox="1">
            <a:spLocks noChangeArrowheads="1"/>
          </p:cNvSpPr>
          <p:nvPr/>
        </p:nvSpPr>
        <p:spPr bwMode="auto">
          <a:xfrm>
            <a:off x="2130425" y="85725"/>
            <a:ext cx="36369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b-NO" sz="2800" b="1">
                <a:solidFill>
                  <a:srgbClr val="0000FF"/>
                </a:solidFill>
                <a:latin typeface="Arial" charset="0"/>
              </a:rPr>
              <a:t>TG2 multimerization</a:t>
            </a:r>
            <a:endParaRPr lang="en-GB" altLang="nb-NO" sz="2800" b="1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35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143000"/>
            <a:ext cx="2946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TextBox 1"/>
          <p:cNvSpPr txBox="1">
            <a:spLocks noChangeArrowheads="1"/>
          </p:cNvSpPr>
          <p:nvPr/>
        </p:nvSpPr>
        <p:spPr bwMode="auto">
          <a:xfrm>
            <a:off x="3276600" y="6400800"/>
            <a:ext cx="548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>
                <a:latin typeface="Arial" charset="0"/>
              </a:rPr>
              <a:t>Stamnaes J et al. (2015) </a:t>
            </a:r>
            <a:r>
              <a:rPr lang="nb-NO" altLang="en-US" sz="1800" i="1">
                <a:latin typeface="Arial" charset="0"/>
              </a:rPr>
              <a:t>PloS One</a:t>
            </a:r>
            <a:r>
              <a:rPr lang="nb-NO" altLang="en-US" sz="1800">
                <a:latin typeface="Arial" charset="0"/>
              </a:rPr>
              <a:t> 10:e0134922</a:t>
            </a:r>
          </a:p>
        </p:txBody>
      </p:sp>
      <p:sp>
        <p:nvSpPr>
          <p:cNvPr id="9220" name="Text Box 2"/>
          <p:cNvSpPr txBox="1">
            <a:spLocks noChangeArrowheads="1"/>
          </p:cNvSpPr>
          <p:nvPr/>
        </p:nvSpPr>
        <p:spPr bwMode="auto">
          <a:xfrm>
            <a:off x="1930400" y="161925"/>
            <a:ext cx="45180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b-NO" sz="2800" b="1">
                <a:solidFill>
                  <a:srgbClr val="0000FF"/>
                </a:solidFill>
                <a:latin typeface="Arial" charset="0"/>
              </a:rPr>
              <a:t>Dynamic Light Scattering</a:t>
            </a:r>
            <a:endParaRPr lang="en-GB" altLang="nb-NO" sz="2800" b="1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9221" name="TextBox 2"/>
          <p:cNvSpPr txBox="1">
            <a:spLocks noChangeArrowheads="1"/>
          </p:cNvSpPr>
          <p:nvPr/>
        </p:nvSpPr>
        <p:spPr bwMode="auto">
          <a:xfrm>
            <a:off x="304800" y="1524000"/>
            <a:ext cx="4479925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Characterize</a:t>
            </a: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particle</a:t>
            </a: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size</a:t>
            </a: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Fluctuations</a:t>
            </a: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 in </a:t>
            </a: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scattered</a:t>
            </a: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light</a:t>
            </a: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intensity</a:t>
            </a: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Diffusion</a:t>
            </a: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coefficient</a:t>
            </a: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 of </a:t>
            </a: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particles</a:t>
            </a: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Particle</a:t>
            </a: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 </a:t>
            </a:r>
            <a:r>
              <a:rPr lang="nb-NO" altLang="en-US" sz="1800" b="1" dirty="0" err="1">
                <a:solidFill>
                  <a:srgbClr val="0000FF"/>
                </a:solidFill>
                <a:latin typeface="Arial" charset="0"/>
              </a:rPr>
              <a:t>population</a:t>
            </a: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91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2946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71600"/>
            <a:ext cx="256381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4" name="TextBox 1"/>
          <p:cNvSpPr txBox="1">
            <a:spLocks noChangeArrowheads="1"/>
          </p:cNvSpPr>
          <p:nvPr/>
        </p:nvSpPr>
        <p:spPr bwMode="auto">
          <a:xfrm>
            <a:off x="3276600" y="6400800"/>
            <a:ext cx="548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>
                <a:latin typeface="Arial" charset="0"/>
              </a:rPr>
              <a:t>Stamnaes J et al. (2015) </a:t>
            </a:r>
            <a:r>
              <a:rPr lang="nb-NO" altLang="en-US" sz="1800" i="1">
                <a:latin typeface="Arial" charset="0"/>
              </a:rPr>
              <a:t>PloS One</a:t>
            </a:r>
            <a:r>
              <a:rPr lang="nb-NO" altLang="en-US" sz="1800">
                <a:latin typeface="Arial" charset="0"/>
              </a:rPr>
              <a:t> 10:e0134922</a:t>
            </a:r>
          </a:p>
        </p:txBody>
      </p:sp>
      <p:sp>
        <p:nvSpPr>
          <p:cNvPr id="10245" name="Text Box 2"/>
          <p:cNvSpPr txBox="1">
            <a:spLocks noChangeArrowheads="1"/>
          </p:cNvSpPr>
          <p:nvPr/>
        </p:nvSpPr>
        <p:spPr bwMode="auto">
          <a:xfrm>
            <a:off x="1930400" y="161925"/>
            <a:ext cx="45180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b-NO" sz="2800" b="1">
                <a:solidFill>
                  <a:srgbClr val="0000FF"/>
                </a:solidFill>
                <a:latin typeface="Arial" charset="0"/>
              </a:rPr>
              <a:t>Dynamic Light Scattering</a:t>
            </a:r>
            <a:endParaRPr lang="en-GB" altLang="nb-NO" sz="2800" b="1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94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2657475" cy="204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359150"/>
            <a:ext cx="2655888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788" y="1143000"/>
            <a:ext cx="2582862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359150"/>
            <a:ext cx="2481263" cy="189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988" y="1143000"/>
            <a:ext cx="2546350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75" y="3359150"/>
            <a:ext cx="2597150" cy="20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6" name="TextBox 1"/>
          <p:cNvSpPr txBox="1">
            <a:spLocks noChangeArrowheads="1"/>
          </p:cNvSpPr>
          <p:nvPr/>
        </p:nvSpPr>
        <p:spPr bwMode="auto">
          <a:xfrm>
            <a:off x="838200" y="228600"/>
            <a:ext cx="152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>
                <a:solidFill>
                  <a:srgbClr val="0000FF"/>
                </a:solidFill>
                <a:latin typeface="Arial" charset="0"/>
              </a:rPr>
              <a:t>TG2 1-687</a:t>
            </a:r>
          </a:p>
        </p:txBody>
      </p:sp>
      <p:sp>
        <p:nvSpPr>
          <p:cNvPr id="12297" name="TextBox 10"/>
          <p:cNvSpPr txBox="1">
            <a:spLocks noChangeArrowheads="1"/>
          </p:cNvSpPr>
          <p:nvPr/>
        </p:nvSpPr>
        <p:spPr bwMode="auto">
          <a:xfrm>
            <a:off x="3733800" y="228600"/>
            <a:ext cx="152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>
                <a:solidFill>
                  <a:srgbClr val="0000FF"/>
                </a:solidFill>
                <a:latin typeface="Arial" charset="0"/>
              </a:rPr>
              <a:t>TG2 1-586</a:t>
            </a:r>
          </a:p>
        </p:txBody>
      </p:sp>
      <p:sp>
        <p:nvSpPr>
          <p:cNvPr id="12298" name="TextBox 11"/>
          <p:cNvSpPr txBox="1">
            <a:spLocks noChangeArrowheads="1"/>
          </p:cNvSpPr>
          <p:nvPr/>
        </p:nvSpPr>
        <p:spPr bwMode="auto">
          <a:xfrm>
            <a:off x="6934200" y="228600"/>
            <a:ext cx="152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>
                <a:solidFill>
                  <a:srgbClr val="0000FF"/>
                </a:solidFill>
                <a:latin typeface="Arial" charset="0"/>
              </a:rPr>
              <a:t>TG2 1-465</a:t>
            </a:r>
          </a:p>
        </p:txBody>
      </p:sp>
      <p:sp>
        <p:nvSpPr>
          <p:cNvPr id="12299" name="TextBox 2"/>
          <p:cNvSpPr txBox="1">
            <a:spLocks noChangeArrowheads="1"/>
          </p:cNvSpPr>
          <p:nvPr/>
        </p:nvSpPr>
        <p:spPr bwMode="auto">
          <a:xfrm>
            <a:off x="1795463" y="1447800"/>
            <a:ext cx="1133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>
                <a:latin typeface="Arial" charset="0"/>
              </a:rPr>
              <a:t>1mM EDTA</a:t>
            </a:r>
          </a:p>
        </p:txBody>
      </p:sp>
      <p:sp>
        <p:nvSpPr>
          <p:cNvPr id="12300" name="TextBox 13"/>
          <p:cNvSpPr txBox="1">
            <a:spLocks noChangeArrowheads="1"/>
          </p:cNvSpPr>
          <p:nvPr/>
        </p:nvSpPr>
        <p:spPr bwMode="auto">
          <a:xfrm>
            <a:off x="4597400" y="1447800"/>
            <a:ext cx="1133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>
                <a:latin typeface="Arial" charset="0"/>
              </a:rPr>
              <a:t>1mM EDTA</a:t>
            </a:r>
          </a:p>
        </p:txBody>
      </p:sp>
      <p:sp>
        <p:nvSpPr>
          <p:cNvPr id="12301" name="TextBox 14"/>
          <p:cNvSpPr txBox="1">
            <a:spLocks noChangeArrowheads="1"/>
          </p:cNvSpPr>
          <p:nvPr/>
        </p:nvSpPr>
        <p:spPr bwMode="auto">
          <a:xfrm>
            <a:off x="7466013" y="1368425"/>
            <a:ext cx="11334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>
                <a:latin typeface="Arial" charset="0"/>
              </a:rPr>
              <a:t>1mM EDTA</a:t>
            </a:r>
          </a:p>
        </p:txBody>
      </p:sp>
      <p:sp>
        <p:nvSpPr>
          <p:cNvPr id="12302" name="TextBox 15"/>
          <p:cNvSpPr txBox="1">
            <a:spLocks noChangeArrowheads="1"/>
          </p:cNvSpPr>
          <p:nvPr/>
        </p:nvSpPr>
        <p:spPr bwMode="auto">
          <a:xfrm>
            <a:off x="914400" y="3581400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5mM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sp>
        <p:nvSpPr>
          <p:cNvPr id="12303" name="TextBox 16"/>
          <p:cNvSpPr txBox="1">
            <a:spLocks noChangeArrowheads="1"/>
          </p:cNvSpPr>
          <p:nvPr/>
        </p:nvSpPr>
        <p:spPr bwMode="auto">
          <a:xfrm>
            <a:off x="3868738" y="3584575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5mM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sp>
        <p:nvSpPr>
          <p:cNvPr id="12304" name="TextBox 17"/>
          <p:cNvSpPr txBox="1">
            <a:spLocks noChangeArrowheads="1"/>
          </p:cNvSpPr>
          <p:nvPr/>
        </p:nvSpPr>
        <p:spPr bwMode="auto">
          <a:xfrm>
            <a:off x="7483475" y="3584575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5mM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</p:spTree>
    <p:extLst>
      <p:ext uri="{BB962C8B-B14F-4D97-AF65-F5344CB8AC3E}">
        <p14:creationId xmlns:p14="http://schemas.microsoft.com/office/powerpoint/2010/main" val="176190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81075"/>
            <a:ext cx="2590800" cy="200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29000"/>
            <a:ext cx="2624138" cy="198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325" y="981075"/>
            <a:ext cx="2606675" cy="201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263" y="3352800"/>
            <a:ext cx="2674937" cy="205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75" y="992188"/>
            <a:ext cx="2651125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475" y="3276600"/>
            <a:ext cx="2678113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20" name="TextBox 7"/>
          <p:cNvSpPr txBox="1">
            <a:spLocks noChangeArrowheads="1"/>
          </p:cNvSpPr>
          <p:nvPr/>
        </p:nvSpPr>
        <p:spPr bwMode="auto">
          <a:xfrm>
            <a:off x="533400" y="228600"/>
            <a:ext cx="213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>
                <a:solidFill>
                  <a:srgbClr val="0000FF"/>
                </a:solidFill>
                <a:latin typeface="Arial" charset="0"/>
              </a:rPr>
              <a:t>TG2-C1 (466-586)</a:t>
            </a:r>
          </a:p>
        </p:txBody>
      </p:sp>
      <p:sp>
        <p:nvSpPr>
          <p:cNvPr id="13321" name="TextBox 8"/>
          <p:cNvSpPr txBox="1">
            <a:spLocks noChangeArrowheads="1"/>
          </p:cNvSpPr>
          <p:nvPr/>
        </p:nvSpPr>
        <p:spPr bwMode="auto">
          <a:xfrm>
            <a:off x="3429000" y="228600"/>
            <a:ext cx="213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>
                <a:solidFill>
                  <a:srgbClr val="0000FF"/>
                </a:solidFill>
                <a:latin typeface="Arial" charset="0"/>
              </a:rPr>
              <a:t>TG2-C2 (586-687)</a:t>
            </a:r>
          </a:p>
        </p:txBody>
      </p:sp>
      <p:sp>
        <p:nvSpPr>
          <p:cNvPr id="13322" name="TextBox 9"/>
          <p:cNvSpPr txBox="1">
            <a:spLocks noChangeArrowheads="1"/>
          </p:cNvSpPr>
          <p:nvPr/>
        </p:nvSpPr>
        <p:spPr bwMode="auto">
          <a:xfrm>
            <a:off x="6248400" y="2286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>
                <a:solidFill>
                  <a:srgbClr val="0000FF"/>
                </a:solidFill>
                <a:latin typeface="Arial" charset="0"/>
              </a:rPr>
              <a:t>TG2-C1C2 (466-687)</a:t>
            </a:r>
          </a:p>
        </p:txBody>
      </p:sp>
      <p:sp>
        <p:nvSpPr>
          <p:cNvPr id="13323" name="TextBox 10"/>
          <p:cNvSpPr txBox="1">
            <a:spLocks noChangeArrowheads="1"/>
          </p:cNvSpPr>
          <p:nvPr/>
        </p:nvSpPr>
        <p:spPr bwMode="auto">
          <a:xfrm>
            <a:off x="1600200" y="1295400"/>
            <a:ext cx="1133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>
                <a:latin typeface="Arial" charset="0"/>
              </a:rPr>
              <a:t>1mM EDTA</a:t>
            </a:r>
          </a:p>
        </p:txBody>
      </p:sp>
      <p:sp>
        <p:nvSpPr>
          <p:cNvPr id="13324" name="TextBox 11"/>
          <p:cNvSpPr txBox="1">
            <a:spLocks noChangeArrowheads="1"/>
          </p:cNvSpPr>
          <p:nvPr/>
        </p:nvSpPr>
        <p:spPr bwMode="auto">
          <a:xfrm>
            <a:off x="4495800" y="1247775"/>
            <a:ext cx="1133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>
                <a:latin typeface="Arial" charset="0"/>
              </a:rPr>
              <a:t>1mM EDTA</a:t>
            </a:r>
          </a:p>
        </p:txBody>
      </p:sp>
      <p:sp>
        <p:nvSpPr>
          <p:cNvPr id="13325" name="TextBox 12"/>
          <p:cNvSpPr txBox="1">
            <a:spLocks noChangeArrowheads="1"/>
          </p:cNvSpPr>
          <p:nvPr/>
        </p:nvSpPr>
        <p:spPr bwMode="auto">
          <a:xfrm>
            <a:off x="7324725" y="1247775"/>
            <a:ext cx="1133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>
                <a:latin typeface="Arial" charset="0"/>
              </a:rPr>
              <a:t>1mM EDTA</a:t>
            </a:r>
          </a:p>
        </p:txBody>
      </p:sp>
      <p:sp>
        <p:nvSpPr>
          <p:cNvPr id="13326" name="TextBox 13"/>
          <p:cNvSpPr txBox="1">
            <a:spLocks noChangeArrowheads="1"/>
          </p:cNvSpPr>
          <p:nvPr/>
        </p:nvSpPr>
        <p:spPr bwMode="auto">
          <a:xfrm>
            <a:off x="609600" y="3581400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5mM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sp>
        <p:nvSpPr>
          <p:cNvPr id="13327" name="TextBox 14"/>
          <p:cNvSpPr txBox="1">
            <a:spLocks noChangeArrowheads="1"/>
          </p:cNvSpPr>
          <p:nvPr/>
        </p:nvSpPr>
        <p:spPr bwMode="auto">
          <a:xfrm>
            <a:off x="4267200" y="3505200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5mM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sp>
        <p:nvSpPr>
          <p:cNvPr id="13328" name="TextBox 15"/>
          <p:cNvSpPr txBox="1">
            <a:spLocks noChangeArrowheads="1"/>
          </p:cNvSpPr>
          <p:nvPr/>
        </p:nvSpPr>
        <p:spPr bwMode="auto">
          <a:xfrm>
            <a:off x="6400800" y="3503613"/>
            <a:ext cx="1295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5mM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</p:spTree>
    <p:extLst>
      <p:ext uri="{BB962C8B-B14F-4D97-AF65-F5344CB8AC3E}">
        <p14:creationId xmlns:p14="http://schemas.microsoft.com/office/powerpoint/2010/main" val="29575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29718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1154113" y="2217738"/>
            <a:ext cx="1295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5mM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013" y="1779588"/>
            <a:ext cx="3049587" cy="233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013" y="4256088"/>
            <a:ext cx="3030537" cy="237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6" name="TextBox 5"/>
          <p:cNvSpPr txBox="1">
            <a:spLocks noChangeArrowheads="1"/>
          </p:cNvSpPr>
          <p:nvPr/>
        </p:nvSpPr>
        <p:spPr bwMode="auto">
          <a:xfrm>
            <a:off x="3429000" y="990600"/>
            <a:ext cx="1295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>
                <a:solidFill>
                  <a:srgbClr val="0000FF"/>
                </a:solidFill>
                <a:latin typeface="Arial" charset="0"/>
              </a:rPr>
              <a:t>TG2 1-687</a:t>
            </a:r>
          </a:p>
        </p:txBody>
      </p:sp>
      <p:sp>
        <p:nvSpPr>
          <p:cNvPr id="15367" name="TextBox 6"/>
          <p:cNvSpPr txBox="1">
            <a:spLocks noChangeArrowheads="1"/>
          </p:cNvSpPr>
          <p:nvPr/>
        </p:nvSpPr>
        <p:spPr bwMode="auto">
          <a:xfrm>
            <a:off x="5029200" y="4572000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10mM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sp>
        <p:nvSpPr>
          <p:cNvPr id="15368" name="TextBox 7"/>
          <p:cNvSpPr txBox="1">
            <a:spLocks noChangeArrowheads="1"/>
          </p:cNvSpPr>
          <p:nvPr/>
        </p:nvSpPr>
        <p:spPr bwMode="auto">
          <a:xfrm>
            <a:off x="6019800" y="2138363"/>
            <a:ext cx="1295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5mM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sp>
        <p:nvSpPr>
          <p:cNvPr id="15369" name="TextBox 8"/>
          <p:cNvSpPr txBox="1">
            <a:spLocks noChangeArrowheads="1"/>
          </p:cNvSpPr>
          <p:nvPr/>
        </p:nvSpPr>
        <p:spPr bwMode="auto">
          <a:xfrm>
            <a:off x="1600200" y="1444625"/>
            <a:ext cx="1371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 dirty="0">
                <a:latin typeface="Arial" charset="0"/>
              </a:rPr>
              <a:t>150mM </a:t>
            </a:r>
            <a:r>
              <a:rPr lang="nb-NO" altLang="en-US" sz="1400" b="1" dirty="0" err="1">
                <a:latin typeface="Arial" charset="0"/>
              </a:rPr>
              <a:t>NaCl</a:t>
            </a:r>
            <a:endParaRPr lang="nb-NO" altLang="en-US" sz="1400" b="1" dirty="0">
              <a:latin typeface="Arial" charset="0"/>
            </a:endParaRPr>
          </a:p>
        </p:txBody>
      </p:sp>
      <p:sp>
        <p:nvSpPr>
          <p:cNvPr id="15370" name="TextBox 9"/>
          <p:cNvSpPr txBox="1">
            <a:spLocks noChangeArrowheads="1"/>
          </p:cNvSpPr>
          <p:nvPr/>
        </p:nvSpPr>
        <p:spPr bwMode="auto">
          <a:xfrm>
            <a:off x="5410200" y="1444625"/>
            <a:ext cx="1371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>
                <a:latin typeface="Arial" charset="0"/>
              </a:rPr>
              <a:t>300mM NaCl</a:t>
            </a:r>
          </a:p>
        </p:txBody>
      </p:sp>
      <p:sp>
        <p:nvSpPr>
          <p:cNvPr id="15371" name="TextBox 10"/>
          <p:cNvSpPr txBox="1">
            <a:spLocks noChangeArrowheads="1"/>
          </p:cNvSpPr>
          <p:nvPr/>
        </p:nvSpPr>
        <p:spPr bwMode="auto">
          <a:xfrm>
            <a:off x="1676400" y="228600"/>
            <a:ext cx="5638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en-US" sz="2800" b="1" dirty="0">
                <a:solidFill>
                  <a:srgbClr val="0000FF"/>
                </a:solidFill>
                <a:latin typeface="Arial" charset="0"/>
              </a:rPr>
              <a:t>Effect of salt on aggregation</a:t>
            </a:r>
          </a:p>
        </p:txBody>
      </p:sp>
    </p:spTree>
    <p:extLst>
      <p:ext uri="{BB962C8B-B14F-4D97-AF65-F5344CB8AC3E}">
        <p14:creationId xmlns:p14="http://schemas.microsoft.com/office/powerpoint/2010/main" val="417335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2178050" cy="166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3" y="1295400"/>
            <a:ext cx="2195512" cy="166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213" y="3200400"/>
            <a:ext cx="2060575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213" y="5105400"/>
            <a:ext cx="2106612" cy="156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143000"/>
            <a:ext cx="2384425" cy="1817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3" y="3048000"/>
            <a:ext cx="2278062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0" y="4881563"/>
            <a:ext cx="2232025" cy="174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3" name="TextBox 8"/>
          <p:cNvSpPr txBox="1">
            <a:spLocks noChangeArrowheads="1"/>
          </p:cNvSpPr>
          <p:nvPr/>
        </p:nvSpPr>
        <p:spPr bwMode="auto">
          <a:xfrm>
            <a:off x="304800" y="3657600"/>
            <a:ext cx="2362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>
                <a:solidFill>
                  <a:srgbClr val="0000FF"/>
                </a:solidFill>
                <a:latin typeface="Arial" charset="0"/>
              </a:rPr>
              <a:t>TG2-C1C2 (466-687)</a:t>
            </a:r>
          </a:p>
        </p:txBody>
      </p:sp>
      <p:sp>
        <p:nvSpPr>
          <p:cNvPr id="16394" name="TextBox 9"/>
          <p:cNvSpPr txBox="1">
            <a:spLocks noChangeArrowheads="1"/>
          </p:cNvSpPr>
          <p:nvPr/>
        </p:nvSpPr>
        <p:spPr bwMode="auto">
          <a:xfrm>
            <a:off x="914400" y="690563"/>
            <a:ext cx="1371600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>
                <a:latin typeface="Arial" charset="0"/>
              </a:rPr>
              <a:t>150mM NaCl</a:t>
            </a:r>
          </a:p>
        </p:txBody>
      </p:sp>
      <p:sp>
        <p:nvSpPr>
          <p:cNvPr id="16395" name="TextBox 10"/>
          <p:cNvSpPr txBox="1">
            <a:spLocks noChangeArrowheads="1"/>
          </p:cNvSpPr>
          <p:nvPr/>
        </p:nvSpPr>
        <p:spPr bwMode="auto">
          <a:xfrm>
            <a:off x="762000" y="1371600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5 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sp>
        <p:nvSpPr>
          <p:cNvPr id="16396" name="TextBox 11"/>
          <p:cNvSpPr txBox="1">
            <a:spLocks noChangeArrowheads="1"/>
          </p:cNvSpPr>
          <p:nvPr/>
        </p:nvSpPr>
        <p:spPr bwMode="auto">
          <a:xfrm>
            <a:off x="3717925" y="685800"/>
            <a:ext cx="1371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>
                <a:latin typeface="Arial" charset="0"/>
              </a:rPr>
              <a:t>400mM NaCl</a:t>
            </a:r>
          </a:p>
        </p:txBody>
      </p:sp>
      <p:sp>
        <p:nvSpPr>
          <p:cNvPr id="16397" name="TextBox 12"/>
          <p:cNvSpPr txBox="1">
            <a:spLocks noChangeArrowheads="1"/>
          </p:cNvSpPr>
          <p:nvPr/>
        </p:nvSpPr>
        <p:spPr bwMode="auto">
          <a:xfrm>
            <a:off x="6400800" y="685800"/>
            <a:ext cx="1371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>
                <a:latin typeface="Arial" charset="0"/>
              </a:rPr>
              <a:t>700mM NaCl</a:t>
            </a:r>
          </a:p>
        </p:txBody>
      </p:sp>
      <p:sp>
        <p:nvSpPr>
          <p:cNvPr id="16398" name="TextBox 13"/>
          <p:cNvSpPr txBox="1">
            <a:spLocks noChangeArrowheads="1"/>
          </p:cNvSpPr>
          <p:nvPr/>
        </p:nvSpPr>
        <p:spPr bwMode="auto">
          <a:xfrm>
            <a:off x="4356100" y="3352800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10 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sp>
        <p:nvSpPr>
          <p:cNvPr id="16399" name="TextBox 14"/>
          <p:cNvSpPr txBox="1">
            <a:spLocks noChangeArrowheads="1"/>
          </p:cNvSpPr>
          <p:nvPr/>
        </p:nvSpPr>
        <p:spPr bwMode="auto">
          <a:xfrm>
            <a:off x="7010400" y="1295400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5 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sp>
        <p:nvSpPr>
          <p:cNvPr id="16400" name="TextBox 15"/>
          <p:cNvSpPr txBox="1">
            <a:spLocks noChangeArrowheads="1"/>
          </p:cNvSpPr>
          <p:nvPr/>
        </p:nvSpPr>
        <p:spPr bwMode="auto">
          <a:xfrm>
            <a:off x="4318000" y="1371600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5 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sp>
        <p:nvSpPr>
          <p:cNvPr id="16401" name="TextBox 16"/>
          <p:cNvSpPr txBox="1">
            <a:spLocks noChangeArrowheads="1"/>
          </p:cNvSpPr>
          <p:nvPr/>
        </p:nvSpPr>
        <p:spPr bwMode="auto">
          <a:xfrm>
            <a:off x="3581400" y="5181600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20 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sp>
        <p:nvSpPr>
          <p:cNvPr id="16402" name="TextBox 17"/>
          <p:cNvSpPr txBox="1">
            <a:spLocks noChangeArrowheads="1"/>
          </p:cNvSpPr>
          <p:nvPr/>
        </p:nvSpPr>
        <p:spPr bwMode="auto">
          <a:xfrm>
            <a:off x="6934200" y="5029200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20 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sp>
        <p:nvSpPr>
          <p:cNvPr id="16403" name="TextBox 18"/>
          <p:cNvSpPr txBox="1">
            <a:spLocks noChangeArrowheads="1"/>
          </p:cNvSpPr>
          <p:nvPr/>
        </p:nvSpPr>
        <p:spPr bwMode="auto">
          <a:xfrm>
            <a:off x="6934200" y="3213100"/>
            <a:ext cx="129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10 mM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200" dirty="0">
                <a:latin typeface="Arial" charset="0"/>
              </a:rPr>
              <a:t>calcium chloride</a:t>
            </a:r>
          </a:p>
        </p:txBody>
      </p:sp>
      <p:sp>
        <p:nvSpPr>
          <p:cNvPr id="16404" name="TextBox 19"/>
          <p:cNvSpPr txBox="1">
            <a:spLocks noChangeArrowheads="1"/>
          </p:cNvSpPr>
          <p:nvPr/>
        </p:nvSpPr>
        <p:spPr bwMode="auto">
          <a:xfrm>
            <a:off x="1371600" y="77788"/>
            <a:ext cx="640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en-US" sz="2800" b="1" dirty="0">
                <a:solidFill>
                  <a:srgbClr val="0000FF"/>
                </a:solidFill>
                <a:latin typeface="Arial" charset="0"/>
              </a:rPr>
              <a:t>Effect of salt on aggregation</a:t>
            </a:r>
          </a:p>
        </p:txBody>
      </p:sp>
    </p:spTree>
    <p:extLst>
      <p:ext uri="{BB962C8B-B14F-4D97-AF65-F5344CB8AC3E}">
        <p14:creationId xmlns:p14="http://schemas.microsoft.com/office/powerpoint/2010/main" val="257700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2227263" y="1804988"/>
            <a:ext cx="4097337" cy="3660775"/>
            <a:chOff x="495300" y="1981200"/>
            <a:chExt cx="4097339" cy="3660432"/>
          </a:xfrm>
        </p:grpSpPr>
        <p:pic>
          <p:nvPicPr>
            <p:cNvPr id="1741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" y="2438400"/>
              <a:ext cx="3473100" cy="3203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413" name="TextBox 1"/>
            <p:cNvSpPr txBox="1">
              <a:spLocks noChangeArrowheads="1"/>
            </p:cNvSpPr>
            <p:nvPr/>
          </p:nvSpPr>
          <p:spPr bwMode="auto">
            <a:xfrm>
              <a:off x="521208" y="2209800"/>
              <a:ext cx="344719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en-US" sz="1000" b="1">
                  <a:latin typeface="Arial" charset="0"/>
                </a:rPr>
                <a:t>C1C2    C1C2      C2         C2       C1         C1      M</a:t>
              </a:r>
            </a:p>
          </p:txBody>
        </p:sp>
        <p:sp>
          <p:nvSpPr>
            <p:cNvPr id="17414" name="TextBox 4"/>
            <p:cNvSpPr txBox="1">
              <a:spLocks noChangeArrowheads="1"/>
            </p:cNvSpPr>
            <p:nvPr/>
          </p:nvSpPr>
          <p:spPr bwMode="auto">
            <a:xfrm>
              <a:off x="533400" y="1981200"/>
              <a:ext cx="405923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en-US" sz="1000" b="1">
                  <a:latin typeface="Arial" charset="0"/>
                </a:rPr>
                <a:t>  </a:t>
              </a:r>
              <a:r>
                <a:rPr lang="nb-NO" altLang="en-US" sz="1600" b="1">
                  <a:latin typeface="Arial" charset="0"/>
                </a:rPr>
                <a:t>+</a:t>
              </a:r>
              <a:r>
                <a:rPr lang="nb-NO" altLang="en-US" sz="1000" b="1">
                  <a:latin typeface="Arial" charset="0"/>
                </a:rPr>
                <a:t>         </a:t>
              </a:r>
              <a:r>
                <a:rPr lang="nb-NO" altLang="en-US" sz="1600" b="1">
                  <a:latin typeface="Arial" charset="0"/>
                </a:rPr>
                <a:t>-</a:t>
              </a:r>
              <a:r>
                <a:rPr lang="nb-NO" altLang="en-US" sz="1000" b="1">
                  <a:latin typeface="Arial" charset="0"/>
                </a:rPr>
                <a:t>            </a:t>
              </a:r>
              <a:r>
                <a:rPr lang="nb-NO" altLang="en-US" sz="1600" b="1">
                  <a:latin typeface="Arial" charset="0"/>
                </a:rPr>
                <a:t>+</a:t>
              </a:r>
              <a:r>
                <a:rPr lang="nb-NO" altLang="en-US" sz="1000" b="1">
                  <a:latin typeface="Arial" charset="0"/>
                </a:rPr>
                <a:t>           </a:t>
              </a:r>
              <a:r>
                <a:rPr lang="nb-NO" altLang="en-US" sz="1600" b="1">
                  <a:latin typeface="Arial" charset="0"/>
                </a:rPr>
                <a:t>-</a:t>
              </a:r>
              <a:r>
                <a:rPr lang="nb-NO" altLang="en-US" sz="1000" b="1">
                  <a:latin typeface="Arial" charset="0"/>
                </a:rPr>
                <a:t>         </a:t>
              </a:r>
              <a:r>
                <a:rPr lang="nb-NO" altLang="en-US" sz="1600" b="1">
                  <a:latin typeface="Arial" charset="0"/>
                </a:rPr>
                <a:t>+</a:t>
              </a:r>
              <a:r>
                <a:rPr lang="nb-NO" altLang="en-US" sz="1000" b="1">
                  <a:latin typeface="Arial" charset="0"/>
                </a:rPr>
                <a:t>           </a:t>
              </a:r>
              <a:r>
                <a:rPr lang="nb-NO" altLang="en-US" sz="1400" b="1">
                  <a:latin typeface="Arial" charset="0"/>
                </a:rPr>
                <a:t>-</a:t>
              </a:r>
              <a:r>
                <a:rPr lang="nb-NO" altLang="en-US" sz="1000" b="1">
                  <a:latin typeface="Arial" charset="0"/>
                </a:rPr>
                <a:t>                        </a:t>
              </a:r>
              <a:r>
                <a:rPr lang="nb-NO" altLang="en-US" sz="1400" b="1">
                  <a:latin typeface="Arial" charset="0"/>
                </a:rPr>
                <a:t>CaCl</a:t>
              </a:r>
              <a:r>
                <a:rPr lang="nb-NO" altLang="en-US" sz="1400" b="1" baseline="-25000">
                  <a:latin typeface="Arial" charset="0"/>
                </a:rPr>
                <a:t>2</a:t>
              </a:r>
            </a:p>
          </p:txBody>
        </p:sp>
      </p:grp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2589213" y="238125"/>
            <a:ext cx="32004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b-NO" sz="2800" b="1">
                <a:solidFill>
                  <a:srgbClr val="0000FF"/>
                </a:solidFill>
                <a:latin typeface="Arial" charset="0"/>
              </a:rPr>
              <a:t>BS3 cross linking</a:t>
            </a:r>
            <a:endParaRPr lang="en-GB" altLang="nb-NO" sz="2800" b="1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20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3"/>
          <p:cNvGrpSpPr>
            <a:grpSpLocks/>
          </p:cNvGrpSpPr>
          <p:nvPr/>
        </p:nvGrpSpPr>
        <p:grpSpPr bwMode="auto">
          <a:xfrm>
            <a:off x="107504" y="1686098"/>
            <a:ext cx="4419600" cy="2967038"/>
            <a:chOff x="2209800" y="1628001"/>
            <a:chExt cx="4419600" cy="2967619"/>
          </a:xfrm>
        </p:grpSpPr>
        <p:pic>
          <p:nvPicPr>
            <p:cNvPr id="1843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9400" y="1905000"/>
              <a:ext cx="3810000" cy="26906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438" name="TextBox 2"/>
            <p:cNvSpPr txBox="1">
              <a:spLocks noChangeArrowheads="1"/>
            </p:cNvSpPr>
            <p:nvPr/>
          </p:nvSpPr>
          <p:spPr bwMode="auto">
            <a:xfrm>
              <a:off x="2209800" y="1628001"/>
              <a:ext cx="39624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en-US" sz="1000" b="1" dirty="0" err="1">
                  <a:latin typeface="Arial" charset="0"/>
                </a:rPr>
                <a:t>NaCl</a:t>
              </a:r>
              <a:r>
                <a:rPr lang="nb-NO" altLang="en-US" sz="1000" b="1" dirty="0">
                  <a:latin typeface="Arial" charset="0"/>
                </a:rPr>
                <a:t> (M)        0.15       0.25         0.5        0.75        1            1.5</a:t>
              </a:r>
            </a:p>
          </p:txBody>
        </p:sp>
      </p:grpSp>
      <p:sp>
        <p:nvSpPr>
          <p:cNvPr id="18435" name="TextBox 6"/>
          <p:cNvSpPr txBox="1">
            <a:spLocks noChangeArrowheads="1"/>
          </p:cNvSpPr>
          <p:nvPr/>
        </p:nvSpPr>
        <p:spPr bwMode="auto">
          <a:xfrm>
            <a:off x="1752600" y="152400"/>
            <a:ext cx="5638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en-US" sz="2800" b="1" dirty="0">
                <a:solidFill>
                  <a:srgbClr val="0000FF"/>
                </a:solidFill>
                <a:latin typeface="Arial" charset="0"/>
              </a:rPr>
              <a:t>Effect of salt concentration</a:t>
            </a:r>
          </a:p>
        </p:txBody>
      </p:sp>
      <p:sp>
        <p:nvSpPr>
          <p:cNvPr id="18436" name="TextBox 7"/>
          <p:cNvSpPr txBox="1">
            <a:spLocks noChangeArrowheads="1"/>
          </p:cNvSpPr>
          <p:nvPr/>
        </p:nvSpPr>
        <p:spPr bwMode="auto">
          <a:xfrm>
            <a:off x="1619672" y="1114896"/>
            <a:ext cx="1295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>
                <a:solidFill>
                  <a:srgbClr val="0000FF"/>
                </a:solidFill>
                <a:latin typeface="Arial" charset="0"/>
              </a:rPr>
              <a:t>TG2 1-687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932040" y="1652468"/>
            <a:ext cx="3962400" cy="3072676"/>
            <a:chOff x="3203848" y="1921735"/>
            <a:chExt cx="3962400" cy="3072676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1920" y="2204864"/>
              <a:ext cx="3240360" cy="2789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3203848" y="1921735"/>
              <a:ext cx="39624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en-US" sz="1000" b="1" dirty="0" err="1">
                  <a:latin typeface="Arial" charset="0"/>
                </a:rPr>
                <a:t>NaCl</a:t>
              </a:r>
              <a:r>
                <a:rPr lang="nb-NO" altLang="en-US" sz="1000" b="1" dirty="0">
                  <a:latin typeface="Arial" charset="0"/>
                </a:rPr>
                <a:t> (M)        </a:t>
              </a:r>
              <a:r>
                <a:rPr lang="nb-NO" altLang="en-US" sz="1000" b="1" dirty="0" smtClean="0">
                  <a:latin typeface="Arial" charset="0"/>
                </a:rPr>
                <a:t>       2.5      1.5     1.0     0.75   0.5     </a:t>
              </a:r>
              <a:r>
                <a:rPr lang="nb-NO" altLang="en-US" sz="1000" b="1" dirty="0">
                  <a:latin typeface="Arial" charset="0"/>
                </a:rPr>
                <a:t>0.25     </a:t>
              </a:r>
              <a:r>
                <a:rPr lang="nb-NO" altLang="en-US" sz="1000" b="1" dirty="0" smtClean="0">
                  <a:latin typeface="Arial" charset="0"/>
                </a:rPr>
                <a:t>0.15</a:t>
              </a:r>
              <a:endParaRPr lang="nb-NO" altLang="en-US" sz="1000" b="1" dirty="0">
                <a:latin typeface="Arial" charset="0"/>
              </a:endParaRPr>
            </a:p>
          </p:txBody>
        </p:sp>
      </p:grp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6372200" y="1093664"/>
            <a:ext cx="19442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 smtClean="0">
                <a:solidFill>
                  <a:srgbClr val="0000FF"/>
                </a:solidFill>
                <a:latin typeface="Arial" charset="0"/>
              </a:rPr>
              <a:t>C1C2 (466-687)</a:t>
            </a: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29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Box 6"/>
          <p:cNvSpPr txBox="1">
            <a:spLocks noChangeArrowheads="1"/>
          </p:cNvSpPr>
          <p:nvPr/>
        </p:nvSpPr>
        <p:spPr bwMode="auto">
          <a:xfrm>
            <a:off x="1752600" y="152400"/>
            <a:ext cx="5638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en-US" sz="2800" b="1" dirty="0">
                <a:solidFill>
                  <a:srgbClr val="0000FF"/>
                </a:solidFill>
                <a:latin typeface="Arial" charset="0"/>
              </a:rPr>
              <a:t>Effect of </a:t>
            </a:r>
            <a:r>
              <a:rPr lang="nb-NO" altLang="en-US" sz="2800" b="1" dirty="0" smtClean="0">
                <a:solidFill>
                  <a:srgbClr val="0000FF"/>
                </a:solidFill>
                <a:latin typeface="Arial" charset="0"/>
              </a:rPr>
              <a:t>additives</a:t>
            </a:r>
            <a:endParaRPr lang="nb-NO" altLang="en-US" sz="28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3383868" y="764704"/>
            <a:ext cx="194421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 smtClean="0">
                <a:solidFill>
                  <a:srgbClr val="0000FF"/>
                </a:solidFill>
                <a:latin typeface="Arial" charset="0"/>
              </a:rPr>
              <a:t>C1C2 (466-687)</a:t>
            </a:r>
            <a:endParaRPr lang="nb-NO" altLang="en-US" sz="1800" b="1" dirty="0">
              <a:solidFill>
                <a:srgbClr val="0000FF"/>
              </a:solidFill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744" y="2348879"/>
            <a:ext cx="4715544" cy="3775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411760" y="1794882"/>
            <a:ext cx="468052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000" b="1" dirty="0" smtClean="0">
                <a:latin typeface="Arial" charset="0"/>
              </a:rPr>
              <a:t>               Triton     </a:t>
            </a:r>
            <a:r>
              <a:rPr lang="nb-NO" altLang="en-US" sz="1000" b="1" dirty="0" err="1" smtClean="0">
                <a:latin typeface="Arial" charset="0"/>
              </a:rPr>
              <a:t>Tween</a:t>
            </a:r>
            <a:r>
              <a:rPr lang="nb-NO" altLang="en-US" sz="1000" b="1" dirty="0" smtClean="0">
                <a:latin typeface="Arial" charset="0"/>
              </a:rPr>
              <a:t>     SDS   (NH4)</a:t>
            </a:r>
            <a:r>
              <a:rPr lang="nb-NO" altLang="en-US" sz="1000" b="1" baseline="-25000" dirty="0" smtClean="0">
                <a:latin typeface="Arial" charset="0"/>
              </a:rPr>
              <a:t>2</a:t>
            </a:r>
            <a:r>
              <a:rPr lang="nb-NO" altLang="en-US" sz="1000" b="1" dirty="0" smtClean="0">
                <a:latin typeface="Arial" charset="0"/>
              </a:rPr>
              <a:t>SO</a:t>
            </a:r>
            <a:r>
              <a:rPr lang="nb-NO" altLang="en-US" sz="1000" b="1" baseline="-25000" dirty="0" smtClean="0">
                <a:latin typeface="Arial" charset="0"/>
              </a:rPr>
              <a:t>4</a:t>
            </a:r>
            <a:r>
              <a:rPr lang="nb-NO" altLang="en-US" sz="1000" b="1" dirty="0" smtClean="0">
                <a:latin typeface="Arial" charset="0"/>
              </a:rPr>
              <a:t>  </a:t>
            </a:r>
            <a:r>
              <a:rPr lang="nb-NO" altLang="en-US" sz="1000" b="1" dirty="0" err="1" smtClean="0">
                <a:latin typeface="Arial" charset="0"/>
              </a:rPr>
              <a:t>GdHCl</a:t>
            </a:r>
            <a:r>
              <a:rPr lang="nb-NO" altLang="en-US" sz="1000" b="1" dirty="0" smtClean="0">
                <a:latin typeface="Arial" charset="0"/>
              </a:rPr>
              <a:t>      Urea      Control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000" b="1" dirty="0" smtClean="0">
                <a:latin typeface="Arial" charset="0"/>
              </a:rPr>
              <a:t>                X-100         20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000" b="1" dirty="0" smtClean="0">
                <a:latin typeface="Arial" charset="0"/>
              </a:rPr>
              <a:t>                  0.01%    0.005%    0.1%       1M           </a:t>
            </a:r>
            <a:r>
              <a:rPr lang="nb-NO" altLang="en-US" sz="1000" b="1" dirty="0" err="1" smtClean="0">
                <a:latin typeface="Arial" charset="0"/>
              </a:rPr>
              <a:t>1M</a:t>
            </a:r>
            <a:r>
              <a:rPr lang="nb-NO" altLang="en-US" sz="1000" b="1" dirty="0" smtClean="0">
                <a:latin typeface="Arial" charset="0"/>
              </a:rPr>
              <a:t>           </a:t>
            </a:r>
            <a:r>
              <a:rPr lang="nb-NO" altLang="en-US" sz="1000" b="1" dirty="0" err="1" smtClean="0">
                <a:latin typeface="Arial" charset="0"/>
              </a:rPr>
              <a:t>1M</a:t>
            </a:r>
            <a:endParaRPr lang="nb-NO" altLang="en-US" sz="10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42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Box 6"/>
          <p:cNvSpPr txBox="1">
            <a:spLocks noChangeArrowheads="1"/>
          </p:cNvSpPr>
          <p:nvPr/>
        </p:nvSpPr>
        <p:spPr bwMode="auto">
          <a:xfrm>
            <a:off x="1752600" y="152400"/>
            <a:ext cx="5638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en-US" sz="2800" b="1" dirty="0">
                <a:solidFill>
                  <a:srgbClr val="0000FF"/>
                </a:solidFill>
                <a:latin typeface="Arial" charset="0"/>
              </a:rPr>
              <a:t>Effect of </a:t>
            </a:r>
            <a:r>
              <a:rPr lang="nb-NO" altLang="en-US" sz="2800" b="1" dirty="0" smtClean="0">
                <a:solidFill>
                  <a:srgbClr val="0000FF"/>
                </a:solidFill>
                <a:latin typeface="Arial" charset="0"/>
              </a:rPr>
              <a:t>EDTA and GDP</a:t>
            </a:r>
            <a:endParaRPr lang="nb-NO" altLang="en-US" sz="2800" b="1" dirty="0">
              <a:solidFill>
                <a:srgbClr val="0000FF"/>
              </a:solidFill>
              <a:latin typeface="Arial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9552" y="1268760"/>
            <a:ext cx="3145797" cy="3645302"/>
            <a:chOff x="962517" y="1268760"/>
            <a:chExt cx="3145797" cy="3645302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1628800"/>
              <a:ext cx="3136714" cy="3285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2"/>
            <p:cNvSpPr txBox="1">
              <a:spLocks noChangeArrowheads="1"/>
            </p:cNvSpPr>
            <p:nvPr/>
          </p:nvSpPr>
          <p:spPr bwMode="auto">
            <a:xfrm>
              <a:off x="962517" y="1268760"/>
              <a:ext cx="314579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en-US" sz="1000" b="1" dirty="0" smtClean="0">
                  <a:latin typeface="Arial" charset="0"/>
                </a:rPr>
                <a:t>      TG2    TG2       TG2               C1C2  C1C2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en-US" sz="1000" b="1" dirty="0">
                  <a:latin typeface="Arial" charset="0"/>
                </a:rPr>
                <a:t> </a:t>
              </a:r>
              <a:r>
                <a:rPr lang="nb-NO" altLang="en-US" sz="1000" b="1" dirty="0" smtClean="0">
                  <a:latin typeface="Arial" charset="0"/>
                </a:rPr>
                <a:t>     GDP   EDTA Control         Control  EDTA</a:t>
              </a:r>
              <a:endParaRPr lang="nb-NO" altLang="en-US" sz="1000" b="1" dirty="0">
                <a:latin typeface="Arial" charset="0"/>
              </a:endParaRPr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28800"/>
            <a:ext cx="2694736" cy="3245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4572000" y="1412776"/>
            <a:ext cx="30963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000" b="1" dirty="0" smtClean="0">
                <a:latin typeface="Arial" charset="0"/>
              </a:rPr>
              <a:t>TG2 (mg/ml)                 0.15    0.2      0.3      0.6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5544108" y="888975"/>
            <a:ext cx="190264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 dirty="0" smtClean="0">
                <a:latin typeface="Arial" charset="0"/>
              </a:rPr>
              <a:t>TG2 with 1 mM GDP</a:t>
            </a:r>
            <a:endParaRPr lang="nb-NO" altLang="en-US" sz="1400" b="1" baseline="-25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27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648" y="1596250"/>
            <a:ext cx="539870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1752600" y="152400"/>
            <a:ext cx="56388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en-US" sz="2800" b="1" dirty="0">
                <a:solidFill>
                  <a:srgbClr val="0000FF"/>
                </a:solidFill>
                <a:latin typeface="Arial" charset="0"/>
              </a:rPr>
              <a:t>Effect </a:t>
            </a:r>
            <a:r>
              <a:rPr lang="nb-NO" altLang="en-US" sz="2800" b="1" dirty="0" smtClean="0">
                <a:solidFill>
                  <a:srgbClr val="0000FF"/>
                </a:solidFill>
                <a:latin typeface="Arial" charset="0"/>
              </a:rPr>
              <a:t>calcium on secondary structure</a:t>
            </a:r>
            <a:endParaRPr lang="nb-NO" altLang="en-US" sz="2800" b="1" dirty="0">
              <a:solidFill>
                <a:srgbClr val="0000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2545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9"/>
          <p:cNvSpPr txBox="1">
            <a:spLocks noChangeArrowheads="1"/>
          </p:cNvSpPr>
          <p:nvPr/>
        </p:nvSpPr>
        <p:spPr bwMode="auto">
          <a:xfrm>
            <a:off x="1371600" y="77788"/>
            <a:ext cx="6400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en-US" sz="2800" b="1" dirty="0">
                <a:solidFill>
                  <a:srgbClr val="0000FF"/>
                </a:solidFill>
                <a:latin typeface="Arial" charset="0"/>
              </a:rPr>
              <a:t>Effect of </a:t>
            </a:r>
            <a:r>
              <a:rPr lang="nb-NO" altLang="en-US" sz="2800" b="1" dirty="0" smtClean="0">
                <a:solidFill>
                  <a:srgbClr val="0000FF"/>
                </a:solidFill>
                <a:latin typeface="Arial" charset="0"/>
              </a:rPr>
              <a:t>metals </a:t>
            </a:r>
            <a:r>
              <a:rPr lang="nb-NO" altLang="en-US" sz="2800" b="1" dirty="0">
                <a:solidFill>
                  <a:srgbClr val="0000FF"/>
                </a:solidFill>
                <a:latin typeface="Arial" charset="0"/>
              </a:rPr>
              <a:t>on aggregation</a:t>
            </a:r>
          </a:p>
        </p:txBody>
      </p:sp>
      <p:pic>
        <p:nvPicPr>
          <p:cNvPr id="3" name="Picture 2" descr="C:\Users\qamarb\AppData\Local\Microsoft\Windows\Temporary Internet Files\Content.Word\C1C2 0.15mg-ml with 5mM CaCl2 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92" y="692696"/>
            <a:ext cx="2083435" cy="193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:\Users\qamarb\AppData\Local\Microsoft\Windows\Temporary Internet Files\Content.Word\C1C2 0.15mg-ml with 5mM CuSO4 1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692696"/>
            <a:ext cx="2059940" cy="1913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qamarb\AppData\Local\Microsoft\Windows\Temporary Internet Files\Content.Word\C1C2 0.15mg-ml with 5mM MgCl2 1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565" y="692696"/>
            <a:ext cx="2058670" cy="1906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qamarb\AppData\Local\Microsoft\Windows\Temporary Internet Files\Content.Word\C1C2 0.15mg-ml with 5mM MnCl2 1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97" y="2629446"/>
            <a:ext cx="2063115" cy="1922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qamarb\AppData\Local\Microsoft\Windows\Temporary Internet Files\Content.Word\C1C2 0.15mg-ml with 5mM ZnCl2 1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670086"/>
            <a:ext cx="2051685" cy="1881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qamarb\AppData\Local\Microsoft\Windows\Temporary Internet Files\Content.Word\C1C2 0.15mg-ml with 5mM FeCl3 2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470" y="2670086"/>
            <a:ext cx="2054860" cy="1892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qamarb\AppData\Local\Microsoft\Windows\Temporary Internet Files\Content.Word\C1C2 0.15mg-ml with 5mM CsCl 1.png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52" y="4653136"/>
            <a:ext cx="2080260" cy="1922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C:\Users\qamarb\AppData\Local\Microsoft\Windows\Temporary Internet Files\Content.Word\C1C2 0.15mg-ml with 5mM LiCl 1.png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3577" y="4697586"/>
            <a:ext cx="2051685" cy="187769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1187624" y="1133172"/>
            <a:ext cx="792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 dirty="0" smtClean="0">
                <a:latin typeface="Arial" charset="0"/>
              </a:rPr>
              <a:t>CaCl</a:t>
            </a:r>
            <a:r>
              <a:rPr lang="nb-NO" altLang="en-US" sz="1400" b="1" baseline="-25000" dirty="0" smtClean="0">
                <a:latin typeface="Arial" charset="0"/>
              </a:rPr>
              <a:t>2</a:t>
            </a:r>
            <a:endParaRPr lang="nb-NO" altLang="en-US" sz="1400" b="1" baseline="-25000" dirty="0">
              <a:latin typeface="Arial" charset="0"/>
            </a:endParaRP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3419872" y="1124744"/>
            <a:ext cx="792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 dirty="0" smtClean="0">
                <a:latin typeface="Arial" charset="0"/>
              </a:rPr>
              <a:t>CuSO</a:t>
            </a:r>
            <a:r>
              <a:rPr lang="nb-NO" altLang="en-US" sz="1400" b="1" baseline="-25000" dirty="0">
                <a:latin typeface="Arial" charset="0"/>
              </a:rPr>
              <a:t>4</a:t>
            </a: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5652120" y="1134766"/>
            <a:ext cx="792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 dirty="0" smtClean="0">
                <a:latin typeface="Arial" charset="0"/>
              </a:rPr>
              <a:t>MgCl</a:t>
            </a:r>
            <a:r>
              <a:rPr lang="nb-NO" altLang="en-US" sz="1400" b="1" baseline="-25000" dirty="0" smtClean="0">
                <a:latin typeface="Arial" charset="0"/>
              </a:rPr>
              <a:t>2</a:t>
            </a:r>
            <a:endParaRPr lang="nb-NO" altLang="en-US" sz="1400" b="1" baseline="-25000" dirty="0">
              <a:latin typeface="Arial" charset="0"/>
            </a:endParaRPr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1179838" y="3068960"/>
            <a:ext cx="792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 dirty="0" smtClean="0">
                <a:latin typeface="Arial" charset="0"/>
              </a:rPr>
              <a:t>MnCl</a:t>
            </a:r>
            <a:r>
              <a:rPr lang="nb-NO" altLang="en-US" sz="1400" b="1" baseline="-25000" dirty="0" smtClean="0">
                <a:latin typeface="Arial" charset="0"/>
              </a:rPr>
              <a:t>2</a:t>
            </a:r>
            <a:endParaRPr lang="nb-NO" altLang="en-US" sz="1400" b="1" baseline="-25000" dirty="0">
              <a:latin typeface="Arial" charset="0"/>
            </a:endParaRP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3419644" y="3068960"/>
            <a:ext cx="792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 dirty="0" smtClean="0">
                <a:latin typeface="Arial" charset="0"/>
              </a:rPr>
              <a:t>ZnCl</a:t>
            </a:r>
            <a:r>
              <a:rPr lang="nb-NO" altLang="en-US" sz="1400" b="1" baseline="-25000" dirty="0" smtClean="0">
                <a:latin typeface="Arial" charset="0"/>
              </a:rPr>
              <a:t>2</a:t>
            </a:r>
            <a:endParaRPr lang="nb-NO" altLang="en-US" sz="1400" b="1" baseline="-25000" dirty="0">
              <a:latin typeface="Arial" charset="0"/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5580112" y="3078111"/>
            <a:ext cx="792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 dirty="0" smtClean="0">
                <a:latin typeface="Arial" charset="0"/>
              </a:rPr>
              <a:t>FeCl</a:t>
            </a:r>
            <a:r>
              <a:rPr lang="nb-NO" altLang="en-US" sz="1400" b="1" baseline="-25000" dirty="0">
                <a:latin typeface="Arial" charset="0"/>
              </a:rPr>
              <a:t>3</a:t>
            </a: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1115616" y="5013176"/>
            <a:ext cx="792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 dirty="0" smtClean="0">
                <a:latin typeface="Arial" charset="0"/>
              </a:rPr>
              <a:t>CsCl</a:t>
            </a:r>
            <a:endParaRPr lang="nb-NO" altLang="en-US" sz="1400" b="1" baseline="-25000" dirty="0">
              <a:latin typeface="Arial" charset="0"/>
            </a:endParaRP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3275856" y="5085184"/>
            <a:ext cx="7920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 b="1" dirty="0" smtClean="0">
                <a:latin typeface="Arial" charset="0"/>
              </a:rPr>
              <a:t>LiCl</a:t>
            </a:r>
            <a:endParaRPr lang="nb-NO" altLang="en-US" sz="1400" b="1" baseline="-25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066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6"/>
          <p:cNvSpPr txBox="1">
            <a:spLocks noChangeArrowheads="1"/>
          </p:cNvSpPr>
          <p:nvPr/>
        </p:nvSpPr>
        <p:spPr bwMode="auto">
          <a:xfrm>
            <a:off x="1752600" y="312837"/>
            <a:ext cx="5638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en-US" sz="2800" b="1" dirty="0" err="1">
                <a:solidFill>
                  <a:srgbClr val="0000FF"/>
                </a:solidFill>
                <a:latin typeface="Arial" charset="0"/>
              </a:rPr>
              <a:t>Summary</a:t>
            </a:r>
            <a:endParaRPr lang="nb-NO" altLang="en-US" sz="28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965201" y="1600200"/>
            <a:ext cx="7423224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>
                <a:latin typeface="Arial" charset="0"/>
              </a:rPr>
              <a:t>TG2-C1 (</a:t>
            </a:r>
            <a:r>
              <a:rPr lang="nb-NO" altLang="en-US" sz="1800" b="1" dirty="0" smtClean="0">
                <a:latin typeface="Arial" charset="0"/>
              </a:rPr>
              <a:t>466-586) </a:t>
            </a:r>
            <a:r>
              <a:rPr lang="nb-NO" altLang="en-US" sz="1800" b="1" dirty="0">
                <a:latin typeface="Arial" charset="0"/>
              </a:rPr>
              <a:t>domain is involved in TG2 self </a:t>
            </a:r>
            <a:r>
              <a:rPr lang="nb-NO" altLang="en-US" sz="1800" b="1" dirty="0" smtClean="0">
                <a:latin typeface="Arial" charset="0"/>
              </a:rPr>
              <a:t>association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latin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nb-NO" altLang="en-US" sz="1800" b="1" dirty="0">
                <a:latin typeface="Arial" charset="0"/>
              </a:rPr>
              <a:t>It appears to be C1 – C1 interaction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>
                <a:latin typeface="Arial" charset="0"/>
              </a:rPr>
              <a:t>The aggregation is </a:t>
            </a:r>
            <a:r>
              <a:rPr lang="nb-NO" altLang="en-US" sz="1800" b="1" dirty="0" smtClean="0">
                <a:latin typeface="Arial" charset="0"/>
              </a:rPr>
              <a:t>affected </a:t>
            </a:r>
            <a:r>
              <a:rPr lang="nb-NO" altLang="en-US" sz="1800" b="1" dirty="0">
                <a:latin typeface="Arial" charset="0"/>
              </a:rPr>
              <a:t>by </a:t>
            </a:r>
            <a:r>
              <a:rPr lang="nb-NO" altLang="en-US" sz="1800" b="1" dirty="0" smtClean="0">
                <a:latin typeface="Arial" charset="0"/>
              </a:rPr>
              <a:t>multivalent metals (Ca</a:t>
            </a:r>
            <a:r>
              <a:rPr lang="nb-NO" altLang="en-US" sz="1800" b="1" baseline="30000" dirty="0" smtClean="0">
                <a:latin typeface="Arial" charset="0"/>
              </a:rPr>
              <a:t>+2</a:t>
            </a:r>
            <a:r>
              <a:rPr lang="nb-NO" altLang="en-US" sz="1800" b="1" dirty="0" smtClean="0">
                <a:latin typeface="Arial" charset="0"/>
              </a:rPr>
              <a:t>, Cu</a:t>
            </a:r>
            <a:r>
              <a:rPr lang="nb-NO" altLang="en-US" sz="1800" b="1" baseline="30000" dirty="0">
                <a:latin typeface="Arial" charset="0"/>
              </a:rPr>
              <a:t>+2</a:t>
            </a:r>
            <a:r>
              <a:rPr lang="nb-NO" altLang="en-US" sz="1800" b="1" dirty="0" smtClean="0">
                <a:latin typeface="Arial" charset="0"/>
              </a:rPr>
              <a:t>, Mg</a:t>
            </a:r>
            <a:r>
              <a:rPr lang="nb-NO" altLang="en-US" sz="1800" b="1" baseline="30000" dirty="0">
                <a:latin typeface="Arial" charset="0"/>
              </a:rPr>
              <a:t>+2</a:t>
            </a:r>
            <a:r>
              <a:rPr lang="nb-NO" altLang="en-US" sz="1800" b="1" dirty="0" smtClean="0">
                <a:latin typeface="Arial" charset="0"/>
              </a:rPr>
              <a:t>, Mn</a:t>
            </a:r>
            <a:r>
              <a:rPr lang="nb-NO" altLang="en-US" sz="1800" b="1" baseline="30000" dirty="0">
                <a:latin typeface="Arial" charset="0"/>
              </a:rPr>
              <a:t>+2</a:t>
            </a:r>
            <a:r>
              <a:rPr lang="nb-NO" altLang="en-US" sz="1800" b="1" dirty="0" smtClean="0">
                <a:latin typeface="Arial" charset="0"/>
              </a:rPr>
              <a:t>, Zn</a:t>
            </a:r>
            <a:r>
              <a:rPr lang="nb-NO" altLang="en-US" sz="1800" b="1" baseline="30000" dirty="0" smtClean="0">
                <a:latin typeface="Arial" charset="0"/>
              </a:rPr>
              <a:t>+2</a:t>
            </a:r>
            <a:r>
              <a:rPr lang="nb-NO" altLang="en-US" sz="1800" b="1" dirty="0" smtClean="0">
                <a:latin typeface="Arial" charset="0"/>
              </a:rPr>
              <a:t>, Fe</a:t>
            </a:r>
            <a:r>
              <a:rPr lang="nb-NO" altLang="en-US" sz="1800" b="1" baseline="30000" dirty="0" smtClean="0">
                <a:latin typeface="Arial" charset="0"/>
              </a:rPr>
              <a:t>+3</a:t>
            </a:r>
            <a:r>
              <a:rPr lang="nb-NO" altLang="en-US" sz="1800" b="1" dirty="0" smtClean="0">
                <a:latin typeface="Arial" charset="0"/>
              </a:rPr>
              <a:t>)</a:t>
            </a:r>
            <a:endParaRPr lang="nb-NO" altLang="en-US" sz="1800" b="1" dirty="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latin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nb-NO" altLang="en-US" sz="1800" b="1" dirty="0" smtClean="0">
                <a:latin typeface="Arial" charset="0"/>
              </a:rPr>
              <a:t>TG2 multimerization </a:t>
            </a:r>
            <a:r>
              <a:rPr lang="nb-NO" altLang="en-US" sz="1800" b="1" dirty="0">
                <a:latin typeface="Arial" charset="0"/>
              </a:rPr>
              <a:t>is affected by salt </a:t>
            </a:r>
            <a:r>
              <a:rPr lang="nb-NO" altLang="en-US" sz="1800" b="1" dirty="0" smtClean="0">
                <a:latin typeface="Arial" charset="0"/>
              </a:rPr>
              <a:t>concentration</a:t>
            </a:r>
          </a:p>
          <a:p>
            <a:pPr>
              <a:spcBef>
                <a:spcPct val="0"/>
              </a:spcBef>
              <a:buNone/>
            </a:pPr>
            <a:endParaRPr lang="nb-NO" altLang="en-US" sz="1800" b="1" dirty="0">
              <a:latin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nb-NO" altLang="en-US" sz="1800" b="1" dirty="0" smtClean="0">
                <a:latin typeface="Arial" charset="0"/>
              </a:rPr>
              <a:t>Calcium affects multimerization and not the </a:t>
            </a:r>
            <a:r>
              <a:rPr lang="nb-NO" altLang="en-US" sz="1800" b="1" dirty="0" err="1" smtClean="0">
                <a:latin typeface="Arial" charset="0"/>
              </a:rPr>
              <a:t>secondary</a:t>
            </a:r>
            <a:r>
              <a:rPr lang="nb-NO" altLang="en-US" sz="1800" b="1" dirty="0" smtClean="0">
                <a:latin typeface="Arial" charset="0"/>
              </a:rPr>
              <a:t> </a:t>
            </a:r>
            <a:r>
              <a:rPr lang="nb-NO" altLang="en-US" sz="1800" b="1" dirty="0" err="1" smtClean="0">
                <a:latin typeface="Arial" charset="0"/>
              </a:rPr>
              <a:t>structure</a:t>
            </a:r>
            <a:endParaRPr lang="nb-NO" altLang="en-US" sz="1800" b="1" dirty="0" smtClean="0">
              <a:latin typeface="Arial" charset="0"/>
            </a:endParaRPr>
          </a:p>
          <a:p>
            <a:pPr>
              <a:spcBef>
                <a:spcPct val="0"/>
              </a:spcBef>
              <a:buNone/>
            </a:pPr>
            <a:endParaRPr lang="nb-NO" altLang="en-US" sz="1800" b="1" dirty="0">
              <a:latin typeface="Arial" charset="0"/>
            </a:endParaRPr>
          </a:p>
          <a:p>
            <a:pPr>
              <a:spcBef>
                <a:spcPct val="0"/>
              </a:spcBef>
              <a:buNone/>
            </a:pPr>
            <a:r>
              <a:rPr lang="nb-NO" altLang="en-US" sz="1800" b="1" dirty="0" smtClean="0">
                <a:latin typeface="Arial" charset="0"/>
              </a:rPr>
              <a:t>C1 </a:t>
            </a:r>
            <a:r>
              <a:rPr lang="nb-NO" altLang="en-US" sz="1800" b="1" dirty="0" err="1" smtClean="0">
                <a:latin typeface="Arial" charset="0"/>
              </a:rPr>
              <a:t>appears</a:t>
            </a:r>
            <a:r>
              <a:rPr lang="nb-NO" altLang="en-US" sz="1800" b="1" dirty="0" smtClean="0">
                <a:latin typeface="Arial" charset="0"/>
              </a:rPr>
              <a:t> to have </a:t>
            </a:r>
            <a:r>
              <a:rPr lang="nb-NO" altLang="en-US" sz="1800" b="1" dirty="0" err="1" smtClean="0">
                <a:latin typeface="Arial" charset="0"/>
              </a:rPr>
              <a:t>calcium</a:t>
            </a:r>
            <a:r>
              <a:rPr lang="nb-NO" altLang="en-US" sz="1800" b="1" dirty="0" smtClean="0">
                <a:latin typeface="Arial" charset="0"/>
              </a:rPr>
              <a:t> binding </a:t>
            </a:r>
            <a:r>
              <a:rPr lang="nb-NO" altLang="en-US" sz="1800" b="1" dirty="0" err="1" smtClean="0">
                <a:latin typeface="Arial" charset="0"/>
              </a:rPr>
              <a:t>site</a:t>
            </a:r>
            <a:endParaRPr lang="nb-NO" altLang="en-US" sz="1800" b="1" dirty="0" smtClean="0">
              <a:latin typeface="Arial" charset="0"/>
            </a:endParaRPr>
          </a:p>
          <a:p>
            <a:pPr>
              <a:spcBef>
                <a:spcPct val="0"/>
              </a:spcBef>
              <a:buNone/>
            </a:pPr>
            <a:endParaRPr lang="nb-NO" altLang="en-US" sz="1800" b="1" dirty="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02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/>
          <p:cNvSpPr txBox="1">
            <a:spLocks noChangeArrowheads="1"/>
          </p:cNvSpPr>
          <p:nvPr/>
        </p:nvSpPr>
        <p:spPr bwMode="auto">
          <a:xfrm>
            <a:off x="3707904" y="3715969"/>
            <a:ext cx="13716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9600" b="1" dirty="0">
                <a:solidFill>
                  <a:srgbClr val="0000FF"/>
                </a:solidFill>
                <a:latin typeface="Arial" charset="0"/>
              </a:rPr>
              <a:t>?</a:t>
            </a: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752600" y="312837"/>
            <a:ext cx="5638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en-US" sz="2800" b="1" dirty="0" err="1" smtClean="0">
                <a:solidFill>
                  <a:srgbClr val="0000FF"/>
                </a:solidFill>
                <a:latin typeface="Arial" charset="0"/>
              </a:rPr>
              <a:t>Aknowledgements</a:t>
            </a:r>
            <a:endParaRPr lang="nb-NO" altLang="en-US" sz="2800" b="1" dirty="0">
              <a:solidFill>
                <a:srgbClr val="0000FF"/>
              </a:solidFill>
              <a:latin typeface="Arial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739420" y="1916832"/>
            <a:ext cx="252667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Ludvig Sollid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nb-NO" sz="1800" b="1" dirty="0">
                <a:latin typeface="Arial" panose="020B0604020202020204" pitchFamily="34" charset="0"/>
                <a:cs typeface="Arial" panose="020B0604020202020204" pitchFamily="34" charset="0"/>
              </a:rPr>
              <a:t>Jorunn Stamnæs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None/>
            </a:pPr>
            <a:endParaRPr lang="nb-NO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nb-NO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Image result for oslo university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060848"/>
            <a:ext cx="1342678" cy="134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12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567</Words>
  <Application>Microsoft Office PowerPoint</Application>
  <PresentationFormat>On-screen Show (4:3)</PresentationFormat>
  <Paragraphs>178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Jorunn Stamnæs</dc:creator>
  <cp:lastModifiedBy>Qamar Bashir</cp:lastModifiedBy>
  <cp:revision>29</cp:revision>
  <dcterms:created xsi:type="dcterms:W3CDTF">2016-12-09T19:00:14Z</dcterms:created>
  <dcterms:modified xsi:type="dcterms:W3CDTF">2017-06-23T10:21:51Z</dcterms:modified>
</cp:coreProperties>
</file>