
<file path=[Content_Types].xml><?xml version="1.0" encoding="utf-8"?>
<Types xmlns="http://schemas.openxmlformats.org/package/2006/content-types">
  <Override PartName="/ppt/slides/slide29.xml" ContentType="application/vnd.openxmlformats-officedocument.presentationml.slide+xml"/>
  <Override PartName="/ppt/tags/tag8.xml" ContentType="application/vnd.openxmlformats-officedocument.presentationml.tag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Layouts/slideLayout17.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diagrams/layout1.xml" ContentType="application/vnd.openxmlformats-officedocument.drawingml.diagramLayout+xml"/>
  <Override PartName="/ppt/diagrams/data2.xml" ContentType="application/vnd.openxmlformats-officedocument.drawingml.diagramData+xml"/>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tags/tag7.xml" ContentType="application/vnd.openxmlformats-officedocument.presentationml.tags+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slideLayouts/slideLayout16.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Default Extension="vml" ContentType="application/vnd.openxmlformats-officedocument.vmlDrawing"/>
  <Override PartName="/ppt/charts/chart4.xml" ContentType="application/vnd.openxmlformats-officedocument.drawingml.chart+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37"/>
  </p:notesMasterIdLst>
  <p:sldIdLst>
    <p:sldId id="360" r:id="rId3"/>
    <p:sldId id="260" r:id="rId4"/>
    <p:sldId id="341" r:id="rId5"/>
    <p:sldId id="350" r:id="rId6"/>
    <p:sldId id="262" r:id="rId7"/>
    <p:sldId id="357" r:id="rId8"/>
    <p:sldId id="348" r:id="rId9"/>
    <p:sldId id="311" r:id="rId10"/>
    <p:sldId id="266" r:id="rId11"/>
    <p:sldId id="313" r:id="rId12"/>
    <p:sldId id="270" r:id="rId13"/>
    <p:sldId id="272" r:id="rId14"/>
    <p:sldId id="315" r:id="rId15"/>
    <p:sldId id="317" r:id="rId16"/>
    <p:sldId id="319" r:id="rId17"/>
    <p:sldId id="281" r:id="rId18"/>
    <p:sldId id="321" r:id="rId19"/>
    <p:sldId id="323" r:id="rId20"/>
    <p:sldId id="343" r:id="rId21"/>
    <p:sldId id="344" r:id="rId22"/>
    <p:sldId id="325" r:id="rId23"/>
    <p:sldId id="327" r:id="rId24"/>
    <p:sldId id="329" r:id="rId25"/>
    <p:sldId id="330" r:id="rId26"/>
    <p:sldId id="331" r:id="rId27"/>
    <p:sldId id="332" r:id="rId28"/>
    <p:sldId id="333" r:id="rId29"/>
    <p:sldId id="334" r:id="rId30"/>
    <p:sldId id="351" r:id="rId31"/>
    <p:sldId id="335" r:id="rId32"/>
    <p:sldId id="353" r:id="rId33"/>
    <p:sldId id="355" r:id="rId34"/>
    <p:sldId id="359" r:id="rId35"/>
    <p:sldId id="336" r:id="rId3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webPr encoding="windows-1252"/>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56" autoAdjust="0"/>
    <p:restoredTop sz="94624" autoAdjust="0"/>
  </p:normalViewPr>
  <p:slideViewPr>
    <p:cSldViewPr>
      <p:cViewPr varScale="1">
        <p:scale>
          <a:sx n="82" d="100"/>
          <a:sy n="82" d="100"/>
        </p:scale>
        <p:origin x="-1518" y="-96"/>
      </p:cViewPr>
      <p:guideLst>
        <p:guide orient="horz" pos="2160"/>
        <p:guide pos="2880"/>
      </p:guideLst>
    </p:cSldViewPr>
  </p:slideViewPr>
  <p:outlineViewPr>
    <p:cViewPr>
      <p:scale>
        <a:sx n="33" d="100"/>
        <a:sy n="33" d="100"/>
      </p:scale>
      <p:origin x="330" y="329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ph.d%20related%20document\phd%20related%20final%20result%20of%20drug\drug%20result\tinidazole\faruqe%20work%20on%20tinidazol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ph.d%20related%20document\phd%20related%20final%20result%20of%20drug\drug%20result\tinidazole\faruqe%20work%20on%20tinidazol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ph.d%20related%20document\phd%20related%20final%20result%20of%20drug\drug%20result\tinidazole\faruqe%20work%20on%20tinidazol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ph.d%20related%20document\phd%20related%20final%20result%20of%20drug\drug%20result\tinidazole\faruqe%20work%20on%20tinidazol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chart>
    <c:plotArea>
      <c:layout>
        <c:manualLayout>
          <c:layoutTarget val="inner"/>
          <c:xMode val="edge"/>
          <c:yMode val="edge"/>
          <c:x val="0.30941000725975276"/>
          <c:y val="2.8252405949256341E-2"/>
          <c:w val="0.55788049310824361"/>
          <c:h val="0.6356234129270657"/>
        </c:manualLayout>
      </c:layout>
      <c:scatterChart>
        <c:scatterStyle val="lineMarker"/>
        <c:ser>
          <c:idx val="0"/>
          <c:order val="0"/>
          <c:spPr>
            <a:ln w="28575">
              <a:noFill/>
            </a:ln>
          </c:spPr>
          <c:trendline>
            <c:trendlineType val="linear"/>
            <c:dispRSqr val="1"/>
            <c:dispEq val="1"/>
            <c:trendlineLbl>
              <c:layout>
                <c:manualLayout>
                  <c:x val="2.4903301560989209E-3"/>
                  <c:y val="1.9841269841269901E-3"/>
                </c:manualLayout>
              </c:layout>
              <c:tx>
                <c:rich>
                  <a:bodyPr/>
                  <a:lstStyle/>
                  <a:p>
                    <a:pPr>
                      <a:defRPr lang="en-US" sz="800">
                        <a:latin typeface="Times New Roman" pitchFamily="18" charset="0"/>
                        <a:cs typeface="Times New Roman" pitchFamily="18" charset="0"/>
                      </a:defRPr>
                    </a:pPr>
                    <a:r>
                      <a:rPr lang="en-US"/>
                      <a:t>y = 0.5336x + 0.0080
R² = 0.9995</a:t>
                    </a:r>
                  </a:p>
                </c:rich>
              </c:tx>
              <c:numFmt formatCode="#,##0.0000" sourceLinked="0"/>
            </c:trendlineLbl>
          </c:trendline>
          <c:xVal>
            <c:numRef>
              <c:f>cv!$E$50:$E$59</c:f>
              <c:numCache>
                <c:formatCode>General</c:formatCode>
                <c:ptCount val="10"/>
                <c:pt idx="0">
                  <c:v>1.3979400086720377</c:v>
                </c:pt>
                <c:pt idx="1">
                  <c:v>1.6989700043360672</c:v>
                </c:pt>
                <c:pt idx="2">
                  <c:v>1.8750612633917001</c:v>
                </c:pt>
                <c:pt idx="3">
                  <c:v>2</c:v>
                </c:pt>
                <c:pt idx="4">
                  <c:v>2.0969100130080527</c:v>
                </c:pt>
              </c:numCache>
            </c:numRef>
          </c:xVal>
          <c:yVal>
            <c:numRef>
              <c:f>cv!$F$50:$F$59</c:f>
              <c:numCache>
                <c:formatCode>General</c:formatCode>
                <c:ptCount val="10"/>
                <c:pt idx="0">
                  <c:v>0.75663610824584804</c:v>
                </c:pt>
                <c:pt idx="1">
                  <c:v>0.91169015875386161</c:v>
                </c:pt>
                <c:pt idx="2">
                  <c:v>1.0043213737826358</c:v>
                </c:pt>
                <c:pt idx="3">
                  <c:v>1.0755469613925321</c:v>
                </c:pt>
                <c:pt idx="4">
                  <c:v>1.1303337684950061</c:v>
                </c:pt>
              </c:numCache>
            </c:numRef>
          </c:yVal>
        </c:ser>
        <c:ser>
          <c:idx val="1"/>
          <c:order val="1"/>
          <c:spPr>
            <a:ln w="28575">
              <a:noFill/>
            </a:ln>
          </c:spPr>
          <c:xVal>
            <c:numRef>
              <c:f>cv!$E$50:$E$59</c:f>
              <c:numCache>
                <c:formatCode>General</c:formatCode>
                <c:ptCount val="10"/>
                <c:pt idx="0">
                  <c:v>1.3979400086720377</c:v>
                </c:pt>
                <c:pt idx="1">
                  <c:v>1.6989700043360672</c:v>
                </c:pt>
                <c:pt idx="2">
                  <c:v>1.8750612633917001</c:v>
                </c:pt>
                <c:pt idx="3">
                  <c:v>2</c:v>
                </c:pt>
                <c:pt idx="4">
                  <c:v>2.0969100130080527</c:v>
                </c:pt>
              </c:numCache>
            </c:numRef>
          </c:xVal>
          <c:yVal>
            <c:numRef>
              <c:f>cv!$G$50:$G$59</c:f>
              <c:numCache>
                <c:formatCode>General</c:formatCode>
                <c:ptCount val="10"/>
              </c:numCache>
            </c:numRef>
          </c:yVal>
        </c:ser>
        <c:axId val="58538624"/>
        <c:axId val="58565376"/>
      </c:scatterChart>
      <c:valAx>
        <c:axId val="58538624"/>
        <c:scaling>
          <c:orientation val="minMax"/>
        </c:scaling>
        <c:axPos val="b"/>
        <c:title>
          <c:tx>
            <c:rich>
              <a:bodyPr/>
              <a:lstStyle/>
              <a:p>
                <a:pPr>
                  <a:defRPr lang="en-US" sz="1000"/>
                </a:pPr>
                <a:r>
                  <a:rPr lang="en-US" sz="1000">
                    <a:latin typeface="Times New Roman" pitchFamily="18" charset="0"/>
                    <a:cs typeface="Times New Roman" pitchFamily="18" charset="0"/>
                  </a:rPr>
                  <a:t>log v/mv s</a:t>
                </a:r>
                <a:r>
                  <a:rPr lang="en-US" sz="1000" baseline="30000">
                    <a:latin typeface="Times New Roman" pitchFamily="18" charset="0"/>
                    <a:cs typeface="Times New Roman" pitchFamily="18" charset="0"/>
                  </a:rPr>
                  <a:t>-1</a:t>
                </a:r>
              </a:p>
            </c:rich>
          </c:tx>
          <c:layout/>
        </c:title>
        <c:numFmt formatCode="General" sourceLinked="1"/>
        <c:majorTickMark val="none"/>
        <c:tickLblPos val="nextTo"/>
        <c:txPr>
          <a:bodyPr/>
          <a:lstStyle/>
          <a:p>
            <a:pPr>
              <a:defRPr lang="en-US"/>
            </a:pPr>
            <a:endParaRPr lang="en-US"/>
          </a:p>
        </c:txPr>
        <c:crossAx val="58565376"/>
        <c:crosses val="autoZero"/>
        <c:crossBetween val="midCat"/>
      </c:valAx>
      <c:valAx>
        <c:axId val="58565376"/>
        <c:scaling>
          <c:orientation val="minMax"/>
        </c:scaling>
        <c:axPos val="l"/>
        <c:title>
          <c:tx>
            <c:rich>
              <a:bodyPr rot="-5400000" vert="horz"/>
              <a:lstStyle/>
              <a:p>
                <a:pPr>
                  <a:defRPr lang="en-US" sz="1000"/>
                </a:pPr>
                <a:r>
                  <a:rPr lang="en-US" sz="1000">
                    <a:latin typeface="Times New Roman" pitchFamily="18" charset="0"/>
                    <a:cs typeface="Times New Roman" pitchFamily="18" charset="0"/>
                  </a:rPr>
                  <a:t>I/µA</a:t>
                </a:r>
              </a:p>
            </c:rich>
          </c:tx>
          <c:layout/>
        </c:title>
        <c:numFmt formatCode="General" sourceLinked="1"/>
        <c:majorTickMark val="none"/>
        <c:tickLblPos val="nextTo"/>
        <c:txPr>
          <a:bodyPr/>
          <a:lstStyle/>
          <a:p>
            <a:pPr>
              <a:defRPr lang="en-US"/>
            </a:pPr>
            <a:endParaRPr lang="en-US"/>
          </a:p>
        </c:txPr>
        <c:crossAx val="58538624"/>
        <c:crosses val="autoZero"/>
        <c:crossBetween val="midCat"/>
      </c:valAx>
      <c:spPr>
        <a:noFill/>
        <a:ln w="25400">
          <a:noFill/>
        </a:ln>
      </c:spPr>
    </c:plotArea>
    <c:plotVisOnly val="1"/>
  </c:chart>
  <c:spPr>
    <a:solidFill>
      <a:schemeClr val="bg1">
        <a:lumMod val="20000"/>
        <a:lumOff val="80000"/>
      </a:schemeClr>
    </a:solidFill>
    <a:ln>
      <a:solidFill>
        <a:schemeClr val="accent1"/>
      </a:solidFill>
    </a:ln>
  </c:sp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IN"/>
  <c:chart>
    <c:plotArea>
      <c:layout>
        <c:manualLayout>
          <c:layoutTarget val="inner"/>
          <c:xMode val="edge"/>
          <c:yMode val="edge"/>
          <c:x val="0.2149169015219507"/>
          <c:y val="0.15859646666973032"/>
          <c:w val="0.73808741263770494"/>
          <c:h val="0.67635320817820765"/>
        </c:manualLayout>
      </c:layout>
      <c:scatterChart>
        <c:scatterStyle val="lineMarker"/>
        <c:ser>
          <c:idx val="2"/>
          <c:order val="2"/>
          <c:spPr>
            <a:ln>
              <a:solidFill>
                <a:srgbClr val="FF3300"/>
              </a:solidFill>
            </a:ln>
          </c:spPr>
          <c:errBars>
            <c:errDir val="y"/>
            <c:errBarType val="both"/>
            <c:errValType val="percentage"/>
            <c:val val="5"/>
          </c:errBars>
          <c:xVal>
            <c:numRef>
              <c:f>'fig 4'!$I$6:$I$13</c:f>
            </c:numRef>
          </c:xVal>
          <c:yVal>
            <c:numRef>
              <c:f>'fig 4'!$J$6:$J$13</c:f>
            </c:numRef>
          </c:yVal>
        </c:ser>
        <c:ser>
          <c:idx val="0"/>
          <c:order val="0"/>
          <c:spPr>
            <a:ln w="28575">
              <a:solidFill>
                <a:srgbClr val="FF0000"/>
              </a:solidFill>
            </a:ln>
          </c:spPr>
          <c:xVal>
            <c:numRef>
              <c:f>'different ph'!$F$8:$F$19</c:f>
              <c:numCache>
                <c:formatCode>General</c:formatCode>
                <c:ptCount val="12"/>
                <c:pt idx="0">
                  <c:v>2.5</c:v>
                </c:pt>
                <c:pt idx="1">
                  <c:v>3.8</c:v>
                </c:pt>
                <c:pt idx="2">
                  <c:v>4.5</c:v>
                </c:pt>
                <c:pt idx="3">
                  <c:v>5.6</c:v>
                </c:pt>
                <c:pt idx="4">
                  <c:v>6.5</c:v>
                </c:pt>
                <c:pt idx="5">
                  <c:v>7.9</c:v>
                </c:pt>
                <c:pt idx="6">
                  <c:v>8.8000000000000007</c:v>
                </c:pt>
                <c:pt idx="7">
                  <c:v>9.5</c:v>
                </c:pt>
                <c:pt idx="8">
                  <c:v>10.5</c:v>
                </c:pt>
                <c:pt idx="9">
                  <c:v>11.5</c:v>
                </c:pt>
                <c:pt idx="10">
                  <c:v>12</c:v>
                </c:pt>
              </c:numCache>
            </c:numRef>
          </c:xVal>
          <c:yVal>
            <c:numRef>
              <c:f>'different ph'!$G$8:$G$19</c:f>
              <c:numCache>
                <c:formatCode>General</c:formatCode>
                <c:ptCount val="12"/>
                <c:pt idx="0">
                  <c:v>1.02</c:v>
                </c:pt>
                <c:pt idx="1">
                  <c:v>1.1200000000000001</c:v>
                </c:pt>
                <c:pt idx="2">
                  <c:v>1.1499999999999682</c:v>
                </c:pt>
                <c:pt idx="3">
                  <c:v>1.25</c:v>
                </c:pt>
                <c:pt idx="4">
                  <c:v>1.32</c:v>
                </c:pt>
                <c:pt idx="5">
                  <c:v>1.45</c:v>
                </c:pt>
                <c:pt idx="6">
                  <c:v>1.6600000000000001</c:v>
                </c:pt>
                <c:pt idx="7">
                  <c:v>2.4499999999999997</c:v>
                </c:pt>
                <c:pt idx="8">
                  <c:v>2.1</c:v>
                </c:pt>
                <c:pt idx="9">
                  <c:v>2.02</c:v>
                </c:pt>
                <c:pt idx="10">
                  <c:v>1.9600000000000182</c:v>
                </c:pt>
              </c:numCache>
            </c:numRef>
          </c:yVal>
        </c:ser>
        <c:ser>
          <c:idx val="1"/>
          <c:order val="1"/>
          <c:spPr>
            <a:ln w="28575">
              <a:noFill/>
            </a:ln>
          </c:spPr>
          <c:xVal>
            <c:numRef>
              <c:f>'different ph'!$F$8:$F$19</c:f>
              <c:numCache>
                <c:formatCode>General</c:formatCode>
                <c:ptCount val="12"/>
                <c:pt idx="0">
                  <c:v>2.5</c:v>
                </c:pt>
                <c:pt idx="1">
                  <c:v>3.8</c:v>
                </c:pt>
                <c:pt idx="2">
                  <c:v>4.5</c:v>
                </c:pt>
                <c:pt idx="3">
                  <c:v>5.6</c:v>
                </c:pt>
                <c:pt idx="4">
                  <c:v>6.5</c:v>
                </c:pt>
                <c:pt idx="5">
                  <c:v>7.9</c:v>
                </c:pt>
                <c:pt idx="6">
                  <c:v>8.8000000000000007</c:v>
                </c:pt>
                <c:pt idx="7">
                  <c:v>9.5</c:v>
                </c:pt>
                <c:pt idx="8">
                  <c:v>10.5</c:v>
                </c:pt>
                <c:pt idx="9">
                  <c:v>11.5</c:v>
                </c:pt>
                <c:pt idx="10">
                  <c:v>12</c:v>
                </c:pt>
              </c:numCache>
            </c:numRef>
          </c:xVal>
          <c:yVal>
            <c:numRef>
              <c:f>'different ph'!$H$8:$H$19</c:f>
              <c:numCache>
                <c:formatCode>General</c:formatCode>
                <c:ptCount val="12"/>
              </c:numCache>
            </c:numRef>
          </c:yVal>
        </c:ser>
        <c:axId val="58674176"/>
        <c:axId val="58692736"/>
      </c:scatterChart>
      <c:valAx>
        <c:axId val="58674176"/>
        <c:scaling>
          <c:orientation val="minMax"/>
        </c:scaling>
        <c:axPos val="b"/>
        <c:title>
          <c:tx>
            <c:rich>
              <a:bodyPr/>
              <a:lstStyle/>
              <a:p>
                <a:pPr>
                  <a:defRPr lang="en-US" sz="1000"/>
                </a:pPr>
                <a:r>
                  <a:rPr lang="en-US" sz="1000">
                    <a:latin typeface="Times New Roman" pitchFamily="18" charset="0"/>
                    <a:cs typeface="Times New Roman" pitchFamily="18" charset="0"/>
                  </a:rPr>
                  <a:t>pH</a:t>
                </a:r>
              </a:p>
            </c:rich>
          </c:tx>
          <c:layout/>
        </c:title>
        <c:numFmt formatCode="General" sourceLinked="1"/>
        <c:majorTickMark val="none"/>
        <c:tickLblPos val="nextTo"/>
        <c:txPr>
          <a:bodyPr/>
          <a:lstStyle/>
          <a:p>
            <a:pPr>
              <a:defRPr lang="en-US"/>
            </a:pPr>
            <a:endParaRPr lang="en-US"/>
          </a:p>
        </c:txPr>
        <c:crossAx val="58692736"/>
        <c:crosses val="autoZero"/>
        <c:crossBetween val="midCat"/>
      </c:valAx>
      <c:valAx>
        <c:axId val="58692736"/>
        <c:scaling>
          <c:orientation val="minMax"/>
        </c:scaling>
        <c:axPos val="l"/>
        <c:title>
          <c:tx>
            <c:rich>
              <a:bodyPr rot="-5400000" vert="horz"/>
              <a:lstStyle/>
              <a:p>
                <a:pPr>
                  <a:defRPr lang="en-US" sz="1000"/>
                </a:pPr>
                <a:r>
                  <a:rPr lang="en-US" sz="1000">
                    <a:latin typeface="Times New Roman" pitchFamily="18" charset="0"/>
                    <a:cs typeface="Times New Roman" pitchFamily="18" charset="0"/>
                  </a:rPr>
                  <a:t>I/</a:t>
                </a:r>
                <a:r>
                  <a:rPr lang="el-GR" sz="1000">
                    <a:latin typeface="Times New Roman" pitchFamily="18" charset="0"/>
                    <a:cs typeface="Times New Roman" pitchFamily="18" charset="0"/>
                  </a:rPr>
                  <a:t>μ</a:t>
                </a:r>
                <a:r>
                  <a:rPr lang="en-US" sz="1000">
                    <a:latin typeface="Times New Roman" pitchFamily="18" charset="0"/>
                    <a:cs typeface="Times New Roman" pitchFamily="18" charset="0"/>
                  </a:rPr>
                  <a:t>A</a:t>
                </a:r>
              </a:p>
            </c:rich>
          </c:tx>
          <c:layout/>
        </c:title>
        <c:numFmt formatCode="General" sourceLinked="1"/>
        <c:majorTickMark val="none"/>
        <c:tickLblPos val="nextTo"/>
        <c:txPr>
          <a:bodyPr/>
          <a:lstStyle/>
          <a:p>
            <a:pPr>
              <a:defRPr lang="en-US"/>
            </a:pPr>
            <a:endParaRPr lang="en-US"/>
          </a:p>
        </c:txPr>
        <c:crossAx val="58674176"/>
        <c:crosses val="autoZero"/>
        <c:crossBetween val="midCat"/>
      </c:valAx>
      <c:spPr>
        <a:noFill/>
        <a:ln w="25400">
          <a:noFill/>
        </a:ln>
      </c:spPr>
    </c:plotArea>
    <c:plotVisOnly val="1"/>
  </c:chart>
  <c:spPr>
    <a:ln>
      <a:noFill/>
    </a:ln>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IN"/>
  <c:style val="8"/>
  <c:chart>
    <c:plotArea>
      <c:layout>
        <c:manualLayout>
          <c:layoutTarget val="inner"/>
          <c:xMode val="edge"/>
          <c:yMode val="edge"/>
          <c:x val="0.14560003079593534"/>
          <c:y val="3.0478766276535712E-2"/>
          <c:w val="0.76301575510608965"/>
          <c:h val="0.4940884682992891"/>
        </c:manualLayout>
      </c:layout>
      <c:barChart>
        <c:barDir val="col"/>
        <c:grouping val="stacked"/>
        <c:ser>
          <c:idx val="0"/>
          <c:order val="0"/>
          <c:tx>
            <c:strRef>
              <c:f>solubilized!$L$4</c:f>
              <c:strCache>
                <c:ptCount val="1"/>
              </c:strCache>
            </c:strRef>
          </c:tx>
          <c:spPr>
            <a:solidFill>
              <a:srgbClr val="002060"/>
            </a:solidFill>
          </c:spPr>
          <c:cat>
            <c:strRef>
              <c:f>solubilized!$K$5:$K$10</c:f>
              <c:strCache>
                <c:ptCount val="6"/>
                <c:pt idx="0">
                  <c:v>water</c:v>
                </c:pt>
                <c:pt idx="1">
                  <c:v>dmf</c:v>
                </c:pt>
                <c:pt idx="2">
                  <c:v>sls</c:v>
                </c:pt>
                <c:pt idx="3">
                  <c:v>methanol</c:v>
                </c:pt>
                <c:pt idx="4">
                  <c:v>ctab</c:v>
                </c:pt>
                <c:pt idx="5">
                  <c:v>tween</c:v>
                </c:pt>
              </c:strCache>
            </c:strRef>
          </c:cat>
          <c:val>
            <c:numRef>
              <c:f>solubilized!$L$5:$L$10</c:f>
              <c:numCache>
                <c:formatCode>General</c:formatCode>
                <c:ptCount val="6"/>
                <c:pt idx="0">
                  <c:v>2.23</c:v>
                </c:pt>
                <c:pt idx="1">
                  <c:v>2.46</c:v>
                </c:pt>
                <c:pt idx="2">
                  <c:v>1.45</c:v>
                </c:pt>
                <c:pt idx="3">
                  <c:v>1.6600000000000001</c:v>
                </c:pt>
                <c:pt idx="4">
                  <c:v>2.08</c:v>
                </c:pt>
                <c:pt idx="5">
                  <c:v>1.9600000000000366</c:v>
                </c:pt>
              </c:numCache>
            </c:numRef>
          </c:val>
        </c:ser>
        <c:ser>
          <c:idx val="1"/>
          <c:order val="1"/>
          <c:tx>
            <c:strRef>
              <c:f>solubilized!$M$4</c:f>
              <c:strCache>
                <c:ptCount val="1"/>
              </c:strCache>
            </c:strRef>
          </c:tx>
          <c:cat>
            <c:strRef>
              <c:f>solubilized!$K$5:$K$10</c:f>
              <c:strCache>
                <c:ptCount val="6"/>
                <c:pt idx="0">
                  <c:v>water</c:v>
                </c:pt>
                <c:pt idx="1">
                  <c:v>dmf</c:v>
                </c:pt>
                <c:pt idx="2">
                  <c:v>sls</c:v>
                </c:pt>
                <c:pt idx="3">
                  <c:v>methanol</c:v>
                </c:pt>
                <c:pt idx="4">
                  <c:v>ctab</c:v>
                </c:pt>
                <c:pt idx="5">
                  <c:v>tween</c:v>
                </c:pt>
              </c:strCache>
            </c:strRef>
          </c:cat>
          <c:val>
            <c:numRef>
              <c:f>solubilized!$M$5:$M$10</c:f>
              <c:numCache>
                <c:formatCode>General</c:formatCode>
                <c:ptCount val="6"/>
              </c:numCache>
            </c:numRef>
          </c:val>
        </c:ser>
        <c:ser>
          <c:idx val="2"/>
          <c:order val="2"/>
          <c:tx>
            <c:strRef>
              <c:f>solubilized!$N$4</c:f>
              <c:strCache>
                <c:ptCount val="1"/>
              </c:strCache>
            </c:strRef>
          </c:tx>
          <c:cat>
            <c:strRef>
              <c:f>solubilized!$K$5:$K$10</c:f>
              <c:strCache>
                <c:ptCount val="6"/>
                <c:pt idx="0">
                  <c:v>water</c:v>
                </c:pt>
                <c:pt idx="1">
                  <c:v>dmf</c:v>
                </c:pt>
                <c:pt idx="2">
                  <c:v>sls</c:v>
                </c:pt>
                <c:pt idx="3">
                  <c:v>methanol</c:v>
                </c:pt>
                <c:pt idx="4">
                  <c:v>ctab</c:v>
                </c:pt>
                <c:pt idx="5">
                  <c:v>tween</c:v>
                </c:pt>
              </c:strCache>
            </c:strRef>
          </c:cat>
          <c:val>
            <c:numRef>
              <c:f>solubilized!$N$5:$N$10</c:f>
              <c:numCache>
                <c:formatCode>General</c:formatCode>
                <c:ptCount val="6"/>
              </c:numCache>
            </c:numRef>
          </c:val>
        </c:ser>
        <c:overlap val="100"/>
        <c:axId val="59116160"/>
        <c:axId val="59122432"/>
      </c:barChart>
      <c:catAx>
        <c:axId val="59116160"/>
        <c:scaling>
          <c:orientation val="minMax"/>
        </c:scaling>
        <c:axPos val="b"/>
        <c:title>
          <c:tx>
            <c:rich>
              <a:bodyPr/>
              <a:lstStyle/>
              <a:p>
                <a:pPr>
                  <a:defRPr lang="en-US" sz="1000"/>
                </a:pPr>
                <a:r>
                  <a:rPr lang="en-US" sz="1000" dirty="0" smtClean="0">
                    <a:latin typeface="Times New Roman" pitchFamily="18" charset="0"/>
                    <a:cs typeface="Times New Roman" pitchFamily="18" charset="0"/>
                  </a:rPr>
                  <a:t>. </a:t>
                </a:r>
                <a:r>
                  <a:rPr lang="en-US" sz="1000" dirty="0">
                    <a:latin typeface="Times New Roman" pitchFamily="18" charset="0"/>
                    <a:cs typeface="Times New Roman" pitchFamily="18" charset="0"/>
                  </a:rPr>
                  <a:t>solvents</a:t>
                </a:r>
              </a:p>
            </c:rich>
          </c:tx>
          <c:layout>
            <c:manualLayout>
              <c:xMode val="edge"/>
              <c:yMode val="edge"/>
              <c:x val="0.41504726254183227"/>
              <c:y val="0.79246523669402291"/>
            </c:manualLayout>
          </c:layout>
        </c:title>
        <c:majorTickMark val="none"/>
        <c:tickLblPos val="nextTo"/>
        <c:txPr>
          <a:bodyPr/>
          <a:lstStyle/>
          <a:p>
            <a:pPr>
              <a:defRPr lang="en-US"/>
            </a:pPr>
            <a:endParaRPr lang="en-US"/>
          </a:p>
        </c:txPr>
        <c:crossAx val="59122432"/>
        <c:crosses val="autoZero"/>
        <c:auto val="1"/>
        <c:lblAlgn val="ctr"/>
        <c:lblOffset val="100"/>
      </c:catAx>
      <c:valAx>
        <c:axId val="59122432"/>
        <c:scaling>
          <c:orientation val="minMax"/>
        </c:scaling>
        <c:axPos val="l"/>
        <c:title>
          <c:tx>
            <c:rich>
              <a:bodyPr rot="-5400000" vert="horz"/>
              <a:lstStyle/>
              <a:p>
                <a:pPr>
                  <a:defRPr lang="en-US" sz="1000">
                    <a:latin typeface="Times New Roman" pitchFamily="18" charset="0"/>
                    <a:cs typeface="Times New Roman" pitchFamily="18" charset="0"/>
                  </a:defRPr>
                </a:pPr>
                <a:r>
                  <a:rPr lang="en-US" sz="1000">
                    <a:latin typeface="Times New Roman" pitchFamily="18" charset="0"/>
                    <a:cs typeface="Times New Roman" pitchFamily="18" charset="0"/>
                  </a:rPr>
                  <a:t>I/µA</a:t>
                </a:r>
              </a:p>
            </c:rich>
          </c:tx>
          <c:layout>
            <c:manualLayout>
              <c:xMode val="edge"/>
              <c:yMode val="edge"/>
              <c:x val="4.1914797430417034E-3"/>
              <c:y val="0.21727221709735794"/>
            </c:manualLayout>
          </c:layout>
        </c:title>
        <c:numFmt formatCode="General" sourceLinked="1"/>
        <c:majorTickMark val="none"/>
        <c:tickLblPos val="nextTo"/>
        <c:txPr>
          <a:bodyPr/>
          <a:lstStyle/>
          <a:p>
            <a:pPr>
              <a:defRPr lang="en-US"/>
            </a:pPr>
            <a:endParaRPr lang="en-US"/>
          </a:p>
        </c:txPr>
        <c:crossAx val="59116160"/>
        <c:crosses val="autoZero"/>
        <c:crossBetween val="between"/>
      </c:valAx>
    </c:plotArea>
    <c:plotVisOnly val="1"/>
  </c:chart>
  <c:spPr>
    <a:ln>
      <a:noFill/>
    </a:ln>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IN"/>
  <c:chart>
    <c:plotArea>
      <c:layout>
        <c:manualLayout>
          <c:layoutTarget val="inner"/>
          <c:xMode val="edge"/>
          <c:yMode val="edge"/>
          <c:x val="0.21927996500437444"/>
          <c:y val="5.1400554097404488E-2"/>
          <c:w val="0.73608814523184607"/>
          <c:h val="0.64081765820941794"/>
        </c:manualLayout>
      </c:layout>
      <c:scatterChart>
        <c:scatterStyle val="lineMarker"/>
        <c:ser>
          <c:idx val="0"/>
          <c:order val="0"/>
          <c:spPr>
            <a:ln w="28575">
              <a:solidFill>
                <a:srgbClr val="FF0000"/>
              </a:solidFill>
            </a:ln>
          </c:spPr>
          <c:xVal>
            <c:numRef>
              <c:f>'different material'!$L$14:$L$25</c:f>
              <c:numCache>
                <c:formatCode>General</c:formatCode>
                <c:ptCount val="12"/>
                <c:pt idx="0">
                  <c:v>2</c:v>
                </c:pt>
                <c:pt idx="1">
                  <c:v>4</c:v>
                </c:pt>
                <c:pt idx="2">
                  <c:v>6</c:v>
                </c:pt>
                <c:pt idx="3">
                  <c:v>8</c:v>
                </c:pt>
                <c:pt idx="4">
                  <c:v>10</c:v>
                </c:pt>
                <c:pt idx="5">
                  <c:v>12</c:v>
                </c:pt>
                <c:pt idx="6">
                  <c:v>14</c:v>
                </c:pt>
                <c:pt idx="7">
                  <c:v>16</c:v>
                </c:pt>
              </c:numCache>
            </c:numRef>
          </c:xVal>
          <c:yVal>
            <c:numRef>
              <c:f>'different material'!$M$14:$M$25</c:f>
              <c:numCache>
                <c:formatCode>General</c:formatCode>
                <c:ptCount val="12"/>
                <c:pt idx="0">
                  <c:v>2.12</c:v>
                </c:pt>
                <c:pt idx="1">
                  <c:v>2.42</c:v>
                </c:pt>
                <c:pt idx="2">
                  <c:v>2.96</c:v>
                </c:pt>
                <c:pt idx="3">
                  <c:v>3.25</c:v>
                </c:pt>
                <c:pt idx="4">
                  <c:v>2.42</c:v>
                </c:pt>
                <c:pt idx="5">
                  <c:v>2.14</c:v>
                </c:pt>
                <c:pt idx="6">
                  <c:v>1.1399999999999597</c:v>
                </c:pt>
                <c:pt idx="7">
                  <c:v>1.1299999999999588</c:v>
                </c:pt>
              </c:numCache>
            </c:numRef>
          </c:yVal>
        </c:ser>
        <c:ser>
          <c:idx val="1"/>
          <c:order val="1"/>
          <c:spPr>
            <a:ln w="28575">
              <a:noFill/>
            </a:ln>
          </c:spPr>
          <c:xVal>
            <c:numRef>
              <c:f>'different material'!$L$14:$L$25</c:f>
              <c:numCache>
                <c:formatCode>General</c:formatCode>
                <c:ptCount val="12"/>
                <c:pt idx="0">
                  <c:v>2</c:v>
                </c:pt>
                <c:pt idx="1">
                  <c:v>4</c:v>
                </c:pt>
                <c:pt idx="2">
                  <c:v>6</c:v>
                </c:pt>
                <c:pt idx="3">
                  <c:v>8</c:v>
                </c:pt>
                <c:pt idx="4">
                  <c:v>10</c:v>
                </c:pt>
                <c:pt idx="5">
                  <c:v>12</c:v>
                </c:pt>
                <c:pt idx="6">
                  <c:v>14</c:v>
                </c:pt>
                <c:pt idx="7">
                  <c:v>16</c:v>
                </c:pt>
              </c:numCache>
            </c:numRef>
          </c:xVal>
          <c:yVal>
            <c:numRef>
              <c:f>'different material'!$N$14:$N$25</c:f>
              <c:numCache>
                <c:formatCode>General</c:formatCode>
                <c:ptCount val="12"/>
              </c:numCache>
            </c:numRef>
          </c:yVal>
        </c:ser>
        <c:axId val="59155200"/>
        <c:axId val="59157120"/>
      </c:scatterChart>
      <c:valAx>
        <c:axId val="59155200"/>
        <c:scaling>
          <c:orientation val="minMax"/>
        </c:scaling>
        <c:axPos val="b"/>
        <c:title>
          <c:tx>
            <c:rich>
              <a:bodyPr/>
              <a:lstStyle/>
              <a:p>
                <a:pPr>
                  <a:defRPr lang="en-US" sz="1000"/>
                </a:pPr>
                <a:r>
                  <a:rPr lang="en-US" sz="1000" b="1">
                    <a:latin typeface="Times New Roman" pitchFamily="18" charset="0"/>
                    <a:cs typeface="Times New Roman" pitchFamily="18" charset="0"/>
                  </a:rPr>
                  <a:t>PANI loading/µL</a:t>
                </a:r>
              </a:p>
            </c:rich>
          </c:tx>
          <c:layout/>
        </c:title>
        <c:numFmt formatCode="General" sourceLinked="1"/>
        <c:majorTickMark val="none"/>
        <c:tickLblPos val="nextTo"/>
        <c:txPr>
          <a:bodyPr/>
          <a:lstStyle/>
          <a:p>
            <a:pPr>
              <a:defRPr lang="en-US"/>
            </a:pPr>
            <a:endParaRPr lang="en-US"/>
          </a:p>
        </c:txPr>
        <c:crossAx val="59157120"/>
        <c:crosses val="autoZero"/>
        <c:crossBetween val="midCat"/>
      </c:valAx>
      <c:valAx>
        <c:axId val="59157120"/>
        <c:scaling>
          <c:orientation val="minMax"/>
        </c:scaling>
        <c:axPos val="l"/>
        <c:title>
          <c:tx>
            <c:rich>
              <a:bodyPr rot="-5400000" vert="horz"/>
              <a:lstStyle/>
              <a:p>
                <a:pPr>
                  <a:defRPr lang="en-US" sz="1000"/>
                </a:pPr>
                <a:r>
                  <a:rPr lang="en-US" sz="1000" b="1">
                    <a:latin typeface="Times New Roman" pitchFamily="18" charset="0"/>
                    <a:cs typeface="Times New Roman" pitchFamily="18" charset="0"/>
                  </a:rPr>
                  <a:t>I/µA</a:t>
                </a:r>
              </a:p>
            </c:rich>
          </c:tx>
          <c:layout>
            <c:manualLayout>
              <c:xMode val="edge"/>
              <c:yMode val="edge"/>
              <c:x val="2.8428568728958749E-2"/>
              <c:y val="0.2535968635067673"/>
            </c:manualLayout>
          </c:layout>
        </c:title>
        <c:numFmt formatCode="General" sourceLinked="1"/>
        <c:majorTickMark val="none"/>
        <c:tickLblPos val="nextTo"/>
        <c:txPr>
          <a:bodyPr/>
          <a:lstStyle/>
          <a:p>
            <a:pPr>
              <a:defRPr lang="en-US"/>
            </a:pPr>
            <a:endParaRPr lang="en-US"/>
          </a:p>
        </c:txPr>
        <c:crossAx val="59155200"/>
        <c:crosses val="autoZero"/>
        <c:crossBetween val="midCat"/>
      </c:valAx>
    </c:plotArea>
    <c:plotVisOnly val="1"/>
  </c:chart>
  <c:spPr>
    <a:ln>
      <a:noFill/>
    </a:ln>
  </c:spPr>
  <c:externalData r:id="rId1"/>
</c:chartSpace>
</file>

<file path=ppt/diagrams/_rels/data2.xml.rels><?xml version="1.0" encoding="UTF-8" standalone="yes"?>
<Relationships xmlns="http://schemas.openxmlformats.org/package/2006/relationships"><Relationship Id="rId1" Type="http://schemas.openxmlformats.org/officeDocument/2006/relationships/image" Target="../media/image10.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30FA71-BA9B-4B19-846B-3EF00B75D907}" type="doc">
      <dgm:prSet loTypeId="urn:microsoft.com/office/officeart/2005/8/layout/matrix1" loCatId="matrix" qsTypeId="urn:microsoft.com/office/officeart/2005/8/quickstyle/simple1" qsCatId="simple" csTypeId="urn:microsoft.com/office/officeart/2005/8/colors/colorful1" csCatId="colorful" phldr="1"/>
      <dgm:spPr/>
      <dgm:t>
        <a:bodyPr/>
        <a:lstStyle/>
        <a:p>
          <a:endParaRPr lang="en-IN"/>
        </a:p>
      </dgm:t>
    </dgm:pt>
    <dgm:pt modelId="{CF72D459-6A21-46F0-9AEE-D448B0199B1A}">
      <dgm:prSet phldrT="[Text]" custT="1"/>
      <dgm:spPr>
        <a:solidFill>
          <a:srgbClr val="FFC000"/>
        </a:solidFill>
      </dgm:spPr>
      <dgm:t>
        <a:bodyPr/>
        <a:lstStyle/>
        <a:p>
          <a:r>
            <a:rPr lang="en-US" sz="1800" b="1" i="1" dirty="0" smtClean="0">
              <a:latin typeface="Monotype Corsiva" pitchFamily="66" charset="0"/>
            </a:rPr>
            <a:t>Electrochemical sensors</a:t>
          </a:r>
          <a:endParaRPr lang="en-IN" sz="1800" b="1" i="1" dirty="0">
            <a:latin typeface="Monotype Corsiva" pitchFamily="66" charset="0"/>
          </a:endParaRPr>
        </a:p>
      </dgm:t>
    </dgm:pt>
    <dgm:pt modelId="{7FF8B0FF-7262-4888-8C9D-E1F5175D9C0F}" type="parTrans" cxnId="{B04447A5-63A2-4900-BDE5-2620447F4BED}">
      <dgm:prSet/>
      <dgm:spPr/>
      <dgm:t>
        <a:bodyPr/>
        <a:lstStyle/>
        <a:p>
          <a:endParaRPr lang="en-IN"/>
        </a:p>
      </dgm:t>
    </dgm:pt>
    <dgm:pt modelId="{60401D34-8571-4A6D-A177-C1925BB2692B}" type="sibTrans" cxnId="{B04447A5-63A2-4900-BDE5-2620447F4BED}">
      <dgm:prSet/>
      <dgm:spPr/>
      <dgm:t>
        <a:bodyPr/>
        <a:lstStyle/>
        <a:p>
          <a:endParaRPr lang="en-IN"/>
        </a:p>
      </dgm:t>
    </dgm:pt>
    <dgm:pt modelId="{8E1EEF66-ED48-4CCD-A297-68B9421DE757}">
      <dgm:prSet phldrT="[Text]" custT="1"/>
      <dgm:spPr>
        <a:solidFill>
          <a:srgbClr val="C00000"/>
        </a:solidFill>
      </dgm:spPr>
      <dgm:t>
        <a:bodyPr/>
        <a:lstStyle/>
        <a:p>
          <a:r>
            <a:rPr lang="en-US" sz="2400" b="1" i="1" dirty="0" smtClean="0">
              <a:latin typeface="Monotype Corsiva" pitchFamily="66" charset="0"/>
            </a:rPr>
            <a:t>Amperometric Sensors</a:t>
          </a:r>
          <a:endParaRPr lang="en-IN" sz="2400" b="1" dirty="0">
            <a:latin typeface="Monotype Corsiva" pitchFamily="66" charset="0"/>
          </a:endParaRPr>
        </a:p>
      </dgm:t>
    </dgm:pt>
    <dgm:pt modelId="{1B59C805-E8CC-432B-82B4-F41844DA39CD}" type="parTrans" cxnId="{9542BD2D-FD0C-4322-9532-4C77DF670006}">
      <dgm:prSet/>
      <dgm:spPr/>
      <dgm:t>
        <a:bodyPr/>
        <a:lstStyle/>
        <a:p>
          <a:endParaRPr lang="en-IN"/>
        </a:p>
      </dgm:t>
    </dgm:pt>
    <dgm:pt modelId="{BD56D25D-E977-44C2-9A32-E94FAFDBDAD8}" type="sibTrans" cxnId="{9542BD2D-FD0C-4322-9532-4C77DF670006}">
      <dgm:prSet/>
      <dgm:spPr/>
      <dgm:t>
        <a:bodyPr/>
        <a:lstStyle/>
        <a:p>
          <a:endParaRPr lang="en-IN"/>
        </a:p>
      </dgm:t>
    </dgm:pt>
    <dgm:pt modelId="{78633D94-FC81-483D-B138-7519EE88672F}">
      <dgm:prSet phldrT="[Text]" custT="1"/>
      <dgm:spPr>
        <a:solidFill>
          <a:schemeClr val="accent3">
            <a:lumMod val="50000"/>
          </a:schemeClr>
        </a:solidFill>
      </dgm:spPr>
      <dgm:t>
        <a:bodyPr/>
        <a:lstStyle/>
        <a:p>
          <a:r>
            <a:rPr lang="en-US" sz="2400" b="1" i="1" dirty="0" smtClean="0">
              <a:latin typeface="Monotype Corsiva" pitchFamily="66" charset="0"/>
            </a:rPr>
            <a:t>Conductometric Sensors</a:t>
          </a:r>
          <a:endParaRPr lang="en-IN" sz="2400" b="1" dirty="0">
            <a:latin typeface="Monotype Corsiva" pitchFamily="66" charset="0"/>
          </a:endParaRPr>
        </a:p>
      </dgm:t>
    </dgm:pt>
    <dgm:pt modelId="{993D8D4A-4EBE-4548-BA7D-28AFE1A1BA86}" type="parTrans" cxnId="{9C20E955-5658-4E33-97AD-7A32ECA24F5E}">
      <dgm:prSet/>
      <dgm:spPr/>
      <dgm:t>
        <a:bodyPr/>
        <a:lstStyle/>
        <a:p>
          <a:endParaRPr lang="en-IN"/>
        </a:p>
      </dgm:t>
    </dgm:pt>
    <dgm:pt modelId="{242FA7AD-C45F-4850-8F40-C50C087660F8}" type="sibTrans" cxnId="{9C20E955-5658-4E33-97AD-7A32ECA24F5E}">
      <dgm:prSet/>
      <dgm:spPr/>
      <dgm:t>
        <a:bodyPr/>
        <a:lstStyle/>
        <a:p>
          <a:endParaRPr lang="en-IN"/>
        </a:p>
      </dgm:t>
    </dgm:pt>
    <dgm:pt modelId="{1B65E8A5-3362-44E5-89CF-34BCE3F42833}">
      <dgm:prSet phldrT="[Text]" custT="1"/>
      <dgm:spPr>
        <a:solidFill>
          <a:srgbClr val="00B050"/>
        </a:solidFill>
      </dgm:spPr>
      <dgm:t>
        <a:bodyPr/>
        <a:lstStyle/>
        <a:p>
          <a:r>
            <a:rPr lang="en-US" sz="2400" b="1" i="1" dirty="0" smtClean="0">
              <a:latin typeface="Monotype Corsiva" pitchFamily="66" charset="0"/>
            </a:rPr>
            <a:t>Potentiometric Sensors</a:t>
          </a:r>
          <a:endParaRPr lang="en-IN" sz="2400" b="1" dirty="0">
            <a:latin typeface="Monotype Corsiva" pitchFamily="66" charset="0"/>
          </a:endParaRPr>
        </a:p>
      </dgm:t>
    </dgm:pt>
    <dgm:pt modelId="{91158D1D-CCE8-42B9-8B2D-969A5F90DD54}" type="parTrans" cxnId="{C1A0155B-4551-4333-AFA0-4D11CF71899F}">
      <dgm:prSet/>
      <dgm:spPr/>
      <dgm:t>
        <a:bodyPr/>
        <a:lstStyle/>
        <a:p>
          <a:endParaRPr lang="en-IN"/>
        </a:p>
      </dgm:t>
    </dgm:pt>
    <dgm:pt modelId="{9461E034-4248-4754-A19C-FAE3E1723AFF}" type="sibTrans" cxnId="{C1A0155B-4551-4333-AFA0-4D11CF71899F}">
      <dgm:prSet/>
      <dgm:spPr/>
      <dgm:t>
        <a:bodyPr/>
        <a:lstStyle/>
        <a:p>
          <a:endParaRPr lang="en-IN"/>
        </a:p>
      </dgm:t>
    </dgm:pt>
    <dgm:pt modelId="{E73E3B03-822E-4BDB-A3D6-7A27AA15F828}">
      <dgm:prSet phldrT="[Text]" custT="1"/>
      <dgm:spPr>
        <a:solidFill>
          <a:srgbClr val="0070C0"/>
        </a:solidFill>
      </dgm:spPr>
      <dgm:t>
        <a:bodyPr/>
        <a:lstStyle/>
        <a:p>
          <a:r>
            <a:rPr lang="en-US" sz="2400" b="1" i="1" dirty="0" smtClean="0">
              <a:latin typeface="Monotype Corsiva" pitchFamily="66" charset="0"/>
            </a:rPr>
            <a:t>Voltammetric </a:t>
          </a:r>
        </a:p>
        <a:p>
          <a:r>
            <a:rPr lang="en-US" sz="2400" b="1" i="1" dirty="0" smtClean="0">
              <a:latin typeface="Monotype Corsiva" pitchFamily="66" charset="0"/>
            </a:rPr>
            <a:t>Sensors</a:t>
          </a:r>
          <a:endParaRPr lang="en-IN" sz="2400" b="1" dirty="0">
            <a:latin typeface="Monotype Corsiva" pitchFamily="66" charset="0"/>
          </a:endParaRPr>
        </a:p>
      </dgm:t>
    </dgm:pt>
    <dgm:pt modelId="{23E3672A-56E3-42C5-99AF-9B64E6DE46DA}" type="parTrans" cxnId="{5CB04789-4BD0-4A6C-BEDC-9095ECE4FC33}">
      <dgm:prSet/>
      <dgm:spPr/>
      <dgm:t>
        <a:bodyPr/>
        <a:lstStyle/>
        <a:p>
          <a:endParaRPr lang="en-IN"/>
        </a:p>
      </dgm:t>
    </dgm:pt>
    <dgm:pt modelId="{9A45BF1E-B132-4616-B1C9-9B81A8BB01C7}" type="sibTrans" cxnId="{5CB04789-4BD0-4A6C-BEDC-9095ECE4FC33}">
      <dgm:prSet/>
      <dgm:spPr/>
      <dgm:t>
        <a:bodyPr/>
        <a:lstStyle/>
        <a:p>
          <a:endParaRPr lang="en-IN"/>
        </a:p>
      </dgm:t>
    </dgm:pt>
    <dgm:pt modelId="{2BB03380-E5EA-4A64-B095-5381D730279E}" type="pres">
      <dgm:prSet presAssocID="{A530FA71-BA9B-4B19-846B-3EF00B75D907}" presName="diagram" presStyleCnt="0">
        <dgm:presLayoutVars>
          <dgm:chMax val="1"/>
          <dgm:dir/>
          <dgm:animLvl val="ctr"/>
          <dgm:resizeHandles val="exact"/>
        </dgm:presLayoutVars>
      </dgm:prSet>
      <dgm:spPr/>
      <dgm:t>
        <a:bodyPr/>
        <a:lstStyle/>
        <a:p>
          <a:endParaRPr lang="en-IN"/>
        </a:p>
      </dgm:t>
    </dgm:pt>
    <dgm:pt modelId="{1A8401E9-D5CA-4395-835E-47A3B2353010}" type="pres">
      <dgm:prSet presAssocID="{A530FA71-BA9B-4B19-846B-3EF00B75D907}" presName="matrix" presStyleCnt="0"/>
      <dgm:spPr/>
      <dgm:t>
        <a:bodyPr/>
        <a:lstStyle/>
        <a:p>
          <a:endParaRPr lang="en-US"/>
        </a:p>
      </dgm:t>
    </dgm:pt>
    <dgm:pt modelId="{3272C7A3-CE3B-4641-968F-474C06A251AB}" type="pres">
      <dgm:prSet presAssocID="{A530FA71-BA9B-4B19-846B-3EF00B75D907}" presName="tile1" presStyleLbl="node1" presStyleIdx="0" presStyleCnt="4" custLinFactNeighborX="-2326" custLinFactNeighborY="-11538"/>
      <dgm:spPr/>
      <dgm:t>
        <a:bodyPr/>
        <a:lstStyle/>
        <a:p>
          <a:endParaRPr lang="en-IN"/>
        </a:p>
      </dgm:t>
    </dgm:pt>
    <dgm:pt modelId="{E715CBAD-0974-47FA-B84D-275627EEEDB9}" type="pres">
      <dgm:prSet presAssocID="{A530FA71-BA9B-4B19-846B-3EF00B75D907}" presName="tile1text" presStyleLbl="node1" presStyleIdx="0" presStyleCnt="4">
        <dgm:presLayoutVars>
          <dgm:chMax val="0"/>
          <dgm:chPref val="0"/>
          <dgm:bulletEnabled val="1"/>
        </dgm:presLayoutVars>
      </dgm:prSet>
      <dgm:spPr/>
      <dgm:t>
        <a:bodyPr/>
        <a:lstStyle/>
        <a:p>
          <a:endParaRPr lang="en-IN"/>
        </a:p>
      </dgm:t>
    </dgm:pt>
    <dgm:pt modelId="{C1FB1D0E-8127-40D7-8932-556CA361331A}" type="pres">
      <dgm:prSet presAssocID="{A530FA71-BA9B-4B19-846B-3EF00B75D907}" presName="tile2" presStyleLbl="node1" presStyleIdx="1" presStyleCnt="4"/>
      <dgm:spPr/>
      <dgm:t>
        <a:bodyPr/>
        <a:lstStyle/>
        <a:p>
          <a:endParaRPr lang="en-IN"/>
        </a:p>
      </dgm:t>
    </dgm:pt>
    <dgm:pt modelId="{FA008244-8D03-4881-B77C-EF153C4BECFE}" type="pres">
      <dgm:prSet presAssocID="{A530FA71-BA9B-4B19-846B-3EF00B75D907}" presName="tile2text" presStyleLbl="node1" presStyleIdx="1" presStyleCnt="4">
        <dgm:presLayoutVars>
          <dgm:chMax val="0"/>
          <dgm:chPref val="0"/>
          <dgm:bulletEnabled val="1"/>
        </dgm:presLayoutVars>
      </dgm:prSet>
      <dgm:spPr/>
      <dgm:t>
        <a:bodyPr/>
        <a:lstStyle/>
        <a:p>
          <a:endParaRPr lang="en-IN"/>
        </a:p>
      </dgm:t>
    </dgm:pt>
    <dgm:pt modelId="{3C9E4C16-98D3-4AB8-BE1A-5D2D931681DF}" type="pres">
      <dgm:prSet presAssocID="{A530FA71-BA9B-4B19-846B-3EF00B75D907}" presName="tile3" presStyleLbl="node1" presStyleIdx="2" presStyleCnt="4"/>
      <dgm:spPr/>
      <dgm:t>
        <a:bodyPr/>
        <a:lstStyle/>
        <a:p>
          <a:endParaRPr lang="en-IN"/>
        </a:p>
      </dgm:t>
    </dgm:pt>
    <dgm:pt modelId="{CA781F3C-D3FA-4B40-9868-9F7FCF4D255C}" type="pres">
      <dgm:prSet presAssocID="{A530FA71-BA9B-4B19-846B-3EF00B75D907}" presName="tile3text" presStyleLbl="node1" presStyleIdx="2" presStyleCnt="4">
        <dgm:presLayoutVars>
          <dgm:chMax val="0"/>
          <dgm:chPref val="0"/>
          <dgm:bulletEnabled val="1"/>
        </dgm:presLayoutVars>
      </dgm:prSet>
      <dgm:spPr/>
      <dgm:t>
        <a:bodyPr/>
        <a:lstStyle/>
        <a:p>
          <a:endParaRPr lang="en-IN"/>
        </a:p>
      </dgm:t>
    </dgm:pt>
    <dgm:pt modelId="{D2582F6E-2E27-4786-83FF-68AB9D59DAA3}" type="pres">
      <dgm:prSet presAssocID="{A530FA71-BA9B-4B19-846B-3EF00B75D907}" presName="tile4" presStyleLbl="node1" presStyleIdx="3" presStyleCnt="4"/>
      <dgm:spPr/>
      <dgm:t>
        <a:bodyPr/>
        <a:lstStyle/>
        <a:p>
          <a:endParaRPr lang="en-IN"/>
        </a:p>
      </dgm:t>
    </dgm:pt>
    <dgm:pt modelId="{69D9677A-7038-471E-B3D7-BE388EEF1812}" type="pres">
      <dgm:prSet presAssocID="{A530FA71-BA9B-4B19-846B-3EF00B75D907}" presName="tile4text" presStyleLbl="node1" presStyleIdx="3" presStyleCnt="4">
        <dgm:presLayoutVars>
          <dgm:chMax val="0"/>
          <dgm:chPref val="0"/>
          <dgm:bulletEnabled val="1"/>
        </dgm:presLayoutVars>
      </dgm:prSet>
      <dgm:spPr/>
      <dgm:t>
        <a:bodyPr/>
        <a:lstStyle/>
        <a:p>
          <a:endParaRPr lang="en-IN"/>
        </a:p>
      </dgm:t>
    </dgm:pt>
    <dgm:pt modelId="{5143565B-5E8A-4BD2-9E30-74DC75628782}" type="pres">
      <dgm:prSet presAssocID="{A530FA71-BA9B-4B19-846B-3EF00B75D907}" presName="centerTile" presStyleLbl="fgShp" presStyleIdx="0" presStyleCnt="1">
        <dgm:presLayoutVars>
          <dgm:chMax val="0"/>
          <dgm:chPref val="0"/>
        </dgm:presLayoutVars>
      </dgm:prSet>
      <dgm:spPr/>
      <dgm:t>
        <a:bodyPr/>
        <a:lstStyle/>
        <a:p>
          <a:endParaRPr lang="en-IN"/>
        </a:p>
      </dgm:t>
    </dgm:pt>
  </dgm:ptLst>
  <dgm:cxnLst>
    <dgm:cxn modelId="{AEF9C793-3A7C-44C8-B0C6-983E97157214}" type="presOf" srcId="{78633D94-FC81-483D-B138-7519EE88672F}" destId="{FA008244-8D03-4881-B77C-EF153C4BECFE}" srcOrd="1" destOrd="0" presId="urn:microsoft.com/office/officeart/2005/8/layout/matrix1"/>
    <dgm:cxn modelId="{5CB04789-4BD0-4A6C-BEDC-9095ECE4FC33}" srcId="{CF72D459-6A21-46F0-9AEE-D448B0199B1A}" destId="{E73E3B03-822E-4BDB-A3D6-7A27AA15F828}" srcOrd="3" destOrd="0" parTransId="{23E3672A-56E3-42C5-99AF-9B64E6DE46DA}" sibTransId="{9A45BF1E-B132-4616-B1C9-9B81A8BB01C7}"/>
    <dgm:cxn modelId="{F82F8E05-1D35-43B4-935E-D042BBDC4E06}" type="presOf" srcId="{E73E3B03-822E-4BDB-A3D6-7A27AA15F828}" destId="{69D9677A-7038-471E-B3D7-BE388EEF1812}" srcOrd="1" destOrd="0" presId="urn:microsoft.com/office/officeart/2005/8/layout/matrix1"/>
    <dgm:cxn modelId="{9542BD2D-FD0C-4322-9532-4C77DF670006}" srcId="{CF72D459-6A21-46F0-9AEE-D448B0199B1A}" destId="{8E1EEF66-ED48-4CCD-A297-68B9421DE757}" srcOrd="0" destOrd="0" parTransId="{1B59C805-E8CC-432B-82B4-F41844DA39CD}" sibTransId="{BD56D25D-E977-44C2-9A32-E94FAFDBDAD8}"/>
    <dgm:cxn modelId="{CDF5B85A-B7B6-4083-8A0B-0B3CC9D9E67F}" type="presOf" srcId="{1B65E8A5-3362-44E5-89CF-34BCE3F42833}" destId="{CA781F3C-D3FA-4B40-9868-9F7FCF4D255C}" srcOrd="1" destOrd="0" presId="urn:microsoft.com/office/officeart/2005/8/layout/matrix1"/>
    <dgm:cxn modelId="{E7DDF2BE-C37A-4806-B759-7334FB7A71B8}" type="presOf" srcId="{78633D94-FC81-483D-B138-7519EE88672F}" destId="{C1FB1D0E-8127-40D7-8932-556CA361331A}" srcOrd="0" destOrd="0" presId="urn:microsoft.com/office/officeart/2005/8/layout/matrix1"/>
    <dgm:cxn modelId="{B04447A5-63A2-4900-BDE5-2620447F4BED}" srcId="{A530FA71-BA9B-4B19-846B-3EF00B75D907}" destId="{CF72D459-6A21-46F0-9AEE-D448B0199B1A}" srcOrd="0" destOrd="0" parTransId="{7FF8B0FF-7262-4888-8C9D-E1F5175D9C0F}" sibTransId="{60401D34-8571-4A6D-A177-C1925BB2692B}"/>
    <dgm:cxn modelId="{8AB1E620-AB14-4874-B361-3189C2A6E0BD}" type="presOf" srcId="{E73E3B03-822E-4BDB-A3D6-7A27AA15F828}" destId="{D2582F6E-2E27-4786-83FF-68AB9D59DAA3}" srcOrd="0" destOrd="0" presId="urn:microsoft.com/office/officeart/2005/8/layout/matrix1"/>
    <dgm:cxn modelId="{9C20E955-5658-4E33-97AD-7A32ECA24F5E}" srcId="{CF72D459-6A21-46F0-9AEE-D448B0199B1A}" destId="{78633D94-FC81-483D-B138-7519EE88672F}" srcOrd="1" destOrd="0" parTransId="{993D8D4A-4EBE-4548-BA7D-28AFE1A1BA86}" sibTransId="{242FA7AD-C45F-4850-8F40-C50C087660F8}"/>
    <dgm:cxn modelId="{2DDDFBF8-49A3-49F1-822A-D007262BCD38}" type="presOf" srcId="{8E1EEF66-ED48-4CCD-A297-68B9421DE757}" destId="{E715CBAD-0974-47FA-B84D-275627EEEDB9}" srcOrd="1" destOrd="0" presId="urn:microsoft.com/office/officeart/2005/8/layout/matrix1"/>
    <dgm:cxn modelId="{1A00CB2A-B202-437B-8427-13233D233DF1}" type="presOf" srcId="{1B65E8A5-3362-44E5-89CF-34BCE3F42833}" destId="{3C9E4C16-98D3-4AB8-BE1A-5D2D931681DF}" srcOrd="0" destOrd="0" presId="urn:microsoft.com/office/officeart/2005/8/layout/matrix1"/>
    <dgm:cxn modelId="{2FE8D4D5-9365-4803-9F8D-1906F88D9D48}" type="presOf" srcId="{CF72D459-6A21-46F0-9AEE-D448B0199B1A}" destId="{5143565B-5E8A-4BD2-9E30-74DC75628782}" srcOrd="0" destOrd="0" presId="urn:microsoft.com/office/officeart/2005/8/layout/matrix1"/>
    <dgm:cxn modelId="{C1A0155B-4551-4333-AFA0-4D11CF71899F}" srcId="{CF72D459-6A21-46F0-9AEE-D448B0199B1A}" destId="{1B65E8A5-3362-44E5-89CF-34BCE3F42833}" srcOrd="2" destOrd="0" parTransId="{91158D1D-CCE8-42B9-8B2D-969A5F90DD54}" sibTransId="{9461E034-4248-4754-A19C-FAE3E1723AFF}"/>
    <dgm:cxn modelId="{38C6FAFF-6115-4233-B640-CB3E63B583BC}" type="presOf" srcId="{A530FA71-BA9B-4B19-846B-3EF00B75D907}" destId="{2BB03380-E5EA-4A64-B095-5381D730279E}" srcOrd="0" destOrd="0" presId="urn:microsoft.com/office/officeart/2005/8/layout/matrix1"/>
    <dgm:cxn modelId="{42C0C18E-886B-4FEE-ABD7-56C697B21856}" type="presOf" srcId="{8E1EEF66-ED48-4CCD-A297-68B9421DE757}" destId="{3272C7A3-CE3B-4641-968F-474C06A251AB}" srcOrd="0" destOrd="0" presId="urn:microsoft.com/office/officeart/2005/8/layout/matrix1"/>
    <dgm:cxn modelId="{AF87ADD0-EB0A-4A93-8B98-89C876553CBC}" type="presParOf" srcId="{2BB03380-E5EA-4A64-B095-5381D730279E}" destId="{1A8401E9-D5CA-4395-835E-47A3B2353010}" srcOrd="0" destOrd="0" presId="urn:microsoft.com/office/officeart/2005/8/layout/matrix1"/>
    <dgm:cxn modelId="{5E5527DC-ADE4-4E7B-9463-3E512658FC0C}" type="presParOf" srcId="{1A8401E9-D5CA-4395-835E-47A3B2353010}" destId="{3272C7A3-CE3B-4641-968F-474C06A251AB}" srcOrd="0" destOrd="0" presId="urn:microsoft.com/office/officeart/2005/8/layout/matrix1"/>
    <dgm:cxn modelId="{F3F83D19-A78A-4A18-B52D-FA2445FBD050}" type="presParOf" srcId="{1A8401E9-D5CA-4395-835E-47A3B2353010}" destId="{E715CBAD-0974-47FA-B84D-275627EEEDB9}" srcOrd="1" destOrd="0" presId="urn:microsoft.com/office/officeart/2005/8/layout/matrix1"/>
    <dgm:cxn modelId="{0E6A1FD8-CACB-4F96-8D2B-54D56B853630}" type="presParOf" srcId="{1A8401E9-D5CA-4395-835E-47A3B2353010}" destId="{C1FB1D0E-8127-40D7-8932-556CA361331A}" srcOrd="2" destOrd="0" presId="urn:microsoft.com/office/officeart/2005/8/layout/matrix1"/>
    <dgm:cxn modelId="{AE836665-3BEF-42A8-B5D0-1E249674A4ED}" type="presParOf" srcId="{1A8401E9-D5CA-4395-835E-47A3B2353010}" destId="{FA008244-8D03-4881-B77C-EF153C4BECFE}" srcOrd="3" destOrd="0" presId="urn:microsoft.com/office/officeart/2005/8/layout/matrix1"/>
    <dgm:cxn modelId="{318EB6C9-5A33-4E1F-961A-6360E1096966}" type="presParOf" srcId="{1A8401E9-D5CA-4395-835E-47A3B2353010}" destId="{3C9E4C16-98D3-4AB8-BE1A-5D2D931681DF}" srcOrd="4" destOrd="0" presId="urn:microsoft.com/office/officeart/2005/8/layout/matrix1"/>
    <dgm:cxn modelId="{1FBCC195-D2FE-46C8-905C-633FC3E1475D}" type="presParOf" srcId="{1A8401E9-D5CA-4395-835E-47A3B2353010}" destId="{CA781F3C-D3FA-4B40-9868-9F7FCF4D255C}" srcOrd="5" destOrd="0" presId="urn:microsoft.com/office/officeart/2005/8/layout/matrix1"/>
    <dgm:cxn modelId="{72B87E7C-39A2-4A42-BBC1-EAFA42DD5646}" type="presParOf" srcId="{1A8401E9-D5CA-4395-835E-47A3B2353010}" destId="{D2582F6E-2E27-4786-83FF-68AB9D59DAA3}" srcOrd="6" destOrd="0" presId="urn:microsoft.com/office/officeart/2005/8/layout/matrix1"/>
    <dgm:cxn modelId="{024CFF32-2616-4530-B5B4-A6733CE8A07D}" type="presParOf" srcId="{1A8401E9-D5CA-4395-835E-47A3B2353010}" destId="{69D9677A-7038-471E-B3D7-BE388EEF1812}" srcOrd="7" destOrd="0" presId="urn:microsoft.com/office/officeart/2005/8/layout/matrix1"/>
    <dgm:cxn modelId="{46F8B13C-103C-4C95-BD07-51E344429C87}" type="presParOf" srcId="{2BB03380-E5EA-4A64-B095-5381D730279E}" destId="{5143565B-5E8A-4BD2-9E30-74DC75628782}" srcOrd="1" destOrd="0" presId="urn:microsoft.com/office/officeart/2005/8/layout/matrix1"/>
  </dgm:cxnLst>
  <dgm:bg/>
  <dgm:whole/>
</dgm:dataModel>
</file>

<file path=ppt/diagrams/data2.xml><?xml version="1.0" encoding="utf-8"?>
<dgm:dataModel xmlns:dgm="http://schemas.openxmlformats.org/drawingml/2006/diagram" xmlns:a="http://schemas.openxmlformats.org/drawingml/2006/main">
  <dgm:ptLst>
    <dgm:pt modelId="{6A4DE545-DCA7-4711-8D86-981E8A6E30CC}" type="doc">
      <dgm:prSet loTypeId="urn:microsoft.com/office/officeart/2005/8/layout/radial2" loCatId="relationship" qsTypeId="urn:microsoft.com/office/officeart/2005/8/quickstyle/simple5" qsCatId="simple" csTypeId="urn:microsoft.com/office/officeart/2005/8/colors/colorful3" csCatId="colorful" phldr="1"/>
      <dgm:spPr/>
      <dgm:t>
        <a:bodyPr/>
        <a:lstStyle/>
        <a:p>
          <a:endParaRPr lang="en-IN"/>
        </a:p>
      </dgm:t>
    </dgm:pt>
    <dgm:pt modelId="{73ED68E2-484F-4B7A-A6BC-2333818FFA4B}">
      <dgm:prSet phldrT="[Text]" custT="1"/>
      <dgm:spPr>
        <a:solidFill>
          <a:srgbClr val="C00000"/>
        </a:solidFill>
      </dgm:spPr>
      <dgm:t>
        <a:bodyPr/>
        <a:lstStyle/>
        <a:p>
          <a:pPr algn="ctr"/>
          <a:r>
            <a:rPr lang="en-US" sz="1400" b="1" dirty="0" smtClean="0">
              <a:latin typeface="Times New Roman" pitchFamily="18" charset="0"/>
              <a:cs typeface="Times New Roman" pitchFamily="18" charset="0"/>
            </a:rPr>
            <a:t>High Electrical- Conductivity </a:t>
          </a:r>
          <a:endParaRPr lang="en-IN" sz="1400" b="1" dirty="0">
            <a:latin typeface="Times New Roman" pitchFamily="18" charset="0"/>
            <a:cs typeface="Times New Roman" pitchFamily="18" charset="0"/>
          </a:endParaRPr>
        </a:p>
      </dgm:t>
    </dgm:pt>
    <dgm:pt modelId="{B3397BF2-941A-485D-B88C-F6D48A350CCF}" type="parTrans" cxnId="{E326A30C-0A47-49BB-80BB-038BA6446293}">
      <dgm:prSet/>
      <dgm:spPr>
        <a:ln>
          <a:solidFill>
            <a:schemeClr val="tx2">
              <a:lumMod val="95000"/>
              <a:lumOff val="5000"/>
            </a:schemeClr>
          </a:solidFill>
        </a:ln>
      </dgm:spPr>
      <dgm:t>
        <a:bodyPr/>
        <a:lstStyle/>
        <a:p>
          <a:pPr algn="ctr"/>
          <a:endParaRPr lang="en-IN"/>
        </a:p>
      </dgm:t>
    </dgm:pt>
    <dgm:pt modelId="{2B9DE57D-5229-499A-B087-BAF2FB75AD9D}" type="sibTrans" cxnId="{E326A30C-0A47-49BB-80BB-038BA6446293}">
      <dgm:prSet/>
      <dgm:spPr/>
      <dgm:t>
        <a:bodyPr/>
        <a:lstStyle/>
        <a:p>
          <a:pPr algn="ctr"/>
          <a:endParaRPr lang="en-IN"/>
        </a:p>
      </dgm:t>
    </dgm:pt>
    <dgm:pt modelId="{D5A5A18E-900A-42B6-BE73-2B33158C640D}">
      <dgm:prSet phldrT="[Text]" custT="1"/>
      <dgm:spPr/>
      <dgm:t>
        <a:bodyPr/>
        <a:lstStyle/>
        <a:p>
          <a:pPr algn="ctr"/>
          <a:r>
            <a:rPr lang="en-US" sz="1400" b="1" dirty="0" smtClean="0">
              <a:latin typeface="Times New Roman" pitchFamily="18" charset="0"/>
              <a:cs typeface="Times New Roman" pitchFamily="18" charset="0"/>
            </a:rPr>
            <a:t>Large Surface-Area</a:t>
          </a:r>
          <a:endParaRPr lang="en-IN" sz="1400" b="1" dirty="0">
            <a:latin typeface="Times New Roman" pitchFamily="18" charset="0"/>
            <a:cs typeface="Times New Roman" pitchFamily="18" charset="0"/>
          </a:endParaRPr>
        </a:p>
      </dgm:t>
    </dgm:pt>
    <dgm:pt modelId="{E55E9015-94B9-417D-9250-421C404E945C}" type="parTrans" cxnId="{6CA40705-D8AB-4E3F-80FB-411E629945EC}">
      <dgm:prSet/>
      <dgm:spPr>
        <a:ln>
          <a:solidFill>
            <a:schemeClr val="tx2">
              <a:lumMod val="95000"/>
              <a:lumOff val="5000"/>
            </a:schemeClr>
          </a:solidFill>
        </a:ln>
      </dgm:spPr>
      <dgm:t>
        <a:bodyPr/>
        <a:lstStyle/>
        <a:p>
          <a:pPr algn="ctr"/>
          <a:endParaRPr lang="en-IN"/>
        </a:p>
      </dgm:t>
    </dgm:pt>
    <dgm:pt modelId="{0E7CF0C1-1903-43BE-9281-F40ABAE5376C}" type="sibTrans" cxnId="{6CA40705-D8AB-4E3F-80FB-411E629945EC}">
      <dgm:prSet/>
      <dgm:spPr/>
      <dgm:t>
        <a:bodyPr/>
        <a:lstStyle/>
        <a:p>
          <a:pPr algn="ctr"/>
          <a:endParaRPr lang="en-IN"/>
        </a:p>
      </dgm:t>
    </dgm:pt>
    <dgm:pt modelId="{0B417BE7-6B11-4005-8F21-9B35EC584BDA}">
      <dgm:prSet phldrT="[Text]"/>
      <dgm:spPr>
        <a:solidFill>
          <a:srgbClr val="7030A0"/>
        </a:solidFill>
      </dgm:spPr>
      <dgm:t>
        <a:bodyPr/>
        <a:lstStyle/>
        <a:p>
          <a:pPr algn="ctr"/>
          <a:r>
            <a:rPr lang="en-US" b="1" dirty="0" smtClean="0">
              <a:latin typeface="Times New Roman" pitchFamily="18" charset="0"/>
              <a:cs typeface="Times New Roman" pitchFamily="18" charset="0"/>
            </a:rPr>
            <a:t>Low Charge-  Transfer  Resistance</a:t>
          </a:r>
          <a:endParaRPr lang="en-IN" b="1" dirty="0">
            <a:latin typeface="Times New Roman" pitchFamily="18" charset="0"/>
            <a:cs typeface="Times New Roman" pitchFamily="18" charset="0"/>
          </a:endParaRPr>
        </a:p>
      </dgm:t>
    </dgm:pt>
    <dgm:pt modelId="{5B277A7A-9A83-43BF-B85D-620C92BC1190}" type="parTrans" cxnId="{FBBEAF90-FCB0-40EA-BE48-5D6DD5811C5D}">
      <dgm:prSet/>
      <dgm:spPr>
        <a:ln>
          <a:solidFill>
            <a:schemeClr val="tx2">
              <a:lumMod val="95000"/>
              <a:lumOff val="5000"/>
            </a:schemeClr>
          </a:solidFill>
        </a:ln>
      </dgm:spPr>
      <dgm:t>
        <a:bodyPr/>
        <a:lstStyle/>
        <a:p>
          <a:pPr algn="ctr"/>
          <a:endParaRPr lang="en-IN"/>
        </a:p>
      </dgm:t>
    </dgm:pt>
    <dgm:pt modelId="{A188E01C-D830-4827-87E2-84A1E933F975}" type="sibTrans" cxnId="{FBBEAF90-FCB0-40EA-BE48-5D6DD5811C5D}">
      <dgm:prSet/>
      <dgm:spPr/>
      <dgm:t>
        <a:bodyPr/>
        <a:lstStyle/>
        <a:p>
          <a:pPr algn="ctr"/>
          <a:endParaRPr lang="en-IN"/>
        </a:p>
      </dgm:t>
    </dgm:pt>
    <dgm:pt modelId="{391D56A4-50D3-4E15-8D9E-82F59C71637B}">
      <dgm:prSet phldrT="[Text]" custT="1"/>
      <dgm:spPr/>
      <dgm:t>
        <a:bodyPr/>
        <a:lstStyle/>
        <a:p>
          <a:pPr algn="ctr"/>
          <a:r>
            <a:rPr lang="en-US" sz="1400" b="1" dirty="0" smtClean="0">
              <a:latin typeface="Times New Roman" pitchFamily="18" charset="0"/>
              <a:cs typeface="Times New Roman" pitchFamily="18" charset="0"/>
            </a:rPr>
            <a:t>  Electrochemical- Impedance Spectroscopy</a:t>
          </a:r>
          <a:endParaRPr lang="en-IN" sz="1400" b="1" dirty="0">
            <a:latin typeface="Times New Roman" pitchFamily="18" charset="0"/>
            <a:cs typeface="Times New Roman" pitchFamily="18" charset="0"/>
          </a:endParaRPr>
        </a:p>
      </dgm:t>
    </dgm:pt>
    <dgm:pt modelId="{C480162D-C039-475B-9EFA-CD4AF6B2C9EC}" type="sibTrans" cxnId="{5A05F2F2-7228-4180-84E3-C6E6A6D6F6B4}">
      <dgm:prSet/>
      <dgm:spPr/>
      <dgm:t>
        <a:bodyPr/>
        <a:lstStyle/>
        <a:p>
          <a:pPr algn="ctr"/>
          <a:endParaRPr lang="en-IN"/>
        </a:p>
      </dgm:t>
    </dgm:pt>
    <dgm:pt modelId="{E614AC7B-0FA5-4DB9-837E-693D64674FEB}" type="parTrans" cxnId="{5A05F2F2-7228-4180-84E3-C6E6A6D6F6B4}">
      <dgm:prSet/>
      <dgm:spPr/>
      <dgm:t>
        <a:bodyPr/>
        <a:lstStyle/>
        <a:p>
          <a:pPr algn="ctr"/>
          <a:endParaRPr lang="en-IN"/>
        </a:p>
      </dgm:t>
    </dgm:pt>
    <dgm:pt modelId="{8B6CA10E-1751-4A14-A626-3130932DA2C6}">
      <dgm:prSet phldrT="[Text]" custT="1"/>
      <dgm:spPr/>
      <dgm:t>
        <a:bodyPr/>
        <a:lstStyle/>
        <a:p>
          <a:pPr algn="ctr"/>
          <a:r>
            <a:rPr lang="en-US" sz="1400" b="1" dirty="0" smtClean="0">
              <a:latin typeface="Times New Roman" pitchFamily="18" charset="0"/>
              <a:cs typeface="Times New Roman" pitchFamily="18" charset="0"/>
            </a:rPr>
            <a:t>Randles-Sevcik equation</a:t>
          </a:r>
          <a:endParaRPr lang="en-IN" sz="1400" b="1" dirty="0">
            <a:latin typeface="Times New Roman" pitchFamily="18" charset="0"/>
            <a:cs typeface="Times New Roman" pitchFamily="18" charset="0"/>
          </a:endParaRPr>
        </a:p>
      </dgm:t>
    </dgm:pt>
    <dgm:pt modelId="{64EB549F-BCD9-4CCE-B098-20BED2411E58}" type="sibTrans" cxnId="{7BAD835C-67FD-42E6-B944-1AE71E437045}">
      <dgm:prSet/>
      <dgm:spPr/>
      <dgm:t>
        <a:bodyPr/>
        <a:lstStyle/>
        <a:p>
          <a:pPr algn="ctr"/>
          <a:endParaRPr lang="en-IN"/>
        </a:p>
      </dgm:t>
    </dgm:pt>
    <dgm:pt modelId="{00BB11D8-77FD-4765-A4AD-556001A301BA}" type="parTrans" cxnId="{7BAD835C-67FD-42E6-B944-1AE71E437045}">
      <dgm:prSet/>
      <dgm:spPr/>
      <dgm:t>
        <a:bodyPr/>
        <a:lstStyle/>
        <a:p>
          <a:pPr algn="ctr"/>
          <a:endParaRPr lang="en-IN"/>
        </a:p>
      </dgm:t>
    </dgm:pt>
    <dgm:pt modelId="{D1985F48-A564-4D72-9980-9EC4D1004FA7}">
      <dgm:prSet phldrT="[Text]" custT="1"/>
      <dgm:spPr/>
      <dgm:t>
        <a:bodyPr/>
        <a:lstStyle/>
        <a:p>
          <a:pPr algn="ctr"/>
          <a:r>
            <a:rPr lang="en-US" sz="1400" b="1" dirty="0" smtClean="0">
              <a:latin typeface="Times New Roman" pitchFamily="18" charset="0"/>
              <a:cs typeface="Times New Roman" pitchFamily="18" charset="0"/>
            </a:rPr>
            <a:t>Cyclic-Voltammetric  studies</a:t>
          </a:r>
          <a:endParaRPr lang="en-IN" sz="1400" b="1" dirty="0">
            <a:latin typeface="Times New Roman" pitchFamily="18" charset="0"/>
            <a:cs typeface="Times New Roman" pitchFamily="18" charset="0"/>
          </a:endParaRPr>
        </a:p>
      </dgm:t>
    </dgm:pt>
    <dgm:pt modelId="{5D0B4A47-2310-44B6-9860-235510E9CEFF}" type="sibTrans" cxnId="{70D43628-9DFF-4F9A-A64E-2DE21CB1CA9F}">
      <dgm:prSet/>
      <dgm:spPr/>
      <dgm:t>
        <a:bodyPr/>
        <a:lstStyle/>
        <a:p>
          <a:pPr algn="ctr"/>
          <a:endParaRPr lang="en-IN"/>
        </a:p>
      </dgm:t>
    </dgm:pt>
    <dgm:pt modelId="{62179C1E-4F1A-4141-A4F5-559D23244F44}" type="parTrans" cxnId="{70D43628-9DFF-4F9A-A64E-2DE21CB1CA9F}">
      <dgm:prSet/>
      <dgm:spPr/>
      <dgm:t>
        <a:bodyPr/>
        <a:lstStyle/>
        <a:p>
          <a:pPr algn="ctr"/>
          <a:endParaRPr lang="en-IN"/>
        </a:p>
      </dgm:t>
    </dgm:pt>
    <dgm:pt modelId="{A3CA8616-6D7F-49D2-8207-E282815067FF}" type="pres">
      <dgm:prSet presAssocID="{6A4DE545-DCA7-4711-8D86-981E8A6E30CC}" presName="composite" presStyleCnt="0">
        <dgm:presLayoutVars>
          <dgm:chMax val="5"/>
          <dgm:dir/>
          <dgm:animLvl val="ctr"/>
          <dgm:resizeHandles val="exact"/>
        </dgm:presLayoutVars>
      </dgm:prSet>
      <dgm:spPr/>
      <dgm:t>
        <a:bodyPr/>
        <a:lstStyle/>
        <a:p>
          <a:endParaRPr lang="en-IN"/>
        </a:p>
      </dgm:t>
    </dgm:pt>
    <dgm:pt modelId="{217708D6-61DD-442C-AC13-AA4E6D2B555C}" type="pres">
      <dgm:prSet presAssocID="{6A4DE545-DCA7-4711-8D86-981E8A6E30CC}" presName="cycle" presStyleCnt="0"/>
      <dgm:spPr/>
      <dgm:t>
        <a:bodyPr/>
        <a:lstStyle/>
        <a:p>
          <a:endParaRPr lang="en-US"/>
        </a:p>
      </dgm:t>
    </dgm:pt>
    <dgm:pt modelId="{CD479EA9-AE22-4B53-9305-2E0B38B39B58}" type="pres">
      <dgm:prSet presAssocID="{6A4DE545-DCA7-4711-8D86-981E8A6E30CC}" presName="centerShape" presStyleCnt="0"/>
      <dgm:spPr/>
      <dgm:t>
        <a:bodyPr/>
        <a:lstStyle/>
        <a:p>
          <a:endParaRPr lang="en-US"/>
        </a:p>
      </dgm:t>
    </dgm:pt>
    <dgm:pt modelId="{7855A683-E9ED-49F9-8ABD-1D9E887AD697}" type="pres">
      <dgm:prSet presAssocID="{6A4DE545-DCA7-4711-8D86-981E8A6E30CC}" presName="connSite" presStyleLbl="node1" presStyleIdx="0" presStyleCnt="4"/>
      <dgm:spPr/>
      <dgm:t>
        <a:bodyPr/>
        <a:lstStyle/>
        <a:p>
          <a:endParaRPr lang="en-US"/>
        </a:p>
      </dgm:t>
    </dgm:pt>
    <dgm:pt modelId="{68B0DCCA-1691-49E1-AB46-8B317CE3F8A2}" type="pres">
      <dgm:prSet presAssocID="{6A4DE545-DCA7-4711-8D86-981E8A6E30CC}" presName="visible" presStyleLbl="node1" presStyleIdx="0" presStyleCnt="4" custScaleX="130244" custScaleY="109571" custLinFactNeighborX="-20141" custLinFactNeighborY="7"/>
      <dgm:spPr>
        <a:blipFill rotWithShape="0">
          <a:blip xmlns:r="http://schemas.openxmlformats.org/officeDocument/2006/relationships" r:embed="rId1"/>
          <a:stretch>
            <a:fillRect/>
          </a:stretch>
        </a:blipFill>
        <a:ln>
          <a:solidFill>
            <a:srgbClr val="C00000"/>
          </a:solidFill>
        </a:ln>
      </dgm:spPr>
      <dgm:t>
        <a:bodyPr/>
        <a:lstStyle/>
        <a:p>
          <a:endParaRPr lang="en-IN"/>
        </a:p>
      </dgm:t>
    </dgm:pt>
    <dgm:pt modelId="{5FAE8AE3-AF9A-42C5-ADBD-A075DBDB4A0C}" type="pres">
      <dgm:prSet presAssocID="{B3397BF2-941A-485D-B88C-F6D48A350CCF}" presName="Name25" presStyleLbl="parChTrans1D1" presStyleIdx="0" presStyleCnt="3"/>
      <dgm:spPr/>
      <dgm:t>
        <a:bodyPr/>
        <a:lstStyle/>
        <a:p>
          <a:endParaRPr lang="en-IN"/>
        </a:p>
      </dgm:t>
    </dgm:pt>
    <dgm:pt modelId="{5BFEE519-BC8A-4812-BB57-48A335523772}" type="pres">
      <dgm:prSet presAssocID="{73ED68E2-484F-4B7A-A6BC-2333818FFA4B}" presName="node" presStyleCnt="0"/>
      <dgm:spPr/>
      <dgm:t>
        <a:bodyPr/>
        <a:lstStyle/>
        <a:p>
          <a:endParaRPr lang="en-US"/>
        </a:p>
      </dgm:t>
    </dgm:pt>
    <dgm:pt modelId="{DF1FEB70-D1AA-45DE-B9C8-37FD5049FCB4}" type="pres">
      <dgm:prSet presAssocID="{73ED68E2-484F-4B7A-A6BC-2333818FFA4B}" presName="parentNode" presStyleLbl="node1" presStyleIdx="1" presStyleCnt="4" custScaleX="114570" custScaleY="89693" custLinFactNeighborX="47460" custLinFactNeighborY="-2582">
        <dgm:presLayoutVars>
          <dgm:chMax val="1"/>
          <dgm:bulletEnabled val="1"/>
        </dgm:presLayoutVars>
      </dgm:prSet>
      <dgm:spPr/>
      <dgm:t>
        <a:bodyPr/>
        <a:lstStyle/>
        <a:p>
          <a:endParaRPr lang="en-IN"/>
        </a:p>
      </dgm:t>
    </dgm:pt>
    <dgm:pt modelId="{A862184D-EB85-47FD-A77E-CEEED1F0E840}" type="pres">
      <dgm:prSet presAssocID="{73ED68E2-484F-4B7A-A6BC-2333818FFA4B}" presName="childNode" presStyleLbl="revTx" presStyleIdx="0" presStyleCnt="3">
        <dgm:presLayoutVars>
          <dgm:bulletEnabled val="1"/>
        </dgm:presLayoutVars>
      </dgm:prSet>
      <dgm:spPr/>
      <dgm:t>
        <a:bodyPr/>
        <a:lstStyle/>
        <a:p>
          <a:endParaRPr lang="en-IN"/>
        </a:p>
      </dgm:t>
    </dgm:pt>
    <dgm:pt modelId="{27160968-22A7-49FF-9D36-FB004123553A}" type="pres">
      <dgm:prSet presAssocID="{E55E9015-94B9-417D-9250-421C404E945C}" presName="Name25" presStyleLbl="parChTrans1D1" presStyleIdx="1" presStyleCnt="3"/>
      <dgm:spPr/>
      <dgm:t>
        <a:bodyPr/>
        <a:lstStyle/>
        <a:p>
          <a:endParaRPr lang="en-IN"/>
        </a:p>
      </dgm:t>
    </dgm:pt>
    <dgm:pt modelId="{DFCC6C26-8493-4361-9931-AD1A6E982DE3}" type="pres">
      <dgm:prSet presAssocID="{D5A5A18E-900A-42B6-BE73-2B33158C640D}" presName="node" presStyleCnt="0"/>
      <dgm:spPr/>
      <dgm:t>
        <a:bodyPr/>
        <a:lstStyle/>
        <a:p>
          <a:endParaRPr lang="en-US"/>
        </a:p>
      </dgm:t>
    </dgm:pt>
    <dgm:pt modelId="{53914C70-D59C-46E8-B01C-1BCF4F063381}" type="pres">
      <dgm:prSet presAssocID="{D5A5A18E-900A-42B6-BE73-2B33158C640D}" presName="parentNode" presStyleLbl="node1" presStyleIdx="2" presStyleCnt="4" custScaleX="104269" custScaleY="88002" custLinFactNeighborX="46922" custLinFactNeighborY="13252">
        <dgm:presLayoutVars>
          <dgm:chMax val="1"/>
          <dgm:bulletEnabled val="1"/>
        </dgm:presLayoutVars>
      </dgm:prSet>
      <dgm:spPr/>
      <dgm:t>
        <a:bodyPr/>
        <a:lstStyle/>
        <a:p>
          <a:endParaRPr lang="en-IN"/>
        </a:p>
      </dgm:t>
    </dgm:pt>
    <dgm:pt modelId="{AE81EC20-C88B-4173-AE45-F4AB41B8EC6F}" type="pres">
      <dgm:prSet presAssocID="{D5A5A18E-900A-42B6-BE73-2B33158C640D}" presName="childNode" presStyleLbl="revTx" presStyleIdx="1" presStyleCnt="3">
        <dgm:presLayoutVars>
          <dgm:bulletEnabled val="1"/>
        </dgm:presLayoutVars>
      </dgm:prSet>
      <dgm:spPr/>
      <dgm:t>
        <a:bodyPr/>
        <a:lstStyle/>
        <a:p>
          <a:endParaRPr lang="en-IN"/>
        </a:p>
      </dgm:t>
    </dgm:pt>
    <dgm:pt modelId="{6ECB9F24-34A7-40C5-9E62-F1F8567AC121}" type="pres">
      <dgm:prSet presAssocID="{5B277A7A-9A83-43BF-B85D-620C92BC1190}" presName="Name25" presStyleLbl="parChTrans1D1" presStyleIdx="2" presStyleCnt="3"/>
      <dgm:spPr/>
      <dgm:t>
        <a:bodyPr/>
        <a:lstStyle/>
        <a:p>
          <a:endParaRPr lang="en-IN"/>
        </a:p>
      </dgm:t>
    </dgm:pt>
    <dgm:pt modelId="{7C237311-C468-431F-BAE6-CE02EC583545}" type="pres">
      <dgm:prSet presAssocID="{0B417BE7-6B11-4005-8F21-9B35EC584BDA}" presName="node" presStyleCnt="0"/>
      <dgm:spPr/>
      <dgm:t>
        <a:bodyPr/>
        <a:lstStyle/>
        <a:p>
          <a:endParaRPr lang="en-US"/>
        </a:p>
      </dgm:t>
    </dgm:pt>
    <dgm:pt modelId="{011C6EDE-DEC7-40D2-98F3-4C320F3FE92E}" type="pres">
      <dgm:prSet presAssocID="{0B417BE7-6B11-4005-8F21-9B35EC584BDA}" presName="parentNode" presStyleLbl="node1" presStyleIdx="3" presStyleCnt="4" custScaleX="121446" custLinFactNeighborX="48182" custLinFactNeighborY="-3179">
        <dgm:presLayoutVars>
          <dgm:chMax val="1"/>
          <dgm:bulletEnabled val="1"/>
        </dgm:presLayoutVars>
      </dgm:prSet>
      <dgm:spPr/>
      <dgm:t>
        <a:bodyPr/>
        <a:lstStyle/>
        <a:p>
          <a:endParaRPr lang="en-IN"/>
        </a:p>
      </dgm:t>
    </dgm:pt>
    <dgm:pt modelId="{4350B583-5D48-40C2-BE7E-5529BD5BA90A}" type="pres">
      <dgm:prSet presAssocID="{0B417BE7-6B11-4005-8F21-9B35EC584BDA}" presName="childNode" presStyleLbl="revTx" presStyleIdx="2" presStyleCnt="3">
        <dgm:presLayoutVars>
          <dgm:bulletEnabled val="1"/>
        </dgm:presLayoutVars>
      </dgm:prSet>
      <dgm:spPr/>
      <dgm:t>
        <a:bodyPr/>
        <a:lstStyle/>
        <a:p>
          <a:endParaRPr lang="en-IN"/>
        </a:p>
      </dgm:t>
    </dgm:pt>
  </dgm:ptLst>
  <dgm:cxnLst>
    <dgm:cxn modelId="{7BAD835C-67FD-42E6-B944-1AE71E437045}" srcId="{D5A5A18E-900A-42B6-BE73-2B33158C640D}" destId="{8B6CA10E-1751-4A14-A626-3130932DA2C6}" srcOrd="0" destOrd="0" parTransId="{00BB11D8-77FD-4765-A4AD-556001A301BA}" sibTransId="{64EB549F-BCD9-4CCE-B098-20BED2411E58}"/>
    <dgm:cxn modelId="{DB20251B-0405-4A5E-8DC7-1C031964103A}" type="presOf" srcId="{5B277A7A-9A83-43BF-B85D-620C92BC1190}" destId="{6ECB9F24-34A7-40C5-9E62-F1F8567AC121}" srcOrd="0" destOrd="0" presId="urn:microsoft.com/office/officeart/2005/8/layout/radial2"/>
    <dgm:cxn modelId="{5A05F2F2-7228-4180-84E3-C6E6A6D6F6B4}" srcId="{0B417BE7-6B11-4005-8F21-9B35EC584BDA}" destId="{391D56A4-50D3-4E15-8D9E-82F59C71637B}" srcOrd="0" destOrd="0" parTransId="{E614AC7B-0FA5-4DB9-837E-693D64674FEB}" sibTransId="{C480162D-C039-475B-9EFA-CD4AF6B2C9EC}"/>
    <dgm:cxn modelId="{E326A30C-0A47-49BB-80BB-038BA6446293}" srcId="{6A4DE545-DCA7-4711-8D86-981E8A6E30CC}" destId="{73ED68E2-484F-4B7A-A6BC-2333818FFA4B}" srcOrd="0" destOrd="0" parTransId="{B3397BF2-941A-485D-B88C-F6D48A350CCF}" sibTransId="{2B9DE57D-5229-499A-B087-BAF2FB75AD9D}"/>
    <dgm:cxn modelId="{77E66A82-4655-4E8D-BA5C-2A3AA81E1E78}" type="presOf" srcId="{73ED68E2-484F-4B7A-A6BC-2333818FFA4B}" destId="{DF1FEB70-D1AA-45DE-B9C8-37FD5049FCB4}" srcOrd="0" destOrd="0" presId="urn:microsoft.com/office/officeart/2005/8/layout/radial2"/>
    <dgm:cxn modelId="{3FB537F5-BBF4-465A-9E7F-79BE7A27AD50}" type="presOf" srcId="{D1985F48-A564-4D72-9980-9EC4D1004FA7}" destId="{A862184D-EB85-47FD-A77E-CEEED1F0E840}" srcOrd="0" destOrd="0" presId="urn:microsoft.com/office/officeart/2005/8/layout/radial2"/>
    <dgm:cxn modelId="{5ACCF29A-3209-4975-B64F-83FF979D5039}" type="presOf" srcId="{6A4DE545-DCA7-4711-8D86-981E8A6E30CC}" destId="{A3CA8616-6D7F-49D2-8207-E282815067FF}" srcOrd="0" destOrd="0" presId="urn:microsoft.com/office/officeart/2005/8/layout/radial2"/>
    <dgm:cxn modelId="{22203F21-0E07-4790-8C70-8455808B4EAD}" type="presOf" srcId="{D5A5A18E-900A-42B6-BE73-2B33158C640D}" destId="{53914C70-D59C-46E8-B01C-1BCF4F063381}" srcOrd="0" destOrd="0" presId="urn:microsoft.com/office/officeart/2005/8/layout/radial2"/>
    <dgm:cxn modelId="{7686D427-0B65-433B-852F-CAB0795FBB1B}" type="presOf" srcId="{E55E9015-94B9-417D-9250-421C404E945C}" destId="{27160968-22A7-49FF-9D36-FB004123553A}" srcOrd="0" destOrd="0" presId="urn:microsoft.com/office/officeart/2005/8/layout/radial2"/>
    <dgm:cxn modelId="{DEF2B0C2-9F17-455C-952B-123C539058F4}" type="presOf" srcId="{8B6CA10E-1751-4A14-A626-3130932DA2C6}" destId="{AE81EC20-C88B-4173-AE45-F4AB41B8EC6F}" srcOrd="0" destOrd="0" presId="urn:microsoft.com/office/officeart/2005/8/layout/radial2"/>
    <dgm:cxn modelId="{FBBEAF90-FCB0-40EA-BE48-5D6DD5811C5D}" srcId="{6A4DE545-DCA7-4711-8D86-981E8A6E30CC}" destId="{0B417BE7-6B11-4005-8F21-9B35EC584BDA}" srcOrd="2" destOrd="0" parTransId="{5B277A7A-9A83-43BF-B85D-620C92BC1190}" sibTransId="{A188E01C-D830-4827-87E2-84A1E933F975}"/>
    <dgm:cxn modelId="{D33F3CD8-092C-4025-9854-8205DAA71538}" type="presOf" srcId="{391D56A4-50D3-4E15-8D9E-82F59C71637B}" destId="{4350B583-5D48-40C2-BE7E-5529BD5BA90A}" srcOrd="0" destOrd="0" presId="urn:microsoft.com/office/officeart/2005/8/layout/radial2"/>
    <dgm:cxn modelId="{70D43628-9DFF-4F9A-A64E-2DE21CB1CA9F}" srcId="{73ED68E2-484F-4B7A-A6BC-2333818FFA4B}" destId="{D1985F48-A564-4D72-9980-9EC4D1004FA7}" srcOrd="0" destOrd="0" parTransId="{62179C1E-4F1A-4141-A4F5-559D23244F44}" sibTransId="{5D0B4A47-2310-44B6-9860-235510E9CEFF}"/>
    <dgm:cxn modelId="{6CA40705-D8AB-4E3F-80FB-411E629945EC}" srcId="{6A4DE545-DCA7-4711-8D86-981E8A6E30CC}" destId="{D5A5A18E-900A-42B6-BE73-2B33158C640D}" srcOrd="1" destOrd="0" parTransId="{E55E9015-94B9-417D-9250-421C404E945C}" sibTransId="{0E7CF0C1-1903-43BE-9281-F40ABAE5376C}"/>
    <dgm:cxn modelId="{DE17092B-6EE4-46F3-9AEC-7B5D033D1575}" type="presOf" srcId="{B3397BF2-941A-485D-B88C-F6D48A350CCF}" destId="{5FAE8AE3-AF9A-42C5-ADBD-A075DBDB4A0C}" srcOrd="0" destOrd="0" presId="urn:microsoft.com/office/officeart/2005/8/layout/radial2"/>
    <dgm:cxn modelId="{5DC10C01-95EE-4420-BB94-543FF668B67F}" type="presOf" srcId="{0B417BE7-6B11-4005-8F21-9B35EC584BDA}" destId="{011C6EDE-DEC7-40D2-98F3-4C320F3FE92E}" srcOrd="0" destOrd="0" presId="urn:microsoft.com/office/officeart/2005/8/layout/radial2"/>
    <dgm:cxn modelId="{E88A66AF-AB2C-4C3F-9C2D-C0FD93CFEB01}" type="presParOf" srcId="{A3CA8616-6D7F-49D2-8207-E282815067FF}" destId="{217708D6-61DD-442C-AC13-AA4E6D2B555C}" srcOrd="0" destOrd="0" presId="urn:microsoft.com/office/officeart/2005/8/layout/radial2"/>
    <dgm:cxn modelId="{B43E73AE-9632-4EA0-B585-454BCCAF0F31}" type="presParOf" srcId="{217708D6-61DD-442C-AC13-AA4E6D2B555C}" destId="{CD479EA9-AE22-4B53-9305-2E0B38B39B58}" srcOrd="0" destOrd="0" presId="urn:microsoft.com/office/officeart/2005/8/layout/radial2"/>
    <dgm:cxn modelId="{090FE338-5342-400F-B22E-CDE9873EFEAB}" type="presParOf" srcId="{CD479EA9-AE22-4B53-9305-2E0B38B39B58}" destId="{7855A683-E9ED-49F9-8ABD-1D9E887AD697}" srcOrd="0" destOrd="0" presId="urn:microsoft.com/office/officeart/2005/8/layout/radial2"/>
    <dgm:cxn modelId="{21384AA3-35A6-436F-BC8C-B24B09B4173E}" type="presParOf" srcId="{CD479EA9-AE22-4B53-9305-2E0B38B39B58}" destId="{68B0DCCA-1691-49E1-AB46-8B317CE3F8A2}" srcOrd="1" destOrd="0" presId="urn:microsoft.com/office/officeart/2005/8/layout/radial2"/>
    <dgm:cxn modelId="{012DD5C2-1300-4FBB-A10D-D080D999B578}" type="presParOf" srcId="{217708D6-61DD-442C-AC13-AA4E6D2B555C}" destId="{5FAE8AE3-AF9A-42C5-ADBD-A075DBDB4A0C}" srcOrd="1" destOrd="0" presId="urn:microsoft.com/office/officeart/2005/8/layout/radial2"/>
    <dgm:cxn modelId="{FF488A68-4365-405C-90EA-E87CC991E89F}" type="presParOf" srcId="{217708D6-61DD-442C-AC13-AA4E6D2B555C}" destId="{5BFEE519-BC8A-4812-BB57-48A335523772}" srcOrd="2" destOrd="0" presId="urn:microsoft.com/office/officeart/2005/8/layout/radial2"/>
    <dgm:cxn modelId="{8404D120-6310-4F77-B9BD-0E827D18CC0D}" type="presParOf" srcId="{5BFEE519-BC8A-4812-BB57-48A335523772}" destId="{DF1FEB70-D1AA-45DE-B9C8-37FD5049FCB4}" srcOrd="0" destOrd="0" presId="urn:microsoft.com/office/officeart/2005/8/layout/radial2"/>
    <dgm:cxn modelId="{9117CE63-9D66-424C-B64C-56272FE42427}" type="presParOf" srcId="{5BFEE519-BC8A-4812-BB57-48A335523772}" destId="{A862184D-EB85-47FD-A77E-CEEED1F0E840}" srcOrd="1" destOrd="0" presId="urn:microsoft.com/office/officeart/2005/8/layout/radial2"/>
    <dgm:cxn modelId="{8ADE128D-A7FB-4BB1-B65A-DD5D73391DC8}" type="presParOf" srcId="{217708D6-61DD-442C-AC13-AA4E6D2B555C}" destId="{27160968-22A7-49FF-9D36-FB004123553A}" srcOrd="3" destOrd="0" presId="urn:microsoft.com/office/officeart/2005/8/layout/radial2"/>
    <dgm:cxn modelId="{BD5CB542-2CB4-461A-8DA8-C7C70268188A}" type="presParOf" srcId="{217708D6-61DD-442C-AC13-AA4E6D2B555C}" destId="{DFCC6C26-8493-4361-9931-AD1A6E982DE3}" srcOrd="4" destOrd="0" presId="urn:microsoft.com/office/officeart/2005/8/layout/radial2"/>
    <dgm:cxn modelId="{6AE4B367-8020-45FB-928C-DF4868724A80}" type="presParOf" srcId="{DFCC6C26-8493-4361-9931-AD1A6E982DE3}" destId="{53914C70-D59C-46E8-B01C-1BCF4F063381}" srcOrd="0" destOrd="0" presId="urn:microsoft.com/office/officeart/2005/8/layout/radial2"/>
    <dgm:cxn modelId="{561C456F-69D5-4DE1-9760-9ED02A3F2E3B}" type="presParOf" srcId="{DFCC6C26-8493-4361-9931-AD1A6E982DE3}" destId="{AE81EC20-C88B-4173-AE45-F4AB41B8EC6F}" srcOrd="1" destOrd="0" presId="urn:microsoft.com/office/officeart/2005/8/layout/radial2"/>
    <dgm:cxn modelId="{3551C59E-DC24-48FB-A7A2-54B29F7B3858}" type="presParOf" srcId="{217708D6-61DD-442C-AC13-AA4E6D2B555C}" destId="{6ECB9F24-34A7-40C5-9E62-F1F8567AC121}" srcOrd="5" destOrd="0" presId="urn:microsoft.com/office/officeart/2005/8/layout/radial2"/>
    <dgm:cxn modelId="{02F180F3-4503-4EF5-8DC4-C518C753DCED}" type="presParOf" srcId="{217708D6-61DD-442C-AC13-AA4E6D2B555C}" destId="{7C237311-C468-431F-BAE6-CE02EC583545}" srcOrd="6" destOrd="0" presId="urn:microsoft.com/office/officeart/2005/8/layout/radial2"/>
    <dgm:cxn modelId="{DA68EA5E-9733-4370-9A59-2CB3FC0A42B6}" type="presParOf" srcId="{7C237311-C468-431F-BAE6-CE02EC583545}" destId="{011C6EDE-DEC7-40D2-98F3-4C320F3FE92E}" srcOrd="0" destOrd="0" presId="urn:microsoft.com/office/officeart/2005/8/layout/radial2"/>
    <dgm:cxn modelId="{39815159-62B2-451F-96E2-1607718B54B5}" type="presParOf" srcId="{7C237311-C468-431F-BAE6-CE02EC583545}" destId="{4350B583-5D48-40C2-BE7E-5529BD5BA90A}" srcOrd="1" destOrd="0" presId="urn:microsoft.com/office/officeart/2005/8/layout/radial2"/>
  </dgm:cxnLst>
  <dgm:bg/>
  <dgm:whole/>
</dgm:dataModel>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drawings/drawing1.xml><?xml version="1.0" encoding="utf-8"?>
<c:userShapes xmlns:c="http://schemas.openxmlformats.org/drawingml/2006/chart">
  <cdr:relSizeAnchor xmlns:cdr="http://schemas.openxmlformats.org/drawingml/2006/chartDrawing">
    <cdr:from>
      <cdr:x>0.76754</cdr:x>
      <cdr:y>0</cdr:y>
    </cdr:from>
    <cdr:to>
      <cdr:x>0.88587</cdr:x>
      <cdr:y>0.12994</cdr:y>
    </cdr:to>
    <cdr:sp macro="" textlink="">
      <cdr:nvSpPr>
        <cdr:cNvPr id="2" name="TextBox 1"/>
        <cdr:cNvSpPr txBox="1"/>
      </cdr:nvSpPr>
      <cdr:spPr>
        <a:xfrm xmlns:a="http://schemas.openxmlformats.org/drawingml/2006/main">
          <a:off x="1977081" y="0"/>
          <a:ext cx="304800" cy="18947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0.35556</cdr:x>
      <cdr:y>0.04</cdr:y>
    </cdr:from>
    <cdr:to>
      <cdr:x>0.44444</cdr:x>
      <cdr:y>0.2</cdr:y>
    </cdr:to>
    <cdr:sp macro="" textlink="">
      <cdr:nvSpPr>
        <cdr:cNvPr id="3" name="TextBox 2"/>
        <cdr:cNvSpPr txBox="1"/>
      </cdr:nvSpPr>
      <cdr:spPr>
        <a:xfrm xmlns:a="http://schemas.openxmlformats.org/drawingml/2006/main">
          <a:off x="1143008" y="71438"/>
          <a:ext cx="285752" cy="285752"/>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0.02222</cdr:x>
      <cdr:y>0.04</cdr:y>
    </cdr:from>
    <cdr:to>
      <cdr:x>0.13333</cdr:x>
      <cdr:y>0.32</cdr:y>
    </cdr:to>
    <cdr:sp macro="" textlink="">
      <cdr:nvSpPr>
        <cdr:cNvPr id="4" name="TextBox 3"/>
        <cdr:cNvSpPr txBox="1"/>
      </cdr:nvSpPr>
      <cdr:spPr>
        <a:xfrm xmlns:a="http://schemas.openxmlformats.org/drawingml/2006/main">
          <a:off x="71438" y="71438"/>
          <a:ext cx="357190" cy="500066"/>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n-US" b="1" dirty="0">
              <a:latin typeface="Times New Roman" pitchFamily="18" charset="0"/>
              <a:cs typeface="Times New Roman" pitchFamily="18" charset="0"/>
            </a:rPr>
            <a:t>B</a:t>
          </a:r>
          <a:endParaRPr lang="en-US" sz="1100" b="1" dirty="0">
            <a:latin typeface="Times New Roman" pitchFamily="18" charset="0"/>
            <a:cs typeface="Times New Roman" pitchFamily="18"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99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99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99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99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99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E1CB92E-19B9-4766-BB19-957F2C8ED678}"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911883C-4DD3-460C-9190-39D62C6AA17D}" type="slidenum">
              <a:rPr lang="en-IN" smtClean="0"/>
              <a:pPr/>
              <a:t>2</a:t>
            </a:fld>
            <a:endParaRPr lang="en-I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911883C-4DD3-460C-9190-39D62C6AA17D}" type="slidenum">
              <a:rPr lang="en-IN" smtClean="0"/>
              <a:pPr/>
              <a:t>7</a:t>
            </a:fld>
            <a:endParaRPr lang="en-IN"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911883C-4DD3-460C-9190-39D62C6AA17D}" type="slidenum">
              <a:rPr lang="en-IN" smtClean="0"/>
              <a:pPr/>
              <a:t>18</a:t>
            </a:fld>
            <a:endParaRPr lang="en-IN"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911883C-4DD3-460C-9190-39D62C6AA17D}" type="slidenum">
              <a:rPr lang="en-IN" smtClean="0"/>
              <a:pPr/>
              <a:t>24</a:t>
            </a:fld>
            <a:endParaRPr lang="en-IN"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E1CB92E-19B9-4766-BB19-957F2C8ED678}" type="slidenum">
              <a:rPr lang="en-US" smtClean="0"/>
              <a:pPr/>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ctrTitle"/>
            <p:custDataLst>
              <p:tags r:id="rId1"/>
            </p:custDataLst>
          </p:nvPr>
        </p:nvSpPr>
        <p:spPr>
          <a:xfrm>
            <a:off x="2701925" y="2130425"/>
            <a:ext cx="4800600" cy="1470025"/>
          </a:xfrm>
        </p:spPr>
        <p:txBody>
          <a:bodyPr/>
          <a:lstStyle>
            <a:lvl1pPr>
              <a:buClr>
                <a:srgbClr val="FFFFFF"/>
              </a:buClr>
              <a:defRPr/>
            </a:lvl1pPr>
          </a:lstStyle>
          <a:p>
            <a:r>
              <a:rPr lang="en-US" smtClean="0"/>
              <a:t>Click to edit Master title style</a:t>
            </a:r>
            <a:endParaRPr lang="en-US"/>
          </a:p>
        </p:txBody>
      </p:sp>
      <p:sp>
        <p:nvSpPr>
          <p:cNvPr id="23555" name="Rectangle 3"/>
          <p:cNvSpPr>
            <a:spLocks noGrp="1" noChangeArrowheads="1"/>
          </p:cNvSpPr>
          <p:nvPr>
            <p:ph type="subTitle" idx="1"/>
            <p:custDataLst>
              <p:tags r:id="rId2"/>
            </p:custDataLst>
          </p:nvPr>
        </p:nvSpPr>
        <p:spPr>
          <a:xfrm>
            <a:off x="2701925" y="3886200"/>
            <a:ext cx="4114800" cy="1752600"/>
          </a:xfrm>
        </p:spPr>
        <p:txBody>
          <a:bodyPr/>
          <a:lstStyle>
            <a:lvl1pPr marL="0" indent="0">
              <a:buClr>
                <a:srgbClr val="FFFFFF"/>
              </a:buClr>
              <a:buFontTx/>
              <a:buNone/>
              <a:defRPr/>
            </a:lvl1pPr>
          </a:lstStyle>
          <a:p>
            <a:r>
              <a:rPr lang="en-US" smtClean="0"/>
              <a:t>Click to edit Master subtitle style</a:t>
            </a:r>
            <a:endParaRPr lang="en-US"/>
          </a:p>
        </p:txBody>
      </p:sp>
      <p:sp>
        <p:nvSpPr>
          <p:cNvPr id="23556" name="Rectangle 4"/>
          <p:cNvSpPr>
            <a:spLocks noGrp="1" noChangeArrowheads="1"/>
          </p:cNvSpPr>
          <p:nvPr>
            <p:ph type="dt" sz="half" idx="2"/>
          </p:nvPr>
        </p:nvSpPr>
        <p:spPr/>
        <p:txBody>
          <a:bodyPr/>
          <a:lstStyle>
            <a:lvl1pPr>
              <a:defRPr/>
            </a:lvl1pPr>
          </a:lstStyle>
          <a:p>
            <a:endParaRPr lang="en-US"/>
          </a:p>
        </p:txBody>
      </p:sp>
      <p:sp>
        <p:nvSpPr>
          <p:cNvPr id="23557" name="Rectangle 5"/>
          <p:cNvSpPr>
            <a:spLocks noGrp="1" noChangeArrowheads="1"/>
          </p:cNvSpPr>
          <p:nvPr>
            <p:ph type="ftr" sz="quarter" idx="3"/>
          </p:nvPr>
        </p:nvSpPr>
        <p:spPr/>
        <p:txBody>
          <a:bodyPr/>
          <a:lstStyle>
            <a:lvl1pPr>
              <a:defRPr/>
            </a:lvl1pPr>
          </a:lstStyle>
          <a:p>
            <a:endParaRPr lang="en-US"/>
          </a:p>
        </p:txBody>
      </p:sp>
      <p:sp>
        <p:nvSpPr>
          <p:cNvPr id="23558" name="Rectangle 6"/>
          <p:cNvSpPr>
            <a:spLocks noGrp="1" noChangeArrowheads="1"/>
          </p:cNvSpPr>
          <p:nvPr>
            <p:ph type="sldNum" sz="quarter" idx="4"/>
          </p:nvPr>
        </p:nvSpPr>
        <p:spPr/>
        <p:txBody>
          <a:bodyPr/>
          <a:lstStyle>
            <a:lvl1pPr>
              <a:defRPr/>
            </a:lvl1pPr>
          </a:lstStyle>
          <a:p>
            <a:fld id="{EAA6C895-3DA4-4BE6-A4C4-E027007BED35}"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8B96D48-4E35-4103-8218-6A2AFFE5300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88374F9-712A-4523-BD15-B943C11EECA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693988" y="1600200"/>
            <a:ext cx="30861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932488" y="1600200"/>
            <a:ext cx="308768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485E800-E000-44D3-A0B1-8ED08229B7F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110C2240-C0A1-4034-9DB7-7FC8873FBD40}"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32B17361-6390-44CA-8141-12602F95678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A917DD5-E979-47D9-8282-3E167253826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0030E0D-706E-4ADC-8A99-B054A7FE7778}"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9798846-8403-4A53-A083-1D137A570D18}"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D9BCE55-00F5-48EF-B389-ED97CC165DCF}"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39025" y="274638"/>
            <a:ext cx="15811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693988" y="274638"/>
            <a:ext cx="4592637"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2790DBC-3844-4775-8150-953AE1C939DB}"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136525" y="136525"/>
            <a:ext cx="8866188" cy="6581775"/>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723" name="Rectangle 3"/>
          <p:cNvSpPr>
            <a:spLocks noGrp="1" noChangeArrowheads="1"/>
          </p:cNvSpPr>
          <p:nvPr>
            <p:ph type="ctrTitle"/>
            <p:custDataLst>
              <p:tags r:id="rId1"/>
            </p:custDataLst>
          </p:nvPr>
        </p:nvSpPr>
        <p:spPr>
          <a:xfrm>
            <a:off x="455613" y="2130425"/>
            <a:ext cx="7313612" cy="1470025"/>
          </a:xfrm>
        </p:spPr>
        <p:txBody>
          <a:bodyPr/>
          <a:lstStyle>
            <a:lvl1pPr>
              <a:defRPr/>
            </a:lvl1pPr>
          </a:lstStyle>
          <a:p>
            <a:r>
              <a:rPr lang="en-US"/>
              <a:t>Click to edit Master title style</a:t>
            </a:r>
          </a:p>
        </p:txBody>
      </p:sp>
      <p:sp>
        <p:nvSpPr>
          <p:cNvPr id="30724" name="Rectangle 4"/>
          <p:cNvSpPr>
            <a:spLocks noGrp="1" noChangeArrowheads="1"/>
          </p:cNvSpPr>
          <p:nvPr>
            <p:ph type="subTitle" idx="1"/>
            <p:custDataLst>
              <p:tags r:id="rId2"/>
            </p:custDataLst>
          </p:nvPr>
        </p:nvSpPr>
        <p:spPr>
          <a:xfrm>
            <a:off x="455613" y="3886200"/>
            <a:ext cx="7313612" cy="1752600"/>
          </a:xfrm>
        </p:spPr>
        <p:txBody>
          <a:bodyPr/>
          <a:lstStyle>
            <a:lvl1pPr marL="0" indent="0">
              <a:buClr>
                <a:srgbClr val="FFFFFF"/>
              </a:buClr>
              <a:buFontTx/>
              <a:buNone/>
              <a:defRPr/>
            </a:lvl1pPr>
          </a:lstStyle>
          <a:p>
            <a:r>
              <a:rPr lang="en-US"/>
              <a:t>Click to edit Master subtitle style</a:t>
            </a:r>
          </a:p>
        </p:txBody>
      </p:sp>
      <p:sp>
        <p:nvSpPr>
          <p:cNvPr id="30725" name="Rectangle 5"/>
          <p:cNvSpPr>
            <a:spLocks noGrp="1" noChangeArrowheads="1"/>
          </p:cNvSpPr>
          <p:nvPr>
            <p:ph type="dt" sz="half" idx="2"/>
          </p:nvPr>
        </p:nvSpPr>
        <p:spPr/>
        <p:txBody>
          <a:bodyPr/>
          <a:lstStyle>
            <a:lvl1pPr>
              <a:defRPr/>
            </a:lvl1pPr>
          </a:lstStyle>
          <a:p>
            <a:endParaRPr lang="en-US"/>
          </a:p>
        </p:txBody>
      </p:sp>
      <p:sp>
        <p:nvSpPr>
          <p:cNvPr id="30726" name="Rectangle 6"/>
          <p:cNvSpPr>
            <a:spLocks noGrp="1" noChangeArrowheads="1"/>
          </p:cNvSpPr>
          <p:nvPr>
            <p:ph type="ftr" sz="quarter" idx="3"/>
          </p:nvPr>
        </p:nvSpPr>
        <p:spPr/>
        <p:txBody>
          <a:bodyPr/>
          <a:lstStyle>
            <a:lvl1pPr>
              <a:defRPr/>
            </a:lvl1pPr>
          </a:lstStyle>
          <a:p>
            <a:endParaRPr lang="en-US"/>
          </a:p>
        </p:txBody>
      </p:sp>
      <p:sp>
        <p:nvSpPr>
          <p:cNvPr id="30727" name="Rectangle 7"/>
          <p:cNvSpPr>
            <a:spLocks noGrp="1" noChangeArrowheads="1"/>
          </p:cNvSpPr>
          <p:nvPr>
            <p:ph type="sldNum" sz="quarter" idx="4"/>
          </p:nvPr>
        </p:nvSpPr>
        <p:spPr/>
        <p:txBody>
          <a:bodyPr/>
          <a:lstStyle>
            <a:lvl1pPr>
              <a:defRPr/>
            </a:lvl1pPr>
          </a:lstStyle>
          <a:p>
            <a:fld id="{4C8DDF7A-7EE0-4E2C-89AD-999C30CD96CD}"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3731D28-0B62-4ED6-8FA2-956EB21418A1}"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6027DCB-34FA-49B6-BF4B-0D2C9F3B7883}"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5613" y="1600200"/>
            <a:ext cx="403701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5025" y="1600200"/>
            <a:ext cx="40370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6EB22E7-BD89-4674-BF73-B1EAB28421B1}"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471B075C-6E25-4CB9-A504-E8F96A335A22}"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2AE8F13-960D-42F2-9F02-6C7AFCD3EA79}" type="slidenum">
              <a:rPr lang="en-US"/>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2D7839A-54EF-4357-8766-1E833C56AA6F}" type="slidenum">
              <a:rPr lang="en-US"/>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6F818E0-2D34-49C9-B6C5-4ECAA399253F}" type="slidenum">
              <a:rPr lang="en-US"/>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FEB7387-BB04-4E40-B70B-1B06B600026D}" type="slidenum">
              <a:rPr lang="en-US"/>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0E0891B-719B-4958-AE70-AA39002EFE2C}" type="slidenum">
              <a:rPr lang="en-US"/>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274638"/>
            <a:ext cx="2055813"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5613" y="274638"/>
            <a:ext cx="6018212"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D09642C-1C8D-49D3-A5FB-7D18FF1ED4D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5.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13"/>
            </p:custDataLst>
          </p:nvPr>
        </p:nvSpPr>
        <p:spPr bwMode="auto">
          <a:xfrm>
            <a:off x="2703513" y="274638"/>
            <a:ext cx="6316662"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custDataLst>
              <p:tags r:id="rId14"/>
            </p:custDataLst>
          </p:nvPr>
        </p:nvSpPr>
        <p:spPr bwMode="auto">
          <a:xfrm>
            <a:off x="2693988" y="1600200"/>
            <a:ext cx="6326187"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40254E8-2A8E-42D1-9062-7E3A127CB87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defRPr>
      </a:lvl2pPr>
      <a:lvl3pPr algn="l" rtl="0" eaLnBrk="1" fontAlgn="base" hangingPunct="1">
        <a:spcBef>
          <a:spcPct val="0"/>
        </a:spcBef>
        <a:spcAft>
          <a:spcPct val="0"/>
        </a:spcAft>
        <a:buClr>
          <a:schemeClr val="tx1"/>
        </a:buClr>
        <a:defRPr sz="3200">
          <a:solidFill>
            <a:schemeClr val="tx1"/>
          </a:solidFill>
          <a:latin typeface="Arial" charset="0"/>
        </a:defRPr>
      </a:lvl3pPr>
      <a:lvl4pPr algn="l" rtl="0" eaLnBrk="1" fontAlgn="base" hangingPunct="1">
        <a:spcBef>
          <a:spcPct val="0"/>
        </a:spcBef>
        <a:spcAft>
          <a:spcPct val="0"/>
        </a:spcAft>
        <a:buClr>
          <a:schemeClr val="tx1"/>
        </a:buClr>
        <a:defRPr sz="3200">
          <a:solidFill>
            <a:schemeClr val="tx1"/>
          </a:solidFill>
          <a:latin typeface="Arial" charset="0"/>
        </a:defRPr>
      </a:lvl4pPr>
      <a:lvl5pPr algn="l" rtl="0" eaLnBrk="1" fontAlgn="base" hangingPunct="1">
        <a:spcBef>
          <a:spcPct val="0"/>
        </a:spcBef>
        <a:spcAft>
          <a:spcPct val="0"/>
        </a:spcAft>
        <a:buClr>
          <a:schemeClr val="tx1"/>
        </a:buClr>
        <a:defRPr sz="3200">
          <a:solidFill>
            <a:schemeClr val="tx1"/>
          </a:solidFill>
          <a:latin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defRPr>
      </a:lvl9pPr>
    </p:titleStyle>
    <p:bodyStyle>
      <a:lvl1pPr marL="342900" indent="-342900" algn="l" rtl="0" eaLnBrk="1" fontAlgn="base" hangingPunct="1">
        <a:spcBef>
          <a:spcPct val="20000"/>
        </a:spcBef>
        <a:spcAft>
          <a:spcPct val="0"/>
        </a:spcAft>
        <a:buClr>
          <a:schemeClr val="tx1"/>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400">
          <a:solidFill>
            <a:schemeClr val="tx1"/>
          </a:solidFill>
          <a:latin typeface="+mn-lt"/>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defRPr>
      </a:lvl3pPr>
      <a:lvl4pPr marL="1600200" indent="-228600" algn="l" rtl="0" eaLnBrk="1" fontAlgn="base" hangingPunct="1">
        <a:spcBef>
          <a:spcPct val="20000"/>
        </a:spcBef>
        <a:spcAft>
          <a:spcPct val="0"/>
        </a:spcAft>
        <a:buClr>
          <a:schemeClr val="tx1"/>
        </a:buClr>
        <a:buChar char="•"/>
        <a:defRPr sz="2400">
          <a:solidFill>
            <a:schemeClr val="tx1"/>
          </a:solidFill>
          <a:latin typeface="+mn-lt"/>
        </a:defRPr>
      </a:lvl4pPr>
      <a:lvl5pPr marL="2057400" indent="-228600" algn="l" rtl="0" eaLnBrk="1" fontAlgn="base" hangingPunct="1">
        <a:spcBef>
          <a:spcPct val="20000"/>
        </a:spcBef>
        <a:spcAft>
          <a:spcPct val="0"/>
        </a:spcAft>
        <a:buClr>
          <a:schemeClr val="tx1"/>
        </a:buClr>
        <a:buChar char="•"/>
        <a:defRPr sz="2400">
          <a:solidFill>
            <a:schemeClr val="tx1"/>
          </a:solidFill>
          <a:latin typeface="+mn-lt"/>
        </a:defRPr>
      </a:lvl5pPr>
      <a:lvl6pPr marL="2514600" indent="-228600" algn="l" rtl="0" eaLnBrk="1" fontAlgn="base" hangingPunct="1">
        <a:spcBef>
          <a:spcPct val="20000"/>
        </a:spcBef>
        <a:spcAft>
          <a:spcPct val="0"/>
        </a:spcAft>
        <a:buClr>
          <a:schemeClr val="tx1"/>
        </a:buClr>
        <a:buChar char="•"/>
        <a:defRPr sz="2400">
          <a:solidFill>
            <a:schemeClr val="tx1"/>
          </a:solidFill>
          <a:latin typeface="+mn-lt"/>
        </a:defRPr>
      </a:lvl6pPr>
      <a:lvl7pPr marL="2971800" indent="-228600" algn="l" rtl="0" eaLnBrk="1" fontAlgn="base" hangingPunct="1">
        <a:spcBef>
          <a:spcPct val="20000"/>
        </a:spcBef>
        <a:spcAft>
          <a:spcPct val="0"/>
        </a:spcAft>
        <a:buClr>
          <a:schemeClr val="tx1"/>
        </a:buClr>
        <a:buChar char="•"/>
        <a:defRPr sz="2400">
          <a:solidFill>
            <a:schemeClr val="tx1"/>
          </a:solidFill>
          <a:latin typeface="+mn-lt"/>
        </a:defRPr>
      </a:lvl7pPr>
      <a:lvl8pPr marL="3429000" indent="-228600" algn="l" rtl="0" eaLnBrk="1" fontAlgn="base" hangingPunct="1">
        <a:spcBef>
          <a:spcPct val="20000"/>
        </a:spcBef>
        <a:spcAft>
          <a:spcPct val="0"/>
        </a:spcAft>
        <a:buClr>
          <a:schemeClr val="tx1"/>
        </a:buClr>
        <a:buChar char="•"/>
        <a:defRPr sz="2400">
          <a:solidFill>
            <a:schemeClr val="tx1"/>
          </a:solidFill>
          <a:latin typeface="+mn-lt"/>
        </a:defRPr>
      </a:lvl8pPr>
      <a:lvl9pPr marL="3886200" indent="-228600" algn="l" rtl="0" eaLnBrk="1" fontAlgn="base" hangingPunct="1">
        <a:spcBef>
          <a:spcPct val="20000"/>
        </a:spcBef>
        <a:spcAft>
          <a:spcPct val="0"/>
        </a:spcAft>
        <a:buClr>
          <a:schemeClr val="tx1"/>
        </a:buClr>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136525" y="136525"/>
            <a:ext cx="8866188" cy="6581775"/>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9699" name="Rectangle 3"/>
          <p:cNvSpPr>
            <a:spLocks noGrp="1" noChangeArrowheads="1"/>
          </p:cNvSpPr>
          <p:nvPr>
            <p:ph type="title"/>
            <p:custDataLst>
              <p:tags r:id="rId13"/>
            </p:custDataLst>
          </p:nvPr>
        </p:nvSpPr>
        <p:spPr bwMode="auto">
          <a:xfrm>
            <a:off x="455613" y="274638"/>
            <a:ext cx="8226425"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9700" name="Rectangle 4"/>
          <p:cNvSpPr>
            <a:spLocks noGrp="1" noChangeArrowheads="1"/>
          </p:cNvSpPr>
          <p:nvPr>
            <p:ph type="body" idx="1"/>
            <p:custDataLst>
              <p:tags r:id="rId14"/>
            </p:custDataLst>
          </p:nvPr>
        </p:nvSpPr>
        <p:spPr bwMode="auto">
          <a:xfrm>
            <a:off x="455613" y="1600200"/>
            <a:ext cx="8226425"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9701" name="Rectangle 5"/>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29702" name="Rectangle 6"/>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29703"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5574396-E4E5-4EF9-846E-CAD18AAEB26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fontAlgn="base">
        <a:spcBef>
          <a:spcPct val="0"/>
        </a:spcBef>
        <a:spcAft>
          <a:spcPct val="0"/>
        </a:spcAft>
        <a:buClr>
          <a:schemeClr val="tx1"/>
        </a:buClr>
        <a:defRPr sz="3200">
          <a:solidFill>
            <a:schemeClr val="tx1"/>
          </a:solidFill>
          <a:latin typeface="+mj-lt"/>
          <a:ea typeface="+mj-ea"/>
          <a:cs typeface="+mj-cs"/>
        </a:defRPr>
      </a:lvl1pPr>
      <a:lvl2pPr algn="l" rtl="0" fontAlgn="base">
        <a:spcBef>
          <a:spcPct val="0"/>
        </a:spcBef>
        <a:spcAft>
          <a:spcPct val="0"/>
        </a:spcAft>
        <a:buClr>
          <a:schemeClr val="tx1"/>
        </a:buClr>
        <a:defRPr sz="3200">
          <a:solidFill>
            <a:schemeClr val="tx1"/>
          </a:solidFill>
          <a:latin typeface="Arial" charset="0"/>
        </a:defRPr>
      </a:lvl2pPr>
      <a:lvl3pPr algn="l" rtl="0" fontAlgn="base">
        <a:spcBef>
          <a:spcPct val="0"/>
        </a:spcBef>
        <a:spcAft>
          <a:spcPct val="0"/>
        </a:spcAft>
        <a:buClr>
          <a:schemeClr val="tx1"/>
        </a:buClr>
        <a:defRPr sz="3200">
          <a:solidFill>
            <a:schemeClr val="tx1"/>
          </a:solidFill>
          <a:latin typeface="Arial" charset="0"/>
        </a:defRPr>
      </a:lvl3pPr>
      <a:lvl4pPr algn="l" rtl="0" fontAlgn="base">
        <a:spcBef>
          <a:spcPct val="0"/>
        </a:spcBef>
        <a:spcAft>
          <a:spcPct val="0"/>
        </a:spcAft>
        <a:buClr>
          <a:schemeClr val="tx1"/>
        </a:buClr>
        <a:defRPr sz="3200">
          <a:solidFill>
            <a:schemeClr val="tx1"/>
          </a:solidFill>
          <a:latin typeface="Arial" charset="0"/>
        </a:defRPr>
      </a:lvl4pPr>
      <a:lvl5pPr algn="l" rtl="0" fontAlgn="base">
        <a:spcBef>
          <a:spcPct val="0"/>
        </a:spcBef>
        <a:spcAft>
          <a:spcPct val="0"/>
        </a:spcAft>
        <a:buClr>
          <a:schemeClr val="tx1"/>
        </a:buClr>
        <a:defRPr sz="3200">
          <a:solidFill>
            <a:schemeClr val="tx1"/>
          </a:solidFill>
          <a:latin typeface="Arial" charset="0"/>
        </a:defRPr>
      </a:lvl5pPr>
      <a:lvl6pPr marL="457200" algn="l" rtl="0" fontAlgn="base">
        <a:spcBef>
          <a:spcPct val="0"/>
        </a:spcBef>
        <a:spcAft>
          <a:spcPct val="0"/>
        </a:spcAft>
        <a:buClr>
          <a:schemeClr val="tx1"/>
        </a:buClr>
        <a:defRPr sz="3200">
          <a:solidFill>
            <a:schemeClr val="tx1"/>
          </a:solidFill>
          <a:latin typeface="Arial" charset="0"/>
        </a:defRPr>
      </a:lvl6pPr>
      <a:lvl7pPr marL="914400" algn="l" rtl="0" fontAlgn="base">
        <a:spcBef>
          <a:spcPct val="0"/>
        </a:spcBef>
        <a:spcAft>
          <a:spcPct val="0"/>
        </a:spcAft>
        <a:buClr>
          <a:schemeClr val="tx1"/>
        </a:buClr>
        <a:defRPr sz="3200">
          <a:solidFill>
            <a:schemeClr val="tx1"/>
          </a:solidFill>
          <a:latin typeface="Arial" charset="0"/>
        </a:defRPr>
      </a:lvl7pPr>
      <a:lvl8pPr marL="1371600" algn="l" rtl="0" fontAlgn="base">
        <a:spcBef>
          <a:spcPct val="0"/>
        </a:spcBef>
        <a:spcAft>
          <a:spcPct val="0"/>
        </a:spcAft>
        <a:buClr>
          <a:schemeClr val="tx1"/>
        </a:buClr>
        <a:defRPr sz="3200">
          <a:solidFill>
            <a:schemeClr val="tx1"/>
          </a:solidFill>
          <a:latin typeface="Arial" charset="0"/>
        </a:defRPr>
      </a:lvl8pPr>
      <a:lvl9pPr marL="1828800" algn="l" rtl="0" fontAlgn="base">
        <a:spcBef>
          <a:spcPct val="0"/>
        </a:spcBef>
        <a:spcAft>
          <a:spcPct val="0"/>
        </a:spcAft>
        <a:buClr>
          <a:schemeClr val="tx1"/>
        </a:buClr>
        <a:defRPr sz="3200">
          <a:solidFill>
            <a:schemeClr val="tx1"/>
          </a:solidFill>
          <a:latin typeface="Arial" charset="0"/>
        </a:defRPr>
      </a:lvl9pPr>
    </p:titleStyle>
    <p:bodyStyle>
      <a:lvl1pPr marL="342900" indent="-342900" algn="l" rtl="0" fontAlgn="base">
        <a:spcBef>
          <a:spcPct val="20000"/>
        </a:spcBef>
        <a:spcAft>
          <a:spcPct val="0"/>
        </a:spcAft>
        <a:buClr>
          <a:schemeClr val="tx1"/>
        </a:buClr>
        <a:buChar char="•"/>
        <a:defRPr sz="2400">
          <a:solidFill>
            <a:schemeClr val="tx1"/>
          </a:solidFill>
          <a:latin typeface="+mn-lt"/>
          <a:ea typeface="+mn-ea"/>
          <a:cs typeface="+mn-cs"/>
        </a:defRPr>
      </a:lvl1pPr>
      <a:lvl2pPr marL="742950" indent="-285750" algn="l" rtl="0" fontAlgn="base">
        <a:spcBef>
          <a:spcPct val="20000"/>
        </a:spcBef>
        <a:spcAft>
          <a:spcPct val="0"/>
        </a:spcAft>
        <a:buClr>
          <a:schemeClr val="tx1"/>
        </a:buClr>
        <a:buChar char="•"/>
        <a:defRPr sz="2400">
          <a:solidFill>
            <a:schemeClr val="tx1"/>
          </a:solidFill>
          <a:latin typeface="+mn-lt"/>
        </a:defRPr>
      </a:lvl2pPr>
      <a:lvl3pPr marL="1143000" indent="-228600" algn="l" rtl="0" fontAlgn="base">
        <a:spcBef>
          <a:spcPct val="20000"/>
        </a:spcBef>
        <a:spcAft>
          <a:spcPct val="0"/>
        </a:spcAft>
        <a:buClr>
          <a:schemeClr val="tx1"/>
        </a:buClr>
        <a:buChar char="•"/>
        <a:defRPr sz="2400">
          <a:solidFill>
            <a:schemeClr val="tx1"/>
          </a:solidFill>
          <a:latin typeface="+mn-lt"/>
        </a:defRPr>
      </a:lvl3pPr>
      <a:lvl4pPr marL="1600200" indent="-228600" algn="l" rtl="0" fontAlgn="base">
        <a:spcBef>
          <a:spcPct val="20000"/>
        </a:spcBef>
        <a:spcAft>
          <a:spcPct val="0"/>
        </a:spcAft>
        <a:buClr>
          <a:schemeClr val="tx1"/>
        </a:buClr>
        <a:buChar char="•"/>
        <a:defRPr sz="2400">
          <a:solidFill>
            <a:schemeClr val="tx1"/>
          </a:solidFill>
          <a:latin typeface="+mn-lt"/>
        </a:defRPr>
      </a:lvl4pPr>
      <a:lvl5pPr marL="2057400" indent="-228600" algn="l" rtl="0" fontAlgn="base">
        <a:spcBef>
          <a:spcPct val="20000"/>
        </a:spcBef>
        <a:spcAft>
          <a:spcPct val="0"/>
        </a:spcAft>
        <a:buClr>
          <a:schemeClr val="tx1"/>
        </a:buClr>
        <a:buChar char="•"/>
        <a:defRPr sz="2400">
          <a:solidFill>
            <a:schemeClr val="tx1"/>
          </a:solidFill>
          <a:latin typeface="+mn-lt"/>
        </a:defRPr>
      </a:lvl5pPr>
      <a:lvl6pPr marL="2514600" indent="-228600" algn="l" rtl="0" fontAlgn="base">
        <a:spcBef>
          <a:spcPct val="20000"/>
        </a:spcBef>
        <a:spcAft>
          <a:spcPct val="0"/>
        </a:spcAft>
        <a:buClr>
          <a:schemeClr val="tx1"/>
        </a:buClr>
        <a:buChar char="•"/>
        <a:defRPr sz="2400">
          <a:solidFill>
            <a:schemeClr val="tx1"/>
          </a:solidFill>
          <a:latin typeface="+mn-lt"/>
        </a:defRPr>
      </a:lvl6pPr>
      <a:lvl7pPr marL="2971800" indent="-228600" algn="l" rtl="0" fontAlgn="base">
        <a:spcBef>
          <a:spcPct val="20000"/>
        </a:spcBef>
        <a:spcAft>
          <a:spcPct val="0"/>
        </a:spcAft>
        <a:buClr>
          <a:schemeClr val="tx1"/>
        </a:buClr>
        <a:buChar char="•"/>
        <a:defRPr sz="2400">
          <a:solidFill>
            <a:schemeClr val="tx1"/>
          </a:solidFill>
          <a:latin typeface="+mn-lt"/>
        </a:defRPr>
      </a:lvl7pPr>
      <a:lvl8pPr marL="3429000" indent="-228600" algn="l" rtl="0" fontAlgn="base">
        <a:spcBef>
          <a:spcPct val="20000"/>
        </a:spcBef>
        <a:spcAft>
          <a:spcPct val="0"/>
        </a:spcAft>
        <a:buClr>
          <a:schemeClr val="tx1"/>
        </a:buClr>
        <a:buChar char="•"/>
        <a:defRPr sz="2400">
          <a:solidFill>
            <a:schemeClr val="tx1"/>
          </a:solidFill>
          <a:latin typeface="+mn-lt"/>
        </a:defRPr>
      </a:lvl8pPr>
      <a:lvl9pPr marL="3886200" indent="-228600" algn="l" rtl="0" fontAlgn="base">
        <a:spcBef>
          <a:spcPct val="20000"/>
        </a:spcBef>
        <a:spcAft>
          <a:spcPct val="0"/>
        </a:spcAft>
        <a:buClr>
          <a:schemeClr val="tx1"/>
        </a:buClr>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jpeg"/><Relationship Id="rId7" Type="http://schemas.openxmlformats.org/officeDocument/2006/relationships/hyperlink" Target="//upload.wikimedia.org/wikipedia/commons/d/d8/PbO_structure.png"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6.jpeg"/><Relationship Id="rId5" Type="http://schemas.openxmlformats.org/officeDocument/2006/relationships/hyperlink" Target="http://en.wikipedia.org/wiki/File:AlfaBi2O3structure.jpg" TargetMode="External"/><Relationship Id="rId4" Type="http://schemas.openxmlformats.org/officeDocument/2006/relationships/image" Target="../media/image5.jpe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chart" Target="../charts/chart4.xml"/><Relationship Id="rId4" Type="http://schemas.openxmlformats.org/officeDocument/2006/relationships/chart" Target="../charts/chart3.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5"/>
          <p:cNvSpPr>
            <a:spLocks noChangeArrowheads="1"/>
          </p:cNvSpPr>
          <p:nvPr/>
        </p:nvSpPr>
        <p:spPr bwMode="auto">
          <a:xfrm>
            <a:off x="2095500" y="3000375"/>
            <a:ext cx="9144000" cy="0"/>
          </a:xfrm>
          <a:prstGeom prst="rect">
            <a:avLst/>
          </a:prstGeom>
          <a:noFill/>
          <a:ln w="9525">
            <a:noFill/>
            <a:miter lim="800000"/>
            <a:headEnd/>
            <a:tailEnd/>
          </a:ln>
        </p:spPr>
        <p:txBody>
          <a:bodyPr>
            <a:spAutoFit/>
          </a:bodyPr>
          <a:lstStyle/>
          <a:p>
            <a:endParaRPr lang="en-US"/>
          </a:p>
        </p:txBody>
      </p:sp>
      <p:sp>
        <p:nvSpPr>
          <p:cNvPr id="6147" name="WordArt 9"/>
          <p:cNvSpPr>
            <a:spLocks noChangeArrowheads="1" noChangeShapeType="1" noTextEdit="1"/>
          </p:cNvSpPr>
          <p:nvPr/>
        </p:nvSpPr>
        <p:spPr bwMode="auto">
          <a:xfrm>
            <a:off x="2895600" y="3200400"/>
            <a:ext cx="3119438" cy="500063"/>
          </a:xfrm>
          <a:prstGeom prst="rect">
            <a:avLst/>
          </a:prstGeom>
        </p:spPr>
        <p:txBody>
          <a:bodyPr wrap="none" fromWordArt="1">
            <a:prstTxWarp prst="textPlain">
              <a:avLst>
                <a:gd name="adj" fmla="val 50000"/>
              </a:avLst>
            </a:prstTxWarp>
          </a:bodyPr>
          <a:lstStyle/>
          <a:p>
            <a:pPr algn="ctr"/>
            <a:r>
              <a:rPr lang="en-US" sz="1600" b="1" kern="10" dirty="0">
                <a:ln w="9525">
                  <a:noFill/>
                  <a:round/>
                  <a:headEnd/>
                  <a:tailEnd/>
                </a:ln>
                <a:latin typeface="Times New Roman"/>
                <a:cs typeface="Times New Roman"/>
              </a:rPr>
              <a:t> </a:t>
            </a:r>
          </a:p>
          <a:p>
            <a:pPr algn="ctr"/>
            <a:r>
              <a:rPr lang="en-US" sz="1600" b="1" kern="10" dirty="0">
                <a:ln w="9525">
                  <a:noFill/>
                  <a:round/>
                  <a:headEnd/>
                  <a:tailEnd/>
                </a:ln>
                <a:latin typeface="Times New Roman"/>
                <a:cs typeface="Times New Roman"/>
              </a:rPr>
              <a:t>    Dr. PRIYANKA   KAROLIA     </a:t>
            </a:r>
          </a:p>
        </p:txBody>
      </p:sp>
      <p:sp>
        <p:nvSpPr>
          <p:cNvPr id="6148" name="WordArt 6"/>
          <p:cNvSpPr>
            <a:spLocks noChangeArrowheads="1" noChangeShapeType="1" noTextEdit="1"/>
          </p:cNvSpPr>
          <p:nvPr/>
        </p:nvSpPr>
        <p:spPr bwMode="auto">
          <a:xfrm>
            <a:off x="1447800" y="5943600"/>
            <a:ext cx="6629400" cy="342900"/>
          </a:xfrm>
          <a:prstGeom prst="rect">
            <a:avLst/>
          </a:prstGeom>
        </p:spPr>
        <p:txBody>
          <a:bodyPr wrap="none" fromWordArt="1">
            <a:prstTxWarp prst="textPlain">
              <a:avLst>
                <a:gd name="adj" fmla="val 50000"/>
              </a:avLst>
            </a:prstTxWarp>
          </a:bodyPr>
          <a:lstStyle/>
          <a:p>
            <a:pPr algn="ctr"/>
            <a:r>
              <a:rPr lang="en-US" sz="1600" kern="10">
                <a:ln w="0">
                  <a:solidFill>
                    <a:srgbClr val="993300"/>
                  </a:solidFill>
                  <a:round/>
                  <a:headEnd/>
                  <a:tailEnd/>
                </a:ln>
                <a:solidFill>
                  <a:srgbClr val="002060"/>
                </a:solidFill>
                <a:effectLst>
                  <a:outerShdw dist="35921" dir="2700000" sy="50000" kx="2115830" algn="bl" rotWithShape="0">
                    <a:srgbClr val="C0C0C0">
                      <a:alpha val="79999"/>
                    </a:srgbClr>
                  </a:outerShdw>
                </a:effectLst>
                <a:latin typeface="Arial Black"/>
              </a:rPr>
              <a:t>Jiwaji University, Gwalior, INDIA </a:t>
            </a:r>
          </a:p>
        </p:txBody>
      </p:sp>
      <p:sp>
        <p:nvSpPr>
          <p:cNvPr id="6149" name="Rectangle 14"/>
          <p:cNvSpPr>
            <a:spLocks noChangeArrowheads="1"/>
          </p:cNvSpPr>
          <p:nvPr/>
        </p:nvSpPr>
        <p:spPr bwMode="auto">
          <a:xfrm>
            <a:off x="3429000" y="2209800"/>
            <a:ext cx="1643063" cy="1062038"/>
          </a:xfrm>
          <a:prstGeom prst="rect">
            <a:avLst/>
          </a:prstGeom>
          <a:noFill/>
          <a:ln w="9525">
            <a:noFill/>
            <a:miter lim="800000"/>
            <a:headEnd/>
            <a:tailEnd/>
          </a:ln>
        </p:spPr>
        <p:txBody>
          <a:bodyPr>
            <a:spAutoFit/>
          </a:bodyPr>
          <a:lstStyle/>
          <a:p>
            <a:pPr algn="ctr">
              <a:spcBef>
                <a:spcPct val="50000"/>
              </a:spcBef>
            </a:pPr>
            <a:endParaRPr lang="en-US" b="1">
              <a:solidFill>
                <a:srgbClr val="C00000"/>
              </a:solidFill>
              <a:cs typeface="Times New Roman" pitchFamily="18" charset="0"/>
            </a:endParaRPr>
          </a:p>
          <a:p>
            <a:pPr algn="ctr">
              <a:spcBef>
                <a:spcPct val="50000"/>
              </a:spcBef>
            </a:pPr>
            <a:r>
              <a:rPr lang="en-US" b="1">
                <a:solidFill>
                  <a:srgbClr val="7030A0"/>
                </a:solidFill>
                <a:cs typeface="Times New Roman" pitchFamily="18" charset="0"/>
              </a:rPr>
              <a:t>Presented By</a:t>
            </a:r>
          </a:p>
        </p:txBody>
      </p:sp>
      <p:sp>
        <p:nvSpPr>
          <p:cNvPr id="6150" name="Rectangle 11"/>
          <p:cNvSpPr>
            <a:spLocks noChangeArrowheads="1"/>
          </p:cNvSpPr>
          <p:nvPr/>
        </p:nvSpPr>
        <p:spPr bwMode="auto">
          <a:xfrm>
            <a:off x="152400" y="762000"/>
            <a:ext cx="8715375" cy="1631950"/>
          </a:xfrm>
          <a:prstGeom prst="rect">
            <a:avLst/>
          </a:prstGeom>
          <a:noFill/>
          <a:ln w="9525">
            <a:noFill/>
            <a:miter lim="800000"/>
            <a:headEnd/>
            <a:tailEnd/>
          </a:ln>
        </p:spPr>
        <p:txBody>
          <a:bodyPr>
            <a:spAutoFit/>
          </a:bodyPr>
          <a:lstStyle/>
          <a:p>
            <a:endParaRPr lang="en-US" b="1"/>
          </a:p>
          <a:p>
            <a:endParaRPr lang="en-US" b="1"/>
          </a:p>
          <a:p>
            <a:pPr algn="ctr"/>
            <a:r>
              <a:rPr lang="en-US" sz="2800" b="1">
                <a:solidFill>
                  <a:srgbClr val="002060"/>
                </a:solidFill>
              </a:rPr>
              <a:t> </a:t>
            </a:r>
            <a:r>
              <a:rPr lang="en-US" sz="3200">
                <a:solidFill>
                  <a:srgbClr val="002060"/>
                </a:solidFill>
                <a:latin typeface="Monotype Corsiva" pitchFamily="66" charset="0"/>
                <a:cs typeface="Times New Roman" pitchFamily="18" charset="0"/>
              </a:rPr>
              <a:t>Sensitive and Selective Polyaniline Nanofibre Based Voltammetric Sensor for the Quantification of Tinidazole</a:t>
            </a:r>
          </a:p>
        </p:txBody>
      </p:sp>
      <p:sp>
        <p:nvSpPr>
          <p:cNvPr id="6151" name="WordArt 7"/>
          <p:cNvSpPr>
            <a:spLocks noChangeArrowheads="1" noChangeShapeType="1" noTextEdit="1"/>
          </p:cNvSpPr>
          <p:nvPr/>
        </p:nvSpPr>
        <p:spPr bwMode="auto">
          <a:xfrm>
            <a:off x="2667000" y="5562600"/>
            <a:ext cx="3990975" cy="200025"/>
          </a:xfrm>
          <a:prstGeom prst="rect">
            <a:avLst/>
          </a:prstGeom>
        </p:spPr>
        <p:txBody>
          <a:bodyPr wrap="none" fromWordArt="1">
            <a:prstTxWarp prst="textPlain">
              <a:avLst>
                <a:gd name="adj" fmla="val 50000"/>
              </a:avLst>
            </a:prstTxWarp>
          </a:bodyPr>
          <a:lstStyle/>
          <a:p>
            <a:pPr algn="ctr"/>
            <a:r>
              <a:rPr lang="en-US" sz="1600" kern="10">
                <a:ln w="0">
                  <a:solidFill>
                    <a:srgbClr val="993300"/>
                  </a:solidFill>
                  <a:round/>
                  <a:headEnd/>
                  <a:tailEnd/>
                </a:ln>
                <a:solidFill>
                  <a:srgbClr val="FF0000"/>
                </a:solidFill>
                <a:effectLst>
                  <a:outerShdw dist="35921" dir="2700000" sy="50000" kx="2115830" algn="bl" rotWithShape="0">
                    <a:srgbClr val="C0C0C0">
                      <a:alpha val="79999"/>
                    </a:srgbClr>
                  </a:outerShdw>
                </a:effectLst>
                <a:latin typeface="Arial Black"/>
              </a:rPr>
              <a:t>SCHOOL OF STUDIES IN CHEMISTRY</a:t>
            </a:r>
          </a:p>
        </p:txBody>
      </p:sp>
      <p:sp>
        <p:nvSpPr>
          <p:cNvPr id="10" name="Rectangle 9"/>
          <p:cNvSpPr/>
          <p:nvPr/>
        </p:nvSpPr>
        <p:spPr>
          <a:xfrm>
            <a:off x="785813" y="0"/>
            <a:ext cx="7715250" cy="708025"/>
          </a:xfrm>
          <a:prstGeom prst="rect">
            <a:avLst/>
          </a:prstGeom>
        </p:spPr>
        <p:txBody>
          <a:bodyPr>
            <a:spAutoFit/>
          </a:bodyPr>
          <a:lstStyle/>
          <a:p>
            <a:pPr algn="ctr">
              <a:defRPr/>
            </a:pPr>
            <a:r>
              <a:rPr lang="en-US" b="1" dirty="0">
                <a:latin typeface="Time-Roman"/>
                <a:cs typeface="+mn-cs"/>
              </a:rPr>
              <a:t>“</a:t>
            </a:r>
            <a:r>
              <a:rPr lang="en-US" sz="2000" b="1" dirty="0">
                <a:latin typeface="Times New Roman" pitchFamily="18" charset="0"/>
                <a:cs typeface="Times New Roman" pitchFamily="18" charset="0"/>
              </a:rPr>
              <a:t>6</a:t>
            </a:r>
            <a:r>
              <a:rPr lang="en-US" sz="2000" b="1" baseline="30000" dirty="0">
                <a:latin typeface="Times New Roman" pitchFamily="18" charset="0"/>
                <a:cs typeface="Times New Roman" pitchFamily="18" charset="0"/>
              </a:rPr>
              <a:t>th</a:t>
            </a:r>
            <a:r>
              <a:rPr lang="en-US" sz="2000" b="1" dirty="0">
                <a:latin typeface="Times New Roman" pitchFamily="18" charset="0"/>
                <a:cs typeface="Times New Roman" pitchFamily="18" charset="0"/>
              </a:rPr>
              <a:t>Asia-Pacific Pharma Congress” </a:t>
            </a:r>
          </a:p>
          <a:p>
            <a:pPr algn="ctr">
              <a:defRPr/>
            </a:pPr>
            <a:r>
              <a:rPr lang="en-US" sz="2000" b="1" dirty="0">
                <a:latin typeface="Times New Roman" pitchFamily="18" charset="0"/>
                <a:cs typeface="Times New Roman" pitchFamily="18" charset="0"/>
              </a:rPr>
              <a:t>11-13, July 2016, Kuala Lumpur, Malaysia </a:t>
            </a:r>
            <a:endParaRPr lang="en-US" sz="2000" b="1" dirty="0">
              <a:solidFill>
                <a:schemeClr val="bg2">
                  <a:lumMod val="10000"/>
                </a:schemeClr>
              </a:solidFill>
              <a:latin typeface="Times New Roman" pitchFamily="18" charset="0"/>
              <a:cs typeface="Times New Roman" pitchFamily="18" charset="0"/>
            </a:endParaRPr>
          </a:p>
        </p:txBody>
      </p:sp>
      <p:pic>
        <p:nvPicPr>
          <p:cNvPr id="6153" name="Picture 12" descr="Jiwaji mono"/>
          <p:cNvPicPr>
            <a:picLocks noChangeAspect="1" noChangeArrowheads="1"/>
          </p:cNvPicPr>
          <p:nvPr/>
        </p:nvPicPr>
        <p:blipFill>
          <a:blip r:embed="rId2">
            <a:lum bright="-48000" contrast="60000"/>
          </a:blip>
          <a:srcRect/>
          <a:stretch>
            <a:fillRect/>
          </a:stretch>
        </p:blipFill>
        <p:spPr bwMode="auto">
          <a:xfrm>
            <a:off x="3581400" y="3810000"/>
            <a:ext cx="1655763" cy="1584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ChangeArrowheads="1"/>
          </p:cNvSpPr>
          <p:nvPr/>
        </p:nvSpPr>
        <p:spPr bwMode="auto">
          <a:xfrm>
            <a:off x="381000" y="228600"/>
            <a:ext cx="8572496" cy="584775"/>
          </a:xfrm>
          <a:prstGeom prst="rect">
            <a:avLst/>
          </a:prstGeom>
          <a:noFill/>
          <a:ln w="9525">
            <a:noFill/>
            <a:miter lim="800000"/>
            <a:headEnd/>
            <a:tailEnd/>
          </a:ln>
        </p:spPr>
        <p:txBody>
          <a:bodyPr wrap="square">
            <a:spAutoFit/>
          </a:bodyPr>
          <a:lstStyle/>
          <a:p>
            <a:pPr algn="ctr"/>
            <a: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Need for the Analysis of Pharmaceuticals</a:t>
            </a:r>
            <a:endParaRPr lang="en-US" sz="32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Rectangle 3"/>
          <p:cNvSpPr txBox="1">
            <a:spLocks noRot="1" noChangeArrowheads="1"/>
          </p:cNvSpPr>
          <p:nvPr/>
        </p:nvSpPr>
        <p:spPr>
          <a:xfrm>
            <a:off x="285720" y="1000108"/>
            <a:ext cx="8540750" cy="5500726"/>
          </a:xfrm>
          <a:prstGeom prst="rect">
            <a:avLst/>
          </a:prstGeom>
        </p:spPr>
        <p:txBody>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457200" indent="-457200" algn="just">
              <a:buClrTx/>
              <a:buFont typeface="Wingdings" pitchFamily="2" charset="2"/>
              <a:buChar char="Ø"/>
              <a:defRPr/>
            </a:pPr>
            <a:endParaRPr lang="en-US" sz="2200" dirty="0" smtClean="0">
              <a:solidFill>
                <a:schemeClr val="tx1"/>
              </a:solidFill>
              <a:latin typeface="Times New Roman" pitchFamily="18" charset="0"/>
            </a:endParaRPr>
          </a:p>
          <a:p>
            <a:pPr marL="457200" indent="-457200" algn="just">
              <a:buClrTx/>
              <a:buFont typeface="Wingdings" pitchFamily="2" charset="2"/>
              <a:buChar char="Ø"/>
              <a:defRPr/>
            </a:pPr>
            <a:r>
              <a:rPr lang="en-US" sz="2200" dirty="0" smtClean="0">
                <a:solidFill>
                  <a:schemeClr val="tx1"/>
                </a:solidFill>
                <a:latin typeface="Times New Roman" pitchFamily="18" charset="0"/>
              </a:rPr>
              <a:t>Qualitative and quantitative analysis of drug is one of the major requirements for the medical research.</a:t>
            </a:r>
          </a:p>
          <a:p>
            <a:pPr algn="just" fontAlgn="auto">
              <a:spcAft>
                <a:spcPts val="0"/>
              </a:spcAft>
              <a:buNone/>
              <a:defRPr/>
            </a:pPr>
            <a:endParaRPr lang="en-US" sz="2200" dirty="0" smtClean="0">
              <a:solidFill>
                <a:schemeClr val="tx1"/>
              </a:solidFill>
              <a:latin typeface="Times New Roman" pitchFamily="18" charset="0"/>
            </a:endParaRPr>
          </a:p>
          <a:p>
            <a:pPr algn="just" fontAlgn="auto">
              <a:spcAft>
                <a:spcPts val="0"/>
              </a:spcAft>
              <a:buClrTx/>
              <a:buFont typeface="Wingdings" pitchFamily="2" charset="2"/>
              <a:buChar char="Ø"/>
              <a:defRPr/>
            </a:pPr>
            <a:r>
              <a:rPr lang="en-US" sz="2200" dirty="0" smtClean="0">
                <a:solidFill>
                  <a:schemeClr val="tx1"/>
                </a:solidFill>
                <a:latin typeface="Times New Roman" pitchFamily="18" charset="0"/>
              </a:rPr>
              <a:t>The action of a drug is not only determined by its chemical structure, but also by its physico-chemical properties.</a:t>
            </a:r>
          </a:p>
          <a:p>
            <a:pPr algn="just" fontAlgn="auto">
              <a:spcAft>
                <a:spcPts val="0"/>
              </a:spcAft>
              <a:buFont typeface="Wingdings" pitchFamily="2" charset="2"/>
              <a:buChar char="Ø"/>
              <a:defRPr/>
            </a:pPr>
            <a:endParaRPr lang="en-US" sz="2200" dirty="0" smtClean="0">
              <a:solidFill>
                <a:schemeClr val="tx1"/>
              </a:solidFill>
              <a:latin typeface="Times New Roman" pitchFamily="18" charset="0"/>
            </a:endParaRPr>
          </a:p>
          <a:p>
            <a:pPr algn="just" fontAlgn="auto">
              <a:spcAft>
                <a:spcPts val="0"/>
              </a:spcAft>
              <a:buClrTx/>
              <a:buFont typeface="Wingdings" pitchFamily="2" charset="2"/>
              <a:buChar char="Ø"/>
              <a:defRPr/>
            </a:pPr>
            <a:r>
              <a:rPr lang="en-US" sz="2200" dirty="0" smtClean="0">
                <a:solidFill>
                  <a:schemeClr val="tx1"/>
                </a:solidFill>
                <a:latin typeface="Times New Roman" pitchFamily="18" charset="0"/>
              </a:rPr>
              <a:t>The knowledge of the mechanism of electrode reaction of pharmaceutical compounds can give a useful clue into the elucidation of the mechanism of their interaction with living cells. </a:t>
            </a:r>
          </a:p>
          <a:p>
            <a:pPr algn="just" fontAlgn="auto">
              <a:spcAft>
                <a:spcPts val="0"/>
              </a:spcAft>
              <a:buFont typeface="Wingdings" pitchFamily="2" charset="2"/>
              <a:buChar char="Ø"/>
              <a:defRPr/>
            </a:pPr>
            <a:endParaRPr lang="en-US" sz="2200" dirty="0" smtClean="0">
              <a:solidFill>
                <a:schemeClr val="tx1"/>
              </a:solidFill>
              <a:latin typeface="Times New Roman" pitchFamily="18" charset="0"/>
            </a:endParaRPr>
          </a:p>
          <a:p>
            <a:pPr algn="just" fontAlgn="auto">
              <a:spcAft>
                <a:spcPts val="0"/>
              </a:spcAft>
              <a:buClrTx/>
              <a:buFont typeface="Wingdings" pitchFamily="2" charset="2"/>
              <a:buChar char="Ø"/>
              <a:defRPr/>
            </a:pPr>
            <a:r>
              <a:rPr lang="en-US" sz="2200" dirty="0" smtClean="0">
                <a:solidFill>
                  <a:schemeClr val="tx1"/>
                </a:solidFill>
                <a:latin typeface="Times New Roman" pitchFamily="18" charset="0"/>
              </a:rPr>
              <a:t>Thus, in order to have better technique for the analysis of drugs, electrochemical methods have been applied. </a:t>
            </a:r>
            <a:endParaRPr lang="en-US" sz="2200" dirty="0">
              <a:solidFill>
                <a:schemeClr val="tx1"/>
              </a:solidFill>
              <a:latin typeface="Times New Roman" pitchFamily="18" charset="0"/>
            </a:endParaRPr>
          </a:p>
        </p:txBody>
      </p:sp>
      <p:cxnSp>
        <p:nvCxnSpPr>
          <p:cNvPr id="4" name="Straight Connector 3"/>
          <p:cNvCxnSpPr/>
          <p:nvPr/>
        </p:nvCxnSpPr>
        <p:spPr>
          <a:xfrm>
            <a:off x="642910" y="857232"/>
            <a:ext cx="814393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Oval 7"/>
          <p:cNvSpPr>
            <a:spLocks noChangeArrowheads="1"/>
          </p:cNvSpPr>
          <p:nvPr/>
        </p:nvSpPr>
        <p:spPr bwMode="auto">
          <a:xfrm>
            <a:off x="0" y="2643182"/>
            <a:ext cx="4114800" cy="1736725"/>
          </a:xfrm>
          <a:prstGeom prst="ellipse">
            <a:avLst/>
          </a:prstGeom>
          <a:solidFill>
            <a:srgbClr val="FFC000"/>
          </a:solidFill>
          <a:ln w="9525">
            <a:solidFill>
              <a:srgbClr val="0000FF"/>
            </a:solidFill>
            <a:round/>
            <a:headEnd/>
            <a:tailEnd/>
          </a:ln>
        </p:spPr>
        <p:txBody>
          <a:bodyPr wrap="none" anchor="ctr"/>
          <a:lstStyle/>
          <a:p>
            <a:r>
              <a:rPr lang="en-US" sz="2800" b="1" dirty="0">
                <a:latin typeface="Monotype Corsiva" pitchFamily="66" charset="0"/>
                <a:cs typeface="Times New Roman" pitchFamily="18" charset="0"/>
              </a:rPr>
              <a:t>Spectrometric  Techniques</a:t>
            </a:r>
          </a:p>
        </p:txBody>
      </p:sp>
      <p:sp>
        <p:nvSpPr>
          <p:cNvPr id="56323" name="Oval 10"/>
          <p:cNvSpPr>
            <a:spLocks noChangeArrowheads="1"/>
          </p:cNvSpPr>
          <p:nvPr/>
        </p:nvSpPr>
        <p:spPr bwMode="auto">
          <a:xfrm>
            <a:off x="2143108" y="4357694"/>
            <a:ext cx="4533900" cy="1524000"/>
          </a:xfrm>
          <a:prstGeom prst="ellipse">
            <a:avLst/>
          </a:prstGeom>
          <a:solidFill>
            <a:srgbClr val="92D050"/>
          </a:solidFill>
          <a:ln w="9525">
            <a:solidFill>
              <a:srgbClr val="0000FF"/>
            </a:solidFill>
            <a:round/>
            <a:headEnd/>
            <a:tailEnd/>
          </a:ln>
        </p:spPr>
        <p:txBody>
          <a:bodyPr wrap="none" anchor="ctr"/>
          <a:lstStyle/>
          <a:p>
            <a:r>
              <a:rPr lang="en-US" sz="2800" b="1" dirty="0">
                <a:solidFill>
                  <a:srgbClr val="7030A0"/>
                </a:solidFill>
                <a:latin typeface="Monotype Corsiva" pitchFamily="66" charset="0"/>
                <a:cs typeface="Times New Roman" pitchFamily="18" charset="0"/>
              </a:rPr>
              <a:t>Electrochemical Techniques</a:t>
            </a:r>
          </a:p>
        </p:txBody>
      </p:sp>
      <p:sp>
        <p:nvSpPr>
          <p:cNvPr id="6" name="Oval 6"/>
          <p:cNvSpPr>
            <a:spLocks noChangeArrowheads="1"/>
          </p:cNvSpPr>
          <p:nvPr/>
        </p:nvSpPr>
        <p:spPr bwMode="auto">
          <a:xfrm>
            <a:off x="4495800" y="2714620"/>
            <a:ext cx="4648200" cy="1616075"/>
          </a:xfrm>
          <a:prstGeom prst="ellipse">
            <a:avLst/>
          </a:prstGeom>
          <a:solidFill>
            <a:srgbClr val="C00000"/>
          </a:solidFill>
          <a:ln w="9525">
            <a:solidFill>
              <a:srgbClr val="0000FF"/>
            </a:solidFill>
            <a:round/>
            <a:headEnd/>
            <a:tailEnd/>
          </a:ln>
          <a:effectLst/>
          <a:extLst/>
        </p:spPr>
        <p:txBody>
          <a:bodyPr wrap="none" anchor="ctr"/>
          <a:lstStyle/>
          <a:p>
            <a:pPr fontAlgn="auto">
              <a:spcBef>
                <a:spcPts val="0"/>
              </a:spcBef>
              <a:spcAft>
                <a:spcPts val="0"/>
              </a:spcAft>
              <a:defRPr/>
            </a:pPr>
            <a:r>
              <a:rPr lang="en-US" sz="2800" b="1" dirty="0">
                <a:latin typeface="Monotype Corsiva" pitchFamily="66" charset="0"/>
                <a:cs typeface="Times New Roman" pitchFamily="18" charset="0"/>
              </a:rPr>
              <a:t>Chromatographic  Techniques</a:t>
            </a:r>
          </a:p>
        </p:txBody>
      </p:sp>
      <p:sp>
        <p:nvSpPr>
          <p:cNvPr id="56325" name="Line 4"/>
          <p:cNvSpPr>
            <a:spLocks noChangeShapeType="1"/>
          </p:cNvSpPr>
          <p:nvPr/>
        </p:nvSpPr>
        <p:spPr bwMode="auto">
          <a:xfrm flipH="1">
            <a:off x="2357422" y="928670"/>
            <a:ext cx="1371600" cy="1646238"/>
          </a:xfrm>
          <a:prstGeom prst="line">
            <a:avLst/>
          </a:prstGeom>
          <a:noFill/>
          <a:ln w="9525">
            <a:solidFill>
              <a:schemeClr val="tx1"/>
            </a:solidFill>
            <a:round/>
            <a:headEnd/>
            <a:tailEnd type="triangle" w="med" len="med"/>
          </a:ln>
        </p:spPr>
        <p:txBody>
          <a:bodyPr/>
          <a:lstStyle/>
          <a:p>
            <a:endParaRPr lang="en-US"/>
          </a:p>
        </p:txBody>
      </p:sp>
      <p:sp>
        <p:nvSpPr>
          <p:cNvPr id="56326" name="Line 11"/>
          <p:cNvSpPr>
            <a:spLocks noChangeShapeType="1"/>
          </p:cNvSpPr>
          <p:nvPr/>
        </p:nvSpPr>
        <p:spPr bwMode="auto">
          <a:xfrm>
            <a:off x="4357686" y="857232"/>
            <a:ext cx="0" cy="3565525"/>
          </a:xfrm>
          <a:prstGeom prst="line">
            <a:avLst/>
          </a:prstGeom>
          <a:noFill/>
          <a:ln w="9525">
            <a:solidFill>
              <a:schemeClr val="tx1"/>
            </a:solidFill>
            <a:round/>
            <a:headEnd/>
            <a:tailEnd type="triangle" w="med" len="med"/>
          </a:ln>
        </p:spPr>
        <p:txBody>
          <a:bodyPr/>
          <a:lstStyle/>
          <a:p>
            <a:endParaRPr lang="en-US"/>
          </a:p>
        </p:txBody>
      </p:sp>
      <p:sp>
        <p:nvSpPr>
          <p:cNvPr id="56327" name="Line 5"/>
          <p:cNvSpPr>
            <a:spLocks noChangeShapeType="1"/>
          </p:cNvSpPr>
          <p:nvPr/>
        </p:nvSpPr>
        <p:spPr bwMode="auto">
          <a:xfrm>
            <a:off x="5429257" y="928670"/>
            <a:ext cx="1214446" cy="1714512"/>
          </a:xfrm>
          <a:prstGeom prst="line">
            <a:avLst/>
          </a:prstGeom>
          <a:noFill/>
          <a:ln w="9525">
            <a:solidFill>
              <a:schemeClr val="tx1"/>
            </a:solidFill>
            <a:round/>
            <a:headEnd/>
            <a:tailEnd type="triangle" w="med" len="med"/>
          </a:ln>
        </p:spPr>
        <p:txBody>
          <a:bodyPr/>
          <a:lstStyle/>
          <a:p>
            <a:endParaRPr lang="en-US"/>
          </a:p>
        </p:txBody>
      </p:sp>
      <p:sp>
        <p:nvSpPr>
          <p:cNvPr id="56328" name="Rectangle 10"/>
          <p:cNvSpPr>
            <a:spLocks noChangeArrowheads="1"/>
          </p:cNvSpPr>
          <p:nvPr/>
        </p:nvSpPr>
        <p:spPr bwMode="auto">
          <a:xfrm>
            <a:off x="1071538" y="357166"/>
            <a:ext cx="7858180" cy="584775"/>
          </a:xfrm>
          <a:prstGeom prst="rect">
            <a:avLst/>
          </a:prstGeom>
          <a:noFill/>
          <a:ln w="9525">
            <a:noFill/>
            <a:miter lim="800000"/>
            <a:headEnd/>
            <a:tailEnd/>
          </a:ln>
        </p:spPr>
        <p:txBody>
          <a:bodyPr wrap="square">
            <a:spAutoFit/>
          </a:bodyPr>
          <a:lstStyle/>
          <a:p>
            <a:r>
              <a:rPr lang="en-US" sz="32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Techniques for Analysis of Pharmaceuticals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6322">
                                            <p:bg/>
                                          </p:spTgt>
                                        </p:tgtEl>
                                        <p:attrNameLst>
                                          <p:attrName>style.visibility</p:attrName>
                                        </p:attrNameLst>
                                      </p:cBhvr>
                                      <p:to>
                                        <p:strVal val="visible"/>
                                      </p:to>
                                    </p:set>
                                    <p:anim calcmode="lin" valueType="num">
                                      <p:cBhvr additive="base">
                                        <p:cTn id="7" dur="500" fill="hold"/>
                                        <p:tgtEl>
                                          <p:spTgt spid="56322">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6322">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6322">
                                            <p:txEl>
                                              <p:pRg st="0" end="0"/>
                                            </p:txEl>
                                          </p:spTgt>
                                        </p:tgtEl>
                                        <p:attrNameLst>
                                          <p:attrName>style.visibility</p:attrName>
                                        </p:attrNameLst>
                                      </p:cBhvr>
                                      <p:to>
                                        <p:strVal val="visible"/>
                                      </p:to>
                                    </p:set>
                                    <p:anim calcmode="lin" valueType="num">
                                      <p:cBhvr additive="base">
                                        <p:cTn id="11" dur="500" fill="hold"/>
                                        <p:tgtEl>
                                          <p:spTgt spid="5632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63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bg/>
                                          </p:spTgt>
                                        </p:tgtEl>
                                        <p:attrNameLst>
                                          <p:attrName>style.visibility</p:attrName>
                                        </p:attrNameLst>
                                      </p:cBhvr>
                                      <p:to>
                                        <p:strVal val="visible"/>
                                      </p:to>
                                    </p:set>
                                    <p:anim calcmode="lin" valueType="num">
                                      <p:cBhvr additive="base">
                                        <p:cTn id="17" dur="500" fill="hold"/>
                                        <p:tgtEl>
                                          <p:spTgt spid="6">
                                            <p:bg/>
                                          </p:spTgt>
                                        </p:tgtEl>
                                        <p:attrNameLst>
                                          <p:attrName>ppt_x</p:attrName>
                                        </p:attrNameLst>
                                      </p:cBhvr>
                                      <p:tavLst>
                                        <p:tav tm="0">
                                          <p:val>
                                            <p:strVal val="#ppt_x"/>
                                          </p:val>
                                        </p:tav>
                                        <p:tav tm="100000">
                                          <p:val>
                                            <p:strVal val="#ppt_x"/>
                                          </p:val>
                                        </p:tav>
                                      </p:tavLst>
                                    </p:anim>
                                    <p:anim calcmode="lin" valueType="num">
                                      <p:cBhvr additive="base">
                                        <p:cTn id="18" dur="500" fill="hold"/>
                                        <p:tgtEl>
                                          <p:spTgt spid="6">
                                            <p:bg/>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 calcmode="lin" valueType="num">
                                      <p:cBhvr additive="base">
                                        <p:cTn id="2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56323">
                                            <p:bg/>
                                          </p:spTgt>
                                        </p:tgtEl>
                                        <p:attrNameLst>
                                          <p:attrName>style.visibility</p:attrName>
                                        </p:attrNameLst>
                                      </p:cBhvr>
                                      <p:to>
                                        <p:strVal val="visible"/>
                                      </p:to>
                                    </p:set>
                                    <p:anim calcmode="lin" valueType="num">
                                      <p:cBhvr additive="base">
                                        <p:cTn id="27" dur="500" fill="hold"/>
                                        <p:tgtEl>
                                          <p:spTgt spid="56323">
                                            <p:bg/>
                                          </p:spTgt>
                                        </p:tgtEl>
                                        <p:attrNameLst>
                                          <p:attrName>ppt_x</p:attrName>
                                        </p:attrNameLst>
                                      </p:cBhvr>
                                      <p:tavLst>
                                        <p:tav tm="0">
                                          <p:val>
                                            <p:strVal val="#ppt_x"/>
                                          </p:val>
                                        </p:tav>
                                        <p:tav tm="100000">
                                          <p:val>
                                            <p:strVal val="#ppt_x"/>
                                          </p:val>
                                        </p:tav>
                                      </p:tavLst>
                                    </p:anim>
                                    <p:anim calcmode="lin" valueType="num">
                                      <p:cBhvr additive="base">
                                        <p:cTn id="28" dur="500" fill="hold"/>
                                        <p:tgtEl>
                                          <p:spTgt spid="56323">
                                            <p:bg/>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6323">
                                            <p:txEl>
                                              <p:pRg st="0" end="0"/>
                                            </p:txEl>
                                          </p:spTgt>
                                        </p:tgtEl>
                                        <p:attrNameLst>
                                          <p:attrName>style.visibility</p:attrName>
                                        </p:attrNameLst>
                                      </p:cBhvr>
                                      <p:to>
                                        <p:strVal val="visible"/>
                                      </p:to>
                                    </p:set>
                                    <p:anim calcmode="lin" valueType="num">
                                      <p:cBhvr additive="base">
                                        <p:cTn id="31" dur="500" fill="hold"/>
                                        <p:tgtEl>
                                          <p:spTgt spid="56323">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632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build="allAtOnce" animBg="1"/>
      <p:bldP spid="56323" grpId="0" build="allAtOnce" animBg="1"/>
      <p:bldP spid="6" grpId="0" build="allAtOnce"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8662" y="1071546"/>
            <a:ext cx="7498080" cy="5410200"/>
          </a:xfrm>
        </p:spPr>
        <p:txBody>
          <a:bodyPr>
            <a:normAutofit/>
          </a:bodyPr>
          <a:lstStyle/>
          <a:p>
            <a:pPr algn="just"/>
            <a:endParaRPr lang="en-US" sz="2200" dirty="0" smtClean="0">
              <a:latin typeface="Times New Roman" pitchFamily="18" charset="0"/>
            </a:endParaRPr>
          </a:p>
          <a:p>
            <a:pPr algn="just">
              <a:buFont typeface="Wingdings" pitchFamily="2" charset="2"/>
              <a:buChar char="Ø"/>
            </a:pPr>
            <a:r>
              <a:rPr lang="en-US" sz="2200" dirty="0" smtClean="0">
                <a:latin typeface="Times New Roman" pitchFamily="18" charset="0"/>
              </a:rPr>
              <a:t>Monitoring drug level and absorption, reliable analytical methods are required.</a:t>
            </a:r>
          </a:p>
        </p:txBody>
      </p:sp>
      <p:sp>
        <p:nvSpPr>
          <p:cNvPr id="13" name="Oval 12"/>
          <p:cNvSpPr/>
          <p:nvPr/>
        </p:nvSpPr>
        <p:spPr>
          <a:xfrm>
            <a:off x="1928794" y="4143380"/>
            <a:ext cx="2786082" cy="928694"/>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itchFamily="18" charset="0"/>
              </a:rPr>
              <a:t>HPLC, GC, LCMS</a:t>
            </a:r>
            <a:endParaRPr lang="en-US" dirty="0">
              <a:solidFill>
                <a:schemeClr val="tx1"/>
              </a:solidFill>
            </a:endParaRPr>
          </a:p>
        </p:txBody>
      </p:sp>
      <p:sp>
        <p:nvSpPr>
          <p:cNvPr id="14" name="Multiply 13"/>
          <p:cNvSpPr/>
          <p:nvPr/>
        </p:nvSpPr>
        <p:spPr>
          <a:xfrm>
            <a:off x="714348" y="3786190"/>
            <a:ext cx="5143536" cy="1714512"/>
          </a:xfrm>
          <a:prstGeom prst="mathMultiply">
            <a:avLst/>
          </a:prstGeom>
          <a:solidFill>
            <a:srgbClr val="C00000"/>
          </a:solidFill>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5" name="Oval 14"/>
          <p:cNvSpPr/>
          <p:nvPr/>
        </p:nvSpPr>
        <p:spPr>
          <a:xfrm>
            <a:off x="5572132" y="3357562"/>
            <a:ext cx="2714644" cy="428628"/>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itchFamily="18" charset="0"/>
              </a:rPr>
              <a:t>Expensive</a:t>
            </a:r>
            <a:endParaRPr lang="en-US" dirty="0">
              <a:solidFill>
                <a:schemeClr val="tx1"/>
              </a:solidFill>
            </a:endParaRPr>
          </a:p>
        </p:txBody>
      </p:sp>
      <p:sp>
        <p:nvSpPr>
          <p:cNvPr id="16" name="Oval 15"/>
          <p:cNvSpPr/>
          <p:nvPr/>
        </p:nvSpPr>
        <p:spPr>
          <a:xfrm>
            <a:off x="5572132" y="4286256"/>
            <a:ext cx="2643206" cy="428628"/>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latin typeface="Times New Roman" pitchFamily="18" charset="0"/>
              </a:rPr>
              <a:t>  Time consuming</a:t>
            </a:r>
            <a:endParaRPr lang="en-IN" dirty="0">
              <a:solidFill>
                <a:schemeClr val="tx1"/>
              </a:solidFill>
            </a:endParaRPr>
          </a:p>
        </p:txBody>
      </p:sp>
      <p:sp>
        <p:nvSpPr>
          <p:cNvPr id="17" name="Oval 16"/>
          <p:cNvSpPr/>
          <p:nvPr/>
        </p:nvSpPr>
        <p:spPr>
          <a:xfrm>
            <a:off x="5572132" y="5357826"/>
            <a:ext cx="2714644" cy="428628"/>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latin typeface="Times New Roman" pitchFamily="18" charset="0"/>
              </a:rPr>
              <a:t>     Complicated</a:t>
            </a:r>
            <a:endParaRPr lang="en-IN" dirty="0">
              <a:solidFill>
                <a:schemeClr val="tx1"/>
              </a:solidFill>
            </a:endParaRPr>
          </a:p>
        </p:txBody>
      </p:sp>
      <p:sp>
        <p:nvSpPr>
          <p:cNvPr id="19" name="Left Brace 18"/>
          <p:cNvSpPr/>
          <p:nvPr/>
        </p:nvSpPr>
        <p:spPr>
          <a:xfrm>
            <a:off x="5072066" y="3500438"/>
            <a:ext cx="285752" cy="2143140"/>
          </a:xfrm>
          <a:prstGeom prst="lef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Rectangle 11"/>
          <p:cNvSpPr/>
          <p:nvPr/>
        </p:nvSpPr>
        <p:spPr>
          <a:xfrm>
            <a:off x="1214414" y="214290"/>
            <a:ext cx="7000924" cy="584775"/>
          </a:xfrm>
          <a:prstGeom prst="rect">
            <a:avLst/>
          </a:prstGeom>
        </p:spPr>
        <p:txBody>
          <a:bodyPr wrap="square">
            <a:spAutoFit/>
          </a:bodyPr>
          <a:lstStyle/>
          <a:p>
            <a:pPr algn="ctr"/>
            <a: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Electrochemical Methods </a:t>
            </a:r>
            <a:endParaRPr lang="en-US" sz="3200" dirty="0">
              <a:solidFill>
                <a:srgbClr val="002060"/>
              </a:solidFill>
            </a:endParaRPr>
          </a:p>
        </p:txBody>
      </p:sp>
      <p:cxnSp>
        <p:nvCxnSpPr>
          <p:cNvPr id="18" name="Straight Connector 17"/>
          <p:cNvCxnSpPr/>
          <p:nvPr/>
        </p:nvCxnSpPr>
        <p:spPr>
          <a:xfrm>
            <a:off x="1071538" y="928670"/>
            <a:ext cx="7315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bg/>
                                          </p:spTgt>
                                        </p:tgtEl>
                                        <p:attrNameLst>
                                          <p:attrName>style.visibility</p:attrName>
                                        </p:attrNameLst>
                                      </p:cBhvr>
                                      <p:to>
                                        <p:strVal val="visible"/>
                                      </p:to>
                                    </p:set>
                                    <p:anim calcmode="lin" valueType="num">
                                      <p:cBhvr additive="base">
                                        <p:cTn id="13" dur="500" fill="hold"/>
                                        <p:tgtEl>
                                          <p:spTgt spid="15">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15">
                                            <p:bg/>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 calcmode="lin" valueType="num">
                                      <p:cBhvr additive="base">
                                        <p:cTn id="17"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6">
                                            <p:bg/>
                                          </p:spTgt>
                                        </p:tgtEl>
                                        <p:attrNameLst>
                                          <p:attrName>style.visibility</p:attrName>
                                        </p:attrNameLst>
                                      </p:cBhvr>
                                      <p:to>
                                        <p:strVal val="visible"/>
                                      </p:to>
                                    </p:set>
                                    <p:anim calcmode="lin" valueType="num">
                                      <p:cBhvr additive="base">
                                        <p:cTn id="23" dur="500" fill="hold"/>
                                        <p:tgtEl>
                                          <p:spTgt spid="16">
                                            <p:bg/>
                                          </p:spTgt>
                                        </p:tgtEl>
                                        <p:attrNameLst>
                                          <p:attrName>ppt_x</p:attrName>
                                        </p:attrNameLst>
                                      </p:cBhvr>
                                      <p:tavLst>
                                        <p:tav tm="0">
                                          <p:val>
                                            <p:strVal val="#ppt_x"/>
                                          </p:val>
                                        </p:tav>
                                        <p:tav tm="100000">
                                          <p:val>
                                            <p:strVal val="#ppt_x"/>
                                          </p:val>
                                        </p:tav>
                                      </p:tavLst>
                                    </p:anim>
                                    <p:anim calcmode="lin" valueType="num">
                                      <p:cBhvr additive="base">
                                        <p:cTn id="24" dur="500" fill="hold"/>
                                        <p:tgtEl>
                                          <p:spTgt spid="16">
                                            <p:bg/>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6">
                                            <p:txEl>
                                              <p:pRg st="0" end="0"/>
                                            </p:txEl>
                                          </p:spTgt>
                                        </p:tgtEl>
                                        <p:attrNameLst>
                                          <p:attrName>style.visibility</p:attrName>
                                        </p:attrNameLst>
                                      </p:cBhvr>
                                      <p:to>
                                        <p:strVal val="visible"/>
                                      </p:to>
                                    </p:set>
                                    <p:anim calcmode="lin" valueType="num">
                                      <p:cBhvr additive="base">
                                        <p:cTn id="27"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7">
                                            <p:bg/>
                                          </p:spTgt>
                                        </p:tgtEl>
                                        <p:attrNameLst>
                                          <p:attrName>style.visibility</p:attrName>
                                        </p:attrNameLst>
                                      </p:cBhvr>
                                      <p:to>
                                        <p:strVal val="visible"/>
                                      </p:to>
                                    </p:set>
                                    <p:anim calcmode="lin" valueType="num">
                                      <p:cBhvr additive="base">
                                        <p:cTn id="33" dur="500" fill="hold"/>
                                        <p:tgtEl>
                                          <p:spTgt spid="17">
                                            <p:bg/>
                                          </p:spTgt>
                                        </p:tgtEl>
                                        <p:attrNameLst>
                                          <p:attrName>ppt_x</p:attrName>
                                        </p:attrNameLst>
                                      </p:cBhvr>
                                      <p:tavLst>
                                        <p:tav tm="0">
                                          <p:val>
                                            <p:strVal val="#ppt_x"/>
                                          </p:val>
                                        </p:tav>
                                        <p:tav tm="100000">
                                          <p:val>
                                            <p:strVal val="#ppt_x"/>
                                          </p:val>
                                        </p:tav>
                                      </p:tavLst>
                                    </p:anim>
                                    <p:anim calcmode="lin" valueType="num">
                                      <p:cBhvr additive="base">
                                        <p:cTn id="34" dur="500" fill="hold"/>
                                        <p:tgtEl>
                                          <p:spTgt spid="17">
                                            <p:bg/>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7">
                                            <p:txEl>
                                              <p:pRg st="0" end="0"/>
                                            </p:txEl>
                                          </p:spTgt>
                                        </p:tgtEl>
                                        <p:attrNameLst>
                                          <p:attrName>style.visibility</p:attrName>
                                        </p:attrNameLst>
                                      </p:cBhvr>
                                      <p:to>
                                        <p:strVal val="visible"/>
                                      </p:to>
                                    </p:set>
                                    <p:anim calcmode="lin" valueType="num">
                                      <p:cBhvr additive="base">
                                        <p:cTn id="37"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build="allAtOnce" animBg="1"/>
      <p:bldP spid="16" grpId="0" build="allAtOnce" animBg="1"/>
      <p:bldP spid="17" grpId="0" build="allAtOnce"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533400" y="1500174"/>
            <a:ext cx="8229600" cy="3917996"/>
          </a:xfrm>
          <a:prstGeom prst="rect">
            <a:avLst/>
          </a:prstGeom>
          <a:noFill/>
          <a:ln w="9525">
            <a:noFill/>
            <a:miter lim="800000"/>
            <a:headEnd/>
            <a:tailEnd/>
          </a:ln>
        </p:spPr>
        <p:txBody>
          <a:bodyPr wrap="square">
            <a:spAutoFit/>
          </a:bodyPr>
          <a:lstStyle/>
          <a:p>
            <a:pPr marL="342900" indent="-342900" algn="just">
              <a:lnSpc>
                <a:spcPct val="150000"/>
              </a:lnSpc>
              <a:spcBef>
                <a:spcPct val="20000"/>
              </a:spcBef>
              <a:buFont typeface="Wingdings" pitchFamily="2" charset="2"/>
              <a:buChar char="Ø"/>
            </a:pPr>
            <a:r>
              <a:rPr lang="en-US" sz="2200" dirty="0">
                <a:latin typeface="Times New Roman" pitchFamily="18" charset="0"/>
                <a:cs typeface="Times New Roman" pitchFamily="18" charset="0"/>
              </a:rPr>
              <a:t>To demonstrates applicability in studies of electrodic reactional mechanisms of pharmaceuticals in biological medium</a:t>
            </a:r>
            <a:r>
              <a:rPr lang="en-US" sz="2200" dirty="0" smtClean="0">
                <a:latin typeface="Times New Roman" pitchFamily="18" charset="0"/>
                <a:cs typeface="Times New Roman" pitchFamily="18" charset="0"/>
              </a:rPr>
              <a:t>.</a:t>
            </a:r>
          </a:p>
          <a:p>
            <a:pPr marL="342900" indent="-342900" algn="just">
              <a:lnSpc>
                <a:spcPct val="150000"/>
              </a:lnSpc>
              <a:spcBef>
                <a:spcPct val="20000"/>
              </a:spcBef>
            </a:pPr>
            <a:endParaRPr lang="en-US" sz="2200" dirty="0">
              <a:latin typeface="Times New Roman" pitchFamily="18" charset="0"/>
              <a:cs typeface="Times New Roman" pitchFamily="18" charset="0"/>
            </a:endParaRPr>
          </a:p>
          <a:p>
            <a:pPr marL="342900" indent="-342900" algn="just">
              <a:lnSpc>
                <a:spcPct val="150000"/>
              </a:lnSpc>
              <a:spcBef>
                <a:spcPct val="20000"/>
              </a:spcBef>
              <a:buFont typeface="Wingdings" pitchFamily="2" charset="2"/>
              <a:buChar char="Ø"/>
            </a:pPr>
            <a:r>
              <a:rPr lang="en-US" sz="2200" dirty="0">
                <a:latin typeface="Times New Roman" pitchFamily="18" charset="0"/>
                <a:cs typeface="Times New Roman" pitchFamily="18" charset="0"/>
              </a:rPr>
              <a:t>It offers high sensitivity, low limit of determination, easy operation and use of simple instrumentation</a:t>
            </a:r>
            <a:r>
              <a:rPr lang="en-US" sz="2200" dirty="0" smtClean="0">
                <a:latin typeface="Times New Roman" pitchFamily="18" charset="0"/>
                <a:cs typeface="Times New Roman" pitchFamily="18" charset="0"/>
              </a:rPr>
              <a:t>.</a:t>
            </a:r>
          </a:p>
          <a:p>
            <a:pPr marL="342900" indent="-342900" algn="just">
              <a:lnSpc>
                <a:spcPct val="150000"/>
              </a:lnSpc>
              <a:spcBef>
                <a:spcPct val="20000"/>
              </a:spcBef>
            </a:pPr>
            <a:endParaRPr lang="en-US" sz="2200" dirty="0">
              <a:latin typeface="Times New Roman" pitchFamily="18" charset="0"/>
              <a:cs typeface="Times New Roman" pitchFamily="18" charset="0"/>
            </a:endParaRPr>
          </a:p>
          <a:p>
            <a:pPr marL="342900" indent="-342900" algn="just">
              <a:lnSpc>
                <a:spcPct val="150000"/>
              </a:lnSpc>
              <a:spcBef>
                <a:spcPct val="20000"/>
              </a:spcBef>
              <a:buFont typeface="Wingdings" pitchFamily="2" charset="2"/>
              <a:buChar char="Ø"/>
            </a:pPr>
            <a:r>
              <a:rPr lang="en-US" sz="2200" dirty="0">
                <a:latin typeface="Times New Roman" pitchFamily="18" charset="0"/>
                <a:cs typeface="Times New Roman" pitchFamily="18" charset="0"/>
              </a:rPr>
              <a:t>An alternative substitute to other sophisticated methods</a:t>
            </a:r>
            <a:r>
              <a:rPr lang="en-US" sz="2200" dirty="0" smtClean="0">
                <a:latin typeface="Times New Roman" pitchFamily="18" charset="0"/>
                <a:cs typeface="Times New Roman" pitchFamily="18" charset="0"/>
              </a:rPr>
              <a:t>.</a:t>
            </a:r>
            <a:endParaRPr lang="en-US" sz="2200" dirty="0">
              <a:latin typeface="Times New Roman" pitchFamily="18" charset="0"/>
              <a:cs typeface="Times New Roman" pitchFamily="18" charset="0"/>
            </a:endParaRPr>
          </a:p>
        </p:txBody>
      </p:sp>
      <p:sp>
        <p:nvSpPr>
          <p:cNvPr id="18435" name="Rectangle 2"/>
          <p:cNvSpPr>
            <a:spLocks noChangeArrowheads="1"/>
          </p:cNvSpPr>
          <p:nvPr/>
        </p:nvSpPr>
        <p:spPr bwMode="auto">
          <a:xfrm>
            <a:off x="785786" y="285728"/>
            <a:ext cx="7872989" cy="486287"/>
          </a:xfrm>
          <a:prstGeom prst="rect">
            <a:avLst/>
          </a:prstGeom>
          <a:noFill/>
          <a:ln w="9525">
            <a:noFill/>
            <a:miter lim="800000"/>
            <a:headEnd/>
            <a:tailEnd/>
          </a:ln>
        </p:spPr>
        <p:txBody>
          <a:bodyPr wrap="none">
            <a:spAutoFit/>
          </a:bodyPr>
          <a:lstStyle/>
          <a:p>
            <a:pPr algn="ctr">
              <a:lnSpc>
                <a:spcPct val="80000"/>
              </a:lnSpc>
              <a:spcBef>
                <a:spcPct val="50000"/>
              </a:spcBef>
              <a:buClr>
                <a:schemeClr val="hlink"/>
              </a:buClr>
              <a:buSzPct val="70000"/>
              <a:buFont typeface="Wingdings" pitchFamily="2" charset="2"/>
              <a:buNone/>
            </a:pPr>
            <a:r>
              <a:rPr lang="en-US" sz="32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Advantages of  </a:t>
            </a:r>
            <a: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Electrochemical  </a:t>
            </a:r>
            <a:r>
              <a:rPr lang="en-US" sz="32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T</a:t>
            </a:r>
            <a: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echniques</a:t>
            </a:r>
            <a:endParaRPr lang="en-US" sz="32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cxnSp>
        <p:nvCxnSpPr>
          <p:cNvPr id="5" name="Straight Connector 4"/>
          <p:cNvCxnSpPr/>
          <p:nvPr/>
        </p:nvCxnSpPr>
        <p:spPr>
          <a:xfrm>
            <a:off x="685800" y="1000108"/>
            <a:ext cx="83185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8229600" cy="1143000"/>
          </a:xfrm>
        </p:spPr>
        <p:txBody>
          <a:bodyPr>
            <a:normAutofit/>
          </a:bodyPr>
          <a:lstStyle/>
          <a:p>
            <a:pPr algn="just"/>
            <a:r>
              <a:rPr lang="en-US" sz="3200" b="1" dirty="0" smtClean="0">
                <a:solidFill>
                  <a:schemeClr val="tx2">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Classification of Electrochemical Sensors</a:t>
            </a:r>
            <a:endParaRPr lang="en-IN" sz="32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4" name="Diagram 3"/>
          <p:cNvGraphicFramePr/>
          <p:nvPr/>
        </p:nvGraphicFramePr>
        <p:xfrm>
          <a:off x="1571604" y="2071678"/>
          <a:ext cx="6143668" cy="37147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3" name="Straight Connector 12"/>
          <p:cNvCxnSpPr/>
          <p:nvPr/>
        </p:nvCxnSpPr>
        <p:spPr>
          <a:xfrm>
            <a:off x="800048" y="1357298"/>
            <a:ext cx="707236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3">
            <a:lum contrast="20000"/>
          </a:blip>
          <a:srcRect b="8263"/>
          <a:stretch>
            <a:fillRect/>
          </a:stretch>
        </p:blipFill>
        <p:spPr bwMode="auto">
          <a:xfrm>
            <a:off x="533400" y="1828800"/>
            <a:ext cx="2471766" cy="1992479"/>
          </a:xfrm>
          <a:prstGeom prst="rect">
            <a:avLst/>
          </a:prstGeom>
          <a:noFill/>
          <a:ln w="9525">
            <a:noFill/>
            <a:miter lim="800000"/>
            <a:headEnd/>
            <a:tailEnd/>
          </a:ln>
        </p:spPr>
      </p:pic>
      <p:sp>
        <p:nvSpPr>
          <p:cNvPr id="23" name="Rectangle 3"/>
          <p:cNvSpPr>
            <a:spLocks noGrp="1" noChangeArrowheads="1"/>
          </p:cNvSpPr>
          <p:nvPr>
            <p:ph type="title"/>
          </p:nvPr>
        </p:nvSpPr>
        <p:spPr bwMode="auto">
          <a:xfrm>
            <a:off x="1285852" y="461499"/>
            <a:ext cx="6401368" cy="538609"/>
          </a:xfrm>
          <a:prstGeom prst="rect">
            <a:avLst/>
          </a:prstGeom>
          <a:noFill/>
          <a:ln w="9525">
            <a:noFill/>
            <a:miter lim="800000"/>
            <a:headEnd/>
            <a:tailEnd/>
          </a:ln>
        </p:spPr>
        <p:txBody>
          <a:bodyPr wrap="none">
            <a:spAutoFit/>
          </a:bodyPr>
          <a:lstStyle/>
          <a:p>
            <a:pPr algn="ctr">
              <a:defRPr/>
            </a:pPr>
            <a:r>
              <a:rPr lang="en-US" sz="3200" b="1" dirty="0" smtClean="0">
                <a:solidFill>
                  <a:schemeClr val="tx1"/>
                </a:solidFill>
                <a:latin typeface="Times New Roman" pitchFamily="18" charset="0"/>
                <a:cs typeface="Times New Roman" pitchFamily="18" charset="0"/>
              </a:rPr>
              <a:t>      Modern </a:t>
            </a:r>
            <a:r>
              <a:rPr lang="en-US" sz="3200" b="1" dirty="0">
                <a:solidFill>
                  <a:schemeClr val="tx1"/>
                </a:solidFill>
                <a:latin typeface="Times New Roman" pitchFamily="18" charset="0"/>
                <a:cs typeface="Times New Roman" pitchFamily="18" charset="0"/>
              </a:rPr>
              <a:t>Electrochemical Sensors</a:t>
            </a:r>
          </a:p>
        </p:txBody>
      </p:sp>
      <p:sp>
        <p:nvSpPr>
          <p:cNvPr id="25" name="Oval 24"/>
          <p:cNvSpPr/>
          <p:nvPr/>
        </p:nvSpPr>
        <p:spPr>
          <a:xfrm>
            <a:off x="3643306" y="1986969"/>
            <a:ext cx="2514600" cy="1143000"/>
          </a:xfrm>
          <a:prstGeom prst="ellipse">
            <a:avLst/>
          </a:prstGeom>
          <a:solidFill>
            <a:schemeClr val="bg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C00000"/>
                </a:solidFill>
              </a:rPr>
              <a:t>Advanced </a:t>
            </a:r>
          </a:p>
          <a:p>
            <a:pPr algn="ctr">
              <a:defRPr/>
            </a:pPr>
            <a:r>
              <a:rPr lang="en-US" b="1" dirty="0" smtClean="0">
                <a:solidFill>
                  <a:srgbClr val="C00000"/>
                </a:solidFill>
              </a:rPr>
              <a:t>Nanomaterias</a:t>
            </a:r>
            <a:endParaRPr lang="en-US" b="1" dirty="0">
              <a:solidFill>
                <a:srgbClr val="C00000"/>
              </a:solidFill>
            </a:endParaRPr>
          </a:p>
        </p:txBody>
      </p:sp>
      <p:pic>
        <p:nvPicPr>
          <p:cNvPr id="26" name="Picture 20" descr="D:\images.jpg"/>
          <p:cNvPicPr>
            <a:picLocks noChangeAspect="1" noChangeArrowheads="1"/>
          </p:cNvPicPr>
          <p:nvPr/>
        </p:nvPicPr>
        <p:blipFill>
          <a:blip r:embed="rId4"/>
          <a:srcRect/>
          <a:stretch>
            <a:fillRect/>
          </a:stretch>
        </p:blipFill>
        <p:spPr bwMode="auto">
          <a:xfrm>
            <a:off x="6715140" y="1558341"/>
            <a:ext cx="2222133" cy="2000264"/>
          </a:xfrm>
          <a:prstGeom prst="rect">
            <a:avLst/>
          </a:prstGeom>
          <a:noFill/>
          <a:ln w="9525">
            <a:noFill/>
            <a:miter lim="800000"/>
            <a:headEnd/>
            <a:tailEnd/>
          </a:ln>
        </p:spPr>
      </p:pic>
      <p:sp>
        <p:nvSpPr>
          <p:cNvPr id="27" name="Rectangle 26"/>
          <p:cNvSpPr/>
          <p:nvPr/>
        </p:nvSpPr>
        <p:spPr>
          <a:xfrm>
            <a:off x="6858016" y="1201151"/>
            <a:ext cx="1828800" cy="338138"/>
          </a:xfrm>
          <a:prstGeom prst="rect">
            <a:avLst/>
          </a:prstGeom>
          <a:noFill/>
          <a:ln w="19050">
            <a:solidFill>
              <a:schemeClr val="tx2">
                <a:lumMod val="75000"/>
              </a:schemeClr>
            </a:solidFill>
          </a:ln>
        </p:spPr>
        <p:txBody>
          <a:bodyPr>
            <a:spAutoFit/>
          </a:bodyPr>
          <a:lstStyle/>
          <a:p>
            <a:pPr algn="ctr" fontAlgn="auto">
              <a:spcBef>
                <a:spcPts val="0"/>
              </a:spcBef>
              <a:spcAft>
                <a:spcPts val="0"/>
              </a:spcAft>
              <a:defRPr/>
            </a:pPr>
            <a:r>
              <a:rPr lang="en-US" sz="1600" b="1" dirty="0">
                <a:solidFill>
                  <a:srgbClr val="002060"/>
                </a:solidFill>
                <a:cs typeface="Times New Roman" pitchFamily="18" charset="0"/>
              </a:rPr>
              <a:t>Zinc </a:t>
            </a:r>
            <a:r>
              <a:rPr lang="en-US" sz="1600" b="1" dirty="0" smtClean="0">
                <a:solidFill>
                  <a:srgbClr val="002060"/>
                </a:solidFill>
                <a:cs typeface="Times New Roman" pitchFamily="18" charset="0"/>
              </a:rPr>
              <a:t>oxide (ZnO) </a:t>
            </a:r>
            <a:endParaRPr lang="en-US" sz="1600" b="1" dirty="0">
              <a:solidFill>
                <a:srgbClr val="002060"/>
              </a:solidFill>
              <a:cs typeface="Times New Roman" pitchFamily="18" charset="0"/>
            </a:endParaRPr>
          </a:p>
        </p:txBody>
      </p:sp>
      <p:sp>
        <p:nvSpPr>
          <p:cNvPr id="28" name="Rectangle 27"/>
          <p:cNvSpPr/>
          <p:nvPr/>
        </p:nvSpPr>
        <p:spPr>
          <a:xfrm>
            <a:off x="685800" y="1219200"/>
            <a:ext cx="2209800" cy="584775"/>
          </a:xfrm>
          <a:prstGeom prst="rect">
            <a:avLst/>
          </a:prstGeom>
          <a:noFill/>
          <a:ln w="19050">
            <a:solidFill>
              <a:schemeClr val="tx2">
                <a:lumMod val="75000"/>
              </a:schemeClr>
            </a:solidFill>
          </a:ln>
        </p:spPr>
        <p:txBody>
          <a:bodyPr>
            <a:spAutoFit/>
          </a:bodyPr>
          <a:lstStyle/>
          <a:p>
            <a:pPr algn="ctr" fontAlgn="auto">
              <a:spcBef>
                <a:spcPts val="0"/>
              </a:spcBef>
              <a:spcAft>
                <a:spcPts val="0"/>
              </a:spcAft>
              <a:defRPr/>
            </a:pPr>
            <a:r>
              <a:rPr lang="en-US" sz="1600" b="1" dirty="0" smtClean="0">
                <a:solidFill>
                  <a:srgbClr val="002060"/>
                </a:solidFill>
                <a:ea typeface="Tahoma" pitchFamily="34" charset="0"/>
                <a:cs typeface="Times New Roman" pitchFamily="18" charset="0"/>
              </a:rPr>
              <a:t>Polyaniline nanofibers </a:t>
            </a:r>
            <a:endParaRPr lang="en-US" sz="1600" b="1" dirty="0">
              <a:solidFill>
                <a:srgbClr val="002060"/>
              </a:solidFill>
              <a:ea typeface="Tahoma" pitchFamily="34" charset="0"/>
              <a:cs typeface="Times New Roman" pitchFamily="18" charset="0"/>
            </a:endParaRPr>
          </a:p>
        </p:txBody>
      </p:sp>
      <p:sp>
        <p:nvSpPr>
          <p:cNvPr id="29" name="Right Arrow 28"/>
          <p:cNvSpPr/>
          <p:nvPr/>
        </p:nvSpPr>
        <p:spPr>
          <a:xfrm rot="10800000">
            <a:off x="3071802" y="2487035"/>
            <a:ext cx="533400" cy="255588"/>
          </a:xfrm>
          <a:prstGeom prst="rightArrow">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 name="Right Arrow 29"/>
          <p:cNvSpPr/>
          <p:nvPr/>
        </p:nvSpPr>
        <p:spPr>
          <a:xfrm>
            <a:off x="6215074" y="2487035"/>
            <a:ext cx="533400" cy="228600"/>
          </a:xfrm>
          <a:prstGeom prst="rightArrow">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 name="Down Arrow 31"/>
          <p:cNvSpPr/>
          <p:nvPr/>
        </p:nvSpPr>
        <p:spPr>
          <a:xfrm>
            <a:off x="4714876" y="3344291"/>
            <a:ext cx="304800" cy="528638"/>
          </a:xfrm>
          <a:prstGeom prst="downArrow">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3" name="Picture 16" descr="http://upload.wikimedia.org/wikipedia/commons/thumb/e/e0/AlfaBi2O3structure.jpg/200px-AlfaBi2O3structure.jpg">
            <a:hlinkClick r:id="rId5"/>
          </p:cNvPr>
          <p:cNvPicPr>
            <a:picLocks noChangeAspect="1" noChangeArrowheads="1"/>
          </p:cNvPicPr>
          <p:nvPr/>
        </p:nvPicPr>
        <p:blipFill>
          <a:blip r:embed="rId6"/>
          <a:srcRect/>
          <a:stretch>
            <a:fillRect/>
          </a:stretch>
        </p:blipFill>
        <p:spPr bwMode="auto">
          <a:xfrm>
            <a:off x="1357290" y="4272985"/>
            <a:ext cx="2133600" cy="1752600"/>
          </a:xfrm>
          <a:prstGeom prst="rect">
            <a:avLst/>
          </a:prstGeom>
          <a:noFill/>
          <a:ln w="19050">
            <a:solidFill>
              <a:schemeClr val="accent1">
                <a:lumMod val="75000"/>
              </a:schemeClr>
            </a:solidFill>
            <a:miter lim="800000"/>
            <a:headEnd/>
            <a:tailEnd/>
          </a:ln>
        </p:spPr>
      </p:pic>
      <p:pic>
        <p:nvPicPr>
          <p:cNvPr id="34" name="Picture 18" descr="File:PbO structure.png">
            <a:hlinkClick r:id="rId7"/>
          </p:cNvPr>
          <p:cNvPicPr>
            <a:picLocks noChangeAspect="1" noChangeArrowheads="1"/>
          </p:cNvPicPr>
          <p:nvPr/>
        </p:nvPicPr>
        <p:blipFill>
          <a:blip r:embed="rId8"/>
          <a:srcRect/>
          <a:stretch>
            <a:fillRect/>
          </a:stretch>
        </p:blipFill>
        <p:spPr bwMode="auto">
          <a:xfrm>
            <a:off x="3857620" y="4201547"/>
            <a:ext cx="2133600" cy="1752600"/>
          </a:xfrm>
          <a:prstGeom prst="rect">
            <a:avLst/>
          </a:prstGeom>
          <a:noFill/>
          <a:ln w="19050">
            <a:solidFill>
              <a:schemeClr val="accent1">
                <a:lumMod val="75000"/>
              </a:schemeClr>
            </a:solidFill>
            <a:miter lim="800000"/>
            <a:headEnd/>
            <a:tailEnd/>
          </a:ln>
        </p:spPr>
      </p:pic>
      <p:pic>
        <p:nvPicPr>
          <p:cNvPr id="35" name="Picture 34"/>
          <p:cNvPicPr/>
          <p:nvPr/>
        </p:nvPicPr>
        <p:blipFill>
          <a:blip r:embed="rId9">
            <a:lum contrast="16000"/>
          </a:blip>
          <a:srcRect/>
          <a:stretch>
            <a:fillRect/>
          </a:stretch>
        </p:blipFill>
        <p:spPr bwMode="auto">
          <a:xfrm>
            <a:off x="6429388" y="4201547"/>
            <a:ext cx="2133600" cy="1752600"/>
          </a:xfrm>
          <a:prstGeom prst="rect">
            <a:avLst/>
          </a:prstGeom>
          <a:noFill/>
          <a:ln w="19050">
            <a:solidFill>
              <a:schemeClr val="accent1">
                <a:lumMod val="75000"/>
              </a:schemeClr>
            </a:solidFill>
            <a:miter lim="800000"/>
            <a:headEnd/>
            <a:tailEnd/>
          </a:ln>
        </p:spPr>
      </p:pic>
      <p:sp>
        <p:nvSpPr>
          <p:cNvPr id="36" name="Down Arrow 35"/>
          <p:cNvSpPr/>
          <p:nvPr/>
        </p:nvSpPr>
        <p:spPr>
          <a:xfrm rot="19138605">
            <a:off x="5872478" y="3101901"/>
            <a:ext cx="299477" cy="591865"/>
          </a:xfrm>
          <a:prstGeom prst="downArrow">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 name="Down Arrow 36"/>
          <p:cNvSpPr/>
          <p:nvPr/>
        </p:nvSpPr>
        <p:spPr>
          <a:xfrm rot="2768386">
            <a:off x="3733092" y="3135332"/>
            <a:ext cx="250825" cy="554038"/>
          </a:xfrm>
          <a:prstGeom prst="downArrow">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 name="Rectangle 37"/>
          <p:cNvSpPr/>
          <p:nvPr/>
        </p:nvSpPr>
        <p:spPr>
          <a:xfrm>
            <a:off x="1571604" y="6058935"/>
            <a:ext cx="1752600" cy="338138"/>
          </a:xfrm>
          <a:prstGeom prst="rect">
            <a:avLst/>
          </a:prstGeom>
          <a:noFill/>
          <a:ln w="19050">
            <a:solidFill>
              <a:schemeClr val="tx2">
                <a:lumMod val="75000"/>
              </a:schemeClr>
            </a:solidFill>
          </a:ln>
        </p:spPr>
        <p:txBody>
          <a:bodyPr>
            <a:spAutoFit/>
          </a:bodyPr>
          <a:lstStyle/>
          <a:p>
            <a:pPr algn="ctr" fontAlgn="auto">
              <a:spcBef>
                <a:spcPts val="0"/>
              </a:spcBef>
              <a:spcAft>
                <a:spcPts val="0"/>
              </a:spcAft>
              <a:defRPr/>
            </a:pPr>
            <a:r>
              <a:rPr lang="en-US" sz="1600" b="1" dirty="0">
                <a:solidFill>
                  <a:srgbClr val="002060"/>
                </a:solidFill>
                <a:cs typeface="Times New Roman" pitchFamily="18" charset="0"/>
              </a:rPr>
              <a:t>Bismuth oxide</a:t>
            </a:r>
            <a:endParaRPr lang="en-US" sz="1600" dirty="0">
              <a:solidFill>
                <a:srgbClr val="002060"/>
              </a:solidFill>
              <a:latin typeface="+mn-lt"/>
              <a:cs typeface="Arial" charset="0"/>
            </a:endParaRPr>
          </a:p>
        </p:txBody>
      </p:sp>
      <p:sp>
        <p:nvSpPr>
          <p:cNvPr id="40" name="Rectangle 39"/>
          <p:cNvSpPr/>
          <p:nvPr/>
        </p:nvSpPr>
        <p:spPr>
          <a:xfrm>
            <a:off x="4000496" y="5987497"/>
            <a:ext cx="1714512" cy="338554"/>
          </a:xfrm>
          <a:prstGeom prst="rect">
            <a:avLst/>
          </a:prstGeom>
          <a:noFill/>
          <a:ln w="19050">
            <a:solidFill>
              <a:schemeClr val="tx2">
                <a:lumMod val="75000"/>
              </a:schemeClr>
            </a:solidFill>
          </a:ln>
        </p:spPr>
        <p:txBody>
          <a:bodyPr wrap="square">
            <a:spAutoFit/>
          </a:bodyPr>
          <a:lstStyle/>
          <a:p>
            <a:pPr algn="ctr" fontAlgn="auto">
              <a:spcBef>
                <a:spcPts val="0"/>
              </a:spcBef>
              <a:spcAft>
                <a:spcPts val="0"/>
              </a:spcAft>
              <a:defRPr/>
            </a:pPr>
            <a:r>
              <a:rPr lang="en-US" sz="1600" b="1" dirty="0">
                <a:solidFill>
                  <a:srgbClr val="002060"/>
                </a:solidFill>
                <a:cs typeface="Times New Roman" pitchFamily="18" charset="0"/>
              </a:rPr>
              <a:t>Tin Oxide</a:t>
            </a:r>
            <a:endParaRPr lang="en-US" sz="1600" dirty="0">
              <a:solidFill>
                <a:srgbClr val="002060"/>
              </a:solidFill>
              <a:latin typeface="+mn-lt"/>
              <a:cs typeface="Arial" charset="0"/>
            </a:endParaRPr>
          </a:p>
        </p:txBody>
      </p:sp>
      <p:sp>
        <p:nvSpPr>
          <p:cNvPr id="41" name="Rectangle 40"/>
          <p:cNvSpPr/>
          <p:nvPr/>
        </p:nvSpPr>
        <p:spPr>
          <a:xfrm>
            <a:off x="6357950" y="5916059"/>
            <a:ext cx="2500330" cy="584775"/>
          </a:xfrm>
          <a:prstGeom prst="rect">
            <a:avLst/>
          </a:prstGeom>
          <a:noFill/>
          <a:ln w="19050">
            <a:solidFill>
              <a:schemeClr val="tx2">
                <a:lumMod val="75000"/>
              </a:schemeClr>
            </a:solidFill>
          </a:ln>
        </p:spPr>
        <p:txBody>
          <a:bodyPr wrap="square">
            <a:spAutoFit/>
          </a:bodyPr>
          <a:lstStyle/>
          <a:p>
            <a:pPr algn="ctr" fontAlgn="auto">
              <a:spcBef>
                <a:spcPts val="0"/>
              </a:spcBef>
              <a:spcAft>
                <a:spcPts val="0"/>
              </a:spcAft>
              <a:defRPr/>
            </a:pPr>
            <a:r>
              <a:rPr lang="en-US" sz="1600" b="1" dirty="0">
                <a:solidFill>
                  <a:srgbClr val="002060"/>
                </a:solidFill>
                <a:ea typeface="Tahoma" pitchFamily="34" charset="0"/>
                <a:cs typeface="Times New Roman" pitchFamily="18" charset="0"/>
              </a:rPr>
              <a:t>Multi-walled carbon </a:t>
            </a:r>
          </a:p>
          <a:p>
            <a:pPr algn="ctr" fontAlgn="auto">
              <a:spcBef>
                <a:spcPts val="0"/>
              </a:spcBef>
              <a:spcAft>
                <a:spcPts val="0"/>
              </a:spcAft>
              <a:defRPr/>
            </a:pPr>
            <a:r>
              <a:rPr lang="en-US" sz="1600" b="1" dirty="0" smtClean="0">
                <a:solidFill>
                  <a:srgbClr val="002060"/>
                </a:solidFill>
                <a:ea typeface="Tahoma" pitchFamily="34" charset="0"/>
                <a:cs typeface="Times New Roman" pitchFamily="18" charset="0"/>
              </a:rPr>
              <a:t>nanotubes</a:t>
            </a:r>
            <a:r>
              <a:rPr lang="en-US" sz="1600" dirty="0" smtClean="0">
                <a:solidFill>
                  <a:srgbClr val="002060"/>
                </a:solidFill>
                <a:ea typeface="Tahoma" pitchFamily="34" charset="0"/>
                <a:cs typeface="Times New Roman" pitchFamily="18" charset="0"/>
              </a:rPr>
              <a:t> </a:t>
            </a:r>
            <a:endParaRPr lang="en-US" sz="1600" dirty="0">
              <a:solidFill>
                <a:srgbClr val="002060"/>
              </a:solidFill>
              <a:ea typeface="Tahoma" pitchFamily="34" charset="0"/>
              <a:cs typeface="Times New Roman" pitchFamily="18" charset="0"/>
            </a:endParaRPr>
          </a:p>
        </p:txBody>
      </p:sp>
      <p:cxnSp>
        <p:nvCxnSpPr>
          <p:cNvPr id="19" name="Straight Connector 18"/>
          <p:cNvCxnSpPr/>
          <p:nvPr/>
        </p:nvCxnSpPr>
        <p:spPr>
          <a:xfrm>
            <a:off x="609600" y="1066800"/>
            <a:ext cx="83185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ppt_x"/>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ppt_x"/>
                                          </p:val>
                                        </p:tav>
                                        <p:tav tm="100000">
                                          <p:val>
                                            <p:strVal val="#ppt_x"/>
                                          </p:val>
                                        </p:tav>
                                      </p:tavLst>
                                    </p:anim>
                                    <p:anim calcmode="lin" valueType="num">
                                      <p:cBhvr additive="base">
                                        <p:cTn id="20"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ppt_x"/>
                                          </p:val>
                                        </p:tav>
                                        <p:tav tm="100000">
                                          <p:val>
                                            <p:strVal val="#ppt_x"/>
                                          </p:val>
                                        </p:tav>
                                      </p:tavLst>
                                    </p:anim>
                                    <p:anim calcmode="lin" valueType="num">
                                      <p:cBhvr additive="base">
                                        <p:cTn id="26"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ppt_x"/>
                                          </p:val>
                                        </p:tav>
                                        <p:tav tm="100000">
                                          <p:val>
                                            <p:strVal val="#ppt_x"/>
                                          </p:val>
                                        </p:tav>
                                      </p:tavLst>
                                    </p:anim>
                                    <p:anim calcmode="lin" valueType="num">
                                      <p:cBhvr additive="base">
                                        <p:cTn id="3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928686"/>
          </a:xfrm>
        </p:spPr>
        <p:txBody>
          <a:bodyPr/>
          <a:lstStyle/>
          <a:p>
            <a:pPr algn="ctr"/>
            <a: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Polyaniline Nanofibers</a:t>
            </a:r>
            <a:endParaRPr lang="en-IN" b="1" dirty="0">
              <a:solidFill>
                <a:srgbClr val="002060"/>
              </a:solidFill>
              <a:effectLst>
                <a:outerShdw blurRad="38100" dist="38100" dir="2700000" algn="tl">
                  <a:srgbClr val="000000">
                    <a:alpha val="43137"/>
                  </a:srgbClr>
                </a:outerShdw>
              </a:effectLst>
            </a:endParaRPr>
          </a:p>
        </p:txBody>
      </p:sp>
      <p:sp>
        <p:nvSpPr>
          <p:cNvPr id="6" name="Rectangle 5"/>
          <p:cNvSpPr/>
          <p:nvPr/>
        </p:nvSpPr>
        <p:spPr>
          <a:xfrm>
            <a:off x="533400" y="990600"/>
            <a:ext cx="7929618" cy="5617692"/>
          </a:xfrm>
          <a:prstGeom prst="rect">
            <a:avLst/>
          </a:prstGeom>
        </p:spPr>
        <p:txBody>
          <a:bodyPr wrap="square">
            <a:spAutoFit/>
          </a:bodyPr>
          <a:lstStyle/>
          <a:p>
            <a:pPr marL="465138" indent="-465138" algn="just">
              <a:lnSpc>
                <a:spcPct val="150000"/>
              </a:lnSpc>
              <a:buClr>
                <a:srgbClr val="002060"/>
              </a:buClr>
              <a:buSzPct val="120000"/>
              <a:buFont typeface="Wingdings" pitchFamily="2" charset="2"/>
              <a:buChar char="Ø"/>
            </a:pPr>
            <a:r>
              <a:rPr lang="en-US" sz="2200" dirty="0" smtClean="0">
                <a:latin typeface="Times New Roman" pitchFamily="18" charset="0"/>
                <a:cs typeface="Times New Roman" pitchFamily="18" charset="0"/>
              </a:rPr>
              <a:t>Conducting polymers are one of the interesting mediators in chemically modified electrodes.</a:t>
            </a:r>
          </a:p>
          <a:p>
            <a:pPr marL="515938" algn="just">
              <a:lnSpc>
                <a:spcPct val="150000"/>
              </a:lnSpc>
            </a:pPr>
            <a:endParaRPr lang="en-US" sz="2200" dirty="0" smtClean="0">
              <a:latin typeface="Times New Roman" pitchFamily="18" charset="0"/>
              <a:cs typeface="Times New Roman" pitchFamily="18" charset="0"/>
            </a:endParaRPr>
          </a:p>
          <a:p>
            <a:pPr marL="515938" indent="-457200" algn="just">
              <a:lnSpc>
                <a:spcPct val="150000"/>
              </a:lnSpc>
              <a:buClr>
                <a:srgbClr val="002060"/>
              </a:buClr>
              <a:buFont typeface="Wingdings" pitchFamily="2" charset="2"/>
              <a:buChar char="Ø"/>
            </a:pPr>
            <a:r>
              <a:rPr lang="en-US" sz="2200" dirty="0" smtClean="0">
                <a:latin typeface="Times New Roman" pitchFamily="18" charset="0"/>
                <a:cs typeface="Times New Roman" pitchFamily="18" charset="0"/>
              </a:rPr>
              <a:t>Nanostructure materials have attracted much interest because they show physical properties that are significantly different from their bulk materials.</a:t>
            </a:r>
          </a:p>
          <a:p>
            <a:pPr algn="just">
              <a:lnSpc>
                <a:spcPct val="150000"/>
              </a:lnSpc>
            </a:pPr>
            <a:endParaRPr lang="en-US" sz="2200" dirty="0" smtClean="0">
              <a:latin typeface="Times New Roman" pitchFamily="18" charset="0"/>
              <a:cs typeface="Times New Roman" pitchFamily="18" charset="0"/>
            </a:endParaRPr>
          </a:p>
          <a:p>
            <a:pPr marL="515938" indent="-515938" algn="just">
              <a:lnSpc>
                <a:spcPct val="150000"/>
              </a:lnSpc>
              <a:buClr>
                <a:srgbClr val="002060"/>
              </a:buClr>
              <a:buFont typeface="Wingdings" pitchFamily="2" charset="2"/>
              <a:buChar char="Ø"/>
            </a:pPr>
            <a:r>
              <a:rPr lang="en-IN" sz="2200" dirty="0" smtClean="0">
                <a:latin typeface="Times New Roman" pitchFamily="18" charset="0"/>
                <a:cs typeface="Times New Roman" pitchFamily="18" charset="0"/>
              </a:rPr>
              <a:t>Polyaniline (PANI) nanofibers is one of the most extensively studied polymers due to its environmental stability, interesting redox properties, high electrocatalytic activity and facile synthesis.</a:t>
            </a:r>
            <a:endParaRPr lang="en-IN" sz="2200" dirty="0">
              <a:latin typeface="Times New Roman" pitchFamily="18" charset="0"/>
              <a:cs typeface="Times New Roman" pitchFamily="18" charset="0"/>
            </a:endParaRPr>
          </a:p>
        </p:txBody>
      </p:sp>
      <p:cxnSp>
        <p:nvCxnSpPr>
          <p:cNvPr id="4" name="Straight Connector 3"/>
          <p:cNvCxnSpPr/>
          <p:nvPr/>
        </p:nvCxnSpPr>
        <p:spPr>
          <a:xfrm>
            <a:off x="609600" y="990600"/>
            <a:ext cx="83185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descr="D:\ph.d related document\phd related final result of drug\complete thesis work\picture\download (2).jpg"/>
          <p:cNvPicPr/>
          <p:nvPr/>
        </p:nvPicPr>
        <p:blipFill>
          <a:blip r:embed="rId2"/>
          <a:srcRect/>
          <a:stretch>
            <a:fillRect/>
          </a:stretch>
        </p:blipFill>
        <p:spPr bwMode="auto">
          <a:xfrm>
            <a:off x="7543800" y="0"/>
            <a:ext cx="1371600" cy="83819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71414"/>
            <a:ext cx="8229600" cy="928686"/>
          </a:xfrm>
        </p:spPr>
        <p:txBody>
          <a:bodyPr>
            <a:normAutofit/>
          </a:bodyPr>
          <a:lstStyle/>
          <a:p>
            <a:pPr algn="ctr"/>
            <a: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Significance of </a:t>
            </a:r>
            <a:r>
              <a:rPr lang="en-US"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Polyaniline Nanofibers</a:t>
            </a:r>
            <a:endParaRPr lang="en-IN" sz="32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5" name="Diagram 4"/>
          <p:cNvGraphicFramePr/>
          <p:nvPr/>
        </p:nvGraphicFramePr>
        <p:xfrm>
          <a:off x="928662" y="1500174"/>
          <a:ext cx="7643866" cy="44211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Straight Connector 5"/>
          <p:cNvCxnSpPr/>
          <p:nvPr/>
        </p:nvCxnSpPr>
        <p:spPr>
          <a:xfrm>
            <a:off x="1142976" y="927082"/>
            <a:ext cx="71438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571496"/>
          </a:xfrm>
        </p:spPr>
        <p:txBody>
          <a:bodyPr>
            <a:normAutofit fontScale="90000"/>
          </a:bodyPr>
          <a:lstStyle/>
          <a:p>
            <a:pPr algn="ctr"/>
            <a: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Objective of  the Study</a:t>
            </a:r>
            <a:endParaRPr lang="en-US" sz="3200" dirty="0">
              <a:solidFill>
                <a:srgbClr val="002060"/>
              </a:solidFill>
            </a:endParaRPr>
          </a:p>
        </p:txBody>
      </p:sp>
      <p:sp>
        <p:nvSpPr>
          <p:cNvPr id="3" name="Content Placeholder 2"/>
          <p:cNvSpPr>
            <a:spLocks noGrp="1"/>
          </p:cNvSpPr>
          <p:nvPr>
            <p:ph idx="1"/>
          </p:nvPr>
        </p:nvSpPr>
        <p:spPr>
          <a:xfrm>
            <a:off x="381000" y="1357274"/>
            <a:ext cx="8229600" cy="5500726"/>
          </a:xfrm>
        </p:spPr>
        <p:txBody>
          <a:bodyPr>
            <a:noAutofit/>
          </a:bodyPr>
          <a:lstStyle/>
          <a:p>
            <a:pPr algn="just">
              <a:lnSpc>
                <a:spcPct val="150000"/>
              </a:lnSpc>
              <a:buClr>
                <a:srgbClr val="002060"/>
              </a:buClr>
              <a:buFont typeface="Wingdings" pitchFamily="2" charset="2"/>
              <a:buChar char="Ø"/>
            </a:pPr>
            <a:r>
              <a:rPr lang="en-US" sz="2200" dirty="0" smtClean="0">
                <a:latin typeface="Times New Roman" pitchFamily="18" charset="0"/>
                <a:cs typeface="Times New Roman" pitchFamily="18" charset="0"/>
              </a:rPr>
              <a:t>To develop the voltammetric methods for the determination of the selected model drugs. </a:t>
            </a:r>
          </a:p>
          <a:p>
            <a:pPr algn="just">
              <a:lnSpc>
                <a:spcPct val="150000"/>
              </a:lnSpc>
              <a:buClr>
                <a:srgbClr val="002060"/>
              </a:buClr>
              <a:buFont typeface="Wingdings" pitchFamily="2" charset="2"/>
              <a:buChar char="Ø"/>
            </a:pPr>
            <a:r>
              <a:rPr lang="en-US" sz="2200" dirty="0" smtClean="0">
                <a:latin typeface="Times New Roman" pitchFamily="18" charset="0"/>
                <a:cs typeface="Times New Roman" pitchFamily="18" charset="0"/>
              </a:rPr>
              <a:t>Polyaniline nanofibers are expected to be promising material for sensing applications because of the ease of fabrication, excellent electrochemical performance, and high electroactive surface area. </a:t>
            </a:r>
          </a:p>
          <a:p>
            <a:pPr algn="just">
              <a:lnSpc>
                <a:spcPct val="150000"/>
              </a:lnSpc>
              <a:buClr>
                <a:srgbClr val="002060"/>
              </a:buClr>
              <a:buFont typeface="Wingdings" pitchFamily="2" charset="2"/>
              <a:buChar char="Ø"/>
            </a:pPr>
            <a:r>
              <a:rPr lang="en-US" sz="2200" dirty="0" smtClean="0">
                <a:latin typeface="Times New Roman" pitchFamily="18" charset="0"/>
                <a:cs typeface="Times New Roman" pitchFamily="18" charset="0"/>
              </a:rPr>
              <a:t>To standardize electrochemical procedures for the qualitative and quantitative analysis.</a:t>
            </a:r>
          </a:p>
          <a:p>
            <a:pPr algn="just">
              <a:lnSpc>
                <a:spcPct val="150000"/>
              </a:lnSpc>
              <a:buClr>
                <a:srgbClr val="002060"/>
              </a:buClr>
              <a:buFont typeface="Wingdings" pitchFamily="2" charset="2"/>
              <a:buChar char="Ø"/>
            </a:pPr>
            <a:r>
              <a:rPr lang="en-US" sz="2200" dirty="0" smtClean="0">
                <a:latin typeface="Times New Roman" pitchFamily="18" charset="0"/>
                <a:cs typeface="Times New Roman" pitchFamily="18" charset="0"/>
              </a:rPr>
              <a:t>The modified electrode has good operating characteristics like sensitivity, low detection limit, with fast response .</a:t>
            </a:r>
          </a:p>
          <a:p>
            <a:pPr algn="just">
              <a:buNone/>
            </a:pPr>
            <a:endParaRPr lang="en-US" sz="2200" b="1" dirty="0" smtClean="0">
              <a:solidFill>
                <a:srgbClr val="002060"/>
              </a:solidFill>
              <a:latin typeface="Times New Roman" pitchFamily="18" charset="0"/>
              <a:cs typeface="Times New Roman" pitchFamily="18" charset="0"/>
            </a:endParaRPr>
          </a:p>
          <a:p>
            <a:endParaRPr lang="en-US" sz="2200" b="1" dirty="0">
              <a:solidFill>
                <a:srgbClr val="002060"/>
              </a:solidFill>
              <a:latin typeface="Times New Roman" pitchFamily="18" charset="0"/>
              <a:cs typeface="Times New Roman" pitchFamily="18" charset="0"/>
            </a:endParaRPr>
          </a:p>
        </p:txBody>
      </p:sp>
      <p:cxnSp>
        <p:nvCxnSpPr>
          <p:cNvPr id="4" name="Straight Connector 3"/>
          <p:cNvCxnSpPr/>
          <p:nvPr/>
        </p:nvCxnSpPr>
        <p:spPr>
          <a:xfrm>
            <a:off x="1295400" y="914400"/>
            <a:ext cx="6840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lide Number Placeholder 2"/>
          <p:cNvSpPr>
            <a:spLocks noGrp="1"/>
          </p:cNvSpPr>
          <p:nvPr>
            <p:ph type="sldNum" sz="quarter" idx="12"/>
          </p:nvPr>
        </p:nvSpPr>
        <p:spPr>
          <a:noFill/>
        </p:spPr>
        <p:txBody>
          <a:bodyPr/>
          <a:lstStyle/>
          <a:p>
            <a:fld id="{986A146B-3993-4B79-BDBB-84EA1A890DD5}" type="slidenum">
              <a:rPr lang="en-US" smtClean="0"/>
              <a:pPr/>
              <a:t>11</a:t>
            </a:fld>
            <a:endParaRPr lang="en-US" dirty="0" smtClean="0"/>
          </a:p>
        </p:txBody>
      </p:sp>
      <p:sp>
        <p:nvSpPr>
          <p:cNvPr id="5124" name="Line 12"/>
          <p:cNvSpPr>
            <a:spLocks noChangeShapeType="1"/>
          </p:cNvSpPr>
          <p:nvPr/>
        </p:nvSpPr>
        <p:spPr bwMode="auto">
          <a:xfrm>
            <a:off x="2767034" y="3752867"/>
            <a:ext cx="457200" cy="1371600"/>
          </a:xfrm>
          <a:prstGeom prst="line">
            <a:avLst/>
          </a:prstGeom>
          <a:noFill/>
          <a:ln w="76200" cmpd="tri">
            <a:solidFill>
              <a:schemeClr val="tx1"/>
            </a:solidFill>
            <a:round/>
            <a:headEnd/>
            <a:tailEnd/>
          </a:ln>
        </p:spPr>
        <p:txBody>
          <a:bodyPr wrap="none" anchor="ctr"/>
          <a:lstStyle/>
          <a:p>
            <a:endParaRPr lang="en-IN"/>
          </a:p>
        </p:txBody>
      </p:sp>
      <p:sp>
        <p:nvSpPr>
          <p:cNvPr id="5125" name="Line 13"/>
          <p:cNvSpPr>
            <a:spLocks noChangeShapeType="1"/>
          </p:cNvSpPr>
          <p:nvPr/>
        </p:nvSpPr>
        <p:spPr bwMode="auto">
          <a:xfrm>
            <a:off x="3224234" y="5124467"/>
            <a:ext cx="838200" cy="0"/>
          </a:xfrm>
          <a:prstGeom prst="line">
            <a:avLst/>
          </a:prstGeom>
          <a:noFill/>
          <a:ln w="76200" cmpd="tri">
            <a:solidFill>
              <a:schemeClr val="tx1"/>
            </a:solidFill>
            <a:round/>
            <a:headEnd/>
            <a:tailEnd/>
          </a:ln>
        </p:spPr>
        <p:txBody>
          <a:bodyPr wrap="none" anchor="ctr"/>
          <a:lstStyle/>
          <a:p>
            <a:endParaRPr lang="en-IN"/>
          </a:p>
        </p:txBody>
      </p:sp>
      <p:sp>
        <p:nvSpPr>
          <p:cNvPr id="5126" name="Line 14"/>
          <p:cNvSpPr>
            <a:spLocks noChangeShapeType="1"/>
          </p:cNvSpPr>
          <p:nvPr/>
        </p:nvSpPr>
        <p:spPr bwMode="auto">
          <a:xfrm flipV="1">
            <a:off x="4062434" y="3752867"/>
            <a:ext cx="457200" cy="1371600"/>
          </a:xfrm>
          <a:prstGeom prst="line">
            <a:avLst/>
          </a:prstGeom>
          <a:noFill/>
          <a:ln w="76200" cmpd="tri">
            <a:solidFill>
              <a:schemeClr val="tx1"/>
            </a:solidFill>
            <a:round/>
            <a:headEnd/>
            <a:tailEnd/>
          </a:ln>
        </p:spPr>
        <p:txBody>
          <a:bodyPr wrap="none" anchor="ctr"/>
          <a:lstStyle/>
          <a:p>
            <a:endParaRPr lang="en-IN"/>
          </a:p>
        </p:txBody>
      </p:sp>
      <p:sp>
        <p:nvSpPr>
          <p:cNvPr id="5127" name="Line 15"/>
          <p:cNvSpPr>
            <a:spLocks noChangeShapeType="1"/>
          </p:cNvSpPr>
          <p:nvPr/>
        </p:nvSpPr>
        <p:spPr bwMode="auto">
          <a:xfrm>
            <a:off x="3681434" y="2457467"/>
            <a:ext cx="152400" cy="0"/>
          </a:xfrm>
          <a:prstGeom prst="line">
            <a:avLst/>
          </a:prstGeom>
          <a:noFill/>
          <a:ln w="9525">
            <a:solidFill>
              <a:schemeClr val="tx1"/>
            </a:solidFill>
            <a:round/>
            <a:headEnd/>
            <a:tailEnd/>
          </a:ln>
        </p:spPr>
        <p:txBody>
          <a:bodyPr wrap="none" anchor="ctr"/>
          <a:lstStyle/>
          <a:p>
            <a:endParaRPr lang="en-IN"/>
          </a:p>
        </p:txBody>
      </p:sp>
      <p:sp>
        <p:nvSpPr>
          <p:cNvPr id="5128" name="Line 16"/>
          <p:cNvSpPr>
            <a:spLocks noChangeShapeType="1"/>
          </p:cNvSpPr>
          <p:nvPr/>
        </p:nvSpPr>
        <p:spPr bwMode="auto">
          <a:xfrm>
            <a:off x="3529034" y="4591067"/>
            <a:ext cx="152400" cy="0"/>
          </a:xfrm>
          <a:prstGeom prst="line">
            <a:avLst/>
          </a:prstGeom>
          <a:noFill/>
          <a:ln w="9525">
            <a:solidFill>
              <a:schemeClr val="tx1"/>
            </a:solidFill>
            <a:round/>
            <a:headEnd/>
            <a:tailEnd/>
          </a:ln>
        </p:spPr>
        <p:txBody>
          <a:bodyPr wrap="none" anchor="ctr"/>
          <a:lstStyle/>
          <a:p>
            <a:endParaRPr lang="en-IN"/>
          </a:p>
        </p:txBody>
      </p:sp>
      <p:sp>
        <p:nvSpPr>
          <p:cNvPr id="5129" name="Line 22"/>
          <p:cNvSpPr>
            <a:spLocks noChangeShapeType="1"/>
          </p:cNvSpPr>
          <p:nvPr/>
        </p:nvSpPr>
        <p:spPr bwMode="auto">
          <a:xfrm>
            <a:off x="3910034" y="3524267"/>
            <a:ext cx="0" cy="0"/>
          </a:xfrm>
          <a:prstGeom prst="line">
            <a:avLst/>
          </a:prstGeom>
          <a:noFill/>
          <a:ln w="9525">
            <a:solidFill>
              <a:schemeClr val="tx1"/>
            </a:solidFill>
            <a:round/>
            <a:headEnd/>
            <a:tailEnd/>
          </a:ln>
        </p:spPr>
        <p:txBody>
          <a:bodyPr wrap="none" anchor="ctr"/>
          <a:lstStyle/>
          <a:p>
            <a:endParaRPr lang="en-IN"/>
          </a:p>
        </p:txBody>
      </p:sp>
      <p:sp>
        <p:nvSpPr>
          <p:cNvPr id="5130" name="Line 23"/>
          <p:cNvSpPr>
            <a:spLocks noChangeShapeType="1"/>
          </p:cNvSpPr>
          <p:nvPr/>
        </p:nvSpPr>
        <p:spPr bwMode="auto">
          <a:xfrm>
            <a:off x="3910034" y="3371867"/>
            <a:ext cx="0" cy="1447800"/>
          </a:xfrm>
          <a:prstGeom prst="line">
            <a:avLst/>
          </a:prstGeom>
          <a:noFill/>
          <a:ln w="9525">
            <a:solidFill>
              <a:schemeClr val="tx1"/>
            </a:solidFill>
            <a:round/>
            <a:headEnd/>
            <a:tailEnd/>
          </a:ln>
        </p:spPr>
        <p:txBody>
          <a:bodyPr wrap="none" anchor="ctr"/>
          <a:lstStyle/>
          <a:p>
            <a:endParaRPr lang="en-IN"/>
          </a:p>
        </p:txBody>
      </p:sp>
      <p:sp>
        <p:nvSpPr>
          <p:cNvPr id="5131" name="Line 24"/>
          <p:cNvSpPr>
            <a:spLocks noChangeShapeType="1"/>
          </p:cNvSpPr>
          <p:nvPr/>
        </p:nvSpPr>
        <p:spPr bwMode="auto">
          <a:xfrm>
            <a:off x="3910034" y="4819667"/>
            <a:ext cx="152400" cy="0"/>
          </a:xfrm>
          <a:prstGeom prst="line">
            <a:avLst/>
          </a:prstGeom>
          <a:noFill/>
          <a:ln w="9525">
            <a:solidFill>
              <a:schemeClr val="tx1"/>
            </a:solidFill>
            <a:round/>
            <a:headEnd/>
            <a:tailEnd/>
          </a:ln>
        </p:spPr>
        <p:txBody>
          <a:bodyPr wrap="none" anchor="ctr"/>
          <a:lstStyle/>
          <a:p>
            <a:endParaRPr lang="en-IN"/>
          </a:p>
        </p:txBody>
      </p:sp>
      <p:sp>
        <p:nvSpPr>
          <p:cNvPr id="5132" name="Line 25"/>
          <p:cNvSpPr>
            <a:spLocks noChangeShapeType="1"/>
          </p:cNvSpPr>
          <p:nvPr/>
        </p:nvSpPr>
        <p:spPr bwMode="auto">
          <a:xfrm flipV="1">
            <a:off x="4062434" y="3371867"/>
            <a:ext cx="0" cy="1447800"/>
          </a:xfrm>
          <a:prstGeom prst="line">
            <a:avLst/>
          </a:prstGeom>
          <a:noFill/>
          <a:ln w="9525">
            <a:solidFill>
              <a:schemeClr val="tx1"/>
            </a:solidFill>
            <a:round/>
            <a:headEnd/>
            <a:tailEnd/>
          </a:ln>
        </p:spPr>
        <p:txBody>
          <a:bodyPr wrap="none" anchor="ctr"/>
          <a:lstStyle/>
          <a:p>
            <a:endParaRPr lang="en-IN"/>
          </a:p>
        </p:txBody>
      </p:sp>
      <p:sp>
        <p:nvSpPr>
          <p:cNvPr id="5133" name="Line 26"/>
          <p:cNvSpPr>
            <a:spLocks noChangeShapeType="1"/>
          </p:cNvSpPr>
          <p:nvPr/>
        </p:nvSpPr>
        <p:spPr bwMode="auto">
          <a:xfrm>
            <a:off x="3910034" y="3371867"/>
            <a:ext cx="152400" cy="0"/>
          </a:xfrm>
          <a:prstGeom prst="line">
            <a:avLst/>
          </a:prstGeom>
          <a:noFill/>
          <a:ln w="9525">
            <a:solidFill>
              <a:schemeClr val="tx1"/>
            </a:solidFill>
            <a:round/>
            <a:headEnd/>
            <a:tailEnd/>
          </a:ln>
        </p:spPr>
        <p:txBody>
          <a:bodyPr wrap="none" anchor="ctr"/>
          <a:lstStyle/>
          <a:p>
            <a:endParaRPr lang="en-IN"/>
          </a:p>
        </p:txBody>
      </p:sp>
      <p:sp>
        <p:nvSpPr>
          <p:cNvPr id="5134" name="Rectangle 27"/>
          <p:cNvSpPr>
            <a:spLocks noChangeArrowheads="1"/>
          </p:cNvSpPr>
          <p:nvPr/>
        </p:nvSpPr>
        <p:spPr bwMode="auto">
          <a:xfrm>
            <a:off x="3910034" y="3524267"/>
            <a:ext cx="152400" cy="1295400"/>
          </a:xfrm>
          <a:prstGeom prst="rect">
            <a:avLst/>
          </a:prstGeom>
          <a:solidFill>
            <a:srgbClr val="C00000"/>
          </a:solidFill>
          <a:ln w="9525">
            <a:solidFill>
              <a:srgbClr val="0066FF"/>
            </a:solidFill>
            <a:miter lim="800000"/>
            <a:headEnd/>
            <a:tailEnd/>
          </a:ln>
        </p:spPr>
        <p:txBody>
          <a:bodyPr wrap="none" anchor="ctr"/>
          <a:lstStyle/>
          <a:p>
            <a:endParaRPr lang="en-US"/>
          </a:p>
        </p:txBody>
      </p:sp>
      <p:sp>
        <p:nvSpPr>
          <p:cNvPr id="5135" name="Rectangle 28" descr="Dark upward diagonal"/>
          <p:cNvSpPr>
            <a:spLocks noChangeArrowheads="1"/>
          </p:cNvSpPr>
          <p:nvPr/>
        </p:nvSpPr>
        <p:spPr bwMode="auto">
          <a:xfrm>
            <a:off x="3224234" y="3295667"/>
            <a:ext cx="152400" cy="1524000"/>
          </a:xfrm>
          <a:prstGeom prst="rect">
            <a:avLst/>
          </a:prstGeom>
          <a:pattFill prst="dkUpDiag">
            <a:fgClr>
              <a:srgbClr val="FF66FF"/>
            </a:fgClr>
            <a:bgClr>
              <a:schemeClr val="bg1"/>
            </a:bgClr>
          </a:pattFill>
          <a:ln w="9525">
            <a:solidFill>
              <a:schemeClr val="tx1"/>
            </a:solidFill>
            <a:miter lim="800000"/>
            <a:headEnd/>
            <a:tailEnd/>
          </a:ln>
        </p:spPr>
        <p:txBody>
          <a:bodyPr wrap="none" anchor="ctr"/>
          <a:lstStyle/>
          <a:p>
            <a:endParaRPr lang="en-US" dirty="0">
              <a:solidFill>
                <a:srgbClr val="003399"/>
              </a:solidFill>
            </a:endParaRPr>
          </a:p>
        </p:txBody>
      </p:sp>
      <p:sp>
        <p:nvSpPr>
          <p:cNvPr id="5136" name="Freeform 29"/>
          <p:cNvSpPr>
            <a:spLocks/>
          </p:cNvSpPr>
          <p:nvPr/>
        </p:nvSpPr>
        <p:spPr bwMode="auto">
          <a:xfrm>
            <a:off x="2919434" y="4133867"/>
            <a:ext cx="304800" cy="1588"/>
          </a:xfrm>
          <a:custGeom>
            <a:avLst/>
            <a:gdLst>
              <a:gd name="T0" fmla="*/ 0 w 192"/>
              <a:gd name="T1" fmla="*/ 0 h 1"/>
              <a:gd name="T2" fmla="*/ 2147483647 w 192"/>
              <a:gd name="T3" fmla="*/ 0 h 1"/>
              <a:gd name="T4" fmla="*/ 0 60000 65536"/>
              <a:gd name="T5" fmla="*/ 0 60000 65536"/>
              <a:gd name="T6" fmla="*/ 0 w 192"/>
              <a:gd name="T7" fmla="*/ 0 h 1"/>
              <a:gd name="T8" fmla="*/ 192 w 192"/>
              <a:gd name="T9" fmla="*/ 1 h 1"/>
            </a:gdLst>
            <a:ahLst/>
            <a:cxnLst>
              <a:cxn ang="T4">
                <a:pos x="T0" y="T1"/>
              </a:cxn>
              <a:cxn ang="T5">
                <a:pos x="T2" y="T3"/>
              </a:cxn>
            </a:cxnLst>
            <a:rect l="T6" t="T7" r="T8" b="T9"/>
            <a:pathLst>
              <a:path w="192" h="1">
                <a:moveTo>
                  <a:pt x="0" y="0"/>
                </a:moveTo>
                <a:cubicBezTo>
                  <a:pt x="80" y="0"/>
                  <a:pt x="160" y="0"/>
                  <a:pt x="192" y="0"/>
                </a:cubicBezTo>
              </a:path>
            </a:pathLst>
          </a:custGeom>
          <a:noFill/>
          <a:ln w="9525">
            <a:solidFill>
              <a:schemeClr val="tx1"/>
            </a:solidFill>
            <a:round/>
            <a:headEnd/>
            <a:tailEnd/>
          </a:ln>
        </p:spPr>
        <p:txBody>
          <a:bodyPr wrap="none" anchor="ctr"/>
          <a:lstStyle/>
          <a:p>
            <a:endParaRPr lang="en-US"/>
          </a:p>
        </p:txBody>
      </p:sp>
      <p:sp>
        <p:nvSpPr>
          <p:cNvPr id="5137" name="Line 30"/>
          <p:cNvSpPr>
            <a:spLocks noChangeShapeType="1"/>
          </p:cNvSpPr>
          <p:nvPr/>
        </p:nvSpPr>
        <p:spPr bwMode="auto">
          <a:xfrm>
            <a:off x="3376634" y="4133867"/>
            <a:ext cx="152400" cy="0"/>
          </a:xfrm>
          <a:prstGeom prst="line">
            <a:avLst/>
          </a:prstGeom>
          <a:noFill/>
          <a:ln w="9525">
            <a:solidFill>
              <a:schemeClr val="tx1"/>
            </a:solidFill>
            <a:round/>
            <a:headEnd/>
            <a:tailEnd/>
          </a:ln>
        </p:spPr>
        <p:txBody>
          <a:bodyPr wrap="none" anchor="ctr"/>
          <a:lstStyle/>
          <a:p>
            <a:endParaRPr lang="en-IN"/>
          </a:p>
        </p:txBody>
      </p:sp>
      <p:sp>
        <p:nvSpPr>
          <p:cNvPr id="5138" name="Line 31"/>
          <p:cNvSpPr>
            <a:spLocks noChangeShapeType="1"/>
          </p:cNvSpPr>
          <p:nvPr/>
        </p:nvSpPr>
        <p:spPr bwMode="auto">
          <a:xfrm>
            <a:off x="3681434" y="4133867"/>
            <a:ext cx="228600" cy="0"/>
          </a:xfrm>
          <a:prstGeom prst="line">
            <a:avLst/>
          </a:prstGeom>
          <a:noFill/>
          <a:ln w="9525">
            <a:solidFill>
              <a:schemeClr val="tx1"/>
            </a:solidFill>
            <a:round/>
            <a:headEnd/>
            <a:tailEnd/>
          </a:ln>
        </p:spPr>
        <p:txBody>
          <a:bodyPr wrap="none" anchor="ctr"/>
          <a:lstStyle/>
          <a:p>
            <a:endParaRPr lang="en-IN"/>
          </a:p>
        </p:txBody>
      </p:sp>
      <p:sp>
        <p:nvSpPr>
          <p:cNvPr id="5139" name="Line 32"/>
          <p:cNvSpPr>
            <a:spLocks noChangeShapeType="1"/>
          </p:cNvSpPr>
          <p:nvPr/>
        </p:nvSpPr>
        <p:spPr bwMode="auto">
          <a:xfrm>
            <a:off x="4062434" y="4133867"/>
            <a:ext cx="304800" cy="0"/>
          </a:xfrm>
          <a:prstGeom prst="line">
            <a:avLst/>
          </a:prstGeom>
          <a:noFill/>
          <a:ln w="9525">
            <a:solidFill>
              <a:schemeClr val="tx1"/>
            </a:solidFill>
            <a:round/>
            <a:headEnd/>
            <a:tailEnd/>
          </a:ln>
        </p:spPr>
        <p:txBody>
          <a:bodyPr wrap="none" anchor="ctr"/>
          <a:lstStyle/>
          <a:p>
            <a:endParaRPr lang="en-IN"/>
          </a:p>
        </p:txBody>
      </p:sp>
      <p:sp>
        <p:nvSpPr>
          <p:cNvPr id="5140" name="Rectangle 33"/>
          <p:cNvSpPr>
            <a:spLocks noChangeArrowheads="1"/>
          </p:cNvSpPr>
          <p:nvPr/>
        </p:nvSpPr>
        <p:spPr bwMode="auto">
          <a:xfrm>
            <a:off x="5662634" y="2914667"/>
            <a:ext cx="1981200" cy="1828800"/>
          </a:xfrm>
          <a:prstGeom prst="rect">
            <a:avLst/>
          </a:prstGeom>
          <a:noFill/>
          <a:ln w="9525">
            <a:solidFill>
              <a:schemeClr val="tx1"/>
            </a:solidFill>
            <a:miter lim="800000"/>
            <a:headEnd/>
            <a:tailEnd/>
          </a:ln>
        </p:spPr>
        <p:txBody>
          <a:bodyPr wrap="none" anchor="ctr"/>
          <a:lstStyle/>
          <a:p>
            <a:pPr algn="ctr"/>
            <a:endParaRPr lang="en-US">
              <a:solidFill>
                <a:srgbClr val="FF66FF"/>
              </a:solidFill>
            </a:endParaRPr>
          </a:p>
        </p:txBody>
      </p:sp>
      <p:sp>
        <p:nvSpPr>
          <p:cNvPr id="5141" name="Rectangle 34" descr="Dashed downward diagonal"/>
          <p:cNvSpPr>
            <a:spLocks noChangeArrowheads="1"/>
          </p:cNvSpPr>
          <p:nvPr/>
        </p:nvSpPr>
        <p:spPr bwMode="auto">
          <a:xfrm>
            <a:off x="2538434" y="1847867"/>
            <a:ext cx="2209800" cy="609600"/>
          </a:xfrm>
          <a:prstGeom prst="rect">
            <a:avLst/>
          </a:prstGeom>
          <a:pattFill prst="dashDnDiag">
            <a:fgClr>
              <a:schemeClr val="accent1"/>
            </a:fgClr>
            <a:bgClr>
              <a:schemeClr val="bg1"/>
            </a:bgClr>
          </a:pattFill>
          <a:ln w="9525">
            <a:solidFill>
              <a:schemeClr val="tx1"/>
            </a:solidFill>
            <a:miter lim="800000"/>
            <a:headEnd/>
            <a:tailEnd/>
          </a:ln>
        </p:spPr>
        <p:txBody>
          <a:bodyPr wrap="none" anchor="ctr"/>
          <a:lstStyle/>
          <a:p>
            <a:endParaRPr lang="en-US"/>
          </a:p>
        </p:txBody>
      </p:sp>
      <p:sp>
        <p:nvSpPr>
          <p:cNvPr id="5142" name="Text Box 35"/>
          <p:cNvSpPr txBox="1">
            <a:spLocks noChangeArrowheads="1"/>
          </p:cNvSpPr>
          <p:nvPr/>
        </p:nvSpPr>
        <p:spPr bwMode="auto">
          <a:xfrm>
            <a:off x="2843234" y="1924067"/>
            <a:ext cx="1363835" cy="369332"/>
          </a:xfrm>
          <a:prstGeom prst="rect">
            <a:avLst/>
          </a:prstGeom>
          <a:noFill/>
          <a:ln w="9525">
            <a:noFill/>
            <a:miter lim="800000"/>
            <a:headEnd/>
            <a:tailEnd/>
          </a:ln>
        </p:spPr>
        <p:txBody>
          <a:bodyPr wrap="none">
            <a:spAutoFit/>
          </a:bodyPr>
          <a:lstStyle/>
          <a:p>
            <a:r>
              <a:rPr lang="en-US" b="1" dirty="0" err="1">
                <a:latin typeface="Times New Roman" pitchFamily="18" charset="0"/>
                <a:cs typeface="Times New Roman" pitchFamily="18" charset="0"/>
              </a:rPr>
              <a:t>potentiostat</a:t>
            </a:r>
            <a:endParaRPr lang="en-US" b="1" dirty="0">
              <a:latin typeface="Times New Roman" pitchFamily="18" charset="0"/>
              <a:cs typeface="Times New Roman" pitchFamily="18" charset="0"/>
            </a:endParaRPr>
          </a:p>
        </p:txBody>
      </p:sp>
      <p:cxnSp>
        <p:nvCxnSpPr>
          <p:cNvPr id="5143" name="AutoShape 36"/>
          <p:cNvCxnSpPr>
            <a:cxnSpLocks noChangeShapeType="1"/>
            <a:stCxn id="5135" idx="0"/>
            <a:endCxn id="5141" idx="1"/>
          </p:cNvCxnSpPr>
          <p:nvPr/>
        </p:nvCxnSpPr>
        <p:spPr bwMode="auto">
          <a:xfrm rot="5400000" flipH="1">
            <a:off x="2347934" y="2343167"/>
            <a:ext cx="1143000" cy="762000"/>
          </a:xfrm>
          <a:prstGeom prst="curvedConnector4">
            <a:avLst>
              <a:gd name="adj1" fmla="val 36667"/>
              <a:gd name="adj2" fmla="val 130000"/>
            </a:avLst>
          </a:prstGeom>
          <a:noFill/>
          <a:ln w="9525">
            <a:solidFill>
              <a:schemeClr val="tx1"/>
            </a:solidFill>
            <a:round/>
            <a:headEnd/>
            <a:tailEnd/>
          </a:ln>
        </p:spPr>
      </p:cxnSp>
      <p:cxnSp>
        <p:nvCxnSpPr>
          <p:cNvPr id="5144" name="AutoShape 37"/>
          <p:cNvCxnSpPr>
            <a:cxnSpLocks noChangeShapeType="1"/>
            <a:stCxn id="27" idx="0"/>
            <a:endCxn id="5141" idx="2"/>
          </p:cNvCxnSpPr>
          <p:nvPr/>
        </p:nvCxnSpPr>
        <p:spPr bwMode="auto">
          <a:xfrm rot="5400000" flipH="1" flipV="1">
            <a:off x="3186135" y="2914667"/>
            <a:ext cx="914400" cy="3175"/>
          </a:xfrm>
          <a:prstGeom prst="curvedConnector3">
            <a:avLst>
              <a:gd name="adj1" fmla="val 50000"/>
            </a:avLst>
          </a:prstGeom>
          <a:noFill/>
          <a:ln w="9525">
            <a:solidFill>
              <a:schemeClr val="tx1"/>
            </a:solidFill>
            <a:round/>
            <a:headEnd/>
            <a:tailEnd/>
          </a:ln>
        </p:spPr>
      </p:cxnSp>
      <p:cxnSp>
        <p:nvCxnSpPr>
          <p:cNvPr id="5145" name="AutoShape 38"/>
          <p:cNvCxnSpPr>
            <a:cxnSpLocks noChangeShapeType="1"/>
            <a:endCxn id="5141" idx="3"/>
          </p:cNvCxnSpPr>
          <p:nvPr/>
        </p:nvCxnSpPr>
        <p:spPr bwMode="auto">
          <a:xfrm rot="-5400000">
            <a:off x="3681434" y="2457467"/>
            <a:ext cx="1371600" cy="762000"/>
          </a:xfrm>
          <a:prstGeom prst="curvedConnector4">
            <a:avLst>
              <a:gd name="adj1" fmla="val 38889"/>
              <a:gd name="adj2" fmla="val 130000"/>
            </a:avLst>
          </a:prstGeom>
          <a:noFill/>
          <a:ln w="9525">
            <a:solidFill>
              <a:schemeClr val="tx1"/>
            </a:solidFill>
            <a:round/>
            <a:headEnd/>
            <a:tailEnd/>
          </a:ln>
        </p:spPr>
      </p:cxnSp>
      <p:sp>
        <p:nvSpPr>
          <p:cNvPr id="26" name="Rectangle 39" descr="Dark upward diagonal"/>
          <p:cNvSpPr>
            <a:spLocks noChangeArrowheads="1"/>
          </p:cNvSpPr>
          <p:nvPr/>
        </p:nvSpPr>
        <p:spPr bwMode="auto">
          <a:xfrm>
            <a:off x="6424634" y="3143267"/>
            <a:ext cx="381000" cy="838200"/>
          </a:xfrm>
          <a:prstGeom prst="rect">
            <a:avLst/>
          </a:prstGeom>
          <a:solidFill>
            <a:schemeClr val="tx1">
              <a:lumMod val="50000"/>
              <a:lumOff val="50000"/>
            </a:schemeClr>
          </a:solidFill>
          <a:ln w="9525">
            <a:noFill/>
            <a:miter lim="800000"/>
            <a:headEnd/>
            <a:tailEnd/>
          </a:ln>
        </p:spPr>
        <p:txBody>
          <a:bodyPr wrap="none" anchor="ctr"/>
          <a:lstStyle/>
          <a:p>
            <a:pPr>
              <a:defRPr/>
            </a:pPr>
            <a:endParaRPr lang="en-US"/>
          </a:p>
        </p:txBody>
      </p:sp>
      <p:sp>
        <p:nvSpPr>
          <p:cNvPr id="27" name="Rectangle 40" descr="Dark upward diagonal"/>
          <p:cNvSpPr>
            <a:spLocks noChangeArrowheads="1"/>
          </p:cNvSpPr>
          <p:nvPr/>
        </p:nvSpPr>
        <p:spPr bwMode="auto">
          <a:xfrm>
            <a:off x="3529034" y="3371867"/>
            <a:ext cx="228600" cy="1371600"/>
          </a:xfrm>
          <a:prstGeom prst="rect">
            <a:avLst/>
          </a:prstGeom>
          <a:solidFill>
            <a:srgbClr val="92D050"/>
          </a:solidFill>
          <a:ln w="9525">
            <a:solidFill>
              <a:schemeClr val="tx1"/>
            </a:solidFill>
            <a:miter lim="800000"/>
            <a:headEnd/>
            <a:tailEnd/>
          </a:ln>
        </p:spPr>
        <p:txBody>
          <a:bodyPr wrap="none" anchor="ctr"/>
          <a:lstStyle/>
          <a:p>
            <a:pPr>
              <a:defRPr/>
            </a:pPr>
            <a:endParaRPr lang="en-US"/>
          </a:p>
        </p:txBody>
      </p:sp>
      <p:sp>
        <p:nvSpPr>
          <p:cNvPr id="5148" name="Freeform 44"/>
          <p:cNvSpPr>
            <a:spLocks/>
          </p:cNvSpPr>
          <p:nvPr/>
        </p:nvSpPr>
        <p:spPr bwMode="auto">
          <a:xfrm>
            <a:off x="3932259" y="4819667"/>
            <a:ext cx="98425" cy="241300"/>
          </a:xfrm>
          <a:custGeom>
            <a:avLst/>
            <a:gdLst>
              <a:gd name="T0" fmla="*/ 2147483647 w 62"/>
              <a:gd name="T1" fmla="*/ 0 h 152"/>
              <a:gd name="T2" fmla="*/ 2147483647 w 62"/>
              <a:gd name="T3" fmla="*/ 2147483647 h 152"/>
              <a:gd name="T4" fmla="*/ 2147483647 w 62"/>
              <a:gd name="T5" fmla="*/ 2147483647 h 152"/>
              <a:gd name="T6" fmla="*/ 2147483647 w 62"/>
              <a:gd name="T7" fmla="*/ 2147483647 h 152"/>
              <a:gd name="T8" fmla="*/ 2147483647 w 62"/>
              <a:gd name="T9" fmla="*/ 2147483647 h 152"/>
              <a:gd name="T10" fmla="*/ 2147483647 w 62"/>
              <a:gd name="T11" fmla="*/ 2147483647 h 152"/>
              <a:gd name="T12" fmla="*/ 0 60000 65536"/>
              <a:gd name="T13" fmla="*/ 0 60000 65536"/>
              <a:gd name="T14" fmla="*/ 0 60000 65536"/>
              <a:gd name="T15" fmla="*/ 0 60000 65536"/>
              <a:gd name="T16" fmla="*/ 0 60000 65536"/>
              <a:gd name="T17" fmla="*/ 0 60000 65536"/>
              <a:gd name="T18" fmla="*/ 0 w 62"/>
              <a:gd name="T19" fmla="*/ 0 h 152"/>
              <a:gd name="T20" fmla="*/ 62 w 62"/>
              <a:gd name="T21" fmla="*/ 152 h 152"/>
            </a:gdLst>
            <a:ahLst/>
            <a:cxnLst>
              <a:cxn ang="T12">
                <a:pos x="T0" y="T1"/>
              </a:cxn>
              <a:cxn ang="T13">
                <a:pos x="T2" y="T3"/>
              </a:cxn>
              <a:cxn ang="T14">
                <a:pos x="T4" y="T5"/>
              </a:cxn>
              <a:cxn ang="T15">
                <a:pos x="T6" y="T7"/>
              </a:cxn>
              <a:cxn ang="T16">
                <a:pos x="T8" y="T9"/>
              </a:cxn>
              <a:cxn ang="T17">
                <a:pos x="T10" y="T11"/>
              </a:cxn>
            </a:cxnLst>
            <a:rect l="T18" t="T19" r="T20" b="T21"/>
            <a:pathLst>
              <a:path w="62" h="152">
                <a:moveTo>
                  <a:pt x="26" y="0"/>
                </a:moveTo>
                <a:cubicBezTo>
                  <a:pt x="10" y="45"/>
                  <a:pt x="44" y="35"/>
                  <a:pt x="2" y="64"/>
                </a:cubicBezTo>
                <a:cubicBezTo>
                  <a:pt x="4" y="74"/>
                  <a:pt x="3" y="86"/>
                  <a:pt x="10" y="96"/>
                </a:cubicBezTo>
                <a:cubicBezTo>
                  <a:pt x="18" y="109"/>
                  <a:pt x="62" y="121"/>
                  <a:pt x="10" y="104"/>
                </a:cubicBezTo>
                <a:cubicBezTo>
                  <a:pt x="7" y="112"/>
                  <a:pt x="0" y="119"/>
                  <a:pt x="2" y="128"/>
                </a:cubicBezTo>
                <a:cubicBezTo>
                  <a:pt x="3" y="137"/>
                  <a:pt x="18" y="152"/>
                  <a:pt x="18" y="152"/>
                </a:cubicBezTo>
              </a:path>
            </a:pathLst>
          </a:custGeom>
          <a:noFill/>
          <a:ln w="28575">
            <a:solidFill>
              <a:schemeClr val="tx1"/>
            </a:solidFill>
            <a:round/>
            <a:headEnd/>
            <a:tailEnd/>
          </a:ln>
        </p:spPr>
        <p:txBody>
          <a:bodyPr wrap="none" anchor="ctr"/>
          <a:lstStyle/>
          <a:p>
            <a:endParaRPr lang="en-US"/>
          </a:p>
        </p:txBody>
      </p:sp>
      <p:sp>
        <p:nvSpPr>
          <p:cNvPr id="5149" name="Text Box 45"/>
          <p:cNvSpPr txBox="1">
            <a:spLocks noChangeArrowheads="1"/>
          </p:cNvSpPr>
          <p:nvPr/>
        </p:nvSpPr>
        <p:spPr bwMode="auto">
          <a:xfrm>
            <a:off x="2767034" y="5559442"/>
            <a:ext cx="2173031" cy="369332"/>
          </a:xfrm>
          <a:prstGeom prst="rect">
            <a:avLst/>
          </a:prstGeom>
          <a:noFill/>
          <a:ln w="9525">
            <a:noFill/>
            <a:miter lim="800000"/>
            <a:headEnd/>
            <a:tailEnd/>
          </a:ln>
        </p:spPr>
        <p:txBody>
          <a:bodyPr wrap="none">
            <a:spAutoFit/>
          </a:bodyPr>
          <a:lstStyle/>
          <a:p>
            <a:r>
              <a:rPr lang="en-US" b="1" dirty="0">
                <a:latin typeface="Times New Roman" pitchFamily="18" charset="0"/>
                <a:cs typeface="Times New Roman" pitchFamily="18" charset="0"/>
              </a:rPr>
              <a:t>Electrochemical</a:t>
            </a:r>
            <a:r>
              <a:rPr lang="en-US" b="1" dirty="0"/>
              <a:t> </a:t>
            </a:r>
            <a:r>
              <a:rPr lang="en-US" b="1" dirty="0" smtClean="0"/>
              <a:t>Cell</a:t>
            </a:r>
            <a:endParaRPr lang="en-US" b="1" dirty="0"/>
          </a:p>
        </p:txBody>
      </p:sp>
      <p:sp>
        <p:nvSpPr>
          <p:cNvPr id="5150" name="Text Box 46"/>
          <p:cNvSpPr txBox="1">
            <a:spLocks noChangeArrowheads="1"/>
          </p:cNvSpPr>
          <p:nvPr/>
        </p:nvSpPr>
        <p:spPr bwMode="auto">
          <a:xfrm>
            <a:off x="4672034" y="3219467"/>
            <a:ext cx="772969" cy="307777"/>
          </a:xfrm>
          <a:prstGeom prst="rect">
            <a:avLst/>
          </a:prstGeom>
          <a:noFill/>
          <a:ln w="9525">
            <a:noFill/>
            <a:miter lim="800000"/>
            <a:headEnd/>
            <a:tailEnd/>
          </a:ln>
        </p:spPr>
        <p:txBody>
          <a:bodyPr wrap="none">
            <a:spAutoFit/>
          </a:bodyPr>
          <a:lstStyle/>
          <a:p>
            <a:r>
              <a:rPr lang="en-US" sz="1400" b="1" dirty="0">
                <a:latin typeface="Times New Roman" pitchFamily="18" charset="0"/>
                <a:cs typeface="Times New Roman" pitchFamily="18" charset="0"/>
              </a:rPr>
              <a:t>counter</a:t>
            </a:r>
            <a:endParaRPr lang="en-US" b="1" dirty="0">
              <a:latin typeface="Times New Roman" pitchFamily="18" charset="0"/>
              <a:cs typeface="Times New Roman" pitchFamily="18" charset="0"/>
            </a:endParaRPr>
          </a:p>
        </p:txBody>
      </p:sp>
      <p:sp>
        <p:nvSpPr>
          <p:cNvPr id="5151" name="Text Box 47"/>
          <p:cNvSpPr txBox="1">
            <a:spLocks noChangeArrowheads="1"/>
          </p:cNvSpPr>
          <p:nvPr/>
        </p:nvSpPr>
        <p:spPr bwMode="auto">
          <a:xfrm>
            <a:off x="5815034" y="4895867"/>
            <a:ext cx="1790362" cy="338554"/>
          </a:xfrm>
          <a:prstGeom prst="rect">
            <a:avLst/>
          </a:prstGeom>
          <a:noFill/>
          <a:ln w="9525">
            <a:noFill/>
            <a:miter lim="800000"/>
            <a:headEnd/>
            <a:tailEnd/>
          </a:ln>
        </p:spPr>
        <p:txBody>
          <a:bodyPr wrap="none">
            <a:spAutoFit/>
          </a:bodyPr>
          <a:lstStyle/>
          <a:p>
            <a:r>
              <a:rPr lang="en-US" sz="1600" b="1" dirty="0"/>
              <a:t>W</a:t>
            </a:r>
            <a:r>
              <a:rPr lang="en-US" sz="1600" b="1" dirty="0" smtClean="0"/>
              <a:t>orking </a:t>
            </a:r>
            <a:r>
              <a:rPr lang="en-US" sz="1600" b="1" dirty="0">
                <a:latin typeface="Times New Roman" pitchFamily="18" charset="0"/>
                <a:cs typeface="Times New Roman" pitchFamily="18" charset="0"/>
              </a:rPr>
              <a:t>E</a:t>
            </a:r>
            <a:r>
              <a:rPr lang="en-US" sz="1600" b="1" dirty="0" smtClean="0">
                <a:latin typeface="Times New Roman" pitchFamily="18" charset="0"/>
                <a:cs typeface="Times New Roman" pitchFamily="18" charset="0"/>
              </a:rPr>
              <a:t>lectrode</a:t>
            </a:r>
            <a:endParaRPr lang="en-US" b="1" dirty="0">
              <a:latin typeface="Times New Roman" pitchFamily="18" charset="0"/>
              <a:cs typeface="Times New Roman" pitchFamily="18" charset="0"/>
            </a:endParaRPr>
          </a:p>
        </p:txBody>
      </p:sp>
      <p:cxnSp>
        <p:nvCxnSpPr>
          <p:cNvPr id="5152" name="AutoShape 48"/>
          <p:cNvCxnSpPr>
            <a:cxnSpLocks noChangeShapeType="1"/>
          </p:cNvCxnSpPr>
          <p:nvPr/>
        </p:nvCxnSpPr>
        <p:spPr bwMode="auto">
          <a:xfrm rot="10800000">
            <a:off x="3681434" y="3371867"/>
            <a:ext cx="1943100" cy="549275"/>
          </a:xfrm>
          <a:prstGeom prst="curvedConnector4">
            <a:avLst>
              <a:gd name="adj1" fmla="val 47060"/>
              <a:gd name="adj2" fmla="val 141620"/>
            </a:avLst>
          </a:prstGeom>
          <a:noFill/>
          <a:ln w="28575">
            <a:solidFill>
              <a:schemeClr val="tx1"/>
            </a:solidFill>
            <a:prstDash val="sysDot"/>
            <a:round/>
            <a:headEnd/>
            <a:tailEnd type="triangle" w="med" len="med"/>
          </a:ln>
        </p:spPr>
      </p:cxnSp>
      <p:sp>
        <p:nvSpPr>
          <p:cNvPr id="5153" name="Line 49"/>
          <p:cNvSpPr>
            <a:spLocks noChangeShapeType="1"/>
          </p:cNvSpPr>
          <p:nvPr/>
        </p:nvSpPr>
        <p:spPr bwMode="auto">
          <a:xfrm flipH="1" flipV="1">
            <a:off x="6653234" y="4819667"/>
            <a:ext cx="0" cy="152400"/>
          </a:xfrm>
          <a:prstGeom prst="line">
            <a:avLst/>
          </a:prstGeom>
          <a:noFill/>
          <a:ln w="9525">
            <a:solidFill>
              <a:schemeClr val="tx1"/>
            </a:solidFill>
            <a:round/>
            <a:headEnd/>
            <a:tailEnd type="triangle" w="med" len="med"/>
          </a:ln>
        </p:spPr>
        <p:txBody>
          <a:bodyPr wrap="none" anchor="ctr"/>
          <a:lstStyle/>
          <a:p>
            <a:endParaRPr lang="en-IN"/>
          </a:p>
        </p:txBody>
      </p:sp>
      <p:sp>
        <p:nvSpPr>
          <p:cNvPr id="5154" name="Line 50"/>
          <p:cNvSpPr>
            <a:spLocks noChangeShapeType="1"/>
          </p:cNvSpPr>
          <p:nvPr/>
        </p:nvSpPr>
        <p:spPr bwMode="auto">
          <a:xfrm flipH="1">
            <a:off x="4062434" y="3448067"/>
            <a:ext cx="685800" cy="152400"/>
          </a:xfrm>
          <a:prstGeom prst="line">
            <a:avLst/>
          </a:prstGeom>
          <a:noFill/>
          <a:ln w="9525">
            <a:solidFill>
              <a:schemeClr val="tx1"/>
            </a:solidFill>
            <a:round/>
            <a:headEnd/>
            <a:tailEnd type="triangle" w="med" len="med"/>
          </a:ln>
        </p:spPr>
        <p:txBody>
          <a:bodyPr wrap="none" anchor="ctr"/>
          <a:lstStyle/>
          <a:p>
            <a:endParaRPr lang="en-IN"/>
          </a:p>
        </p:txBody>
      </p:sp>
      <p:sp>
        <p:nvSpPr>
          <p:cNvPr id="5155" name="Line 51"/>
          <p:cNvSpPr>
            <a:spLocks noChangeShapeType="1"/>
          </p:cNvSpPr>
          <p:nvPr/>
        </p:nvSpPr>
        <p:spPr bwMode="auto">
          <a:xfrm>
            <a:off x="2767034" y="3752867"/>
            <a:ext cx="457200" cy="0"/>
          </a:xfrm>
          <a:prstGeom prst="line">
            <a:avLst/>
          </a:prstGeom>
          <a:noFill/>
          <a:ln w="76200" cmpd="tri">
            <a:solidFill>
              <a:schemeClr val="tx1"/>
            </a:solidFill>
            <a:round/>
            <a:headEnd/>
            <a:tailEnd/>
          </a:ln>
        </p:spPr>
        <p:txBody>
          <a:bodyPr wrap="none" anchor="ctr"/>
          <a:lstStyle/>
          <a:p>
            <a:endParaRPr lang="en-IN"/>
          </a:p>
        </p:txBody>
      </p:sp>
      <p:sp>
        <p:nvSpPr>
          <p:cNvPr id="5156" name="Line 52"/>
          <p:cNvSpPr>
            <a:spLocks noChangeShapeType="1"/>
          </p:cNvSpPr>
          <p:nvPr/>
        </p:nvSpPr>
        <p:spPr bwMode="auto">
          <a:xfrm>
            <a:off x="3376634" y="3752867"/>
            <a:ext cx="152400" cy="0"/>
          </a:xfrm>
          <a:prstGeom prst="line">
            <a:avLst/>
          </a:prstGeom>
          <a:noFill/>
          <a:ln w="76200" cmpd="tri">
            <a:solidFill>
              <a:schemeClr val="tx1"/>
            </a:solidFill>
            <a:round/>
            <a:headEnd/>
            <a:tailEnd/>
          </a:ln>
        </p:spPr>
        <p:txBody>
          <a:bodyPr wrap="none" anchor="ctr"/>
          <a:lstStyle/>
          <a:p>
            <a:endParaRPr lang="en-IN"/>
          </a:p>
        </p:txBody>
      </p:sp>
      <p:sp>
        <p:nvSpPr>
          <p:cNvPr id="5157" name="Line 54"/>
          <p:cNvSpPr>
            <a:spLocks noChangeShapeType="1"/>
          </p:cNvSpPr>
          <p:nvPr/>
        </p:nvSpPr>
        <p:spPr bwMode="auto">
          <a:xfrm>
            <a:off x="4062434" y="3752867"/>
            <a:ext cx="457200" cy="0"/>
          </a:xfrm>
          <a:prstGeom prst="line">
            <a:avLst/>
          </a:prstGeom>
          <a:noFill/>
          <a:ln w="76200" cmpd="tri">
            <a:solidFill>
              <a:schemeClr val="tx1"/>
            </a:solidFill>
            <a:round/>
            <a:headEnd/>
            <a:tailEnd/>
          </a:ln>
        </p:spPr>
        <p:txBody>
          <a:bodyPr wrap="none" anchor="ctr"/>
          <a:lstStyle/>
          <a:p>
            <a:endParaRPr lang="en-IN"/>
          </a:p>
        </p:txBody>
      </p:sp>
      <p:sp>
        <p:nvSpPr>
          <p:cNvPr id="5158" name="Line 55"/>
          <p:cNvSpPr>
            <a:spLocks noChangeShapeType="1"/>
          </p:cNvSpPr>
          <p:nvPr/>
        </p:nvSpPr>
        <p:spPr bwMode="auto">
          <a:xfrm>
            <a:off x="2233634" y="3219467"/>
            <a:ext cx="609600" cy="304800"/>
          </a:xfrm>
          <a:prstGeom prst="line">
            <a:avLst/>
          </a:prstGeom>
          <a:noFill/>
          <a:ln w="38100" cmpd="dbl">
            <a:solidFill>
              <a:schemeClr val="tx1"/>
            </a:solidFill>
            <a:round/>
            <a:headEnd/>
            <a:tailEnd/>
          </a:ln>
        </p:spPr>
        <p:txBody>
          <a:bodyPr wrap="none" anchor="ctr"/>
          <a:lstStyle/>
          <a:p>
            <a:endParaRPr lang="en-IN"/>
          </a:p>
        </p:txBody>
      </p:sp>
      <p:sp>
        <p:nvSpPr>
          <p:cNvPr id="5159" name="Line 56"/>
          <p:cNvSpPr>
            <a:spLocks noChangeShapeType="1"/>
          </p:cNvSpPr>
          <p:nvPr/>
        </p:nvSpPr>
        <p:spPr bwMode="auto">
          <a:xfrm>
            <a:off x="2843234" y="3524267"/>
            <a:ext cx="381000" cy="1447800"/>
          </a:xfrm>
          <a:prstGeom prst="line">
            <a:avLst/>
          </a:prstGeom>
          <a:noFill/>
          <a:ln w="38100" cmpd="dbl">
            <a:solidFill>
              <a:schemeClr val="tx1"/>
            </a:solidFill>
            <a:round/>
            <a:headEnd/>
            <a:tailEnd/>
          </a:ln>
        </p:spPr>
        <p:txBody>
          <a:bodyPr wrap="none" anchor="ctr"/>
          <a:lstStyle/>
          <a:p>
            <a:endParaRPr lang="en-IN"/>
          </a:p>
        </p:txBody>
      </p:sp>
      <p:sp>
        <p:nvSpPr>
          <p:cNvPr id="5160" name="Text Box 57"/>
          <p:cNvSpPr txBox="1">
            <a:spLocks noChangeArrowheads="1"/>
          </p:cNvSpPr>
          <p:nvPr/>
        </p:nvSpPr>
        <p:spPr bwMode="auto">
          <a:xfrm>
            <a:off x="2081234" y="3295667"/>
            <a:ext cx="521681" cy="523220"/>
          </a:xfrm>
          <a:prstGeom prst="rect">
            <a:avLst/>
          </a:prstGeom>
          <a:noFill/>
          <a:ln w="9525">
            <a:noFill/>
            <a:miter lim="800000"/>
            <a:headEnd/>
            <a:tailEnd/>
          </a:ln>
        </p:spPr>
        <p:txBody>
          <a:bodyPr wrap="none">
            <a:spAutoFit/>
          </a:bodyPr>
          <a:lstStyle/>
          <a:p>
            <a:r>
              <a:rPr lang="en-US" sz="1400" b="1" dirty="0">
                <a:latin typeface="Times New Roman" pitchFamily="18" charset="0"/>
                <a:cs typeface="Times New Roman" pitchFamily="18" charset="0"/>
              </a:rPr>
              <a:t>N</a:t>
            </a:r>
            <a:r>
              <a:rPr lang="en-US" sz="1400" b="1" baseline="-25000" dirty="0">
                <a:latin typeface="Times New Roman" pitchFamily="18" charset="0"/>
                <a:cs typeface="Times New Roman" pitchFamily="18" charset="0"/>
              </a:rPr>
              <a:t>2</a:t>
            </a:r>
          </a:p>
          <a:p>
            <a:r>
              <a:rPr lang="en-US" sz="1400" b="1" dirty="0"/>
              <a:t>inlet</a:t>
            </a:r>
            <a:endParaRPr lang="en-US" b="1" dirty="0"/>
          </a:p>
        </p:txBody>
      </p:sp>
      <p:sp>
        <p:nvSpPr>
          <p:cNvPr id="5161" name="Text Box 58"/>
          <p:cNvSpPr txBox="1">
            <a:spLocks noChangeArrowheads="1"/>
          </p:cNvSpPr>
          <p:nvPr/>
        </p:nvSpPr>
        <p:spPr bwMode="auto">
          <a:xfrm>
            <a:off x="5638800" y="4267200"/>
            <a:ext cx="2049441" cy="307777"/>
          </a:xfrm>
          <a:prstGeom prst="rect">
            <a:avLst/>
          </a:prstGeom>
          <a:noFill/>
          <a:ln w="9525">
            <a:noFill/>
            <a:miter lim="800000"/>
            <a:headEnd/>
            <a:tailEnd/>
          </a:ln>
        </p:spPr>
        <p:txBody>
          <a:bodyPr wrap="square">
            <a:spAutoFit/>
          </a:bodyPr>
          <a:lstStyle/>
          <a:p>
            <a:r>
              <a:rPr lang="en-US" sz="1400" b="1" dirty="0">
                <a:latin typeface="Times New Roman" pitchFamily="18" charset="0"/>
                <a:cs typeface="Times New Roman" pitchFamily="18" charset="0"/>
              </a:rPr>
              <a:t>       </a:t>
            </a:r>
            <a:r>
              <a:rPr lang="en-US" sz="1400" b="1" dirty="0" smtClean="0">
                <a:latin typeface="Times New Roman" pitchFamily="18" charset="0"/>
                <a:cs typeface="Times New Roman" pitchFamily="18" charset="0"/>
              </a:rPr>
              <a:t>PolyanilineFilm</a:t>
            </a:r>
            <a:endParaRPr lang="en-US" sz="1400" b="1" dirty="0">
              <a:latin typeface="Times New Roman" pitchFamily="18" charset="0"/>
              <a:cs typeface="Times New Roman" pitchFamily="18" charset="0"/>
            </a:endParaRPr>
          </a:p>
        </p:txBody>
      </p:sp>
      <p:sp>
        <p:nvSpPr>
          <p:cNvPr id="5162" name="Line 59"/>
          <p:cNvSpPr>
            <a:spLocks noChangeShapeType="1"/>
          </p:cNvSpPr>
          <p:nvPr/>
        </p:nvSpPr>
        <p:spPr bwMode="auto">
          <a:xfrm flipV="1">
            <a:off x="6500834" y="4057667"/>
            <a:ext cx="76200" cy="228600"/>
          </a:xfrm>
          <a:prstGeom prst="line">
            <a:avLst/>
          </a:prstGeom>
          <a:noFill/>
          <a:ln w="9525">
            <a:solidFill>
              <a:schemeClr val="tx1"/>
            </a:solidFill>
            <a:round/>
            <a:headEnd/>
            <a:tailEnd type="triangle" w="med" len="med"/>
          </a:ln>
        </p:spPr>
        <p:txBody>
          <a:bodyPr wrap="none" anchor="ctr"/>
          <a:lstStyle/>
          <a:p>
            <a:endParaRPr lang="en-IN"/>
          </a:p>
        </p:txBody>
      </p:sp>
      <p:sp>
        <p:nvSpPr>
          <p:cNvPr id="5163" name="Text Box 61"/>
          <p:cNvSpPr txBox="1">
            <a:spLocks noChangeArrowheads="1"/>
          </p:cNvSpPr>
          <p:nvPr/>
        </p:nvSpPr>
        <p:spPr bwMode="auto">
          <a:xfrm>
            <a:off x="2233634" y="2914667"/>
            <a:ext cx="891141" cy="307777"/>
          </a:xfrm>
          <a:prstGeom prst="rect">
            <a:avLst/>
          </a:prstGeom>
          <a:noFill/>
          <a:ln w="9525">
            <a:noFill/>
            <a:miter lim="800000"/>
            <a:headEnd/>
            <a:tailEnd/>
          </a:ln>
        </p:spPr>
        <p:txBody>
          <a:bodyPr wrap="none">
            <a:spAutoFit/>
          </a:bodyPr>
          <a:lstStyle/>
          <a:p>
            <a:r>
              <a:rPr lang="en-US" sz="1400" b="1" dirty="0">
                <a:latin typeface="Times New Roman" pitchFamily="18" charset="0"/>
                <a:cs typeface="Times New Roman" pitchFamily="18" charset="0"/>
              </a:rPr>
              <a:t>reference</a:t>
            </a:r>
          </a:p>
        </p:txBody>
      </p:sp>
      <p:sp>
        <p:nvSpPr>
          <p:cNvPr id="5164" name="Line 62"/>
          <p:cNvSpPr>
            <a:spLocks noChangeShapeType="1"/>
          </p:cNvSpPr>
          <p:nvPr/>
        </p:nvSpPr>
        <p:spPr bwMode="auto">
          <a:xfrm>
            <a:off x="2995634" y="3143267"/>
            <a:ext cx="228600" cy="228600"/>
          </a:xfrm>
          <a:prstGeom prst="line">
            <a:avLst/>
          </a:prstGeom>
          <a:noFill/>
          <a:ln w="9525">
            <a:solidFill>
              <a:schemeClr val="tx1"/>
            </a:solidFill>
            <a:round/>
            <a:headEnd/>
            <a:tailEnd type="triangle" w="med" len="med"/>
          </a:ln>
        </p:spPr>
        <p:txBody>
          <a:bodyPr wrap="none" anchor="ctr"/>
          <a:lstStyle/>
          <a:p>
            <a:endParaRPr lang="en-IN"/>
          </a:p>
        </p:txBody>
      </p:sp>
      <p:sp>
        <p:nvSpPr>
          <p:cNvPr id="5165" name="Text Box 63"/>
          <p:cNvSpPr txBox="1">
            <a:spLocks noChangeArrowheads="1"/>
          </p:cNvSpPr>
          <p:nvPr/>
        </p:nvSpPr>
        <p:spPr bwMode="auto">
          <a:xfrm>
            <a:off x="5662634" y="3448067"/>
            <a:ext cx="790601" cy="276999"/>
          </a:xfrm>
          <a:prstGeom prst="rect">
            <a:avLst/>
          </a:prstGeom>
          <a:noFill/>
          <a:ln w="9525">
            <a:noFill/>
            <a:miter lim="800000"/>
            <a:headEnd/>
            <a:tailEnd/>
          </a:ln>
        </p:spPr>
        <p:txBody>
          <a:bodyPr wrap="none">
            <a:spAutoFit/>
          </a:bodyPr>
          <a:lstStyle/>
          <a:p>
            <a:r>
              <a:rPr lang="en-US" sz="1200" b="1" dirty="0">
                <a:latin typeface="Times New Roman" pitchFamily="18" charset="0"/>
                <a:cs typeface="Times New Roman" pitchFamily="18" charset="0"/>
              </a:rPr>
              <a:t>I</a:t>
            </a:r>
            <a:r>
              <a:rPr lang="en-US" sz="1200" b="1" dirty="0" smtClean="0">
                <a:latin typeface="Times New Roman" pitchFamily="18" charset="0"/>
                <a:cs typeface="Times New Roman" pitchFamily="18" charset="0"/>
              </a:rPr>
              <a:t>nsulator</a:t>
            </a:r>
            <a:endParaRPr lang="en-US" sz="1200" b="1" dirty="0">
              <a:latin typeface="Times New Roman" pitchFamily="18" charset="0"/>
              <a:cs typeface="Times New Roman" pitchFamily="18" charset="0"/>
            </a:endParaRPr>
          </a:p>
        </p:txBody>
      </p:sp>
      <p:sp>
        <p:nvSpPr>
          <p:cNvPr id="5166" name="Line 64"/>
          <p:cNvSpPr>
            <a:spLocks noChangeShapeType="1"/>
          </p:cNvSpPr>
          <p:nvPr/>
        </p:nvSpPr>
        <p:spPr bwMode="auto">
          <a:xfrm>
            <a:off x="6119834" y="3676667"/>
            <a:ext cx="304800" cy="152400"/>
          </a:xfrm>
          <a:prstGeom prst="line">
            <a:avLst/>
          </a:prstGeom>
          <a:noFill/>
          <a:ln w="9525">
            <a:solidFill>
              <a:schemeClr val="tx1"/>
            </a:solidFill>
            <a:round/>
            <a:headEnd/>
            <a:tailEnd type="triangle" w="med" len="med"/>
          </a:ln>
        </p:spPr>
        <p:txBody>
          <a:bodyPr wrap="none" anchor="ctr"/>
          <a:lstStyle/>
          <a:p>
            <a:endParaRPr lang="en-IN"/>
          </a:p>
        </p:txBody>
      </p:sp>
      <p:sp>
        <p:nvSpPr>
          <p:cNvPr id="5167" name="Text Box 65"/>
          <p:cNvSpPr txBox="1">
            <a:spLocks noChangeArrowheads="1"/>
          </p:cNvSpPr>
          <p:nvPr/>
        </p:nvSpPr>
        <p:spPr bwMode="auto">
          <a:xfrm>
            <a:off x="6881834" y="3219467"/>
            <a:ext cx="778483" cy="461665"/>
          </a:xfrm>
          <a:prstGeom prst="rect">
            <a:avLst/>
          </a:prstGeom>
          <a:noFill/>
          <a:ln w="9525">
            <a:noFill/>
            <a:miter lim="800000"/>
            <a:headEnd/>
            <a:tailEnd/>
          </a:ln>
        </p:spPr>
        <p:txBody>
          <a:bodyPr wrap="none">
            <a:spAutoFit/>
          </a:bodyPr>
          <a:lstStyle/>
          <a:p>
            <a:r>
              <a:rPr lang="en-US" sz="1200" dirty="0"/>
              <a:t>E</a:t>
            </a:r>
            <a:r>
              <a:rPr lang="en-US" sz="1200" dirty="0" smtClean="0"/>
              <a:t>lectrode</a:t>
            </a:r>
            <a:endParaRPr lang="en-US" sz="1200" dirty="0"/>
          </a:p>
          <a:p>
            <a:r>
              <a:rPr lang="en-US" sz="1200" dirty="0">
                <a:latin typeface="Times New Roman" pitchFamily="18" charset="0"/>
                <a:cs typeface="Times New Roman" pitchFamily="18" charset="0"/>
              </a:rPr>
              <a:t>M</a:t>
            </a:r>
            <a:r>
              <a:rPr lang="en-US" sz="1200" dirty="0" smtClean="0">
                <a:latin typeface="Times New Roman" pitchFamily="18" charset="0"/>
                <a:cs typeface="Times New Roman" pitchFamily="18" charset="0"/>
              </a:rPr>
              <a:t>aterial</a:t>
            </a:r>
            <a:endParaRPr lang="en-US" sz="1200" dirty="0">
              <a:latin typeface="Times New Roman" pitchFamily="18" charset="0"/>
              <a:cs typeface="Times New Roman" pitchFamily="18" charset="0"/>
            </a:endParaRPr>
          </a:p>
        </p:txBody>
      </p:sp>
      <p:sp>
        <p:nvSpPr>
          <p:cNvPr id="5168" name="Line 66"/>
          <p:cNvSpPr>
            <a:spLocks noChangeShapeType="1"/>
          </p:cNvSpPr>
          <p:nvPr/>
        </p:nvSpPr>
        <p:spPr bwMode="auto">
          <a:xfrm flipH="1">
            <a:off x="6653234" y="3600467"/>
            <a:ext cx="533400" cy="228600"/>
          </a:xfrm>
          <a:prstGeom prst="line">
            <a:avLst/>
          </a:prstGeom>
          <a:noFill/>
          <a:ln w="9525">
            <a:solidFill>
              <a:schemeClr val="tx1"/>
            </a:solidFill>
            <a:round/>
            <a:headEnd/>
            <a:tailEnd type="triangle" w="med" len="med"/>
          </a:ln>
        </p:spPr>
        <p:txBody>
          <a:bodyPr wrap="none" anchor="ctr"/>
          <a:lstStyle/>
          <a:p>
            <a:endParaRPr lang="en-IN"/>
          </a:p>
        </p:txBody>
      </p:sp>
      <p:sp>
        <p:nvSpPr>
          <p:cNvPr id="5169" name="Oval 48"/>
          <p:cNvSpPr>
            <a:spLocks noChangeArrowheads="1"/>
          </p:cNvSpPr>
          <p:nvPr/>
        </p:nvSpPr>
        <p:spPr bwMode="auto">
          <a:xfrm>
            <a:off x="6577034" y="3143267"/>
            <a:ext cx="76200" cy="838200"/>
          </a:xfrm>
          <a:prstGeom prst="ellipse">
            <a:avLst/>
          </a:prstGeom>
          <a:solidFill>
            <a:schemeClr val="tx1"/>
          </a:solidFill>
          <a:ln w="9525" algn="ctr">
            <a:solidFill>
              <a:schemeClr val="tx1"/>
            </a:solidFill>
            <a:round/>
            <a:headEnd/>
            <a:tailEnd/>
          </a:ln>
        </p:spPr>
        <p:txBody>
          <a:bodyPr/>
          <a:lstStyle/>
          <a:p>
            <a:pPr eaLnBrk="0" hangingPunct="0"/>
            <a:endParaRPr lang="en-US" sz="2400" b="1">
              <a:latin typeface="Times" charset="0"/>
            </a:endParaRPr>
          </a:p>
        </p:txBody>
      </p:sp>
      <p:sp>
        <p:nvSpPr>
          <p:cNvPr id="50" name="Oval 49"/>
          <p:cNvSpPr/>
          <p:nvPr/>
        </p:nvSpPr>
        <p:spPr bwMode="auto">
          <a:xfrm>
            <a:off x="6500834" y="3981467"/>
            <a:ext cx="228600" cy="76200"/>
          </a:xfrm>
          <a:prstGeom prst="ellipse">
            <a:avLst/>
          </a:prstGeom>
          <a:solidFill>
            <a:schemeClr val="accent1">
              <a:lumMod val="50000"/>
            </a:schemeClr>
          </a:solidFill>
          <a:ln w="9525" cap="flat" cmpd="sng" algn="ctr">
            <a:noFill/>
            <a:prstDash val="solid"/>
            <a:round/>
            <a:headEnd type="none" w="med" len="med"/>
            <a:tailEnd type="none" w="med" len="med"/>
          </a:ln>
          <a:effectLst/>
        </p:spPr>
        <p:txBody>
          <a:bodyPr/>
          <a:lstStyle/>
          <a:p>
            <a:pPr eaLnBrk="0" hangingPunct="0">
              <a:defRPr/>
            </a:pPr>
            <a:endParaRPr lang="en-US" sz="2400" b="1">
              <a:latin typeface="Times" charset="0"/>
            </a:endParaRPr>
          </a:p>
        </p:txBody>
      </p:sp>
      <p:sp>
        <p:nvSpPr>
          <p:cNvPr id="5171" name="Oval 50"/>
          <p:cNvSpPr>
            <a:spLocks noChangeArrowheads="1"/>
          </p:cNvSpPr>
          <p:nvPr/>
        </p:nvSpPr>
        <p:spPr bwMode="auto">
          <a:xfrm>
            <a:off x="3605234" y="3371867"/>
            <a:ext cx="76200" cy="1371600"/>
          </a:xfrm>
          <a:prstGeom prst="ellipse">
            <a:avLst/>
          </a:prstGeom>
          <a:solidFill>
            <a:srgbClr val="002060"/>
          </a:solidFill>
          <a:ln w="9525" algn="ctr">
            <a:solidFill>
              <a:schemeClr val="tx1"/>
            </a:solidFill>
            <a:round/>
            <a:headEnd/>
            <a:tailEnd/>
          </a:ln>
        </p:spPr>
        <p:txBody>
          <a:bodyPr/>
          <a:lstStyle/>
          <a:p>
            <a:pPr eaLnBrk="0" hangingPunct="0"/>
            <a:endParaRPr lang="en-US" sz="2400" b="1">
              <a:latin typeface="Times" charset="0"/>
            </a:endParaRPr>
          </a:p>
        </p:txBody>
      </p:sp>
      <p:sp>
        <p:nvSpPr>
          <p:cNvPr id="52" name="Oval 51"/>
          <p:cNvSpPr/>
          <p:nvPr/>
        </p:nvSpPr>
        <p:spPr bwMode="auto">
          <a:xfrm>
            <a:off x="3529034" y="4743467"/>
            <a:ext cx="228600" cy="76200"/>
          </a:xfrm>
          <a:prstGeom prst="ellipse">
            <a:avLst/>
          </a:prstGeom>
          <a:solidFill>
            <a:schemeClr val="accent1">
              <a:lumMod val="50000"/>
            </a:schemeClr>
          </a:solidFill>
          <a:ln w="9525" cap="flat" cmpd="sng" algn="ctr">
            <a:noFill/>
            <a:prstDash val="solid"/>
            <a:round/>
            <a:headEnd type="none" w="med" len="med"/>
            <a:tailEnd type="none" w="med" len="med"/>
          </a:ln>
          <a:effectLst/>
        </p:spPr>
        <p:txBody>
          <a:bodyPr/>
          <a:lstStyle/>
          <a:p>
            <a:pPr eaLnBrk="0" hangingPunct="0">
              <a:defRPr/>
            </a:pPr>
            <a:endParaRPr lang="en-US" sz="2400" b="1">
              <a:latin typeface="Times" charset="0"/>
            </a:endParaRPr>
          </a:p>
        </p:txBody>
      </p:sp>
      <p:sp>
        <p:nvSpPr>
          <p:cNvPr id="5173" name="Line 52"/>
          <p:cNvSpPr>
            <a:spLocks noChangeShapeType="1"/>
          </p:cNvSpPr>
          <p:nvPr/>
        </p:nvSpPr>
        <p:spPr bwMode="auto">
          <a:xfrm>
            <a:off x="3757634" y="3752867"/>
            <a:ext cx="152400" cy="0"/>
          </a:xfrm>
          <a:prstGeom prst="line">
            <a:avLst/>
          </a:prstGeom>
          <a:noFill/>
          <a:ln w="76200" cmpd="tri">
            <a:solidFill>
              <a:schemeClr val="tx1"/>
            </a:solidFill>
            <a:round/>
            <a:headEnd/>
            <a:tailEnd/>
          </a:ln>
        </p:spPr>
        <p:txBody>
          <a:bodyPr wrap="none" anchor="ctr"/>
          <a:lstStyle/>
          <a:p>
            <a:endParaRPr lang="en-IN"/>
          </a:p>
        </p:txBody>
      </p:sp>
      <p:sp>
        <p:nvSpPr>
          <p:cNvPr id="54" name="Rectangle 53"/>
          <p:cNvSpPr/>
          <p:nvPr/>
        </p:nvSpPr>
        <p:spPr>
          <a:xfrm>
            <a:off x="3143240" y="142852"/>
            <a:ext cx="3055645" cy="584775"/>
          </a:xfrm>
          <a:prstGeom prst="rect">
            <a:avLst/>
          </a:prstGeom>
        </p:spPr>
        <p:txBody>
          <a:bodyPr wrap="none">
            <a:spAutoFit/>
          </a:bodyPr>
          <a:lstStyle/>
          <a:p>
            <a:pPr algn="ctr"/>
            <a: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Instrumentation</a:t>
            </a:r>
            <a:endParaRPr lang="en-IN" sz="32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cxnSp>
        <p:nvCxnSpPr>
          <p:cNvPr id="56" name="Straight Connector 55"/>
          <p:cNvCxnSpPr/>
          <p:nvPr/>
        </p:nvCxnSpPr>
        <p:spPr>
          <a:xfrm>
            <a:off x="1643042" y="857232"/>
            <a:ext cx="6500858"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214290"/>
            <a:ext cx="7498080" cy="857248"/>
          </a:xfrm>
        </p:spPr>
        <p:txBody>
          <a:bodyPr>
            <a:normAutofit/>
          </a:bodyPr>
          <a:lstStyle/>
          <a:p>
            <a:pPr algn="ctr"/>
            <a:r>
              <a:rPr lang="en-US" sz="3200" b="1" dirty="0" smtClean="0">
                <a:solidFill>
                  <a:schemeClr val="tx2">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Instrumentation</a:t>
            </a:r>
            <a:endParaRPr lang="en-IN" sz="3200" b="1" dirty="0">
              <a:solidFill>
                <a:schemeClr val="tx2">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cxnSp>
        <p:nvCxnSpPr>
          <p:cNvPr id="4" name="Straight Connector 3"/>
          <p:cNvCxnSpPr/>
          <p:nvPr/>
        </p:nvCxnSpPr>
        <p:spPr>
          <a:xfrm>
            <a:off x="1285852" y="1071546"/>
            <a:ext cx="6840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3"/>
          <p:cNvPicPr>
            <a:picLocks noChangeAspect="1" noChangeArrowheads="1"/>
          </p:cNvPicPr>
          <p:nvPr/>
        </p:nvPicPr>
        <p:blipFill>
          <a:blip r:embed="rId2"/>
          <a:srcRect/>
          <a:stretch>
            <a:fillRect/>
          </a:stretch>
        </p:blipFill>
        <p:spPr bwMode="auto">
          <a:xfrm>
            <a:off x="1142975" y="1857364"/>
            <a:ext cx="3512555" cy="3274416"/>
          </a:xfrm>
          <a:prstGeom prst="rect">
            <a:avLst/>
          </a:prstGeom>
          <a:noFill/>
          <a:ln w="9525">
            <a:noFill/>
            <a:miter lim="800000"/>
            <a:headEnd/>
            <a:tailEnd/>
          </a:ln>
        </p:spPr>
      </p:pic>
      <p:pic>
        <p:nvPicPr>
          <p:cNvPr id="8" name="Picture 8"/>
          <p:cNvPicPr>
            <a:picLocks noChangeAspect="1" noChangeArrowheads="1"/>
          </p:cNvPicPr>
          <p:nvPr/>
        </p:nvPicPr>
        <p:blipFill>
          <a:blip r:embed="rId3"/>
          <a:srcRect/>
          <a:stretch>
            <a:fillRect/>
          </a:stretch>
        </p:blipFill>
        <p:spPr bwMode="auto">
          <a:xfrm>
            <a:off x="5181600" y="1571612"/>
            <a:ext cx="3390928" cy="3885438"/>
          </a:xfrm>
          <a:prstGeom prst="rect">
            <a:avLst/>
          </a:prstGeom>
          <a:noFill/>
          <a:ln w="9525">
            <a:noFill/>
            <a:miter lim="800000"/>
            <a:headEnd/>
            <a:tailEnd/>
          </a:ln>
        </p:spPr>
      </p:pic>
      <p:sp>
        <p:nvSpPr>
          <p:cNvPr id="9" name="Rectangle 7"/>
          <p:cNvSpPr>
            <a:spLocks noChangeArrowheads="1"/>
          </p:cNvSpPr>
          <p:nvPr/>
        </p:nvSpPr>
        <p:spPr bwMode="auto">
          <a:xfrm>
            <a:off x="928662" y="5572140"/>
            <a:ext cx="3898903" cy="646331"/>
          </a:xfrm>
          <a:prstGeom prst="rect">
            <a:avLst/>
          </a:prstGeom>
          <a:noFill/>
          <a:ln w="9525">
            <a:noFill/>
            <a:miter lim="800000"/>
            <a:headEnd/>
            <a:tailEnd/>
          </a:ln>
        </p:spPr>
        <p:txBody>
          <a:bodyPr wrap="square">
            <a:spAutoFit/>
          </a:bodyPr>
          <a:lstStyle/>
          <a:p>
            <a:pPr algn="ctr"/>
            <a:r>
              <a:rPr lang="en-US" b="1" dirty="0" smtClean="0">
                <a:solidFill>
                  <a:schemeClr val="tx2"/>
                </a:solidFill>
                <a:latin typeface="Times New Roman" pitchFamily="18" charset="0"/>
                <a:cs typeface="Times New Roman" pitchFamily="18" charset="0"/>
              </a:rPr>
              <a:t>µ-Autolab type III (Eco-Chemie B.V.) potentiostat–galvanostat</a:t>
            </a:r>
            <a:endParaRPr lang="en-US" b="1" dirty="0">
              <a:solidFill>
                <a:schemeClr val="tx2"/>
              </a:solidFill>
              <a:latin typeface="Times New Roman" pitchFamily="18" charset="0"/>
              <a:cs typeface="Times New Roman" pitchFamily="18" charset="0"/>
            </a:endParaRPr>
          </a:p>
        </p:txBody>
      </p:sp>
      <p:sp>
        <p:nvSpPr>
          <p:cNvPr id="10" name="Rectangle 6"/>
          <p:cNvSpPr>
            <a:spLocks noChangeArrowheads="1"/>
          </p:cNvSpPr>
          <p:nvPr/>
        </p:nvSpPr>
        <p:spPr bwMode="auto">
          <a:xfrm>
            <a:off x="5357818" y="5643578"/>
            <a:ext cx="3352800" cy="461665"/>
          </a:xfrm>
          <a:prstGeom prst="rect">
            <a:avLst/>
          </a:prstGeom>
          <a:noFill/>
          <a:ln w="9525">
            <a:noFill/>
            <a:miter lim="800000"/>
            <a:headEnd/>
            <a:tailEnd/>
          </a:ln>
        </p:spPr>
        <p:txBody>
          <a:bodyPr>
            <a:spAutoFit/>
          </a:bodyPr>
          <a:lstStyle/>
          <a:p>
            <a:pPr algn="ctr"/>
            <a:r>
              <a:rPr lang="en-US" sz="2400" b="1" dirty="0">
                <a:solidFill>
                  <a:schemeClr val="tx2"/>
                </a:solidFill>
                <a:latin typeface="Times New Roman" pitchFamily="18" charset="0"/>
                <a:cs typeface="Times New Roman" pitchFamily="18" charset="0"/>
              </a:rPr>
              <a:t>Electrochemical cell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0"/>
            <a:ext cx="7498080" cy="642942"/>
          </a:xfrm>
        </p:spPr>
        <p:txBody>
          <a:bodyPr>
            <a:normAutofit/>
          </a:bodyPr>
          <a:lstStyle/>
          <a:p>
            <a:pPr algn="ctr"/>
            <a:r>
              <a:rPr lang="en-US" sz="32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Methodology</a:t>
            </a:r>
            <a:endParaRPr lang="en-IN" sz="32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TextBox 3"/>
          <p:cNvSpPr txBox="1"/>
          <p:nvPr/>
        </p:nvSpPr>
        <p:spPr>
          <a:xfrm>
            <a:off x="1071538" y="4500570"/>
            <a:ext cx="2232248" cy="584775"/>
          </a:xfrm>
          <a:prstGeom prst="rect">
            <a:avLst/>
          </a:prstGeom>
          <a:solidFill>
            <a:schemeClr val="bg1">
              <a:lumMod val="95000"/>
            </a:schemeClr>
          </a:solidFill>
          <a:ln>
            <a:solidFill>
              <a:schemeClr val="tx1"/>
            </a:solidFill>
          </a:ln>
        </p:spPr>
        <p:txBody>
          <a:bodyPr wrap="square" rtlCol="0">
            <a:spAutoFit/>
          </a:bodyPr>
          <a:lstStyle/>
          <a:p>
            <a:pPr algn="ctr"/>
            <a:r>
              <a:rPr lang="en-US" sz="1600" b="1" dirty="0" smtClean="0">
                <a:latin typeface="Times New Roman" pitchFamily="18" charset="0"/>
                <a:cs typeface="Times New Roman" pitchFamily="18" charset="0"/>
              </a:rPr>
              <a:t>Drug</a:t>
            </a:r>
          </a:p>
          <a:p>
            <a:pPr algn="ctr"/>
            <a:r>
              <a:rPr lang="en-US" sz="1600" b="1" dirty="0" smtClean="0">
                <a:latin typeface="Times New Roman" pitchFamily="18" charset="0"/>
                <a:cs typeface="Times New Roman" pitchFamily="18" charset="0"/>
              </a:rPr>
              <a:t>(Tablet dosage form)</a:t>
            </a:r>
            <a:endParaRPr lang="en-IN" sz="1600" b="1" dirty="0">
              <a:latin typeface="Times New Roman" pitchFamily="18" charset="0"/>
              <a:cs typeface="Times New Roman" pitchFamily="18" charset="0"/>
            </a:endParaRPr>
          </a:p>
        </p:txBody>
      </p:sp>
      <p:sp>
        <p:nvSpPr>
          <p:cNvPr id="6" name="TextBox 5"/>
          <p:cNvSpPr txBox="1"/>
          <p:nvPr/>
        </p:nvSpPr>
        <p:spPr>
          <a:xfrm>
            <a:off x="857224" y="5214950"/>
            <a:ext cx="2880320" cy="338554"/>
          </a:xfrm>
          <a:prstGeom prst="rect">
            <a:avLst/>
          </a:prstGeom>
          <a:solidFill>
            <a:schemeClr val="accent3"/>
          </a:solidFill>
          <a:ln>
            <a:solidFill>
              <a:schemeClr val="tx1"/>
            </a:solidFill>
          </a:ln>
        </p:spPr>
        <p:txBody>
          <a:bodyPr wrap="square" rtlCol="0">
            <a:spAutoFit/>
          </a:bodyPr>
          <a:lstStyle/>
          <a:p>
            <a:r>
              <a:rPr lang="en-US" sz="1600" b="1" dirty="0" smtClean="0">
                <a:latin typeface="Times New Roman" pitchFamily="18" charset="0"/>
                <a:cs typeface="Times New Roman" pitchFamily="18" charset="0"/>
              </a:rPr>
              <a:t>      Optimization of pH</a:t>
            </a:r>
            <a:endParaRPr lang="en-IN" sz="1600" b="1" dirty="0">
              <a:latin typeface="Times New Roman" pitchFamily="18" charset="0"/>
              <a:cs typeface="Times New Roman" pitchFamily="18" charset="0"/>
            </a:endParaRPr>
          </a:p>
        </p:txBody>
      </p:sp>
      <p:sp>
        <p:nvSpPr>
          <p:cNvPr id="8" name="TextBox 7"/>
          <p:cNvSpPr txBox="1"/>
          <p:nvPr/>
        </p:nvSpPr>
        <p:spPr>
          <a:xfrm>
            <a:off x="3643306" y="857232"/>
            <a:ext cx="2286016" cy="584775"/>
          </a:xfrm>
          <a:prstGeom prst="rect">
            <a:avLst/>
          </a:prstGeom>
          <a:solidFill>
            <a:srgbClr val="FFC000"/>
          </a:solidFill>
          <a:ln>
            <a:solidFill>
              <a:schemeClr val="tx1"/>
            </a:solidFill>
          </a:ln>
        </p:spPr>
        <p:txBody>
          <a:bodyPr wrap="square" rtlCol="0">
            <a:spAutoFit/>
          </a:bodyPr>
          <a:lstStyle/>
          <a:p>
            <a:pPr algn="ctr"/>
            <a:r>
              <a:rPr lang="en-US" sz="1600" b="1" dirty="0" smtClean="0">
                <a:solidFill>
                  <a:srgbClr val="0000FF"/>
                </a:solidFill>
                <a:latin typeface="Times New Roman" pitchFamily="18" charset="0"/>
                <a:cs typeface="Times New Roman" pitchFamily="18" charset="0"/>
              </a:rPr>
              <a:t>Synthesis of Polyaniline Nanofibers</a:t>
            </a:r>
            <a:endParaRPr lang="en-IN" sz="1600" b="1" dirty="0">
              <a:solidFill>
                <a:srgbClr val="0000FF"/>
              </a:solidFill>
              <a:latin typeface="Times New Roman" pitchFamily="18" charset="0"/>
              <a:cs typeface="Times New Roman" pitchFamily="18" charset="0"/>
            </a:endParaRPr>
          </a:p>
        </p:txBody>
      </p:sp>
      <p:sp>
        <p:nvSpPr>
          <p:cNvPr id="13" name="TextBox 12"/>
          <p:cNvSpPr txBox="1"/>
          <p:nvPr/>
        </p:nvSpPr>
        <p:spPr>
          <a:xfrm>
            <a:off x="6072198" y="3500438"/>
            <a:ext cx="2016224" cy="338554"/>
          </a:xfrm>
          <a:prstGeom prst="rect">
            <a:avLst/>
          </a:prstGeom>
          <a:solidFill>
            <a:schemeClr val="bg1">
              <a:lumMod val="95000"/>
            </a:schemeClr>
          </a:solidFill>
          <a:ln>
            <a:solidFill>
              <a:schemeClr val="tx1"/>
            </a:solidFill>
          </a:ln>
        </p:spPr>
        <p:txBody>
          <a:bodyPr wrap="square" rtlCol="0">
            <a:spAutoFit/>
          </a:bodyPr>
          <a:lstStyle/>
          <a:p>
            <a:pPr algn="ctr"/>
            <a:r>
              <a:rPr lang="en-US" sz="1600" b="1" dirty="0" smtClean="0">
                <a:latin typeface="Times New Roman" pitchFamily="18" charset="0"/>
                <a:cs typeface="Times New Roman" pitchFamily="18" charset="0"/>
              </a:rPr>
              <a:t>Results Recorded</a:t>
            </a:r>
            <a:endParaRPr lang="en-IN" sz="1600" b="1" dirty="0">
              <a:latin typeface="Times New Roman" pitchFamily="18" charset="0"/>
              <a:cs typeface="Times New Roman" pitchFamily="18" charset="0"/>
            </a:endParaRPr>
          </a:p>
        </p:txBody>
      </p:sp>
      <p:sp>
        <p:nvSpPr>
          <p:cNvPr id="15" name="TextBox 14"/>
          <p:cNvSpPr txBox="1"/>
          <p:nvPr/>
        </p:nvSpPr>
        <p:spPr>
          <a:xfrm>
            <a:off x="3625636" y="3357562"/>
            <a:ext cx="2232248" cy="338554"/>
          </a:xfrm>
          <a:prstGeom prst="rect">
            <a:avLst/>
          </a:prstGeom>
          <a:solidFill>
            <a:srgbClr val="FF3300"/>
          </a:solidFill>
          <a:ln>
            <a:solidFill>
              <a:schemeClr val="tx1"/>
            </a:solidFill>
          </a:ln>
        </p:spPr>
        <p:txBody>
          <a:bodyPr wrap="square" rtlCol="0">
            <a:spAutoFit/>
          </a:bodyPr>
          <a:lstStyle/>
          <a:p>
            <a:pPr algn="ctr"/>
            <a:r>
              <a:rPr lang="en-US" sz="1600" b="1" dirty="0" smtClean="0">
                <a:latin typeface="Times New Roman" pitchFamily="18" charset="0"/>
                <a:cs typeface="Times New Roman" pitchFamily="18" charset="0"/>
              </a:rPr>
              <a:t>Analysis of  Results</a:t>
            </a:r>
            <a:endParaRPr lang="en-IN" sz="1600" b="1" dirty="0">
              <a:latin typeface="Times New Roman" pitchFamily="18" charset="0"/>
              <a:cs typeface="Times New Roman" pitchFamily="18" charset="0"/>
            </a:endParaRPr>
          </a:p>
        </p:txBody>
      </p:sp>
      <p:sp>
        <p:nvSpPr>
          <p:cNvPr id="22" name="Rectangle 21"/>
          <p:cNvSpPr/>
          <p:nvPr/>
        </p:nvSpPr>
        <p:spPr>
          <a:xfrm>
            <a:off x="7315200" y="3124200"/>
            <a:ext cx="1482457" cy="338554"/>
          </a:xfrm>
          <a:prstGeom prst="rect">
            <a:avLst/>
          </a:prstGeom>
          <a:solidFill>
            <a:schemeClr val="accent6">
              <a:lumMod val="20000"/>
              <a:lumOff val="80000"/>
            </a:schemeClr>
          </a:solidFill>
          <a:ln>
            <a:solidFill>
              <a:schemeClr val="tx1"/>
            </a:solidFill>
          </a:ln>
        </p:spPr>
        <p:txBody>
          <a:bodyPr wrap="none">
            <a:spAutoFit/>
          </a:bodyPr>
          <a:lstStyle/>
          <a:p>
            <a:r>
              <a:rPr lang="en-US" sz="1600" b="1" dirty="0" smtClean="0">
                <a:latin typeface="Times New Roman" pitchFamily="18" charset="0"/>
                <a:cs typeface="Times New Roman" pitchFamily="18" charset="0"/>
              </a:rPr>
              <a:t> Effective Area</a:t>
            </a:r>
            <a:endParaRPr lang="en-IN" sz="1600" b="1" dirty="0">
              <a:latin typeface="Times New Roman" pitchFamily="18" charset="0"/>
              <a:cs typeface="Times New Roman" pitchFamily="18" charset="0"/>
            </a:endParaRPr>
          </a:p>
        </p:txBody>
      </p:sp>
      <p:sp>
        <p:nvSpPr>
          <p:cNvPr id="23" name="Rectangle 22"/>
          <p:cNvSpPr/>
          <p:nvPr/>
        </p:nvSpPr>
        <p:spPr>
          <a:xfrm>
            <a:off x="7239000" y="2514600"/>
            <a:ext cx="1752600" cy="523220"/>
          </a:xfrm>
          <a:prstGeom prst="rect">
            <a:avLst/>
          </a:prstGeom>
          <a:solidFill>
            <a:schemeClr val="accent1">
              <a:lumMod val="60000"/>
              <a:lumOff val="40000"/>
            </a:schemeClr>
          </a:solidFill>
          <a:ln>
            <a:solidFill>
              <a:schemeClr val="tx1"/>
            </a:solidFill>
          </a:ln>
        </p:spPr>
        <p:txBody>
          <a:bodyPr wrap="square">
            <a:spAutoFit/>
          </a:bodyPr>
          <a:lstStyle/>
          <a:p>
            <a:pPr lvl="0"/>
            <a:r>
              <a:rPr lang="en-US" sz="1400" b="1" dirty="0" smtClean="0">
                <a:solidFill>
                  <a:prstClr val="black"/>
                </a:solidFill>
                <a:latin typeface="Times New Roman" pitchFamily="18" charset="0"/>
                <a:cs typeface="Times New Roman" pitchFamily="18" charset="0"/>
              </a:rPr>
              <a:t>Effect of Scan     </a:t>
            </a:r>
          </a:p>
          <a:p>
            <a:pPr lvl="0"/>
            <a:r>
              <a:rPr lang="en-US" sz="1400" b="1" dirty="0" smtClean="0">
                <a:solidFill>
                  <a:prstClr val="black"/>
                </a:solidFill>
                <a:latin typeface="Times New Roman" pitchFamily="18" charset="0"/>
                <a:cs typeface="Times New Roman" pitchFamily="18" charset="0"/>
              </a:rPr>
              <a:t>         Rates</a:t>
            </a:r>
          </a:p>
        </p:txBody>
      </p:sp>
      <p:sp>
        <p:nvSpPr>
          <p:cNvPr id="24" name="Rectangle 23"/>
          <p:cNvSpPr/>
          <p:nvPr/>
        </p:nvSpPr>
        <p:spPr>
          <a:xfrm>
            <a:off x="6000760" y="4286256"/>
            <a:ext cx="1800493" cy="369332"/>
          </a:xfrm>
          <a:prstGeom prst="rect">
            <a:avLst/>
          </a:prstGeom>
          <a:solidFill>
            <a:schemeClr val="accent6">
              <a:lumMod val="20000"/>
              <a:lumOff val="80000"/>
            </a:schemeClr>
          </a:solidFill>
          <a:ln>
            <a:solidFill>
              <a:schemeClr val="tx1"/>
            </a:solidFill>
          </a:ln>
        </p:spPr>
        <p:txBody>
          <a:bodyPr wrap="none">
            <a:spAutoFit/>
          </a:bodyPr>
          <a:lstStyle/>
          <a:p>
            <a:r>
              <a:rPr lang="en-US" b="1"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Calibration curve</a:t>
            </a:r>
          </a:p>
        </p:txBody>
      </p:sp>
      <p:sp>
        <p:nvSpPr>
          <p:cNvPr id="25" name="Rectangle 24"/>
          <p:cNvSpPr/>
          <p:nvPr/>
        </p:nvSpPr>
        <p:spPr>
          <a:xfrm>
            <a:off x="6215074" y="4857760"/>
            <a:ext cx="1518364" cy="338554"/>
          </a:xfrm>
          <a:prstGeom prst="rect">
            <a:avLst/>
          </a:prstGeom>
          <a:solidFill>
            <a:schemeClr val="accent5">
              <a:lumMod val="20000"/>
              <a:lumOff val="80000"/>
            </a:schemeClr>
          </a:solidFill>
          <a:ln>
            <a:solidFill>
              <a:schemeClr val="tx1"/>
            </a:solidFill>
          </a:ln>
        </p:spPr>
        <p:txBody>
          <a:bodyPr wrap="none">
            <a:spAutoFit/>
          </a:bodyPr>
          <a:lstStyle/>
          <a:p>
            <a:r>
              <a:rPr lang="en-US" sz="1600" b="1" dirty="0" smtClean="0">
                <a:latin typeface="Times New Roman" pitchFamily="18" charset="0"/>
                <a:cs typeface="Times New Roman" pitchFamily="18" charset="0"/>
              </a:rPr>
              <a:t>LOD and LOQ</a:t>
            </a:r>
            <a:endParaRPr lang="en-IN" sz="1600" b="1" dirty="0">
              <a:latin typeface="Times New Roman" pitchFamily="18" charset="0"/>
              <a:cs typeface="Times New Roman" pitchFamily="18" charset="0"/>
            </a:endParaRPr>
          </a:p>
        </p:txBody>
      </p:sp>
      <p:cxnSp>
        <p:nvCxnSpPr>
          <p:cNvPr id="30" name="Straight Connector 29"/>
          <p:cNvCxnSpPr/>
          <p:nvPr/>
        </p:nvCxnSpPr>
        <p:spPr>
          <a:xfrm>
            <a:off x="2071670" y="3929066"/>
            <a:ext cx="0" cy="576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4643438" y="3714752"/>
            <a:ext cx="0" cy="21776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5400000">
            <a:off x="6751653" y="4107661"/>
            <a:ext cx="356396" cy="7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Down Arrow 56"/>
          <p:cNvSpPr/>
          <p:nvPr/>
        </p:nvSpPr>
        <p:spPr>
          <a:xfrm>
            <a:off x="6643702" y="3000372"/>
            <a:ext cx="45719" cy="428628"/>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67" name="Straight Connector 66"/>
          <p:cNvCxnSpPr/>
          <p:nvPr/>
        </p:nvCxnSpPr>
        <p:spPr>
          <a:xfrm>
            <a:off x="2063834" y="3929066"/>
            <a:ext cx="4896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3643306" y="2285992"/>
            <a:ext cx="2357454" cy="338554"/>
          </a:xfrm>
          <a:prstGeom prst="rect">
            <a:avLst/>
          </a:prstGeom>
          <a:solidFill>
            <a:schemeClr val="accent5">
              <a:lumMod val="60000"/>
              <a:lumOff val="40000"/>
            </a:schemeClr>
          </a:solidFill>
          <a:ln>
            <a:solidFill>
              <a:schemeClr val="tx1"/>
            </a:solidFill>
          </a:ln>
        </p:spPr>
        <p:txBody>
          <a:bodyPr wrap="square" rtlCol="0">
            <a:spAutoFit/>
          </a:bodyPr>
          <a:lstStyle/>
          <a:p>
            <a:pPr algn="ctr"/>
            <a:r>
              <a:rPr lang="en-US" sz="1600" b="1" dirty="0" smtClean="0">
                <a:latin typeface="Times New Roman" pitchFamily="18" charset="0"/>
                <a:cs typeface="Times New Roman" pitchFamily="18" charset="0"/>
              </a:rPr>
              <a:t>Sensor Fabrication</a:t>
            </a:r>
            <a:endParaRPr lang="en-IN" sz="1600" b="1" dirty="0">
              <a:latin typeface="Times New Roman" pitchFamily="18" charset="0"/>
              <a:cs typeface="Times New Roman" pitchFamily="18" charset="0"/>
            </a:endParaRPr>
          </a:p>
        </p:txBody>
      </p:sp>
      <p:sp>
        <p:nvSpPr>
          <p:cNvPr id="33" name="TextBox 32"/>
          <p:cNvSpPr txBox="1"/>
          <p:nvPr/>
        </p:nvSpPr>
        <p:spPr>
          <a:xfrm>
            <a:off x="3357554" y="2786058"/>
            <a:ext cx="2880320" cy="338554"/>
          </a:xfrm>
          <a:prstGeom prst="rect">
            <a:avLst/>
          </a:prstGeom>
          <a:solidFill>
            <a:schemeClr val="accent2">
              <a:lumMod val="60000"/>
              <a:lumOff val="40000"/>
            </a:schemeClr>
          </a:solidFill>
          <a:ln>
            <a:solidFill>
              <a:schemeClr val="tx1"/>
            </a:solidFill>
          </a:ln>
        </p:spPr>
        <p:txBody>
          <a:bodyPr wrap="square" rtlCol="0">
            <a:spAutoFit/>
          </a:bodyPr>
          <a:lstStyle/>
          <a:p>
            <a:r>
              <a:rPr lang="en-US" sz="1600" b="1" dirty="0" smtClean="0">
                <a:latin typeface="Times New Roman" pitchFamily="18" charset="0"/>
                <a:cs typeface="Times New Roman" pitchFamily="18" charset="0"/>
              </a:rPr>
              <a:t>Characterization of Sensor</a:t>
            </a:r>
            <a:endParaRPr lang="en-IN" sz="1600" b="1" dirty="0">
              <a:latin typeface="Times New Roman" pitchFamily="18" charset="0"/>
              <a:cs typeface="Times New Roman" pitchFamily="18" charset="0"/>
            </a:endParaRPr>
          </a:p>
        </p:txBody>
      </p:sp>
      <p:sp>
        <p:nvSpPr>
          <p:cNvPr id="56" name="Rectangle 55"/>
          <p:cNvSpPr/>
          <p:nvPr/>
        </p:nvSpPr>
        <p:spPr>
          <a:xfrm>
            <a:off x="7467600" y="1143000"/>
            <a:ext cx="514885" cy="338554"/>
          </a:xfrm>
          <a:prstGeom prst="rect">
            <a:avLst/>
          </a:prstGeom>
          <a:solidFill>
            <a:schemeClr val="bg2">
              <a:lumMod val="20000"/>
              <a:lumOff val="80000"/>
            </a:schemeClr>
          </a:solidFill>
          <a:ln>
            <a:solidFill>
              <a:schemeClr val="tx1"/>
            </a:solidFill>
          </a:ln>
        </p:spPr>
        <p:txBody>
          <a:bodyPr wrap="none">
            <a:spAutoFit/>
          </a:bodyPr>
          <a:lstStyle/>
          <a:p>
            <a:r>
              <a:rPr lang="en-US" sz="1600" b="1" dirty="0" smtClean="0">
                <a:latin typeface="Times New Roman" pitchFamily="18" charset="0"/>
                <a:cs typeface="Times New Roman" pitchFamily="18" charset="0"/>
              </a:rPr>
              <a:t>EIS</a:t>
            </a:r>
          </a:p>
        </p:txBody>
      </p:sp>
      <p:sp>
        <p:nvSpPr>
          <p:cNvPr id="58" name="Rectangle 57"/>
          <p:cNvSpPr/>
          <p:nvPr/>
        </p:nvSpPr>
        <p:spPr>
          <a:xfrm>
            <a:off x="7467600" y="685800"/>
            <a:ext cx="628698" cy="338554"/>
          </a:xfrm>
          <a:prstGeom prst="rect">
            <a:avLst/>
          </a:prstGeom>
          <a:solidFill>
            <a:schemeClr val="bg2">
              <a:lumMod val="60000"/>
              <a:lumOff val="40000"/>
            </a:schemeClr>
          </a:solidFill>
          <a:ln>
            <a:solidFill>
              <a:schemeClr val="tx1"/>
            </a:solidFill>
          </a:ln>
        </p:spPr>
        <p:txBody>
          <a:bodyPr wrap="none">
            <a:spAutoFit/>
          </a:bodyPr>
          <a:lstStyle/>
          <a:p>
            <a:r>
              <a:rPr lang="en-US" sz="1600" b="1" dirty="0" smtClean="0">
                <a:latin typeface="Times New Roman" pitchFamily="18" charset="0"/>
                <a:cs typeface="Times New Roman" pitchFamily="18" charset="0"/>
              </a:rPr>
              <a:t>SEM</a:t>
            </a:r>
          </a:p>
        </p:txBody>
      </p:sp>
      <p:cxnSp>
        <p:nvCxnSpPr>
          <p:cNvPr id="74" name="Straight Connector 73"/>
          <p:cNvCxnSpPr/>
          <p:nvPr/>
        </p:nvCxnSpPr>
        <p:spPr>
          <a:xfrm rot="5400000">
            <a:off x="4643438" y="1500174"/>
            <a:ext cx="142876"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6858016" y="4714884"/>
            <a:ext cx="0" cy="14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4714876" y="2143116"/>
            <a:ext cx="0" cy="14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2143108" y="5072074"/>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2357422" y="5572140"/>
            <a:ext cx="0" cy="14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858016" y="5715016"/>
            <a:ext cx="0" cy="14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1000100" y="5715016"/>
            <a:ext cx="2880320" cy="369332"/>
          </a:xfrm>
          <a:prstGeom prst="rect">
            <a:avLst/>
          </a:prstGeom>
          <a:solidFill>
            <a:schemeClr val="accent1">
              <a:lumMod val="20000"/>
              <a:lumOff val="80000"/>
            </a:schemeClr>
          </a:solidFill>
          <a:ln>
            <a:solidFill>
              <a:schemeClr val="tx1"/>
            </a:solidFill>
          </a:ln>
        </p:spPr>
        <p:txBody>
          <a:bodyPr wrap="square" rtlCol="0">
            <a:spAutoFit/>
          </a:bodyPr>
          <a:lstStyle/>
          <a:p>
            <a:r>
              <a:rPr lang="en-US" b="1" dirty="0" smtClean="0">
                <a:latin typeface="Times New Roman" pitchFamily="18" charset="0"/>
                <a:cs typeface="Times New Roman" pitchFamily="18" charset="0"/>
              </a:rPr>
              <a:t>Optimization of </a:t>
            </a:r>
            <a:r>
              <a:rPr lang="en-US" sz="1600" b="1" dirty="0" smtClean="0">
                <a:latin typeface="Times New Roman" pitchFamily="18" charset="0"/>
                <a:cs typeface="Times New Roman" pitchFamily="18" charset="0"/>
              </a:rPr>
              <a:t>Solvent</a:t>
            </a:r>
            <a:endParaRPr lang="en-IN" sz="1600" b="1" dirty="0">
              <a:latin typeface="Times New Roman" pitchFamily="18" charset="0"/>
              <a:cs typeface="Times New Roman" pitchFamily="18" charset="0"/>
            </a:endParaRPr>
          </a:p>
        </p:txBody>
      </p:sp>
      <p:sp>
        <p:nvSpPr>
          <p:cNvPr id="43" name="TextBox 42"/>
          <p:cNvSpPr txBox="1"/>
          <p:nvPr/>
        </p:nvSpPr>
        <p:spPr>
          <a:xfrm>
            <a:off x="3643306" y="1571612"/>
            <a:ext cx="2214578" cy="584775"/>
          </a:xfrm>
          <a:prstGeom prst="rect">
            <a:avLst/>
          </a:prstGeom>
          <a:solidFill>
            <a:schemeClr val="accent6">
              <a:lumMod val="25000"/>
              <a:lumOff val="75000"/>
            </a:schemeClr>
          </a:solidFill>
          <a:ln>
            <a:solidFill>
              <a:schemeClr val="tx1"/>
            </a:solidFill>
          </a:ln>
        </p:spPr>
        <p:txBody>
          <a:bodyPr wrap="square" rtlCol="0">
            <a:spAutoFit/>
          </a:bodyPr>
          <a:lstStyle/>
          <a:p>
            <a:pPr algn="ctr"/>
            <a:r>
              <a:rPr lang="en-US" sz="1600" b="1" dirty="0" smtClean="0">
                <a:latin typeface="Times New Roman" pitchFamily="18" charset="0"/>
                <a:cs typeface="Times New Roman" pitchFamily="18" charset="0"/>
              </a:rPr>
              <a:t>Polyaniline Nanofibers Dispersion in DMF</a:t>
            </a:r>
            <a:endParaRPr lang="en-IN" sz="1600" b="1" dirty="0">
              <a:latin typeface="Times New Roman" pitchFamily="18" charset="0"/>
              <a:cs typeface="Times New Roman" pitchFamily="18" charset="0"/>
            </a:endParaRPr>
          </a:p>
        </p:txBody>
      </p:sp>
      <p:cxnSp>
        <p:nvCxnSpPr>
          <p:cNvPr id="44" name="Straight Connector 43"/>
          <p:cNvCxnSpPr/>
          <p:nvPr/>
        </p:nvCxnSpPr>
        <p:spPr>
          <a:xfrm>
            <a:off x="4714876" y="2643182"/>
            <a:ext cx="0" cy="14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215074" y="3000372"/>
            <a:ext cx="71438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5400000">
            <a:off x="5740542" y="2026318"/>
            <a:ext cx="2381776" cy="554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6934200" y="838200"/>
            <a:ext cx="500066"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6934200" y="1295400"/>
            <a:ext cx="500066"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6934200" y="2819400"/>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6934200" y="3200400"/>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4" name="Down Arrow 93"/>
          <p:cNvSpPr/>
          <p:nvPr/>
        </p:nvSpPr>
        <p:spPr>
          <a:xfrm>
            <a:off x="4724400" y="3124200"/>
            <a:ext cx="71438" cy="180000"/>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5" name="Rectangle 94"/>
          <p:cNvSpPr/>
          <p:nvPr/>
        </p:nvSpPr>
        <p:spPr>
          <a:xfrm>
            <a:off x="6286512" y="5357826"/>
            <a:ext cx="1562735" cy="338554"/>
          </a:xfrm>
          <a:prstGeom prst="rect">
            <a:avLst/>
          </a:prstGeom>
          <a:solidFill>
            <a:schemeClr val="accent5">
              <a:lumMod val="20000"/>
              <a:lumOff val="80000"/>
            </a:schemeClr>
          </a:solidFill>
          <a:ln>
            <a:solidFill>
              <a:schemeClr val="tx1"/>
            </a:solidFill>
          </a:ln>
        </p:spPr>
        <p:txBody>
          <a:bodyPr wrap="none">
            <a:spAutoFit/>
          </a:bodyPr>
          <a:lstStyle/>
          <a:p>
            <a:r>
              <a:rPr lang="en-US" sz="1600" b="1" dirty="0" smtClean="0">
                <a:latin typeface="Times New Roman" pitchFamily="18" charset="0"/>
                <a:cs typeface="Times New Roman" pitchFamily="18" charset="0"/>
              </a:rPr>
              <a:t>Reproducibility</a:t>
            </a:r>
            <a:endParaRPr lang="en-IN" sz="1600" b="1" dirty="0">
              <a:latin typeface="Times New Roman" pitchFamily="18" charset="0"/>
              <a:cs typeface="Times New Roman" pitchFamily="18" charset="0"/>
            </a:endParaRPr>
          </a:p>
        </p:txBody>
      </p:sp>
      <p:sp>
        <p:nvSpPr>
          <p:cNvPr id="45" name="Rectangle 44"/>
          <p:cNvSpPr/>
          <p:nvPr/>
        </p:nvSpPr>
        <p:spPr>
          <a:xfrm>
            <a:off x="6429388" y="5857892"/>
            <a:ext cx="1005403" cy="338554"/>
          </a:xfrm>
          <a:prstGeom prst="rect">
            <a:avLst/>
          </a:prstGeom>
          <a:solidFill>
            <a:schemeClr val="accent5">
              <a:lumMod val="20000"/>
              <a:lumOff val="80000"/>
            </a:schemeClr>
          </a:solidFill>
          <a:ln>
            <a:solidFill>
              <a:schemeClr val="tx1"/>
            </a:solidFill>
          </a:ln>
        </p:spPr>
        <p:txBody>
          <a:bodyPr wrap="square">
            <a:spAutoFit/>
          </a:bodyPr>
          <a:lstStyle/>
          <a:p>
            <a:r>
              <a:rPr lang="en-IN" sz="1600" b="1" dirty="0" smtClean="0">
                <a:latin typeface="Times New Roman" pitchFamily="18" charset="0"/>
                <a:cs typeface="Times New Roman" pitchFamily="18" charset="0"/>
              </a:rPr>
              <a:t>Recovery</a:t>
            </a:r>
            <a:endParaRPr lang="en-IN" sz="1600" b="1" dirty="0">
              <a:latin typeface="Times New Roman" pitchFamily="18" charset="0"/>
              <a:cs typeface="Times New Roman" pitchFamily="18" charset="0"/>
            </a:endParaRPr>
          </a:p>
        </p:txBody>
      </p:sp>
      <p:cxnSp>
        <p:nvCxnSpPr>
          <p:cNvPr id="84" name="Straight Connector 83"/>
          <p:cNvCxnSpPr/>
          <p:nvPr/>
        </p:nvCxnSpPr>
        <p:spPr>
          <a:xfrm>
            <a:off x="6858016" y="5214950"/>
            <a:ext cx="0" cy="144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1143000" y="609600"/>
            <a:ext cx="6840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6934200" y="1752600"/>
            <a:ext cx="500066"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7467600" y="1600200"/>
            <a:ext cx="412292" cy="338554"/>
          </a:xfrm>
          <a:prstGeom prst="rect">
            <a:avLst/>
          </a:prstGeom>
          <a:solidFill>
            <a:schemeClr val="accent1">
              <a:lumMod val="20000"/>
              <a:lumOff val="80000"/>
            </a:schemeClr>
          </a:solidFill>
          <a:ln>
            <a:solidFill>
              <a:schemeClr val="tx1"/>
            </a:solidFill>
          </a:ln>
        </p:spPr>
        <p:txBody>
          <a:bodyPr wrap="none">
            <a:spAutoFit/>
          </a:bodyPr>
          <a:lstStyle/>
          <a:p>
            <a:r>
              <a:rPr lang="en-US" sz="1600" b="1" dirty="0" smtClean="0">
                <a:latin typeface="Times New Roman" pitchFamily="18" charset="0"/>
                <a:cs typeface="Times New Roman" pitchFamily="18" charset="0"/>
              </a:rPr>
              <a:t>IR</a:t>
            </a:r>
          </a:p>
        </p:txBody>
      </p:sp>
      <p:cxnSp>
        <p:nvCxnSpPr>
          <p:cNvPr id="49" name="Straight Connector 48"/>
          <p:cNvCxnSpPr/>
          <p:nvPr/>
        </p:nvCxnSpPr>
        <p:spPr>
          <a:xfrm>
            <a:off x="6934200" y="2209800"/>
            <a:ext cx="500066"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7467600" y="2057400"/>
            <a:ext cx="1143000" cy="338554"/>
          </a:xfrm>
          <a:prstGeom prst="rect">
            <a:avLst/>
          </a:prstGeom>
          <a:solidFill>
            <a:schemeClr val="accent1">
              <a:lumMod val="20000"/>
              <a:lumOff val="80000"/>
            </a:schemeClr>
          </a:solidFill>
          <a:ln>
            <a:solidFill>
              <a:schemeClr val="tx1"/>
            </a:solidFill>
          </a:ln>
        </p:spPr>
        <p:txBody>
          <a:bodyPr wrap="square">
            <a:spAutoFit/>
          </a:bodyPr>
          <a:lstStyle/>
          <a:p>
            <a:r>
              <a:rPr lang="en-US" sz="1600" b="1" dirty="0" smtClean="0">
                <a:latin typeface="Times New Roman" pitchFamily="18" charset="0"/>
                <a:cs typeface="Times New Roman" pitchFamily="18" charset="0"/>
              </a:rPr>
              <a:t>TGA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 calcmode="lin" valueType="num">
                                      <p:cBhvr additive="base">
                                        <p:cTn id="7" dur="500" fill="hold"/>
                                        <p:tgtEl>
                                          <p:spTgt spid="8">
                                            <p:bg/>
                                          </p:spTgt>
                                        </p:tgtEl>
                                        <p:attrNameLst>
                                          <p:attrName>ppt_x</p:attrName>
                                        </p:attrNameLst>
                                      </p:cBhvr>
                                      <p:tavLst>
                                        <p:tav tm="0">
                                          <p:val>
                                            <p:strVal val="#ppt_x"/>
                                          </p:val>
                                        </p:tav>
                                        <p:tav tm="100000">
                                          <p:val>
                                            <p:strVal val="#ppt_x"/>
                                          </p:val>
                                        </p:tav>
                                      </p:tavLst>
                                    </p:anim>
                                    <p:anim calcmode="lin" valueType="num">
                                      <p:cBhvr additive="base">
                                        <p:cTn id="8" dur="500" fill="hold"/>
                                        <p:tgtEl>
                                          <p:spTgt spid="8">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additive="base">
                                        <p:cTn id="1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3">
                                            <p:bg/>
                                          </p:spTgt>
                                        </p:tgtEl>
                                        <p:attrNameLst>
                                          <p:attrName>style.visibility</p:attrName>
                                        </p:attrNameLst>
                                      </p:cBhvr>
                                      <p:to>
                                        <p:strVal val="visible"/>
                                      </p:to>
                                    </p:set>
                                    <p:anim calcmode="lin" valueType="num">
                                      <p:cBhvr additive="base">
                                        <p:cTn id="17" dur="500" fill="hold"/>
                                        <p:tgtEl>
                                          <p:spTgt spid="43">
                                            <p:bg/>
                                          </p:spTgt>
                                        </p:tgtEl>
                                        <p:attrNameLst>
                                          <p:attrName>ppt_x</p:attrName>
                                        </p:attrNameLst>
                                      </p:cBhvr>
                                      <p:tavLst>
                                        <p:tav tm="0">
                                          <p:val>
                                            <p:strVal val="#ppt_x"/>
                                          </p:val>
                                        </p:tav>
                                        <p:tav tm="100000">
                                          <p:val>
                                            <p:strVal val="#ppt_x"/>
                                          </p:val>
                                        </p:tav>
                                      </p:tavLst>
                                    </p:anim>
                                    <p:anim calcmode="lin" valueType="num">
                                      <p:cBhvr additive="base">
                                        <p:cTn id="18" dur="500" fill="hold"/>
                                        <p:tgtEl>
                                          <p:spTgt spid="43">
                                            <p:bg/>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3">
                                            <p:txEl>
                                              <p:pRg st="0" end="0"/>
                                            </p:txEl>
                                          </p:spTgt>
                                        </p:tgtEl>
                                        <p:attrNameLst>
                                          <p:attrName>style.visibility</p:attrName>
                                        </p:attrNameLst>
                                      </p:cBhvr>
                                      <p:to>
                                        <p:strVal val="visible"/>
                                      </p:to>
                                    </p:set>
                                    <p:anim calcmode="lin" valueType="num">
                                      <p:cBhvr additive="base">
                                        <p:cTn id="21" dur="500" fill="hold"/>
                                        <p:tgtEl>
                                          <p:spTgt spid="43">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2">
                                            <p:bg/>
                                          </p:spTgt>
                                        </p:tgtEl>
                                        <p:attrNameLst>
                                          <p:attrName>style.visibility</p:attrName>
                                        </p:attrNameLst>
                                      </p:cBhvr>
                                      <p:to>
                                        <p:strVal val="visible"/>
                                      </p:to>
                                    </p:set>
                                    <p:anim calcmode="lin" valueType="num">
                                      <p:cBhvr additive="base">
                                        <p:cTn id="27" dur="500" fill="hold"/>
                                        <p:tgtEl>
                                          <p:spTgt spid="32">
                                            <p:bg/>
                                          </p:spTgt>
                                        </p:tgtEl>
                                        <p:attrNameLst>
                                          <p:attrName>ppt_x</p:attrName>
                                        </p:attrNameLst>
                                      </p:cBhvr>
                                      <p:tavLst>
                                        <p:tav tm="0">
                                          <p:val>
                                            <p:strVal val="#ppt_x"/>
                                          </p:val>
                                        </p:tav>
                                        <p:tav tm="100000">
                                          <p:val>
                                            <p:strVal val="#ppt_x"/>
                                          </p:val>
                                        </p:tav>
                                      </p:tavLst>
                                    </p:anim>
                                    <p:anim calcmode="lin" valueType="num">
                                      <p:cBhvr additive="base">
                                        <p:cTn id="28" dur="500" fill="hold"/>
                                        <p:tgtEl>
                                          <p:spTgt spid="32">
                                            <p:bg/>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2">
                                            <p:txEl>
                                              <p:pRg st="0" end="0"/>
                                            </p:txEl>
                                          </p:spTgt>
                                        </p:tgtEl>
                                        <p:attrNameLst>
                                          <p:attrName>style.visibility</p:attrName>
                                        </p:attrNameLst>
                                      </p:cBhvr>
                                      <p:to>
                                        <p:strVal val="visible"/>
                                      </p:to>
                                    </p:set>
                                    <p:anim calcmode="lin" valueType="num">
                                      <p:cBhvr additive="base">
                                        <p:cTn id="31"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3">
                                            <p:bg/>
                                          </p:spTgt>
                                        </p:tgtEl>
                                        <p:attrNameLst>
                                          <p:attrName>style.visibility</p:attrName>
                                        </p:attrNameLst>
                                      </p:cBhvr>
                                      <p:to>
                                        <p:strVal val="visible"/>
                                      </p:to>
                                    </p:set>
                                    <p:anim calcmode="lin" valueType="num">
                                      <p:cBhvr additive="base">
                                        <p:cTn id="37" dur="500" fill="hold"/>
                                        <p:tgtEl>
                                          <p:spTgt spid="33">
                                            <p:bg/>
                                          </p:spTgt>
                                        </p:tgtEl>
                                        <p:attrNameLst>
                                          <p:attrName>ppt_x</p:attrName>
                                        </p:attrNameLst>
                                      </p:cBhvr>
                                      <p:tavLst>
                                        <p:tav tm="0">
                                          <p:val>
                                            <p:strVal val="#ppt_x"/>
                                          </p:val>
                                        </p:tav>
                                        <p:tav tm="100000">
                                          <p:val>
                                            <p:strVal val="#ppt_x"/>
                                          </p:val>
                                        </p:tav>
                                      </p:tavLst>
                                    </p:anim>
                                    <p:anim calcmode="lin" valueType="num">
                                      <p:cBhvr additive="base">
                                        <p:cTn id="38" dur="500" fill="hold"/>
                                        <p:tgtEl>
                                          <p:spTgt spid="33">
                                            <p:bg/>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3">
                                            <p:txEl>
                                              <p:pRg st="0" end="0"/>
                                            </p:txEl>
                                          </p:spTgt>
                                        </p:tgtEl>
                                        <p:attrNameLst>
                                          <p:attrName>style.visibility</p:attrName>
                                        </p:attrNameLst>
                                      </p:cBhvr>
                                      <p:to>
                                        <p:strVal val="visible"/>
                                      </p:to>
                                    </p:set>
                                    <p:anim calcmode="lin" valueType="num">
                                      <p:cBhvr additive="base">
                                        <p:cTn id="41" dur="500" fill="hold"/>
                                        <p:tgtEl>
                                          <p:spTgt spid="33">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58">
                                            <p:bg/>
                                          </p:spTgt>
                                        </p:tgtEl>
                                        <p:attrNameLst>
                                          <p:attrName>style.visibility</p:attrName>
                                        </p:attrNameLst>
                                      </p:cBhvr>
                                      <p:to>
                                        <p:strVal val="visible"/>
                                      </p:to>
                                    </p:set>
                                    <p:anim calcmode="lin" valueType="num">
                                      <p:cBhvr additive="base">
                                        <p:cTn id="47" dur="500" fill="hold"/>
                                        <p:tgtEl>
                                          <p:spTgt spid="58">
                                            <p:bg/>
                                          </p:spTgt>
                                        </p:tgtEl>
                                        <p:attrNameLst>
                                          <p:attrName>ppt_x</p:attrName>
                                        </p:attrNameLst>
                                      </p:cBhvr>
                                      <p:tavLst>
                                        <p:tav tm="0">
                                          <p:val>
                                            <p:strVal val="#ppt_x"/>
                                          </p:val>
                                        </p:tav>
                                        <p:tav tm="100000">
                                          <p:val>
                                            <p:strVal val="#ppt_x"/>
                                          </p:val>
                                        </p:tav>
                                      </p:tavLst>
                                    </p:anim>
                                    <p:anim calcmode="lin" valueType="num">
                                      <p:cBhvr additive="base">
                                        <p:cTn id="48" dur="500" fill="hold"/>
                                        <p:tgtEl>
                                          <p:spTgt spid="58">
                                            <p:bg/>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58">
                                            <p:txEl>
                                              <p:pRg st="0" end="0"/>
                                            </p:txEl>
                                          </p:spTgt>
                                        </p:tgtEl>
                                        <p:attrNameLst>
                                          <p:attrName>style.visibility</p:attrName>
                                        </p:attrNameLst>
                                      </p:cBhvr>
                                      <p:to>
                                        <p:strVal val="visible"/>
                                      </p:to>
                                    </p:set>
                                    <p:anim calcmode="lin" valueType="num">
                                      <p:cBhvr additive="base">
                                        <p:cTn id="51" dur="500" fill="hold"/>
                                        <p:tgtEl>
                                          <p:spTgt spid="58">
                                            <p:txEl>
                                              <p:pRg st="0" end="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56">
                                            <p:bg/>
                                          </p:spTgt>
                                        </p:tgtEl>
                                        <p:attrNameLst>
                                          <p:attrName>style.visibility</p:attrName>
                                        </p:attrNameLst>
                                      </p:cBhvr>
                                      <p:to>
                                        <p:strVal val="visible"/>
                                      </p:to>
                                    </p:set>
                                    <p:anim calcmode="lin" valueType="num">
                                      <p:cBhvr additive="base">
                                        <p:cTn id="57" dur="500" fill="hold"/>
                                        <p:tgtEl>
                                          <p:spTgt spid="56">
                                            <p:bg/>
                                          </p:spTgt>
                                        </p:tgtEl>
                                        <p:attrNameLst>
                                          <p:attrName>ppt_x</p:attrName>
                                        </p:attrNameLst>
                                      </p:cBhvr>
                                      <p:tavLst>
                                        <p:tav tm="0">
                                          <p:val>
                                            <p:strVal val="#ppt_x"/>
                                          </p:val>
                                        </p:tav>
                                        <p:tav tm="100000">
                                          <p:val>
                                            <p:strVal val="#ppt_x"/>
                                          </p:val>
                                        </p:tav>
                                      </p:tavLst>
                                    </p:anim>
                                    <p:anim calcmode="lin" valueType="num">
                                      <p:cBhvr additive="base">
                                        <p:cTn id="58" dur="500" fill="hold"/>
                                        <p:tgtEl>
                                          <p:spTgt spid="56">
                                            <p:bg/>
                                          </p:spTgt>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56">
                                            <p:txEl>
                                              <p:pRg st="0" end="0"/>
                                            </p:txEl>
                                          </p:spTgt>
                                        </p:tgtEl>
                                        <p:attrNameLst>
                                          <p:attrName>style.visibility</p:attrName>
                                        </p:attrNameLst>
                                      </p:cBhvr>
                                      <p:to>
                                        <p:strVal val="visible"/>
                                      </p:to>
                                    </p:set>
                                    <p:anim calcmode="lin" valueType="num">
                                      <p:cBhvr additive="base">
                                        <p:cTn id="61" dur="500" fill="hold"/>
                                        <p:tgtEl>
                                          <p:spTgt spid="56">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47">
                                            <p:bg/>
                                          </p:spTgt>
                                        </p:tgtEl>
                                        <p:attrNameLst>
                                          <p:attrName>style.visibility</p:attrName>
                                        </p:attrNameLst>
                                      </p:cBhvr>
                                      <p:to>
                                        <p:strVal val="visible"/>
                                      </p:to>
                                    </p:set>
                                    <p:anim calcmode="lin" valueType="num">
                                      <p:cBhvr additive="base">
                                        <p:cTn id="67" dur="500" fill="hold"/>
                                        <p:tgtEl>
                                          <p:spTgt spid="47">
                                            <p:bg/>
                                          </p:spTgt>
                                        </p:tgtEl>
                                        <p:attrNameLst>
                                          <p:attrName>ppt_x</p:attrName>
                                        </p:attrNameLst>
                                      </p:cBhvr>
                                      <p:tavLst>
                                        <p:tav tm="0">
                                          <p:val>
                                            <p:strVal val="#ppt_x"/>
                                          </p:val>
                                        </p:tav>
                                        <p:tav tm="100000">
                                          <p:val>
                                            <p:strVal val="#ppt_x"/>
                                          </p:val>
                                        </p:tav>
                                      </p:tavLst>
                                    </p:anim>
                                    <p:anim calcmode="lin" valueType="num">
                                      <p:cBhvr additive="base">
                                        <p:cTn id="68" dur="500" fill="hold"/>
                                        <p:tgtEl>
                                          <p:spTgt spid="47">
                                            <p:bg/>
                                          </p:spTgt>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47">
                                            <p:txEl>
                                              <p:pRg st="0" end="0"/>
                                            </p:txEl>
                                          </p:spTgt>
                                        </p:tgtEl>
                                        <p:attrNameLst>
                                          <p:attrName>style.visibility</p:attrName>
                                        </p:attrNameLst>
                                      </p:cBhvr>
                                      <p:to>
                                        <p:strVal val="visible"/>
                                      </p:to>
                                    </p:set>
                                    <p:anim calcmode="lin" valueType="num">
                                      <p:cBhvr additive="base">
                                        <p:cTn id="71" dur="500" fill="hold"/>
                                        <p:tgtEl>
                                          <p:spTgt spid="47">
                                            <p:txEl>
                                              <p:pRg st="0" end="0"/>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52">
                                            <p:bg/>
                                          </p:spTgt>
                                        </p:tgtEl>
                                        <p:attrNameLst>
                                          <p:attrName>style.visibility</p:attrName>
                                        </p:attrNameLst>
                                      </p:cBhvr>
                                      <p:to>
                                        <p:strVal val="visible"/>
                                      </p:to>
                                    </p:set>
                                    <p:anim calcmode="lin" valueType="num">
                                      <p:cBhvr additive="base">
                                        <p:cTn id="77" dur="500" fill="hold"/>
                                        <p:tgtEl>
                                          <p:spTgt spid="52">
                                            <p:bg/>
                                          </p:spTgt>
                                        </p:tgtEl>
                                        <p:attrNameLst>
                                          <p:attrName>ppt_x</p:attrName>
                                        </p:attrNameLst>
                                      </p:cBhvr>
                                      <p:tavLst>
                                        <p:tav tm="0">
                                          <p:val>
                                            <p:strVal val="#ppt_x"/>
                                          </p:val>
                                        </p:tav>
                                        <p:tav tm="100000">
                                          <p:val>
                                            <p:strVal val="#ppt_x"/>
                                          </p:val>
                                        </p:tav>
                                      </p:tavLst>
                                    </p:anim>
                                    <p:anim calcmode="lin" valueType="num">
                                      <p:cBhvr additive="base">
                                        <p:cTn id="78" dur="500" fill="hold"/>
                                        <p:tgtEl>
                                          <p:spTgt spid="52">
                                            <p:bg/>
                                          </p:spTgt>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52">
                                            <p:txEl>
                                              <p:pRg st="0" end="0"/>
                                            </p:txEl>
                                          </p:spTgt>
                                        </p:tgtEl>
                                        <p:attrNameLst>
                                          <p:attrName>style.visibility</p:attrName>
                                        </p:attrNameLst>
                                      </p:cBhvr>
                                      <p:to>
                                        <p:strVal val="visible"/>
                                      </p:to>
                                    </p:set>
                                    <p:anim calcmode="lin" valueType="num">
                                      <p:cBhvr additive="base">
                                        <p:cTn id="81" dur="500" fill="hold"/>
                                        <p:tgtEl>
                                          <p:spTgt spid="52">
                                            <p:txEl>
                                              <p:pRg st="0" end="0"/>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5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23">
                                            <p:bg/>
                                          </p:spTgt>
                                        </p:tgtEl>
                                        <p:attrNameLst>
                                          <p:attrName>style.visibility</p:attrName>
                                        </p:attrNameLst>
                                      </p:cBhvr>
                                      <p:to>
                                        <p:strVal val="visible"/>
                                      </p:to>
                                    </p:set>
                                    <p:anim calcmode="lin" valueType="num">
                                      <p:cBhvr additive="base">
                                        <p:cTn id="87" dur="500" fill="hold"/>
                                        <p:tgtEl>
                                          <p:spTgt spid="23">
                                            <p:bg/>
                                          </p:spTgt>
                                        </p:tgtEl>
                                        <p:attrNameLst>
                                          <p:attrName>ppt_x</p:attrName>
                                        </p:attrNameLst>
                                      </p:cBhvr>
                                      <p:tavLst>
                                        <p:tav tm="0">
                                          <p:val>
                                            <p:strVal val="#ppt_x"/>
                                          </p:val>
                                        </p:tav>
                                        <p:tav tm="100000">
                                          <p:val>
                                            <p:strVal val="#ppt_x"/>
                                          </p:val>
                                        </p:tav>
                                      </p:tavLst>
                                    </p:anim>
                                    <p:anim calcmode="lin" valueType="num">
                                      <p:cBhvr additive="base">
                                        <p:cTn id="88" dur="500" fill="hold"/>
                                        <p:tgtEl>
                                          <p:spTgt spid="23">
                                            <p:bg/>
                                          </p:spTgt>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3">
                                            <p:txEl>
                                              <p:pRg st="0" end="0"/>
                                            </p:txEl>
                                          </p:spTgt>
                                        </p:tgtEl>
                                        <p:attrNameLst>
                                          <p:attrName>style.visibility</p:attrName>
                                        </p:attrNameLst>
                                      </p:cBhvr>
                                      <p:to>
                                        <p:strVal val="visible"/>
                                      </p:to>
                                    </p:set>
                                    <p:anim calcmode="lin" valueType="num">
                                      <p:cBhvr additive="base">
                                        <p:cTn id="91"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23">
                                            <p:txEl>
                                              <p:pRg st="0" end="0"/>
                                            </p:txEl>
                                          </p:spTgt>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3">
                                            <p:txEl>
                                              <p:pRg st="1" end="1"/>
                                            </p:txEl>
                                          </p:spTgt>
                                        </p:tgtEl>
                                        <p:attrNameLst>
                                          <p:attrName>style.visibility</p:attrName>
                                        </p:attrNameLst>
                                      </p:cBhvr>
                                      <p:to>
                                        <p:strVal val="visible"/>
                                      </p:to>
                                    </p:set>
                                    <p:anim calcmode="lin" valueType="num">
                                      <p:cBhvr additive="base">
                                        <p:cTn id="95" dur="500" fill="hold"/>
                                        <p:tgtEl>
                                          <p:spTgt spid="23">
                                            <p:txEl>
                                              <p:pRg st="1" end="1"/>
                                            </p:txEl>
                                          </p:spTgt>
                                        </p:tgtEl>
                                        <p:attrNameLst>
                                          <p:attrName>ppt_x</p:attrName>
                                        </p:attrNameLst>
                                      </p:cBhvr>
                                      <p:tavLst>
                                        <p:tav tm="0">
                                          <p:val>
                                            <p:strVal val="#ppt_x"/>
                                          </p:val>
                                        </p:tav>
                                        <p:tav tm="100000">
                                          <p:val>
                                            <p:strVal val="#ppt_x"/>
                                          </p:val>
                                        </p:tav>
                                      </p:tavLst>
                                    </p:anim>
                                    <p:anim calcmode="lin" valueType="num">
                                      <p:cBhvr additive="base">
                                        <p:cTn id="96" dur="500" fill="hold"/>
                                        <p:tgtEl>
                                          <p:spTgt spid="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22">
                                            <p:bg/>
                                          </p:spTgt>
                                        </p:tgtEl>
                                        <p:attrNameLst>
                                          <p:attrName>style.visibility</p:attrName>
                                        </p:attrNameLst>
                                      </p:cBhvr>
                                      <p:to>
                                        <p:strVal val="visible"/>
                                      </p:to>
                                    </p:set>
                                    <p:anim calcmode="lin" valueType="num">
                                      <p:cBhvr additive="base">
                                        <p:cTn id="101" dur="500" fill="hold"/>
                                        <p:tgtEl>
                                          <p:spTgt spid="22">
                                            <p:bg/>
                                          </p:spTgt>
                                        </p:tgtEl>
                                        <p:attrNameLst>
                                          <p:attrName>ppt_x</p:attrName>
                                        </p:attrNameLst>
                                      </p:cBhvr>
                                      <p:tavLst>
                                        <p:tav tm="0">
                                          <p:val>
                                            <p:strVal val="#ppt_x"/>
                                          </p:val>
                                        </p:tav>
                                        <p:tav tm="100000">
                                          <p:val>
                                            <p:strVal val="#ppt_x"/>
                                          </p:val>
                                        </p:tav>
                                      </p:tavLst>
                                    </p:anim>
                                    <p:anim calcmode="lin" valueType="num">
                                      <p:cBhvr additive="base">
                                        <p:cTn id="102" dur="500" fill="hold"/>
                                        <p:tgtEl>
                                          <p:spTgt spid="22">
                                            <p:bg/>
                                          </p:spTgt>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22">
                                            <p:txEl>
                                              <p:pRg st="0" end="0"/>
                                            </p:txEl>
                                          </p:spTgt>
                                        </p:tgtEl>
                                        <p:attrNameLst>
                                          <p:attrName>style.visibility</p:attrName>
                                        </p:attrNameLst>
                                      </p:cBhvr>
                                      <p:to>
                                        <p:strVal val="visible"/>
                                      </p:to>
                                    </p:set>
                                    <p:anim calcmode="lin" valueType="num">
                                      <p:cBhvr additive="base">
                                        <p:cTn id="105"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106" dur="500" fill="hold"/>
                                        <p:tgtEl>
                                          <p:spTgt spid="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grpId="0" nodeType="clickEffect">
                                  <p:stCondLst>
                                    <p:cond delay="0"/>
                                  </p:stCondLst>
                                  <p:childTnLst>
                                    <p:set>
                                      <p:cBhvr>
                                        <p:cTn id="110" dur="1" fill="hold">
                                          <p:stCondLst>
                                            <p:cond delay="0"/>
                                          </p:stCondLst>
                                        </p:cTn>
                                        <p:tgtEl>
                                          <p:spTgt spid="15">
                                            <p:bg/>
                                          </p:spTgt>
                                        </p:tgtEl>
                                        <p:attrNameLst>
                                          <p:attrName>style.visibility</p:attrName>
                                        </p:attrNameLst>
                                      </p:cBhvr>
                                      <p:to>
                                        <p:strVal val="visible"/>
                                      </p:to>
                                    </p:set>
                                    <p:anim calcmode="lin" valueType="num">
                                      <p:cBhvr additive="base">
                                        <p:cTn id="111" dur="500" fill="hold"/>
                                        <p:tgtEl>
                                          <p:spTgt spid="15">
                                            <p:bg/>
                                          </p:spTgt>
                                        </p:tgtEl>
                                        <p:attrNameLst>
                                          <p:attrName>ppt_x</p:attrName>
                                        </p:attrNameLst>
                                      </p:cBhvr>
                                      <p:tavLst>
                                        <p:tav tm="0">
                                          <p:val>
                                            <p:strVal val="#ppt_x"/>
                                          </p:val>
                                        </p:tav>
                                        <p:tav tm="100000">
                                          <p:val>
                                            <p:strVal val="#ppt_x"/>
                                          </p:val>
                                        </p:tav>
                                      </p:tavLst>
                                    </p:anim>
                                    <p:anim calcmode="lin" valueType="num">
                                      <p:cBhvr additive="base">
                                        <p:cTn id="112" dur="500" fill="hold"/>
                                        <p:tgtEl>
                                          <p:spTgt spid="15">
                                            <p:bg/>
                                          </p:spTgt>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15">
                                            <p:txEl>
                                              <p:pRg st="0" end="0"/>
                                            </p:txEl>
                                          </p:spTgt>
                                        </p:tgtEl>
                                        <p:attrNameLst>
                                          <p:attrName>style.visibility</p:attrName>
                                        </p:attrNameLst>
                                      </p:cBhvr>
                                      <p:to>
                                        <p:strVal val="visible"/>
                                      </p:to>
                                    </p:set>
                                    <p:anim calcmode="lin" valueType="num">
                                      <p:cBhvr additive="base">
                                        <p:cTn id="115"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16"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grpId="0" nodeType="clickEffect">
                                  <p:stCondLst>
                                    <p:cond delay="0"/>
                                  </p:stCondLst>
                                  <p:childTnLst>
                                    <p:set>
                                      <p:cBhvr>
                                        <p:cTn id="120" dur="1" fill="hold">
                                          <p:stCondLst>
                                            <p:cond delay="0"/>
                                          </p:stCondLst>
                                        </p:cTn>
                                        <p:tgtEl>
                                          <p:spTgt spid="13">
                                            <p:bg/>
                                          </p:spTgt>
                                        </p:tgtEl>
                                        <p:attrNameLst>
                                          <p:attrName>style.visibility</p:attrName>
                                        </p:attrNameLst>
                                      </p:cBhvr>
                                      <p:to>
                                        <p:strVal val="visible"/>
                                      </p:to>
                                    </p:set>
                                    <p:anim calcmode="lin" valueType="num">
                                      <p:cBhvr additive="base">
                                        <p:cTn id="121" dur="500" fill="hold"/>
                                        <p:tgtEl>
                                          <p:spTgt spid="13">
                                            <p:bg/>
                                          </p:spTgt>
                                        </p:tgtEl>
                                        <p:attrNameLst>
                                          <p:attrName>ppt_x</p:attrName>
                                        </p:attrNameLst>
                                      </p:cBhvr>
                                      <p:tavLst>
                                        <p:tav tm="0">
                                          <p:val>
                                            <p:strVal val="#ppt_x"/>
                                          </p:val>
                                        </p:tav>
                                        <p:tav tm="100000">
                                          <p:val>
                                            <p:strVal val="#ppt_x"/>
                                          </p:val>
                                        </p:tav>
                                      </p:tavLst>
                                    </p:anim>
                                    <p:anim calcmode="lin" valueType="num">
                                      <p:cBhvr additive="base">
                                        <p:cTn id="122" dur="500" fill="hold"/>
                                        <p:tgtEl>
                                          <p:spTgt spid="13">
                                            <p:bg/>
                                          </p:spTgt>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0"/>
                                  </p:stCondLst>
                                  <p:childTnLst>
                                    <p:set>
                                      <p:cBhvr>
                                        <p:cTn id="124" dur="1" fill="hold">
                                          <p:stCondLst>
                                            <p:cond delay="0"/>
                                          </p:stCondLst>
                                        </p:cTn>
                                        <p:tgtEl>
                                          <p:spTgt spid="13">
                                            <p:txEl>
                                              <p:pRg st="0" end="0"/>
                                            </p:txEl>
                                          </p:spTgt>
                                        </p:tgtEl>
                                        <p:attrNameLst>
                                          <p:attrName>style.visibility</p:attrName>
                                        </p:attrNameLst>
                                      </p:cBhvr>
                                      <p:to>
                                        <p:strVal val="visible"/>
                                      </p:to>
                                    </p:set>
                                    <p:anim calcmode="lin" valueType="num">
                                      <p:cBhvr additive="base">
                                        <p:cTn id="125"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126"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4" fill="hold" grpId="0" nodeType="clickEffect">
                                  <p:stCondLst>
                                    <p:cond delay="0"/>
                                  </p:stCondLst>
                                  <p:childTnLst>
                                    <p:set>
                                      <p:cBhvr>
                                        <p:cTn id="130" dur="1" fill="hold">
                                          <p:stCondLst>
                                            <p:cond delay="0"/>
                                          </p:stCondLst>
                                        </p:cTn>
                                        <p:tgtEl>
                                          <p:spTgt spid="4">
                                            <p:bg/>
                                          </p:spTgt>
                                        </p:tgtEl>
                                        <p:attrNameLst>
                                          <p:attrName>style.visibility</p:attrName>
                                        </p:attrNameLst>
                                      </p:cBhvr>
                                      <p:to>
                                        <p:strVal val="visible"/>
                                      </p:to>
                                    </p:set>
                                    <p:anim calcmode="lin" valueType="num">
                                      <p:cBhvr additive="base">
                                        <p:cTn id="131" dur="500" fill="hold"/>
                                        <p:tgtEl>
                                          <p:spTgt spid="4">
                                            <p:bg/>
                                          </p:spTgt>
                                        </p:tgtEl>
                                        <p:attrNameLst>
                                          <p:attrName>ppt_x</p:attrName>
                                        </p:attrNameLst>
                                      </p:cBhvr>
                                      <p:tavLst>
                                        <p:tav tm="0">
                                          <p:val>
                                            <p:strVal val="#ppt_x"/>
                                          </p:val>
                                        </p:tav>
                                        <p:tav tm="100000">
                                          <p:val>
                                            <p:strVal val="#ppt_x"/>
                                          </p:val>
                                        </p:tav>
                                      </p:tavLst>
                                    </p:anim>
                                    <p:anim calcmode="lin" valueType="num">
                                      <p:cBhvr additive="base">
                                        <p:cTn id="132" dur="500" fill="hold"/>
                                        <p:tgtEl>
                                          <p:spTgt spid="4">
                                            <p:bg/>
                                          </p:spTgt>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4">
                                            <p:txEl>
                                              <p:pRg st="0" end="0"/>
                                            </p:txEl>
                                          </p:spTgt>
                                        </p:tgtEl>
                                        <p:attrNameLst>
                                          <p:attrName>style.visibility</p:attrName>
                                        </p:attrNameLst>
                                      </p:cBhvr>
                                      <p:to>
                                        <p:strVal val="visible"/>
                                      </p:to>
                                    </p:set>
                                    <p:anim calcmode="lin" valueType="num">
                                      <p:cBhvr additive="base">
                                        <p:cTn id="13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36"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4">
                                            <p:txEl>
                                              <p:pRg st="1" end="1"/>
                                            </p:txEl>
                                          </p:spTgt>
                                        </p:tgtEl>
                                        <p:attrNameLst>
                                          <p:attrName>style.visibility</p:attrName>
                                        </p:attrNameLst>
                                      </p:cBhvr>
                                      <p:to>
                                        <p:strVal val="visible"/>
                                      </p:to>
                                    </p:set>
                                    <p:anim calcmode="lin" valueType="num">
                                      <p:cBhvr additive="base">
                                        <p:cTn id="13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grpId="0" nodeType="clickEffect">
                                  <p:stCondLst>
                                    <p:cond delay="0"/>
                                  </p:stCondLst>
                                  <p:childTnLst>
                                    <p:set>
                                      <p:cBhvr>
                                        <p:cTn id="144" dur="1" fill="hold">
                                          <p:stCondLst>
                                            <p:cond delay="0"/>
                                          </p:stCondLst>
                                        </p:cTn>
                                        <p:tgtEl>
                                          <p:spTgt spid="6">
                                            <p:bg/>
                                          </p:spTgt>
                                        </p:tgtEl>
                                        <p:attrNameLst>
                                          <p:attrName>style.visibility</p:attrName>
                                        </p:attrNameLst>
                                      </p:cBhvr>
                                      <p:to>
                                        <p:strVal val="visible"/>
                                      </p:to>
                                    </p:set>
                                    <p:anim calcmode="lin" valueType="num">
                                      <p:cBhvr additive="base">
                                        <p:cTn id="145" dur="500" fill="hold"/>
                                        <p:tgtEl>
                                          <p:spTgt spid="6">
                                            <p:bg/>
                                          </p:spTgt>
                                        </p:tgtEl>
                                        <p:attrNameLst>
                                          <p:attrName>ppt_x</p:attrName>
                                        </p:attrNameLst>
                                      </p:cBhvr>
                                      <p:tavLst>
                                        <p:tav tm="0">
                                          <p:val>
                                            <p:strVal val="#ppt_x"/>
                                          </p:val>
                                        </p:tav>
                                        <p:tav tm="100000">
                                          <p:val>
                                            <p:strVal val="#ppt_x"/>
                                          </p:val>
                                        </p:tav>
                                      </p:tavLst>
                                    </p:anim>
                                    <p:anim calcmode="lin" valueType="num">
                                      <p:cBhvr additive="base">
                                        <p:cTn id="146" dur="500" fill="hold"/>
                                        <p:tgtEl>
                                          <p:spTgt spid="6">
                                            <p:bg/>
                                          </p:spTgt>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0"/>
                                  </p:stCondLst>
                                  <p:childTnLst>
                                    <p:set>
                                      <p:cBhvr>
                                        <p:cTn id="148" dur="1" fill="hold">
                                          <p:stCondLst>
                                            <p:cond delay="0"/>
                                          </p:stCondLst>
                                        </p:cTn>
                                        <p:tgtEl>
                                          <p:spTgt spid="6">
                                            <p:txEl>
                                              <p:pRg st="0" end="0"/>
                                            </p:txEl>
                                          </p:spTgt>
                                        </p:tgtEl>
                                        <p:attrNameLst>
                                          <p:attrName>style.visibility</p:attrName>
                                        </p:attrNameLst>
                                      </p:cBhvr>
                                      <p:to>
                                        <p:strVal val="visible"/>
                                      </p:to>
                                    </p:set>
                                    <p:anim calcmode="lin" valueType="num">
                                      <p:cBhvr additive="base">
                                        <p:cTn id="14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5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4" fill="hold" grpId="0" nodeType="clickEffect">
                                  <p:stCondLst>
                                    <p:cond delay="0"/>
                                  </p:stCondLst>
                                  <p:childTnLst>
                                    <p:set>
                                      <p:cBhvr>
                                        <p:cTn id="154" dur="1" fill="hold">
                                          <p:stCondLst>
                                            <p:cond delay="0"/>
                                          </p:stCondLst>
                                        </p:cTn>
                                        <p:tgtEl>
                                          <p:spTgt spid="41">
                                            <p:bg/>
                                          </p:spTgt>
                                        </p:tgtEl>
                                        <p:attrNameLst>
                                          <p:attrName>style.visibility</p:attrName>
                                        </p:attrNameLst>
                                      </p:cBhvr>
                                      <p:to>
                                        <p:strVal val="visible"/>
                                      </p:to>
                                    </p:set>
                                    <p:anim calcmode="lin" valueType="num">
                                      <p:cBhvr additive="base">
                                        <p:cTn id="155" dur="500" fill="hold"/>
                                        <p:tgtEl>
                                          <p:spTgt spid="41">
                                            <p:bg/>
                                          </p:spTgt>
                                        </p:tgtEl>
                                        <p:attrNameLst>
                                          <p:attrName>ppt_x</p:attrName>
                                        </p:attrNameLst>
                                      </p:cBhvr>
                                      <p:tavLst>
                                        <p:tav tm="0">
                                          <p:val>
                                            <p:strVal val="#ppt_x"/>
                                          </p:val>
                                        </p:tav>
                                        <p:tav tm="100000">
                                          <p:val>
                                            <p:strVal val="#ppt_x"/>
                                          </p:val>
                                        </p:tav>
                                      </p:tavLst>
                                    </p:anim>
                                    <p:anim calcmode="lin" valueType="num">
                                      <p:cBhvr additive="base">
                                        <p:cTn id="156" dur="500" fill="hold"/>
                                        <p:tgtEl>
                                          <p:spTgt spid="41">
                                            <p:bg/>
                                          </p:spTgt>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0"/>
                                  </p:stCondLst>
                                  <p:childTnLst>
                                    <p:set>
                                      <p:cBhvr>
                                        <p:cTn id="158" dur="1" fill="hold">
                                          <p:stCondLst>
                                            <p:cond delay="0"/>
                                          </p:stCondLst>
                                        </p:cTn>
                                        <p:tgtEl>
                                          <p:spTgt spid="41">
                                            <p:txEl>
                                              <p:pRg st="0" end="0"/>
                                            </p:txEl>
                                          </p:spTgt>
                                        </p:tgtEl>
                                        <p:attrNameLst>
                                          <p:attrName>style.visibility</p:attrName>
                                        </p:attrNameLst>
                                      </p:cBhvr>
                                      <p:to>
                                        <p:strVal val="visible"/>
                                      </p:to>
                                    </p:set>
                                    <p:anim calcmode="lin" valueType="num">
                                      <p:cBhvr additive="base">
                                        <p:cTn id="159"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additive="base">
                                        <p:cTn id="160" dur="500" fill="hold"/>
                                        <p:tgtEl>
                                          <p:spTgt spid="4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1" fill="hold">
                      <p:stCondLst>
                        <p:cond delay="indefinite"/>
                      </p:stCondLst>
                      <p:childTnLst>
                        <p:par>
                          <p:cTn id="162" fill="hold">
                            <p:stCondLst>
                              <p:cond delay="0"/>
                            </p:stCondLst>
                            <p:childTnLst>
                              <p:par>
                                <p:cTn id="163" presetID="2" presetClass="entr" presetSubtype="4" fill="hold" grpId="0" nodeType="clickEffect">
                                  <p:stCondLst>
                                    <p:cond delay="0"/>
                                  </p:stCondLst>
                                  <p:childTnLst>
                                    <p:set>
                                      <p:cBhvr>
                                        <p:cTn id="164" dur="1" fill="hold">
                                          <p:stCondLst>
                                            <p:cond delay="0"/>
                                          </p:stCondLst>
                                        </p:cTn>
                                        <p:tgtEl>
                                          <p:spTgt spid="24">
                                            <p:bg/>
                                          </p:spTgt>
                                        </p:tgtEl>
                                        <p:attrNameLst>
                                          <p:attrName>style.visibility</p:attrName>
                                        </p:attrNameLst>
                                      </p:cBhvr>
                                      <p:to>
                                        <p:strVal val="visible"/>
                                      </p:to>
                                    </p:set>
                                    <p:anim calcmode="lin" valueType="num">
                                      <p:cBhvr additive="base">
                                        <p:cTn id="165" dur="500" fill="hold"/>
                                        <p:tgtEl>
                                          <p:spTgt spid="24">
                                            <p:bg/>
                                          </p:spTgt>
                                        </p:tgtEl>
                                        <p:attrNameLst>
                                          <p:attrName>ppt_x</p:attrName>
                                        </p:attrNameLst>
                                      </p:cBhvr>
                                      <p:tavLst>
                                        <p:tav tm="0">
                                          <p:val>
                                            <p:strVal val="#ppt_x"/>
                                          </p:val>
                                        </p:tav>
                                        <p:tav tm="100000">
                                          <p:val>
                                            <p:strVal val="#ppt_x"/>
                                          </p:val>
                                        </p:tav>
                                      </p:tavLst>
                                    </p:anim>
                                    <p:anim calcmode="lin" valueType="num">
                                      <p:cBhvr additive="base">
                                        <p:cTn id="166" dur="500" fill="hold"/>
                                        <p:tgtEl>
                                          <p:spTgt spid="24">
                                            <p:bg/>
                                          </p:spTgt>
                                        </p:tgtEl>
                                        <p:attrNameLst>
                                          <p:attrName>ppt_y</p:attrName>
                                        </p:attrNameLst>
                                      </p:cBhvr>
                                      <p:tavLst>
                                        <p:tav tm="0">
                                          <p:val>
                                            <p:strVal val="1+#ppt_h/2"/>
                                          </p:val>
                                        </p:tav>
                                        <p:tav tm="100000">
                                          <p:val>
                                            <p:strVal val="#ppt_y"/>
                                          </p:val>
                                        </p:tav>
                                      </p:tavLst>
                                    </p:anim>
                                  </p:childTnLst>
                                </p:cTn>
                              </p:par>
                              <p:par>
                                <p:cTn id="167" presetID="2" presetClass="entr" presetSubtype="4" fill="hold" grpId="0" nodeType="withEffect">
                                  <p:stCondLst>
                                    <p:cond delay="0"/>
                                  </p:stCondLst>
                                  <p:childTnLst>
                                    <p:set>
                                      <p:cBhvr>
                                        <p:cTn id="168" dur="1" fill="hold">
                                          <p:stCondLst>
                                            <p:cond delay="0"/>
                                          </p:stCondLst>
                                        </p:cTn>
                                        <p:tgtEl>
                                          <p:spTgt spid="24">
                                            <p:txEl>
                                              <p:pRg st="0" end="0"/>
                                            </p:txEl>
                                          </p:spTgt>
                                        </p:tgtEl>
                                        <p:attrNameLst>
                                          <p:attrName>style.visibility</p:attrName>
                                        </p:attrNameLst>
                                      </p:cBhvr>
                                      <p:to>
                                        <p:strVal val="visible"/>
                                      </p:to>
                                    </p:set>
                                    <p:anim calcmode="lin" valueType="num">
                                      <p:cBhvr additive="base">
                                        <p:cTn id="169"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170" dur="500" fill="hold"/>
                                        <p:tgtEl>
                                          <p:spTgt spid="2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1" fill="hold">
                      <p:stCondLst>
                        <p:cond delay="indefinite"/>
                      </p:stCondLst>
                      <p:childTnLst>
                        <p:par>
                          <p:cTn id="172" fill="hold">
                            <p:stCondLst>
                              <p:cond delay="0"/>
                            </p:stCondLst>
                            <p:childTnLst>
                              <p:par>
                                <p:cTn id="173" presetID="2" presetClass="entr" presetSubtype="4" fill="hold" grpId="0" nodeType="clickEffect">
                                  <p:stCondLst>
                                    <p:cond delay="0"/>
                                  </p:stCondLst>
                                  <p:childTnLst>
                                    <p:set>
                                      <p:cBhvr>
                                        <p:cTn id="174" dur="1" fill="hold">
                                          <p:stCondLst>
                                            <p:cond delay="0"/>
                                          </p:stCondLst>
                                        </p:cTn>
                                        <p:tgtEl>
                                          <p:spTgt spid="25">
                                            <p:bg/>
                                          </p:spTgt>
                                        </p:tgtEl>
                                        <p:attrNameLst>
                                          <p:attrName>style.visibility</p:attrName>
                                        </p:attrNameLst>
                                      </p:cBhvr>
                                      <p:to>
                                        <p:strVal val="visible"/>
                                      </p:to>
                                    </p:set>
                                    <p:anim calcmode="lin" valueType="num">
                                      <p:cBhvr additive="base">
                                        <p:cTn id="175" dur="500" fill="hold"/>
                                        <p:tgtEl>
                                          <p:spTgt spid="25">
                                            <p:bg/>
                                          </p:spTgt>
                                        </p:tgtEl>
                                        <p:attrNameLst>
                                          <p:attrName>ppt_x</p:attrName>
                                        </p:attrNameLst>
                                      </p:cBhvr>
                                      <p:tavLst>
                                        <p:tav tm="0">
                                          <p:val>
                                            <p:strVal val="#ppt_x"/>
                                          </p:val>
                                        </p:tav>
                                        <p:tav tm="100000">
                                          <p:val>
                                            <p:strVal val="#ppt_x"/>
                                          </p:val>
                                        </p:tav>
                                      </p:tavLst>
                                    </p:anim>
                                    <p:anim calcmode="lin" valueType="num">
                                      <p:cBhvr additive="base">
                                        <p:cTn id="176" dur="500" fill="hold"/>
                                        <p:tgtEl>
                                          <p:spTgt spid="25">
                                            <p:bg/>
                                          </p:spTgt>
                                        </p:tgtEl>
                                        <p:attrNameLst>
                                          <p:attrName>ppt_y</p:attrName>
                                        </p:attrNameLst>
                                      </p:cBhvr>
                                      <p:tavLst>
                                        <p:tav tm="0">
                                          <p:val>
                                            <p:strVal val="1+#ppt_h/2"/>
                                          </p:val>
                                        </p:tav>
                                        <p:tav tm="100000">
                                          <p:val>
                                            <p:strVal val="#ppt_y"/>
                                          </p:val>
                                        </p:tav>
                                      </p:tavLst>
                                    </p:anim>
                                  </p:childTnLst>
                                </p:cTn>
                              </p:par>
                              <p:par>
                                <p:cTn id="177" presetID="2" presetClass="entr" presetSubtype="4" fill="hold" grpId="0" nodeType="withEffect">
                                  <p:stCondLst>
                                    <p:cond delay="0"/>
                                  </p:stCondLst>
                                  <p:childTnLst>
                                    <p:set>
                                      <p:cBhvr>
                                        <p:cTn id="178" dur="1" fill="hold">
                                          <p:stCondLst>
                                            <p:cond delay="0"/>
                                          </p:stCondLst>
                                        </p:cTn>
                                        <p:tgtEl>
                                          <p:spTgt spid="25">
                                            <p:txEl>
                                              <p:pRg st="0" end="0"/>
                                            </p:txEl>
                                          </p:spTgt>
                                        </p:tgtEl>
                                        <p:attrNameLst>
                                          <p:attrName>style.visibility</p:attrName>
                                        </p:attrNameLst>
                                      </p:cBhvr>
                                      <p:to>
                                        <p:strVal val="visible"/>
                                      </p:to>
                                    </p:set>
                                    <p:anim calcmode="lin" valueType="num">
                                      <p:cBhvr additive="base">
                                        <p:cTn id="179"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additive="base">
                                        <p:cTn id="180" dur="500" fill="hold"/>
                                        <p:tgtEl>
                                          <p:spTgt spid="2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81" fill="hold">
                      <p:stCondLst>
                        <p:cond delay="indefinite"/>
                      </p:stCondLst>
                      <p:childTnLst>
                        <p:par>
                          <p:cTn id="182" fill="hold">
                            <p:stCondLst>
                              <p:cond delay="0"/>
                            </p:stCondLst>
                            <p:childTnLst>
                              <p:par>
                                <p:cTn id="183" presetID="2" presetClass="entr" presetSubtype="4" fill="hold" grpId="0" nodeType="clickEffect">
                                  <p:stCondLst>
                                    <p:cond delay="0"/>
                                  </p:stCondLst>
                                  <p:childTnLst>
                                    <p:set>
                                      <p:cBhvr>
                                        <p:cTn id="184" dur="1" fill="hold">
                                          <p:stCondLst>
                                            <p:cond delay="0"/>
                                          </p:stCondLst>
                                        </p:cTn>
                                        <p:tgtEl>
                                          <p:spTgt spid="95">
                                            <p:bg/>
                                          </p:spTgt>
                                        </p:tgtEl>
                                        <p:attrNameLst>
                                          <p:attrName>style.visibility</p:attrName>
                                        </p:attrNameLst>
                                      </p:cBhvr>
                                      <p:to>
                                        <p:strVal val="visible"/>
                                      </p:to>
                                    </p:set>
                                    <p:anim calcmode="lin" valueType="num">
                                      <p:cBhvr additive="base">
                                        <p:cTn id="185" dur="500" fill="hold"/>
                                        <p:tgtEl>
                                          <p:spTgt spid="95">
                                            <p:bg/>
                                          </p:spTgt>
                                        </p:tgtEl>
                                        <p:attrNameLst>
                                          <p:attrName>ppt_x</p:attrName>
                                        </p:attrNameLst>
                                      </p:cBhvr>
                                      <p:tavLst>
                                        <p:tav tm="0">
                                          <p:val>
                                            <p:strVal val="#ppt_x"/>
                                          </p:val>
                                        </p:tav>
                                        <p:tav tm="100000">
                                          <p:val>
                                            <p:strVal val="#ppt_x"/>
                                          </p:val>
                                        </p:tav>
                                      </p:tavLst>
                                    </p:anim>
                                    <p:anim calcmode="lin" valueType="num">
                                      <p:cBhvr additive="base">
                                        <p:cTn id="186" dur="500" fill="hold"/>
                                        <p:tgtEl>
                                          <p:spTgt spid="95">
                                            <p:bg/>
                                          </p:spTgt>
                                        </p:tgtEl>
                                        <p:attrNameLst>
                                          <p:attrName>ppt_y</p:attrName>
                                        </p:attrNameLst>
                                      </p:cBhvr>
                                      <p:tavLst>
                                        <p:tav tm="0">
                                          <p:val>
                                            <p:strVal val="1+#ppt_h/2"/>
                                          </p:val>
                                        </p:tav>
                                        <p:tav tm="100000">
                                          <p:val>
                                            <p:strVal val="#ppt_y"/>
                                          </p:val>
                                        </p:tav>
                                      </p:tavLst>
                                    </p:anim>
                                  </p:childTnLst>
                                </p:cTn>
                              </p:par>
                              <p:par>
                                <p:cTn id="187" presetID="2" presetClass="entr" presetSubtype="4" fill="hold" grpId="0" nodeType="withEffect">
                                  <p:stCondLst>
                                    <p:cond delay="0"/>
                                  </p:stCondLst>
                                  <p:childTnLst>
                                    <p:set>
                                      <p:cBhvr>
                                        <p:cTn id="188" dur="1" fill="hold">
                                          <p:stCondLst>
                                            <p:cond delay="0"/>
                                          </p:stCondLst>
                                        </p:cTn>
                                        <p:tgtEl>
                                          <p:spTgt spid="95">
                                            <p:txEl>
                                              <p:pRg st="0" end="0"/>
                                            </p:txEl>
                                          </p:spTgt>
                                        </p:tgtEl>
                                        <p:attrNameLst>
                                          <p:attrName>style.visibility</p:attrName>
                                        </p:attrNameLst>
                                      </p:cBhvr>
                                      <p:to>
                                        <p:strVal val="visible"/>
                                      </p:to>
                                    </p:set>
                                    <p:anim calcmode="lin" valueType="num">
                                      <p:cBhvr additive="base">
                                        <p:cTn id="189" dur="500" fill="hold"/>
                                        <p:tgtEl>
                                          <p:spTgt spid="95">
                                            <p:txEl>
                                              <p:pRg st="0" end="0"/>
                                            </p:txEl>
                                          </p:spTgt>
                                        </p:tgtEl>
                                        <p:attrNameLst>
                                          <p:attrName>ppt_x</p:attrName>
                                        </p:attrNameLst>
                                      </p:cBhvr>
                                      <p:tavLst>
                                        <p:tav tm="0">
                                          <p:val>
                                            <p:strVal val="#ppt_x"/>
                                          </p:val>
                                        </p:tav>
                                        <p:tav tm="100000">
                                          <p:val>
                                            <p:strVal val="#ppt_x"/>
                                          </p:val>
                                        </p:tav>
                                      </p:tavLst>
                                    </p:anim>
                                    <p:anim calcmode="lin" valueType="num">
                                      <p:cBhvr additive="base">
                                        <p:cTn id="190" dur="500" fill="hold"/>
                                        <p:tgtEl>
                                          <p:spTgt spid="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1" fill="hold">
                      <p:stCondLst>
                        <p:cond delay="indefinite"/>
                      </p:stCondLst>
                      <p:childTnLst>
                        <p:par>
                          <p:cTn id="192" fill="hold">
                            <p:stCondLst>
                              <p:cond delay="0"/>
                            </p:stCondLst>
                            <p:childTnLst>
                              <p:par>
                                <p:cTn id="193" presetID="2" presetClass="entr" presetSubtype="4" fill="hold" grpId="0" nodeType="clickEffect">
                                  <p:stCondLst>
                                    <p:cond delay="0"/>
                                  </p:stCondLst>
                                  <p:childTnLst>
                                    <p:set>
                                      <p:cBhvr>
                                        <p:cTn id="194" dur="1" fill="hold">
                                          <p:stCondLst>
                                            <p:cond delay="0"/>
                                          </p:stCondLst>
                                        </p:cTn>
                                        <p:tgtEl>
                                          <p:spTgt spid="45">
                                            <p:bg/>
                                          </p:spTgt>
                                        </p:tgtEl>
                                        <p:attrNameLst>
                                          <p:attrName>style.visibility</p:attrName>
                                        </p:attrNameLst>
                                      </p:cBhvr>
                                      <p:to>
                                        <p:strVal val="visible"/>
                                      </p:to>
                                    </p:set>
                                    <p:anim calcmode="lin" valueType="num">
                                      <p:cBhvr additive="base">
                                        <p:cTn id="195" dur="500" fill="hold"/>
                                        <p:tgtEl>
                                          <p:spTgt spid="45">
                                            <p:bg/>
                                          </p:spTgt>
                                        </p:tgtEl>
                                        <p:attrNameLst>
                                          <p:attrName>ppt_x</p:attrName>
                                        </p:attrNameLst>
                                      </p:cBhvr>
                                      <p:tavLst>
                                        <p:tav tm="0">
                                          <p:val>
                                            <p:strVal val="#ppt_x"/>
                                          </p:val>
                                        </p:tav>
                                        <p:tav tm="100000">
                                          <p:val>
                                            <p:strVal val="#ppt_x"/>
                                          </p:val>
                                        </p:tav>
                                      </p:tavLst>
                                    </p:anim>
                                    <p:anim calcmode="lin" valueType="num">
                                      <p:cBhvr additive="base">
                                        <p:cTn id="196" dur="500" fill="hold"/>
                                        <p:tgtEl>
                                          <p:spTgt spid="45">
                                            <p:bg/>
                                          </p:spTgt>
                                        </p:tgtEl>
                                        <p:attrNameLst>
                                          <p:attrName>ppt_y</p:attrName>
                                        </p:attrNameLst>
                                      </p:cBhvr>
                                      <p:tavLst>
                                        <p:tav tm="0">
                                          <p:val>
                                            <p:strVal val="1+#ppt_h/2"/>
                                          </p:val>
                                        </p:tav>
                                        <p:tav tm="100000">
                                          <p:val>
                                            <p:strVal val="#ppt_y"/>
                                          </p:val>
                                        </p:tav>
                                      </p:tavLst>
                                    </p:anim>
                                  </p:childTnLst>
                                </p:cTn>
                              </p:par>
                              <p:par>
                                <p:cTn id="197" presetID="2" presetClass="entr" presetSubtype="4" fill="hold" grpId="0" nodeType="withEffect">
                                  <p:stCondLst>
                                    <p:cond delay="0"/>
                                  </p:stCondLst>
                                  <p:childTnLst>
                                    <p:set>
                                      <p:cBhvr>
                                        <p:cTn id="198" dur="1" fill="hold">
                                          <p:stCondLst>
                                            <p:cond delay="0"/>
                                          </p:stCondLst>
                                        </p:cTn>
                                        <p:tgtEl>
                                          <p:spTgt spid="45">
                                            <p:txEl>
                                              <p:pRg st="0" end="0"/>
                                            </p:txEl>
                                          </p:spTgt>
                                        </p:tgtEl>
                                        <p:attrNameLst>
                                          <p:attrName>style.visibility</p:attrName>
                                        </p:attrNameLst>
                                      </p:cBhvr>
                                      <p:to>
                                        <p:strVal val="visible"/>
                                      </p:to>
                                    </p:set>
                                    <p:anim calcmode="lin" valueType="num">
                                      <p:cBhvr additive="base">
                                        <p:cTn id="199" dur="500" fill="hold"/>
                                        <p:tgtEl>
                                          <p:spTgt spid="45">
                                            <p:txEl>
                                              <p:pRg st="0" end="0"/>
                                            </p:txEl>
                                          </p:spTgt>
                                        </p:tgtEl>
                                        <p:attrNameLst>
                                          <p:attrName>ppt_x</p:attrName>
                                        </p:attrNameLst>
                                      </p:cBhvr>
                                      <p:tavLst>
                                        <p:tav tm="0">
                                          <p:val>
                                            <p:strVal val="#ppt_x"/>
                                          </p:val>
                                        </p:tav>
                                        <p:tav tm="100000">
                                          <p:val>
                                            <p:strVal val="#ppt_x"/>
                                          </p:val>
                                        </p:tav>
                                      </p:tavLst>
                                    </p:anim>
                                    <p:anim calcmode="lin" valueType="num">
                                      <p:cBhvr additive="base">
                                        <p:cTn id="200" dur="500" fill="hold"/>
                                        <p:tgtEl>
                                          <p:spTgt spid="4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animBg="1"/>
      <p:bldP spid="6" grpId="0" build="allAtOnce" animBg="1"/>
      <p:bldP spid="8" grpId="0" build="allAtOnce" animBg="1"/>
      <p:bldP spid="13" grpId="0" build="allAtOnce" animBg="1"/>
      <p:bldP spid="15" grpId="0" build="allAtOnce" animBg="1"/>
      <p:bldP spid="22" grpId="0" build="allAtOnce" animBg="1"/>
      <p:bldP spid="23" grpId="0" build="allAtOnce" animBg="1"/>
      <p:bldP spid="24" grpId="0" build="allAtOnce" animBg="1"/>
      <p:bldP spid="25" grpId="0" build="allAtOnce" animBg="1"/>
      <p:bldP spid="32" grpId="0" build="allAtOnce" animBg="1"/>
      <p:bldP spid="33" grpId="0" build="allAtOnce" animBg="1"/>
      <p:bldP spid="56" grpId="0" build="allAtOnce" animBg="1"/>
      <p:bldP spid="58" grpId="0" build="allAtOnce" animBg="1"/>
      <p:bldP spid="41" grpId="0" build="allAtOnce" animBg="1"/>
      <p:bldP spid="43" grpId="0" build="allAtOnce" animBg="1"/>
      <p:bldP spid="95" grpId="0" build="allAtOnce" animBg="1"/>
      <p:bldP spid="45" grpId="0" build="allAtOnce" animBg="1"/>
      <p:bldP spid="47" grpId="0" build="allAtOnce" animBg="1"/>
      <p:bldP spid="52" grpId="0" build="allAtOnce"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572560" cy="1071538"/>
          </a:xfrm>
        </p:spPr>
        <p:txBody>
          <a:bodyPr>
            <a:noAutofit/>
          </a:bodyPr>
          <a:lstStyle/>
          <a:p>
            <a:pPr algn="ctr"/>
            <a: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Drug of Interest                    Tinidazole                                            </a:t>
            </a:r>
            <a:endParaRPr lang="en-IN" sz="32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27" name="Rectangle 3"/>
          <p:cNvSpPr>
            <a:spLocks noChangeArrowheads="1"/>
          </p:cNvSpPr>
          <p:nvPr/>
        </p:nvSpPr>
        <p:spPr bwMode="auto">
          <a:xfrm>
            <a:off x="1071538" y="1643050"/>
            <a:ext cx="6858048" cy="338554"/>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IN" sz="1600" dirty="0" smtClean="0">
                <a:solidFill>
                  <a:srgbClr val="C00000"/>
                </a:solidFill>
              </a:rPr>
              <a:t>1‐(2‐ Ethyl sulfonyl ethyl) –2 – methyl – 5‐ nitroimidozole</a:t>
            </a:r>
            <a:endParaRPr lang="en-IN" sz="1600" dirty="0">
              <a:solidFill>
                <a:srgbClr val="C00000"/>
              </a:solidFill>
              <a:latin typeface="Times New Roman" pitchFamily="18" charset="0"/>
              <a:cs typeface="Times New Roman" pitchFamily="18" charset="0"/>
            </a:endParaRPr>
          </a:p>
        </p:txBody>
      </p:sp>
      <p:sp>
        <p:nvSpPr>
          <p:cNvPr id="143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dirty="0"/>
          </a:p>
        </p:txBody>
      </p:sp>
      <p:sp>
        <p:nvSpPr>
          <p:cNvPr id="9" name="Oval 8"/>
          <p:cNvSpPr/>
          <p:nvPr/>
        </p:nvSpPr>
        <p:spPr>
          <a:xfrm>
            <a:off x="1142976" y="4857760"/>
            <a:ext cx="7215270" cy="1285860"/>
          </a:xfrm>
          <a:prstGeom prst="ellipse">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buClr>
                <a:srgbClr val="002060"/>
              </a:buClr>
              <a:buFont typeface="Wingdings" pitchFamily="2" charset="2"/>
              <a:buChar char="Ø"/>
            </a:pPr>
            <a:r>
              <a:rPr lang="en-US" sz="1600" dirty="0" smtClean="0">
                <a:solidFill>
                  <a:schemeClr val="tx1"/>
                </a:solidFill>
                <a:latin typeface="Times New Roman" pitchFamily="18" charset="0"/>
                <a:cs typeface="Times New Roman" pitchFamily="18" charset="0"/>
              </a:rPr>
              <a:t> </a:t>
            </a:r>
            <a:r>
              <a:rPr lang="it-IT" dirty="0" smtClean="0">
                <a:solidFill>
                  <a:schemeClr val="tx1"/>
                </a:solidFill>
                <a:latin typeface="Times New Roman" pitchFamily="18" charset="0"/>
                <a:cs typeface="Times New Roman" pitchFamily="18" charset="0"/>
              </a:rPr>
              <a:t>A novel </a:t>
            </a:r>
            <a:r>
              <a:rPr lang="en-IN" dirty="0" smtClean="0">
                <a:solidFill>
                  <a:schemeClr val="tx1"/>
                </a:solidFill>
                <a:latin typeface="Times New Roman" pitchFamily="18" charset="0"/>
                <a:cs typeface="Times New Roman" pitchFamily="18" charset="0"/>
              </a:rPr>
              <a:t>antiparasitic drug.</a:t>
            </a:r>
            <a:endParaRPr lang="en-US" dirty="0" smtClean="0">
              <a:solidFill>
                <a:schemeClr val="tx1"/>
              </a:solidFill>
              <a:latin typeface="Times New Roman" pitchFamily="18" charset="0"/>
              <a:cs typeface="Times New Roman" pitchFamily="18" charset="0"/>
            </a:endParaRPr>
          </a:p>
          <a:p>
            <a:pPr lvl="1">
              <a:buFont typeface="Wingdings" pitchFamily="2" charset="2"/>
              <a:buChar char="Ø"/>
            </a:pPr>
            <a:r>
              <a:rPr lang="en-IN" dirty="0" smtClean="0">
                <a:solidFill>
                  <a:schemeClr val="tx1"/>
                </a:solidFill>
                <a:latin typeface="Times New Roman" pitchFamily="18" charset="0"/>
                <a:cs typeface="Times New Roman" pitchFamily="18" charset="0"/>
              </a:rPr>
              <a:t>Used against protozoan infection. </a:t>
            </a:r>
            <a:endParaRPr lang="en-US" dirty="0" smtClean="0">
              <a:solidFill>
                <a:schemeClr val="tx1"/>
              </a:solidFill>
              <a:latin typeface="Times New Roman" pitchFamily="18" charset="0"/>
              <a:cs typeface="Times New Roman" pitchFamily="18" charset="0"/>
            </a:endParaRPr>
          </a:p>
          <a:p>
            <a:pPr lvl="1">
              <a:buFont typeface="Wingdings" pitchFamily="2" charset="2"/>
              <a:buChar char="Ø"/>
            </a:pPr>
            <a:endParaRPr lang="en-IN" sz="1600" dirty="0">
              <a:solidFill>
                <a:schemeClr val="tx1"/>
              </a:solidFill>
              <a:latin typeface="Times New Roman" pitchFamily="18" charset="0"/>
              <a:cs typeface="Times New Roman" pitchFamily="18" charset="0"/>
            </a:endParaRPr>
          </a:p>
        </p:txBody>
      </p:sp>
      <p:sp>
        <p:nvSpPr>
          <p:cNvPr id="2970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9699" name="Object 3"/>
          <p:cNvGraphicFramePr>
            <a:graphicFrameLocks noChangeAspect="1"/>
          </p:cNvGraphicFramePr>
          <p:nvPr/>
        </p:nvGraphicFramePr>
        <p:xfrm>
          <a:off x="2786050" y="2285992"/>
          <a:ext cx="4929222" cy="1749558"/>
        </p:xfrm>
        <a:graphic>
          <a:graphicData uri="http://schemas.openxmlformats.org/presentationml/2006/ole">
            <p:oleObj spid="_x0000_s40962" name="ChemSketch" r:id="rId3" imgW="3419856" imgH="1088136" progId="">
              <p:embed/>
            </p:oleObj>
          </a:graphicData>
        </a:graphic>
      </p:graphicFrame>
      <p:sp>
        <p:nvSpPr>
          <p:cNvPr id="11" name="Minus 10"/>
          <p:cNvSpPr/>
          <p:nvPr/>
        </p:nvSpPr>
        <p:spPr>
          <a:xfrm>
            <a:off x="4724400" y="533400"/>
            <a:ext cx="1828800" cy="519114"/>
          </a:xfrm>
          <a:prstGeom prst="mathMinus">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       </a:t>
            </a:r>
            <a:endParaRPr lang="en-US" dirty="0">
              <a:solidFill>
                <a:srgbClr val="FF0000"/>
              </a:solidFill>
            </a:endParaRPr>
          </a:p>
        </p:txBody>
      </p:sp>
      <p:cxnSp>
        <p:nvCxnSpPr>
          <p:cNvPr id="10" name="Straight Connector 9"/>
          <p:cNvCxnSpPr/>
          <p:nvPr/>
        </p:nvCxnSpPr>
        <p:spPr>
          <a:xfrm>
            <a:off x="1600200" y="1143000"/>
            <a:ext cx="6840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699"/>
                                        </p:tgtEl>
                                        <p:attrNameLst>
                                          <p:attrName>style.visibility</p:attrName>
                                        </p:attrNameLst>
                                      </p:cBhvr>
                                      <p:to>
                                        <p:strVal val="visible"/>
                                      </p:to>
                                    </p:set>
                                    <p:anim calcmode="lin" valueType="num">
                                      <p:cBhvr additive="base">
                                        <p:cTn id="7" dur="500" fill="hold"/>
                                        <p:tgtEl>
                                          <p:spTgt spid="29699"/>
                                        </p:tgtEl>
                                        <p:attrNameLst>
                                          <p:attrName>ppt_x</p:attrName>
                                        </p:attrNameLst>
                                      </p:cBhvr>
                                      <p:tavLst>
                                        <p:tav tm="0">
                                          <p:val>
                                            <p:strVal val="#ppt_x"/>
                                          </p:val>
                                        </p:tav>
                                        <p:tav tm="100000">
                                          <p:val>
                                            <p:strVal val="#ppt_x"/>
                                          </p:val>
                                        </p:tav>
                                      </p:tavLst>
                                    </p:anim>
                                    <p:anim calcmode="lin" valueType="num">
                                      <p:cBhvr additive="base">
                                        <p:cTn id="8" dur="500" fill="hold"/>
                                        <p:tgtEl>
                                          <p:spTgt spid="296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62000" y="0"/>
            <a:ext cx="7498080" cy="785834"/>
          </a:xfrm>
        </p:spPr>
        <p:txBody>
          <a:bodyPr>
            <a:normAutofit/>
          </a:bodyPr>
          <a:lstStyle/>
          <a:p>
            <a:pPr algn="ctr" fontAlgn="auto">
              <a:spcBef>
                <a:spcPts val="0"/>
              </a:spcBef>
              <a:spcAft>
                <a:spcPts val="0"/>
              </a:spcAft>
              <a:defRPr/>
            </a:pPr>
            <a: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Chemicals and Reagents </a:t>
            </a:r>
            <a:endParaRPr lang="en-US" sz="32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Content Placeholder 4"/>
          <p:cNvSpPr>
            <a:spLocks noGrp="1"/>
          </p:cNvSpPr>
          <p:nvPr>
            <p:ph idx="1"/>
          </p:nvPr>
        </p:nvSpPr>
        <p:spPr>
          <a:xfrm>
            <a:off x="304800" y="1143000"/>
            <a:ext cx="8355336" cy="5429288"/>
          </a:xfrm>
        </p:spPr>
        <p:txBody>
          <a:bodyPr>
            <a:noAutofit/>
          </a:bodyPr>
          <a:lstStyle/>
          <a:p>
            <a:pPr algn="just">
              <a:buClr>
                <a:srgbClr val="002060"/>
              </a:buClr>
              <a:buFont typeface="Wingdings" pitchFamily="2" charset="2"/>
              <a:buChar char="Ø"/>
            </a:pPr>
            <a:r>
              <a:rPr lang="en-IN" sz="2200" dirty="0" smtClean="0">
                <a:latin typeface="Times New Roman" pitchFamily="18" charset="0"/>
                <a:cs typeface="Times New Roman" pitchFamily="18" charset="0"/>
              </a:rPr>
              <a:t>Polyaniline was procured from </a:t>
            </a:r>
            <a:r>
              <a:rPr lang="en-US" sz="2200" dirty="0" smtClean="0">
                <a:latin typeface="Times New Roman" pitchFamily="18" charset="0"/>
                <a:cs typeface="Times New Roman" pitchFamily="18" charset="0"/>
              </a:rPr>
              <a:t>RFCL limited</a:t>
            </a:r>
            <a:r>
              <a:rPr lang="en-IN" sz="2200" dirty="0" smtClean="0">
                <a:latin typeface="Times New Roman" pitchFamily="18" charset="0"/>
                <a:cs typeface="Times New Roman" pitchFamily="18" charset="0"/>
              </a:rPr>
              <a:t>. </a:t>
            </a:r>
            <a:r>
              <a:rPr lang="en-US" sz="2200" dirty="0" smtClean="0">
                <a:latin typeface="Times New Roman" pitchFamily="18" charset="0"/>
                <a:cs typeface="Times New Roman" pitchFamily="18" charset="0"/>
              </a:rPr>
              <a:t>Camphor sulphonic acid used as a doping agent was obtained from Ranbaxy, India.</a:t>
            </a:r>
            <a:endParaRPr lang="en-IN" sz="2200" dirty="0" smtClean="0">
              <a:latin typeface="Times New Roman" pitchFamily="18" charset="0"/>
              <a:cs typeface="Times New Roman" pitchFamily="18" charset="0"/>
            </a:endParaRPr>
          </a:p>
          <a:p>
            <a:pPr algn="just">
              <a:buClr>
                <a:srgbClr val="0070C0"/>
              </a:buClr>
            </a:pPr>
            <a:endParaRPr lang="en-IN" sz="2200" dirty="0" smtClean="0">
              <a:latin typeface="Times New Roman" pitchFamily="18" charset="0"/>
              <a:cs typeface="Times New Roman" pitchFamily="18" charset="0"/>
            </a:endParaRPr>
          </a:p>
          <a:p>
            <a:pPr algn="just">
              <a:buClr>
                <a:srgbClr val="002060"/>
              </a:buClr>
              <a:buFont typeface="Wingdings" pitchFamily="2" charset="2"/>
              <a:buChar char="Ø"/>
            </a:pPr>
            <a:r>
              <a:rPr lang="en-US" sz="2200" dirty="0" smtClean="0">
                <a:latin typeface="Times New Roman" pitchFamily="18" charset="0"/>
                <a:cs typeface="Times New Roman" pitchFamily="18" charset="0"/>
              </a:rPr>
              <a:t>Tinidazole standard (98% purity) was obtained from </a:t>
            </a:r>
            <a:r>
              <a:rPr lang="en-IN" sz="2200" dirty="0" smtClean="0">
                <a:latin typeface="Times New Roman" pitchFamily="18" charset="0"/>
                <a:cs typeface="Times New Roman" pitchFamily="18" charset="0"/>
              </a:rPr>
              <a:t>Cipla Clinical Research Pvt. Ltd., Ahmedabad</a:t>
            </a:r>
            <a:r>
              <a:rPr lang="en-US" sz="2200" dirty="0" smtClean="0">
                <a:latin typeface="Times New Roman" pitchFamily="18" charset="0"/>
                <a:cs typeface="Times New Roman" pitchFamily="18" charset="0"/>
              </a:rPr>
              <a:t>, India. </a:t>
            </a:r>
          </a:p>
          <a:p>
            <a:pPr algn="just">
              <a:buClr>
                <a:srgbClr val="0070C0"/>
              </a:buClr>
            </a:pPr>
            <a:endParaRPr lang="en-IN" sz="2200" dirty="0" smtClean="0">
              <a:latin typeface="Times New Roman" pitchFamily="18" charset="0"/>
              <a:cs typeface="Times New Roman" pitchFamily="18" charset="0"/>
            </a:endParaRPr>
          </a:p>
          <a:p>
            <a:pPr algn="just">
              <a:buClr>
                <a:srgbClr val="002060"/>
              </a:buClr>
              <a:buFont typeface="Wingdings" pitchFamily="2" charset="2"/>
              <a:buChar char="Ø"/>
            </a:pPr>
            <a:r>
              <a:rPr lang="en-US" sz="2200" dirty="0" smtClean="0">
                <a:latin typeface="Times New Roman" pitchFamily="18" charset="0"/>
                <a:cs typeface="Times New Roman" pitchFamily="18" charset="0"/>
              </a:rPr>
              <a:t>Tablets containing Tinidazole (</a:t>
            </a:r>
            <a:r>
              <a:rPr lang="en-IN" sz="2200" dirty="0" smtClean="0">
                <a:latin typeface="Times New Roman" pitchFamily="18" charset="0"/>
                <a:cs typeface="Times New Roman" pitchFamily="18" charset="0"/>
              </a:rPr>
              <a:t>VIROVIR</a:t>
            </a:r>
            <a:r>
              <a:rPr lang="en-US" sz="2200" dirty="0" smtClean="0">
                <a:latin typeface="Times New Roman" pitchFamily="18" charset="0"/>
                <a:cs typeface="Times New Roman" pitchFamily="18" charset="0"/>
              </a:rPr>
              <a:t>) labeled 300 mg were</a:t>
            </a:r>
            <a:r>
              <a:rPr lang="en-US" sz="2200" b="1" dirty="0" smtClean="0">
                <a:latin typeface="Times New Roman" pitchFamily="18" charset="0"/>
                <a:cs typeface="Times New Roman" pitchFamily="18" charset="0"/>
              </a:rPr>
              <a:t> </a:t>
            </a:r>
            <a:r>
              <a:rPr lang="en-US" sz="2200" dirty="0" smtClean="0">
                <a:latin typeface="Times New Roman" pitchFamily="18" charset="0"/>
                <a:cs typeface="Times New Roman" pitchFamily="18" charset="0"/>
              </a:rPr>
              <a:t>obtained from commercial sources.</a:t>
            </a:r>
          </a:p>
          <a:p>
            <a:pPr algn="just">
              <a:buClr>
                <a:srgbClr val="0070C0"/>
              </a:buClr>
              <a:buNone/>
            </a:pPr>
            <a:endParaRPr lang="en-US" sz="2200" dirty="0" smtClean="0">
              <a:latin typeface="Times New Roman" pitchFamily="18" charset="0"/>
              <a:cs typeface="Times New Roman" pitchFamily="18" charset="0"/>
            </a:endParaRPr>
          </a:p>
          <a:p>
            <a:pPr algn="just">
              <a:buClr>
                <a:srgbClr val="002060"/>
              </a:buClr>
              <a:buFont typeface="Wingdings" pitchFamily="2" charset="2"/>
              <a:buChar char="Ø"/>
            </a:pPr>
            <a:r>
              <a:rPr lang="en-IN" sz="2200" dirty="0" smtClean="0">
                <a:latin typeface="Times New Roman" pitchFamily="18" charset="0"/>
                <a:cs typeface="Times New Roman" pitchFamily="18" charset="0"/>
              </a:rPr>
              <a:t>A stock solution of </a:t>
            </a:r>
            <a:r>
              <a:rPr lang="en-US" sz="2200" dirty="0" smtClean="0">
                <a:latin typeface="Times New Roman" pitchFamily="18" charset="0"/>
                <a:cs typeface="Times New Roman" pitchFamily="18" charset="0"/>
              </a:rPr>
              <a:t>tinidazole </a:t>
            </a:r>
            <a:r>
              <a:rPr lang="en-IN" sz="2200" dirty="0" smtClean="0">
                <a:latin typeface="Times New Roman" pitchFamily="18" charset="0"/>
                <a:cs typeface="Times New Roman" pitchFamily="18" charset="0"/>
              </a:rPr>
              <a:t>(1 mg/mL) was prepared in </a:t>
            </a:r>
            <a:r>
              <a:rPr lang="en-US" sz="2200" dirty="0" smtClean="0">
                <a:latin typeface="Times New Roman" pitchFamily="18" charset="0"/>
                <a:cs typeface="Times New Roman" pitchFamily="18" charset="0"/>
              </a:rPr>
              <a:t>N</a:t>
            </a:r>
            <a:r>
              <a:rPr lang="en-IN" sz="2200" dirty="0" smtClean="0">
                <a:latin typeface="Times New Roman" pitchFamily="18" charset="0"/>
                <a:cs typeface="Times New Roman" pitchFamily="18" charset="0"/>
              </a:rPr>
              <a:t>, N-dimethylformamide (DMF).</a:t>
            </a:r>
          </a:p>
          <a:p>
            <a:pPr algn="just">
              <a:buClr>
                <a:srgbClr val="0070C0"/>
              </a:buClr>
              <a:buNone/>
            </a:pPr>
            <a:endParaRPr lang="en-IN" sz="2200" dirty="0" smtClean="0">
              <a:latin typeface="Times New Roman" pitchFamily="18" charset="0"/>
              <a:cs typeface="Times New Roman" pitchFamily="18" charset="0"/>
            </a:endParaRPr>
          </a:p>
          <a:p>
            <a:pPr algn="just">
              <a:buClr>
                <a:srgbClr val="002060"/>
              </a:buClr>
              <a:buFont typeface="Wingdings" pitchFamily="2" charset="2"/>
              <a:buChar char="Ø"/>
            </a:pPr>
            <a:r>
              <a:rPr lang="en-US" sz="2200" dirty="0" smtClean="0">
                <a:latin typeface="Times New Roman" pitchFamily="18" charset="0"/>
                <a:cs typeface="Times New Roman" pitchFamily="18" charset="0"/>
              </a:rPr>
              <a:t>BR </a:t>
            </a:r>
            <a:r>
              <a:rPr lang="en-IN" sz="2200" dirty="0" smtClean="0">
                <a:latin typeface="Times New Roman" pitchFamily="18" charset="0"/>
                <a:ea typeface="Calibri"/>
                <a:cs typeface="Times New Roman" pitchFamily="18" charset="0"/>
              </a:rPr>
              <a:t>buffers (</a:t>
            </a:r>
            <a:r>
              <a:rPr lang="en-IN" sz="2200" dirty="0" smtClean="0">
                <a:latin typeface="Times New Roman" pitchFamily="18" charset="0"/>
                <a:cs typeface="Times New Roman" pitchFamily="18" charset="0"/>
              </a:rPr>
              <a:t>2.5 to 12.0</a:t>
            </a:r>
            <a:r>
              <a:rPr lang="en-IN" sz="2200" dirty="0" smtClean="0">
                <a:latin typeface="Times New Roman" pitchFamily="18" charset="0"/>
                <a:ea typeface="Calibri"/>
                <a:cs typeface="Times New Roman" pitchFamily="18" charset="0"/>
              </a:rPr>
              <a:t>)  and </a:t>
            </a:r>
            <a:r>
              <a:rPr lang="en-US" sz="2200" dirty="0" smtClean="0">
                <a:latin typeface="Times New Roman" pitchFamily="18" charset="0"/>
                <a:cs typeface="Times New Roman" pitchFamily="18" charset="0"/>
              </a:rPr>
              <a:t>Potassium chloride (1.0 M).</a:t>
            </a:r>
          </a:p>
          <a:p>
            <a:pPr algn="just"/>
            <a:endParaRPr lang="en-IN" sz="2200" dirty="0">
              <a:latin typeface="Times New Roman" pitchFamily="18" charset="0"/>
              <a:cs typeface="Times New Roman" pitchFamily="18" charset="0"/>
            </a:endParaRPr>
          </a:p>
        </p:txBody>
      </p:sp>
      <p:cxnSp>
        <p:nvCxnSpPr>
          <p:cNvPr id="4" name="Straight Connector 3"/>
          <p:cNvCxnSpPr/>
          <p:nvPr/>
        </p:nvCxnSpPr>
        <p:spPr>
          <a:xfrm>
            <a:off x="1295400" y="838200"/>
            <a:ext cx="6840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786" y="0"/>
            <a:ext cx="7929586" cy="785818"/>
          </a:xfrm>
        </p:spPr>
        <p:txBody>
          <a:bodyPr>
            <a:normAutofit/>
          </a:bodyPr>
          <a:lstStyle/>
          <a:p>
            <a:pPr algn="ctr"/>
            <a: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Synthesis of Polyaniline </a:t>
            </a:r>
            <a:endParaRPr lang="en-IN" sz="32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Rectangle 7"/>
          <p:cNvSpPr/>
          <p:nvPr/>
        </p:nvSpPr>
        <p:spPr>
          <a:xfrm>
            <a:off x="0" y="1000108"/>
            <a:ext cx="8000960" cy="369332"/>
          </a:xfrm>
          <a:prstGeom prst="rect">
            <a:avLst/>
          </a:prstGeom>
        </p:spPr>
        <p:txBody>
          <a:bodyPr wrap="square">
            <a:spAutoFit/>
          </a:bodyPr>
          <a:lstStyle/>
          <a:p>
            <a:pPr algn="ctr"/>
            <a:r>
              <a:rPr lang="en-US" dirty="0" smtClean="0">
                <a:latin typeface="Times New Roman" pitchFamily="18" charset="0"/>
                <a:cs typeface="Times New Roman" pitchFamily="18" charset="0"/>
              </a:rPr>
              <a:t>Polyaniline nanopowder was synthesized by Interfacial polymerization method.</a:t>
            </a:r>
            <a:endParaRPr lang="en-IN" dirty="0"/>
          </a:p>
        </p:txBody>
      </p:sp>
      <p:pic>
        <p:nvPicPr>
          <p:cNvPr id="9" name="Picture 6"/>
          <p:cNvPicPr>
            <a:picLocks noChangeAspect="1" noChangeArrowheads="1"/>
          </p:cNvPicPr>
          <p:nvPr/>
        </p:nvPicPr>
        <p:blipFill>
          <a:blip r:embed="rId2" cstate="print"/>
          <a:srcRect/>
          <a:stretch>
            <a:fillRect/>
          </a:stretch>
        </p:blipFill>
        <p:spPr bwMode="auto">
          <a:xfrm>
            <a:off x="5500694" y="1928802"/>
            <a:ext cx="1500198" cy="3357586"/>
          </a:xfrm>
          <a:prstGeom prst="rect">
            <a:avLst/>
          </a:prstGeom>
          <a:noFill/>
          <a:ln w="9525">
            <a:noFill/>
            <a:miter lim="800000"/>
            <a:headEnd/>
            <a:tailEnd/>
          </a:ln>
        </p:spPr>
      </p:pic>
      <p:pic>
        <p:nvPicPr>
          <p:cNvPr id="10" name="Picture 4"/>
          <p:cNvPicPr>
            <a:picLocks noChangeAspect="1" noChangeArrowheads="1"/>
          </p:cNvPicPr>
          <p:nvPr/>
        </p:nvPicPr>
        <p:blipFill>
          <a:blip r:embed="rId3" cstate="print"/>
          <a:srcRect/>
          <a:stretch>
            <a:fillRect/>
          </a:stretch>
        </p:blipFill>
        <p:spPr bwMode="auto">
          <a:xfrm>
            <a:off x="7143768" y="2000240"/>
            <a:ext cx="1604607" cy="3286148"/>
          </a:xfrm>
          <a:prstGeom prst="rect">
            <a:avLst/>
          </a:prstGeom>
          <a:noFill/>
          <a:ln w="9525">
            <a:noFill/>
            <a:miter lim="800000"/>
            <a:headEnd/>
            <a:tailEnd/>
          </a:ln>
        </p:spPr>
      </p:pic>
      <p:sp>
        <p:nvSpPr>
          <p:cNvPr id="11" name="Rectangle 10"/>
          <p:cNvSpPr/>
          <p:nvPr/>
        </p:nvSpPr>
        <p:spPr>
          <a:xfrm>
            <a:off x="5643570" y="5429264"/>
            <a:ext cx="3214710" cy="738664"/>
          </a:xfrm>
          <a:prstGeom prst="rect">
            <a:avLst/>
          </a:prstGeom>
        </p:spPr>
        <p:txBody>
          <a:bodyPr wrap="square">
            <a:spAutoFit/>
          </a:bodyPr>
          <a:lstStyle/>
          <a:p>
            <a:pPr algn="ctr">
              <a:defRPr/>
            </a:pPr>
            <a:r>
              <a:rPr lang="en-US" sz="1400" b="1" dirty="0" smtClean="0">
                <a:effectLst>
                  <a:outerShdw blurRad="38100" dist="38100" dir="2700000" algn="tl">
                    <a:srgbClr val="000000">
                      <a:alpha val="43137"/>
                    </a:srgbClr>
                  </a:outerShdw>
                </a:effectLst>
                <a:latin typeface="Times New Roman" pitchFamily="18" charset="0"/>
              </a:rPr>
              <a:t> </a:t>
            </a:r>
            <a:r>
              <a:rPr lang="en-US" sz="1400" b="1" dirty="0" smtClean="0">
                <a:solidFill>
                  <a:srgbClr val="C00000"/>
                </a:solidFill>
                <a:effectLst>
                  <a:outerShdw blurRad="38100" dist="38100" dir="2700000" algn="tl">
                    <a:srgbClr val="000000">
                      <a:alpha val="43137"/>
                    </a:srgbClr>
                  </a:outerShdw>
                </a:effectLst>
                <a:latin typeface="Times New Roman" pitchFamily="18" charset="0"/>
              </a:rPr>
              <a:t>Synthesis of  P</a:t>
            </a:r>
            <a:r>
              <a:rPr lang="en-IN" sz="1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ANI </a:t>
            </a:r>
            <a:r>
              <a:rPr lang="en-US" sz="1400" b="1" dirty="0" smtClean="0">
                <a:solidFill>
                  <a:srgbClr val="C00000"/>
                </a:solidFill>
                <a:effectLst>
                  <a:outerShdw blurRad="38100" dist="38100" dir="2700000" algn="tl">
                    <a:srgbClr val="000000">
                      <a:alpha val="43137"/>
                    </a:srgbClr>
                  </a:outerShdw>
                </a:effectLst>
                <a:latin typeface="Times New Roman" pitchFamily="18" charset="0"/>
              </a:rPr>
              <a:t>Nanopowder</a:t>
            </a:r>
          </a:p>
          <a:p>
            <a:pPr marL="342900" indent="-342900" algn="ctr">
              <a:buFontTx/>
              <a:buAutoNum type="alphaUcParenBoth"/>
              <a:defRPr/>
            </a:pPr>
            <a:r>
              <a:rPr lang="en-US" sz="1400" b="1" dirty="0" smtClean="0">
                <a:solidFill>
                  <a:srgbClr val="C00000"/>
                </a:solidFill>
                <a:effectLst>
                  <a:outerShdw blurRad="38100" dist="38100" dir="2700000" algn="tl">
                    <a:srgbClr val="000000">
                      <a:alpha val="43137"/>
                    </a:srgbClr>
                  </a:outerShdw>
                </a:effectLst>
                <a:latin typeface="Times New Roman" pitchFamily="18" charset="0"/>
              </a:rPr>
              <a:t>Before Polymerization</a:t>
            </a:r>
          </a:p>
          <a:p>
            <a:pPr marL="342900" indent="-342900" algn="ctr">
              <a:buFontTx/>
              <a:buAutoNum type="alphaUcParenBoth"/>
              <a:defRPr/>
            </a:pPr>
            <a:r>
              <a:rPr lang="en-US" sz="1400" b="1" dirty="0" smtClean="0">
                <a:solidFill>
                  <a:srgbClr val="C00000"/>
                </a:solidFill>
                <a:effectLst>
                  <a:outerShdw blurRad="38100" dist="38100" dir="2700000" algn="tl">
                    <a:srgbClr val="000000">
                      <a:alpha val="43137"/>
                    </a:srgbClr>
                  </a:outerShdw>
                </a:effectLst>
                <a:latin typeface="Times New Roman" pitchFamily="18" charset="0"/>
              </a:rPr>
              <a:t> After Polymerization</a:t>
            </a:r>
            <a:endParaRPr lang="en-IN" sz="1400" b="1" baseline="-25000"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4" name="Rectangle 12"/>
          <p:cNvSpPr>
            <a:spLocks noChangeArrowheads="1"/>
          </p:cNvSpPr>
          <p:nvPr/>
        </p:nvSpPr>
        <p:spPr bwMode="auto">
          <a:xfrm>
            <a:off x="5500694" y="2000240"/>
            <a:ext cx="350838" cy="369888"/>
          </a:xfrm>
          <a:prstGeom prst="rect">
            <a:avLst/>
          </a:prstGeom>
          <a:noFill/>
          <a:ln w="9525">
            <a:noFill/>
            <a:miter lim="800000"/>
            <a:headEnd/>
            <a:tailEnd/>
          </a:ln>
        </p:spPr>
        <p:txBody>
          <a:bodyPr wrap="none">
            <a:spAutoFit/>
          </a:bodyPr>
          <a:lstStyle/>
          <a:p>
            <a:r>
              <a:rPr lang="en-IN" b="1" dirty="0">
                <a:latin typeface="Times New Roman" pitchFamily="18" charset="0"/>
                <a:cs typeface="Times New Roman" pitchFamily="18" charset="0"/>
              </a:rPr>
              <a:t>A</a:t>
            </a:r>
            <a:endParaRPr lang="en-US" b="1" dirty="0"/>
          </a:p>
        </p:txBody>
      </p:sp>
      <p:sp>
        <p:nvSpPr>
          <p:cNvPr id="16" name="Rectangle 12"/>
          <p:cNvSpPr>
            <a:spLocks noChangeArrowheads="1"/>
          </p:cNvSpPr>
          <p:nvPr/>
        </p:nvSpPr>
        <p:spPr bwMode="auto">
          <a:xfrm>
            <a:off x="7143768" y="2000240"/>
            <a:ext cx="350838" cy="369888"/>
          </a:xfrm>
          <a:prstGeom prst="rect">
            <a:avLst/>
          </a:prstGeom>
          <a:noFill/>
          <a:ln w="9525">
            <a:noFill/>
            <a:miter lim="800000"/>
            <a:headEnd/>
            <a:tailEnd/>
          </a:ln>
        </p:spPr>
        <p:txBody>
          <a:bodyPr wrap="none">
            <a:spAutoFit/>
          </a:bodyPr>
          <a:lstStyle/>
          <a:p>
            <a:r>
              <a:rPr lang="en-IN" b="1" dirty="0" smtClean="0">
                <a:latin typeface="Times New Roman" pitchFamily="18" charset="0"/>
                <a:cs typeface="Times New Roman" pitchFamily="18" charset="0"/>
              </a:rPr>
              <a:t>B</a:t>
            </a:r>
            <a:endParaRPr lang="en-US" b="1" dirty="0"/>
          </a:p>
        </p:txBody>
      </p:sp>
      <p:cxnSp>
        <p:nvCxnSpPr>
          <p:cNvPr id="18" name="Straight Connector 17"/>
          <p:cNvCxnSpPr/>
          <p:nvPr/>
        </p:nvCxnSpPr>
        <p:spPr>
          <a:xfrm>
            <a:off x="1066800" y="838200"/>
            <a:ext cx="684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00034" y="1357298"/>
            <a:ext cx="4346190" cy="369332"/>
          </a:xfrm>
          <a:prstGeom prst="rect">
            <a:avLst/>
          </a:prstGeom>
        </p:spPr>
        <p:txBody>
          <a:bodyPr wrap="none">
            <a:spAutoFit/>
          </a:bodyPr>
          <a:lstStyle/>
          <a:p>
            <a:r>
              <a:rPr lang="en-US" dirty="0" smtClean="0">
                <a:latin typeface="Times New Roman" pitchFamily="18" charset="0"/>
                <a:cs typeface="Times New Roman" pitchFamily="18" charset="0"/>
              </a:rPr>
              <a:t>Typical synthesis consists the following steps</a:t>
            </a:r>
            <a:endParaRPr lang="en-US" dirty="0">
              <a:latin typeface="Times New Roman" pitchFamily="18" charset="0"/>
              <a:cs typeface="Times New Roman" pitchFamily="18" charset="0"/>
            </a:endParaRPr>
          </a:p>
        </p:txBody>
      </p:sp>
      <p:sp>
        <p:nvSpPr>
          <p:cNvPr id="13" name="Down Arrow 12"/>
          <p:cNvSpPr/>
          <p:nvPr/>
        </p:nvSpPr>
        <p:spPr>
          <a:xfrm>
            <a:off x="2357422" y="1714488"/>
            <a:ext cx="214314" cy="35719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C00000"/>
                </a:solidFill>
              </a:ln>
              <a:solidFill>
                <a:srgbClr val="FF0000"/>
              </a:solidFill>
            </a:endParaRPr>
          </a:p>
        </p:txBody>
      </p:sp>
      <p:sp>
        <p:nvSpPr>
          <p:cNvPr id="15" name="Rectangle 14"/>
          <p:cNvSpPr/>
          <p:nvPr/>
        </p:nvSpPr>
        <p:spPr>
          <a:xfrm>
            <a:off x="285720" y="2071678"/>
            <a:ext cx="4857784" cy="646331"/>
          </a:xfrm>
          <a:prstGeom prst="rect">
            <a:avLst/>
          </a:prstGeom>
        </p:spPr>
        <p:txBody>
          <a:bodyPr wrap="square">
            <a:spAutoFit/>
          </a:bodyPr>
          <a:lstStyle/>
          <a:p>
            <a:pPr marL="284163" indent="-284163" algn="just"/>
            <a:r>
              <a:rPr lang="en-US" b="1" dirty="0" smtClean="0">
                <a:solidFill>
                  <a:srgbClr val="002060"/>
                </a:solidFill>
                <a:latin typeface="Times New Roman" pitchFamily="18" charset="0"/>
                <a:cs typeface="Times New Roman" pitchFamily="18" charset="0"/>
              </a:rPr>
              <a:t> </a:t>
            </a:r>
            <a:r>
              <a:rPr lang="en-US" b="1" dirty="0" smtClean="0">
                <a:latin typeface="Times New Roman" pitchFamily="18" charset="0"/>
                <a:cs typeface="Times New Roman" pitchFamily="18" charset="0"/>
              </a:rPr>
              <a:t>(</a:t>
            </a:r>
            <a:r>
              <a:rPr lang="en-US" b="1" dirty="0" err="1" smtClean="0">
                <a:latin typeface="Times New Roman" pitchFamily="18" charset="0"/>
                <a:cs typeface="Times New Roman" pitchFamily="18" charset="0"/>
              </a:rPr>
              <a:t>i</a:t>
            </a:r>
            <a:r>
              <a:rPr lang="en-US" b="1"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0.36 mL predistilled aniline was dissolved in 40 mL carbon tetrachloride (solution </a:t>
            </a:r>
            <a:r>
              <a:rPr lang="en-US" dirty="0" smtClean="0">
                <a:latin typeface="Times New Roman" pitchFamily="18" charset="0"/>
                <a:cs typeface="Times New Roman" pitchFamily="18" charset="0"/>
              </a:rPr>
              <a:t>A).</a:t>
            </a:r>
            <a:endParaRPr lang="en-US" dirty="0">
              <a:latin typeface="Times New Roman" pitchFamily="18" charset="0"/>
              <a:cs typeface="Times New Roman" pitchFamily="18" charset="0"/>
            </a:endParaRPr>
          </a:p>
        </p:txBody>
      </p:sp>
      <p:sp>
        <p:nvSpPr>
          <p:cNvPr id="17" name="Down Arrow 16"/>
          <p:cNvSpPr/>
          <p:nvPr/>
        </p:nvSpPr>
        <p:spPr>
          <a:xfrm>
            <a:off x="2357422" y="2786058"/>
            <a:ext cx="285752" cy="214314"/>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285720" y="3000372"/>
            <a:ext cx="5000660" cy="861774"/>
          </a:xfrm>
          <a:prstGeom prst="rect">
            <a:avLst/>
          </a:prstGeom>
        </p:spPr>
        <p:txBody>
          <a:bodyPr wrap="square">
            <a:spAutoFit/>
          </a:bodyPr>
          <a:lstStyle/>
          <a:p>
            <a:pPr marL="344488" indent="-344488" algn="just"/>
            <a:r>
              <a:rPr lang="en-US" b="1" dirty="0" smtClean="0">
                <a:latin typeface="Times New Roman" pitchFamily="18" charset="0"/>
                <a:cs typeface="Times New Roman" pitchFamily="18" charset="0"/>
              </a:rPr>
              <a:t>(ii) </a:t>
            </a:r>
            <a:r>
              <a:rPr lang="en-US" sz="1600" dirty="0" smtClean="0">
                <a:latin typeface="Times New Roman" pitchFamily="18" charset="0"/>
                <a:cs typeface="Times New Roman" pitchFamily="18" charset="0"/>
              </a:rPr>
              <a:t>0.456 g ammonium persulphate was dissolved in 0.1 M camphor sulphonic acid and stirred until a homogenous solution is obtained (solution B).</a:t>
            </a:r>
            <a:endParaRPr lang="en-US" sz="1600" dirty="0">
              <a:latin typeface="Times New Roman" pitchFamily="18" charset="0"/>
              <a:cs typeface="Times New Roman" pitchFamily="18" charset="0"/>
            </a:endParaRPr>
          </a:p>
        </p:txBody>
      </p:sp>
      <p:sp>
        <p:nvSpPr>
          <p:cNvPr id="20" name="Rectangle 19"/>
          <p:cNvSpPr/>
          <p:nvPr/>
        </p:nvSpPr>
        <p:spPr>
          <a:xfrm>
            <a:off x="214282" y="4214819"/>
            <a:ext cx="5000660" cy="1569660"/>
          </a:xfrm>
          <a:prstGeom prst="rect">
            <a:avLst/>
          </a:prstGeom>
        </p:spPr>
        <p:txBody>
          <a:bodyPr wrap="square">
            <a:spAutoFit/>
          </a:bodyPr>
          <a:lstStyle/>
          <a:p>
            <a:pPr marL="404813" indent="-344488" algn="just"/>
            <a:r>
              <a:rPr lang="en-US" sz="1600" b="1" dirty="0" smtClean="0">
                <a:latin typeface="Times New Roman" pitchFamily="18" charset="0"/>
                <a:cs typeface="Times New Roman" pitchFamily="18" charset="0"/>
              </a:rPr>
              <a:t>(iii) </a:t>
            </a:r>
            <a:r>
              <a:rPr lang="en-US" sz="1600" dirty="0" smtClean="0">
                <a:latin typeface="Times New Roman" pitchFamily="18" charset="0"/>
                <a:cs typeface="Times New Roman" pitchFamily="18" charset="0"/>
              </a:rPr>
              <a:t>And then solution A was added into the mixture B with vigorous stirring for 10 min, solution so obtained was kept at 4</a:t>
            </a:r>
            <a:r>
              <a:rPr lang="en-US" sz="1600" baseline="30000" dirty="0" smtClean="0">
                <a:latin typeface="Times New Roman" pitchFamily="18" charset="0"/>
                <a:cs typeface="Times New Roman" pitchFamily="18" charset="0"/>
              </a:rPr>
              <a:t>ο</a:t>
            </a:r>
            <a:r>
              <a:rPr lang="en-US" sz="1600" dirty="0" smtClean="0">
                <a:latin typeface="Times New Roman" pitchFamily="18" charset="0"/>
                <a:cs typeface="Times New Roman" pitchFamily="18" charset="0"/>
              </a:rPr>
              <a:t>C for overnight, polymerization reaction occurred at interface of two immiscible solvents.</a:t>
            </a:r>
          </a:p>
          <a:p>
            <a:pPr algn="just"/>
            <a:endParaRPr lang="en-US" sz="1600" dirty="0">
              <a:latin typeface="Times New Roman" pitchFamily="18" charset="0"/>
              <a:cs typeface="Times New Roman" pitchFamily="18" charset="0"/>
            </a:endParaRPr>
          </a:p>
        </p:txBody>
      </p:sp>
      <p:sp>
        <p:nvSpPr>
          <p:cNvPr id="21" name="Down Arrow 20"/>
          <p:cNvSpPr/>
          <p:nvPr/>
        </p:nvSpPr>
        <p:spPr>
          <a:xfrm>
            <a:off x="2357422" y="3929066"/>
            <a:ext cx="285752" cy="214314"/>
          </a:xfrm>
          <a:prstGeom prst="downArrow">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493" name="Rectangle 5"/>
          <p:cNvSpPr>
            <a:spLocks noChangeArrowheads="1"/>
          </p:cNvSpPr>
          <p:nvPr/>
        </p:nvSpPr>
        <p:spPr bwMode="auto">
          <a:xfrm>
            <a:off x="214282" y="5780782"/>
            <a:ext cx="5143536"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65138" marR="0" lvl="0" indent="-404813"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effectLst/>
                <a:latin typeface="Times New Roman" pitchFamily="18" charset="0"/>
                <a:ea typeface="Times New Roman" pitchFamily="18" charset="0"/>
                <a:cs typeface="Times New Roman" pitchFamily="18" charset="0"/>
              </a:rPr>
              <a:t>(iv)  </a:t>
            </a:r>
            <a:r>
              <a:rPr kumimoji="0" lang="en-US" sz="1600" b="0" i="0" u="none" strike="noStrike" cap="none" normalizeH="0" baseline="0" dirty="0" smtClean="0">
                <a:ln>
                  <a:noFill/>
                </a:ln>
                <a:effectLst/>
                <a:latin typeface="Times New Roman" pitchFamily="18" charset="0"/>
                <a:ea typeface="Times New Roman" pitchFamily="18" charset="0"/>
                <a:cs typeface="Times New Roman" pitchFamily="18" charset="0"/>
              </a:rPr>
              <a:t>Thus obtained PANI precipitate was centrifuged for 5 min, washed with deionized water and ethyl alcohol for several times and left at room temperature overnight for drying.</a:t>
            </a:r>
            <a:endParaRPr kumimoji="0" lang="en-US" sz="1600" b="0" i="0" u="none" strike="noStrike" cap="none" normalizeH="0" baseline="0" dirty="0" smtClean="0">
              <a:ln>
                <a:noFill/>
              </a:ln>
              <a:effectLst/>
              <a:latin typeface="Times New Roman" pitchFamily="18" charset="0"/>
              <a:cs typeface="Times New Roman" pitchFamily="18" charset="0"/>
            </a:endParaRPr>
          </a:p>
        </p:txBody>
      </p:sp>
      <p:sp>
        <p:nvSpPr>
          <p:cNvPr id="22" name="Down Arrow 21"/>
          <p:cNvSpPr/>
          <p:nvPr/>
        </p:nvSpPr>
        <p:spPr>
          <a:xfrm>
            <a:off x="2357422" y="5500702"/>
            <a:ext cx="285752" cy="214314"/>
          </a:xfrm>
          <a:prstGeom prst="downArrow">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1143000"/>
          </a:xfrm>
        </p:spPr>
        <p:txBody>
          <a:bodyPr>
            <a:normAutofit/>
          </a:bodyPr>
          <a:lstStyle/>
          <a:p>
            <a:pPr algn="ctr"/>
            <a: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Fabrication of Modified Electrode</a:t>
            </a:r>
            <a:endParaRPr lang="en-US" sz="3200" dirty="0">
              <a:solidFill>
                <a:srgbClr val="002060"/>
              </a:solidFill>
            </a:endParaRPr>
          </a:p>
        </p:txBody>
      </p:sp>
      <p:pic>
        <p:nvPicPr>
          <p:cNvPr id="81922" name="Picture 2"/>
          <p:cNvPicPr>
            <a:picLocks noGrp="1" noChangeAspect="1" noChangeArrowheads="1"/>
          </p:cNvPicPr>
          <p:nvPr>
            <p:ph idx="1"/>
          </p:nvPr>
        </p:nvPicPr>
        <p:blipFill>
          <a:blip r:embed="rId2"/>
          <a:srcRect/>
          <a:stretch>
            <a:fillRect/>
          </a:stretch>
        </p:blipFill>
        <p:spPr bwMode="auto">
          <a:xfrm>
            <a:off x="1143000" y="1828800"/>
            <a:ext cx="7148562" cy="4191000"/>
          </a:xfrm>
          <a:prstGeom prst="rect">
            <a:avLst/>
          </a:prstGeom>
          <a:noFill/>
          <a:ln w="9525">
            <a:noFill/>
            <a:miter lim="800000"/>
            <a:headEnd/>
            <a:tailEnd/>
          </a:ln>
          <a:effectLst/>
        </p:spPr>
      </p:pic>
      <p:cxnSp>
        <p:nvCxnSpPr>
          <p:cNvPr id="5" name="Straight Connector 4"/>
          <p:cNvCxnSpPr/>
          <p:nvPr/>
        </p:nvCxnSpPr>
        <p:spPr>
          <a:xfrm>
            <a:off x="1295400" y="1371600"/>
            <a:ext cx="6858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229600" cy="1143000"/>
          </a:xfrm>
        </p:spPr>
        <p:txBody>
          <a:bodyPr>
            <a:normAutofit/>
          </a:bodyPr>
          <a:lstStyle/>
          <a:p>
            <a:pPr algn="ctr"/>
            <a: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Characterization of Fabricated Sensor</a:t>
            </a:r>
            <a:endParaRPr lang="en-US" sz="3200" dirty="0">
              <a:solidFill>
                <a:srgbClr val="002060"/>
              </a:solidFill>
            </a:endParaRPr>
          </a:p>
        </p:txBody>
      </p:sp>
      <p:pic>
        <p:nvPicPr>
          <p:cNvPr id="5" name="Content Placeholder 4"/>
          <p:cNvPicPr>
            <a:picLocks noGrp="1"/>
          </p:cNvPicPr>
          <p:nvPr>
            <p:ph idx="1"/>
          </p:nvPr>
        </p:nvPicPr>
        <p:blipFill>
          <a:blip r:embed="rId3">
            <a:lum contrast="20000"/>
          </a:blip>
          <a:srcRect b="8263"/>
          <a:stretch>
            <a:fillRect/>
          </a:stretch>
        </p:blipFill>
        <p:spPr bwMode="auto">
          <a:xfrm>
            <a:off x="571472" y="1905000"/>
            <a:ext cx="3543328" cy="2952760"/>
          </a:xfrm>
          <a:prstGeom prst="rect">
            <a:avLst/>
          </a:prstGeom>
          <a:noFill/>
          <a:ln w="9525">
            <a:noFill/>
            <a:miter lim="800000"/>
            <a:headEnd/>
            <a:tailEnd/>
          </a:ln>
        </p:spPr>
      </p:pic>
      <p:sp>
        <p:nvSpPr>
          <p:cNvPr id="6" name="Rectangle 5"/>
          <p:cNvSpPr/>
          <p:nvPr/>
        </p:nvSpPr>
        <p:spPr>
          <a:xfrm>
            <a:off x="714348" y="5000636"/>
            <a:ext cx="3143272" cy="5334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rgbClr val="C00000"/>
                </a:solidFill>
                <a:latin typeface="Times New Roman" pitchFamily="18" charset="0"/>
                <a:cs typeface="Times New Roman" pitchFamily="18" charset="0"/>
              </a:rPr>
              <a:t>SEM  image of </a:t>
            </a:r>
            <a:r>
              <a:rPr lang="en-US" dirty="0" smtClean="0">
                <a:solidFill>
                  <a:srgbClr val="C00000"/>
                </a:solidFill>
                <a:latin typeface="Times New Roman" pitchFamily="18" charset="0"/>
                <a:cs typeface="Times New Roman" pitchFamily="18" charset="0"/>
              </a:rPr>
              <a:t>PANI/GCE </a:t>
            </a:r>
            <a:endParaRPr lang="en-US" dirty="0">
              <a:solidFill>
                <a:srgbClr val="C00000"/>
              </a:solidFill>
              <a:latin typeface="Times New Roman" pitchFamily="18" charset="0"/>
              <a:cs typeface="Times New Roman" pitchFamily="18" charset="0"/>
            </a:endParaRPr>
          </a:p>
        </p:txBody>
      </p:sp>
      <p:pic>
        <p:nvPicPr>
          <p:cNvPr id="7" name="Picture 6"/>
          <p:cNvPicPr/>
          <p:nvPr/>
        </p:nvPicPr>
        <p:blipFill>
          <a:blip r:embed="rId4"/>
          <a:srcRect/>
          <a:stretch>
            <a:fillRect/>
          </a:stretch>
        </p:blipFill>
        <p:spPr bwMode="auto">
          <a:xfrm>
            <a:off x="4429124" y="1905000"/>
            <a:ext cx="3857652" cy="2952760"/>
          </a:xfrm>
          <a:prstGeom prst="rect">
            <a:avLst/>
          </a:prstGeom>
          <a:noFill/>
          <a:ln w="9525">
            <a:noFill/>
            <a:miter lim="800000"/>
            <a:headEnd/>
            <a:tailEnd/>
          </a:ln>
        </p:spPr>
      </p:pic>
      <p:sp>
        <p:nvSpPr>
          <p:cNvPr id="11" name="Rectangle 10"/>
          <p:cNvSpPr/>
          <p:nvPr/>
        </p:nvSpPr>
        <p:spPr>
          <a:xfrm>
            <a:off x="4429124" y="5572140"/>
            <a:ext cx="3929090" cy="67627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smtClean="0">
                <a:solidFill>
                  <a:srgbClr val="C00000"/>
                </a:solidFill>
                <a:latin typeface="Times New Roman" pitchFamily="18" charset="0"/>
                <a:cs typeface="Times New Roman" pitchFamily="18" charset="0"/>
              </a:rPr>
              <a:t>Nyquist plots of 5 mM Fe(CN)6 </a:t>
            </a:r>
            <a:r>
              <a:rPr lang="en-US" baseline="30000" dirty="0" smtClean="0">
                <a:solidFill>
                  <a:srgbClr val="C00000"/>
                </a:solidFill>
                <a:latin typeface="Times New Roman" pitchFamily="18" charset="0"/>
                <a:cs typeface="Times New Roman" pitchFamily="18" charset="0"/>
              </a:rPr>
              <a:t>3-/4−</a:t>
            </a:r>
            <a:r>
              <a:rPr lang="en-US" dirty="0" smtClean="0">
                <a:solidFill>
                  <a:srgbClr val="C00000"/>
                </a:solidFill>
                <a:latin typeface="Times New Roman" pitchFamily="18" charset="0"/>
                <a:cs typeface="Times New Roman" pitchFamily="18" charset="0"/>
              </a:rPr>
              <a:t> of GCE (a) and PANI/GCE (b)</a:t>
            </a:r>
            <a:endParaRPr lang="en-US" dirty="0">
              <a:solidFill>
                <a:srgbClr val="C00000"/>
              </a:solidFill>
              <a:latin typeface="Times New Roman" pitchFamily="18" charset="0"/>
              <a:cs typeface="Times New Roman" pitchFamily="18" charset="0"/>
            </a:endParaRPr>
          </a:p>
        </p:txBody>
      </p:sp>
      <p:sp>
        <p:nvSpPr>
          <p:cNvPr id="12" name="TextBox 11"/>
          <p:cNvSpPr txBox="1"/>
          <p:nvPr/>
        </p:nvSpPr>
        <p:spPr>
          <a:xfrm>
            <a:off x="5786446" y="4000504"/>
            <a:ext cx="285752" cy="261610"/>
          </a:xfrm>
          <a:prstGeom prst="rect">
            <a:avLst/>
          </a:prstGeom>
          <a:noFill/>
        </p:spPr>
        <p:txBody>
          <a:bodyPr wrap="square" rtlCol="0">
            <a:spAutoFit/>
          </a:bodyPr>
          <a:lstStyle/>
          <a:p>
            <a:r>
              <a:rPr lang="en-US" sz="1100" dirty="0" smtClean="0">
                <a:latin typeface="Times New Roman" pitchFamily="18" charset="0"/>
                <a:cs typeface="Times New Roman" pitchFamily="18" charset="0"/>
              </a:rPr>
              <a:t>a</a:t>
            </a:r>
            <a:endParaRPr lang="en-US" sz="1100" dirty="0">
              <a:latin typeface="Times New Roman" pitchFamily="18" charset="0"/>
              <a:cs typeface="Times New Roman" pitchFamily="18" charset="0"/>
            </a:endParaRPr>
          </a:p>
        </p:txBody>
      </p:sp>
      <p:sp>
        <p:nvSpPr>
          <p:cNvPr id="13" name="TextBox 12"/>
          <p:cNvSpPr txBox="1"/>
          <p:nvPr/>
        </p:nvSpPr>
        <p:spPr>
          <a:xfrm>
            <a:off x="5500694" y="3643314"/>
            <a:ext cx="285752" cy="261610"/>
          </a:xfrm>
          <a:prstGeom prst="rect">
            <a:avLst/>
          </a:prstGeom>
          <a:noFill/>
        </p:spPr>
        <p:txBody>
          <a:bodyPr wrap="square" rtlCol="0">
            <a:spAutoFit/>
          </a:bodyPr>
          <a:lstStyle/>
          <a:p>
            <a:r>
              <a:rPr lang="en-US" sz="1100" dirty="0" smtClean="0">
                <a:latin typeface="Times New Roman" pitchFamily="18" charset="0"/>
                <a:cs typeface="Times New Roman" pitchFamily="18" charset="0"/>
              </a:rPr>
              <a:t>b</a:t>
            </a:r>
            <a:endParaRPr lang="en-US" sz="1100" dirty="0">
              <a:latin typeface="Times New Roman" pitchFamily="18" charset="0"/>
              <a:cs typeface="Times New Roman" pitchFamily="18" charset="0"/>
            </a:endParaRPr>
          </a:p>
        </p:txBody>
      </p:sp>
      <p:sp>
        <p:nvSpPr>
          <p:cNvPr id="10" name="Rectangle 9"/>
          <p:cNvSpPr/>
          <p:nvPr/>
        </p:nvSpPr>
        <p:spPr>
          <a:xfrm>
            <a:off x="4572000" y="4876800"/>
            <a:ext cx="4572000" cy="646331"/>
          </a:xfrm>
          <a:prstGeom prst="rect">
            <a:avLst/>
          </a:prstGeom>
        </p:spPr>
        <p:txBody>
          <a:bodyPr>
            <a:spAutoFit/>
          </a:bodyPr>
          <a:lstStyle/>
          <a:p>
            <a:r>
              <a:rPr lang="en-US" dirty="0" smtClean="0">
                <a:solidFill>
                  <a:srgbClr val="002060"/>
                </a:solidFill>
                <a:latin typeface="Times New Roman" pitchFamily="18" charset="0"/>
                <a:cs typeface="Times New Roman" pitchFamily="18" charset="0"/>
              </a:rPr>
              <a:t>GCE                       =   </a:t>
            </a:r>
            <a:r>
              <a:rPr lang="en-IN" dirty="0" smtClean="0">
                <a:solidFill>
                  <a:srgbClr val="002060"/>
                </a:solidFill>
                <a:latin typeface="Times New Roman" pitchFamily="18" charset="0"/>
                <a:cs typeface="Times New Roman" pitchFamily="18" charset="0"/>
              </a:rPr>
              <a:t>9.79  kΩ</a:t>
            </a:r>
            <a:r>
              <a:rPr lang="en-US" dirty="0" smtClean="0">
                <a:solidFill>
                  <a:srgbClr val="002060"/>
                </a:solidFill>
                <a:latin typeface="Times New Roman" pitchFamily="18" charset="0"/>
                <a:cs typeface="Times New Roman" pitchFamily="18" charset="0"/>
              </a:rPr>
              <a:t> </a:t>
            </a:r>
          </a:p>
          <a:p>
            <a:r>
              <a:rPr lang="en-US" dirty="0" smtClean="0">
                <a:solidFill>
                  <a:srgbClr val="002060"/>
                </a:solidFill>
                <a:latin typeface="Times New Roman" pitchFamily="18" charset="0"/>
                <a:cs typeface="Times New Roman" pitchFamily="18" charset="0"/>
              </a:rPr>
              <a:t>PANI/GCE             =   6.17 </a:t>
            </a:r>
            <a:r>
              <a:rPr lang="en-IN" dirty="0" smtClean="0">
                <a:solidFill>
                  <a:srgbClr val="002060"/>
                </a:solidFill>
                <a:latin typeface="Times New Roman" pitchFamily="18" charset="0"/>
                <a:cs typeface="Times New Roman" pitchFamily="18" charset="0"/>
              </a:rPr>
              <a:t>kΩ</a:t>
            </a:r>
            <a:r>
              <a:rPr lang="en-US" dirty="0" smtClean="0">
                <a:solidFill>
                  <a:srgbClr val="002060"/>
                </a:solidFill>
                <a:latin typeface="Times New Roman" pitchFamily="18" charset="0"/>
                <a:cs typeface="Times New Roman" pitchFamily="18" charset="0"/>
              </a:rPr>
              <a:t> </a:t>
            </a:r>
            <a:endParaRPr lang="en-IN" dirty="0" smtClean="0">
              <a:solidFill>
                <a:srgbClr val="002060"/>
              </a:solidFill>
              <a:latin typeface="Times New Roman" pitchFamily="18" charset="0"/>
              <a:cs typeface="Times New Roman" pitchFamily="18" charset="0"/>
            </a:endParaRPr>
          </a:p>
        </p:txBody>
      </p:sp>
      <p:cxnSp>
        <p:nvCxnSpPr>
          <p:cNvPr id="14" name="Straight Connector 13"/>
          <p:cNvCxnSpPr/>
          <p:nvPr/>
        </p:nvCxnSpPr>
        <p:spPr>
          <a:xfrm>
            <a:off x="1219200" y="1219200"/>
            <a:ext cx="6840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 calcmode="lin" valueType="num">
                                      <p:cBhvr additive="base">
                                        <p:cTn id="19"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0" end="0"/>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anim calcmode="lin" valueType="num">
                                      <p:cBhvr additive="base">
                                        <p:cTn id="23"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6425" cy="1143000"/>
          </a:xfrm>
        </p:spPr>
        <p:txBody>
          <a:bodyPr/>
          <a:lstStyle/>
          <a:p>
            <a:pPr algn="ctr"/>
            <a:r>
              <a:rPr lang="en-US"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Fourier Transforms Infrared Spectroscopy</a:t>
            </a:r>
            <a:endParaRPr lang="en-US"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7281" name="Rectangle 1"/>
          <p:cNvSpPr>
            <a:spLocks noChangeArrowheads="1"/>
          </p:cNvSpPr>
          <p:nvPr/>
        </p:nvSpPr>
        <p:spPr bwMode="auto">
          <a:xfrm>
            <a:off x="533400" y="914400"/>
            <a:ext cx="7772400" cy="5115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5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The modification of glassy carbon electrode with polyaniline (PANI) nanofibre was analyzed by FTIR spectroscopy.  FTIR adsorption spectra of PANI polymer nanofibre displayed of peak </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(C=N) stretching vibration of quinoid ring at 1578 cm</a:t>
            </a:r>
            <a:r>
              <a:rPr kumimoji="0" lang="en-US" sz="2000" b="0" i="0" u="none" strike="noStrike" cap="none" normalizeH="0" baseline="30000" dirty="0" smtClean="0">
                <a:ln>
                  <a:noFill/>
                </a:ln>
                <a:solidFill>
                  <a:srgbClr val="000000"/>
                </a:solidFill>
                <a:effectLst/>
                <a:latin typeface="Times New Roman" pitchFamily="18" charset="0"/>
                <a:ea typeface="Calibri" pitchFamily="34" charset="0"/>
                <a:cs typeface="Times New Roman" pitchFamily="18" charset="0"/>
              </a:rPr>
              <a:t>-1</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C=C stretching vibration of benzenoid ring at 1490 cm</a:t>
            </a:r>
            <a:r>
              <a:rPr kumimoji="0" lang="en-US" sz="2000" b="0" i="0" u="none" strike="noStrike" cap="none" normalizeH="0" baseline="30000" dirty="0" smtClean="0">
                <a:ln>
                  <a:noFill/>
                </a:ln>
                <a:solidFill>
                  <a:srgbClr val="000000"/>
                </a:solidFill>
                <a:effectLst/>
                <a:latin typeface="Times New Roman" pitchFamily="18" charset="0"/>
                <a:ea typeface="MTSY"/>
                <a:cs typeface="Times New Roman" pitchFamily="18" charset="0"/>
              </a:rPr>
              <a:t>−</a:t>
            </a:r>
            <a:r>
              <a:rPr kumimoji="0" lang="en-US" sz="2000" b="0" i="0" u="none" strike="noStrike" cap="none" normalizeH="0" baseline="30000" dirty="0" smtClean="0">
                <a:ln>
                  <a:noFill/>
                </a:ln>
                <a:solidFill>
                  <a:srgbClr val="000000"/>
                </a:solidFill>
                <a:effectLst/>
                <a:latin typeface="Times New Roman" pitchFamily="18" charset="0"/>
                <a:ea typeface="Calibri" pitchFamily="34" charset="0"/>
                <a:cs typeface="Times New Roman" pitchFamily="18" charset="0"/>
              </a:rPr>
              <a:t>1 </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C-C and C-H bonding mode of aromatic ring at 598 and 695 cm</a:t>
            </a:r>
            <a:r>
              <a:rPr kumimoji="0" lang="en-US" sz="2000" b="0" i="0" u="none" strike="noStrike" cap="none" normalizeH="0" baseline="30000" dirty="0" smtClean="0">
                <a:ln>
                  <a:noFill/>
                </a:ln>
                <a:solidFill>
                  <a:srgbClr val="000000"/>
                </a:solidFill>
                <a:effectLst/>
                <a:latin typeface="Times New Roman" pitchFamily="18" charset="0"/>
                <a:ea typeface="MTSY"/>
                <a:cs typeface="Times New Roman" pitchFamily="18" charset="0"/>
              </a:rPr>
              <a:t>−</a:t>
            </a:r>
            <a:r>
              <a:rPr kumimoji="0" lang="en-US" sz="2000" b="0" i="0" u="none" strike="noStrike" cap="none" normalizeH="0" baseline="30000" dirty="0" smtClean="0">
                <a:ln>
                  <a:noFill/>
                </a:ln>
                <a:solidFill>
                  <a:srgbClr val="000000"/>
                </a:solidFill>
                <a:effectLst/>
                <a:latin typeface="Times New Roman" pitchFamily="18" charset="0"/>
                <a:ea typeface="Calibri" pitchFamily="34" charset="0"/>
                <a:cs typeface="Times New Roman" pitchFamily="18" charset="0"/>
              </a:rPr>
              <a:t>1</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C-N stretching of benzenoid ring at 1246 and 1305 cm</a:t>
            </a:r>
            <a:r>
              <a:rPr kumimoji="0" lang="en-US" sz="2000" b="0" i="0" u="none" strike="noStrike" cap="none" normalizeH="0" baseline="30000" dirty="0" smtClean="0">
                <a:ln>
                  <a:noFill/>
                </a:ln>
                <a:solidFill>
                  <a:srgbClr val="000000"/>
                </a:solidFill>
                <a:effectLst/>
                <a:latin typeface="Times New Roman" pitchFamily="18" charset="0"/>
                <a:ea typeface="MTSY"/>
                <a:cs typeface="Times New Roman" pitchFamily="18" charset="0"/>
              </a:rPr>
              <a:t>−</a:t>
            </a:r>
            <a:r>
              <a:rPr kumimoji="0" lang="en-US" sz="2000" b="0" i="0" u="none" strike="noStrike" cap="none" normalizeH="0" baseline="30000" dirty="0" smtClean="0">
                <a:ln>
                  <a:noFill/>
                </a:ln>
                <a:solidFill>
                  <a:srgbClr val="000000"/>
                </a:solidFill>
                <a:effectLst/>
                <a:latin typeface="Times New Roman" pitchFamily="18" charset="0"/>
                <a:ea typeface="Calibri" pitchFamily="34" charset="0"/>
                <a:cs typeface="Times New Roman" pitchFamily="18" charset="0"/>
              </a:rPr>
              <a:t>1</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The peaks at 1039 </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and 1146 cm</a:t>
            </a:r>
            <a:r>
              <a:rPr kumimoji="0" lang="en-US" sz="2000" b="0" i="0" u="none" strike="noStrike" cap="none" normalizeH="0" baseline="30000" dirty="0" smtClean="0">
                <a:ln>
                  <a:noFill/>
                </a:ln>
                <a:solidFill>
                  <a:srgbClr val="000000"/>
                </a:solidFill>
                <a:effectLst/>
                <a:latin typeface="Times New Roman" pitchFamily="18" charset="0"/>
                <a:ea typeface="Calibri" pitchFamily="34" charset="0"/>
                <a:cs typeface="Times New Roman" pitchFamily="18" charset="0"/>
              </a:rPr>
              <a:t>-1</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can</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be assigned to the asymmetric and symmetric</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O=S=O stretching</a:t>
            </a:r>
            <a:r>
              <a:rPr lang="en-US" sz="2000" dirty="0" smtClean="0">
                <a:latin typeface="Times New Roman" pitchFamily="18" charset="0"/>
                <a:ea typeface="Calibri" pitchFamily="34"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vibrations, respectively, indicating the</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existence of SO</a:t>
            </a:r>
            <a:r>
              <a:rPr kumimoji="0" lang="en-US" sz="20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3</a:t>
            </a:r>
            <a:r>
              <a:rPr kumimoji="0" lang="en-US" sz="20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a:t>
            </a:r>
            <a:r>
              <a:rPr kumimoji="0" lang="en-US" sz="20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groups.</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The absorption peaks at 1039 and 1146 </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cm</a:t>
            </a:r>
            <a:r>
              <a:rPr kumimoji="0" lang="en-US" sz="2000" b="0" i="0" u="none" strike="noStrike" cap="none" normalizeH="0" baseline="30000" dirty="0" smtClean="0">
                <a:ln>
                  <a:noFill/>
                </a:ln>
                <a:solidFill>
                  <a:srgbClr val="000000"/>
                </a:solidFill>
                <a:effectLst/>
                <a:latin typeface="Times New Roman" pitchFamily="18" charset="0"/>
                <a:ea typeface="Calibri" pitchFamily="34" charset="0"/>
                <a:cs typeface="Times New Roman" pitchFamily="18" charset="0"/>
              </a:rPr>
              <a:t>-1</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in the FTIR spectra of the CSA doped PANI nanofibers are consistent with the presence of the SO</a:t>
            </a:r>
            <a:r>
              <a:rPr kumimoji="0" lang="en-US" sz="20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3</a:t>
            </a:r>
            <a:r>
              <a:rPr kumimoji="0" lang="en-US" sz="20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group attached to the aromatic rings.</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cxnSp>
        <p:nvCxnSpPr>
          <p:cNvPr id="5" name="Straight Connector 4"/>
          <p:cNvCxnSpPr/>
          <p:nvPr/>
        </p:nvCxnSpPr>
        <p:spPr>
          <a:xfrm>
            <a:off x="990600" y="838200"/>
            <a:ext cx="6840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6425" cy="1143000"/>
          </a:xfrm>
        </p:spPr>
        <p:txBody>
          <a:bodyPr/>
          <a:lstStyle/>
          <a:p>
            <a:pPr algn="ctr"/>
            <a:r>
              <a:rPr lang="en-US"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Thermo Gravimetric Analysis</a:t>
            </a:r>
            <a:endParaRPr lang="en-US"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a:xfrm>
            <a:off x="381000" y="1447800"/>
            <a:ext cx="7540625" cy="4525963"/>
          </a:xfrm>
        </p:spPr>
        <p:txBody>
          <a:bodyPr/>
          <a:lstStyle/>
          <a:p>
            <a:pPr algn="just">
              <a:lnSpc>
                <a:spcPct val="150000"/>
              </a:lnSpc>
              <a:buNone/>
            </a:pPr>
            <a:r>
              <a:rPr lang="en-IN" sz="2000" dirty="0" smtClean="0">
                <a:latin typeface="Times New Roman" pitchFamily="18" charset="0"/>
                <a:cs typeface="Times New Roman" pitchFamily="18" charset="0"/>
              </a:rPr>
              <a:t>     TGA curves of the polymer nanofibre shows a nearly continuous weight loss with respect to temperature. However, three distinct weight losses could be detected. The first weight loss occurs at a temperature of 90–100 </a:t>
            </a:r>
            <a:r>
              <a:rPr lang="en-IN" sz="2000" baseline="30000" dirty="0" smtClean="0">
                <a:latin typeface="Times New Roman" pitchFamily="18" charset="0"/>
                <a:cs typeface="Times New Roman" pitchFamily="18" charset="0"/>
              </a:rPr>
              <a:t>◦</a:t>
            </a:r>
            <a:r>
              <a:rPr lang="en-IN" sz="2000" dirty="0" smtClean="0">
                <a:latin typeface="Times New Roman" pitchFamily="18" charset="0"/>
                <a:cs typeface="Times New Roman" pitchFamily="18" charset="0"/>
              </a:rPr>
              <a:t>C due to loss of moisture. The second loss around 100–260 </a:t>
            </a:r>
            <a:r>
              <a:rPr lang="en-IN" sz="2000" baseline="30000" dirty="0" smtClean="0">
                <a:latin typeface="Times New Roman" pitchFamily="18" charset="0"/>
                <a:cs typeface="Times New Roman" pitchFamily="18" charset="0"/>
              </a:rPr>
              <a:t>◦</a:t>
            </a:r>
            <a:r>
              <a:rPr lang="en-IN" sz="2000" dirty="0" smtClean="0">
                <a:latin typeface="Times New Roman" pitchFamily="18" charset="0"/>
                <a:cs typeface="Times New Roman" pitchFamily="18" charset="0"/>
              </a:rPr>
              <a:t>C is due to the loss of the counter anion of the dopant acid. The third weight loss around 260–670 </a:t>
            </a:r>
            <a:r>
              <a:rPr lang="en-IN" sz="2000" baseline="30000" dirty="0" smtClean="0">
                <a:latin typeface="Times New Roman" pitchFamily="18" charset="0"/>
                <a:cs typeface="Times New Roman" pitchFamily="18" charset="0"/>
              </a:rPr>
              <a:t>◦</a:t>
            </a:r>
            <a:r>
              <a:rPr lang="en-IN" sz="2000" dirty="0" smtClean="0">
                <a:latin typeface="Times New Roman" pitchFamily="18" charset="0"/>
                <a:cs typeface="Times New Roman" pitchFamily="18" charset="0"/>
              </a:rPr>
              <a:t>C is due to the degradation of the polymer backbone. Thus, good thermal stability coupled with high electrical conductivity is the most significant advantage of organic dopant acids for the synthesis of polymer nanofibre.</a:t>
            </a:r>
            <a:endParaRPr lang="en-US" sz="2000" dirty="0" smtClean="0">
              <a:latin typeface="Times New Roman" pitchFamily="18" charset="0"/>
              <a:cs typeface="Times New Roman" pitchFamily="18" charset="0"/>
            </a:endParaRPr>
          </a:p>
          <a:p>
            <a:pPr algn="just">
              <a:lnSpc>
                <a:spcPct val="150000"/>
              </a:lnSpc>
            </a:pPr>
            <a:endParaRPr lang="en-US" sz="2000" dirty="0">
              <a:latin typeface="Times New Roman" pitchFamily="18" charset="0"/>
              <a:cs typeface="Times New Roman" pitchFamily="18" charset="0"/>
            </a:endParaRPr>
          </a:p>
        </p:txBody>
      </p:sp>
      <p:cxnSp>
        <p:nvCxnSpPr>
          <p:cNvPr id="5" name="Straight Connector 4"/>
          <p:cNvCxnSpPr/>
          <p:nvPr/>
        </p:nvCxnSpPr>
        <p:spPr>
          <a:xfrm>
            <a:off x="1295400" y="1143000"/>
            <a:ext cx="6840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498080" cy="1143000"/>
          </a:xfrm>
        </p:spPr>
        <p:txBody>
          <a:bodyPr>
            <a:normAutofit/>
          </a:bodyPr>
          <a:lstStyle/>
          <a:p>
            <a:pPr algn="ctr"/>
            <a: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Effective Surface Area</a:t>
            </a:r>
            <a:endParaRPr lang="en-US" sz="32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1" name="Rectangle 5"/>
          <p:cNvSpPr>
            <a:spLocks noChangeArrowheads="1"/>
          </p:cNvSpPr>
          <p:nvPr/>
        </p:nvSpPr>
        <p:spPr bwMode="auto">
          <a:xfrm>
            <a:off x="4071934" y="1214422"/>
            <a:ext cx="5000660" cy="400050"/>
          </a:xfrm>
          <a:prstGeom prst="rect">
            <a:avLst/>
          </a:prstGeom>
          <a:noFill/>
          <a:ln w="9525">
            <a:noFill/>
            <a:miter lim="800000"/>
            <a:headEnd/>
            <a:tailEnd/>
          </a:ln>
        </p:spPr>
        <p:txBody>
          <a:bodyPr wrap="square">
            <a:spAutoFit/>
          </a:bodyPr>
          <a:lstStyle/>
          <a:p>
            <a:pPr algn="ctr"/>
            <a:r>
              <a:rPr lang="en-US" sz="2000" b="1" dirty="0" smtClean="0">
                <a:solidFill>
                  <a:srgbClr val="7030A0"/>
                </a:solidFill>
                <a:latin typeface="Times New Roman" pitchFamily="18" charset="0"/>
                <a:cs typeface="Times New Roman" pitchFamily="18" charset="0"/>
              </a:rPr>
              <a:t>Cyclic Voltammetric Studies</a:t>
            </a:r>
            <a:endParaRPr lang="en-US" sz="2000" b="1" dirty="0">
              <a:solidFill>
                <a:srgbClr val="7030A0"/>
              </a:solidFill>
              <a:latin typeface="Times New Roman" pitchFamily="18" charset="0"/>
              <a:cs typeface="Times New Roman" pitchFamily="18" charset="0"/>
            </a:endParaRPr>
          </a:p>
        </p:txBody>
      </p:sp>
      <p:sp>
        <p:nvSpPr>
          <p:cNvPr id="53281" name="Rectangle 33"/>
          <p:cNvSpPr>
            <a:spLocks noChangeArrowheads="1"/>
          </p:cNvSpPr>
          <p:nvPr/>
        </p:nvSpPr>
        <p:spPr bwMode="auto">
          <a:xfrm>
            <a:off x="0" y="5638800"/>
            <a:ext cx="9144000" cy="646331"/>
          </a:xfrm>
          <a:prstGeom prst="rect">
            <a:avLst/>
          </a:prstGeom>
          <a:solidFill>
            <a:schemeClr val="bg1"/>
          </a:solidFill>
          <a:ln w="9525">
            <a:solidFill>
              <a:schemeClr val="bg1"/>
            </a:solid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n-US" b="1" dirty="0" smtClean="0">
                <a:solidFill>
                  <a:srgbClr val="C00000"/>
                </a:solidFill>
                <a:latin typeface="Times New Roman" pitchFamily="18" charset="0"/>
                <a:cs typeface="Times New Roman" pitchFamily="18" charset="0"/>
              </a:rPr>
              <a:t>Comparison of the cyclic voltammetric behaviour at modified electrode in 1.0 mM  K</a:t>
            </a:r>
            <a:r>
              <a:rPr lang="en-US" b="1" baseline="-25000" dirty="0" smtClean="0">
                <a:solidFill>
                  <a:srgbClr val="C00000"/>
                </a:solidFill>
                <a:latin typeface="Times New Roman" pitchFamily="18" charset="0"/>
                <a:cs typeface="Times New Roman" pitchFamily="18" charset="0"/>
              </a:rPr>
              <a:t>3</a:t>
            </a:r>
            <a:r>
              <a:rPr lang="en-US" b="1" dirty="0" smtClean="0">
                <a:solidFill>
                  <a:srgbClr val="C00000"/>
                </a:solidFill>
                <a:latin typeface="Times New Roman" pitchFamily="18" charset="0"/>
                <a:cs typeface="Times New Roman" pitchFamily="18" charset="0"/>
              </a:rPr>
              <a:t>Fe(CN)</a:t>
            </a:r>
            <a:r>
              <a:rPr lang="en-US" b="1" baseline="-25000" dirty="0" smtClean="0">
                <a:solidFill>
                  <a:srgbClr val="C00000"/>
                </a:solidFill>
                <a:latin typeface="Times New Roman" pitchFamily="18" charset="0"/>
                <a:cs typeface="Times New Roman" pitchFamily="18" charset="0"/>
              </a:rPr>
              <a:t>6  </a:t>
            </a:r>
            <a:r>
              <a:rPr lang="en-US" b="1" dirty="0" smtClean="0">
                <a:solidFill>
                  <a:srgbClr val="C00000"/>
                </a:solidFill>
                <a:latin typeface="Times New Roman" pitchFamily="18" charset="0"/>
                <a:cs typeface="Times New Roman" pitchFamily="18" charset="0"/>
              </a:rPr>
              <a:t>(a) GCE (b) PANI/GCE</a:t>
            </a:r>
            <a:endParaRPr kumimoji="0" lang="en-US" u="none" strike="noStrike" cap="none" normalizeH="0" baseline="0" dirty="0" smtClean="0">
              <a:ln>
                <a:noFill/>
              </a:ln>
              <a:solidFill>
                <a:srgbClr val="C00000"/>
              </a:solidFill>
              <a:effectLst/>
              <a:latin typeface="Times New Roman" pitchFamily="18" charset="0"/>
              <a:cs typeface="Times New Roman" pitchFamily="18" charset="0"/>
            </a:endParaRPr>
          </a:p>
        </p:txBody>
      </p:sp>
      <p:sp>
        <p:nvSpPr>
          <p:cNvPr id="44" name="Rectangle 43"/>
          <p:cNvSpPr/>
          <p:nvPr/>
        </p:nvSpPr>
        <p:spPr>
          <a:xfrm>
            <a:off x="4267200" y="1714488"/>
            <a:ext cx="4591080" cy="3416320"/>
          </a:xfrm>
          <a:prstGeom prst="rect">
            <a:avLst/>
          </a:prstGeom>
        </p:spPr>
        <p:txBody>
          <a:bodyPr wrap="square">
            <a:spAutoFit/>
          </a:bodyPr>
          <a:lstStyle/>
          <a:p>
            <a:pPr marL="285750" indent="-285750" algn="just">
              <a:defRPr/>
            </a:pPr>
            <a:r>
              <a:rPr lang="en-US" sz="2200" dirty="0" smtClean="0">
                <a:latin typeface="Times New Roman" pitchFamily="18" charset="0"/>
                <a:cs typeface="Times New Roman" pitchFamily="18" charset="0"/>
              </a:rPr>
              <a:t>     The electroactive surface areas of different electrodes were obtained by cyclic voltammetry using 1.0 mM K</a:t>
            </a:r>
            <a:r>
              <a:rPr lang="en-US" sz="2200" baseline="-25000" dirty="0" smtClean="0">
                <a:latin typeface="Times New Roman" pitchFamily="18" charset="0"/>
                <a:cs typeface="Times New Roman" pitchFamily="18" charset="0"/>
              </a:rPr>
              <a:t>3 </a:t>
            </a:r>
            <a:r>
              <a:rPr lang="en-US" sz="2200" dirty="0" smtClean="0">
                <a:latin typeface="Times New Roman" pitchFamily="18" charset="0"/>
                <a:cs typeface="Times New Roman" pitchFamily="18" charset="0"/>
              </a:rPr>
              <a:t>Fe (CN)</a:t>
            </a:r>
            <a:r>
              <a:rPr lang="en-US" sz="2200" baseline="-25000" dirty="0" smtClean="0">
                <a:latin typeface="Times New Roman" pitchFamily="18" charset="0"/>
                <a:cs typeface="Times New Roman" pitchFamily="18" charset="0"/>
              </a:rPr>
              <a:t>6</a:t>
            </a:r>
            <a:r>
              <a:rPr lang="en-US" sz="2200" dirty="0" smtClean="0">
                <a:latin typeface="Times New Roman" pitchFamily="18" charset="0"/>
                <a:cs typeface="Times New Roman" pitchFamily="18" charset="0"/>
              </a:rPr>
              <a:t> as a redox probe at different scan rates based on </a:t>
            </a:r>
            <a:r>
              <a:rPr lang="en-IN" sz="2200" dirty="0" smtClean="0">
                <a:latin typeface="Times New Roman"/>
                <a:ea typeface="Calibri"/>
              </a:rPr>
              <a:t>Randles-Sevcik equation </a:t>
            </a:r>
            <a:r>
              <a:rPr lang="en-US" sz="2200" dirty="0" smtClean="0">
                <a:latin typeface="Times New Roman" pitchFamily="18" charset="0"/>
                <a:cs typeface="Times New Roman" pitchFamily="18" charset="0"/>
              </a:rPr>
              <a:t>:</a:t>
            </a:r>
          </a:p>
          <a:p>
            <a:pPr marL="285750" indent="-285750" fontAlgn="auto">
              <a:spcBef>
                <a:spcPts val="0"/>
              </a:spcBef>
              <a:spcAft>
                <a:spcPts val="0"/>
              </a:spcAft>
              <a:buFont typeface="Wingdings" pitchFamily="2" charset="2"/>
              <a:buChar char="Ø"/>
              <a:defRPr/>
            </a:pPr>
            <a:endParaRPr lang="en-US" sz="2200" dirty="0" smtClean="0">
              <a:latin typeface="Times New Roman" pitchFamily="18" charset="0"/>
              <a:cs typeface="Times New Roman" pitchFamily="18" charset="0"/>
            </a:endParaRPr>
          </a:p>
          <a:p>
            <a:pPr marL="285750" indent="-285750" algn="ctr" fontAlgn="auto">
              <a:spcBef>
                <a:spcPts val="0"/>
              </a:spcBef>
              <a:spcAft>
                <a:spcPts val="0"/>
              </a:spcAft>
              <a:defRPr/>
            </a:pPr>
            <a:r>
              <a:rPr lang="en-US" sz="2200" dirty="0" smtClean="0">
                <a:latin typeface="Times New Roman" pitchFamily="18" charset="0"/>
                <a:cs typeface="Times New Roman" pitchFamily="18" charset="0"/>
              </a:rPr>
              <a:t>     i</a:t>
            </a:r>
            <a:r>
              <a:rPr lang="en-US" sz="2200" baseline="-25000" dirty="0" smtClean="0">
                <a:latin typeface="Times New Roman" pitchFamily="18" charset="0"/>
                <a:cs typeface="Times New Roman" pitchFamily="18" charset="0"/>
              </a:rPr>
              <a:t>p</a:t>
            </a:r>
            <a:r>
              <a:rPr lang="en-US" sz="2200" dirty="0" smtClean="0">
                <a:latin typeface="Times New Roman" pitchFamily="18" charset="0"/>
                <a:cs typeface="Times New Roman" pitchFamily="18" charset="0"/>
              </a:rPr>
              <a:t> = (2.69 × 10</a:t>
            </a:r>
            <a:r>
              <a:rPr lang="en-US" sz="2200" baseline="30000" dirty="0" smtClean="0">
                <a:latin typeface="Times New Roman" pitchFamily="18" charset="0"/>
                <a:cs typeface="Times New Roman" pitchFamily="18" charset="0"/>
              </a:rPr>
              <a:t>5</a:t>
            </a:r>
            <a:r>
              <a:rPr lang="en-US" sz="2200" dirty="0" smtClean="0">
                <a:latin typeface="Times New Roman" pitchFamily="18" charset="0"/>
                <a:cs typeface="Times New Roman" pitchFamily="18" charset="0"/>
              </a:rPr>
              <a:t>) n</a:t>
            </a:r>
            <a:r>
              <a:rPr lang="en-US" sz="2200" baseline="30000" dirty="0" smtClean="0">
                <a:latin typeface="Times New Roman" pitchFamily="18" charset="0"/>
                <a:cs typeface="Times New Roman" pitchFamily="18" charset="0"/>
              </a:rPr>
              <a:t>3/2 </a:t>
            </a:r>
            <a:r>
              <a:rPr lang="en-US" sz="2200" dirty="0" smtClean="0">
                <a:latin typeface="Times New Roman" pitchFamily="18" charset="0"/>
                <a:cs typeface="Times New Roman" pitchFamily="18" charset="0"/>
              </a:rPr>
              <a:t>AC</a:t>
            </a:r>
            <a:r>
              <a:rPr lang="en-US" sz="2200" baseline="-25000" dirty="0" smtClean="0">
                <a:latin typeface="Times New Roman" pitchFamily="18" charset="0"/>
                <a:cs typeface="Times New Roman" pitchFamily="18" charset="0"/>
              </a:rPr>
              <a:t> </a:t>
            </a:r>
            <a:r>
              <a:rPr lang="en-US" sz="2200" dirty="0" smtClean="0">
                <a:latin typeface="Times New Roman" pitchFamily="18" charset="0"/>
                <a:cs typeface="Times New Roman" pitchFamily="18" charset="0"/>
              </a:rPr>
              <a:t>D</a:t>
            </a:r>
            <a:r>
              <a:rPr lang="en-US" sz="2200" baseline="-25000" dirty="0" smtClean="0">
                <a:latin typeface="Times New Roman" pitchFamily="18" charset="0"/>
                <a:cs typeface="Times New Roman" pitchFamily="18" charset="0"/>
              </a:rPr>
              <a:t>0</a:t>
            </a:r>
            <a:r>
              <a:rPr lang="en-US" sz="2200" baseline="30000" dirty="0" smtClean="0">
                <a:latin typeface="Times New Roman" pitchFamily="18" charset="0"/>
                <a:cs typeface="Times New Roman" pitchFamily="18" charset="0"/>
              </a:rPr>
              <a:t>1/2</a:t>
            </a:r>
            <a:r>
              <a:rPr lang="en-US" sz="2200" baseline="-25000" dirty="0" smtClean="0">
                <a:latin typeface="Times New Roman" pitchFamily="18" charset="0"/>
                <a:cs typeface="Times New Roman" pitchFamily="18" charset="0"/>
              </a:rPr>
              <a:t> </a:t>
            </a:r>
            <a:r>
              <a:rPr lang="el-GR" sz="2200" i="1" dirty="0" smtClean="0">
                <a:latin typeface="Times New Roman" pitchFamily="18" charset="0"/>
                <a:cs typeface="Times New Roman" pitchFamily="18" charset="0"/>
              </a:rPr>
              <a:t>ν</a:t>
            </a:r>
            <a:r>
              <a:rPr lang="en-US" sz="2200" baseline="30000" dirty="0" smtClean="0">
                <a:latin typeface="Times New Roman" pitchFamily="18" charset="0"/>
                <a:cs typeface="Times New Roman" pitchFamily="18" charset="0"/>
              </a:rPr>
              <a:t>1/2</a:t>
            </a:r>
            <a:r>
              <a:rPr lang="en-US" sz="2200" dirty="0" smtClean="0">
                <a:latin typeface="Times New Roman" pitchFamily="18" charset="0"/>
                <a:cs typeface="Times New Roman" pitchFamily="18" charset="0"/>
              </a:rPr>
              <a:t>                         </a:t>
            </a:r>
          </a:p>
          <a:p>
            <a:pPr marL="285750" indent="-285750" fontAlgn="auto">
              <a:spcBef>
                <a:spcPts val="0"/>
              </a:spcBef>
              <a:spcAft>
                <a:spcPts val="0"/>
              </a:spcAft>
              <a:buFont typeface="Wingdings" pitchFamily="2" charset="2"/>
              <a:buChar char="Ø"/>
              <a:defRPr/>
            </a:pPr>
            <a:endParaRPr lang="en-US" sz="2200" dirty="0" smtClean="0">
              <a:latin typeface="Times New Roman" pitchFamily="18" charset="0"/>
              <a:cs typeface="Times New Roman" pitchFamily="18" charset="0"/>
            </a:endParaRPr>
          </a:p>
          <a:p>
            <a:pPr marL="285750" indent="-285750" fontAlgn="auto">
              <a:spcBef>
                <a:spcPts val="0"/>
              </a:spcBef>
              <a:spcAft>
                <a:spcPts val="0"/>
              </a:spcAft>
              <a:defRPr/>
            </a:pPr>
            <a:endParaRPr lang="en-US" dirty="0" smtClean="0">
              <a:latin typeface="Times New Roman" pitchFamily="18" charset="0"/>
              <a:cs typeface="Times New Roman" pitchFamily="18" charset="0"/>
            </a:endParaRPr>
          </a:p>
        </p:txBody>
      </p:sp>
      <p:pic>
        <p:nvPicPr>
          <p:cNvPr id="8" name="Picture 7"/>
          <p:cNvPicPr/>
          <p:nvPr/>
        </p:nvPicPr>
        <p:blipFill>
          <a:blip r:embed="rId2"/>
          <a:srcRect/>
          <a:stretch>
            <a:fillRect/>
          </a:stretch>
        </p:blipFill>
        <p:spPr bwMode="auto">
          <a:xfrm>
            <a:off x="0" y="1295400"/>
            <a:ext cx="4267200" cy="3857652"/>
          </a:xfrm>
          <a:prstGeom prst="rect">
            <a:avLst/>
          </a:prstGeom>
          <a:noFill/>
          <a:ln w="9525">
            <a:noFill/>
            <a:miter lim="800000"/>
            <a:headEnd/>
            <a:tailEnd/>
          </a:ln>
        </p:spPr>
      </p:pic>
      <p:sp>
        <p:nvSpPr>
          <p:cNvPr id="7" name="Rectangle 6"/>
          <p:cNvSpPr/>
          <p:nvPr/>
        </p:nvSpPr>
        <p:spPr>
          <a:xfrm>
            <a:off x="5072066" y="4643446"/>
            <a:ext cx="4071934" cy="923330"/>
          </a:xfrm>
          <a:prstGeom prst="rect">
            <a:avLst/>
          </a:prstGeom>
        </p:spPr>
        <p:txBody>
          <a:bodyPr wrap="square">
            <a:spAutoFit/>
          </a:bodyPr>
          <a:lstStyle/>
          <a:p>
            <a:r>
              <a:rPr lang="en-US" dirty="0" smtClean="0">
                <a:solidFill>
                  <a:srgbClr val="0070C0"/>
                </a:solidFill>
                <a:latin typeface="Times New Roman" pitchFamily="18" charset="0"/>
                <a:cs typeface="Times New Roman" pitchFamily="18" charset="0"/>
              </a:rPr>
              <a:t>PANI/GCE             = 0.16 cm</a:t>
            </a:r>
            <a:r>
              <a:rPr lang="en-US" baseline="30000" dirty="0" smtClean="0">
                <a:solidFill>
                  <a:srgbClr val="0070C0"/>
                </a:solidFill>
                <a:latin typeface="Times New Roman" pitchFamily="18" charset="0"/>
                <a:cs typeface="Times New Roman" pitchFamily="18" charset="0"/>
              </a:rPr>
              <a:t>2</a:t>
            </a:r>
            <a:endParaRPr lang="en-IN" dirty="0" smtClean="0">
              <a:solidFill>
                <a:srgbClr val="0070C0"/>
              </a:solidFill>
              <a:latin typeface="Times New Roman" pitchFamily="18" charset="0"/>
              <a:cs typeface="Times New Roman" pitchFamily="18" charset="0"/>
            </a:endParaRPr>
          </a:p>
          <a:p>
            <a:r>
              <a:rPr lang="en-US" dirty="0" smtClean="0">
                <a:solidFill>
                  <a:srgbClr val="0070C0"/>
                </a:solidFill>
                <a:latin typeface="Times New Roman" pitchFamily="18" charset="0"/>
                <a:cs typeface="Times New Roman" pitchFamily="18" charset="0"/>
              </a:rPr>
              <a:t>GCE                       = 0.07 cm</a:t>
            </a:r>
            <a:r>
              <a:rPr lang="en-US" baseline="30000" dirty="0" smtClean="0">
                <a:solidFill>
                  <a:srgbClr val="0070C0"/>
                </a:solidFill>
                <a:latin typeface="Times New Roman" pitchFamily="18" charset="0"/>
                <a:cs typeface="Times New Roman" pitchFamily="18" charset="0"/>
              </a:rPr>
              <a:t>2</a:t>
            </a:r>
            <a:endParaRPr lang="en-US" dirty="0" smtClean="0">
              <a:solidFill>
                <a:srgbClr val="0070C0"/>
              </a:solidFill>
              <a:latin typeface="Times New Roman" pitchFamily="18" charset="0"/>
              <a:ea typeface="Times New Roman"/>
              <a:cs typeface="Times New Roman" pitchFamily="18" charset="0"/>
            </a:endParaRPr>
          </a:p>
          <a:p>
            <a:endParaRPr lang="en-IN" dirty="0">
              <a:solidFill>
                <a:srgbClr val="0070C0"/>
              </a:solidFill>
              <a:latin typeface="Times New Roman" pitchFamily="18" charset="0"/>
              <a:cs typeface="Times New Roman" pitchFamily="18" charset="0"/>
            </a:endParaRPr>
          </a:p>
        </p:txBody>
      </p:sp>
      <p:cxnSp>
        <p:nvCxnSpPr>
          <p:cNvPr id="9" name="Straight Connector 8"/>
          <p:cNvCxnSpPr/>
          <p:nvPr/>
        </p:nvCxnSpPr>
        <p:spPr>
          <a:xfrm>
            <a:off x="1295400" y="914400"/>
            <a:ext cx="6840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 calcmode="lin" valueType="num">
                                      <p:cBhvr additive="base">
                                        <p:cTn id="1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6"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4287" name="Rectangle 15"/>
          <p:cNvSpPr>
            <a:spLocks noChangeArrowheads="1"/>
          </p:cNvSpPr>
          <p:nvPr/>
        </p:nvSpPr>
        <p:spPr bwMode="auto">
          <a:xfrm>
            <a:off x="0"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
            </a:r>
            <a:br>
              <a:rPr kumimoji="0" lang="en-US" sz="1800" b="0" i="0" u="none" strike="noStrike" cap="none" normalizeH="0" baseline="0" dirty="0" smtClean="0">
                <a:ln>
                  <a:noFill/>
                </a:ln>
                <a:solidFill>
                  <a:schemeClr val="tx1"/>
                </a:solidFill>
                <a:effectLst/>
                <a:latin typeface="Arial" pitchFamily="34" charset="0"/>
                <a:cs typeface="Arial" pitchFamily="34" charset="0"/>
              </a:rPr>
            </a:b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itle 1"/>
          <p:cNvSpPr>
            <a:spLocks noGrp="1"/>
          </p:cNvSpPr>
          <p:nvPr>
            <p:ph type="title"/>
          </p:nvPr>
        </p:nvSpPr>
        <p:spPr>
          <a:xfrm>
            <a:off x="928662" y="142852"/>
            <a:ext cx="7498080" cy="857256"/>
          </a:xfrm>
        </p:spPr>
        <p:txBody>
          <a:bodyPr>
            <a:normAutofit/>
          </a:bodyPr>
          <a:lstStyle/>
          <a:p>
            <a:pPr algn="ctr"/>
            <a: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Characterization Parameters</a:t>
            </a:r>
            <a:endParaRPr lang="en-IN" sz="3200" dirty="0">
              <a:solidFill>
                <a:srgbClr val="002060"/>
              </a:solidFill>
              <a:effectLst>
                <a:outerShdw blurRad="38100" dist="38100" dir="2700000" algn="tl">
                  <a:srgbClr val="000000">
                    <a:alpha val="43137"/>
                  </a:srgbClr>
                </a:outerShdw>
              </a:effectLst>
            </a:endParaRPr>
          </a:p>
        </p:txBody>
      </p:sp>
      <p:sp>
        <p:nvSpPr>
          <p:cNvPr id="10" name="TextBox 9"/>
          <p:cNvSpPr txBox="1"/>
          <p:nvPr/>
        </p:nvSpPr>
        <p:spPr>
          <a:xfrm>
            <a:off x="500034" y="5286388"/>
            <a:ext cx="8215338" cy="646331"/>
          </a:xfrm>
          <a:prstGeom prst="rect">
            <a:avLst/>
          </a:prstGeom>
          <a:noFill/>
        </p:spPr>
        <p:txBody>
          <a:bodyPr wrap="square" rtlCol="0">
            <a:spAutoFit/>
          </a:bodyPr>
          <a:lstStyle/>
          <a:p>
            <a:pPr algn="ctr">
              <a:buFont typeface="Wingdings" pitchFamily="2" charset="2"/>
              <a:buChar char="Ø"/>
            </a:pPr>
            <a:r>
              <a:rPr lang="en-IN" dirty="0" smtClean="0">
                <a:solidFill>
                  <a:srgbClr val="C00000"/>
                </a:solidFill>
                <a:latin typeface="Times New Roman" pitchFamily="18" charset="0"/>
                <a:cs typeface="Times New Roman" pitchFamily="18" charset="0"/>
              </a:rPr>
              <a:t>Characterization and performance parameters of the fabricated </a:t>
            </a:r>
            <a:r>
              <a:rPr lang="en-US" dirty="0" smtClean="0">
                <a:solidFill>
                  <a:srgbClr val="C00000"/>
                </a:solidFill>
                <a:latin typeface="Times New Roman" pitchFamily="18" charset="0"/>
                <a:cs typeface="Times New Roman" pitchFamily="18" charset="0"/>
              </a:rPr>
              <a:t>PANI/GCE</a:t>
            </a:r>
            <a:endParaRPr lang="en-US" dirty="0" smtClean="0">
              <a:solidFill>
                <a:srgbClr val="C00000"/>
              </a:solidFill>
              <a:latin typeface="Times New Roman" pitchFamily="18" charset="0"/>
              <a:ea typeface="Times New Roman"/>
              <a:cs typeface="Times New Roman" pitchFamily="18" charset="0"/>
            </a:endParaRPr>
          </a:p>
          <a:p>
            <a:pPr algn="ctr"/>
            <a:r>
              <a:rPr lang="en-IN" dirty="0" smtClean="0">
                <a:solidFill>
                  <a:srgbClr val="C00000"/>
                </a:solidFill>
                <a:latin typeface="Times New Roman" pitchFamily="18" charset="0"/>
                <a:cs typeface="Times New Roman" pitchFamily="18" charset="0"/>
              </a:rPr>
              <a:t>sensor.</a:t>
            </a:r>
            <a:endParaRPr lang="en-IN" dirty="0">
              <a:solidFill>
                <a:srgbClr val="C00000"/>
              </a:solidFill>
              <a:latin typeface="Times New Roman" pitchFamily="18" charset="0"/>
              <a:cs typeface="Times New Roman" pitchFamily="18" charset="0"/>
            </a:endParaRPr>
          </a:p>
        </p:txBody>
      </p:sp>
      <p:graphicFrame>
        <p:nvGraphicFramePr>
          <p:cNvPr id="12" name="Table 11"/>
          <p:cNvGraphicFramePr>
            <a:graphicFrameLocks noGrp="1"/>
          </p:cNvGraphicFramePr>
          <p:nvPr/>
        </p:nvGraphicFramePr>
        <p:xfrm>
          <a:off x="1071538" y="1643051"/>
          <a:ext cx="6786610" cy="3286146"/>
        </p:xfrm>
        <a:graphic>
          <a:graphicData uri="http://schemas.openxmlformats.org/drawingml/2006/table">
            <a:tbl>
              <a:tblPr>
                <a:tableStyleId>{775DCB02-9BB8-47FD-8907-85C794F793BA}</a:tableStyleId>
              </a:tblPr>
              <a:tblGrid>
                <a:gridCol w="2143140"/>
                <a:gridCol w="4643470"/>
              </a:tblGrid>
              <a:tr h="1545398">
                <a:tc>
                  <a:txBody>
                    <a:bodyPr/>
                    <a:lstStyle/>
                    <a:p>
                      <a:pPr marL="0" marR="0" algn="ctr">
                        <a:lnSpc>
                          <a:spcPct val="115000"/>
                        </a:lnSpc>
                        <a:spcBef>
                          <a:spcPts val="0"/>
                        </a:spcBef>
                        <a:spcAft>
                          <a:spcPts val="0"/>
                        </a:spcAft>
                      </a:pPr>
                      <a:r>
                        <a:rPr lang="en-US" sz="1800" b="1" dirty="0" smtClean="0">
                          <a:solidFill>
                            <a:srgbClr val="002060"/>
                          </a:solidFill>
                          <a:latin typeface="Times New Roman" pitchFamily="18" charset="0"/>
                          <a:cs typeface="Times New Roman" pitchFamily="18" charset="0"/>
                        </a:rPr>
                        <a:t>Working </a:t>
                      </a:r>
                      <a:r>
                        <a:rPr lang="en-US" sz="1800" b="1" dirty="0">
                          <a:solidFill>
                            <a:srgbClr val="002060"/>
                          </a:solidFill>
                          <a:latin typeface="Times New Roman" pitchFamily="18" charset="0"/>
                          <a:cs typeface="Times New Roman" pitchFamily="18" charset="0"/>
                        </a:rPr>
                        <a:t>electrode</a:t>
                      </a:r>
                      <a:endParaRPr lang="en-US" sz="1800" b="1" dirty="0">
                        <a:solidFill>
                          <a:srgbClr val="002060"/>
                        </a:solidFill>
                        <a:latin typeface="Times New Roman" pitchFamily="18" charset="0"/>
                        <a:ea typeface="Times New Roman"/>
                        <a:cs typeface="Times New Roman" pitchFamily="18" charset="0"/>
                      </a:endParaRPr>
                    </a:p>
                  </a:txBody>
                  <a:tcPr marL="68580" marR="68580" marT="0" marB="0">
                    <a:solidFill>
                      <a:schemeClr val="bg1">
                        <a:lumMod val="60000"/>
                        <a:lumOff val="40000"/>
                      </a:schemeClr>
                    </a:solidFill>
                  </a:tcPr>
                </a:tc>
                <a:tc>
                  <a:txBody>
                    <a:bodyPr/>
                    <a:lstStyle/>
                    <a:p>
                      <a:pPr marL="0" marR="0">
                        <a:lnSpc>
                          <a:spcPct val="115000"/>
                        </a:lnSpc>
                        <a:spcBef>
                          <a:spcPts val="0"/>
                        </a:spcBef>
                        <a:spcAft>
                          <a:spcPts val="1000"/>
                        </a:spcAft>
                      </a:pPr>
                      <a:r>
                        <a:rPr lang="en-US" sz="1800" b="1" dirty="0">
                          <a:solidFill>
                            <a:srgbClr val="002060"/>
                          </a:solidFill>
                          <a:latin typeface="Times New Roman" pitchFamily="18" charset="0"/>
                          <a:cs typeface="Times New Roman" pitchFamily="18" charset="0"/>
                        </a:rPr>
                        <a:t>  </a:t>
                      </a:r>
                      <a:r>
                        <a:rPr lang="en-US" sz="1800" b="1" dirty="0" smtClean="0">
                          <a:solidFill>
                            <a:srgbClr val="002060"/>
                          </a:solidFill>
                          <a:latin typeface="Times New Roman" pitchFamily="18" charset="0"/>
                          <a:cs typeface="Times New Roman" pitchFamily="18" charset="0"/>
                        </a:rPr>
                        <a:t>       </a:t>
                      </a:r>
                      <a:r>
                        <a:rPr lang="en-US" sz="1800" b="1" dirty="0">
                          <a:solidFill>
                            <a:srgbClr val="002060"/>
                          </a:solidFill>
                          <a:latin typeface="Times New Roman" pitchFamily="18" charset="0"/>
                          <a:cs typeface="Times New Roman" pitchFamily="18" charset="0"/>
                        </a:rPr>
                        <a:t>Rct (kΩ)                              A(cm</a:t>
                      </a:r>
                      <a:r>
                        <a:rPr lang="en-US" sz="1800" b="1" baseline="30000" dirty="0">
                          <a:solidFill>
                            <a:srgbClr val="002060"/>
                          </a:solidFill>
                          <a:latin typeface="Times New Roman" pitchFamily="18" charset="0"/>
                          <a:cs typeface="Times New Roman" pitchFamily="18" charset="0"/>
                        </a:rPr>
                        <a:t>2</a:t>
                      </a:r>
                      <a:r>
                        <a:rPr lang="en-US" sz="1800" b="1" dirty="0">
                          <a:solidFill>
                            <a:srgbClr val="002060"/>
                          </a:solidFill>
                          <a:latin typeface="Times New Roman" pitchFamily="18" charset="0"/>
                          <a:cs typeface="Times New Roman" pitchFamily="18" charset="0"/>
                        </a:rPr>
                        <a:t>)</a:t>
                      </a:r>
                    </a:p>
                    <a:p>
                      <a:pPr marL="0" marR="0">
                        <a:lnSpc>
                          <a:spcPct val="115000"/>
                        </a:lnSpc>
                        <a:spcBef>
                          <a:spcPts val="0"/>
                        </a:spcBef>
                        <a:spcAft>
                          <a:spcPts val="1000"/>
                        </a:spcAft>
                      </a:pPr>
                      <a:r>
                        <a:rPr lang="en-US" sz="1800" b="1" dirty="0">
                          <a:solidFill>
                            <a:srgbClr val="002060"/>
                          </a:solidFill>
                          <a:latin typeface="Times New Roman" pitchFamily="18" charset="0"/>
                          <a:cs typeface="Times New Roman" pitchFamily="18" charset="0"/>
                        </a:rPr>
                        <a:t>               </a:t>
                      </a:r>
                      <a:r>
                        <a:rPr lang="en-US" sz="1800" b="1" dirty="0" smtClean="0">
                          <a:solidFill>
                            <a:srgbClr val="002060"/>
                          </a:solidFill>
                          <a:latin typeface="Times New Roman" pitchFamily="18" charset="0"/>
                          <a:cs typeface="Times New Roman" pitchFamily="18" charset="0"/>
                        </a:rPr>
                        <a:t>        </a:t>
                      </a:r>
                      <a:r>
                        <a:rPr lang="en-US" sz="1800" b="1" dirty="0">
                          <a:solidFill>
                            <a:srgbClr val="002060"/>
                          </a:solidFill>
                          <a:latin typeface="Times New Roman" pitchFamily="18" charset="0"/>
                          <a:cs typeface="Times New Roman" pitchFamily="18" charset="0"/>
                        </a:rPr>
                        <a:t>(1 mM K</a:t>
                      </a:r>
                      <a:r>
                        <a:rPr lang="en-US" sz="1800" b="1" baseline="-25000" dirty="0">
                          <a:solidFill>
                            <a:srgbClr val="002060"/>
                          </a:solidFill>
                          <a:latin typeface="Times New Roman" pitchFamily="18" charset="0"/>
                          <a:cs typeface="Times New Roman" pitchFamily="18" charset="0"/>
                        </a:rPr>
                        <a:t>3</a:t>
                      </a:r>
                      <a:r>
                        <a:rPr lang="en-US" sz="1800" b="1" dirty="0">
                          <a:solidFill>
                            <a:srgbClr val="002060"/>
                          </a:solidFill>
                          <a:latin typeface="Times New Roman" pitchFamily="18" charset="0"/>
                          <a:cs typeface="Times New Roman" pitchFamily="18" charset="0"/>
                        </a:rPr>
                        <a:t>Fe(CN)</a:t>
                      </a:r>
                      <a:r>
                        <a:rPr lang="en-US" sz="1800" b="1" baseline="-25000" dirty="0">
                          <a:solidFill>
                            <a:srgbClr val="002060"/>
                          </a:solidFill>
                          <a:latin typeface="Times New Roman" pitchFamily="18" charset="0"/>
                          <a:cs typeface="Times New Roman" pitchFamily="18" charset="0"/>
                        </a:rPr>
                        <a:t>6</a:t>
                      </a:r>
                      <a:r>
                        <a:rPr lang="en-US" sz="1800" b="1" dirty="0">
                          <a:solidFill>
                            <a:srgbClr val="002060"/>
                          </a:solidFill>
                          <a:latin typeface="Times New Roman" pitchFamily="18" charset="0"/>
                          <a:cs typeface="Times New Roman" pitchFamily="18" charset="0"/>
                        </a:rPr>
                        <a:t>)</a:t>
                      </a:r>
                      <a:endParaRPr lang="en-US" sz="1800" b="1" dirty="0">
                        <a:solidFill>
                          <a:srgbClr val="002060"/>
                        </a:solidFill>
                        <a:latin typeface="Times New Roman" pitchFamily="18" charset="0"/>
                        <a:ea typeface="Times New Roman"/>
                        <a:cs typeface="Times New Roman" pitchFamily="18" charset="0"/>
                      </a:endParaRPr>
                    </a:p>
                  </a:txBody>
                  <a:tcPr marL="68580" marR="68580" marT="0" marB="0">
                    <a:solidFill>
                      <a:schemeClr val="bg1">
                        <a:lumMod val="60000"/>
                        <a:lumOff val="40000"/>
                      </a:schemeClr>
                    </a:solidFill>
                  </a:tcPr>
                </a:tc>
              </a:tr>
              <a:tr h="870374">
                <a:tc>
                  <a:txBody>
                    <a:bodyPr/>
                    <a:lstStyle/>
                    <a:p>
                      <a:pPr marL="0" marR="0" algn="ctr">
                        <a:lnSpc>
                          <a:spcPct val="115000"/>
                        </a:lnSpc>
                        <a:spcBef>
                          <a:spcPts val="0"/>
                        </a:spcBef>
                        <a:spcAft>
                          <a:spcPts val="0"/>
                        </a:spcAft>
                      </a:pPr>
                      <a:r>
                        <a:rPr lang="en-US" sz="1800" dirty="0">
                          <a:solidFill>
                            <a:srgbClr val="002060"/>
                          </a:solidFill>
                          <a:latin typeface="Times New Roman" pitchFamily="18" charset="0"/>
                          <a:cs typeface="Times New Roman" pitchFamily="18" charset="0"/>
                        </a:rPr>
                        <a:t>Bare GCE</a:t>
                      </a:r>
                      <a:endParaRPr lang="en-US" sz="1800" dirty="0">
                        <a:solidFill>
                          <a:srgbClr val="002060"/>
                        </a:solidFill>
                        <a:latin typeface="Times New Roman" pitchFamily="18" charset="0"/>
                        <a:ea typeface="Times New Roman"/>
                        <a:cs typeface="Times New Roman" pitchFamily="18" charset="0"/>
                      </a:endParaRPr>
                    </a:p>
                  </a:txBody>
                  <a:tcPr marL="68580" marR="68580" marT="0" marB="0">
                    <a:solidFill>
                      <a:schemeClr val="bg1">
                        <a:lumMod val="60000"/>
                        <a:lumOff val="40000"/>
                      </a:schemeClr>
                    </a:solidFill>
                  </a:tcPr>
                </a:tc>
                <a:tc>
                  <a:txBody>
                    <a:bodyPr/>
                    <a:lstStyle/>
                    <a:p>
                      <a:pPr marL="0" marR="0">
                        <a:lnSpc>
                          <a:spcPct val="200000"/>
                        </a:lnSpc>
                        <a:spcBef>
                          <a:spcPts val="0"/>
                        </a:spcBef>
                        <a:spcAft>
                          <a:spcPts val="0"/>
                        </a:spcAft>
                      </a:pPr>
                      <a:r>
                        <a:rPr kumimoji="0" lang="en-US" sz="1800" kern="1200" baseline="0" dirty="0" smtClean="0">
                          <a:solidFill>
                            <a:schemeClr val="dk1"/>
                          </a:solidFill>
                          <a:latin typeface="Times New Roman" pitchFamily="18" charset="0"/>
                          <a:ea typeface="+mn-ea"/>
                          <a:cs typeface="Times New Roman" pitchFamily="18" charset="0"/>
                        </a:rPr>
                        <a:t>        9.79 </a:t>
                      </a:r>
                      <a:r>
                        <a:rPr kumimoji="0" lang="en-IN" sz="1800" kern="1200" dirty="0" smtClean="0">
                          <a:solidFill>
                            <a:schemeClr val="dk1"/>
                          </a:solidFill>
                          <a:latin typeface="Times New Roman" pitchFamily="18" charset="0"/>
                          <a:ea typeface="+mn-ea"/>
                          <a:cs typeface="Times New Roman" pitchFamily="18" charset="0"/>
                        </a:rPr>
                        <a:t>kΩ</a:t>
                      </a:r>
                      <a:r>
                        <a:rPr lang="en-US" sz="1800" dirty="0" smtClean="0">
                          <a:solidFill>
                            <a:srgbClr val="002060"/>
                          </a:solidFill>
                          <a:latin typeface="Times New Roman" pitchFamily="18" charset="0"/>
                          <a:cs typeface="Times New Roman" pitchFamily="18" charset="0"/>
                        </a:rPr>
                        <a:t> </a:t>
                      </a:r>
                      <a:r>
                        <a:rPr kumimoji="0" lang="en-US" sz="1800" kern="1200" baseline="0" dirty="0" smtClean="0">
                          <a:solidFill>
                            <a:schemeClr val="dk1"/>
                          </a:solidFill>
                          <a:latin typeface="Times New Roman" pitchFamily="18" charset="0"/>
                          <a:ea typeface="+mn-ea"/>
                          <a:cs typeface="Times New Roman" pitchFamily="18" charset="0"/>
                        </a:rPr>
                        <a:t>                                     </a:t>
                      </a:r>
                      <a:r>
                        <a:rPr kumimoji="0" lang="en-US" sz="1800" kern="1200" dirty="0" smtClean="0">
                          <a:solidFill>
                            <a:schemeClr val="dk1"/>
                          </a:solidFill>
                          <a:latin typeface="Times New Roman" pitchFamily="18" charset="0"/>
                          <a:ea typeface="+mn-ea"/>
                          <a:cs typeface="Times New Roman" pitchFamily="18" charset="0"/>
                        </a:rPr>
                        <a:t>0.07cm</a:t>
                      </a:r>
                      <a:r>
                        <a:rPr kumimoji="0" lang="en-US" sz="1800" kern="1200" baseline="30000" dirty="0" smtClean="0">
                          <a:solidFill>
                            <a:schemeClr val="dk1"/>
                          </a:solidFill>
                          <a:latin typeface="Times New Roman" pitchFamily="18" charset="0"/>
                          <a:ea typeface="+mn-ea"/>
                          <a:cs typeface="Times New Roman" pitchFamily="18" charset="0"/>
                        </a:rPr>
                        <a:t>2</a:t>
                      </a:r>
                      <a:endParaRPr lang="en-US" sz="1800" dirty="0">
                        <a:solidFill>
                          <a:srgbClr val="002060"/>
                        </a:solidFill>
                        <a:latin typeface="Times New Roman" pitchFamily="18" charset="0"/>
                        <a:ea typeface="Times New Roman"/>
                        <a:cs typeface="Times New Roman" pitchFamily="18" charset="0"/>
                      </a:endParaRPr>
                    </a:p>
                  </a:txBody>
                  <a:tcPr marL="68580" marR="68580" marT="0" marB="0">
                    <a:solidFill>
                      <a:schemeClr val="bg1">
                        <a:lumMod val="60000"/>
                        <a:lumOff val="40000"/>
                      </a:schemeClr>
                    </a:solidFill>
                  </a:tcPr>
                </a:tc>
              </a:tr>
              <a:tr h="870374">
                <a:tc>
                  <a:txBody>
                    <a:bodyPr/>
                    <a:lstStyle/>
                    <a:p>
                      <a:pPr marL="0" marR="0" algn="ctr">
                        <a:lnSpc>
                          <a:spcPct val="115000"/>
                        </a:lnSpc>
                        <a:spcBef>
                          <a:spcPts val="0"/>
                        </a:spcBef>
                        <a:spcAft>
                          <a:spcPts val="0"/>
                        </a:spcAft>
                      </a:pPr>
                      <a:r>
                        <a:rPr lang="en-US" sz="1800" dirty="0" smtClean="0">
                          <a:solidFill>
                            <a:srgbClr val="002060"/>
                          </a:solidFill>
                          <a:latin typeface="Times New Roman" pitchFamily="18" charset="0"/>
                          <a:cs typeface="Times New Roman" pitchFamily="18" charset="0"/>
                        </a:rPr>
                        <a:t>PANI/GCE                                                                                                                                 </a:t>
                      </a:r>
                      <a:endParaRPr lang="en-US" sz="1800" dirty="0">
                        <a:solidFill>
                          <a:srgbClr val="002060"/>
                        </a:solidFill>
                        <a:latin typeface="Times New Roman" pitchFamily="18" charset="0"/>
                        <a:ea typeface="Times New Roman"/>
                        <a:cs typeface="Times New Roman" pitchFamily="18" charset="0"/>
                      </a:endParaRPr>
                    </a:p>
                  </a:txBody>
                  <a:tcPr marL="68580" marR="68580" marT="0" marB="0">
                    <a:solidFill>
                      <a:schemeClr val="bg1">
                        <a:lumMod val="60000"/>
                        <a:lumOff val="40000"/>
                      </a:schemeClr>
                    </a:solidFill>
                  </a:tcPr>
                </a:tc>
                <a:tc>
                  <a:txBody>
                    <a:bodyPr/>
                    <a:lstStyle/>
                    <a:p>
                      <a:pPr marL="0" marR="0">
                        <a:lnSpc>
                          <a:spcPct val="200000"/>
                        </a:lnSpc>
                        <a:spcBef>
                          <a:spcPts val="0"/>
                        </a:spcBef>
                        <a:spcAft>
                          <a:spcPts val="0"/>
                        </a:spcAft>
                      </a:pPr>
                      <a:r>
                        <a:rPr lang="en-US" sz="1800" dirty="0" smtClean="0">
                          <a:solidFill>
                            <a:srgbClr val="002060"/>
                          </a:solidFill>
                          <a:latin typeface="Times New Roman" pitchFamily="18" charset="0"/>
                          <a:cs typeface="Times New Roman" pitchFamily="18" charset="0"/>
                        </a:rPr>
                        <a:t>       </a:t>
                      </a:r>
                      <a:r>
                        <a:rPr kumimoji="0" lang="en-IN" sz="1800" kern="1200" dirty="0" smtClean="0">
                          <a:solidFill>
                            <a:schemeClr val="dk1"/>
                          </a:solidFill>
                          <a:latin typeface="Times New Roman" pitchFamily="18" charset="0"/>
                          <a:ea typeface="+mn-ea"/>
                          <a:cs typeface="Times New Roman" pitchFamily="18" charset="0"/>
                        </a:rPr>
                        <a:t>6.17 kΩ</a:t>
                      </a:r>
                      <a:r>
                        <a:rPr lang="en-US" sz="1800" dirty="0" smtClean="0">
                          <a:solidFill>
                            <a:srgbClr val="002060"/>
                          </a:solidFill>
                          <a:latin typeface="Times New Roman" pitchFamily="18" charset="0"/>
                          <a:cs typeface="Times New Roman" pitchFamily="18" charset="0"/>
                        </a:rPr>
                        <a:t>                                       </a:t>
                      </a:r>
                      <a:r>
                        <a:rPr kumimoji="0" lang="en-US" sz="1800" kern="1200" dirty="0" smtClean="0">
                          <a:solidFill>
                            <a:schemeClr val="dk1"/>
                          </a:solidFill>
                          <a:latin typeface="Times New Roman" pitchFamily="18" charset="0"/>
                          <a:ea typeface="+mn-ea"/>
                          <a:cs typeface="Times New Roman" pitchFamily="18" charset="0"/>
                        </a:rPr>
                        <a:t>0.16 cm</a:t>
                      </a:r>
                      <a:r>
                        <a:rPr kumimoji="0" lang="en-US" sz="1800" kern="1200" baseline="30000" dirty="0" smtClean="0">
                          <a:solidFill>
                            <a:schemeClr val="dk1"/>
                          </a:solidFill>
                          <a:latin typeface="Times New Roman" pitchFamily="18" charset="0"/>
                          <a:ea typeface="+mn-ea"/>
                          <a:cs typeface="Times New Roman" pitchFamily="18" charset="0"/>
                        </a:rPr>
                        <a:t>2</a:t>
                      </a:r>
                      <a:endParaRPr lang="en-US" sz="1800" dirty="0">
                        <a:solidFill>
                          <a:srgbClr val="002060"/>
                        </a:solidFill>
                        <a:latin typeface="Times New Roman" pitchFamily="18" charset="0"/>
                        <a:ea typeface="Times New Roman"/>
                        <a:cs typeface="Times New Roman" pitchFamily="18" charset="0"/>
                      </a:endParaRPr>
                    </a:p>
                  </a:txBody>
                  <a:tcPr marL="68580" marR="68580" marT="0" marB="0">
                    <a:solidFill>
                      <a:schemeClr val="bg1">
                        <a:lumMod val="60000"/>
                        <a:lumOff val="40000"/>
                      </a:schemeClr>
                    </a:solidFill>
                  </a:tcPr>
                </a:tc>
              </a:tr>
            </a:tbl>
          </a:graphicData>
        </a:graphic>
      </p:graphicFrame>
      <p:cxnSp>
        <p:nvCxnSpPr>
          <p:cNvPr id="7" name="Straight Connector 6"/>
          <p:cNvCxnSpPr/>
          <p:nvPr/>
        </p:nvCxnSpPr>
        <p:spPr>
          <a:xfrm>
            <a:off x="1285852" y="1071546"/>
            <a:ext cx="6840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0"/>
            <a:ext cx="7498080" cy="785810"/>
          </a:xfrm>
        </p:spPr>
        <p:txBody>
          <a:bodyPr>
            <a:normAutofit/>
          </a:bodyPr>
          <a:lstStyle/>
          <a:p>
            <a:pPr algn="ctr"/>
            <a: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Effect of Scan Rate </a:t>
            </a:r>
            <a:endParaRPr lang="en-IN" sz="3200" dirty="0">
              <a:solidFill>
                <a:srgbClr val="002060"/>
              </a:solidFill>
              <a:effectLst>
                <a:outerShdw blurRad="38100" dist="38100" dir="2700000" algn="tl">
                  <a:srgbClr val="000000">
                    <a:alpha val="43137"/>
                  </a:srgbClr>
                </a:outerShdw>
              </a:effectLst>
            </a:endParaRPr>
          </a:p>
        </p:txBody>
      </p:sp>
      <p:sp>
        <p:nvSpPr>
          <p:cNvPr id="6" name="Rectangle 5"/>
          <p:cNvSpPr/>
          <p:nvPr/>
        </p:nvSpPr>
        <p:spPr>
          <a:xfrm>
            <a:off x="3571868" y="1214422"/>
            <a:ext cx="5357850" cy="4247317"/>
          </a:xfrm>
          <a:prstGeom prst="rect">
            <a:avLst/>
          </a:prstGeom>
        </p:spPr>
        <p:txBody>
          <a:bodyPr wrap="square">
            <a:spAutoFit/>
          </a:bodyPr>
          <a:lstStyle/>
          <a:p>
            <a:pPr marL="225425" indent="-225425" algn="just" fontAlgn="auto">
              <a:spcBef>
                <a:spcPts val="0"/>
              </a:spcBef>
              <a:spcAft>
                <a:spcPts val="0"/>
              </a:spcAft>
              <a:buClr>
                <a:schemeClr val="tx2"/>
              </a:buClr>
              <a:buFont typeface="Wingdings" pitchFamily="2" charset="2"/>
              <a:buChar char="Ø"/>
              <a:defRPr/>
            </a:pPr>
            <a:r>
              <a:rPr lang="en-US" dirty="0" smtClean="0">
                <a:latin typeface="Times New Roman" pitchFamily="18" charset="0"/>
                <a:cs typeface="Times New Roman" pitchFamily="18" charset="0"/>
              </a:rPr>
              <a:t>A linear </a:t>
            </a:r>
            <a:r>
              <a:rPr lang="en-IN" dirty="0" smtClean="0">
                <a:latin typeface="Times New Roman"/>
                <a:ea typeface="Calibri"/>
              </a:rPr>
              <a:t>Randles-Sevcik</a:t>
            </a:r>
            <a:r>
              <a:rPr lang="en-US" dirty="0" smtClean="0">
                <a:latin typeface="Times New Roman" pitchFamily="18" charset="0"/>
                <a:cs typeface="Times New Roman" pitchFamily="18" charset="0"/>
              </a:rPr>
              <a:t> plot is a straight line with good linear regression equation, indicating that diffusion is the means of mass transport. Linear regression equation can be expressed as follows.</a:t>
            </a:r>
          </a:p>
          <a:p>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       ip/μA = 0.0212 (mV s</a:t>
            </a:r>
            <a:r>
              <a:rPr lang="en-US" baseline="30000" dirty="0" smtClean="0">
                <a:latin typeface="Times New Roman" pitchFamily="18" charset="0"/>
                <a:cs typeface="Times New Roman" pitchFamily="18" charset="0"/>
              </a:rPr>
              <a:t>-1</a:t>
            </a:r>
            <a:r>
              <a:rPr lang="en-US" dirty="0" smtClean="0">
                <a:latin typeface="Times New Roman" pitchFamily="18" charset="0"/>
                <a:cs typeface="Times New Roman" pitchFamily="18" charset="0"/>
              </a:rPr>
              <a:t>) + 2.8320; r</a:t>
            </a:r>
            <a:r>
              <a:rPr lang="en-US" baseline="30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 0.996     	            </a:t>
            </a:r>
          </a:p>
          <a:p>
            <a:pPr marL="225425" indent="-225425" algn="just">
              <a:buClr>
                <a:schemeClr val="tx2"/>
              </a:buClr>
              <a:buFont typeface="Wingdings" pitchFamily="2" charset="2"/>
              <a:buChar char="Ø"/>
            </a:pPr>
            <a:r>
              <a:rPr lang="en-US" dirty="0" smtClean="0">
                <a:latin typeface="Times New Roman" pitchFamily="18" charset="0"/>
                <a:cs typeface="Times New Roman" pitchFamily="18" charset="0"/>
              </a:rPr>
              <a:t>The finding was further confirmed by plotting log i</a:t>
            </a:r>
            <a:r>
              <a:rPr lang="en-US" baseline="-25000" dirty="0" smtClean="0">
                <a:latin typeface="Times New Roman" pitchFamily="18" charset="0"/>
                <a:cs typeface="Times New Roman" pitchFamily="18" charset="0"/>
              </a:rPr>
              <a:t>p</a:t>
            </a:r>
            <a:r>
              <a:rPr lang="en-US" dirty="0" smtClean="0">
                <a:latin typeface="Times New Roman" pitchFamily="18" charset="0"/>
                <a:cs typeface="Times New Roman" pitchFamily="18" charset="0"/>
              </a:rPr>
              <a:t> vs. log υ where a straight line was observed which can be expressed by the following equation.</a:t>
            </a:r>
          </a:p>
          <a:p>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       log ip (μA) = 0.5336 log</a:t>
            </a:r>
            <a:r>
              <a:rPr lang="en-US" i="1" dirty="0" smtClean="0">
                <a:latin typeface="Times New Roman" pitchFamily="18" charset="0"/>
                <a:cs typeface="Times New Roman" pitchFamily="18" charset="0"/>
              </a:rPr>
              <a:t> ν</a:t>
            </a:r>
            <a:r>
              <a:rPr lang="en-US" dirty="0" smtClean="0">
                <a:latin typeface="Times New Roman" pitchFamily="18" charset="0"/>
                <a:cs typeface="Times New Roman" pitchFamily="18" charset="0"/>
              </a:rPr>
              <a:t> + 0.0080 ; r</a:t>
            </a:r>
            <a:r>
              <a:rPr lang="en-US" baseline="30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=0.9995                                                               </a:t>
            </a:r>
          </a:p>
          <a:p>
            <a:endParaRPr lang="en-US" dirty="0" smtClean="0">
              <a:latin typeface="Times New Roman" pitchFamily="18" charset="0"/>
              <a:cs typeface="Times New Roman" pitchFamily="18" charset="0"/>
            </a:endParaRPr>
          </a:p>
          <a:p>
            <a:pPr marL="225425" indent="-225425" algn="just">
              <a:buFont typeface="Wingdings" pitchFamily="2" charset="2"/>
              <a:buChar char="Ø"/>
            </a:pPr>
            <a:r>
              <a:rPr lang="en-US" dirty="0" smtClean="0">
                <a:latin typeface="Times New Roman" pitchFamily="18" charset="0"/>
                <a:cs typeface="Times New Roman" pitchFamily="18" charset="0"/>
              </a:rPr>
              <a:t>The obtained slope is close to 0.5, also confirms diffusion controlled nature of the electrode process.</a:t>
            </a:r>
            <a:endParaRPr lang="en-US" dirty="0">
              <a:latin typeface="Times New Roman" pitchFamily="18" charset="0"/>
              <a:cs typeface="Times New Roman" pitchFamily="18" charset="0"/>
            </a:endParaRPr>
          </a:p>
        </p:txBody>
      </p:sp>
      <p:sp>
        <p:nvSpPr>
          <p:cNvPr id="7" name="Rectangle 6"/>
          <p:cNvSpPr/>
          <p:nvPr/>
        </p:nvSpPr>
        <p:spPr>
          <a:xfrm>
            <a:off x="0" y="6211669"/>
            <a:ext cx="9144000" cy="646331"/>
          </a:xfrm>
          <a:prstGeom prst="rect">
            <a:avLst/>
          </a:prstGeom>
          <a:solidFill>
            <a:schemeClr val="bg1"/>
          </a:solidFill>
          <a:ln>
            <a:noFill/>
          </a:ln>
        </p:spPr>
        <p:style>
          <a:lnRef idx="1">
            <a:schemeClr val="dk1"/>
          </a:lnRef>
          <a:fillRef idx="2">
            <a:schemeClr val="dk1"/>
          </a:fillRef>
          <a:effectRef idx="1">
            <a:schemeClr val="dk1"/>
          </a:effectRef>
          <a:fontRef idx="minor">
            <a:schemeClr val="dk1"/>
          </a:fontRef>
        </p:style>
        <p:txBody>
          <a:bodyPr wrap="square">
            <a:spAutoFit/>
          </a:bodyPr>
          <a:lstStyle/>
          <a:p>
            <a:pPr algn="ctr" fontAlgn="auto">
              <a:spcBef>
                <a:spcPts val="0"/>
              </a:spcBef>
              <a:spcAft>
                <a:spcPts val="0"/>
              </a:spcAft>
              <a:defRPr/>
            </a:pPr>
            <a:r>
              <a:rPr lang="en-US" dirty="0" smtClean="0">
                <a:solidFill>
                  <a:srgbClr val="C00000"/>
                </a:solidFill>
                <a:latin typeface="Times New Roman" pitchFamily="18" charset="0"/>
                <a:cs typeface="Times New Roman" pitchFamily="18" charset="0"/>
              </a:rPr>
              <a:t>Cyclic voltammetric behaviour of TNZ at PANI/GCE in BR buffer 9.5 at different scan rates (a-e): 25, 50, 75, 100 and 125 mVs</a:t>
            </a:r>
            <a:r>
              <a:rPr lang="en-US" baseline="30000" dirty="0" smtClean="0">
                <a:solidFill>
                  <a:srgbClr val="C00000"/>
                </a:solidFill>
                <a:latin typeface="Times New Roman" pitchFamily="18" charset="0"/>
                <a:cs typeface="Times New Roman" pitchFamily="18" charset="0"/>
              </a:rPr>
              <a:t>−1</a:t>
            </a:r>
            <a:r>
              <a:rPr lang="en-US" dirty="0" smtClean="0">
                <a:solidFill>
                  <a:srgbClr val="C00000"/>
                </a:solidFill>
                <a:latin typeface="Times New Roman" pitchFamily="18" charset="0"/>
                <a:cs typeface="Times New Roman" pitchFamily="18" charset="0"/>
              </a:rPr>
              <a:t>, (B) Inset: plot of log I vs. log ν</a:t>
            </a:r>
            <a:endParaRPr lang="en-US" b="1" dirty="0">
              <a:solidFill>
                <a:srgbClr val="C00000"/>
              </a:solidFill>
              <a:latin typeface="Times New Roman" pitchFamily="18" charset="0"/>
              <a:cs typeface="Times New Roman" pitchFamily="18" charset="0"/>
            </a:endParaRPr>
          </a:p>
        </p:txBody>
      </p:sp>
      <p:pic>
        <p:nvPicPr>
          <p:cNvPr id="9" name="Picture 8"/>
          <p:cNvPicPr/>
          <p:nvPr/>
        </p:nvPicPr>
        <p:blipFill>
          <a:blip r:embed="rId2"/>
          <a:srcRect/>
          <a:stretch>
            <a:fillRect/>
          </a:stretch>
        </p:blipFill>
        <p:spPr bwMode="auto">
          <a:xfrm>
            <a:off x="152400" y="914400"/>
            <a:ext cx="3429000" cy="3300418"/>
          </a:xfrm>
          <a:prstGeom prst="rect">
            <a:avLst/>
          </a:prstGeom>
          <a:noFill/>
          <a:ln w="9525">
            <a:noFill/>
            <a:miter lim="800000"/>
            <a:headEnd/>
            <a:tailEnd/>
          </a:ln>
        </p:spPr>
      </p:pic>
      <p:graphicFrame>
        <p:nvGraphicFramePr>
          <p:cNvPr id="10" name="Chart 9"/>
          <p:cNvGraphicFramePr/>
          <p:nvPr/>
        </p:nvGraphicFramePr>
        <p:xfrm>
          <a:off x="304800" y="4343400"/>
          <a:ext cx="2895600" cy="1600200"/>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Connector 7"/>
          <p:cNvCxnSpPr/>
          <p:nvPr/>
        </p:nvCxnSpPr>
        <p:spPr>
          <a:xfrm>
            <a:off x="1219200" y="762000"/>
            <a:ext cx="6840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1000100" y="71414"/>
            <a:ext cx="7498080" cy="1143000"/>
          </a:xfrm>
        </p:spPr>
        <p:txBody>
          <a:bodyPr>
            <a:normAutofit fontScale="90000"/>
          </a:bodyPr>
          <a:lstStyle/>
          <a:p>
            <a:pPr algn="ctr"/>
            <a: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Optimization of Experimental Parameters</a:t>
            </a:r>
            <a:b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br>
            <a:endParaRPr lang="en-IN" sz="3200" dirty="0">
              <a:solidFill>
                <a:srgbClr val="002060"/>
              </a:solidFill>
              <a:effectLst>
                <a:outerShdw blurRad="38100" dist="38100" dir="2700000" algn="tl">
                  <a:srgbClr val="000000">
                    <a:alpha val="43137"/>
                  </a:srgbClr>
                </a:outerShdw>
              </a:effectLst>
            </a:endParaRPr>
          </a:p>
        </p:txBody>
      </p:sp>
      <p:sp>
        <p:nvSpPr>
          <p:cNvPr id="20483" name="Rectangle 3"/>
          <p:cNvSpPr>
            <a:spLocks noChangeArrowheads="1"/>
          </p:cNvSpPr>
          <p:nvPr/>
        </p:nvSpPr>
        <p:spPr bwMode="auto">
          <a:xfrm>
            <a:off x="0" y="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bg2">
                  <a:lumMod val="50000"/>
                </a:schemeClr>
              </a:solidFill>
              <a:effectLst/>
              <a:latin typeface="Arial" pitchFamily="34" charset="0"/>
              <a:cs typeface="Arial" pitchFamily="34" charset="0"/>
            </a:endParaRPr>
          </a:p>
        </p:txBody>
      </p:sp>
      <p:graphicFrame>
        <p:nvGraphicFramePr>
          <p:cNvPr id="13" name="Chart 12"/>
          <p:cNvGraphicFramePr/>
          <p:nvPr/>
        </p:nvGraphicFramePr>
        <p:xfrm>
          <a:off x="914400" y="990600"/>
          <a:ext cx="3571900" cy="2428892"/>
        </p:xfrm>
        <a:graphic>
          <a:graphicData uri="http://schemas.openxmlformats.org/drawingml/2006/chart">
            <c:chart xmlns:c="http://schemas.openxmlformats.org/drawingml/2006/chart" xmlns:r="http://schemas.openxmlformats.org/officeDocument/2006/relationships" r:id="rId3"/>
          </a:graphicData>
        </a:graphic>
      </p:graphicFrame>
      <p:sp>
        <p:nvSpPr>
          <p:cNvPr id="113665" name="Rectangle 1"/>
          <p:cNvSpPr>
            <a:spLocks noChangeArrowheads="1"/>
          </p:cNvSpPr>
          <p:nvPr/>
        </p:nvSpPr>
        <p:spPr bwMode="auto">
          <a:xfrm>
            <a:off x="0" y="6211669"/>
            <a:ext cx="9144000" cy="646331"/>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kumimoji="0" lang="en-US" b="0"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Optimization of experimental conditions for reduction of tinidazole at PANI/GCE (A) Effect of pH (B) Effect of solvents (C)</a:t>
            </a:r>
            <a:r>
              <a:rPr lang="en-US" dirty="0" smtClean="0">
                <a:solidFill>
                  <a:srgbClr val="C00000"/>
                </a:solidFill>
                <a:latin typeface="Times New Roman" pitchFamily="18" charset="0"/>
                <a:cs typeface="Times New Roman" pitchFamily="18" charset="0"/>
              </a:rPr>
              <a:t> Effect of varying PANI dosage</a:t>
            </a:r>
            <a:endParaRPr kumimoji="0" lang="en-US" b="0" i="0" u="none" strike="noStrike" cap="none" normalizeH="0" baseline="0" dirty="0" smtClean="0">
              <a:ln>
                <a:noFill/>
              </a:ln>
              <a:solidFill>
                <a:srgbClr val="C00000"/>
              </a:solidFill>
              <a:effectLst/>
              <a:latin typeface="Times New Roman" pitchFamily="18" charset="0"/>
              <a:cs typeface="Times New Roman" pitchFamily="18" charset="0"/>
            </a:endParaRPr>
          </a:p>
        </p:txBody>
      </p:sp>
      <p:sp>
        <p:nvSpPr>
          <p:cNvPr id="15" name="TextBox 14"/>
          <p:cNvSpPr txBox="1"/>
          <p:nvPr/>
        </p:nvSpPr>
        <p:spPr>
          <a:xfrm>
            <a:off x="3643306" y="3643314"/>
            <a:ext cx="428628" cy="369332"/>
          </a:xfrm>
          <a:prstGeom prst="rect">
            <a:avLst/>
          </a:prstGeom>
          <a:noFill/>
        </p:spPr>
        <p:txBody>
          <a:bodyPr wrap="square" rtlCol="0">
            <a:spAutoFit/>
          </a:bodyPr>
          <a:lstStyle/>
          <a:p>
            <a:r>
              <a:rPr lang="en-US" b="1" dirty="0" smtClean="0"/>
              <a:t>C</a:t>
            </a:r>
            <a:endParaRPr lang="en-US" b="1" dirty="0"/>
          </a:p>
        </p:txBody>
      </p:sp>
      <p:sp>
        <p:nvSpPr>
          <p:cNvPr id="16" name="TextBox 15"/>
          <p:cNvSpPr txBox="1"/>
          <p:nvPr/>
        </p:nvSpPr>
        <p:spPr>
          <a:xfrm>
            <a:off x="5715008" y="1214422"/>
            <a:ext cx="428628" cy="369332"/>
          </a:xfrm>
          <a:prstGeom prst="rect">
            <a:avLst/>
          </a:prstGeom>
          <a:noFill/>
        </p:spPr>
        <p:txBody>
          <a:bodyPr wrap="square" rtlCol="0">
            <a:spAutoFit/>
          </a:bodyPr>
          <a:lstStyle/>
          <a:p>
            <a:r>
              <a:rPr lang="en-US" b="1" dirty="0" smtClean="0"/>
              <a:t>B</a:t>
            </a:r>
            <a:endParaRPr lang="en-US" b="1" dirty="0"/>
          </a:p>
        </p:txBody>
      </p:sp>
      <p:sp>
        <p:nvSpPr>
          <p:cNvPr id="17" name="TextBox 16"/>
          <p:cNvSpPr txBox="1"/>
          <p:nvPr/>
        </p:nvSpPr>
        <p:spPr>
          <a:xfrm>
            <a:off x="1752600" y="1295400"/>
            <a:ext cx="428628" cy="369332"/>
          </a:xfrm>
          <a:prstGeom prst="rect">
            <a:avLst/>
          </a:prstGeom>
          <a:noFill/>
        </p:spPr>
        <p:txBody>
          <a:bodyPr wrap="square" rtlCol="0">
            <a:spAutoFit/>
          </a:bodyPr>
          <a:lstStyle/>
          <a:p>
            <a:r>
              <a:rPr lang="en-US" b="1" dirty="0" smtClean="0"/>
              <a:t>A</a:t>
            </a:r>
            <a:endParaRPr lang="en-US" b="1" dirty="0"/>
          </a:p>
        </p:txBody>
      </p:sp>
      <p:graphicFrame>
        <p:nvGraphicFramePr>
          <p:cNvPr id="14" name="Chart 13"/>
          <p:cNvGraphicFramePr/>
          <p:nvPr/>
        </p:nvGraphicFramePr>
        <p:xfrm>
          <a:off x="5143504" y="1214422"/>
          <a:ext cx="3429024" cy="271464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Chart 18"/>
          <p:cNvGraphicFramePr/>
          <p:nvPr/>
        </p:nvGraphicFramePr>
        <p:xfrm>
          <a:off x="2571736" y="3500438"/>
          <a:ext cx="3786214" cy="2286016"/>
        </p:xfrm>
        <a:graphic>
          <a:graphicData uri="http://schemas.openxmlformats.org/drawingml/2006/chart">
            <c:chart xmlns:c="http://schemas.openxmlformats.org/drawingml/2006/chart" xmlns:r="http://schemas.openxmlformats.org/officeDocument/2006/relationships" r:id="rId5"/>
          </a:graphicData>
        </a:graphic>
      </p:graphicFrame>
      <p:cxnSp>
        <p:nvCxnSpPr>
          <p:cNvPr id="11" name="Straight Connector 10"/>
          <p:cNvCxnSpPr/>
          <p:nvPr/>
        </p:nvCxnSpPr>
        <p:spPr>
          <a:xfrm>
            <a:off x="1295400" y="838200"/>
            <a:ext cx="6840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Graphic spid="14" grpId="0">
        <p:bldAsOne/>
      </p:bldGraphic>
      <p:bldGraphic spid="19"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57158" y="285728"/>
            <a:ext cx="8505092" cy="1143000"/>
          </a:xfrm>
        </p:spPr>
        <p:txBody>
          <a:bodyPr>
            <a:noAutofit/>
          </a:bodyPr>
          <a:lstStyle/>
          <a:p>
            <a:pPr algn="ctr"/>
            <a:r>
              <a:rPr lang="en-IN"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Electrochemical Performance of </a:t>
            </a:r>
            <a:br>
              <a:rPr lang="en-IN"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br>
            <a:r>
              <a:rPr lang="en-IN"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PANI/GCE Sensor for Tinidazole Reduction</a:t>
            </a:r>
          </a:p>
        </p:txBody>
      </p:sp>
      <p:sp>
        <p:nvSpPr>
          <p:cNvPr id="55299" name="Rectangle 3"/>
          <p:cNvSpPr>
            <a:spLocks noChangeArrowheads="1"/>
          </p:cNvSpPr>
          <p:nvPr/>
        </p:nvSpPr>
        <p:spPr bwMode="auto">
          <a:xfrm>
            <a:off x="0" y="6211669"/>
            <a:ext cx="9144000" cy="646331"/>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IN" dirty="0" smtClean="0">
                <a:solidFill>
                  <a:srgbClr val="C00000"/>
                </a:solidFill>
                <a:latin typeface="Times New Roman" pitchFamily="18" charset="0"/>
                <a:cs typeface="Times New Roman" pitchFamily="18" charset="0"/>
              </a:rPr>
              <a:t>Electrocatalytic effect of fabricated sensor towards the tinidazole reduction. Square  wave voltammograms, blank (curve a), at bare</a:t>
            </a:r>
            <a:r>
              <a:rPr lang="en-IN" b="1" dirty="0" smtClean="0">
                <a:solidFill>
                  <a:srgbClr val="C00000"/>
                </a:solidFill>
                <a:latin typeface="Times New Roman" pitchFamily="18" charset="0"/>
                <a:cs typeface="Times New Roman" pitchFamily="18" charset="0"/>
              </a:rPr>
              <a:t> </a:t>
            </a:r>
            <a:r>
              <a:rPr lang="en-IN" dirty="0" smtClean="0">
                <a:solidFill>
                  <a:srgbClr val="C00000"/>
                </a:solidFill>
                <a:latin typeface="Times New Roman" pitchFamily="18" charset="0"/>
                <a:cs typeface="Times New Roman" pitchFamily="18" charset="0"/>
              </a:rPr>
              <a:t>GCE (curve b), and at PANI/GCE (curve </a:t>
            </a:r>
            <a:r>
              <a:rPr lang="en-IN" dirty="0" smtClean="0">
                <a:solidFill>
                  <a:srgbClr val="C00000"/>
                </a:solidFill>
              </a:rPr>
              <a:t>c)</a:t>
            </a:r>
            <a:endParaRPr lang="en-US" dirty="0">
              <a:solidFill>
                <a:srgbClr val="C00000"/>
              </a:solidFill>
            </a:endParaRPr>
          </a:p>
        </p:txBody>
      </p:sp>
      <p:sp>
        <p:nvSpPr>
          <p:cNvPr id="10" name="Rectangle 5"/>
          <p:cNvSpPr>
            <a:spLocks noChangeArrowheads="1"/>
          </p:cNvSpPr>
          <p:nvPr/>
        </p:nvSpPr>
        <p:spPr bwMode="auto">
          <a:xfrm>
            <a:off x="2928926" y="1571612"/>
            <a:ext cx="3235300" cy="400050"/>
          </a:xfrm>
          <a:prstGeom prst="rect">
            <a:avLst/>
          </a:prstGeom>
          <a:noFill/>
          <a:ln w="9525">
            <a:noFill/>
            <a:miter lim="800000"/>
            <a:headEnd/>
            <a:tailEnd/>
          </a:ln>
        </p:spPr>
        <p:txBody>
          <a:bodyPr wrap="square">
            <a:spAutoFit/>
          </a:bodyPr>
          <a:lstStyle/>
          <a:p>
            <a:pPr algn="ctr"/>
            <a:r>
              <a:rPr lang="en-US" sz="2000" b="1" i="1" dirty="0" smtClean="0">
                <a:latin typeface="Times New Roman" pitchFamily="18" charset="0"/>
                <a:cs typeface="Times New Roman" pitchFamily="18" charset="0"/>
              </a:rPr>
              <a:t>Square Wave Voltammetry</a:t>
            </a:r>
            <a:endParaRPr lang="en-US" sz="2000" b="1" dirty="0">
              <a:latin typeface="Times New Roman" pitchFamily="18" charset="0"/>
              <a:cs typeface="Times New Roman" pitchFamily="18" charset="0"/>
            </a:endParaRPr>
          </a:p>
        </p:txBody>
      </p:sp>
      <p:pic>
        <p:nvPicPr>
          <p:cNvPr id="7" name="Picture 6"/>
          <p:cNvPicPr/>
          <p:nvPr/>
        </p:nvPicPr>
        <p:blipFill>
          <a:blip r:embed="rId2"/>
          <a:srcRect/>
          <a:stretch>
            <a:fillRect/>
          </a:stretch>
        </p:blipFill>
        <p:spPr bwMode="auto">
          <a:xfrm>
            <a:off x="2209800" y="2057400"/>
            <a:ext cx="5143536" cy="3929090"/>
          </a:xfrm>
          <a:prstGeom prst="rect">
            <a:avLst/>
          </a:prstGeom>
          <a:noFill/>
          <a:ln w="9525">
            <a:noFill/>
            <a:miter lim="800000"/>
            <a:headEnd/>
            <a:tailEnd/>
          </a:ln>
        </p:spPr>
      </p:pic>
      <p:cxnSp>
        <p:nvCxnSpPr>
          <p:cNvPr id="6" name="Straight Connector 5"/>
          <p:cNvCxnSpPr/>
          <p:nvPr/>
        </p:nvCxnSpPr>
        <p:spPr>
          <a:xfrm>
            <a:off x="1219200" y="1371600"/>
            <a:ext cx="6840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0"/>
            <a:ext cx="7498080" cy="714372"/>
          </a:xfrm>
        </p:spPr>
        <p:txBody>
          <a:bodyPr>
            <a:normAutofit/>
          </a:bodyPr>
          <a:lstStyle/>
          <a:p>
            <a:pPr algn="ctr"/>
            <a: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Validation of the Proposed Method</a:t>
            </a:r>
            <a:endParaRPr lang="en-US" sz="32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4"/>
          <p:cNvSpPr>
            <a:spLocks noChangeArrowheads="1"/>
          </p:cNvSpPr>
          <p:nvPr/>
        </p:nvSpPr>
        <p:spPr bwMode="auto">
          <a:xfrm>
            <a:off x="4570411" y="1285860"/>
            <a:ext cx="4573589" cy="923330"/>
          </a:xfrm>
          <a:prstGeom prst="rect">
            <a:avLst/>
          </a:prstGeom>
          <a:noFill/>
          <a:ln w="9525">
            <a:noFill/>
            <a:miter lim="800000"/>
            <a:headEnd/>
            <a:tailEnd/>
          </a:ln>
        </p:spPr>
        <p:txBody>
          <a:bodyPr wrap="square">
            <a:spAutoFit/>
          </a:bodyPr>
          <a:lstStyle/>
          <a:p>
            <a:pPr marL="285750" indent="-285750" algn="ctr"/>
            <a:r>
              <a:rPr lang="en-US" dirty="0" smtClean="0">
                <a:latin typeface="Times New Roman" pitchFamily="18" charset="0"/>
                <a:cs typeface="Times New Roman" pitchFamily="18" charset="0"/>
              </a:rPr>
              <a:t>A linear calibration curve is obtained for </a:t>
            </a:r>
            <a:r>
              <a:rPr lang="en-IN" dirty="0" smtClean="0">
                <a:latin typeface="Times New Roman" pitchFamily="18" charset="0"/>
                <a:cs typeface="Times New Roman" pitchFamily="18" charset="0"/>
              </a:rPr>
              <a:t> tinidazole </a:t>
            </a:r>
            <a:r>
              <a:rPr lang="en-US" dirty="0" smtClean="0">
                <a:latin typeface="Times New Roman" pitchFamily="18" charset="0"/>
                <a:cs typeface="Times New Roman" pitchFamily="18" charset="0"/>
              </a:rPr>
              <a:t> and may be expressed by equation:</a:t>
            </a:r>
            <a:endParaRPr lang="en-US" dirty="0">
              <a:latin typeface="Times New Roman" pitchFamily="18" charset="0"/>
              <a:cs typeface="Times New Roman" pitchFamily="18" charset="0"/>
            </a:endParaRPr>
          </a:p>
        </p:txBody>
      </p:sp>
      <p:sp>
        <p:nvSpPr>
          <p:cNvPr id="8" name="Rectangle 5"/>
          <p:cNvSpPr>
            <a:spLocks noChangeArrowheads="1"/>
          </p:cNvSpPr>
          <p:nvPr/>
        </p:nvSpPr>
        <p:spPr bwMode="auto">
          <a:xfrm>
            <a:off x="4929190" y="2500306"/>
            <a:ext cx="4214810" cy="677108"/>
          </a:xfrm>
          <a:prstGeom prst="rect">
            <a:avLst/>
          </a:prstGeom>
          <a:noFill/>
          <a:ln w="9525">
            <a:noFill/>
            <a:miter lim="800000"/>
            <a:headEnd/>
            <a:tailEnd/>
          </a:ln>
        </p:spPr>
        <p:txBody>
          <a:bodyPr wrap="square">
            <a:spAutoFit/>
          </a:bodyPr>
          <a:lstStyle/>
          <a:p>
            <a:pPr algn="ctr"/>
            <a:r>
              <a:rPr lang="en-US" sz="2000" b="1" dirty="0">
                <a:solidFill>
                  <a:srgbClr val="FF0000"/>
                </a:solidFill>
                <a:latin typeface="Times New Roman" pitchFamily="18" charset="0"/>
                <a:cs typeface="Times New Roman" pitchFamily="18" charset="0"/>
              </a:rPr>
              <a:t> </a:t>
            </a:r>
            <a:r>
              <a:rPr lang="en-US" dirty="0" smtClean="0">
                <a:latin typeface="Times New Roman" pitchFamily="18" charset="0"/>
                <a:cs typeface="Times New Roman" pitchFamily="18" charset="0"/>
              </a:rPr>
              <a:t>Ip/μA= 0.1251 (ng mL</a:t>
            </a:r>
            <a:r>
              <a:rPr lang="en-US" baseline="30000" dirty="0" smtClean="0">
                <a:latin typeface="Times New Roman" pitchFamily="18" charset="0"/>
                <a:cs typeface="Times New Roman" pitchFamily="18" charset="0"/>
              </a:rPr>
              <a:t>-1</a:t>
            </a:r>
            <a:r>
              <a:rPr lang="en-US" dirty="0" smtClean="0">
                <a:latin typeface="Times New Roman" pitchFamily="18" charset="0"/>
                <a:cs typeface="Times New Roman" pitchFamily="18" charset="0"/>
              </a:rPr>
              <a:t>) + 13.786, r</a:t>
            </a:r>
            <a:r>
              <a:rPr lang="en-US" baseline="30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 0.9947 </a:t>
            </a:r>
            <a:endParaRPr lang="en-US" b="1" dirty="0">
              <a:latin typeface="Times New Roman" pitchFamily="18" charset="0"/>
              <a:cs typeface="Times New Roman" pitchFamily="18" charset="0"/>
            </a:endParaRPr>
          </a:p>
        </p:txBody>
      </p:sp>
      <p:sp>
        <p:nvSpPr>
          <p:cNvPr id="9" name="Rectangle 6"/>
          <p:cNvSpPr>
            <a:spLocks noChangeArrowheads="1"/>
          </p:cNvSpPr>
          <p:nvPr/>
        </p:nvSpPr>
        <p:spPr bwMode="auto">
          <a:xfrm>
            <a:off x="4429092" y="3286124"/>
            <a:ext cx="4714908" cy="646331"/>
          </a:xfrm>
          <a:prstGeom prst="rect">
            <a:avLst/>
          </a:prstGeom>
          <a:noFill/>
          <a:ln w="9525">
            <a:noFill/>
            <a:miter lim="800000"/>
            <a:headEnd/>
            <a:tailEnd/>
          </a:ln>
        </p:spPr>
        <p:txBody>
          <a:bodyPr wrap="square">
            <a:spAutoFit/>
          </a:bodyPr>
          <a:lstStyle/>
          <a:p>
            <a:pPr marL="285750" indent="-285750" algn="ctr"/>
            <a:r>
              <a:rPr lang="en-US" dirty="0">
                <a:latin typeface="Times New Roman" pitchFamily="18" charset="0"/>
                <a:cs typeface="Times New Roman" pitchFamily="18" charset="0"/>
              </a:rPr>
              <a:t>The detection </a:t>
            </a:r>
            <a:r>
              <a:rPr lang="en-US" dirty="0" smtClean="0">
                <a:latin typeface="Times New Roman" pitchFamily="18" charset="0"/>
                <a:cs typeface="Times New Roman" pitchFamily="18" charset="0"/>
              </a:rPr>
              <a:t>limit, </a:t>
            </a:r>
          </a:p>
          <a:p>
            <a:pPr marL="285750" indent="-285750" algn="ctr"/>
            <a:r>
              <a:rPr lang="en-US" dirty="0" smtClean="0">
                <a:latin typeface="Times New Roman" pitchFamily="18" charset="0"/>
                <a:cs typeface="Times New Roman" pitchFamily="18" charset="0"/>
              </a:rPr>
              <a:t>LOD (3</a:t>
            </a:r>
            <a:r>
              <a:rPr lang="en-US" i="1" dirty="0" smtClean="0">
                <a:latin typeface="Times New Roman" pitchFamily="18" charset="0"/>
                <a:cs typeface="Times New Roman" pitchFamily="18" charset="0"/>
              </a:rPr>
              <a:t>s</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m</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4.71 ng mL</a:t>
            </a:r>
            <a:r>
              <a:rPr lang="en-US" baseline="30000" dirty="0" smtClean="0">
                <a:latin typeface="Times New Roman" pitchFamily="18" charset="0"/>
                <a:cs typeface="Times New Roman" pitchFamily="18" charset="0"/>
              </a:rPr>
              <a:t>-1</a:t>
            </a:r>
            <a:endParaRPr lang="en-US" dirty="0">
              <a:latin typeface="Times New Roman" pitchFamily="18" charset="0"/>
              <a:cs typeface="Times New Roman" pitchFamily="18" charset="0"/>
            </a:endParaRPr>
          </a:p>
        </p:txBody>
      </p:sp>
      <p:sp>
        <p:nvSpPr>
          <p:cNvPr id="10" name="Rectangle 6"/>
          <p:cNvSpPr>
            <a:spLocks noChangeArrowheads="1"/>
          </p:cNvSpPr>
          <p:nvPr/>
        </p:nvSpPr>
        <p:spPr bwMode="auto">
          <a:xfrm>
            <a:off x="4929190" y="4357694"/>
            <a:ext cx="3500462" cy="646331"/>
          </a:xfrm>
          <a:prstGeom prst="rect">
            <a:avLst/>
          </a:prstGeom>
          <a:noFill/>
          <a:ln w="9525">
            <a:noFill/>
            <a:miter lim="800000"/>
            <a:headEnd/>
            <a:tailEnd/>
          </a:ln>
        </p:spPr>
        <p:txBody>
          <a:bodyPr wrap="square">
            <a:spAutoFit/>
          </a:bodyPr>
          <a:lstStyle/>
          <a:p>
            <a:pPr marL="285750" indent="-285750" algn="ctr"/>
            <a:r>
              <a:rPr lang="en-US" dirty="0">
                <a:latin typeface="Times New Roman" pitchFamily="18" charset="0"/>
                <a:cs typeface="Times New Roman" pitchFamily="18" charset="0"/>
              </a:rPr>
              <a:t>The </a:t>
            </a:r>
            <a:r>
              <a:rPr lang="en-US" dirty="0" smtClean="0">
                <a:latin typeface="Times New Roman" pitchFamily="18" charset="0"/>
                <a:cs typeface="Times New Roman" pitchFamily="18" charset="0"/>
              </a:rPr>
              <a:t>quantification limit,</a:t>
            </a:r>
          </a:p>
          <a:p>
            <a:pPr marL="285750" indent="-285750" algn="ctr"/>
            <a:r>
              <a:rPr lang="en-US" dirty="0" smtClean="0">
                <a:latin typeface="Times New Roman" pitchFamily="18" charset="0"/>
                <a:cs typeface="Times New Roman" pitchFamily="18" charset="0"/>
              </a:rPr>
              <a:t>LOQ (10</a:t>
            </a:r>
            <a:r>
              <a:rPr lang="en-US" i="1" dirty="0" smtClean="0">
                <a:latin typeface="Times New Roman" pitchFamily="18" charset="0"/>
                <a:cs typeface="Times New Roman" pitchFamily="18" charset="0"/>
              </a:rPr>
              <a:t>s</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m</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14.26 ng mL</a:t>
            </a:r>
            <a:r>
              <a:rPr lang="en-US" baseline="30000" dirty="0" smtClean="0">
                <a:latin typeface="Times New Roman" pitchFamily="18" charset="0"/>
                <a:cs typeface="Times New Roman" pitchFamily="18" charset="0"/>
              </a:rPr>
              <a:t>-1</a:t>
            </a:r>
            <a:endParaRPr lang="en-US" dirty="0">
              <a:latin typeface="Times New Roman" pitchFamily="18" charset="0"/>
              <a:cs typeface="Times New Roman" pitchFamily="18" charset="0"/>
            </a:endParaRPr>
          </a:p>
        </p:txBody>
      </p:sp>
      <p:sp>
        <p:nvSpPr>
          <p:cNvPr id="11" name="Rectangle 6"/>
          <p:cNvSpPr>
            <a:spLocks noChangeArrowheads="1"/>
          </p:cNvSpPr>
          <p:nvPr/>
        </p:nvSpPr>
        <p:spPr bwMode="auto">
          <a:xfrm>
            <a:off x="2430483" y="785794"/>
            <a:ext cx="4999037" cy="400050"/>
          </a:xfrm>
          <a:prstGeom prst="rect">
            <a:avLst/>
          </a:prstGeom>
          <a:noFill/>
          <a:ln w="9525">
            <a:noFill/>
            <a:miter lim="800000"/>
            <a:headEnd/>
            <a:tailEnd/>
          </a:ln>
        </p:spPr>
        <p:txBody>
          <a:bodyPr wrap="none">
            <a:spAutoFit/>
          </a:bodyPr>
          <a:lstStyle/>
          <a:p>
            <a:r>
              <a:rPr lang="en-US" sz="2000" b="1" i="1" dirty="0">
                <a:solidFill>
                  <a:srgbClr val="C00000"/>
                </a:solidFill>
                <a:latin typeface="Times New Roman" pitchFamily="18" charset="0"/>
                <a:cs typeface="Times New Roman" pitchFamily="18" charset="0"/>
              </a:rPr>
              <a:t>Linearity</a:t>
            </a:r>
            <a:r>
              <a:rPr lang="en-US" sz="2000" b="1" dirty="0">
                <a:solidFill>
                  <a:srgbClr val="C00000"/>
                </a:solidFill>
                <a:latin typeface="Times New Roman" pitchFamily="18" charset="0"/>
                <a:cs typeface="Times New Roman" pitchFamily="18" charset="0"/>
              </a:rPr>
              <a:t>, </a:t>
            </a:r>
            <a:r>
              <a:rPr lang="en-US" sz="2000" b="1" i="1" dirty="0">
                <a:solidFill>
                  <a:srgbClr val="C00000"/>
                </a:solidFill>
                <a:latin typeface="Times New Roman" pitchFamily="18" charset="0"/>
                <a:cs typeface="Times New Roman" pitchFamily="18" charset="0"/>
              </a:rPr>
              <a:t>Detection and Quantification Limit</a:t>
            </a:r>
            <a:endParaRPr lang="en-US" sz="2000" b="1" dirty="0">
              <a:solidFill>
                <a:srgbClr val="C00000"/>
              </a:solidFill>
              <a:latin typeface="Times New Roman" pitchFamily="18" charset="0"/>
              <a:cs typeface="Times New Roman" pitchFamily="18" charset="0"/>
            </a:endParaRPr>
          </a:p>
        </p:txBody>
      </p:sp>
      <p:pic>
        <p:nvPicPr>
          <p:cNvPr id="15" name="Picture 14"/>
          <p:cNvPicPr/>
          <p:nvPr/>
        </p:nvPicPr>
        <p:blipFill>
          <a:blip r:embed="rId2"/>
          <a:srcRect/>
          <a:stretch>
            <a:fillRect/>
          </a:stretch>
        </p:blipFill>
        <p:spPr bwMode="auto">
          <a:xfrm>
            <a:off x="0" y="1219200"/>
            <a:ext cx="4929190" cy="4143404"/>
          </a:xfrm>
          <a:prstGeom prst="rect">
            <a:avLst/>
          </a:prstGeom>
          <a:noFill/>
          <a:ln w="9525">
            <a:noFill/>
            <a:miter lim="800000"/>
            <a:headEnd/>
            <a:tailEnd/>
          </a:ln>
        </p:spPr>
      </p:pic>
      <p:sp>
        <p:nvSpPr>
          <p:cNvPr id="16" name="Rectangle 15"/>
          <p:cNvSpPr/>
          <p:nvPr/>
        </p:nvSpPr>
        <p:spPr>
          <a:xfrm>
            <a:off x="428596" y="5380672"/>
            <a:ext cx="8001056" cy="1477328"/>
          </a:xfrm>
          <a:prstGeom prst="rect">
            <a:avLst/>
          </a:prstGeom>
        </p:spPr>
        <p:txBody>
          <a:bodyPr wrap="square">
            <a:spAutoFit/>
          </a:bodyPr>
          <a:lstStyle/>
          <a:p>
            <a:pPr algn="ctr"/>
            <a:r>
              <a:rPr lang="en-US" dirty="0" smtClean="0">
                <a:solidFill>
                  <a:srgbClr val="C00000"/>
                </a:solidFill>
                <a:latin typeface="Times New Roman" pitchFamily="18" charset="0"/>
                <a:cs typeface="Times New Roman" pitchFamily="18" charset="0"/>
              </a:rPr>
              <a:t>Square wave voltammograms of TNZ at PANI/GCE sensor at different concentrations (a-g), (a) blank, (b) 10 ng mL</a:t>
            </a:r>
            <a:r>
              <a:rPr lang="en-US" baseline="30000" dirty="0" smtClean="0">
                <a:solidFill>
                  <a:srgbClr val="C00000"/>
                </a:solidFill>
                <a:latin typeface="Times New Roman" pitchFamily="18" charset="0"/>
                <a:cs typeface="Times New Roman" pitchFamily="18" charset="0"/>
              </a:rPr>
              <a:t>-1</a:t>
            </a:r>
            <a:r>
              <a:rPr lang="en-US" dirty="0" smtClean="0">
                <a:solidFill>
                  <a:srgbClr val="C00000"/>
                </a:solidFill>
                <a:latin typeface="Times New Roman" pitchFamily="18" charset="0"/>
                <a:cs typeface="Times New Roman" pitchFamily="18" charset="0"/>
              </a:rPr>
              <a:t>, (c) 20 ng mL</a:t>
            </a:r>
            <a:r>
              <a:rPr lang="en-US" baseline="30000" dirty="0" smtClean="0">
                <a:solidFill>
                  <a:srgbClr val="C00000"/>
                </a:solidFill>
                <a:latin typeface="Times New Roman" pitchFamily="18" charset="0"/>
                <a:cs typeface="Times New Roman" pitchFamily="18" charset="0"/>
              </a:rPr>
              <a:t>-1</a:t>
            </a:r>
            <a:r>
              <a:rPr lang="en-US" dirty="0" smtClean="0">
                <a:solidFill>
                  <a:srgbClr val="C00000"/>
                </a:solidFill>
                <a:latin typeface="Times New Roman" pitchFamily="18" charset="0"/>
                <a:cs typeface="Times New Roman" pitchFamily="18" charset="0"/>
              </a:rPr>
              <a:t> (d) 30 ng mL</a:t>
            </a:r>
            <a:r>
              <a:rPr lang="en-US" baseline="30000" dirty="0" smtClean="0">
                <a:solidFill>
                  <a:srgbClr val="C00000"/>
                </a:solidFill>
                <a:latin typeface="Times New Roman" pitchFamily="18" charset="0"/>
                <a:cs typeface="Times New Roman" pitchFamily="18" charset="0"/>
              </a:rPr>
              <a:t>-1</a:t>
            </a:r>
            <a:r>
              <a:rPr lang="en-US" dirty="0" smtClean="0">
                <a:solidFill>
                  <a:srgbClr val="C00000"/>
                </a:solidFill>
                <a:latin typeface="Times New Roman" pitchFamily="18" charset="0"/>
                <a:cs typeface="Times New Roman" pitchFamily="18" charset="0"/>
              </a:rPr>
              <a:t>, (e) 40 ng mL</a:t>
            </a:r>
            <a:r>
              <a:rPr lang="en-US" baseline="30000" dirty="0" smtClean="0">
                <a:solidFill>
                  <a:srgbClr val="C00000"/>
                </a:solidFill>
                <a:latin typeface="Times New Roman" pitchFamily="18" charset="0"/>
                <a:cs typeface="Times New Roman" pitchFamily="18" charset="0"/>
              </a:rPr>
              <a:t>-1</a:t>
            </a:r>
            <a:r>
              <a:rPr lang="en-US" dirty="0" smtClean="0">
                <a:solidFill>
                  <a:srgbClr val="C00000"/>
                </a:solidFill>
                <a:latin typeface="Times New Roman" pitchFamily="18" charset="0"/>
                <a:cs typeface="Times New Roman" pitchFamily="18" charset="0"/>
              </a:rPr>
              <a:t>, (f) 50 ng mL</a:t>
            </a:r>
            <a:r>
              <a:rPr lang="en-US" baseline="30000" dirty="0" smtClean="0">
                <a:solidFill>
                  <a:srgbClr val="C00000"/>
                </a:solidFill>
                <a:latin typeface="Times New Roman" pitchFamily="18" charset="0"/>
                <a:cs typeface="Times New Roman" pitchFamily="18" charset="0"/>
              </a:rPr>
              <a:t>-1</a:t>
            </a:r>
            <a:r>
              <a:rPr lang="en-US" dirty="0" smtClean="0">
                <a:solidFill>
                  <a:srgbClr val="C00000"/>
                </a:solidFill>
                <a:latin typeface="Times New Roman" pitchFamily="18" charset="0"/>
                <a:cs typeface="Times New Roman" pitchFamily="18" charset="0"/>
              </a:rPr>
              <a:t>, (g) 60 ng mL</a:t>
            </a:r>
            <a:r>
              <a:rPr lang="en-US" baseline="30000" dirty="0" smtClean="0">
                <a:solidFill>
                  <a:srgbClr val="C00000"/>
                </a:solidFill>
                <a:latin typeface="Times New Roman" pitchFamily="18" charset="0"/>
                <a:cs typeface="Times New Roman" pitchFamily="18" charset="0"/>
              </a:rPr>
              <a:t>-1</a:t>
            </a:r>
            <a:r>
              <a:rPr lang="en-US" dirty="0" smtClean="0">
                <a:solidFill>
                  <a:srgbClr val="C00000"/>
                </a:solidFill>
                <a:latin typeface="Times New Roman" pitchFamily="18" charset="0"/>
                <a:cs typeface="Times New Roman" pitchFamily="18" charset="0"/>
              </a:rPr>
              <a:t>, (B) Inset: plot of peak current, I vs. TNZ concentration. </a:t>
            </a:r>
          </a:p>
          <a:p>
            <a:pPr algn="ctr"/>
            <a:r>
              <a:rPr lang="en-IN" b="1" dirty="0" smtClean="0">
                <a:solidFill>
                  <a:srgbClr val="C00000"/>
                </a:solidFill>
                <a:latin typeface="Times New Roman" pitchFamily="18" charset="0"/>
                <a:cs typeface="Times New Roman" pitchFamily="18" charset="0"/>
              </a:rPr>
              <a:t> </a:t>
            </a:r>
            <a:endParaRPr lang="en-US" dirty="0"/>
          </a:p>
        </p:txBody>
      </p:sp>
      <p:cxnSp>
        <p:nvCxnSpPr>
          <p:cNvPr id="12" name="Straight Connector 11"/>
          <p:cNvCxnSpPr/>
          <p:nvPr/>
        </p:nvCxnSpPr>
        <p:spPr>
          <a:xfrm>
            <a:off x="1371600" y="685800"/>
            <a:ext cx="6840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noChangeArrowheads="1"/>
          </p:cNvSpPr>
          <p:nvPr>
            <p:ph type="title"/>
          </p:nvPr>
        </p:nvSpPr>
        <p:spPr bwMode="auto">
          <a:xfrm>
            <a:off x="571472" y="0"/>
            <a:ext cx="7858180" cy="538609"/>
          </a:xfrm>
          <a:prstGeom prst="rect">
            <a:avLst/>
          </a:prstGeom>
          <a:noFill/>
          <a:ln w="9525">
            <a:noFill/>
            <a:miter lim="800000"/>
            <a:headEnd/>
            <a:tailEnd/>
          </a:ln>
        </p:spPr>
        <p:txBody>
          <a:bodyPr wrap="square">
            <a:spAutoFit/>
          </a:bodyPr>
          <a:lstStyle/>
          <a:p>
            <a:pPr algn="ctr"/>
            <a:r>
              <a:rPr lang="en-US" sz="32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Reproducibility of Fabricated Sensor</a:t>
            </a:r>
            <a:endParaRPr lang="en-US" sz="32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83297" name="Rectangle 1"/>
          <p:cNvSpPr>
            <a:spLocks noChangeArrowheads="1"/>
          </p:cNvSpPr>
          <p:nvPr/>
        </p:nvSpPr>
        <p:spPr bwMode="auto">
          <a:xfrm>
            <a:off x="0" y="3429000"/>
            <a:ext cx="9144000" cy="37240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688975" indent="-404813" algn="just" fontAlgn="base">
              <a:spcBef>
                <a:spcPct val="0"/>
              </a:spcBef>
              <a:spcAft>
                <a:spcPct val="0"/>
              </a:spcAft>
              <a:buFont typeface="Wingdings" pitchFamily="2" charset="2"/>
              <a:buChar char="Ø"/>
              <a:tabLst>
                <a:tab pos="2116138" algn="l"/>
              </a:tabLst>
            </a:pPr>
            <a:r>
              <a:rPr lang="en-US" dirty="0" smtClean="0">
                <a:latin typeface="Times New Roman" pitchFamily="18" charset="0"/>
                <a:cs typeface="Times New Roman" pitchFamily="18" charset="0"/>
              </a:rPr>
              <a:t>The repeatability of the modified electrode was investigated by replicate recordings of voltammograms at a fixed tinidazole concentration of 50 ng mL</a:t>
            </a:r>
            <a:r>
              <a:rPr lang="en-US" baseline="30000" dirty="0" smtClean="0">
                <a:latin typeface="Times New Roman" pitchFamily="18" charset="0"/>
                <a:cs typeface="Times New Roman" pitchFamily="18" charset="0"/>
              </a:rPr>
              <a:t>-1</a:t>
            </a:r>
            <a:r>
              <a:rPr lang="en-US" dirty="0" smtClean="0">
                <a:latin typeface="Times New Roman" pitchFamily="18" charset="0"/>
                <a:cs typeface="Times New Roman" pitchFamily="18" charset="0"/>
              </a:rPr>
              <a:t>. The intra-day precision of the method was evaluated by repeating six experiments in the same solution containing 50 ng mL</a:t>
            </a:r>
            <a:r>
              <a:rPr lang="en-US" baseline="30000" dirty="0" smtClean="0">
                <a:latin typeface="Times New Roman" pitchFamily="18" charset="0"/>
                <a:cs typeface="Times New Roman" pitchFamily="18" charset="0"/>
              </a:rPr>
              <a:t>-1</a:t>
            </a:r>
            <a:r>
              <a:rPr lang="en-US" dirty="0" smtClean="0">
                <a:latin typeface="Times New Roman" pitchFamily="18" charset="0"/>
                <a:cs typeface="Times New Roman" pitchFamily="18" charset="0"/>
              </a:rPr>
              <a:t> of the analyte using the same PANI modified glassy carbon electrode. The R.S.D. was found to be 0.64% indicating excellent reproducibility of the modified electrode. </a:t>
            </a:r>
          </a:p>
          <a:p>
            <a:pPr marL="688975" indent="-404813" algn="just" fontAlgn="base">
              <a:spcBef>
                <a:spcPct val="0"/>
              </a:spcBef>
              <a:spcAft>
                <a:spcPct val="0"/>
              </a:spcAft>
              <a:buFont typeface="Wingdings" pitchFamily="2" charset="2"/>
              <a:buChar char="Ø"/>
              <a:tabLst>
                <a:tab pos="2116138" algn="l"/>
              </a:tabLst>
            </a:pPr>
            <a:endParaRPr lang="en-US" dirty="0" smtClean="0">
              <a:latin typeface="Times New Roman" pitchFamily="18" charset="0"/>
              <a:cs typeface="Times New Roman" pitchFamily="18" charset="0"/>
            </a:endParaRPr>
          </a:p>
          <a:p>
            <a:pPr marL="688975" indent="-404813" algn="just" fontAlgn="base">
              <a:spcBef>
                <a:spcPct val="0"/>
              </a:spcBef>
              <a:spcAft>
                <a:spcPct val="0"/>
              </a:spcAft>
              <a:buFont typeface="Wingdings" pitchFamily="2" charset="2"/>
              <a:buChar char="Ø"/>
              <a:tabLst>
                <a:tab pos="2116138" algn="l"/>
              </a:tabLst>
            </a:pPr>
            <a:r>
              <a:rPr lang="en-US" dirty="0" smtClean="0">
                <a:latin typeface="Times New Roman" pitchFamily="18" charset="0"/>
                <a:cs typeface="Times New Roman" pitchFamily="18" charset="0"/>
              </a:rPr>
              <a:t>Further, inter-day precision was investigated by measuring the current response of the modified electrode for 6 consecutive days for the same concentration of tinidazole (50 ng mL</a:t>
            </a:r>
            <a:r>
              <a:rPr lang="en-US" baseline="30000" dirty="0" smtClean="0">
                <a:latin typeface="Times New Roman" pitchFamily="18" charset="0"/>
                <a:cs typeface="Times New Roman" pitchFamily="18" charset="0"/>
              </a:rPr>
              <a:t>-1</a:t>
            </a:r>
            <a:r>
              <a:rPr lang="en-US" dirty="0" smtClean="0">
                <a:latin typeface="Times New Roman" pitchFamily="18" charset="0"/>
                <a:cs typeface="Times New Roman" pitchFamily="18" charset="0"/>
              </a:rPr>
              <a:t>) taken separately and the relative standard deviation was found to be 0.80%. Thus, it demonstrated the good reproducibility of the method at the PANI modified glassy carbon electrode.</a:t>
            </a:r>
          </a:p>
          <a:p>
            <a:pPr marL="688975" marR="0" lvl="0" indent="-404813" algn="just" defTabSz="914400" rtl="0" eaLnBrk="1" fontAlgn="base" latinLnBrk="0" hangingPunct="1">
              <a:lnSpc>
                <a:spcPct val="100000"/>
              </a:lnSpc>
              <a:spcBef>
                <a:spcPct val="0"/>
              </a:spcBef>
              <a:spcAft>
                <a:spcPct val="0"/>
              </a:spcAft>
              <a:buClrTx/>
              <a:buSzTx/>
              <a:buFont typeface="Wingdings" pitchFamily="2" charset="2"/>
              <a:buChar char="Ø"/>
              <a:tabLst>
                <a:tab pos="2116138" algn="l"/>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9" name="Table 8"/>
          <p:cNvGraphicFramePr>
            <a:graphicFrameLocks noGrp="1"/>
          </p:cNvGraphicFramePr>
          <p:nvPr/>
        </p:nvGraphicFramePr>
        <p:xfrm>
          <a:off x="1214414" y="857232"/>
          <a:ext cx="6929486" cy="2143138"/>
        </p:xfrm>
        <a:graphic>
          <a:graphicData uri="http://schemas.openxmlformats.org/drawingml/2006/table">
            <a:tbl>
              <a:tblPr>
                <a:tableStyleId>{D7AC3CCA-C797-4891-BE02-D94E43425B78}</a:tableStyleId>
              </a:tblPr>
              <a:tblGrid>
                <a:gridCol w="913779"/>
                <a:gridCol w="1579451"/>
                <a:gridCol w="1369266"/>
                <a:gridCol w="1539731"/>
                <a:gridCol w="1527259"/>
              </a:tblGrid>
              <a:tr h="1026546">
                <a:tc>
                  <a:txBody>
                    <a:bodyPr/>
                    <a:lstStyle/>
                    <a:p>
                      <a:pPr marL="0" marR="0">
                        <a:lnSpc>
                          <a:spcPct val="115000"/>
                        </a:lnSpc>
                        <a:spcBef>
                          <a:spcPts val="0"/>
                        </a:spcBef>
                        <a:spcAft>
                          <a:spcPts val="0"/>
                        </a:spcAft>
                        <a:tabLst>
                          <a:tab pos="1943100" algn="l"/>
                        </a:tabLst>
                      </a:pPr>
                      <a:r>
                        <a:rPr lang="en-US" sz="1400" dirty="0">
                          <a:latin typeface="Times New Roman" pitchFamily="18" charset="0"/>
                          <a:cs typeface="Times New Roman" pitchFamily="18" charset="0"/>
                        </a:rPr>
                        <a:t>Time</a:t>
                      </a:r>
                      <a:endParaRPr lang="en-US" sz="1400" b="1" dirty="0">
                        <a:latin typeface="Times New Roman" pitchFamily="18" charset="0"/>
                        <a:ea typeface="Times New Roman"/>
                        <a:cs typeface="Times New Roman" pitchFamily="18" charset="0"/>
                      </a:endParaRPr>
                    </a:p>
                  </a:txBody>
                  <a:tcPr marL="68580" marR="68580" marT="0" marB="0" anchor="ctr">
                    <a:solidFill>
                      <a:schemeClr val="bg1">
                        <a:lumMod val="75000"/>
                      </a:schemeClr>
                    </a:solidFill>
                  </a:tcPr>
                </a:tc>
                <a:tc gridSpan="2">
                  <a:txBody>
                    <a:bodyPr/>
                    <a:lstStyle/>
                    <a:p>
                      <a:pPr marL="0" marR="0" algn="ctr">
                        <a:lnSpc>
                          <a:spcPct val="115000"/>
                        </a:lnSpc>
                        <a:spcBef>
                          <a:spcPts val="0"/>
                        </a:spcBef>
                        <a:spcAft>
                          <a:spcPts val="0"/>
                        </a:spcAft>
                        <a:tabLst>
                          <a:tab pos="1943100" algn="l"/>
                        </a:tabLst>
                      </a:pPr>
                      <a:r>
                        <a:rPr lang="en-US" sz="1400" dirty="0">
                          <a:latin typeface="Times New Roman" pitchFamily="18" charset="0"/>
                          <a:cs typeface="Times New Roman" pitchFamily="18" charset="0"/>
                        </a:rPr>
                        <a:t>Inter-day repeatability</a:t>
                      </a:r>
                    </a:p>
                    <a:p>
                      <a:pPr marL="0" marR="0">
                        <a:lnSpc>
                          <a:spcPct val="115000"/>
                        </a:lnSpc>
                        <a:spcBef>
                          <a:spcPts val="0"/>
                        </a:spcBef>
                        <a:spcAft>
                          <a:spcPts val="0"/>
                        </a:spcAft>
                        <a:tabLst>
                          <a:tab pos="1943100" algn="l"/>
                        </a:tabLst>
                      </a:pPr>
                      <a:r>
                        <a:rPr lang="en-US" sz="1400" dirty="0">
                          <a:latin typeface="Times New Roman" pitchFamily="18" charset="0"/>
                          <a:cs typeface="Times New Roman" pitchFamily="18" charset="0"/>
                        </a:rPr>
                        <a:t>Average current                 </a:t>
                      </a:r>
                      <a:r>
                        <a:rPr lang="en-US" sz="1400" dirty="0" smtClean="0">
                          <a:latin typeface="Times New Roman" pitchFamily="18" charset="0"/>
                          <a:cs typeface="Times New Roman" pitchFamily="18" charset="0"/>
                        </a:rPr>
                        <a:t>  </a:t>
                      </a:r>
                      <a:r>
                        <a:rPr lang="en-US" sz="1400" dirty="0">
                          <a:latin typeface="Times New Roman" pitchFamily="18" charset="0"/>
                          <a:cs typeface="Times New Roman" pitchFamily="18" charset="0"/>
                        </a:rPr>
                        <a:t>% CV</a:t>
                      </a:r>
                    </a:p>
                    <a:p>
                      <a:pPr marL="0" marR="0" algn="just">
                        <a:lnSpc>
                          <a:spcPct val="115000"/>
                        </a:lnSpc>
                        <a:spcBef>
                          <a:spcPts val="0"/>
                        </a:spcBef>
                        <a:spcAft>
                          <a:spcPts val="0"/>
                        </a:spcAft>
                        <a:tabLst>
                          <a:tab pos="1943100" algn="l"/>
                        </a:tabLst>
                      </a:pPr>
                      <a:r>
                        <a:rPr lang="en-US" sz="1400" dirty="0">
                          <a:latin typeface="Times New Roman" pitchFamily="18" charset="0"/>
                          <a:cs typeface="Times New Roman" pitchFamily="18" charset="0"/>
                        </a:rPr>
                        <a:t>       (Ip/μA)                     </a:t>
                      </a:r>
                      <a:endParaRPr lang="en-US" sz="1400" b="1" dirty="0">
                        <a:latin typeface="Times New Roman" pitchFamily="18" charset="0"/>
                        <a:ea typeface="Times New Roman"/>
                        <a:cs typeface="Times New Roman" pitchFamily="18" charset="0"/>
                      </a:endParaRPr>
                    </a:p>
                  </a:txBody>
                  <a:tcPr marL="68580" marR="68580" marT="0" marB="0" anchor="ctr">
                    <a:solidFill>
                      <a:schemeClr val="bg1">
                        <a:lumMod val="75000"/>
                      </a:schemeClr>
                    </a:solidFill>
                  </a:tcPr>
                </a:tc>
                <a:tc hMerge="1">
                  <a:txBody>
                    <a:bodyPr/>
                    <a:lstStyle/>
                    <a:p>
                      <a:endParaRPr lang="en-US"/>
                    </a:p>
                  </a:txBody>
                  <a:tcPr/>
                </a:tc>
                <a:tc gridSpan="2">
                  <a:txBody>
                    <a:bodyPr/>
                    <a:lstStyle/>
                    <a:p>
                      <a:pPr marL="0" marR="0" algn="ctr">
                        <a:lnSpc>
                          <a:spcPct val="115000"/>
                        </a:lnSpc>
                        <a:spcBef>
                          <a:spcPts val="0"/>
                        </a:spcBef>
                        <a:spcAft>
                          <a:spcPts val="0"/>
                        </a:spcAft>
                        <a:tabLst>
                          <a:tab pos="1943100" algn="l"/>
                        </a:tabLst>
                      </a:pPr>
                      <a:r>
                        <a:rPr lang="en-US" sz="1400" dirty="0">
                          <a:latin typeface="Times New Roman" pitchFamily="18" charset="0"/>
                          <a:cs typeface="Times New Roman" pitchFamily="18" charset="0"/>
                        </a:rPr>
                        <a:t>Intra-day repeatability</a:t>
                      </a:r>
                    </a:p>
                    <a:p>
                      <a:pPr marL="0" marR="0">
                        <a:lnSpc>
                          <a:spcPct val="115000"/>
                        </a:lnSpc>
                        <a:spcBef>
                          <a:spcPts val="0"/>
                        </a:spcBef>
                        <a:spcAft>
                          <a:spcPts val="0"/>
                        </a:spcAft>
                        <a:tabLst>
                          <a:tab pos="1943100" algn="l"/>
                        </a:tabLst>
                      </a:pPr>
                      <a:r>
                        <a:rPr lang="en-US" sz="1400" dirty="0">
                          <a:latin typeface="Times New Roman" pitchFamily="18" charset="0"/>
                          <a:cs typeface="Times New Roman" pitchFamily="18" charset="0"/>
                        </a:rPr>
                        <a:t>Average current                </a:t>
                      </a:r>
                      <a:r>
                        <a:rPr lang="en-US" sz="1400" dirty="0" smtClean="0">
                          <a:latin typeface="Times New Roman" pitchFamily="18" charset="0"/>
                          <a:cs typeface="Times New Roman" pitchFamily="18" charset="0"/>
                        </a:rPr>
                        <a:t> </a:t>
                      </a:r>
                      <a:r>
                        <a:rPr lang="en-US" sz="1400" dirty="0">
                          <a:latin typeface="Times New Roman" pitchFamily="18" charset="0"/>
                          <a:cs typeface="Times New Roman" pitchFamily="18" charset="0"/>
                        </a:rPr>
                        <a:t>% </a:t>
                      </a:r>
                      <a:r>
                        <a:rPr lang="en-US" sz="1400" dirty="0" smtClean="0">
                          <a:latin typeface="Times New Roman" pitchFamily="18" charset="0"/>
                          <a:cs typeface="Times New Roman" pitchFamily="18" charset="0"/>
                        </a:rPr>
                        <a:t> CV</a:t>
                      </a:r>
                      <a:endParaRPr lang="en-US" sz="1400" dirty="0">
                        <a:latin typeface="Times New Roman" pitchFamily="18" charset="0"/>
                        <a:cs typeface="Times New Roman" pitchFamily="18" charset="0"/>
                      </a:endParaRPr>
                    </a:p>
                    <a:p>
                      <a:pPr marL="0" marR="0">
                        <a:lnSpc>
                          <a:spcPct val="115000"/>
                        </a:lnSpc>
                        <a:spcBef>
                          <a:spcPts val="0"/>
                        </a:spcBef>
                        <a:spcAft>
                          <a:spcPts val="0"/>
                        </a:spcAft>
                        <a:tabLst>
                          <a:tab pos="1943100" algn="l"/>
                        </a:tabLst>
                      </a:pPr>
                      <a:r>
                        <a:rPr lang="en-US" sz="1400" dirty="0">
                          <a:latin typeface="Times New Roman" pitchFamily="18" charset="0"/>
                          <a:cs typeface="Times New Roman" pitchFamily="18" charset="0"/>
                        </a:rPr>
                        <a:t>     (Ip/μA)                     </a:t>
                      </a:r>
                      <a:endParaRPr lang="en-US" sz="1400" b="1" dirty="0">
                        <a:latin typeface="Times New Roman" pitchFamily="18" charset="0"/>
                        <a:ea typeface="Times New Roman"/>
                        <a:cs typeface="Times New Roman" pitchFamily="18" charset="0"/>
                      </a:endParaRPr>
                    </a:p>
                  </a:txBody>
                  <a:tcPr marL="68580" marR="68580" marT="0" marB="0" anchor="ctr">
                    <a:solidFill>
                      <a:schemeClr val="bg1">
                        <a:lumMod val="75000"/>
                      </a:schemeClr>
                    </a:solidFill>
                  </a:tcPr>
                </a:tc>
                <a:tc hMerge="1">
                  <a:txBody>
                    <a:bodyPr/>
                    <a:lstStyle/>
                    <a:p>
                      <a:endParaRPr lang="en-US"/>
                    </a:p>
                  </a:txBody>
                  <a:tcPr/>
                </a:tc>
              </a:tr>
              <a:tr h="279148">
                <a:tc>
                  <a:txBody>
                    <a:bodyPr/>
                    <a:lstStyle/>
                    <a:p>
                      <a:pPr marL="0" marR="0" algn="ctr">
                        <a:lnSpc>
                          <a:spcPct val="115000"/>
                        </a:lnSpc>
                        <a:spcBef>
                          <a:spcPts val="0"/>
                        </a:spcBef>
                        <a:spcAft>
                          <a:spcPts val="0"/>
                        </a:spcAft>
                        <a:tabLst>
                          <a:tab pos="1943100" algn="l"/>
                        </a:tabLst>
                      </a:pPr>
                      <a:r>
                        <a:rPr lang="en-US" sz="1400" dirty="0">
                          <a:latin typeface="Times New Roman" pitchFamily="18" charset="0"/>
                          <a:cs typeface="Times New Roman" pitchFamily="18" charset="0"/>
                        </a:rPr>
                        <a:t>Day 1</a:t>
                      </a:r>
                      <a:endParaRPr lang="en-US" sz="1400" dirty="0">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15000"/>
                        </a:lnSpc>
                        <a:spcBef>
                          <a:spcPts val="0"/>
                        </a:spcBef>
                        <a:spcAft>
                          <a:spcPts val="0"/>
                        </a:spcAft>
                        <a:tabLst>
                          <a:tab pos="1943100" algn="l"/>
                        </a:tabLst>
                      </a:pPr>
                      <a:r>
                        <a:rPr lang="en-US" sz="1400" dirty="0" smtClean="0">
                          <a:latin typeface="Times New Roman" pitchFamily="18" charset="0"/>
                          <a:cs typeface="Times New Roman" pitchFamily="18" charset="0"/>
                        </a:rPr>
                        <a:t>26.7</a:t>
                      </a:r>
                      <a:r>
                        <a:rPr lang="en-US" sz="1400" baseline="30000" dirty="0" smtClean="0">
                          <a:latin typeface="Times New Roman" pitchFamily="18" charset="0"/>
                          <a:cs typeface="Times New Roman" pitchFamily="18" charset="0"/>
                        </a:rPr>
                        <a:t>a</a:t>
                      </a:r>
                      <a:endParaRPr lang="en-US" sz="1400" dirty="0">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15000"/>
                        </a:lnSpc>
                        <a:spcBef>
                          <a:spcPts val="0"/>
                        </a:spcBef>
                        <a:spcAft>
                          <a:spcPts val="0"/>
                        </a:spcAft>
                        <a:tabLst>
                          <a:tab pos="1943100" algn="l"/>
                        </a:tabLst>
                      </a:pPr>
                      <a:r>
                        <a:rPr lang="en-US" sz="1400" dirty="0" smtClean="0">
                          <a:latin typeface="Times New Roman" pitchFamily="18" charset="0"/>
                          <a:cs typeface="Times New Roman" pitchFamily="18" charset="0"/>
                        </a:rPr>
                        <a:t>0.64</a:t>
                      </a:r>
                      <a:endParaRPr lang="en-US" sz="1400" dirty="0">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15000"/>
                        </a:lnSpc>
                        <a:spcBef>
                          <a:spcPts val="0"/>
                        </a:spcBef>
                        <a:spcAft>
                          <a:spcPts val="0"/>
                        </a:spcAft>
                        <a:tabLst>
                          <a:tab pos="1943100" algn="l"/>
                        </a:tabLst>
                      </a:pPr>
                      <a:r>
                        <a:rPr lang="en-US" sz="1400" dirty="0" smtClean="0">
                          <a:latin typeface="Times New Roman" pitchFamily="18" charset="0"/>
                          <a:cs typeface="Times New Roman" pitchFamily="18" charset="0"/>
                        </a:rPr>
                        <a:t>26.7</a:t>
                      </a:r>
                      <a:r>
                        <a:rPr lang="en-US" sz="1400" baseline="30000" dirty="0" smtClean="0">
                          <a:latin typeface="Times New Roman" pitchFamily="18" charset="0"/>
                          <a:cs typeface="Times New Roman" pitchFamily="18" charset="0"/>
                        </a:rPr>
                        <a:t>a</a:t>
                      </a:r>
                      <a:endParaRPr lang="en-US" sz="1400" dirty="0">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15000"/>
                        </a:lnSpc>
                        <a:spcBef>
                          <a:spcPts val="0"/>
                        </a:spcBef>
                        <a:spcAft>
                          <a:spcPts val="300"/>
                        </a:spcAft>
                        <a:tabLst>
                          <a:tab pos="4010025" algn="l"/>
                        </a:tabLst>
                      </a:pPr>
                      <a:r>
                        <a:rPr lang="en-US" sz="1400" dirty="0" smtClean="0">
                          <a:latin typeface="Times New Roman" pitchFamily="18" charset="0"/>
                          <a:cs typeface="Times New Roman" pitchFamily="18" charset="0"/>
                        </a:rPr>
                        <a:t>0.64</a:t>
                      </a:r>
                      <a:endParaRPr lang="en-US" sz="1400" dirty="0">
                        <a:latin typeface="Times New Roman" pitchFamily="18" charset="0"/>
                        <a:ea typeface="Times New Roman"/>
                        <a:cs typeface="Times New Roman" pitchFamily="18" charset="0"/>
                      </a:endParaRPr>
                    </a:p>
                  </a:txBody>
                  <a:tcPr marL="68580" marR="68580" marT="0" marB="0" anchor="ctr"/>
                </a:tc>
              </a:tr>
              <a:tr h="279148">
                <a:tc>
                  <a:txBody>
                    <a:bodyPr/>
                    <a:lstStyle/>
                    <a:p>
                      <a:pPr marL="0" marR="0" algn="ctr">
                        <a:lnSpc>
                          <a:spcPct val="115000"/>
                        </a:lnSpc>
                        <a:spcBef>
                          <a:spcPts val="0"/>
                        </a:spcBef>
                        <a:spcAft>
                          <a:spcPts val="0"/>
                        </a:spcAft>
                        <a:tabLst>
                          <a:tab pos="1943100" algn="l"/>
                        </a:tabLst>
                      </a:pPr>
                      <a:r>
                        <a:rPr lang="en-US" sz="1400" dirty="0">
                          <a:latin typeface="Times New Roman" pitchFamily="18" charset="0"/>
                          <a:cs typeface="Times New Roman" pitchFamily="18" charset="0"/>
                        </a:rPr>
                        <a:t>Day 2</a:t>
                      </a:r>
                      <a:endParaRPr lang="en-US" sz="1400" dirty="0">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15000"/>
                        </a:lnSpc>
                        <a:spcBef>
                          <a:spcPts val="0"/>
                        </a:spcBef>
                        <a:spcAft>
                          <a:spcPts val="0"/>
                        </a:spcAft>
                        <a:tabLst>
                          <a:tab pos="1943100" algn="l"/>
                        </a:tabLst>
                      </a:pPr>
                      <a:r>
                        <a:rPr lang="en-US" sz="1400" dirty="0" smtClean="0">
                          <a:latin typeface="Times New Roman" pitchFamily="18" charset="0"/>
                          <a:cs typeface="Times New Roman" pitchFamily="18" charset="0"/>
                        </a:rPr>
                        <a:t>24.5</a:t>
                      </a:r>
                      <a:r>
                        <a:rPr lang="en-US" sz="1400" baseline="30000" dirty="0" smtClean="0">
                          <a:latin typeface="Times New Roman" pitchFamily="18" charset="0"/>
                          <a:cs typeface="Times New Roman" pitchFamily="18" charset="0"/>
                        </a:rPr>
                        <a:t>a</a:t>
                      </a:r>
                      <a:endParaRPr lang="en-US" sz="1400" dirty="0">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15000"/>
                        </a:lnSpc>
                        <a:spcBef>
                          <a:spcPts val="0"/>
                        </a:spcBef>
                        <a:spcAft>
                          <a:spcPts val="0"/>
                        </a:spcAft>
                        <a:tabLst>
                          <a:tab pos="1943100" algn="l"/>
                        </a:tabLst>
                      </a:pPr>
                      <a:r>
                        <a:rPr lang="en-US" sz="1400" dirty="0" smtClean="0">
                          <a:latin typeface="Times New Roman" pitchFamily="18" charset="0"/>
                          <a:cs typeface="Times New Roman" pitchFamily="18" charset="0"/>
                        </a:rPr>
                        <a:t>0.88</a:t>
                      </a:r>
                      <a:endParaRPr lang="en-US" sz="1400" dirty="0">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15000"/>
                        </a:lnSpc>
                        <a:spcBef>
                          <a:spcPts val="0"/>
                        </a:spcBef>
                        <a:spcAft>
                          <a:spcPts val="0"/>
                        </a:spcAft>
                        <a:tabLst>
                          <a:tab pos="1943100" algn="l"/>
                        </a:tabLst>
                      </a:pPr>
                      <a:endParaRPr lang="en-US" sz="1400" dirty="0">
                        <a:latin typeface="Times New Roman" pitchFamily="18" charset="0"/>
                        <a:ea typeface="Time-Roman"/>
                        <a:cs typeface="Times New Roman" pitchFamily="18" charset="0"/>
                      </a:endParaRPr>
                    </a:p>
                  </a:txBody>
                  <a:tcPr marL="68580" marR="68580" marT="0" marB="0" anchor="ctr"/>
                </a:tc>
                <a:tc>
                  <a:txBody>
                    <a:bodyPr/>
                    <a:lstStyle/>
                    <a:p>
                      <a:pPr marL="0" marR="0" algn="ctr">
                        <a:lnSpc>
                          <a:spcPct val="115000"/>
                        </a:lnSpc>
                        <a:spcBef>
                          <a:spcPts val="0"/>
                        </a:spcBef>
                        <a:spcAft>
                          <a:spcPts val="300"/>
                        </a:spcAft>
                        <a:tabLst>
                          <a:tab pos="4010025" algn="l"/>
                        </a:tabLst>
                      </a:pPr>
                      <a:endParaRPr lang="en-US" sz="1400" dirty="0">
                        <a:latin typeface="Times New Roman" pitchFamily="18" charset="0"/>
                        <a:ea typeface="Time-Roman"/>
                        <a:cs typeface="Times New Roman" pitchFamily="18" charset="0"/>
                      </a:endParaRPr>
                    </a:p>
                  </a:txBody>
                  <a:tcPr marL="68580" marR="68580" marT="0" marB="0" anchor="ctr"/>
                </a:tc>
              </a:tr>
              <a:tr h="279148">
                <a:tc>
                  <a:txBody>
                    <a:bodyPr/>
                    <a:lstStyle/>
                    <a:p>
                      <a:pPr marL="0" marR="0" algn="ctr">
                        <a:lnSpc>
                          <a:spcPct val="115000"/>
                        </a:lnSpc>
                        <a:spcBef>
                          <a:spcPts val="0"/>
                        </a:spcBef>
                        <a:spcAft>
                          <a:spcPts val="0"/>
                        </a:spcAft>
                        <a:tabLst>
                          <a:tab pos="1943100" algn="l"/>
                        </a:tabLst>
                      </a:pPr>
                      <a:r>
                        <a:rPr lang="en-US" sz="1400" dirty="0">
                          <a:latin typeface="Times New Roman" pitchFamily="18" charset="0"/>
                          <a:cs typeface="Times New Roman" pitchFamily="18" charset="0"/>
                        </a:rPr>
                        <a:t>Day 3</a:t>
                      </a:r>
                      <a:endParaRPr lang="en-US" sz="1400" dirty="0">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15000"/>
                        </a:lnSpc>
                        <a:spcBef>
                          <a:spcPts val="0"/>
                        </a:spcBef>
                        <a:spcAft>
                          <a:spcPts val="0"/>
                        </a:spcAft>
                        <a:tabLst>
                          <a:tab pos="1943100" algn="l"/>
                        </a:tabLst>
                      </a:pPr>
                      <a:r>
                        <a:rPr lang="en-US" sz="1400" dirty="0" smtClean="0">
                          <a:latin typeface="Times New Roman" pitchFamily="18" charset="0"/>
                          <a:cs typeface="Times New Roman" pitchFamily="18" charset="0"/>
                        </a:rPr>
                        <a:t>23.6</a:t>
                      </a:r>
                      <a:r>
                        <a:rPr lang="en-US" sz="1400" baseline="30000" dirty="0" smtClean="0">
                          <a:latin typeface="Times New Roman" pitchFamily="18" charset="0"/>
                          <a:cs typeface="Times New Roman" pitchFamily="18" charset="0"/>
                        </a:rPr>
                        <a:t>a</a:t>
                      </a:r>
                      <a:endParaRPr lang="en-US" sz="1400" dirty="0">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15000"/>
                        </a:lnSpc>
                        <a:spcBef>
                          <a:spcPts val="0"/>
                        </a:spcBef>
                        <a:spcAft>
                          <a:spcPts val="0"/>
                        </a:spcAft>
                        <a:tabLst>
                          <a:tab pos="1943100" algn="l"/>
                        </a:tabLst>
                      </a:pPr>
                      <a:r>
                        <a:rPr lang="en-US" sz="1400" dirty="0" smtClean="0">
                          <a:latin typeface="Times New Roman" pitchFamily="18" charset="0"/>
                          <a:cs typeface="Times New Roman" pitchFamily="18" charset="0"/>
                        </a:rPr>
                        <a:t>0.89</a:t>
                      </a:r>
                      <a:endParaRPr lang="en-US" sz="1400" dirty="0">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15000"/>
                        </a:lnSpc>
                        <a:spcBef>
                          <a:spcPts val="0"/>
                        </a:spcBef>
                        <a:spcAft>
                          <a:spcPts val="0"/>
                        </a:spcAft>
                        <a:tabLst>
                          <a:tab pos="1943100" algn="l"/>
                        </a:tabLst>
                      </a:pPr>
                      <a:endParaRPr lang="en-US" sz="1400" dirty="0">
                        <a:latin typeface="Times New Roman" pitchFamily="18" charset="0"/>
                        <a:ea typeface="Time-Roman"/>
                        <a:cs typeface="Times New Roman" pitchFamily="18" charset="0"/>
                      </a:endParaRPr>
                    </a:p>
                  </a:txBody>
                  <a:tcPr marL="68580" marR="68580" marT="0" marB="0" anchor="ctr"/>
                </a:tc>
                <a:tc>
                  <a:txBody>
                    <a:bodyPr/>
                    <a:lstStyle/>
                    <a:p>
                      <a:pPr marL="0" marR="0" algn="ctr">
                        <a:lnSpc>
                          <a:spcPct val="115000"/>
                        </a:lnSpc>
                        <a:spcBef>
                          <a:spcPts val="0"/>
                        </a:spcBef>
                        <a:spcAft>
                          <a:spcPts val="300"/>
                        </a:spcAft>
                        <a:tabLst>
                          <a:tab pos="4010025" algn="l"/>
                        </a:tabLst>
                      </a:pPr>
                      <a:endParaRPr lang="en-US" sz="1400" dirty="0">
                        <a:latin typeface="Times New Roman" pitchFamily="18" charset="0"/>
                        <a:ea typeface="Time-Roman"/>
                        <a:cs typeface="Times New Roman" pitchFamily="18" charset="0"/>
                      </a:endParaRPr>
                    </a:p>
                  </a:txBody>
                  <a:tcPr marL="68580" marR="68580" marT="0" marB="0" anchor="ctr"/>
                </a:tc>
              </a:tr>
              <a:tr h="279148">
                <a:tc>
                  <a:txBody>
                    <a:bodyPr/>
                    <a:lstStyle/>
                    <a:p>
                      <a:pPr marL="0" marR="0" algn="ctr">
                        <a:lnSpc>
                          <a:spcPct val="115000"/>
                        </a:lnSpc>
                        <a:spcBef>
                          <a:spcPts val="0"/>
                        </a:spcBef>
                        <a:spcAft>
                          <a:spcPts val="0"/>
                        </a:spcAft>
                        <a:tabLst>
                          <a:tab pos="1943100" algn="l"/>
                        </a:tabLst>
                      </a:pPr>
                      <a:r>
                        <a:rPr lang="en-US" sz="1400">
                          <a:latin typeface="Times New Roman" pitchFamily="18" charset="0"/>
                          <a:cs typeface="Times New Roman" pitchFamily="18" charset="0"/>
                        </a:rPr>
                        <a:t>Average</a:t>
                      </a:r>
                      <a:endParaRPr lang="en-US" sz="1400">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15000"/>
                        </a:lnSpc>
                        <a:spcBef>
                          <a:spcPts val="0"/>
                        </a:spcBef>
                        <a:spcAft>
                          <a:spcPts val="0"/>
                        </a:spcAft>
                        <a:tabLst>
                          <a:tab pos="1943100" algn="l"/>
                        </a:tabLst>
                      </a:pPr>
                      <a:r>
                        <a:rPr lang="en-US" sz="1400" dirty="0" smtClean="0">
                          <a:latin typeface="Times New Roman" pitchFamily="18" charset="0"/>
                          <a:cs typeface="Times New Roman" pitchFamily="18" charset="0"/>
                        </a:rPr>
                        <a:t>24.9</a:t>
                      </a:r>
                      <a:r>
                        <a:rPr lang="en-US" sz="1400" baseline="30000" dirty="0" smtClean="0">
                          <a:latin typeface="Times New Roman" pitchFamily="18" charset="0"/>
                          <a:cs typeface="Times New Roman" pitchFamily="18" charset="0"/>
                        </a:rPr>
                        <a:t>b</a:t>
                      </a:r>
                      <a:endParaRPr lang="en-US" sz="1400" dirty="0">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15000"/>
                        </a:lnSpc>
                        <a:spcBef>
                          <a:spcPts val="0"/>
                        </a:spcBef>
                        <a:spcAft>
                          <a:spcPts val="0"/>
                        </a:spcAft>
                        <a:tabLst>
                          <a:tab pos="1943100" algn="l"/>
                        </a:tabLst>
                      </a:pPr>
                      <a:r>
                        <a:rPr lang="en-US" sz="1400" dirty="0" smtClean="0">
                          <a:latin typeface="Times New Roman" pitchFamily="18" charset="0"/>
                          <a:cs typeface="Times New Roman" pitchFamily="18" charset="0"/>
                        </a:rPr>
                        <a:t>0.80</a:t>
                      </a:r>
                      <a:r>
                        <a:rPr lang="en-US" sz="1400" baseline="30000" dirty="0" smtClean="0">
                          <a:latin typeface="Times New Roman" pitchFamily="18" charset="0"/>
                          <a:cs typeface="Times New Roman" pitchFamily="18" charset="0"/>
                        </a:rPr>
                        <a:t>b</a:t>
                      </a:r>
                      <a:endParaRPr lang="en-US" sz="1400" dirty="0">
                        <a:latin typeface="Times New Roman" pitchFamily="18" charset="0"/>
                        <a:ea typeface="Times New Roman"/>
                        <a:cs typeface="Times New Roman" pitchFamily="18" charset="0"/>
                      </a:endParaRPr>
                    </a:p>
                  </a:txBody>
                  <a:tcPr marL="68580" marR="68580" marT="0" marB="0" anchor="ctr"/>
                </a:tc>
                <a:tc>
                  <a:txBody>
                    <a:bodyPr/>
                    <a:lstStyle/>
                    <a:p>
                      <a:pPr marL="0" marR="0">
                        <a:lnSpc>
                          <a:spcPct val="115000"/>
                        </a:lnSpc>
                        <a:spcBef>
                          <a:spcPts val="0"/>
                        </a:spcBef>
                        <a:spcAft>
                          <a:spcPts val="0"/>
                        </a:spcAft>
                        <a:tabLst>
                          <a:tab pos="1943100" algn="l"/>
                        </a:tabLst>
                      </a:pPr>
                      <a:endParaRPr lang="en-US" sz="1400" dirty="0">
                        <a:latin typeface="Times New Roman" pitchFamily="18" charset="0"/>
                        <a:ea typeface="Time-Roman"/>
                        <a:cs typeface="Times New Roman" pitchFamily="18" charset="0"/>
                      </a:endParaRPr>
                    </a:p>
                  </a:txBody>
                  <a:tcPr marL="68580" marR="68580" marT="0" marB="0" anchor="ctr"/>
                </a:tc>
                <a:tc>
                  <a:txBody>
                    <a:bodyPr/>
                    <a:lstStyle/>
                    <a:p>
                      <a:pPr marL="0" marR="0">
                        <a:lnSpc>
                          <a:spcPct val="115000"/>
                        </a:lnSpc>
                        <a:spcBef>
                          <a:spcPts val="0"/>
                        </a:spcBef>
                        <a:spcAft>
                          <a:spcPts val="300"/>
                        </a:spcAft>
                        <a:tabLst>
                          <a:tab pos="4010025" algn="l"/>
                        </a:tabLst>
                      </a:pPr>
                      <a:endParaRPr lang="en-US" sz="1400" dirty="0">
                        <a:latin typeface="Times New Roman" pitchFamily="18" charset="0"/>
                        <a:ea typeface="Time-Roman"/>
                        <a:cs typeface="Times New Roman" pitchFamily="18" charset="0"/>
                      </a:endParaRPr>
                    </a:p>
                  </a:txBody>
                  <a:tcPr marL="68580" marR="68580" marT="0" marB="0" anchor="ctr"/>
                </a:tc>
              </a:tr>
            </a:tbl>
          </a:graphicData>
        </a:graphic>
      </p:graphicFrame>
      <p:sp>
        <p:nvSpPr>
          <p:cNvPr id="224258" name="Rectangle 2"/>
          <p:cNvSpPr>
            <a:spLocks noChangeArrowheads="1"/>
          </p:cNvSpPr>
          <p:nvPr/>
        </p:nvSpPr>
        <p:spPr bwMode="auto">
          <a:xfrm>
            <a:off x="1142976" y="3000372"/>
            <a:ext cx="3108800"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30000" dirty="0" smtClean="0">
                <a:ln>
                  <a:noFill/>
                </a:ln>
                <a:solidFill>
                  <a:schemeClr val="tx1"/>
                </a:solidFill>
                <a:effectLst/>
                <a:latin typeface="Times New Roman" pitchFamily="18" charset="0"/>
                <a:ea typeface="Time-Roman"/>
                <a:cs typeface="Times New Roman" pitchFamily="18" charset="0"/>
              </a:rPr>
              <a:t>a </a:t>
            </a:r>
            <a:r>
              <a:rPr kumimoji="0" lang="en-US" sz="1200" b="1" i="0" u="none" strike="noStrike" cap="none" normalizeH="0" baseline="0" dirty="0" smtClean="0">
                <a:ln>
                  <a:noFill/>
                </a:ln>
                <a:solidFill>
                  <a:schemeClr val="tx1"/>
                </a:solidFill>
                <a:effectLst/>
                <a:latin typeface="Times New Roman" pitchFamily="18" charset="0"/>
                <a:ea typeface="Time-Roman"/>
                <a:cs typeface="Times New Roman" pitchFamily="18" charset="0"/>
              </a:rPr>
              <a:t>Average of six replicate readings</a:t>
            </a:r>
            <a:endParaRPr kumimoji="0" lang="en-US" sz="1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30000" dirty="0" smtClean="0">
                <a:ln>
                  <a:noFill/>
                </a:ln>
                <a:solidFill>
                  <a:schemeClr val="tx1"/>
                </a:solidFill>
                <a:effectLst/>
                <a:latin typeface="Times New Roman" pitchFamily="18" charset="0"/>
                <a:ea typeface="Time-Roman"/>
                <a:cs typeface="Times New Roman" pitchFamily="18" charset="0"/>
              </a:rPr>
              <a:t> b</a:t>
            </a:r>
            <a:r>
              <a:rPr kumimoji="0" lang="en-US" sz="1200" b="1" i="0" u="none" strike="noStrike" cap="none" normalizeH="0" baseline="0" dirty="0" smtClean="0">
                <a:ln>
                  <a:noFill/>
                </a:ln>
                <a:solidFill>
                  <a:schemeClr val="tx1"/>
                </a:solidFill>
                <a:effectLst/>
                <a:latin typeface="Times New Roman" pitchFamily="18" charset="0"/>
                <a:ea typeface="Time-Roman"/>
                <a:cs typeface="Times New Roman" pitchFamily="18" charset="0"/>
              </a:rPr>
              <a:t> Average of three consecutive days readings</a:t>
            </a:r>
            <a:endParaRPr kumimoji="0" lang="en-US" sz="1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200" b="1" i="0" u="none" strike="noStrike" cap="none" normalizeH="0" baseline="0" dirty="0" smtClean="0">
              <a:ln>
                <a:noFill/>
              </a:ln>
              <a:solidFill>
                <a:schemeClr val="tx1"/>
              </a:solidFill>
              <a:effectLst/>
              <a:latin typeface="Times New Roman" pitchFamily="18" charset="0"/>
              <a:cs typeface="Times New Roman" pitchFamily="18" charset="0"/>
            </a:endParaRPr>
          </a:p>
        </p:txBody>
      </p:sp>
      <p:cxnSp>
        <p:nvCxnSpPr>
          <p:cNvPr id="6" name="Straight Connector 5"/>
          <p:cNvCxnSpPr/>
          <p:nvPr/>
        </p:nvCxnSpPr>
        <p:spPr>
          <a:xfrm>
            <a:off x="1219200" y="533400"/>
            <a:ext cx="6840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7498080" cy="857248"/>
          </a:xfrm>
          <a:prstGeom prst="rect">
            <a:avLst/>
          </a:prstGeom>
        </p:spPr>
        <p:txBody>
          <a:bodyPr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u="none" strike="noStrike" kern="1200" cap="none" spc="0" normalizeH="0" baseline="0" noProof="0" dirty="0" smtClean="0">
                <a:ln>
                  <a:noFill/>
                </a:ln>
                <a:solidFill>
                  <a:srgbClr val="002060"/>
                </a:solidFill>
                <a:effectLst>
                  <a:outerShdw blurRad="50000" dist="30000" dir="5400000" algn="tl" rotWithShape="0">
                    <a:srgbClr val="000000">
                      <a:alpha val="30000"/>
                    </a:srgbClr>
                  </a:outerShdw>
                </a:effectLst>
                <a:uLnTx/>
                <a:uFillTx/>
                <a:latin typeface="Times New Roman" pitchFamily="18" charset="0"/>
                <a:ea typeface="+mj-ea"/>
                <a:cs typeface="Times New Roman" pitchFamily="18" charset="0"/>
              </a:rPr>
              <a:t>Applications to Commercial</a:t>
            </a:r>
            <a:r>
              <a:rPr kumimoji="0" lang="en-US" sz="3200" b="1" u="none" strike="noStrike" kern="1200" cap="none" spc="0" normalizeH="0" noProof="0" dirty="0" smtClean="0">
                <a:ln>
                  <a:noFill/>
                </a:ln>
                <a:solidFill>
                  <a:srgbClr val="002060"/>
                </a:solidFill>
                <a:effectLst>
                  <a:outerShdw blurRad="50000" dist="30000" dir="5400000" algn="tl" rotWithShape="0">
                    <a:srgbClr val="000000">
                      <a:alpha val="30000"/>
                    </a:srgbClr>
                  </a:outerShdw>
                </a:effectLst>
                <a:uLnTx/>
                <a:uFillTx/>
                <a:latin typeface="Times New Roman" pitchFamily="18" charset="0"/>
                <a:ea typeface="+mj-ea"/>
                <a:cs typeface="Times New Roman" pitchFamily="18" charset="0"/>
              </a:rPr>
              <a:t> Formulation</a:t>
            </a:r>
            <a:endParaRPr kumimoji="0" lang="en-IN" sz="3200" b="1" u="none" strike="noStrike" kern="1200" cap="none" spc="0" normalizeH="0" baseline="0" noProof="0" dirty="0">
              <a:ln>
                <a:noFill/>
              </a:ln>
              <a:solidFill>
                <a:srgbClr val="002060"/>
              </a:solidFill>
              <a:effectLst>
                <a:outerShdw blurRad="50000" dist="30000" dir="5400000" algn="tl" rotWithShape="0">
                  <a:srgbClr val="000000">
                    <a:alpha val="30000"/>
                  </a:srgbClr>
                </a:outerShdw>
              </a:effectLst>
              <a:uLnTx/>
              <a:uFillTx/>
              <a:latin typeface="Times New Roman" pitchFamily="18" charset="0"/>
              <a:ea typeface="+mj-ea"/>
              <a:cs typeface="Times New Roman" pitchFamily="18" charset="0"/>
            </a:endParaRPr>
          </a:p>
        </p:txBody>
      </p:sp>
      <p:graphicFrame>
        <p:nvGraphicFramePr>
          <p:cNvPr id="23" name="Table 22"/>
          <p:cNvGraphicFramePr>
            <a:graphicFrameLocks noGrp="1"/>
          </p:cNvGraphicFramePr>
          <p:nvPr/>
        </p:nvGraphicFramePr>
        <p:xfrm>
          <a:off x="914400" y="1676400"/>
          <a:ext cx="6429420" cy="2656257"/>
        </p:xfrm>
        <a:graphic>
          <a:graphicData uri="http://schemas.openxmlformats.org/drawingml/2006/table">
            <a:tbl>
              <a:tblPr firstRow="1" bandRow="1">
                <a:tableStyleId>{00A15C55-8517-42AA-B614-E9B94910E393}</a:tableStyleId>
              </a:tblPr>
              <a:tblGrid>
                <a:gridCol w="1981200"/>
                <a:gridCol w="1905000"/>
                <a:gridCol w="1066800"/>
                <a:gridCol w="1476420"/>
              </a:tblGrid>
              <a:tr h="0">
                <a:tc>
                  <a:txBody>
                    <a:bodyPr/>
                    <a:lstStyle/>
                    <a:p>
                      <a:pPr algn="ctr"/>
                      <a:r>
                        <a:rPr kumimoji="0" lang="en-IN" sz="1800" kern="1200" dirty="0" smtClean="0">
                          <a:solidFill>
                            <a:srgbClr val="002060"/>
                          </a:solidFill>
                          <a:latin typeface="Times New Roman" pitchFamily="18" charset="0"/>
                          <a:cs typeface="Times New Roman" pitchFamily="18" charset="0"/>
                        </a:rPr>
                        <a:t>Added (</a:t>
                      </a:r>
                      <a:r>
                        <a:rPr kumimoji="0" lang="en-US" sz="1800" b="1" kern="1200" dirty="0" smtClean="0">
                          <a:solidFill>
                            <a:srgbClr val="002060"/>
                          </a:solidFill>
                          <a:latin typeface="Times New Roman" pitchFamily="18" charset="0"/>
                          <a:ea typeface="+mn-ea"/>
                          <a:cs typeface="Times New Roman" pitchFamily="18" charset="0"/>
                        </a:rPr>
                        <a:t>ng mL</a:t>
                      </a:r>
                      <a:r>
                        <a:rPr kumimoji="0" lang="en-US" sz="1800" b="1" kern="1200" baseline="30000" dirty="0" smtClean="0">
                          <a:solidFill>
                            <a:srgbClr val="002060"/>
                          </a:solidFill>
                          <a:latin typeface="Times New Roman" pitchFamily="18" charset="0"/>
                          <a:ea typeface="+mn-ea"/>
                          <a:cs typeface="Times New Roman" pitchFamily="18" charset="0"/>
                        </a:rPr>
                        <a:t>-1</a:t>
                      </a:r>
                      <a:r>
                        <a:rPr kumimoji="0" lang="en-IN" sz="1800" kern="1200" dirty="0" smtClean="0">
                          <a:solidFill>
                            <a:srgbClr val="002060"/>
                          </a:solidFill>
                          <a:latin typeface="Times New Roman" pitchFamily="18" charset="0"/>
                          <a:cs typeface="Times New Roman" pitchFamily="18" charset="0"/>
                        </a:rPr>
                        <a:t>)</a:t>
                      </a:r>
                      <a:endParaRPr lang="en-IN" dirty="0">
                        <a:solidFill>
                          <a:srgbClr val="002060"/>
                        </a:solidFill>
                        <a:latin typeface="Times New Roman" pitchFamily="18" charset="0"/>
                        <a:cs typeface="Times New Roman" pitchFamily="18" charset="0"/>
                      </a:endParaRPr>
                    </a:p>
                  </a:txBody>
                  <a:tcPr>
                    <a:solidFill>
                      <a:schemeClr val="bg1">
                        <a:lumMod val="75000"/>
                      </a:schemeClr>
                    </a:solidFill>
                  </a:tcPr>
                </a:tc>
                <a:tc>
                  <a:txBody>
                    <a:bodyPr/>
                    <a:lstStyle/>
                    <a:p>
                      <a:pPr algn="ctr"/>
                      <a:r>
                        <a:rPr kumimoji="0" lang="en-IN" sz="1800" kern="1200" dirty="0" smtClean="0">
                          <a:solidFill>
                            <a:srgbClr val="002060"/>
                          </a:solidFill>
                          <a:latin typeface="Times New Roman" pitchFamily="18" charset="0"/>
                          <a:cs typeface="Times New Roman" pitchFamily="18" charset="0"/>
                        </a:rPr>
                        <a:t>Found (</a:t>
                      </a:r>
                      <a:r>
                        <a:rPr kumimoji="0" lang="en-US" sz="1800" b="1" kern="1200" dirty="0" smtClean="0">
                          <a:solidFill>
                            <a:srgbClr val="002060"/>
                          </a:solidFill>
                          <a:latin typeface="Times New Roman" pitchFamily="18" charset="0"/>
                          <a:ea typeface="+mn-ea"/>
                          <a:cs typeface="Times New Roman" pitchFamily="18" charset="0"/>
                        </a:rPr>
                        <a:t>ng mL</a:t>
                      </a:r>
                      <a:r>
                        <a:rPr kumimoji="0" lang="en-US" sz="1800" b="1" kern="1200" baseline="30000" dirty="0" smtClean="0">
                          <a:solidFill>
                            <a:srgbClr val="002060"/>
                          </a:solidFill>
                          <a:latin typeface="Times New Roman" pitchFamily="18" charset="0"/>
                          <a:ea typeface="+mn-ea"/>
                          <a:cs typeface="Times New Roman" pitchFamily="18" charset="0"/>
                        </a:rPr>
                        <a:t>-1</a:t>
                      </a:r>
                      <a:r>
                        <a:rPr kumimoji="0" lang="en-IN" sz="1800" kern="1200" dirty="0" smtClean="0">
                          <a:solidFill>
                            <a:srgbClr val="002060"/>
                          </a:solidFill>
                          <a:latin typeface="Times New Roman" pitchFamily="18" charset="0"/>
                          <a:cs typeface="Times New Roman" pitchFamily="18" charset="0"/>
                        </a:rPr>
                        <a:t>)	</a:t>
                      </a:r>
                      <a:endParaRPr lang="en-IN" dirty="0">
                        <a:solidFill>
                          <a:srgbClr val="002060"/>
                        </a:solidFill>
                        <a:latin typeface="Times New Roman" pitchFamily="18" charset="0"/>
                        <a:cs typeface="Times New Roman" pitchFamily="18" charset="0"/>
                      </a:endParaRPr>
                    </a:p>
                  </a:txBody>
                  <a:tcPr>
                    <a:solidFill>
                      <a:schemeClr val="bg1">
                        <a:lumMod val="75000"/>
                      </a:schemeClr>
                    </a:solidFill>
                  </a:tcPr>
                </a:tc>
                <a:tc>
                  <a:txBody>
                    <a:bodyPr/>
                    <a:lstStyle/>
                    <a:p>
                      <a:pPr algn="ctr"/>
                      <a:r>
                        <a:rPr kumimoji="0" lang="en-IN" sz="1800" kern="1200" dirty="0" smtClean="0">
                          <a:solidFill>
                            <a:srgbClr val="002060"/>
                          </a:solidFill>
                          <a:latin typeface="Times New Roman" pitchFamily="18" charset="0"/>
                          <a:cs typeface="Times New Roman" pitchFamily="18" charset="0"/>
                        </a:rPr>
                        <a:t>RSD (%)</a:t>
                      </a:r>
                      <a:endParaRPr lang="en-IN" dirty="0">
                        <a:solidFill>
                          <a:srgbClr val="002060"/>
                        </a:solidFill>
                        <a:latin typeface="Times New Roman" pitchFamily="18" charset="0"/>
                        <a:cs typeface="Times New Roman" pitchFamily="18" charset="0"/>
                      </a:endParaRPr>
                    </a:p>
                  </a:txBody>
                  <a:tcPr>
                    <a:solidFill>
                      <a:schemeClr val="bg1">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IN" sz="1800" kern="1200" dirty="0" smtClean="0">
                          <a:solidFill>
                            <a:srgbClr val="002060"/>
                          </a:solidFill>
                          <a:latin typeface="Times New Roman" pitchFamily="18" charset="0"/>
                          <a:cs typeface="Times New Roman" pitchFamily="18" charset="0"/>
                        </a:rPr>
                        <a:t>Recovery (%)</a:t>
                      </a:r>
                    </a:p>
                    <a:p>
                      <a:pPr algn="ctr"/>
                      <a:endParaRPr lang="en-IN" dirty="0">
                        <a:solidFill>
                          <a:srgbClr val="002060"/>
                        </a:solidFill>
                        <a:latin typeface="Times New Roman" pitchFamily="18" charset="0"/>
                        <a:cs typeface="Times New Roman" pitchFamily="18" charset="0"/>
                      </a:endParaRPr>
                    </a:p>
                  </a:txBody>
                  <a:tcPr>
                    <a:solidFill>
                      <a:schemeClr val="bg1">
                        <a:lumMod val="75000"/>
                      </a:schemeClr>
                    </a:solidFill>
                  </a:tcPr>
                </a:tc>
              </a:tr>
              <a:tr h="529138">
                <a:tc>
                  <a:txBody>
                    <a:bodyPr/>
                    <a:lstStyle/>
                    <a:p>
                      <a:pPr algn="ctr"/>
                      <a:r>
                        <a:rPr kumimoji="0" lang="en-IN" sz="1800" kern="1200" dirty="0" smtClean="0">
                          <a:latin typeface="Times New Roman" pitchFamily="18" charset="0"/>
                          <a:cs typeface="Times New Roman" pitchFamily="18" charset="0"/>
                        </a:rPr>
                        <a:t> 10</a:t>
                      </a:r>
                      <a:endParaRPr lang="en-IN" dirty="0">
                        <a:latin typeface="Times New Roman" pitchFamily="18" charset="0"/>
                        <a:cs typeface="Times New Roman" pitchFamily="18" charset="0"/>
                      </a:endParaRPr>
                    </a:p>
                  </a:txBody>
                  <a:tcPr/>
                </a:tc>
                <a:tc>
                  <a:txBody>
                    <a:bodyPr/>
                    <a:lstStyle/>
                    <a:p>
                      <a:pPr algn="ctr"/>
                      <a:r>
                        <a:rPr kumimoji="0" lang="en-IN" sz="1800" kern="1200" dirty="0" smtClean="0">
                          <a:latin typeface="Times New Roman" pitchFamily="18" charset="0"/>
                          <a:cs typeface="Times New Roman" pitchFamily="18" charset="0"/>
                        </a:rPr>
                        <a:t>9.40</a:t>
                      </a:r>
                      <a:endParaRPr lang="en-IN" dirty="0">
                        <a:latin typeface="Times New Roman" pitchFamily="18" charset="0"/>
                        <a:cs typeface="Times New Roman" pitchFamily="18" charset="0"/>
                      </a:endParaRPr>
                    </a:p>
                  </a:txBody>
                  <a:tcPr/>
                </a:tc>
                <a:tc>
                  <a:txBody>
                    <a:bodyPr/>
                    <a:lstStyle/>
                    <a:p>
                      <a:pPr algn="ctr"/>
                      <a:r>
                        <a:rPr kumimoji="0" lang="en-IN" sz="1800" kern="1200" dirty="0" smtClean="0">
                          <a:latin typeface="Times New Roman" pitchFamily="18" charset="0"/>
                          <a:cs typeface="Times New Roman" pitchFamily="18" charset="0"/>
                        </a:rPr>
                        <a:t>    </a:t>
                      </a:r>
                      <a:r>
                        <a:rPr kumimoji="0" lang="en-IN" sz="1800" kern="1200" baseline="0" dirty="0" smtClean="0">
                          <a:latin typeface="Times New Roman" pitchFamily="18" charset="0"/>
                          <a:cs typeface="Times New Roman" pitchFamily="18" charset="0"/>
                        </a:rPr>
                        <a:t> 1.78</a:t>
                      </a:r>
                      <a:r>
                        <a:rPr kumimoji="0" lang="en-IN" sz="1800" kern="1200" dirty="0" smtClean="0">
                          <a:latin typeface="Times New Roman" pitchFamily="18" charset="0"/>
                          <a:cs typeface="Times New Roman" pitchFamily="18" charset="0"/>
                        </a:rPr>
                        <a:t>	</a:t>
                      </a:r>
                      <a:endParaRPr lang="en-IN" dirty="0">
                        <a:latin typeface="Times New Roman" pitchFamily="18" charset="0"/>
                        <a:cs typeface="Times New Roman" pitchFamily="18" charset="0"/>
                      </a:endParaRPr>
                    </a:p>
                  </a:txBody>
                  <a:tcPr/>
                </a:tc>
                <a:tc>
                  <a:txBody>
                    <a:bodyPr/>
                    <a:lstStyle/>
                    <a:p>
                      <a:pPr algn="ctr"/>
                      <a:r>
                        <a:rPr kumimoji="0" lang="en-IN" sz="1800" kern="1200" dirty="0" smtClean="0">
                          <a:latin typeface="Times New Roman" pitchFamily="18" charset="0"/>
                          <a:cs typeface="Times New Roman" pitchFamily="18" charset="0"/>
                        </a:rPr>
                        <a:t>94.00</a:t>
                      </a:r>
                      <a:endParaRPr lang="en-IN" dirty="0">
                        <a:latin typeface="Times New Roman" pitchFamily="18" charset="0"/>
                        <a:cs typeface="Times New Roman" pitchFamily="18" charset="0"/>
                      </a:endParaRPr>
                    </a:p>
                  </a:txBody>
                  <a:tcPr/>
                </a:tc>
              </a:tr>
              <a:tr h="572639">
                <a:tc>
                  <a:txBody>
                    <a:bodyPr/>
                    <a:lstStyle/>
                    <a:p>
                      <a:pPr algn="ctr"/>
                      <a:r>
                        <a:rPr kumimoji="0" lang="en-IN" sz="1800" kern="1200" dirty="0" smtClean="0">
                          <a:latin typeface="Times New Roman" pitchFamily="18" charset="0"/>
                          <a:cs typeface="Times New Roman" pitchFamily="18" charset="0"/>
                        </a:rPr>
                        <a:t> 20 </a:t>
                      </a:r>
                      <a:endParaRPr lang="en-IN" dirty="0">
                        <a:latin typeface="Times New Roman" pitchFamily="18" charset="0"/>
                        <a:cs typeface="Times New Roman" pitchFamily="18" charset="0"/>
                      </a:endParaRPr>
                    </a:p>
                  </a:txBody>
                  <a:tcPr/>
                </a:tc>
                <a:tc>
                  <a:txBody>
                    <a:bodyPr/>
                    <a:lstStyle/>
                    <a:p>
                      <a:pPr algn="ctr"/>
                      <a:r>
                        <a:rPr kumimoji="0" lang="en-IN" sz="1800" kern="1200" dirty="0" smtClean="0">
                          <a:latin typeface="Times New Roman" pitchFamily="18" charset="0"/>
                          <a:cs typeface="Times New Roman" pitchFamily="18" charset="0"/>
                        </a:rPr>
                        <a:t>19.61</a:t>
                      </a:r>
                      <a:endParaRPr lang="en-IN" dirty="0">
                        <a:latin typeface="Times New Roman" pitchFamily="18" charset="0"/>
                        <a:cs typeface="Times New Roman" pitchFamily="18" charset="0"/>
                      </a:endParaRPr>
                    </a:p>
                  </a:txBody>
                  <a:tcPr/>
                </a:tc>
                <a:tc>
                  <a:txBody>
                    <a:bodyPr/>
                    <a:lstStyle/>
                    <a:p>
                      <a:pPr algn="ctr"/>
                      <a:r>
                        <a:rPr kumimoji="0" lang="en-IN" sz="1800" kern="1200" dirty="0" smtClean="0">
                          <a:latin typeface="Times New Roman" pitchFamily="18" charset="0"/>
                          <a:cs typeface="Times New Roman" pitchFamily="18" charset="0"/>
                        </a:rPr>
                        <a:t>1.48</a:t>
                      </a:r>
                      <a:endParaRPr lang="en-IN" dirty="0">
                        <a:latin typeface="Times New Roman" pitchFamily="18" charset="0"/>
                        <a:cs typeface="Times New Roman" pitchFamily="18" charset="0"/>
                      </a:endParaRPr>
                    </a:p>
                  </a:txBody>
                  <a:tcPr/>
                </a:tc>
                <a:tc>
                  <a:txBody>
                    <a:bodyPr/>
                    <a:lstStyle/>
                    <a:p>
                      <a:pPr algn="ctr"/>
                      <a:r>
                        <a:rPr kumimoji="0" lang="en-IN" sz="1800" kern="1200" dirty="0" smtClean="0">
                          <a:latin typeface="Times New Roman" pitchFamily="18" charset="0"/>
                          <a:cs typeface="Times New Roman" pitchFamily="18" charset="0"/>
                        </a:rPr>
                        <a:t>98.05</a:t>
                      </a:r>
                      <a:endParaRPr lang="en-IN" dirty="0">
                        <a:latin typeface="Times New Roman" pitchFamily="18" charset="0"/>
                        <a:cs typeface="Times New Roman" pitchFamily="18" charset="0"/>
                      </a:endParaRPr>
                    </a:p>
                  </a:txBody>
                  <a:tcPr/>
                </a:tc>
              </a:tr>
              <a:tr h="529138">
                <a:tc>
                  <a:txBody>
                    <a:bodyPr/>
                    <a:lstStyle/>
                    <a:p>
                      <a:pPr algn="ctr"/>
                      <a:r>
                        <a:rPr kumimoji="0" lang="en-IN" sz="1800" kern="1200" dirty="0" smtClean="0">
                          <a:latin typeface="Times New Roman" pitchFamily="18" charset="0"/>
                          <a:cs typeface="Times New Roman" pitchFamily="18" charset="0"/>
                        </a:rPr>
                        <a:t>30</a:t>
                      </a:r>
                      <a:endParaRPr lang="en-IN" dirty="0">
                        <a:latin typeface="Times New Roman" pitchFamily="18" charset="0"/>
                        <a:cs typeface="Times New Roman" pitchFamily="18" charset="0"/>
                      </a:endParaRPr>
                    </a:p>
                  </a:txBody>
                  <a:tcPr/>
                </a:tc>
                <a:tc>
                  <a:txBody>
                    <a:bodyPr/>
                    <a:lstStyle/>
                    <a:p>
                      <a:pPr algn="ctr"/>
                      <a:r>
                        <a:rPr kumimoji="0" lang="en-IN" sz="1800" kern="1200" dirty="0" smtClean="0">
                          <a:latin typeface="Times New Roman" pitchFamily="18" charset="0"/>
                          <a:cs typeface="Times New Roman" pitchFamily="18" charset="0"/>
                        </a:rPr>
                        <a:t>29.40</a:t>
                      </a:r>
                      <a:endParaRPr lang="en-IN" dirty="0">
                        <a:latin typeface="Times New Roman" pitchFamily="18" charset="0"/>
                        <a:cs typeface="Times New Roman" pitchFamily="18" charset="0"/>
                      </a:endParaRPr>
                    </a:p>
                  </a:txBody>
                  <a:tcPr/>
                </a:tc>
                <a:tc>
                  <a:txBody>
                    <a:bodyPr/>
                    <a:lstStyle/>
                    <a:p>
                      <a:pPr algn="ctr"/>
                      <a:r>
                        <a:rPr kumimoji="0" lang="en-IN" sz="1800" kern="1200" dirty="0" smtClean="0">
                          <a:latin typeface="Times New Roman" pitchFamily="18" charset="0"/>
                          <a:cs typeface="Times New Roman" pitchFamily="18" charset="0"/>
                        </a:rPr>
                        <a:t>0.95</a:t>
                      </a:r>
                      <a:endParaRPr lang="en-IN" dirty="0">
                        <a:latin typeface="Times New Roman" pitchFamily="18" charset="0"/>
                        <a:cs typeface="Times New Roman" pitchFamily="18" charset="0"/>
                      </a:endParaRPr>
                    </a:p>
                  </a:txBody>
                  <a:tcPr/>
                </a:tc>
                <a:tc>
                  <a:txBody>
                    <a:bodyPr/>
                    <a:lstStyle/>
                    <a:p>
                      <a:pPr algn="ctr"/>
                      <a:r>
                        <a:rPr kumimoji="0" lang="en-IN" sz="1800" kern="1200" dirty="0" smtClean="0">
                          <a:latin typeface="Times New Roman" pitchFamily="18" charset="0"/>
                          <a:cs typeface="Times New Roman" pitchFamily="18" charset="0"/>
                        </a:rPr>
                        <a:t>98.00</a:t>
                      </a:r>
                      <a:endParaRPr lang="en-IN" dirty="0">
                        <a:latin typeface="Times New Roman" pitchFamily="18" charset="0"/>
                        <a:cs typeface="Times New Roman" pitchFamily="18" charset="0"/>
                      </a:endParaRPr>
                    </a:p>
                  </a:txBody>
                  <a:tcPr/>
                </a:tc>
              </a:tr>
            </a:tbl>
          </a:graphicData>
        </a:graphic>
      </p:graphicFrame>
      <p:sp>
        <p:nvSpPr>
          <p:cNvPr id="35855" name="Rectangle 15"/>
          <p:cNvSpPr>
            <a:spLocks noChangeArrowheads="1"/>
          </p:cNvSpPr>
          <p:nvPr/>
        </p:nvSpPr>
        <p:spPr bwMode="auto">
          <a:xfrm>
            <a:off x="0" y="838200"/>
            <a:ext cx="9144000" cy="923330"/>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kumimoji="0" lang="en-US"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Table : </a:t>
            </a:r>
            <a:r>
              <a:rPr lang="en-US" dirty="0" smtClean="0">
                <a:latin typeface="Times New Roman" pitchFamily="18" charset="0"/>
                <a:cs typeface="Times New Roman" pitchFamily="18" charset="0"/>
              </a:rPr>
              <a:t>Recovery study of TNZ in pharmaceutical formulation</a:t>
            </a:r>
            <a:r>
              <a:rPr lang="en-IN" b="1"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r>
              <a:rPr lang="en-IN" b="1"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marL="793750" marR="0" lvl="0" indent="-79375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effectLst/>
                <a:latin typeface="Times New Roman" pitchFamily="18" charset="0"/>
                <a:ea typeface="Times New Roman" pitchFamily="18" charset="0"/>
                <a:cs typeface="Times New Roman" pitchFamily="18" charset="0"/>
              </a:rPr>
              <a:t>.</a:t>
            </a:r>
            <a:endParaRPr kumimoji="0" lang="en-US" b="0" i="0" u="none" strike="noStrike" cap="none" normalizeH="0" baseline="0" dirty="0" smtClean="0">
              <a:ln>
                <a:noFill/>
              </a:ln>
              <a:effectLst/>
              <a:latin typeface="Arial" pitchFamily="34" charset="0"/>
              <a:cs typeface="Arial" pitchFamily="34" charset="0"/>
            </a:endParaRPr>
          </a:p>
        </p:txBody>
      </p:sp>
      <p:sp>
        <p:nvSpPr>
          <p:cNvPr id="7" name="Rectangle 6"/>
          <p:cNvSpPr/>
          <p:nvPr/>
        </p:nvSpPr>
        <p:spPr>
          <a:xfrm>
            <a:off x="457200" y="5334000"/>
            <a:ext cx="8215370" cy="646331"/>
          </a:xfrm>
          <a:prstGeom prst="rect">
            <a:avLst/>
          </a:prstGeom>
          <a:solidFill>
            <a:schemeClr val="bg1"/>
          </a:solidFill>
        </p:spPr>
        <p:txBody>
          <a:bodyPr wrap="square">
            <a:spAutoFit/>
          </a:bodyPr>
          <a:lstStyle/>
          <a:p>
            <a:pPr marL="285750" indent="-285750" algn="ctr" fontAlgn="auto">
              <a:spcBef>
                <a:spcPts val="0"/>
              </a:spcBef>
              <a:spcAft>
                <a:spcPts val="0"/>
              </a:spcAft>
              <a:buSzPct val="120000"/>
              <a:buFont typeface="Wingdings" pitchFamily="2" charset="2"/>
              <a:buChar char="Ø"/>
              <a:defRPr/>
            </a:pPr>
            <a:r>
              <a:rPr lang="en-US" dirty="0" smtClean="0">
                <a:solidFill>
                  <a:srgbClr val="C00000"/>
                </a:solidFill>
                <a:latin typeface="Times New Roman" pitchFamily="18" charset="0"/>
                <a:cs typeface="Times New Roman" pitchFamily="18" charset="0"/>
              </a:rPr>
              <a:t>The results  show that the recoveries vary in the range from 94.00 to 98.00% </a:t>
            </a:r>
            <a:r>
              <a:rPr lang="en-IN" dirty="0" smtClean="0">
                <a:solidFill>
                  <a:srgbClr val="C00000"/>
                </a:solidFill>
                <a:latin typeface="Times New Roman" pitchFamily="18" charset="0"/>
                <a:cs typeface="Times New Roman" pitchFamily="18" charset="0"/>
              </a:rPr>
              <a:t> </a:t>
            </a:r>
            <a:r>
              <a:rPr lang="en-US" dirty="0" smtClean="0">
                <a:solidFill>
                  <a:srgbClr val="C00000"/>
                </a:solidFill>
                <a:latin typeface="Times New Roman" pitchFamily="18" charset="0"/>
                <a:cs typeface="Times New Roman" pitchFamily="18" charset="0"/>
              </a:rPr>
              <a:t>and the relative standard deviation is ±0.40%.</a:t>
            </a:r>
            <a:endParaRPr lang="en-US" dirty="0">
              <a:solidFill>
                <a:srgbClr val="C00000"/>
              </a:solidFill>
              <a:latin typeface="Times New Roman" pitchFamily="18" charset="0"/>
              <a:cs typeface="Times New Roman" pitchFamily="18" charset="0"/>
            </a:endParaRPr>
          </a:p>
        </p:txBody>
      </p:sp>
      <p:pic>
        <p:nvPicPr>
          <p:cNvPr id="6" name="Picture 5" descr="C:\Users\compaq\Desktop\fake_drugs.jpg"/>
          <p:cNvPicPr/>
          <p:nvPr/>
        </p:nvPicPr>
        <p:blipFill>
          <a:blip r:embed="rId2" cstate="print"/>
          <a:srcRect/>
          <a:stretch>
            <a:fillRect/>
          </a:stretch>
        </p:blipFill>
        <p:spPr bwMode="auto">
          <a:xfrm>
            <a:off x="7543800" y="0"/>
            <a:ext cx="1600200" cy="914400"/>
          </a:xfrm>
          <a:prstGeom prst="rect">
            <a:avLst/>
          </a:prstGeom>
          <a:noFill/>
          <a:ln w="9525">
            <a:noFill/>
            <a:miter lim="800000"/>
            <a:headEnd/>
            <a:tailEnd/>
          </a:ln>
        </p:spPr>
      </p:pic>
      <p:cxnSp>
        <p:nvCxnSpPr>
          <p:cNvPr id="8" name="Straight Connector 7"/>
          <p:cNvCxnSpPr/>
          <p:nvPr/>
        </p:nvCxnSpPr>
        <p:spPr>
          <a:xfrm>
            <a:off x="228600" y="762000"/>
            <a:ext cx="6840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ChangeArrowheads="1"/>
          </p:cNvSpPr>
          <p:nvPr/>
        </p:nvSpPr>
        <p:spPr bwMode="auto">
          <a:xfrm>
            <a:off x="0" y="5562600"/>
            <a:ext cx="91440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57200" algn="l"/>
                <a:tab pos="514350" algn="l"/>
              </a:tabLst>
            </a:pPr>
            <a:r>
              <a:rPr kumimoji="0" lang="en-US" b="1" u="none" strike="noStrike" cap="none" normalizeH="0" baseline="0" dirty="0" smtClean="0">
                <a:ln>
                  <a:noFill/>
                </a:ln>
                <a:solidFill>
                  <a:schemeClr val="tx2"/>
                </a:solidFill>
                <a:effectLst/>
                <a:latin typeface="Times New Roman" pitchFamily="18" charset="0"/>
                <a:ea typeface="Times New Roman" pitchFamily="18" charset="0"/>
                <a:cs typeface="Times New Roman" pitchFamily="18" charset="0"/>
              </a:rPr>
              <a:t>Comparison of detection limit of the proposed method with the</a:t>
            </a:r>
            <a:r>
              <a:rPr kumimoji="0" lang="en-US" b="1" u="none" strike="noStrike" cap="none" normalizeH="0" dirty="0" smtClean="0">
                <a:ln>
                  <a:noFill/>
                </a:ln>
                <a:solidFill>
                  <a:schemeClr val="tx2"/>
                </a:solidFill>
                <a:effectLst/>
                <a:latin typeface="Times New Roman" pitchFamily="18" charset="0"/>
                <a:ea typeface="Times New Roman" pitchFamily="18" charset="0"/>
                <a:cs typeface="Times New Roman" pitchFamily="18" charset="0"/>
              </a:rPr>
              <a:t> </a:t>
            </a:r>
            <a:r>
              <a:rPr kumimoji="0" lang="en-US" b="1" u="none" strike="noStrike" cap="none" normalizeH="0" baseline="0" dirty="0" smtClean="0">
                <a:ln>
                  <a:noFill/>
                </a:ln>
                <a:solidFill>
                  <a:schemeClr val="tx2"/>
                </a:solidFill>
                <a:effectLst/>
                <a:latin typeface="Times New Roman" pitchFamily="18" charset="0"/>
                <a:ea typeface="Times New Roman" pitchFamily="18" charset="0"/>
                <a:cs typeface="Times New Roman" pitchFamily="18" charset="0"/>
              </a:rPr>
              <a:t>other reported methods.</a:t>
            </a:r>
            <a:endParaRPr kumimoji="0" lang="en-US" b="1" u="none" strike="noStrike" cap="none" normalizeH="0" baseline="0" dirty="0" smtClean="0">
              <a:ln>
                <a:noFill/>
              </a:ln>
              <a:solidFill>
                <a:schemeClr val="tx2"/>
              </a:solidFill>
              <a:effectLst/>
              <a:latin typeface="Times New Roman" pitchFamily="18" charset="0"/>
              <a:cs typeface="Times New Roman" pitchFamily="18" charset="0"/>
            </a:endParaRPr>
          </a:p>
        </p:txBody>
      </p:sp>
      <p:sp>
        <p:nvSpPr>
          <p:cNvPr id="5" name="Rectangle 4"/>
          <p:cNvSpPr/>
          <p:nvPr/>
        </p:nvSpPr>
        <p:spPr>
          <a:xfrm>
            <a:off x="1600200" y="0"/>
            <a:ext cx="6133410" cy="584775"/>
          </a:xfrm>
          <a:prstGeom prst="rect">
            <a:avLst/>
          </a:prstGeom>
        </p:spPr>
        <p:txBody>
          <a:bodyPr wrap="none">
            <a:spAutoFit/>
          </a:bodyPr>
          <a:lstStyle/>
          <a:p>
            <a:r>
              <a:rPr lang="en-US" sz="3200" b="1" dirty="0" smtClean="0">
                <a:solidFill>
                  <a:schemeClr val="accent1"/>
                </a:solidFill>
                <a:latin typeface="Times New Roman" pitchFamily="18" charset="0"/>
                <a:ea typeface="Times New Roman" pitchFamily="18" charset="0"/>
                <a:cs typeface="Times New Roman" pitchFamily="18" charset="0"/>
              </a:rPr>
              <a:t> </a:t>
            </a:r>
            <a:r>
              <a:rPr lang="en-US" sz="3200" b="1" dirty="0" smtClean="0">
                <a:solidFill>
                  <a:srgbClr val="002060"/>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Superiority of Developed Method</a:t>
            </a:r>
            <a:endParaRPr lang="en-IN" sz="32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cxnSp>
        <p:nvCxnSpPr>
          <p:cNvPr id="9" name="Straight Connector 8"/>
          <p:cNvCxnSpPr/>
          <p:nvPr/>
        </p:nvCxnSpPr>
        <p:spPr>
          <a:xfrm>
            <a:off x="1524000" y="609600"/>
            <a:ext cx="684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606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16067"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10" name="Table 9"/>
          <p:cNvGraphicFramePr>
            <a:graphicFrameLocks noGrp="1"/>
          </p:cNvGraphicFramePr>
          <p:nvPr/>
        </p:nvGraphicFramePr>
        <p:xfrm>
          <a:off x="1295400" y="990600"/>
          <a:ext cx="6629399" cy="4350512"/>
        </p:xfrm>
        <a:graphic>
          <a:graphicData uri="http://schemas.openxmlformats.org/drawingml/2006/table">
            <a:tbl>
              <a:tblPr/>
              <a:tblGrid>
                <a:gridCol w="2788326"/>
                <a:gridCol w="1632157"/>
                <a:gridCol w="2208916"/>
              </a:tblGrid>
              <a:tr h="289404">
                <a:tc>
                  <a:txBody>
                    <a:bodyPr/>
                    <a:lstStyle/>
                    <a:p>
                      <a:pPr marL="0" marR="0" algn="ctr">
                        <a:lnSpc>
                          <a:spcPct val="150000"/>
                        </a:lnSpc>
                        <a:spcBef>
                          <a:spcPts val="0"/>
                        </a:spcBef>
                        <a:spcAft>
                          <a:spcPts val="1000"/>
                        </a:spcAft>
                      </a:pPr>
                      <a:r>
                        <a:rPr lang="en-US" sz="1400" b="1" dirty="0">
                          <a:solidFill>
                            <a:srgbClr val="000000"/>
                          </a:solidFill>
                          <a:latin typeface="Times New Roman" pitchFamily="18" charset="0"/>
                          <a:ea typeface="Times New Roman"/>
                          <a:cs typeface="Times New Roman" pitchFamily="18" charset="0"/>
                        </a:rPr>
                        <a:t>Reference method</a:t>
                      </a:r>
                      <a:endParaRPr lang="en-US" sz="1400" dirty="0">
                        <a:latin typeface="Times New Roman" pitchFamily="18" charset="0"/>
                        <a:ea typeface="Times New Roman"/>
                        <a:cs typeface="Times New Roman" pitchFamily="18" charset="0"/>
                      </a:endParaRPr>
                    </a:p>
                  </a:txBody>
                  <a:tcPr marL="65774" marR="657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0000"/>
                          </a:solidFill>
                          <a:latin typeface="Times New Roman" pitchFamily="18" charset="0"/>
                          <a:ea typeface="Times New Roman"/>
                          <a:cs typeface="Times New Roman" pitchFamily="18" charset="0"/>
                        </a:rPr>
                        <a:t>Detection Limit</a:t>
                      </a:r>
                      <a:endParaRPr lang="en-US" sz="1400" dirty="0">
                        <a:latin typeface="Times New Roman" pitchFamily="18" charset="0"/>
                        <a:ea typeface="Times New Roman"/>
                        <a:cs typeface="Times New Roman" pitchFamily="18" charset="0"/>
                      </a:endParaRPr>
                    </a:p>
                  </a:txBody>
                  <a:tcPr marL="65774" marR="657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0000"/>
                          </a:solidFill>
                          <a:latin typeface="Times New Roman" pitchFamily="18" charset="0"/>
                          <a:ea typeface="Times New Roman"/>
                          <a:cs typeface="Times New Roman" pitchFamily="18" charset="0"/>
                        </a:rPr>
                        <a:t>Reference</a:t>
                      </a:r>
                      <a:endParaRPr lang="en-US" sz="1400" dirty="0">
                        <a:latin typeface="Times New Roman" pitchFamily="18" charset="0"/>
                        <a:ea typeface="Times New Roman"/>
                        <a:cs typeface="Times New Roman" pitchFamily="18" charset="0"/>
                      </a:endParaRPr>
                    </a:p>
                  </a:txBody>
                  <a:tcPr marL="65774" marR="657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1170">
                <a:tc>
                  <a:txBody>
                    <a:bodyPr/>
                    <a:lstStyle/>
                    <a:p>
                      <a:pPr marL="0" marR="0" algn="ctr">
                        <a:lnSpc>
                          <a:spcPct val="150000"/>
                        </a:lnSpc>
                        <a:spcBef>
                          <a:spcPts val="0"/>
                        </a:spcBef>
                        <a:spcAft>
                          <a:spcPts val="1000"/>
                        </a:spcAft>
                      </a:pPr>
                      <a:r>
                        <a:rPr lang="en-US" sz="1200" dirty="0" smtClean="0">
                          <a:latin typeface="Times New Roman" pitchFamily="18" charset="0"/>
                          <a:ea typeface="Times New Roman"/>
                          <a:cs typeface="Times New Roman" pitchFamily="18" charset="0"/>
                        </a:rPr>
                        <a:t>Spectrophotometric</a:t>
                      </a:r>
                      <a:r>
                        <a:rPr lang="en-US" sz="1200" baseline="30000" dirty="0" smtClean="0">
                          <a:latin typeface="Times New Roman" pitchFamily="18" charset="0"/>
                          <a:ea typeface="Times New Roman"/>
                          <a:cs typeface="Times New Roman" pitchFamily="18" charset="0"/>
                        </a:rPr>
                        <a:t> </a:t>
                      </a:r>
                      <a:r>
                        <a:rPr lang="en-US" sz="1200" dirty="0" smtClean="0">
                          <a:solidFill>
                            <a:srgbClr val="000000"/>
                          </a:solidFill>
                          <a:latin typeface="Times New Roman" pitchFamily="18" charset="0"/>
                          <a:ea typeface="Times New Roman"/>
                          <a:cs typeface="Times New Roman" pitchFamily="18" charset="0"/>
                        </a:rPr>
                        <a:t>I</a:t>
                      </a:r>
                      <a:endParaRPr lang="en-US" sz="1200" dirty="0">
                        <a:latin typeface="Times New Roman" pitchFamily="18" charset="0"/>
                        <a:ea typeface="Times New Roman"/>
                        <a:cs typeface="Times New Roman" pitchFamily="18" charset="0"/>
                      </a:endParaRPr>
                    </a:p>
                  </a:txBody>
                  <a:tcPr marL="65774" marR="65774"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1000"/>
                        </a:spcAft>
                      </a:pPr>
                      <a:r>
                        <a:rPr lang="en-US" sz="1200" dirty="0" smtClean="0">
                          <a:solidFill>
                            <a:srgbClr val="000000"/>
                          </a:solidFill>
                          <a:latin typeface="Times New Roman" pitchFamily="18" charset="0"/>
                          <a:ea typeface="Times New Roman"/>
                          <a:cs typeface="Times New Roman" pitchFamily="18" charset="0"/>
                        </a:rPr>
                        <a:t>0.47</a:t>
                      </a:r>
                      <a:r>
                        <a:rPr lang="en-US" sz="1200" baseline="0" dirty="0" smtClean="0">
                          <a:solidFill>
                            <a:srgbClr val="000000"/>
                          </a:solidFill>
                          <a:latin typeface="Times New Roman" pitchFamily="18" charset="0"/>
                          <a:ea typeface="Times New Roman"/>
                          <a:cs typeface="Times New Roman" pitchFamily="18" charset="0"/>
                        </a:rPr>
                        <a:t> </a:t>
                      </a:r>
                      <a:r>
                        <a:rPr lang="en-US" sz="1200" dirty="0" smtClean="0">
                          <a:solidFill>
                            <a:srgbClr val="000000"/>
                          </a:solidFill>
                          <a:latin typeface="Times New Roman" pitchFamily="18" charset="0"/>
                          <a:ea typeface="Times New Roman"/>
                          <a:cs typeface="Times New Roman" pitchFamily="18" charset="0"/>
                        </a:rPr>
                        <a:t>μg/mL</a:t>
                      </a:r>
                      <a:endParaRPr lang="en-US" sz="1200" dirty="0">
                        <a:latin typeface="Times New Roman" pitchFamily="18" charset="0"/>
                        <a:ea typeface="Times New Roman"/>
                        <a:cs typeface="Times New Roman" pitchFamily="18" charset="0"/>
                      </a:endParaRPr>
                    </a:p>
                  </a:txBody>
                  <a:tcPr marL="65774" marR="65774"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1000"/>
                        </a:spcAft>
                      </a:pPr>
                      <a:r>
                        <a:rPr lang="en-US" sz="1200" dirty="0" smtClean="0">
                          <a:solidFill>
                            <a:srgbClr val="000000"/>
                          </a:solidFill>
                          <a:latin typeface="Times New Roman" pitchFamily="18" charset="0"/>
                          <a:ea typeface="Times New Roman"/>
                          <a:cs typeface="Times New Roman" pitchFamily="18" charset="0"/>
                        </a:rPr>
                        <a:t>1</a:t>
                      </a:r>
                      <a:endParaRPr lang="en-US" sz="1200" dirty="0">
                        <a:latin typeface="Times New Roman" pitchFamily="18" charset="0"/>
                        <a:ea typeface="Times New Roman"/>
                        <a:cs typeface="Times New Roman" pitchFamily="18" charset="0"/>
                      </a:endParaRPr>
                    </a:p>
                  </a:txBody>
                  <a:tcPr marL="65774" marR="65774" marT="0" marB="0">
                    <a:lnL>
                      <a:noFill/>
                    </a:lnL>
                    <a:lnR>
                      <a:noFill/>
                    </a:lnR>
                    <a:lnT w="12700" cap="flat" cmpd="sng" algn="ctr">
                      <a:solidFill>
                        <a:srgbClr val="000000"/>
                      </a:solidFill>
                      <a:prstDash val="solid"/>
                      <a:round/>
                      <a:headEnd type="none" w="med" len="med"/>
                      <a:tailEnd type="none" w="med" len="med"/>
                    </a:lnT>
                    <a:lnB>
                      <a:noFill/>
                    </a:lnB>
                  </a:tcPr>
                </a:tc>
              </a:tr>
              <a:tr h="241170">
                <a:tc>
                  <a:txBody>
                    <a:bodyPr/>
                    <a:lstStyle/>
                    <a:p>
                      <a:pPr marL="0" marR="0" algn="ctr">
                        <a:lnSpc>
                          <a:spcPct val="150000"/>
                        </a:lnSpc>
                        <a:spcBef>
                          <a:spcPts val="0"/>
                        </a:spcBef>
                        <a:spcAft>
                          <a:spcPts val="1000"/>
                        </a:spcAft>
                      </a:pPr>
                      <a:r>
                        <a:rPr lang="en-US" sz="1200" dirty="0" smtClean="0">
                          <a:latin typeface="Times New Roman" pitchFamily="18" charset="0"/>
                          <a:ea typeface="Times New Roman"/>
                          <a:cs typeface="Times New Roman" pitchFamily="18" charset="0"/>
                        </a:rPr>
                        <a:t>Spectrophotometric</a:t>
                      </a:r>
                      <a:r>
                        <a:rPr lang="en-US" sz="1200" baseline="30000" dirty="0" smtClean="0">
                          <a:latin typeface="Times New Roman" pitchFamily="18" charset="0"/>
                          <a:ea typeface="Times New Roman"/>
                          <a:cs typeface="Times New Roman" pitchFamily="18" charset="0"/>
                        </a:rPr>
                        <a:t> </a:t>
                      </a:r>
                      <a:r>
                        <a:rPr lang="en-US" sz="1200" dirty="0" smtClean="0">
                          <a:solidFill>
                            <a:srgbClr val="000000"/>
                          </a:solidFill>
                          <a:latin typeface="Times New Roman" pitchFamily="18" charset="0"/>
                          <a:ea typeface="Times New Roman"/>
                          <a:cs typeface="Times New Roman" pitchFamily="18" charset="0"/>
                        </a:rPr>
                        <a:t>II</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c>
                  <a:txBody>
                    <a:bodyPr/>
                    <a:lstStyle/>
                    <a:p>
                      <a:pPr marL="0" marR="0" algn="ctr">
                        <a:lnSpc>
                          <a:spcPct val="150000"/>
                        </a:lnSpc>
                        <a:spcBef>
                          <a:spcPts val="0"/>
                        </a:spcBef>
                        <a:spcAft>
                          <a:spcPts val="1000"/>
                        </a:spcAft>
                      </a:pPr>
                      <a:r>
                        <a:rPr lang="en-US" sz="1200" dirty="0" smtClean="0">
                          <a:solidFill>
                            <a:srgbClr val="000000"/>
                          </a:solidFill>
                          <a:latin typeface="Times New Roman" pitchFamily="18" charset="0"/>
                          <a:ea typeface="Times New Roman"/>
                          <a:cs typeface="Times New Roman" pitchFamily="18" charset="0"/>
                        </a:rPr>
                        <a:t>0.36 μg/mL</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c>
                  <a:txBody>
                    <a:bodyPr/>
                    <a:lstStyle/>
                    <a:p>
                      <a:pPr marL="0" marR="0" algn="ctr">
                        <a:lnSpc>
                          <a:spcPct val="150000"/>
                        </a:lnSpc>
                        <a:spcBef>
                          <a:spcPts val="0"/>
                        </a:spcBef>
                        <a:spcAft>
                          <a:spcPts val="1000"/>
                        </a:spcAft>
                      </a:pPr>
                      <a:r>
                        <a:rPr lang="en-US" sz="1200" dirty="0" smtClean="0">
                          <a:solidFill>
                            <a:srgbClr val="000000"/>
                          </a:solidFill>
                          <a:latin typeface="Times New Roman" pitchFamily="18" charset="0"/>
                          <a:ea typeface="Times New Roman"/>
                          <a:cs typeface="Times New Roman" pitchFamily="18" charset="0"/>
                        </a:rPr>
                        <a:t>2</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r>
              <a:tr h="241170">
                <a:tc>
                  <a:txBody>
                    <a:bodyPr/>
                    <a:lstStyle/>
                    <a:p>
                      <a:pPr marL="0" marR="0" algn="ctr">
                        <a:lnSpc>
                          <a:spcPct val="150000"/>
                        </a:lnSpc>
                        <a:spcBef>
                          <a:spcPts val="0"/>
                        </a:spcBef>
                        <a:spcAft>
                          <a:spcPts val="1000"/>
                        </a:spcAft>
                      </a:pPr>
                      <a:r>
                        <a:rPr lang="en-US" sz="1200" dirty="0" smtClean="0">
                          <a:solidFill>
                            <a:srgbClr val="000000"/>
                          </a:solidFill>
                          <a:latin typeface="Times New Roman" pitchFamily="18" charset="0"/>
                          <a:ea typeface="Times New Roman"/>
                          <a:cs typeface="Times New Roman" pitchFamily="18" charset="0"/>
                        </a:rPr>
                        <a:t>RP-HPLC I</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c>
                  <a:txBody>
                    <a:bodyPr/>
                    <a:lstStyle/>
                    <a:p>
                      <a:pPr marL="0" marR="0" algn="ctr">
                        <a:lnSpc>
                          <a:spcPct val="150000"/>
                        </a:lnSpc>
                        <a:spcBef>
                          <a:spcPts val="0"/>
                        </a:spcBef>
                        <a:spcAft>
                          <a:spcPts val="1000"/>
                        </a:spcAft>
                      </a:pPr>
                      <a:r>
                        <a:rPr lang="en-US" sz="1200" dirty="0" smtClean="0">
                          <a:solidFill>
                            <a:srgbClr val="000000"/>
                          </a:solidFill>
                          <a:latin typeface="Times New Roman" pitchFamily="18" charset="0"/>
                          <a:ea typeface="Times New Roman"/>
                          <a:cs typeface="Times New Roman" pitchFamily="18" charset="0"/>
                        </a:rPr>
                        <a:t>10-80 μg/mL</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c>
                  <a:txBody>
                    <a:bodyPr/>
                    <a:lstStyle/>
                    <a:p>
                      <a:pPr marL="0" marR="0" algn="ctr">
                        <a:lnSpc>
                          <a:spcPct val="150000"/>
                        </a:lnSpc>
                        <a:spcBef>
                          <a:spcPts val="0"/>
                        </a:spcBef>
                        <a:spcAft>
                          <a:spcPts val="1000"/>
                        </a:spcAft>
                      </a:pPr>
                      <a:r>
                        <a:rPr lang="en-US" sz="1200" dirty="0" smtClean="0">
                          <a:solidFill>
                            <a:srgbClr val="000000"/>
                          </a:solidFill>
                          <a:latin typeface="Times New Roman" pitchFamily="18" charset="0"/>
                          <a:ea typeface="Times New Roman"/>
                          <a:cs typeface="Times New Roman" pitchFamily="18" charset="0"/>
                        </a:rPr>
                        <a:t>3</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r>
              <a:tr h="241170">
                <a:tc>
                  <a:txBody>
                    <a:bodyPr/>
                    <a:lstStyle/>
                    <a:p>
                      <a:pPr marL="0" marR="0" algn="ctr">
                        <a:lnSpc>
                          <a:spcPct val="150000"/>
                        </a:lnSpc>
                        <a:spcBef>
                          <a:spcPts val="0"/>
                        </a:spcBef>
                        <a:spcAft>
                          <a:spcPts val="1000"/>
                        </a:spcAft>
                      </a:pPr>
                      <a:r>
                        <a:rPr lang="en-US" sz="1200" smtClean="0">
                          <a:solidFill>
                            <a:srgbClr val="000000"/>
                          </a:solidFill>
                          <a:latin typeface="Times New Roman" pitchFamily="18" charset="0"/>
                          <a:ea typeface="Times New Roman"/>
                          <a:cs typeface="Times New Roman" pitchFamily="18" charset="0"/>
                        </a:rPr>
                        <a:t>RP-HPLC II</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c>
                  <a:txBody>
                    <a:bodyPr/>
                    <a:lstStyle/>
                    <a:p>
                      <a:pPr marL="0" marR="0" algn="ctr">
                        <a:lnSpc>
                          <a:spcPct val="150000"/>
                        </a:lnSpc>
                        <a:spcBef>
                          <a:spcPts val="0"/>
                        </a:spcBef>
                        <a:spcAft>
                          <a:spcPts val="1000"/>
                        </a:spcAft>
                      </a:pPr>
                      <a:r>
                        <a:rPr lang="en-US" sz="1200" dirty="0" smtClean="0">
                          <a:solidFill>
                            <a:srgbClr val="000000"/>
                          </a:solidFill>
                          <a:latin typeface="Times New Roman" pitchFamily="18" charset="0"/>
                          <a:ea typeface="Times New Roman"/>
                          <a:cs typeface="Times New Roman" pitchFamily="18" charset="0"/>
                        </a:rPr>
                        <a:t>5-125 μg/mL</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c>
                  <a:txBody>
                    <a:bodyPr/>
                    <a:lstStyle/>
                    <a:p>
                      <a:pPr marL="0" marR="0" algn="ctr">
                        <a:lnSpc>
                          <a:spcPct val="150000"/>
                        </a:lnSpc>
                        <a:spcBef>
                          <a:spcPts val="0"/>
                        </a:spcBef>
                        <a:spcAft>
                          <a:spcPts val="1000"/>
                        </a:spcAft>
                      </a:pPr>
                      <a:r>
                        <a:rPr lang="en-US" sz="1200" dirty="0" smtClean="0">
                          <a:solidFill>
                            <a:srgbClr val="000000"/>
                          </a:solidFill>
                          <a:latin typeface="Times New Roman" pitchFamily="18" charset="0"/>
                          <a:ea typeface="Times New Roman"/>
                          <a:cs typeface="Times New Roman" pitchFamily="18" charset="0"/>
                        </a:rPr>
                        <a:t>4</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r>
              <a:tr h="320040">
                <a:tc>
                  <a:txBody>
                    <a:bodyPr/>
                    <a:lstStyle/>
                    <a:p>
                      <a:pPr marL="0" marR="0" algn="ctr">
                        <a:lnSpc>
                          <a:spcPct val="115000"/>
                        </a:lnSpc>
                        <a:spcBef>
                          <a:spcPts val="0"/>
                        </a:spcBef>
                        <a:spcAft>
                          <a:spcPts val="1000"/>
                        </a:spcAft>
                      </a:pPr>
                      <a:r>
                        <a:rPr lang="en-US" sz="1200" dirty="0" smtClean="0">
                          <a:latin typeface="Times New Roman" pitchFamily="18" charset="0"/>
                          <a:ea typeface="MS Gothic"/>
                          <a:cs typeface="Times New Roman" pitchFamily="18" charset="0"/>
                        </a:rPr>
                        <a:t>DPV</a:t>
                      </a:r>
                      <a:r>
                        <a:rPr lang="en-US" sz="1200" baseline="0" dirty="0" smtClean="0">
                          <a:latin typeface="Times New Roman" pitchFamily="18" charset="0"/>
                          <a:ea typeface="MS Gothic"/>
                          <a:cs typeface="Times New Roman" pitchFamily="18" charset="0"/>
                        </a:rPr>
                        <a:t> I</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c>
                  <a:txBody>
                    <a:bodyPr/>
                    <a:lstStyle/>
                    <a:p>
                      <a:pPr marL="0" marR="0" algn="ctr">
                        <a:lnSpc>
                          <a:spcPct val="150000"/>
                        </a:lnSpc>
                        <a:spcBef>
                          <a:spcPts val="0"/>
                        </a:spcBef>
                        <a:spcAft>
                          <a:spcPts val="1000"/>
                        </a:spcAft>
                      </a:pPr>
                      <a:r>
                        <a:rPr lang="en-US" sz="1200" dirty="0" smtClean="0">
                          <a:latin typeface="Times New Roman" pitchFamily="18" charset="0"/>
                          <a:ea typeface="Times New Roman"/>
                          <a:cs typeface="Times New Roman" pitchFamily="18" charset="0"/>
                        </a:rPr>
                        <a:t>0.03 </a:t>
                      </a:r>
                      <a:r>
                        <a:rPr lang="en-US" sz="1200" dirty="0" smtClean="0">
                          <a:solidFill>
                            <a:srgbClr val="000000"/>
                          </a:solidFill>
                          <a:latin typeface="Times New Roman" pitchFamily="18" charset="0"/>
                          <a:ea typeface="Times New Roman"/>
                          <a:cs typeface="Times New Roman" pitchFamily="18" charset="0"/>
                        </a:rPr>
                        <a:t>μg/mL</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c>
                  <a:txBody>
                    <a:bodyPr/>
                    <a:lstStyle/>
                    <a:p>
                      <a:pPr marL="0" marR="0" algn="ctr">
                        <a:lnSpc>
                          <a:spcPct val="150000"/>
                        </a:lnSpc>
                        <a:spcBef>
                          <a:spcPts val="0"/>
                        </a:spcBef>
                        <a:spcAft>
                          <a:spcPts val="1000"/>
                        </a:spcAft>
                      </a:pPr>
                      <a:r>
                        <a:rPr lang="en-US" sz="1200" dirty="0" smtClean="0">
                          <a:solidFill>
                            <a:srgbClr val="000000"/>
                          </a:solidFill>
                          <a:latin typeface="Times New Roman" pitchFamily="18" charset="0"/>
                          <a:ea typeface="Times New Roman"/>
                          <a:cs typeface="Times New Roman" pitchFamily="18" charset="0"/>
                        </a:rPr>
                        <a:t>5</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r>
              <a:tr h="304800">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en-US" sz="1200" dirty="0" smtClean="0">
                          <a:latin typeface="Times New Roman" pitchFamily="18" charset="0"/>
                          <a:ea typeface="MS Gothic"/>
                          <a:cs typeface="Times New Roman" pitchFamily="18" charset="0"/>
                        </a:rPr>
                        <a:t>DPV</a:t>
                      </a:r>
                      <a:r>
                        <a:rPr lang="en-US" sz="1200" baseline="0" dirty="0" smtClean="0">
                          <a:latin typeface="Times New Roman" pitchFamily="18" charset="0"/>
                          <a:ea typeface="MS Gothic"/>
                          <a:cs typeface="Times New Roman" pitchFamily="18" charset="0"/>
                        </a:rPr>
                        <a:t> II</a:t>
                      </a:r>
                      <a:endParaRPr lang="en-US" sz="1200" dirty="0" smtClean="0">
                        <a:latin typeface="Times New Roman" pitchFamily="18" charset="0"/>
                        <a:ea typeface="Times New Roman"/>
                        <a:cs typeface="Times New Roman" pitchFamily="18" charset="0"/>
                      </a:endParaRPr>
                    </a:p>
                    <a:p>
                      <a:pPr marL="0" marR="0" algn="ctr">
                        <a:lnSpc>
                          <a:spcPct val="115000"/>
                        </a:lnSpc>
                        <a:spcBef>
                          <a:spcPts val="0"/>
                        </a:spcBef>
                        <a:spcAft>
                          <a:spcPts val="1000"/>
                        </a:spcAft>
                      </a:pP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c>
                  <a:txBody>
                    <a:bodyPr/>
                    <a:lstStyle/>
                    <a:p>
                      <a:pPr marL="0" marR="0" algn="ctr">
                        <a:lnSpc>
                          <a:spcPct val="150000"/>
                        </a:lnSpc>
                        <a:spcBef>
                          <a:spcPts val="0"/>
                        </a:spcBef>
                        <a:spcAft>
                          <a:spcPts val="1000"/>
                        </a:spcAft>
                      </a:pPr>
                      <a:r>
                        <a:rPr lang="en-US" sz="1200" kern="1200" dirty="0" smtClean="0">
                          <a:solidFill>
                            <a:schemeClr val="tx1"/>
                          </a:solidFill>
                          <a:latin typeface="Times New Roman" pitchFamily="18" charset="0"/>
                          <a:ea typeface="+mn-ea"/>
                          <a:cs typeface="Times New Roman" pitchFamily="18" charset="0"/>
                        </a:rPr>
                        <a:t> 0.24 μg cm</a:t>
                      </a:r>
                      <a:r>
                        <a:rPr lang="en-US" sz="1200" kern="1200" baseline="30000" dirty="0" smtClean="0">
                          <a:solidFill>
                            <a:schemeClr val="tx1"/>
                          </a:solidFill>
                          <a:latin typeface="Times New Roman" pitchFamily="18" charset="0"/>
                          <a:ea typeface="+mn-ea"/>
                          <a:cs typeface="Times New Roman" pitchFamily="18" charset="0"/>
                        </a:rPr>
                        <a:t>-3</a:t>
                      </a:r>
                      <a:r>
                        <a:rPr lang="en-US" sz="1200" kern="1200" dirty="0" smtClean="0">
                          <a:solidFill>
                            <a:schemeClr val="tx1"/>
                          </a:solidFill>
                          <a:latin typeface="Times New Roman" pitchFamily="18" charset="0"/>
                          <a:ea typeface="+mn-ea"/>
                          <a:cs typeface="Times New Roman" pitchFamily="18" charset="0"/>
                        </a:rPr>
                        <a:t> </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c>
                  <a:txBody>
                    <a:bodyPr/>
                    <a:lstStyle/>
                    <a:p>
                      <a:pPr marL="0" marR="0" algn="ctr">
                        <a:lnSpc>
                          <a:spcPct val="150000"/>
                        </a:lnSpc>
                        <a:spcBef>
                          <a:spcPts val="0"/>
                        </a:spcBef>
                        <a:spcAft>
                          <a:spcPts val="1000"/>
                        </a:spcAft>
                      </a:pPr>
                      <a:r>
                        <a:rPr lang="en-US" sz="1200" dirty="0" smtClean="0">
                          <a:latin typeface="Times New Roman" pitchFamily="18" charset="0"/>
                          <a:ea typeface="Times New Roman"/>
                          <a:cs typeface="Times New Roman" pitchFamily="18" charset="0"/>
                        </a:rPr>
                        <a:t>6</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r>
              <a:tr h="534416">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en-US" sz="1200" dirty="0" smtClean="0">
                          <a:latin typeface="Times New Roman" pitchFamily="18" charset="0"/>
                          <a:ea typeface="MS Gothic"/>
                          <a:cs typeface="Times New Roman" pitchFamily="18" charset="0"/>
                        </a:rPr>
                        <a:t>DPV</a:t>
                      </a:r>
                      <a:r>
                        <a:rPr lang="en-US" sz="1200" baseline="0" dirty="0" smtClean="0">
                          <a:latin typeface="Times New Roman" pitchFamily="18" charset="0"/>
                          <a:ea typeface="MS Gothic"/>
                          <a:cs typeface="Times New Roman" pitchFamily="18" charset="0"/>
                        </a:rPr>
                        <a:t> III</a:t>
                      </a:r>
                      <a:endParaRPr lang="en-US" sz="1200" dirty="0" smtClean="0">
                        <a:latin typeface="Times New Roman" pitchFamily="18" charset="0"/>
                        <a:ea typeface="Times New Roman"/>
                        <a:cs typeface="Times New Roman" pitchFamily="18" charset="0"/>
                      </a:endParaRPr>
                    </a:p>
                    <a:p>
                      <a:pPr marL="0" marR="0" algn="ctr">
                        <a:lnSpc>
                          <a:spcPct val="115000"/>
                        </a:lnSpc>
                        <a:spcBef>
                          <a:spcPts val="0"/>
                        </a:spcBef>
                        <a:spcAft>
                          <a:spcPts val="1000"/>
                        </a:spcAft>
                      </a:pP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c>
                  <a:txBody>
                    <a:bodyPr/>
                    <a:lstStyle/>
                    <a:p>
                      <a:pPr marL="0" marR="0" algn="ctr">
                        <a:lnSpc>
                          <a:spcPct val="150000"/>
                        </a:lnSpc>
                        <a:spcBef>
                          <a:spcPts val="0"/>
                        </a:spcBef>
                        <a:spcAft>
                          <a:spcPts val="1000"/>
                        </a:spcAft>
                      </a:pPr>
                      <a:r>
                        <a:rPr lang="en-US" sz="1200" dirty="0" smtClean="0">
                          <a:latin typeface="Times New Roman" pitchFamily="18" charset="0"/>
                          <a:ea typeface="Times New Roman"/>
                          <a:cs typeface="Times New Roman" pitchFamily="18" charset="0"/>
                        </a:rPr>
                        <a:t>0.3 </a:t>
                      </a:r>
                      <a:r>
                        <a:rPr lang="en-US" sz="1200" dirty="0" smtClean="0">
                          <a:solidFill>
                            <a:srgbClr val="000000"/>
                          </a:solidFill>
                          <a:latin typeface="Times New Roman" pitchFamily="18" charset="0"/>
                          <a:ea typeface="Times New Roman"/>
                          <a:cs typeface="Times New Roman" pitchFamily="18" charset="0"/>
                        </a:rPr>
                        <a:t>μg/mL</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c>
                  <a:txBody>
                    <a:bodyPr/>
                    <a:lstStyle/>
                    <a:p>
                      <a:pPr marL="0" marR="0" algn="ctr">
                        <a:lnSpc>
                          <a:spcPct val="150000"/>
                        </a:lnSpc>
                        <a:spcBef>
                          <a:spcPts val="0"/>
                        </a:spcBef>
                        <a:spcAft>
                          <a:spcPts val="1000"/>
                        </a:spcAft>
                      </a:pPr>
                      <a:r>
                        <a:rPr lang="en-US" sz="1200" dirty="0" smtClean="0">
                          <a:latin typeface="Times New Roman" pitchFamily="18" charset="0"/>
                          <a:ea typeface="Times New Roman"/>
                          <a:cs typeface="Times New Roman" pitchFamily="18" charset="0"/>
                        </a:rPr>
                        <a:t>7</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r>
              <a:tr h="241170">
                <a:tc>
                  <a:txBody>
                    <a:bodyPr/>
                    <a:lstStyle/>
                    <a:p>
                      <a:pPr marL="0" marR="0" algn="ctr">
                        <a:lnSpc>
                          <a:spcPct val="115000"/>
                        </a:lnSpc>
                        <a:spcBef>
                          <a:spcPts val="0"/>
                        </a:spcBef>
                        <a:spcAft>
                          <a:spcPts val="1000"/>
                        </a:spcAft>
                      </a:pPr>
                      <a:r>
                        <a:rPr lang="en-US" sz="1200" dirty="0" smtClean="0">
                          <a:latin typeface="Times New Roman" pitchFamily="18" charset="0"/>
                          <a:ea typeface="MS Gothic"/>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SWNTs/GCE</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c>
                  <a:txBody>
                    <a:bodyPr/>
                    <a:lstStyle/>
                    <a:p>
                      <a:pPr marL="0" marR="0" algn="ctr">
                        <a:spcBef>
                          <a:spcPts val="0"/>
                        </a:spcBef>
                        <a:spcAft>
                          <a:spcPts val="0"/>
                        </a:spcAft>
                      </a:pPr>
                      <a:r>
                        <a:rPr lang="en-US" sz="1200" kern="1200" dirty="0" smtClean="0">
                          <a:solidFill>
                            <a:schemeClr val="tx1"/>
                          </a:solidFill>
                          <a:latin typeface="Times New Roman" pitchFamily="18" charset="0"/>
                          <a:ea typeface="+mn-ea"/>
                          <a:cs typeface="Times New Roman" pitchFamily="18" charset="0"/>
                        </a:rPr>
                        <a:t>.01 </a:t>
                      </a:r>
                      <a:r>
                        <a:rPr lang="en-US" sz="1200" dirty="0" smtClean="0">
                          <a:solidFill>
                            <a:srgbClr val="000000"/>
                          </a:solidFill>
                          <a:latin typeface="Times New Roman" pitchFamily="18" charset="0"/>
                          <a:ea typeface="Times New Roman"/>
                          <a:cs typeface="Times New Roman" pitchFamily="18" charset="0"/>
                        </a:rPr>
                        <a:t>μg/mL</a:t>
                      </a:r>
                      <a:endParaRPr lang="en-US" sz="1200" dirty="0">
                        <a:solidFill>
                          <a:srgbClr val="000000"/>
                        </a:solidFill>
                        <a:latin typeface="Times New Roman" pitchFamily="18" charset="0"/>
                        <a:ea typeface="Times New Roman"/>
                        <a:cs typeface="Times New Roman" pitchFamily="18" charset="0"/>
                      </a:endParaRPr>
                    </a:p>
                  </a:txBody>
                  <a:tcPr marL="65774" marR="65774" marT="0" marB="0">
                    <a:lnL>
                      <a:noFill/>
                    </a:lnL>
                    <a:lnR>
                      <a:noFill/>
                    </a:lnR>
                    <a:lnT>
                      <a:noFill/>
                    </a:lnT>
                    <a:lnB>
                      <a:noFill/>
                    </a:lnB>
                  </a:tcPr>
                </a:tc>
                <a:tc>
                  <a:txBody>
                    <a:bodyPr/>
                    <a:lstStyle/>
                    <a:p>
                      <a:pPr marL="0" marR="0" algn="ctr">
                        <a:lnSpc>
                          <a:spcPct val="150000"/>
                        </a:lnSpc>
                        <a:spcBef>
                          <a:spcPts val="0"/>
                        </a:spcBef>
                        <a:spcAft>
                          <a:spcPts val="1000"/>
                        </a:spcAft>
                      </a:pPr>
                      <a:r>
                        <a:rPr lang="en-US" sz="1200" dirty="0" smtClean="0">
                          <a:solidFill>
                            <a:srgbClr val="000000"/>
                          </a:solidFill>
                          <a:latin typeface="Times New Roman" pitchFamily="18" charset="0"/>
                          <a:ea typeface="Times New Roman"/>
                          <a:cs typeface="Times New Roman" pitchFamily="18" charset="0"/>
                        </a:rPr>
                        <a:t>8</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r>
              <a:tr h="241170">
                <a:tc>
                  <a:txBody>
                    <a:bodyPr/>
                    <a:lstStyle/>
                    <a:p>
                      <a:pPr marL="0" marR="0" algn="ctr">
                        <a:lnSpc>
                          <a:spcPct val="115000"/>
                        </a:lnSpc>
                        <a:spcBef>
                          <a:spcPts val="0"/>
                        </a:spcBef>
                        <a:spcAft>
                          <a:spcPts val="1000"/>
                        </a:spcAft>
                      </a:pPr>
                      <a:r>
                        <a:rPr lang="en-US" sz="1200" kern="1200" dirty="0" smtClean="0">
                          <a:solidFill>
                            <a:schemeClr val="tx1"/>
                          </a:solidFill>
                          <a:latin typeface="Times New Roman" pitchFamily="18" charset="0"/>
                          <a:ea typeface="+mn-ea"/>
                          <a:cs typeface="Times New Roman" pitchFamily="18" charset="0"/>
                        </a:rPr>
                        <a:t>Poly (carmine) film	 </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c>
                  <a:txBody>
                    <a:bodyPr/>
                    <a:lstStyle/>
                    <a:p>
                      <a:pPr marL="0" marR="0" algn="ctr">
                        <a:spcBef>
                          <a:spcPts val="0"/>
                        </a:spcBef>
                        <a:spcAft>
                          <a:spcPts val="0"/>
                        </a:spcAft>
                      </a:pPr>
                      <a:r>
                        <a:rPr lang="en-US" sz="1200" kern="1200" dirty="0" smtClean="0">
                          <a:solidFill>
                            <a:schemeClr val="tx1"/>
                          </a:solidFill>
                          <a:latin typeface="Times New Roman" pitchFamily="18" charset="0"/>
                          <a:ea typeface="+mn-ea"/>
                          <a:cs typeface="Times New Roman" pitchFamily="18" charset="0"/>
                        </a:rPr>
                        <a:t>.01 </a:t>
                      </a:r>
                      <a:r>
                        <a:rPr lang="en-US" sz="1200" dirty="0" smtClean="0">
                          <a:solidFill>
                            <a:srgbClr val="000000"/>
                          </a:solidFill>
                          <a:latin typeface="Times New Roman" pitchFamily="18" charset="0"/>
                          <a:ea typeface="Times New Roman"/>
                          <a:cs typeface="Times New Roman" pitchFamily="18" charset="0"/>
                        </a:rPr>
                        <a:t>μg/mL</a:t>
                      </a:r>
                      <a:endParaRPr lang="en-US" sz="1200" dirty="0">
                        <a:solidFill>
                          <a:srgbClr val="000000"/>
                        </a:solidFill>
                        <a:latin typeface="Times New Roman" pitchFamily="18" charset="0"/>
                        <a:ea typeface="Times New Roman"/>
                        <a:cs typeface="Times New Roman" pitchFamily="18" charset="0"/>
                      </a:endParaRPr>
                    </a:p>
                  </a:txBody>
                  <a:tcPr marL="65774" marR="65774" marT="0" marB="0">
                    <a:lnL>
                      <a:noFill/>
                    </a:lnL>
                    <a:lnR>
                      <a:noFill/>
                    </a:lnR>
                    <a:lnT>
                      <a:noFill/>
                    </a:lnT>
                    <a:lnB>
                      <a:noFill/>
                    </a:lnB>
                  </a:tcPr>
                </a:tc>
                <a:tc>
                  <a:txBody>
                    <a:bodyPr/>
                    <a:lstStyle/>
                    <a:p>
                      <a:pPr marL="0" marR="0" algn="ctr">
                        <a:lnSpc>
                          <a:spcPct val="150000"/>
                        </a:lnSpc>
                        <a:spcBef>
                          <a:spcPts val="0"/>
                        </a:spcBef>
                        <a:spcAft>
                          <a:spcPts val="1000"/>
                        </a:spcAft>
                      </a:pPr>
                      <a:r>
                        <a:rPr lang="en-US" sz="1200" dirty="0" smtClean="0">
                          <a:latin typeface="Times New Roman" pitchFamily="18" charset="0"/>
                          <a:ea typeface="Times New Roman"/>
                          <a:cs typeface="Times New Roman" pitchFamily="18" charset="0"/>
                        </a:rPr>
                        <a:t>9</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r>
              <a:tr h="241170">
                <a:tc>
                  <a:txBody>
                    <a:bodyPr/>
                    <a:lstStyle/>
                    <a:p>
                      <a:pPr marL="0" marR="0" algn="ctr">
                        <a:lnSpc>
                          <a:spcPct val="115000"/>
                        </a:lnSpc>
                        <a:spcBef>
                          <a:spcPts val="0"/>
                        </a:spcBef>
                        <a:spcAft>
                          <a:spcPts val="1000"/>
                        </a:spcAft>
                      </a:pPr>
                      <a:r>
                        <a:rPr lang="en-US" sz="1200" kern="1200" dirty="0" smtClean="0">
                          <a:solidFill>
                            <a:schemeClr val="tx1"/>
                          </a:solidFill>
                          <a:latin typeface="Times New Roman" pitchFamily="18" charset="0"/>
                          <a:ea typeface="+mn-ea"/>
                          <a:cs typeface="Times New Roman" pitchFamily="18" charset="0"/>
                        </a:rPr>
                        <a:t> Ion-Selective Membrane Sensors	</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c>
                  <a:txBody>
                    <a:bodyPr/>
                    <a:lstStyle/>
                    <a:p>
                      <a:pPr marL="0" marR="0" algn="ctr">
                        <a:spcBef>
                          <a:spcPts val="0"/>
                        </a:spcBef>
                        <a:spcAft>
                          <a:spcPts val="0"/>
                        </a:spcAft>
                      </a:pPr>
                      <a:r>
                        <a:rPr lang="en-US" sz="1200" kern="1200" dirty="0" smtClean="0">
                          <a:solidFill>
                            <a:schemeClr val="tx1"/>
                          </a:solidFill>
                          <a:latin typeface="Times New Roman" pitchFamily="18" charset="0"/>
                          <a:ea typeface="+mn-ea"/>
                          <a:cs typeface="Times New Roman" pitchFamily="18" charset="0"/>
                        </a:rPr>
                        <a:t> 2.5 </a:t>
                      </a:r>
                      <a:r>
                        <a:rPr lang="en-US" sz="1200" dirty="0" smtClean="0">
                          <a:solidFill>
                            <a:srgbClr val="000000"/>
                          </a:solidFill>
                          <a:latin typeface="Times New Roman" pitchFamily="18" charset="0"/>
                          <a:ea typeface="Times New Roman"/>
                          <a:cs typeface="Times New Roman" pitchFamily="18" charset="0"/>
                        </a:rPr>
                        <a:t>μg/mL</a:t>
                      </a:r>
                      <a:endParaRPr lang="en-US" sz="1200" dirty="0">
                        <a:solidFill>
                          <a:srgbClr val="000000"/>
                        </a:solidFill>
                        <a:latin typeface="Times New Roman" pitchFamily="18" charset="0"/>
                        <a:ea typeface="Times New Roman"/>
                        <a:cs typeface="Times New Roman" pitchFamily="18" charset="0"/>
                      </a:endParaRPr>
                    </a:p>
                  </a:txBody>
                  <a:tcPr marL="65774" marR="65774" marT="0" marB="0">
                    <a:lnL>
                      <a:noFill/>
                    </a:lnL>
                    <a:lnR>
                      <a:noFill/>
                    </a:lnR>
                    <a:lnT>
                      <a:noFill/>
                    </a:lnT>
                    <a:lnB>
                      <a:noFill/>
                    </a:lnB>
                  </a:tcPr>
                </a:tc>
                <a:tc>
                  <a:txBody>
                    <a:bodyPr/>
                    <a:lstStyle/>
                    <a:p>
                      <a:pPr marL="0" marR="0" algn="ctr">
                        <a:lnSpc>
                          <a:spcPct val="150000"/>
                        </a:lnSpc>
                        <a:spcBef>
                          <a:spcPts val="0"/>
                        </a:spcBef>
                        <a:spcAft>
                          <a:spcPts val="1000"/>
                        </a:spcAft>
                      </a:pPr>
                      <a:r>
                        <a:rPr lang="en-US" sz="1200" dirty="0" smtClean="0">
                          <a:latin typeface="Times New Roman" pitchFamily="18" charset="0"/>
                          <a:ea typeface="Times New Roman"/>
                          <a:cs typeface="Times New Roman" pitchFamily="18" charset="0"/>
                        </a:rPr>
                        <a:t>10</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r>
              <a:tr h="241170">
                <a:tc>
                  <a:txBody>
                    <a:bodyPr/>
                    <a:lstStyle/>
                    <a:p>
                      <a:pPr marL="0" marR="0" algn="ctr">
                        <a:lnSpc>
                          <a:spcPct val="115000"/>
                        </a:lnSpc>
                        <a:spcBef>
                          <a:spcPts val="0"/>
                        </a:spcBef>
                        <a:spcAft>
                          <a:spcPts val="1000"/>
                        </a:spcAft>
                      </a:pPr>
                      <a:r>
                        <a:rPr lang="en-US" sz="1200" kern="1200" dirty="0" smtClean="0">
                          <a:solidFill>
                            <a:schemeClr val="tx1"/>
                          </a:solidFill>
                          <a:latin typeface="Times New Roman" pitchFamily="18" charset="0"/>
                          <a:ea typeface="+mn-ea"/>
                          <a:cs typeface="Times New Roman" pitchFamily="18" charset="0"/>
                        </a:rPr>
                        <a:t>AuNP/L-Cys/GCE </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c>
                  <a:txBody>
                    <a:bodyPr/>
                    <a:lstStyle/>
                    <a:p>
                      <a:pPr marL="0" marR="0" algn="ctr">
                        <a:spcBef>
                          <a:spcPts val="0"/>
                        </a:spcBef>
                        <a:spcAft>
                          <a:spcPts val="0"/>
                        </a:spcAft>
                      </a:pPr>
                      <a:r>
                        <a:rPr lang="en-US" sz="1200" kern="1200" dirty="0" smtClean="0">
                          <a:solidFill>
                            <a:schemeClr val="tx1"/>
                          </a:solidFill>
                          <a:latin typeface="Times New Roman" pitchFamily="18" charset="0"/>
                          <a:ea typeface="+mn-ea"/>
                          <a:cs typeface="Times New Roman" pitchFamily="18" charset="0"/>
                        </a:rPr>
                        <a:t>63  ng/mL</a:t>
                      </a:r>
                      <a:endParaRPr lang="en-US" sz="1200" b="1" dirty="0">
                        <a:solidFill>
                          <a:srgbClr val="000000"/>
                        </a:solidFill>
                        <a:latin typeface="Times New Roman" pitchFamily="18" charset="0"/>
                        <a:ea typeface="Times New Roman"/>
                        <a:cs typeface="Times New Roman" pitchFamily="18" charset="0"/>
                      </a:endParaRPr>
                    </a:p>
                  </a:txBody>
                  <a:tcPr marL="65774" marR="65774" marT="0" marB="0">
                    <a:lnL>
                      <a:noFill/>
                    </a:lnL>
                    <a:lnR>
                      <a:noFill/>
                    </a:lnR>
                    <a:lnT>
                      <a:noFill/>
                    </a:lnT>
                    <a:lnB>
                      <a:noFill/>
                    </a:lnB>
                  </a:tcPr>
                </a:tc>
                <a:tc>
                  <a:txBody>
                    <a:bodyPr/>
                    <a:lstStyle/>
                    <a:p>
                      <a:pPr marL="0" marR="0" algn="ctr">
                        <a:lnSpc>
                          <a:spcPct val="150000"/>
                        </a:lnSpc>
                        <a:spcBef>
                          <a:spcPts val="0"/>
                        </a:spcBef>
                        <a:spcAft>
                          <a:spcPts val="1000"/>
                        </a:spcAft>
                      </a:pPr>
                      <a:r>
                        <a:rPr lang="en-US" sz="1200" dirty="0" smtClean="0">
                          <a:latin typeface="Times New Roman" pitchFamily="18" charset="0"/>
                          <a:ea typeface="Times New Roman"/>
                          <a:cs typeface="Times New Roman" pitchFamily="18" charset="0"/>
                        </a:rPr>
                        <a:t>11</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r>
              <a:tr h="241170">
                <a:tc>
                  <a:txBody>
                    <a:bodyPr/>
                    <a:lstStyle/>
                    <a:p>
                      <a:pPr marL="0" marR="0" algn="ctr">
                        <a:lnSpc>
                          <a:spcPct val="115000"/>
                        </a:lnSpc>
                        <a:spcBef>
                          <a:spcPts val="0"/>
                        </a:spcBef>
                        <a:spcAft>
                          <a:spcPts val="1000"/>
                        </a:spcAft>
                      </a:pPr>
                      <a:r>
                        <a:rPr lang="en-US" sz="1200" kern="1200" dirty="0" smtClean="0">
                          <a:solidFill>
                            <a:schemeClr val="tx1"/>
                          </a:solidFill>
                          <a:latin typeface="Times New Roman" pitchFamily="18" charset="0"/>
                          <a:ea typeface="+mn-ea"/>
                          <a:cs typeface="Times New Roman" pitchFamily="18" charset="0"/>
                        </a:rPr>
                        <a:t>Polyanilne (PANI/GCE) </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c>
                  <a:txBody>
                    <a:bodyPr/>
                    <a:lstStyle/>
                    <a:p>
                      <a:pPr marL="0" marR="0" algn="ctr">
                        <a:spcBef>
                          <a:spcPts val="0"/>
                        </a:spcBef>
                        <a:spcAft>
                          <a:spcPts val="0"/>
                        </a:spcAft>
                      </a:pPr>
                      <a:r>
                        <a:rPr lang="en-US" sz="1200" kern="1200" dirty="0" smtClean="0">
                          <a:solidFill>
                            <a:schemeClr val="tx1"/>
                          </a:solidFill>
                          <a:latin typeface="Times New Roman" pitchFamily="18" charset="0"/>
                          <a:ea typeface="+mn-ea"/>
                          <a:cs typeface="Times New Roman" pitchFamily="18" charset="0"/>
                        </a:rPr>
                        <a:t>4.71 ng/mL </a:t>
                      </a:r>
                      <a:endParaRPr lang="en-US" sz="1200" dirty="0">
                        <a:solidFill>
                          <a:srgbClr val="000000"/>
                        </a:solidFill>
                        <a:latin typeface="Times New Roman" pitchFamily="18" charset="0"/>
                        <a:ea typeface="Times New Roman"/>
                        <a:cs typeface="Times New Roman" pitchFamily="18" charset="0"/>
                      </a:endParaRPr>
                    </a:p>
                  </a:txBody>
                  <a:tcPr marL="65774" marR="65774" marT="0" marB="0">
                    <a:lnL>
                      <a:noFill/>
                    </a:lnL>
                    <a:lnR>
                      <a:noFill/>
                    </a:lnR>
                    <a:lnT>
                      <a:noFill/>
                    </a:lnT>
                    <a:lnB>
                      <a:noFill/>
                    </a:lnB>
                  </a:tcPr>
                </a:tc>
                <a:tc>
                  <a:txBody>
                    <a:bodyPr/>
                    <a:lstStyle/>
                    <a:p>
                      <a:pPr marL="0" marR="0" algn="ctr">
                        <a:lnSpc>
                          <a:spcPct val="150000"/>
                        </a:lnSpc>
                        <a:spcBef>
                          <a:spcPts val="0"/>
                        </a:spcBef>
                        <a:spcAft>
                          <a:spcPts val="1000"/>
                        </a:spcAft>
                      </a:pPr>
                      <a:r>
                        <a:rPr lang="en-US" sz="1200" dirty="0" smtClean="0">
                          <a:latin typeface="Times New Roman" pitchFamily="18" charset="0"/>
                          <a:ea typeface="Times New Roman"/>
                          <a:cs typeface="Times New Roman" pitchFamily="18" charset="0"/>
                        </a:rPr>
                        <a:t>Present</a:t>
                      </a:r>
                      <a:r>
                        <a:rPr lang="en-US" sz="1200" baseline="0" dirty="0" smtClean="0">
                          <a:latin typeface="Times New Roman" pitchFamily="18" charset="0"/>
                          <a:ea typeface="Times New Roman"/>
                          <a:cs typeface="Times New Roman" pitchFamily="18" charset="0"/>
                        </a:rPr>
                        <a:t> work</a:t>
                      </a:r>
                      <a:endParaRPr lang="en-US" sz="1200" dirty="0">
                        <a:latin typeface="Times New Roman" pitchFamily="18" charset="0"/>
                        <a:ea typeface="Times New Roman"/>
                        <a:cs typeface="Times New Roman" pitchFamily="18" charset="0"/>
                      </a:endParaRPr>
                    </a:p>
                  </a:txBody>
                  <a:tcPr marL="65774" marR="65774" marT="0" marB="0">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48" y="357166"/>
            <a:ext cx="7498080" cy="714372"/>
          </a:xfrm>
        </p:spPr>
        <p:txBody>
          <a:bodyPr>
            <a:normAutofit/>
          </a:bodyPr>
          <a:lstStyle/>
          <a:p>
            <a:pPr algn="ctr"/>
            <a: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Conclusion</a:t>
            </a:r>
            <a:endParaRPr lang="en-IN" sz="32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a:xfrm>
            <a:off x="228600" y="1295400"/>
            <a:ext cx="8643998" cy="5286412"/>
          </a:xfrm>
        </p:spPr>
        <p:txBody>
          <a:bodyPr>
            <a:noAutofit/>
          </a:bodyPr>
          <a:lstStyle/>
          <a:p>
            <a:pPr algn="just">
              <a:buClr>
                <a:srgbClr val="002060"/>
              </a:buClr>
              <a:buFont typeface="Wingdings" pitchFamily="2" charset="2"/>
              <a:buChar char="Ø"/>
            </a:pPr>
            <a:r>
              <a:rPr lang="en-US" sz="2200" dirty="0" smtClean="0">
                <a:latin typeface="Times New Roman" pitchFamily="18" charset="0"/>
                <a:cs typeface="Times New Roman" pitchFamily="18" charset="0"/>
              </a:rPr>
              <a:t>An ultrasensitive electrochemical sensor based on polyaniline nanofibers was fabricated and characterized.</a:t>
            </a:r>
          </a:p>
          <a:p>
            <a:pPr algn="just">
              <a:buNone/>
            </a:pPr>
            <a:endParaRPr lang="en-US" sz="2200" dirty="0" smtClean="0">
              <a:latin typeface="Times New Roman" pitchFamily="18" charset="0"/>
              <a:cs typeface="Times New Roman" pitchFamily="18" charset="0"/>
            </a:endParaRPr>
          </a:p>
          <a:p>
            <a:pPr algn="just">
              <a:buClr>
                <a:srgbClr val="002060"/>
              </a:buClr>
              <a:buFont typeface="Wingdings" pitchFamily="2" charset="2"/>
              <a:buChar char="Ø"/>
            </a:pPr>
            <a:r>
              <a:rPr lang="en-IN" sz="2200" dirty="0" smtClean="0">
                <a:latin typeface="Times New Roman" pitchFamily="18" charset="0"/>
                <a:cs typeface="Times New Roman" pitchFamily="18" charset="0"/>
              </a:rPr>
              <a:t>Fabricated sensor shows better electrochemical performance and excellent electrocatalytic activity with low detection limits.</a:t>
            </a:r>
          </a:p>
          <a:p>
            <a:pPr algn="just">
              <a:buNone/>
            </a:pPr>
            <a:endParaRPr lang="en-US" sz="2200" dirty="0" smtClean="0">
              <a:latin typeface="Times New Roman" pitchFamily="18" charset="0"/>
              <a:cs typeface="Times New Roman" pitchFamily="18" charset="0"/>
            </a:endParaRPr>
          </a:p>
          <a:p>
            <a:pPr algn="just">
              <a:buClr>
                <a:srgbClr val="002060"/>
              </a:buClr>
              <a:buFont typeface="Wingdings" pitchFamily="2" charset="2"/>
              <a:buChar char="Ø"/>
            </a:pPr>
            <a:r>
              <a:rPr lang="en-US" sz="2200" dirty="0" smtClean="0">
                <a:latin typeface="Times New Roman" pitchFamily="18" charset="0"/>
                <a:cs typeface="Times New Roman" pitchFamily="18" charset="0"/>
              </a:rPr>
              <a:t>The excellent electrocatalytic activity, high sensitivity, good reproducibility, and stability are the main advantages of developed procedures for routine analysis.</a:t>
            </a:r>
          </a:p>
          <a:p>
            <a:pPr algn="just">
              <a:buNone/>
            </a:pPr>
            <a:endParaRPr lang="en-US" sz="2200" dirty="0" smtClean="0">
              <a:latin typeface="Times New Roman" pitchFamily="18" charset="0"/>
              <a:cs typeface="Times New Roman" pitchFamily="18" charset="0"/>
            </a:endParaRPr>
          </a:p>
          <a:p>
            <a:pPr algn="just">
              <a:buClr>
                <a:srgbClr val="002060"/>
              </a:buClr>
              <a:buFont typeface="Wingdings" pitchFamily="2" charset="2"/>
              <a:buChar char="Ø"/>
            </a:pPr>
            <a:r>
              <a:rPr lang="en-IN" sz="2200" dirty="0" smtClean="0">
                <a:latin typeface="Times New Roman" pitchFamily="18" charset="0"/>
                <a:cs typeface="Times New Roman" pitchFamily="18" charset="0"/>
              </a:rPr>
              <a:t>This fabricated sensor was successfully applied for the determination of tinidazole in commercially available tablet dosage form.</a:t>
            </a:r>
          </a:p>
        </p:txBody>
      </p:sp>
      <p:cxnSp>
        <p:nvCxnSpPr>
          <p:cNvPr id="4" name="Straight Connector 3"/>
          <p:cNvCxnSpPr/>
          <p:nvPr/>
        </p:nvCxnSpPr>
        <p:spPr>
          <a:xfrm>
            <a:off x="1285852" y="1071546"/>
            <a:ext cx="6840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38200"/>
            <a:ext cx="8534400" cy="5715000"/>
          </a:xfrm>
        </p:spPr>
        <p:txBody>
          <a:bodyPr/>
          <a:lstStyle/>
          <a:p>
            <a:pPr algn="just">
              <a:buNone/>
            </a:pPr>
            <a:r>
              <a:rPr lang="en-US" sz="14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1] </a:t>
            </a:r>
            <a:r>
              <a:rPr lang="en-US" sz="1600" dirty="0" err="1" smtClean="0">
                <a:latin typeface="Times New Roman" pitchFamily="18" charset="0"/>
                <a:cs typeface="Times New Roman" pitchFamily="18" charset="0"/>
              </a:rPr>
              <a:t>Nagaraja</a:t>
            </a:r>
            <a:r>
              <a:rPr lang="en-US" sz="1600" dirty="0" smtClean="0">
                <a:latin typeface="Times New Roman" pitchFamily="18" charset="0"/>
                <a:cs typeface="Times New Roman" pitchFamily="18" charset="0"/>
              </a:rPr>
              <a:t>, P.;   Sunitha, K.R.;   </a:t>
            </a:r>
            <a:r>
              <a:rPr lang="en-US" sz="1600" dirty="0" err="1" smtClean="0">
                <a:latin typeface="Times New Roman" pitchFamily="18" charset="0"/>
                <a:cs typeface="Times New Roman" pitchFamily="18" charset="0"/>
              </a:rPr>
              <a:t>Vasantha</a:t>
            </a:r>
            <a:r>
              <a:rPr lang="en-US" sz="1600" dirty="0" smtClean="0">
                <a:latin typeface="Times New Roman" pitchFamily="18" charset="0"/>
                <a:cs typeface="Times New Roman" pitchFamily="18" charset="0"/>
              </a:rPr>
              <a:t>, R.A.;   Yathirajan, H.S. J Pharm Biomed Anal 2002, 28,</a:t>
            </a:r>
            <a:r>
              <a:rPr lang="en-US" sz="1600" b="1"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527.</a:t>
            </a:r>
          </a:p>
          <a:p>
            <a:pPr lvl="0" algn="just">
              <a:buNone/>
            </a:pPr>
            <a:r>
              <a:rPr lang="en-US" sz="1600" dirty="0" smtClean="0">
                <a:latin typeface="Times New Roman" pitchFamily="18" charset="0"/>
                <a:cs typeface="Times New Roman" pitchFamily="18" charset="0"/>
              </a:rPr>
              <a:t>  [2] Abou-Taleb, N.H.;   El-</a:t>
            </a:r>
            <a:r>
              <a:rPr lang="en-US" sz="1600" dirty="0" err="1" smtClean="0">
                <a:latin typeface="Times New Roman" pitchFamily="18" charset="0"/>
                <a:cs typeface="Times New Roman" pitchFamily="18" charset="0"/>
              </a:rPr>
              <a:t>Sherbiny</a:t>
            </a:r>
            <a:r>
              <a:rPr lang="en-US" sz="1600" dirty="0" smtClean="0">
                <a:latin typeface="Times New Roman" pitchFamily="18" charset="0"/>
                <a:cs typeface="Times New Roman" pitchFamily="18" charset="0"/>
              </a:rPr>
              <a:t>, D.T.; El-</a:t>
            </a:r>
            <a:r>
              <a:rPr lang="en-US" sz="1600" dirty="0" err="1" smtClean="0">
                <a:latin typeface="Times New Roman" pitchFamily="18" charset="0"/>
                <a:cs typeface="Times New Roman" pitchFamily="18" charset="0"/>
              </a:rPr>
              <a:t>Wasseef</a:t>
            </a:r>
            <a:r>
              <a:rPr lang="en-US" sz="1600" dirty="0" smtClean="0">
                <a:latin typeface="Times New Roman" pitchFamily="18" charset="0"/>
                <a:cs typeface="Times New Roman" pitchFamily="18" charset="0"/>
              </a:rPr>
              <a:t>, D.R.;  Abu El-</a:t>
            </a:r>
            <a:r>
              <a:rPr lang="en-US" sz="1600" dirty="0" err="1" smtClean="0">
                <a:latin typeface="Times New Roman" pitchFamily="18" charset="0"/>
                <a:cs typeface="Times New Roman" pitchFamily="18" charset="0"/>
              </a:rPr>
              <a:t>Enin</a:t>
            </a:r>
            <a:r>
              <a:rPr lang="en-US" sz="1600" dirty="0" smtClean="0">
                <a:latin typeface="Times New Roman" pitchFamily="18" charset="0"/>
                <a:cs typeface="Times New Roman" pitchFamily="18" charset="0"/>
              </a:rPr>
              <a:t>, M.A.; El-</a:t>
            </a:r>
            <a:r>
              <a:rPr lang="en-US" sz="1600" dirty="0" err="1" smtClean="0">
                <a:latin typeface="Times New Roman" pitchFamily="18" charset="0"/>
                <a:cs typeface="Times New Roman" pitchFamily="18" charset="0"/>
              </a:rPr>
              <a:t>Ashry</a:t>
            </a:r>
            <a:r>
              <a:rPr lang="en-US" sz="1600" dirty="0" smtClean="0">
                <a:latin typeface="Times New Roman" pitchFamily="18" charset="0"/>
                <a:cs typeface="Times New Roman" pitchFamily="18" charset="0"/>
              </a:rPr>
              <a:t>, S.M. Int J Biomed Sci 2011, 7, 137. </a:t>
            </a:r>
          </a:p>
          <a:p>
            <a:pPr algn="just">
              <a:buNone/>
            </a:pPr>
            <a:r>
              <a:rPr lang="en-US" sz="1600" dirty="0" smtClean="0">
                <a:latin typeface="Times New Roman" pitchFamily="18" charset="0"/>
                <a:cs typeface="Times New Roman" pitchFamily="18" charset="0"/>
              </a:rPr>
              <a:t>  [3] Pasha, K.; Ali, A.; </a:t>
            </a:r>
            <a:r>
              <a:rPr lang="en-US" sz="1600" dirty="0" err="1" smtClean="0">
                <a:latin typeface="Times New Roman" pitchFamily="18" charset="0"/>
                <a:cs typeface="Times New Roman" pitchFamily="18" charset="0"/>
              </a:rPr>
              <a:t>Bana</a:t>
            </a:r>
            <a:r>
              <a:rPr lang="en-US" sz="1600" dirty="0" smtClean="0">
                <a:latin typeface="Times New Roman" pitchFamily="18" charset="0"/>
                <a:cs typeface="Times New Roman" pitchFamily="18" charset="0"/>
              </a:rPr>
              <a:t>, S.; </a:t>
            </a:r>
            <a:r>
              <a:rPr lang="en-US" sz="1600" dirty="0" err="1" smtClean="0">
                <a:latin typeface="Times New Roman" pitchFamily="18" charset="0"/>
                <a:cs typeface="Times New Roman" pitchFamily="18" charset="0"/>
              </a:rPr>
              <a:t>Humair</a:t>
            </a:r>
            <a:r>
              <a:rPr lang="en-US" sz="1600" dirty="0" smtClean="0">
                <a:latin typeface="Times New Roman" pitchFamily="18" charset="0"/>
                <a:cs typeface="Times New Roman" pitchFamily="18" charset="0"/>
              </a:rPr>
              <a:t>, S. J Pharm Sci 2010, 2,</a:t>
            </a:r>
            <a:r>
              <a:rPr lang="en-US" sz="1600" b="1"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46.</a:t>
            </a:r>
          </a:p>
          <a:p>
            <a:pPr lvl="0" algn="just">
              <a:buNone/>
            </a:pPr>
            <a:r>
              <a:rPr lang="en-US" sz="1600" dirty="0" smtClean="0">
                <a:latin typeface="Times New Roman" pitchFamily="18" charset="0"/>
                <a:cs typeface="Times New Roman" pitchFamily="18" charset="0"/>
              </a:rPr>
              <a:t>  [4] Darwish, K.M.;   </a:t>
            </a:r>
            <a:r>
              <a:rPr lang="en-US" sz="1600" dirty="0" err="1" smtClean="0">
                <a:latin typeface="Times New Roman" pitchFamily="18" charset="0"/>
                <a:cs typeface="Times New Roman" pitchFamily="18" charset="0"/>
              </a:rPr>
              <a:t>Salama</a:t>
            </a:r>
            <a:r>
              <a:rPr lang="en-US" sz="1600" dirty="0" smtClean="0">
                <a:latin typeface="Times New Roman" pitchFamily="18" charset="0"/>
                <a:cs typeface="Times New Roman" pitchFamily="18" charset="0"/>
              </a:rPr>
              <a:t>, I.; </a:t>
            </a:r>
            <a:r>
              <a:rPr lang="en-US" sz="1600" dirty="0" err="1" smtClean="0">
                <a:latin typeface="Times New Roman" pitchFamily="18" charset="0"/>
                <a:cs typeface="Times New Roman" pitchFamily="18" charset="0"/>
              </a:rPr>
              <a:t>Mostafa</a:t>
            </a:r>
            <a:r>
              <a:rPr lang="en-US" sz="1600" dirty="0" smtClean="0">
                <a:latin typeface="Times New Roman" pitchFamily="18" charset="0"/>
                <a:cs typeface="Times New Roman" pitchFamily="18" charset="0"/>
              </a:rPr>
              <a:t>, S.; El-</a:t>
            </a:r>
            <a:r>
              <a:rPr lang="en-US" sz="1600" dirty="0" err="1" smtClean="0">
                <a:latin typeface="Times New Roman" pitchFamily="18" charset="0"/>
                <a:cs typeface="Times New Roman" pitchFamily="18" charset="0"/>
              </a:rPr>
              <a:t>Sadek</a:t>
            </a:r>
            <a:r>
              <a:rPr lang="en-US" sz="1600" dirty="0" smtClean="0">
                <a:latin typeface="Times New Roman" pitchFamily="18" charset="0"/>
                <a:cs typeface="Times New Roman" pitchFamily="18" charset="0"/>
              </a:rPr>
              <a:t>, M.  J Chromatogr Sci 2013, 51, 566.</a:t>
            </a:r>
          </a:p>
          <a:p>
            <a:pPr lvl="0" algn="just">
              <a:buNone/>
            </a:pPr>
            <a:r>
              <a:rPr lang="en-US" sz="1600" dirty="0" smtClean="0">
                <a:latin typeface="Times New Roman" pitchFamily="18" charset="0"/>
                <a:cs typeface="Times New Roman" pitchFamily="18" charset="0"/>
              </a:rPr>
              <a:t>  [5] Abu </a:t>
            </a:r>
            <a:r>
              <a:rPr lang="en-US" sz="1600" dirty="0" err="1" smtClean="0">
                <a:latin typeface="Times New Roman" pitchFamily="18" charset="0"/>
                <a:cs typeface="Times New Roman" pitchFamily="18" charset="0"/>
              </a:rPr>
              <a:t>Zuhri</a:t>
            </a:r>
            <a:r>
              <a:rPr lang="en-US" sz="1600" dirty="0" smtClean="0">
                <a:latin typeface="Times New Roman" pitchFamily="18" charset="0"/>
                <a:cs typeface="Times New Roman" pitchFamily="18" charset="0"/>
              </a:rPr>
              <a:t>, A.Z.;   Al-Khalil, S.; </a:t>
            </a:r>
            <a:r>
              <a:rPr lang="en-US" sz="1600" dirty="0" err="1" smtClean="0">
                <a:latin typeface="Times New Roman" pitchFamily="18" charset="0"/>
                <a:cs typeface="Times New Roman" pitchFamily="18" charset="0"/>
              </a:rPr>
              <a:t>Shubietah</a:t>
            </a:r>
            <a:r>
              <a:rPr lang="en-US" sz="1600" dirty="0" smtClean="0">
                <a:latin typeface="Times New Roman" pitchFamily="18" charset="0"/>
                <a:cs typeface="Times New Roman" pitchFamily="18" charset="0"/>
              </a:rPr>
              <a:t>, R.M.; El-</a:t>
            </a:r>
            <a:r>
              <a:rPr lang="en-US" sz="1600" dirty="0" err="1" smtClean="0">
                <a:latin typeface="Times New Roman" pitchFamily="18" charset="0"/>
                <a:cs typeface="Times New Roman" pitchFamily="18" charset="0"/>
              </a:rPr>
              <a:t>Hroub</a:t>
            </a:r>
            <a:r>
              <a:rPr lang="en-US" sz="1600" dirty="0" smtClean="0">
                <a:latin typeface="Times New Roman" pitchFamily="18" charset="0"/>
                <a:cs typeface="Times New Roman" pitchFamily="18" charset="0"/>
              </a:rPr>
              <a:t> I. J Pharm Biomed Anal 1999, 21, 881.</a:t>
            </a:r>
          </a:p>
          <a:p>
            <a:pPr lvl="0" algn="just">
              <a:buNone/>
            </a:pPr>
            <a:r>
              <a:rPr lang="en-US" sz="1600" dirty="0" smtClean="0">
                <a:latin typeface="Times New Roman" pitchFamily="18" charset="0"/>
                <a:cs typeface="Times New Roman" pitchFamily="18" charset="0"/>
              </a:rPr>
              <a:t>  [6] Salvi, V.S.;   Sathe, P.A.;   Rege, P.V.   J Anal Bioanal Techniques 2010, 1, 1.</a:t>
            </a:r>
            <a:r>
              <a:rPr lang="en-IN" sz="1600" dirty="0" smtClean="0">
                <a:latin typeface="Times New Roman" pitchFamily="18" charset="0"/>
                <a:cs typeface="Times New Roman" pitchFamily="18" charset="0"/>
              </a:rPr>
              <a:t> </a:t>
            </a:r>
            <a:endParaRPr lang="en-US" sz="1600" dirty="0" smtClean="0">
              <a:latin typeface="Times New Roman" pitchFamily="18" charset="0"/>
              <a:cs typeface="Times New Roman" pitchFamily="18" charset="0"/>
            </a:endParaRPr>
          </a:p>
          <a:p>
            <a:pPr lvl="0" algn="just">
              <a:buNone/>
            </a:pPr>
            <a:r>
              <a:rPr lang="en-IN" sz="1600" dirty="0" smtClean="0">
                <a:latin typeface="Times New Roman" pitchFamily="18" charset="0"/>
                <a:cs typeface="Times New Roman" pitchFamily="18" charset="0"/>
              </a:rPr>
              <a:t>  [7]  Rege, P.V.;   Sathe, P.A.;   Salvi, V.S.;   Int J Chem Tech Res Sci 2011, 3,</a:t>
            </a:r>
            <a:r>
              <a:rPr lang="en-IN" sz="1600" b="1" dirty="0" smtClean="0">
                <a:latin typeface="Times New Roman" pitchFamily="18" charset="0"/>
                <a:cs typeface="Times New Roman" pitchFamily="18" charset="0"/>
              </a:rPr>
              <a:t> </a:t>
            </a:r>
            <a:r>
              <a:rPr lang="en-IN" sz="1600" dirty="0" smtClean="0">
                <a:latin typeface="Times New Roman" pitchFamily="18" charset="0"/>
                <a:cs typeface="Times New Roman" pitchFamily="18" charset="0"/>
              </a:rPr>
              <a:t>1213. </a:t>
            </a:r>
            <a:endParaRPr lang="en-US" sz="1600" dirty="0" smtClean="0">
              <a:latin typeface="Times New Roman" pitchFamily="18" charset="0"/>
              <a:cs typeface="Times New Roman" pitchFamily="18" charset="0"/>
            </a:endParaRPr>
          </a:p>
          <a:p>
            <a:pPr lvl="0" algn="just">
              <a:buNone/>
            </a:pPr>
            <a:r>
              <a:rPr lang="en-US" sz="1600" dirty="0" smtClean="0">
                <a:latin typeface="Times New Roman" pitchFamily="18" charset="0"/>
                <a:cs typeface="Times New Roman" pitchFamily="18" charset="0"/>
              </a:rPr>
              <a:t>  [8] Yang, C. Anal Sci 2004, 20, 821. </a:t>
            </a:r>
          </a:p>
          <a:p>
            <a:pPr algn="just">
              <a:buNone/>
            </a:pPr>
            <a:r>
              <a:rPr lang="en-IN"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 [9] Wang, C.;   Wang, F.; Li, C.; Xu, X.; Li, T.; Wang, C.; J Pharm Biomed Anal 2006, 41, 1396. </a:t>
            </a:r>
          </a:p>
          <a:p>
            <a:pPr lvl="0" algn="just">
              <a:buNone/>
            </a:pPr>
            <a:r>
              <a:rPr lang="en-US" sz="1600" dirty="0" smtClean="0">
                <a:latin typeface="Times New Roman" pitchFamily="18" charset="0"/>
                <a:cs typeface="Times New Roman" pitchFamily="18" charset="0"/>
              </a:rPr>
              <a:t>  [10] Riad, S.M.; Rezk, M.R.; Ahmed, K.;   Salem</a:t>
            </a:r>
            <a:r>
              <a:rPr lang="en-IN"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H. Anal Bioanal Electrochem 2014, 6, 688.</a:t>
            </a:r>
          </a:p>
          <a:p>
            <a:pPr lvl="0" algn="just">
              <a:buNone/>
            </a:pPr>
            <a:r>
              <a:rPr lang="en-IN" sz="1600" dirty="0" smtClean="0">
                <a:latin typeface="Times New Roman" pitchFamily="18" charset="0"/>
                <a:cs typeface="Times New Roman" pitchFamily="18" charset="0"/>
              </a:rPr>
              <a:t>  [11] Y. Wu, Y. Lin, F. Wei, M. Lu, L. Liu, J Nanosci Nanotech 2014, 14,</a:t>
            </a:r>
            <a:r>
              <a:rPr lang="en-IN" sz="1600" b="1"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3976</a:t>
            </a:r>
            <a:endParaRPr lang="en-US" sz="1600" dirty="0">
              <a:latin typeface="Times New Roman" pitchFamily="18" charset="0"/>
              <a:cs typeface="Times New Roman" pitchFamily="18" charset="0"/>
            </a:endParaRPr>
          </a:p>
        </p:txBody>
      </p:sp>
      <p:sp>
        <p:nvSpPr>
          <p:cNvPr id="4" name="Rectangle 3"/>
          <p:cNvSpPr/>
          <p:nvPr/>
        </p:nvSpPr>
        <p:spPr>
          <a:xfrm>
            <a:off x="3352800" y="0"/>
            <a:ext cx="2094420" cy="584775"/>
          </a:xfrm>
          <a:prstGeom prst="rect">
            <a:avLst/>
          </a:prstGeom>
        </p:spPr>
        <p:txBody>
          <a:bodyPr wrap="none">
            <a:spAutoFit/>
          </a:bodyPr>
          <a:lstStyle/>
          <a:p>
            <a: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References</a:t>
            </a:r>
            <a:endParaRPr lang="en-US" sz="3200" dirty="0"/>
          </a:p>
        </p:txBody>
      </p:sp>
      <p:cxnSp>
        <p:nvCxnSpPr>
          <p:cNvPr id="5" name="Straight Connector 4"/>
          <p:cNvCxnSpPr/>
          <p:nvPr/>
        </p:nvCxnSpPr>
        <p:spPr>
          <a:xfrm>
            <a:off x="1219200" y="609600"/>
            <a:ext cx="684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Publications</a:t>
            </a:r>
            <a:endParaRPr lang="en-US" dirty="0"/>
          </a:p>
        </p:txBody>
      </p:sp>
      <p:sp>
        <p:nvSpPr>
          <p:cNvPr id="3" name="Content Placeholder 2"/>
          <p:cNvSpPr>
            <a:spLocks noGrp="1"/>
          </p:cNvSpPr>
          <p:nvPr>
            <p:ph idx="1"/>
          </p:nvPr>
        </p:nvSpPr>
        <p:spPr/>
        <p:txBody>
          <a:bodyPr/>
          <a:lstStyle/>
          <a:p>
            <a:pPr algn="just">
              <a:buFont typeface="Wingdings" pitchFamily="2" charset="2"/>
              <a:buChar char="Ø"/>
            </a:pPr>
            <a:r>
              <a:rPr lang="en-US" sz="1800" dirty="0" smtClean="0">
                <a:latin typeface="Times New Roman" pitchFamily="18" charset="0"/>
                <a:cs typeface="Times New Roman" pitchFamily="18" charset="0"/>
              </a:rPr>
              <a:t>Rajeev Jain, D.C. Tiwari, </a:t>
            </a:r>
            <a:r>
              <a:rPr lang="en-US" sz="1800" b="1" dirty="0" smtClean="0">
                <a:latin typeface="Times New Roman" pitchFamily="18" charset="0"/>
                <a:cs typeface="Times New Roman" pitchFamily="18" charset="0"/>
              </a:rPr>
              <a:t>Priyanka Karolia</a:t>
            </a:r>
            <a:r>
              <a:rPr lang="en-US" sz="1800" dirty="0" smtClean="0">
                <a:latin typeface="Times New Roman" pitchFamily="18" charset="0"/>
                <a:cs typeface="Times New Roman" pitchFamily="18" charset="0"/>
              </a:rPr>
              <a:t>, Highly sensitive and selective polyaniline–zinc oxide nanocomposite sensor for betahistine hydrochloride in solubilized system,</a:t>
            </a:r>
            <a:r>
              <a:rPr lang="en-US" sz="1800" b="1" dirty="0" smtClean="0">
                <a:latin typeface="Times New Roman" pitchFamily="18" charset="0"/>
                <a:cs typeface="Times New Roman" pitchFamily="18" charset="0"/>
              </a:rPr>
              <a:t> </a:t>
            </a:r>
            <a:r>
              <a:rPr lang="en-US" sz="1800" i="1" dirty="0" smtClean="0">
                <a:latin typeface="Times New Roman" pitchFamily="18" charset="0"/>
                <a:cs typeface="Times New Roman" pitchFamily="18" charset="0"/>
              </a:rPr>
              <a:t>J. Mol. Liq.,</a:t>
            </a:r>
            <a:r>
              <a:rPr lang="en-US" sz="1800" dirty="0" smtClean="0">
                <a:latin typeface="Times New Roman" pitchFamily="18" charset="0"/>
                <a:cs typeface="Times New Roman" pitchFamily="18" charset="0"/>
              </a:rPr>
              <a:t> </a:t>
            </a:r>
            <a:r>
              <a:rPr lang="en-US" sz="1800" b="1" dirty="0" smtClean="0">
                <a:latin typeface="Times New Roman" pitchFamily="18" charset="0"/>
                <a:cs typeface="Times New Roman" pitchFamily="18" charset="0"/>
              </a:rPr>
              <a:t>196</a:t>
            </a:r>
            <a:r>
              <a:rPr lang="en-US" sz="1800" dirty="0" smtClean="0">
                <a:latin typeface="Times New Roman" pitchFamily="18" charset="0"/>
                <a:cs typeface="Times New Roman" pitchFamily="18" charset="0"/>
              </a:rPr>
              <a:t> (2014) 308-313.</a:t>
            </a:r>
          </a:p>
          <a:p>
            <a:pPr algn="just">
              <a:buNone/>
            </a:pPr>
            <a:r>
              <a:rPr lang="en-US" sz="1800" dirty="0" smtClean="0">
                <a:latin typeface="Times New Roman" pitchFamily="18" charset="0"/>
                <a:cs typeface="Times New Roman" pitchFamily="18" charset="0"/>
              </a:rPr>
              <a:t> </a:t>
            </a:r>
          </a:p>
          <a:p>
            <a:pPr algn="just">
              <a:buFont typeface="Wingdings" pitchFamily="2" charset="2"/>
              <a:buChar char="Ø"/>
            </a:pPr>
            <a:r>
              <a:rPr lang="en-US" sz="1800" dirty="0" smtClean="0">
                <a:latin typeface="Times New Roman" pitchFamily="18" charset="0"/>
                <a:cs typeface="Times New Roman" pitchFamily="18" charset="0"/>
              </a:rPr>
              <a:t>Rajeev Jain, D.C. Tiwari, </a:t>
            </a:r>
            <a:r>
              <a:rPr lang="en-US" sz="1800" b="1" dirty="0" smtClean="0">
                <a:latin typeface="Times New Roman" pitchFamily="18" charset="0"/>
                <a:cs typeface="Times New Roman" pitchFamily="18" charset="0"/>
              </a:rPr>
              <a:t>Priyanka Karolia</a:t>
            </a:r>
            <a:r>
              <a:rPr lang="en-US" sz="1800" dirty="0" smtClean="0">
                <a:latin typeface="Times New Roman" pitchFamily="18" charset="0"/>
                <a:cs typeface="Times New Roman" pitchFamily="18" charset="0"/>
              </a:rPr>
              <a:t>, Electrocatalytic detection and quantification of nitazoxanide based on graphene-polyaniline (Grp-Pani) nanocomposite sensor</a:t>
            </a:r>
            <a:r>
              <a:rPr lang="en-IN" sz="1800" dirty="0" smtClean="0">
                <a:latin typeface="Times New Roman" pitchFamily="18" charset="0"/>
                <a:cs typeface="Times New Roman" pitchFamily="18" charset="0"/>
              </a:rPr>
              <a:t>, </a:t>
            </a:r>
            <a:r>
              <a:rPr lang="en-US" sz="1800" i="1" dirty="0" smtClean="0">
                <a:latin typeface="Times New Roman" pitchFamily="18" charset="0"/>
                <a:cs typeface="Times New Roman" pitchFamily="18" charset="0"/>
              </a:rPr>
              <a:t>J. Electrochem. Soc</a:t>
            </a:r>
            <a:r>
              <a:rPr lang="en-US" sz="1800" dirty="0" smtClean="0">
                <a:latin typeface="Times New Roman" pitchFamily="18" charset="0"/>
                <a:cs typeface="Times New Roman" pitchFamily="18" charset="0"/>
              </a:rPr>
              <a:t>., </a:t>
            </a:r>
            <a:r>
              <a:rPr lang="en-US" sz="1800" b="1" dirty="0" smtClean="0">
                <a:latin typeface="Times New Roman" pitchFamily="18" charset="0"/>
                <a:cs typeface="Times New Roman" pitchFamily="18" charset="0"/>
              </a:rPr>
              <a:t>161 </a:t>
            </a:r>
            <a:r>
              <a:rPr lang="en-US" sz="1800" dirty="0" smtClean="0">
                <a:latin typeface="Times New Roman" pitchFamily="18" charset="0"/>
                <a:cs typeface="Times New Roman" pitchFamily="18" charset="0"/>
              </a:rPr>
              <a:t>(2014) H839-H844.    </a:t>
            </a:r>
          </a:p>
          <a:p>
            <a:pPr algn="just">
              <a:buNone/>
            </a:pPr>
            <a:r>
              <a:rPr lang="en-US" sz="1800" dirty="0" smtClean="0">
                <a:latin typeface="Times New Roman" pitchFamily="18" charset="0"/>
                <a:cs typeface="Times New Roman" pitchFamily="18" charset="0"/>
              </a:rPr>
              <a:t> </a:t>
            </a:r>
          </a:p>
          <a:p>
            <a:pPr algn="just">
              <a:buFont typeface="Wingdings" pitchFamily="2" charset="2"/>
              <a:buChar char="Ø"/>
            </a:pPr>
            <a:r>
              <a:rPr lang="en-US" sz="1800" b="1" dirty="0" smtClean="0">
                <a:latin typeface="Times New Roman" pitchFamily="18" charset="0"/>
                <a:cs typeface="Times New Roman" pitchFamily="18" charset="0"/>
              </a:rPr>
              <a:t>Priyanka Karolia,</a:t>
            </a:r>
            <a:r>
              <a:rPr lang="en-US" sz="1800" dirty="0" smtClean="0">
                <a:latin typeface="Times New Roman" pitchFamily="18" charset="0"/>
                <a:cs typeface="Times New Roman" pitchFamily="18" charset="0"/>
              </a:rPr>
              <a:t> Rajeev Jain, D.C. Tiwari, Electrocatalytic sensing of proton pump inhibitor omeprazole, </a:t>
            </a:r>
            <a:r>
              <a:rPr lang="en-US" sz="1800" i="1" dirty="0" smtClean="0">
                <a:latin typeface="Times New Roman" pitchFamily="18" charset="0"/>
                <a:cs typeface="Times New Roman" pitchFamily="18" charset="0"/>
              </a:rPr>
              <a:t>Ionics</a:t>
            </a:r>
            <a:r>
              <a:rPr lang="en-US" sz="1800" dirty="0" smtClean="0">
                <a:latin typeface="Times New Roman" pitchFamily="18" charset="0"/>
                <a:cs typeface="Times New Roman" pitchFamily="18" charset="0"/>
              </a:rPr>
              <a:t> (2015)</a:t>
            </a:r>
            <a:r>
              <a:rPr lang="en-US" sz="1800" b="1" dirty="0" smtClean="0">
                <a:latin typeface="Times New Roman" pitchFamily="18" charset="0"/>
                <a:cs typeface="Times New Roman" pitchFamily="18" charset="0"/>
              </a:rPr>
              <a:t> 21 </a:t>
            </a:r>
            <a:r>
              <a:rPr lang="en-US" sz="1800" dirty="0" smtClean="0">
                <a:latin typeface="Times New Roman" pitchFamily="18" charset="0"/>
                <a:cs typeface="Times New Roman" pitchFamily="18" charset="0"/>
              </a:rPr>
              <a:t>2355-2362.</a:t>
            </a:r>
          </a:p>
          <a:p>
            <a:pPr algn="just">
              <a:buNone/>
            </a:pPr>
            <a:endParaRPr lang="en-US" sz="1800" dirty="0" smtClean="0">
              <a:latin typeface="Times New Roman" pitchFamily="18" charset="0"/>
              <a:cs typeface="Times New Roman" pitchFamily="18" charset="0"/>
            </a:endParaRPr>
          </a:p>
          <a:p>
            <a:pPr algn="just">
              <a:buFont typeface="Wingdings" pitchFamily="2" charset="2"/>
              <a:buChar char="Ø"/>
            </a:pPr>
            <a:r>
              <a:rPr lang="en-US" sz="1800" dirty="0" smtClean="0">
                <a:latin typeface="Times New Roman" pitchFamily="18" charset="0"/>
                <a:cs typeface="Times New Roman" pitchFamily="18" charset="0"/>
              </a:rPr>
              <a:t>Rajeev Jain, </a:t>
            </a:r>
            <a:r>
              <a:rPr lang="en-GB" sz="1800" dirty="0" smtClean="0">
                <a:latin typeface="Times New Roman" pitchFamily="18" charset="0"/>
                <a:cs typeface="Times New Roman" pitchFamily="18" charset="0"/>
              </a:rPr>
              <a:t>Ab Lateef Khan</a:t>
            </a:r>
            <a:r>
              <a:rPr lang="en-US" sz="1800" dirty="0" smtClean="0">
                <a:latin typeface="Times New Roman" pitchFamily="18" charset="0"/>
                <a:cs typeface="Times New Roman" pitchFamily="18" charset="0"/>
              </a:rPr>
              <a:t>, </a:t>
            </a:r>
            <a:r>
              <a:rPr lang="en-US" sz="1800" b="1" dirty="0" smtClean="0">
                <a:latin typeface="Times New Roman" pitchFamily="18" charset="0"/>
                <a:cs typeface="Times New Roman" pitchFamily="18" charset="0"/>
              </a:rPr>
              <a:t>Priyanka Karolia,</a:t>
            </a:r>
            <a:r>
              <a:rPr lang="en-GB" sz="1800" dirty="0" smtClean="0">
                <a:latin typeface="Times New Roman" pitchFamily="18" charset="0"/>
                <a:cs typeface="Times New Roman" pitchFamily="18" charset="0"/>
              </a:rPr>
              <a:t> Electrocatalytic Quantification of Pantaprazole</a:t>
            </a:r>
            <a:r>
              <a:rPr lang="en-US" sz="1800" dirty="0" smtClean="0">
                <a:latin typeface="Times New Roman" pitchFamily="18" charset="0"/>
                <a:cs typeface="Times New Roman" pitchFamily="18" charset="0"/>
              </a:rPr>
              <a:t>, </a:t>
            </a:r>
            <a:r>
              <a:rPr lang="en-US" sz="1800" i="1" dirty="0" smtClean="0">
                <a:latin typeface="Times New Roman" pitchFamily="18" charset="0"/>
                <a:cs typeface="Times New Roman" pitchFamily="18" charset="0"/>
              </a:rPr>
              <a:t>J. Electrochem. Soc</a:t>
            </a:r>
            <a:r>
              <a:rPr lang="en-US" sz="1800" dirty="0" smtClean="0">
                <a:latin typeface="Times New Roman" pitchFamily="18" charset="0"/>
                <a:cs typeface="Times New Roman" pitchFamily="18" charset="0"/>
              </a:rPr>
              <a:t>.,</a:t>
            </a:r>
            <a:r>
              <a:rPr lang="en-US" sz="1800" i="1"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Accepted</a:t>
            </a:r>
            <a:r>
              <a:rPr lang="en-US" sz="1800" i="1" dirty="0" smtClean="0">
                <a:latin typeface="Times New Roman" pitchFamily="18" charset="0"/>
                <a:cs typeface="Times New Roman" pitchFamily="18" charset="0"/>
              </a:rPr>
              <a:t>).</a:t>
            </a:r>
            <a:endParaRPr lang="en-US" sz="1800" dirty="0" smtClean="0">
              <a:latin typeface="Times New Roman" pitchFamily="18" charset="0"/>
              <a:cs typeface="Times New Roman" pitchFamily="18" charset="0"/>
            </a:endParaRPr>
          </a:p>
          <a:p>
            <a:pPr>
              <a:buNone/>
            </a:pPr>
            <a:r>
              <a:rPr lang="en-US" sz="1800" dirty="0" smtClean="0">
                <a:latin typeface="Times New Roman" pitchFamily="18" charset="0"/>
                <a:cs typeface="Times New Roman" pitchFamily="18" charset="0"/>
              </a:rPr>
              <a:t>            </a:t>
            </a:r>
          </a:p>
          <a:p>
            <a:pPr algn="just">
              <a:buFont typeface="Wingdings" pitchFamily="2" charset="2"/>
              <a:buChar char="Ø"/>
            </a:pPr>
            <a:endParaRPr lang="en-US" sz="1800" dirty="0" smtClean="0">
              <a:latin typeface="Times New Roman" pitchFamily="18" charset="0"/>
              <a:cs typeface="Times New Roman" pitchFamily="18" charset="0"/>
            </a:endParaRPr>
          </a:p>
          <a:p>
            <a:pPr algn="just">
              <a:buNone/>
            </a:pPr>
            <a:endParaRPr lang="en-US" sz="1800" i="1" dirty="0" smtClean="0">
              <a:latin typeface="Times New Roman" pitchFamily="18" charset="0"/>
              <a:cs typeface="Times New Roman" pitchFamily="18" charset="0"/>
            </a:endParaRPr>
          </a:p>
          <a:p>
            <a:pPr algn="just">
              <a:buNone/>
            </a:pPr>
            <a:endParaRPr lang="en-US" sz="1800" dirty="0" smtClean="0">
              <a:latin typeface="Times New Roman" pitchFamily="18" charset="0"/>
              <a:cs typeface="Times New Roman" pitchFamily="18" charset="0"/>
            </a:endParaRPr>
          </a:p>
          <a:p>
            <a:pPr algn="just">
              <a:buNone/>
            </a:pPr>
            <a:r>
              <a:rPr lang="en-US" sz="1800" dirty="0" smtClean="0">
                <a:latin typeface="Times New Roman" pitchFamily="18" charset="0"/>
                <a:cs typeface="Times New Roman" pitchFamily="18" charset="0"/>
              </a:rPr>
              <a:t> </a:t>
            </a:r>
          </a:p>
          <a:p>
            <a:endParaRPr lang="en-US" sz="1400" dirty="0">
              <a:latin typeface="Times New Roman" pitchFamily="18" charset="0"/>
              <a:cs typeface="Times New Roman" pitchFamily="18" charset="0"/>
            </a:endParaRPr>
          </a:p>
        </p:txBody>
      </p:sp>
      <p:cxnSp>
        <p:nvCxnSpPr>
          <p:cNvPr id="4" name="Straight Connector 3"/>
          <p:cNvCxnSpPr/>
          <p:nvPr/>
        </p:nvCxnSpPr>
        <p:spPr>
          <a:xfrm>
            <a:off x="1066800" y="1447800"/>
            <a:ext cx="684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1572" y="214290"/>
            <a:ext cx="7498080" cy="928686"/>
          </a:xfrm>
        </p:spPr>
        <p:txBody>
          <a:bodyPr>
            <a:normAutofit/>
          </a:bodyPr>
          <a:lstStyle/>
          <a:p>
            <a:pPr algn="ctr"/>
            <a:r>
              <a:rPr lang="en-US" sz="3200" b="1" dirty="0" smtClean="0">
                <a:effectLst>
                  <a:outerShdw blurRad="38100" dist="38100" dir="2700000" algn="tl">
                    <a:srgbClr val="000000">
                      <a:alpha val="43137"/>
                    </a:srgbClr>
                  </a:outerShdw>
                </a:effectLst>
                <a:latin typeface="Times New Roman" pitchFamily="18" charset="0"/>
                <a:cs typeface="Times New Roman" pitchFamily="18" charset="0"/>
              </a:rPr>
              <a:t>Acknowledgement</a:t>
            </a:r>
            <a:endParaRPr lang="en-IN" sz="32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a:xfrm>
            <a:off x="785786" y="1714488"/>
            <a:ext cx="7715304" cy="4800600"/>
          </a:xfrm>
        </p:spPr>
        <p:txBody>
          <a:bodyPr>
            <a:normAutofit/>
          </a:bodyPr>
          <a:lstStyle/>
          <a:p>
            <a:pPr algn="just">
              <a:buFont typeface="Wingdings" pitchFamily="2" charset="2"/>
              <a:buChar char="Ø"/>
            </a:pPr>
            <a:r>
              <a:rPr lang="en-US" sz="1800" dirty="0" smtClean="0">
                <a:latin typeface="Times New Roman" pitchFamily="18" charset="0"/>
                <a:cs typeface="Times New Roman" pitchFamily="18" charset="0"/>
              </a:rPr>
              <a:t>Dr. Rajeev Jain : Professor, S.O.S. in Chemistry. </a:t>
            </a:r>
          </a:p>
          <a:p>
            <a:pPr>
              <a:buNone/>
            </a:pPr>
            <a:endParaRPr lang="en-US" sz="1800" dirty="0" smtClean="0">
              <a:latin typeface="Times New Roman" pitchFamily="18" charset="0"/>
              <a:cs typeface="Times New Roman" pitchFamily="18" charset="0"/>
            </a:endParaRPr>
          </a:p>
          <a:p>
            <a:pPr algn="just">
              <a:buFont typeface="Wingdings" pitchFamily="2" charset="2"/>
              <a:buChar char="Ø"/>
            </a:pPr>
            <a:r>
              <a:rPr lang="en-US" sz="1800" dirty="0" smtClean="0">
                <a:latin typeface="Times New Roman" pitchFamily="18" charset="0"/>
                <a:cs typeface="Times New Roman" pitchFamily="18" charset="0"/>
              </a:rPr>
              <a:t>Dr. D.C. Tiwari: Professor &amp; Head S.O.S. in Physics'.</a:t>
            </a:r>
          </a:p>
          <a:p>
            <a:pPr algn="just">
              <a:buNone/>
            </a:pPr>
            <a:endParaRPr lang="en-US" sz="1800" dirty="0" smtClean="0">
              <a:latin typeface="Times New Roman" pitchFamily="18" charset="0"/>
              <a:cs typeface="Times New Roman" pitchFamily="18" charset="0"/>
            </a:endParaRPr>
          </a:p>
          <a:p>
            <a:pPr algn="just">
              <a:buFont typeface="Wingdings" pitchFamily="2" charset="2"/>
              <a:buChar char="Ø"/>
            </a:pPr>
            <a:r>
              <a:rPr lang="en-US" sz="1800" dirty="0" smtClean="0">
                <a:latin typeface="Times New Roman" pitchFamily="18" charset="0"/>
                <a:cs typeface="Times New Roman" pitchFamily="18" charset="0"/>
              </a:rPr>
              <a:t>Department of Science and Technology (DST) New Delhi: For Junior Research Fellowship.</a:t>
            </a:r>
          </a:p>
          <a:p>
            <a:pPr>
              <a:buNone/>
            </a:pPr>
            <a:endParaRPr lang="en-US" sz="1800" dirty="0" smtClean="0">
              <a:latin typeface="Times New Roman" pitchFamily="18" charset="0"/>
              <a:cs typeface="Times New Roman" pitchFamily="18" charset="0"/>
            </a:endParaRPr>
          </a:p>
        </p:txBody>
      </p:sp>
      <p:cxnSp>
        <p:nvCxnSpPr>
          <p:cNvPr id="4" name="Straight Connector 3"/>
          <p:cNvCxnSpPr/>
          <p:nvPr/>
        </p:nvCxnSpPr>
        <p:spPr>
          <a:xfrm>
            <a:off x="1071538" y="1357298"/>
            <a:ext cx="684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1026" name="Picture 2" descr="C:\Users\compaq\Desktop\1150823_10151568509695547_273538597_n.jpg"/>
          <p:cNvPicPr>
            <a:picLocks noChangeAspect="1" noChangeArrowheads="1"/>
          </p:cNvPicPr>
          <p:nvPr/>
        </p:nvPicPr>
        <p:blipFill>
          <a:blip r:embed="rId2"/>
          <a:srcRect/>
          <a:stretch>
            <a:fillRect/>
          </a:stretch>
        </p:blipFill>
        <p:spPr bwMode="auto">
          <a:xfrm>
            <a:off x="0" y="152400"/>
            <a:ext cx="9144000" cy="6429396"/>
          </a:xfrm>
          <a:prstGeom prst="rect">
            <a:avLst/>
          </a:prstGeom>
          <a:noFill/>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RNRSTYLE" val="Indezine_SM_Title"/>
</p:tagLst>
</file>

<file path=ppt/tags/tag2.xml><?xml version="1.0" encoding="utf-8"?>
<p:tagLst xmlns:a="http://schemas.openxmlformats.org/drawingml/2006/main" xmlns:r="http://schemas.openxmlformats.org/officeDocument/2006/relationships" xmlns:p="http://schemas.openxmlformats.org/presentationml/2006/main">
  <p:tag name="RNRSTYLE" val="Indezine_SM_Text"/>
</p:tagLst>
</file>

<file path=ppt/tags/tag3.xml><?xml version="1.0" encoding="utf-8"?>
<p:tagLst xmlns:a="http://schemas.openxmlformats.org/drawingml/2006/main" xmlns:r="http://schemas.openxmlformats.org/officeDocument/2006/relationships" xmlns:p="http://schemas.openxmlformats.org/presentationml/2006/main">
  <p:tag name="RNRSTYLE" val="Indezine_TM_Title"/>
</p:tagLst>
</file>

<file path=ppt/tags/tag4.xml><?xml version="1.0" encoding="utf-8"?>
<p:tagLst xmlns:a="http://schemas.openxmlformats.org/drawingml/2006/main" xmlns:r="http://schemas.openxmlformats.org/officeDocument/2006/relationships" xmlns:p="http://schemas.openxmlformats.org/presentationml/2006/main">
  <p:tag name="RNRSTYLE" val="Indezine_TM_Text"/>
</p:tagLst>
</file>

<file path=ppt/tags/tag5.xml><?xml version="1.0" encoding="utf-8"?>
<p:tagLst xmlns:a="http://schemas.openxmlformats.org/drawingml/2006/main" xmlns:r="http://schemas.openxmlformats.org/officeDocument/2006/relationships" xmlns:p="http://schemas.openxmlformats.org/presentationml/2006/main">
  <p:tag name="RNRSTYLE" val="Indezine_SM2_Title"/>
</p:tagLst>
</file>

<file path=ppt/tags/tag6.xml><?xml version="1.0" encoding="utf-8"?>
<p:tagLst xmlns:a="http://schemas.openxmlformats.org/drawingml/2006/main" xmlns:r="http://schemas.openxmlformats.org/officeDocument/2006/relationships" xmlns:p="http://schemas.openxmlformats.org/presentationml/2006/main">
  <p:tag name="RNRSTYLE" val="Indezine_SM2_Text"/>
</p:tagLst>
</file>

<file path=ppt/tags/tag7.xml><?xml version="1.0" encoding="utf-8"?>
<p:tagLst xmlns:a="http://schemas.openxmlformats.org/drawingml/2006/main" xmlns:r="http://schemas.openxmlformats.org/officeDocument/2006/relationships" xmlns:p="http://schemas.openxmlformats.org/presentationml/2006/main">
  <p:tag name="RNRSTYLE" val="Indezine_TM2_Title"/>
</p:tagLst>
</file>

<file path=ppt/tags/tag8.xml><?xml version="1.0" encoding="utf-8"?>
<p:tagLst xmlns:a="http://schemas.openxmlformats.org/drawingml/2006/main" xmlns:r="http://schemas.openxmlformats.org/officeDocument/2006/relationships" xmlns:p="http://schemas.openxmlformats.org/presentationml/2006/main">
  <p:tag name="RNRSTYLE" val="Indezine_TM2_Text"/>
</p:tagLst>
</file>

<file path=ppt/theme/theme1.xml><?xml version="1.0" encoding="utf-8"?>
<a:theme xmlns:a="http://schemas.openxmlformats.org/drawingml/2006/main" name="ind_1964_slide">
  <a:themeElements>
    <a:clrScheme name="Office Theme 2">
      <a:dk1>
        <a:srgbClr val="000000"/>
      </a:dk1>
      <a:lt1>
        <a:srgbClr val="CCCC99"/>
      </a:lt1>
      <a:dk2>
        <a:srgbClr val="000000"/>
      </a:dk2>
      <a:lt2>
        <a:srgbClr val="666666"/>
      </a:lt2>
      <a:accent1>
        <a:srgbClr val="4F660A"/>
      </a:accent1>
      <a:accent2>
        <a:srgbClr val="594B12"/>
      </a:accent2>
      <a:accent3>
        <a:srgbClr val="E2E2CA"/>
      </a:accent3>
      <a:accent4>
        <a:srgbClr val="000000"/>
      </a:accent4>
      <a:accent5>
        <a:srgbClr val="B2B8AA"/>
      </a:accent5>
      <a:accent6>
        <a:srgbClr val="50430F"/>
      </a:accent6>
      <a:hlink>
        <a:srgbClr val="145366"/>
      </a:hlink>
      <a:folHlink>
        <a:srgbClr val="66660A"/>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CCCC99"/>
        </a:lt1>
        <a:dk2>
          <a:srgbClr val="000000"/>
        </a:dk2>
        <a:lt2>
          <a:srgbClr val="666666"/>
        </a:lt2>
        <a:accent1>
          <a:srgbClr val="8C8C00"/>
        </a:accent1>
        <a:accent2>
          <a:srgbClr val="707039"/>
        </a:accent2>
        <a:accent3>
          <a:srgbClr val="E2E2CA"/>
        </a:accent3>
        <a:accent4>
          <a:srgbClr val="000000"/>
        </a:accent4>
        <a:accent5>
          <a:srgbClr val="C5C5AA"/>
        </a:accent5>
        <a:accent6>
          <a:srgbClr val="656533"/>
        </a:accent6>
        <a:hlink>
          <a:srgbClr val="515100"/>
        </a:hlink>
        <a:folHlink>
          <a:srgbClr val="3333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CCCC99"/>
        </a:lt1>
        <a:dk2>
          <a:srgbClr val="000000"/>
        </a:dk2>
        <a:lt2>
          <a:srgbClr val="666666"/>
        </a:lt2>
        <a:accent1>
          <a:srgbClr val="4F660A"/>
        </a:accent1>
        <a:accent2>
          <a:srgbClr val="594B12"/>
        </a:accent2>
        <a:accent3>
          <a:srgbClr val="E2E2CA"/>
        </a:accent3>
        <a:accent4>
          <a:srgbClr val="000000"/>
        </a:accent4>
        <a:accent5>
          <a:srgbClr val="B2B8AA"/>
        </a:accent5>
        <a:accent6>
          <a:srgbClr val="50430F"/>
        </a:accent6>
        <a:hlink>
          <a:srgbClr val="145366"/>
        </a:hlink>
        <a:folHlink>
          <a:srgbClr val="66660A"/>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CCCC99"/>
        </a:lt1>
        <a:dk2>
          <a:srgbClr val="000000"/>
        </a:dk2>
        <a:lt2>
          <a:srgbClr val="666666"/>
        </a:lt2>
        <a:accent1>
          <a:srgbClr val="664B1F"/>
        </a:accent1>
        <a:accent2>
          <a:srgbClr val="494080"/>
        </a:accent2>
        <a:accent3>
          <a:srgbClr val="E2E2CA"/>
        </a:accent3>
        <a:accent4>
          <a:srgbClr val="000000"/>
        </a:accent4>
        <a:accent5>
          <a:srgbClr val="B8B1AB"/>
        </a:accent5>
        <a:accent6>
          <a:srgbClr val="413973"/>
        </a:accent6>
        <a:hlink>
          <a:srgbClr val="595918"/>
        </a:hlink>
        <a:folHlink>
          <a:srgbClr val="66294E"/>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CCCC99"/>
        </a:lt1>
        <a:dk2>
          <a:srgbClr val="000000"/>
        </a:dk2>
        <a:lt2>
          <a:srgbClr val="666666"/>
        </a:lt2>
        <a:accent1>
          <a:srgbClr val="595918"/>
        </a:accent1>
        <a:accent2>
          <a:srgbClr val="1F5566"/>
        </a:accent2>
        <a:accent3>
          <a:srgbClr val="E2E2CA"/>
        </a:accent3>
        <a:accent4>
          <a:srgbClr val="000000"/>
        </a:accent4>
        <a:accent5>
          <a:srgbClr val="B5B5AB"/>
        </a:accent5>
        <a:accent6>
          <a:srgbClr val="1B4C5C"/>
        </a:accent6>
        <a:hlink>
          <a:srgbClr val="663A1F"/>
        </a:hlink>
        <a:folHlink>
          <a:srgbClr val="563366"/>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CCCCCC"/>
        </a:lt2>
        <a:accent1>
          <a:srgbClr val="8C8C00"/>
        </a:accent1>
        <a:accent2>
          <a:srgbClr val="707039"/>
        </a:accent2>
        <a:accent3>
          <a:srgbClr val="FFFFFF"/>
        </a:accent3>
        <a:accent4>
          <a:srgbClr val="000000"/>
        </a:accent4>
        <a:accent5>
          <a:srgbClr val="C5C5AA"/>
        </a:accent5>
        <a:accent6>
          <a:srgbClr val="656533"/>
        </a:accent6>
        <a:hlink>
          <a:srgbClr val="515100"/>
        </a:hlink>
        <a:folHlink>
          <a:srgbClr val="33330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CCCCCC"/>
        </a:lt2>
        <a:accent1>
          <a:srgbClr val="4F660A"/>
        </a:accent1>
        <a:accent2>
          <a:srgbClr val="594B12"/>
        </a:accent2>
        <a:accent3>
          <a:srgbClr val="FFFFFF"/>
        </a:accent3>
        <a:accent4>
          <a:srgbClr val="000000"/>
        </a:accent4>
        <a:accent5>
          <a:srgbClr val="B2B8AA"/>
        </a:accent5>
        <a:accent6>
          <a:srgbClr val="50430F"/>
        </a:accent6>
        <a:hlink>
          <a:srgbClr val="145366"/>
        </a:hlink>
        <a:folHlink>
          <a:srgbClr val="66660A"/>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CCCCCC"/>
        </a:lt2>
        <a:accent1>
          <a:srgbClr val="664B1F"/>
        </a:accent1>
        <a:accent2>
          <a:srgbClr val="494080"/>
        </a:accent2>
        <a:accent3>
          <a:srgbClr val="FFFFFF"/>
        </a:accent3>
        <a:accent4>
          <a:srgbClr val="000000"/>
        </a:accent4>
        <a:accent5>
          <a:srgbClr val="B8B1AB"/>
        </a:accent5>
        <a:accent6>
          <a:srgbClr val="413973"/>
        </a:accent6>
        <a:hlink>
          <a:srgbClr val="595918"/>
        </a:hlink>
        <a:folHlink>
          <a:srgbClr val="66294E"/>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000000"/>
        </a:dk2>
        <a:lt2>
          <a:srgbClr val="CCCCCC"/>
        </a:lt2>
        <a:accent1>
          <a:srgbClr val="595918"/>
        </a:accent1>
        <a:accent2>
          <a:srgbClr val="1F5566"/>
        </a:accent2>
        <a:accent3>
          <a:srgbClr val="FFFFFF"/>
        </a:accent3>
        <a:accent4>
          <a:srgbClr val="000000"/>
        </a:accent4>
        <a:accent5>
          <a:srgbClr val="B5B5AB"/>
        </a:accent5>
        <a:accent6>
          <a:srgbClr val="1B4C5C"/>
        </a:accent6>
        <a:hlink>
          <a:srgbClr val="663A1F"/>
        </a:hlink>
        <a:folHlink>
          <a:srgbClr val="5633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2">
      <a:dk1>
        <a:srgbClr val="000000"/>
      </a:dk1>
      <a:lt1>
        <a:srgbClr val="CCCC99"/>
      </a:lt1>
      <a:dk2>
        <a:srgbClr val="000000"/>
      </a:dk2>
      <a:lt2>
        <a:srgbClr val="666666"/>
      </a:lt2>
      <a:accent1>
        <a:srgbClr val="4F660A"/>
      </a:accent1>
      <a:accent2>
        <a:srgbClr val="594B12"/>
      </a:accent2>
      <a:accent3>
        <a:srgbClr val="E2E2CA"/>
      </a:accent3>
      <a:accent4>
        <a:srgbClr val="000000"/>
      </a:accent4>
      <a:accent5>
        <a:srgbClr val="B2B8AA"/>
      </a:accent5>
      <a:accent6>
        <a:srgbClr val="50430F"/>
      </a:accent6>
      <a:hlink>
        <a:srgbClr val="145366"/>
      </a:hlink>
      <a:folHlink>
        <a:srgbClr val="66660A"/>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CCCC99"/>
        </a:lt1>
        <a:dk2>
          <a:srgbClr val="000000"/>
        </a:dk2>
        <a:lt2>
          <a:srgbClr val="666666"/>
        </a:lt2>
        <a:accent1>
          <a:srgbClr val="8C8C00"/>
        </a:accent1>
        <a:accent2>
          <a:srgbClr val="707039"/>
        </a:accent2>
        <a:accent3>
          <a:srgbClr val="E2E2CA"/>
        </a:accent3>
        <a:accent4>
          <a:srgbClr val="000000"/>
        </a:accent4>
        <a:accent5>
          <a:srgbClr val="C5C5AA"/>
        </a:accent5>
        <a:accent6>
          <a:srgbClr val="656533"/>
        </a:accent6>
        <a:hlink>
          <a:srgbClr val="515100"/>
        </a:hlink>
        <a:folHlink>
          <a:srgbClr val="3333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CCCC99"/>
        </a:lt1>
        <a:dk2>
          <a:srgbClr val="000000"/>
        </a:dk2>
        <a:lt2>
          <a:srgbClr val="666666"/>
        </a:lt2>
        <a:accent1>
          <a:srgbClr val="4F660A"/>
        </a:accent1>
        <a:accent2>
          <a:srgbClr val="594B12"/>
        </a:accent2>
        <a:accent3>
          <a:srgbClr val="E2E2CA"/>
        </a:accent3>
        <a:accent4>
          <a:srgbClr val="000000"/>
        </a:accent4>
        <a:accent5>
          <a:srgbClr val="B2B8AA"/>
        </a:accent5>
        <a:accent6>
          <a:srgbClr val="50430F"/>
        </a:accent6>
        <a:hlink>
          <a:srgbClr val="145366"/>
        </a:hlink>
        <a:folHlink>
          <a:srgbClr val="66660A"/>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CCCC99"/>
        </a:lt1>
        <a:dk2>
          <a:srgbClr val="000000"/>
        </a:dk2>
        <a:lt2>
          <a:srgbClr val="666666"/>
        </a:lt2>
        <a:accent1>
          <a:srgbClr val="664B1F"/>
        </a:accent1>
        <a:accent2>
          <a:srgbClr val="494080"/>
        </a:accent2>
        <a:accent3>
          <a:srgbClr val="E2E2CA"/>
        </a:accent3>
        <a:accent4>
          <a:srgbClr val="000000"/>
        </a:accent4>
        <a:accent5>
          <a:srgbClr val="B8B1AB"/>
        </a:accent5>
        <a:accent6>
          <a:srgbClr val="413973"/>
        </a:accent6>
        <a:hlink>
          <a:srgbClr val="595918"/>
        </a:hlink>
        <a:folHlink>
          <a:srgbClr val="66294E"/>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CCCC99"/>
        </a:lt1>
        <a:dk2>
          <a:srgbClr val="000000"/>
        </a:dk2>
        <a:lt2>
          <a:srgbClr val="666666"/>
        </a:lt2>
        <a:accent1>
          <a:srgbClr val="595918"/>
        </a:accent1>
        <a:accent2>
          <a:srgbClr val="1F5566"/>
        </a:accent2>
        <a:accent3>
          <a:srgbClr val="E2E2CA"/>
        </a:accent3>
        <a:accent4>
          <a:srgbClr val="000000"/>
        </a:accent4>
        <a:accent5>
          <a:srgbClr val="B5B5AB"/>
        </a:accent5>
        <a:accent6>
          <a:srgbClr val="1B4C5C"/>
        </a:accent6>
        <a:hlink>
          <a:srgbClr val="663A1F"/>
        </a:hlink>
        <a:folHlink>
          <a:srgbClr val="563366"/>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CCCCCC"/>
        </a:lt2>
        <a:accent1>
          <a:srgbClr val="8C8C00"/>
        </a:accent1>
        <a:accent2>
          <a:srgbClr val="707039"/>
        </a:accent2>
        <a:accent3>
          <a:srgbClr val="FFFFFF"/>
        </a:accent3>
        <a:accent4>
          <a:srgbClr val="000000"/>
        </a:accent4>
        <a:accent5>
          <a:srgbClr val="C5C5AA"/>
        </a:accent5>
        <a:accent6>
          <a:srgbClr val="656533"/>
        </a:accent6>
        <a:hlink>
          <a:srgbClr val="515100"/>
        </a:hlink>
        <a:folHlink>
          <a:srgbClr val="33330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CCCCCC"/>
        </a:lt2>
        <a:accent1>
          <a:srgbClr val="4F660A"/>
        </a:accent1>
        <a:accent2>
          <a:srgbClr val="594B12"/>
        </a:accent2>
        <a:accent3>
          <a:srgbClr val="FFFFFF"/>
        </a:accent3>
        <a:accent4>
          <a:srgbClr val="000000"/>
        </a:accent4>
        <a:accent5>
          <a:srgbClr val="B2B8AA"/>
        </a:accent5>
        <a:accent6>
          <a:srgbClr val="50430F"/>
        </a:accent6>
        <a:hlink>
          <a:srgbClr val="145366"/>
        </a:hlink>
        <a:folHlink>
          <a:srgbClr val="66660A"/>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CCCCCC"/>
        </a:lt2>
        <a:accent1>
          <a:srgbClr val="664B1F"/>
        </a:accent1>
        <a:accent2>
          <a:srgbClr val="494080"/>
        </a:accent2>
        <a:accent3>
          <a:srgbClr val="FFFFFF"/>
        </a:accent3>
        <a:accent4>
          <a:srgbClr val="000000"/>
        </a:accent4>
        <a:accent5>
          <a:srgbClr val="B8B1AB"/>
        </a:accent5>
        <a:accent6>
          <a:srgbClr val="413973"/>
        </a:accent6>
        <a:hlink>
          <a:srgbClr val="595918"/>
        </a:hlink>
        <a:folHlink>
          <a:srgbClr val="66294E"/>
        </a:folHlink>
      </a:clrScheme>
      <a:clrMap bg1="lt1" tx1="dk1" bg2="lt2" tx2="dk2" accent1="accent1" accent2="accent2" accent3="accent3" accent4="accent4" accent5="accent5" accent6="accent6" hlink="hlink" folHlink="folHlink"/>
    </a:extraClrScheme>
    <a:extraClrScheme>
      <a:clrScheme name="1_Default Design 8">
        <a:dk1>
          <a:srgbClr val="000000"/>
        </a:dk1>
        <a:lt1>
          <a:srgbClr val="FFFFFF"/>
        </a:lt1>
        <a:dk2>
          <a:srgbClr val="000000"/>
        </a:dk2>
        <a:lt2>
          <a:srgbClr val="CCCCCC"/>
        </a:lt2>
        <a:accent1>
          <a:srgbClr val="595918"/>
        </a:accent1>
        <a:accent2>
          <a:srgbClr val="1F5566"/>
        </a:accent2>
        <a:accent3>
          <a:srgbClr val="FFFFFF"/>
        </a:accent3>
        <a:accent4>
          <a:srgbClr val="000000"/>
        </a:accent4>
        <a:accent5>
          <a:srgbClr val="B5B5AB"/>
        </a:accent5>
        <a:accent6>
          <a:srgbClr val="1B4C5C"/>
        </a:accent6>
        <a:hlink>
          <a:srgbClr val="663A1F"/>
        </a:hlink>
        <a:folHlink>
          <a:srgbClr val="56336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ind_1964_slide</Template>
  <TotalTime>517</TotalTime>
  <Words>2096</Words>
  <Application>Microsoft Office PowerPoint</Application>
  <PresentationFormat>On-screen Show (4:3)</PresentationFormat>
  <Paragraphs>337</Paragraphs>
  <Slides>34</Slides>
  <Notes>5</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34</vt:i4>
      </vt:variant>
    </vt:vector>
  </HeadingPairs>
  <TitlesOfParts>
    <vt:vector size="37" baseType="lpstr">
      <vt:lpstr>ind_1964_slide</vt:lpstr>
      <vt:lpstr>1_Default Design</vt:lpstr>
      <vt:lpstr>ChemSketch</vt:lpstr>
      <vt:lpstr>Slide 1</vt:lpstr>
      <vt:lpstr>Slide 2</vt:lpstr>
      <vt:lpstr>Slide 3</vt:lpstr>
      <vt:lpstr>Slide 4</vt:lpstr>
      <vt:lpstr>Slide 5</vt:lpstr>
      <vt:lpstr>  Classification of Electrochemical Sensors</vt:lpstr>
      <vt:lpstr>      Modern Electrochemical Sensors</vt:lpstr>
      <vt:lpstr>Polyaniline Nanofibers</vt:lpstr>
      <vt:lpstr>Significance of Polyaniline Nanofibers</vt:lpstr>
      <vt:lpstr>Objective of  the Study</vt:lpstr>
      <vt:lpstr>Slide 11</vt:lpstr>
      <vt:lpstr>Instrumentation</vt:lpstr>
      <vt:lpstr>Methodology</vt:lpstr>
      <vt:lpstr>                 Drug of Interest                    Tinidazole                                            </vt:lpstr>
      <vt:lpstr>Chemicals and Reagents </vt:lpstr>
      <vt:lpstr>Synthesis of Polyaniline </vt:lpstr>
      <vt:lpstr>Fabrication of Modified Electrode</vt:lpstr>
      <vt:lpstr>Characterization of Fabricated Sensor</vt:lpstr>
      <vt:lpstr>Fourier Transforms Infrared Spectroscopy</vt:lpstr>
      <vt:lpstr>Thermo Gravimetric Analysis</vt:lpstr>
      <vt:lpstr>Effective Surface Area</vt:lpstr>
      <vt:lpstr>Characterization Parameters</vt:lpstr>
      <vt:lpstr>Effect of Scan Rate </vt:lpstr>
      <vt:lpstr>Optimization of Experimental Parameters </vt:lpstr>
      <vt:lpstr>Electrochemical Performance of    PANI/GCE Sensor for Tinidazole Reduction</vt:lpstr>
      <vt:lpstr>Validation of the Proposed Method</vt:lpstr>
      <vt:lpstr>Reproducibility of Fabricated Sensor</vt:lpstr>
      <vt:lpstr>Slide 28</vt:lpstr>
      <vt:lpstr>Slide 29</vt:lpstr>
      <vt:lpstr>Conclusion</vt:lpstr>
      <vt:lpstr>Slide 31</vt:lpstr>
      <vt:lpstr>                       Publications</vt:lpstr>
      <vt:lpstr>Acknowledgement</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compaq</dc:creator>
  <cp:lastModifiedBy>Thinkpad</cp:lastModifiedBy>
  <cp:revision>47</cp:revision>
  <dcterms:created xsi:type="dcterms:W3CDTF">2015-12-28T11:01:31Z</dcterms:created>
  <dcterms:modified xsi:type="dcterms:W3CDTF">2016-07-12T05:17:48Z</dcterms:modified>
</cp:coreProperties>
</file>