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</p:sldMasterIdLst>
  <p:notesMasterIdLst>
    <p:notesMasterId r:id="rId27"/>
  </p:notesMasterIdLst>
  <p:sldIdLst>
    <p:sldId id="575" r:id="rId3"/>
    <p:sldId id="566" r:id="rId4"/>
    <p:sldId id="574" r:id="rId5"/>
    <p:sldId id="564" r:id="rId6"/>
    <p:sldId id="567" r:id="rId7"/>
    <p:sldId id="359" r:id="rId8"/>
    <p:sldId id="569" r:id="rId9"/>
    <p:sldId id="568" r:id="rId10"/>
    <p:sldId id="570" r:id="rId11"/>
    <p:sldId id="360" r:id="rId12"/>
    <p:sldId id="560" r:id="rId13"/>
    <p:sldId id="561" r:id="rId14"/>
    <p:sldId id="562" r:id="rId15"/>
    <p:sldId id="361" r:id="rId16"/>
    <p:sldId id="571" r:id="rId17"/>
    <p:sldId id="363" r:id="rId18"/>
    <p:sldId id="563" r:id="rId19"/>
    <p:sldId id="542" r:id="rId20"/>
    <p:sldId id="267" r:id="rId21"/>
    <p:sldId id="554" r:id="rId22"/>
    <p:sldId id="557" r:id="rId23"/>
    <p:sldId id="572" r:id="rId24"/>
    <p:sldId id="573" r:id="rId25"/>
    <p:sldId id="546" r:id="rId26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sz="800" kern="1200">
        <a:solidFill>
          <a:schemeClr val="tx1"/>
        </a:solidFill>
        <a:latin typeface="Arial" pitchFamily="34" charset="0"/>
        <a:ea typeface="+mn-ea"/>
        <a:cs typeface="Times New Roman" pitchFamily="18" charset="0"/>
      </a:defRPr>
    </a:lvl1pPr>
    <a:lvl2pPr marL="457200" algn="l" rtl="0" fontAlgn="base">
      <a:spcBef>
        <a:spcPct val="0"/>
      </a:spcBef>
      <a:spcAft>
        <a:spcPct val="0"/>
      </a:spcAft>
      <a:defRPr sz="800" kern="1200">
        <a:solidFill>
          <a:schemeClr val="tx1"/>
        </a:solidFill>
        <a:latin typeface="Arial" pitchFamily="34" charset="0"/>
        <a:ea typeface="+mn-ea"/>
        <a:cs typeface="Times New Roman" pitchFamily="18" charset="0"/>
      </a:defRPr>
    </a:lvl2pPr>
    <a:lvl3pPr marL="914400" algn="l" rtl="0" fontAlgn="base">
      <a:spcBef>
        <a:spcPct val="0"/>
      </a:spcBef>
      <a:spcAft>
        <a:spcPct val="0"/>
      </a:spcAft>
      <a:defRPr sz="800" kern="1200">
        <a:solidFill>
          <a:schemeClr val="tx1"/>
        </a:solidFill>
        <a:latin typeface="Arial" pitchFamily="34" charset="0"/>
        <a:ea typeface="+mn-ea"/>
        <a:cs typeface="Times New Roman" pitchFamily="18" charset="0"/>
      </a:defRPr>
    </a:lvl3pPr>
    <a:lvl4pPr marL="1371600" algn="l" rtl="0" fontAlgn="base">
      <a:spcBef>
        <a:spcPct val="0"/>
      </a:spcBef>
      <a:spcAft>
        <a:spcPct val="0"/>
      </a:spcAft>
      <a:defRPr sz="800" kern="1200">
        <a:solidFill>
          <a:schemeClr val="tx1"/>
        </a:solidFill>
        <a:latin typeface="Arial" pitchFamily="34" charset="0"/>
        <a:ea typeface="+mn-ea"/>
        <a:cs typeface="Times New Roman" pitchFamily="18" charset="0"/>
      </a:defRPr>
    </a:lvl4pPr>
    <a:lvl5pPr marL="1828800" algn="l" rtl="0" fontAlgn="base">
      <a:spcBef>
        <a:spcPct val="0"/>
      </a:spcBef>
      <a:spcAft>
        <a:spcPct val="0"/>
      </a:spcAft>
      <a:defRPr sz="800" kern="1200">
        <a:solidFill>
          <a:schemeClr val="tx1"/>
        </a:solidFill>
        <a:latin typeface="Arial" pitchFamily="34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sz="800" kern="1200">
        <a:solidFill>
          <a:schemeClr val="tx1"/>
        </a:solidFill>
        <a:latin typeface="Arial" pitchFamily="34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sz="800" kern="1200">
        <a:solidFill>
          <a:schemeClr val="tx1"/>
        </a:solidFill>
        <a:latin typeface="Arial" pitchFamily="34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sz="800" kern="1200">
        <a:solidFill>
          <a:schemeClr val="tx1"/>
        </a:solidFill>
        <a:latin typeface="Arial" pitchFamily="34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sz="800" kern="1200">
        <a:solidFill>
          <a:schemeClr val="tx1"/>
        </a:solidFill>
        <a:latin typeface="Arial" pitchFamily="34" charset="0"/>
        <a:ea typeface="+mn-ea"/>
        <a:cs typeface="Times New Roman" pitchFamily="18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0000"/>
    <a:srgbClr val="007E39"/>
    <a:srgbClr val="6EA92D"/>
    <a:srgbClr val="000000"/>
    <a:srgbClr val="FFD65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0860" autoAdjust="0"/>
  </p:normalViewPr>
  <p:slideViewPr>
    <p:cSldViewPr>
      <p:cViewPr>
        <p:scale>
          <a:sx n="70" d="100"/>
          <a:sy n="70" d="100"/>
        </p:scale>
        <p:origin x="-51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87A6AB-2769-465A-B2C5-094468042759}" type="datetimeFigureOut">
              <a:rPr lang="en-US" smtClean="0"/>
              <a:pPr/>
              <a:t>10/7/2015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9D33CA-90A7-4A40-BE31-12FD20777C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11347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9D33CA-90A7-4A40-BE31-12FD20777C80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9D33CA-90A7-4A40-BE31-12FD20777C80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3BD53E-817B-4E9F-BAFD-9D059317BE7C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41612E-8FF9-4343-8779-EA0E5CEECDE3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EC9D06-7D93-4B6C-B159-C9A38DB1A74C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B04E50-C547-49CF-8317-4566DB57AC7B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F2F25A-E43D-4072-B006-9AF5427E0D76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8094FA-C0B1-4394-AF6D-3AEB4F45477D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D0B024-9C0B-4485-8607-45A14D8F26D7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0D9DD8-022E-4582-A197-41358C89080E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96FC3F-DB01-4A68-8284-8257E29A64DD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EFBFFF-6834-40BC-B86C-3C3BDF558930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F5B799-CFF2-4CFE-B16D-3FDE39F413CB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6619AE-3CCE-4222-943F-71BA70B64C0D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55EDA4-FA39-4E5F-A9E3-D1199E3FD4DC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A7A26E-DA1B-47D5-8ABB-5F32BE7CB443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67ED9D-325D-4F62-94EB-FB1C2F556430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BE497C-920C-4DA2-AE12-5BB76204B33B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546A2B-76A7-4BB9-848C-3472605875EF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F439E5-E668-4416-B026-901F1F2D817E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BD892F-C197-4499-AF75-ABD24FEA5C4C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CFD715-E431-4F4E-936E-655ABFF7BED0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D86A3A-ADAA-407B-BE37-C49D43BBC8EE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F0826A-C8BD-4042-8115-E3CD77E18BB3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cs typeface="+mn-cs"/>
              </a:defRPr>
            </a:lvl1pPr>
          </a:lstStyle>
          <a:p>
            <a:fld id="{222DBC0A-0FC8-4CB8-900E-ADD435B8D96E}" type="slidenum">
              <a:rPr lang="es-ES"/>
              <a:pPr/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cs typeface="+mn-cs"/>
              </a:defRPr>
            </a:lvl1pPr>
          </a:lstStyle>
          <a:p>
            <a:fld id="{B3B454FC-A21F-439D-9815-912B19CD5C68}" type="slidenum">
              <a:rPr lang="es-ES"/>
              <a:pPr/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anjali\Desktop\coll pics, logos\image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371600"/>
            <a:ext cx="1254525" cy="12545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1447800"/>
            <a:ext cx="5068230" cy="12192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b="1" dirty="0" smtClean="0">
                <a:solidFill>
                  <a:schemeClr val="tx1"/>
                </a:solidFill>
                <a:latin typeface="Algerian" pitchFamily="82" charset="0"/>
              </a:rPr>
              <a:t>DAULAT RAM COLLEGE,</a:t>
            </a:r>
            <a:br>
              <a:rPr lang="en-US" sz="2400" b="1" dirty="0" smtClean="0">
                <a:solidFill>
                  <a:schemeClr val="tx1"/>
                </a:solidFill>
                <a:latin typeface="Algerian" pitchFamily="82" charset="0"/>
              </a:rPr>
            </a:br>
            <a:r>
              <a:rPr lang="en-US" sz="2400" b="1" dirty="0" smtClean="0">
                <a:solidFill>
                  <a:schemeClr val="tx1"/>
                </a:solidFill>
                <a:latin typeface="Aharoni" pitchFamily="2" charset="-79"/>
                <a:cs typeface="Aharoni" pitchFamily="2" charset="-79"/>
              </a:rPr>
              <a:t>University of Delhi, India</a:t>
            </a:r>
            <a:endParaRPr lang="en-US" sz="2400" b="1" dirty="0">
              <a:solidFill>
                <a:schemeClr val="tx1"/>
              </a:solidFill>
              <a:latin typeface="Algerian" pitchFamily="82" charset="0"/>
            </a:endParaRPr>
          </a:p>
        </p:txBody>
      </p:sp>
      <p:pic>
        <p:nvPicPr>
          <p:cNvPr id="1026" name="Picture 2" descr="C:\Users\anjali\Desktop\coll pics, logos\download (1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2667000"/>
            <a:ext cx="8077200" cy="2971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/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87356" y="304800"/>
            <a:ext cx="8813800" cy="1066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SYNTHESIS OF ZEROVALENT IRON NANOPARTICLES (Fe NP) EMPLOYING GREEN METHODOLOGY USING NATURAL EXTRACTS</a:t>
            </a:r>
            <a:endParaRPr lang="en-US" sz="2400" b="1" i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57200" y="5589240"/>
            <a:ext cx="8153400" cy="769441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latin typeface="Arial" pitchFamily="34" charset="0"/>
                <a:cs typeface="Arial" pitchFamily="34" charset="0"/>
              </a:rPr>
              <a:t>Dr. </a:t>
            </a:r>
            <a:r>
              <a:rPr lang="en-US" sz="2400" b="1" dirty="0" err="1" smtClean="0">
                <a:cs typeface="Arial" pitchFamily="34" charset="0"/>
              </a:rPr>
              <a:t>Priti</a:t>
            </a:r>
            <a:r>
              <a:rPr lang="en-US" sz="2400" b="1" dirty="0" smtClean="0">
                <a:cs typeface="Arial" pitchFamily="34" charset="0"/>
              </a:rPr>
              <a:t> </a:t>
            </a:r>
            <a:r>
              <a:rPr lang="en-US" sz="2400" b="1" dirty="0" err="1" smtClean="0">
                <a:cs typeface="Arial" pitchFamily="34" charset="0"/>
              </a:rPr>
              <a:t>Malhotra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en-US" sz="1000" b="1" dirty="0" smtClean="0">
                <a:latin typeface="Arial" pitchFamily="34" charset="0"/>
                <a:cs typeface="Arial" pitchFamily="34" charset="0"/>
              </a:rPr>
              <a:t>Associate Professor, Department of </a:t>
            </a:r>
            <a:r>
              <a:rPr lang="en-US" sz="1000" b="1" dirty="0" smtClean="0">
                <a:cs typeface="Arial" pitchFamily="34" charset="0"/>
              </a:rPr>
              <a:t>Chemistry</a:t>
            </a:r>
            <a:r>
              <a:rPr lang="en-US" sz="1000" b="1" dirty="0" smtClean="0">
                <a:latin typeface="Arial" pitchFamily="34" charset="0"/>
                <a:cs typeface="Arial" pitchFamily="34" charset="0"/>
              </a:rPr>
              <a:t>, </a:t>
            </a:r>
          </a:p>
          <a:p>
            <a:pPr algn="ctr"/>
            <a:r>
              <a:rPr lang="en-US" sz="1000" b="1" dirty="0" smtClean="0">
                <a:latin typeface="Arial" pitchFamily="34" charset="0"/>
                <a:cs typeface="Arial" pitchFamily="34" charset="0"/>
              </a:rPr>
              <a:t>Daulat Ram College University of Delhi, Delhi-110007 </a:t>
            </a:r>
            <a:endParaRPr lang="en-US" sz="1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AutoShape 2" descr="Image result for delhi university log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4" descr="Image result for delhi university log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0" name="Picture 6" descr="http://dr.du.ac.in/img/uod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77000" y="1447800"/>
            <a:ext cx="1143000" cy="11258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5373318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7504" y="2362561"/>
            <a:ext cx="2847260" cy="2002543"/>
          </a:xfrm>
        </p:spPr>
        <p:txBody>
          <a:bodyPr/>
          <a:lstStyle/>
          <a:p>
            <a:pPr algn="just" eaLnBrk="1" hangingPunct="1">
              <a:buFont typeface="Wingdings" pitchFamily="2" charset="2"/>
              <a:buChar char="Ø"/>
            </a:pPr>
            <a:r>
              <a:rPr lang="en-IN" altLang="en-US" sz="2000" dirty="0" smtClean="0">
                <a:latin typeface="Times New Roman" pitchFamily="18" charset="0"/>
                <a:cs typeface="Times New Roman" pitchFamily="18" charset="0"/>
              </a:rPr>
              <a:t>Physical</a:t>
            </a:r>
          </a:p>
          <a:p>
            <a:pPr algn="just" eaLnBrk="1" hangingPunct="1">
              <a:buNone/>
            </a:pPr>
            <a:r>
              <a:rPr lang="en-IN" altLang="en-US" sz="2000" dirty="0" smtClean="0">
                <a:latin typeface="Times New Roman" pitchFamily="18" charset="0"/>
                <a:cs typeface="Times New Roman" pitchFamily="18" charset="0"/>
              </a:rPr>
              <a:t>	•Ball milling</a:t>
            </a:r>
          </a:p>
          <a:p>
            <a:pPr algn="just" eaLnBrk="1" hangingPunct="1">
              <a:buNone/>
            </a:pPr>
            <a:r>
              <a:rPr lang="en-IN" altLang="en-US" sz="2000" dirty="0" smtClean="0">
                <a:latin typeface="Times New Roman" pitchFamily="18" charset="0"/>
                <a:cs typeface="Times New Roman" pitchFamily="18" charset="0"/>
              </a:rPr>
              <a:t>	•Thermal evaporation</a:t>
            </a:r>
          </a:p>
          <a:p>
            <a:pPr algn="just" eaLnBrk="1" hangingPunct="1">
              <a:buNone/>
            </a:pPr>
            <a:r>
              <a:rPr lang="en-IN" altLang="en-US" sz="2000" dirty="0" smtClean="0">
                <a:latin typeface="Times New Roman" pitchFamily="18" charset="0"/>
                <a:cs typeface="Times New Roman" pitchFamily="18" charset="0"/>
              </a:rPr>
              <a:t>	•Lithography</a:t>
            </a:r>
            <a:endParaRPr lang="en-IN" alt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339752" y="548680"/>
            <a:ext cx="46085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i="1" u="sng" dirty="0" smtClean="0">
                <a:latin typeface="Times New Roman" pitchFamily="18" charset="0"/>
              </a:rPr>
              <a:t>Different </a:t>
            </a:r>
            <a:r>
              <a:rPr lang="en-US" sz="2400" b="1" i="1" u="sng" dirty="0" err="1" smtClean="0">
                <a:latin typeface="Times New Roman" pitchFamily="18" charset="0"/>
              </a:rPr>
              <a:t>nano</a:t>
            </a:r>
            <a:r>
              <a:rPr lang="en-US" sz="2400" b="1" i="1" u="sng" dirty="0" smtClean="0">
                <a:latin typeface="Times New Roman" pitchFamily="18" charset="0"/>
              </a:rPr>
              <a:t>-synthesis methods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611560" y="4698206"/>
            <a:ext cx="3744416" cy="819026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algn="ctr">
              <a:lnSpc>
                <a:spcPct val="80000"/>
              </a:lnSpc>
              <a:spcBef>
                <a:spcPct val="20000"/>
              </a:spcBef>
              <a:defRPr/>
            </a:pPr>
            <a:r>
              <a:rPr lang="en-IN" altLang="en-US" sz="2000" b="1" kern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 water </a:t>
            </a:r>
          </a:p>
          <a:p>
            <a:pPr marL="342900" lvl="0" indent="-342900" algn="ctr">
              <a:lnSpc>
                <a:spcPct val="80000"/>
              </a:lnSpc>
              <a:spcBef>
                <a:spcPct val="20000"/>
              </a:spcBef>
              <a:defRPr/>
            </a:pPr>
            <a:r>
              <a:rPr lang="en-IN" altLang="en-US" sz="2000" b="1" kern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(At the air-water interface and in foams)</a:t>
            </a:r>
            <a:endParaRPr kumimoji="0" lang="en-IN" altLang="en-US" sz="2000" b="1" i="0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2843808" y="2348880"/>
            <a:ext cx="3207300" cy="2002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lang="en-US" altLang="en-US" sz="2000" kern="0" dirty="0" smtClean="0">
                <a:latin typeface="Times New Roman" pitchFamily="18" charset="0"/>
              </a:rPr>
              <a:t>Chemical</a:t>
            </a:r>
            <a:endParaRPr kumimoji="0" lang="en-IN" altLang="en-US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lvl="0" indent="-342900" algn="just">
              <a:spcBef>
                <a:spcPct val="20000"/>
              </a:spcBef>
            </a:pPr>
            <a:r>
              <a:rPr lang="en-IN" altLang="en-US" sz="2000" kern="0" dirty="0" smtClean="0">
                <a:latin typeface="Times New Roman" pitchFamily="18" charset="0"/>
              </a:rPr>
              <a:t>	•Sol-gel processing(films)</a:t>
            </a:r>
          </a:p>
          <a:p>
            <a:pPr marL="342900" lvl="0" indent="-342900" algn="just">
              <a:spcBef>
                <a:spcPct val="20000"/>
              </a:spcBef>
            </a:pPr>
            <a:r>
              <a:rPr lang="en-IN" altLang="en-US" sz="2000" kern="0" dirty="0" smtClean="0">
                <a:latin typeface="Times New Roman" pitchFamily="18" charset="0"/>
              </a:rPr>
              <a:t>	•Solution-based synthesis 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6261244" y="2348880"/>
            <a:ext cx="2847260" cy="2002543"/>
          </a:xfrm>
          <a:prstGeom prst="rect">
            <a:avLst/>
          </a:prstGeom>
          <a:noFill/>
          <a:ln w="28575">
            <a:solidFill>
              <a:srgbClr val="FF0000"/>
            </a:solidFill>
            <a:prstDash val="dashDot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lang="en-US" altLang="en-US" sz="2000" kern="0" dirty="0" smtClean="0">
                <a:latin typeface="Times New Roman" pitchFamily="18" charset="0"/>
              </a:rPr>
              <a:t>Biological</a:t>
            </a:r>
            <a:endParaRPr kumimoji="0" lang="en-IN" altLang="en-US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lvl="0" indent="-342900" algn="just">
              <a:spcBef>
                <a:spcPct val="20000"/>
              </a:spcBef>
            </a:pPr>
            <a:r>
              <a:rPr lang="en-IN" altLang="en-US" sz="2000" kern="0" dirty="0" smtClean="0">
                <a:latin typeface="Times New Roman" pitchFamily="18" charset="0"/>
              </a:rPr>
              <a:t>	•In bacteria</a:t>
            </a:r>
          </a:p>
          <a:p>
            <a:pPr marL="342900" lvl="0" indent="-342900" algn="just">
              <a:spcBef>
                <a:spcPct val="20000"/>
              </a:spcBef>
            </a:pPr>
            <a:r>
              <a:rPr lang="en-IN" altLang="en-US" sz="2000" kern="0" dirty="0" smtClean="0">
                <a:latin typeface="Times New Roman" pitchFamily="18" charset="0"/>
              </a:rPr>
              <a:t>	•In fungi</a:t>
            </a:r>
          </a:p>
          <a:p>
            <a:pPr marL="342900" lvl="0" indent="-342900" algn="just">
              <a:spcBef>
                <a:spcPct val="20000"/>
              </a:spcBef>
            </a:pPr>
            <a:r>
              <a:rPr lang="en-IN" altLang="en-US" sz="2000" kern="0" dirty="0" smtClean="0">
                <a:latin typeface="Times New Roman" pitchFamily="18" charset="0"/>
              </a:rPr>
              <a:t>	•Using plant extracts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1220688" y="1772816"/>
            <a:ext cx="585216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1187624" y="1772816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3995936" y="1772816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7092280" y="1772816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Right Arrow 16"/>
          <p:cNvSpPr/>
          <p:nvPr/>
        </p:nvSpPr>
        <p:spPr>
          <a:xfrm rot="7526132">
            <a:off x="2871701" y="3985440"/>
            <a:ext cx="1440160" cy="144016"/>
          </a:xfrm>
          <a:prstGeom prst="rightArrow">
            <a:avLst/>
          </a:prstGeom>
          <a:solidFill>
            <a:srgbClr val="007E39"/>
          </a:solidFill>
          <a:ln>
            <a:solidFill>
              <a:srgbClr val="007E39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" name="Right Arrow 17"/>
          <p:cNvSpPr/>
          <p:nvPr/>
        </p:nvSpPr>
        <p:spPr>
          <a:xfrm rot="3040684">
            <a:off x="3787860" y="3959675"/>
            <a:ext cx="1440160" cy="144016"/>
          </a:xfrm>
          <a:prstGeom prst="rightArrow">
            <a:avLst/>
          </a:prstGeom>
          <a:solidFill>
            <a:srgbClr val="007E39"/>
          </a:solidFill>
          <a:ln>
            <a:solidFill>
              <a:srgbClr val="007E39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Rectangle 2"/>
          <p:cNvSpPr txBox="1">
            <a:spLocks noChangeArrowheads="1"/>
          </p:cNvSpPr>
          <p:nvPr/>
        </p:nvSpPr>
        <p:spPr bwMode="auto">
          <a:xfrm>
            <a:off x="4283968" y="4698206"/>
            <a:ext cx="2592288" cy="819026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algn="ctr">
              <a:lnSpc>
                <a:spcPct val="80000"/>
              </a:lnSpc>
              <a:spcBef>
                <a:spcPct val="20000"/>
              </a:spcBef>
              <a:defRPr/>
            </a:pPr>
            <a:r>
              <a:rPr lang="en-IN" altLang="en-US" sz="2000" b="1" kern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 non-polar organic solvents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28596" y="1714489"/>
            <a:ext cx="8229600" cy="3154671"/>
          </a:xfrm>
        </p:spPr>
        <p:txBody>
          <a:bodyPr/>
          <a:lstStyle/>
          <a:p>
            <a:pPr>
              <a:buNone/>
            </a:pP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Inorganic nanoparticles as scaffolds for immobilization of :</a:t>
            </a:r>
          </a:p>
          <a:p>
            <a:endParaRPr lang="en-IN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1)	Amino acids (stabilization of </a:t>
            </a:r>
            <a:r>
              <a:rPr lang="en-IN" sz="2000" dirty="0" err="1" smtClean="0">
                <a:latin typeface="Times New Roman" pitchFamily="18" charset="0"/>
                <a:cs typeface="Times New Roman" pitchFamily="18" charset="0"/>
              </a:rPr>
              <a:t>nanoparticles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; assembly of </a:t>
            </a:r>
            <a:r>
              <a:rPr lang="en-IN" sz="2000" dirty="0" err="1" smtClean="0">
                <a:latin typeface="Times New Roman" pitchFamily="18" charset="0"/>
                <a:cs typeface="Times New Roman" pitchFamily="18" charset="0"/>
              </a:rPr>
              <a:t>nano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- particles; amino acid-stabilized </a:t>
            </a:r>
            <a:r>
              <a:rPr lang="en-IN" sz="2000" dirty="0" err="1" smtClean="0">
                <a:latin typeface="Times New Roman" pitchFamily="18" charset="0"/>
                <a:cs typeface="Times New Roman" pitchFamily="18" charset="0"/>
              </a:rPr>
              <a:t>nanoparticles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 as templates for mineral growth)</a:t>
            </a:r>
          </a:p>
          <a:p>
            <a:pPr>
              <a:buNone/>
            </a:pP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2)	Proteins/enzymes (reusable biocatalysts)</a:t>
            </a:r>
          </a:p>
          <a:p>
            <a:pPr>
              <a:buNone/>
            </a:pP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3)	Drugs (insulin etc.)</a:t>
            </a:r>
          </a:p>
          <a:p>
            <a:pPr>
              <a:buNone/>
            </a:pP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4)	DNA/RNA (structural interconnects; </a:t>
            </a:r>
            <a:r>
              <a:rPr lang="en-IN" sz="2000" dirty="0" err="1" smtClean="0">
                <a:latin typeface="Times New Roman" pitchFamily="18" charset="0"/>
                <a:cs typeface="Times New Roman" pitchFamily="18" charset="0"/>
              </a:rPr>
              <a:t>nanoparticle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 assembly; application in </a:t>
            </a:r>
            <a:r>
              <a:rPr lang="en-IN" sz="2000" dirty="0" err="1" smtClean="0">
                <a:latin typeface="Times New Roman" pitchFamily="18" charset="0"/>
                <a:cs typeface="Times New Roman" pitchFamily="18" charset="0"/>
              </a:rPr>
              <a:t>biodiagnostics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); imaging</a:t>
            </a:r>
            <a:endParaRPr lang="en-IN" alt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3528" y="457200"/>
            <a:ext cx="83164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b="1" i="1" u="sng" dirty="0" smtClean="0">
                <a:latin typeface="Times New Roman" pitchFamily="18" charset="0"/>
              </a:rPr>
              <a:t>Making the connection between </a:t>
            </a:r>
            <a:r>
              <a:rPr lang="en-IN" sz="2400" b="1" i="1" u="sng" dirty="0" err="1" smtClean="0">
                <a:latin typeface="Times New Roman" pitchFamily="18" charset="0"/>
              </a:rPr>
              <a:t>nanomaterials</a:t>
            </a:r>
            <a:r>
              <a:rPr lang="en-IN" sz="2400" b="1" i="1" u="sng" dirty="0" smtClean="0">
                <a:latin typeface="Times New Roman" pitchFamily="18" charset="0"/>
              </a:rPr>
              <a:t> and </a:t>
            </a:r>
            <a:r>
              <a:rPr lang="en-IN" sz="2400" b="1" i="1" u="sng" dirty="0" err="1" smtClean="0">
                <a:latin typeface="Times New Roman" pitchFamily="18" charset="0"/>
              </a:rPr>
              <a:t>biologicals</a:t>
            </a:r>
            <a:endParaRPr lang="en-IN" sz="2400" b="1" i="1" u="sng" dirty="0" smtClean="0">
              <a:latin typeface="Times New Roman" pitchFamily="18" charset="0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539552" y="5157192"/>
            <a:ext cx="8229600" cy="1611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just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IN" altLang="en-US" sz="1600" b="1" i="0" u="sng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spcBef>
                <a:spcPct val="20000"/>
              </a:spcBef>
              <a:defRPr/>
            </a:pPr>
            <a:r>
              <a:rPr lang="en-IN" altLang="en-US" sz="2400" kern="0" dirty="0" smtClean="0">
                <a:solidFill>
                  <a:srgbClr val="FF0000"/>
                </a:solidFill>
                <a:latin typeface="Times New Roman" pitchFamily="18" charset="0"/>
              </a:rPr>
              <a:t>Biological methods for the synthesis of inorganic </a:t>
            </a:r>
            <a:r>
              <a:rPr lang="en-IN" altLang="en-US" sz="2400" kern="0" dirty="0" err="1" smtClean="0">
                <a:solidFill>
                  <a:srgbClr val="FF0000"/>
                </a:solidFill>
                <a:latin typeface="Times New Roman" pitchFamily="18" charset="0"/>
              </a:rPr>
              <a:t>nanoparticles</a:t>
            </a:r>
            <a:endParaRPr kumimoji="0" lang="en-IN" altLang="en-US" sz="24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28596" y="1714489"/>
            <a:ext cx="3999388" cy="706399"/>
          </a:xfrm>
        </p:spPr>
        <p:txBody>
          <a:bodyPr/>
          <a:lstStyle/>
          <a:p>
            <a:pPr marR="85450" algn="ctr"/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Diatoms (marine organisms, amorphous silica)</a:t>
            </a:r>
          </a:p>
          <a:p>
            <a:pPr algn="ctr"/>
            <a:endParaRPr lang="en-IN" sz="2000" dirty="0" smtClean="0"/>
          </a:p>
        </p:txBody>
      </p:sp>
      <p:sp>
        <p:nvSpPr>
          <p:cNvPr id="6" name="Rectangle 5"/>
          <p:cNvSpPr/>
          <p:nvPr/>
        </p:nvSpPr>
        <p:spPr>
          <a:xfrm>
            <a:off x="755576" y="548680"/>
            <a:ext cx="67687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i="1" u="sng" dirty="0" smtClean="0">
                <a:latin typeface="Times New Roman" pitchFamily="18" charset="0"/>
              </a:rPr>
              <a:t>Exquisite </a:t>
            </a:r>
            <a:r>
              <a:rPr lang="en-US" sz="2400" b="1" i="1" u="sng" dirty="0" err="1" smtClean="0">
                <a:latin typeface="Times New Roman" pitchFamily="18" charset="0"/>
              </a:rPr>
              <a:t>nanoscale</a:t>
            </a:r>
            <a:r>
              <a:rPr lang="en-US" sz="2400" b="1" i="1" u="sng" dirty="0" smtClean="0">
                <a:latin typeface="Times New Roman" pitchFamily="18" charset="0"/>
              </a:rPr>
              <a:t>/</a:t>
            </a:r>
            <a:r>
              <a:rPr lang="en-US" sz="2400" b="1" i="1" u="sng" dirty="0" err="1" smtClean="0">
                <a:latin typeface="Times New Roman" pitchFamily="18" charset="0"/>
              </a:rPr>
              <a:t>mesoscalestructures</a:t>
            </a:r>
            <a:r>
              <a:rPr lang="en-US" sz="2400" b="1" i="1" u="sng" dirty="0" smtClean="0">
                <a:latin typeface="Times New Roman" pitchFamily="18" charset="0"/>
              </a:rPr>
              <a:t> in nature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79512" y="5130254"/>
            <a:ext cx="8964488" cy="1611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just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IN" altLang="en-US" sz="1600" b="1" i="0" u="sng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spcBef>
                <a:spcPct val="20000"/>
              </a:spcBef>
              <a:defRPr/>
            </a:pPr>
            <a:r>
              <a:rPr lang="en-IN" altLang="en-US" sz="2400" kern="0" dirty="0" err="1" smtClean="0">
                <a:solidFill>
                  <a:srgbClr val="FF0000"/>
                </a:solidFill>
                <a:latin typeface="Times New Roman" pitchFamily="18" charset="0"/>
              </a:rPr>
              <a:t>Biomimetic</a:t>
            </a:r>
            <a:r>
              <a:rPr lang="en-IN" altLang="en-US" sz="2400" kern="0" dirty="0" smtClean="0">
                <a:solidFill>
                  <a:srgbClr val="FF0000"/>
                </a:solidFill>
                <a:latin typeface="Times New Roman" pitchFamily="18" charset="0"/>
              </a:rPr>
              <a:t> approach to advanced materials, particularly </a:t>
            </a:r>
            <a:r>
              <a:rPr lang="en-IN" altLang="en-US" sz="2400" kern="0" dirty="0" err="1" smtClean="0">
                <a:solidFill>
                  <a:srgbClr val="FF0000"/>
                </a:solidFill>
                <a:latin typeface="Times New Roman" pitchFamily="18" charset="0"/>
              </a:rPr>
              <a:t>nanomaterials</a:t>
            </a:r>
            <a:endParaRPr lang="en-IN" altLang="en-US" sz="2400" kern="0" dirty="0" smtClean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461044" y="1714489"/>
            <a:ext cx="3999388" cy="706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85450" lvl="0" indent="-342900" algn="ctr" eaLnBrk="0" hangingPunct="0">
              <a:spcBef>
                <a:spcPct val="20000"/>
              </a:spcBef>
              <a:buFontTx/>
              <a:buChar char="•"/>
            </a:pPr>
            <a:r>
              <a:rPr lang="en-IN" sz="2000" kern="0" dirty="0" err="1" smtClean="0">
                <a:latin typeface="Times New Roman" pitchFamily="18" charset="0"/>
              </a:rPr>
              <a:t>Magnetotacticbacteria</a:t>
            </a:r>
            <a:r>
              <a:rPr lang="en-IN" sz="2000" kern="0" dirty="0" smtClean="0">
                <a:latin typeface="Times New Roman" pitchFamily="18" charset="0"/>
              </a:rPr>
              <a:t> (magnetite </a:t>
            </a:r>
            <a:r>
              <a:rPr lang="en-IN" sz="2000" kern="0" dirty="0" err="1" smtClean="0">
                <a:latin typeface="Times New Roman" pitchFamily="18" charset="0"/>
              </a:rPr>
              <a:t>nanoparticles</a:t>
            </a:r>
            <a:r>
              <a:rPr lang="en-IN" sz="2000" kern="0" dirty="0" smtClean="0">
                <a:latin typeface="Times New Roman" pitchFamily="18" charset="0"/>
              </a:rPr>
              <a:t>)</a:t>
            </a:r>
            <a:endParaRPr kumimoji="0" lang="en-IN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2420888"/>
            <a:ext cx="3456384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2492896"/>
            <a:ext cx="3318098" cy="2704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763688" y="519063"/>
            <a:ext cx="60486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b="1" i="1" u="sng" dirty="0" smtClean="0">
                <a:latin typeface="Times New Roman" pitchFamily="18" charset="0"/>
              </a:rPr>
              <a:t>Biosynthesis of </a:t>
            </a:r>
            <a:r>
              <a:rPr lang="en-IN" sz="2400" b="1" i="1" u="sng" dirty="0" err="1" smtClean="0">
                <a:latin typeface="Times New Roman" pitchFamily="18" charset="0"/>
              </a:rPr>
              <a:t>nano</a:t>
            </a:r>
            <a:r>
              <a:rPr lang="en-IN" sz="2400" b="1" i="1" u="sng" dirty="0" smtClean="0">
                <a:latin typeface="Times New Roman" pitchFamily="18" charset="0"/>
              </a:rPr>
              <a:t>-silver using bacteria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95536" y="4365104"/>
            <a:ext cx="425648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000" b="1" i="1" dirty="0" smtClean="0">
                <a:solidFill>
                  <a:srgbClr val="000000"/>
                </a:solidFill>
                <a:latin typeface="Times New Roman" pitchFamily="18" charset="0"/>
              </a:rPr>
              <a:t>Pseudomonas </a:t>
            </a:r>
            <a:r>
              <a:rPr lang="en-IN" sz="2000" b="1" i="1" dirty="0" err="1" smtClean="0">
                <a:solidFill>
                  <a:srgbClr val="000000"/>
                </a:solidFill>
                <a:latin typeface="Times New Roman" pitchFamily="18" charset="0"/>
              </a:rPr>
              <a:t>stutzeri</a:t>
            </a:r>
            <a:r>
              <a:rPr lang="en-IN" sz="2000" b="1" i="1" dirty="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IN" sz="2000" b="1" dirty="0" smtClean="0">
                <a:solidFill>
                  <a:srgbClr val="000000"/>
                </a:solidFill>
                <a:latin typeface="Times New Roman" pitchFamily="18" charset="0"/>
              </a:rPr>
              <a:t>extracted from</a:t>
            </a:r>
          </a:p>
          <a:p>
            <a:r>
              <a:rPr lang="en-IN" sz="2000" b="1" dirty="0" smtClean="0">
                <a:solidFill>
                  <a:srgbClr val="000000"/>
                </a:solidFill>
                <a:latin typeface="Times New Roman" pitchFamily="18" charset="0"/>
              </a:rPr>
              <a:t>silver mines</a:t>
            </a:r>
          </a:p>
        </p:txBody>
      </p:sp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412776"/>
            <a:ext cx="3980100" cy="27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1340768"/>
            <a:ext cx="2743200" cy="394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Rectangle 2"/>
          <p:cNvSpPr txBox="1">
            <a:spLocks noChangeArrowheads="1"/>
          </p:cNvSpPr>
          <p:nvPr/>
        </p:nvSpPr>
        <p:spPr bwMode="auto">
          <a:xfrm>
            <a:off x="36512" y="5706318"/>
            <a:ext cx="9144000" cy="963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algn="ctr">
              <a:lnSpc>
                <a:spcPct val="150000"/>
              </a:lnSpc>
              <a:spcBef>
                <a:spcPct val="20000"/>
              </a:spcBef>
              <a:defRPr/>
            </a:pPr>
            <a:r>
              <a:rPr lang="en-IN" altLang="en-US" sz="2400" b="1" kern="0" dirty="0" smtClean="0">
                <a:solidFill>
                  <a:srgbClr val="FF0000"/>
                </a:solidFill>
                <a:latin typeface="Times New Roman" pitchFamily="18" charset="0"/>
              </a:rPr>
              <a:t>If bacteria can synthesize metal </a:t>
            </a:r>
            <a:r>
              <a:rPr lang="en-IN" altLang="en-US" sz="2400" b="1" kern="0" dirty="0" err="1" smtClean="0">
                <a:solidFill>
                  <a:srgbClr val="FF0000"/>
                </a:solidFill>
                <a:latin typeface="Times New Roman" pitchFamily="18" charset="0"/>
              </a:rPr>
              <a:t>nanoparticles</a:t>
            </a:r>
            <a:r>
              <a:rPr lang="en-IN" altLang="en-US" sz="2400" b="1" kern="0" dirty="0" smtClean="0">
                <a:solidFill>
                  <a:srgbClr val="FF0000"/>
                </a:solidFill>
                <a:latin typeface="Times New Roman" pitchFamily="18" charset="0"/>
              </a:rPr>
              <a:t>, plant extracts can do so</a:t>
            </a:r>
            <a:endParaRPr kumimoji="0" lang="en-IN" altLang="en-US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71414"/>
            <a:ext cx="8229600" cy="1154113"/>
          </a:xfrm>
        </p:spPr>
        <p:txBody>
          <a:bodyPr/>
          <a:lstStyle/>
          <a:p>
            <a:pPr eaLnBrk="1" hangingPunct="1"/>
            <a:r>
              <a:rPr lang="en-IN" altLang="en-US" sz="2800" b="1" i="1" u="sng" dirty="0" smtClean="0">
                <a:latin typeface="Times New Roman" pitchFamily="18" charset="0"/>
                <a:cs typeface="Times New Roman" pitchFamily="18" charset="0"/>
              </a:rPr>
              <a:t>Applications of Fe NPs</a:t>
            </a:r>
            <a:endParaRPr lang="en-IN" altLang="en-US" sz="28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4" name="Content Placeholder 2"/>
          <p:cNvSpPr>
            <a:spLocks noGrp="1"/>
          </p:cNvSpPr>
          <p:nvPr/>
        </p:nvSpPr>
        <p:spPr bwMode="auto">
          <a:xfrm>
            <a:off x="251520" y="1196974"/>
            <a:ext cx="8496944" cy="4968329"/>
          </a:xfrm>
          <a:prstGeom prst="rect">
            <a:avLst/>
          </a:prstGeom>
          <a:noFill/>
          <a:ln w="9525" cmpd="sng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Wingdings" pitchFamily="2" charset="2"/>
              <a:buChar char="q"/>
            </a:pPr>
            <a:r>
              <a:rPr lang="en-IN" altLang="en-US" sz="2400" dirty="0" smtClean="0">
                <a:latin typeface="Times New Roman" pitchFamily="18" charset="0"/>
              </a:rPr>
              <a:t>Fe NP prepared from plant extracts can further be utilized as Fenton-like catalysis for </a:t>
            </a:r>
            <a:r>
              <a:rPr lang="en-IN" altLang="en-US" sz="2400" dirty="0" err="1" smtClean="0">
                <a:latin typeface="Times New Roman" pitchFamily="18" charset="0"/>
              </a:rPr>
              <a:t>decolorization</a:t>
            </a:r>
            <a:r>
              <a:rPr lang="en-IN" altLang="en-US" sz="2400" dirty="0" smtClean="0">
                <a:latin typeface="Times New Roman" pitchFamily="18" charset="0"/>
              </a:rPr>
              <a:t> of aqueous solutions containing dyes e.g. </a:t>
            </a:r>
            <a:r>
              <a:rPr lang="en-IN" altLang="en-US" sz="2400" dirty="0" err="1" smtClean="0">
                <a:latin typeface="Times New Roman" pitchFamily="18" charset="0"/>
              </a:rPr>
              <a:t>methylene</a:t>
            </a:r>
            <a:r>
              <a:rPr lang="en-IN" altLang="en-US" sz="2400" dirty="0" smtClean="0">
                <a:latin typeface="Times New Roman" pitchFamily="18" charset="0"/>
              </a:rPr>
              <a:t> blue and methyl orange.</a:t>
            </a:r>
          </a:p>
          <a:p>
            <a:pPr marL="342900" indent="-342900">
              <a:spcBef>
                <a:spcPct val="20000"/>
              </a:spcBef>
              <a:buFont typeface="Wingdings" pitchFamily="2" charset="2"/>
              <a:buChar char="q"/>
            </a:pPr>
            <a:r>
              <a:rPr lang="en-IN" altLang="en-US" sz="2400" dirty="0" smtClean="0">
                <a:latin typeface="Times New Roman" pitchFamily="18" charset="0"/>
              </a:rPr>
              <a:t>Fe </a:t>
            </a:r>
            <a:r>
              <a:rPr lang="en-IN" altLang="en-US" sz="2400" dirty="0" err="1" smtClean="0">
                <a:latin typeface="Times New Roman" pitchFamily="18" charset="0"/>
              </a:rPr>
              <a:t>nanoparticles</a:t>
            </a:r>
            <a:r>
              <a:rPr lang="en-IN" altLang="en-US" sz="2400" dirty="0" smtClean="0">
                <a:latin typeface="Times New Roman" pitchFamily="18" charset="0"/>
              </a:rPr>
              <a:t> used in the remediation of waste ground water e.g. for removal of Ni(II), Cd(II), </a:t>
            </a:r>
            <a:r>
              <a:rPr lang="en-IN" altLang="en-US" sz="2400" dirty="0" err="1" smtClean="0">
                <a:latin typeface="Times New Roman" pitchFamily="18" charset="0"/>
              </a:rPr>
              <a:t>Pb</a:t>
            </a:r>
            <a:r>
              <a:rPr lang="en-IN" altLang="en-US" sz="2400" dirty="0" smtClean="0">
                <a:latin typeface="Times New Roman" pitchFamily="18" charset="0"/>
              </a:rPr>
              <a:t>(II) etc.</a:t>
            </a:r>
          </a:p>
          <a:p>
            <a:pPr marL="342900" indent="-342900">
              <a:spcBef>
                <a:spcPct val="20000"/>
              </a:spcBef>
              <a:buFont typeface="Wingdings" pitchFamily="2" charset="2"/>
              <a:buChar char="q"/>
            </a:pPr>
            <a:r>
              <a:rPr lang="en-IN" altLang="en-US" sz="2400" dirty="0" smtClean="0">
                <a:latin typeface="Times New Roman" pitchFamily="18" charset="0"/>
              </a:rPr>
              <a:t>In the treatment of industrial wastes containing metal </a:t>
            </a:r>
            <a:r>
              <a:rPr lang="en-IN" altLang="en-US" sz="2400" dirty="0" err="1" smtClean="0">
                <a:latin typeface="Times New Roman" pitchFamily="18" charset="0"/>
              </a:rPr>
              <a:t>complexed</a:t>
            </a:r>
            <a:r>
              <a:rPr lang="en-IN" altLang="en-US" sz="2400" dirty="0" smtClean="0">
                <a:latin typeface="Times New Roman" pitchFamily="18" charset="0"/>
              </a:rPr>
              <a:t> cyanides.</a:t>
            </a:r>
          </a:p>
          <a:p>
            <a:pPr marL="342900" indent="-342900">
              <a:spcBef>
                <a:spcPct val="20000"/>
              </a:spcBef>
              <a:buFont typeface="Wingdings" pitchFamily="2" charset="2"/>
              <a:buChar char="q"/>
            </a:pPr>
            <a:r>
              <a:rPr lang="en-IN" altLang="en-US" sz="2400" dirty="0" smtClean="0">
                <a:latin typeface="Times New Roman" pitchFamily="18" charset="0"/>
              </a:rPr>
              <a:t>Catalytic elimination of various environmental pollutants using bimetallic Fe NPs. Their strong reducing ability can be used to remove numerous pollutants (e.g. heavy metals, halogenated organic compounds, nitro and </a:t>
            </a:r>
            <a:r>
              <a:rPr lang="en-IN" altLang="en-US" sz="2400" dirty="0" err="1" smtClean="0">
                <a:latin typeface="Times New Roman" pitchFamily="18" charset="0"/>
              </a:rPr>
              <a:t>azo</a:t>
            </a:r>
            <a:r>
              <a:rPr lang="en-IN" altLang="en-US" sz="2400" dirty="0" smtClean="0">
                <a:latin typeface="Times New Roman" pitchFamily="18" charset="0"/>
              </a:rPr>
              <a:t> compounds and </a:t>
            </a:r>
            <a:r>
              <a:rPr lang="en-IN" altLang="en-US" sz="2400" dirty="0" err="1" smtClean="0">
                <a:latin typeface="Times New Roman" pitchFamily="18" charset="0"/>
              </a:rPr>
              <a:t>oxyanions</a:t>
            </a:r>
            <a:r>
              <a:rPr lang="en-IN" altLang="en-US" sz="2400" dirty="0" smtClean="0">
                <a:latin typeface="Times New Roman" pitchFamily="18" charset="0"/>
              </a:rPr>
              <a:t>. </a:t>
            </a:r>
          </a:p>
          <a:p>
            <a:pPr marL="342900" indent="-342900">
              <a:spcBef>
                <a:spcPct val="20000"/>
              </a:spcBef>
            </a:pPr>
            <a:endParaRPr lang="en-IN" altLang="en-US" sz="2000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28596" y="1714489"/>
            <a:ext cx="8229600" cy="5143511"/>
          </a:xfrm>
        </p:spPr>
        <p:txBody>
          <a:bodyPr/>
          <a:lstStyle/>
          <a:p>
            <a:pPr algn="just" eaLnBrk="1" hangingPunct="1">
              <a:buFont typeface="Wingdings" pitchFamily="2" charset="2"/>
              <a:buChar char="Ø"/>
            </a:pPr>
            <a:r>
              <a:rPr lang="en-IN" altLang="en-US" sz="2800" dirty="0" smtClean="0">
                <a:latin typeface="Times New Roman" pitchFamily="18" charset="0"/>
                <a:cs typeface="Times New Roman" pitchFamily="18" charset="0"/>
              </a:rPr>
              <a:t>Unique surface properties can emerge when iron particles reach </a:t>
            </a:r>
            <a:r>
              <a:rPr lang="en-IN" altLang="en-US" sz="2800" dirty="0" err="1" smtClean="0">
                <a:latin typeface="Times New Roman" pitchFamily="18" charset="0"/>
                <a:cs typeface="Times New Roman" pitchFamily="18" charset="0"/>
              </a:rPr>
              <a:t>nanodimensions</a:t>
            </a:r>
            <a:r>
              <a:rPr lang="en-IN" altLang="en-US" sz="2800" dirty="0" smtClean="0">
                <a:latin typeface="Times New Roman" pitchFamily="18" charset="0"/>
                <a:cs typeface="Times New Roman" pitchFamily="18" charset="0"/>
              </a:rPr>
              <a:t> (&lt;100nm)</a:t>
            </a:r>
          </a:p>
          <a:p>
            <a:pPr algn="just" eaLnBrk="1" hangingPunct="1">
              <a:buFont typeface="Wingdings" pitchFamily="2" charset="2"/>
              <a:buChar char="Ø"/>
            </a:pPr>
            <a:r>
              <a:rPr lang="en-IN" altLang="en-US" sz="2800" dirty="0" smtClean="0">
                <a:latin typeface="Times New Roman" pitchFamily="18" charset="0"/>
                <a:cs typeface="Times New Roman" pitchFamily="18" charset="0"/>
              </a:rPr>
              <a:t>Iron nanoparticles (Fe NP) have the capability to not only degrade organic materials but </a:t>
            </a:r>
            <a:r>
              <a:rPr lang="en-IN" altLang="en-US" sz="2800" dirty="0" err="1" smtClean="0">
                <a:latin typeface="Times New Roman" pitchFamily="18" charset="0"/>
                <a:cs typeface="Times New Roman" pitchFamily="18" charset="0"/>
              </a:rPr>
              <a:t>aslo</a:t>
            </a:r>
            <a:r>
              <a:rPr lang="en-IN" altLang="en-US" sz="2800" dirty="0" smtClean="0">
                <a:latin typeface="Times New Roman" pitchFamily="18" charset="0"/>
                <a:cs typeface="Times New Roman" pitchFamily="18" charset="0"/>
              </a:rPr>
              <a:t> adsorb inorganic contaminants</a:t>
            </a:r>
          </a:p>
          <a:p>
            <a:pPr algn="just" eaLnBrk="1" hangingPunct="1">
              <a:buFont typeface="Wingdings" pitchFamily="2" charset="2"/>
              <a:buChar char="Ø"/>
            </a:pPr>
            <a:r>
              <a:rPr lang="en-IN" altLang="en-US" sz="2800" dirty="0" smtClean="0">
                <a:latin typeface="Times New Roman" pitchFamily="18" charset="0"/>
                <a:cs typeface="Times New Roman" pitchFamily="18" charset="0"/>
              </a:rPr>
              <a:t>Fe NP have potential to become one of the most effective technologies for soil and groundwater remediation owing to its strong reducing power and reactivity.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457200" y="71414"/>
            <a:ext cx="8229600" cy="1154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IN" altLang="en-US" sz="2800" b="1" i="1" u="sng" dirty="0" smtClean="0">
                <a:latin typeface="Times New Roman" pitchFamily="18" charset="0"/>
                <a:cs typeface="Times New Roman" pitchFamily="18" charset="0"/>
              </a:rPr>
              <a:t>Applications of Fe NPs </a:t>
            </a:r>
            <a:r>
              <a:rPr lang="en-IN" altLang="en-US" sz="2800" b="1" i="1" u="sng" dirty="0" err="1" smtClean="0">
                <a:latin typeface="Times New Roman" pitchFamily="18" charset="0"/>
                <a:cs typeface="Times New Roman" pitchFamily="18" charset="0"/>
              </a:rPr>
              <a:t>contd</a:t>
            </a:r>
            <a:r>
              <a:rPr lang="en-IN" altLang="en-US" sz="2800" b="1" i="1" u="sng" dirty="0" smtClean="0">
                <a:latin typeface="Times New Roman" pitchFamily="18" charset="0"/>
                <a:cs typeface="Times New Roman" pitchFamily="18" charset="0"/>
              </a:rPr>
              <a:t>….</a:t>
            </a:r>
            <a:endParaRPr lang="en-IN" altLang="en-US" sz="2800" b="1" u="sng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120486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28596" y="1714489"/>
            <a:ext cx="8229600" cy="5143511"/>
          </a:xfrm>
        </p:spPr>
        <p:txBody>
          <a:bodyPr/>
          <a:lstStyle/>
          <a:p>
            <a:pPr algn="just" eaLnBrk="1" hangingPunct="1">
              <a:buFont typeface="Wingdings" pitchFamily="2" charset="2"/>
              <a:buChar char="Ø"/>
            </a:pPr>
            <a:r>
              <a:rPr lang="en-IN" altLang="en-US" sz="2400" dirty="0" smtClean="0">
                <a:latin typeface="Times New Roman" pitchFamily="18" charset="0"/>
                <a:cs typeface="Times New Roman" pitchFamily="18" charset="0"/>
              </a:rPr>
              <a:t>Wastewater from electroplating and some metallurgical factories can be an important source of Cd pollution (at typical conc. of 40 mg/L). Fe NP have proved to be efficient material for Cd immobilization.</a:t>
            </a:r>
          </a:p>
          <a:p>
            <a:pPr algn="just" eaLnBrk="1" hangingPunct="1">
              <a:buFont typeface="Wingdings" pitchFamily="2" charset="2"/>
              <a:buChar char="Ø"/>
            </a:pPr>
            <a:r>
              <a:rPr lang="en-IN" altLang="en-US" sz="2400" dirty="0" err="1" smtClean="0">
                <a:latin typeface="Times New Roman" pitchFamily="18" charset="0"/>
                <a:cs typeface="Times New Roman" pitchFamily="18" charset="0"/>
              </a:rPr>
              <a:t>Zerovalent</a:t>
            </a:r>
            <a:r>
              <a:rPr lang="en-IN" altLang="en-US" sz="2400" dirty="0" smtClean="0">
                <a:latin typeface="Times New Roman" pitchFamily="18" charset="0"/>
                <a:cs typeface="Times New Roman" pitchFamily="18" charset="0"/>
              </a:rPr>
              <a:t> Fe NP can efficiently act as </a:t>
            </a:r>
            <a:r>
              <a:rPr lang="en-IN" altLang="en-US" sz="2400" dirty="0" err="1" smtClean="0">
                <a:latin typeface="Times New Roman" pitchFamily="18" charset="0"/>
                <a:cs typeface="Times New Roman" pitchFamily="18" charset="0"/>
              </a:rPr>
              <a:t>reductant</a:t>
            </a:r>
            <a:r>
              <a:rPr lang="en-IN" altLang="en-US" sz="2400" dirty="0" smtClean="0">
                <a:latin typeface="Times New Roman" pitchFamily="18" charset="0"/>
                <a:cs typeface="Times New Roman" pitchFamily="18" charset="0"/>
              </a:rPr>
              <a:t> i.e. can readily donate electron to inorganic species and can make surface mediated complexes which can lead to the immobilization of inorganic contaminants.</a:t>
            </a:r>
          </a:p>
          <a:p>
            <a:pPr algn="just" eaLnBrk="1" hangingPunct="1">
              <a:buFont typeface="Wingdings" pitchFamily="2" charset="2"/>
              <a:buChar char="Ø"/>
            </a:pPr>
            <a:r>
              <a:rPr lang="en-IN" altLang="en-US" sz="2400" dirty="0">
                <a:latin typeface="Times New Roman" pitchFamily="18" charset="0"/>
                <a:cs typeface="Times New Roman" pitchFamily="18" charset="0"/>
              </a:rPr>
              <a:t>Due to small size of </a:t>
            </a:r>
            <a:r>
              <a:rPr lang="en-IN" altLang="en-US" sz="2400" dirty="0" err="1">
                <a:latin typeface="Times New Roman" pitchFamily="18" charset="0"/>
                <a:cs typeface="Times New Roman" pitchFamily="18" charset="0"/>
              </a:rPr>
              <a:t>zerovalent</a:t>
            </a:r>
            <a:r>
              <a:rPr lang="en-IN" altLang="en-US" sz="2400" dirty="0">
                <a:latin typeface="Times New Roman" pitchFamily="18" charset="0"/>
                <a:cs typeface="Times New Roman" pitchFamily="18" charset="0"/>
              </a:rPr>
              <a:t> Fe NP and its tendency to remain in a suspended state, Fe </a:t>
            </a:r>
            <a:r>
              <a:rPr lang="en-IN" altLang="en-US" sz="2400" dirty="0" err="1">
                <a:latin typeface="Times New Roman" pitchFamily="18" charset="0"/>
                <a:cs typeface="Times New Roman" pitchFamily="18" charset="0"/>
              </a:rPr>
              <a:t>Np</a:t>
            </a:r>
            <a:r>
              <a:rPr lang="en-IN" altLang="en-US" sz="2400" dirty="0">
                <a:latin typeface="Times New Roman" pitchFamily="18" charset="0"/>
                <a:cs typeface="Times New Roman" pitchFamily="18" charset="0"/>
              </a:rPr>
              <a:t> can be easily used for remediation of trace metals as well as metalloid like As(III), (V) and </a:t>
            </a:r>
            <a:r>
              <a:rPr lang="en-IN" altLang="en-US" sz="2400" dirty="0" err="1">
                <a:latin typeface="Times New Roman" pitchFamily="18" charset="0"/>
                <a:cs typeface="Times New Roman" pitchFamily="18" charset="0"/>
              </a:rPr>
              <a:t>Sb</a:t>
            </a:r>
            <a:r>
              <a:rPr lang="en-IN" altLang="en-US" sz="2400" dirty="0">
                <a:latin typeface="Times New Roman" pitchFamily="18" charset="0"/>
                <a:cs typeface="Times New Roman" pitchFamily="18" charset="0"/>
              </a:rPr>
              <a:t>(III) </a:t>
            </a:r>
            <a:r>
              <a:rPr lang="en-IN" altLang="en-US" sz="2400" dirty="0" smtClean="0">
                <a:latin typeface="Times New Roman" pitchFamily="18" charset="0"/>
                <a:cs typeface="Times New Roman" pitchFamily="18" charset="0"/>
              </a:rPr>
              <a:t>contaminants </a:t>
            </a:r>
            <a:r>
              <a:rPr lang="en-IN" altLang="en-US" sz="2400" dirty="0">
                <a:latin typeface="Times New Roman" pitchFamily="18" charset="0"/>
                <a:cs typeface="Times New Roman" pitchFamily="18" charset="0"/>
              </a:rPr>
              <a:t>in ground </a:t>
            </a:r>
            <a:r>
              <a:rPr lang="en-IN" altLang="en-US" sz="2400" dirty="0" smtClean="0">
                <a:latin typeface="Times New Roman" pitchFamily="18" charset="0"/>
                <a:cs typeface="Times New Roman" pitchFamily="18" charset="0"/>
              </a:rPr>
              <a:t>water.</a:t>
            </a:r>
            <a:endParaRPr lang="en-IN" altLang="en-US" sz="2400" dirty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buFont typeface="Wingdings" pitchFamily="2" charset="2"/>
              <a:buChar char="Ø"/>
            </a:pPr>
            <a:endParaRPr lang="en-IN" altLang="en-US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457200" y="71414"/>
            <a:ext cx="8229600" cy="1154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IN" altLang="en-US" sz="2800" b="1" i="1" u="sng" dirty="0" smtClean="0">
                <a:latin typeface="Times New Roman" pitchFamily="18" charset="0"/>
                <a:cs typeface="Times New Roman" pitchFamily="18" charset="0"/>
              </a:rPr>
              <a:t>Applications of Fe NPs </a:t>
            </a:r>
            <a:r>
              <a:rPr lang="en-IN" altLang="en-US" sz="2800" b="1" i="1" u="sng" dirty="0" err="1" smtClean="0">
                <a:latin typeface="Times New Roman" pitchFamily="18" charset="0"/>
                <a:cs typeface="Times New Roman" pitchFamily="18" charset="0"/>
              </a:rPr>
              <a:t>contd</a:t>
            </a:r>
            <a:r>
              <a:rPr lang="en-IN" altLang="en-US" sz="2800" b="1" i="1" u="sng" dirty="0" smtClean="0">
                <a:latin typeface="Times New Roman" pitchFamily="18" charset="0"/>
                <a:cs typeface="Times New Roman" pitchFamily="18" charset="0"/>
              </a:rPr>
              <a:t>….</a:t>
            </a:r>
            <a:endParaRPr lang="en-IN" altLang="en-US" sz="2800" b="1" u="sng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703279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28596" y="1124744"/>
            <a:ext cx="8229600" cy="3154671"/>
          </a:xfrm>
        </p:spPr>
        <p:txBody>
          <a:bodyPr/>
          <a:lstStyle/>
          <a:p>
            <a:pPr algn="just" eaLnBrk="1" hangingPunct="1">
              <a:buFont typeface="Wingdings" pitchFamily="2" charset="2"/>
              <a:buChar char="Ø"/>
            </a:pPr>
            <a:r>
              <a:rPr lang="en-IN" altLang="en-US" sz="2400" dirty="0" smtClean="0">
                <a:latin typeface="Times New Roman" pitchFamily="18" charset="0"/>
                <a:cs typeface="Times New Roman" pitchFamily="18" charset="0"/>
              </a:rPr>
              <a:t>Owing to the high intrinsic reactivity on their surface sites, Iron nanoparticles (Fe NP) have received ample attention by researchers and have been successfully employed for:</a:t>
            </a:r>
          </a:p>
          <a:p>
            <a:pPr algn="just" eaLnBrk="1" hangingPunct="1">
              <a:buFont typeface="Wingdings" pitchFamily="2" charset="2"/>
              <a:buChar char="Ø"/>
            </a:pPr>
            <a:r>
              <a:rPr lang="en-IN" altLang="en-US" sz="2400" dirty="0" smtClean="0">
                <a:latin typeface="Times New Roman" pitchFamily="18" charset="0"/>
                <a:cs typeface="Times New Roman" pitchFamily="18" charset="0"/>
              </a:rPr>
              <a:t>remediation of heavy metals from soil</a:t>
            </a:r>
          </a:p>
          <a:p>
            <a:pPr algn="just" eaLnBrk="1" hangingPunct="1">
              <a:buFont typeface="Wingdings" pitchFamily="2" charset="2"/>
              <a:buChar char="Ø"/>
            </a:pPr>
            <a:r>
              <a:rPr lang="en-IN" altLang="en-US" sz="2400" dirty="0" smtClean="0">
                <a:latin typeface="Times New Roman" pitchFamily="18" charset="0"/>
                <a:cs typeface="Times New Roman" pitchFamily="18" charset="0"/>
              </a:rPr>
              <a:t>efficient and selective reduction of H</a:t>
            </a:r>
            <a:r>
              <a:rPr lang="en-IN" altLang="en-US" sz="24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IN" altLang="en-US" sz="2400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IN" altLang="en-US" sz="24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IN" altLang="en-US" sz="2400" dirty="0" smtClean="0">
                <a:latin typeface="Times New Roman" pitchFamily="18" charset="0"/>
                <a:cs typeface="Times New Roman" pitchFamily="18" charset="0"/>
              </a:rPr>
              <a:t> in the presence of oxygen.</a:t>
            </a:r>
            <a:endParaRPr lang="en-IN" altLang="en-US" sz="2400" dirty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buNone/>
            </a:pPr>
            <a:r>
              <a:rPr lang="en-US" sz="2400" b="1" dirty="0">
                <a:solidFill>
                  <a:srgbClr val="007E39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IN" sz="2400" b="1" dirty="0" smtClean="0">
                <a:solidFill>
                  <a:srgbClr val="007E39"/>
                </a:solidFill>
                <a:latin typeface="Times New Roman" pitchFamily="18" charset="0"/>
                <a:cs typeface="Times New Roman" pitchFamily="18" charset="0"/>
              </a:rPr>
              <a:t>However, the classical synthesis of Fe NP is based on using sodium </a:t>
            </a:r>
            <a:r>
              <a:rPr lang="en-IN" sz="2400" b="1" dirty="0" err="1" smtClean="0">
                <a:solidFill>
                  <a:srgbClr val="007E39"/>
                </a:solidFill>
                <a:latin typeface="Times New Roman" pitchFamily="18" charset="0"/>
                <a:cs typeface="Times New Roman" pitchFamily="18" charset="0"/>
              </a:rPr>
              <a:t>borohydride</a:t>
            </a:r>
            <a:r>
              <a:rPr lang="en-IN" sz="2400" b="1" dirty="0" smtClean="0">
                <a:solidFill>
                  <a:srgbClr val="007E39"/>
                </a:solidFill>
                <a:latin typeface="Times New Roman" pitchFamily="18" charset="0"/>
                <a:cs typeface="Times New Roman" pitchFamily="18" charset="0"/>
              </a:rPr>
              <a:t> as the reducing agent which incurred</a:t>
            </a:r>
          </a:p>
          <a:p>
            <a:pPr algn="just" eaLnBrk="1" hangingPunct="1">
              <a:buFont typeface="Wingdings" pitchFamily="2" charset="2"/>
              <a:buChar char="§"/>
            </a:pPr>
            <a:r>
              <a:rPr lang="en-IN" sz="2400" b="1" dirty="0" smtClean="0">
                <a:solidFill>
                  <a:srgbClr val="007E39"/>
                </a:solidFill>
                <a:latin typeface="Times New Roman" pitchFamily="18" charset="0"/>
                <a:cs typeface="Times New Roman" pitchFamily="18" charset="0"/>
              </a:rPr>
              <a:t>high cost </a:t>
            </a:r>
          </a:p>
          <a:p>
            <a:pPr algn="just" eaLnBrk="1" hangingPunct="1">
              <a:buFont typeface="Wingdings" pitchFamily="2" charset="2"/>
              <a:buChar char="§"/>
            </a:pPr>
            <a:r>
              <a:rPr lang="en-IN" sz="2400" b="1" dirty="0" smtClean="0">
                <a:solidFill>
                  <a:srgbClr val="007E39"/>
                </a:solidFill>
                <a:latin typeface="Times New Roman" pitchFamily="18" charset="0"/>
                <a:cs typeface="Times New Roman" pitchFamily="18" charset="0"/>
              </a:rPr>
              <a:t>toxic to the environment</a:t>
            </a:r>
            <a:endParaRPr lang="en-IN" alt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635896" y="332656"/>
            <a:ext cx="20002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i="1" u="sng" dirty="0" smtClean="0">
                <a:latin typeface="Times New Roman" pitchFamily="18" charset="0"/>
              </a:rPr>
              <a:t>Fe NP</a:t>
            </a:r>
            <a:endParaRPr lang="en-US" sz="3200" b="1" i="1" u="sng" dirty="0">
              <a:latin typeface="Times New Roman" pitchFamily="18" charset="0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446856" y="5346278"/>
            <a:ext cx="8229600" cy="1611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just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IN" altLang="en-US" sz="1600" b="1" i="0" u="sng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spcBef>
                <a:spcPct val="20000"/>
              </a:spcBef>
              <a:defRPr/>
            </a:pPr>
            <a:r>
              <a:rPr lang="en-IN" altLang="en-US" sz="2400" kern="0" dirty="0" smtClean="0">
                <a:solidFill>
                  <a:srgbClr val="FF0000"/>
                </a:solidFill>
                <a:latin typeface="Times New Roman" pitchFamily="18" charset="0"/>
              </a:rPr>
              <a:t>Therefore, there is an urgent need of green synthesis of Fe NP from </a:t>
            </a:r>
            <a:r>
              <a:rPr lang="en-IN" altLang="en-US" sz="2400" kern="0" dirty="0" err="1" smtClean="0">
                <a:solidFill>
                  <a:srgbClr val="FF0000"/>
                </a:solidFill>
                <a:latin typeface="Times New Roman" pitchFamily="18" charset="0"/>
              </a:rPr>
              <a:t>biorenewable</a:t>
            </a:r>
            <a:r>
              <a:rPr lang="en-IN" altLang="en-US" sz="2400" kern="0" dirty="0" smtClean="0">
                <a:solidFill>
                  <a:srgbClr val="FF0000"/>
                </a:solidFill>
                <a:latin typeface="Times New Roman" pitchFamily="18" charset="0"/>
              </a:rPr>
              <a:t> natural sources</a:t>
            </a:r>
            <a:endParaRPr kumimoji="0" lang="en-IN" altLang="en-US" sz="24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801091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6225"/>
            <a:ext cx="8229600" cy="777875"/>
          </a:xfrm>
        </p:spPr>
        <p:txBody>
          <a:bodyPr/>
          <a:lstStyle/>
          <a:p>
            <a:pPr eaLnBrk="1" hangingPunct="1"/>
            <a:r>
              <a:rPr lang="en-IN" altLang="en-US" sz="2800" b="1" i="1" dirty="0" smtClean="0">
                <a:latin typeface="Times New Roman" pitchFamily="18" charset="0"/>
                <a:cs typeface="Times New Roman" pitchFamily="18" charset="0"/>
              </a:rPr>
              <a:t>Plant Extracts</a:t>
            </a:r>
            <a:r>
              <a:rPr lang="en-IN" altLang="en-US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IN" altLang="en-US" sz="28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3203848" y="1285860"/>
            <a:ext cx="575945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IN" altLang="en-US" sz="2800" b="1" i="1" u="sng" dirty="0" smtClean="0">
                <a:solidFill>
                  <a:srgbClr val="00B050"/>
                </a:solidFill>
                <a:latin typeface="Times New Roman" pitchFamily="18" charset="0"/>
                <a:cs typeface="Arial" pitchFamily="34" charset="0"/>
              </a:rPr>
              <a:t>Beta </a:t>
            </a:r>
            <a:r>
              <a:rPr lang="en-IN" altLang="en-US" sz="2800" b="1" i="1" u="sng" dirty="0" err="1" smtClean="0">
                <a:solidFill>
                  <a:srgbClr val="00B050"/>
                </a:solidFill>
                <a:latin typeface="Times New Roman" pitchFamily="18" charset="0"/>
                <a:cs typeface="Arial" pitchFamily="34" charset="0"/>
              </a:rPr>
              <a:t>vulgaris</a:t>
            </a:r>
            <a:r>
              <a:rPr lang="en-IN" altLang="en-US" sz="2800" b="1" i="1" u="sng" dirty="0" smtClean="0">
                <a:solidFill>
                  <a:srgbClr val="00B050"/>
                </a:solidFill>
                <a:latin typeface="Times New Roman" pitchFamily="18" charset="0"/>
                <a:cs typeface="Arial" pitchFamily="34" charset="0"/>
              </a:rPr>
              <a:t> (beet): plant in the </a:t>
            </a:r>
            <a:r>
              <a:rPr lang="en-IN" altLang="en-US" sz="2800" b="1" i="1" u="sng" dirty="0" err="1" smtClean="0">
                <a:solidFill>
                  <a:srgbClr val="00B050"/>
                </a:solidFill>
                <a:latin typeface="Times New Roman" pitchFamily="18" charset="0"/>
                <a:cs typeface="Arial" pitchFamily="34" charset="0"/>
              </a:rPr>
              <a:t>Amaranthaceae</a:t>
            </a:r>
            <a:r>
              <a:rPr lang="en-IN" altLang="en-US" sz="2800" b="1" i="1" u="sng" dirty="0" smtClean="0">
                <a:solidFill>
                  <a:srgbClr val="00B050"/>
                </a:solidFill>
                <a:latin typeface="Times New Roman" pitchFamily="18" charset="0"/>
                <a:cs typeface="Arial" pitchFamily="34" charset="0"/>
              </a:rPr>
              <a:t> family</a:t>
            </a:r>
            <a:endParaRPr lang="en-US" sz="2800" i="1" u="sng" dirty="0">
              <a:solidFill>
                <a:srgbClr val="00B050"/>
              </a:solidFill>
              <a:latin typeface="Times New Roman" pitchFamily="18" charset="0"/>
            </a:endParaRPr>
          </a:p>
        </p:txBody>
      </p:sp>
      <p:sp>
        <p:nvSpPr>
          <p:cNvPr id="11269" name="Rectangle 4"/>
          <p:cNvSpPr>
            <a:spLocks noChangeArrowheads="1"/>
          </p:cNvSpPr>
          <p:nvPr/>
        </p:nvSpPr>
        <p:spPr bwMode="auto">
          <a:xfrm>
            <a:off x="0" y="2357430"/>
            <a:ext cx="9144000" cy="4202882"/>
          </a:xfrm>
          <a:prstGeom prst="rect">
            <a:avLst/>
          </a:prstGeom>
          <a:noFill/>
          <a:ln w="9525" cmpd="sng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en-IN" altLang="en-US" sz="1800" dirty="0" smtClean="0">
                <a:latin typeface="Times New Roman" pitchFamily="18" charset="0"/>
              </a:rPr>
              <a:t>It has numerous cultivated varieties, the most well known of which is the root vegetable known as the beetroot or garden beet.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en-IN" altLang="en-US" sz="1800" dirty="0" smtClean="0">
                <a:latin typeface="Times New Roman" pitchFamily="18" charset="0"/>
              </a:rPr>
              <a:t>Excellent source of </a:t>
            </a:r>
            <a:r>
              <a:rPr lang="en-IN" altLang="en-US" sz="1800" dirty="0" err="1" smtClean="0">
                <a:latin typeface="Times New Roman" pitchFamily="18" charset="0"/>
              </a:rPr>
              <a:t>folate</a:t>
            </a:r>
            <a:r>
              <a:rPr lang="en-IN" altLang="en-US" sz="1800" dirty="0" smtClean="0">
                <a:latin typeface="Times New Roman" pitchFamily="18" charset="0"/>
              </a:rPr>
              <a:t> and a good source of manganese, and contains </a:t>
            </a:r>
            <a:r>
              <a:rPr lang="en-IN" altLang="en-US" sz="1800" dirty="0" err="1" smtClean="0">
                <a:latin typeface="Times New Roman" pitchFamily="18" charset="0"/>
              </a:rPr>
              <a:t>betaines</a:t>
            </a:r>
            <a:r>
              <a:rPr lang="en-IN" altLang="en-US" sz="1800" dirty="0" smtClean="0">
                <a:latin typeface="Times New Roman" pitchFamily="18" charset="0"/>
              </a:rPr>
              <a:t> which may function to reduce the concentration of </a:t>
            </a:r>
            <a:r>
              <a:rPr lang="en-IN" altLang="en-US" sz="1800" dirty="0" err="1" smtClean="0">
                <a:latin typeface="Times New Roman" pitchFamily="18" charset="0"/>
              </a:rPr>
              <a:t>homocysteine</a:t>
            </a:r>
            <a:r>
              <a:rPr lang="en-IN" altLang="en-US" sz="1800" dirty="0" smtClean="0">
                <a:latin typeface="Times New Roman" pitchFamily="18" charset="0"/>
              </a:rPr>
              <a:t>, a homolog of the naturally occurring amino acid </a:t>
            </a:r>
            <a:r>
              <a:rPr lang="en-IN" altLang="en-US" sz="1800" dirty="0" err="1" smtClean="0">
                <a:latin typeface="Times New Roman" pitchFamily="18" charset="0"/>
              </a:rPr>
              <a:t>cysteine</a:t>
            </a:r>
            <a:r>
              <a:rPr lang="en-IN" altLang="en-US" sz="1800" dirty="0" smtClean="0">
                <a:latin typeface="Times New Roman" pitchFamily="18" charset="0"/>
              </a:rPr>
              <a:t>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en-IN" altLang="en-US" sz="1800" dirty="0" smtClean="0">
                <a:latin typeface="Times New Roman" pitchFamily="18" charset="0"/>
              </a:rPr>
              <a:t>therapeutic use of beetroot includes its antitumor, </a:t>
            </a:r>
            <a:r>
              <a:rPr lang="en-IN" altLang="en-US" sz="1800" dirty="0" err="1" smtClean="0">
                <a:latin typeface="Times New Roman" pitchFamily="18" charset="0"/>
              </a:rPr>
              <a:t>hemostatic</a:t>
            </a:r>
            <a:r>
              <a:rPr lang="en-IN" altLang="en-US" sz="1800" dirty="0" smtClean="0">
                <a:latin typeface="Times New Roman" pitchFamily="18" charset="0"/>
              </a:rPr>
              <a:t> and renal protective properties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en-IN" altLang="en-US" sz="1800" dirty="0" smtClean="0">
                <a:latin typeface="Times New Roman" pitchFamily="18" charset="0"/>
              </a:rPr>
              <a:t>potential herb used in cardiovascular conditions. Beetroot is known to be a powerful antioxidant.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en-IN" altLang="en-US" sz="1800" dirty="0" smtClean="0">
                <a:latin typeface="Times New Roman" pitchFamily="18" charset="0"/>
              </a:rPr>
              <a:t>Because of the sugar-rich content, it has great reductive capability, which can be utilized in the synthesis of </a:t>
            </a:r>
            <a:r>
              <a:rPr lang="en-IN" altLang="en-US" sz="1800" dirty="0" err="1" smtClean="0">
                <a:latin typeface="Times New Roman" pitchFamily="18" charset="0"/>
              </a:rPr>
              <a:t>nanomaterials</a:t>
            </a:r>
            <a:endParaRPr lang="en-IN" altLang="en-US" sz="1800" dirty="0">
              <a:latin typeface="Constantia" pitchFamily="18" charset="0"/>
              <a:cs typeface="Arial" pitchFamily="34" charset="0"/>
            </a:endParaRPr>
          </a:p>
        </p:txBody>
      </p:sp>
      <p:pic>
        <p:nvPicPr>
          <p:cNvPr id="2662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124744"/>
            <a:ext cx="2394266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6225"/>
            <a:ext cx="8229600" cy="777875"/>
          </a:xfrm>
        </p:spPr>
        <p:txBody>
          <a:bodyPr/>
          <a:lstStyle/>
          <a:p>
            <a:pPr eaLnBrk="1" hangingPunct="1"/>
            <a:r>
              <a:rPr lang="en-IN" altLang="en-US" sz="2800" b="1" i="1" dirty="0" smtClean="0">
                <a:latin typeface="Times New Roman" pitchFamily="18" charset="0"/>
                <a:cs typeface="Times New Roman" pitchFamily="18" charset="0"/>
              </a:rPr>
              <a:t>Plant Extracts</a:t>
            </a:r>
            <a:r>
              <a:rPr lang="en-IN" altLang="en-US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IN" altLang="en-US" sz="28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3421062" y="1250757"/>
            <a:ext cx="575945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IN" altLang="en-US" sz="2800" b="1" i="1" u="sng" dirty="0" smtClean="0">
                <a:solidFill>
                  <a:srgbClr val="00B050"/>
                </a:solidFill>
                <a:latin typeface="Times New Roman" pitchFamily="18" charset="0"/>
                <a:cs typeface="Arial" pitchFamily="34" charset="0"/>
              </a:rPr>
              <a:t>Cinnamon (</a:t>
            </a:r>
            <a:r>
              <a:rPr lang="en-IN" altLang="en-US" sz="2800" b="1" i="1" u="sng" dirty="0" err="1" smtClean="0">
                <a:solidFill>
                  <a:srgbClr val="00B050"/>
                </a:solidFill>
                <a:latin typeface="Times New Roman" pitchFamily="18" charset="0"/>
                <a:cs typeface="Arial" pitchFamily="34" charset="0"/>
              </a:rPr>
              <a:t>Cinnamomum</a:t>
            </a:r>
            <a:r>
              <a:rPr lang="en-IN" altLang="en-US" sz="2800" b="1" i="1" u="sng" dirty="0" smtClean="0">
                <a:solidFill>
                  <a:srgbClr val="00B050"/>
                </a:solidFill>
                <a:latin typeface="Times New Roman" pitchFamily="18" charset="0"/>
                <a:cs typeface="Arial" pitchFamily="34" charset="0"/>
              </a:rPr>
              <a:t> </a:t>
            </a:r>
            <a:r>
              <a:rPr lang="en-IN" altLang="en-US" sz="2800" b="1" i="1" u="sng" dirty="0" err="1" smtClean="0">
                <a:solidFill>
                  <a:srgbClr val="00B050"/>
                </a:solidFill>
                <a:latin typeface="Times New Roman" pitchFamily="18" charset="0"/>
                <a:cs typeface="Arial" pitchFamily="34" charset="0"/>
              </a:rPr>
              <a:t>zeylanicum</a:t>
            </a:r>
            <a:r>
              <a:rPr lang="en-IN" altLang="en-US" sz="2800" b="1" i="1" u="sng" dirty="0" smtClean="0">
                <a:solidFill>
                  <a:srgbClr val="00B050"/>
                </a:solidFill>
                <a:latin typeface="Times New Roman" pitchFamily="18" charset="0"/>
                <a:cs typeface="Arial" pitchFamily="34" charset="0"/>
              </a:rPr>
              <a:t>, and Cinnamon cassia)</a:t>
            </a:r>
            <a:endParaRPr lang="en-US" sz="2800" i="1" u="sng" dirty="0">
              <a:solidFill>
                <a:srgbClr val="00B050"/>
              </a:solidFill>
              <a:latin typeface="Times New Roman" pitchFamily="18" charset="0"/>
            </a:endParaRPr>
          </a:p>
        </p:txBody>
      </p:sp>
      <p:sp>
        <p:nvSpPr>
          <p:cNvPr id="11269" name="Rectangle 4"/>
          <p:cNvSpPr>
            <a:spLocks noChangeArrowheads="1"/>
          </p:cNvSpPr>
          <p:nvPr/>
        </p:nvSpPr>
        <p:spPr bwMode="auto">
          <a:xfrm>
            <a:off x="0" y="2357430"/>
            <a:ext cx="9144000" cy="4247317"/>
          </a:xfrm>
          <a:prstGeom prst="rect">
            <a:avLst/>
          </a:prstGeom>
          <a:noFill/>
          <a:ln w="9525" cmpd="sng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en-IN" altLang="en-US" sz="1800" dirty="0" smtClean="0">
                <a:latin typeface="Times New Roman" pitchFamily="18" charset="0"/>
              </a:rPr>
              <a:t>the eternal tree of tropical medicine, belongs to the </a:t>
            </a:r>
            <a:r>
              <a:rPr lang="en-IN" altLang="en-US" sz="1800" dirty="0" err="1" smtClean="0">
                <a:latin typeface="Times New Roman" pitchFamily="18" charset="0"/>
              </a:rPr>
              <a:t>Lauraceae</a:t>
            </a:r>
            <a:r>
              <a:rPr lang="en-IN" altLang="en-US" sz="1800" dirty="0" smtClean="0">
                <a:latin typeface="Times New Roman" pitchFamily="18" charset="0"/>
              </a:rPr>
              <a:t> family.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en-IN" altLang="en-US" sz="1800" dirty="0" smtClean="0">
                <a:latin typeface="Times New Roman" pitchFamily="18" charset="0"/>
              </a:rPr>
              <a:t>primarily contains vital oils and other derivatives, such as </a:t>
            </a:r>
            <a:r>
              <a:rPr lang="en-IN" altLang="en-US" sz="1800" dirty="0" err="1" smtClean="0">
                <a:latin typeface="Times New Roman" pitchFamily="18" charset="0"/>
              </a:rPr>
              <a:t>cinnamaldehyde</a:t>
            </a:r>
            <a:r>
              <a:rPr lang="en-IN" altLang="en-US" sz="1800" dirty="0" smtClean="0">
                <a:latin typeface="Times New Roman" pitchFamily="18" charset="0"/>
              </a:rPr>
              <a:t>, </a:t>
            </a:r>
            <a:r>
              <a:rPr lang="en-IN" altLang="en-US" sz="1800" dirty="0" err="1" smtClean="0">
                <a:latin typeface="Times New Roman" pitchFamily="18" charset="0"/>
              </a:rPr>
              <a:t>cinnamic</a:t>
            </a:r>
            <a:r>
              <a:rPr lang="en-IN" altLang="en-US" sz="1800" dirty="0" smtClean="0">
                <a:latin typeface="Times New Roman" pitchFamily="18" charset="0"/>
              </a:rPr>
              <a:t> acid, and </a:t>
            </a:r>
            <a:r>
              <a:rPr lang="en-IN" altLang="en-US" sz="1800" dirty="0" err="1" smtClean="0">
                <a:latin typeface="Times New Roman" pitchFamily="18" charset="0"/>
              </a:rPr>
              <a:t>cinnamate</a:t>
            </a:r>
            <a:r>
              <a:rPr lang="en-IN" altLang="en-US" sz="1800" dirty="0" smtClean="0">
                <a:latin typeface="Times New Roman" pitchFamily="18" charset="0"/>
              </a:rPr>
              <a:t>.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en-IN" altLang="en-US" sz="1800" dirty="0" smtClean="0">
                <a:latin typeface="Times New Roman" pitchFamily="18" charset="0"/>
              </a:rPr>
              <a:t>a good antioxidant, anti-inflammatory, </a:t>
            </a:r>
            <a:r>
              <a:rPr lang="en-IN" altLang="en-US" sz="1800" dirty="0" err="1" smtClean="0">
                <a:latin typeface="Times New Roman" pitchFamily="18" charset="0"/>
              </a:rPr>
              <a:t>antidiabetic</a:t>
            </a:r>
            <a:r>
              <a:rPr lang="en-IN" altLang="en-US" sz="1800" dirty="0" smtClean="0">
                <a:latin typeface="Times New Roman" pitchFamily="18" charset="0"/>
              </a:rPr>
              <a:t>, antimicrobial, anticancer, lipid-lowering, and cardiovascular-disease-lowering compound,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en-IN" altLang="en-US" sz="1800" dirty="0" smtClean="0">
                <a:latin typeface="Times New Roman" pitchFamily="18" charset="0"/>
              </a:rPr>
              <a:t>possess activities against neurological disorders, such as Parkinson's and Alzheimer's diseases.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en-IN" altLang="en-US" sz="1800" dirty="0" smtClean="0">
                <a:latin typeface="Times New Roman" pitchFamily="18" charset="0"/>
              </a:rPr>
              <a:t>The </a:t>
            </a:r>
            <a:r>
              <a:rPr lang="en-IN" altLang="en-US" sz="1800" dirty="0" err="1" smtClean="0">
                <a:latin typeface="Times New Roman" pitchFamily="18" charset="0"/>
              </a:rPr>
              <a:t>phytoconstituents</a:t>
            </a:r>
            <a:r>
              <a:rPr lang="en-IN" altLang="en-US" sz="1800" dirty="0" smtClean="0">
                <a:latin typeface="Times New Roman" pitchFamily="18" charset="0"/>
              </a:rPr>
              <a:t> embedded within cinnamon contain functional groups such as </a:t>
            </a:r>
            <a:r>
              <a:rPr lang="en-IN" altLang="en-US" sz="1800" dirty="0" err="1" smtClean="0">
                <a:latin typeface="Times New Roman" pitchFamily="18" charset="0"/>
              </a:rPr>
              <a:t>aldehyde</a:t>
            </a:r>
            <a:r>
              <a:rPr lang="en-IN" altLang="en-US" sz="1800" dirty="0" smtClean="0">
                <a:latin typeface="Times New Roman" pitchFamily="18" charset="0"/>
              </a:rPr>
              <a:t> and hydroxyl units within the molecular framework, in combination with carbohydrates (starch and polysaccharides). These functional groups provide synergistic chemical reduction power for the production and stabilization of </a:t>
            </a:r>
            <a:r>
              <a:rPr lang="en-IN" altLang="en-US" sz="1800" dirty="0" err="1" smtClean="0">
                <a:latin typeface="Times New Roman" pitchFamily="18" charset="0"/>
              </a:rPr>
              <a:t>nanoparticles</a:t>
            </a:r>
            <a:r>
              <a:rPr lang="en-IN" altLang="en-US" sz="1800" dirty="0" smtClean="0">
                <a:latin typeface="Times New Roman" pitchFamily="18" charset="0"/>
              </a:rPr>
              <a:t> in a singular green process</a:t>
            </a:r>
            <a:endParaRPr lang="en-IN" altLang="en-US" sz="1800" dirty="0">
              <a:latin typeface="Constantia" pitchFamily="18" charset="0"/>
              <a:cs typeface="Arial" pitchFamily="34" charset="0"/>
            </a:endParaRPr>
          </a:p>
        </p:txBody>
      </p:sp>
      <p:pic>
        <p:nvPicPr>
          <p:cNvPr id="1085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124744"/>
            <a:ext cx="2719269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6225"/>
            <a:ext cx="8229600" cy="777875"/>
          </a:xfrm>
        </p:spPr>
        <p:txBody>
          <a:bodyPr/>
          <a:lstStyle/>
          <a:p>
            <a:pPr eaLnBrk="1" hangingPunct="1"/>
            <a:r>
              <a:rPr lang="en-IN" altLang="en-US" sz="2800" b="1" i="1" dirty="0" smtClean="0">
                <a:latin typeface="Times New Roman" pitchFamily="18" charset="0"/>
                <a:cs typeface="Times New Roman" pitchFamily="18" charset="0"/>
              </a:rPr>
              <a:t>Plant Extracts</a:t>
            </a:r>
            <a:r>
              <a:rPr lang="en-IN" altLang="en-US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IN" altLang="en-US" sz="28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3131840" y="1285860"/>
            <a:ext cx="57594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IN" altLang="en-US" sz="2800" b="1" i="1" u="sng" dirty="0" err="1" smtClean="0">
                <a:solidFill>
                  <a:srgbClr val="00B050"/>
                </a:solidFill>
                <a:latin typeface="Times New Roman" pitchFamily="18" charset="0"/>
                <a:cs typeface="Arial" pitchFamily="34" charset="0"/>
              </a:rPr>
              <a:t>Chenopodium</a:t>
            </a:r>
            <a:r>
              <a:rPr lang="en-IN" altLang="en-US" sz="2800" b="1" i="1" u="sng" dirty="0" smtClean="0">
                <a:solidFill>
                  <a:srgbClr val="00B050"/>
                </a:solidFill>
                <a:latin typeface="Times New Roman" pitchFamily="18" charset="0"/>
                <a:cs typeface="Arial" pitchFamily="34" charset="0"/>
              </a:rPr>
              <a:t> album (B </a:t>
            </a:r>
            <a:r>
              <a:rPr lang="en-IN" altLang="en-US" sz="2800" b="1" i="1" u="sng" dirty="0" err="1" smtClean="0">
                <a:solidFill>
                  <a:srgbClr val="00B050"/>
                </a:solidFill>
                <a:latin typeface="Times New Roman" pitchFamily="18" charset="0"/>
                <a:cs typeface="Arial" pitchFamily="34" charset="0"/>
              </a:rPr>
              <a:t>athua</a:t>
            </a:r>
            <a:r>
              <a:rPr lang="en-IN" altLang="en-US" sz="2800" b="1" i="1" u="sng" dirty="0" smtClean="0">
                <a:solidFill>
                  <a:srgbClr val="00B050"/>
                </a:solidFill>
                <a:latin typeface="Times New Roman" pitchFamily="18" charset="0"/>
                <a:cs typeface="Arial" pitchFamily="34" charset="0"/>
              </a:rPr>
              <a:t>)</a:t>
            </a:r>
            <a:endParaRPr lang="en-US" sz="2800" i="1" u="sng" dirty="0">
              <a:solidFill>
                <a:srgbClr val="00B050"/>
              </a:solidFill>
              <a:latin typeface="Times New Roman" pitchFamily="18" charset="0"/>
            </a:endParaRPr>
          </a:p>
        </p:txBody>
      </p:sp>
      <p:sp>
        <p:nvSpPr>
          <p:cNvPr id="11269" name="Rectangle 4"/>
          <p:cNvSpPr>
            <a:spLocks noChangeArrowheads="1"/>
          </p:cNvSpPr>
          <p:nvPr/>
        </p:nvSpPr>
        <p:spPr bwMode="auto">
          <a:xfrm>
            <a:off x="0" y="1844824"/>
            <a:ext cx="9144000" cy="5078313"/>
          </a:xfrm>
          <a:prstGeom prst="rect">
            <a:avLst/>
          </a:prstGeom>
          <a:noFill/>
          <a:ln w="9525" cmpd="sng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en-IN" altLang="en-US" sz="1800" dirty="0" smtClean="0">
                <a:latin typeface="Times New Roman" pitchFamily="18" charset="0"/>
              </a:rPr>
              <a:t>widely distributed in Asia, North America and Europe.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en-IN" altLang="en-US" sz="1800" dirty="0" smtClean="0">
                <a:latin typeface="Times New Roman" pitchFamily="18" charset="0"/>
              </a:rPr>
              <a:t>Is a woody annual competitor troublesome weeds for many crops viz. wheat and capable of producing crop losses.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en-IN" altLang="en-US" sz="1800" dirty="0" smtClean="0">
                <a:latin typeface="Times New Roman" pitchFamily="18" charset="0"/>
              </a:rPr>
              <a:t>A wide variety of chemical constituent’s viz. </a:t>
            </a:r>
            <a:r>
              <a:rPr lang="en-IN" altLang="en-US" sz="1800" dirty="0" err="1" smtClean="0">
                <a:latin typeface="Times New Roman" pitchFamily="18" charset="0"/>
              </a:rPr>
              <a:t>aldehyde</a:t>
            </a:r>
            <a:r>
              <a:rPr lang="en-IN" altLang="en-US" sz="1800" dirty="0" smtClean="0">
                <a:latin typeface="Times New Roman" pitchFamily="18" charset="0"/>
              </a:rPr>
              <a:t>, alkaloids, </a:t>
            </a:r>
            <a:r>
              <a:rPr lang="en-IN" altLang="en-US" sz="1800" dirty="0" err="1" smtClean="0">
                <a:latin typeface="Times New Roman" pitchFamily="18" charset="0"/>
              </a:rPr>
              <a:t>apocarotenoids</a:t>
            </a:r>
            <a:r>
              <a:rPr lang="en-IN" altLang="en-US" sz="1800" dirty="0" smtClean="0">
                <a:latin typeface="Times New Roman" pitchFamily="18" charset="0"/>
              </a:rPr>
              <a:t>, </a:t>
            </a:r>
            <a:r>
              <a:rPr lang="en-IN" altLang="en-US" sz="1800" dirty="0" err="1" smtClean="0">
                <a:latin typeface="Times New Roman" pitchFamily="18" charset="0"/>
              </a:rPr>
              <a:t>flavonoids</a:t>
            </a:r>
            <a:r>
              <a:rPr lang="en-IN" altLang="en-US" sz="1800" dirty="0" smtClean="0">
                <a:latin typeface="Times New Roman" pitchFamily="18" charset="0"/>
              </a:rPr>
              <a:t>, and various bioactivities, including antifungal and antioxidant properties have been reported in </a:t>
            </a:r>
            <a:r>
              <a:rPr lang="en-IN" altLang="en-US" sz="1800" dirty="0" err="1" smtClean="0">
                <a:latin typeface="Times New Roman" pitchFamily="18" charset="0"/>
              </a:rPr>
              <a:t>phytochemical</a:t>
            </a:r>
            <a:r>
              <a:rPr lang="en-IN" altLang="en-US" sz="1800" dirty="0" smtClean="0">
                <a:latin typeface="Times New Roman" pitchFamily="18" charset="0"/>
              </a:rPr>
              <a:t> studies from this plant.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en-IN" altLang="en-US" sz="1800" dirty="0" smtClean="0">
                <a:latin typeface="Times New Roman" pitchFamily="18" charset="0"/>
              </a:rPr>
              <a:t>Chemical constituents found in </a:t>
            </a:r>
            <a:r>
              <a:rPr lang="en-IN" altLang="en-US" sz="1800" dirty="0" err="1" smtClean="0">
                <a:latin typeface="Times New Roman" pitchFamily="18" charset="0"/>
              </a:rPr>
              <a:t>Chenopodium</a:t>
            </a:r>
            <a:r>
              <a:rPr lang="en-IN" altLang="en-US" sz="1800" dirty="0" smtClean="0">
                <a:latin typeface="Times New Roman" pitchFamily="18" charset="0"/>
              </a:rPr>
              <a:t> album leaf extract may act as biological </a:t>
            </a:r>
            <a:r>
              <a:rPr lang="en-IN" altLang="en-US" sz="1800" dirty="0" err="1" smtClean="0">
                <a:latin typeface="Times New Roman" pitchFamily="18" charset="0"/>
              </a:rPr>
              <a:t>reductant</a:t>
            </a:r>
            <a:r>
              <a:rPr lang="en-IN" altLang="en-US" sz="1800" dirty="0" smtClean="0">
                <a:latin typeface="Times New Roman" pitchFamily="18" charset="0"/>
              </a:rPr>
              <a:t>.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en-IN" altLang="en-US" sz="1800" dirty="0" smtClean="0">
                <a:latin typeface="Times New Roman" pitchFamily="18" charset="0"/>
              </a:rPr>
              <a:t>The plant leaf has high level of oxalic acid, its oxalate, the </a:t>
            </a:r>
            <a:r>
              <a:rPr lang="en-IN" altLang="en-US" sz="1800" dirty="0" err="1" smtClean="0">
                <a:latin typeface="Times New Roman" pitchFamily="18" charset="0"/>
              </a:rPr>
              <a:t>di</a:t>
            </a:r>
            <a:r>
              <a:rPr lang="en-IN" altLang="en-US" sz="1800" dirty="0" smtClean="0">
                <a:latin typeface="Times New Roman" pitchFamily="18" charset="0"/>
              </a:rPr>
              <a:t>-anion which can be acts as reducing agent as well as a </a:t>
            </a:r>
            <a:r>
              <a:rPr lang="en-IN" altLang="en-US" sz="1800" dirty="0" err="1" smtClean="0">
                <a:latin typeface="Times New Roman" pitchFamily="18" charset="0"/>
              </a:rPr>
              <a:t>ligand</a:t>
            </a:r>
            <a:r>
              <a:rPr lang="en-IN" altLang="en-US" sz="1800" dirty="0" smtClean="0">
                <a:latin typeface="Times New Roman" pitchFamily="18" charset="0"/>
              </a:rPr>
              <a:t>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en-IN" altLang="en-US" sz="1800" dirty="0" smtClean="0">
                <a:latin typeface="Times New Roman" pitchFamily="18" charset="0"/>
              </a:rPr>
              <a:t>Because of the sugar-rich content, it has great reductive capability, which can be utilized in the synthesis of </a:t>
            </a:r>
            <a:r>
              <a:rPr lang="en-IN" altLang="en-US" sz="1800" dirty="0" err="1" smtClean="0">
                <a:latin typeface="Times New Roman" pitchFamily="18" charset="0"/>
              </a:rPr>
              <a:t>nanomaterials</a:t>
            </a:r>
            <a:r>
              <a:rPr lang="en-IN" altLang="en-US" sz="1800" dirty="0" smtClean="0">
                <a:latin typeface="Times New Roman" pitchFamily="18" charset="0"/>
              </a:rPr>
              <a:t>.</a:t>
            </a:r>
            <a:endParaRPr lang="en-IN" altLang="en-US" sz="1800" dirty="0">
              <a:latin typeface="Constantia" pitchFamily="18" charset="0"/>
              <a:cs typeface="Arial" pitchFamily="34" charset="0"/>
            </a:endParaRPr>
          </a:p>
        </p:txBody>
      </p:sp>
      <p:pic>
        <p:nvPicPr>
          <p:cNvPr id="1095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27026" y="1052736"/>
            <a:ext cx="2220838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6225"/>
            <a:ext cx="8229600" cy="777875"/>
          </a:xfrm>
        </p:spPr>
        <p:txBody>
          <a:bodyPr/>
          <a:lstStyle/>
          <a:p>
            <a:pPr eaLnBrk="1" hangingPunct="1"/>
            <a:r>
              <a:rPr lang="en-IN" altLang="en-US" sz="2800" b="1" i="1" dirty="0" smtClean="0">
                <a:latin typeface="Times New Roman" pitchFamily="18" charset="0"/>
                <a:cs typeface="Times New Roman" pitchFamily="18" charset="0"/>
              </a:rPr>
              <a:t>Plant Extracts</a:t>
            </a:r>
            <a:r>
              <a:rPr lang="en-IN" altLang="en-US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IN" altLang="en-US" sz="28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3059832" y="1285860"/>
            <a:ext cx="575945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IN" altLang="en-US" sz="2800" b="1" i="1" u="sng" dirty="0" err="1" smtClean="0">
                <a:solidFill>
                  <a:srgbClr val="00B050"/>
                </a:solidFill>
                <a:latin typeface="Times New Roman" pitchFamily="18" charset="0"/>
                <a:cs typeface="Arial" pitchFamily="34" charset="0"/>
              </a:rPr>
              <a:t>Trigonella</a:t>
            </a:r>
            <a:r>
              <a:rPr lang="en-IN" altLang="en-US" sz="2800" b="1" i="1" u="sng" dirty="0" smtClean="0">
                <a:solidFill>
                  <a:srgbClr val="00B050"/>
                </a:solidFill>
                <a:latin typeface="Times New Roman" pitchFamily="18" charset="0"/>
                <a:cs typeface="Arial" pitchFamily="34" charset="0"/>
              </a:rPr>
              <a:t> </a:t>
            </a:r>
            <a:r>
              <a:rPr lang="en-IN" altLang="en-US" sz="2800" b="1" i="1" u="sng" dirty="0" err="1" smtClean="0">
                <a:solidFill>
                  <a:srgbClr val="00B050"/>
                </a:solidFill>
                <a:latin typeface="Times New Roman" pitchFamily="18" charset="0"/>
                <a:cs typeface="Arial" pitchFamily="34" charset="0"/>
              </a:rPr>
              <a:t>foenum–graecum</a:t>
            </a:r>
            <a:r>
              <a:rPr lang="en-IN" altLang="en-US" sz="2800" b="1" i="1" u="sng" dirty="0" smtClean="0">
                <a:solidFill>
                  <a:srgbClr val="00B050"/>
                </a:solidFill>
                <a:latin typeface="Times New Roman" pitchFamily="18" charset="0"/>
                <a:cs typeface="Arial" pitchFamily="34" charset="0"/>
              </a:rPr>
              <a:t> L. (fenugreek)</a:t>
            </a:r>
            <a:endParaRPr lang="en-US" sz="2800" i="1" u="sng" dirty="0">
              <a:solidFill>
                <a:srgbClr val="00B050"/>
              </a:solidFill>
              <a:latin typeface="Times New Roman" pitchFamily="18" charset="0"/>
            </a:endParaRPr>
          </a:p>
        </p:txBody>
      </p:sp>
      <p:sp>
        <p:nvSpPr>
          <p:cNvPr id="11269" name="Rectangle 4"/>
          <p:cNvSpPr>
            <a:spLocks noChangeArrowheads="1"/>
          </p:cNvSpPr>
          <p:nvPr/>
        </p:nvSpPr>
        <p:spPr bwMode="auto">
          <a:xfrm>
            <a:off x="0" y="2357430"/>
            <a:ext cx="9144000" cy="3000821"/>
          </a:xfrm>
          <a:prstGeom prst="rect">
            <a:avLst/>
          </a:prstGeom>
          <a:noFill/>
          <a:ln w="9525" cmpd="sng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en-IN" altLang="en-US" sz="1800" dirty="0" smtClean="0">
                <a:latin typeface="Times New Roman" pitchFamily="18" charset="0"/>
              </a:rPr>
              <a:t>an important medicinal plant and its leaves and seeds have been used in various illnesses and as a health tonic since very long time.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en-IN" altLang="en-US" sz="1800" dirty="0" smtClean="0">
                <a:latin typeface="Times New Roman" pitchFamily="18" charset="0"/>
              </a:rPr>
              <a:t>known to have </a:t>
            </a:r>
            <a:r>
              <a:rPr lang="en-IN" altLang="en-US" sz="1800" dirty="0" err="1" smtClean="0">
                <a:latin typeface="Times New Roman" pitchFamily="18" charset="0"/>
              </a:rPr>
              <a:t>hypoglycemic</a:t>
            </a:r>
            <a:r>
              <a:rPr lang="en-IN" altLang="en-US" sz="1800" dirty="0" smtClean="0">
                <a:latin typeface="Times New Roman" pitchFamily="18" charset="0"/>
              </a:rPr>
              <a:t>, </a:t>
            </a:r>
            <a:r>
              <a:rPr lang="en-IN" altLang="en-US" sz="1800" dirty="0" err="1" smtClean="0">
                <a:latin typeface="Times New Roman" pitchFamily="18" charset="0"/>
              </a:rPr>
              <a:t>hypocholesterolaemic</a:t>
            </a:r>
            <a:r>
              <a:rPr lang="en-IN" altLang="en-US" sz="1800" dirty="0" smtClean="0">
                <a:latin typeface="Times New Roman" pitchFamily="18" charset="0"/>
              </a:rPr>
              <a:t>, antioxidant potency, digestive stimulant action, and </a:t>
            </a:r>
            <a:r>
              <a:rPr lang="en-IN" altLang="en-US" sz="1800" dirty="0" err="1" smtClean="0">
                <a:latin typeface="Times New Roman" pitchFamily="18" charset="0"/>
              </a:rPr>
              <a:t>hepatoprotective</a:t>
            </a:r>
            <a:r>
              <a:rPr lang="en-IN" altLang="en-US" sz="1800" dirty="0" smtClean="0">
                <a:latin typeface="Times New Roman" pitchFamily="18" charset="0"/>
              </a:rPr>
              <a:t> effect.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en-IN" altLang="en-US" sz="1800" dirty="0" smtClean="0">
                <a:latin typeface="Times New Roman" pitchFamily="18" charset="0"/>
              </a:rPr>
              <a:t>Fenugreek leaf extract contains oxalic acid and ascorbic acid which are strong reducing agents.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en-IN" altLang="en-US" sz="1800" dirty="0" smtClean="0">
                <a:latin typeface="Times New Roman" pitchFamily="18" charset="0"/>
              </a:rPr>
              <a:t>the extract contains steroidal </a:t>
            </a:r>
            <a:r>
              <a:rPr lang="en-IN" altLang="en-US" sz="1800" dirty="0" err="1" smtClean="0">
                <a:latin typeface="Times New Roman" pitchFamily="18" charset="0"/>
              </a:rPr>
              <a:t>saponins</a:t>
            </a:r>
            <a:r>
              <a:rPr lang="en-IN" altLang="en-US" sz="1800" dirty="0" smtClean="0">
                <a:latin typeface="Times New Roman" pitchFamily="18" charset="0"/>
              </a:rPr>
              <a:t>, e.g., </a:t>
            </a:r>
            <a:r>
              <a:rPr lang="en-IN" altLang="en-US" sz="1800" dirty="0" err="1" smtClean="0">
                <a:latin typeface="Times New Roman" pitchFamily="18" charset="0"/>
              </a:rPr>
              <a:t>furostnol</a:t>
            </a:r>
            <a:r>
              <a:rPr lang="en-IN" altLang="en-US" sz="1800" dirty="0" smtClean="0">
                <a:latin typeface="Times New Roman" pitchFamily="18" charset="0"/>
              </a:rPr>
              <a:t> glycosides and </a:t>
            </a:r>
            <a:r>
              <a:rPr lang="en-IN" altLang="en-US" sz="1800" dirty="0" err="1" smtClean="0">
                <a:latin typeface="Times New Roman" pitchFamily="18" charset="0"/>
              </a:rPr>
              <a:t>spirostanol</a:t>
            </a:r>
            <a:r>
              <a:rPr lang="en-IN" altLang="en-US" sz="1800" dirty="0" smtClean="0">
                <a:latin typeface="Times New Roman" pitchFamily="18" charset="0"/>
              </a:rPr>
              <a:t> glycosides, </a:t>
            </a:r>
            <a:r>
              <a:rPr lang="en-IN" altLang="en-US" sz="1800" dirty="0" err="1" smtClean="0">
                <a:latin typeface="Times New Roman" pitchFamily="18" charset="0"/>
              </a:rPr>
              <a:t>phytosterols</a:t>
            </a:r>
            <a:r>
              <a:rPr lang="en-IN" altLang="en-US" sz="1800" dirty="0" smtClean="0">
                <a:latin typeface="Times New Roman" pitchFamily="18" charset="0"/>
              </a:rPr>
              <a:t>, alkaloids, e.g. </a:t>
            </a:r>
            <a:r>
              <a:rPr lang="en-IN" altLang="en-US" sz="1800" dirty="0" err="1" smtClean="0">
                <a:latin typeface="Times New Roman" pitchFamily="18" charset="0"/>
              </a:rPr>
              <a:t>choline</a:t>
            </a:r>
            <a:r>
              <a:rPr lang="en-IN" altLang="en-US" sz="1800" dirty="0" smtClean="0">
                <a:latin typeface="Times New Roman" pitchFamily="18" charset="0"/>
              </a:rPr>
              <a:t>, and amino acids like </a:t>
            </a:r>
            <a:r>
              <a:rPr lang="en-IN" altLang="en-US" sz="1800" dirty="0" err="1" smtClean="0">
                <a:latin typeface="Times New Roman" pitchFamily="18" charset="0"/>
              </a:rPr>
              <a:t>isolucine</a:t>
            </a:r>
            <a:r>
              <a:rPr lang="en-IN" altLang="en-US" sz="1800" dirty="0" smtClean="0">
                <a:latin typeface="Times New Roman" pitchFamily="18" charset="0"/>
              </a:rPr>
              <a:t>, </a:t>
            </a:r>
            <a:r>
              <a:rPr lang="en-IN" altLang="en-US" sz="1800" dirty="0" err="1" smtClean="0">
                <a:latin typeface="Times New Roman" pitchFamily="18" charset="0"/>
              </a:rPr>
              <a:t>tryptophane</a:t>
            </a:r>
            <a:r>
              <a:rPr lang="en-IN" altLang="en-US" sz="1800" dirty="0" smtClean="0">
                <a:latin typeface="Times New Roman" pitchFamily="18" charset="0"/>
              </a:rPr>
              <a:t>, </a:t>
            </a:r>
            <a:r>
              <a:rPr lang="en-IN" altLang="en-US" sz="1800" dirty="0" err="1" smtClean="0">
                <a:latin typeface="Times New Roman" pitchFamily="18" charset="0"/>
              </a:rPr>
              <a:t>methionine</a:t>
            </a:r>
            <a:r>
              <a:rPr lang="en-IN" altLang="en-US" sz="1800" dirty="0" smtClean="0">
                <a:latin typeface="Times New Roman" pitchFamily="18" charset="0"/>
              </a:rPr>
              <a:t> etc </a:t>
            </a:r>
            <a:endParaRPr lang="en-IN" altLang="en-US" sz="1800" dirty="0">
              <a:latin typeface="Constantia" pitchFamily="18" charset="0"/>
              <a:cs typeface="Arial" pitchFamily="34" charset="0"/>
            </a:endParaRPr>
          </a:p>
        </p:txBody>
      </p:sp>
      <p:pic>
        <p:nvPicPr>
          <p:cNvPr id="1105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124744"/>
            <a:ext cx="2808312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Content Placeholder 2"/>
          <p:cNvSpPr>
            <a:spLocks noGrp="1" noChangeArrowheads="1"/>
          </p:cNvSpPr>
          <p:nvPr/>
        </p:nvSpPr>
        <p:spPr bwMode="auto">
          <a:xfrm>
            <a:off x="0" y="1628800"/>
            <a:ext cx="8786842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Wingdings" pitchFamily="2" charset="2"/>
              <a:buChar char="q"/>
            </a:pPr>
            <a:r>
              <a:rPr lang="en-IN" altLang="en-US" sz="2800" dirty="0" smtClean="0">
                <a:latin typeface="Times New Roman" pitchFamily="18" charset="0"/>
              </a:rPr>
              <a:t>About 20 g of fresh beetroot/ </a:t>
            </a:r>
            <a:r>
              <a:rPr lang="en-IN" altLang="en-US" sz="2800" dirty="0" err="1" smtClean="0">
                <a:latin typeface="Times New Roman" pitchFamily="18" charset="0"/>
              </a:rPr>
              <a:t>Bathua</a:t>
            </a:r>
            <a:r>
              <a:rPr lang="en-IN" altLang="en-US" sz="2800" dirty="0" smtClean="0">
                <a:latin typeface="Times New Roman" pitchFamily="18" charset="0"/>
              </a:rPr>
              <a:t> leaves/ Fenugreek leaves/ Cinnamon powder was collected.</a:t>
            </a:r>
          </a:p>
          <a:p>
            <a:pPr marL="342900" indent="-342900">
              <a:spcBef>
                <a:spcPct val="20000"/>
              </a:spcBef>
              <a:buFont typeface="Wingdings" pitchFamily="2" charset="2"/>
              <a:buChar char="q"/>
            </a:pPr>
            <a:r>
              <a:rPr lang="en-IN" altLang="en-US" sz="2800" dirty="0" smtClean="0">
                <a:latin typeface="Times New Roman" pitchFamily="18" charset="0"/>
              </a:rPr>
              <a:t>Leaves and beetroot was washed thoroughly with </a:t>
            </a:r>
            <a:r>
              <a:rPr lang="en-IN" altLang="en-US" sz="2800" dirty="0" err="1" smtClean="0">
                <a:latin typeface="Times New Roman" pitchFamily="18" charset="0"/>
              </a:rPr>
              <a:t>MilliQ</a:t>
            </a:r>
            <a:r>
              <a:rPr lang="en-IN" altLang="en-US" sz="2800" dirty="0" smtClean="0">
                <a:latin typeface="Times New Roman" pitchFamily="18" charset="0"/>
              </a:rPr>
              <a:t> water.</a:t>
            </a:r>
          </a:p>
          <a:p>
            <a:pPr marL="342900" indent="-342900">
              <a:spcBef>
                <a:spcPct val="20000"/>
              </a:spcBef>
              <a:buFont typeface="Wingdings" pitchFamily="2" charset="2"/>
              <a:buChar char="q"/>
            </a:pPr>
            <a:r>
              <a:rPr lang="en-IN" altLang="en-US" sz="2800" dirty="0" smtClean="0">
                <a:latin typeface="Times New Roman" pitchFamily="18" charset="0"/>
              </a:rPr>
              <a:t>They were blended into fine pieces and boiled with 200 </a:t>
            </a:r>
            <a:r>
              <a:rPr lang="en-IN" altLang="en-US" sz="2800" dirty="0" err="1" smtClean="0">
                <a:latin typeface="Times New Roman" pitchFamily="18" charset="0"/>
              </a:rPr>
              <a:t>mL</a:t>
            </a:r>
            <a:r>
              <a:rPr lang="en-IN" altLang="en-US" sz="2800" dirty="0" smtClean="0">
                <a:latin typeface="Times New Roman" pitchFamily="18" charset="0"/>
              </a:rPr>
              <a:t> </a:t>
            </a:r>
            <a:r>
              <a:rPr lang="en-IN" altLang="en-US" sz="2800" dirty="0" err="1" smtClean="0">
                <a:latin typeface="Times New Roman" pitchFamily="18" charset="0"/>
              </a:rPr>
              <a:t>MilliQ</a:t>
            </a:r>
            <a:r>
              <a:rPr lang="en-IN" altLang="en-US" sz="2800" dirty="0" smtClean="0">
                <a:latin typeface="Times New Roman" pitchFamily="18" charset="0"/>
              </a:rPr>
              <a:t> water in Erlenmeyer flask at 80 °C for 20-30 min. The extract was cooled at room temperature and filtered using </a:t>
            </a:r>
            <a:r>
              <a:rPr lang="en-IN" altLang="en-US" sz="2800" dirty="0" err="1" smtClean="0">
                <a:latin typeface="Times New Roman" pitchFamily="18" charset="0"/>
              </a:rPr>
              <a:t>Whatman</a:t>
            </a:r>
            <a:r>
              <a:rPr lang="en-IN" altLang="en-US" sz="2800" dirty="0" smtClean="0">
                <a:latin typeface="Times New Roman" pitchFamily="18" charset="0"/>
              </a:rPr>
              <a:t>.</a:t>
            </a:r>
            <a:endParaRPr lang="en-US" sz="2800" dirty="0">
              <a:latin typeface="Times New Roman" pitchFamily="18" charset="0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457200" y="276225"/>
            <a:ext cx="82296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IN" altLang="en-US" sz="3200" b="1" i="1" dirty="0">
                <a:latin typeface="Times New Roman" pitchFamily="18" charset="0"/>
              </a:rPr>
              <a:t>Preparation of Plant Extracts</a:t>
            </a:r>
            <a:endParaRPr kumimoji="0" lang="en-IN" altLang="en-US" sz="3200" b="0" i="1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itchFamily="18" charset="0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457200" y="276225"/>
            <a:ext cx="82296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>
              <a:defRPr/>
            </a:pPr>
            <a:r>
              <a:rPr lang="en-IN" altLang="en-US" sz="2800" b="1" i="1" kern="0" dirty="0">
                <a:solidFill>
                  <a:schemeClr val="tx2"/>
                </a:solidFill>
                <a:latin typeface="Times New Roman" pitchFamily="18" charset="0"/>
              </a:rPr>
              <a:t>Synthesis of Iron Nanoparticles</a:t>
            </a:r>
          </a:p>
        </p:txBody>
      </p:sp>
      <p:sp>
        <p:nvSpPr>
          <p:cNvPr id="10" name="Content Placeholder 2"/>
          <p:cNvSpPr>
            <a:spLocks noGrp="1" noChangeArrowheads="1"/>
          </p:cNvSpPr>
          <p:nvPr/>
        </p:nvSpPr>
        <p:spPr bwMode="auto">
          <a:xfrm>
            <a:off x="178579" y="1412776"/>
            <a:ext cx="8786842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Wingdings" pitchFamily="2" charset="2"/>
              <a:buChar char="q"/>
            </a:pPr>
            <a:r>
              <a:rPr lang="en-IN" altLang="en-US" sz="2400" dirty="0" smtClean="0">
                <a:latin typeface="Times New Roman" pitchFamily="18" charset="0"/>
              </a:rPr>
              <a:t>During the synthesis of Iron </a:t>
            </a:r>
            <a:r>
              <a:rPr lang="en-IN" altLang="en-US" sz="2400" dirty="0" err="1" smtClean="0">
                <a:latin typeface="Times New Roman" pitchFamily="18" charset="0"/>
              </a:rPr>
              <a:t>nanoparticles</a:t>
            </a:r>
            <a:r>
              <a:rPr lang="en-IN" altLang="en-US" sz="2400" dirty="0" smtClean="0">
                <a:latin typeface="Times New Roman" pitchFamily="18" charset="0"/>
              </a:rPr>
              <a:t> both the precursor and the reducing agent were mixed in a clean sterilized flask in 1:1 proportion. </a:t>
            </a:r>
          </a:p>
          <a:p>
            <a:pPr marL="342900" indent="-342900">
              <a:spcBef>
                <a:spcPct val="20000"/>
              </a:spcBef>
              <a:buFont typeface="Wingdings" pitchFamily="2" charset="2"/>
              <a:buChar char="q"/>
            </a:pPr>
            <a:r>
              <a:rPr lang="en-IN" altLang="en-US" sz="2400" dirty="0" smtClean="0">
                <a:latin typeface="Times New Roman" pitchFamily="18" charset="0"/>
              </a:rPr>
              <a:t>For the reduction of Fe ions, 5ml of extract was mixed to 5 ml of 0.001 M aqueous of FeCl3 solution with constant stirring at room temperature. After the addition of leaf extract to the salt solution, </a:t>
            </a:r>
            <a:r>
              <a:rPr lang="en-IN" altLang="en-US" sz="2400" dirty="0" err="1" smtClean="0">
                <a:latin typeface="Times New Roman" pitchFamily="18" charset="0"/>
              </a:rPr>
              <a:t>color</a:t>
            </a:r>
            <a:r>
              <a:rPr lang="en-IN" altLang="en-US" sz="2400" dirty="0" smtClean="0">
                <a:latin typeface="Times New Roman" pitchFamily="18" charset="0"/>
              </a:rPr>
              <a:t> change was observed. </a:t>
            </a:r>
          </a:p>
          <a:p>
            <a:pPr marL="342900" indent="-342900">
              <a:spcBef>
                <a:spcPct val="20000"/>
              </a:spcBef>
              <a:buFont typeface="Wingdings" pitchFamily="2" charset="2"/>
              <a:buChar char="q"/>
            </a:pPr>
            <a:r>
              <a:rPr lang="en-IN" altLang="en-US" sz="2400" dirty="0" smtClean="0">
                <a:latin typeface="Times New Roman" pitchFamily="18" charset="0"/>
              </a:rPr>
              <a:t>In another set the extract and FeCl</a:t>
            </a:r>
            <a:r>
              <a:rPr lang="en-IN" altLang="en-US" sz="2400" baseline="-25000" dirty="0" smtClean="0">
                <a:latin typeface="Times New Roman" pitchFamily="18" charset="0"/>
              </a:rPr>
              <a:t>3</a:t>
            </a:r>
            <a:r>
              <a:rPr lang="en-IN" altLang="en-US" sz="2400" dirty="0" smtClean="0">
                <a:latin typeface="Times New Roman" pitchFamily="18" charset="0"/>
              </a:rPr>
              <a:t> solution were mixed at 50-60 °C, with immediate change of </a:t>
            </a:r>
            <a:r>
              <a:rPr lang="en-IN" altLang="en-US" sz="2400" dirty="0" err="1" smtClean="0">
                <a:latin typeface="Times New Roman" pitchFamily="18" charset="0"/>
              </a:rPr>
              <a:t>color</a:t>
            </a:r>
            <a:r>
              <a:rPr lang="en-IN" altLang="en-US" sz="2400" dirty="0" smtClean="0">
                <a:latin typeface="Times New Roman" pitchFamily="18" charset="0"/>
              </a:rPr>
              <a:t>. </a:t>
            </a:r>
          </a:p>
          <a:p>
            <a:pPr marL="342900" indent="-342900">
              <a:spcBef>
                <a:spcPct val="20000"/>
              </a:spcBef>
              <a:buFont typeface="Wingdings" pitchFamily="2" charset="2"/>
              <a:buChar char="q"/>
            </a:pPr>
            <a:r>
              <a:rPr lang="en-IN" altLang="en-US" sz="2400" dirty="0" smtClean="0">
                <a:latin typeface="Times New Roman" pitchFamily="18" charset="0"/>
              </a:rPr>
              <a:t>The reaction mixture was centrifuged at 10,000 rpm for 15 min. The supernatant was kept separately and the pellets were repeatedly washed with </a:t>
            </a:r>
            <a:r>
              <a:rPr lang="en-IN" altLang="en-US" sz="2400" dirty="0" err="1" smtClean="0">
                <a:latin typeface="Times New Roman" pitchFamily="18" charset="0"/>
              </a:rPr>
              <a:t>MilliQ</a:t>
            </a:r>
            <a:r>
              <a:rPr lang="en-IN" altLang="en-US" sz="2400" dirty="0" smtClean="0">
                <a:latin typeface="Times New Roman" pitchFamily="18" charset="0"/>
              </a:rPr>
              <a:t> water and dried. </a:t>
            </a:r>
            <a:endParaRPr lang="en-US" sz="24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37120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85720" y="285728"/>
            <a:ext cx="8501122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80000"/>
              </a:lnSpc>
            </a:pPr>
            <a:r>
              <a:rPr lang="en-IN" sz="2400" b="1" i="1" dirty="0" smtClean="0">
                <a:solidFill>
                  <a:sysClr val="windowText" lastClr="000000"/>
                </a:solidFill>
                <a:latin typeface="Times New Roman" pitchFamily="18" charset="0"/>
                <a:cs typeface="Arial" pitchFamily="34" charset="0"/>
              </a:rPr>
              <a:t>Table 1. Indication of change in pH during green synthesis of Iron </a:t>
            </a:r>
            <a:r>
              <a:rPr lang="en-IN" sz="2400" b="1" i="1" dirty="0" err="1" smtClean="0">
                <a:solidFill>
                  <a:sysClr val="windowText" lastClr="000000"/>
                </a:solidFill>
                <a:latin typeface="Times New Roman" pitchFamily="18" charset="0"/>
                <a:cs typeface="Arial" pitchFamily="34" charset="0"/>
              </a:rPr>
              <a:t>nanoparticles</a:t>
            </a:r>
            <a:endParaRPr lang="en-IN" altLang="en-US" sz="2400" b="1" i="1" dirty="0">
              <a:solidFill>
                <a:sysClr val="windowText" lastClr="000000"/>
              </a:solidFill>
              <a:latin typeface="Times New Roman" pitchFamily="18" charset="0"/>
              <a:cs typeface="Arial" pitchFamily="34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524000" y="1397000"/>
          <a:ext cx="6096000" cy="457200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391816"/>
                <a:gridCol w="1656184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r>
                        <a:rPr lang="en-IN" sz="1800" b="1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S.No</a:t>
                      </a:r>
                      <a:r>
                        <a:rPr lang="en-IN" sz="18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</a:p>
                    <a:p>
                      <a:endParaRPr lang="en-IN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9525" cap="flat" cmpd="sng" algn="ctr">
                      <a:noFill/>
                      <a:prstDash val="solid"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25400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Nanoparticle</a:t>
                      </a:r>
                      <a:r>
                        <a:rPr lang="en-IN" sz="18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Solution</a:t>
                      </a:r>
                    </a:p>
                    <a:p>
                      <a:endParaRPr lang="en-IN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25400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sz="18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pH change before</a:t>
                      </a:r>
                    </a:p>
                    <a:p>
                      <a:r>
                        <a:rPr lang="en-IN" sz="18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reduction</a:t>
                      </a:r>
                    </a:p>
                    <a:p>
                      <a:endParaRPr lang="en-IN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25400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sz="18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pH change after</a:t>
                      </a:r>
                    </a:p>
                    <a:p>
                      <a:r>
                        <a:rPr lang="en-IN" sz="18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reduction</a:t>
                      </a:r>
                      <a:endParaRPr lang="en-IN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>
                      <a:noFill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25400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25400" cap="flat" cmpd="sng" algn="ctr">
                      <a:noFill/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IN" sz="1800" i="1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Beta </a:t>
                      </a:r>
                      <a:r>
                        <a:rPr lang="en-IN" sz="1800" i="1" kern="1200" baseline="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vulgaris</a:t>
                      </a:r>
                      <a:r>
                        <a:rPr lang="en-IN" sz="1800" i="1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(Beetroot)</a:t>
                      </a:r>
                    </a:p>
                  </a:txBody>
                  <a:tcPr>
                    <a:lnT w="25400" cap="flat" cmpd="sng" algn="ctr">
                      <a:noFill/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5.02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25400" cap="flat" cmpd="sng" algn="ctr">
                      <a:noFill/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3.45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25400" cap="flat" cmpd="sng" algn="ctr">
                      <a:noFill/>
                      <a:prstDash val="soli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i="1" kern="1200" baseline="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Cinnamomum</a:t>
                      </a:r>
                      <a:r>
                        <a:rPr lang="en-IN" sz="1800" i="1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IN" sz="1800" i="1" kern="1200" baseline="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zeylanicum</a:t>
                      </a:r>
                      <a:r>
                        <a:rPr lang="en-IN" sz="1800" i="1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(Cinnamon)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6.18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2.24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i="1" kern="1200" baseline="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Chenopodium</a:t>
                      </a:r>
                      <a:r>
                        <a:rPr lang="en-IN" sz="1800" i="1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album (</a:t>
                      </a:r>
                      <a:r>
                        <a:rPr lang="en-IN" sz="1800" i="1" kern="1200" baseline="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Bathua</a:t>
                      </a:r>
                      <a:r>
                        <a:rPr lang="en-IN" sz="1800" i="1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)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7.59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2.18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i="1" kern="1200" baseline="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Trigonella</a:t>
                      </a:r>
                      <a:r>
                        <a:rPr lang="en-IN" sz="1800" i="1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IN" sz="1800" i="1" kern="1200" baseline="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foenum–graecum</a:t>
                      </a:r>
                      <a:r>
                        <a:rPr lang="en-IN" sz="1800" i="1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L. (Fenugreek)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6.87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1.85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85720" y="285728"/>
            <a:ext cx="8501122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80000"/>
              </a:lnSpc>
            </a:pPr>
            <a:r>
              <a:rPr lang="en-IN" sz="2400" b="1" i="1" dirty="0" smtClean="0">
                <a:solidFill>
                  <a:sysClr val="windowText" lastClr="000000"/>
                </a:solidFill>
                <a:latin typeface="Times New Roman" pitchFamily="18" charset="0"/>
                <a:cs typeface="Arial" pitchFamily="34" charset="0"/>
              </a:rPr>
              <a:t>Table 2. Indication of </a:t>
            </a:r>
            <a:r>
              <a:rPr lang="en-IN" sz="2400" b="1" i="1" dirty="0" err="1" smtClean="0">
                <a:solidFill>
                  <a:sysClr val="windowText" lastClr="000000"/>
                </a:solidFill>
                <a:latin typeface="Times New Roman" pitchFamily="18" charset="0"/>
                <a:cs typeface="Arial" pitchFamily="34" charset="0"/>
              </a:rPr>
              <a:t>color</a:t>
            </a:r>
            <a:r>
              <a:rPr lang="en-IN" sz="2400" b="1" i="1" dirty="0" smtClean="0">
                <a:solidFill>
                  <a:sysClr val="windowText" lastClr="000000"/>
                </a:solidFill>
                <a:latin typeface="Times New Roman" pitchFamily="18" charset="0"/>
                <a:cs typeface="Arial" pitchFamily="34" charset="0"/>
              </a:rPr>
              <a:t> change in green synthesis of Iron </a:t>
            </a:r>
            <a:r>
              <a:rPr lang="en-IN" sz="2400" b="1" i="1" dirty="0" err="1" smtClean="0">
                <a:solidFill>
                  <a:sysClr val="windowText" lastClr="000000"/>
                </a:solidFill>
                <a:latin typeface="Times New Roman" pitchFamily="18" charset="0"/>
                <a:cs typeface="Arial" pitchFamily="34" charset="0"/>
              </a:rPr>
              <a:t>nanoparticles</a:t>
            </a:r>
            <a:endParaRPr lang="en-IN" altLang="en-US" sz="2400" b="1" i="1" dirty="0">
              <a:solidFill>
                <a:sysClr val="windowText" lastClr="000000"/>
              </a:solidFill>
              <a:latin typeface="Times New Roman" pitchFamily="18" charset="0"/>
              <a:cs typeface="Arial" pitchFamily="34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524000" y="1397000"/>
          <a:ext cx="6096000" cy="484632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815752"/>
                <a:gridCol w="1622648"/>
                <a:gridCol w="1219200"/>
                <a:gridCol w="1219200"/>
                <a:gridCol w="1219200"/>
              </a:tblGrid>
              <a:tr h="370840">
                <a:tc>
                  <a:txBody>
                    <a:bodyPr/>
                    <a:lstStyle/>
                    <a:p>
                      <a:r>
                        <a:rPr lang="en-IN" sz="1800" b="1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S.No</a:t>
                      </a:r>
                      <a:r>
                        <a:rPr lang="en-IN" sz="18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</a:p>
                    <a:p>
                      <a:endParaRPr lang="en-IN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9525" cap="flat" cmpd="sng" algn="ctr">
                      <a:noFill/>
                      <a:prstDash val="solid"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25400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Nanoparticle</a:t>
                      </a:r>
                      <a:r>
                        <a:rPr lang="en-IN" sz="18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Solution</a:t>
                      </a:r>
                    </a:p>
                    <a:p>
                      <a:endParaRPr lang="en-IN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25400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sz="18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Colour change</a:t>
                      </a:r>
                    </a:p>
                    <a:p>
                      <a:r>
                        <a:rPr lang="en-IN" sz="18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before reduction</a:t>
                      </a:r>
                      <a:endParaRPr lang="en-IN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25400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sz="18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Colour change</a:t>
                      </a:r>
                    </a:p>
                    <a:p>
                      <a:r>
                        <a:rPr lang="en-IN" sz="18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after reduction</a:t>
                      </a:r>
                      <a:endParaRPr lang="en-IN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>
                      <a:noFill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25400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Time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(minutes)</a:t>
                      </a:r>
                      <a:r>
                        <a:rPr lang="en-IN" baseline="30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endParaRPr lang="en-IN" baseline="30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>
                      <a:noFill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25400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25400" cap="flat" cmpd="sng" algn="ctr">
                      <a:noFill/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IN" sz="1800" i="1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Beta </a:t>
                      </a:r>
                      <a:r>
                        <a:rPr lang="en-IN" sz="1800" i="1" kern="1200" baseline="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vulgaris</a:t>
                      </a:r>
                      <a:r>
                        <a:rPr lang="en-IN" sz="1800" i="1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(Beetroot)</a:t>
                      </a:r>
                    </a:p>
                  </a:txBody>
                  <a:tcPr>
                    <a:lnT w="25400" cap="flat" cmpd="sng" algn="ctr">
                      <a:noFill/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IN" sz="18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Dark Red</a:t>
                      </a:r>
                    </a:p>
                  </a:txBody>
                  <a:tcPr>
                    <a:lnT w="25400" cap="flat" cmpd="sng" algn="ctr">
                      <a:noFill/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IN" sz="18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Dark Brown</a:t>
                      </a:r>
                    </a:p>
                  </a:txBody>
                  <a:tcPr>
                    <a:lnT w="25400" cap="flat" cmpd="sng" algn="ctr">
                      <a:noFill/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25400" cap="flat" cmpd="sng" algn="ctr">
                      <a:noFill/>
                      <a:prstDash val="soli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i="1" kern="1200" baseline="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Cinnamomum</a:t>
                      </a:r>
                      <a:r>
                        <a:rPr lang="en-IN" sz="1800" i="1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IN" sz="1800" i="1" kern="1200" baseline="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zeylanicum</a:t>
                      </a:r>
                      <a:r>
                        <a:rPr lang="en-IN" sz="1800" i="1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(Cinnamon)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Yellow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Light Brown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i="1" kern="1200" baseline="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Chenopodium</a:t>
                      </a:r>
                      <a:r>
                        <a:rPr lang="en-IN" sz="1800" i="1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album (</a:t>
                      </a:r>
                      <a:r>
                        <a:rPr lang="en-IN" sz="1800" i="1" kern="1200" baseline="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Bathua</a:t>
                      </a:r>
                      <a:r>
                        <a:rPr lang="en-IN" sz="1800" i="1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)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Dark Green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Light Yellow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i="1" kern="1200" baseline="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Trigonella</a:t>
                      </a:r>
                      <a:r>
                        <a:rPr lang="en-IN" sz="1800" i="1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IN" sz="1800" i="1" kern="1200" baseline="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foenum–graecum</a:t>
                      </a:r>
                      <a:r>
                        <a:rPr lang="en-IN" sz="1800" i="1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L. (Fenugreek)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i="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Light Green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i="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Orange</a:t>
                      </a:r>
                      <a:endParaRPr lang="en-IN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90</a:t>
                      </a:r>
                      <a:endParaRPr lang="en-IN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792088" y="6309320"/>
            <a:ext cx="83884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400" baseline="30000" dirty="0" smtClean="0">
                <a:latin typeface="Times New Roman" pitchFamily="18" charset="0"/>
              </a:rPr>
              <a:t>a</a:t>
            </a:r>
            <a:r>
              <a:rPr lang="en-IN" sz="1400" dirty="0" smtClean="0">
                <a:latin typeface="Times New Roman" pitchFamily="18" charset="0"/>
              </a:rPr>
              <a:t> Immediate change of </a:t>
            </a:r>
            <a:r>
              <a:rPr lang="en-IN" sz="1400" dirty="0" err="1" smtClean="0">
                <a:latin typeface="Times New Roman" pitchFamily="18" charset="0"/>
              </a:rPr>
              <a:t>color</a:t>
            </a:r>
            <a:r>
              <a:rPr lang="en-IN" sz="1400" dirty="0" smtClean="0">
                <a:latin typeface="Times New Roman" pitchFamily="18" charset="0"/>
              </a:rPr>
              <a:t> was observed when the extract and FeCl3 solution were mixed at 50-60 °C with constant stirring</a:t>
            </a:r>
            <a:endParaRPr lang="en-IN" sz="1400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42911" y="221739"/>
            <a:ext cx="800105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latin typeface="Times New Roman" pitchFamily="18" charset="0"/>
              </a:rPr>
              <a:t> </a:t>
            </a:r>
            <a:r>
              <a:rPr lang="en-IN" sz="2400" b="1" i="1" u="sng" dirty="0" smtClean="0">
                <a:latin typeface="Times New Roman" pitchFamily="18" charset="0"/>
              </a:rPr>
              <a:t>Figure 1. </a:t>
            </a:r>
            <a:r>
              <a:rPr lang="en-IN" sz="2400" b="1" i="1" u="sng" dirty="0" err="1" smtClean="0">
                <a:latin typeface="Times New Roman" pitchFamily="18" charset="0"/>
              </a:rPr>
              <a:t>Color</a:t>
            </a:r>
            <a:r>
              <a:rPr lang="en-IN" sz="2400" b="1" i="1" u="sng" dirty="0" smtClean="0">
                <a:latin typeface="Times New Roman" pitchFamily="18" charset="0"/>
              </a:rPr>
              <a:t> change during green synthesis of Iron </a:t>
            </a:r>
            <a:r>
              <a:rPr lang="en-IN" sz="2400" b="1" i="1" u="sng" dirty="0" err="1" smtClean="0">
                <a:latin typeface="Times New Roman" pitchFamily="18" charset="0"/>
              </a:rPr>
              <a:t>nanoparticles</a:t>
            </a:r>
            <a:endParaRPr lang="en-US" sz="2400" dirty="0"/>
          </a:p>
        </p:txBody>
      </p:sp>
      <p:pic>
        <p:nvPicPr>
          <p:cNvPr id="5836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484784"/>
            <a:ext cx="720080" cy="2140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1484784"/>
            <a:ext cx="792088" cy="2159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38002" y="1484784"/>
            <a:ext cx="822230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71140" y="1484784"/>
            <a:ext cx="773268" cy="2160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3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87624" y="4365104"/>
            <a:ext cx="792088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4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771800" y="4365104"/>
            <a:ext cx="864096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5" name="Picture 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292080" y="4365104"/>
            <a:ext cx="757979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6" name="Picture 8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804248" y="4365104"/>
            <a:ext cx="864096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3"/>
          <p:cNvSpPr/>
          <p:nvPr/>
        </p:nvSpPr>
        <p:spPr>
          <a:xfrm>
            <a:off x="197768" y="3646765"/>
            <a:ext cx="26460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800" b="1" dirty="0" err="1" smtClean="0">
                <a:latin typeface="Times New Roman" pitchFamily="18" charset="0"/>
              </a:rPr>
              <a:t>Color</a:t>
            </a:r>
            <a:r>
              <a:rPr lang="en-IN" sz="1800" b="1" dirty="0" smtClean="0">
                <a:latin typeface="Times New Roman" pitchFamily="18" charset="0"/>
              </a:rPr>
              <a:t> change from </a:t>
            </a:r>
            <a:r>
              <a:rPr lang="en-IN" sz="1800" b="1" i="1" dirty="0" smtClean="0">
                <a:latin typeface="Times New Roman" pitchFamily="18" charset="0"/>
              </a:rPr>
              <a:t>Beta </a:t>
            </a:r>
            <a:r>
              <a:rPr lang="en-IN" sz="1800" b="1" i="1" dirty="0" err="1" smtClean="0">
                <a:latin typeface="Times New Roman" pitchFamily="18" charset="0"/>
              </a:rPr>
              <a:t>Vulgaris</a:t>
            </a:r>
            <a:r>
              <a:rPr lang="en-IN" sz="1800" b="1" dirty="0" smtClean="0">
                <a:latin typeface="Times New Roman" pitchFamily="18" charset="0"/>
              </a:rPr>
              <a:t> (Beetroot)</a:t>
            </a:r>
            <a:endParaRPr lang="en-IN" dirty="0"/>
          </a:p>
        </p:txBody>
      </p:sp>
      <p:sp>
        <p:nvSpPr>
          <p:cNvPr id="15" name="Right Arrow 14"/>
          <p:cNvSpPr/>
          <p:nvPr/>
        </p:nvSpPr>
        <p:spPr>
          <a:xfrm>
            <a:off x="1187624" y="2420888"/>
            <a:ext cx="648072" cy="432048"/>
          </a:xfrm>
          <a:prstGeom prst="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Right Arrow 15"/>
          <p:cNvSpPr/>
          <p:nvPr/>
        </p:nvSpPr>
        <p:spPr>
          <a:xfrm>
            <a:off x="6732240" y="2348880"/>
            <a:ext cx="648072" cy="432048"/>
          </a:xfrm>
          <a:prstGeom prst="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Rectangle 16"/>
          <p:cNvSpPr/>
          <p:nvPr/>
        </p:nvSpPr>
        <p:spPr>
          <a:xfrm>
            <a:off x="5220072" y="3573016"/>
            <a:ext cx="37444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800" b="1" dirty="0" err="1" smtClean="0">
                <a:latin typeface="Times New Roman" pitchFamily="18" charset="0"/>
              </a:rPr>
              <a:t>Color</a:t>
            </a:r>
            <a:r>
              <a:rPr lang="en-IN" sz="1800" b="1" dirty="0" smtClean="0">
                <a:latin typeface="Times New Roman" pitchFamily="18" charset="0"/>
              </a:rPr>
              <a:t> change from </a:t>
            </a:r>
            <a:r>
              <a:rPr lang="en-IN" sz="1800" b="1" i="1" dirty="0" err="1" smtClean="0">
                <a:latin typeface="Times New Roman" pitchFamily="18" charset="0"/>
              </a:rPr>
              <a:t>Cinnamomum</a:t>
            </a:r>
            <a:r>
              <a:rPr lang="en-IN" sz="1800" b="1" i="1" dirty="0" smtClean="0">
                <a:latin typeface="Times New Roman" pitchFamily="18" charset="0"/>
              </a:rPr>
              <a:t> </a:t>
            </a:r>
            <a:r>
              <a:rPr lang="en-IN" sz="1800" b="1" i="1" dirty="0" err="1" smtClean="0">
                <a:latin typeface="Times New Roman" pitchFamily="18" charset="0"/>
              </a:rPr>
              <a:t>zeylanicum</a:t>
            </a:r>
            <a:r>
              <a:rPr lang="en-IN" sz="1800" b="1" dirty="0" smtClean="0">
                <a:latin typeface="Times New Roman" pitchFamily="18" charset="0"/>
              </a:rPr>
              <a:t> (Cinnamon)</a:t>
            </a:r>
            <a:endParaRPr lang="en-IN" dirty="0"/>
          </a:p>
        </p:txBody>
      </p:sp>
      <p:sp>
        <p:nvSpPr>
          <p:cNvPr id="18" name="Right Arrow 17"/>
          <p:cNvSpPr/>
          <p:nvPr/>
        </p:nvSpPr>
        <p:spPr>
          <a:xfrm>
            <a:off x="2051720" y="5085184"/>
            <a:ext cx="648072" cy="432048"/>
          </a:xfrm>
          <a:prstGeom prst="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Right Arrow 18"/>
          <p:cNvSpPr/>
          <p:nvPr/>
        </p:nvSpPr>
        <p:spPr>
          <a:xfrm>
            <a:off x="6084168" y="5085184"/>
            <a:ext cx="648072" cy="432048"/>
          </a:xfrm>
          <a:prstGeom prst="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" name="Rectangle 19"/>
          <p:cNvSpPr/>
          <p:nvPr/>
        </p:nvSpPr>
        <p:spPr>
          <a:xfrm>
            <a:off x="611560" y="6211669"/>
            <a:ext cx="37444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800" b="1" dirty="0" err="1" smtClean="0">
                <a:latin typeface="Times New Roman" pitchFamily="18" charset="0"/>
              </a:rPr>
              <a:t>Color</a:t>
            </a:r>
            <a:r>
              <a:rPr lang="en-IN" sz="1800" b="1" dirty="0" smtClean="0">
                <a:latin typeface="Times New Roman" pitchFamily="18" charset="0"/>
              </a:rPr>
              <a:t> change from </a:t>
            </a:r>
            <a:r>
              <a:rPr lang="en-IN" sz="1800" b="1" i="1" dirty="0" err="1" smtClean="0">
                <a:latin typeface="Times New Roman" pitchFamily="18" charset="0"/>
              </a:rPr>
              <a:t>Chenopodium</a:t>
            </a:r>
            <a:r>
              <a:rPr lang="en-IN" sz="1800" b="1" i="1" dirty="0" smtClean="0">
                <a:latin typeface="Times New Roman" pitchFamily="18" charset="0"/>
              </a:rPr>
              <a:t> album</a:t>
            </a:r>
            <a:r>
              <a:rPr lang="en-IN" sz="1800" b="1" dirty="0" smtClean="0">
                <a:latin typeface="Times New Roman" pitchFamily="18" charset="0"/>
              </a:rPr>
              <a:t> (</a:t>
            </a:r>
            <a:r>
              <a:rPr lang="en-IN" sz="1800" b="1" dirty="0" err="1" smtClean="0">
                <a:latin typeface="Times New Roman" pitchFamily="18" charset="0"/>
              </a:rPr>
              <a:t>Bathua</a:t>
            </a:r>
            <a:r>
              <a:rPr lang="en-IN" sz="1800" b="1" dirty="0" smtClean="0">
                <a:latin typeface="Times New Roman" pitchFamily="18" charset="0"/>
              </a:rPr>
              <a:t>)</a:t>
            </a:r>
            <a:endParaRPr lang="en-IN" dirty="0"/>
          </a:p>
        </p:txBody>
      </p:sp>
      <p:sp>
        <p:nvSpPr>
          <p:cNvPr id="22" name="Rectangle 21"/>
          <p:cNvSpPr/>
          <p:nvPr/>
        </p:nvSpPr>
        <p:spPr>
          <a:xfrm>
            <a:off x="5076056" y="6165304"/>
            <a:ext cx="35283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800" b="1" dirty="0" err="1" smtClean="0">
                <a:latin typeface="Times New Roman" pitchFamily="18" charset="0"/>
              </a:rPr>
              <a:t>Color</a:t>
            </a:r>
            <a:r>
              <a:rPr lang="en-IN" sz="1800" b="1" dirty="0" smtClean="0">
                <a:latin typeface="Times New Roman" pitchFamily="18" charset="0"/>
              </a:rPr>
              <a:t> change from </a:t>
            </a:r>
            <a:r>
              <a:rPr lang="en-IN" sz="1800" b="1" i="1" dirty="0" err="1" smtClean="0">
                <a:latin typeface="Times New Roman" pitchFamily="18" charset="0"/>
              </a:rPr>
              <a:t>Trigonella</a:t>
            </a:r>
            <a:r>
              <a:rPr lang="en-IN" sz="1800" b="1" i="1" dirty="0" smtClean="0">
                <a:latin typeface="Times New Roman" pitchFamily="18" charset="0"/>
              </a:rPr>
              <a:t> </a:t>
            </a:r>
            <a:r>
              <a:rPr lang="en-IN" sz="1800" b="1" i="1" dirty="0" err="1" smtClean="0">
                <a:latin typeface="Times New Roman" pitchFamily="18" charset="0"/>
              </a:rPr>
              <a:t>foenum–graecum</a:t>
            </a:r>
            <a:r>
              <a:rPr lang="en-IN" sz="1800" b="1" i="1" dirty="0" smtClean="0">
                <a:latin typeface="Times New Roman" pitchFamily="18" charset="0"/>
              </a:rPr>
              <a:t> L. </a:t>
            </a:r>
            <a:r>
              <a:rPr lang="en-IN" sz="1800" b="1" dirty="0" smtClean="0">
                <a:latin typeface="Times New Roman" pitchFamily="18" charset="0"/>
              </a:rPr>
              <a:t>(Fenugreek)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2800" b="1" dirty="0" smtClean="0">
                <a:latin typeface="Times New Roman" pitchFamily="18" charset="0"/>
                <a:cs typeface="Times New Roman" pitchFamily="18" charset="0"/>
                <a:sym typeface="Copperplate Gothic Bold" pitchFamily="34" charset="0"/>
              </a:rPr>
              <a:t>UV-Vis Spectroscopy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dirty="0">
                <a:latin typeface="Times New Roman" pitchFamily="18" charset="0"/>
                <a:cs typeface="Times New Roman" pitchFamily="18" charset="0"/>
              </a:rPr>
            </a:b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83568" y="4509120"/>
            <a:ext cx="784887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IN" sz="1800" b="1" dirty="0" smtClean="0">
                <a:latin typeface="Times New Roman" pitchFamily="18" charset="0"/>
              </a:rPr>
              <a:t>Figure 2. UV-</a:t>
            </a:r>
            <a:r>
              <a:rPr lang="en-IN" sz="1800" b="1" dirty="0" err="1" smtClean="0">
                <a:latin typeface="Times New Roman" pitchFamily="18" charset="0"/>
              </a:rPr>
              <a:t>vis</a:t>
            </a:r>
            <a:r>
              <a:rPr lang="en-IN" sz="1800" b="1" dirty="0" smtClean="0">
                <a:latin typeface="Times New Roman" pitchFamily="18" charset="0"/>
              </a:rPr>
              <a:t> adsorption spectra of iron </a:t>
            </a:r>
            <a:r>
              <a:rPr lang="en-IN" sz="1800" b="1" dirty="0" err="1" smtClean="0">
                <a:latin typeface="Times New Roman" pitchFamily="18" charset="0"/>
              </a:rPr>
              <a:t>nanoparticles</a:t>
            </a:r>
            <a:r>
              <a:rPr lang="en-IN" sz="1800" b="1" dirty="0" smtClean="0">
                <a:latin typeface="Times New Roman" pitchFamily="18" charset="0"/>
              </a:rPr>
              <a:t> after </a:t>
            </a:r>
            <a:r>
              <a:rPr lang="en-IN" sz="1800" b="1" dirty="0" err="1" smtClean="0">
                <a:latin typeface="Times New Roman" pitchFamily="18" charset="0"/>
              </a:rPr>
              <a:t>bioreduction</a:t>
            </a:r>
            <a:r>
              <a:rPr lang="en-IN" sz="1800" b="1" dirty="0" smtClean="0">
                <a:latin typeface="Times New Roman" pitchFamily="18" charset="0"/>
              </a:rPr>
              <a:t> kinetics of the reaction of aqueous iron ions with a) Series 1: Beta </a:t>
            </a:r>
            <a:r>
              <a:rPr lang="en-IN" sz="1800" b="1" dirty="0" err="1" smtClean="0">
                <a:latin typeface="Times New Roman" pitchFamily="18" charset="0"/>
              </a:rPr>
              <a:t>Vulgaris</a:t>
            </a:r>
            <a:r>
              <a:rPr lang="en-IN" sz="1800" b="1" dirty="0" smtClean="0">
                <a:latin typeface="Times New Roman" pitchFamily="18" charset="0"/>
              </a:rPr>
              <a:t> (Beetroot) extract; b) Series 2: </a:t>
            </a:r>
            <a:r>
              <a:rPr lang="en-IN" sz="1800" b="1" dirty="0" err="1" smtClean="0">
                <a:latin typeface="Times New Roman" pitchFamily="18" charset="0"/>
              </a:rPr>
              <a:t>Cinnamomum</a:t>
            </a:r>
            <a:r>
              <a:rPr lang="en-IN" sz="1800" b="1" dirty="0" smtClean="0">
                <a:latin typeface="Times New Roman" pitchFamily="18" charset="0"/>
              </a:rPr>
              <a:t> </a:t>
            </a:r>
            <a:r>
              <a:rPr lang="en-IN" sz="1800" b="1" dirty="0" err="1" smtClean="0">
                <a:latin typeface="Times New Roman" pitchFamily="18" charset="0"/>
              </a:rPr>
              <a:t>zeylanicum</a:t>
            </a:r>
            <a:r>
              <a:rPr lang="en-IN" sz="1800" b="1" dirty="0" smtClean="0">
                <a:latin typeface="Times New Roman" pitchFamily="18" charset="0"/>
              </a:rPr>
              <a:t> (Cinnamon) extract; c) Series 3: </a:t>
            </a:r>
            <a:r>
              <a:rPr lang="en-IN" sz="1800" b="1" dirty="0" err="1" smtClean="0">
                <a:latin typeface="Times New Roman" pitchFamily="18" charset="0"/>
              </a:rPr>
              <a:t>Chenopodium</a:t>
            </a:r>
            <a:r>
              <a:rPr lang="en-IN" sz="1800" b="1" dirty="0" smtClean="0">
                <a:latin typeface="Times New Roman" pitchFamily="18" charset="0"/>
              </a:rPr>
              <a:t> album (</a:t>
            </a:r>
            <a:r>
              <a:rPr lang="en-IN" sz="1800" b="1" dirty="0" err="1" smtClean="0">
                <a:latin typeface="Times New Roman" pitchFamily="18" charset="0"/>
              </a:rPr>
              <a:t>Bathua</a:t>
            </a:r>
            <a:r>
              <a:rPr lang="en-IN" sz="1800" b="1" dirty="0" smtClean="0">
                <a:latin typeface="Times New Roman" pitchFamily="18" charset="0"/>
              </a:rPr>
              <a:t>) extract; d) Series 4: </a:t>
            </a:r>
            <a:r>
              <a:rPr lang="en-IN" sz="1800" b="1" dirty="0" err="1" smtClean="0">
                <a:latin typeface="Times New Roman" pitchFamily="18" charset="0"/>
              </a:rPr>
              <a:t>Trigonella</a:t>
            </a:r>
            <a:r>
              <a:rPr lang="en-IN" sz="1800" b="1" dirty="0" smtClean="0">
                <a:latin typeface="Times New Roman" pitchFamily="18" charset="0"/>
              </a:rPr>
              <a:t> </a:t>
            </a:r>
            <a:r>
              <a:rPr lang="en-IN" sz="1800" b="1" dirty="0" err="1" smtClean="0">
                <a:latin typeface="Times New Roman" pitchFamily="18" charset="0"/>
              </a:rPr>
              <a:t>foenum–graecum</a:t>
            </a:r>
            <a:r>
              <a:rPr lang="en-IN" sz="1800" b="1" dirty="0" smtClean="0">
                <a:latin typeface="Times New Roman" pitchFamily="18" charset="0"/>
              </a:rPr>
              <a:t> L. (Fenugreek) extract</a:t>
            </a:r>
            <a:endParaRPr lang="en-IN" sz="1800" b="1" dirty="0">
              <a:latin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1124744"/>
            <a:ext cx="5612854" cy="3484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28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Separation procedures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dirty="0">
                <a:latin typeface="Times New Roman" pitchFamily="18" charset="0"/>
                <a:cs typeface="Times New Roman" pitchFamily="18" charset="0"/>
              </a:rPr>
            </a:b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8229600" cy="4925144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  <a:buNone/>
            </a:pPr>
            <a:r>
              <a:rPr lang="en-US" sz="2000" b="1" u="sng" dirty="0" smtClean="0"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 pH Analysis</a:t>
            </a:r>
            <a:endParaRPr lang="en-US" sz="2000" dirty="0">
              <a:latin typeface="Times New Roman" pitchFamily="18" charset="0"/>
              <a:cs typeface="Times New Roman" pitchFamily="18" charset="0"/>
              <a:sym typeface="Calibri" pitchFamily="34" charset="0"/>
            </a:endParaRPr>
          </a:p>
          <a:p>
            <a:pPr algn="just" eaLnBrk="1" hangingPunct="1">
              <a:lnSpc>
                <a:spcPct val="80000"/>
              </a:lnSpc>
              <a:buNone/>
            </a:pPr>
            <a:r>
              <a:rPr lang="en-IN" sz="2000" dirty="0" smtClean="0"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The pH was determined by using Digital pH meter </a:t>
            </a:r>
            <a:r>
              <a:rPr lang="en-IN" sz="2000" dirty="0" err="1" smtClean="0"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Systronics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. The pH of the reduced solution with </a:t>
            </a:r>
            <a:r>
              <a:rPr lang="en-IN" sz="2000" dirty="0" err="1" smtClean="0"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Nanoparticle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 synthesized was found to be acidic. After reduction the pH of every sample was found to decrease and move towards the acidic range.</a:t>
            </a:r>
          </a:p>
          <a:p>
            <a:pPr algn="just" eaLnBrk="1" hangingPunct="1">
              <a:lnSpc>
                <a:spcPct val="80000"/>
              </a:lnSpc>
              <a:buNone/>
            </a:pPr>
            <a:r>
              <a:rPr lang="en-US" sz="2000" b="1" u="sng" dirty="0" smtClean="0"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FTIR Analysis </a:t>
            </a:r>
            <a:endParaRPr lang="en-IN" sz="2000" dirty="0" smtClean="0">
              <a:latin typeface="Times New Roman" pitchFamily="18" charset="0"/>
              <a:cs typeface="Times New Roman" pitchFamily="18" charset="0"/>
              <a:sym typeface="Times New Roman" pitchFamily="18" charset="0"/>
            </a:endParaRPr>
          </a:p>
          <a:p>
            <a:pPr algn="just" eaLnBrk="1" hangingPunct="1">
              <a:lnSpc>
                <a:spcPct val="80000"/>
              </a:lnSpc>
              <a:buNone/>
            </a:pPr>
            <a:r>
              <a:rPr lang="en-IN" sz="2000" dirty="0" smtClean="0"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The FTIR spectrum of iron </a:t>
            </a:r>
            <a:r>
              <a:rPr lang="en-IN" sz="2000" dirty="0" err="1" smtClean="0"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nanoparticles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 showed major absorption bands. The peaks 3369 and 1096 cm</a:t>
            </a:r>
            <a:r>
              <a:rPr lang="en-IN" sz="2000" baseline="30000" dirty="0" smtClean="0"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-1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 represented the characteristic band of O-H group and sulphate groups respectively. The band 617 cm</a:t>
            </a:r>
            <a:r>
              <a:rPr lang="en-IN" sz="2000" baseline="30000" dirty="0" smtClean="0"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-1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 represented the Fe-O stretching.</a:t>
            </a:r>
          </a:p>
          <a:p>
            <a:pPr algn="just" eaLnBrk="1" hangingPunct="1">
              <a:lnSpc>
                <a:spcPct val="80000"/>
              </a:lnSpc>
              <a:buNone/>
            </a:pPr>
            <a:r>
              <a:rPr lang="en-US" sz="2000" b="1" u="sng" dirty="0" smtClean="0"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UV-Vis Spectral Analysis </a:t>
            </a:r>
            <a:endParaRPr lang="en-IN" sz="2000" dirty="0" smtClean="0">
              <a:latin typeface="Times New Roman" pitchFamily="18" charset="0"/>
              <a:cs typeface="Times New Roman" pitchFamily="18" charset="0"/>
              <a:sym typeface="Times New Roman" pitchFamily="18" charset="0"/>
            </a:endParaRPr>
          </a:p>
          <a:p>
            <a:pPr algn="just" eaLnBrk="1" hangingPunct="1">
              <a:lnSpc>
                <a:spcPct val="80000"/>
              </a:lnSpc>
              <a:buNone/>
            </a:pPr>
            <a:r>
              <a:rPr lang="en-IN" sz="2000" dirty="0" smtClean="0"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The </a:t>
            </a:r>
            <a:r>
              <a:rPr lang="en-IN" sz="2000" dirty="0" err="1" smtClean="0"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bioreduction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 of Fe</a:t>
            </a:r>
            <a:r>
              <a:rPr lang="en-IN" sz="2000" baseline="30000" dirty="0" smtClean="0"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+3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 in aqueous solutions was monitored by periodic sampling of aliquots of the mixture and subsequently measuring UV–Vis spectra. UV-Vis spectral analysis was done by using UV-Vis spectrophotometer </a:t>
            </a:r>
            <a:r>
              <a:rPr lang="en-IN" sz="2000" dirty="0" err="1" smtClean="0"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Systronics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 118 at the range of 200-700 nm and the absorption peaks at 216-265 nm regions due to the excitation of surface </a:t>
            </a:r>
            <a:r>
              <a:rPr lang="en-IN" sz="2000" dirty="0" err="1" smtClean="0"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plasmon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 vibrations in the iron </a:t>
            </a:r>
            <a:r>
              <a:rPr lang="en-IN" sz="2000" dirty="0" err="1" smtClean="0"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nanoparticles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 were observed, which are identical to the characteristics UV visible spectrum of metallic iron.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FAAS.</a:t>
            </a:r>
          </a:p>
          <a:p>
            <a:pPr algn="just" eaLnBrk="1" hangingPunct="1">
              <a:lnSpc>
                <a:spcPct val="80000"/>
              </a:lnSpc>
            </a:pPr>
            <a:endParaRPr lang="en-US" sz="2000" dirty="0">
              <a:latin typeface="Times New Roman" pitchFamily="18" charset="0"/>
              <a:cs typeface="Times New Roman" pitchFamily="18" charset="0"/>
              <a:sym typeface="Times New Roman" pitchFamily="18" charset="0"/>
            </a:endParaRPr>
          </a:p>
          <a:p>
            <a:pPr eaLnBrk="1" hangingPunct="1">
              <a:lnSpc>
                <a:spcPct val="80000"/>
              </a:lnSpc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29600" cy="779462"/>
          </a:xfrm>
        </p:spPr>
        <p:txBody>
          <a:bodyPr/>
          <a:lstStyle/>
          <a:p>
            <a:pPr eaLnBrk="1" hangingPunct="1"/>
            <a:r>
              <a:rPr lang="en-US" sz="2800" b="1" dirty="0"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Concluding Remarks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57158" y="1142984"/>
            <a:ext cx="8229600" cy="5715016"/>
          </a:xfrm>
        </p:spPr>
        <p:txBody>
          <a:bodyPr/>
          <a:lstStyle/>
          <a:p>
            <a:pPr algn="just"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lang="en-IN" sz="1800" dirty="0" smtClean="0">
                <a:latin typeface="Times New Roman" pitchFamily="18" charset="0"/>
                <a:sym typeface="Times New Roman" pitchFamily="18" charset="0"/>
              </a:rPr>
              <a:t>The extracts of plants and spice selected for this study were found to be capable of producing Iron </a:t>
            </a:r>
            <a:r>
              <a:rPr lang="en-IN" sz="1800" dirty="0" err="1" smtClean="0">
                <a:latin typeface="Times New Roman" pitchFamily="18" charset="0"/>
                <a:sym typeface="Times New Roman" pitchFamily="18" charset="0"/>
              </a:rPr>
              <a:t>nanoparticle</a:t>
            </a:r>
            <a:r>
              <a:rPr lang="en-IN" sz="1800" dirty="0" smtClean="0">
                <a:latin typeface="Times New Roman" pitchFamily="18" charset="0"/>
                <a:sym typeface="Times New Roman" pitchFamily="18" charset="0"/>
              </a:rPr>
              <a:t>. </a:t>
            </a:r>
          </a:p>
          <a:p>
            <a:pPr algn="just"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lang="en-IN" sz="1800" dirty="0" smtClean="0">
                <a:latin typeface="Times New Roman" pitchFamily="18" charset="0"/>
                <a:sym typeface="Times New Roman" pitchFamily="18" charset="0"/>
              </a:rPr>
              <a:t>Under the UV-Visible wavelength, </a:t>
            </a:r>
            <a:r>
              <a:rPr lang="en-IN" sz="1800" dirty="0" err="1" smtClean="0">
                <a:latin typeface="Times New Roman" pitchFamily="18" charset="0"/>
                <a:sym typeface="Times New Roman" pitchFamily="18" charset="0"/>
              </a:rPr>
              <a:t>Nanoparticles</a:t>
            </a:r>
            <a:r>
              <a:rPr lang="en-IN" sz="1800" dirty="0" smtClean="0">
                <a:latin typeface="Times New Roman" pitchFamily="18" charset="0"/>
                <a:sym typeface="Times New Roman" pitchFamily="18" charset="0"/>
              </a:rPr>
              <a:t> showed quiet good surface </a:t>
            </a:r>
            <a:r>
              <a:rPr lang="en-IN" sz="1800" dirty="0" err="1" smtClean="0">
                <a:latin typeface="Times New Roman" pitchFamily="18" charset="0"/>
                <a:sym typeface="Times New Roman" pitchFamily="18" charset="0"/>
              </a:rPr>
              <a:t>plasmon</a:t>
            </a:r>
            <a:r>
              <a:rPr lang="en-IN" sz="1800" dirty="0" smtClean="0">
                <a:latin typeface="Times New Roman" pitchFamily="18" charset="0"/>
                <a:sym typeface="Times New Roman" pitchFamily="18" charset="0"/>
              </a:rPr>
              <a:t> resonance </a:t>
            </a:r>
            <a:r>
              <a:rPr lang="en-IN" sz="1800" dirty="0" err="1" smtClean="0">
                <a:latin typeface="Times New Roman" pitchFamily="18" charset="0"/>
                <a:sym typeface="Times New Roman" pitchFamily="18" charset="0"/>
              </a:rPr>
              <a:t>behavior</a:t>
            </a:r>
            <a:r>
              <a:rPr lang="en-IN" sz="1800" dirty="0" smtClean="0">
                <a:latin typeface="Times New Roman" pitchFamily="18" charset="0"/>
                <a:sym typeface="Times New Roman" pitchFamily="18" charset="0"/>
              </a:rPr>
              <a:t>.</a:t>
            </a:r>
          </a:p>
          <a:p>
            <a:pPr algn="just"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lang="en-IN" sz="1800" dirty="0" smtClean="0">
                <a:latin typeface="Times New Roman" pitchFamily="18" charset="0"/>
                <a:sym typeface="Times New Roman" pitchFamily="18" charset="0"/>
              </a:rPr>
              <a:t>The </a:t>
            </a:r>
            <a:r>
              <a:rPr lang="en-IN" sz="1800" dirty="0" err="1" smtClean="0">
                <a:latin typeface="Times New Roman" pitchFamily="18" charset="0"/>
                <a:sym typeface="Times New Roman" pitchFamily="18" charset="0"/>
              </a:rPr>
              <a:t>color</a:t>
            </a:r>
            <a:r>
              <a:rPr lang="en-IN" sz="1800" dirty="0" smtClean="0">
                <a:latin typeface="Times New Roman" pitchFamily="18" charset="0"/>
                <a:sym typeface="Times New Roman" pitchFamily="18" charset="0"/>
              </a:rPr>
              <a:t> change was also remarkable when Ferric chloride was mixed with reducing agent </a:t>
            </a:r>
            <a:r>
              <a:rPr lang="en-IN" sz="1800" dirty="0" err="1" smtClean="0">
                <a:latin typeface="Times New Roman" pitchFamily="18" charset="0"/>
                <a:sym typeface="Times New Roman" pitchFamily="18" charset="0"/>
              </a:rPr>
              <a:t>i.e</a:t>
            </a:r>
            <a:r>
              <a:rPr lang="en-IN" sz="1800" dirty="0" smtClean="0">
                <a:latin typeface="Times New Roman" pitchFamily="18" charset="0"/>
                <a:sym typeface="Times New Roman" pitchFamily="18" charset="0"/>
              </a:rPr>
              <a:t> plants and spice extract.</a:t>
            </a:r>
          </a:p>
          <a:p>
            <a:pPr algn="just"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lang="en-IN" sz="1800" dirty="0" smtClean="0">
                <a:latin typeface="Times New Roman" pitchFamily="18" charset="0"/>
                <a:sym typeface="Times New Roman" pitchFamily="18" charset="0"/>
              </a:rPr>
              <a:t>As and when reduction occurred the </a:t>
            </a:r>
            <a:r>
              <a:rPr lang="en-IN" sz="1800" dirty="0" err="1" smtClean="0">
                <a:latin typeface="Times New Roman" pitchFamily="18" charset="0"/>
                <a:sym typeface="Times New Roman" pitchFamily="18" charset="0"/>
              </a:rPr>
              <a:t>color</a:t>
            </a:r>
            <a:r>
              <a:rPr lang="en-IN" sz="1800" dirty="0" smtClean="0">
                <a:latin typeface="Times New Roman" pitchFamily="18" charset="0"/>
                <a:sym typeface="Times New Roman" pitchFamily="18" charset="0"/>
              </a:rPr>
              <a:t> changed with concerned change in pH of solution. </a:t>
            </a:r>
          </a:p>
          <a:p>
            <a:pPr algn="just"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lang="en-IN" sz="1800" dirty="0" smtClean="0">
                <a:latin typeface="Times New Roman" pitchFamily="18" charset="0"/>
                <a:sym typeface="Times New Roman" pitchFamily="18" charset="0"/>
              </a:rPr>
              <a:t>Success of such a rapid time scale for synthesis of metallic </a:t>
            </a:r>
            <a:r>
              <a:rPr lang="en-IN" sz="1800" dirty="0" err="1" smtClean="0">
                <a:latin typeface="Times New Roman" pitchFamily="18" charset="0"/>
                <a:sym typeface="Times New Roman" pitchFamily="18" charset="0"/>
              </a:rPr>
              <a:t>nanoparticles</a:t>
            </a:r>
            <a:r>
              <a:rPr lang="en-IN" sz="1800" dirty="0" smtClean="0">
                <a:latin typeface="Times New Roman" pitchFamily="18" charset="0"/>
                <a:sym typeface="Times New Roman" pitchFamily="18" charset="0"/>
              </a:rPr>
              <a:t> is an alternative to chemical synthesis protocols and low cost </a:t>
            </a:r>
            <a:r>
              <a:rPr lang="en-IN" sz="1800" dirty="0" err="1" smtClean="0">
                <a:latin typeface="Times New Roman" pitchFamily="18" charset="0"/>
                <a:sym typeface="Times New Roman" pitchFamily="18" charset="0"/>
              </a:rPr>
              <a:t>reductant</a:t>
            </a:r>
            <a:r>
              <a:rPr lang="en-IN" sz="1800" dirty="0" smtClean="0">
                <a:latin typeface="Times New Roman" pitchFamily="18" charset="0"/>
                <a:sym typeface="Times New Roman" pitchFamily="18" charset="0"/>
              </a:rPr>
              <a:t> for synthesizing iron </a:t>
            </a:r>
            <a:r>
              <a:rPr lang="en-IN" sz="1800" dirty="0" err="1" smtClean="0">
                <a:latin typeface="Times New Roman" pitchFamily="18" charset="0"/>
                <a:sym typeface="Times New Roman" pitchFamily="18" charset="0"/>
              </a:rPr>
              <a:t>nanoparticles</a:t>
            </a:r>
            <a:r>
              <a:rPr lang="en-IN" sz="1800" dirty="0" smtClean="0">
                <a:latin typeface="Times New Roman" pitchFamily="18" charset="0"/>
                <a:sym typeface="Times New Roman" pitchFamily="18" charset="0"/>
              </a:rPr>
              <a:t>. </a:t>
            </a:r>
          </a:p>
          <a:p>
            <a:pPr algn="just"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lang="en-IN" sz="1800" dirty="0" smtClean="0">
                <a:latin typeface="Times New Roman" pitchFamily="18" charset="0"/>
                <a:sym typeface="Times New Roman" pitchFamily="18" charset="0"/>
              </a:rPr>
              <a:t>For more confirmation we plan </a:t>
            </a:r>
            <a:r>
              <a:rPr lang="en-IN" sz="1800" smtClean="0">
                <a:latin typeface="Times New Roman" pitchFamily="18" charset="0"/>
                <a:sym typeface="Times New Roman" pitchFamily="18" charset="0"/>
              </a:rPr>
              <a:t>to conduct further </a:t>
            </a:r>
            <a:r>
              <a:rPr lang="en-IN" sz="1800" dirty="0" smtClean="0">
                <a:latin typeface="Times New Roman" pitchFamily="18" charset="0"/>
                <a:sym typeface="Times New Roman" pitchFamily="18" charset="0"/>
              </a:rPr>
              <a:t>studies using higher characterization techniques such as XRD, SEM, TEM, FTRI, etc.</a:t>
            </a:r>
            <a:endParaRPr lang="en-US" sz="1800" dirty="0">
              <a:latin typeface="Times New Roman" pitchFamily="18" charset="0"/>
              <a:sym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29600" cy="779462"/>
          </a:xfrm>
        </p:spPr>
        <p:txBody>
          <a:bodyPr/>
          <a:lstStyle/>
          <a:p>
            <a:pPr eaLnBrk="1" hangingPunct="1"/>
            <a:r>
              <a:rPr lang="en-US" sz="2800" b="1" dirty="0"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Concluding Remarks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57158" y="1142984"/>
            <a:ext cx="8229600" cy="5715016"/>
          </a:xfrm>
        </p:spPr>
        <p:txBody>
          <a:bodyPr/>
          <a:lstStyle/>
          <a:p>
            <a:pPr algn="just"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lang="en-IN" sz="1800" dirty="0" smtClean="0">
                <a:latin typeface="Times New Roman" pitchFamily="18" charset="0"/>
                <a:sym typeface="Times New Roman" pitchFamily="18" charset="0"/>
              </a:rPr>
              <a:t>The extracts of plants and spice selected for this study were found to be capable of producing Iron </a:t>
            </a:r>
            <a:r>
              <a:rPr lang="en-IN" sz="1800" dirty="0" err="1" smtClean="0">
                <a:latin typeface="Times New Roman" pitchFamily="18" charset="0"/>
                <a:sym typeface="Times New Roman" pitchFamily="18" charset="0"/>
              </a:rPr>
              <a:t>nanoparticle</a:t>
            </a:r>
            <a:r>
              <a:rPr lang="en-IN" sz="1800" dirty="0" smtClean="0">
                <a:latin typeface="Times New Roman" pitchFamily="18" charset="0"/>
                <a:sym typeface="Times New Roman" pitchFamily="18" charset="0"/>
              </a:rPr>
              <a:t>. </a:t>
            </a:r>
          </a:p>
          <a:p>
            <a:pPr algn="just"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lang="en-IN" sz="1800" dirty="0" smtClean="0">
                <a:latin typeface="Times New Roman" pitchFamily="18" charset="0"/>
                <a:sym typeface="Times New Roman" pitchFamily="18" charset="0"/>
              </a:rPr>
              <a:t>Under the UV-Visible wavelength, </a:t>
            </a:r>
            <a:r>
              <a:rPr lang="en-IN" sz="1800" dirty="0" err="1" smtClean="0">
                <a:latin typeface="Times New Roman" pitchFamily="18" charset="0"/>
                <a:sym typeface="Times New Roman" pitchFamily="18" charset="0"/>
              </a:rPr>
              <a:t>Nanoparticles</a:t>
            </a:r>
            <a:r>
              <a:rPr lang="en-IN" sz="1800" dirty="0" smtClean="0">
                <a:latin typeface="Times New Roman" pitchFamily="18" charset="0"/>
                <a:sym typeface="Times New Roman" pitchFamily="18" charset="0"/>
              </a:rPr>
              <a:t> showed quiet good surface </a:t>
            </a:r>
            <a:r>
              <a:rPr lang="en-IN" sz="1800" dirty="0" err="1" smtClean="0">
                <a:latin typeface="Times New Roman" pitchFamily="18" charset="0"/>
                <a:sym typeface="Times New Roman" pitchFamily="18" charset="0"/>
              </a:rPr>
              <a:t>plasmon</a:t>
            </a:r>
            <a:r>
              <a:rPr lang="en-IN" sz="1800" dirty="0" smtClean="0">
                <a:latin typeface="Times New Roman" pitchFamily="18" charset="0"/>
                <a:sym typeface="Times New Roman" pitchFamily="18" charset="0"/>
              </a:rPr>
              <a:t> resonance </a:t>
            </a:r>
            <a:r>
              <a:rPr lang="en-IN" sz="1800" dirty="0" err="1" smtClean="0">
                <a:latin typeface="Times New Roman" pitchFamily="18" charset="0"/>
                <a:sym typeface="Times New Roman" pitchFamily="18" charset="0"/>
              </a:rPr>
              <a:t>behavior</a:t>
            </a:r>
            <a:r>
              <a:rPr lang="en-IN" sz="1800" dirty="0" smtClean="0">
                <a:latin typeface="Times New Roman" pitchFamily="18" charset="0"/>
                <a:sym typeface="Times New Roman" pitchFamily="18" charset="0"/>
              </a:rPr>
              <a:t>.</a:t>
            </a:r>
          </a:p>
          <a:p>
            <a:pPr algn="just"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lang="en-IN" sz="1800" dirty="0" smtClean="0">
                <a:latin typeface="Times New Roman" pitchFamily="18" charset="0"/>
                <a:sym typeface="Times New Roman" pitchFamily="18" charset="0"/>
              </a:rPr>
              <a:t>The </a:t>
            </a:r>
            <a:r>
              <a:rPr lang="en-IN" sz="1800" dirty="0" err="1" smtClean="0">
                <a:latin typeface="Times New Roman" pitchFamily="18" charset="0"/>
                <a:sym typeface="Times New Roman" pitchFamily="18" charset="0"/>
              </a:rPr>
              <a:t>color</a:t>
            </a:r>
            <a:r>
              <a:rPr lang="en-IN" sz="1800" dirty="0" smtClean="0">
                <a:latin typeface="Times New Roman" pitchFamily="18" charset="0"/>
                <a:sym typeface="Times New Roman" pitchFamily="18" charset="0"/>
              </a:rPr>
              <a:t> change was also remarkable when Ferric chloride was mixed with reducing agent </a:t>
            </a:r>
            <a:r>
              <a:rPr lang="en-IN" sz="1800" dirty="0" err="1" smtClean="0">
                <a:latin typeface="Times New Roman" pitchFamily="18" charset="0"/>
                <a:sym typeface="Times New Roman" pitchFamily="18" charset="0"/>
              </a:rPr>
              <a:t>i.e</a:t>
            </a:r>
            <a:r>
              <a:rPr lang="en-IN" sz="1800" dirty="0" smtClean="0">
                <a:latin typeface="Times New Roman" pitchFamily="18" charset="0"/>
                <a:sym typeface="Times New Roman" pitchFamily="18" charset="0"/>
              </a:rPr>
              <a:t> plants and spice extract.</a:t>
            </a:r>
          </a:p>
          <a:p>
            <a:pPr algn="just"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lang="en-IN" sz="1800" dirty="0" smtClean="0">
                <a:latin typeface="Times New Roman" pitchFamily="18" charset="0"/>
                <a:sym typeface="Times New Roman" pitchFamily="18" charset="0"/>
              </a:rPr>
              <a:t>As and when reduction occurred the </a:t>
            </a:r>
            <a:r>
              <a:rPr lang="en-IN" sz="1800" dirty="0" err="1" smtClean="0">
                <a:latin typeface="Times New Roman" pitchFamily="18" charset="0"/>
                <a:sym typeface="Times New Roman" pitchFamily="18" charset="0"/>
              </a:rPr>
              <a:t>color</a:t>
            </a:r>
            <a:r>
              <a:rPr lang="en-IN" sz="1800" dirty="0" smtClean="0">
                <a:latin typeface="Times New Roman" pitchFamily="18" charset="0"/>
                <a:sym typeface="Times New Roman" pitchFamily="18" charset="0"/>
              </a:rPr>
              <a:t> changed with concerned change in pH of solution. </a:t>
            </a:r>
          </a:p>
          <a:p>
            <a:pPr algn="just"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lang="en-IN" sz="1800" dirty="0" smtClean="0">
                <a:latin typeface="Times New Roman" pitchFamily="18" charset="0"/>
                <a:sym typeface="Times New Roman" pitchFamily="18" charset="0"/>
              </a:rPr>
              <a:t>Success of such a rapid time scale for synthesis of metallic </a:t>
            </a:r>
            <a:r>
              <a:rPr lang="en-IN" sz="1800" dirty="0" err="1" smtClean="0">
                <a:latin typeface="Times New Roman" pitchFamily="18" charset="0"/>
                <a:sym typeface="Times New Roman" pitchFamily="18" charset="0"/>
              </a:rPr>
              <a:t>nanoparticles</a:t>
            </a:r>
            <a:r>
              <a:rPr lang="en-IN" sz="1800" dirty="0" smtClean="0">
                <a:latin typeface="Times New Roman" pitchFamily="18" charset="0"/>
                <a:sym typeface="Times New Roman" pitchFamily="18" charset="0"/>
              </a:rPr>
              <a:t> is an alternative to chemical synthesis protocols and low cost </a:t>
            </a:r>
            <a:r>
              <a:rPr lang="en-IN" sz="1800" dirty="0" err="1" smtClean="0">
                <a:latin typeface="Times New Roman" pitchFamily="18" charset="0"/>
                <a:sym typeface="Times New Roman" pitchFamily="18" charset="0"/>
              </a:rPr>
              <a:t>reductant</a:t>
            </a:r>
            <a:r>
              <a:rPr lang="en-IN" sz="1800" dirty="0" smtClean="0">
                <a:latin typeface="Times New Roman" pitchFamily="18" charset="0"/>
                <a:sym typeface="Times New Roman" pitchFamily="18" charset="0"/>
              </a:rPr>
              <a:t> for synthesizing iron </a:t>
            </a:r>
            <a:r>
              <a:rPr lang="en-IN" sz="1800" dirty="0" err="1" smtClean="0">
                <a:latin typeface="Times New Roman" pitchFamily="18" charset="0"/>
                <a:sym typeface="Times New Roman" pitchFamily="18" charset="0"/>
              </a:rPr>
              <a:t>nanoparticles</a:t>
            </a:r>
            <a:r>
              <a:rPr lang="en-IN" sz="1800" dirty="0" smtClean="0">
                <a:latin typeface="Times New Roman" pitchFamily="18" charset="0"/>
                <a:sym typeface="Times New Roman" pitchFamily="18" charset="0"/>
              </a:rPr>
              <a:t>. </a:t>
            </a:r>
          </a:p>
          <a:p>
            <a:pPr algn="just"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lang="en-IN" sz="1800" dirty="0" smtClean="0">
                <a:latin typeface="Times New Roman" pitchFamily="18" charset="0"/>
                <a:sym typeface="Times New Roman" pitchFamily="18" charset="0"/>
              </a:rPr>
              <a:t>For more confirmation we plan to conduct further studies using higher characterization techniques such as XRD, SEM, TEM, FTRI, etc.</a:t>
            </a:r>
            <a:endParaRPr lang="en-US" sz="1800" dirty="0">
              <a:latin typeface="Times New Roman" pitchFamily="18" charset="0"/>
              <a:sym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20996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29600" cy="779462"/>
          </a:xfrm>
        </p:spPr>
        <p:txBody>
          <a:bodyPr/>
          <a:lstStyle/>
          <a:p>
            <a:pPr eaLnBrk="1" hangingPunct="1"/>
            <a:r>
              <a:rPr lang="en-US" sz="2800" b="1" dirty="0" smtClean="0"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References</a:t>
            </a:r>
            <a:endParaRPr lang="en-US" sz="2800" b="1" dirty="0">
              <a:latin typeface="Times New Roman" pitchFamily="18" charset="0"/>
              <a:cs typeface="Times New Roman" pitchFamily="18" charset="0"/>
              <a:sym typeface="Times New Roman" pitchFamily="18" charset="0"/>
            </a:endParaRP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57158" y="1142984"/>
            <a:ext cx="8229600" cy="5715016"/>
          </a:xfrm>
        </p:spPr>
        <p:txBody>
          <a:bodyPr/>
          <a:lstStyle/>
          <a:p>
            <a:pPr algn="just"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lang="en-IN" sz="2000" dirty="0">
                <a:latin typeface="Times New Roman" pitchFamily="18" charset="0"/>
                <a:sym typeface="Times New Roman" pitchFamily="18" charset="0"/>
              </a:rPr>
              <a:t>B. Z. Zhan, M. A. White, T. K. Sham, J. A. </a:t>
            </a:r>
            <a:r>
              <a:rPr lang="en-IN" sz="2000" dirty="0" err="1">
                <a:latin typeface="Times New Roman" pitchFamily="18" charset="0"/>
                <a:sym typeface="Times New Roman" pitchFamily="18" charset="0"/>
              </a:rPr>
              <a:t>Pincock</a:t>
            </a:r>
            <a:r>
              <a:rPr lang="en-IN" sz="2000" dirty="0">
                <a:latin typeface="Times New Roman" pitchFamily="18" charset="0"/>
                <a:sym typeface="Times New Roman" pitchFamily="18" charset="0"/>
              </a:rPr>
              <a:t>, R. J. </a:t>
            </a:r>
            <a:r>
              <a:rPr lang="en-IN" sz="2000" dirty="0" err="1">
                <a:latin typeface="Times New Roman" pitchFamily="18" charset="0"/>
                <a:sym typeface="Times New Roman" pitchFamily="18" charset="0"/>
              </a:rPr>
              <a:t>Doucet</a:t>
            </a:r>
            <a:r>
              <a:rPr lang="en-IN" sz="2000" dirty="0">
                <a:latin typeface="Times New Roman" pitchFamily="18" charset="0"/>
                <a:sym typeface="Times New Roman" pitchFamily="18" charset="0"/>
              </a:rPr>
              <a:t>, K. V. R. </a:t>
            </a:r>
            <a:r>
              <a:rPr lang="en-IN" sz="2000" dirty="0" err="1">
                <a:latin typeface="Times New Roman" pitchFamily="18" charset="0"/>
                <a:sym typeface="Times New Roman" pitchFamily="18" charset="0"/>
              </a:rPr>
              <a:t>Rao</a:t>
            </a:r>
            <a:r>
              <a:rPr lang="en-IN" sz="2000" dirty="0">
                <a:latin typeface="Times New Roman" pitchFamily="18" charset="0"/>
                <a:sym typeface="Times New Roman" pitchFamily="18" charset="0"/>
              </a:rPr>
              <a:t>, K. </a:t>
            </a:r>
            <a:r>
              <a:rPr lang="en-IN" sz="2000" dirty="0" smtClean="0">
                <a:latin typeface="Times New Roman" pitchFamily="18" charset="0"/>
                <a:sym typeface="Times New Roman" pitchFamily="18" charset="0"/>
              </a:rPr>
              <a:t>N. Robertson</a:t>
            </a:r>
            <a:r>
              <a:rPr lang="en-IN" sz="2000" dirty="0">
                <a:latin typeface="Times New Roman" pitchFamily="18" charset="0"/>
                <a:sym typeface="Times New Roman" pitchFamily="18" charset="0"/>
              </a:rPr>
              <a:t>, and T. S. Cameron, 2003. J. Am. Chem</a:t>
            </a:r>
            <a:r>
              <a:rPr lang="en-IN" sz="2000" dirty="0" smtClean="0">
                <a:latin typeface="Times New Roman" pitchFamily="18" charset="0"/>
                <a:sym typeface="Times New Roman" pitchFamily="18" charset="0"/>
              </a:rPr>
              <a:t>. Soc</a:t>
            </a:r>
            <a:r>
              <a:rPr lang="en-IN" sz="2000" dirty="0">
                <a:latin typeface="Times New Roman" pitchFamily="18" charset="0"/>
                <a:sym typeface="Times New Roman" pitchFamily="18" charset="0"/>
              </a:rPr>
              <a:t>. 125, 2195</a:t>
            </a:r>
            <a:r>
              <a:rPr lang="en-IN" sz="2000" dirty="0" smtClean="0">
                <a:latin typeface="Times New Roman" pitchFamily="18" charset="0"/>
                <a:sym typeface="Times New Roman" pitchFamily="18" charset="0"/>
              </a:rPr>
              <a:t>.</a:t>
            </a:r>
            <a:endParaRPr lang="en-IN" sz="2000" dirty="0">
              <a:latin typeface="Times New Roman" pitchFamily="18" charset="0"/>
              <a:sym typeface="Times New Roman" pitchFamily="18" charset="0"/>
            </a:endParaRPr>
          </a:p>
          <a:p>
            <a:pPr algn="just"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lang="en-IN" sz="2000" dirty="0" smtClean="0">
                <a:latin typeface="Times New Roman" pitchFamily="18" charset="0"/>
                <a:sym typeface="Times New Roman" pitchFamily="18" charset="0"/>
              </a:rPr>
              <a:t>A</a:t>
            </a:r>
            <a:r>
              <a:rPr lang="en-IN" sz="2000" dirty="0">
                <a:latin typeface="Times New Roman" pitchFamily="18" charset="0"/>
                <a:sym typeface="Times New Roman" pitchFamily="18" charset="0"/>
              </a:rPr>
              <a:t>. L. </a:t>
            </a:r>
            <a:r>
              <a:rPr lang="en-IN" sz="2000" dirty="0" err="1">
                <a:latin typeface="Times New Roman" pitchFamily="18" charset="0"/>
                <a:sym typeface="Times New Roman" pitchFamily="18" charset="0"/>
              </a:rPr>
              <a:t>Linsebigler,G</a:t>
            </a:r>
            <a:r>
              <a:rPr lang="en-IN" sz="2000" dirty="0">
                <a:latin typeface="Times New Roman" pitchFamily="18" charset="0"/>
                <a:sym typeface="Times New Roman" pitchFamily="18" charset="0"/>
              </a:rPr>
              <a:t>. Lu, and J. </a:t>
            </a:r>
            <a:r>
              <a:rPr lang="en-IN" sz="2000" dirty="0" err="1">
                <a:latin typeface="Times New Roman" pitchFamily="18" charset="0"/>
                <a:sym typeface="Times New Roman" pitchFamily="18" charset="0"/>
              </a:rPr>
              <a:t>T.Yates</a:t>
            </a:r>
            <a:r>
              <a:rPr lang="en-IN" sz="2000" dirty="0">
                <a:latin typeface="Times New Roman" pitchFamily="18" charset="0"/>
                <a:sym typeface="Times New Roman" pitchFamily="18" charset="0"/>
              </a:rPr>
              <a:t>, 1995. Chem. Rev. 95, 735</a:t>
            </a:r>
            <a:r>
              <a:rPr lang="en-IN" sz="2000" dirty="0" smtClean="0">
                <a:latin typeface="Times New Roman" pitchFamily="18" charset="0"/>
                <a:sym typeface="Times New Roman" pitchFamily="18" charset="0"/>
              </a:rPr>
              <a:t>.</a:t>
            </a:r>
            <a:endParaRPr lang="en-IN" sz="2000" dirty="0">
              <a:latin typeface="Times New Roman" pitchFamily="18" charset="0"/>
              <a:sym typeface="Times New Roman" pitchFamily="18" charset="0"/>
            </a:endParaRPr>
          </a:p>
          <a:p>
            <a:pPr algn="just"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lang="en-IN" sz="2000" dirty="0" smtClean="0">
                <a:latin typeface="Times New Roman" pitchFamily="18" charset="0"/>
                <a:sym typeface="Times New Roman" pitchFamily="18" charset="0"/>
              </a:rPr>
              <a:t>H</a:t>
            </a:r>
            <a:r>
              <a:rPr lang="en-IN" sz="2000" dirty="0">
                <a:latin typeface="Times New Roman" pitchFamily="18" charset="0"/>
                <a:sym typeface="Times New Roman" pitchFamily="18" charset="0"/>
              </a:rPr>
              <a:t>. Zhang, R. L. Penn, R. J. </a:t>
            </a:r>
            <a:r>
              <a:rPr lang="en-IN" sz="2000" dirty="0" err="1">
                <a:latin typeface="Times New Roman" pitchFamily="18" charset="0"/>
                <a:sym typeface="Times New Roman" pitchFamily="18" charset="0"/>
              </a:rPr>
              <a:t>Hamers</a:t>
            </a:r>
            <a:r>
              <a:rPr lang="en-IN" sz="2000" dirty="0">
                <a:latin typeface="Times New Roman" pitchFamily="18" charset="0"/>
                <a:sym typeface="Times New Roman" pitchFamily="18" charset="0"/>
              </a:rPr>
              <a:t>, and J. F. </a:t>
            </a:r>
            <a:r>
              <a:rPr lang="en-IN" sz="2000" dirty="0" err="1">
                <a:latin typeface="Times New Roman" pitchFamily="18" charset="0"/>
                <a:sym typeface="Times New Roman" pitchFamily="18" charset="0"/>
              </a:rPr>
              <a:t>Banfield</a:t>
            </a:r>
            <a:r>
              <a:rPr lang="en-IN" sz="2000" dirty="0">
                <a:latin typeface="Times New Roman" pitchFamily="18" charset="0"/>
                <a:sym typeface="Times New Roman" pitchFamily="18" charset="0"/>
              </a:rPr>
              <a:t>, 1999. J. Phys. Chem. B 103, </a:t>
            </a:r>
            <a:r>
              <a:rPr lang="en-IN" sz="2000" dirty="0" smtClean="0">
                <a:latin typeface="Times New Roman" pitchFamily="18" charset="0"/>
                <a:sym typeface="Times New Roman" pitchFamily="18" charset="0"/>
              </a:rPr>
              <a:t>4656.</a:t>
            </a:r>
          </a:p>
          <a:p>
            <a:pPr algn="just"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lang="en-IN" sz="2000" dirty="0" smtClean="0">
                <a:latin typeface="Times New Roman" pitchFamily="18" charset="0"/>
                <a:sym typeface="Times New Roman" pitchFamily="18" charset="0"/>
              </a:rPr>
              <a:t>R</a:t>
            </a:r>
            <a:r>
              <a:rPr lang="en-IN" sz="2000" dirty="0">
                <a:latin typeface="Times New Roman" pitchFamily="18" charset="0"/>
                <a:sym typeface="Times New Roman" pitchFamily="18" charset="0"/>
              </a:rPr>
              <a:t>. F. Service, 1998. Science 281, </a:t>
            </a:r>
            <a:r>
              <a:rPr lang="en-IN" sz="2000" dirty="0" smtClean="0">
                <a:latin typeface="Times New Roman" pitchFamily="18" charset="0"/>
                <a:sym typeface="Times New Roman" pitchFamily="18" charset="0"/>
              </a:rPr>
              <a:t>940.</a:t>
            </a:r>
          </a:p>
          <a:p>
            <a:pPr algn="just"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lang="en-IN" sz="2000" dirty="0" smtClean="0">
                <a:latin typeface="Times New Roman" pitchFamily="18" charset="0"/>
                <a:sym typeface="Times New Roman" pitchFamily="18" charset="0"/>
              </a:rPr>
              <a:t>N</a:t>
            </a:r>
            <a:r>
              <a:rPr lang="en-IN" sz="2000" dirty="0">
                <a:latin typeface="Times New Roman" pitchFamily="18" charset="0"/>
                <a:sym typeface="Times New Roman" pitchFamily="18" charset="0"/>
              </a:rPr>
              <a:t>. L. </a:t>
            </a:r>
            <a:r>
              <a:rPr lang="en-IN" sz="2000" dirty="0" err="1">
                <a:latin typeface="Times New Roman" pitchFamily="18" charset="0"/>
                <a:sym typeface="Times New Roman" pitchFamily="18" charset="0"/>
              </a:rPr>
              <a:t>Rosi</a:t>
            </a:r>
            <a:r>
              <a:rPr lang="en-IN" sz="2000" dirty="0">
                <a:latin typeface="Times New Roman" pitchFamily="18" charset="0"/>
                <a:sym typeface="Times New Roman" pitchFamily="18" charset="0"/>
              </a:rPr>
              <a:t>, D. A. </a:t>
            </a:r>
            <a:r>
              <a:rPr lang="en-IN" sz="2000" dirty="0" err="1">
                <a:latin typeface="Times New Roman" pitchFamily="18" charset="0"/>
                <a:sym typeface="Times New Roman" pitchFamily="18" charset="0"/>
              </a:rPr>
              <a:t>Giljohann</a:t>
            </a:r>
            <a:r>
              <a:rPr lang="en-IN" sz="2000" dirty="0">
                <a:latin typeface="Times New Roman" pitchFamily="18" charset="0"/>
                <a:sym typeface="Times New Roman" pitchFamily="18" charset="0"/>
              </a:rPr>
              <a:t>, C. S. </a:t>
            </a:r>
            <a:r>
              <a:rPr lang="en-IN" sz="2000" dirty="0" err="1">
                <a:latin typeface="Times New Roman" pitchFamily="18" charset="0"/>
                <a:sym typeface="Times New Roman" pitchFamily="18" charset="0"/>
              </a:rPr>
              <a:t>Thaxton</a:t>
            </a:r>
            <a:r>
              <a:rPr lang="en-IN" sz="2000" dirty="0">
                <a:latin typeface="Times New Roman" pitchFamily="18" charset="0"/>
                <a:sym typeface="Times New Roman" pitchFamily="18" charset="0"/>
              </a:rPr>
              <a:t>, A. K. R. Lytton-Jean, M. S. Han, and C. A. </a:t>
            </a:r>
            <a:r>
              <a:rPr lang="en-IN" sz="2000" dirty="0" err="1" smtClean="0">
                <a:latin typeface="Times New Roman" pitchFamily="18" charset="0"/>
                <a:sym typeface="Times New Roman" pitchFamily="18" charset="0"/>
              </a:rPr>
              <a:t>Mirkin</a:t>
            </a:r>
            <a:r>
              <a:rPr lang="en-IN" sz="2000" dirty="0">
                <a:latin typeface="Times New Roman" pitchFamily="18" charset="0"/>
                <a:sym typeface="Times New Roman" pitchFamily="18" charset="0"/>
              </a:rPr>
              <a:t>, 2006</a:t>
            </a:r>
            <a:r>
              <a:rPr lang="en-IN" sz="2000" dirty="0" smtClean="0">
                <a:latin typeface="Times New Roman" pitchFamily="18" charset="0"/>
                <a:sym typeface="Times New Roman" pitchFamily="18" charset="0"/>
              </a:rPr>
              <a:t>. Science </a:t>
            </a:r>
            <a:r>
              <a:rPr lang="en-IN" sz="2000" dirty="0">
                <a:latin typeface="Times New Roman" pitchFamily="18" charset="0"/>
                <a:sym typeface="Times New Roman" pitchFamily="18" charset="0"/>
              </a:rPr>
              <a:t>312, 1027.</a:t>
            </a:r>
            <a:endParaRPr lang="en-US" sz="2000" dirty="0">
              <a:latin typeface="Times New Roman" pitchFamily="18" charset="0"/>
              <a:sym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20996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47614" y="3034255"/>
            <a:ext cx="6224782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i="1" cap="none" spc="0" dirty="0" smtClean="0">
                <a:ln w="1905"/>
                <a:solidFill>
                  <a:srgbClr val="6EA92D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Vladimir Script" pitchFamily="66" charset="0"/>
              </a:rPr>
              <a:t>THANK YOU</a:t>
            </a:r>
            <a:endParaRPr lang="en-US" sz="8000" b="1" cap="none" spc="0" dirty="0">
              <a:ln w="1905"/>
              <a:solidFill>
                <a:srgbClr val="6EA92D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Vladimir Script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iseño predeterminado_2">
  <a:themeElements>
    <a:clrScheme name="Diseño predeterminado_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_2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_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_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_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_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_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_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_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_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_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_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_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_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2381</TotalTime>
  <Pages>0</Pages>
  <Words>2046</Words>
  <Characters>0</Characters>
  <Application>Microsoft Office PowerPoint</Application>
  <DocSecurity>0</DocSecurity>
  <PresentationFormat>On-screen Show (4:3)</PresentationFormat>
  <Lines>0</Lines>
  <Paragraphs>187</Paragraphs>
  <Slides>24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26" baseType="lpstr">
      <vt:lpstr>Diseño predeterminado</vt:lpstr>
      <vt:lpstr>Diseño predeterminado_2</vt:lpstr>
      <vt:lpstr>DAULAT RAM COLLEGE, University of Delhi, India</vt:lpstr>
      <vt:lpstr>Slide 2</vt:lpstr>
      <vt:lpstr>Slide 3</vt:lpstr>
      <vt:lpstr>Slide 4</vt:lpstr>
      <vt:lpstr>Slide 5</vt:lpstr>
      <vt:lpstr>Applications of Fe NPs</vt:lpstr>
      <vt:lpstr>Slide 7</vt:lpstr>
      <vt:lpstr>Slide 8</vt:lpstr>
      <vt:lpstr>Slide 9</vt:lpstr>
      <vt:lpstr>Plant Extracts </vt:lpstr>
      <vt:lpstr>Plant Extracts </vt:lpstr>
      <vt:lpstr>Plant Extracts </vt:lpstr>
      <vt:lpstr>Plant Extracts </vt:lpstr>
      <vt:lpstr>Slide 14</vt:lpstr>
      <vt:lpstr>Slide 15</vt:lpstr>
      <vt:lpstr>Slide 16</vt:lpstr>
      <vt:lpstr>Slide 17</vt:lpstr>
      <vt:lpstr>Slide 18</vt:lpstr>
      <vt:lpstr>UV-Vis Spectroscopy  </vt:lpstr>
      <vt:lpstr>Separation procedures </vt:lpstr>
      <vt:lpstr>Concluding Remarks</vt:lpstr>
      <vt:lpstr>Concluding Remarks</vt:lpstr>
      <vt:lpstr>References</vt:lpstr>
      <vt:lpstr>Slide 24</vt:lpstr>
    </vt:vector>
  </TitlesOfParts>
  <Company>Toshiba</Company>
  <LinksUpToDate>false</LinksUpToDate>
  <CharactersWithSpaces>0</CharactersWithSpaces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Mariajose</dc:creator>
  <cp:lastModifiedBy>Gurmeet 2</cp:lastModifiedBy>
  <cp:revision>491</cp:revision>
  <cp:lastPrinted>1899-12-30T00:00:00Z</cp:lastPrinted>
  <dcterms:created xsi:type="dcterms:W3CDTF">2010-05-23T14:28:12Z</dcterms:created>
  <dcterms:modified xsi:type="dcterms:W3CDTF">2015-10-07T04:47:38Z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1033-8.1.0.3016</vt:lpwstr>
  </property>
</Properties>
</file>