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6" r:id="rId3"/>
    <p:sldMasterId id="2147483691" r:id="rId4"/>
    <p:sldMasterId id="2147483703" r:id="rId5"/>
  </p:sldMasterIdLst>
  <p:notesMasterIdLst>
    <p:notesMasterId r:id="rId38"/>
  </p:notesMasterIdLst>
  <p:sldIdLst>
    <p:sldId id="256" r:id="rId6"/>
    <p:sldId id="258" r:id="rId7"/>
    <p:sldId id="262" r:id="rId8"/>
    <p:sldId id="268" r:id="rId9"/>
    <p:sldId id="261" r:id="rId10"/>
    <p:sldId id="303" r:id="rId11"/>
    <p:sldId id="264" r:id="rId12"/>
    <p:sldId id="265" r:id="rId13"/>
    <p:sldId id="267" r:id="rId14"/>
    <p:sldId id="288" r:id="rId15"/>
    <p:sldId id="304" r:id="rId16"/>
    <p:sldId id="305" r:id="rId17"/>
    <p:sldId id="306" r:id="rId18"/>
    <p:sldId id="269" r:id="rId19"/>
    <p:sldId id="270" r:id="rId20"/>
    <p:sldId id="276" r:id="rId21"/>
    <p:sldId id="279" r:id="rId22"/>
    <p:sldId id="280" r:id="rId23"/>
    <p:sldId id="281" r:id="rId24"/>
    <p:sldId id="282" r:id="rId25"/>
    <p:sldId id="283" r:id="rId26"/>
    <p:sldId id="284" r:id="rId27"/>
    <p:sldId id="302" r:id="rId28"/>
    <p:sldId id="289" r:id="rId29"/>
    <p:sldId id="290" r:id="rId30"/>
    <p:sldId id="292" r:id="rId31"/>
    <p:sldId id="293" r:id="rId32"/>
    <p:sldId id="294" r:id="rId33"/>
    <p:sldId id="297" r:id="rId34"/>
    <p:sldId id="298" r:id="rId35"/>
    <p:sldId id="301" r:id="rId36"/>
    <p:sldId id="299"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79" autoAdjust="0"/>
    <p:restoredTop sz="94630" autoAdjust="0"/>
  </p:normalViewPr>
  <p:slideViewPr>
    <p:cSldViewPr>
      <p:cViewPr>
        <p:scale>
          <a:sx n="50" d="100"/>
          <a:sy n="50" d="100"/>
        </p:scale>
        <p:origin x="-1086" y="-72"/>
      </p:cViewPr>
      <p:guideLst>
        <p:guide orient="horz" pos="2160"/>
        <p:guide pos="2880"/>
      </p:guideLst>
    </p:cSldViewPr>
  </p:slideViewPr>
  <p:outlineViewPr>
    <p:cViewPr>
      <p:scale>
        <a:sx n="33" d="100"/>
        <a:sy n="33" d="100"/>
      </p:scale>
      <p:origin x="0" y="-7308"/>
    </p:cViewPr>
  </p:outlineViewPr>
  <p:notesTextViewPr>
    <p:cViewPr>
      <p:scale>
        <a:sx n="100" d="100"/>
        <a:sy n="100" d="100"/>
      </p:scale>
      <p:origin x="0" y="0"/>
    </p:cViewPr>
  </p:notesTextViewPr>
  <p:sorterViewPr>
    <p:cViewPr>
      <p:scale>
        <a:sx n="100" d="100"/>
        <a:sy n="100" d="100"/>
      </p:scale>
      <p:origin x="0" y="-574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A02C0A-3BBF-40C6-A224-85F1ADB8B808}" type="datetimeFigureOut">
              <a:rPr lang="en-US" smtClean="0"/>
              <a:pPr/>
              <a:t>10/3/2015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D7E218-1A31-4F1C-8C41-849562BB0E3C}" type="slidenum">
              <a:rPr lang="en-US" smtClean="0"/>
              <a:pPr/>
              <a:t>‹#›</a:t>
            </a:fld>
            <a:endParaRPr lang="en-US"/>
          </a:p>
        </p:txBody>
      </p:sp>
    </p:spTree>
    <p:extLst>
      <p:ext uri="{BB962C8B-B14F-4D97-AF65-F5344CB8AC3E}">
        <p14:creationId xmlns:p14="http://schemas.microsoft.com/office/powerpoint/2010/main" val="4159729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D7E218-1A31-4F1C-8C41-849562BB0E3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2005</a:t>
            </a:r>
          </a:p>
        </p:txBody>
      </p:sp>
      <p:sp>
        <p:nvSpPr>
          <p:cNvPr id="6" name="Rectangle 6"/>
          <p:cNvSpPr>
            <a:spLocks noGrp="1" noChangeArrowheads="1"/>
          </p:cNvSpPr>
          <p:nvPr>
            <p:ph type="ftr" sz="quarter" idx="4"/>
          </p:nvPr>
        </p:nvSpPr>
        <p:spPr>
          <a:ln/>
        </p:spPr>
        <p:txBody>
          <a:bodyPr/>
          <a:lstStyle/>
          <a:p>
            <a:r>
              <a:rPr lang="en-US"/>
              <a:t>Module 1: Overview of HIV Infection</a:t>
            </a:r>
          </a:p>
        </p:txBody>
      </p:sp>
      <p:sp>
        <p:nvSpPr>
          <p:cNvPr id="7" name="Rectangle 7"/>
          <p:cNvSpPr>
            <a:spLocks noGrp="1" noChangeArrowheads="1"/>
          </p:cNvSpPr>
          <p:nvPr>
            <p:ph type="sldNum" sz="quarter" idx="5"/>
          </p:nvPr>
        </p:nvSpPr>
        <p:spPr>
          <a:ln/>
        </p:spPr>
        <p:txBody>
          <a:bodyPr/>
          <a:lstStyle/>
          <a:p>
            <a:fld id="{C64BF449-2646-4E5B-895E-7CD4DF0028C3}" type="slidenum">
              <a:rPr lang="en-US"/>
              <a:pPr/>
              <a:t>3</a:t>
            </a:fld>
            <a:endParaRPr lang="en-US"/>
          </a:p>
        </p:txBody>
      </p:sp>
      <p:sp>
        <p:nvSpPr>
          <p:cNvPr id="901122" name="Rectangle 2"/>
          <p:cNvSpPr>
            <a:spLocks noGrp="1" noRot="1" noChangeAspect="1" noChangeArrowheads="1" noTextEdit="1"/>
          </p:cNvSpPr>
          <p:nvPr>
            <p:ph type="sldImg"/>
          </p:nvPr>
        </p:nvSpPr>
        <p:spPr>
          <a:ln/>
        </p:spPr>
      </p:sp>
      <p:sp>
        <p:nvSpPr>
          <p:cNvPr id="901123" name="Rectangle 3"/>
          <p:cNvSpPr>
            <a:spLocks noGrp="1" noChangeArrowheads="1"/>
          </p:cNvSpPr>
          <p:nvPr>
            <p:ph type="body" idx="1"/>
          </p:nvPr>
        </p:nvSpPr>
        <p:spPr/>
        <p:txBody>
          <a:bodyPr/>
          <a:lstStyle/>
          <a:p>
            <a:r>
              <a:rPr lang="en-US"/>
              <a:t>HIV infection leads to a weakened immune system.  This makes a person with HIV vulnerable to a group of illness, e.g., opportunistic infections, that would not as easily affect a healthy person</a:t>
            </a:r>
          </a:p>
          <a:p>
            <a:r>
              <a:rPr lang="en-US"/>
              <a:t>AIDS results when HIV infection progresses to an advanced stage, damaging the immune system to a point at which the body can no longer fight illness.  </a:t>
            </a:r>
          </a:p>
          <a:p>
            <a:r>
              <a:rPr lang="en-US"/>
              <a:t>AIDS is a syndrome because it is characterized by a group of illnesses</a:t>
            </a:r>
          </a:p>
          <a:p>
            <a:r>
              <a:rPr lang="en-US"/>
              <a:t>Drugs are available which can treat HIV and AIDS.</a:t>
            </a:r>
          </a:p>
          <a:p>
            <a:r>
              <a:rPr lang="en-US"/>
              <a:t>These drugs are called antiretrovirals (ARVs).  They prevent the virus from replicating and slow the progress of the disease, but there is still no cure for AIDS or vaccine to prevent HIV transmission.</a:t>
            </a:r>
          </a:p>
          <a:p>
            <a:endParaRPr lang="en-US"/>
          </a:p>
          <a:p>
            <a:endParaRPr lang="en-US"/>
          </a:p>
        </p:txBody>
      </p:sp>
    </p:spTree>
    <p:extLst>
      <p:ext uri="{BB962C8B-B14F-4D97-AF65-F5344CB8AC3E}">
        <p14:creationId xmlns:p14="http://schemas.microsoft.com/office/powerpoint/2010/main" val="303907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2005</a:t>
            </a:r>
          </a:p>
        </p:txBody>
      </p:sp>
      <p:sp>
        <p:nvSpPr>
          <p:cNvPr id="6" name="Rectangle 6"/>
          <p:cNvSpPr>
            <a:spLocks noGrp="1" noChangeArrowheads="1"/>
          </p:cNvSpPr>
          <p:nvPr>
            <p:ph type="ftr" sz="quarter" idx="4"/>
          </p:nvPr>
        </p:nvSpPr>
        <p:spPr>
          <a:ln/>
        </p:spPr>
        <p:txBody>
          <a:bodyPr/>
          <a:lstStyle/>
          <a:p>
            <a:r>
              <a:rPr lang="en-US"/>
              <a:t>Module 1: Overview of HIV Infection</a:t>
            </a:r>
          </a:p>
        </p:txBody>
      </p:sp>
      <p:sp>
        <p:nvSpPr>
          <p:cNvPr id="7" name="Rectangle 7"/>
          <p:cNvSpPr>
            <a:spLocks noGrp="1" noChangeArrowheads="1"/>
          </p:cNvSpPr>
          <p:nvPr>
            <p:ph type="sldNum" sz="quarter" idx="5"/>
          </p:nvPr>
        </p:nvSpPr>
        <p:spPr>
          <a:ln/>
        </p:spPr>
        <p:txBody>
          <a:bodyPr/>
          <a:lstStyle/>
          <a:p>
            <a:fld id="{56E8AF28-9310-4F08-979C-ACD9820A8030}" type="slidenum">
              <a:rPr lang="en-US"/>
              <a:pPr/>
              <a:t>5</a:t>
            </a:fld>
            <a:endParaRPr lang="en-US"/>
          </a:p>
        </p:txBody>
      </p:sp>
      <p:sp>
        <p:nvSpPr>
          <p:cNvPr id="845826" name="Rectangle 2"/>
          <p:cNvSpPr>
            <a:spLocks noGrp="1" noRot="1" noChangeAspect="1" noChangeArrowheads="1" noTextEdit="1"/>
          </p:cNvSpPr>
          <p:nvPr>
            <p:ph type="sldImg"/>
          </p:nvPr>
        </p:nvSpPr>
        <p:spPr>
          <a:xfrm>
            <a:off x="1143000" y="684213"/>
            <a:ext cx="4575175" cy="3432175"/>
          </a:xfrm>
          <a:ln/>
        </p:spPr>
      </p:sp>
      <p:sp>
        <p:nvSpPr>
          <p:cNvPr id="845827" name="Rectangle 3"/>
          <p:cNvSpPr>
            <a:spLocks noGrp="1" noChangeArrowheads="1"/>
          </p:cNvSpPr>
          <p:nvPr>
            <p:ph type="body" idx="1"/>
          </p:nvPr>
        </p:nvSpPr>
        <p:spPr>
          <a:xfrm>
            <a:off x="914612" y="4342731"/>
            <a:ext cx="5028777" cy="4116437"/>
          </a:xfrm>
        </p:spPr>
        <p:txBody>
          <a:bodyPr/>
          <a:lstStyle/>
          <a:p>
            <a:r>
              <a:rPr lang="en-US" sz="1400"/>
              <a:t>This is the structure of the HIV virus.    It looks like a spherical particle of 80 to 100 mm in diameter.  Like all viruses, it is made up of 2 main elements:  the external envelope, and the internal core.</a:t>
            </a:r>
          </a:p>
          <a:p>
            <a:r>
              <a:rPr lang="en-US" sz="1400"/>
              <a:t>HIV is a retrovirus</a:t>
            </a:r>
          </a:p>
          <a:p>
            <a:r>
              <a:rPr lang="en-US" sz="1400"/>
              <a:t>Viruses in general are made up of a core with RNA or DNA and sometimes an external envelope</a:t>
            </a:r>
          </a:p>
          <a:p>
            <a:endParaRPr lang="en-US" sz="1400"/>
          </a:p>
        </p:txBody>
      </p:sp>
    </p:spTree>
    <p:extLst>
      <p:ext uri="{BB962C8B-B14F-4D97-AF65-F5344CB8AC3E}">
        <p14:creationId xmlns:p14="http://schemas.microsoft.com/office/powerpoint/2010/main" val="1272603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2005</a:t>
            </a:r>
          </a:p>
        </p:txBody>
      </p:sp>
      <p:sp>
        <p:nvSpPr>
          <p:cNvPr id="6" name="Rectangle 6"/>
          <p:cNvSpPr>
            <a:spLocks noGrp="1" noChangeArrowheads="1"/>
          </p:cNvSpPr>
          <p:nvPr>
            <p:ph type="ftr" sz="quarter" idx="4"/>
          </p:nvPr>
        </p:nvSpPr>
        <p:spPr>
          <a:ln/>
        </p:spPr>
        <p:txBody>
          <a:bodyPr/>
          <a:lstStyle/>
          <a:p>
            <a:r>
              <a:rPr lang="en-US"/>
              <a:t>Module 1: Overview of HIV Infection</a:t>
            </a:r>
          </a:p>
        </p:txBody>
      </p:sp>
      <p:sp>
        <p:nvSpPr>
          <p:cNvPr id="7" name="Rectangle 7"/>
          <p:cNvSpPr>
            <a:spLocks noGrp="1" noChangeArrowheads="1"/>
          </p:cNvSpPr>
          <p:nvPr>
            <p:ph type="sldNum" sz="quarter" idx="5"/>
          </p:nvPr>
        </p:nvSpPr>
        <p:spPr>
          <a:ln/>
        </p:spPr>
        <p:txBody>
          <a:bodyPr/>
          <a:lstStyle/>
          <a:p>
            <a:fld id="{CC4D100F-430A-4981-AC4A-45967C423976}" type="slidenum">
              <a:rPr lang="en-US"/>
              <a:pPr/>
              <a:t>7</a:t>
            </a:fld>
            <a:endParaRPr lang="en-US"/>
          </a:p>
        </p:txBody>
      </p:sp>
      <p:sp>
        <p:nvSpPr>
          <p:cNvPr id="1006594" name="Rectangle 2"/>
          <p:cNvSpPr>
            <a:spLocks noGrp="1" noRot="1" noChangeAspect="1" noChangeArrowheads="1" noTextEdit="1"/>
          </p:cNvSpPr>
          <p:nvPr>
            <p:ph type="sldImg"/>
          </p:nvPr>
        </p:nvSpPr>
        <p:spPr>
          <a:ln/>
        </p:spPr>
      </p:sp>
      <p:sp>
        <p:nvSpPr>
          <p:cNvPr id="10065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89219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2005</a:t>
            </a:r>
          </a:p>
        </p:txBody>
      </p:sp>
      <p:sp>
        <p:nvSpPr>
          <p:cNvPr id="6" name="Rectangle 6"/>
          <p:cNvSpPr>
            <a:spLocks noGrp="1" noChangeArrowheads="1"/>
          </p:cNvSpPr>
          <p:nvPr>
            <p:ph type="ftr" sz="quarter" idx="4"/>
          </p:nvPr>
        </p:nvSpPr>
        <p:spPr>
          <a:ln/>
        </p:spPr>
        <p:txBody>
          <a:bodyPr/>
          <a:lstStyle/>
          <a:p>
            <a:r>
              <a:rPr lang="en-US"/>
              <a:t>Module 1: Overview of HIV Infection</a:t>
            </a:r>
          </a:p>
        </p:txBody>
      </p:sp>
      <p:sp>
        <p:nvSpPr>
          <p:cNvPr id="7" name="Rectangle 7"/>
          <p:cNvSpPr>
            <a:spLocks noGrp="1" noChangeArrowheads="1"/>
          </p:cNvSpPr>
          <p:nvPr>
            <p:ph type="sldNum" sz="quarter" idx="5"/>
          </p:nvPr>
        </p:nvSpPr>
        <p:spPr>
          <a:ln/>
        </p:spPr>
        <p:txBody>
          <a:bodyPr/>
          <a:lstStyle/>
          <a:p>
            <a:fld id="{3E4553B5-2399-457F-A6C7-00560D38A9F2}" type="slidenum">
              <a:rPr lang="en-US"/>
              <a:pPr/>
              <a:t>8</a:t>
            </a:fld>
            <a:endParaRPr lang="en-US"/>
          </a:p>
        </p:txBody>
      </p:sp>
      <p:sp>
        <p:nvSpPr>
          <p:cNvPr id="933890" name="Rectangle 2"/>
          <p:cNvSpPr>
            <a:spLocks noGrp="1" noRot="1" noChangeAspect="1" noChangeArrowheads="1" noTextEdit="1"/>
          </p:cNvSpPr>
          <p:nvPr>
            <p:ph type="sldImg"/>
          </p:nvPr>
        </p:nvSpPr>
        <p:spPr>
          <a:xfrm>
            <a:off x="1352550" y="873125"/>
            <a:ext cx="4159250" cy="3119438"/>
          </a:xfrm>
          <a:ln/>
        </p:spPr>
      </p:sp>
      <p:sp>
        <p:nvSpPr>
          <p:cNvPr id="933891" name="Rectangle 3"/>
          <p:cNvSpPr>
            <a:spLocks noGrp="1" noChangeArrowheads="1"/>
          </p:cNvSpPr>
          <p:nvPr>
            <p:ph type="body" idx="1"/>
          </p:nvPr>
        </p:nvSpPr>
        <p:spPr>
          <a:xfrm>
            <a:off x="909848" y="4350174"/>
            <a:ext cx="5036716" cy="3599836"/>
          </a:xfrm>
        </p:spPr>
        <p:txBody>
          <a:bodyPr lIns="91430" tIns="45716" rIns="91430" bIns="45716"/>
          <a:lstStyle/>
          <a:p>
            <a:r>
              <a:rPr lang="en-US"/>
              <a:t>This slide produced by UNAIDS is familiar to many of you and provides estimates for the numbers of persons living with HIV in different continents. A total of between 34 and 46 million persons live with HIV; most of these in Africa. </a:t>
            </a:r>
            <a:endParaRPr lang="en-GB"/>
          </a:p>
          <a:p>
            <a:r>
              <a:rPr lang="en-GB"/>
              <a:t>HIV infection is a worldwide epidemic – a pandemic – affecting people everywhere.</a:t>
            </a:r>
          </a:p>
        </p:txBody>
      </p:sp>
    </p:spTree>
    <p:extLst>
      <p:ext uri="{BB962C8B-B14F-4D97-AF65-F5344CB8AC3E}">
        <p14:creationId xmlns:p14="http://schemas.microsoft.com/office/powerpoint/2010/main" val="1054230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D7E218-1A31-4F1C-8C41-849562BB0E3C}" type="slidenum">
              <a:rPr lang="en-US" smtClean="0"/>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AF5E822-CDDE-40CA-BC93-9F5EAF36587F}" type="datetimeFigureOut">
              <a:rPr lang="en-US" smtClean="0"/>
              <a:pPr/>
              <a:t>10/3/2015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3F8CCA-134E-4F82-9D84-5D466DB3933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F5E822-CDDE-40CA-BC93-9F5EAF36587F}" type="datetimeFigureOut">
              <a:rPr lang="en-US" smtClean="0"/>
              <a:pPr/>
              <a:t>10/3/2015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3F8CCA-134E-4F82-9D84-5D466DB3933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F5E822-CDDE-40CA-BC93-9F5EAF36587F}" type="datetimeFigureOut">
              <a:rPr lang="en-US" smtClean="0"/>
              <a:pPr/>
              <a:t>10/3/2015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3F8CCA-134E-4F82-9D84-5D466DB3933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AF5E822-CDDE-40CA-BC93-9F5EAF36587F}" type="datetimeFigureOut">
              <a:rPr lang="en-US" smtClean="0"/>
              <a:pPr/>
              <a:t>10/3/2015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3F8CCA-134E-4F82-9D84-5D466DB3933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F5E822-CDDE-40CA-BC93-9F5EAF36587F}" type="datetimeFigureOut">
              <a:rPr lang="en-US" smtClean="0"/>
              <a:pPr/>
              <a:t>10/3/2015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3F8CCA-134E-4F82-9D84-5D466DB3933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AF5E822-CDDE-40CA-BC93-9F5EAF36587F}" type="datetimeFigureOut">
              <a:rPr lang="en-US" smtClean="0"/>
              <a:pPr/>
              <a:t>10/3/2015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3F8CCA-134E-4F82-9D84-5D466DB3933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F5E822-CDDE-40CA-BC93-9F5EAF36587F}" type="datetimeFigureOut">
              <a:rPr lang="en-US" smtClean="0"/>
              <a:pPr/>
              <a:t>10/3/2015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3F8CCA-134E-4F82-9D84-5D466DB3933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F5E822-CDDE-40CA-BC93-9F5EAF36587F}" type="datetimeFigureOut">
              <a:rPr lang="en-US" smtClean="0"/>
              <a:pPr/>
              <a:t>10/3/2015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3F8CCA-134E-4F82-9D84-5D466DB3933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F5E822-CDDE-40CA-BC93-9F5EAF36587F}" type="datetimeFigureOut">
              <a:rPr lang="en-US" smtClean="0"/>
              <a:pPr/>
              <a:t>10/3/2015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3F8CCA-134E-4F82-9D84-5D466DB3933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F5E822-CDDE-40CA-BC93-9F5EAF36587F}" type="datetimeFigureOut">
              <a:rPr lang="en-US" smtClean="0"/>
              <a:pPr/>
              <a:t>10/3/2015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3F8CCA-134E-4F82-9D84-5D466DB3933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F5E822-CDDE-40CA-BC93-9F5EAF36587F}" type="datetimeFigureOut">
              <a:rPr lang="en-US" smtClean="0"/>
              <a:pPr/>
              <a:t>10/3/2015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3F8CCA-134E-4F82-9D84-5D466DB3933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11163"/>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7526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934200" y="6534150"/>
            <a:ext cx="2133600" cy="476250"/>
          </a:xfrm>
        </p:spPr>
        <p:txBody>
          <a:bodyPr/>
          <a:lstStyle>
            <a:lvl1pPr>
              <a:defRPr/>
            </a:lvl1pPr>
          </a:lstStyle>
          <a:p>
            <a:fld id="{1C40EE56-A9DB-4BC6-8C1E-D32C0E81EBA2}"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1026"/>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p:spPr>
        <p:txBody>
          <a:bodyPr/>
          <a:lstStyle/>
          <a:p>
            <a:pPr fontAlgn="base">
              <a:spcBef>
                <a:spcPct val="0"/>
              </a:spcBef>
              <a:spcAft>
                <a:spcPct val="0"/>
              </a:spcAft>
              <a:defRPr/>
            </a:pPr>
            <a:endParaRPr lang="en-US">
              <a:solidFill>
                <a:srgbClr val="009999"/>
              </a:solidFill>
              <a:cs typeface="Arial" charset="0"/>
            </a:endParaRPr>
          </a:p>
        </p:txBody>
      </p:sp>
      <p:sp>
        <p:nvSpPr>
          <p:cNvPr id="5" name="Arc 1027"/>
          <p:cNvSpPr>
            <a:spLocks/>
          </p:cNvSpPr>
          <p:nvPr/>
        </p:nvSpPr>
        <p:spPr bwMode="auto">
          <a:xfrm>
            <a:off x="0" y="842963"/>
            <a:ext cx="2895600" cy="6018212"/>
          </a:xfrm>
          <a:custGeom>
            <a:avLst/>
            <a:gdLst>
              <a:gd name="T0" fmla="*/ 0 w 21600"/>
              <a:gd name="T1" fmla="*/ 0 h 21600"/>
              <a:gd name="T2" fmla="*/ 2895600 w 21600"/>
              <a:gd name="T3" fmla="*/ 6018212 h 21600"/>
              <a:gd name="T4" fmla="*/ 0 w 21600"/>
              <a:gd name="T5" fmla="*/ 6018212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accent1"/>
              </a:gs>
              <a:gs pos="100000">
                <a:schemeClr val="accent2"/>
              </a:gs>
            </a:gsLst>
            <a:lin ang="5400000" scaled="1"/>
          </a:gradFill>
          <a:ln w="9525">
            <a:noFill/>
            <a:round/>
            <a:headEnd type="none" w="sm" len="sm"/>
            <a:tailEnd type="none" w="sm" len="sm"/>
          </a:ln>
        </p:spPr>
        <p:txBody>
          <a:bodyPr/>
          <a:lstStyle/>
          <a:p>
            <a:pPr fontAlgn="base">
              <a:spcBef>
                <a:spcPct val="0"/>
              </a:spcBef>
              <a:spcAft>
                <a:spcPct val="0"/>
              </a:spcAft>
              <a:defRPr/>
            </a:pPr>
            <a:endParaRPr lang="en-US">
              <a:solidFill>
                <a:srgbClr val="009999"/>
              </a:solidFill>
              <a:cs typeface="Arial" charset="0"/>
            </a:endParaRPr>
          </a:p>
        </p:txBody>
      </p:sp>
      <p:sp>
        <p:nvSpPr>
          <p:cNvPr id="3076" name="Rectangle 1028"/>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r>
              <a:rPr lang="en-US" altLang="zh-TW" smtClean="0"/>
              <a:t>Click to edit Master title style</a:t>
            </a:r>
            <a:endParaRPr lang="en-US" altLang="zh-TW"/>
          </a:p>
        </p:txBody>
      </p:sp>
      <p:sp>
        <p:nvSpPr>
          <p:cNvPr id="3077" name="Rectangle 1029"/>
          <p:cNvSpPr>
            <a:spLocks noGrp="1" noChangeArrowheads="1"/>
          </p:cNvSpPr>
          <p:nvPr>
            <p:ph type="subTitle" sz="quarter" idx="1"/>
          </p:nvPr>
        </p:nvSpPr>
        <p:spPr>
          <a:xfrm>
            <a:off x="4191000" y="1752600"/>
            <a:ext cx="4572000" cy="1752600"/>
          </a:xfrm>
        </p:spPr>
        <p:txBody>
          <a:bodyPr/>
          <a:lstStyle>
            <a:lvl1pPr marL="0" indent="0">
              <a:buFont typeface="Monotype Sorts" pitchFamily="2" charset="2"/>
              <a:buNone/>
              <a:defRPr sz="2400"/>
            </a:lvl1pPr>
          </a:lstStyle>
          <a:p>
            <a:r>
              <a:rPr lang="en-US" altLang="zh-TW" smtClean="0"/>
              <a:t>Click to edit Master subtitle style</a:t>
            </a:r>
            <a:endParaRPr lang="en-US" altLang="zh-TW"/>
          </a:p>
        </p:txBody>
      </p:sp>
      <p:sp>
        <p:nvSpPr>
          <p:cNvPr id="6" name="Rectangle 1030"/>
          <p:cNvSpPr>
            <a:spLocks noGrp="1" noChangeArrowheads="1"/>
          </p:cNvSpPr>
          <p:nvPr>
            <p:ph type="dt" sz="quarter" idx="10"/>
          </p:nvPr>
        </p:nvSpPr>
        <p:spPr/>
        <p:txBody>
          <a:bodyPr/>
          <a:lstStyle>
            <a:lvl1pPr>
              <a:defRPr/>
            </a:lvl1pPr>
          </a:lstStyle>
          <a:p>
            <a:pPr>
              <a:defRPr/>
            </a:pPr>
            <a:r>
              <a:rPr lang="en-US">
                <a:solidFill>
                  <a:srgbClr val="FF9966"/>
                </a:solidFill>
              </a:rPr>
              <a:t>10/25/2013</a:t>
            </a:r>
            <a:endParaRPr lang="en-IN">
              <a:solidFill>
                <a:srgbClr val="FF9966"/>
              </a:solidFill>
            </a:endParaRPr>
          </a:p>
        </p:txBody>
      </p:sp>
      <p:sp>
        <p:nvSpPr>
          <p:cNvPr id="7" name="Rectangle 1031"/>
          <p:cNvSpPr>
            <a:spLocks noGrp="1" noChangeArrowheads="1"/>
          </p:cNvSpPr>
          <p:nvPr>
            <p:ph type="ftr" sz="quarter" idx="11"/>
          </p:nvPr>
        </p:nvSpPr>
        <p:spPr/>
        <p:txBody>
          <a:bodyPr/>
          <a:lstStyle>
            <a:lvl1pPr>
              <a:defRPr/>
            </a:lvl1pPr>
          </a:lstStyle>
          <a:p>
            <a:pPr>
              <a:defRPr/>
            </a:pPr>
            <a:r>
              <a:rPr lang="en-IN">
                <a:solidFill>
                  <a:srgbClr val="FF9966"/>
                </a:solidFill>
              </a:rPr>
              <a:t>ICMTEA 2013 </a:t>
            </a:r>
          </a:p>
        </p:txBody>
      </p:sp>
      <p:sp>
        <p:nvSpPr>
          <p:cNvPr id="8" name="Rectangle 1032"/>
          <p:cNvSpPr>
            <a:spLocks noGrp="1" noChangeArrowheads="1"/>
          </p:cNvSpPr>
          <p:nvPr>
            <p:ph type="sldNum" sz="quarter" idx="12"/>
          </p:nvPr>
        </p:nvSpPr>
        <p:spPr/>
        <p:txBody>
          <a:bodyPr/>
          <a:lstStyle>
            <a:lvl1pPr>
              <a:defRPr/>
            </a:lvl1pPr>
          </a:lstStyle>
          <a:p>
            <a:fld id="{4A565FDC-C565-4F4F-9D3D-266DD6367F7F}"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40786878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6" name="Rectangle 7"/>
          <p:cNvSpPr>
            <a:spLocks noGrp="1" noChangeArrowheads="1"/>
          </p:cNvSpPr>
          <p:nvPr>
            <p:ph type="sldNum" sz="quarter" idx="12"/>
          </p:nvPr>
        </p:nvSpPr>
        <p:spPr>
          <a:ln/>
        </p:spPr>
        <p:txBody>
          <a:bodyPr/>
          <a:lstStyle>
            <a:lvl1pPr>
              <a:defRPr/>
            </a:lvl1pPr>
          </a:lstStyle>
          <a:p>
            <a:fld id="{9C574684-C60D-44A2-BB85-9F7169933EE3}"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11534495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6" name="Rectangle 7"/>
          <p:cNvSpPr>
            <a:spLocks noGrp="1" noChangeArrowheads="1"/>
          </p:cNvSpPr>
          <p:nvPr>
            <p:ph type="sldNum" sz="quarter" idx="12"/>
          </p:nvPr>
        </p:nvSpPr>
        <p:spPr>
          <a:ln/>
        </p:spPr>
        <p:txBody>
          <a:bodyPr/>
          <a:lstStyle>
            <a:lvl1pPr>
              <a:defRPr/>
            </a:lvl1pPr>
          </a:lstStyle>
          <a:p>
            <a:fld id="{7E4B4D6F-BB24-49B4-92D1-892260E33DDC}"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39208917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2819400" y="1981200"/>
            <a:ext cx="2971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5943600" y="1981200"/>
            <a:ext cx="2971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7" name="Rectangle 7"/>
          <p:cNvSpPr>
            <a:spLocks noGrp="1" noChangeArrowheads="1"/>
          </p:cNvSpPr>
          <p:nvPr>
            <p:ph type="sldNum" sz="quarter" idx="12"/>
          </p:nvPr>
        </p:nvSpPr>
        <p:spPr>
          <a:ln/>
        </p:spPr>
        <p:txBody>
          <a:bodyPr/>
          <a:lstStyle>
            <a:lvl1pPr>
              <a:defRPr/>
            </a:lvl1pPr>
          </a:lstStyle>
          <a:p>
            <a:fld id="{527E7A46-2A18-4F8F-98B9-18335C88AA43}"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30257531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8"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9" name="Rectangle 7"/>
          <p:cNvSpPr>
            <a:spLocks noGrp="1" noChangeArrowheads="1"/>
          </p:cNvSpPr>
          <p:nvPr>
            <p:ph type="sldNum" sz="quarter" idx="12"/>
          </p:nvPr>
        </p:nvSpPr>
        <p:spPr>
          <a:ln/>
        </p:spPr>
        <p:txBody>
          <a:bodyPr/>
          <a:lstStyle>
            <a:lvl1pPr>
              <a:defRPr/>
            </a:lvl1pPr>
          </a:lstStyle>
          <a:p>
            <a:fld id="{753511C6-D386-47CB-9A39-38B1A246AC15}"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585348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4"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5" name="Rectangle 7"/>
          <p:cNvSpPr>
            <a:spLocks noGrp="1" noChangeArrowheads="1"/>
          </p:cNvSpPr>
          <p:nvPr>
            <p:ph type="sldNum" sz="quarter" idx="12"/>
          </p:nvPr>
        </p:nvSpPr>
        <p:spPr>
          <a:ln/>
        </p:spPr>
        <p:txBody>
          <a:bodyPr/>
          <a:lstStyle>
            <a:lvl1pPr>
              <a:defRPr/>
            </a:lvl1pPr>
          </a:lstStyle>
          <a:p>
            <a:fld id="{3EB7047B-93F0-49C8-8D87-BBC6B5B33F85}"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7559081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4" name="Rectangle 7"/>
          <p:cNvSpPr>
            <a:spLocks noGrp="1" noChangeArrowheads="1"/>
          </p:cNvSpPr>
          <p:nvPr>
            <p:ph type="sldNum" sz="quarter" idx="12"/>
          </p:nvPr>
        </p:nvSpPr>
        <p:spPr>
          <a:ln/>
        </p:spPr>
        <p:txBody>
          <a:bodyPr/>
          <a:lstStyle>
            <a:lvl1pPr>
              <a:defRPr/>
            </a:lvl1pPr>
          </a:lstStyle>
          <a:p>
            <a:fld id="{97EFE466-F3F3-427D-A3C8-495F705C4278}"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40765586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7" name="Rectangle 7"/>
          <p:cNvSpPr>
            <a:spLocks noGrp="1" noChangeArrowheads="1"/>
          </p:cNvSpPr>
          <p:nvPr>
            <p:ph type="sldNum" sz="quarter" idx="12"/>
          </p:nvPr>
        </p:nvSpPr>
        <p:spPr>
          <a:ln/>
        </p:spPr>
        <p:txBody>
          <a:bodyPr/>
          <a:lstStyle>
            <a:lvl1pPr>
              <a:defRPr/>
            </a:lvl1pPr>
          </a:lstStyle>
          <a:p>
            <a:fld id="{60A277AB-B1A1-458A-8DF4-426D12B0E7E0}"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2706727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7" name="Rectangle 7"/>
          <p:cNvSpPr>
            <a:spLocks noGrp="1" noChangeArrowheads="1"/>
          </p:cNvSpPr>
          <p:nvPr>
            <p:ph type="sldNum" sz="quarter" idx="12"/>
          </p:nvPr>
        </p:nvSpPr>
        <p:spPr>
          <a:ln/>
        </p:spPr>
        <p:txBody>
          <a:bodyPr/>
          <a:lstStyle>
            <a:lvl1pPr>
              <a:defRPr/>
            </a:lvl1pPr>
          </a:lstStyle>
          <a:p>
            <a:fld id="{46E36D98-3EA9-4AE2-B3DB-17C614EE8ABA}"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17093503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6" name="Rectangle 7"/>
          <p:cNvSpPr>
            <a:spLocks noGrp="1" noChangeArrowheads="1"/>
          </p:cNvSpPr>
          <p:nvPr>
            <p:ph type="sldNum" sz="quarter" idx="12"/>
          </p:nvPr>
        </p:nvSpPr>
        <p:spPr>
          <a:ln/>
        </p:spPr>
        <p:txBody>
          <a:bodyPr/>
          <a:lstStyle>
            <a:lvl1pPr>
              <a:defRPr/>
            </a:lvl1pPr>
          </a:lstStyle>
          <a:p>
            <a:fld id="{9790CCA2-EAA7-4815-ADF4-EA58265D95AA}"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19133012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91400" y="609600"/>
            <a:ext cx="1524000" cy="5486400"/>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2819400" y="609600"/>
            <a:ext cx="44196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6" name="Rectangle 7"/>
          <p:cNvSpPr>
            <a:spLocks noGrp="1" noChangeArrowheads="1"/>
          </p:cNvSpPr>
          <p:nvPr>
            <p:ph type="sldNum" sz="quarter" idx="12"/>
          </p:nvPr>
        </p:nvSpPr>
        <p:spPr>
          <a:ln/>
        </p:spPr>
        <p:txBody>
          <a:bodyPr/>
          <a:lstStyle>
            <a:lvl1pPr>
              <a:defRPr/>
            </a:lvl1pPr>
          </a:lstStyle>
          <a:p>
            <a:fld id="{4229968D-5208-4EDE-BDF3-BB13ABE0E04E}"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22074819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19400" y="609600"/>
            <a:ext cx="60960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2819400" y="1981200"/>
            <a:ext cx="2971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5943600" y="1981200"/>
            <a:ext cx="2971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7" name="Rectangle 7"/>
          <p:cNvSpPr>
            <a:spLocks noGrp="1" noChangeArrowheads="1"/>
          </p:cNvSpPr>
          <p:nvPr>
            <p:ph type="sldNum" sz="quarter" idx="12"/>
          </p:nvPr>
        </p:nvSpPr>
        <p:spPr>
          <a:ln/>
        </p:spPr>
        <p:txBody>
          <a:bodyPr/>
          <a:lstStyle>
            <a:lvl1pPr>
              <a:defRPr/>
            </a:lvl1pPr>
          </a:lstStyle>
          <a:p>
            <a:fld id="{4D44FB3C-7AFB-4765-AB63-7F36EC0509BB}"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38961543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819400" y="609600"/>
            <a:ext cx="60960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2819400" y="1981200"/>
            <a:ext cx="2971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5943600" y="1981200"/>
            <a:ext cx="29718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5943600" y="4114800"/>
            <a:ext cx="29718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7"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8" name="Rectangle 7"/>
          <p:cNvSpPr>
            <a:spLocks noGrp="1" noChangeArrowheads="1"/>
          </p:cNvSpPr>
          <p:nvPr>
            <p:ph type="sldNum" sz="quarter" idx="12"/>
          </p:nvPr>
        </p:nvSpPr>
        <p:spPr>
          <a:ln/>
        </p:spPr>
        <p:txBody>
          <a:bodyPr/>
          <a:lstStyle>
            <a:lvl1pPr>
              <a:defRPr/>
            </a:lvl1pPr>
          </a:lstStyle>
          <a:p>
            <a:fld id="{2E3FFD5C-7E41-4F26-9888-5A8066099732}"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25057432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2819400" y="609600"/>
            <a:ext cx="60960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3"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4"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5" name="Rectangle 7"/>
          <p:cNvSpPr>
            <a:spLocks noGrp="1" noChangeArrowheads="1"/>
          </p:cNvSpPr>
          <p:nvPr>
            <p:ph type="sldNum" sz="quarter" idx="12"/>
          </p:nvPr>
        </p:nvSpPr>
        <p:spPr>
          <a:ln/>
        </p:spPr>
        <p:txBody>
          <a:bodyPr/>
          <a:lstStyle>
            <a:lvl1pPr>
              <a:defRPr/>
            </a:lvl1pPr>
          </a:lstStyle>
          <a:p>
            <a:fld id="{8D7BB03C-B3C4-44DE-A1B1-BD890C3A83A7}"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32274746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1026"/>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p:spPr>
        <p:txBody>
          <a:bodyPr/>
          <a:lstStyle/>
          <a:p>
            <a:pPr fontAlgn="base">
              <a:spcBef>
                <a:spcPct val="0"/>
              </a:spcBef>
              <a:spcAft>
                <a:spcPct val="0"/>
              </a:spcAft>
              <a:defRPr/>
            </a:pPr>
            <a:endParaRPr lang="en-US">
              <a:solidFill>
                <a:srgbClr val="009999"/>
              </a:solidFill>
              <a:cs typeface="Arial" charset="0"/>
            </a:endParaRPr>
          </a:p>
        </p:txBody>
      </p:sp>
      <p:sp>
        <p:nvSpPr>
          <p:cNvPr id="5" name="Arc 1027"/>
          <p:cNvSpPr>
            <a:spLocks/>
          </p:cNvSpPr>
          <p:nvPr/>
        </p:nvSpPr>
        <p:spPr bwMode="auto">
          <a:xfrm>
            <a:off x="0" y="842963"/>
            <a:ext cx="2895600" cy="6018212"/>
          </a:xfrm>
          <a:custGeom>
            <a:avLst/>
            <a:gdLst>
              <a:gd name="T0" fmla="*/ 0 w 21600"/>
              <a:gd name="T1" fmla="*/ 0 h 21600"/>
              <a:gd name="T2" fmla="*/ 2895600 w 21600"/>
              <a:gd name="T3" fmla="*/ 6018212 h 21600"/>
              <a:gd name="T4" fmla="*/ 0 w 21600"/>
              <a:gd name="T5" fmla="*/ 6018212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accent1"/>
              </a:gs>
              <a:gs pos="100000">
                <a:schemeClr val="accent2"/>
              </a:gs>
            </a:gsLst>
            <a:lin ang="5400000" scaled="1"/>
          </a:gradFill>
          <a:ln w="9525">
            <a:noFill/>
            <a:round/>
            <a:headEnd type="none" w="sm" len="sm"/>
            <a:tailEnd type="none" w="sm" len="sm"/>
          </a:ln>
        </p:spPr>
        <p:txBody>
          <a:bodyPr/>
          <a:lstStyle/>
          <a:p>
            <a:pPr fontAlgn="base">
              <a:spcBef>
                <a:spcPct val="0"/>
              </a:spcBef>
              <a:spcAft>
                <a:spcPct val="0"/>
              </a:spcAft>
              <a:defRPr/>
            </a:pPr>
            <a:endParaRPr lang="en-US">
              <a:solidFill>
                <a:srgbClr val="009999"/>
              </a:solidFill>
              <a:cs typeface="Arial" charset="0"/>
            </a:endParaRPr>
          </a:p>
        </p:txBody>
      </p:sp>
      <p:sp>
        <p:nvSpPr>
          <p:cNvPr id="3076" name="Rectangle 1028"/>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r>
              <a:rPr lang="en-US" altLang="zh-TW" smtClean="0"/>
              <a:t>Click to edit Master title style</a:t>
            </a:r>
            <a:endParaRPr lang="en-US" altLang="zh-TW"/>
          </a:p>
        </p:txBody>
      </p:sp>
      <p:sp>
        <p:nvSpPr>
          <p:cNvPr id="3077" name="Rectangle 1029"/>
          <p:cNvSpPr>
            <a:spLocks noGrp="1" noChangeArrowheads="1"/>
          </p:cNvSpPr>
          <p:nvPr>
            <p:ph type="subTitle" sz="quarter" idx="1"/>
          </p:nvPr>
        </p:nvSpPr>
        <p:spPr>
          <a:xfrm>
            <a:off x="4191000" y="1752600"/>
            <a:ext cx="4572000" cy="1752600"/>
          </a:xfrm>
        </p:spPr>
        <p:txBody>
          <a:bodyPr/>
          <a:lstStyle>
            <a:lvl1pPr marL="0" indent="0">
              <a:buFont typeface="Monotype Sorts" pitchFamily="2" charset="2"/>
              <a:buNone/>
              <a:defRPr sz="2400"/>
            </a:lvl1pPr>
          </a:lstStyle>
          <a:p>
            <a:r>
              <a:rPr lang="en-US" altLang="zh-TW" smtClean="0"/>
              <a:t>Click to edit Master subtitle style</a:t>
            </a:r>
            <a:endParaRPr lang="en-US" altLang="zh-TW"/>
          </a:p>
        </p:txBody>
      </p:sp>
      <p:sp>
        <p:nvSpPr>
          <p:cNvPr id="6" name="Rectangle 1030"/>
          <p:cNvSpPr>
            <a:spLocks noGrp="1" noChangeArrowheads="1"/>
          </p:cNvSpPr>
          <p:nvPr>
            <p:ph type="dt" sz="quarter" idx="10"/>
          </p:nvPr>
        </p:nvSpPr>
        <p:spPr/>
        <p:txBody>
          <a:bodyPr/>
          <a:lstStyle>
            <a:lvl1pPr>
              <a:defRPr/>
            </a:lvl1pPr>
          </a:lstStyle>
          <a:p>
            <a:pPr>
              <a:defRPr/>
            </a:pPr>
            <a:r>
              <a:rPr lang="en-US">
                <a:solidFill>
                  <a:srgbClr val="FF9966"/>
                </a:solidFill>
              </a:rPr>
              <a:t>10/25/2013</a:t>
            </a:r>
            <a:endParaRPr lang="en-IN">
              <a:solidFill>
                <a:srgbClr val="FF9966"/>
              </a:solidFill>
            </a:endParaRPr>
          </a:p>
        </p:txBody>
      </p:sp>
      <p:sp>
        <p:nvSpPr>
          <p:cNvPr id="7" name="Rectangle 1031"/>
          <p:cNvSpPr>
            <a:spLocks noGrp="1" noChangeArrowheads="1"/>
          </p:cNvSpPr>
          <p:nvPr>
            <p:ph type="ftr" sz="quarter" idx="11"/>
          </p:nvPr>
        </p:nvSpPr>
        <p:spPr/>
        <p:txBody>
          <a:bodyPr/>
          <a:lstStyle>
            <a:lvl1pPr>
              <a:defRPr/>
            </a:lvl1pPr>
          </a:lstStyle>
          <a:p>
            <a:pPr>
              <a:defRPr/>
            </a:pPr>
            <a:r>
              <a:rPr lang="en-IN">
                <a:solidFill>
                  <a:srgbClr val="FF9966"/>
                </a:solidFill>
              </a:rPr>
              <a:t>ICMTEA 2013 </a:t>
            </a:r>
          </a:p>
        </p:txBody>
      </p:sp>
      <p:sp>
        <p:nvSpPr>
          <p:cNvPr id="8" name="Rectangle 1032"/>
          <p:cNvSpPr>
            <a:spLocks noGrp="1" noChangeArrowheads="1"/>
          </p:cNvSpPr>
          <p:nvPr>
            <p:ph type="sldNum" sz="quarter" idx="12"/>
          </p:nvPr>
        </p:nvSpPr>
        <p:spPr/>
        <p:txBody>
          <a:bodyPr/>
          <a:lstStyle>
            <a:lvl1pPr>
              <a:defRPr/>
            </a:lvl1pPr>
          </a:lstStyle>
          <a:p>
            <a:fld id="{4A565FDC-C565-4F4F-9D3D-266DD6367F7F}"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24671892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6" name="Rectangle 7"/>
          <p:cNvSpPr>
            <a:spLocks noGrp="1" noChangeArrowheads="1"/>
          </p:cNvSpPr>
          <p:nvPr>
            <p:ph type="sldNum" sz="quarter" idx="12"/>
          </p:nvPr>
        </p:nvSpPr>
        <p:spPr>
          <a:ln/>
        </p:spPr>
        <p:txBody>
          <a:bodyPr/>
          <a:lstStyle>
            <a:lvl1pPr>
              <a:defRPr/>
            </a:lvl1pPr>
          </a:lstStyle>
          <a:p>
            <a:fld id="{9C574684-C60D-44A2-BB85-9F7169933EE3}"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11577694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6" name="Rectangle 7"/>
          <p:cNvSpPr>
            <a:spLocks noGrp="1" noChangeArrowheads="1"/>
          </p:cNvSpPr>
          <p:nvPr>
            <p:ph type="sldNum" sz="quarter" idx="12"/>
          </p:nvPr>
        </p:nvSpPr>
        <p:spPr>
          <a:ln/>
        </p:spPr>
        <p:txBody>
          <a:bodyPr/>
          <a:lstStyle>
            <a:lvl1pPr>
              <a:defRPr/>
            </a:lvl1pPr>
          </a:lstStyle>
          <a:p>
            <a:fld id="{7E4B4D6F-BB24-49B4-92D1-892260E33DDC}"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41374068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2819400" y="1981200"/>
            <a:ext cx="2971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5943600" y="1981200"/>
            <a:ext cx="2971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7" name="Rectangle 7"/>
          <p:cNvSpPr>
            <a:spLocks noGrp="1" noChangeArrowheads="1"/>
          </p:cNvSpPr>
          <p:nvPr>
            <p:ph type="sldNum" sz="quarter" idx="12"/>
          </p:nvPr>
        </p:nvSpPr>
        <p:spPr>
          <a:ln/>
        </p:spPr>
        <p:txBody>
          <a:bodyPr/>
          <a:lstStyle>
            <a:lvl1pPr>
              <a:defRPr/>
            </a:lvl1pPr>
          </a:lstStyle>
          <a:p>
            <a:fld id="{527E7A46-2A18-4F8F-98B9-18335C88AA43}"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24400783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8"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9" name="Rectangle 7"/>
          <p:cNvSpPr>
            <a:spLocks noGrp="1" noChangeArrowheads="1"/>
          </p:cNvSpPr>
          <p:nvPr>
            <p:ph type="sldNum" sz="quarter" idx="12"/>
          </p:nvPr>
        </p:nvSpPr>
        <p:spPr>
          <a:ln/>
        </p:spPr>
        <p:txBody>
          <a:bodyPr/>
          <a:lstStyle>
            <a:lvl1pPr>
              <a:defRPr/>
            </a:lvl1pPr>
          </a:lstStyle>
          <a:p>
            <a:fld id="{753511C6-D386-47CB-9A39-38B1A246AC15}"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18172276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4"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5" name="Rectangle 7"/>
          <p:cNvSpPr>
            <a:spLocks noGrp="1" noChangeArrowheads="1"/>
          </p:cNvSpPr>
          <p:nvPr>
            <p:ph type="sldNum" sz="quarter" idx="12"/>
          </p:nvPr>
        </p:nvSpPr>
        <p:spPr>
          <a:ln/>
        </p:spPr>
        <p:txBody>
          <a:bodyPr/>
          <a:lstStyle>
            <a:lvl1pPr>
              <a:defRPr/>
            </a:lvl1pPr>
          </a:lstStyle>
          <a:p>
            <a:fld id="{3EB7047B-93F0-49C8-8D87-BBC6B5B33F85}"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27763292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874975"/>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7" name="Rectangle 7"/>
          <p:cNvSpPr>
            <a:spLocks noGrp="1" noChangeArrowheads="1"/>
          </p:cNvSpPr>
          <p:nvPr>
            <p:ph type="sldNum" sz="quarter" idx="12"/>
          </p:nvPr>
        </p:nvSpPr>
        <p:spPr>
          <a:ln/>
        </p:spPr>
        <p:txBody>
          <a:bodyPr/>
          <a:lstStyle>
            <a:lvl1pPr>
              <a:defRPr/>
            </a:lvl1pPr>
          </a:lstStyle>
          <a:p>
            <a:fld id="{60A277AB-B1A1-458A-8DF4-426D12B0E7E0}"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188134896"/>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7" name="Rectangle 7"/>
          <p:cNvSpPr>
            <a:spLocks noGrp="1" noChangeArrowheads="1"/>
          </p:cNvSpPr>
          <p:nvPr>
            <p:ph type="sldNum" sz="quarter" idx="12"/>
          </p:nvPr>
        </p:nvSpPr>
        <p:spPr>
          <a:ln/>
        </p:spPr>
        <p:txBody>
          <a:bodyPr/>
          <a:lstStyle>
            <a:lvl1pPr>
              <a:defRPr/>
            </a:lvl1pPr>
          </a:lstStyle>
          <a:p>
            <a:fld id="{46E36D98-3EA9-4AE2-B3DB-17C614EE8ABA}"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3782135347"/>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6" name="Rectangle 7"/>
          <p:cNvSpPr>
            <a:spLocks noGrp="1" noChangeArrowheads="1"/>
          </p:cNvSpPr>
          <p:nvPr>
            <p:ph type="sldNum" sz="quarter" idx="12"/>
          </p:nvPr>
        </p:nvSpPr>
        <p:spPr>
          <a:ln/>
        </p:spPr>
        <p:txBody>
          <a:bodyPr/>
          <a:lstStyle>
            <a:lvl1pPr>
              <a:defRPr/>
            </a:lvl1pPr>
          </a:lstStyle>
          <a:p>
            <a:fld id="{9790CCA2-EAA7-4815-ADF4-EA58265D95AA}"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224353771"/>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91400" y="609600"/>
            <a:ext cx="1524000" cy="5486400"/>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2819400" y="609600"/>
            <a:ext cx="44196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6" name="Rectangle 7"/>
          <p:cNvSpPr>
            <a:spLocks noGrp="1" noChangeArrowheads="1"/>
          </p:cNvSpPr>
          <p:nvPr>
            <p:ph type="sldNum" sz="quarter" idx="12"/>
          </p:nvPr>
        </p:nvSpPr>
        <p:spPr>
          <a:ln/>
        </p:spPr>
        <p:txBody>
          <a:bodyPr/>
          <a:lstStyle>
            <a:lvl1pPr>
              <a:defRPr/>
            </a:lvl1pPr>
          </a:lstStyle>
          <a:p>
            <a:fld id="{4229968D-5208-4EDE-BDF3-BB13ABE0E04E}"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4182821023"/>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19400" y="609600"/>
            <a:ext cx="60960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2819400" y="1981200"/>
            <a:ext cx="2971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5943600" y="1981200"/>
            <a:ext cx="2971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7" name="Rectangle 7"/>
          <p:cNvSpPr>
            <a:spLocks noGrp="1" noChangeArrowheads="1"/>
          </p:cNvSpPr>
          <p:nvPr>
            <p:ph type="sldNum" sz="quarter" idx="12"/>
          </p:nvPr>
        </p:nvSpPr>
        <p:spPr>
          <a:ln/>
        </p:spPr>
        <p:txBody>
          <a:bodyPr/>
          <a:lstStyle>
            <a:lvl1pPr>
              <a:defRPr/>
            </a:lvl1pPr>
          </a:lstStyle>
          <a:p>
            <a:fld id="{4D44FB3C-7AFB-4765-AB63-7F36EC0509BB}"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12447162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819400" y="609600"/>
            <a:ext cx="60960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2819400" y="1981200"/>
            <a:ext cx="2971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5943600" y="1981200"/>
            <a:ext cx="29718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5943600" y="4114800"/>
            <a:ext cx="29718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7"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8" name="Rectangle 7"/>
          <p:cNvSpPr>
            <a:spLocks noGrp="1" noChangeArrowheads="1"/>
          </p:cNvSpPr>
          <p:nvPr>
            <p:ph type="sldNum" sz="quarter" idx="12"/>
          </p:nvPr>
        </p:nvSpPr>
        <p:spPr>
          <a:ln/>
        </p:spPr>
        <p:txBody>
          <a:bodyPr/>
          <a:lstStyle>
            <a:lvl1pPr>
              <a:defRPr/>
            </a:lvl1pPr>
          </a:lstStyle>
          <a:p>
            <a:fld id="{2E3FFD5C-7E41-4F26-9888-5A8066099732}"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15993981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2819400" y="609600"/>
            <a:ext cx="60960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3" name="Rectangle 5"/>
          <p:cNvSpPr>
            <a:spLocks noGrp="1" noChangeArrowheads="1"/>
          </p:cNvSpPr>
          <p:nvPr>
            <p:ph type="dt" sz="half" idx="10"/>
          </p:nvPr>
        </p:nvSpPr>
        <p:spPr>
          <a:ln/>
        </p:spPr>
        <p:txBody>
          <a:bodyPr/>
          <a:lstStyle>
            <a:lvl1pPr>
              <a:defRPr/>
            </a:lvl1pPr>
          </a:lstStyle>
          <a:p>
            <a:pPr>
              <a:defRPr/>
            </a:pPr>
            <a:r>
              <a:rPr lang="en-US">
                <a:solidFill>
                  <a:srgbClr val="FF9966"/>
                </a:solidFill>
              </a:rPr>
              <a:t>10/25/2013</a:t>
            </a:r>
            <a:endParaRPr lang="en-IN">
              <a:solidFill>
                <a:srgbClr val="FF9966"/>
              </a:solidFill>
            </a:endParaRPr>
          </a:p>
        </p:txBody>
      </p:sp>
      <p:sp>
        <p:nvSpPr>
          <p:cNvPr id="4" name="Rectangle 6"/>
          <p:cNvSpPr>
            <a:spLocks noGrp="1" noChangeArrowheads="1"/>
          </p:cNvSpPr>
          <p:nvPr>
            <p:ph type="ftr" sz="quarter" idx="11"/>
          </p:nvPr>
        </p:nvSpPr>
        <p:spPr>
          <a:ln/>
        </p:spPr>
        <p:txBody>
          <a:bodyPr/>
          <a:lstStyle>
            <a:lvl1pPr>
              <a:defRPr/>
            </a:lvl1pPr>
          </a:lstStyle>
          <a:p>
            <a:pPr>
              <a:defRPr/>
            </a:pPr>
            <a:r>
              <a:rPr lang="en-IN">
                <a:solidFill>
                  <a:srgbClr val="FF9966"/>
                </a:solidFill>
              </a:rPr>
              <a:t>ICMTEA 2013 </a:t>
            </a:r>
          </a:p>
        </p:txBody>
      </p:sp>
      <p:sp>
        <p:nvSpPr>
          <p:cNvPr id="5" name="Rectangle 7"/>
          <p:cNvSpPr>
            <a:spLocks noGrp="1" noChangeArrowheads="1"/>
          </p:cNvSpPr>
          <p:nvPr>
            <p:ph type="sldNum" sz="quarter" idx="12"/>
          </p:nvPr>
        </p:nvSpPr>
        <p:spPr>
          <a:ln/>
        </p:spPr>
        <p:txBody>
          <a:bodyPr/>
          <a:lstStyle>
            <a:lvl1pPr>
              <a:defRPr/>
            </a:lvl1pPr>
          </a:lstStyle>
          <a:p>
            <a:fld id="{8D7BB03C-B3C4-44DE-A1B1-BD890C3A83A7}" type="slidenum">
              <a:rPr lang="en-IN" altLang="en-US">
                <a:solidFill>
                  <a:srgbClr val="FF9966"/>
                </a:solidFill>
              </a:rPr>
              <a:pPr/>
              <a:t>‹#›</a:t>
            </a:fld>
            <a:endParaRPr lang="en-IN" altLang="en-US">
              <a:solidFill>
                <a:srgbClr val="FF9966"/>
              </a:solidFill>
            </a:endParaRPr>
          </a:p>
        </p:txBody>
      </p:sp>
    </p:spTree>
    <p:extLst>
      <p:ext uri="{BB962C8B-B14F-4D97-AF65-F5344CB8AC3E}">
        <p14:creationId xmlns:p14="http://schemas.microsoft.com/office/powerpoint/2010/main" val="269282048"/>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FE37901-5404-4618-A940-2A32926CA930}" type="datetimeFigureOut">
              <a:rPr lang="en-US" smtClean="0"/>
              <a:pPr/>
              <a:t>10/3/2015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29B864-B600-4697-ACB6-B00A5954E832}" type="slidenum">
              <a:rPr lang="en-US" smtClean="0"/>
              <a:pPr/>
              <a:t>‹#›</a:t>
            </a:fld>
            <a:endParaRPr lang="en-US"/>
          </a:p>
        </p:txBody>
      </p:sp>
    </p:spTree>
    <p:extLst>
      <p:ext uri="{BB962C8B-B14F-4D97-AF65-F5344CB8AC3E}">
        <p14:creationId xmlns:p14="http://schemas.microsoft.com/office/powerpoint/2010/main" val="6299290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E37901-5404-4618-A940-2A32926CA930}" type="datetimeFigureOut">
              <a:rPr lang="en-US" smtClean="0"/>
              <a:pPr/>
              <a:t>10/3/2015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29B864-B600-4697-ACB6-B00A5954E832}" type="slidenum">
              <a:rPr lang="en-US" smtClean="0"/>
              <a:pPr/>
              <a:t>‹#›</a:t>
            </a:fld>
            <a:endParaRPr lang="en-US"/>
          </a:p>
        </p:txBody>
      </p:sp>
    </p:spTree>
    <p:extLst>
      <p:ext uri="{BB962C8B-B14F-4D97-AF65-F5344CB8AC3E}">
        <p14:creationId xmlns:p14="http://schemas.microsoft.com/office/powerpoint/2010/main" val="40266279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E37901-5404-4618-A940-2A32926CA930}" type="datetimeFigureOut">
              <a:rPr lang="en-US" smtClean="0"/>
              <a:pPr/>
              <a:t>10/3/2015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29B864-B600-4697-ACB6-B00A5954E832}" type="slidenum">
              <a:rPr lang="en-US" smtClean="0"/>
              <a:pPr/>
              <a:t>‹#›</a:t>
            </a:fld>
            <a:endParaRPr lang="en-US"/>
          </a:p>
        </p:txBody>
      </p:sp>
    </p:spTree>
    <p:extLst>
      <p:ext uri="{BB962C8B-B14F-4D97-AF65-F5344CB8AC3E}">
        <p14:creationId xmlns:p14="http://schemas.microsoft.com/office/powerpoint/2010/main" val="37581303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FE37901-5404-4618-A940-2A32926CA930}" type="datetimeFigureOut">
              <a:rPr lang="en-US" smtClean="0"/>
              <a:pPr/>
              <a:t>10/3/2015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29B864-B600-4697-ACB6-B00A5954E832}" type="slidenum">
              <a:rPr lang="en-US" smtClean="0"/>
              <a:pPr/>
              <a:t>‹#›</a:t>
            </a:fld>
            <a:endParaRPr lang="en-US"/>
          </a:p>
        </p:txBody>
      </p:sp>
    </p:spTree>
    <p:extLst>
      <p:ext uri="{BB962C8B-B14F-4D97-AF65-F5344CB8AC3E}">
        <p14:creationId xmlns:p14="http://schemas.microsoft.com/office/powerpoint/2010/main" val="19964611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E37901-5404-4618-A940-2A32926CA930}" type="datetimeFigureOut">
              <a:rPr lang="en-US" smtClean="0"/>
              <a:pPr/>
              <a:t>10/3/2015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29B864-B600-4697-ACB6-B00A5954E832}" type="slidenum">
              <a:rPr lang="en-US" smtClean="0"/>
              <a:pPr/>
              <a:t>‹#›</a:t>
            </a:fld>
            <a:endParaRPr lang="en-US"/>
          </a:p>
        </p:txBody>
      </p:sp>
    </p:spTree>
    <p:extLst>
      <p:ext uri="{BB962C8B-B14F-4D97-AF65-F5344CB8AC3E}">
        <p14:creationId xmlns:p14="http://schemas.microsoft.com/office/powerpoint/2010/main" val="4032040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FE37901-5404-4618-A940-2A32926CA930}" type="datetimeFigureOut">
              <a:rPr lang="en-US" smtClean="0"/>
              <a:pPr/>
              <a:t>10/3/2015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29B864-B600-4697-ACB6-B00A5954E832}" type="slidenum">
              <a:rPr lang="en-US" smtClean="0"/>
              <a:pPr/>
              <a:t>‹#›</a:t>
            </a:fld>
            <a:endParaRPr lang="en-US"/>
          </a:p>
        </p:txBody>
      </p:sp>
    </p:spTree>
    <p:extLst>
      <p:ext uri="{BB962C8B-B14F-4D97-AF65-F5344CB8AC3E}">
        <p14:creationId xmlns:p14="http://schemas.microsoft.com/office/powerpoint/2010/main" val="28591504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7216659"/>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E37901-5404-4618-A940-2A32926CA930}" type="datetimeFigureOut">
              <a:rPr lang="en-US" smtClean="0"/>
              <a:pPr/>
              <a:t>10/3/2015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29B864-B600-4697-ACB6-B00A5954E832}" type="slidenum">
              <a:rPr lang="en-US" smtClean="0"/>
              <a:pPr/>
              <a:t>‹#›</a:t>
            </a:fld>
            <a:endParaRPr lang="en-US"/>
          </a:p>
        </p:txBody>
      </p:sp>
    </p:spTree>
    <p:extLst>
      <p:ext uri="{BB962C8B-B14F-4D97-AF65-F5344CB8AC3E}">
        <p14:creationId xmlns:p14="http://schemas.microsoft.com/office/powerpoint/2010/main" val="664242205"/>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E37901-5404-4618-A940-2A32926CA930}" type="datetimeFigureOut">
              <a:rPr lang="en-US" smtClean="0"/>
              <a:pPr/>
              <a:t>10/3/2015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29B864-B600-4697-ACB6-B00A5954E832}" type="slidenum">
              <a:rPr lang="en-US" smtClean="0"/>
              <a:pPr/>
              <a:t>‹#›</a:t>
            </a:fld>
            <a:endParaRPr lang="en-US"/>
          </a:p>
        </p:txBody>
      </p:sp>
    </p:spTree>
    <p:extLst>
      <p:ext uri="{BB962C8B-B14F-4D97-AF65-F5344CB8AC3E}">
        <p14:creationId xmlns:p14="http://schemas.microsoft.com/office/powerpoint/2010/main" val="2683647127"/>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E37901-5404-4618-A940-2A32926CA930}" type="datetimeFigureOut">
              <a:rPr lang="en-US" smtClean="0"/>
              <a:pPr/>
              <a:t>10/3/2015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29B864-B600-4697-ACB6-B00A5954E832}" type="slidenum">
              <a:rPr lang="en-US" smtClean="0"/>
              <a:pPr/>
              <a:t>‹#›</a:t>
            </a:fld>
            <a:endParaRPr lang="en-US"/>
          </a:p>
        </p:txBody>
      </p:sp>
    </p:spTree>
    <p:extLst>
      <p:ext uri="{BB962C8B-B14F-4D97-AF65-F5344CB8AC3E}">
        <p14:creationId xmlns:p14="http://schemas.microsoft.com/office/powerpoint/2010/main" val="353911952"/>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E37901-5404-4618-A940-2A32926CA930}" type="datetimeFigureOut">
              <a:rPr lang="en-US" smtClean="0"/>
              <a:pPr/>
              <a:t>10/3/2015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29B864-B600-4697-ACB6-B00A5954E832}" type="slidenum">
              <a:rPr lang="en-US" smtClean="0"/>
              <a:pPr/>
              <a:t>‹#›</a:t>
            </a:fld>
            <a:endParaRPr lang="en-US"/>
          </a:p>
        </p:txBody>
      </p:sp>
    </p:spTree>
    <p:extLst>
      <p:ext uri="{BB962C8B-B14F-4D97-AF65-F5344CB8AC3E}">
        <p14:creationId xmlns:p14="http://schemas.microsoft.com/office/powerpoint/2010/main" val="55464071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1C3C53-8882-4E05-A2AF-79577C7E2E21}" type="datetimeFigureOut">
              <a:rPr lang="en-US" smtClean="0"/>
              <a:pPr/>
              <a:t>10/3/2015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BD0AAB-8B3B-4324-837D-459AA19B25E1}" type="slidenum">
              <a:rPr lang="en-US" smtClean="0"/>
              <a:pPr/>
              <a:t>‹#›</a:t>
            </a:fld>
            <a:endParaRPr lang="en-US"/>
          </a:p>
        </p:txBody>
      </p:sp>
    </p:spTree>
    <p:extLst>
      <p:ext uri="{BB962C8B-B14F-4D97-AF65-F5344CB8AC3E}">
        <p14:creationId xmlns:p14="http://schemas.microsoft.com/office/powerpoint/2010/main" val="1596730124"/>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1C3C53-8882-4E05-A2AF-79577C7E2E21}" type="datetimeFigureOut">
              <a:rPr lang="en-US" smtClean="0"/>
              <a:pPr/>
              <a:t>10/3/2015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BD0AAB-8B3B-4324-837D-459AA19B25E1}" type="slidenum">
              <a:rPr lang="en-US" smtClean="0"/>
              <a:pPr/>
              <a:t>‹#›</a:t>
            </a:fld>
            <a:endParaRPr lang="en-US"/>
          </a:p>
        </p:txBody>
      </p:sp>
    </p:spTree>
    <p:extLst>
      <p:ext uri="{BB962C8B-B14F-4D97-AF65-F5344CB8AC3E}">
        <p14:creationId xmlns:p14="http://schemas.microsoft.com/office/powerpoint/2010/main" val="1913343677"/>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1C3C53-8882-4E05-A2AF-79577C7E2E21}" type="datetimeFigureOut">
              <a:rPr lang="en-US" smtClean="0"/>
              <a:pPr/>
              <a:t>10/3/2015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BD0AAB-8B3B-4324-837D-459AA19B25E1}" type="slidenum">
              <a:rPr lang="en-US" smtClean="0"/>
              <a:pPr/>
              <a:t>‹#›</a:t>
            </a:fld>
            <a:endParaRPr lang="en-US"/>
          </a:p>
        </p:txBody>
      </p:sp>
    </p:spTree>
    <p:extLst>
      <p:ext uri="{BB962C8B-B14F-4D97-AF65-F5344CB8AC3E}">
        <p14:creationId xmlns:p14="http://schemas.microsoft.com/office/powerpoint/2010/main" val="6098475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D1C3C53-8882-4E05-A2AF-79577C7E2E21}" type="datetimeFigureOut">
              <a:rPr lang="en-US" smtClean="0"/>
              <a:pPr/>
              <a:t>10/3/2015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BD0AAB-8B3B-4324-837D-459AA19B25E1}" type="slidenum">
              <a:rPr lang="en-US" smtClean="0"/>
              <a:pPr/>
              <a:t>‹#›</a:t>
            </a:fld>
            <a:endParaRPr lang="en-US"/>
          </a:p>
        </p:txBody>
      </p:sp>
    </p:spTree>
    <p:extLst>
      <p:ext uri="{BB962C8B-B14F-4D97-AF65-F5344CB8AC3E}">
        <p14:creationId xmlns:p14="http://schemas.microsoft.com/office/powerpoint/2010/main" val="2307402017"/>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D1C3C53-8882-4E05-A2AF-79577C7E2E21}" type="datetimeFigureOut">
              <a:rPr lang="en-US" smtClean="0"/>
              <a:pPr/>
              <a:t>10/3/2015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BD0AAB-8B3B-4324-837D-459AA19B25E1}" type="slidenum">
              <a:rPr lang="en-US" smtClean="0"/>
              <a:pPr/>
              <a:t>‹#›</a:t>
            </a:fld>
            <a:endParaRPr lang="en-US"/>
          </a:p>
        </p:txBody>
      </p:sp>
    </p:spTree>
    <p:extLst>
      <p:ext uri="{BB962C8B-B14F-4D97-AF65-F5344CB8AC3E}">
        <p14:creationId xmlns:p14="http://schemas.microsoft.com/office/powerpoint/2010/main" val="1073841876"/>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D1C3C53-8882-4E05-A2AF-79577C7E2E21}" type="datetimeFigureOut">
              <a:rPr lang="en-US" smtClean="0"/>
              <a:pPr/>
              <a:t>10/3/2015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BD0AAB-8B3B-4324-837D-459AA19B25E1}" type="slidenum">
              <a:rPr lang="en-US" smtClean="0"/>
              <a:pPr/>
              <a:t>‹#›</a:t>
            </a:fld>
            <a:endParaRPr lang="en-US"/>
          </a:p>
        </p:txBody>
      </p:sp>
    </p:spTree>
    <p:extLst>
      <p:ext uri="{BB962C8B-B14F-4D97-AF65-F5344CB8AC3E}">
        <p14:creationId xmlns:p14="http://schemas.microsoft.com/office/powerpoint/2010/main" val="2022319265"/>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1C3C53-8882-4E05-A2AF-79577C7E2E21}" type="datetimeFigureOut">
              <a:rPr lang="en-US" smtClean="0"/>
              <a:pPr/>
              <a:t>10/3/2015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BD0AAB-8B3B-4324-837D-459AA19B25E1}" type="slidenum">
              <a:rPr lang="en-US" smtClean="0"/>
              <a:pPr/>
              <a:t>‹#›</a:t>
            </a:fld>
            <a:endParaRPr lang="en-US"/>
          </a:p>
        </p:txBody>
      </p:sp>
    </p:spTree>
    <p:extLst>
      <p:ext uri="{BB962C8B-B14F-4D97-AF65-F5344CB8AC3E}">
        <p14:creationId xmlns:p14="http://schemas.microsoft.com/office/powerpoint/2010/main" val="223495006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1C3C53-8882-4E05-A2AF-79577C7E2E21}" type="datetimeFigureOut">
              <a:rPr lang="en-US" smtClean="0"/>
              <a:pPr/>
              <a:t>10/3/2015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BD0AAB-8B3B-4324-837D-459AA19B25E1}" type="slidenum">
              <a:rPr lang="en-US" smtClean="0"/>
              <a:pPr/>
              <a:t>‹#›</a:t>
            </a:fld>
            <a:endParaRPr lang="en-US"/>
          </a:p>
        </p:txBody>
      </p:sp>
    </p:spTree>
    <p:extLst>
      <p:ext uri="{BB962C8B-B14F-4D97-AF65-F5344CB8AC3E}">
        <p14:creationId xmlns:p14="http://schemas.microsoft.com/office/powerpoint/2010/main" val="156028432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1C3C53-8882-4E05-A2AF-79577C7E2E21}" type="datetimeFigureOut">
              <a:rPr lang="en-US" smtClean="0"/>
              <a:pPr/>
              <a:t>10/3/2015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BD0AAB-8B3B-4324-837D-459AA19B25E1}" type="slidenum">
              <a:rPr lang="en-US" smtClean="0"/>
              <a:pPr/>
              <a:t>‹#›</a:t>
            </a:fld>
            <a:endParaRPr lang="en-US"/>
          </a:p>
        </p:txBody>
      </p:sp>
    </p:spTree>
    <p:extLst>
      <p:ext uri="{BB962C8B-B14F-4D97-AF65-F5344CB8AC3E}">
        <p14:creationId xmlns:p14="http://schemas.microsoft.com/office/powerpoint/2010/main" val="638024359"/>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1C3C53-8882-4E05-A2AF-79577C7E2E21}" type="datetimeFigureOut">
              <a:rPr lang="en-US" smtClean="0"/>
              <a:pPr/>
              <a:t>10/3/2015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BD0AAB-8B3B-4324-837D-459AA19B25E1}" type="slidenum">
              <a:rPr lang="en-US" smtClean="0"/>
              <a:pPr/>
              <a:t>‹#›</a:t>
            </a:fld>
            <a:endParaRPr lang="en-US"/>
          </a:p>
        </p:txBody>
      </p:sp>
    </p:spTree>
    <p:extLst>
      <p:ext uri="{BB962C8B-B14F-4D97-AF65-F5344CB8AC3E}">
        <p14:creationId xmlns:p14="http://schemas.microsoft.com/office/powerpoint/2010/main" val="230051013"/>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1C3C53-8882-4E05-A2AF-79577C7E2E21}" type="datetimeFigureOut">
              <a:rPr lang="en-US" smtClean="0"/>
              <a:pPr/>
              <a:t>10/3/2015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BD0AAB-8B3B-4324-837D-459AA19B25E1}" type="slidenum">
              <a:rPr lang="en-US" smtClean="0"/>
              <a:pPr/>
              <a:t>‹#›</a:t>
            </a:fld>
            <a:endParaRPr lang="en-US"/>
          </a:p>
        </p:txBody>
      </p:sp>
    </p:spTree>
    <p:extLst>
      <p:ext uri="{BB962C8B-B14F-4D97-AF65-F5344CB8AC3E}">
        <p14:creationId xmlns:p14="http://schemas.microsoft.com/office/powerpoint/2010/main" val="241922459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heme" Target="../theme/theme3.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4.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5.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F5E822-CDDE-40CA-BC93-9F5EAF36587F}" type="datetimeFigureOut">
              <a:rPr lang="en-US" smtClean="0"/>
              <a:pPr/>
              <a:t>10/3/2015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3F8CCA-134E-4F82-9D84-5D466DB3933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Arc 2"/>
          <p:cNvSpPr>
            <a:spLocks/>
          </p:cNvSpPr>
          <p:nvPr/>
        </p:nvSpPr>
        <p:spPr bwMode="auto">
          <a:xfrm>
            <a:off x="0" y="842963"/>
            <a:ext cx="2895600" cy="6018212"/>
          </a:xfrm>
          <a:custGeom>
            <a:avLst/>
            <a:gdLst>
              <a:gd name="T0" fmla="*/ 0 w 21600"/>
              <a:gd name="T1" fmla="*/ 0 h 21600"/>
              <a:gd name="T2" fmla="*/ 2895600 w 21600"/>
              <a:gd name="T3" fmla="*/ 6018212 h 21600"/>
              <a:gd name="T4" fmla="*/ 0 w 21600"/>
              <a:gd name="T5" fmla="*/ 6018212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accent1"/>
              </a:gs>
              <a:gs pos="100000">
                <a:schemeClr val="accent2"/>
              </a:gs>
            </a:gsLst>
            <a:lin ang="5400000" scaled="1"/>
          </a:gradFill>
          <a:ln w="9525">
            <a:noFill/>
            <a:round/>
            <a:headEnd type="none" w="sm" len="sm"/>
            <a:tailEnd type="none" w="sm" len="sm"/>
          </a:ln>
        </p:spPr>
        <p:txBody>
          <a:bodyPr/>
          <a:lstStyle/>
          <a:p>
            <a:pPr fontAlgn="base">
              <a:spcBef>
                <a:spcPct val="0"/>
              </a:spcBef>
              <a:spcAft>
                <a:spcPct val="0"/>
              </a:spcAft>
              <a:defRPr/>
            </a:pPr>
            <a:endParaRPr lang="en-US">
              <a:solidFill>
                <a:srgbClr val="009999"/>
              </a:solidFill>
              <a:cs typeface="Arial" charset="0"/>
            </a:endParaRPr>
          </a:p>
        </p:txBody>
      </p:sp>
      <p:sp>
        <p:nvSpPr>
          <p:cNvPr id="9219"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zh-TW" smtClean="0"/>
              <a:t>Click to edit Master title style</a:t>
            </a:r>
          </a:p>
        </p:txBody>
      </p:sp>
      <p:sp>
        <p:nvSpPr>
          <p:cNvPr id="9220"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9" name="Rectangle 5"/>
          <p:cNvSpPr>
            <a:spLocks noGrp="1" noChangeArrowheads="1"/>
          </p:cNvSpPr>
          <p:nvPr>
            <p:ph type="dt" sz="half" idx="2"/>
          </p:nvPr>
        </p:nvSpPr>
        <p:spPr bwMode="auto">
          <a:xfrm>
            <a:off x="304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solidFill>
                  <a:schemeClr val="hlink"/>
                </a:solidFill>
                <a:latin typeface="+mn-lt"/>
                <a:ea typeface="新細明體" pitchFamily="18" charset="-120"/>
                <a:cs typeface="Arial" pitchFamily="34" charset="0"/>
              </a:defRPr>
            </a:lvl1pPr>
          </a:lstStyle>
          <a:p>
            <a:pPr fontAlgn="base">
              <a:spcBef>
                <a:spcPct val="0"/>
              </a:spcBef>
              <a:spcAft>
                <a:spcPct val="0"/>
              </a:spcAft>
              <a:defRPr/>
            </a:pPr>
            <a:r>
              <a:rPr lang="en-US">
                <a:solidFill>
                  <a:srgbClr val="FF9966"/>
                </a:solidFill>
              </a:rPr>
              <a:t>10/25/2013</a:t>
            </a:r>
            <a:endParaRPr lang="en-IN">
              <a:solidFill>
                <a:srgbClr val="FF9966"/>
              </a:solidFill>
            </a:endParaRPr>
          </a:p>
        </p:txBody>
      </p:sp>
      <p:sp>
        <p:nvSpPr>
          <p:cNvPr id="1030" name="Rectangle 6"/>
          <p:cNvSpPr>
            <a:spLocks noGrp="1" noChangeArrowheads="1"/>
          </p:cNvSpPr>
          <p:nvPr>
            <p:ph type="ftr" sz="quarter" idx="3"/>
          </p:nvPr>
        </p:nvSpPr>
        <p:spPr bwMode="auto">
          <a:xfrm>
            <a:off x="35814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solidFill>
                  <a:schemeClr val="hlink"/>
                </a:solidFill>
                <a:latin typeface="+mn-lt"/>
                <a:ea typeface="新細明體" pitchFamily="18" charset="-120"/>
                <a:cs typeface="Arial" pitchFamily="34" charset="0"/>
              </a:defRPr>
            </a:lvl1pPr>
          </a:lstStyle>
          <a:p>
            <a:pPr fontAlgn="base">
              <a:spcBef>
                <a:spcPct val="0"/>
              </a:spcBef>
              <a:spcAft>
                <a:spcPct val="0"/>
              </a:spcAft>
              <a:defRPr/>
            </a:pPr>
            <a:r>
              <a:rPr lang="en-IN">
                <a:solidFill>
                  <a:srgbClr val="FF9966"/>
                </a:solidFill>
              </a:rPr>
              <a:t>ICMTEA 2013 </a:t>
            </a:r>
          </a:p>
        </p:txBody>
      </p:sp>
      <p:sp>
        <p:nvSpPr>
          <p:cNvPr id="1031" name="Rectangle 7"/>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solidFill>
                  <a:schemeClr val="hlink"/>
                </a:solidFill>
                <a:ea typeface="新細明體" panose="02020500000000000000" pitchFamily="18" charset="-120"/>
              </a:defRPr>
            </a:lvl1pPr>
          </a:lstStyle>
          <a:p>
            <a:pPr fontAlgn="base">
              <a:spcBef>
                <a:spcPct val="0"/>
              </a:spcBef>
              <a:spcAft>
                <a:spcPct val="0"/>
              </a:spcAft>
            </a:pPr>
            <a:fld id="{0756FAD4-48E7-4465-8E9D-518E961B7B0F}" type="slidenum">
              <a:rPr lang="en-IN" altLang="en-US" smtClean="0">
                <a:solidFill>
                  <a:srgbClr val="FF9966"/>
                </a:solidFill>
                <a:cs typeface="Arial" panose="020B0604020202020204" pitchFamily="34" charset="0"/>
              </a:rPr>
              <a:pPr fontAlgn="base">
                <a:spcBef>
                  <a:spcPct val="0"/>
                </a:spcBef>
                <a:spcAft>
                  <a:spcPct val="0"/>
                </a:spcAft>
              </a:pPr>
              <a:t>‹#›</a:t>
            </a:fld>
            <a:endParaRPr lang="en-IN" altLang="en-US" smtClean="0">
              <a:solidFill>
                <a:srgbClr val="FF9966"/>
              </a:solidFill>
              <a:cs typeface="Arial" panose="020B0604020202020204" pitchFamily="34" charset="0"/>
            </a:endParaRPr>
          </a:p>
        </p:txBody>
      </p:sp>
    </p:spTree>
    <p:extLst>
      <p:ext uri="{BB962C8B-B14F-4D97-AF65-F5344CB8AC3E}">
        <p14:creationId xmlns:p14="http://schemas.microsoft.com/office/powerpoint/2010/main" val="106599622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hdr="0"/>
  <p:txStyles>
    <p:titleStyle>
      <a:lvl1pPr algn="l" rtl="0" eaLnBrk="0" fontAlgn="base" hangingPunct="0">
        <a:lnSpc>
          <a:spcPct val="70000"/>
        </a:lnSpc>
        <a:spcBef>
          <a:spcPct val="0"/>
        </a:spcBef>
        <a:spcAft>
          <a:spcPct val="0"/>
        </a:spcAft>
        <a:defRPr kumimoji="1" sz="4800" b="1">
          <a:solidFill>
            <a:schemeClr val="tx2"/>
          </a:solidFill>
          <a:latin typeface="+mj-lt"/>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Narrow" pitchFamily="34" charset="0"/>
        </a:defRPr>
      </a:lvl2pPr>
      <a:lvl3pPr algn="l" rtl="0" eaLnBrk="0" fontAlgn="base" hangingPunct="0">
        <a:lnSpc>
          <a:spcPct val="70000"/>
        </a:lnSpc>
        <a:spcBef>
          <a:spcPct val="0"/>
        </a:spcBef>
        <a:spcAft>
          <a:spcPct val="0"/>
        </a:spcAft>
        <a:defRPr kumimoji="1" sz="4800" b="1">
          <a:solidFill>
            <a:schemeClr val="tx2"/>
          </a:solidFill>
          <a:latin typeface="Arial Narrow" pitchFamily="34" charset="0"/>
        </a:defRPr>
      </a:lvl3pPr>
      <a:lvl4pPr algn="l" rtl="0" eaLnBrk="0" fontAlgn="base" hangingPunct="0">
        <a:lnSpc>
          <a:spcPct val="70000"/>
        </a:lnSpc>
        <a:spcBef>
          <a:spcPct val="0"/>
        </a:spcBef>
        <a:spcAft>
          <a:spcPct val="0"/>
        </a:spcAft>
        <a:defRPr kumimoji="1" sz="4800" b="1">
          <a:solidFill>
            <a:schemeClr val="tx2"/>
          </a:solidFill>
          <a:latin typeface="Arial Narrow" pitchFamily="34" charset="0"/>
        </a:defRPr>
      </a:lvl4pPr>
      <a:lvl5pPr algn="l" rtl="0" eaLnBrk="0" fontAlgn="base" hangingPunct="0">
        <a:lnSpc>
          <a:spcPct val="70000"/>
        </a:lnSpc>
        <a:spcBef>
          <a:spcPct val="0"/>
        </a:spcBef>
        <a:spcAft>
          <a:spcPct val="0"/>
        </a:spcAft>
        <a:defRPr kumimoji="1" sz="4800" b="1">
          <a:solidFill>
            <a:schemeClr val="tx2"/>
          </a:solidFill>
          <a:latin typeface="Arial Narrow" pitchFamily="34" charset="0"/>
        </a:defRPr>
      </a:lvl5pPr>
      <a:lvl6pPr marL="457200" algn="l" rtl="0" eaLnBrk="1" fontAlgn="base" hangingPunct="1">
        <a:lnSpc>
          <a:spcPct val="70000"/>
        </a:lnSpc>
        <a:spcBef>
          <a:spcPct val="0"/>
        </a:spcBef>
        <a:spcAft>
          <a:spcPct val="0"/>
        </a:spcAft>
        <a:defRPr kumimoji="1" sz="4800" b="1">
          <a:solidFill>
            <a:schemeClr val="tx2"/>
          </a:solidFill>
          <a:latin typeface="Arial Narrow" pitchFamily="34" charset="0"/>
        </a:defRPr>
      </a:lvl6pPr>
      <a:lvl7pPr marL="914400" algn="l" rtl="0" eaLnBrk="1" fontAlgn="base" hangingPunct="1">
        <a:lnSpc>
          <a:spcPct val="70000"/>
        </a:lnSpc>
        <a:spcBef>
          <a:spcPct val="0"/>
        </a:spcBef>
        <a:spcAft>
          <a:spcPct val="0"/>
        </a:spcAft>
        <a:defRPr kumimoji="1" sz="4800" b="1">
          <a:solidFill>
            <a:schemeClr val="tx2"/>
          </a:solidFill>
          <a:latin typeface="Arial Narrow" pitchFamily="34" charset="0"/>
        </a:defRPr>
      </a:lvl7pPr>
      <a:lvl8pPr marL="1371600" algn="l" rtl="0" eaLnBrk="1" fontAlgn="base" hangingPunct="1">
        <a:lnSpc>
          <a:spcPct val="70000"/>
        </a:lnSpc>
        <a:spcBef>
          <a:spcPct val="0"/>
        </a:spcBef>
        <a:spcAft>
          <a:spcPct val="0"/>
        </a:spcAft>
        <a:defRPr kumimoji="1" sz="4800" b="1">
          <a:solidFill>
            <a:schemeClr val="tx2"/>
          </a:solidFill>
          <a:latin typeface="Arial Narrow" pitchFamily="34" charset="0"/>
        </a:defRPr>
      </a:lvl8pPr>
      <a:lvl9pPr marL="1828800" algn="l" rtl="0" eaLnBrk="1" fontAlgn="base" hangingPunct="1">
        <a:lnSpc>
          <a:spcPct val="70000"/>
        </a:lnSpc>
        <a:spcBef>
          <a:spcPct val="0"/>
        </a:spcBef>
        <a:spcAft>
          <a:spcPct val="0"/>
        </a:spcAft>
        <a:defRPr kumimoji="1" sz="4800" b="1">
          <a:solidFill>
            <a:schemeClr val="tx2"/>
          </a:solidFill>
          <a:latin typeface="Arial Narrow" pitchFamily="34" charset="0"/>
        </a:defRPr>
      </a:lvl9pPr>
    </p:titleStyle>
    <p:bodyStyle>
      <a:lvl1pPr marL="342900" indent="-342900" algn="l" rtl="0" eaLnBrk="0" fontAlgn="base" hangingPunct="0">
        <a:spcBef>
          <a:spcPct val="20000"/>
        </a:spcBef>
        <a:spcAft>
          <a:spcPct val="0"/>
        </a:spcAft>
        <a:buClr>
          <a:schemeClr val="hlink"/>
        </a:buClr>
        <a:buSzPct val="50000"/>
        <a:buFont typeface="Monotype Sorts" pitchFamily="2" charset="2"/>
        <a:buChar char="n"/>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Monotype Sorts" pitchFamily="2" charset="2"/>
        <a:buChar char="u"/>
        <a:defRPr kumimoji="1" sz="2600">
          <a:solidFill>
            <a:schemeClr val="tx1"/>
          </a:solidFill>
          <a:latin typeface="+mn-lt"/>
        </a:defRPr>
      </a:lvl2pPr>
      <a:lvl3pPr marL="1143000" indent="-228600" algn="l" rtl="0" eaLnBrk="0" fontAlgn="base" hangingPunct="0">
        <a:spcBef>
          <a:spcPct val="20000"/>
        </a:spcBef>
        <a:spcAft>
          <a:spcPct val="0"/>
        </a:spcAft>
        <a:buClr>
          <a:schemeClr val="hlink"/>
        </a:buClr>
        <a:buSzPct val="65000"/>
        <a:buFont typeface="Monotype Sorts" pitchFamily="2" charset="2"/>
        <a:buChar char="F"/>
        <a:defRPr kumimoji="1" sz="2400">
          <a:solidFill>
            <a:schemeClr val="tx1"/>
          </a:solidFill>
          <a:latin typeface="+mn-lt"/>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mn-lt"/>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mn-lt"/>
        </a:defRPr>
      </a:lvl5pPr>
      <a:lvl6pPr marL="2514600" indent="-228600" algn="l" rtl="0" eaLnBrk="1" fontAlgn="base" hangingPunct="1">
        <a:spcBef>
          <a:spcPct val="20000"/>
        </a:spcBef>
        <a:spcAft>
          <a:spcPct val="0"/>
        </a:spcAft>
        <a:buClr>
          <a:schemeClr val="hlink"/>
        </a:buClr>
        <a:buSzPct val="100000"/>
        <a:buChar char="–"/>
        <a:defRPr kumimoji="1" sz="2000">
          <a:solidFill>
            <a:schemeClr val="tx1"/>
          </a:solidFill>
          <a:latin typeface="+mn-lt"/>
        </a:defRPr>
      </a:lvl6pPr>
      <a:lvl7pPr marL="2971800" indent="-228600" algn="l" rtl="0" eaLnBrk="1" fontAlgn="base" hangingPunct="1">
        <a:spcBef>
          <a:spcPct val="20000"/>
        </a:spcBef>
        <a:spcAft>
          <a:spcPct val="0"/>
        </a:spcAft>
        <a:buClr>
          <a:schemeClr val="hlink"/>
        </a:buClr>
        <a:buSzPct val="100000"/>
        <a:buChar char="–"/>
        <a:defRPr kumimoji="1" sz="2000">
          <a:solidFill>
            <a:schemeClr val="tx1"/>
          </a:solidFill>
          <a:latin typeface="+mn-lt"/>
        </a:defRPr>
      </a:lvl7pPr>
      <a:lvl8pPr marL="3429000" indent="-228600" algn="l" rtl="0" eaLnBrk="1" fontAlgn="base" hangingPunct="1">
        <a:spcBef>
          <a:spcPct val="20000"/>
        </a:spcBef>
        <a:spcAft>
          <a:spcPct val="0"/>
        </a:spcAft>
        <a:buClr>
          <a:schemeClr val="hlink"/>
        </a:buClr>
        <a:buSzPct val="100000"/>
        <a:buChar char="–"/>
        <a:defRPr kumimoji="1" sz="2000">
          <a:solidFill>
            <a:schemeClr val="tx1"/>
          </a:solidFill>
          <a:latin typeface="+mn-lt"/>
        </a:defRPr>
      </a:lvl8pPr>
      <a:lvl9pPr marL="3886200" indent="-228600" algn="l" rtl="0" eaLnBrk="1" fontAlgn="base" hangingPunct="1">
        <a:spcBef>
          <a:spcPct val="20000"/>
        </a:spcBef>
        <a:spcAft>
          <a:spcPct val="0"/>
        </a:spcAft>
        <a:buClr>
          <a:schemeClr val="hlink"/>
        </a:buClr>
        <a:buSzPct val="100000"/>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Arc 2"/>
          <p:cNvSpPr>
            <a:spLocks/>
          </p:cNvSpPr>
          <p:nvPr/>
        </p:nvSpPr>
        <p:spPr bwMode="auto">
          <a:xfrm>
            <a:off x="0" y="842963"/>
            <a:ext cx="2895600" cy="6018212"/>
          </a:xfrm>
          <a:custGeom>
            <a:avLst/>
            <a:gdLst>
              <a:gd name="T0" fmla="*/ 0 w 21600"/>
              <a:gd name="T1" fmla="*/ 0 h 21600"/>
              <a:gd name="T2" fmla="*/ 2895600 w 21600"/>
              <a:gd name="T3" fmla="*/ 6018212 h 21600"/>
              <a:gd name="T4" fmla="*/ 0 w 21600"/>
              <a:gd name="T5" fmla="*/ 6018212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accent1"/>
              </a:gs>
              <a:gs pos="100000">
                <a:schemeClr val="accent2"/>
              </a:gs>
            </a:gsLst>
            <a:lin ang="5400000" scaled="1"/>
          </a:gradFill>
          <a:ln w="9525">
            <a:noFill/>
            <a:round/>
            <a:headEnd type="none" w="sm" len="sm"/>
            <a:tailEnd type="none" w="sm" len="sm"/>
          </a:ln>
        </p:spPr>
        <p:txBody>
          <a:bodyPr/>
          <a:lstStyle/>
          <a:p>
            <a:pPr fontAlgn="base">
              <a:spcBef>
                <a:spcPct val="0"/>
              </a:spcBef>
              <a:spcAft>
                <a:spcPct val="0"/>
              </a:spcAft>
              <a:defRPr/>
            </a:pPr>
            <a:endParaRPr lang="en-US">
              <a:solidFill>
                <a:srgbClr val="009999"/>
              </a:solidFill>
              <a:cs typeface="Arial" charset="0"/>
            </a:endParaRPr>
          </a:p>
        </p:txBody>
      </p:sp>
      <p:sp>
        <p:nvSpPr>
          <p:cNvPr id="9219"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zh-TW" smtClean="0"/>
              <a:t>Click to edit Master title style</a:t>
            </a:r>
          </a:p>
        </p:txBody>
      </p:sp>
      <p:sp>
        <p:nvSpPr>
          <p:cNvPr id="9220"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9" name="Rectangle 5"/>
          <p:cNvSpPr>
            <a:spLocks noGrp="1" noChangeArrowheads="1"/>
          </p:cNvSpPr>
          <p:nvPr>
            <p:ph type="dt" sz="half" idx="2"/>
          </p:nvPr>
        </p:nvSpPr>
        <p:spPr bwMode="auto">
          <a:xfrm>
            <a:off x="304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solidFill>
                  <a:schemeClr val="hlink"/>
                </a:solidFill>
                <a:latin typeface="+mn-lt"/>
                <a:ea typeface="新細明體" pitchFamily="18" charset="-120"/>
                <a:cs typeface="Arial" pitchFamily="34" charset="0"/>
              </a:defRPr>
            </a:lvl1pPr>
          </a:lstStyle>
          <a:p>
            <a:pPr fontAlgn="base">
              <a:spcBef>
                <a:spcPct val="0"/>
              </a:spcBef>
              <a:spcAft>
                <a:spcPct val="0"/>
              </a:spcAft>
              <a:defRPr/>
            </a:pPr>
            <a:r>
              <a:rPr lang="en-US">
                <a:solidFill>
                  <a:srgbClr val="FF9966"/>
                </a:solidFill>
              </a:rPr>
              <a:t>10/25/2013</a:t>
            </a:r>
            <a:endParaRPr lang="en-IN">
              <a:solidFill>
                <a:srgbClr val="FF9966"/>
              </a:solidFill>
            </a:endParaRPr>
          </a:p>
        </p:txBody>
      </p:sp>
      <p:sp>
        <p:nvSpPr>
          <p:cNvPr id="1030" name="Rectangle 6"/>
          <p:cNvSpPr>
            <a:spLocks noGrp="1" noChangeArrowheads="1"/>
          </p:cNvSpPr>
          <p:nvPr>
            <p:ph type="ftr" sz="quarter" idx="3"/>
          </p:nvPr>
        </p:nvSpPr>
        <p:spPr bwMode="auto">
          <a:xfrm>
            <a:off x="35814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solidFill>
                  <a:schemeClr val="hlink"/>
                </a:solidFill>
                <a:latin typeface="+mn-lt"/>
                <a:ea typeface="新細明體" pitchFamily="18" charset="-120"/>
                <a:cs typeface="Arial" pitchFamily="34" charset="0"/>
              </a:defRPr>
            </a:lvl1pPr>
          </a:lstStyle>
          <a:p>
            <a:pPr fontAlgn="base">
              <a:spcBef>
                <a:spcPct val="0"/>
              </a:spcBef>
              <a:spcAft>
                <a:spcPct val="0"/>
              </a:spcAft>
              <a:defRPr/>
            </a:pPr>
            <a:r>
              <a:rPr lang="en-IN">
                <a:solidFill>
                  <a:srgbClr val="FF9966"/>
                </a:solidFill>
              </a:rPr>
              <a:t>ICMTEA 2013 </a:t>
            </a:r>
          </a:p>
        </p:txBody>
      </p:sp>
      <p:sp>
        <p:nvSpPr>
          <p:cNvPr id="1031" name="Rectangle 7"/>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solidFill>
                  <a:schemeClr val="hlink"/>
                </a:solidFill>
                <a:ea typeface="新細明體" panose="02020500000000000000" pitchFamily="18" charset="-120"/>
              </a:defRPr>
            </a:lvl1pPr>
          </a:lstStyle>
          <a:p>
            <a:pPr fontAlgn="base">
              <a:spcBef>
                <a:spcPct val="0"/>
              </a:spcBef>
              <a:spcAft>
                <a:spcPct val="0"/>
              </a:spcAft>
            </a:pPr>
            <a:fld id="{0756FAD4-48E7-4465-8E9D-518E961B7B0F}" type="slidenum">
              <a:rPr lang="en-IN" altLang="en-US" smtClean="0">
                <a:solidFill>
                  <a:srgbClr val="FF9966"/>
                </a:solidFill>
                <a:cs typeface="Arial" panose="020B0604020202020204" pitchFamily="34" charset="0"/>
              </a:rPr>
              <a:pPr fontAlgn="base">
                <a:spcBef>
                  <a:spcPct val="0"/>
                </a:spcBef>
                <a:spcAft>
                  <a:spcPct val="0"/>
                </a:spcAft>
              </a:pPr>
              <a:t>‹#›</a:t>
            </a:fld>
            <a:endParaRPr lang="en-IN" altLang="en-US" smtClean="0">
              <a:solidFill>
                <a:srgbClr val="FF9966"/>
              </a:solidFill>
              <a:cs typeface="Arial" panose="020B0604020202020204" pitchFamily="34" charset="0"/>
            </a:endParaRPr>
          </a:p>
        </p:txBody>
      </p:sp>
    </p:spTree>
    <p:extLst>
      <p:ext uri="{BB962C8B-B14F-4D97-AF65-F5344CB8AC3E}">
        <p14:creationId xmlns:p14="http://schemas.microsoft.com/office/powerpoint/2010/main" val="85656366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Lst>
  <p:hf hdr="0"/>
  <p:txStyles>
    <p:titleStyle>
      <a:lvl1pPr algn="l" rtl="0" eaLnBrk="0" fontAlgn="base" hangingPunct="0">
        <a:lnSpc>
          <a:spcPct val="70000"/>
        </a:lnSpc>
        <a:spcBef>
          <a:spcPct val="0"/>
        </a:spcBef>
        <a:spcAft>
          <a:spcPct val="0"/>
        </a:spcAft>
        <a:defRPr kumimoji="1" sz="4800" b="1">
          <a:solidFill>
            <a:schemeClr val="tx2"/>
          </a:solidFill>
          <a:latin typeface="+mj-lt"/>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Narrow" pitchFamily="34" charset="0"/>
        </a:defRPr>
      </a:lvl2pPr>
      <a:lvl3pPr algn="l" rtl="0" eaLnBrk="0" fontAlgn="base" hangingPunct="0">
        <a:lnSpc>
          <a:spcPct val="70000"/>
        </a:lnSpc>
        <a:spcBef>
          <a:spcPct val="0"/>
        </a:spcBef>
        <a:spcAft>
          <a:spcPct val="0"/>
        </a:spcAft>
        <a:defRPr kumimoji="1" sz="4800" b="1">
          <a:solidFill>
            <a:schemeClr val="tx2"/>
          </a:solidFill>
          <a:latin typeface="Arial Narrow" pitchFamily="34" charset="0"/>
        </a:defRPr>
      </a:lvl3pPr>
      <a:lvl4pPr algn="l" rtl="0" eaLnBrk="0" fontAlgn="base" hangingPunct="0">
        <a:lnSpc>
          <a:spcPct val="70000"/>
        </a:lnSpc>
        <a:spcBef>
          <a:spcPct val="0"/>
        </a:spcBef>
        <a:spcAft>
          <a:spcPct val="0"/>
        </a:spcAft>
        <a:defRPr kumimoji="1" sz="4800" b="1">
          <a:solidFill>
            <a:schemeClr val="tx2"/>
          </a:solidFill>
          <a:latin typeface="Arial Narrow" pitchFamily="34" charset="0"/>
        </a:defRPr>
      </a:lvl4pPr>
      <a:lvl5pPr algn="l" rtl="0" eaLnBrk="0" fontAlgn="base" hangingPunct="0">
        <a:lnSpc>
          <a:spcPct val="70000"/>
        </a:lnSpc>
        <a:spcBef>
          <a:spcPct val="0"/>
        </a:spcBef>
        <a:spcAft>
          <a:spcPct val="0"/>
        </a:spcAft>
        <a:defRPr kumimoji="1" sz="4800" b="1">
          <a:solidFill>
            <a:schemeClr val="tx2"/>
          </a:solidFill>
          <a:latin typeface="Arial Narrow" pitchFamily="34" charset="0"/>
        </a:defRPr>
      </a:lvl5pPr>
      <a:lvl6pPr marL="457200" algn="l" rtl="0" eaLnBrk="1" fontAlgn="base" hangingPunct="1">
        <a:lnSpc>
          <a:spcPct val="70000"/>
        </a:lnSpc>
        <a:spcBef>
          <a:spcPct val="0"/>
        </a:spcBef>
        <a:spcAft>
          <a:spcPct val="0"/>
        </a:spcAft>
        <a:defRPr kumimoji="1" sz="4800" b="1">
          <a:solidFill>
            <a:schemeClr val="tx2"/>
          </a:solidFill>
          <a:latin typeface="Arial Narrow" pitchFamily="34" charset="0"/>
        </a:defRPr>
      </a:lvl6pPr>
      <a:lvl7pPr marL="914400" algn="l" rtl="0" eaLnBrk="1" fontAlgn="base" hangingPunct="1">
        <a:lnSpc>
          <a:spcPct val="70000"/>
        </a:lnSpc>
        <a:spcBef>
          <a:spcPct val="0"/>
        </a:spcBef>
        <a:spcAft>
          <a:spcPct val="0"/>
        </a:spcAft>
        <a:defRPr kumimoji="1" sz="4800" b="1">
          <a:solidFill>
            <a:schemeClr val="tx2"/>
          </a:solidFill>
          <a:latin typeface="Arial Narrow" pitchFamily="34" charset="0"/>
        </a:defRPr>
      </a:lvl7pPr>
      <a:lvl8pPr marL="1371600" algn="l" rtl="0" eaLnBrk="1" fontAlgn="base" hangingPunct="1">
        <a:lnSpc>
          <a:spcPct val="70000"/>
        </a:lnSpc>
        <a:spcBef>
          <a:spcPct val="0"/>
        </a:spcBef>
        <a:spcAft>
          <a:spcPct val="0"/>
        </a:spcAft>
        <a:defRPr kumimoji="1" sz="4800" b="1">
          <a:solidFill>
            <a:schemeClr val="tx2"/>
          </a:solidFill>
          <a:latin typeface="Arial Narrow" pitchFamily="34" charset="0"/>
        </a:defRPr>
      </a:lvl8pPr>
      <a:lvl9pPr marL="1828800" algn="l" rtl="0" eaLnBrk="1" fontAlgn="base" hangingPunct="1">
        <a:lnSpc>
          <a:spcPct val="70000"/>
        </a:lnSpc>
        <a:spcBef>
          <a:spcPct val="0"/>
        </a:spcBef>
        <a:spcAft>
          <a:spcPct val="0"/>
        </a:spcAft>
        <a:defRPr kumimoji="1" sz="4800" b="1">
          <a:solidFill>
            <a:schemeClr val="tx2"/>
          </a:solidFill>
          <a:latin typeface="Arial Narrow" pitchFamily="34" charset="0"/>
        </a:defRPr>
      </a:lvl9pPr>
    </p:titleStyle>
    <p:bodyStyle>
      <a:lvl1pPr marL="342900" indent="-342900" algn="l" rtl="0" eaLnBrk="0" fontAlgn="base" hangingPunct="0">
        <a:spcBef>
          <a:spcPct val="20000"/>
        </a:spcBef>
        <a:spcAft>
          <a:spcPct val="0"/>
        </a:spcAft>
        <a:buClr>
          <a:schemeClr val="hlink"/>
        </a:buClr>
        <a:buSzPct val="50000"/>
        <a:buFont typeface="Monotype Sorts" pitchFamily="2" charset="2"/>
        <a:buChar char="n"/>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Monotype Sorts" pitchFamily="2" charset="2"/>
        <a:buChar char="u"/>
        <a:defRPr kumimoji="1" sz="2600">
          <a:solidFill>
            <a:schemeClr val="tx1"/>
          </a:solidFill>
          <a:latin typeface="+mn-lt"/>
        </a:defRPr>
      </a:lvl2pPr>
      <a:lvl3pPr marL="1143000" indent="-228600" algn="l" rtl="0" eaLnBrk="0" fontAlgn="base" hangingPunct="0">
        <a:spcBef>
          <a:spcPct val="20000"/>
        </a:spcBef>
        <a:spcAft>
          <a:spcPct val="0"/>
        </a:spcAft>
        <a:buClr>
          <a:schemeClr val="hlink"/>
        </a:buClr>
        <a:buSzPct val="65000"/>
        <a:buFont typeface="Monotype Sorts" pitchFamily="2" charset="2"/>
        <a:buChar char="F"/>
        <a:defRPr kumimoji="1" sz="2400">
          <a:solidFill>
            <a:schemeClr val="tx1"/>
          </a:solidFill>
          <a:latin typeface="+mn-lt"/>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mn-lt"/>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mn-lt"/>
        </a:defRPr>
      </a:lvl5pPr>
      <a:lvl6pPr marL="2514600" indent="-228600" algn="l" rtl="0" eaLnBrk="1" fontAlgn="base" hangingPunct="1">
        <a:spcBef>
          <a:spcPct val="20000"/>
        </a:spcBef>
        <a:spcAft>
          <a:spcPct val="0"/>
        </a:spcAft>
        <a:buClr>
          <a:schemeClr val="hlink"/>
        </a:buClr>
        <a:buSzPct val="100000"/>
        <a:buChar char="–"/>
        <a:defRPr kumimoji="1" sz="2000">
          <a:solidFill>
            <a:schemeClr val="tx1"/>
          </a:solidFill>
          <a:latin typeface="+mn-lt"/>
        </a:defRPr>
      </a:lvl6pPr>
      <a:lvl7pPr marL="2971800" indent="-228600" algn="l" rtl="0" eaLnBrk="1" fontAlgn="base" hangingPunct="1">
        <a:spcBef>
          <a:spcPct val="20000"/>
        </a:spcBef>
        <a:spcAft>
          <a:spcPct val="0"/>
        </a:spcAft>
        <a:buClr>
          <a:schemeClr val="hlink"/>
        </a:buClr>
        <a:buSzPct val="100000"/>
        <a:buChar char="–"/>
        <a:defRPr kumimoji="1" sz="2000">
          <a:solidFill>
            <a:schemeClr val="tx1"/>
          </a:solidFill>
          <a:latin typeface="+mn-lt"/>
        </a:defRPr>
      </a:lvl7pPr>
      <a:lvl8pPr marL="3429000" indent="-228600" algn="l" rtl="0" eaLnBrk="1" fontAlgn="base" hangingPunct="1">
        <a:spcBef>
          <a:spcPct val="20000"/>
        </a:spcBef>
        <a:spcAft>
          <a:spcPct val="0"/>
        </a:spcAft>
        <a:buClr>
          <a:schemeClr val="hlink"/>
        </a:buClr>
        <a:buSzPct val="100000"/>
        <a:buChar char="–"/>
        <a:defRPr kumimoji="1" sz="2000">
          <a:solidFill>
            <a:schemeClr val="tx1"/>
          </a:solidFill>
          <a:latin typeface="+mn-lt"/>
        </a:defRPr>
      </a:lvl8pPr>
      <a:lvl9pPr marL="3886200" indent="-228600" algn="l" rtl="0" eaLnBrk="1" fontAlgn="base" hangingPunct="1">
        <a:spcBef>
          <a:spcPct val="20000"/>
        </a:spcBef>
        <a:spcAft>
          <a:spcPct val="0"/>
        </a:spcAft>
        <a:buClr>
          <a:schemeClr val="hlink"/>
        </a:buClr>
        <a:buSzPct val="100000"/>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E37901-5404-4618-A940-2A32926CA930}" type="datetimeFigureOut">
              <a:rPr lang="en-US" smtClean="0"/>
              <a:pPr/>
              <a:t>10/3/2015</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29B864-B600-4697-ACB6-B00A5954E832}" type="slidenum">
              <a:rPr lang="en-US" smtClean="0"/>
              <a:pPr/>
              <a:t>‹#›</a:t>
            </a:fld>
            <a:endParaRPr lang="en-US"/>
          </a:p>
        </p:txBody>
      </p:sp>
    </p:spTree>
    <p:extLst>
      <p:ext uri="{BB962C8B-B14F-4D97-AF65-F5344CB8AC3E}">
        <p14:creationId xmlns:p14="http://schemas.microsoft.com/office/powerpoint/2010/main" val="3848362987"/>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1C3C53-8882-4E05-A2AF-79577C7E2E21}" type="datetimeFigureOut">
              <a:rPr lang="en-US" smtClean="0"/>
              <a:pPr/>
              <a:t>10/3/2015</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BD0AAB-8B3B-4324-837D-459AA19B25E1}" type="slidenum">
              <a:rPr lang="en-US" smtClean="0"/>
              <a:pPr/>
              <a:t>‹#›</a:t>
            </a:fld>
            <a:endParaRPr lang="en-US"/>
          </a:p>
        </p:txBody>
      </p:sp>
    </p:spTree>
    <p:extLst>
      <p:ext uri="{BB962C8B-B14F-4D97-AF65-F5344CB8AC3E}">
        <p14:creationId xmlns:p14="http://schemas.microsoft.com/office/powerpoint/2010/main" val="750601600"/>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8.xml"/><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8.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3.xml"/><Relationship Id="rId5" Type="http://schemas.openxmlformats.org/officeDocument/2006/relationships/image" Target="../media/image33.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image" Target="../media/image35.emf"/><Relationship Id="rId7" Type="http://schemas.openxmlformats.org/officeDocument/2006/relationships/image" Target="../media/image39.emf"/><Relationship Id="rId2" Type="http://schemas.openxmlformats.org/officeDocument/2006/relationships/image" Target="../media/image34.emf"/><Relationship Id="rId1" Type="http://schemas.openxmlformats.org/officeDocument/2006/relationships/slideLayout" Target="../slideLayouts/slideLayout33.xml"/><Relationship Id="rId6" Type="http://schemas.openxmlformats.org/officeDocument/2006/relationships/image" Target="../media/image38.emf"/><Relationship Id="rId5" Type="http://schemas.openxmlformats.org/officeDocument/2006/relationships/image" Target="../media/image37.emf"/><Relationship Id="rId10" Type="http://schemas.openxmlformats.org/officeDocument/2006/relationships/image" Target="../media/image42.emf"/><Relationship Id="rId4" Type="http://schemas.openxmlformats.org/officeDocument/2006/relationships/image" Target="../media/image36.emf"/><Relationship Id="rId9" Type="http://schemas.openxmlformats.org/officeDocument/2006/relationships/image" Target="../media/image41.emf"/></Relationships>
</file>

<file path=ppt/slides/_rels/slide2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emf"/><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33.xml"/><Relationship Id="rId4" Type="http://schemas.openxmlformats.org/officeDocument/2006/relationships/image" Target="../media/image53.png"/></Relationships>
</file>

<file path=ppt/slides/_rels/slide3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219200"/>
          </a:xfrm>
        </p:spPr>
        <p:style>
          <a:lnRef idx="0">
            <a:schemeClr val="accent2"/>
          </a:lnRef>
          <a:fillRef idx="3">
            <a:schemeClr val="accent2"/>
          </a:fillRef>
          <a:effectRef idx="3">
            <a:schemeClr val="accent2"/>
          </a:effectRef>
          <a:fontRef idx="minor">
            <a:schemeClr val="lt1"/>
          </a:fontRef>
        </p:style>
        <p:txBody>
          <a:bodyPr>
            <a:normAutofit/>
          </a:bodyPr>
          <a:lstStyle/>
          <a:p>
            <a:r>
              <a:rPr lang="en-US" sz="3600" b="1" i="1" dirty="0">
                <a:solidFill>
                  <a:schemeClr val="bg1"/>
                </a:solidFill>
                <a:effectLst>
                  <a:outerShdw blurRad="38100" dist="38100" dir="2700000" algn="tl">
                    <a:srgbClr val="000000">
                      <a:alpha val="43137"/>
                    </a:srgbClr>
                  </a:outerShdw>
                </a:effectLst>
                <a:latin typeface="Bodoni MT" pitchFamily="18" charset="0"/>
                <a:cs typeface="Aharoni" pitchFamily="2" charset="-79"/>
              </a:rPr>
              <a:t>Mathematical models on the dogmas of HIV contagions</a:t>
            </a:r>
          </a:p>
        </p:txBody>
      </p:sp>
      <p:sp>
        <p:nvSpPr>
          <p:cNvPr id="3" name="Subtitle 2"/>
          <p:cNvSpPr>
            <a:spLocks noGrp="1"/>
          </p:cNvSpPr>
          <p:nvPr>
            <p:ph type="subTitle" idx="1"/>
          </p:nvPr>
        </p:nvSpPr>
        <p:spPr>
          <a:xfrm>
            <a:off x="2286000" y="5227322"/>
            <a:ext cx="6850380" cy="1523999"/>
          </a:xfrm>
        </p:spPr>
        <p:style>
          <a:lnRef idx="1">
            <a:schemeClr val="accent2"/>
          </a:lnRef>
          <a:fillRef idx="2">
            <a:schemeClr val="accent2"/>
          </a:fillRef>
          <a:effectRef idx="1">
            <a:schemeClr val="accent2"/>
          </a:effectRef>
          <a:fontRef idx="minor">
            <a:schemeClr val="dk1"/>
          </a:fontRef>
        </p:style>
        <p:txBody>
          <a:bodyPr>
            <a:normAutofit fontScale="55000" lnSpcReduction="20000"/>
          </a:bodyPr>
          <a:lstStyle/>
          <a:p>
            <a:pPr>
              <a:defRPr/>
            </a:pPr>
            <a:r>
              <a:rPr lang="en-IN" sz="3500" b="1" i="1" dirty="0" err="1" smtClean="0">
                <a:solidFill>
                  <a:srgbClr val="002060"/>
                </a:solidFill>
                <a:effectLst>
                  <a:outerShdw blurRad="38100" dist="38100" dir="2700000" algn="tl">
                    <a:srgbClr val="000000">
                      <a:alpha val="43137"/>
                    </a:srgbClr>
                  </a:outerShdw>
                </a:effectLst>
                <a:latin typeface="Aharoni" pitchFamily="2" charset="-79"/>
                <a:cs typeface="Aharoni" pitchFamily="2" charset="-79"/>
              </a:rPr>
              <a:t>Dr.</a:t>
            </a:r>
            <a:r>
              <a:rPr lang="en-IN" sz="3500" b="1" i="1" dirty="0" smtClean="0">
                <a:solidFill>
                  <a:srgbClr val="002060"/>
                </a:solidFill>
                <a:effectLst>
                  <a:outerShdw blurRad="38100" dist="38100" dir="2700000" algn="tl">
                    <a:srgbClr val="000000">
                      <a:alpha val="43137"/>
                    </a:srgbClr>
                  </a:outerShdw>
                </a:effectLst>
                <a:latin typeface="Aharoni" pitchFamily="2" charset="-79"/>
                <a:cs typeface="Aharoni" pitchFamily="2" charset="-79"/>
              </a:rPr>
              <a:t>  </a:t>
            </a:r>
            <a:r>
              <a:rPr lang="en-IN" sz="3500" b="1" i="1" dirty="0" err="1" smtClean="0">
                <a:solidFill>
                  <a:srgbClr val="002060"/>
                </a:solidFill>
                <a:effectLst>
                  <a:outerShdw blurRad="38100" dist="38100" dir="2700000" algn="tl">
                    <a:srgbClr val="000000">
                      <a:alpha val="43137"/>
                    </a:srgbClr>
                  </a:outerShdw>
                </a:effectLst>
                <a:latin typeface="Aharoni" pitchFamily="2" charset="-79"/>
                <a:cs typeface="Aharoni" pitchFamily="2" charset="-79"/>
              </a:rPr>
              <a:t>Priti</a:t>
            </a:r>
            <a:r>
              <a:rPr lang="en-IN" sz="3500" b="1" i="1" dirty="0" smtClean="0">
                <a:solidFill>
                  <a:srgbClr val="002060"/>
                </a:solidFill>
                <a:effectLst>
                  <a:outerShdw blurRad="38100" dist="38100" dir="2700000" algn="tl">
                    <a:srgbClr val="000000">
                      <a:alpha val="43137"/>
                    </a:srgbClr>
                  </a:outerShdw>
                </a:effectLst>
                <a:latin typeface="Aharoni" pitchFamily="2" charset="-79"/>
                <a:cs typeface="Aharoni" pitchFamily="2" charset="-79"/>
              </a:rPr>
              <a:t> Kumar Roy</a:t>
            </a:r>
          </a:p>
          <a:p>
            <a:pPr>
              <a:defRPr/>
            </a:pPr>
            <a:r>
              <a:rPr lang="en-IN" b="1" i="1" dirty="0" smtClean="0">
                <a:solidFill>
                  <a:srgbClr val="002060"/>
                </a:solidFill>
                <a:effectLst>
                  <a:outerShdw blurRad="38100" dist="38100" dir="2700000" algn="tl">
                    <a:srgbClr val="000000">
                      <a:alpha val="43137"/>
                    </a:srgbClr>
                  </a:outerShdw>
                </a:effectLst>
                <a:latin typeface="Bodoni MT" pitchFamily="18" charset="0"/>
                <a:cs typeface="Aharoni" pitchFamily="2" charset="-79"/>
              </a:rPr>
              <a:t>Centre </a:t>
            </a:r>
            <a:r>
              <a:rPr lang="en-IN" b="1" i="1" dirty="0">
                <a:solidFill>
                  <a:srgbClr val="002060"/>
                </a:solidFill>
                <a:effectLst>
                  <a:outerShdw blurRad="38100" dist="38100" dir="2700000" algn="tl">
                    <a:srgbClr val="000000">
                      <a:alpha val="43137"/>
                    </a:srgbClr>
                  </a:outerShdw>
                </a:effectLst>
                <a:latin typeface="Bodoni MT" pitchFamily="18" charset="0"/>
                <a:cs typeface="Aharoni" pitchFamily="2" charset="-79"/>
              </a:rPr>
              <a:t>for Mathematical Biology and Ecology</a:t>
            </a:r>
          </a:p>
          <a:p>
            <a:pPr>
              <a:defRPr/>
            </a:pPr>
            <a:r>
              <a:rPr lang="en-IN" b="1" i="1" dirty="0">
                <a:solidFill>
                  <a:srgbClr val="002060"/>
                </a:solidFill>
                <a:effectLst>
                  <a:outerShdw blurRad="38100" dist="38100" dir="2700000" algn="tl">
                    <a:srgbClr val="000000">
                      <a:alpha val="43137"/>
                    </a:srgbClr>
                  </a:outerShdw>
                </a:effectLst>
                <a:latin typeface="Bodoni MT" pitchFamily="18" charset="0"/>
                <a:cs typeface="Aharoni" pitchFamily="2" charset="-79"/>
              </a:rPr>
              <a:t> Department of Mathematics</a:t>
            </a:r>
          </a:p>
          <a:p>
            <a:pPr>
              <a:defRPr/>
            </a:pPr>
            <a:r>
              <a:rPr lang="en-IN" b="1" i="1" dirty="0" err="1">
                <a:solidFill>
                  <a:srgbClr val="C00000"/>
                </a:solidFill>
                <a:effectLst>
                  <a:outerShdw blurRad="38100" dist="38100" dir="2700000" algn="tl">
                    <a:srgbClr val="000000">
                      <a:alpha val="43137"/>
                    </a:srgbClr>
                  </a:outerShdw>
                </a:effectLst>
                <a:latin typeface="Bodoni MT" pitchFamily="18" charset="0"/>
                <a:cs typeface="Aharoni" pitchFamily="2" charset="-79"/>
              </a:rPr>
              <a:t>Jadavpur</a:t>
            </a:r>
            <a:r>
              <a:rPr lang="en-IN" b="1" i="1" dirty="0">
                <a:solidFill>
                  <a:srgbClr val="C00000"/>
                </a:solidFill>
                <a:effectLst>
                  <a:outerShdw blurRad="38100" dist="38100" dir="2700000" algn="tl">
                    <a:srgbClr val="000000">
                      <a:alpha val="43137"/>
                    </a:srgbClr>
                  </a:outerShdw>
                </a:effectLst>
                <a:latin typeface="Bodoni MT" pitchFamily="18" charset="0"/>
                <a:cs typeface="Aharoni" pitchFamily="2" charset="-79"/>
              </a:rPr>
              <a:t> University</a:t>
            </a:r>
          </a:p>
          <a:p>
            <a:pPr>
              <a:defRPr/>
            </a:pPr>
            <a:r>
              <a:rPr lang="en-IN" sz="2100" b="1" i="1" dirty="0">
                <a:solidFill>
                  <a:srgbClr val="002060"/>
                </a:solidFill>
                <a:effectLst>
                  <a:outerShdw blurRad="38100" dist="38100" dir="2700000" algn="tl">
                    <a:srgbClr val="000000">
                      <a:alpha val="43137"/>
                    </a:srgbClr>
                  </a:outerShdw>
                </a:effectLst>
                <a:latin typeface="Bodoni MT" pitchFamily="18" charset="0"/>
                <a:cs typeface="Aharoni" pitchFamily="2" charset="-79"/>
              </a:rPr>
              <a:t>Kolkata, India</a:t>
            </a:r>
            <a:r>
              <a:rPr lang="en-IN" sz="2100" dirty="0">
                <a:solidFill>
                  <a:srgbClr val="002060"/>
                </a:solidFill>
                <a:effectLst>
                  <a:outerShdw blurRad="38100" dist="38100" dir="2700000" algn="tl">
                    <a:srgbClr val="000000">
                      <a:alpha val="43137"/>
                    </a:srgbClr>
                  </a:outerShdw>
                </a:effectLst>
                <a:latin typeface="Bodoni MT" pitchFamily="18" charset="0"/>
                <a:cs typeface="Aharoni" pitchFamily="2" charset="-79"/>
              </a:rPr>
              <a:t>.</a:t>
            </a:r>
          </a:p>
          <a:p>
            <a:pPr>
              <a:defRPr/>
            </a:pPr>
            <a:r>
              <a:rPr lang="en-IN" sz="2100" b="1" dirty="0" smtClean="0">
                <a:solidFill>
                  <a:srgbClr val="002060"/>
                </a:solidFill>
                <a:effectLst>
                  <a:outerShdw blurRad="38100" dist="38100" dir="2700000" algn="tl">
                    <a:srgbClr val="000000">
                      <a:alpha val="43137"/>
                    </a:srgbClr>
                  </a:outerShdw>
                </a:effectLst>
                <a:latin typeface="Bodoni MT" pitchFamily="18" charset="0"/>
                <a:cs typeface="Aharoni" pitchFamily="2" charset="-79"/>
              </a:rPr>
              <a:t>E-mail</a:t>
            </a:r>
            <a:r>
              <a:rPr lang="en-IN" sz="2100" b="1" dirty="0">
                <a:solidFill>
                  <a:srgbClr val="002060"/>
                </a:solidFill>
                <a:effectLst>
                  <a:outerShdw blurRad="38100" dist="38100" dir="2700000" algn="tl">
                    <a:srgbClr val="000000">
                      <a:alpha val="43137"/>
                    </a:srgbClr>
                  </a:outerShdw>
                </a:effectLst>
                <a:latin typeface="Bodoni MT" pitchFamily="18" charset="0"/>
                <a:cs typeface="Aharoni" pitchFamily="2" charset="-79"/>
              </a:rPr>
              <a:t>: </a:t>
            </a:r>
            <a:r>
              <a:rPr lang="en-IN" sz="2100" b="1" dirty="0">
                <a:solidFill>
                  <a:srgbClr val="FF0000"/>
                </a:solidFill>
                <a:effectLst>
                  <a:outerShdw blurRad="38100" dist="38100" dir="2700000" algn="tl">
                    <a:srgbClr val="000000">
                      <a:alpha val="43137"/>
                    </a:srgbClr>
                  </a:outerShdw>
                </a:effectLst>
                <a:latin typeface="Bodoni MT" pitchFamily="18" charset="0"/>
                <a:cs typeface="Aharoni" pitchFamily="2" charset="-79"/>
              </a:rPr>
              <a:t>pritiju@gmail.com</a:t>
            </a:r>
          </a:p>
        </p:txBody>
      </p:sp>
      <p:pic>
        <p:nvPicPr>
          <p:cNvPr id="5" name="Picture 4"/>
          <p:cNvPicPr>
            <a:picLocks noChangeAspect="1"/>
          </p:cNvPicPr>
          <p:nvPr/>
        </p:nvPicPr>
        <p:blipFill>
          <a:blip r:embed="rId3"/>
          <a:stretch>
            <a:fillRect/>
          </a:stretch>
        </p:blipFill>
        <p:spPr>
          <a:xfrm>
            <a:off x="228600" y="1360247"/>
            <a:ext cx="2667000" cy="3606011"/>
          </a:xfrm>
          <a:prstGeom prst="rect">
            <a:avLst/>
          </a:prstGeom>
        </p:spPr>
      </p:pic>
      <p:pic>
        <p:nvPicPr>
          <p:cNvPr id="7" name="Picture 6"/>
          <p:cNvPicPr>
            <a:picLocks noChangeAspect="1"/>
          </p:cNvPicPr>
          <p:nvPr/>
        </p:nvPicPr>
        <p:blipFill>
          <a:blip r:embed="rId4"/>
          <a:stretch>
            <a:fillRect/>
          </a:stretch>
        </p:blipFill>
        <p:spPr>
          <a:xfrm rot="5400000">
            <a:off x="5990110" y="1951512"/>
            <a:ext cx="3793179" cy="2514600"/>
          </a:xfrm>
          <a:prstGeom prst="rect">
            <a:avLst/>
          </a:prstGeom>
        </p:spPr>
      </p:pic>
      <p:pic>
        <p:nvPicPr>
          <p:cNvPr id="8" name="Picture 7"/>
          <p:cNvPicPr>
            <a:picLocks noChangeAspect="1"/>
          </p:cNvPicPr>
          <p:nvPr/>
        </p:nvPicPr>
        <p:blipFill>
          <a:blip r:embed="rId5"/>
          <a:stretch>
            <a:fillRect/>
          </a:stretch>
        </p:blipFill>
        <p:spPr>
          <a:xfrm>
            <a:off x="384810" y="5257800"/>
            <a:ext cx="1520190" cy="1558195"/>
          </a:xfrm>
          <a:prstGeom prst="rect">
            <a:avLst/>
          </a:prstGeom>
        </p:spPr>
      </p:pic>
      <p:pic>
        <p:nvPicPr>
          <p:cNvPr id="9" name="Picture 8"/>
          <p:cNvPicPr>
            <a:picLocks noChangeAspect="1"/>
          </p:cNvPicPr>
          <p:nvPr/>
        </p:nvPicPr>
        <p:blipFill>
          <a:blip r:embed="rId6"/>
          <a:stretch>
            <a:fillRect/>
          </a:stretch>
        </p:blipFill>
        <p:spPr>
          <a:xfrm>
            <a:off x="3238499" y="2209800"/>
            <a:ext cx="3048000" cy="2286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 of My Talk</a:t>
            </a:r>
            <a:endParaRPr lang="en-US" dirty="0"/>
          </a:p>
        </p:txBody>
      </p:sp>
      <p:sp>
        <p:nvSpPr>
          <p:cNvPr id="3" name="Content Placeholder 2"/>
          <p:cNvSpPr>
            <a:spLocks noGrp="1"/>
          </p:cNvSpPr>
          <p:nvPr>
            <p:ph idx="1"/>
          </p:nvPr>
        </p:nvSpPr>
        <p:spPr/>
        <p:txBody>
          <a:bodyPr/>
          <a:lstStyle/>
          <a:p>
            <a:r>
              <a:rPr lang="en-US" dirty="0" smtClean="0"/>
              <a:t>Basics of HIV</a:t>
            </a:r>
          </a:p>
          <a:p>
            <a:r>
              <a:rPr lang="en-US" dirty="0" smtClean="0"/>
              <a:t>HIV transmission </a:t>
            </a:r>
          </a:p>
          <a:p>
            <a:r>
              <a:rPr lang="en-US" dirty="0" smtClean="0"/>
              <a:t>Mathematical Models in HIV </a:t>
            </a:r>
          </a:p>
          <a:p>
            <a:r>
              <a:rPr lang="en-US" dirty="0" smtClean="0"/>
              <a:t>Therapeutic use of IL-2</a:t>
            </a:r>
          </a:p>
          <a:p>
            <a:r>
              <a:rPr lang="en-US" dirty="0" smtClean="0"/>
              <a:t>Awareness Campaign in HIV</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fld id="{BF6F3116-4D7D-4845-A61C-F106D96A35C7}" type="slidenum">
              <a:rPr lang="en-US"/>
              <a:pPr/>
              <a:t>3</a:t>
            </a:fld>
            <a:endParaRPr lang="en-US"/>
          </a:p>
        </p:txBody>
      </p:sp>
      <p:sp>
        <p:nvSpPr>
          <p:cNvPr id="889858" name="Rectangle 2"/>
          <p:cNvSpPr>
            <a:spLocks noGrp="1" noChangeArrowheads="1"/>
          </p:cNvSpPr>
          <p:nvPr>
            <p:ph type="title"/>
          </p:nvPr>
        </p:nvSpPr>
        <p:spPr>
          <a:xfrm>
            <a:off x="457200" y="304800"/>
            <a:ext cx="8229600" cy="1143000"/>
          </a:xfrm>
        </p:spPr>
        <p:txBody>
          <a:bodyPr/>
          <a:lstStyle/>
          <a:p>
            <a:r>
              <a:rPr lang="en-US"/>
              <a:t>What is AIDS?</a:t>
            </a:r>
          </a:p>
        </p:txBody>
      </p:sp>
      <p:sp>
        <p:nvSpPr>
          <p:cNvPr id="889859" name="Rectangle 3"/>
          <p:cNvSpPr>
            <a:spLocks noGrp="1" noChangeArrowheads="1"/>
          </p:cNvSpPr>
          <p:nvPr>
            <p:ph type="body" idx="1"/>
          </p:nvPr>
        </p:nvSpPr>
        <p:spPr>
          <a:xfrm>
            <a:off x="304800" y="1600200"/>
            <a:ext cx="3276600" cy="3657600"/>
          </a:xfrm>
        </p:spPr>
        <p:txBody>
          <a:bodyPr>
            <a:normAutofit/>
          </a:bodyPr>
          <a:lstStyle/>
          <a:p>
            <a:pPr algn="just">
              <a:lnSpc>
                <a:spcPct val="80000"/>
              </a:lnSpc>
              <a:buSzPct val="50000"/>
            </a:pPr>
            <a:r>
              <a:rPr lang="en-US" u="sng" dirty="0">
                <a:solidFill>
                  <a:srgbClr val="002060"/>
                </a:solidFill>
                <a:latin typeface="Arial Black" pitchFamily="34" charset="0"/>
              </a:rPr>
              <a:t>A</a:t>
            </a:r>
            <a:r>
              <a:rPr lang="en-US" sz="1800" dirty="0">
                <a:solidFill>
                  <a:srgbClr val="002060"/>
                </a:solidFill>
              </a:rPr>
              <a:t>cquired:</a:t>
            </a:r>
            <a:r>
              <a:rPr lang="en-US" sz="1800" dirty="0">
                <a:solidFill>
                  <a:srgbClr val="FFD911"/>
                </a:solidFill>
              </a:rPr>
              <a:t> </a:t>
            </a:r>
            <a:r>
              <a:rPr lang="en-US" sz="1800" dirty="0"/>
              <a:t>To come into possession of something new </a:t>
            </a:r>
          </a:p>
          <a:p>
            <a:pPr algn="just">
              <a:lnSpc>
                <a:spcPct val="80000"/>
              </a:lnSpc>
              <a:buSzPct val="50000"/>
            </a:pPr>
            <a:r>
              <a:rPr lang="en-US" u="sng" dirty="0">
                <a:solidFill>
                  <a:srgbClr val="002060"/>
                </a:solidFill>
                <a:latin typeface="Arial Black" pitchFamily="34" charset="0"/>
              </a:rPr>
              <a:t>I</a:t>
            </a:r>
            <a:r>
              <a:rPr lang="en-US" sz="1800" dirty="0">
                <a:solidFill>
                  <a:srgbClr val="002060"/>
                </a:solidFill>
              </a:rPr>
              <a:t>mmune </a:t>
            </a:r>
            <a:r>
              <a:rPr lang="en-US" u="sng" dirty="0">
                <a:solidFill>
                  <a:srgbClr val="002060"/>
                </a:solidFill>
                <a:latin typeface="Arial Black" pitchFamily="34" charset="0"/>
              </a:rPr>
              <a:t>D</a:t>
            </a:r>
            <a:r>
              <a:rPr lang="en-US" sz="1800" dirty="0">
                <a:solidFill>
                  <a:srgbClr val="002060"/>
                </a:solidFill>
              </a:rPr>
              <a:t>eficiency:</a:t>
            </a:r>
            <a:r>
              <a:rPr lang="en-US" sz="1800" dirty="0"/>
              <a:t>  Decrease or weakness in the body’s ability to fight off infections and illnesses</a:t>
            </a:r>
          </a:p>
          <a:p>
            <a:pPr algn="just">
              <a:lnSpc>
                <a:spcPct val="80000"/>
              </a:lnSpc>
              <a:buSzPct val="50000"/>
            </a:pPr>
            <a:r>
              <a:rPr lang="en-US" u="sng" dirty="0">
                <a:solidFill>
                  <a:srgbClr val="002060"/>
                </a:solidFill>
                <a:latin typeface="Arial Black" pitchFamily="34" charset="0"/>
              </a:rPr>
              <a:t>S</a:t>
            </a:r>
            <a:r>
              <a:rPr lang="en-US" sz="1800" dirty="0">
                <a:solidFill>
                  <a:srgbClr val="002060"/>
                </a:solidFill>
              </a:rPr>
              <a:t>yndrome:</a:t>
            </a:r>
            <a:r>
              <a:rPr lang="en-US" sz="1800" dirty="0"/>
              <a:t>  A group of signs and symptoms that occur together and characterize a particular abnormality</a:t>
            </a:r>
          </a:p>
        </p:txBody>
      </p:sp>
      <p:sp>
        <p:nvSpPr>
          <p:cNvPr id="889860" name="Rectangle 4" descr="Parchment"/>
          <p:cNvSpPr>
            <a:spLocks noChangeArrowheads="1"/>
          </p:cNvSpPr>
          <p:nvPr/>
        </p:nvSpPr>
        <p:spPr bwMode="auto">
          <a:xfrm>
            <a:off x="533400" y="5791200"/>
            <a:ext cx="8229600" cy="990600"/>
          </a:xfrm>
          <a:prstGeom prst="rect">
            <a:avLst/>
          </a:prstGeom>
          <a:blipFill dpi="0" rotWithShape="1">
            <a:blip r:embed="rId3"/>
            <a:srcRect/>
            <a:tile tx="0" ty="0" sx="100000" sy="100000" flip="none" algn="tl"/>
          </a:blipFill>
          <a:ln w="9525">
            <a:noFill/>
            <a:miter lim="800000"/>
            <a:headEnd/>
            <a:tailEnd/>
          </a:ln>
          <a:effectLst>
            <a:outerShdw dist="35921" dir="2700000" algn="ctr" rotWithShape="0">
              <a:schemeClr val="tx1"/>
            </a:outerShdw>
          </a:effectLst>
        </p:spPr>
        <p:txBody>
          <a:bodyPr/>
          <a:lstStyle/>
          <a:p>
            <a:pPr algn="ctr">
              <a:lnSpc>
                <a:spcPct val="90000"/>
              </a:lnSpc>
              <a:spcAft>
                <a:spcPct val="25000"/>
              </a:spcAft>
              <a:buClr>
                <a:srgbClr val="FFD911"/>
              </a:buClr>
              <a:buSzPct val="50000"/>
              <a:buFont typeface="Arial Black" pitchFamily="34" charset="0"/>
              <a:buNone/>
            </a:pPr>
            <a:r>
              <a:rPr lang="en-US" sz="2800" b="0" dirty="0">
                <a:solidFill>
                  <a:schemeClr val="tx1"/>
                </a:solidFill>
                <a:latin typeface="Arial" charset="0"/>
              </a:rPr>
              <a:t>AIDS is the final stage of the disease caused by infection with a type of virus called HIV.</a:t>
            </a:r>
          </a:p>
        </p:txBody>
      </p:sp>
      <p:sp>
        <p:nvSpPr>
          <p:cNvPr id="6" name="Rectangle 3"/>
          <p:cNvSpPr txBox="1">
            <a:spLocks noChangeArrowheads="1"/>
          </p:cNvSpPr>
          <p:nvPr/>
        </p:nvSpPr>
        <p:spPr>
          <a:xfrm>
            <a:off x="4572000" y="1447800"/>
            <a:ext cx="3810000" cy="3962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i="1" dirty="0" smtClean="0">
                <a:effectLst>
                  <a:outerShdw blurRad="38100" dist="38100" dir="2700000" algn="tl">
                    <a:srgbClr val="000000">
                      <a:alpha val="43137"/>
                    </a:srgbClr>
                  </a:outerShdw>
                </a:effectLst>
              </a:rPr>
              <a:t>HIV is the virus that causes AIDS</a:t>
            </a:r>
          </a:p>
          <a:p>
            <a:r>
              <a:rPr lang="en-US" sz="2000" i="1" dirty="0" smtClean="0">
                <a:effectLst>
                  <a:outerShdw blurRad="38100" dist="38100" dir="2700000" algn="tl">
                    <a:srgbClr val="000000">
                      <a:alpha val="43137"/>
                    </a:srgbClr>
                  </a:outerShdw>
                </a:effectLst>
              </a:rPr>
              <a:t>Not everyone who is infected with HIV has AIDS</a:t>
            </a:r>
          </a:p>
          <a:p>
            <a:r>
              <a:rPr lang="en-US" sz="2000" i="1" dirty="0" smtClean="0">
                <a:effectLst>
                  <a:outerShdw blurRad="38100" dist="38100" dir="2700000" algn="tl">
                    <a:srgbClr val="000000">
                      <a:alpha val="43137"/>
                    </a:srgbClr>
                  </a:outerShdw>
                </a:effectLst>
              </a:rPr>
              <a:t>Everyone with AIDS is infected with HIV</a:t>
            </a:r>
          </a:p>
          <a:p>
            <a:r>
              <a:rPr lang="en-US" sz="2000" i="1" dirty="0" smtClean="0">
                <a:effectLst>
                  <a:outerShdw blurRad="38100" dist="38100" dir="2700000" algn="tl">
                    <a:srgbClr val="000000">
                      <a:alpha val="43137"/>
                    </a:srgbClr>
                  </a:outerShdw>
                </a:effectLst>
              </a:rPr>
              <a:t>AIDS is result of the progression of HIV Infection</a:t>
            </a:r>
          </a:p>
          <a:p>
            <a:r>
              <a:rPr lang="en-US" sz="2000" i="1" dirty="0" smtClean="0">
                <a:effectLst>
                  <a:outerShdw blurRad="38100" dist="38100" dir="2700000" algn="tl">
                    <a:srgbClr val="000000">
                      <a:alpha val="43137"/>
                    </a:srgbClr>
                  </a:outerShdw>
                </a:effectLst>
              </a:rPr>
              <a:t>Anyone infected with HIV, although healthy, can still transmit the virus to another person</a:t>
            </a:r>
            <a:endParaRPr lang="en-US" sz="2000" i="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itle 1"/>
          <p:cNvSpPr>
            <a:spLocks noGrp="1"/>
          </p:cNvSpPr>
          <p:nvPr>
            <p:ph type="title"/>
          </p:nvPr>
        </p:nvSpPr>
        <p:spPr>
          <a:xfrm>
            <a:off x="685800" y="357188"/>
            <a:ext cx="7772400" cy="857250"/>
          </a:xfrm>
        </p:spPr>
        <p:txBody>
          <a:bodyPr/>
          <a:lstStyle/>
          <a:p>
            <a:pPr eaLnBrk="1" hangingPunct="1">
              <a:defRPr/>
            </a:pPr>
            <a:r>
              <a:rPr lang="en-IN" sz="3600"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Historical</a:t>
            </a:r>
            <a:r>
              <a:rPr lang="en-IN" sz="3600" dirty="0" smtClean="0">
                <a:solidFill>
                  <a:srgbClr val="C00000"/>
                </a:solidFill>
                <a:latin typeface="Times New Roman" pitchFamily="18" charset="0"/>
                <a:cs typeface="Times New Roman" pitchFamily="18" charset="0"/>
              </a:rPr>
              <a:t> </a:t>
            </a:r>
            <a:r>
              <a:rPr lang="en-IN" sz="3600"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background</a:t>
            </a:r>
            <a:r>
              <a:rPr lang="en-IN" sz="3600" dirty="0" smtClean="0">
                <a:solidFill>
                  <a:srgbClr val="C00000"/>
                </a:solidFill>
                <a:latin typeface="Times New Roman" pitchFamily="18" charset="0"/>
                <a:cs typeface="Times New Roman" pitchFamily="18" charset="0"/>
              </a:rPr>
              <a:t> </a:t>
            </a:r>
            <a:r>
              <a:rPr lang="en-IN" sz="3600"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of HIV/AIDS</a:t>
            </a:r>
            <a:r>
              <a:rPr lang="en-IN" sz="4400" dirty="0" smtClean="0">
                <a:solidFill>
                  <a:srgbClr val="C00000"/>
                </a:solidFill>
                <a:effectLst>
                  <a:outerShdw blurRad="38100" dist="38100" dir="2700000" algn="tl">
                    <a:srgbClr val="000000">
                      <a:alpha val="43137"/>
                    </a:srgbClr>
                  </a:outerShdw>
                </a:effectLst>
                <a:latin typeface="Agency FB" pitchFamily="34" charset="0"/>
              </a:rPr>
              <a:t/>
            </a:r>
            <a:br>
              <a:rPr lang="en-IN" sz="4400" dirty="0" smtClean="0">
                <a:solidFill>
                  <a:srgbClr val="C00000"/>
                </a:solidFill>
                <a:effectLst>
                  <a:outerShdw blurRad="38100" dist="38100" dir="2700000" algn="tl">
                    <a:srgbClr val="000000">
                      <a:alpha val="43137"/>
                    </a:srgbClr>
                  </a:outerShdw>
                </a:effectLst>
                <a:latin typeface="Agency FB" pitchFamily="34" charset="0"/>
              </a:rPr>
            </a:br>
            <a:endParaRPr lang="en-IN" sz="4400" dirty="0" smtClean="0">
              <a:solidFill>
                <a:srgbClr val="C00000"/>
              </a:solidFill>
              <a:effectLst>
                <a:outerShdw blurRad="38100" dist="38100" dir="2700000" algn="tl">
                  <a:srgbClr val="000000">
                    <a:alpha val="43137"/>
                  </a:srgbClr>
                </a:outerShdw>
              </a:effectLst>
              <a:latin typeface="Agency FB" pitchFamily="34" charset="0"/>
            </a:endParaRPr>
          </a:p>
        </p:txBody>
      </p:sp>
      <p:sp>
        <p:nvSpPr>
          <p:cNvPr id="10243" name="Content Placeholder 2"/>
          <p:cNvSpPr>
            <a:spLocks noGrp="1"/>
          </p:cNvSpPr>
          <p:nvPr>
            <p:ph idx="1"/>
          </p:nvPr>
        </p:nvSpPr>
        <p:spPr>
          <a:xfrm>
            <a:off x="357188" y="1143000"/>
            <a:ext cx="8572500" cy="4953000"/>
          </a:xfrm>
          <a:noFill/>
        </p:spPr>
        <p:style>
          <a:lnRef idx="0">
            <a:scrgbClr r="0" g="0" b="0"/>
          </a:lnRef>
          <a:fillRef idx="1002">
            <a:schemeClr val="lt1"/>
          </a:fillRef>
          <a:effectRef idx="0">
            <a:scrgbClr r="0" g="0" b="0"/>
          </a:effectRef>
          <a:fontRef idx="major"/>
        </p:style>
        <p:txBody>
          <a:bodyPr>
            <a:normAutofit/>
          </a:bodyPr>
          <a:lstStyle/>
          <a:p>
            <a:pPr marL="452628" algn="just" eaLnBrk="1" fontAlgn="auto" hangingPunct="1">
              <a:spcAft>
                <a:spcPts val="0"/>
              </a:spcAft>
              <a:buClr>
                <a:schemeClr val="bg2">
                  <a:lumMod val="50000"/>
                  <a:lumOff val="50000"/>
                </a:schemeClr>
              </a:buClr>
              <a:buSzPct val="70000"/>
              <a:buFont typeface="Wingdings" panose="05000000000000000000" pitchFamily="2" charset="2"/>
              <a:buChar char=""/>
              <a:defRPr/>
            </a:pPr>
            <a:r>
              <a:rPr lang="en-IN" sz="2400" b="1" dirty="0" smtClean="0">
                <a:solidFill>
                  <a:srgbClr val="002060"/>
                </a:solidFill>
              </a:rPr>
              <a:t>In 1981 AIDS was first recognized in young previously healthy homosexual men in New York City, Los Angeles and San Francisco.</a:t>
            </a:r>
          </a:p>
          <a:p>
            <a:pPr marL="452628" algn="just" eaLnBrk="1" fontAlgn="auto" hangingPunct="1">
              <a:spcAft>
                <a:spcPts val="0"/>
              </a:spcAft>
              <a:buClr>
                <a:schemeClr val="bg2">
                  <a:lumMod val="50000"/>
                  <a:lumOff val="50000"/>
                </a:schemeClr>
              </a:buClr>
              <a:buSzPct val="70000"/>
              <a:buFont typeface="Wingdings" panose="05000000000000000000" pitchFamily="2" charset="2"/>
              <a:buChar char=""/>
              <a:defRPr/>
            </a:pPr>
            <a:r>
              <a:rPr lang="en-IN" sz="2400" b="1" dirty="0" smtClean="0">
                <a:solidFill>
                  <a:srgbClr val="002060"/>
                </a:solidFill>
              </a:rPr>
              <a:t>In 1983 a cytopathic retrovirus was isolated from persons with AIDS and associated condition such as chronic lymphadenopathy. </a:t>
            </a:r>
          </a:p>
          <a:p>
            <a:pPr marL="452628" algn="just" eaLnBrk="1" fontAlgn="auto" hangingPunct="1">
              <a:spcAft>
                <a:spcPts val="0"/>
              </a:spcAft>
              <a:buClr>
                <a:schemeClr val="bg2">
                  <a:lumMod val="50000"/>
                  <a:lumOff val="50000"/>
                </a:schemeClr>
              </a:buClr>
              <a:buSzPct val="70000"/>
              <a:buFont typeface="Wingdings" panose="05000000000000000000" pitchFamily="2" charset="2"/>
              <a:buChar char=""/>
              <a:defRPr/>
            </a:pPr>
            <a:r>
              <a:rPr lang="en-IN" sz="2400" b="1" dirty="0" smtClean="0">
                <a:solidFill>
                  <a:srgbClr val="002060"/>
                </a:solidFill>
              </a:rPr>
              <a:t>In 1985 serological tests had been developed and licensed to make aware of verification of infectivity with HIV.</a:t>
            </a:r>
          </a:p>
          <a:p>
            <a:pPr marL="452628" algn="just" eaLnBrk="1" fontAlgn="auto" hangingPunct="1">
              <a:spcAft>
                <a:spcPts val="0"/>
              </a:spcAft>
              <a:buClr>
                <a:schemeClr val="bg2">
                  <a:lumMod val="50000"/>
                  <a:lumOff val="50000"/>
                </a:schemeClr>
              </a:buClr>
              <a:buSzPct val="70000"/>
              <a:buFont typeface="Wingdings" panose="05000000000000000000" pitchFamily="2" charset="2"/>
              <a:buChar char=""/>
              <a:defRPr/>
            </a:pPr>
            <a:r>
              <a:rPr lang="en-IN" sz="2400" b="1" dirty="0" smtClean="0">
                <a:solidFill>
                  <a:srgbClr val="002060"/>
                </a:solidFill>
              </a:rPr>
              <a:t>In 1987 alteration incorporated HIV encephalopathy, wasting syndrome, and other AIDS indicator diseases were diagnosed presumptively.</a:t>
            </a:r>
          </a:p>
          <a:p>
            <a:pPr marL="400050" indent="-285750" algn="just">
              <a:buClr>
                <a:schemeClr val="bg2">
                  <a:lumMod val="50000"/>
                  <a:lumOff val="50000"/>
                </a:schemeClr>
              </a:buClr>
              <a:buSzPct val="70000"/>
              <a:buFont typeface="Wingdings" panose="05000000000000000000" pitchFamily="2" charset="2"/>
              <a:buChar char=""/>
              <a:defRPr/>
            </a:pPr>
            <a:r>
              <a:rPr lang="en-IN" sz="2400" b="1" dirty="0" smtClean="0">
                <a:solidFill>
                  <a:srgbClr val="002060"/>
                </a:solidFill>
              </a:rPr>
              <a:t>The first AIDS case in India was detected in 1986 and since then HIV infection has been reported in all states and union territories.</a:t>
            </a:r>
          </a:p>
          <a:p>
            <a:pPr marL="452628" algn="just" eaLnBrk="1" fontAlgn="auto" hangingPunct="1">
              <a:spcAft>
                <a:spcPts val="0"/>
              </a:spcAft>
              <a:buClr>
                <a:schemeClr val="bg2">
                  <a:lumMod val="50000"/>
                  <a:lumOff val="50000"/>
                </a:schemeClr>
              </a:buClr>
              <a:buFont typeface="Wingdings" panose="05000000000000000000" pitchFamily="2" charset="2"/>
              <a:buChar char=""/>
              <a:defRPr/>
            </a:pPr>
            <a:endParaRPr lang="en-IN" sz="2400" b="1" i="1" dirty="0" smtClean="0">
              <a:solidFill>
                <a:srgbClr val="FFFF00"/>
              </a:solidFill>
            </a:endParaRPr>
          </a:p>
          <a:p>
            <a:pPr marL="365760" indent="-256032" eaLnBrk="1" fontAlgn="auto" hangingPunct="1">
              <a:spcAft>
                <a:spcPts val="0"/>
              </a:spcAft>
              <a:buFont typeface="Wingdings" pitchFamily="2" charset="2"/>
              <a:buChar char="Ø"/>
              <a:defRPr/>
            </a:pPr>
            <a:endParaRPr lang="en-IN" sz="2400" b="1" i="1" dirty="0" smtClean="0">
              <a:solidFill>
                <a:srgbClr val="FFFF00"/>
              </a:solidFill>
            </a:endParaRPr>
          </a:p>
          <a:p>
            <a:pPr marL="365760" indent="-256032" eaLnBrk="1" fontAlgn="auto" hangingPunct="1">
              <a:spcAft>
                <a:spcPts val="0"/>
              </a:spcAft>
              <a:buFont typeface="Wingdings 3"/>
              <a:buChar char=""/>
              <a:defRPr/>
            </a:pPr>
            <a:endParaRPr lang="en-IN" dirty="0" smtClean="0"/>
          </a:p>
        </p:txBody>
      </p:sp>
    </p:spTree>
    <p:extLst>
      <p:ext uri="{BB962C8B-B14F-4D97-AF65-F5344CB8AC3E}">
        <p14:creationId xmlns:p14="http://schemas.microsoft.com/office/powerpoint/2010/main" val="27391629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Slide Number Placeholder 3"/>
          <p:cNvSpPr>
            <a:spLocks noGrp="1"/>
          </p:cNvSpPr>
          <p:nvPr>
            <p:ph type="sldNum" sz="quarter" idx="10"/>
          </p:nvPr>
        </p:nvSpPr>
        <p:spPr/>
        <p:txBody>
          <a:bodyPr/>
          <a:lstStyle/>
          <a:p>
            <a:fld id="{9B4ADB33-3BC4-4113-A6CB-01A08735A64A}" type="slidenum">
              <a:rPr lang="en-US"/>
              <a:pPr/>
              <a:t>5</a:t>
            </a:fld>
            <a:endParaRPr lang="en-US"/>
          </a:p>
        </p:txBody>
      </p:sp>
      <p:sp>
        <p:nvSpPr>
          <p:cNvPr id="844802" name="Rectangle 2"/>
          <p:cNvSpPr>
            <a:spLocks noGrp="1" noChangeArrowheads="1"/>
          </p:cNvSpPr>
          <p:nvPr>
            <p:ph type="title"/>
          </p:nvPr>
        </p:nvSpPr>
        <p:spPr>
          <a:xfrm>
            <a:off x="457200" y="65733"/>
            <a:ext cx="8229600" cy="795961"/>
          </a:xfrm>
        </p:spPr>
        <p:txBody>
          <a:bodyPr>
            <a:normAutofit/>
          </a:bodyPr>
          <a:lstStyle/>
          <a:p>
            <a:r>
              <a:rPr lang="en-US" sz="3600" b="1" i="1" dirty="0">
                <a:solidFill>
                  <a:srgbClr val="C00000"/>
                </a:solidFill>
                <a:effectLst>
                  <a:outerShdw blurRad="38100" dist="38100" dir="2700000" algn="tl">
                    <a:srgbClr val="000000">
                      <a:alpha val="43137"/>
                    </a:srgbClr>
                  </a:outerShdw>
                </a:effectLst>
              </a:rPr>
              <a:t>Structure </a:t>
            </a:r>
            <a:r>
              <a:rPr lang="en-US" sz="3600" b="1" i="1" dirty="0" smtClean="0">
                <a:solidFill>
                  <a:srgbClr val="C00000"/>
                </a:solidFill>
                <a:effectLst>
                  <a:outerShdw blurRad="38100" dist="38100" dir="2700000" algn="tl">
                    <a:srgbClr val="000000">
                      <a:alpha val="43137"/>
                    </a:srgbClr>
                  </a:outerShdw>
                </a:effectLst>
              </a:rPr>
              <a:t>&amp; Manifestation of HIV </a:t>
            </a:r>
            <a:r>
              <a:rPr lang="en-US" sz="3600" b="1" i="1" dirty="0" err="1" smtClean="0">
                <a:solidFill>
                  <a:srgbClr val="C00000"/>
                </a:solidFill>
                <a:effectLst>
                  <a:outerShdw blurRad="38100" dist="38100" dir="2700000" algn="tl">
                    <a:srgbClr val="000000">
                      <a:alpha val="43137"/>
                    </a:srgbClr>
                  </a:outerShdw>
                </a:effectLst>
              </a:rPr>
              <a:t>Virion</a:t>
            </a:r>
            <a:endParaRPr lang="en-US" sz="3600" b="1" i="1" dirty="0">
              <a:solidFill>
                <a:srgbClr val="C00000"/>
              </a:solidFill>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3"/>
          <a:stretch>
            <a:fillRect/>
          </a:stretch>
        </p:blipFill>
        <p:spPr>
          <a:xfrm>
            <a:off x="381000" y="2057400"/>
            <a:ext cx="4066178" cy="3509776"/>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274475"/>
            <a:ext cx="4249737" cy="475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2" cstate="print">
            <a:duotone>
              <a:prstClr val="black"/>
              <a:schemeClr val="accent5">
                <a:tint val="45000"/>
                <a:satMod val="400000"/>
              </a:schemeClr>
            </a:duotone>
          </a:blip>
          <a:srcRect/>
          <a:stretch>
            <a:fillRect/>
          </a:stretch>
        </p:blipFill>
        <p:spPr bwMode="auto">
          <a:xfrm>
            <a:off x="32084" y="0"/>
            <a:ext cx="9144000" cy="6858000"/>
          </a:xfrm>
          <a:prstGeom prst="rect">
            <a:avLst/>
          </a:prstGeom>
          <a:ln w="88900" cap="sq" cmpd="thickThin">
            <a:solidFill>
              <a:srgbClr val="000000"/>
            </a:solidFill>
            <a:prstDash val="solid"/>
            <a:miter lim="800000"/>
          </a:ln>
          <a:effectLst>
            <a:innerShdw blurRad="76200">
              <a:srgbClr val="000000"/>
            </a:innerShdw>
          </a:effectLst>
        </p:spPr>
        <p:style>
          <a:lnRef idx="2">
            <a:schemeClr val="accent5"/>
          </a:lnRef>
          <a:fillRef idx="1">
            <a:schemeClr val="lt1"/>
          </a:fillRef>
          <a:effectRef idx="0">
            <a:schemeClr val="accent5"/>
          </a:effectRef>
          <a:fontRef idx="minor">
            <a:schemeClr val="dk1"/>
          </a:fontRef>
        </p:style>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990600"/>
            <a:ext cx="7010400" cy="4720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775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120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B9734DED-BCCC-4EEC-8C2D-00060A639198}" type="slidenum">
              <a:rPr lang="en-US"/>
              <a:pPr/>
              <a:t>7</a:t>
            </a:fld>
            <a:endParaRPr lang="en-US"/>
          </a:p>
        </p:txBody>
      </p:sp>
      <p:sp>
        <p:nvSpPr>
          <p:cNvPr id="1005570" name="Rectangle 2"/>
          <p:cNvSpPr>
            <a:spLocks noGrp="1" noChangeArrowheads="1"/>
          </p:cNvSpPr>
          <p:nvPr>
            <p:ph type="title"/>
          </p:nvPr>
        </p:nvSpPr>
        <p:spPr>
          <a:xfrm>
            <a:off x="381000" y="0"/>
            <a:ext cx="8229600" cy="762000"/>
          </a:xfrm>
        </p:spPr>
        <p:txBody>
          <a:bodyPr>
            <a:noAutofit/>
          </a:bodyPr>
          <a:lstStyle/>
          <a:p>
            <a:r>
              <a:rPr lang="en-US" sz="3600" i="1" dirty="0">
                <a:solidFill>
                  <a:srgbClr val="FF0000"/>
                </a:solidFill>
                <a:effectLst>
                  <a:outerShdw blurRad="38100" dist="38100" dir="2700000" algn="tl">
                    <a:srgbClr val="000000">
                      <a:alpha val="43137"/>
                    </a:srgbClr>
                  </a:outerShdw>
                </a:effectLst>
              </a:rPr>
              <a:t>How is HIV Transmitted?</a:t>
            </a:r>
          </a:p>
        </p:txBody>
      </p:sp>
      <p:sp>
        <p:nvSpPr>
          <p:cNvPr id="1005571" name="Rectangle 3"/>
          <p:cNvSpPr>
            <a:spLocks noGrp="1" noChangeArrowheads="1"/>
          </p:cNvSpPr>
          <p:nvPr>
            <p:ph type="body" sz="half" idx="1"/>
          </p:nvPr>
        </p:nvSpPr>
        <p:spPr>
          <a:xfrm>
            <a:off x="15240" y="914400"/>
            <a:ext cx="3581400" cy="4525963"/>
          </a:xfrm>
          <a:solidFill>
            <a:schemeClr val="accent5">
              <a:lumMod val="75000"/>
              <a:alpha val="37000"/>
            </a:schemeClr>
          </a:solidFill>
        </p:spPr>
        <p:txBody>
          <a:bodyPr/>
          <a:lstStyle/>
          <a:p>
            <a:pPr algn="just">
              <a:lnSpc>
                <a:spcPct val="80000"/>
              </a:lnSpc>
            </a:pPr>
            <a:r>
              <a:rPr lang="en-US" sz="2400" dirty="0"/>
              <a:t>Unprotected sexual contact with an infected partner</a:t>
            </a:r>
          </a:p>
          <a:p>
            <a:pPr algn="just">
              <a:lnSpc>
                <a:spcPct val="80000"/>
              </a:lnSpc>
            </a:pPr>
            <a:r>
              <a:rPr lang="en-US" sz="2400" dirty="0"/>
              <a:t>Exposure of broken skin or wound to infected blood or body fluids </a:t>
            </a:r>
          </a:p>
          <a:p>
            <a:pPr algn="just">
              <a:lnSpc>
                <a:spcPct val="80000"/>
              </a:lnSpc>
            </a:pPr>
            <a:r>
              <a:rPr lang="en-US" sz="2400" dirty="0"/>
              <a:t>Transfusion with HIV-infected blood</a:t>
            </a:r>
          </a:p>
          <a:p>
            <a:pPr algn="just">
              <a:lnSpc>
                <a:spcPct val="80000"/>
              </a:lnSpc>
            </a:pPr>
            <a:r>
              <a:rPr lang="en-US" sz="2400" dirty="0"/>
              <a:t>Injection with contaminated objects</a:t>
            </a:r>
          </a:p>
          <a:p>
            <a:pPr algn="just">
              <a:lnSpc>
                <a:spcPct val="80000"/>
              </a:lnSpc>
            </a:pPr>
            <a:r>
              <a:rPr lang="en-US" sz="2400" dirty="0"/>
              <a:t>Mother to child during pregnancy, birth or breastfeeding</a:t>
            </a:r>
          </a:p>
        </p:txBody>
      </p:sp>
      <p:pic>
        <p:nvPicPr>
          <p:cNvPr id="1005572" name="Picture 4" descr="115-1523_IMG"/>
          <p:cNvPicPr>
            <a:picLocks noGrp="1" noChangeAspect="1" noChangeArrowheads="1"/>
          </p:cNvPicPr>
          <p:nvPr>
            <p:ph sz="half" idx="2"/>
          </p:nvPr>
        </p:nvPicPr>
        <p:blipFill>
          <a:blip r:embed="rId3"/>
          <a:srcRect/>
          <a:stretch>
            <a:fillRect/>
          </a:stretch>
        </p:blipFill>
        <p:spPr>
          <a:xfrm>
            <a:off x="3965864" y="914400"/>
            <a:ext cx="4720936" cy="1600200"/>
          </a:xfrm>
          <a:noFill/>
          <a:ln/>
          <a:effectLst/>
        </p:spPr>
      </p:pic>
      <p:pic>
        <p:nvPicPr>
          <p:cNvPr id="6" name="Picture 3"/>
          <p:cNvPicPr>
            <a:picLocks noChangeAspect="1" noChangeArrowheads="1"/>
          </p:cNvPicPr>
          <p:nvPr/>
        </p:nvPicPr>
        <p:blipFill>
          <a:blip r:embed="rId4"/>
          <a:srcRect/>
          <a:stretch>
            <a:fillRect/>
          </a:stretch>
        </p:blipFill>
        <p:spPr>
          <a:xfrm>
            <a:off x="3886200" y="2590800"/>
            <a:ext cx="4980690" cy="2849563"/>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32866" name="Picture 2"/>
          <p:cNvPicPr>
            <a:picLocks noChangeArrowheads="1"/>
          </p:cNvPicPr>
          <p:nvPr/>
        </p:nvPicPr>
        <p:blipFill>
          <a:blip r:embed="rId3"/>
          <a:srcRect/>
          <a:stretch>
            <a:fillRect/>
          </a:stretch>
        </p:blipFill>
        <p:spPr bwMode="auto">
          <a:xfrm>
            <a:off x="0" y="1371600"/>
            <a:ext cx="9144000" cy="4114800"/>
          </a:xfrm>
          <a:prstGeom prst="rect">
            <a:avLst/>
          </a:prstGeom>
          <a:noFill/>
          <a:ln w="9525">
            <a:noFill/>
            <a:miter lim="800000"/>
            <a:headEnd/>
            <a:tailEnd/>
          </a:ln>
          <a:effectLst/>
        </p:spPr>
      </p:pic>
      <p:sp>
        <p:nvSpPr>
          <p:cNvPr id="932868" name="Rectangle 4"/>
          <p:cNvSpPr>
            <a:spLocks noChangeArrowheads="1"/>
          </p:cNvSpPr>
          <p:nvPr/>
        </p:nvSpPr>
        <p:spPr bwMode="auto">
          <a:xfrm>
            <a:off x="1676400" y="5864225"/>
            <a:ext cx="6096000" cy="765175"/>
          </a:xfrm>
          <a:prstGeom prst="rect">
            <a:avLst/>
          </a:prstGeom>
          <a:noFill/>
          <a:ln w="9525">
            <a:noFill/>
            <a:miter lim="800000"/>
            <a:headEnd/>
            <a:tailEnd/>
          </a:ln>
          <a:effectLst/>
        </p:spPr>
        <p:txBody>
          <a:bodyPr lIns="94184" tIns="47092" rIns="94184" bIns="47092">
            <a:spAutoFit/>
          </a:bodyPr>
          <a:lstStyle/>
          <a:p>
            <a:pPr algn="ctr" defTabSz="935038" eaLnBrk="0" hangingPunct="0"/>
            <a:r>
              <a:rPr lang="en-US" sz="2200" b="1" dirty="0">
                <a:solidFill>
                  <a:srgbClr val="002060"/>
                </a:solidFill>
                <a:latin typeface="Times New Roman" panose="02020603050405020304" pitchFamily="18" charset="0"/>
                <a:cs typeface="Times New Roman" panose="02020603050405020304" pitchFamily="18" charset="0"/>
              </a:rPr>
              <a:t>Adults and children estimated to be living with HIV/AIDS (2003): 34 – 46 million total</a:t>
            </a:r>
          </a:p>
        </p:txBody>
      </p:sp>
      <p:sp>
        <p:nvSpPr>
          <p:cNvPr id="932869" name="Rectangle 5"/>
          <p:cNvSpPr>
            <a:spLocks noChangeArrowheads="1"/>
          </p:cNvSpPr>
          <p:nvPr/>
        </p:nvSpPr>
        <p:spPr bwMode="auto">
          <a:xfrm>
            <a:off x="3429000" y="2362200"/>
            <a:ext cx="2057400" cy="388938"/>
          </a:xfrm>
          <a:prstGeom prst="rect">
            <a:avLst/>
          </a:prstGeom>
          <a:noFill/>
          <a:ln w="9525">
            <a:noFill/>
            <a:miter lim="800000"/>
            <a:headEnd/>
            <a:tailEnd/>
          </a:ln>
          <a:effectLst/>
        </p:spPr>
        <p:txBody>
          <a:bodyPr lIns="0" tIns="0" rIns="0" bIns="0">
            <a:spAutoFit/>
          </a:bodyPr>
          <a:lstStyle/>
          <a:p>
            <a:pPr algn="ctr" defTabSz="935038" eaLnBrk="0" hangingPunct="0">
              <a:lnSpc>
                <a:spcPct val="85000"/>
              </a:lnSpc>
            </a:pPr>
            <a:r>
              <a:rPr lang="en-US" sz="1400">
                <a:solidFill>
                  <a:srgbClr val="0000CC"/>
                </a:solidFill>
                <a:latin typeface="Lucida Sans Unicode" pitchFamily="34" charset="0"/>
              </a:rPr>
              <a:t>Western Europe</a:t>
            </a:r>
            <a:endParaRPr lang="en-US" sz="1600">
              <a:solidFill>
                <a:srgbClr val="0000CC"/>
              </a:solidFill>
              <a:latin typeface="Lucida Sans Unicode" pitchFamily="34" charset="0"/>
            </a:endParaRPr>
          </a:p>
          <a:p>
            <a:pPr algn="ctr" defTabSz="935038" eaLnBrk="0" hangingPunct="0">
              <a:lnSpc>
                <a:spcPct val="85000"/>
              </a:lnSpc>
            </a:pPr>
            <a:r>
              <a:rPr lang="en-US" sz="1600">
                <a:solidFill>
                  <a:srgbClr val="FF0000"/>
                </a:solidFill>
                <a:latin typeface="Lucida Sans Unicode" pitchFamily="34" charset="0"/>
              </a:rPr>
              <a:t>520 000 – 680 000</a:t>
            </a:r>
          </a:p>
        </p:txBody>
      </p:sp>
      <p:sp>
        <p:nvSpPr>
          <p:cNvPr id="932870" name="Rectangle 6"/>
          <p:cNvSpPr>
            <a:spLocks noChangeArrowheads="1"/>
          </p:cNvSpPr>
          <p:nvPr/>
        </p:nvSpPr>
        <p:spPr bwMode="auto">
          <a:xfrm>
            <a:off x="3581400" y="2971800"/>
            <a:ext cx="2024063" cy="569913"/>
          </a:xfrm>
          <a:prstGeom prst="rect">
            <a:avLst/>
          </a:prstGeom>
          <a:noFill/>
          <a:ln w="9525">
            <a:noFill/>
            <a:miter lim="800000"/>
            <a:headEnd/>
            <a:tailEnd/>
          </a:ln>
          <a:effectLst/>
        </p:spPr>
        <p:txBody>
          <a:bodyPr lIns="0" tIns="0" rIns="0" bIns="0">
            <a:spAutoFit/>
          </a:bodyPr>
          <a:lstStyle/>
          <a:p>
            <a:pPr algn="ctr" defTabSz="935038" eaLnBrk="0" hangingPunct="0">
              <a:lnSpc>
                <a:spcPct val="85000"/>
              </a:lnSpc>
            </a:pPr>
            <a:r>
              <a:rPr lang="en-US" sz="1400">
                <a:solidFill>
                  <a:srgbClr val="0000CC"/>
                </a:solidFill>
                <a:latin typeface="Lucida Sans Unicode" pitchFamily="34" charset="0"/>
              </a:rPr>
              <a:t>North Africa &amp; Middle East</a:t>
            </a:r>
            <a:endParaRPr lang="en-US" sz="1600">
              <a:solidFill>
                <a:srgbClr val="0000CC"/>
              </a:solidFill>
              <a:latin typeface="Lucida Sans Unicode" pitchFamily="34" charset="0"/>
            </a:endParaRPr>
          </a:p>
          <a:p>
            <a:pPr algn="ctr" defTabSz="935038" eaLnBrk="0" hangingPunct="0">
              <a:lnSpc>
                <a:spcPct val="85000"/>
              </a:lnSpc>
            </a:pPr>
            <a:r>
              <a:rPr lang="en-US" sz="1600">
                <a:solidFill>
                  <a:srgbClr val="FF0000"/>
                </a:solidFill>
                <a:latin typeface="Lucida Sans Unicode" pitchFamily="34" charset="0"/>
              </a:rPr>
              <a:t>470 000 – 730 000</a:t>
            </a:r>
          </a:p>
        </p:txBody>
      </p:sp>
      <p:sp>
        <p:nvSpPr>
          <p:cNvPr id="932871" name="Rectangle 7"/>
          <p:cNvSpPr>
            <a:spLocks noChangeArrowheads="1"/>
          </p:cNvSpPr>
          <p:nvPr/>
        </p:nvSpPr>
        <p:spPr bwMode="auto">
          <a:xfrm>
            <a:off x="3962400" y="3657600"/>
            <a:ext cx="2133600" cy="388938"/>
          </a:xfrm>
          <a:prstGeom prst="rect">
            <a:avLst/>
          </a:prstGeom>
          <a:noFill/>
          <a:ln w="9525">
            <a:noFill/>
            <a:miter lim="800000"/>
            <a:headEnd/>
            <a:tailEnd/>
          </a:ln>
          <a:effectLst/>
        </p:spPr>
        <p:txBody>
          <a:bodyPr lIns="0" tIns="0" rIns="0" bIns="0">
            <a:spAutoFit/>
          </a:bodyPr>
          <a:lstStyle/>
          <a:p>
            <a:pPr algn="ctr" defTabSz="935038" eaLnBrk="0" hangingPunct="0">
              <a:lnSpc>
                <a:spcPct val="85000"/>
              </a:lnSpc>
            </a:pPr>
            <a:r>
              <a:rPr lang="en-US" sz="1400">
                <a:solidFill>
                  <a:srgbClr val="0000CC"/>
                </a:solidFill>
                <a:latin typeface="Lucida Sans Unicode" pitchFamily="34" charset="0"/>
              </a:rPr>
              <a:t>Sub-Saharan Africa</a:t>
            </a:r>
            <a:endParaRPr lang="en-US" sz="1600">
              <a:solidFill>
                <a:srgbClr val="0000CC"/>
              </a:solidFill>
              <a:latin typeface="Lucida Sans Unicode" pitchFamily="34" charset="0"/>
            </a:endParaRPr>
          </a:p>
          <a:p>
            <a:pPr algn="ctr" defTabSz="935038" eaLnBrk="0" hangingPunct="0">
              <a:lnSpc>
                <a:spcPct val="85000"/>
              </a:lnSpc>
            </a:pPr>
            <a:r>
              <a:rPr lang="en-US" sz="1600">
                <a:solidFill>
                  <a:srgbClr val="FF0000"/>
                </a:solidFill>
                <a:latin typeface="Lucida Sans Unicode" pitchFamily="34" charset="0"/>
              </a:rPr>
              <a:t>25.0 – 28.2 million</a:t>
            </a:r>
          </a:p>
        </p:txBody>
      </p:sp>
      <p:sp>
        <p:nvSpPr>
          <p:cNvPr id="932872" name="Rectangle 8"/>
          <p:cNvSpPr>
            <a:spLocks noChangeArrowheads="1"/>
          </p:cNvSpPr>
          <p:nvPr/>
        </p:nvSpPr>
        <p:spPr bwMode="auto">
          <a:xfrm>
            <a:off x="5410200" y="2057400"/>
            <a:ext cx="1905000" cy="569913"/>
          </a:xfrm>
          <a:prstGeom prst="rect">
            <a:avLst/>
          </a:prstGeom>
          <a:noFill/>
          <a:ln w="9525">
            <a:noFill/>
            <a:miter lim="800000"/>
            <a:headEnd/>
            <a:tailEnd/>
          </a:ln>
          <a:effectLst/>
        </p:spPr>
        <p:txBody>
          <a:bodyPr lIns="0" tIns="0" rIns="0" bIns="0">
            <a:spAutoFit/>
          </a:bodyPr>
          <a:lstStyle/>
          <a:p>
            <a:pPr defTabSz="935038" eaLnBrk="0" hangingPunct="0">
              <a:lnSpc>
                <a:spcPct val="85000"/>
              </a:lnSpc>
            </a:pPr>
            <a:r>
              <a:rPr lang="en-US" sz="1400">
                <a:solidFill>
                  <a:srgbClr val="0000CC"/>
                </a:solidFill>
                <a:latin typeface="Lucida Sans Unicode" pitchFamily="34" charset="0"/>
              </a:rPr>
              <a:t>Eastern Europe </a:t>
            </a:r>
            <a:br>
              <a:rPr lang="en-US" sz="1400">
                <a:solidFill>
                  <a:srgbClr val="0000CC"/>
                </a:solidFill>
                <a:latin typeface="Lucida Sans Unicode" pitchFamily="34" charset="0"/>
              </a:rPr>
            </a:br>
            <a:r>
              <a:rPr lang="en-US" sz="1400">
                <a:solidFill>
                  <a:srgbClr val="0000CC"/>
                </a:solidFill>
                <a:latin typeface="Lucida Sans Unicode" pitchFamily="34" charset="0"/>
              </a:rPr>
              <a:t>&amp; Central Asia</a:t>
            </a:r>
            <a:endParaRPr lang="en-US" sz="1600">
              <a:solidFill>
                <a:srgbClr val="0000CC"/>
              </a:solidFill>
              <a:latin typeface="Lucida Sans Unicode" pitchFamily="34" charset="0"/>
            </a:endParaRPr>
          </a:p>
          <a:p>
            <a:pPr defTabSz="935038" eaLnBrk="0" hangingPunct="0">
              <a:lnSpc>
                <a:spcPct val="85000"/>
              </a:lnSpc>
            </a:pPr>
            <a:r>
              <a:rPr lang="en-US" sz="1600">
                <a:solidFill>
                  <a:srgbClr val="FF0000"/>
                </a:solidFill>
                <a:latin typeface="Lucida Sans Unicode" pitchFamily="34" charset="0"/>
              </a:rPr>
              <a:t>1.2 – 1.8 million</a:t>
            </a:r>
          </a:p>
        </p:txBody>
      </p:sp>
      <p:sp>
        <p:nvSpPr>
          <p:cNvPr id="932873" name="Rectangle 9"/>
          <p:cNvSpPr>
            <a:spLocks noChangeArrowheads="1"/>
          </p:cNvSpPr>
          <p:nvPr/>
        </p:nvSpPr>
        <p:spPr bwMode="auto">
          <a:xfrm>
            <a:off x="5943600" y="3276600"/>
            <a:ext cx="1905000" cy="569913"/>
          </a:xfrm>
          <a:prstGeom prst="rect">
            <a:avLst/>
          </a:prstGeom>
          <a:noFill/>
          <a:ln w="9525">
            <a:noFill/>
            <a:miter lim="800000"/>
            <a:headEnd/>
            <a:tailEnd/>
          </a:ln>
          <a:effectLst/>
        </p:spPr>
        <p:txBody>
          <a:bodyPr lIns="0" tIns="0" rIns="0" bIns="0">
            <a:spAutoFit/>
          </a:bodyPr>
          <a:lstStyle/>
          <a:p>
            <a:pPr defTabSz="935038" eaLnBrk="0" hangingPunct="0">
              <a:lnSpc>
                <a:spcPct val="85000"/>
              </a:lnSpc>
            </a:pPr>
            <a:r>
              <a:rPr lang="en-US" sz="1400">
                <a:solidFill>
                  <a:srgbClr val="0000CC"/>
                </a:solidFill>
                <a:latin typeface="Lucida Sans Unicode" pitchFamily="34" charset="0"/>
              </a:rPr>
              <a:t>South </a:t>
            </a:r>
          </a:p>
          <a:p>
            <a:pPr defTabSz="935038" eaLnBrk="0" hangingPunct="0">
              <a:lnSpc>
                <a:spcPct val="85000"/>
              </a:lnSpc>
            </a:pPr>
            <a:r>
              <a:rPr lang="en-US" sz="1400">
                <a:solidFill>
                  <a:srgbClr val="0000CC"/>
                </a:solidFill>
                <a:latin typeface="Lucida Sans Unicode" pitchFamily="34" charset="0"/>
              </a:rPr>
              <a:t>&amp; South-East Asia</a:t>
            </a:r>
            <a:endParaRPr lang="en-US" sz="1600">
              <a:solidFill>
                <a:srgbClr val="0000CC"/>
              </a:solidFill>
              <a:latin typeface="Lucida Sans Unicode" pitchFamily="34" charset="0"/>
            </a:endParaRPr>
          </a:p>
          <a:p>
            <a:pPr algn="r" defTabSz="935038" eaLnBrk="0" hangingPunct="0">
              <a:lnSpc>
                <a:spcPct val="85000"/>
              </a:lnSpc>
            </a:pPr>
            <a:r>
              <a:rPr lang="en-US" sz="1600">
                <a:solidFill>
                  <a:srgbClr val="FF0000"/>
                </a:solidFill>
                <a:latin typeface="Lucida Sans Unicode" pitchFamily="34" charset="0"/>
              </a:rPr>
              <a:t>4.6 – 8.2 million</a:t>
            </a:r>
          </a:p>
        </p:txBody>
      </p:sp>
      <p:sp>
        <p:nvSpPr>
          <p:cNvPr id="932874" name="Rectangle 10"/>
          <p:cNvSpPr>
            <a:spLocks noChangeArrowheads="1"/>
          </p:cNvSpPr>
          <p:nvPr/>
        </p:nvSpPr>
        <p:spPr bwMode="auto">
          <a:xfrm>
            <a:off x="6096000" y="4191000"/>
            <a:ext cx="1828800" cy="620713"/>
          </a:xfrm>
          <a:prstGeom prst="rect">
            <a:avLst/>
          </a:prstGeom>
          <a:noFill/>
          <a:ln w="9525">
            <a:noFill/>
            <a:miter lim="800000"/>
            <a:headEnd/>
            <a:tailEnd/>
          </a:ln>
          <a:effectLst/>
        </p:spPr>
        <p:txBody>
          <a:bodyPr lIns="0" tIns="0" rIns="0" bIns="0">
            <a:spAutoFit/>
          </a:bodyPr>
          <a:lstStyle/>
          <a:p>
            <a:pPr algn="ctr" defTabSz="935038" eaLnBrk="0" hangingPunct="0">
              <a:lnSpc>
                <a:spcPct val="85000"/>
              </a:lnSpc>
            </a:pPr>
            <a:r>
              <a:rPr lang="en-US" sz="1400">
                <a:solidFill>
                  <a:srgbClr val="0000CC"/>
                </a:solidFill>
                <a:latin typeface="Lucida Sans Unicode" pitchFamily="34" charset="0"/>
              </a:rPr>
              <a:t>Australia </a:t>
            </a:r>
          </a:p>
          <a:p>
            <a:pPr algn="ctr" defTabSz="935038" eaLnBrk="0" hangingPunct="0">
              <a:lnSpc>
                <a:spcPct val="85000"/>
              </a:lnSpc>
            </a:pPr>
            <a:r>
              <a:rPr lang="en-US" sz="1400">
                <a:solidFill>
                  <a:srgbClr val="0000CC"/>
                </a:solidFill>
                <a:latin typeface="Lucida Sans Unicode" pitchFamily="34" charset="0"/>
              </a:rPr>
              <a:t>&amp; New Zealand</a:t>
            </a:r>
          </a:p>
          <a:p>
            <a:pPr algn="ctr" defTabSz="935038" eaLnBrk="0" hangingPunct="0">
              <a:lnSpc>
                <a:spcPct val="85000"/>
              </a:lnSpc>
            </a:pPr>
            <a:r>
              <a:rPr lang="en-US" sz="1600">
                <a:solidFill>
                  <a:srgbClr val="FF0000"/>
                </a:solidFill>
                <a:latin typeface="Lucida Sans Unicode" pitchFamily="34" charset="0"/>
              </a:rPr>
              <a:t>12 000 – 18 000</a:t>
            </a:r>
            <a:r>
              <a:rPr lang="en-US" sz="2000">
                <a:latin typeface="Lucida Sans Unicode" pitchFamily="34" charset="0"/>
              </a:rPr>
              <a:t>     </a:t>
            </a:r>
          </a:p>
        </p:txBody>
      </p:sp>
      <p:sp>
        <p:nvSpPr>
          <p:cNvPr id="932875" name="Rectangle 11"/>
          <p:cNvSpPr>
            <a:spLocks noChangeArrowheads="1"/>
          </p:cNvSpPr>
          <p:nvPr/>
        </p:nvSpPr>
        <p:spPr bwMode="auto">
          <a:xfrm>
            <a:off x="1447800" y="2636838"/>
            <a:ext cx="2438400" cy="388937"/>
          </a:xfrm>
          <a:prstGeom prst="rect">
            <a:avLst/>
          </a:prstGeom>
          <a:noFill/>
          <a:ln w="9525">
            <a:noFill/>
            <a:miter lim="800000"/>
            <a:headEnd/>
            <a:tailEnd/>
          </a:ln>
          <a:effectLst/>
        </p:spPr>
        <p:txBody>
          <a:bodyPr lIns="0" tIns="0" rIns="0" bIns="0">
            <a:spAutoFit/>
          </a:bodyPr>
          <a:lstStyle/>
          <a:p>
            <a:pPr algn="ctr" defTabSz="935038" eaLnBrk="0" hangingPunct="0">
              <a:lnSpc>
                <a:spcPct val="85000"/>
              </a:lnSpc>
            </a:pPr>
            <a:r>
              <a:rPr lang="en-US" sz="1400">
                <a:solidFill>
                  <a:srgbClr val="0000CC"/>
                </a:solidFill>
                <a:latin typeface="Lucida Sans Unicode" pitchFamily="34" charset="0"/>
              </a:rPr>
              <a:t>North America</a:t>
            </a:r>
            <a:endParaRPr lang="en-US" sz="1600">
              <a:solidFill>
                <a:srgbClr val="0000CC"/>
              </a:solidFill>
              <a:latin typeface="Lucida Sans Unicode" pitchFamily="34" charset="0"/>
            </a:endParaRPr>
          </a:p>
          <a:p>
            <a:pPr algn="ctr" defTabSz="935038" eaLnBrk="0" hangingPunct="0">
              <a:lnSpc>
                <a:spcPct val="85000"/>
              </a:lnSpc>
            </a:pPr>
            <a:r>
              <a:rPr lang="en-US" sz="1600">
                <a:solidFill>
                  <a:srgbClr val="FF0000"/>
                </a:solidFill>
                <a:latin typeface="Lucida Sans Unicode" pitchFamily="34" charset="0"/>
              </a:rPr>
              <a:t>790 000 – 1.2 million</a:t>
            </a:r>
          </a:p>
        </p:txBody>
      </p:sp>
      <p:sp>
        <p:nvSpPr>
          <p:cNvPr id="932876" name="Rectangle 12"/>
          <p:cNvSpPr>
            <a:spLocks noChangeArrowheads="1"/>
          </p:cNvSpPr>
          <p:nvPr/>
        </p:nvSpPr>
        <p:spPr bwMode="auto">
          <a:xfrm>
            <a:off x="1752600" y="3429000"/>
            <a:ext cx="2043113" cy="388938"/>
          </a:xfrm>
          <a:prstGeom prst="rect">
            <a:avLst/>
          </a:prstGeom>
          <a:noFill/>
          <a:ln w="9525">
            <a:noFill/>
            <a:miter lim="800000"/>
            <a:headEnd/>
            <a:tailEnd/>
          </a:ln>
          <a:effectLst/>
        </p:spPr>
        <p:txBody>
          <a:bodyPr lIns="0" tIns="0" rIns="0" bIns="0">
            <a:spAutoFit/>
          </a:bodyPr>
          <a:lstStyle/>
          <a:p>
            <a:pPr algn="ctr" defTabSz="935038" eaLnBrk="0" hangingPunct="0">
              <a:lnSpc>
                <a:spcPct val="85000"/>
              </a:lnSpc>
            </a:pPr>
            <a:r>
              <a:rPr lang="en-US" sz="1400">
                <a:solidFill>
                  <a:srgbClr val="0000CC"/>
                </a:solidFill>
                <a:latin typeface="Lucida Sans Unicode" pitchFamily="34" charset="0"/>
              </a:rPr>
              <a:t>Caribbean</a:t>
            </a:r>
            <a:endParaRPr lang="en-US" sz="1600">
              <a:solidFill>
                <a:srgbClr val="0000CC"/>
              </a:solidFill>
              <a:latin typeface="Lucida Sans Unicode" pitchFamily="34" charset="0"/>
            </a:endParaRPr>
          </a:p>
          <a:p>
            <a:pPr algn="ctr" defTabSz="935038" eaLnBrk="0" hangingPunct="0">
              <a:lnSpc>
                <a:spcPct val="85000"/>
              </a:lnSpc>
            </a:pPr>
            <a:r>
              <a:rPr lang="en-US" sz="1600">
                <a:solidFill>
                  <a:srgbClr val="FF0000"/>
                </a:solidFill>
                <a:latin typeface="Lucida Sans Unicode" pitchFamily="34" charset="0"/>
              </a:rPr>
              <a:t>350 000 – 590 000</a:t>
            </a:r>
          </a:p>
        </p:txBody>
      </p:sp>
      <p:sp>
        <p:nvSpPr>
          <p:cNvPr id="932877" name="Rectangle 13"/>
          <p:cNvSpPr>
            <a:spLocks noChangeArrowheads="1"/>
          </p:cNvSpPr>
          <p:nvPr/>
        </p:nvSpPr>
        <p:spPr bwMode="auto">
          <a:xfrm>
            <a:off x="2133600" y="4100513"/>
            <a:ext cx="1839913" cy="388937"/>
          </a:xfrm>
          <a:prstGeom prst="rect">
            <a:avLst/>
          </a:prstGeom>
          <a:noFill/>
          <a:ln w="9525">
            <a:noFill/>
            <a:miter lim="800000"/>
            <a:headEnd/>
            <a:tailEnd/>
          </a:ln>
          <a:effectLst/>
        </p:spPr>
        <p:txBody>
          <a:bodyPr lIns="0" tIns="0" rIns="0" bIns="0">
            <a:spAutoFit/>
          </a:bodyPr>
          <a:lstStyle/>
          <a:p>
            <a:pPr algn="ctr" defTabSz="935038" eaLnBrk="0" hangingPunct="0">
              <a:lnSpc>
                <a:spcPct val="85000"/>
              </a:lnSpc>
            </a:pPr>
            <a:r>
              <a:rPr lang="en-US" sz="1400">
                <a:solidFill>
                  <a:srgbClr val="0000CC"/>
                </a:solidFill>
                <a:latin typeface="Lucida Sans Unicode" pitchFamily="34" charset="0"/>
              </a:rPr>
              <a:t>Latin America</a:t>
            </a:r>
            <a:endParaRPr lang="en-US" sz="1600">
              <a:solidFill>
                <a:srgbClr val="0000CC"/>
              </a:solidFill>
              <a:latin typeface="Lucida Sans Unicode" pitchFamily="34" charset="0"/>
            </a:endParaRPr>
          </a:p>
          <a:p>
            <a:pPr algn="ctr" defTabSz="935038" eaLnBrk="0" hangingPunct="0">
              <a:lnSpc>
                <a:spcPct val="85000"/>
              </a:lnSpc>
            </a:pPr>
            <a:r>
              <a:rPr lang="en-US" sz="1600">
                <a:solidFill>
                  <a:srgbClr val="FF0000"/>
                </a:solidFill>
                <a:latin typeface="Lucida Sans Unicode" pitchFamily="34" charset="0"/>
              </a:rPr>
              <a:t>1.3 – 1.9 million</a:t>
            </a:r>
          </a:p>
        </p:txBody>
      </p:sp>
      <p:sp>
        <p:nvSpPr>
          <p:cNvPr id="932878" name="Rectangle 14"/>
          <p:cNvSpPr>
            <a:spLocks noChangeArrowheads="1"/>
          </p:cNvSpPr>
          <p:nvPr/>
        </p:nvSpPr>
        <p:spPr bwMode="auto">
          <a:xfrm>
            <a:off x="5943600" y="2743200"/>
            <a:ext cx="2362200" cy="388938"/>
          </a:xfrm>
          <a:prstGeom prst="rect">
            <a:avLst/>
          </a:prstGeom>
          <a:noFill/>
          <a:ln w="9525">
            <a:noFill/>
            <a:miter lim="800000"/>
            <a:headEnd/>
            <a:tailEnd/>
          </a:ln>
          <a:effectLst/>
        </p:spPr>
        <p:txBody>
          <a:bodyPr lIns="0" tIns="0" rIns="0" bIns="0">
            <a:spAutoFit/>
          </a:bodyPr>
          <a:lstStyle/>
          <a:p>
            <a:pPr algn="ctr" defTabSz="935038" eaLnBrk="0" hangingPunct="0">
              <a:lnSpc>
                <a:spcPct val="85000"/>
              </a:lnSpc>
            </a:pPr>
            <a:r>
              <a:rPr lang="en-US" sz="1400">
                <a:solidFill>
                  <a:srgbClr val="0000CC"/>
                </a:solidFill>
                <a:latin typeface="Lucida Sans Unicode" pitchFamily="34" charset="0"/>
              </a:rPr>
              <a:t>East Asia &amp; Pacific</a:t>
            </a:r>
          </a:p>
          <a:p>
            <a:pPr algn="ctr" defTabSz="935038" eaLnBrk="0" hangingPunct="0">
              <a:lnSpc>
                <a:spcPct val="85000"/>
              </a:lnSpc>
            </a:pPr>
            <a:r>
              <a:rPr lang="en-US" sz="1600">
                <a:solidFill>
                  <a:srgbClr val="FF0000"/>
                </a:solidFill>
                <a:latin typeface="Lucida Sans Unicode" pitchFamily="34" charset="0"/>
              </a:rPr>
              <a:t>700 000 – 1.3 million</a:t>
            </a:r>
          </a:p>
        </p:txBody>
      </p:sp>
      <p:pic>
        <p:nvPicPr>
          <p:cNvPr id="932879" name="Picture 15" descr="sm"/>
          <p:cNvPicPr>
            <a:picLocks noGrp="1" noChangeAspect="1" noChangeArrowheads="1"/>
          </p:cNvPicPr>
          <p:nvPr>
            <p:ph idx="1"/>
          </p:nvPr>
        </p:nvPicPr>
        <p:blipFill>
          <a:blip r:embed="rId4"/>
          <a:srcRect/>
          <a:stretch>
            <a:fillRect/>
          </a:stretch>
        </p:blipFill>
        <p:spPr>
          <a:xfrm>
            <a:off x="457200" y="317500"/>
            <a:ext cx="812800" cy="812800"/>
          </a:xfrm>
          <a:noFill/>
          <a:ln/>
          <a:effectLst>
            <a:outerShdw dist="35921" dir="2700000" algn="ctr" rotWithShape="0">
              <a:srgbClr val="808080"/>
            </a:outerShdw>
          </a:effectLst>
        </p:spPr>
      </p:pic>
      <p:sp>
        <p:nvSpPr>
          <p:cNvPr id="932882" name="Rectangle 18"/>
          <p:cNvSpPr>
            <a:spLocks noGrp="1" noChangeArrowheads="1"/>
          </p:cNvSpPr>
          <p:nvPr>
            <p:ph type="title"/>
          </p:nvPr>
        </p:nvSpPr>
        <p:spPr>
          <a:xfrm>
            <a:off x="457200" y="152400"/>
            <a:ext cx="8229600" cy="1143000"/>
          </a:xfrm>
          <a:noFill/>
          <a:ln/>
        </p:spPr>
        <p:txBody>
          <a:bodyPr/>
          <a:lstStyle/>
          <a:p>
            <a:r>
              <a:rPr lang="en-US"/>
              <a:t>HIV: A Global Pandemic</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228600"/>
            <a:ext cx="8229600" cy="685800"/>
          </a:xfrm>
          <a:solidFill>
            <a:srgbClr val="002060"/>
          </a:solidFill>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en-US" b="1" i="1" dirty="0"/>
              <a:t>Clinical Latency Period</a:t>
            </a:r>
            <a:endParaRPr lang="en-US" dirty="0"/>
          </a:p>
        </p:txBody>
      </p:sp>
      <p:sp>
        <p:nvSpPr>
          <p:cNvPr id="35843" name="Rectangle 3"/>
          <p:cNvSpPr>
            <a:spLocks noGrp="1" noChangeArrowheads="1"/>
          </p:cNvSpPr>
          <p:nvPr>
            <p:ph type="body" idx="1"/>
          </p:nvPr>
        </p:nvSpPr>
        <p:spPr>
          <a:xfrm>
            <a:off x="685800" y="1371600"/>
            <a:ext cx="7772400" cy="4754563"/>
          </a:xfrm>
          <a:solidFill>
            <a:schemeClr val="accent2">
              <a:lumMod val="60000"/>
              <a:lumOff val="40000"/>
              <a:alpha val="38000"/>
            </a:schemeClr>
          </a:solidFill>
        </p:spPr>
        <p:txBody>
          <a:bodyPr>
            <a:normAutofit lnSpcReduction="10000"/>
          </a:bodyPr>
          <a:lstStyle/>
          <a:p>
            <a:pPr algn="just">
              <a:lnSpc>
                <a:spcPct val="80000"/>
              </a:lnSpc>
            </a:pPr>
            <a:r>
              <a:rPr lang="en-US" sz="2000" dirty="0">
                <a:latin typeface="Cambria Math" panose="02040503050406030204" pitchFamily="18" charset="0"/>
                <a:ea typeface="Cambria Math" panose="02040503050406030204" pitchFamily="18" charset="0"/>
              </a:rPr>
              <a:t>HIV continues to reproduce, </a:t>
            </a:r>
            <a:r>
              <a:rPr lang="en-US" sz="2000" b="1" i="1" dirty="0">
                <a:solidFill>
                  <a:srgbClr val="002060"/>
                </a:solidFill>
                <a:latin typeface="Cambria Math" panose="02040503050406030204" pitchFamily="18" charset="0"/>
                <a:ea typeface="Cambria Math" panose="02040503050406030204" pitchFamily="18" charset="0"/>
              </a:rPr>
              <a:t>CD4</a:t>
            </a:r>
            <a:r>
              <a:rPr lang="en-US" sz="2000" i="1" dirty="0">
                <a:solidFill>
                  <a:srgbClr val="002060"/>
                </a:solidFill>
                <a:latin typeface="Cambria Math" panose="02040503050406030204" pitchFamily="18" charset="0"/>
                <a:ea typeface="Cambria Math" panose="02040503050406030204" pitchFamily="18" charset="0"/>
              </a:rPr>
              <a:t> </a:t>
            </a:r>
            <a:r>
              <a:rPr lang="en-US" sz="2000" dirty="0">
                <a:latin typeface="Cambria Math" panose="02040503050406030204" pitchFamily="18" charset="0"/>
                <a:ea typeface="Cambria Math" panose="02040503050406030204" pitchFamily="18" charset="0"/>
              </a:rPr>
              <a:t>count gradually declines from its </a:t>
            </a:r>
            <a:r>
              <a:rPr lang="en-US" sz="2000" b="1" i="1" dirty="0">
                <a:solidFill>
                  <a:srgbClr val="002060"/>
                </a:solidFill>
                <a:latin typeface="Cambria Math" panose="02040503050406030204" pitchFamily="18" charset="0"/>
                <a:ea typeface="Cambria Math" panose="02040503050406030204" pitchFamily="18" charset="0"/>
              </a:rPr>
              <a:t>normal value of 500-1200</a:t>
            </a:r>
            <a:r>
              <a:rPr lang="en-US" sz="2000" dirty="0" smtClean="0">
                <a:solidFill>
                  <a:srgbClr val="002060"/>
                </a:solidFill>
                <a:latin typeface="Cambria Math" panose="02040503050406030204" pitchFamily="18" charset="0"/>
                <a:ea typeface="Cambria Math" panose="02040503050406030204" pitchFamily="18" charset="0"/>
              </a:rPr>
              <a:t>.</a:t>
            </a:r>
          </a:p>
          <a:p>
            <a:pPr algn="just">
              <a:lnSpc>
                <a:spcPct val="80000"/>
              </a:lnSpc>
            </a:pPr>
            <a:endParaRPr lang="en-US" sz="2000" dirty="0">
              <a:latin typeface="Cambria Math" panose="02040503050406030204" pitchFamily="18" charset="0"/>
              <a:ea typeface="Cambria Math" panose="02040503050406030204" pitchFamily="18" charset="0"/>
            </a:endParaRPr>
          </a:p>
          <a:p>
            <a:pPr algn="just">
              <a:lnSpc>
                <a:spcPct val="80000"/>
              </a:lnSpc>
            </a:pPr>
            <a:r>
              <a:rPr lang="en-US" sz="2000" dirty="0">
                <a:latin typeface="Cambria Math" panose="02040503050406030204" pitchFamily="18" charset="0"/>
                <a:ea typeface="Cambria Math" panose="02040503050406030204" pitchFamily="18" charset="0"/>
              </a:rPr>
              <a:t>Once </a:t>
            </a:r>
            <a:r>
              <a:rPr lang="en-US" sz="2000" b="1" i="1" dirty="0">
                <a:solidFill>
                  <a:srgbClr val="FF0000"/>
                </a:solidFill>
                <a:latin typeface="Cambria Math" panose="02040503050406030204" pitchFamily="18" charset="0"/>
                <a:ea typeface="Cambria Math" panose="02040503050406030204" pitchFamily="18" charset="0"/>
              </a:rPr>
              <a:t>CD4 count drops below 500</a:t>
            </a:r>
            <a:r>
              <a:rPr lang="en-US" sz="2000" dirty="0">
                <a:latin typeface="Cambria Math" panose="02040503050406030204" pitchFamily="18" charset="0"/>
                <a:ea typeface="Cambria Math" panose="02040503050406030204" pitchFamily="18" charset="0"/>
              </a:rPr>
              <a:t>, HIV infected person at risk for </a:t>
            </a:r>
            <a:r>
              <a:rPr lang="en-US" sz="2000" b="1" dirty="0">
                <a:solidFill>
                  <a:schemeClr val="tx2"/>
                </a:solidFill>
                <a:latin typeface="Cambria Math" panose="02040503050406030204" pitchFamily="18" charset="0"/>
                <a:ea typeface="Cambria Math" panose="02040503050406030204" pitchFamily="18" charset="0"/>
              </a:rPr>
              <a:t>opportunistic infections</a:t>
            </a:r>
            <a:r>
              <a:rPr lang="en-US" sz="2000" b="1" dirty="0" smtClean="0">
                <a:latin typeface="Cambria Math" panose="02040503050406030204" pitchFamily="18" charset="0"/>
                <a:ea typeface="Cambria Math" panose="02040503050406030204" pitchFamily="18" charset="0"/>
              </a:rPr>
              <a:t>.</a:t>
            </a:r>
          </a:p>
          <a:p>
            <a:pPr algn="just">
              <a:lnSpc>
                <a:spcPct val="80000"/>
              </a:lnSpc>
            </a:pPr>
            <a:endParaRPr lang="en-US" sz="2000" b="1" dirty="0">
              <a:latin typeface="Cambria Math" panose="02040503050406030204" pitchFamily="18" charset="0"/>
              <a:ea typeface="Cambria Math" panose="02040503050406030204" pitchFamily="18" charset="0"/>
            </a:endParaRPr>
          </a:p>
          <a:p>
            <a:pPr algn="just">
              <a:lnSpc>
                <a:spcPct val="80000"/>
              </a:lnSpc>
            </a:pPr>
            <a:r>
              <a:rPr lang="en-US" sz="2000" b="1" i="1" dirty="0" smtClean="0">
                <a:solidFill>
                  <a:srgbClr val="FF0000"/>
                </a:solidFill>
                <a:latin typeface="Cambria Math" panose="02040503050406030204" pitchFamily="18" charset="0"/>
                <a:ea typeface="Cambria Math" panose="02040503050406030204" pitchFamily="18" charset="0"/>
              </a:rPr>
              <a:t>CD4 </a:t>
            </a:r>
            <a:r>
              <a:rPr lang="en-US" sz="2000" b="1" i="1" dirty="0">
                <a:solidFill>
                  <a:srgbClr val="FF0000"/>
                </a:solidFill>
                <a:latin typeface="Cambria Math" panose="02040503050406030204" pitchFamily="18" charset="0"/>
                <a:ea typeface="Cambria Math" panose="02040503050406030204" pitchFamily="18" charset="0"/>
              </a:rPr>
              <a:t>count drops below 200 </a:t>
            </a:r>
            <a:r>
              <a:rPr lang="en-US" sz="2000" dirty="0">
                <a:latin typeface="Cambria Math" panose="02040503050406030204" pitchFamily="18" charset="0"/>
                <a:ea typeface="Cambria Math" panose="02040503050406030204" pitchFamily="18" charset="0"/>
              </a:rPr>
              <a:t>person is considered to have advanced HIV </a:t>
            </a:r>
            <a:r>
              <a:rPr lang="en-US" sz="2000" dirty="0" smtClean="0">
                <a:latin typeface="Cambria Math" panose="02040503050406030204" pitchFamily="18" charset="0"/>
                <a:ea typeface="Cambria Math" panose="02040503050406030204" pitchFamily="18" charset="0"/>
              </a:rPr>
              <a:t>disease</a:t>
            </a:r>
          </a:p>
          <a:p>
            <a:pPr algn="just">
              <a:lnSpc>
                <a:spcPct val="80000"/>
              </a:lnSpc>
            </a:pPr>
            <a:endParaRPr lang="en-US" sz="2000" dirty="0">
              <a:latin typeface="Cambria Math" panose="02040503050406030204" pitchFamily="18" charset="0"/>
              <a:ea typeface="Cambria Math" panose="02040503050406030204" pitchFamily="18" charset="0"/>
            </a:endParaRPr>
          </a:p>
          <a:p>
            <a:pPr algn="just">
              <a:lnSpc>
                <a:spcPct val="80000"/>
              </a:lnSpc>
            </a:pPr>
            <a:r>
              <a:rPr lang="en-US" sz="2000" dirty="0">
                <a:latin typeface="Cambria Math" panose="02040503050406030204" pitchFamily="18" charset="0"/>
                <a:ea typeface="Cambria Math" panose="02040503050406030204" pitchFamily="18" charset="0"/>
              </a:rPr>
              <a:t>If preventative medications not started the HIV infected person is now at risk for infesting secondary infections and achieving death -</a:t>
            </a:r>
            <a:r>
              <a:rPr lang="en-US" sz="2000" dirty="0">
                <a:solidFill>
                  <a:srgbClr val="FF0000"/>
                </a:solidFill>
                <a:latin typeface="Cambria Math" panose="02040503050406030204" pitchFamily="18" charset="0"/>
                <a:ea typeface="Cambria Math" panose="02040503050406030204" pitchFamily="18" charset="0"/>
              </a:rPr>
              <a:t>Most deaths occur with </a:t>
            </a:r>
            <a:r>
              <a:rPr lang="en-US" sz="2000" b="1" i="1" dirty="0">
                <a:solidFill>
                  <a:srgbClr val="FF0000"/>
                </a:solidFill>
                <a:latin typeface="Cambria Math" panose="02040503050406030204" pitchFamily="18" charset="0"/>
                <a:ea typeface="Cambria Math" panose="02040503050406030204" pitchFamily="18" charset="0"/>
              </a:rPr>
              <a:t>CD4 counts below 50</a:t>
            </a:r>
            <a:r>
              <a:rPr lang="en-US" sz="2000" dirty="0" smtClean="0">
                <a:solidFill>
                  <a:srgbClr val="FF0000"/>
                </a:solidFill>
                <a:latin typeface="Cambria Math" panose="02040503050406030204" pitchFamily="18" charset="0"/>
                <a:ea typeface="Cambria Math" panose="02040503050406030204" pitchFamily="18" charset="0"/>
              </a:rPr>
              <a:t>.</a:t>
            </a:r>
          </a:p>
          <a:p>
            <a:pPr algn="just">
              <a:lnSpc>
                <a:spcPct val="80000"/>
              </a:lnSpc>
            </a:pPr>
            <a:endParaRPr lang="en-US" sz="2000" dirty="0" smtClean="0">
              <a:solidFill>
                <a:srgbClr val="FF0000"/>
              </a:solidFill>
              <a:latin typeface="Cambria Math" panose="02040503050406030204" pitchFamily="18" charset="0"/>
              <a:ea typeface="Cambria Math" panose="02040503050406030204" pitchFamily="18" charset="0"/>
            </a:endParaRPr>
          </a:p>
          <a:p>
            <a:pPr algn="just">
              <a:lnSpc>
                <a:spcPct val="80000"/>
              </a:lnSpc>
            </a:pPr>
            <a:r>
              <a:rPr lang="en-US" sz="2000" dirty="0"/>
              <a:t>The median incubation period from HIV infection until development of AIDS is estimated at approximately 10 years for young adults</a:t>
            </a:r>
            <a:r>
              <a:rPr lang="en-US" sz="2000" dirty="0" smtClean="0"/>
              <a:t>.</a:t>
            </a:r>
          </a:p>
          <a:p>
            <a:pPr algn="just">
              <a:lnSpc>
                <a:spcPct val="80000"/>
              </a:lnSpc>
            </a:pPr>
            <a:endParaRPr lang="en-US" sz="2000" dirty="0" smtClean="0"/>
          </a:p>
          <a:p>
            <a:pPr algn="just">
              <a:lnSpc>
                <a:spcPct val="80000"/>
              </a:lnSpc>
            </a:pPr>
            <a:r>
              <a:rPr lang="en-US" sz="2000" dirty="0"/>
              <a:t> Without treatment, people with AIDS typically survive about 3 years.</a:t>
            </a:r>
            <a:endParaRPr lang="en-US" sz="2000" dirty="0">
              <a:solidFill>
                <a:srgbClr val="FF0000"/>
              </a:solidFill>
              <a:latin typeface="Cambria Math" panose="02040503050406030204" pitchFamily="18" charset="0"/>
              <a:ea typeface="Cambria Math" panose="02040503050406030204" pitchFamily="18" charset="0"/>
            </a:endParaRPr>
          </a:p>
          <a:p>
            <a:pPr algn="just">
              <a:lnSpc>
                <a:spcPct val="80000"/>
              </a:lnSpc>
            </a:pPr>
            <a:endParaRPr lang="en-US"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09800"/>
            <a:ext cx="8229600" cy="2209800"/>
          </a:xfrm>
        </p:spPr>
        <p:txBody>
          <a:bodyPr>
            <a:noAutofit/>
          </a:bodyPr>
          <a:lstStyle/>
          <a:p>
            <a:r>
              <a:rPr lang="en-US" sz="6600" dirty="0" smtClean="0">
                <a:solidFill>
                  <a:srgbClr val="002060"/>
                </a:solidFill>
              </a:rPr>
              <a:t>Modeling the HIV System</a:t>
            </a:r>
            <a:br>
              <a:rPr lang="en-US" sz="6600" dirty="0" smtClean="0">
                <a:solidFill>
                  <a:srgbClr val="002060"/>
                </a:solidFill>
              </a:rPr>
            </a:br>
            <a:r>
              <a:rPr lang="en-US" sz="6600" dirty="0" smtClean="0">
                <a:solidFill>
                  <a:srgbClr val="002060"/>
                </a:solidFill>
              </a:rPr>
              <a:t> Our Approach</a:t>
            </a:r>
            <a:endParaRPr lang="en-US" sz="6600" dirty="0">
              <a:solidFill>
                <a:srgbClr val="002060"/>
              </a:solidFill>
            </a:endParaRPr>
          </a:p>
        </p:txBody>
      </p:sp>
    </p:spTree>
    <p:extLst>
      <p:ext uri="{BB962C8B-B14F-4D97-AF65-F5344CB8AC3E}">
        <p14:creationId xmlns:p14="http://schemas.microsoft.com/office/powerpoint/2010/main" val="3187740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15400" cy="836613"/>
          </a:xfrm>
        </p:spPr>
        <p:txBody>
          <a:bodyPr/>
          <a:lstStyle/>
          <a:p>
            <a:pPr algn="ctr">
              <a:defRPr/>
            </a:pPr>
            <a:r>
              <a:rPr lang="en-US" sz="4400" kern="1200" dirty="0">
                <a:solidFill>
                  <a:srgbClr val="0D1F03"/>
                </a:solidFill>
                <a:latin typeface="Times New Roman" pitchFamily="18" charset="0"/>
                <a:ea typeface="+mn-ea"/>
                <a:cs typeface="Times New Roman" pitchFamily="18" charset="0"/>
              </a:rPr>
              <a:t>Published </a:t>
            </a:r>
            <a:r>
              <a:rPr lang="en-US" sz="4400" kern="1200" dirty="0" smtClean="0">
                <a:solidFill>
                  <a:srgbClr val="0D1F03"/>
                </a:solidFill>
                <a:latin typeface="Times New Roman" pitchFamily="18" charset="0"/>
                <a:ea typeface="+mn-ea"/>
                <a:cs typeface="Times New Roman" pitchFamily="18" charset="0"/>
              </a:rPr>
              <a:t>papers </a:t>
            </a:r>
            <a:r>
              <a:rPr lang="en-US" sz="4400" kern="1200" dirty="0">
                <a:solidFill>
                  <a:srgbClr val="0D1F03"/>
                </a:solidFill>
                <a:latin typeface="Times New Roman" pitchFamily="18" charset="0"/>
                <a:ea typeface="+mn-ea"/>
                <a:cs typeface="Times New Roman" pitchFamily="18" charset="0"/>
              </a:rPr>
              <a:t>in this field</a:t>
            </a:r>
            <a:endParaRPr lang="en-IN" sz="4400" kern="1200" dirty="0">
              <a:solidFill>
                <a:srgbClr val="0D1F03"/>
              </a:solidFill>
              <a:latin typeface="Times New Roman" pitchFamily="18" charset="0"/>
              <a:ea typeface="+mn-ea"/>
              <a:cs typeface="Times New Roman" pitchFamily="18" charset="0"/>
            </a:endParaRPr>
          </a:p>
        </p:txBody>
      </p:sp>
      <p:sp>
        <p:nvSpPr>
          <p:cNvPr id="12291" name="TextBox 5"/>
          <p:cNvSpPr txBox="1">
            <a:spLocks noChangeArrowheads="1"/>
          </p:cNvSpPr>
          <p:nvPr/>
        </p:nvSpPr>
        <p:spPr bwMode="auto">
          <a:xfrm>
            <a:off x="214313" y="857250"/>
            <a:ext cx="8715375"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n-US" altLang="en-US" sz="1400" b="1" dirty="0">
                <a:solidFill>
                  <a:srgbClr val="C00000"/>
                </a:solidFill>
                <a:latin typeface="Times New Roman" pitchFamily="18" charset="0"/>
                <a:cs typeface="Times New Roman" pitchFamily="18" charset="0"/>
              </a:rPr>
              <a:t>1.. Roy </a:t>
            </a:r>
            <a:r>
              <a:rPr lang="en-US" altLang="en-US" sz="1400" b="1" dirty="0" err="1">
                <a:solidFill>
                  <a:srgbClr val="C00000"/>
                </a:solidFill>
                <a:latin typeface="Times New Roman" pitchFamily="18" charset="0"/>
                <a:cs typeface="Times New Roman" pitchFamily="18" charset="0"/>
              </a:rPr>
              <a:t>Priti</a:t>
            </a:r>
            <a:r>
              <a:rPr lang="en-US" altLang="en-US" sz="1400" b="1" dirty="0">
                <a:solidFill>
                  <a:srgbClr val="C00000"/>
                </a:solidFill>
                <a:latin typeface="Times New Roman" pitchFamily="18" charset="0"/>
                <a:cs typeface="Times New Roman" pitchFamily="18" charset="0"/>
              </a:rPr>
              <a:t> Kumar</a:t>
            </a:r>
            <a:r>
              <a:rPr lang="en-US" altLang="en-US" sz="1400" b="1" dirty="0">
                <a:solidFill>
                  <a:srgbClr val="0D1F03"/>
                </a:solidFill>
                <a:latin typeface="Times New Roman" pitchFamily="18" charset="0"/>
                <a:cs typeface="Times New Roman" pitchFamily="18" charset="0"/>
              </a:rPr>
              <a:t>; Chattopadhyay B: Mathematical Modelling on the dynamics of CD4+T cell infection by HIV that includes a time delay, International Journal of Evolution Equation, Vol.4, No.2, pp. 227-239, 2009.</a:t>
            </a:r>
            <a:endParaRPr lang="en-IN" altLang="en-US" sz="1400" b="1" dirty="0">
              <a:solidFill>
                <a:srgbClr val="0D1F03"/>
              </a:solidFill>
              <a:latin typeface="Times New Roman" pitchFamily="18" charset="0"/>
              <a:cs typeface="Times New Roman" pitchFamily="18" charset="0"/>
            </a:endParaRPr>
          </a:p>
          <a:p>
            <a:pPr algn="just" eaLnBrk="1" hangingPunct="1"/>
            <a:r>
              <a:rPr lang="en-US" altLang="en-US" sz="1400" b="1" dirty="0">
                <a:solidFill>
                  <a:srgbClr val="0D1F03"/>
                </a:solidFill>
                <a:latin typeface="Times New Roman" pitchFamily="18" charset="0"/>
                <a:cs typeface="Times New Roman" pitchFamily="18" charset="0"/>
              </a:rPr>
              <a:t> </a:t>
            </a:r>
            <a:endParaRPr lang="en-IN" altLang="en-US" sz="1400" b="1" dirty="0">
              <a:solidFill>
                <a:srgbClr val="0D1F03"/>
              </a:solidFill>
              <a:latin typeface="Times New Roman" pitchFamily="18" charset="0"/>
              <a:cs typeface="Times New Roman" pitchFamily="18" charset="0"/>
            </a:endParaRPr>
          </a:p>
          <a:p>
            <a:pPr algn="just" eaLnBrk="1" hangingPunct="1"/>
            <a:r>
              <a:rPr lang="en-US" altLang="en-US" sz="1400" b="1" dirty="0">
                <a:solidFill>
                  <a:srgbClr val="C00000"/>
                </a:solidFill>
                <a:latin typeface="Times New Roman" pitchFamily="18" charset="0"/>
                <a:cs typeface="Times New Roman" pitchFamily="18" charset="0"/>
              </a:rPr>
              <a:t>2.  Roy </a:t>
            </a:r>
            <a:r>
              <a:rPr lang="en-US" altLang="en-US" sz="1400" b="1" dirty="0" err="1">
                <a:solidFill>
                  <a:srgbClr val="C00000"/>
                </a:solidFill>
                <a:latin typeface="Times New Roman" pitchFamily="18" charset="0"/>
                <a:cs typeface="Times New Roman" pitchFamily="18" charset="0"/>
              </a:rPr>
              <a:t>Priti</a:t>
            </a:r>
            <a:r>
              <a:rPr lang="en-US" altLang="en-US" sz="1400" b="1" dirty="0">
                <a:solidFill>
                  <a:srgbClr val="C00000"/>
                </a:solidFill>
                <a:latin typeface="Times New Roman" pitchFamily="18" charset="0"/>
                <a:cs typeface="Times New Roman" pitchFamily="18" charset="0"/>
              </a:rPr>
              <a:t> Kumar</a:t>
            </a:r>
            <a:r>
              <a:rPr lang="en-US" altLang="en-US" sz="1400" b="1" dirty="0">
                <a:solidFill>
                  <a:srgbClr val="0D1F03"/>
                </a:solidFill>
                <a:latin typeface="Times New Roman" pitchFamily="18" charset="0"/>
                <a:cs typeface="Times New Roman" pitchFamily="18" charset="0"/>
              </a:rPr>
              <a:t>, </a:t>
            </a:r>
            <a:r>
              <a:rPr lang="en-US" altLang="en-US" sz="1400" b="1" dirty="0" err="1">
                <a:solidFill>
                  <a:srgbClr val="0D1F03"/>
                </a:solidFill>
                <a:latin typeface="Times New Roman" pitchFamily="18" charset="0"/>
                <a:cs typeface="Times New Roman" pitchFamily="18" charset="0"/>
              </a:rPr>
              <a:t>Bairagi</a:t>
            </a:r>
            <a:r>
              <a:rPr lang="en-US" altLang="en-US" sz="1400" b="1" dirty="0">
                <a:solidFill>
                  <a:srgbClr val="0D1F03"/>
                </a:solidFill>
                <a:latin typeface="Times New Roman" pitchFamily="18" charset="0"/>
                <a:cs typeface="Times New Roman" pitchFamily="18" charset="0"/>
              </a:rPr>
              <a:t> N, Chattopadhyay J and Chattopadhyay B:  HIV model with intracellular delay -a mathematical study, published in 5th Annual IEEE Conference proceedings on Automation Science and Engineering Bangalore, pp 373-378, 2009</a:t>
            </a:r>
          </a:p>
          <a:p>
            <a:pPr algn="just" eaLnBrk="1" hangingPunct="1"/>
            <a:endParaRPr lang="en-US" altLang="en-US" sz="1400" b="1" dirty="0">
              <a:solidFill>
                <a:srgbClr val="0D1F03"/>
              </a:solidFill>
              <a:latin typeface="Times New Roman" pitchFamily="18" charset="0"/>
              <a:cs typeface="Times New Roman" pitchFamily="18" charset="0"/>
            </a:endParaRPr>
          </a:p>
          <a:p>
            <a:pPr algn="just" eaLnBrk="1" hangingPunct="1"/>
            <a:r>
              <a:rPr lang="en-US" altLang="en-US" sz="1400" b="1" dirty="0">
                <a:solidFill>
                  <a:srgbClr val="C00000"/>
                </a:solidFill>
                <a:latin typeface="Times New Roman" pitchFamily="18" charset="0"/>
                <a:cs typeface="Times New Roman" pitchFamily="18" charset="0"/>
              </a:rPr>
              <a:t>3. Roy </a:t>
            </a:r>
            <a:r>
              <a:rPr lang="en-US" altLang="en-US" sz="1400" b="1" dirty="0" err="1">
                <a:solidFill>
                  <a:srgbClr val="C00000"/>
                </a:solidFill>
                <a:latin typeface="Times New Roman" pitchFamily="18" charset="0"/>
                <a:cs typeface="Times New Roman" pitchFamily="18" charset="0"/>
              </a:rPr>
              <a:t>Priti</a:t>
            </a:r>
            <a:r>
              <a:rPr lang="en-US" altLang="en-US" sz="1400" b="1" dirty="0">
                <a:solidFill>
                  <a:srgbClr val="C00000"/>
                </a:solidFill>
                <a:latin typeface="Times New Roman" pitchFamily="18" charset="0"/>
                <a:cs typeface="Times New Roman" pitchFamily="18" charset="0"/>
              </a:rPr>
              <a:t> Kumar</a:t>
            </a:r>
            <a:r>
              <a:rPr lang="en-US" altLang="en-US" sz="1400" b="1" dirty="0">
                <a:solidFill>
                  <a:srgbClr val="0D1F03"/>
                </a:solidFill>
                <a:latin typeface="Times New Roman" pitchFamily="18" charset="0"/>
                <a:cs typeface="Times New Roman" pitchFamily="18" charset="0"/>
              </a:rPr>
              <a:t>, Chatterjee A N, Chattopadhyay B: “ HIV Infection in T-Lymphocytes and Drug  Induced CTL Response of a Time Delayed Model”, Lecture Notes in Engineering and Computer Science, WCE, UK, Vol. 1, pp. 533-538, 2010.</a:t>
            </a:r>
            <a:endParaRPr lang="en-IN" altLang="en-US" sz="1400" b="1" dirty="0">
              <a:solidFill>
                <a:srgbClr val="0D1F03"/>
              </a:solidFill>
              <a:latin typeface="Times New Roman" pitchFamily="18" charset="0"/>
              <a:cs typeface="Times New Roman" pitchFamily="18" charset="0"/>
            </a:endParaRPr>
          </a:p>
          <a:p>
            <a:pPr algn="just" eaLnBrk="1" hangingPunct="1"/>
            <a:r>
              <a:rPr lang="en-US" altLang="en-US" sz="1400" b="1" dirty="0">
                <a:solidFill>
                  <a:srgbClr val="0D1F03"/>
                </a:solidFill>
                <a:latin typeface="Times New Roman" pitchFamily="18" charset="0"/>
                <a:cs typeface="Times New Roman" pitchFamily="18" charset="0"/>
              </a:rPr>
              <a:t> </a:t>
            </a:r>
            <a:endParaRPr lang="en-IN" altLang="en-US" sz="1400" b="1" dirty="0">
              <a:solidFill>
                <a:srgbClr val="0D1F03"/>
              </a:solidFill>
              <a:latin typeface="Times New Roman" pitchFamily="18" charset="0"/>
              <a:cs typeface="Times New Roman" pitchFamily="18" charset="0"/>
            </a:endParaRPr>
          </a:p>
          <a:p>
            <a:pPr algn="just" eaLnBrk="1" hangingPunct="1"/>
            <a:r>
              <a:rPr lang="en-US" altLang="en-US" sz="1400" b="1" dirty="0">
                <a:solidFill>
                  <a:srgbClr val="C00000"/>
                </a:solidFill>
                <a:latin typeface="Times New Roman" pitchFamily="18" charset="0"/>
                <a:cs typeface="Times New Roman" pitchFamily="18" charset="0"/>
              </a:rPr>
              <a:t>4.  Roy </a:t>
            </a:r>
            <a:r>
              <a:rPr lang="en-US" altLang="en-US" sz="1400" b="1" dirty="0" err="1">
                <a:solidFill>
                  <a:srgbClr val="C00000"/>
                </a:solidFill>
                <a:latin typeface="Times New Roman" pitchFamily="18" charset="0"/>
                <a:cs typeface="Times New Roman" pitchFamily="18" charset="0"/>
              </a:rPr>
              <a:t>Priti</a:t>
            </a:r>
            <a:r>
              <a:rPr lang="en-US" altLang="en-US" sz="1400" b="1" dirty="0">
                <a:solidFill>
                  <a:srgbClr val="C00000"/>
                </a:solidFill>
                <a:latin typeface="Times New Roman" pitchFamily="18" charset="0"/>
                <a:cs typeface="Times New Roman" pitchFamily="18" charset="0"/>
              </a:rPr>
              <a:t> Kumar</a:t>
            </a:r>
            <a:r>
              <a:rPr lang="en-US" altLang="en-US" sz="1400" b="1" dirty="0">
                <a:solidFill>
                  <a:srgbClr val="0D1F03"/>
                </a:solidFill>
                <a:latin typeface="Times New Roman" pitchFamily="18" charset="0"/>
                <a:cs typeface="Times New Roman" pitchFamily="18" charset="0"/>
              </a:rPr>
              <a:t>, Chatterjee A N:  “T-cell Proliferation in a Mathematical Model of CTL Activity Through HIV-1 Infection”, Lecture Notes in Engineering and Computer Science, WCE, UK, Vol. 1, pp. 615-620, 2010.</a:t>
            </a:r>
          </a:p>
          <a:p>
            <a:pPr algn="just" eaLnBrk="1" hangingPunct="1"/>
            <a:endParaRPr lang="en-US" altLang="en-US" sz="1400" b="1" dirty="0">
              <a:solidFill>
                <a:srgbClr val="0D1F03"/>
              </a:solidFill>
              <a:latin typeface="Times New Roman" pitchFamily="18" charset="0"/>
              <a:cs typeface="Times New Roman" pitchFamily="18" charset="0"/>
            </a:endParaRPr>
          </a:p>
          <a:p>
            <a:pPr algn="just" eaLnBrk="1" hangingPunct="1"/>
            <a:r>
              <a:rPr lang="en-US" altLang="en-US" sz="1400" b="1" dirty="0">
                <a:solidFill>
                  <a:srgbClr val="C00000"/>
                </a:solidFill>
                <a:latin typeface="Times New Roman" pitchFamily="18" charset="0"/>
                <a:cs typeface="Times New Roman" pitchFamily="18" charset="0"/>
              </a:rPr>
              <a:t>5.  Roy </a:t>
            </a:r>
            <a:r>
              <a:rPr lang="en-US" altLang="en-US" sz="1400" b="1" dirty="0" err="1">
                <a:solidFill>
                  <a:srgbClr val="C00000"/>
                </a:solidFill>
                <a:latin typeface="Times New Roman" pitchFamily="18" charset="0"/>
                <a:cs typeface="Times New Roman" pitchFamily="18" charset="0"/>
              </a:rPr>
              <a:t>Priti</a:t>
            </a:r>
            <a:r>
              <a:rPr lang="en-US" altLang="en-US" sz="1400" b="1" dirty="0">
                <a:solidFill>
                  <a:srgbClr val="C00000"/>
                </a:solidFill>
                <a:latin typeface="Times New Roman" pitchFamily="18" charset="0"/>
                <a:cs typeface="Times New Roman" pitchFamily="18" charset="0"/>
              </a:rPr>
              <a:t> Kumar</a:t>
            </a:r>
            <a:r>
              <a:rPr lang="en-US" altLang="en-US" sz="1400" b="1" dirty="0">
                <a:solidFill>
                  <a:srgbClr val="0D1F03"/>
                </a:solidFill>
                <a:latin typeface="Times New Roman" pitchFamily="18" charset="0"/>
                <a:cs typeface="Times New Roman" pitchFamily="18" charset="0"/>
              </a:rPr>
              <a:t>, Chatterjee A N: “Delay effect in a Mathematical model of HIV infected T-cell against killing by CTL”, Bull. Cal. Math.  </a:t>
            </a:r>
            <a:r>
              <a:rPr lang="en-US" altLang="en-US" sz="1400" b="1" dirty="0" err="1">
                <a:solidFill>
                  <a:srgbClr val="0D1F03"/>
                </a:solidFill>
                <a:latin typeface="Times New Roman" pitchFamily="18" charset="0"/>
                <a:cs typeface="Times New Roman" pitchFamily="18" charset="0"/>
              </a:rPr>
              <a:t>Soc</a:t>
            </a:r>
            <a:r>
              <a:rPr lang="en-US" altLang="en-US" sz="1400" b="1" dirty="0">
                <a:solidFill>
                  <a:srgbClr val="0D1F03"/>
                </a:solidFill>
                <a:latin typeface="Times New Roman" pitchFamily="18" charset="0"/>
                <a:cs typeface="Times New Roman" pitchFamily="18" charset="0"/>
              </a:rPr>
              <a:t>.,Vol. 102(6), pp.  513-524, 2010.</a:t>
            </a:r>
            <a:endParaRPr lang="en-IN" altLang="en-US" sz="1400" b="1" dirty="0">
              <a:solidFill>
                <a:srgbClr val="0D1F03"/>
              </a:solidFill>
              <a:latin typeface="Times New Roman" pitchFamily="18" charset="0"/>
              <a:cs typeface="Times New Roman" pitchFamily="18" charset="0"/>
            </a:endParaRPr>
          </a:p>
          <a:p>
            <a:pPr algn="just" eaLnBrk="1" hangingPunct="1"/>
            <a:endParaRPr lang="en-US" altLang="en-US" sz="1400" b="1" dirty="0">
              <a:solidFill>
                <a:srgbClr val="0D1F03"/>
              </a:solidFill>
              <a:latin typeface="Times New Roman" pitchFamily="18" charset="0"/>
              <a:cs typeface="Times New Roman" pitchFamily="18" charset="0"/>
            </a:endParaRPr>
          </a:p>
          <a:p>
            <a:pPr algn="just" eaLnBrk="1" hangingPunct="1"/>
            <a:r>
              <a:rPr lang="en-US" altLang="en-US" sz="1400" b="1" dirty="0">
                <a:solidFill>
                  <a:srgbClr val="C00000"/>
                </a:solidFill>
                <a:latin typeface="Times New Roman" pitchFamily="18" charset="0"/>
                <a:cs typeface="Times New Roman" pitchFamily="18" charset="0"/>
              </a:rPr>
              <a:t>6.  Roy </a:t>
            </a:r>
            <a:r>
              <a:rPr lang="en-US" altLang="en-US" sz="1400" b="1" dirty="0" err="1">
                <a:solidFill>
                  <a:srgbClr val="C00000"/>
                </a:solidFill>
                <a:latin typeface="Times New Roman" pitchFamily="18" charset="0"/>
                <a:cs typeface="Times New Roman" pitchFamily="18" charset="0"/>
              </a:rPr>
              <a:t>Priti</a:t>
            </a:r>
            <a:r>
              <a:rPr lang="en-US" altLang="en-US" sz="1400" b="1" dirty="0">
                <a:solidFill>
                  <a:srgbClr val="C00000"/>
                </a:solidFill>
                <a:latin typeface="Times New Roman" pitchFamily="18" charset="0"/>
                <a:cs typeface="Times New Roman" pitchFamily="18" charset="0"/>
              </a:rPr>
              <a:t> Kumar</a:t>
            </a:r>
            <a:r>
              <a:rPr lang="en-US" altLang="en-US" sz="1400" b="1" dirty="0">
                <a:solidFill>
                  <a:srgbClr val="0D1F03"/>
                </a:solidFill>
                <a:latin typeface="Times New Roman" pitchFamily="18" charset="0"/>
                <a:cs typeface="Times New Roman" pitchFamily="18" charset="0"/>
              </a:rPr>
              <a:t>, Chatterjee A N: “Effect of HAART on CTL Mediated Immune Cells: An Optimal Control Theoretic Approach”, Electrical Engineering and Applied Computing, Springer, Vol. 90, pp.595-607, 2011.</a:t>
            </a:r>
            <a:endParaRPr lang="en-IN" altLang="en-US" sz="1400" b="1" dirty="0">
              <a:solidFill>
                <a:srgbClr val="0D1F03"/>
              </a:solidFill>
              <a:latin typeface="Times New Roman" pitchFamily="18" charset="0"/>
              <a:cs typeface="Times New Roman" pitchFamily="18" charset="0"/>
            </a:endParaRPr>
          </a:p>
          <a:p>
            <a:pPr algn="just" eaLnBrk="1" hangingPunct="1"/>
            <a:r>
              <a:rPr lang="en-US" altLang="en-US" sz="1400" b="1" dirty="0">
                <a:solidFill>
                  <a:srgbClr val="0D1F03"/>
                </a:solidFill>
                <a:latin typeface="Times New Roman" pitchFamily="18" charset="0"/>
                <a:cs typeface="Times New Roman" pitchFamily="18" charset="0"/>
              </a:rPr>
              <a:t> </a:t>
            </a:r>
            <a:endParaRPr lang="en-IN" altLang="en-US" sz="1400" b="1" dirty="0">
              <a:solidFill>
                <a:srgbClr val="0D1F03"/>
              </a:solidFill>
              <a:latin typeface="Times New Roman" pitchFamily="18" charset="0"/>
              <a:cs typeface="Times New Roman" pitchFamily="18" charset="0"/>
            </a:endParaRPr>
          </a:p>
          <a:p>
            <a:pPr algn="just" eaLnBrk="1" hangingPunct="1"/>
            <a:r>
              <a:rPr lang="en-US" altLang="en-US" sz="1400" b="1" dirty="0">
                <a:solidFill>
                  <a:srgbClr val="C00000"/>
                </a:solidFill>
                <a:latin typeface="Times New Roman" pitchFamily="18" charset="0"/>
                <a:cs typeface="Times New Roman" pitchFamily="18" charset="0"/>
              </a:rPr>
              <a:t>7.  Roy </a:t>
            </a:r>
            <a:r>
              <a:rPr lang="en-US" altLang="en-US" sz="1400" b="1" dirty="0" err="1">
                <a:solidFill>
                  <a:srgbClr val="C00000"/>
                </a:solidFill>
                <a:latin typeface="Times New Roman" pitchFamily="18" charset="0"/>
                <a:cs typeface="Times New Roman" pitchFamily="18" charset="0"/>
              </a:rPr>
              <a:t>Priti</a:t>
            </a:r>
            <a:r>
              <a:rPr lang="en-US" altLang="en-US" sz="1400" b="1" dirty="0">
                <a:solidFill>
                  <a:srgbClr val="C00000"/>
                </a:solidFill>
                <a:latin typeface="Times New Roman" pitchFamily="18" charset="0"/>
                <a:cs typeface="Times New Roman" pitchFamily="18" charset="0"/>
              </a:rPr>
              <a:t> Kumar</a:t>
            </a:r>
            <a:r>
              <a:rPr lang="en-US" altLang="en-US" sz="1400" b="1" dirty="0">
                <a:solidFill>
                  <a:srgbClr val="0D1F03"/>
                </a:solidFill>
                <a:latin typeface="Times New Roman" pitchFamily="18" charset="0"/>
                <a:cs typeface="Times New Roman" pitchFamily="18" charset="0"/>
              </a:rPr>
              <a:t>, Chatterjee A N: “Reduction of HIV Infection that Includes a Delay of HIV with Cure Rate During Long Term Treatment: A Mathematical Study”, Electrical Engineering and Applied Computing”, Springer, Vol. 90, pp. 699-713, 2011.</a:t>
            </a:r>
            <a:endParaRPr lang="en-IN" altLang="en-US" sz="1400" b="1" dirty="0">
              <a:solidFill>
                <a:srgbClr val="0D1F03"/>
              </a:solidFill>
              <a:latin typeface="Times New Roman" pitchFamily="18" charset="0"/>
              <a:cs typeface="Times New Roman" pitchFamily="18" charset="0"/>
            </a:endParaRPr>
          </a:p>
          <a:p>
            <a:pPr eaLnBrk="1" hangingPunct="1"/>
            <a:r>
              <a:rPr lang="en-US" altLang="en-US" sz="1400" dirty="0">
                <a:solidFill>
                  <a:srgbClr val="0D1F03"/>
                </a:solidFill>
                <a:latin typeface="Times New Roman" pitchFamily="18" charset="0"/>
                <a:cs typeface="Times New Roman" pitchFamily="18" charset="0"/>
              </a:rPr>
              <a:t> </a:t>
            </a:r>
            <a:endParaRPr lang="en-IN" altLang="en-US" sz="1400" dirty="0">
              <a:solidFill>
                <a:srgbClr val="0D1F03"/>
              </a:solidFill>
              <a:latin typeface="Times New Roman" pitchFamily="18" charset="0"/>
              <a:cs typeface="Times New Roman" pitchFamily="18" charset="0"/>
            </a:endParaRPr>
          </a:p>
        </p:txBody>
      </p:sp>
    </p:spTree>
    <p:extLst>
      <p:ext uri="{BB962C8B-B14F-4D97-AF65-F5344CB8AC3E}">
        <p14:creationId xmlns:p14="http://schemas.microsoft.com/office/powerpoint/2010/main" val="13665710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5"/>
          <p:cNvSpPr txBox="1">
            <a:spLocks noChangeArrowheads="1"/>
          </p:cNvSpPr>
          <p:nvPr/>
        </p:nvSpPr>
        <p:spPr bwMode="auto">
          <a:xfrm>
            <a:off x="357188" y="214313"/>
            <a:ext cx="8501062"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n-US" altLang="en-US" sz="1400" b="1">
                <a:solidFill>
                  <a:srgbClr val="C00000"/>
                </a:solidFill>
                <a:latin typeface="Times New Roman" pitchFamily="18" charset="0"/>
                <a:cs typeface="Times New Roman" pitchFamily="18" charset="0"/>
              </a:rPr>
              <a:t>8.  Roy Priti Kumar</a:t>
            </a:r>
            <a:r>
              <a:rPr lang="en-US" altLang="en-US" sz="1400" b="1">
                <a:solidFill>
                  <a:srgbClr val="0D1F03"/>
                </a:solidFill>
                <a:latin typeface="Times New Roman" pitchFamily="18" charset="0"/>
                <a:cs typeface="Times New Roman" pitchFamily="18" charset="0"/>
              </a:rPr>
              <a:t>, Sil N, Bhattacharya S: “On the Estimation of Expected Time to Extinction in a Dynamical Model of HIV”, International Journal on Mathematical Sciences and Applications, Volume 2, No. 1, pp. 213- 221, 2012.</a:t>
            </a:r>
            <a:endParaRPr lang="en-IN" altLang="en-US" sz="1400" b="1">
              <a:solidFill>
                <a:srgbClr val="0D1F03"/>
              </a:solidFill>
              <a:latin typeface="Times New Roman" pitchFamily="18" charset="0"/>
              <a:cs typeface="Times New Roman" pitchFamily="18" charset="0"/>
            </a:endParaRPr>
          </a:p>
          <a:p>
            <a:pPr algn="just" eaLnBrk="1" hangingPunct="1"/>
            <a:r>
              <a:rPr lang="en-US" altLang="en-US" sz="1400" b="1">
                <a:solidFill>
                  <a:srgbClr val="0D1F03"/>
                </a:solidFill>
                <a:latin typeface="Times New Roman" pitchFamily="18" charset="0"/>
                <a:cs typeface="Times New Roman" pitchFamily="18" charset="0"/>
              </a:rPr>
              <a:t> </a:t>
            </a:r>
            <a:endParaRPr lang="en-IN" altLang="en-US" sz="1400" b="1">
              <a:solidFill>
                <a:srgbClr val="0D1F03"/>
              </a:solidFill>
              <a:latin typeface="Times New Roman" pitchFamily="18" charset="0"/>
              <a:cs typeface="Times New Roman" pitchFamily="18" charset="0"/>
            </a:endParaRPr>
          </a:p>
          <a:p>
            <a:pPr algn="just" eaLnBrk="1" hangingPunct="1"/>
            <a:r>
              <a:rPr lang="en-US" altLang="en-US" sz="1400" b="1">
                <a:solidFill>
                  <a:srgbClr val="0D1F03"/>
                </a:solidFill>
                <a:latin typeface="Times New Roman" pitchFamily="18" charset="0"/>
                <a:cs typeface="Times New Roman" pitchFamily="18" charset="0"/>
              </a:rPr>
              <a:t>9.  Chatterjee A N, </a:t>
            </a:r>
            <a:r>
              <a:rPr lang="en-US" altLang="en-US" sz="1400" b="1">
                <a:solidFill>
                  <a:srgbClr val="C00000"/>
                </a:solidFill>
                <a:latin typeface="Times New Roman" pitchFamily="18" charset="0"/>
                <a:cs typeface="Times New Roman" pitchFamily="18" charset="0"/>
              </a:rPr>
              <a:t>Roy Priti Kumar</a:t>
            </a:r>
            <a:r>
              <a:rPr lang="en-US" altLang="en-US" sz="1400" b="1">
                <a:solidFill>
                  <a:srgbClr val="0D1F03"/>
                </a:solidFill>
                <a:latin typeface="Times New Roman" pitchFamily="18" charset="0"/>
                <a:cs typeface="Times New Roman" pitchFamily="18" charset="0"/>
              </a:rPr>
              <a:t>: “Anti-viral drug treatment along with immune activator IL-2: A control based mathematical approach for HIV infection”, International Journal of Control, Volume 85, No. 2, pp. 220- 237, 2012.</a:t>
            </a:r>
          </a:p>
          <a:p>
            <a:pPr algn="just" eaLnBrk="1" hangingPunct="1"/>
            <a:endParaRPr lang="en-US" altLang="en-US" sz="1400" b="1">
              <a:solidFill>
                <a:srgbClr val="0D1F03"/>
              </a:solidFill>
              <a:latin typeface="Times New Roman" pitchFamily="18" charset="0"/>
              <a:cs typeface="Times New Roman" pitchFamily="18" charset="0"/>
            </a:endParaRPr>
          </a:p>
          <a:p>
            <a:pPr algn="just" eaLnBrk="1" hangingPunct="1"/>
            <a:r>
              <a:rPr lang="en-US" altLang="en-US" sz="1400" b="1">
                <a:solidFill>
                  <a:srgbClr val="C00000"/>
                </a:solidFill>
                <a:latin typeface="Times New Roman" pitchFamily="18" charset="0"/>
                <a:cs typeface="Times New Roman" pitchFamily="18" charset="0"/>
              </a:rPr>
              <a:t>10.  Roy Priti Kumar</a:t>
            </a:r>
            <a:r>
              <a:rPr lang="en-US" altLang="en-US" sz="1400" b="1">
                <a:solidFill>
                  <a:srgbClr val="0D1F03"/>
                </a:solidFill>
                <a:latin typeface="Times New Roman" pitchFamily="18" charset="0"/>
                <a:cs typeface="Times New Roman" pitchFamily="18" charset="0"/>
              </a:rPr>
              <a:t>, Chowdhury S, Chatterjee A N, Biswas Majee S: “Mathematical Modeling of IL-2 Based Immune Therapy on T Cell Homeostasis in HIV”, Insight and Control of Infectious Disease in Global Scenario, InTech Publisher, Chapter 5, pp.79-96, 2012.</a:t>
            </a:r>
            <a:endParaRPr lang="en-IN" altLang="en-US" sz="1400" b="1">
              <a:solidFill>
                <a:srgbClr val="0D1F03"/>
              </a:solidFill>
              <a:latin typeface="Times New Roman" pitchFamily="18" charset="0"/>
              <a:cs typeface="Times New Roman" pitchFamily="18" charset="0"/>
            </a:endParaRPr>
          </a:p>
          <a:p>
            <a:pPr algn="just" eaLnBrk="1" hangingPunct="1"/>
            <a:r>
              <a:rPr lang="en-US" altLang="en-US" sz="1400" b="1">
                <a:latin typeface="Times New Roman" pitchFamily="18" charset="0"/>
                <a:cs typeface="Times New Roman" pitchFamily="18" charset="0"/>
              </a:rPr>
              <a:t> </a:t>
            </a:r>
            <a:endParaRPr lang="en-IN" altLang="en-US" sz="1400" b="1">
              <a:latin typeface="Times New Roman" pitchFamily="18" charset="0"/>
              <a:cs typeface="Times New Roman" pitchFamily="18" charset="0"/>
            </a:endParaRPr>
          </a:p>
          <a:p>
            <a:pPr algn="just" eaLnBrk="1" hangingPunct="1"/>
            <a:r>
              <a:rPr lang="en-US" altLang="en-US" sz="1400" b="1">
                <a:latin typeface="Times New Roman" pitchFamily="18" charset="0"/>
                <a:cs typeface="Times New Roman" pitchFamily="18" charset="0"/>
              </a:rPr>
              <a:t> </a:t>
            </a:r>
            <a:endParaRPr lang="en-IN" altLang="en-US" sz="1400" b="1">
              <a:latin typeface="Times New Roman" pitchFamily="18" charset="0"/>
              <a:cs typeface="Times New Roman" pitchFamily="18" charset="0"/>
            </a:endParaRPr>
          </a:p>
          <a:p>
            <a:pPr algn="just" eaLnBrk="1" hangingPunct="1"/>
            <a:r>
              <a:rPr lang="en-US" altLang="en-US" sz="1400" b="1">
                <a:solidFill>
                  <a:srgbClr val="0D1F03"/>
                </a:solidFill>
                <a:latin typeface="Times New Roman" pitchFamily="18" charset="0"/>
                <a:cs typeface="Times New Roman" pitchFamily="18" charset="0"/>
              </a:rPr>
              <a:t>11.  Chowdhury S</a:t>
            </a:r>
            <a:r>
              <a:rPr lang="en-US" altLang="en-US" sz="1400" b="1">
                <a:solidFill>
                  <a:srgbClr val="C00000"/>
                </a:solidFill>
                <a:latin typeface="Times New Roman" pitchFamily="18" charset="0"/>
                <a:cs typeface="Times New Roman" pitchFamily="18" charset="0"/>
              </a:rPr>
              <a:t>, Roy Priti Kumar</a:t>
            </a:r>
            <a:r>
              <a:rPr lang="en-US" altLang="en-US" sz="1400" b="1">
                <a:solidFill>
                  <a:srgbClr val="0D1F03"/>
                </a:solidFill>
                <a:latin typeface="Times New Roman" pitchFamily="18" charset="0"/>
                <a:cs typeface="Times New Roman" pitchFamily="18" charset="0"/>
              </a:rPr>
              <a:t>, “CTL Response Suppression in Chronic Phase of Infection: A Mathematical Study”, Acta Analysis Functionalis Applicata, Vol.14, No.1, pp. 46- 54, 2012.</a:t>
            </a:r>
          </a:p>
          <a:p>
            <a:pPr algn="just" eaLnBrk="1" hangingPunct="1"/>
            <a:endParaRPr lang="en-US" altLang="en-US" sz="1400" b="1">
              <a:solidFill>
                <a:srgbClr val="0D1F03"/>
              </a:solidFill>
              <a:latin typeface="Times New Roman" pitchFamily="18" charset="0"/>
              <a:cs typeface="Times New Roman" pitchFamily="18" charset="0"/>
            </a:endParaRPr>
          </a:p>
          <a:p>
            <a:pPr algn="just" eaLnBrk="1" hangingPunct="1"/>
            <a:r>
              <a:rPr lang="en-US" altLang="en-US" sz="1400" b="1">
                <a:solidFill>
                  <a:srgbClr val="C00000"/>
                </a:solidFill>
                <a:latin typeface="Times New Roman" pitchFamily="18" charset="0"/>
                <a:cs typeface="Times New Roman" pitchFamily="18" charset="0"/>
              </a:rPr>
              <a:t>12.  Roy Priti Kumar</a:t>
            </a:r>
            <a:r>
              <a:rPr lang="en-US" altLang="en-US" sz="1400" b="1">
                <a:solidFill>
                  <a:srgbClr val="0D1F03"/>
                </a:solidFill>
                <a:latin typeface="Times New Roman" pitchFamily="18" charset="0"/>
                <a:cs typeface="Times New Roman" pitchFamily="18" charset="0"/>
              </a:rPr>
              <a:t>, Chatterjee_A N, Biswas Majee S: “Effect of Chemokine Analog through Perfect Adherence in HIV Treatment: A Model Based Study”, International Journal of Applied Mathematics and Applications, Vol. 4, No. 2, pp. 121-145, 2012.</a:t>
            </a:r>
            <a:endParaRPr lang="en-IN" altLang="en-US" sz="1400" b="1">
              <a:solidFill>
                <a:srgbClr val="0D1F03"/>
              </a:solidFill>
              <a:latin typeface="Times New Roman" pitchFamily="18" charset="0"/>
              <a:cs typeface="Times New Roman" pitchFamily="18" charset="0"/>
            </a:endParaRPr>
          </a:p>
          <a:p>
            <a:pPr algn="just" eaLnBrk="1" hangingPunct="1"/>
            <a:r>
              <a:rPr lang="en-US" altLang="en-US" sz="1400" b="1">
                <a:solidFill>
                  <a:srgbClr val="0D1F03"/>
                </a:solidFill>
                <a:latin typeface="Times New Roman" pitchFamily="18" charset="0"/>
                <a:cs typeface="Times New Roman" pitchFamily="18" charset="0"/>
              </a:rPr>
              <a:t> </a:t>
            </a:r>
            <a:endParaRPr lang="en-IN" altLang="en-US" sz="1400" b="1">
              <a:solidFill>
                <a:srgbClr val="0D1F03"/>
              </a:solidFill>
              <a:latin typeface="Times New Roman" pitchFamily="18" charset="0"/>
              <a:cs typeface="Times New Roman" pitchFamily="18" charset="0"/>
            </a:endParaRPr>
          </a:p>
          <a:p>
            <a:pPr algn="just" eaLnBrk="1" hangingPunct="1"/>
            <a:r>
              <a:rPr lang="en-US" altLang="en-US" sz="1400" b="1">
                <a:solidFill>
                  <a:srgbClr val="C00000"/>
                </a:solidFill>
                <a:latin typeface="Times New Roman" pitchFamily="18" charset="0"/>
                <a:cs typeface="Times New Roman" pitchFamily="18" charset="0"/>
              </a:rPr>
              <a:t>13.  Roy Priti Kumar</a:t>
            </a:r>
            <a:r>
              <a:rPr lang="en-US" altLang="en-US" sz="1400" b="1">
                <a:solidFill>
                  <a:srgbClr val="0D1F03"/>
                </a:solidFill>
                <a:latin typeface="Times New Roman" pitchFamily="18" charset="0"/>
                <a:cs typeface="Times New Roman" pitchFamily="18" charset="0"/>
              </a:rPr>
              <a:t>, Nandi S, Sil N,  Bhattacharya S: “Insight of T Cell Proliferation in the Estimation of Expected Time to Extinction of the Disease HIV/AIDS”, International Journal of Applied Mathematics, Volume 25, No. 6, pp.779-792, 2012.</a:t>
            </a:r>
            <a:endParaRPr lang="en-IN" altLang="en-US" sz="1400" b="1">
              <a:solidFill>
                <a:srgbClr val="0D1F03"/>
              </a:solidFill>
              <a:latin typeface="Times New Roman" pitchFamily="18" charset="0"/>
              <a:cs typeface="Times New Roman" pitchFamily="18" charset="0"/>
            </a:endParaRPr>
          </a:p>
          <a:p>
            <a:pPr algn="just" eaLnBrk="1" hangingPunct="1"/>
            <a:endParaRPr lang="en-US" altLang="en-US" sz="1400" b="1">
              <a:solidFill>
                <a:srgbClr val="0D1F03"/>
              </a:solidFill>
              <a:latin typeface="Times New Roman" pitchFamily="18" charset="0"/>
              <a:cs typeface="Times New Roman" pitchFamily="18" charset="0"/>
            </a:endParaRPr>
          </a:p>
          <a:p>
            <a:pPr algn="just" eaLnBrk="1" hangingPunct="1"/>
            <a:r>
              <a:rPr lang="en-US" altLang="en-US" sz="1400" b="1">
                <a:solidFill>
                  <a:srgbClr val="0D1F03"/>
                </a:solidFill>
                <a:latin typeface="Times New Roman" pitchFamily="18" charset="0"/>
                <a:cs typeface="Times New Roman" pitchFamily="18" charset="0"/>
              </a:rPr>
              <a:t>14.  Mondal J, </a:t>
            </a:r>
            <a:r>
              <a:rPr lang="en-US" altLang="en-US" sz="1400" b="1">
                <a:solidFill>
                  <a:srgbClr val="C00000"/>
                </a:solidFill>
                <a:latin typeface="Times New Roman" pitchFamily="18" charset="0"/>
                <a:cs typeface="Times New Roman" pitchFamily="18" charset="0"/>
              </a:rPr>
              <a:t>Roy Priti Kumar</a:t>
            </a:r>
            <a:r>
              <a:rPr lang="en-US" altLang="en-US" sz="1400" b="1">
                <a:solidFill>
                  <a:srgbClr val="0D1F03"/>
                </a:solidFill>
                <a:latin typeface="Times New Roman" pitchFamily="18" charset="0"/>
                <a:cs typeface="Times New Roman" pitchFamily="18" charset="0"/>
              </a:rPr>
              <a:t>, Biswas Majee S, Bhattacharya R.: “MATHEMATICAL MODELING OF IMPACT FOR ANTIGENIC STIMULATION ON T-CELL HOMEOSTASIS DURING PRIMARY HIV INFECTION”, Bulletin of Calcutta Mathematical Society, Volume 104, No. 5, pp. 393- 408, 2012.</a:t>
            </a:r>
            <a:endParaRPr lang="en-IN" altLang="en-US"/>
          </a:p>
        </p:txBody>
      </p:sp>
    </p:spTree>
    <p:extLst>
      <p:ext uri="{BB962C8B-B14F-4D97-AF65-F5344CB8AC3E}">
        <p14:creationId xmlns:p14="http://schemas.microsoft.com/office/powerpoint/2010/main" val="42759951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0"/>
            <a:ext cx="8929688" cy="5539978"/>
          </a:xfrm>
          <a:prstGeom prst="rect">
            <a:avLst/>
          </a:prstGeom>
          <a:noFill/>
        </p:spPr>
        <p:txBody>
          <a:bodyPr>
            <a:spAutoFit/>
          </a:bodyPr>
          <a:lstStyle/>
          <a:p>
            <a:pPr>
              <a:defRPr/>
            </a:pPr>
            <a:endParaRPr lang="en-US" dirty="0">
              <a:solidFill>
                <a:srgbClr val="0D1F03"/>
              </a:solidFill>
              <a:latin typeface="Times New Roman" pitchFamily="18" charset="0"/>
              <a:cs typeface="Times New Roman" pitchFamily="18" charset="0"/>
            </a:endParaRPr>
          </a:p>
          <a:p>
            <a:pPr algn="just">
              <a:defRPr/>
            </a:pPr>
            <a:r>
              <a:rPr lang="en-US" sz="1400" b="1" dirty="0">
                <a:solidFill>
                  <a:srgbClr val="C00000"/>
                </a:solidFill>
                <a:latin typeface="Times New Roman" pitchFamily="18" charset="0"/>
                <a:cs typeface="Times New Roman" pitchFamily="18" charset="0"/>
              </a:rPr>
              <a:t>15.  Roy </a:t>
            </a:r>
            <a:r>
              <a:rPr lang="en-US" sz="1400" b="1" dirty="0" err="1">
                <a:solidFill>
                  <a:srgbClr val="C00000"/>
                </a:solidFill>
                <a:latin typeface="Times New Roman" pitchFamily="18" charset="0"/>
                <a:cs typeface="Times New Roman" pitchFamily="18" charset="0"/>
              </a:rPr>
              <a:t>Priti</a:t>
            </a:r>
            <a:r>
              <a:rPr lang="en-US" sz="1400" b="1" dirty="0">
                <a:solidFill>
                  <a:srgbClr val="C00000"/>
                </a:solidFill>
                <a:latin typeface="Times New Roman" pitchFamily="18" charset="0"/>
                <a:cs typeface="Times New Roman" pitchFamily="18" charset="0"/>
              </a:rPr>
              <a:t> Kumar</a:t>
            </a:r>
            <a:r>
              <a:rPr lang="en-US" sz="1400" b="1" dirty="0">
                <a:solidFill>
                  <a:srgbClr val="0D1F03"/>
                </a:solidFill>
                <a:latin typeface="Times New Roman" pitchFamily="18" charset="0"/>
                <a:cs typeface="Times New Roman" pitchFamily="18" charset="0"/>
              </a:rPr>
              <a:t>, </a:t>
            </a:r>
            <a:r>
              <a:rPr lang="en-US" sz="1400" b="1" dirty="0" err="1">
                <a:solidFill>
                  <a:srgbClr val="0D1F03"/>
                </a:solidFill>
                <a:latin typeface="Times New Roman" pitchFamily="18" charset="0"/>
                <a:cs typeface="Times New Roman" pitchFamily="18" charset="0"/>
              </a:rPr>
              <a:t>Chowdhury</a:t>
            </a:r>
            <a:r>
              <a:rPr lang="en-US" sz="1400" b="1" dirty="0">
                <a:solidFill>
                  <a:srgbClr val="0D1F03"/>
                </a:solidFill>
                <a:latin typeface="Times New Roman" pitchFamily="18" charset="0"/>
                <a:cs typeface="Times New Roman" pitchFamily="18" charset="0"/>
              </a:rPr>
              <a:t> S: “Mathematical Modeling of </a:t>
            </a:r>
            <a:r>
              <a:rPr lang="en-US" sz="1400" b="1" dirty="0" err="1">
                <a:solidFill>
                  <a:srgbClr val="0D1F03"/>
                </a:solidFill>
                <a:latin typeface="Times New Roman" pitchFamily="18" charset="0"/>
                <a:cs typeface="Times New Roman" pitchFamily="18" charset="0"/>
              </a:rPr>
              <a:t>Enfuvirtide</a:t>
            </a:r>
            <a:r>
              <a:rPr lang="en-US" sz="1400" b="1" dirty="0">
                <a:solidFill>
                  <a:srgbClr val="0D1F03"/>
                </a:solidFill>
                <a:latin typeface="Times New Roman" pitchFamily="18" charset="0"/>
                <a:cs typeface="Times New Roman" pitchFamily="18" charset="0"/>
              </a:rPr>
              <a:t> - IL-2 Administration in Impulsive Mode for HIV-1 Treatment, American Journal of Mathematics and Sciences, Vol.2, No.1, pp. 93- 103, 2013.</a:t>
            </a:r>
            <a:endParaRPr lang="en-IN" sz="1400" b="1" dirty="0">
              <a:solidFill>
                <a:srgbClr val="0D1F03"/>
              </a:solidFill>
              <a:latin typeface="Times New Roman" pitchFamily="18" charset="0"/>
              <a:cs typeface="Times New Roman" pitchFamily="18" charset="0"/>
            </a:endParaRPr>
          </a:p>
          <a:p>
            <a:pPr algn="just">
              <a:defRPr/>
            </a:pPr>
            <a:endParaRPr lang="en-US" sz="1400" b="1" dirty="0">
              <a:solidFill>
                <a:srgbClr val="0D1F03"/>
              </a:solidFill>
              <a:latin typeface="Times New Roman" pitchFamily="18" charset="0"/>
              <a:cs typeface="Times New Roman" pitchFamily="18" charset="0"/>
            </a:endParaRPr>
          </a:p>
          <a:p>
            <a:pPr algn="just">
              <a:defRPr/>
            </a:pPr>
            <a:r>
              <a:rPr lang="en-US" sz="1400" b="1" dirty="0">
                <a:solidFill>
                  <a:srgbClr val="C00000"/>
                </a:solidFill>
                <a:latin typeface="Times New Roman" pitchFamily="18" charset="0"/>
                <a:cs typeface="Times New Roman" pitchFamily="18" charset="0"/>
              </a:rPr>
              <a:t>16.  Roy </a:t>
            </a:r>
            <a:r>
              <a:rPr lang="en-US" sz="1400" b="1" dirty="0" err="1">
                <a:solidFill>
                  <a:srgbClr val="C00000"/>
                </a:solidFill>
                <a:latin typeface="Times New Roman" pitchFamily="18" charset="0"/>
                <a:cs typeface="Times New Roman" pitchFamily="18" charset="0"/>
              </a:rPr>
              <a:t>Priti</a:t>
            </a:r>
            <a:r>
              <a:rPr lang="en-US" sz="1400" b="1" dirty="0">
                <a:solidFill>
                  <a:srgbClr val="C00000"/>
                </a:solidFill>
                <a:latin typeface="Times New Roman" pitchFamily="18" charset="0"/>
                <a:cs typeface="Times New Roman" pitchFamily="18" charset="0"/>
              </a:rPr>
              <a:t> Kumar</a:t>
            </a:r>
            <a:r>
              <a:rPr lang="en-US" sz="1400" b="1" dirty="0">
                <a:solidFill>
                  <a:srgbClr val="0D1F03"/>
                </a:solidFill>
                <a:latin typeface="Times New Roman" pitchFamily="18" charset="0"/>
                <a:cs typeface="Times New Roman" pitchFamily="18" charset="0"/>
              </a:rPr>
              <a:t>, </a:t>
            </a:r>
            <a:r>
              <a:rPr lang="en-US" sz="1400" b="1" dirty="0" err="1">
                <a:solidFill>
                  <a:srgbClr val="0D1F03"/>
                </a:solidFill>
                <a:latin typeface="Times New Roman" pitchFamily="18" charset="0"/>
                <a:cs typeface="Times New Roman" pitchFamily="18" charset="0"/>
              </a:rPr>
              <a:t>Chatterjee</a:t>
            </a:r>
            <a:r>
              <a:rPr lang="en-US" sz="1400" b="1" dirty="0">
                <a:solidFill>
                  <a:srgbClr val="0D1F03"/>
                </a:solidFill>
                <a:latin typeface="Times New Roman" pitchFamily="18" charset="0"/>
                <a:cs typeface="Times New Roman" pitchFamily="18" charset="0"/>
              </a:rPr>
              <a:t> A. N., </a:t>
            </a:r>
            <a:r>
              <a:rPr lang="en-US" sz="1400" b="1" dirty="0" err="1">
                <a:solidFill>
                  <a:srgbClr val="0D1F03"/>
                </a:solidFill>
                <a:latin typeface="Times New Roman" pitchFamily="18" charset="0"/>
                <a:cs typeface="Times New Roman" pitchFamily="18" charset="0"/>
              </a:rPr>
              <a:t>Greenhalgh</a:t>
            </a:r>
            <a:r>
              <a:rPr lang="en-US" sz="1400" b="1" dirty="0">
                <a:solidFill>
                  <a:srgbClr val="0D1F03"/>
                </a:solidFill>
                <a:latin typeface="Times New Roman" pitchFamily="18" charset="0"/>
                <a:cs typeface="Times New Roman" pitchFamily="18" charset="0"/>
              </a:rPr>
              <a:t> D., Khan Q. J. A., “Long term dynamics in a mathematical model of HIV-1 infection with delay in different variants of the basic drug therapy model”, Nonlinear Analysis: Real World Applications, Vol.14, Issue 3, pp. 1621-1633, 2013.</a:t>
            </a:r>
            <a:endParaRPr lang="en-IN" sz="1400" b="1" dirty="0">
              <a:solidFill>
                <a:srgbClr val="0D1F03"/>
              </a:solidFill>
              <a:latin typeface="Times New Roman" pitchFamily="18" charset="0"/>
              <a:cs typeface="Times New Roman" pitchFamily="18" charset="0"/>
            </a:endParaRPr>
          </a:p>
          <a:p>
            <a:pPr algn="just">
              <a:defRPr/>
            </a:pPr>
            <a:r>
              <a:rPr lang="en-US" sz="1400" b="1" dirty="0">
                <a:solidFill>
                  <a:srgbClr val="0D1F03"/>
                </a:solidFill>
                <a:latin typeface="Times New Roman" pitchFamily="18" charset="0"/>
                <a:cs typeface="Times New Roman" pitchFamily="18" charset="0"/>
              </a:rPr>
              <a:t> </a:t>
            </a:r>
            <a:endParaRPr lang="en-IN" sz="1400" b="1" dirty="0">
              <a:solidFill>
                <a:srgbClr val="0D1F03"/>
              </a:solidFill>
              <a:latin typeface="Times New Roman" pitchFamily="18" charset="0"/>
              <a:cs typeface="Times New Roman" pitchFamily="18" charset="0"/>
            </a:endParaRPr>
          </a:p>
          <a:p>
            <a:pPr algn="just">
              <a:defRPr/>
            </a:pPr>
            <a:r>
              <a:rPr lang="en-US" sz="1400" b="1" dirty="0">
                <a:solidFill>
                  <a:srgbClr val="C00000"/>
                </a:solidFill>
                <a:latin typeface="Times New Roman" pitchFamily="18" charset="0"/>
                <a:cs typeface="Times New Roman" pitchFamily="18" charset="0"/>
              </a:rPr>
              <a:t>17.  Roy </a:t>
            </a:r>
            <a:r>
              <a:rPr lang="en-US" sz="1400" b="1" dirty="0" err="1">
                <a:solidFill>
                  <a:srgbClr val="C00000"/>
                </a:solidFill>
                <a:latin typeface="Times New Roman" pitchFamily="18" charset="0"/>
                <a:cs typeface="Times New Roman" pitchFamily="18" charset="0"/>
              </a:rPr>
              <a:t>Priti</a:t>
            </a:r>
            <a:r>
              <a:rPr lang="en-US" sz="1400" b="1" dirty="0">
                <a:solidFill>
                  <a:srgbClr val="C00000"/>
                </a:solidFill>
                <a:latin typeface="Times New Roman" pitchFamily="18" charset="0"/>
                <a:cs typeface="Times New Roman" pitchFamily="18" charset="0"/>
              </a:rPr>
              <a:t> Kumar</a:t>
            </a:r>
            <a:r>
              <a:rPr lang="en-US" sz="1400" b="1" dirty="0">
                <a:solidFill>
                  <a:srgbClr val="0D1F03"/>
                </a:solidFill>
                <a:latin typeface="Times New Roman" pitchFamily="18" charset="0"/>
                <a:cs typeface="Times New Roman" pitchFamily="18" charset="0"/>
              </a:rPr>
              <a:t>, </a:t>
            </a:r>
            <a:r>
              <a:rPr lang="en-US" sz="1400" b="1" dirty="0" err="1">
                <a:solidFill>
                  <a:srgbClr val="0D1F03"/>
                </a:solidFill>
                <a:latin typeface="Times New Roman" pitchFamily="18" charset="0"/>
                <a:cs typeface="Times New Roman" pitchFamily="18" charset="0"/>
              </a:rPr>
              <a:t>Chatterjee</a:t>
            </a:r>
            <a:r>
              <a:rPr lang="en-US" sz="1400" b="1" dirty="0">
                <a:solidFill>
                  <a:srgbClr val="0D1F03"/>
                </a:solidFill>
                <a:latin typeface="Times New Roman" pitchFamily="18" charset="0"/>
                <a:cs typeface="Times New Roman" pitchFamily="18" charset="0"/>
              </a:rPr>
              <a:t> A. N., </a:t>
            </a:r>
            <a:r>
              <a:rPr lang="en-US" sz="1400" b="1" dirty="0" err="1">
                <a:solidFill>
                  <a:srgbClr val="0D1F03"/>
                </a:solidFill>
                <a:latin typeface="Times New Roman" pitchFamily="18" charset="0"/>
                <a:cs typeface="Times New Roman" pitchFamily="18" charset="0"/>
              </a:rPr>
              <a:t>Biswas</a:t>
            </a:r>
            <a:r>
              <a:rPr lang="en-US" sz="1400" b="1" dirty="0">
                <a:solidFill>
                  <a:srgbClr val="0D1F03"/>
                </a:solidFill>
                <a:latin typeface="Times New Roman" pitchFamily="18" charset="0"/>
                <a:cs typeface="Times New Roman" pitchFamily="18" charset="0"/>
              </a:rPr>
              <a:t> </a:t>
            </a:r>
            <a:r>
              <a:rPr lang="en-US" sz="1400" b="1" dirty="0" err="1">
                <a:solidFill>
                  <a:srgbClr val="0D1F03"/>
                </a:solidFill>
                <a:latin typeface="Times New Roman" pitchFamily="18" charset="0"/>
                <a:cs typeface="Times New Roman" pitchFamily="18" charset="0"/>
              </a:rPr>
              <a:t>Majee</a:t>
            </a:r>
            <a:r>
              <a:rPr lang="en-US" sz="1400" b="1" dirty="0">
                <a:solidFill>
                  <a:srgbClr val="0D1F03"/>
                </a:solidFill>
                <a:latin typeface="Times New Roman" pitchFamily="18" charset="0"/>
                <a:cs typeface="Times New Roman" pitchFamily="18" charset="0"/>
              </a:rPr>
              <a:t> S, “Immune Cell Response to Negative Feedback Effect on HIV”, Biomedical Engineering Research, Vol.2, Issue 1, pp. 37-47, 2013.</a:t>
            </a:r>
          </a:p>
          <a:p>
            <a:pPr algn="just">
              <a:defRPr/>
            </a:pPr>
            <a:endParaRPr lang="en-US" sz="1400" b="1" dirty="0">
              <a:solidFill>
                <a:srgbClr val="0D1F03"/>
              </a:solidFill>
              <a:latin typeface="Times New Roman" pitchFamily="18" charset="0"/>
              <a:cs typeface="Times New Roman" pitchFamily="18" charset="0"/>
            </a:endParaRPr>
          </a:p>
          <a:p>
            <a:pPr algn="just">
              <a:defRPr/>
            </a:pPr>
            <a:r>
              <a:rPr lang="en-US" sz="1400" b="1" dirty="0">
                <a:solidFill>
                  <a:srgbClr val="C00000"/>
                </a:solidFill>
                <a:latin typeface="Times New Roman" pitchFamily="18" charset="0"/>
                <a:cs typeface="Times New Roman" pitchFamily="18" charset="0"/>
              </a:rPr>
              <a:t>18.  Roy </a:t>
            </a:r>
            <a:r>
              <a:rPr lang="en-US" sz="1400" b="1" dirty="0" err="1">
                <a:solidFill>
                  <a:srgbClr val="C00000"/>
                </a:solidFill>
                <a:latin typeface="Times New Roman" pitchFamily="18" charset="0"/>
                <a:cs typeface="Times New Roman" pitchFamily="18" charset="0"/>
              </a:rPr>
              <a:t>Priti</a:t>
            </a:r>
            <a:r>
              <a:rPr lang="en-US" sz="1400" b="1" dirty="0">
                <a:solidFill>
                  <a:srgbClr val="C00000"/>
                </a:solidFill>
                <a:latin typeface="Times New Roman" pitchFamily="18" charset="0"/>
                <a:cs typeface="Times New Roman" pitchFamily="18" charset="0"/>
              </a:rPr>
              <a:t> Kumar</a:t>
            </a:r>
            <a:r>
              <a:rPr lang="en-US" sz="1400" b="1" dirty="0">
                <a:solidFill>
                  <a:srgbClr val="0D1F03"/>
                </a:solidFill>
                <a:latin typeface="Times New Roman" pitchFamily="18" charset="0"/>
                <a:cs typeface="Times New Roman" pitchFamily="18" charset="0"/>
              </a:rPr>
              <a:t>, </a:t>
            </a:r>
            <a:r>
              <a:rPr lang="en-US" sz="1400" b="1" dirty="0" err="1">
                <a:solidFill>
                  <a:srgbClr val="0D1F03"/>
                </a:solidFill>
                <a:latin typeface="Times New Roman" pitchFamily="18" charset="0"/>
                <a:cs typeface="Times New Roman" pitchFamily="18" charset="0"/>
              </a:rPr>
              <a:t>Chowdhury</a:t>
            </a:r>
            <a:r>
              <a:rPr lang="en-US" sz="1400" b="1" dirty="0">
                <a:solidFill>
                  <a:srgbClr val="0D1F03"/>
                </a:solidFill>
                <a:latin typeface="Times New Roman" pitchFamily="18" charset="0"/>
                <a:cs typeface="Times New Roman" pitchFamily="18" charset="0"/>
              </a:rPr>
              <a:t> S, </a:t>
            </a:r>
            <a:r>
              <a:rPr lang="en-US" sz="1400" b="1" dirty="0" err="1">
                <a:solidFill>
                  <a:srgbClr val="0D1F03"/>
                </a:solidFill>
                <a:latin typeface="Times New Roman" pitchFamily="18" charset="0"/>
                <a:cs typeface="Times New Roman" pitchFamily="18" charset="0"/>
              </a:rPr>
              <a:t>Xue-Zhi</a:t>
            </a:r>
            <a:r>
              <a:rPr lang="en-US" sz="1400" b="1" dirty="0">
                <a:solidFill>
                  <a:srgbClr val="0D1F03"/>
                </a:solidFill>
                <a:latin typeface="Times New Roman" pitchFamily="18" charset="0"/>
                <a:cs typeface="Times New Roman" pitchFamily="18" charset="0"/>
              </a:rPr>
              <a:t> Li: “Saturation Effects for CTL Mediated Control of HIV-1 Infection: A Mathematical Study”, International Journal of Biomathematics, Vol. 6, No. 3, pp 1350013-1-19, 2013.</a:t>
            </a:r>
          </a:p>
          <a:p>
            <a:pPr algn="just">
              <a:defRPr/>
            </a:pPr>
            <a:endParaRPr lang="en-US" sz="1400" b="1" dirty="0">
              <a:solidFill>
                <a:srgbClr val="0D1F03"/>
              </a:solidFill>
              <a:latin typeface="Times New Roman" pitchFamily="18" charset="0"/>
              <a:cs typeface="Times New Roman" pitchFamily="18" charset="0"/>
            </a:endParaRPr>
          </a:p>
          <a:p>
            <a:pPr marL="342900" indent="-342900" algn="just">
              <a:buFontTx/>
              <a:buAutoNum type="arabicPeriod" startAt="19"/>
              <a:defRPr/>
            </a:pPr>
            <a:r>
              <a:rPr lang="en-US" sz="1400" b="1" dirty="0">
                <a:solidFill>
                  <a:srgbClr val="C00000"/>
                </a:solidFill>
                <a:latin typeface="Times New Roman" pitchFamily="18" charset="0"/>
                <a:cs typeface="Times New Roman" pitchFamily="18" charset="0"/>
              </a:rPr>
              <a:t>Roy </a:t>
            </a:r>
            <a:r>
              <a:rPr lang="en-US" sz="1400" b="1" dirty="0" err="1">
                <a:solidFill>
                  <a:srgbClr val="C00000"/>
                </a:solidFill>
                <a:latin typeface="Times New Roman" pitchFamily="18" charset="0"/>
                <a:cs typeface="Times New Roman" pitchFamily="18" charset="0"/>
              </a:rPr>
              <a:t>Priti</a:t>
            </a:r>
            <a:r>
              <a:rPr lang="en-US" sz="1400" b="1" dirty="0">
                <a:solidFill>
                  <a:srgbClr val="C00000"/>
                </a:solidFill>
                <a:latin typeface="Times New Roman" pitchFamily="18" charset="0"/>
                <a:cs typeface="Times New Roman" pitchFamily="18" charset="0"/>
              </a:rPr>
              <a:t> Kumar</a:t>
            </a:r>
            <a:r>
              <a:rPr lang="en-US" sz="1400" b="1" dirty="0">
                <a:solidFill>
                  <a:srgbClr val="0D1F03"/>
                </a:solidFill>
                <a:latin typeface="Times New Roman" pitchFamily="18" charset="0"/>
                <a:cs typeface="Times New Roman" pitchFamily="18" charset="0"/>
              </a:rPr>
              <a:t>, </a:t>
            </a:r>
            <a:r>
              <a:rPr lang="en-US" sz="1400" b="1" dirty="0" err="1">
                <a:solidFill>
                  <a:srgbClr val="0D1F03"/>
                </a:solidFill>
                <a:latin typeface="Times New Roman" pitchFamily="18" charset="0"/>
                <a:cs typeface="Times New Roman" pitchFamily="18" charset="0"/>
              </a:rPr>
              <a:t>Chowdhury</a:t>
            </a:r>
            <a:r>
              <a:rPr lang="en-US" sz="1400" b="1" dirty="0">
                <a:solidFill>
                  <a:srgbClr val="0D1F03"/>
                </a:solidFill>
                <a:latin typeface="Times New Roman" pitchFamily="18" charset="0"/>
                <a:cs typeface="Times New Roman" pitchFamily="18" charset="0"/>
              </a:rPr>
              <a:t> S, </a:t>
            </a:r>
            <a:r>
              <a:rPr lang="en-US" sz="1400" b="1" dirty="0" err="1">
                <a:solidFill>
                  <a:srgbClr val="0D1F03"/>
                </a:solidFill>
                <a:latin typeface="Times New Roman" pitchFamily="18" charset="0"/>
                <a:cs typeface="Times New Roman" pitchFamily="18" charset="0"/>
              </a:rPr>
              <a:t>Chatterjee</a:t>
            </a:r>
            <a:r>
              <a:rPr lang="en-US" sz="1400" b="1" dirty="0">
                <a:solidFill>
                  <a:srgbClr val="0D1F03"/>
                </a:solidFill>
                <a:latin typeface="Times New Roman" pitchFamily="18" charset="0"/>
                <a:cs typeface="Times New Roman" pitchFamily="18" charset="0"/>
              </a:rPr>
              <a:t> A, </a:t>
            </a:r>
            <a:r>
              <a:rPr lang="en-US" sz="1400" b="1" dirty="0" err="1">
                <a:solidFill>
                  <a:srgbClr val="0D1F03"/>
                </a:solidFill>
                <a:latin typeface="Times New Roman" pitchFamily="18" charset="0"/>
                <a:cs typeface="Times New Roman" pitchFamily="18" charset="0"/>
              </a:rPr>
              <a:t>Chattopadhyay</a:t>
            </a:r>
            <a:r>
              <a:rPr lang="en-US" sz="1400" b="1" dirty="0">
                <a:solidFill>
                  <a:srgbClr val="0D1F03"/>
                </a:solidFill>
                <a:latin typeface="Times New Roman" pitchFamily="18" charset="0"/>
                <a:cs typeface="Times New Roman" pitchFamily="18" charset="0"/>
              </a:rPr>
              <a:t> J, Rachel Norman: “A Mathematical Model on CTL Mediated Control of HIV Infection in a Long Term Drug Therapy”, Journal of Biological Systems, </a:t>
            </a:r>
            <a:r>
              <a:rPr lang="pt-BR" sz="1400" b="1" dirty="0">
                <a:solidFill>
                  <a:srgbClr val="0D1F03"/>
                </a:solidFill>
                <a:latin typeface="Times New Roman" pitchFamily="18" charset="0"/>
                <a:cs typeface="Times New Roman" pitchFamily="18" charset="0"/>
              </a:rPr>
              <a:t>Vol. 21, No. 3 (2013) 1350019 (25 pages)</a:t>
            </a:r>
            <a:r>
              <a:rPr lang="en-US" sz="1400" b="1" dirty="0">
                <a:solidFill>
                  <a:srgbClr val="0D1F03"/>
                </a:solidFill>
                <a:latin typeface="Times New Roman" pitchFamily="18" charset="0"/>
                <a:cs typeface="Times New Roman" pitchFamily="18" charset="0"/>
              </a:rPr>
              <a:t>, 2013</a:t>
            </a:r>
            <a:r>
              <a:rPr lang="en-US" sz="1400" b="1" dirty="0" smtClean="0">
                <a:solidFill>
                  <a:srgbClr val="0D1F03"/>
                </a:solidFill>
                <a:latin typeface="Times New Roman" pitchFamily="18" charset="0"/>
                <a:cs typeface="Times New Roman" pitchFamily="18" charset="0"/>
              </a:rPr>
              <a:t>.</a:t>
            </a:r>
          </a:p>
          <a:p>
            <a:pPr marL="342900" indent="-342900" algn="just">
              <a:buFontTx/>
              <a:buAutoNum type="arabicPeriod" startAt="19"/>
              <a:defRPr/>
            </a:pPr>
            <a:endParaRPr lang="en-US" sz="1400" b="1" dirty="0" smtClean="0">
              <a:solidFill>
                <a:srgbClr val="0D1F03"/>
              </a:solidFill>
              <a:latin typeface="Times New Roman" pitchFamily="18" charset="0"/>
              <a:cs typeface="Times New Roman" pitchFamily="18" charset="0"/>
            </a:endParaRPr>
          </a:p>
          <a:p>
            <a:pPr marL="342900" indent="-342900" algn="just">
              <a:buFontTx/>
              <a:buAutoNum type="arabicPeriod" startAt="19"/>
              <a:defRPr/>
            </a:pPr>
            <a:r>
              <a:rPr lang="en-US" sz="1400" b="1" dirty="0" smtClean="0">
                <a:solidFill>
                  <a:srgbClr val="0D1F03"/>
                </a:solidFill>
                <a:latin typeface="Times New Roman" pitchFamily="18" charset="0"/>
                <a:cs typeface="Times New Roman" pitchFamily="18" charset="0"/>
              </a:rPr>
              <a:t>Chatterjee </a:t>
            </a:r>
            <a:r>
              <a:rPr lang="en-US" sz="1400" b="1" dirty="0">
                <a:solidFill>
                  <a:srgbClr val="0D1F03"/>
                </a:solidFill>
                <a:latin typeface="Times New Roman" pitchFamily="18" charset="0"/>
                <a:cs typeface="Times New Roman" pitchFamily="18" charset="0"/>
              </a:rPr>
              <a:t>A N, </a:t>
            </a:r>
            <a:r>
              <a:rPr lang="en-US" sz="1400" b="1" dirty="0">
                <a:solidFill>
                  <a:srgbClr val="C00000"/>
                </a:solidFill>
                <a:latin typeface="Times New Roman" pitchFamily="18" charset="0"/>
                <a:cs typeface="Times New Roman" pitchFamily="18" charset="0"/>
              </a:rPr>
              <a:t>Roy </a:t>
            </a:r>
            <a:r>
              <a:rPr lang="en-US" sz="1400" b="1" dirty="0" err="1">
                <a:solidFill>
                  <a:srgbClr val="C00000"/>
                </a:solidFill>
                <a:latin typeface="Times New Roman" pitchFamily="18" charset="0"/>
                <a:cs typeface="Times New Roman" pitchFamily="18" charset="0"/>
              </a:rPr>
              <a:t>Priti</a:t>
            </a:r>
            <a:r>
              <a:rPr lang="en-US" sz="1400" b="1" dirty="0">
                <a:solidFill>
                  <a:srgbClr val="C00000"/>
                </a:solidFill>
                <a:latin typeface="Times New Roman" pitchFamily="18" charset="0"/>
                <a:cs typeface="Times New Roman" pitchFamily="18" charset="0"/>
              </a:rPr>
              <a:t> Kumar</a:t>
            </a:r>
            <a:r>
              <a:rPr lang="en-US" sz="1400" b="1" dirty="0">
                <a:solidFill>
                  <a:srgbClr val="0D1F03"/>
                </a:solidFill>
                <a:latin typeface="Times New Roman" pitchFamily="18" charset="0"/>
                <a:cs typeface="Times New Roman" pitchFamily="18" charset="0"/>
              </a:rPr>
              <a:t>, Biswas </a:t>
            </a:r>
            <a:r>
              <a:rPr lang="en-US" sz="1400" b="1" dirty="0" err="1">
                <a:solidFill>
                  <a:srgbClr val="0D1F03"/>
                </a:solidFill>
                <a:latin typeface="Times New Roman" pitchFamily="18" charset="0"/>
                <a:cs typeface="Times New Roman" pitchFamily="18" charset="0"/>
              </a:rPr>
              <a:t>Majee</a:t>
            </a:r>
            <a:r>
              <a:rPr lang="en-US" sz="1400" b="1" dirty="0">
                <a:solidFill>
                  <a:srgbClr val="0D1F03"/>
                </a:solidFill>
                <a:latin typeface="Times New Roman" pitchFamily="18" charset="0"/>
                <a:cs typeface="Times New Roman" pitchFamily="18" charset="0"/>
              </a:rPr>
              <a:t> S: Negative Feedback Effect in HIV Progression: An Optimal Control Therapeutic Approach. </a:t>
            </a:r>
            <a:r>
              <a:rPr lang="en-IN" sz="1400" b="1" dirty="0">
                <a:solidFill>
                  <a:srgbClr val="0D1F03"/>
                </a:solidFill>
                <a:latin typeface="Times New Roman" pitchFamily="18" charset="0"/>
                <a:cs typeface="Times New Roman" pitchFamily="18" charset="0"/>
              </a:rPr>
              <a:t>Journal of Algorithms and Optimization (Accepted), </a:t>
            </a:r>
            <a:r>
              <a:rPr lang="en-IN" sz="1400" b="1" dirty="0" smtClean="0">
                <a:solidFill>
                  <a:srgbClr val="0D1F03"/>
                </a:solidFill>
                <a:latin typeface="Times New Roman" pitchFamily="18" charset="0"/>
                <a:cs typeface="Times New Roman" pitchFamily="18" charset="0"/>
              </a:rPr>
              <a:t>2013.</a:t>
            </a:r>
          </a:p>
          <a:p>
            <a:pPr marL="342900" indent="-342900" algn="just">
              <a:buFontTx/>
              <a:buAutoNum type="arabicPeriod" startAt="19"/>
              <a:defRPr/>
            </a:pPr>
            <a:endParaRPr lang="en-IN" sz="1400" b="1" dirty="0">
              <a:solidFill>
                <a:srgbClr val="0D1F03"/>
              </a:solidFill>
              <a:latin typeface="Times New Roman" pitchFamily="18" charset="0"/>
              <a:cs typeface="Times New Roman" pitchFamily="18" charset="0"/>
            </a:endParaRPr>
          </a:p>
          <a:p>
            <a:pPr marL="342900" indent="-342900" algn="just">
              <a:buFontTx/>
              <a:buAutoNum type="arabicPeriod" startAt="19"/>
              <a:defRPr/>
            </a:pPr>
            <a:r>
              <a:rPr lang="en-US" sz="1400" b="1" dirty="0" smtClean="0">
                <a:solidFill>
                  <a:srgbClr val="0D1F03"/>
                </a:solidFill>
                <a:latin typeface="Times New Roman" pitchFamily="18" charset="0"/>
                <a:cs typeface="Times New Roman" pitchFamily="18" charset="0"/>
              </a:rPr>
              <a:t>Chatterjee A N, </a:t>
            </a:r>
            <a:r>
              <a:rPr lang="en-US" sz="1400" b="1" dirty="0" smtClean="0">
                <a:solidFill>
                  <a:srgbClr val="C00000"/>
                </a:solidFill>
                <a:latin typeface="Times New Roman" pitchFamily="18" charset="0"/>
                <a:cs typeface="Times New Roman" pitchFamily="18" charset="0"/>
              </a:rPr>
              <a:t>Roy </a:t>
            </a:r>
            <a:r>
              <a:rPr lang="en-US" sz="1400" b="1" dirty="0" err="1" smtClean="0">
                <a:solidFill>
                  <a:srgbClr val="C00000"/>
                </a:solidFill>
                <a:latin typeface="Times New Roman" pitchFamily="18" charset="0"/>
                <a:cs typeface="Times New Roman" pitchFamily="18" charset="0"/>
              </a:rPr>
              <a:t>Priti</a:t>
            </a:r>
            <a:r>
              <a:rPr lang="en-US" sz="1400" b="1" dirty="0" smtClean="0">
                <a:solidFill>
                  <a:srgbClr val="C00000"/>
                </a:solidFill>
                <a:latin typeface="Times New Roman" pitchFamily="18" charset="0"/>
                <a:cs typeface="Times New Roman" pitchFamily="18" charset="0"/>
              </a:rPr>
              <a:t> Kumar</a:t>
            </a:r>
            <a:r>
              <a:rPr lang="en-US" sz="1400" b="1" dirty="0">
                <a:solidFill>
                  <a:srgbClr val="0D1F03"/>
                </a:solidFill>
                <a:latin typeface="Times New Roman" pitchFamily="18" charset="0"/>
                <a:cs typeface="Times New Roman" pitchFamily="18" charset="0"/>
              </a:rPr>
              <a:t>: The Effect of Perfect Drug Adherence to Dendritic Cell and Immune Cell Interaction in HIV-1 Disease Progression. International Journal of </a:t>
            </a:r>
            <a:r>
              <a:rPr lang="en-US" sz="1400" b="1" dirty="0" smtClean="0">
                <a:solidFill>
                  <a:srgbClr val="0D1F03"/>
                </a:solidFill>
                <a:latin typeface="Times New Roman" pitchFamily="18" charset="0"/>
                <a:cs typeface="Times New Roman" pitchFamily="18" charset="0"/>
              </a:rPr>
              <a:t>Biomathematics. Vol</a:t>
            </a:r>
            <a:r>
              <a:rPr lang="en-US" sz="1400" b="1" dirty="0">
                <a:solidFill>
                  <a:srgbClr val="0D1F03"/>
                </a:solidFill>
                <a:latin typeface="Times New Roman" pitchFamily="18" charset="0"/>
                <a:cs typeface="Times New Roman" pitchFamily="18" charset="0"/>
              </a:rPr>
              <a:t>. 9, No. 1 (2016) 1650005 (20 pages)</a:t>
            </a:r>
            <a:endParaRPr lang="en-IN" sz="1400" b="1" dirty="0" smtClean="0">
              <a:solidFill>
                <a:srgbClr val="0D1F03"/>
              </a:solidFill>
              <a:latin typeface="Times New Roman" pitchFamily="18" charset="0"/>
              <a:cs typeface="Times New Roman" pitchFamily="18" charset="0"/>
            </a:endParaRPr>
          </a:p>
          <a:p>
            <a:pPr>
              <a:defRPr/>
            </a:pPr>
            <a:endParaRPr lang="en-IN" sz="1400" dirty="0"/>
          </a:p>
        </p:txBody>
      </p:sp>
    </p:spTree>
    <p:extLst>
      <p:ext uri="{BB962C8B-B14F-4D97-AF65-F5344CB8AC3E}">
        <p14:creationId xmlns:p14="http://schemas.microsoft.com/office/powerpoint/2010/main" val="22524428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Title 1"/>
          <p:cNvSpPr>
            <a:spLocks noGrp="1"/>
          </p:cNvSpPr>
          <p:nvPr>
            <p:ph type="title"/>
          </p:nvPr>
        </p:nvSpPr>
        <p:spPr>
          <a:xfrm>
            <a:off x="357188" y="228600"/>
            <a:ext cx="8620125" cy="1066800"/>
          </a:xfrm>
        </p:spPr>
        <p:txBody>
          <a:bodyPr/>
          <a:lstStyle/>
          <a:p>
            <a:pPr algn="ctr">
              <a:defRPr/>
            </a:pPr>
            <a:r>
              <a:rPr lang="en-IN" sz="4000" dirty="0" smtClean="0">
                <a:solidFill>
                  <a:srgbClr val="002060"/>
                </a:solidFill>
                <a:latin typeface="Times New Roman" pitchFamily="18" charset="0"/>
                <a:cs typeface="Times New Roman" pitchFamily="18" charset="0"/>
              </a:rPr>
              <a:t/>
            </a:r>
            <a:br>
              <a:rPr lang="en-IN" sz="4000" dirty="0" smtClean="0">
                <a:solidFill>
                  <a:srgbClr val="002060"/>
                </a:solidFill>
                <a:latin typeface="Times New Roman" pitchFamily="18" charset="0"/>
                <a:cs typeface="Times New Roman" pitchFamily="18" charset="0"/>
              </a:rPr>
            </a:br>
            <a:r>
              <a:rPr lang="en-IN" sz="2800" i="1" dirty="0" smtClean="0">
                <a:solidFill>
                  <a:srgbClr val="002060"/>
                </a:solidFill>
                <a:latin typeface="Times New Roman" pitchFamily="18" charset="0"/>
                <a:cs typeface="Times New Roman" pitchFamily="18" charset="0"/>
              </a:rPr>
              <a:t>Anti-viral drug treatment along with </a:t>
            </a:r>
            <a:r>
              <a:rPr lang="it-IT" sz="2800" i="1" dirty="0" smtClean="0">
                <a:solidFill>
                  <a:srgbClr val="002060"/>
                </a:solidFill>
                <a:latin typeface="Times New Roman" pitchFamily="18" charset="0"/>
                <a:cs typeface="Times New Roman" pitchFamily="18" charset="0"/>
              </a:rPr>
              <a:t>immune activator IL-2: a control </a:t>
            </a:r>
            <a:r>
              <a:rPr lang="en-IN" sz="2800" i="1" dirty="0" smtClean="0">
                <a:solidFill>
                  <a:srgbClr val="002060"/>
                </a:solidFill>
                <a:latin typeface="Times New Roman" pitchFamily="18" charset="0"/>
                <a:cs typeface="Times New Roman" pitchFamily="18" charset="0"/>
              </a:rPr>
              <a:t>based mathematical approach for HIV infection</a:t>
            </a:r>
            <a:r>
              <a:rPr lang="en-IN" sz="4000" i="1" dirty="0" smtClean="0">
                <a:solidFill>
                  <a:srgbClr val="002060"/>
                </a:solidFill>
              </a:rPr>
              <a:t/>
            </a:r>
            <a:br>
              <a:rPr lang="en-IN" sz="4000" i="1" dirty="0" smtClean="0">
                <a:solidFill>
                  <a:srgbClr val="002060"/>
                </a:solidFill>
              </a:rPr>
            </a:br>
            <a:endParaRPr lang="en-IN" sz="4000" i="1" dirty="0" smtClean="0">
              <a:solidFill>
                <a:srgbClr val="002060"/>
              </a:solidFill>
              <a:latin typeface="Times New Roman" pitchFamily="18" charset="0"/>
              <a:cs typeface="Times New Roman" pitchFamily="18" charset="0"/>
            </a:endParaRPr>
          </a:p>
        </p:txBody>
      </p:sp>
      <p:sp>
        <p:nvSpPr>
          <p:cNvPr id="73731" name="Rectangle 3"/>
          <p:cNvSpPr>
            <a:spLocks noChangeArrowheads="1"/>
          </p:cNvSpPr>
          <p:nvPr/>
        </p:nvSpPr>
        <p:spPr bwMode="auto">
          <a:xfrm>
            <a:off x="552450" y="1524000"/>
            <a:ext cx="8229600" cy="5016758"/>
          </a:xfrm>
          <a:prstGeom prst="rect">
            <a:avLst/>
          </a:prstGeom>
          <a:noFill/>
          <a:ln>
            <a:noFill/>
          </a:ln>
        </p:spPr>
        <p:txBody>
          <a:bodyPr>
            <a:spAutoFit/>
          </a:bodyPr>
          <a:lstStyle>
            <a:lvl1pPr marL="457200"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fontAlgn="base" hangingPunct="1">
              <a:spcBef>
                <a:spcPct val="0"/>
              </a:spcBef>
              <a:spcAft>
                <a:spcPct val="0"/>
              </a:spcAft>
              <a:buFont typeface="Wingdings" panose="05000000000000000000" pitchFamily="2" charset="2"/>
              <a:buChar char="§"/>
            </a:pPr>
            <a:r>
              <a:rPr lang="en-IN" altLang="en-US" sz="2000" b="1" dirty="0" smtClean="0">
                <a:solidFill>
                  <a:srgbClr val="002060"/>
                </a:solidFill>
                <a:latin typeface="Cambria Math" panose="02040503050406030204" pitchFamily="18" charset="0"/>
                <a:ea typeface="Cambria Math" panose="02040503050406030204" pitchFamily="18" charset="0"/>
                <a:cs typeface="Times New Roman" panose="02020603050405020304" pitchFamily="18" charset="0"/>
              </a:rPr>
              <a:t>The effect of </a:t>
            </a:r>
            <a:r>
              <a:rPr lang="en-IN" altLang="en-US" sz="2000" b="1" i="1" dirty="0" smtClean="0">
                <a:solidFill>
                  <a:srgbClr val="C00000"/>
                </a:solidFill>
                <a:latin typeface="Cambria Math" panose="02040503050406030204" pitchFamily="18" charset="0"/>
                <a:ea typeface="Cambria Math" panose="02040503050406030204" pitchFamily="18" charset="0"/>
                <a:cs typeface="Times New Roman" panose="02020603050405020304" pitchFamily="18" charset="0"/>
              </a:rPr>
              <a:t>combination of drug therapy </a:t>
            </a:r>
            <a:r>
              <a:rPr lang="en-IN" altLang="en-US" sz="2000" b="1" dirty="0">
                <a:solidFill>
                  <a:srgbClr val="002060"/>
                </a:solidFill>
                <a:latin typeface="Cambria Math" panose="02040503050406030204" pitchFamily="18" charset="0"/>
                <a:ea typeface="Cambria Math" panose="02040503050406030204" pitchFamily="18" charset="0"/>
                <a:cs typeface="Times New Roman" panose="02020603050405020304" pitchFamily="18" charset="0"/>
              </a:rPr>
              <a:t>(</a:t>
            </a:r>
            <a:r>
              <a:rPr lang="en-US" sz="2000" b="1" dirty="0">
                <a:solidFill>
                  <a:srgbClr val="002060"/>
                </a:solidFill>
                <a:latin typeface="Cambria Math" panose="02040503050406030204" pitchFamily="18" charset="0"/>
                <a:ea typeface="Cambria Math" panose="02040503050406030204" pitchFamily="18" charset="0"/>
                <a:cs typeface="Times New Roman" panose="02020603050405020304" pitchFamily="18" charset="0"/>
              </a:rPr>
              <a:t>Reverse Transcriptase Inhibitors (</a:t>
            </a:r>
            <a:r>
              <a:rPr lang="en-IN" altLang="en-US" sz="2000" b="1"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a:t>RTI</a:t>
            </a:r>
            <a:r>
              <a:rPr lang="en-IN" altLang="en-US" sz="2000" b="1" dirty="0">
                <a:solidFill>
                  <a:srgbClr val="002060"/>
                </a:solidFill>
                <a:latin typeface="Cambria Math" panose="02040503050406030204" pitchFamily="18" charset="0"/>
                <a:ea typeface="Cambria Math" panose="02040503050406030204" pitchFamily="18" charset="0"/>
                <a:cs typeface="Times New Roman" panose="02020603050405020304" pitchFamily="18" charset="0"/>
              </a:rPr>
              <a:t>) and  Interleukin -2 (</a:t>
            </a:r>
            <a:r>
              <a:rPr lang="en-IN" altLang="en-US" sz="2000" b="1"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a:t>IL-2</a:t>
            </a:r>
            <a:r>
              <a:rPr lang="en-IN" altLang="en-US" sz="2000" b="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a:t>)</a:t>
            </a:r>
            <a:r>
              <a:rPr lang="en-IN" altLang="en-US" sz="2000" b="1" dirty="0" smtClean="0">
                <a:solidFill>
                  <a:srgbClr val="002060"/>
                </a:solidFill>
                <a:latin typeface="Cambria Math" panose="02040503050406030204" pitchFamily="18" charset="0"/>
                <a:ea typeface="Cambria Math" panose="02040503050406030204" pitchFamily="18" charset="0"/>
                <a:cs typeface="Times New Roman" panose="02020603050405020304" pitchFamily="18" charset="0"/>
              </a:rPr>
              <a:t>.</a:t>
            </a:r>
          </a:p>
          <a:p>
            <a:pPr algn="just" eaLnBrk="1" fontAlgn="base" hangingPunct="1">
              <a:spcBef>
                <a:spcPct val="0"/>
              </a:spcBef>
              <a:spcAft>
                <a:spcPct val="0"/>
              </a:spcAft>
              <a:buFont typeface="Wingdings" panose="05000000000000000000" pitchFamily="2" charset="2"/>
              <a:buChar char="§"/>
            </a:pPr>
            <a:endParaRPr lang="en-IN" altLang="en-US" sz="2000" b="1" dirty="0">
              <a:solidFill>
                <a:srgbClr val="002060"/>
              </a:solidFill>
              <a:latin typeface="Cambria Math" panose="02040503050406030204" pitchFamily="18" charset="0"/>
              <a:ea typeface="Cambria Math" panose="02040503050406030204" pitchFamily="18" charset="0"/>
              <a:cs typeface="Times New Roman" panose="02020603050405020304" pitchFamily="18" charset="0"/>
            </a:endParaRPr>
          </a:p>
          <a:p>
            <a:pPr algn="just" eaLnBrk="1" fontAlgn="base" hangingPunct="1">
              <a:spcBef>
                <a:spcPct val="0"/>
              </a:spcBef>
              <a:spcAft>
                <a:spcPct val="0"/>
              </a:spcAft>
              <a:buFont typeface="Wingdings" panose="05000000000000000000" pitchFamily="2" charset="2"/>
              <a:buChar char="§"/>
            </a:pPr>
            <a:r>
              <a:rPr lang="en-IN" altLang="en-US" sz="2000" b="1" dirty="0" smtClean="0">
                <a:solidFill>
                  <a:srgbClr val="002060"/>
                </a:solidFill>
                <a:latin typeface="Cambria Math" panose="02040503050406030204" pitchFamily="18" charset="0"/>
                <a:ea typeface="Cambria Math" panose="02040503050406030204" pitchFamily="18" charset="0"/>
                <a:cs typeface="Times New Roman" panose="02020603050405020304" pitchFamily="18" charset="0"/>
              </a:rPr>
              <a:t>How the </a:t>
            </a:r>
            <a:r>
              <a:rPr lang="en-IN" altLang="en-US" sz="2000" b="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a:t>drugs</a:t>
            </a:r>
            <a:r>
              <a:rPr lang="en-IN" altLang="en-US" sz="2000" b="1" dirty="0" smtClean="0">
                <a:solidFill>
                  <a:srgbClr val="002060"/>
                </a:solidFill>
                <a:latin typeface="Cambria Math" panose="02040503050406030204" pitchFamily="18" charset="0"/>
                <a:ea typeface="Cambria Math" panose="02040503050406030204" pitchFamily="18" charset="0"/>
                <a:cs typeface="Times New Roman" panose="02020603050405020304" pitchFamily="18" charset="0"/>
              </a:rPr>
              <a:t> act to </a:t>
            </a:r>
            <a:r>
              <a:rPr lang="en-IN" altLang="en-US" sz="2000" b="1" dirty="0" smtClean="0">
                <a:solidFill>
                  <a:srgbClr val="C00000"/>
                </a:solidFill>
                <a:latin typeface="Cambria Math" panose="02040503050406030204" pitchFamily="18" charset="0"/>
                <a:ea typeface="Cambria Math" panose="02040503050406030204" pitchFamily="18" charset="0"/>
                <a:cs typeface="Times New Roman" panose="02020603050405020304" pitchFamily="18" charset="0"/>
              </a:rPr>
              <a:t>reduce the cellular infection </a:t>
            </a:r>
            <a:r>
              <a:rPr lang="en-IN" altLang="en-US" sz="2000" b="1" dirty="0" smtClean="0">
                <a:solidFill>
                  <a:srgbClr val="002060"/>
                </a:solidFill>
                <a:latin typeface="Cambria Math" panose="02040503050406030204" pitchFamily="18" charset="0"/>
                <a:ea typeface="Cambria Math" panose="02040503050406030204" pitchFamily="18" charset="0"/>
                <a:cs typeface="Times New Roman" panose="02020603050405020304" pitchFamily="18" charset="0"/>
              </a:rPr>
              <a:t>and simultaneously to </a:t>
            </a:r>
            <a:r>
              <a:rPr lang="en-IN" altLang="en-US" sz="2000" b="1" dirty="0" smtClean="0">
                <a:solidFill>
                  <a:srgbClr val="C00000"/>
                </a:solidFill>
                <a:latin typeface="Cambria Math" panose="02040503050406030204" pitchFamily="18" charset="0"/>
                <a:ea typeface="Cambria Math" panose="02040503050406030204" pitchFamily="18" charset="0"/>
                <a:cs typeface="Times New Roman" panose="02020603050405020304" pitchFamily="18" charset="0"/>
              </a:rPr>
              <a:t>activate the immune system</a:t>
            </a:r>
            <a:r>
              <a:rPr lang="en-IN" altLang="en-US" sz="2000" b="1" dirty="0" smtClean="0">
                <a:solidFill>
                  <a:srgbClr val="002060"/>
                </a:solidFill>
                <a:latin typeface="Cambria Math" panose="02040503050406030204" pitchFamily="18" charset="0"/>
                <a:ea typeface="Cambria Math" panose="02040503050406030204" pitchFamily="18" charset="0"/>
                <a:cs typeface="Times New Roman" panose="02020603050405020304" pitchFamily="18" charset="0"/>
              </a:rPr>
              <a:t>? </a:t>
            </a:r>
          </a:p>
          <a:p>
            <a:pPr algn="just" eaLnBrk="1" fontAlgn="base" hangingPunct="1">
              <a:spcBef>
                <a:spcPct val="0"/>
              </a:spcBef>
              <a:spcAft>
                <a:spcPct val="0"/>
              </a:spcAft>
              <a:buFont typeface="Wingdings" panose="05000000000000000000" pitchFamily="2" charset="2"/>
              <a:buChar char="§"/>
            </a:pPr>
            <a:endParaRPr lang="en-IN" altLang="en-US" sz="2000" b="1" dirty="0" smtClean="0">
              <a:solidFill>
                <a:srgbClr val="002060"/>
              </a:solidFill>
              <a:latin typeface="Cambria Math" panose="02040503050406030204" pitchFamily="18" charset="0"/>
              <a:ea typeface="Cambria Math" panose="02040503050406030204" pitchFamily="18" charset="0"/>
              <a:cs typeface="Times New Roman" panose="02020603050405020304" pitchFamily="18" charset="0"/>
            </a:endParaRPr>
          </a:p>
          <a:p>
            <a:pPr algn="just" eaLnBrk="1" fontAlgn="base" hangingPunct="1">
              <a:spcBef>
                <a:spcPct val="0"/>
              </a:spcBef>
              <a:spcAft>
                <a:spcPct val="0"/>
              </a:spcAft>
              <a:buFont typeface="Wingdings" panose="05000000000000000000" pitchFamily="2" charset="2"/>
              <a:buChar char="§"/>
            </a:pPr>
            <a:r>
              <a:rPr lang="en-IN" altLang="en-US" sz="2000" b="1" dirty="0" smtClean="0">
                <a:solidFill>
                  <a:srgbClr val="002060"/>
                </a:solidFill>
                <a:latin typeface="Cambria Math" panose="02040503050406030204" pitchFamily="18" charset="0"/>
                <a:ea typeface="Cambria Math" panose="02040503050406030204" pitchFamily="18" charset="0"/>
                <a:cs typeface="Times New Roman" panose="02020603050405020304" pitchFamily="18" charset="0"/>
              </a:rPr>
              <a:t>The effect of </a:t>
            </a:r>
            <a:r>
              <a:rPr lang="en-IN" altLang="en-US" sz="2000" b="1" dirty="0" smtClean="0">
                <a:solidFill>
                  <a:schemeClr val="bg2"/>
                </a:solidFill>
                <a:latin typeface="Cambria Math" panose="02040503050406030204" pitchFamily="18" charset="0"/>
                <a:ea typeface="Cambria Math" panose="02040503050406030204" pitchFamily="18" charset="0"/>
                <a:cs typeface="Times New Roman" panose="02020603050405020304" pitchFamily="18" charset="0"/>
              </a:rPr>
              <a:t>latently infected CD4+T cell </a:t>
            </a:r>
            <a:r>
              <a:rPr lang="en-IN" altLang="en-US" sz="2000" b="1" dirty="0" smtClean="0">
                <a:solidFill>
                  <a:srgbClr val="002060"/>
                </a:solidFill>
                <a:latin typeface="Cambria Math" panose="02040503050406030204" pitchFamily="18" charset="0"/>
                <a:ea typeface="Cambria Math" panose="02040503050406030204" pitchFamily="18" charset="0"/>
                <a:cs typeface="Times New Roman" panose="02020603050405020304" pitchFamily="18" charset="0"/>
              </a:rPr>
              <a:t>population and the </a:t>
            </a:r>
            <a:r>
              <a:rPr lang="en-IN" altLang="en-US" sz="2000" b="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a:t>effect of IL-2 therapy.</a:t>
            </a:r>
          </a:p>
          <a:p>
            <a:pPr algn="just" eaLnBrk="1" fontAlgn="base" hangingPunct="1">
              <a:spcBef>
                <a:spcPct val="0"/>
              </a:spcBef>
              <a:spcAft>
                <a:spcPct val="0"/>
              </a:spcAft>
              <a:buFont typeface="Wingdings" panose="05000000000000000000" pitchFamily="2" charset="2"/>
              <a:buChar char="§"/>
            </a:pPr>
            <a:endParaRPr lang="en-IN" altLang="en-US" sz="2000" b="1" dirty="0" smtClean="0">
              <a:solidFill>
                <a:srgbClr val="002060"/>
              </a:solidFill>
              <a:latin typeface="Cambria Math" panose="02040503050406030204" pitchFamily="18" charset="0"/>
              <a:ea typeface="Cambria Math" panose="02040503050406030204" pitchFamily="18" charset="0"/>
              <a:cs typeface="Times New Roman" panose="02020603050405020304" pitchFamily="18" charset="0"/>
            </a:endParaRPr>
          </a:p>
          <a:p>
            <a:pPr algn="just" eaLnBrk="1" fontAlgn="base" hangingPunct="1">
              <a:spcBef>
                <a:spcPct val="0"/>
              </a:spcBef>
              <a:spcAft>
                <a:spcPct val="0"/>
              </a:spcAft>
              <a:buFont typeface="Wingdings" panose="05000000000000000000" pitchFamily="2" charset="2"/>
              <a:buChar char="§"/>
            </a:pPr>
            <a:r>
              <a:rPr lang="en-IN" altLang="en-US" sz="2000" b="1" dirty="0" smtClean="0">
                <a:solidFill>
                  <a:srgbClr val="002060"/>
                </a:solidFill>
                <a:latin typeface="Cambria Math" panose="02040503050406030204" pitchFamily="18" charset="0"/>
                <a:ea typeface="Cambria Math" panose="02040503050406030204" pitchFamily="18" charset="0"/>
                <a:cs typeface="Times New Roman" panose="02020603050405020304" pitchFamily="18" charset="0"/>
              </a:rPr>
              <a:t>The </a:t>
            </a:r>
            <a:r>
              <a:rPr lang="en-IN" altLang="en-US" sz="2000" b="1" dirty="0" smtClean="0">
                <a:solidFill>
                  <a:schemeClr val="accent4">
                    <a:lumMod val="50000"/>
                  </a:schemeClr>
                </a:solidFill>
                <a:latin typeface="Cambria Math" panose="02040503050406030204" pitchFamily="18" charset="0"/>
                <a:ea typeface="Cambria Math" panose="02040503050406030204" pitchFamily="18" charset="0"/>
                <a:cs typeface="Times New Roman" panose="02020603050405020304" pitchFamily="18" charset="0"/>
              </a:rPr>
              <a:t>control effectiveness of RTI and IL-2 </a:t>
            </a:r>
            <a:r>
              <a:rPr lang="en-IN" altLang="en-US" sz="2000" b="1" dirty="0" smtClean="0">
                <a:solidFill>
                  <a:srgbClr val="002060"/>
                </a:solidFill>
                <a:latin typeface="Cambria Math" panose="02040503050406030204" pitchFamily="18" charset="0"/>
                <a:ea typeface="Cambria Math" panose="02040503050406030204" pitchFamily="18" charset="0"/>
                <a:cs typeface="Times New Roman" panose="02020603050405020304" pitchFamily="18" charset="0"/>
              </a:rPr>
              <a:t>in different approaches.</a:t>
            </a:r>
          </a:p>
          <a:p>
            <a:pPr algn="just" eaLnBrk="1" fontAlgn="base" hangingPunct="1">
              <a:spcBef>
                <a:spcPct val="0"/>
              </a:spcBef>
              <a:spcAft>
                <a:spcPct val="0"/>
              </a:spcAft>
              <a:buFont typeface="Wingdings" panose="05000000000000000000" pitchFamily="2" charset="2"/>
              <a:buChar char="§"/>
            </a:pPr>
            <a:endParaRPr lang="en-IN" altLang="en-US" sz="2000" b="1" dirty="0" smtClean="0">
              <a:solidFill>
                <a:srgbClr val="002060"/>
              </a:solidFill>
              <a:latin typeface="Cambria Math" panose="02040503050406030204" pitchFamily="18" charset="0"/>
              <a:ea typeface="Cambria Math" panose="02040503050406030204" pitchFamily="18" charset="0"/>
              <a:cs typeface="Times New Roman" panose="02020603050405020304" pitchFamily="18" charset="0"/>
            </a:endParaRPr>
          </a:p>
          <a:p>
            <a:pPr algn="just" eaLnBrk="1" fontAlgn="base" hangingPunct="1">
              <a:spcBef>
                <a:spcPct val="0"/>
              </a:spcBef>
              <a:spcAft>
                <a:spcPct val="0"/>
              </a:spcAft>
              <a:buFont typeface="Wingdings" panose="05000000000000000000" pitchFamily="2" charset="2"/>
              <a:buChar char="§"/>
            </a:pPr>
            <a:r>
              <a:rPr lang="en-IN" altLang="en-US" sz="2000" b="1" dirty="0" smtClean="0">
                <a:solidFill>
                  <a:srgbClr val="002060"/>
                </a:solidFill>
                <a:latin typeface="Cambria Math" panose="02040503050406030204" pitchFamily="18" charset="0"/>
                <a:ea typeface="Cambria Math" panose="02040503050406030204" pitchFamily="18" charset="0"/>
                <a:cs typeface="Times New Roman" panose="02020603050405020304" pitchFamily="18" charset="0"/>
              </a:rPr>
              <a:t>The </a:t>
            </a:r>
            <a:r>
              <a:rPr lang="en-IN" altLang="en-US" sz="2000" b="1" dirty="0" smtClean="0">
                <a:solidFill>
                  <a:schemeClr val="bg2"/>
                </a:solidFill>
                <a:latin typeface="Cambria Math" panose="02040503050406030204" pitchFamily="18" charset="0"/>
                <a:ea typeface="Cambria Math" panose="02040503050406030204" pitchFamily="18" charset="0"/>
                <a:cs typeface="Times New Roman" panose="02020603050405020304" pitchFamily="18" charset="0"/>
              </a:rPr>
              <a:t>effectiveness of the drugs</a:t>
            </a:r>
            <a:r>
              <a:rPr lang="en-IN" altLang="en-US" sz="2000" b="1" dirty="0" smtClean="0">
                <a:solidFill>
                  <a:srgbClr val="002060"/>
                </a:solidFill>
                <a:latin typeface="Cambria Math" panose="02040503050406030204" pitchFamily="18" charset="0"/>
                <a:ea typeface="Cambria Math" panose="02040503050406030204" pitchFamily="18" charset="0"/>
                <a:cs typeface="Times New Roman" panose="02020603050405020304" pitchFamily="18" charset="0"/>
              </a:rPr>
              <a:t> to make an impact on the immune system. </a:t>
            </a:r>
          </a:p>
          <a:p>
            <a:pPr algn="just" eaLnBrk="1" fontAlgn="base" hangingPunct="1">
              <a:spcBef>
                <a:spcPct val="0"/>
              </a:spcBef>
              <a:spcAft>
                <a:spcPct val="0"/>
              </a:spcAft>
              <a:buFont typeface="Wingdings" panose="05000000000000000000" pitchFamily="2" charset="2"/>
              <a:buChar char="§"/>
            </a:pPr>
            <a:endParaRPr lang="en-IN" altLang="en-US" sz="2000" b="1" dirty="0" smtClean="0">
              <a:solidFill>
                <a:srgbClr val="002060"/>
              </a:solidFill>
              <a:latin typeface="Cambria Math" panose="02040503050406030204" pitchFamily="18" charset="0"/>
              <a:ea typeface="Cambria Math" panose="02040503050406030204" pitchFamily="18" charset="0"/>
              <a:cs typeface="Times New Roman" panose="02020603050405020304" pitchFamily="18" charset="0"/>
            </a:endParaRPr>
          </a:p>
          <a:p>
            <a:pPr algn="just" eaLnBrk="1" fontAlgn="base" hangingPunct="1">
              <a:spcBef>
                <a:spcPct val="0"/>
              </a:spcBef>
              <a:spcAft>
                <a:spcPct val="0"/>
              </a:spcAft>
              <a:buFont typeface="Wingdings" panose="05000000000000000000" pitchFamily="2" charset="2"/>
              <a:buChar char="§"/>
            </a:pPr>
            <a:r>
              <a:rPr lang="en-IN" altLang="en-US" sz="2000" b="1" dirty="0" smtClean="0">
                <a:solidFill>
                  <a:srgbClr val="002060"/>
                </a:solidFill>
                <a:latin typeface="Cambria Math" panose="02040503050406030204" pitchFamily="18" charset="0"/>
                <a:ea typeface="Cambria Math" panose="02040503050406030204" pitchFamily="18" charset="0"/>
                <a:cs typeface="Times New Roman" panose="02020603050405020304" pitchFamily="18" charset="0"/>
              </a:rPr>
              <a:t>The </a:t>
            </a:r>
            <a:r>
              <a:rPr lang="en-IN" altLang="en-US" sz="2000" b="1" dirty="0" smtClean="0">
                <a:solidFill>
                  <a:schemeClr val="bg2"/>
                </a:solidFill>
                <a:latin typeface="Cambria Math" panose="02040503050406030204" pitchFamily="18" charset="0"/>
                <a:ea typeface="Cambria Math" panose="02040503050406030204" pitchFamily="18" charset="0"/>
                <a:cs typeface="Times New Roman" panose="02020603050405020304" pitchFamily="18" charset="0"/>
              </a:rPr>
              <a:t>effect of perfect adherence </a:t>
            </a:r>
            <a:r>
              <a:rPr lang="en-IN" altLang="en-US" sz="2000" b="1" dirty="0" smtClean="0">
                <a:solidFill>
                  <a:srgbClr val="002060"/>
                </a:solidFill>
                <a:latin typeface="Cambria Math" panose="02040503050406030204" pitchFamily="18" charset="0"/>
                <a:ea typeface="Cambria Math" panose="02040503050406030204" pitchFamily="18" charset="0"/>
                <a:cs typeface="Times New Roman" panose="02020603050405020304" pitchFamily="18" charset="0"/>
              </a:rPr>
              <a:t>to </a:t>
            </a:r>
            <a:r>
              <a:rPr lang="en-IN" altLang="en-US" sz="2000" b="1" dirty="0" smtClean="0">
                <a:solidFill>
                  <a:schemeClr val="bg2">
                    <a:lumMod val="50000"/>
                    <a:lumOff val="50000"/>
                  </a:schemeClr>
                </a:solidFill>
                <a:latin typeface="Cambria Math" panose="02040503050406030204" pitchFamily="18" charset="0"/>
                <a:ea typeface="Cambria Math" panose="02040503050406030204" pitchFamily="18" charset="0"/>
                <a:cs typeface="Times New Roman" panose="02020603050405020304" pitchFamily="18" charset="0"/>
              </a:rPr>
              <a:t>antiretroviral therapy </a:t>
            </a:r>
            <a:r>
              <a:rPr lang="en-IN" altLang="en-US" sz="2000" b="1" dirty="0" smtClean="0">
                <a:solidFill>
                  <a:srgbClr val="002060"/>
                </a:solidFill>
                <a:latin typeface="Cambria Math" panose="02040503050406030204" pitchFamily="18" charset="0"/>
                <a:ea typeface="Cambria Math" panose="02040503050406030204" pitchFamily="18" charset="0"/>
                <a:cs typeface="Times New Roman" panose="02020603050405020304" pitchFamily="18" charset="0"/>
              </a:rPr>
              <a:t>as studied in respect of our </a:t>
            </a:r>
            <a:r>
              <a:rPr lang="en-IN" altLang="en-US" sz="2000" b="1" dirty="0" smtClean="0">
                <a:solidFill>
                  <a:srgbClr val="7030A0"/>
                </a:solidFill>
                <a:latin typeface="Cambria Math" panose="02040503050406030204" pitchFamily="18" charset="0"/>
                <a:ea typeface="Cambria Math" panose="02040503050406030204" pitchFamily="18" charset="0"/>
                <a:cs typeface="Times New Roman" panose="02020603050405020304" pitchFamily="18" charset="0"/>
              </a:rPr>
              <a:t>basic mathematical model</a:t>
            </a:r>
            <a:r>
              <a:rPr lang="en-IN" altLang="en-US" sz="2000" b="1" dirty="0" smtClean="0">
                <a:solidFill>
                  <a:srgbClr val="002060"/>
                </a:solidFill>
                <a:latin typeface="Cambria Math" panose="02040503050406030204" pitchFamily="18" charset="0"/>
                <a:ea typeface="Cambria Math" panose="02040503050406030204" pitchFamily="18" charset="0"/>
                <a:cs typeface="Times New Roman" panose="02020603050405020304" pitchFamily="18" charset="0"/>
              </a:rPr>
              <a:t>.</a:t>
            </a:r>
            <a:endParaRPr lang="en-IN" altLang="en-US" dirty="0" smtClean="0">
              <a:solidFill>
                <a:srgbClr val="002060"/>
              </a:solidFill>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28607950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60700" y="55067"/>
            <a:ext cx="8686800" cy="1371600"/>
          </a:xfrm>
        </p:spPr>
        <p:txBody>
          <a:bodyPr/>
          <a:lstStyle/>
          <a:p>
            <a:pPr eaLnBrk="1" hangingPunct="1">
              <a:defRPr/>
            </a:pPr>
            <a:r>
              <a:rPr lang="en-IN" sz="2800" dirty="0" smtClean="0">
                <a:effectLst>
                  <a:outerShdw blurRad="38100" dist="38100" dir="2700000" algn="tl">
                    <a:srgbClr val="000000">
                      <a:alpha val="43137"/>
                    </a:srgbClr>
                  </a:outerShdw>
                </a:effectLst>
                <a:latin typeface="+mn-lt"/>
              </a:rPr>
              <a:t>Formulation of the basic model as implicit form</a:t>
            </a:r>
            <a:br>
              <a:rPr lang="en-IN" sz="2800" dirty="0" smtClean="0">
                <a:effectLst>
                  <a:outerShdw blurRad="38100" dist="38100" dir="2700000" algn="tl">
                    <a:srgbClr val="000000">
                      <a:alpha val="43137"/>
                    </a:srgbClr>
                  </a:outerShdw>
                </a:effectLst>
                <a:latin typeface="+mn-lt"/>
              </a:rPr>
            </a:br>
            <a:endParaRPr lang="en-IN" sz="2800" dirty="0" smtClean="0">
              <a:effectLst>
                <a:outerShdw blurRad="38100" dist="38100" dir="2700000" algn="tl">
                  <a:srgbClr val="000000">
                    <a:alpha val="43137"/>
                  </a:srgbClr>
                </a:outerShdw>
              </a:effectLst>
              <a:latin typeface="+mn-lt"/>
            </a:endParaRPr>
          </a:p>
        </p:txBody>
      </p:sp>
      <p:sp>
        <p:nvSpPr>
          <p:cNvPr id="74756" name="Rectangle 2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IN" altLang="en-US" smtClean="0">
              <a:solidFill>
                <a:srgbClr val="009999"/>
              </a:solidFill>
            </a:endParaRPr>
          </a:p>
        </p:txBody>
      </p:sp>
      <p:sp>
        <p:nvSpPr>
          <p:cNvPr id="74757" name="Rectangle 2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IN" altLang="en-US" smtClean="0">
              <a:solidFill>
                <a:srgbClr val="009999"/>
              </a:solidFill>
            </a:endParaRPr>
          </a:p>
        </p:txBody>
      </p:sp>
      <p:sp>
        <p:nvSpPr>
          <p:cNvPr id="74758" name="Rectangle 41"/>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IN" altLang="en-US" smtClean="0">
              <a:solidFill>
                <a:srgbClr val="009999"/>
              </a:solidFill>
            </a:endParaRPr>
          </a:p>
        </p:txBody>
      </p:sp>
      <p:sp>
        <p:nvSpPr>
          <p:cNvPr id="74760" name="Rectangle 36"/>
          <p:cNvSpPr>
            <a:spLocks noChangeArrowheads="1"/>
          </p:cNvSpPr>
          <p:nvPr/>
        </p:nvSpPr>
        <p:spPr bwMode="auto">
          <a:xfrm>
            <a:off x="0" y="5913329"/>
            <a:ext cx="89296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en-US" altLang="en-US" sz="20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work has been published </a:t>
            </a:r>
            <a:r>
              <a:rPr lang="en-IN" altLang="en-US" sz="20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 “International Journal of Control, Vol. 85, No. 2, February 2012, 220-237”</a:t>
            </a:r>
          </a:p>
        </p:txBody>
      </p:sp>
      <p:grpSp>
        <p:nvGrpSpPr>
          <p:cNvPr id="9" name="Group 8"/>
          <p:cNvGrpSpPr/>
          <p:nvPr/>
        </p:nvGrpSpPr>
        <p:grpSpPr>
          <a:xfrm>
            <a:off x="762000" y="1771188"/>
            <a:ext cx="6477000" cy="2987572"/>
            <a:chOff x="990600" y="1855606"/>
            <a:chExt cx="6705600" cy="2112852"/>
          </a:xfrm>
        </p:grpSpPr>
        <p:pic>
          <p:nvPicPr>
            <p:cNvPr id="7" name="Picture 6"/>
            <p:cNvPicPr>
              <a:picLocks noChangeAspect="1"/>
            </p:cNvPicPr>
            <p:nvPr/>
          </p:nvPicPr>
          <p:blipFill>
            <a:blip r:embed="rId2"/>
            <a:stretch>
              <a:fillRect/>
            </a:stretch>
          </p:blipFill>
          <p:spPr>
            <a:xfrm>
              <a:off x="990600" y="1855606"/>
              <a:ext cx="6568448" cy="2112852"/>
            </a:xfrm>
            <a:prstGeom prst="rect">
              <a:avLst/>
            </a:prstGeom>
          </p:spPr>
        </p:pic>
        <p:pic>
          <p:nvPicPr>
            <p:cNvPr id="8" name="Picture 7"/>
            <p:cNvPicPr>
              <a:picLocks noChangeAspect="1"/>
            </p:cNvPicPr>
            <p:nvPr/>
          </p:nvPicPr>
          <p:blipFill>
            <a:blip r:embed="rId3"/>
            <a:stretch>
              <a:fillRect/>
            </a:stretch>
          </p:blipFill>
          <p:spPr>
            <a:xfrm>
              <a:off x="7305047" y="3310533"/>
              <a:ext cx="391153" cy="396667"/>
            </a:xfrm>
            <a:prstGeom prst="rect">
              <a:avLst/>
            </a:prstGeom>
          </p:spPr>
        </p:pic>
      </p:gr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2254" y="3810000"/>
            <a:ext cx="1457433" cy="1897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23869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762000"/>
          </a:xfrm>
        </p:spPr>
        <p:txBody>
          <a:bodyPr/>
          <a:lstStyle/>
          <a:p>
            <a:pPr algn="ctr" eaLnBrk="1" hangingPunct="1">
              <a:defRPr/>
            </a:pPr>
            <a:r>
              <a:rPr lang="en-IN" sz="2800" dirty="0" smtClean="0">
                <a:solidFill>
                  <a:schemeClr val="bg2"/>
                </a:solidFill>
                <a:latin typeface="Times New Roman" panose="02020603050405020304" pitchFamily="18" charset="0"/>
                <a:cs typeface="Times New Roman" panose="02020603050405020304" pitchFamily="18" charset="0"/>
              </a:rPr>
              <a:t>Drug therapy with perfect adherence in explicit form</a:t>
            </a:r>
            <a:endParaRPr lang="en-IN" dirty="0" smtClean="0">
              <a:solidFill>
                <a:schemeClr val="bg2"/>
              </a:solidFill>
              <a:latin typeface="Times New Roman" panose="02020603050405020304" pitchFamily="18" charset="0"/>
              <a:cs typeface="Times New Roman" panose="02020603050405020304" pitchFamily="18" charset="0"/>
            </a:endParaRPr>
          </a:p>
        </p:txBody>
      </p:sp>
      <p:pic>
        <p:nvPicPr>
          <p:cNvPr id="228353" name="Picture 1"/>
          <p:cNvPicPr>
            <a:picLocks noChangeAspect="1" noChangeArrowheads="1"/>
          </p:cNvPicPr>
          <p:nvPr/>
        </p:nvPicPr>
        <p:blipFill>
          <a:blip r:embed="rId2"/>
          <a:srcRect/>
          <a:stretch>
            <a:fillRect/>
          </a:stretch>
        </p:blipFill>
        <p:spPr bwMode="auto">
          <a:xfrm>
            <a:off x="914400" y="908090"/>
            <a:ext cx="7315200" cy="2590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p:cNvSpPr/>
          <p:nvPr/>
        </p:nvSpPr>
        <p:spPr>
          <a:xfrm>
            <a:off x="914400" y="3764280"/>
            <a:ext cx="7315200" cy="923330"/>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algn="just" fontAlgn="base">
              <a:spcBef>
                <a:spcPct val="0"/>
              </a:spcBef>
              <a:spcAft>
                <a:spcPct val="0"/>
              </a:spcAft>
              <a:defRPr/>
            </a:pPr>
            <a:r>
              <a:rPr lang="en-IN" b="1" dirty="0">
                <a:solidFill>
                  <a:schemeClr val="bg2"/>
                </a:solidFill>
              </a:rPr>
              <a:t>Here R(t) and I(t) denotes the drug concentration in the plasma of RTIs and IL-2 respectively. The dynamics of the drugs are given by:</a:t>
            </a:r>
          </a:p>
        </p:txBody>
      </p:sp>
      <p:pic>
        <p:nvPicPr>
          <p:cNvPr id="228354" name="Picture 2"/>
          <p:cNvPicPr>
            <a:picLocks noChangeAspect="1" noChangeArrowheads="1"/>
          </p:cNvPicPr>
          <p:nvPr/>
        </p:nvPicPr>
        <p:blipFill>
          <a:blip r:embed="rId3"/>
          <a:srcRect/>
          <a:stretch>
            <a:fillRect/>
          </a:stretch>
        </p:blipFill>
        <p:spPr bwMode="auto">
          <a:xfrm>
            <a:off x="967740" y="4956810"/>
            <a:ext cx="3581400" cy="1600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28355" name="Picture 3"/>
          <p:cNvPicPr>
            <a:picLocks noChangeAspect="1" noChangeArrowheads="1"/>
          </p:cNvPicPr>
          <p:nvPr/>
        </p:nvPicPr>
        <p:blipFill>
          <a:blip r:embed="rId4"/>
          <a:srcRect/>
          <a:stretch>
            <a:fillRect/>
          </a:stretch>
        </p:blipFill>
        <p:spPr bwMode="auto">
          <a:xfrm>
            <a:off x="5334000" y="5109210"/>
            <a:ext cx="2743200" cy="1295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840503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5778" name="Picture 3"/>
          <p:cNvPicPr>
            <a:picLocks noChangeAspect="1" noChangeArrowheads="1"/>
          </p:cNvPicPr>
          <p:nvPr/>
        </p:nvPicPr>
        <p:blipFill>
          <a:blip r:embed="rId2"/>
          <a:srcRect/>
          <a:stretch>
            <a:fillRect/>
          </a:stretch>
        </p:blipFill>
        <p:spPr bwMode="auto">
          <a:xfrm>
            <a:off x="285750" y="1376363"/>
            <a:ext cx="8534400" cy="41100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25284" name="Picture 4"/>
          <p:cNvPicPr>
            <a:picLocks noChangeAspect="1" noChangeArrowheads="1"/>
          </p:cNvPicPr>
          <p:nvPr/>
        </p:nvPicPr>
        <p:blipFill>
          <a:blip r:embed="rId3"/>
          <a:srcRect/>
          <a:stretch>
            <a:fillRect/>
          </a:stretch>
        </p:blipFill>
        <p:spPr bwMode="auto">
          <a:xfrm>
            <a:off x="457200" y="6248400"/>
            <a:ext cx="7924800" cy="533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itle 1"/>
          <p:cNvSpPr>
            <a:spLocks noGrp="1"/>
          </p:cNvSpPr>
          <p:nvPr>
            <p:ph type="title"/>
          </p:nvPr>
        </p:nvSpPr>
        <p:spPr>
          <a:xfrm>
            <a:off x="457200" y="152400"/>
            <a:ext cx="8458200" cy="1143000"/>
          </a:xfrm>
        </p:spPr>
        <p:txBody>
          <a:bodyPr/>
          <a:lstStyle/>
          <a:p>
            <a:pPr eaLnBrk="1" hangingPunct="1"/>
            <a:r>
              <a:rPr lang="en-IN" altLang="en-US" sz="2800" dirty="0" smtClean="0">
                <a:solidFill>
                  <a:srgbClr val="002060"/>
                </a:solidFill>
              </a:rPr>
              <a:t>Numerical Simulation of both explicit and implicit model</a:t>
            </a:r>
            <a:br>
              <a:rPr lang="en-IN" altLang="en-US" sz="2800" dirty="0" smtClean="0">
                <a:solidFill>
                  <a:srgbClr val="002060"/>
                </a:solidFill>
              </a:rPr>
            </a:br>
            <a:endParaRPr lang="en-IN" altLang="en-US" sz="2800" dirty="0" smtClean="0">
              <a:solidFill>
                <a:srgbClr val="002060"/>
              </a:solidFill>
            </a:endParaRPr>
          </a:p>
        </p:txBody>
      </p:sp>
    </p:spTree>
    <p:extLst>
      <p:ext uri="{BB962C8B-B14F-4D97-AF65-F5344CB8AC3E}">
        <p14:creationId xmlns:p14="http://schemas.microsoft.com/office/powerpoint/2010/main" val="27827352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6802" name="Picture 1"/>
          <p:cNvPicPr>
            <a:picLocks noChangeAspect="1" noChangeArrowheads="1"/>
          </p:cNvPicPr>
          <p:nvPr/>
        </p:nvPicPr>
        <p:blipFill>
          <a:blip r:embed="rId2"/>
          <a:srcRect/>
          <a:stretch>
            <a:fillRect/>
          </a:stretch>
        </p:blipFill>
        <p:spPr bwMode="auto">
          <a:xfrm>
            <a:off x="428625" y="1204912"/>
            <a:ext cx="8305800" cy="43576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24258" name="Picture 2"/>
          <p:cNvPicPr>
            <a:picLocks noChangeAspect="1" noChangeArrowheads="1"/>
          </p:cNvPicPr>
          <p:nvPr/>
        </p:nvPicPr>
        <p:blipFill>
          <a:blip r:embed="rId3"/>
          <a:srcRect/>
          <a:stretch>
            <a:fillRect/>
          </a:stretch>
        </p:blipFill>
        <p:spPr bwMode="auto">
          <a:xfrm>
            <a:off x="857250" y="6019800"/>
            <a:ext cx="7467600" cy="5429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itle 1"/>
          <p:cNvSpPr>
            <a:spLocks noGrp="1"/>
          </p:cNvSpPr>
          <p:nvPr>
            <p:ph type="title"/>
          </p:nvPr>
        </p:nvSpPr>
        <p:spPr>
          <a:xfrm>
            <a:off x="457200" y="152400"/>
            <a:ext cx="8458200" cy="1143000"/>
          </a:xfrm>
        </p:spPr>
        <p:txBody>
          <a:bodyPr/>
          <a:lstStyle/>
          <a:p>
            <a:pPr eaLnBrk="1" hangingPunct="1"/>
            <a:r>
              <a:rPr lang="en-IN" altLang="en-US" sz="2800" dirty="0" smtClean="0"/>
              <a:t>Numerical Simulation of both explicit and implicit model</a:t>
            </a:r>
            <a:br>
              <a:rPr lang="en-IN" altLang="en-US" sz="2800" dirty="0" smtClean="0"/>
            </a:br>
            <a:endParaRPr lang="en-IN" altLang="en-US" sz="2800" dirty="0" smtClean="0"/>
          </a:p>
        </p:txBody>
      </p:sp>
    </p:spTree>
    <p:extLst>
      <p:ext uri="{BB962C8B-B14F-4D97-AF65-F5344CB8AC3E}">
        <p14:creationId xmlns:p14="http://schemas.microsoft.com/office/powerpoint/2010/main" val="12494045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7826" name="Picture 1"/>
          <p:cNvPicPr>
            <a:picLocks noChangeAspect="1" noChangeArrowheads="1"/>
          </p:cNvPicPr>
          <p:nvPr/>
        </p:nvPicPr>
        <p:blipFill>
          <a:blip r:embed="rId2"/>
          <a:srcRect/>
          <a:stretch>
            <a:fillRect/>
          </a:stretch>
        </p:blipFill>
        <p:spPr bwMode="auto">
          <a:xfrm>
            <a:off x="428625" y="285750"/>
            <a:ext cx="8229600" cy="4933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23234" name="Picture 2"/>
          <p:cNvPicPr>
            <a:picLocks noChangeAspect="1" noChangeArrowheads="1"/>
          </p:cNvPicPr>
          <p:nvPr/>
        </p:nvPicPr>
        <p:blipFill>
          <a:blip r:embed="rId3"/>
          <a:srcRect/>
          <a:stretch>
            <a:fillRect/>
          </a:stretch>
        </p:blipFill>
        <p:spPr bwMode="auto">
          <a:xfrm>
            <a:off x="1143000" y="5500688"/>
            <a:ext cx="7219950" cy="457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303070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8850" name="Picture 1"/>
          <p:cNvPicPr>
            <a:picLocks noChangeAspect="1" noChangeArrowheads="1"/>
          </p:cNvPicPr>
          <p:nvPr/>
        </p:nvPicPr>
        <p:blipFill>
          <a:blip r:embed="rId2"/>
          <a:srcRect/>
          <a:stretch>
            <a:fillRect/>
          </a:stretch>
        </p:blipFill>
        <p:spPr bwMode="auto">
          <a:xfrm>
            <a:off x="500061" y="685800"/>
            <a:ext cx="8358187" cy="46005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22210" name="Picture 2"/>
          <p:cNvPicPr>
            <a:picLocks noChangeAspect="1" noChangeArrowheads="1"/>
          </p:cNvPicPr>
          <p:nvPr/>
        </p:nvPicPr>
        <p:blipFill>
          <a:blip r:embed="rId3"/>
          <a:srcRect/>
          <a:stretch>
            <a:fillRect/>
          </a:stretch>
        </p:blipFill>
        <p:spPr bwMode="auto">
          <a:xfrm>
            <a:off x="673893" y="5638800"/>
            <a:ext cx="8010525" cy="76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937006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9874" name="Picture 1"/>
          <p:cNvPicPr>
            <a:picLocks noChangeAspect="1" noChangeArrowheads="1"/>
          </p:cNvPicPr>
          <p:nvPr/>
        </p:nvPicPr>
        <p:blipFill>
          <a:blip r:embed="rId2"/>
          <a:srcRect/>
          <a:stretch>
            <a:fillRect/>
          </a:stretch>
        </p:blipFill>
        <p:spPr bwMode="auto">
          <a:xfrm>
            <a:off x="457200" y="142875"/>
            <a:ext cx="8153400" cy="5572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357188" y="5969000"/>
            <a:ext cx="8501062" cy="584200"/>
          </a:xfrm>
          <a:prstGeom prst="rect">
            <a:avLst/>
          </a:prstGeom>
          <a:solidFill>
            <a:schemeClr val="tx2">
              <a:lumMod val="20000"/>
              <a:lumOff val="80000"/>
            </a:schemeClr>
          </a:solidFill>
          <a:ln>
            <a:noFill/>
          </a:ln>
        </p:spPr>
        <p:txBody>
          <a:bodyPr>
            <a:spAutoFit/>
          </a:bodyPr>
          <a:lstStyle/>
          <a:p>
            <a:pPr fontAlgn="base">
              <a:spcBef>
                <a:spcPct val="0"/>
              </a:spcBef>
              <a:spcAft>
                <a:spcPct val="0"/>
              </a:spcAft>
              <a:defRPr/>
            </a:pPr>
            <a:r>
              <a:rPr lang="en-IN" sz="1600" b="1" dirty="0">
                <a:solidFill>
                  <a:srgbClr val="002060"/>
                </a:solidFill>
                <a:latin typeface="Times New Roman" pitchFamily="18" charset="0"/>
                <a:cs typeface="Times New Roman" pitchFamily="18" charset="0"/>
              </a:rPr>
              <a:t>Figure 6.6: The impulsive system behaviour for the perfect adherence with R</a:t>
            </a:r>
            <a:r>
              <a:rPr lang="en-IN" sz="1100" b="1" dirty="0">
                <a:solidFill>
                  <a:srgbClr val="002060"/>
                </a:solidFill>
                <a:latin typeface="Times New Roman" pitchFamily="18" charset="0"/>
                <a:cs typeface="Times New Roman" pitchFamily="18" charset="0"/>
              </a:rPr>
              <a:t>d</a:t>
            </a:r>
            <a:r>
              <a:rPr lang="en-IN" sz="1600" b="1" dirty="0">
                <a:solidFill>
                  <a:srgbClr val="002060"/>
                </a:solidFill>
                <a:latin typeface="Times New Roman" pitchFamily="18" charset="0"/>
                <a:cs typeface="Times New Roman" pitchFamily="18" charset="0"/>
              </a:rPr>
              <a:t> = 5, I</a:t>
            </a:r>
            <a:r>
              <a:rPr lang="en-IN" sz="1100" b="1" dirty="0">
                <a:solidFill>
                  <a:srgbClr val="002060"/>
                </a:solidFill>
                <a:latin typeface="Times New Roman" pitchFamily="18" charset="0"/>
                <a:cs typeface="Times New Roman" pitchFamily="18" charset="0"/>
              </a:rPr>
              <a:t>d</a:t>
            </a:r>
            <a:r>
              <a:rPr lang="en-IN" sz="1600" b="1" dirty="0">
                <a:solidFill>
                  <a:srgbClr val="002060"/>
                </a:solidFill>
                <a:latin typeface="Times New Roman" pitchFamily="18" charset="0"/>
                <a:cs typeface="Times New Roman" pitchFamily="18" charset="0"/>
              </a:rPr>
              <a:t> = 7 and </a:t>
            </a:r>
          </a:p>
          <a:p>
            <a:pPr fontAlgn="base">
              <a:spcBef>
                <a:spcPct val="0"/>
              </a:spcBef>
              <a:spcAft>
                <a:spcPct val="0"/>
              </a:spcAft>
              <a:defRPr/>
            </a:pPr>
            <a:r>
              <a:rPr lang="en-IN" sz="1600" b="1" dirty="0">
                <a:solidFill>
                  <a:srgbClr val="002060"/>
                </a:solidFill>
                <a:latin typeface="Times New Roman" pitchFamily="18" charset="0"/>
                <a:cs typeface="Times New Roman" pitchFamily="18" charset="0"/>
              </a:rPr>
              <a:t> </a:t>
            </a:r>
            <a:r>
              <a:rPr lang="el-GR" sz="1600" b="1" dirty="0">
                <a:solidFill>
                  <a:srgbClr val="002060"/>
                </a:solidFill>
                <a:latin typeface="Times New Roman" pitchFamily="18" charset="0"/>
                <a:cs typeface="Times New Roman" pitchFamily="18" charset="0"/>
              </a:rPr>
              <a:t>τ</a:t>
            </a:r>
            <a:r>
              <a:rPr lang="en-IN" sz="1600" b="1" dirty="0">
                <a:solidFill>
                  <a:srgbClr val="002060"/>
                </a:solidFill>
                <a:latin typeface="Times New Roman" pitchFamily="18" charset="0"/>
                <a:cs typeface="Times New Roman" pitchFamily="18" charset="0"/>
              </a:rPr>
              <a:t>  =</a:t>
            </a:r>
            <a:r>
              <a:rPr lang="el-GR" sz="1600" b="1" dirty="0">
                <a:solidFill>
                  <a:srgbClr val="002060"/>
                </a:solidFill>
                <a:latin typeface="Times New Roman" pitchFamily="18" charset="0"/>
                <a:cs typeface="Times New Roman" pitchFamily="18" charset="0"/>
              </a:rPr>
              <a:t>σ</a:t>
            </a:r>
            <a:r>
              <a:rPr lang="en-US" sz="1600" b="1" dirty="0">
                <a:solidFill>
                  <a:srgbClr val="002060"/>
                </a:solidFill>
                <a:latin typeface="Times New Roman" pitchFamily="18" charset="0"/>
                <a:cs typeface="Times New Roman" pitchFamily="18" charset="0"/>
              </a:rPr>
              <a:t>=</a:t>
            </a:r>
            <a:r>
              <a:rPr lang="en-IN" sz="1600" b="1" dirty="0">
                <a:solidFill>
                  <a:srgbClr val="002060"/>
                </a:solidFill>
                <a:latin typeface="Times New Roman" pitchFamily="18" charset="0"/>
                <a:cs typeface="Times New Roman" pitchFamily="18" charset="0"/>
              </a:rPr>
              <a:t> 0.2. Inset: Trajectories for the system in absence of therapy.</a:t>
            </a:r>
            <a:endParaRPr lang="en-IN" dirty="0">
              <a:solidFill>
                <a:srgbClr val="009999"/>
              </a:solidFill>
              <a:cs typeface="Arial" charset="0"/>
            </a:endParaRPr>
          </a:p>
        </p:txBody>
      </p:sp>
    </p:spTree>
    <p:extLst>
      <p:ext uri="{BB962C8B-B14F-4D97-AF65-F5344CB8AC3E}">
        <p14:creationId xmlns:p14="http://schemas.microsoft.com/office/powerpoint/2010/main" val="35145075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0898" name="Picture 1"/>
          <p:cNvPicPr>
            <a:picLocks noChangeAspect="1" noChangeArrowheads="1"/>
          </p:cNvPicPr>
          <p:nvPr/>
        </p:nvPicPr>
        <p:blipFill>
          <a:blip r:embed="rId2"/>
          <a:srcRect/>
          <a:stretch>
            <a:fillRect/>
          </a:stretch>
        </p:blipFill>
        <p:spPr bwMode="auto">
          <a:xfrm>
            <a:off x="533400" y="228600"/>
            <a:ext cx="8382000" cy="5105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7"/>
          <p:cNvSpPr/>
          <p:nvPr/>
        </p:nvSpPr>
        <p:spPr>
          <a:xfrm>
            <a:off x="609600" y="5676900"/>
            <a:ext cx="8286750" cy="647700"/>
          </a:xfrm>
          <a:prstGeom prst="rect">
            <a:avLst/>
          </a:prstGeom>
          <a:solidFill>
            <a:schemeClr val="accent6">
              <a:lumMod val="90000"/>
            </a:schemeClr>
          </a:solidFill>
        </p:spPr>
        <p:txBody>
          <a:bodyPr>
            <a:spAutoFit/>
          </a:bodyPr>
          <a:lstStyle/>
          <a:p>
            <a:pPr fontAlgn="base">
              <a:spcBef>
                <a:spcPct val="0"/>
              </a:spcBef>
              <a:spcAft>
                <a:spcPct val="0"/>
              </a:spcAft>
              <a:defRPr/>
            </a:pPr>
            <a:r>
              <a:rPr lang="en-IN" b="1" dirty="0">
                <a:solidFill>
                  <a:srgbClr val="002060"/>
                </a:solidFill>
                <a:latin typeface="Times New Roman" pitchFamily="18" charset="0"/>
                <a:cs typeface="Times New Roman" pitchFamily="18" charset="0"/>
              </a:rPr>
              <a:t>Figure 6.7: The impulsive system behaviour for the perfect adherence with R</a:t>
            </a:r>
            <a:r>
              <a:rPr lang="en-IN" sz="1200" b="1" dirty="0">
                <a:solidFill>
                  <a:srgbClr val="002060"/>
                </a:solidFill>
                <a:latin typeface="Times New Roman" pitchFamily="18" charset="0"/>
                <a:cs typeface="Times New Roman" pitchFamily="18" charset="0"/>
              </a:rPr>
              <a:t>d</a:t>
            </a:r>
            <a:r>
              <a:rPr lang="en-IN" b="1" dirty="0">
                <a:solidFill>
                  <a:srgbClr val="002060"/>
                </a:solidFill>
                <a:latin typeface="Times New Roman" pitchFamily="18" charset="0"/>
                <a:cs typeface="Times New Roman" pitchFamily="18" charset="0"/>
              </a:rPr>
              <a:t> = 5, I</a:t>
            </a:r>
            <a:r>
              <a:rPr lang="en-IN" sz="1200" b="1" dirty="0">
                <a:solidFill>
                  <a:srgbClr val="002060"/>
                </a:solidFill>
                <a:latin typeface="Times New Roman" pitchFamily="18" charset="0"/>
                <a:cs typeface="Times New Roman" pitchFamily="18" charset="0"/>
              </a:rPr>
              <a:t>d</a:t>
            </a:r>
            <a:r>
              <a:rPr lang="en-IN" b="1" dirty="0">
                <a:solidFill>
                  <a:srgbClr val="002060"/>
                </a:solidFill>
                <a:latin typeface="Times New Roman" pitchFamily="18" charset="0"/>
                <a:cs typeface="Times New Roman" pitchFamily="18" charset="0"/>
              </a:rPr>
              <a:t> = 7 and  </a:t>
            </a:r>
            <a:r>
              <a:rPr lang="el-GR" b="1" dirty="0">
                <a:solidFill>
                  <a:srgbClr val="002060"/>
                </a:solidFill>
                <a:latin typeface="Times New Roman" pitchFamily="18" charset="0"/>
                <a:cs typeface="Times New Roman" pitchFamily="18" charset="0"/>
              </a:rPr>
              <a:t>τ</a:t>
            </a:r>
            <a:r>
              <a:rPr lang="en-IN" b="1" dirty="0">
                <a:solidFill>
                  <a:srgbClr val="002060"/>
                </a:solidFill>
                <a:latin typeface="Times New Roman" pitchFamily="18" charset="0"/>
                <a:cs typeface="Times New Roman" pitchFamily="18" charset="0"/>
              </a:rPr>
              <a:t>  =</a:t>
            </a:r>
            <a:r>
              <a:rPr lang="el-GR" b="1" dirty="0">
                <a:solidFill>
                  <a:srgbClr val="002060"/>
                </a:solidFill>
                <a:latin typeface="Times New Roman" pitchFamily="18" charset="0"/>
                <a:cs typeface="Times New Roman" pitchFamily="18" charset="0"/>
              </a:rPr>
              <a:t>σ</a:t>
            </a:r>
            <a:r>
              <a:rPr lang="en-US" b="1" dirty="0">
                <a:solidFill>
                  <a:srgbClr val="002060"/>
                </a:solidFill>
                <a:latin typeface="Times New Roman" pitchFamily="18" charset="0"/>
                <a:cs typeface="Times New Roman" pitchFamily="18" charset="0"/>
              </a:rPr>
              <a:t>=</a:t>
            </a:r>
            <a:r>
              <a:rPr lang="en-IN" b="1" dirty="0">
                <a:solidFill>
                  <a:srgbClr val="002060"/>
                </a:solidFill>
                <a:latin typeface="Times New Roman" pitchFamily="18" charset="0"/>
                <a:cs typeface="Times New Roman" pitchFamily="18" charset="0"/>
              </a:rPr>
              <a:t> 0.5. Inset: Trajectories for the system in absence of therapy.</a:t>
            </a:r>
            <a:endParaRPr lang="en-IN" dirty="0">
              <a:solidFill>
                <a:srgbClr val="009999"/>
              </a:solidFill>
              <a:cs typeface="Arial" charset="0"/>
            </a:endParaRPr>
          </a:p>
        </p:txBody>
      </p:sp>
    </p:spTree>
    <p:extLst>
      <p:ext uri="{BB962C8B-B14F-4D97-AF65-F5344CB8AC3E}">
        <p14:creationId xmlns:p14="http://schemas.microsoft.com/office/powerpoint/2010/main" val="28295495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bg1">
            <a:alpha val="68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1500" y="0"/>
            <a:ext cx="2514600" cy="762000"/>
          </a:xfrm>
        </p:spPr>
        <p:txBody>
          <a:bodyPr/>
          <a:lstStyle/>
          <a:p>
            <a:pPr eaLnBrk="1" hangingPunct="1">
              <a:defRPr/>
            </a:pPr>
            <a:r>
              <a:rPr lang="en-IN" sz="3600" dirty="0" smtClean="0">
                <a:solidFill>
                  <a:schemeClr val="bg2">
                    <a:lumMod val="50000"/>
                    <a:lumOff val="50000"/>
                  </a:schemeClr>
                </a:solidFill>
                <a:effectLst>
                  <a:outerShdw blurRad="38100" dist="38100" dir="2700000" algn="tl">
                    <a:srgbClr val="000000">
                      <a:alpha val="43137"/>
                    </a:srgbClr>
                  </a:outerShdw>
                </a:effectLst>
                <a:latin typeface="Times New Roman" pitchFamily="18" charset="0"/>
                <a:cs typeface="Times New Roman" pitchFamily="18" charset="0"/>
              </a:rPr>
              <a:t>Discussions</a:t>
            </a:r>
          </a:p>
        </p:txBody>
      </p:sp>
      <p:sp>
        <p:nvSpPr>
          <p:cNvPr id="9" name="Rectangle 1"/>
          <p:cNvSpPr>
            <a:spLocks noChangeArrowheads="1"/>
          </p:cNvSpPr>
          <p:nvPr/>
        </p:nvSpPr>
        <p:spPr bwMode="auto">
          <a:xfrm>
            <a:off x="457200" y="1371600"/>
            <a:ext cx="8153400" cy="4139595"/>
          </a:xfrm>
          <a:prstGeom prst="rect">
            <a:avLst/>
          </a:prstGeom>
          <a:solidFill>
            <a:schemeClr val="accent2">
              <a:lumMod val="75000"/>
              <a:alpha val="85000"/>
            </a:schemeClr>
          </a:solidFill>
          <a:ln>
            <a:headEnd/>
            <a:tailEnd/>
          </a:ln>
        </p:spPr>
        <p:style>
          <a:lnRef idx="3">
            <a:schemeClr val="lt1"/>
          </a:lnRef>
          <a:fillRef idx="1">
            <a:schemeClr val="accent2"/>
          </a:fillRef>
          <a:effectRef idx="1">
            <a:schemeClr val="accent2"/>
          </a:effectRef>
          <a:fontRef idx="minor">
            <a:schemeClr val="lt1"/>
          </a:fontRef>
        </p:style>
        <p:txBody>
          <a:bodyPr anchor="ctr">
            <a:spAutoFit/>
          </a:bodyPr>
          <a:lstStyle/>
          <a:p>
            <a:pPr marL="171450" indent="-171450" algn="just" fontAlgn="base">
              <a:spcBef>
                <a:spcPct val="0"/>
              </a:spcBef>
              <a:spcAft>
                <a:spcPct val="0"/>
              </a:spcAft>
              <a:buFont typeface="Arial" panose="020B0604020202020204" pitchFamily="34" charset="0"/>
              <a:buChar char="•"/>
              <a:defRPr/>
            </a:pPr>
            <a:endParaRPr lang="en-US" sz="1600" dirty="0" smtClean="0">
              <a:solidFill>
                <a:srgbClr val="FF0000"/>
              </a:solidFill>
              <a:latin typeface="Cambria Math" panose="02040503050406030204" pitchFamily="18" charset="0"/>
              <a:ea typeface="Cambria Math" panose="02040503050406030204" pitchFamily="18" charset="0"/>
              <a:cs typeface="Times New Roman" pitchFamily="18" charset="0"/>
            </a:endParaRPr>
          </a:p>
          <a:p>
            <a:pPr marL="171450" indent="-171450" algn="just" fontAlgn="base">
              <a:spcBef>
                <a:spcPct val="0"/>
              </a:spcBef>
              <a:spcAft>
                <a:spcPct val="0"/>
              </a:spcAft>
              <a:buFont typeface="Arial" panose="020B0604020202020204" pitchFamily="34" charset="0"/>
              <a:buChar char="•"/>
              <a:defRPr/>
            </a:pPr>
            <a:r>
              <a:rPr lang="en-US" sz="1600" dirty="0" smtClean="0">
                <a:solidFill>
                  <a:srgbClr val="FF0000"/>
                </a:solidFill>
                <a:latin typeface="Cambria Math" panose="02040503050406030204" pitchFamily="18" charset="0"/>
                <a:ea typeface="Cambria Math" panose="02040503050406030204" pitchFamily="18" charset="0"/>
                <a:cs typeface="Times New Roman" pitchFamily="18" charset="0"/>
              </a:rPr>
              <a:t>During </a:t>
            </a:r>
            <a:r>
              <a:rPr lang="en-US" sz="1600" dirty="0">
                <a:solidFill>
                  <a:srgbClr val="FF0000"/>
                </a:solidFill>
                <a:latin typeface="Cambria Math" panose="02040503050406030204" pitchFamily="18" charset="0"/>
                <a:ea typeface="Cambria Math" panose="02040503050406030204" pitchFamily="18" charset="0"/>
                <a:cs typeface="Times New Roman" pitchFamily="18" charset="0"/>
              </a:rPr>
              <a:t>the disease progression the antigenic response of the body is totally collapsed. Thus, only RTIs can not totally control the disease. </a:t>
            </a:r>
            <a:endParaRPr lang="en-US" sz="1600" dirty="0" smtClean="0">
              <a:solidFill>
                <a:srgbClr val="FF0000"/>
              </a:solidFill>
              <a:latin typeface="Cambria Math" panose="02040503050406030204" pitchFamily="18" charset="0"/>
              <a:ea typeface="Cambria Math" panose="02040503050406030204" pitchFamily="18" charset="0"/>
              <a:cs typeface="Times New Roman" pitchFamily="18" charset="0"/>
            </a:endParaRPr>
          </a:p>
          <a:p>
            <a:pPr marL="171450" indent="-171450" algn="just" fontAlgn="base">
              <a:spcBef>
                <a:spcPct val="0"/>
              </a:spcBef>
              <a:spcAft>
                <a:spcPct val="0"/>
              </a:spcAft>
              <a:buFont typeface="Arial" panose="020B0604020202020204" pitchFamily="34" charset="0"/>
              <a:buChar char="•"/>
              <a:defRPr/>
            </a:pPr>
            <a:endParaRPr lang="en-US" sz="1600" dirty="0" smtClean="0">
              <a:solidFill>
                <a:srgbClr val="008282">
                  <a:lumMod val="50000"/>
                </a:srgbClr>
              </a:solidFill>
              <a:latin typeface="Cambria Math" panose="02040503050406030204" pitchFamily="18" charset="0"/>
              <a:ea typeface="Cambria Math" panose="02040503050406030204" pitchFamily="18" charset="0"/>
              <a:cs typeface="Times New Roman" pitchFamily="18" charset="0"/>
            </a:endParaRPr>
          </a:p>
          <a:p>
            <a:pPr marL="171450" indent="-171450" algn="just" fontAlgn="base">
              <a:spcBef>
                <a:spcPct val="0"/>
              </a:spcBef>
              <a:spcAft>
                <a:spcPct val="0"/>
              </a:spcAft>
              <a:buFont typeface="Arial" panose="020B0604020202020204" pitchFamily="34" charset="0"/>
              <a:buChar char="•"/>
              <a:defRPr/>
            </a:pPr>
            <a:r>
              <a:rPr lang="en-US" sz="1600" dirty="0" smtClean="0">
                <a:solidFill>
                  <a:srgbClr val="008282">
                    <a:lumMod val="50000"/>
                  </a:srgbClr>
                </a:solidFill>
                <a:latin typeface="Cambria Math" panose="02040503050406030204" pitchFamily="18" charset="0"/>
                <a:ea typeface="Cambria Math" panose="02040503050406030204" pitchFamily="18" charset="0"/>
                <a:cs typeface="Times New Roman" pitchFamily="18" charset="0"/>
              </a:rPr>
              <a:t>Far </a:t>
            </a:r>
            <a:r>
              <a:rPr lang="en-US" sz="1600" dirty="0">
                <a:solidFill>
                  <a:srgbClr val="008282">
                    <a:lumMod val="50000"/>
                  </a:srgbClr>
                </a:solidFill>
                <a:latin typeface="Cambria Math" panose="02040503050406030204" pitchFamily="18" charset="0"/>
                <a:ea typeface="Cambria Math" panose="02040503050406030204" pitchFamily="18" charset="0"/>
                <a:cs typeface="Times New Roman" pitchFamily="18" charset="0"/>
              </a:rPr>
              <a:t>better results will appear using immune activator IL-2, compared to only using of RTIs, because IL-2 stimulate the immune system to act properly. </a:t>
            </a:r>
          </a:p>
          <a:p>
            <a:pPr marL="171450" indent="-171450" algn="just" fontAlgn="base">
              <a:spcBef>
                <a:spcPct val="0"/>
              </a:spcBef>
              <a:spcAft>
                <a:spcPct val="0"/>
              </a:spcAft>
              <a:buFont typeface="Arial" panose="020B0604020202020204" pitchFamily="34" charset="0"/>
              <a:buChar char="•"/>
              <a:defRPr/>
            </a:pPr>
            <a:endParaRPr lang="en-US" sz="1600" dirty="0" smtClean="0">
              <a:solidFill>
                <a:schemeClr val="bg2">
                  <a:lumMod val="50000"/>
                  <a:lumOff val="50000"/>
                </a:schemeClr>
              </a:solidFill>
              <a:latin typeface="Cambria Math" panose="02040503050406030204" pitchFamily="18" charset="0"/>
              <a:ea typeface="Cambria Math" panose="02040503050406030204" pitchFamily="18" charset="0"/>
              <a:cs typeface="Times New Roman" pitchFamily="18" charset="0"/>
            </a:endParaRPr>
          </a:p>
          <a:p>
            <a:pPr marL="171450" indent="-171450" algn="just" fontAlgn="base">
              <a:spcBef>
                <a:spcPct val="0"/>
              </a:spcBef>
              <a:spcAft>
                <a:spcPct val="0"/>
              </a:spcAft>
              <a:buFont typeface="Arial" panose="020B0604020202020204" pitchFamily="34" charset="0"/>
              <a:buChar char="•"/>
              <a:defRPr/>
            </a:pPr>
            <a:endParaRPr lang="en-US" sz="1600" dirty="0" smtClean="0">
              <a:solidFill>
                <a:srgbClr val="008282">
                  <a:lumMod val="50000"/>
                </a:srgbClr>
              </a:solidFill>
              <a:latin typeface="Cambria Math" panose="02040503050406030204" pitchFamily="18" charset="0"/>
              <a:ea typeface="Cambria Math" panose="02040503050406030204" pitchFamily="18" charset="0"/>
              <a:cs typeface="Times New Roman" pitchFamily="18" charset="0"/>
            </a:endParaRPr>
          </a:p>
          <a:p>
            <a:pPr marL="171450" indent="-171450" algn="just" fontAlgn="base">
              <a:spcBef>
                <a:spcPct val="0"/>
              </a:spcBef>
              <a:spcAft>
                <a:spcPct val="0"/>
              </a:spcAft>
              <a:buFont typeface="Arial" panose="020B0604020202020204" pitchFamily="34" charset="0"/>
              <a:buChar char="•"/>
              <a:defRPr/>
            </a:pPr>
            <a:r>
              <a:rPr lang="en-US" sz="1600" dirty="0" smtClean="0">
                <a:solidFill>
                  <a:srgbClr val="008282">
                    <a:lumMod val="50000"/>
                  </a:srgbClr>
                </a:solidFill>
                <a:latin typeface="Cambria Math" panose="02040503050406030204" pitchFamily="18" charset="0"/>
                <a:ea typeface="Cambria Math" panose="02040503050406030204" pitchFamily="18" charset="0"/>
                <a:cs typeface="Times New Roman" pitchFamily="18" charset="0"/>
              </a:rPr>
              <a:t>Fixed </a:t>
            </a:r>
            <a:r>
              <a:rPr lang="en-US" sz="1600" dirty="0">
                <a:solidFill>
                  <a:srgbClr val="008282">
                    <a:lumMod val="50000"/>
                  </a:srgbClr>
                </a:solidFill>
                <a:latin typeface="Cambria Math" panose="02040503050406030204" pitchFamily="18" charset="0"/>
                <a:ea typeface="Cambria Math" panose="02040503050406030204" pitchFamily="18" charset="0"/>
                <a:cs typeface="Times New Roman" pitchFamily="18" charset="0"/>
              </a:rPr>
              <a:t>dosing interval (dosage interval for IL-2) if RTIs are taken with sufficient </a:t>
            </a:r>
            <a:r>
              <a:rPr lang="en-US" sz="1600" dirty="0" smtClean="0">
                <a:solidFill>
                  <a:srgbClr val="008282">
                    <a:lumMod val="50000"/>
                  </a:srgbClr>
                </a:solidFill>
                <a:latin typeface="Cambria Math" panose="02040503050406030204" pitchFamily="18" charset="0"/>
                <a:ea typeface="Cambria Math" panose="02040503050406030204" pitchFamily="18" charset="0"/>
                <a:cs typeface="Times New Roman" pitchFamily="18" charset="0"/>
              </a:rPr>
              <a:t>frequency. The </a:t>
            </a:r>
            <a:r>
              <a:rPr lang="en-US" sz="1600" dirty="0">
                <a:solidFill>
                  <a:srgbClr val="008282">
                    <a:lumMod val="50000"/>
                  </a:srgbClr>
                </a:solidFill>
                <a:latin typeface="Cambria Math" panose="02040503050406030204" pitchFamily="18" charset="0"/>
                <a:ea typeface="Cambria Math" panose="02040503050406030204" pitchFamily="18" charset="0"/>
                <a:cs typeface="Times New Roman" pitchFamily="18" charset="0"/>
              </a:rPr>
              <a:t>infected CD4T cell population approaches towards extinction.</a:t>
            </a:r>
          </a:p>
          <a:p>
            <a:pPr marL="171450" indent="-171450" algn="just" fontAlgn="base">
              <a:spcBef>
                <a:spcPct val="0"/>
              </a:spcBef>
              <a:spcAft>
                <a:spcPct val="0"/>
              </a:spcAft>
              <a:buFont typeface="Arial" panose="020B0604020202020204" pitchFamily="34" charset="0"/>
              <a:buChar char="•"/>
              <a:defRPr/>
            </a:pPr>
            <a:endParaRPr lang="en-US" sz="1600" dirty="0">
              <a:solidFill>
                <a:srgbClr val="008282">
                  <a:lumMod val="50000"/>
                </a:srgbClr>
              </a:solidFill>
              <a:latin typeface="Cambria Math" panose="02040503050406030204" pitchFamily="18" charset="0"/>
              <a:ea typeface="Cambria Math" panose="02040503050406030204" pitchFamily="18" charset="0"/>
              <a:cs typeface="Times New Roman" pitchFamily="18" charset="0"/>
            </a:endParaRPr>
          </a:p>
          <a:p>
            <a:pPr algn="just" fontAlgn="base">
              <a:spcBef>
                <a:spcPct val="0"/>
              </a:spcBef>
              <a:spcAft>
                <a:spcPct val="0"/>
              </a:spcAft>
              <a:defRPr/>
            </a:pPr>
            <a:endParaRPr lang="en-US" sz="1600" dirty="0" smtClean="0">
              <a:solidFill>
                <a:schemeClr val="bg2">
                  <a:lumMod val="50000"/>
                  <a:lumOff val="50000"/>
                </a:schemeClr>
              </a:solidFill>
              <a:latin typeface="Cambria Math" panose="02040503050406030204" pitchFamily="18" charset="0"/>
              <a:ea typeface="Cambria Math" panose="02040503050406030204" pitchFamily="18" charset="0"/>
              <a:cs typeface="Times New Roman" pitchFamily="18" charset="0"/>
            </a:endParaRPr>
          </a:p>
          <a:p>
            <a:pPr marL="171450" indent="-171450" algn="just" fontAlgn="base">
              <a:spcBef>
                <a:spcPct val="0"/>
              </a:spcBef>
              <a:spcAft>
                <a:spcPct val="0"/>
              </a:spcAft>
              <a:buFont typeface="Arial" panose="020B0604020202020204" pitchFamily="34" charset="0"/>
              <a:buChar char="•"/>
              <a:defRPr/>
            </a:pPr>
            <a:r>
              <a:rPr lang="en-US" sz="1600" dirty="0" smtClean="0">
                <a:solidFill>
                  <a:schemeClr val="bg2">
                    <a:lumMod val="50000"/>
                    <a:lumOff val="50000"/>
                  </a:schemeClr>
                </a:solidFill>
                <a:latin typeface="Cambria Math" panose="02040503050406030204" pitchFamily="18" charset="0"/>
                <a:ea typeface="Cambria Math" panose="02040503050406030204" pitchFamily="18" charset="0"/>
                <a:cs typeface="Times New Roman" pitchFamily="18" charset="0"/>
              </a:rPr>
              <a:t>If </a:t>
            </a:r>
            <a:r>
              <a:rPr lang="en-US" sz="1600" dirty="0">
                <a:solidFill>
                  <a:schemeClr val="bg2">
                    <a:lumMod val="50000"/>
                    <a:lumOff val="50000"/>
                  </a:schemeClr>
                </a:solidFill>
                <a:latin typeface="Cambria Math" panose="02040503050406030204" pitchFamily="18" charset="0"/>
                <a:ea typeface="Cambria Math" panose="02040503050406030204" pitchFamily="18" charset="0"/>
                <a:cs typeface="Times New Roman" pitchFamily="18" charset="0"/>
              </a:rPr>
              <a:t>the drug dosage are taken with perfect adherence on considering the derived condition of drug doses interval and drug dosage, then cellular infection can be controlled and immune system acts properly</a:t>
            </a:r>
            <a:r>
              <a:rPr lang="en-US" sz="1200" dirty="0" smtClean="0">
                <a:solidFill>
                  <a:schemeClr val="bg2">
                    <a:lumMod val="50000"/>
                    <a:lumOff val="50000"/>
                  </a:schemeClr>
                </a:solidFill>
                <a:latin typeface="Cambria Math" panose="02040503050406030204" pitchFamily="18" charset="0"/>
                <a:ea typeface="Cambria Math" panose="02040503050406030204" pitchFamily="18" charset="0"/>
                <a:cs typeface="Times New Roman" pitchFamily="18" charset="0"/>
              </a:rPr>
              <a:t>.</a:t>
            </a:r>
          </a:p>
          <a:p>
            <a:pPr marL="171450" indent="-171450" algn="just" fontAlgn="base">
              <a:spcBef>
                <a:spcPct val="0"/>
              </a:spcBef>
              <a:spcAft>
                <a:spcPct val="0"/>
              </a:spcAft>
              <a:buFont typeface="Arial" panose="020B0604020202020204" pitchFamily="34" charset="0"/>
              <a:buChar char="•"/>
              <a:defRPr/>
            </a:pPr>
            <a:endParaRPr lang="en-US" sz="1200" dirty="0">
              <a:solidFill>
                <a:schemeClr val="bg2">
                  <a:lumMod val="50000"/>
                  <a:lumOff val="50000"/>
                </a:schemeClr>
              </a:solidFill>
              <a:latin typeface="Cambria Math" panose="02040503050406030204" pitchFamily="18" charset="0"/>
              <a:ea typeface="Cambria Math" panose="02040503050406030204" pitchFamily="18" charset="0"/>
              <a:cs typeface="Times New Roman" pitchFamily="18" charset="0"/>
            </a:endParaRPr>
          </a:p>
          <a:p>
            <a:pPr marL="171450" indent="-171450" algn="just" fontAlgn="base">
              <a:spcBef>
                <a:spcPct val="0"/>
              </a:spcBef>
              <a:spcAft>
                <a:spcPct val="0"/>
              </a:spcAft>
              <a:buFont typeface="Arial" panose="020B0604020202020204" pitchFamily="34" charset="0"/>
              <a:buChar char="•"/>
              <a:defRPr/>
            </a:pPr>
            <a:endParaRPr lang="en-US" sz="1100" dirty="0">
              <a:solidFill>
                <a:schemeClr val="bg2">
                  <a:lumMod val="50000"/>
                  <a:lumOff val="50000"/>
                </a:schemeClr>
              </a:solidFill>
              <a:latin typeface="+mj-lt"/>
              <a:cs typeface="Times New Roman" pitchFamily="18" charset="0"/>
            </a:endParaRPr>
          </a:p>
        </p:txBody>
      </p:sp>
    </p:spTree>
    <p:extLst>
      <p:ext uri="{BB962C8B-B14F-4D97-AF65-F5344CB8AC3E}">
        <p14:creationId xmlns:p14="http://schemas.microsoft.com/office/powerpoint/2010/main" val="538187519"/>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90600" y="76200"/>
            <a:ext cx="8077200" cy="1292662"/>
          </a:xfrm>
          <a:prstGeom prst="rect">
            <a:avLst/>
          </a:prstGeom>
          <a:solidFill>
            <a:schemeClr val="accent2">
              <a:lumMod val="50000"/>
            </a:schemeClr>
          </a:solidFill>
        </p:spPr>
        <p:txBody>
          <a:bodyPr wrap="square">
            <a:spAutoFit/>
          </a:bodyPr>
          <a:lstStyle/>
          <a:p>
            <a:pPr algn="r"/>
            <a:r>
              <a:rPr lang="en-US" sz="2600" b="1" dirty="0">
                <a:solidFill>
                  <a:srgbClr val="7030A0"/>
                </a:solidFill>
                <a:latin typeface="MyriadPro-Regular" panose="020B0503030403020204" pitchFamily="34" charset="0"/>
              </a:rPr>
              <a:t>Effect of awareness programs in</a:t>
            </a:r>
          </a:p>
          <a:p>
            <a:pPr algn="r"/>
            <a:r>
              <a:rPr lang="en-US" sz="2600" b="1" dirty="0">
                <a:solidFill>
                  <a:srgbClr val="7030A0"/>
                </a:solidFill>
                <a:latin typeface="MyriadPro-Regular" panose="020B0503030403020204" pitchFamily="34" charset="0"/>
              </a:rPr>
              <a:t>controlling the disease HIV/AIDS: an optimal</a:t>
            </a:r>
          </a:p>
          <a:p>
            <a:pPr algn="r"/>
            <a:r>
              <a:rPr lang="en-US" sz="2600" b="1" dirty="0">
                <a:solidFill>
                  <a:srgbClr val="7030A0"/>
                </a:solidFill>
                <a:latin typeface="MyriadPro-Regular" panose="020B0503030403020204" pitchFamily="34" charset="0"/>
              </a:rPr>
              <a:t>control theoretic approach</a:t>
            </a:r>
            <a:endParaRPr lang="en-US" sz="2600" b="1" dirty="0">
              <a:solidFill>
                <a:srgbClr val="7030A0"/>
              </a:solidFill>
            </a:endParaRPr>
          </a:p>
        </p:txBody>
      </p:sp>
      <p:sp>
        <p:nvSpPr>
          <p:cNvPr id="9" name="Rectangle 8"/>
          <p:cNvSpPr/>
          <p:nvPr/>
        </p:nvSpPr>
        <p:spPr>
          <a:xfrm>
            <a:off x="-57150" y="1371600"/>
            <a:ext cx="6457950" cy="5262979"/>
          </a:xfrm>
          <a:prstGeom prst="rect">
            <a:avLst/>
          </a:prstGeom>
        </p:spPr>
        <p:txBody>
          <a:bodyPr wrap="square">
            <a:spAutoFit/>
          </a:bodyPr>
          <a:lstStyle/>
          <a:p>
            <a:pPr algn="just"/>
            <a:endParaRPr lang="en-US" sz="1600" i="1" dirty="0" smtClean="0">
              <a:solidFill>
                <a:srgbClr val="7030A0"/>
              </a:solidFill>
              <a:latin typeface="Cambria Math" panose="02040503050406030204" pitchFamily="18" charset="0"/>
              <a:ea typeface="Cambria Math" panose="02040503050406030204" pitchFamily="18" charset="0"/>
            </a:endParaRPr>
          </a:p>
          <a:p>
            <a:pPr algn="just"/>
            <a:r>
              <a:rPr lang="en-US" b="1" dirty="0" smtClean="0">
                <a:solidFill>
                  <a:srgbClr val="002060"/>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a:t>Human </a:t>
            </a:r>
            <a:r>
              <a:rPr lang="en-US" b="1" dirty="0">
                <a:solidFill>
                  <a:srgbClr val="002060"/>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a:t>awareness results in the reduction of susceptibility to infection, naturally, in the epidemiological study this factor should be </a:t>
            </a:r>
            <a:r>
              <a:rPr lang="en-US" b="1" dirty="0" smtClean="0">
                <a:solidFill>
                  <a:srgbClr val="002060"/>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a:t>included</a:t>
            </a:r>
          </a:p>
          <a:p>
            <a:pPr algn="just"/>
            <a:r>
              <a:rPr lang="en-US" sz="3600" dirty="0" smtClean="0">
                <a:solidFill>
                  <a:srgbClr val="C00000"/>
                </a:solidFill>
                <a:latin typeface="Cambria Math" panose="02040503050406030204" pitchFamily="18" charset="0"/>
                <a:ea typeface="Cambria Math" panose="02040503050406030204" pitchFamily="18" charset="0"/>
              </a:rPr>
              <a:t>R</a:t>
            </a:r>
            <a:r>
              <a:rPr lang="en-US" dirty="0" smtClean="0">
                <a:solidFill>
                  <a:srgbClr val="C00000"/>
                </a:solidFill>
                <a:latin typeface="Cambria Math" panose="02040503050406030204" pitchFamily="18" charset="0"/>
                <a:ea typeface="Cambria Math" panose="02040503050406030204" pitchFamily="18" charset="0"/>
              </a:rPr>
              <a:t>e</a:t>
            </a:r>
            <a:r>
              <a:rPr lang="en-US" sz="1400" dirty="0" smtClean="0">
                <a:solidFill>
                  <a:srgbClr val="C00000"/>
                </a:solidFill>
                <a:latin typeface="Cambria Math" panose="02040503050406030204" pitchFamily="18" charset="0"/>
                <a:ea typeface="Cambria Math" panose="02040503050406030204" pitchFamily="18" charset="0"/>
              </a:rPr>
              <a:t>search </a:t>
            </a:r>
            <a:r>
              <a:rPr lang="en-US" sz="1400" dirty="0">
                <a:solidFill>
                  <a:srgbClr val="C00000"/>
                </a:solidFill>
                <a:latin typeface="Cambria Math" panose="02040503050406030204" pitchFamily="18" charset="0"/>
                <a:ea typeface="Cambria Math" panose="02040503050406030204" pitchFamily="18" charset="0"/>
              </a:rPr>
              <a:t>reveals that most </a:t>
            </a:r>
            <a:r>
              <a:rPr lang="en-US" sz="2000" dirty="0">
                <a:solidFill>
                  <a:schemeClr val="bg2"/>
                </a:solidFill>
                <a:latin typeface="Cambria Math" panose="02040503050406030204" pitchFamily="18" charset="0"/>
                <a:ea typeface="Cambria Math" panose="02040503050406030204" pitchFamily="18" charset="0"/>
              </a:rPr>
              <a:t>HIV infections </a:t>
            </a:r>
            <a:r>
              <a:rPr lang="en-US" sz="1400" dirty="0">
                <a:solidFill>
                  <a:srgbClr val="C00000"/>
                </a:solidFill>
                <a:latin typeface="Cambria Math" panose="02040503050406030204" pitchFamily="18" charset="0"/>
                <a:ea typeface="Cambria Math" panose="02040503050406030204" pitchFamily="18" charset="0"/>
              </a:rPr>
              <a:t>come from undiagnosed people </a:t>
            </a:r>
            <a:r>
              <a:rPr lang="en-US" sz="1400" dirty="0" smtClean="0">
                <a:solidFill>
                  <a:srgbClr val="C00000"/>
                </a:solidFill>
                <a:latin typeface="Cambria Math" panose="02040503050406030204" pitchFamily="18" charset="0"/>
                <a:ea typeface="Cambria Math" panose="02040503050406030204" pitchFamily="18" charset="0"/>
              </a:rPr>
              <a:t>and untreated </a:t>
            </a:r>
            <a:r>
              <a:rPr lang="en-US" sz="1400" dirty="0">
                <a:solidFill>
                  <a:srgbClr val="C00000"/>
                </a:solidFill>
                <a:latin typeface="Cambria Math" panose="02040503050406030204" pitchFamily="18" charset="0"/>
                <a:ea typeface="Cambria Math" panose="02040503050406030204" pitchFamily="18" charset="0"/>
              </a:rPr>
              <a:t>people, but principally </a:t>
            </a:r>
            <a:r>
              <a:rPr lang="en-US" sz="1600" dirty="0">
                <a:solidFill>
                  <a:srgbClr val="C00000"/>
                </a:solidFill>
                <a:latin typeface="Cambria Math" panose="02040503050406030204" pitchFamily="18" charset="0"/>
                <a:ea typeface="Cambria Math" panose="02040503050406030204" pitchFamily="18" charset="0"/>
              </a:rPr>
              <a:t>from</a:t>
            </a:r>
            <a:r>
              <a:rPr lang="en-US" sz="2000" b="1" dirty="0">
                <a:solidFill>
                  <a:schemeClr val="bg2"/>
                </a:solidFill>
                <a:latin typeface="Cambria Math" panose="02040503050406030204" pitchFamily="18" charset="0"/>
                <a:ea typeface="Cambria Math" panose="02040503050406030204" pitchFamily="18" charset="0"/>
              </a:rPr>
              <a:t> unaware people. </a:t>
            </a:r>
            <a:endParaRPr lang="en-US" sz="2000" b="1" dirty="0" smtClean="0">
              <a:solidFill>
                <a:schemeClr val="bg2"/>
              </a:solidFill>
              <a:latin typeface="Cambria Math" panose="02040503050406030204" pitchFamily="18" charset="0"/>
              <a:ea typeface="Cambria Math" panose="02040503050406030204" pitchFamily="18" charset="0"/>
            </a:endParaRPr>
          </a:p>
          <a:p>
            <a:pPr algn="just"/>
            <a:endParaRPr lang="en-US" sz="1400" dirty="0" smtClean="0">
              <a:solidFill>
                <a:schemeClr val="bg2"/>
              </a:solidFill>
              <a:latin typeface="Cambria Math" panose="02040503050406030204" pitchFamily="18" charset="0"/>
              <a:ea typeface="Cambria Math" panose="02040503050406030204" pitchFamily="18" charset="0"/>
            </a:endParaRPr>
          </a:p>
          <a:p>
            <a:pPr algn="just"/>
            <a:r>
              <a:rPr lang="en-US" sz="2800" dirty="0" smtClean="0">
                <a:solidFill>
                  <a:srgbClr val="002060"/>
                </a:solidFill>
                <a:latin typeface="Cambria Math" panose="02040503050406030204" pitchFamily="18" charset="0"/>
                <a:ea typeface="Cambria Math" panose="02040503050406030204" pitchFamily="18" charset="0"/>
              </a:rPr>
              <a:t>Broadcast </a:t>
            </a:r>
            <a:r>
              <a:rPr lang="en-US" sz="2800" dirty="0">
                <a:solidFill>
                  <a:srgbClr val="002060"/>
                </a:solidFill>
                <a:latin typeface="Cambria Math" panose="02040503050406030204" pitchFamily="18" charset="0"/>
                <a:ea typeface="Cambria Math" panose="02040503050406030204" pitchFamily="18" charset="0"/>
              </a:rPr>
              <a:t>media </a:t>
            </a:r>
            <a:r>
              <a:rPr lang="en-US" sz="1600" dirty="0">
                <a:solidFill>
                  <a:schemeClr val="bg2"/>
                </a:solidFill>
                <a:latin typeface="Cambria Math" panose="02040503050406030204" pitchFamily="18" charset="0"/>
                <a:ea typeface="Cambria Math" panose="02040503050406030204" pitchFamily="18" charset="0"/>
              </a:rPr>
              <a:t>have tremendous reach and </a:t>
            </a:r>
            <a:r>
              <a:rPr lang="en-US" sz="1600" dirty="0" smtClean="0">
                <a:solidFill>
                  <a:schemeClr val="bg2"/>
                </a:solidFill>
                <a:latin typeface="Cambria Math" panose="02040503050406030204" pitchFamily="18" charset="0"/>
                <a:ea typeface="Cambria Math" panose="02040503050406030204" pitchFamily="18" charset="0"/>
              </a:rPr>
              <a:t>influence, particularly </a:t>
            </a:r>
            <a:r>
              <a:rPr lang="en-US" sz="1600" dirty="0">
                <a:solidFill>
                  <a:schemeClr val="bg2"/>
                </a:solidFill>
                <a:latin typeface="Cambria Math" panose="02040503050406030204" pitchFamily="18" charset="0"/>
                <a:ea typeface="Cambria Math" panose="02040503050406030204" pitchFamily="18" charset="0"/>
              </a:rPr>
              <a:t>with young people, so in this study, we incorporate the influence </a:t>
            </a:r>
            <a:r>
              <a:rPr lang="en-US" sz="1600" dirty="0" smtClean="0">
                <a:solidFill>
                  <a:schemeClr val="bg2"/>
                </a:solidFill>
                <a:latin typeface="Cambria Math" panose="02040503050406030204" pitchFamily="18" charset="0"/>
                <a:ea typeface="Cambria Math" panose="02040503050406030204" pitchFamily="18" charset="0"/>
              </a:rPr>
              <a:t>of media </a:t>
            </a:r>
            <a:r>
              <a:rPr lang="en-US" sz="1600" dirty="0">
                <a:solidFill>
                  <a:schemeClr val="bg2"/>
                </a:solidFill>
                <a:latin typeface="Cambria Math" panose="02040503050406030204" pitchFamily="18" charset="0"/>
                <a:ea typeface="Cambria Math" panose="02040503050406030204" pitchFamily="18" charset="0"/>
              </a:rPr>
              <a:t>and investigate the effect of awareness program in disease outbreaks. </a:t>
            </a:r>
            <a:endParaRPr lang="en-US" sz="1600" dirty="0" smtClean="0">
              <a:solidFill>
                <a:schemeClr val="bg2"/>
              </a:solidFill>
              <a:latin typeface="Cambria Math" panose="02040503050406030204" pitchFamily="18" charset="0"/>
              <a:ea typeface="Cambria Math" panose="02040503050406030204" pitchFamily="18" charset="0"/>
            </a:endParaRPr>
          </a:p>
          <a:p>
            <a:pPr algn="just"/>
            <a:endParaRPr lang="en-US" sz="1600" dirty="0">
              <a:solidFill>
                <a:schemeClr val="bg2">
                  <a:lumMod val="50000"/>
                  <a:lumOff val="50000"/>
                </a:schemeClr>
              </a:solidFill>
              <a:latin typeface="Cambria Math" panose="02040503050406030204" pitchFamily="18" charset="0"/>
              <a:ea typeface="Cambria Math" panose="02040503050406030204" pitchFamily="18" charset="0"/>
            </a:endParaRPr>
          </a:p>
          <a:p>
            <a:pPr algn="just"/>
            <a:r>
              <a:rPr lang="en-US" sz="1600" dirty="0" smtClean="0">
                <a:solidFill>
                  <a:schemeClr val="bg2">
                    <a:lumMod val="50000"/>
                    <a:lumOff val="50000"/>
                  </a:schemeClr>
                </a:solidFill>
                <a:latin typeface="Cambria Math" panose="02040503050406030204" pitchFamily="18" charset="0"/>
                <a:ea typeface="Cambria Math" panose="02040503050406030204" pitchFamily="18" charset="0"/>
              </a:rPr>
              <a:t>In </a:t>
            </a:r>
            <a:r>
              <a:rPr lang="en-US" sz="1600" dirty="0">
                <a:solidFill>
                  <a:schemeClr val="bg2">
                    <a:lumMod val="50000"/>
                    <a:lumOff val="50000"/>
                  </a:schemeClr>
                </a:solidFill>
                <a:latin typeface="Cambria Math" panose="02040503050406030204" pitchFamily="18" charset="0"/>
                <a:ea typeface="Cambria Math" panose="02040503050406030204" pitchFamily="18" charset="0"/>
              </a:rPr>
              <a:t>this present study, we have analyzed a simple SI network epidemic model to </a:t>
            </a:r>
            <a:r>
              <a:rPr lang="en-US" sz="1600" dirty="0" smtClean="0">
                <a:solidFill>
                  <a:schemeClr val="bg2">
                    <a:lumMod val="50000"/>
                    <a:lumOff val="50000"/>
                  </a:schemeClr>
                </a:solidFill>
                <a:latin typeface="Cambria Math" panose="02040503050406030204" pitchFamily="18" charset="0"/>
                <a:ea typeface="Cambria Math" panose="02040503050406030204" pitchFamily="18" charset="0"/>
              </a:rPr>
              <a:t>study the </a:t>
            </a:r>
            <a:r>
              <a:rPr lang="en-US" sz="2400" b="1" dirty="0">
                <a:solidFill>
                  <a:schemeClr val="bg2">
                    <a:lumMod val="50000"/>
                    <a:lumOff val="50000"/>
                  </a:schemeClr>
                </a:solidFill>
                <a:latin typeface="Cambria Math" panose="02040503050406030204" pitchFamily="18" charset="0"/>
                <a:ea typeface="Cambria Math" panose="02040503050406030204" pitchFamily="18" charset="0"/>
              </a:rPr>
              <a:t>impact</a:t>
            </a:r>
            <a:r>
              <a:rPr lang="en-US" b="1" dirty="0">
                <a:solidFill>
                  <a:schemeClr val="bg2">
                    <a:lumMod val="50000"/>
                    <a:lumOff val="50000"/>
                  </a:schemeClr>
                </a:solidFill>
                <a:latin typeface="Cambria Math" panose="02040503050406030204" pitchFamily="18" charset="0"/>
                <a:ea typeface="Cambria Math" panose="02040503050406030204" pitchFamily="18" charset="0"/>
              </a:rPr>
              <a:t> </a:t>
            </a:r>
            <a:r>
              <a:rPr lang="en-US" sz="2400" b="1" dirty="0">
                <a:solidFill>
                  <a:schemeClr val="bg2">
                    <a:lumMod val="50000"/>
                    <a:lumOff val="50000"/>
                  </a:schemeClr>
                </a:solidFill>
                <a:latin typeface="Cambria Math" panose="02040503050406030204" pitchFamily="18" charset="0"/>
                <a:ea typeface="Cambria Math" panose="02040503050406030204" pitchFamily="18" charset="0"/>
              </a:rPr>
              <a:t>of awareness programs </a:t>
            </a:r>
            <a:r>
              <a:rPr lang="en-US" sz="1600" dirty="0">
                <a:solidFill>
                  <a:schemeClr val="bg2">
                    <a:lumMod val="50000"/>
                    <a:lumOff val="50000"/>
                  </a:schemeClr>
                </a:solidFill>
                <a:latin typeface="Cambria Math" panose="02040503050406030204" pitchFamily="18" charset="0"/>
                <a:ea typeface="Cambria Math" panose="02040503050406030204" pitchFamily="18" charset="0"/>
              </a:rPr>
              <a:t>conducted through media campaigning </a:t>
            </a:r>
            <a:r>
              <a:rPr lang="en-US" sz="2400" b="1" dirty="0">
                <a:solidFill>
                  <a:schemeClr val="bg2">
                    <a:lumMod val="50000"/>
                    <a:lumOff val="50000"/>
                  </a:schemeClr>
                </a:solidFill>
                <a:latin typeface="Cambria Math" panose="02040503050406030204" pitchFamily="18" charset="0"/>
                <a:ea typeface="Cambria Math" panose="02040503050406030204" pitchFamily="18" charset="0"/>
              </a:rPr>
              <a:t>on the </a:t>
            </a:r>
            <a:r>
              <a:rPr lang="en-US" sz="2400" b="1" dirty="0" smtClean="0">
                <a:solidFill>
                  <a:schemeClr val="bg2">
                    <a:lumMod val="50000"/>
                    <a:lumOff val="50000"/>
                  </a:schemeClr>
                </a:solidFill>
                <a:latin typeface="Cambria Math" panose="02040503050406030204" pitchFamily="18" charset="0"/>
                <a:ea typeface="Cambria Math" panose="02040503050406030204" pitchFamily="18" charset="0"/>
              </a:rPr>
              <a:t>spread of </a:t>
            </a:r>
            <a:r>
              <a:rPr lang="en-US" sz="2400" b="1" dirty="0">
                <a:solidFill>
                  <a:schemeClr val="bg2">
                    <a:lumMod val="50000"/>
                    <a:lumOff val="50000"/>
                  </a:schemeClr>
                </a:solidFill>
                <a:latin typeface="Cambria Math" panose="02040503050406030204" pitchFamily="18" charset="0"/>
                <a:ea typeface="Cambria Math" panose="02040503050406030204" pitchFamily="18" charset="0"/>
              </a:rPr>
              <a:t>HIV/AIDS </a:t>
            </a:r>
            <a:r>
              <a:rPr lang="en-US" sz="1600" dirty="0">
                <a:solidFill>
                  <a:schemeClr val="bg2">
                    <a:lumMod val="50000"/>
                    <a:lumOff val="50000"/>
                  </a:schemeClr>
                </a:solidFill>
                <a:latin typeface="Cambria Math" panose="02040503050406030204" pitchFamily="18" charset="0"/>
                <a:ea typeface="Cambria Math" panose="02040503050406030204" pitchFamily="18" charset="0"/>
              </a:rPr>
              <a:t>in a variable population with immigration. However, these results will </a:t>
            </a:r>
            <a:r>
              <a:rPr lang="en-US" sz="1600" dirty="0" smtClean="0">
                <a:solidFill>
                  <a:schemeClr val="bg2">
                    <a:lumMod val="50000"/>
                    <a:lumOff val="50000"/>
                  </a:schemeClr>
                </a:solidFill>
                <a:latin typeface="Cambria Math" panose="02040503050406030204" pitchFamily="18" charset="0"/>
                <a:ea typeface="Cambria Math" panose="02040503050406030204" pitchFamily="18" charset="0"/>
              </a:rPr>
              <a:t>fall into </a:t>
            </a:r>
            <a:r>
              <a:rPr lang="en-US" sz="1600" dirty="0">
                <a:solidFill>
                  <a:schemeClr val="bg2">
                    <a:lumMod val="50000"/>
                    <a:lumOff val="50000"/>
                  </a:schemeClr>
                </a:solidFill>
                <a:latin typeface="Cambria Math" panose="02040503050406030204" pitchFamily="18" charset="0"/>
                <a:ea typeface="Cambria Math" panose="02040503050406030204" pitchFamily="18" charset="0"/>
              </a:rPr>
              <a:t>the non-network epidemic models category</a:t>
            </a:r>
            <a:endParaRPr lang="en-US" sz="3600" dirty="0">
              <a:solidFill>
                <a:schemeClr val="bg2">
                  <a:lumMod val="50000"/>
                  <a:lumOff val="50000"/>
                </a:schemeClr>
              </a:solidFill>
              <a:latin typeface="Cambria Math" panose="02040503050406030204" pitchFamily="18" charset="0"/>
              <a:ea typeface="Cambria Math" panose="02040503050406030204" pitchFamily="18" charset="0"/>
            </a:endParaRPr>
          </a:p>
        </p:txBody>
      </p:sp>
      <p:pic>
        <p:nvPicPr>
          <p:cNvPr id="10" name="Picture 9"/>
          <p:cNvPicPr>
            <a:picLocks noChangeAspect="1"/>
          </p:cNvPicPr>
          <p:nvPr/>
        </p:nvPicPr>
        <p:blipFill>
          <a:blip r:embed="rId2"/>
          <a:stretch>
            <a:fillRect/>
          </a:stretch>
        </p:blipFill>
        <p:spPr>
          <a:xfrm>
            <a:off x="0" y="0"/>
            <a:ext cx="1905000" cy="1371600"/>
          </a:xfrm>
          <a:prstGeom prst="rect">
            <a:avLst/>
          </a:prstGeom>
        </p:spPr>
      </p:pic>
      <p:pic>
        <p:nvPicPr>
          <p:cNvPr id="11" name="Picture 10"/>
          <p:cNvPicPr>
            <a:picLocks noChangeAspect="1"/>
          </p:cNvPicPr>
          <p:nvPr/>
        </p:nvPicPr>
        <p:blipFill>
          <a:blip r:embed="rId3"/>
          <a:stretch>
            <a:fillRect/>
          </a:stretch>
        </p:blipFill>
        <p:spPr>
          <a:xfrm>
            <a:off x="7088400" y="2209800"/>
            <a:ext cx="1827000" cy="2209800"/>
          </a:xfrm>
          <a:prstGeom prst="rect">
            <a:avLst/>
          </a:prstGeom>
        </p:spPr>
      </p:pic>
      <p:pic>
        <p:nvPicPr>
          <p:cNvPr id="12" name="Picture 11"/>
          <p:cNvPicPr>
            <a:picLocks noChangeAspect="1"/>
          </p:cNvPicPr>
          <p:nvPr/>
        </p:nvPicPr>
        <p:blipFill rotWithShape="1">
          <a:blip r:embed="rId4"/>
          <a:srcRect r="10419"/>
          <a:stretch/>
        </p:blipFill>
        <p:spPr>
          <a:xfrm>
            <a:off x="6816090" y="4459004"/>
            <a:ext cx="2362200" cy="2368516"/>
          </a:xfrm>
          <a:prstGeom prst="rect">
            <a:avLst/>
          </a:prstGeom>
        </p:spPr>
      </p:pic>
      <p:pic>
        <p:nvPicPr>
          <p:cNvPr id="13" name="Picture 12"/>
          <p:cNvPicPr>
            <a:picLocks noChangeAspect="1"/>
          </p:cNvPicPr>
          <p:nvPr/>
        </p:nvPicPr>
        <p:blipFill>
          <a:blip r:embed="rId5" cstate="print"/>
          <a:stretch>
            <a:fillRect/>
          </a:stretch>
        </p:blipFill>
        <p:spPr>
          <a:xfrm>
            <a:off x="6534150" y="1784824"/>
            <a:ext cx="2590800" cy="466344"/>
          </a:xfrm>
          <a:prstGeom prst="rect">
            <a:avLst/>
          </a:prstGeom>
        </p:spPr>
      </p:pic>
    </p:spTree>
    <p:extLst>
      <p:ext uri="{BB962C8B-B14F-4D97-AF65-F5344CB8AC3E}">
        <p14:creationId xmlns:p14="http://schemas.microsoft.com/office/powerpoint/2010/main" val="37602122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0" y="106680"/>
            <a:ext cx="3124200" cy="1874520"/>
          </a:xfrm>
          <a:prstGeom prst="rect">
            <a:avLst/>
          </a:prstGeom>
        </p:spPr>
      </p:pic>
      <p:pic>
        <p:nvPicPr>
          <p:cNvPr id="4" name="Picture 3"/>
          <p:cNvPicPr>
            <a:picLocks noChangeAspect="1"/>
          </p:cNvPicPr>
          <p:nvPr/>
        </p:nvPicPr>
        <p:blipFill>
          <a:blip r:embed="rId3"/>
          <a:stretch>
            <a:fillRect/>
          </a:stretch>
        </p:blipFill>
        <p:spPr>
          <a:xfrm>
            <a:off x="76200" y="1914450"/>
            <a:ext cx="6858001" cy="1057350"/>
          </a:xfrm>
          <a:prstGeom prst="rect">
            <a:avLst/>
          </a:prstGeom>
        </p:spPr>
      </p:pic>
      <p:pic>
        <p:nvPicPr>
          <p:cNvPr id="5" name="Picture 4"/>
          <p:cNvPicPr>
            <a:picLocks noChangeAspect="1"/>
          </p:cNvPicPr>
          <p:nvPr/>
        </p:nvPicPr>
        <p:blipFill>
          <a:blip r:embed="rId4"/>
          <a:stretch>
            <a:fillRect/>
          </a:stretch>
        </p:blipFill>
        <p:spPr>
          <a:xfrm>
            <a:off x="4379201" y="880560"/>
            <a:ext cx="268999" cy="311520"/>
          </a:xfrm>
          <a:prstGeom prst="rect">
            <a:avLst/>
          </a:prstGeom>
        </p:spPr>
      </p:pic>
      <p:pic>
        <p:nvPicPr>
          <p:cNvPr id="7" name="Picture 6"/>
          <p:cNvPicPr>
            <a:picLocks noChangeAspect="1"/>
          </p:cNvPicPr>
          <p:nvPr/>
        </p:nvPicPr>
        <p:blipFill>
          <a:blip r:embed="rId5"/>
          <a:stretch>
            <a:fillRect/>
          </a:stretch>
        </p:blipFill>
        <p:spPr>
          <a:xfrm>
            <a:off x="134706" y="2895600"/>
            <a:ext cx="4742094" cy="3124200"/>
          </a:xfrm>
          <a:prstGeom prst="rect">
            <a:avLst/>
          </a:prstGeom>
        </p:spPr>
      </p:pic>
      <p:pic>
        <p:nvPicPr>
          <p:cNvPr id="8" name="Picture 7"/>
          <p:cNvPicPr>
            <a:picLocks noChangeAspect="1"/>
          </p:cNvPicPr>
          <p:nvPr/>
        </p:nvPicPr>
        <p:blipFill>
          <a:blip r:embed="rId6"/>
          <a:srcRect b="87684"/>
          <a:stretch>
            <a:fillRect/>
          </a:stretch>
        </p:blipFill>
        <p:spPr>
          <a:xfrm>
            <a:off x="2971800" y="4876800"/>
            <a:ext cx="6046471" cy="228600"/>
          </a:xfrm>
          <a:prstGeom prst="rect">
            <a:avLst/>
          </a:prstGeom>
        </p:spPr>
      </p:pic>
      <p:pic>
        <p:nvPicPr>
          <p:cNvPr id="9" name="Picture 8"/>
          <p:cNvPicPr>
            <a:picLocks noChangeAspect="1"/>
          </p:cNvPicPr>
          <p:nvPr/>
        </p:nvPicPr>
        <p:blipFill>
          <a:blip r:embed="rId6"/>
          <a:srcRect t="12316" r="14304" b="79473"/>
          <a:stretch>
            <a:fillRect/>
          </a:stretch>
        </p:blipFill>
        <p:spPr>
          <a:xfrm>
            <a:off x="3429000" y="5105400"/>
            <a:ext cx="5181600" cy="152400"/>
          </a:xfrm>
          <a:prstGeom prst="rect">
            <a:avLst/>
          </a:prstGeom>
        </p:spPr>
      </p:pic>
      <p:pic>
        <p:nvPicPr>
          <p:cNvPr id="409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0"/>
            <a:ext cx="4192782" cy="1192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 y="6185355"/>
            <a:ext cx="3810000" cy="679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66079" y="6185355"/>
            <a:ext cx="4954121" cy="622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79996" y="1200150"/>
            <a:ext cx="1438275" cy="55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39793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3674" t="1870" r="6938" b="2738"/>
          <a:stretch/>
        </p:blipFill>
        <p:spPr>
          <a:xfrm>
            <a:off x="0" y="-11430"/>
            <a:ext cx="9144000" cy="3538286"/>
          </a:xfrm>
          <a:prstGeom prst="rect">
            <a:avLst/>
          </a:prstGeom>
        </p:spPr>
      </p:pic>
      <p:pic>
        <p:nvPicPr>
          <p:cNvPr id="4" name="Picture 3"/>
          <p:cNvPicPr>
            <a:picLocks noChangeAspect="1"/>
          </p:cNvPicPr>
          <p:nvPr/>
        </p:nvPicPr>
        <p:blipFill>
          <a:blip r:embed="rId3"/>
          <a:stretch>
            <a:fillRect/>
          </a:stretch>
        </p:blipFill>
        <p:spPr>
          <a:xfrm>
            <a:off x="0" y="3526856"/>
            <a:ext cx="9174480" cy="3331144"/>
          </a:xfrm>
          <a:prstGeom prst="rect">
            <a:avLst/>
          </a:prstGeom>
        </p:spPr>
      </p:pic>
    </p:spTree>
    <p:extLst>
      <p:ext uri="{BB962C8B-B14F-4D97-AF65-F5344CB8AC3E}">
        <p14:creationId xmlns:p14="http://schemas.microsoft.com/office/powerpoint/2010/main" val="21211103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3352800"/>
          </a:xfrm>
          <a:prstGeom prst="rect">
            <a:avLst/>
          </a:prstGeom>
        </p:spPr>
      </p:pic>
      <p:pic>
        <p:nvPicPr>
          <p:cNvPr id="3" name="Picture 2"/>
          <p:cNvPicPr>
            <a:picLocks noChangeAspect="1"/>
          </p:cNvPicPr>
          <p:nvPr/>
        </p:nvPicPr>
        <p:blipFill>
          <a:blip r:embed="rId3"/>
          <a:stretch>
            <a:fillRect/>
          </a:stretch>
        </p:blipFill>
        <p:spPr>
          <a:xfrm>
            <a:off x="1" y="3657600"/>
            <a:ext cx="9144000" cy="3200400"/>
          </a:xfrm>
          <a:prstGeom prst="rect">
            <a:avLst/>
          </a:prstGeom>
        </p:spPr>
      </p:pic>
    </p:spTree>
    <p:extLst>
      <p:ext uri="{BB962C8B-B14F-4D97-AF65-F5344CB8AC3E}">
        <p14:creationId xmlns:p14="http://schemas.microsoft.com/office/powerpoint/2010/main" val="22284997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0480"/>
            <a:ext cx="9144000" cy="3154479"/>
          </a:xfrm>
          <a:prstGeom prst="rect">
            <a:avLst/>
          </a:prstGeom>
        </p:spPr>
      </p:pic>
      <p:pic>
        <p:nvPicPr>
          <p:cNvPr id="3" name="Picture 2"/>
          <p:cNvPicPr>
            <a:picLocks noChangeAspect="1"/>
          </p:cNvPicPr>
          <p:nvPr/>
        </p:nvPicPr>
        <p:blipFill>
          <a:blip r:embed="rId3"/>
          <a:stretch>
            <a:fillRect/>
          </a:stretch>
        </p:blipFill>
        <p:spPr>
          <a:xfrm>
            <a:off x="0" y="3276600"/>
            <a:ext cx="9144000" cy="3581400"/>
          </a:xfrm>
          <a:prstGeom prst="rect">
            <a:avLst/>
          </a:prstGeom>
        </p:spPr>
      </p:pic>
    </p:spTree>
    <p:extLst>
      <p:ext uri="{BB962C8B-B14F-4D97-AF65-F5344CB8AC3E}">
        <p14:creationId xmlns:p14="http://schemas.microsoft.com/office/powerpoint/2010/main" val="39120953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8991600" cy="3733800"/>
          </a:xfrm>
          <a:prstGeom prst="rect">
            <a:avLst/>
          </a:prstGeom>
        </p:spPr>
      </p:pic>
      <p:pic>
        <p:nvPicPr>
          <p:cNvPr id="3" name="Picture 2"/>
          <p:cNvPicPr>
            <a:picLocks noChangeAspect="1"/>
          </p:cNvPicPr>
          <p:nvPr/>
        </p:nvPicPr>
        <p:blipFill>
          <a:blip r:embed="rId3"/>
          <a:stretch>
            <a:fillRect/>
          </a:stretch>
        </p:blipFill>
        <p:spPr>
          <a:xfrm>
            <a:off x="76200" y="3810000"/>
            <a:ext cx="8915399" cy="3070860"/>
          </a:xfrm>
          <a:prstGeom prst="rect">
            <a:avLst/>
          </a:prstGeom>
        </p:spPr>
      </p:pic>
    </p:spTree>
    <p:extLst>
      <p:ext uri="{BB962C8B-B14F-4D97-AF65-F5344CB8AC3E}">
        <p14:creationId xmlns:p14="http://schemas.microsoft.com/office/powerpoint/2010/main" val="16740845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524000"/>
            <a:ext cx="8839200" cy="2800767"/>
          </a:xfrm>
          <a:prstGeom prst="rect">
            <a:avLst/>
          </a:prstGeom>
        </p:spPr>
        <p:txBody>
          <a:bodyPr wrap="square">
            <a:spAutoFit/>
          </a:bodyPr>
          <a:lstStyle/>
          <a:p>
            <a:pPr marL="285750" indent="-285750" algn="just">
              <a:buFont typeface="Wingdings" panose="05000000000000000000" pitchFamily="2" charset="2"/>
              <a:buChar char="ü"/>
            </a:pPr>
            <a:r>
              <a:rPr lang="en-US" sz="1600" b="1" dirty="0">
                <a:solidFill>
                  <a:srgbClr val="002060"/>
                </a:solidFill>
              </a:rPr>
              <a:t>In the modeling process, it is assumed that media campaigns </a:t>
            </a:r>
            <a:r>
              <a:rPr lang="en-US" sz="1600" b="1" dirty="0" smtClean="0">
                <a:solidFill>
                  <a:srgbClr val="002060"/>
                </a:solidFill>
              </a:rPr>
              <a:t>create awareness </a:t>
            </a:r>
            <a:r>
              <a:rPr lang="en-US" sz="1600" b="1" dirty="0">
                <a:solidFill>
                  <a:srgbClr val="002060"/>
                </a:solidFill>
              </a:rPr>
              <a:t>regarding personal protection as well as control AIDS. </a:t>
            </a:r>
            <a:endParaRPr lang="en-US" sz="1600" b="1" dirty="0" smtClean="0">
              <a:solidFill>
                <a:srgbClr val="002060"/>
              </a:solidFill>
            </a:endParaRPr>
          </a:p>
          <a:p>
            <a:pPr marL="285750" indent="-285750" algn="just">
              <a:buFont typeface="Wingdings" panose="05000000000000000000" pitchFamily="2" charset="2"/>
              <a:buChar char="ü"/>
            </a:pPr>
            <a:endParaRPr lang="en-US" sz="1600" b="1" dirty="0">
              <a:solidFill>
                <a:srgbClr val="002060"/>
              </a:solidFill>
            </a:endParaRPr>
          </a:p>
          <a:p>
            <a:pPr marL="285750" indent="-285750" algn="just">
              <a:buFont typeface="Wingdings" panose="05000000000000000000" pitchFamily="2" charset="2"/>
              <a:buChar char="ü"/>
            </a:pPr>
            <a:endParaRPr lang="en-US" sz="1600" b="1" dirty="0" smtClean="0">
              <a:solidFill>
                <a:srgbClr val="002060"/>
              </a:solidFill>
            </a:endParaRPr>
          </a:p>
          <a:p>
            <a:pPr marL="285750" indent="-285750" algn="just">
              <a:buFont typeface="Wingdings" panose="05000000000000000000" pitchFamily="2" charset="2"/>
              <a:buChar char="ü"/>
            </a:pPr>
            <a:r>
              <a:rPr lang="en-US" sz="1600" b="1" dirty="0" smtClean="0">
                <a:solidFill>
                  <a:srgbClr val="002060"/>
                </a:solidFill>
              </a:rPr>
              <a:t>Individuals of this class not only protect themselves from the infection, but being aware they also take part in reducing AIDS  by taking precautions.</a:t>
            </a:r>
          </a:p>
          <a:p>
            <a:pPr marL="285750" indent="-285750" algn="just">
              <a:buFont typeface="Wingdings" panose="05000000000000000000" pitchFamily="2" charset="2"/>
              <a:buChar char="ü"/>
            </a:pPr>
            <a:endParaRPr lang="en-US" sz="1600" b="1" dirty="0" smtClean="0">
              <a:solidFill>
                <a:srgbClr val="002060"/>
              </a:solidFill>
            </a:endParaRPr>
          </a:p>
          <a:p>
            <a:pPr marL="285750" indent="-285750" algn="just">
              <a:buFont typeface="Wingdings" panose="05000000000000000000" pitchFamily="2" charset="2"/>
              <a:buChar char="ü"/>
            </a:pPr>
            <a:endParaRPr lang="en-US" sz="1600" b="1" dirty="0" smtClean="0">
              <a:solidFill>
                <a:srgbClr val="002060"/>
              </a:solidFill>
            </a:endParaRPr>
          </a:p>
          <a:p>
            <a:pPr marL="285750" indent="-285750" algn="just">
              <a:buFont typeface="Wingdings" panose="05000000000000000000" pitchFamily="2" charset="2"/>
              <a:buChar char="ü"/>
            </a:pPr>
            <a:r>
              <a:rPr lang="en-US" sz="1600" b="1" dirty="0" smtClean="0">
                <a:solidFill>
                  <a:srgbClr val="002060"/>
                </a:solidFill>
              </a:rPr>
              <a:t>Awareness </a:t>
            </a:r>
            <a:r>
              <a:rPr lang="en-US" sz="1600" b="1" dirty="0">
                <a:solidFill>
                  <a:srgbClr val="002060"/>
                </a:solidFill>
              </a:rPr>
              <a:t>programs reduce the infection rate, shorten the rate of </a:t>
            </a:r>
            <a:r>
              <a:rPr lang="en-US" sz="1600" b="1" dirty="0" smtClean="0">
                <a:solidFill>
                  <a:srgbClr val="002060"/>
                </a:solidFill>
              </a:rPr>
              <a:t>disease transmission </a:t>
            </a:r>
            <a:r>
              <a:rPr lang="en-US" sz="1600" b="1" dirty="0">
                <a:solidFill>
                  <a:srgbClr val="002060"/>
                </a:solidFill>
              </a:rPr>
              <a:t>and cut down the size of the disease</a:t>
            </a:r>
            <a:r>
              <a:rPr lang="en-US" sz="1600" b="1" dirty="0" smtClean="0">
                <a:solidFill>
                  <a:srgbClr val="002060"/>
                </a:solidFill>
              </a:rPr>
              <a:t>.</a:t>
            </a:r>
          </a:p>
          <a:p>
            <a:pPr algn="just"/>
            <a:endParaRPr lang="en-US" sz="1600" b="1" dirty="0" smtClean="0">
              <a:solidFill>
                <a:srgbClr val="002060"/>
              </a:solidFill>
            </a:endParaRPr>
          </a:p>
        </p:txBody>
      </p:sp>
      <p:sp>
        <p:nvSpPr>
          <p:cNvPr id="3" name="TextBox 2"/>
          <p:cNvSpPr txBox="1"/>
          <p:nvPr/>
        </p:nvSpPr>
        <p:spPr>
          <a:xfrm>
            <a:off x="0" y="0"/>
            <a:ext cx="4114800" cy="523220"/>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pPr algn="ctr"/>
            <a:r>
              <a:rPr lang="en-US" sz="2800" b="1" dirty="0" smtClean="0">
                <a:effectLst>
                  <a:outerShdw blurRad="38100" dist="38100" dir="2700000" algn="tl">
                    <a:srgbClr val="000000">
                      <a:alpha val="43137"/>
                    </a:srgbClr>
                  </a:outerShdw>
                </a:effectLst>
              </a:rPr>
              <a:t>Discussions </a:t>
            </a:r>
            <a:endParaRPr lang="en-US" sz="2800"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stretch>
            <a:fillRect/>
          </a:stretch>
        </p:blipFill>
        <p:spPr>
          <a:xfrm>
            <a:off x="7593329" y="5282684"/>
            <a:ext cx="1219200" cy="1447800"/>
          </a:xfrm>
          <a:prstGeom prst="rect">
            <a:avLst/>
          </a:prstGeom>
        </p:spPr>
      </p:pic>
      <p:pic>
        <p:nvPicPr>
          <p:cNvPr id="5" name="Picture 4"/>
          <p:cNvPicPr>
            <a:picLocks noChangeAspect="1"/>
          </p:cNvPicPr>
          <p:nvPr/>
        </p:nvPicPr>
        <p:blipFill rotWithShape="1">
          <a:blip r:embed="rId3"/>
          <a:srcRect t="5208"/>
          <a:stretch/>
        </p:blipFill>
        <p:spPr>
          <a:xfrm>
            <a:off x="3248025" y="5106390"/>
            <a:ext cx="2466975" cy="1751610"/>
          </a:xfrm>
          <a:prstGeom prst="rect">
            <a:avLst/>
          </a:prstGeom>
        </p:spPr>
      </p:pic>
      <p:pic>
        <p:nvPicPr>
          <p:cNvPr id="6" name="Picture 5"/>
          <p:cNvPicPr>
            <a:picLocks noChangeAspect="1"/>
          </p:cNvPicPr>
          <p:nvPr/>
        </p:nvPicPr>
        <p:blipFill>
          <a:blip r:embed="rId4"/>
          <a:stretch>
            <a:fillRect/>
          </a:stretch>
        </p:blipFill>
        <p:spPr>
          <a:xfrm>
            <a:off x="76200" y="5282684"/>
            <a:ext cx="1766231" cy="1447800"/>
          </a:xfrm>
          <a:prstGeom prst="rect">
            <a:avLst/>
          </a:prstGeom>
        </p:spPr>
      </p:pic>
    </p:spTree>
    <p:extLst>
      <p:ext uri="{BB962C8B-B14F-4D97-AF65-F5344CB8AC3E}">
        <p14:creationId xmlns:p14="http://schemas.microsoft.com/office/powerpoint/2010/main" val="23302092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4648200" y="40818"/>
            <a:ext cx="4495800" cy="6740982"/>
          </a:xfrm>
          <a:prstGeom prst="rect">
            <a:avLst/>
          </a:prstGeom>
          <a:noFill/>
          <a:ln w="9525">
            <a:noFill/>
            <a:miter lim="800000"/>
            <a:headEnd/>
            <a:tailEnd/>
          </a:ln>
          <a:effectLst/>
        </p:spPr>
      </p:pic>
      <p:sp>
        <p:nvSpPr>
          <p:cNvPr id="3" name="Rectangle 2"/>
          <p:cNvSpPr/>
          <p:nvPr/>
        </p:nvSpPr>
        <p:spPr>
          <a:xfrm>
            <a:off x="0" y="41493"/>
            <a:ext cx="4572000" cy="6740307"/>
          </a:xfrm>
          <a:prstGeom prst="rect">
            <a:avLst/>
          </a:prstGeom>
        </p:spPr>
        <p:txBody>
          <a:bodyPr wrap="square">
            <a:spAutoFit/>
          </a:bodyPr>
          <a:lstStyle/>
          <a:p>
            <a:pPr algn="just" fontAlgn="base"/>
            <a:r>
              <a:rPr lang="en-US" sz="1200" dirty="0" smtClean="0">
                <a:solidFill>
                  <a:srgbClr val="002060"/>
                </a:solidFill>
              </a:rPr>
              <a:t>The book discusses different therapeutic approaches based on different mathematical models to control the HIV/AIDS disease transmission. It uses clinical data, collected from different cited sources, to formulate the deterministic as well as stochastic mathematical models of HIV/AIDS. It provides complementary approaches, from deterministic and stochastic points of view, to optimal control strategy with perfect drug adherence and also tries to seek viewpoints of the same issue from different angles with various mathematical models to computer simulations. The book presents essential methods and techniques for students who are interested in designing epidemiological models on HIV/AIDS. It also guides research scientists, working in the periphery of mathematical modeling, and helps them to explore a hypothetical method by examining its consequences in the form of a mathematical modeling and making some scientific predictions.</a:t>
            </a:r>
          </a:p>
          <a:p>
            <a:pPr algn="just" fontAlgn="base"/>
            <a:r>
              <a:rPr lang="en-US" sz="1200" dirty="0" smtClean="0">
                <a:solidFill>
                  <a:srgbClr val="002060"/>
                </a:solidFill>
              </a:rPr>
              <a:t>The model equations, mathematical analysis and several numerical simulations that are presented in the book would serve to reveal the consequences of the logical structure of the disease transmission, quantitatively as well as qualitatively. One of the chapters introduces the optimal control approach towards the mathematical models, describing the optimal drug dosage process that is discussed with the basic deterministic models dealing with stability analysis. Another one chapter deals with the mathematical analysis for the perfect drug adherence for different drug dynamics during the treatment management. The last chapter of the book consists the stochastic approach to the disease dynamics on HIV/AIDS. This method helps to move the disease HIV/AIDS to extinction as the time to increase. This book will appeal to undergraduate and postgraduate students, as well as researchers, who are studying and working in the field of bio-mathematical modeling on infectious diseases, applied mathematics, health informatics, applied statistics and qualitative public health, etc. Social workers, who are working in the field of HIV, will also find the book useful for complements.</a:t>
            </a:r>
            <a:endParaRPr lang="en-US" sz="1200" dirty="0">
              <a:solidFill>
                <a:srgbClr val="002060"/>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4436" y="-240148"/>
            <a:ext cx="9158435" cy="7402948"/>
          </a:xfrm>
          <a:prstGeom prst="rect">
            <a:avLst/>
          </a:prstGeom>
        </p:spPr>
      </p:pic>
    </p:spTree>
    <p:extLst>
      <p:ext uri="{BB962C8B-B14F-4D97-AF65-F5344CB8AC3E}">
        <p14:creationId xmlns:p14="http://schemas.microsoft.com/office/powerpoint/2010/main" val="23316470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hina_ppt_hiv_il2">
  <a:themeElements>
    <a:clrScheme name="Default Design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fontScheme name="Default Design">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Default Design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china_ppt_hiv_il2">
  <a:themeElements>
    <a:clrScheme name="Default Design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fontScheme name="Default Design">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Default Design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1105</TotalTime>
  <Words>1808</Words>
  <Application>Microsoft Office PowerPoint</Application>
  <PresentationFormat>On-screen Show (4:3)</PresentationFormat>
  <Paragraphs>196</Paragraphs>
  <Slides>32</Slides>
  <Notes>6</Notes>
  <HiddenSlides>0</HiddenSlides>
  <MMClips>0</MMClips>
  <ScaleCrop>false</ScaleCrop>
  <HeadingPairs>
    <vt:vector size="4" baseType="variant">
      <vt:variant>
        <vt:lpstr>Theme</vt:lpstr>
      </vt:variant>
      <vt:variant>
        <vt:i4>5</vt:i4>
      </vt:variant>
      <vt:variant>
        <vt:lpstr>Slide Titles</vt:lpstr>
      </vt:variant>
      <vt:variant>
        <vt:i4>32</vt:i4>
      </vt:variant>
    </vt:vector>
  </HeadingPairs>
  <TitlesOfParts>
    <vt:vector size="37" baseType="lpstr">
      <vt:lpstr>Office Theme</vt:lpstr>
      <vt:lpstr>china_ppt_hiv_il2</vt:lpstr>
      <vt:lpstr>1_china_ppt_hiv_il2</vt:lpstr>
      <vt:lpstr>Custom Design</vt:lpstr>
      <vt:lpstr>1_Custom Design</vt:lpstr>
      <vt:lpstr>Mathematical models on the dogmas of HIV contagions</vt:lpstr>
      <vt:lpstr>Contents of My Talk</vt:lpstr>
      <vt:lpstr>What is AIDS?</vt:lpstr>
      <vt:lpstr>Historical background of HIV/AIDS </vt:lpstr>
      <vt:lpstr>Structure &amp; Manifestation of HIV Virion</vt:lpstr>
      <vt:lpstr>PowerPoint Presentation</vt:lpstr>
      <vt:lpstr>How is HIV Transmitted?</vt:lpstr>
      <vt:lpstr>HIV: A Global Pandemic</vt:lpstr>
      <vt:lpstr>Clinical Latency Period</vt:lpstr>
      <vt:lpstr>Modeling the HIV System  Our Approach</vt:lpstr>
      <vt:lpstr>Published papers in this field</vt:lpstr>
      <vt:lpstr>PowerPoint Presentation</vt:lpstr>
      <vt:lpstr>PowerPoint Presentation</vt:lpstr>
      <vt:lpstr> Anti-viral drug treatment along with immune activator IL-2: a control based mathematical approach for HIV infection </vt:lpstr>
      <vt:lpstr>Formulation of the basic model as implicit form </vt:lpstr>
      <vt:lpstr>Drug therapy with perfect adherence in explicit form</vt:lpstr>
      <vt:lpstr>Numerical Simulation of both explicit and implicit model </vt:lpstr>
      <vt:lpstr>Numerical Simulation of both explicit and implicit model </vt:lpstr>
      <vt:lpstr>PowerPoint Presentation</vt:lpstr>
      <vt:lpstr>PowerPoint Presentation</vt:lpstr>
      <vt:lpstr>PowerPoint Presentation</vt:lpstr>
      <vt:lpstr>PowerPoint Presentation</vt:lpstr>
      <vt:lpstr>Discussions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Mathematical models on the dogmas of HIV contagions</dc:title>
  <dc:creator>user</dc:creator>
  <cp:lastModifiedBy>PKR-NETBOOK</cp:lastModifiedBy>
  <cp:revision>73</cp:revision>
  <dcterms:created xsi:type="dcterms:W3CDTF">2015-09-28T11:00:47Z</dcterms:created>
  <dcterms:modified xsi:type="dcterms:W3CDTF">2015-10-03T12:33:23Z</dcterms:modified>
</cp:coreProperties>
</file>