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9"/>
  </p:notesMasterIdLst>
  <p:handoutMasterIdLst>
    <p:handoutMasterId r:id="rId90"/>
  </p:handoutMasterIdLst>
  <p:sldIdLst>
    <p:sldId id="256" r:id="rId2"/>
    <p:sldId id="327" r:id="rId3"/>
    <p:sldId id="264" r:id="rId4"/>
    <p:sldId id="265" r:id="rId5"/>
    <p:sldId id="266" r:id="rId6"/>
    <p:sldId id="267" r:id="rId7"/>
    <p:sldId id="268" r:id="rId8"/>
    <p:sldId id="269" r:id="rId9"/>
    <p:sldId id="330" r:id="rId10"/>
    <p:sldId id="270" r:id="rId11"/>
    <p:sldId id="271" r:id="rId12"/>
    <p:sldId id="273" r:id="rId13"/>
    <p:sldId id="274" r:id="rId14"/>
    <p:sldId id="275" r:id="rId15"/>
    <p:sldId id="331" r:id="rId16"/>
    <p:sldId id="333" r:id="rId17"/>
    <p:sldId id="332" r:id="rId18"/>
    <p:sldId id="374" r:id="rId19"/>
    <p:sldId id="279" r:id="rId20"/>
    <p:sldId id="342" r:id="rId21"/>
    <p:sldId id="343" r:id="rId22"/>
    <p:sldId id="382" r:id="rId23"/>
    <p:sldId id="283" r:id="rId24"/>
    <p:sldId id="284" r:id="rId25"/>
    <p:sldId id="336" r:id="rId26"/>
    <p:sldId id="285" r:id="rId27"/>
    <p:sldId id="337" r:id="rId28"/>
    <p:sldId id="376" r:id="rId29"/>
    <p:sldId id="286" r:id="rId30"/>
    <p:sldId id="383" r:id="rId31"/>
    <p:sldId id="287" r:id="rId32"/>
    <p:sldId id="344" r:id="rId33"/>
    <p:sldId id="345" r:id="rId34"/>
    <p:sldId id="288" r:id="rId35"/>
    <p:sldId id="339" r:id="rId36"/>
    <p:sldId id="319" r:id="rId37"/>
    <p:sldId id="341" r:id="rId38"/>
    <p:sldId id="377" r:id="rId39"/>
    <p:sldId id="290" r:id="rId40"/>
    <p:sldId id="340" r:id="rId41"/>
    <p:sldId id="346" r:id="rId42"/>
    <p:sldId id="291" r:id="rId43"/>
    <p:sldId id="381" r:id="rId44"/>
    <p:sldId id="292" r:id="rId45"/>
    <p:sldId id="349" r:id="rId46"/>
    <p:sldId id="350" r:id="rId47"/>
    <p:sldId id="347" r:id="rId48"/>
    <p:sldId id="293" r:id="rId49"/>
    <p:sldId id="384" r:id="rId50"/>
    <p:sldId id="296" r:id="rId51"/>
    <p:sldId id="297" r:id="rId52"/>
    <p:sldId id="348" r:id="rId53"/>
    <p:sldId id="351" r:id="rId54"/>
    <p:sldId id="352" r:id="rId55"/>
    <p:sldId id="353" r:id="rId56"/>
    <p:sldId id="298" r:id="rId57"/>
    <p:sldId id="354" r:id="rId58"/>
    <p:sldId id="257" r:id="rId59"/>
    <p:sldId id="328" r:id="rId60"/>
    <p:sldId id="258" r:id="rId61"/>
    <p:sldId id="373" r:id="rId62"/>
    <p:sldId id="323" r:id="rId63"/>
    <p:sldId id="325" r:id="rId64"/>
    <p:sldId id="321" r:id="rId65"/>
    <p:sldId id="260" r:id="rId66"/>
    <p:sldId id="385" r:id="rId67"/>
    <p:sldId id="302" r:id="rId68"/>
    <p:sldId id="355" r:id="rId69"/>
    <p:sldId id="357" r:id="rId70"/>
    <p:sldId id="372" r:id="rId71"/>
    <p:sldId id="371" r:id="rId72"/>
    <p:sldId id="370" r:id="rId73"/>
    <p:sldId id="356" r:id="rId74"/>
    <p:sldId id="363" r:id="rId75"/>
    <p:sldId id="367" r:id="rId76"/>
    <p:sldId id="365" r:id="rId77"/>
    <p:sldId id="364" r:id="rId78"/>
    <p:sldId id="369" r:id="rId79"/>
    <p:sldId id="358" r:id="rId80"/>
    <p:sldId id="359" r:id="rId81"/>
    <p:sldId id="360" r:id="rId82"/>
    <p:sldId id="361" r:id="rId83"/>
    <p:sldId id="312" r:id="rId84"/>
    <p:sldId id="313" r:id="rId85"/>
    <p:sldId id="314" r:id="rId86"/>
    <p:sldId id="315" r:id="rId87"/>
    <p:sldId id="316" r:id="rId88"/>
  </p:sldIdLst>
  <p:sldSz cx="9144000" cy="6858000" type="screen4x3"/>
  <p:notesSz cx="6858000"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58738" autoAdjust="0"/>
  </p:normalViewPr>
  <p:slideViewPr>
    <p:cSldViewPr>
      <p:cViewPr>
        <p:scale>
          <a:sx n="75" d="100"/>
          <a:sy n="75" d="100"/>
        </p:scale>
        <p:origin x="-1002" y="486"/>
      </p:cViewPr>
      <p:guideLst>
        <p:guide orient="horz" pos="2160"/>
        <p:guide pos="2880"/>
      </p:guideLst>
    </p:cSldViewPr>
  </p:slideViewPr>
  <p:notesTextViewPr>
    <p:cViewPr>
      <p:scale>
        <a:sx n="1" d="1"/>
        <a:sy n="1" d="1"/>
      </p:scale>
      <p:origin x="0" y="0"/>
    </p:cViewPr>
  </p:notesTextViewPr>
  <p:sorterViewPr>
    <p:cViewPr>
      <p:scale>
        <a:sx n="100" d="100"/>
        <a:sy n="100" d="100"/>
      </p:scale>
      <p:origin x="0" y="1295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handoutMaster" Target="handoutMasters/handout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fld id="{73B2F69C-5A52-4436-A04E-276EC1D6D40B}" type="datetimeFigureOut">
              <a:rPr lang="en-US" smtClean="0"/>
              <a:pPr/>
              <a:t>5/15/2018</a:t>
            </a:fld>
            <a:endParaRPr lang="en-US"/>
          </a:p>
        </p:txBody>
      </p:sp>
      <p:sp>
        <p:nvSpPr>
          <p:cNvPr id="4" name="Footer Placeholder 3"/>
          <p:cNvSpPr>
            <a:spLocks noGrp="1"/>
          </p:cNvSpPr>
          <p:nvPr>
            <p:ph type="ftr" sz="quarter" idx="2"/>
          </p:nvPr>
        </p:nvSpPr>
        <p:spPr>
          <a:xfrm>
            <a:off x="0" y="9428163"/>
            <a:ext cx="2971800" cy="4968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9428163"/>
            <a:ext cx="2971800" cy="496887"/>
          </a:xfrm>
          <a:prstGeom prst="rect">
            <a:avLst/>
          </a:prstGeom>
        </p:spPr>
        <p:txBody>
          <a:bodyPr vert="horz" lIns="91440" tIns="45720" rIns="91440" bIns="45720" rtlCol="0" anchor="b"/>
          <a:lstStyle>
            <a:lvl1pPr algn="r">
              <a:defRPr sz="1200"/>
            </a:lvl1pPr>
          </a:lstStyle>
          <a:p>
            <a:fld id="{208E0C11-7FEA-4044-A4DA-DDD308909E9B}" type="slidenum">
              <a:rPr lang="en-US" smtClean="0"/>
              <a:pPr/>
              <a:t>‹#›</a:t>
            </a:fld>
            <a:endParaRPr lang="en-US"/>
          </a:p>
        </p:txBody>
      </p:sp>
    </p:spTree>
    <p:extLst>
      <p:ext uri="{BB962C8B-B14F-4D97-AF65-F5344CB8AC3E}">
        <p14:creationId xmlns:p14="http://schemas.microsoft.com/office/powerpoint/2010/main" val="603538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96332"/>
          </a:xfrm>
          <a:prstGeom prst="rect">
            <a:avLst/>
          </a:prstGeom>
        </p:spPr>
        <p:txBody>
          <a:bodyPr vert="horz" lIns="91440" tIns="45720" rIns="91440" bIns="45720" rtlCol="0"/>
          <a:lstStyle>
            <a:lvl1pPr algn="r">
              <a:defRPr sz="1200"/>
            </a:lvl1pPr>
          </a:lstStyle>
          <a:p>
            <a:fld id="{847BA159-FC7E-4A7E-BA4B-2F7C68C901E2}" type="datetimeFigureOut">
              <a:rPr lang="en-GB" smtClean="0"/>
              <a:pPr/>
              <a:t>15/05/2018</a:t>
            </a:fld>
            <a:endParaRPr lang="en-GB"/>
          </a:p>
        </p:txBody>
      </p:sp>
      <p:sp>
        <p:nvSpPr>
          <p:cNvPr id="4" name="Slide Image Placeholder 3"/>
          <p:cNvSpPr>
            <a:spLocks noGrp="1" noRot="1" noChangeAspect="1"/>
          </p:cNvSpPr>
          <p:nvPr>
            <p:ph type="sldImg" idx="2"/>
          </p:nvPr>
        </p:nvSpPr>
        <p:spPr>
          <a:xfrm>
            <a:off x="947738"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715153"/>
            <a:ext cx="548640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971800"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9428583"/>
            <a:ext cx="2971800" cy="496332"/>
          </a:xfrm>
          <a:prstGeom prst="rect">
            <a:avLst/>
          </a:prstGeom>
        </p:spPr>
        <p:txBody>
          <a:bodyPr vert="horz" lIns="91440" tIns="45720" rIns="91440" bIns="45720" rtlCol="0" anchor="b"/>
          <a:lstStyle>
            <a:lvl1pPr algn="r">
              <a:defRPr sz="1200"/>
            </a:lvl1pPr>
          </a:lstStyle>
          <a:p>
            <a:fld id="{50C26A12-17E3-41C4-8FE2-62FE61426F5E}" type="slidenum">
              <a:rPr lang="en-GB" smtClean="0"/>
              <a:pPr/>
              <a:t>‹#›</a:t>
            </a:fld>
            <a:endParaRPr lang="en-GB"/>
          </a:p>
        </p:txBody>
      </p:sp>
    </p:spTree>
    <p:extLst>
      <p:ext uri="{BB962C8B-B14F-4D97-AF65-F5344CB8AC3E}">
        <p14:creationId xmlns:p14="http://schemas.microsoft.com/office/powerpoint/2010/main" val="1007884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C26A12-17E3-41C4-8FE2-62FE61426F5E}"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my 17-18</a:t>
            </a:r>
            <a:r>
              <a:rPr lang="en-US" baseline="0" dirty="0" smtClean="0"/>
              <a:t> year career in histopathology so far, I have found testicular </a:t>
            </a:r>
            <a:r>
              <a:rPr lang="en-US" baseline="0" dirty="0" err="1" smtClean="0"/>
              <a:t>tumours</a:t>
            </a:r>
            <a:r>
              <a:rPr lang="en-US" baseline="0" dirty="0" smtClean="0"/>
              <a:t> most intriguing and it is also very fascinating to see how every case of testicular </a:t>
            </a:r>
            <a:r>
              <a:rPr lang="en-US" baseline="0" dirty="0" err="1" smtClean="0"/>
              <a:t>tumour</a:t>
            </a:r>
            <a:r>
              <a:rPr lang="en-US" baseline="0" dirty="0" smtClean="0"/>
              <a:t> is so different and yet so similar to the one earlier. I have divided my talk into a quick introduction, followed by classification and brief </a:t>
            </a:r>
            <a:r>
              <a:rPr lang="en-US" baseline="0" dirty="0" err="1" smtClean="0"/>
              <a:t>histogenesis</a:t>
            </a:r>
            <a:r>
              <a:rPr lang="en-US" baseline="0" dirty="0" smtClean="0"/>
              <a:t>. The focus of the talk will then be on addressing challenges that one may encounter in the diagnosis of some of the common testicular </a:t>
            </a:r>
            <a:r>
              <a:rPr lang="en-US" baseline="0" dirty="0" err="1" smtClean="0"/>
              <a:t>tumours</a:t>
            </a:r>
            <a:r>
              <a:rPr lang="en-US" baseline="0" dirty="0" smtClean="0"/>
              <a:t>, followed by an update in </a:t>
            </a:r>
            <a:r>
              <a:rPr lang="en-US" baseline="0" dirty="0" err="1" smtClean="0"/>
              <a:t>tumour</a:t>
            </a:r>
            <a:r>
              <a:rPr lang="en-US" baseline="0" dirty="0" smtClean="0"/>
              <a:t> staging and finally, I will conclude with a very interesting case presentation.</a:t>
            </a:r>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2</a:t>
            </a:fld>
            <a:endParaRPr lang="en-GB"/>
          </a:p>
        </p:txBody>
      </p:sp>
    </p:spTree>
    <p:extLst>
      <p:ext uri="{BB962C8B-B14F-4D97-AF65-F5344CB8AC3E}">
        <p14:creationId xmlns:p14="http://schemas.microsoft.com/office/powerpoint/2010/main" val="3759432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Testicular </a:t>
            </a:r>
            <a:r>
              <a:rPr lang="en-US" dirty="0" err="1" smtClean="0"/>
              <a:t>tumours</a:t>
            </a:r>
            <a:r>
              <a:rPr lang="en-US" dirty="0" smtClean="0"/>
              <a:t> are the most common cancers in males under the age of 45 </a:t>
            </a:r>
            <a:r>
              <a:rPr lang="en-US" dirty="0" err="1" smtClean="0"/>
              <a:t>yrs</a:t>
            </a:r>
            <a:r>
              <a:rPr lang="en-US" dirty="0" smtClean="0"/>
              <a:t> with 95% of the </a:t>
            </a:r>
            <a:r>
              <a:rPr lang="en-US" dirty="0" err="1" smtClean="0"/>
              <a:t>tumours</a:t>
            </a:r>
            <a:r>
              <a:rPr lang="en-US" dirty="0" smtClean="0"/>
              <a:t> being germ cell </a:t>
            </a:r>
            <a:r>
              <a:rPr lang="en-US" dirty="0" err="1" smtClean="0"/>
              <a:t>tumours</a:t>
            </a:r>
            <a:r>
              <a:rPr lang="en-US" dirty="0" smtClean="0"/>
              <a:t>. They are more common in White males</a:t>
            </a:r>
            <a:r>
              <a:rPr lang="en-US" baseline="0" dirty="0" smtClean="0"/>
              <a:t> in comparison to non-White males. The h</a:t>
            </a:r>
            <a:r>
              <a:rPr lang="en-US" dirty="0" smtClean="0"/>
              <a:t>ighest incidence of testicular</a:t>
            </a:r>
            <a:r>
              <a:rPr lang="en-US" baseline="0" dirty="0" smtClean="0"/>
              <a:t> cancer </a:t>
            </a:r>
            <a:r>
              <a:rPr lang="en-US" dirty="0" smtClean="0"/>
              <a:t>is found in Denmark and Switzerland,</a:t>
            </a:r>
            <a:r>
              <a:rPr lang="en-US" baseline="0" dirty="0" smtClean="0"/>
              <a:t> where the incidence is </a:t>
            </a:r>
            <a:r>
              <a:rPr lang="en-US" dirty="0" smtClean="0"/>
              <a:t>9 per 100,000 males/year (while the incidence in USA is 6/100,000/year  and in Asia and Africa the incidence is low - 1/100,000/year). The incidence is</a:t>
            </a:r>
            <a:r>
              <a:rPr lang="en-US" baseline="0" dirty="0" smtClean="0"/>
              <a:t> also high i</a:t>
            </a:r>
            <a:r>
              <a:rPr lang="en-US" dirty="0" smtClean="0"/>
              <a:t>n professional workers and in high socioeconomic status.</a:t>
            </a:r>
            <a:endParaRPr lang="en-GB" dirty="0" smtClean="0"/>
          </a:p>
          <a:p>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3</a:t>
            </a:fld>
            <a:endParaRPr lang="en-GB"/>
          </a:p>
        </p:txBody>
      </p:sp>
    </p:spTree>
    <p:extLst>
      <p:ext uri="{BB962C8B-B14F-4D97-AF65-F5344CB8AC3E}">
        <p14:creationId xmlns:p14="http://schemas.microsoft.com/office/powerpoint/2010/main" val="2094852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are four known predisposing conditions for developing germ cell </a:t>
            </a:r>
            <a:r>
              <a:rPr lang="en-US" baseline="0" dirty="0" err="1" smtClean="0"/>
              <a:t>tumours</a:t>
            </a:r>
            <a:r>
              <a:rPr lang="en-US" baseline="0" dirty="0" smtClean="0"/>
              <a:t> of the testis. The first is </a:t>
            </a:r>
          </a:p>
          <a:p>
            <a:r>
              <a:rPr lang="en-US" dirty="0" smtClean="0"/>
              <a:t>Cryptorchidism or undescended testis</a:t>
            </a:r>
            <a:r>
              <a:rPr lang="en-US" baseline="0" dirty="0" smtClean="0"/>
              <a:t> in which</a:t>
            </a:r>
            <a:r>
              <a:rPr lang="en-US" dirty="0" smtClean="0"/>
              <a:t> the risk of developing GCT is 3.5-5X and the risk persists</a:t>
            </a:r>
            <a:r>
              <a:rPr lang="en-US" baseline="0" dirty="0" smtClean="0"/>
              <a:t> even after surgery.</a:t>
            </a:r>
            <a:endParaRPr lang="en-US" dirty="0" smtClean="0"/>
          </a:p>
          <a:p>
            <a:r>
              <a:rPr lang="en-US" dirty="0" smtClean="0"/>
              <a:t>The second is</a:t>
            </a:r>
            <a:r>
              <a:rPr lang="en-US" baseline="0" dirty="0" smtClean="0"/>
              <a:t> </a:t>
            </a:r>
            <a:r>
              <a:rPr lang="en-US" dirty="0" smtClean="0"/>
              <a:t>Prior history of testicular GCT in which the risk is 5-10X in the contralateral testis</a:t>
            </a:r>
          </a:p>
          <a:p>
            <a:r>
              <a:rPr lang="en-US" dirty="0" smtClean="0"/>
              <a:t>The third is Family history (1</a:t>
            </a:r>
            <a:r>
              <a:rPr lang="en-US" baseline="30000" dirty="0" smtClean="0"/>
              <a:t>st</a:t>
            </a:r>
            <a:r>
              <a:rPr lang="en-US" dirty="0" smtClean="0"/>
              <a:t> degree male) in which the overall risk is 3-10X . The risk is highest if the affected person</a:t>
            </a:r>
            <a:r>
              <a:rPr lang="en-US" baseline="0" dirty="0" smtClean="0"/>
              <a:t> is the brother. The risk is low if the affected person is the father and least if it is the son.</a:t>
            </a:r>
            <a:endParaRPr lang="en-US" dirty="0" smtClean="0"/>
          </a:p>
          <a:p>
            <a:r>
              <a:rPr lang="en-US" dirty="0" smtClean="0"/>
              <a:t>And finally, certain disorders of sex development have the highest risk of</a:t>
            </a:r>
            <a:r>
              <a:rPr lang="en-US" baseline="0" dirty="0" smtClean="0"/>
              <a:t> 1</a:t>
            </a:r>
            <a:r>
              <a:rPr lang="en-US" dirty="0" smtClean="0"/>
              <a:t>5-50X</a:t>
            </a:r>
            <a:endParaRPr lang="en-GB" dirty="0" smtClean="0"/>
          </a:p>
          <a:p>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4</a:t>
            </a:fld>
            <a:endParaRPr lang="en-GB"/>
          </a:p>
        </p:txBody>
      </p:sp>
    </p:spTree>
    <p:extLst>
      <p:ext uri="{BB962C8B-B14F-4D97-AF65-F5344CB8AC3E}">
        <p14:creationId xmlns:p14="http://schemas.microsoft.com/office/powerpoint/2010/main" val="2002974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WHO classifies testicular </a:t>
            </a:r>
            <a:r>
              <a:rPr lang="en-US" dirty="0" err="1" smtClean="0"/>
              <a:t>tumours</a:t>
            </a:r>
            <a:r>
              <a:rPr lang="en-US" baseline="0" dirty="0" smtClean="0"/>
              <a:t> into </a:t>
            </a:r>
            <a:r>
              <a:rPr lang="en-US" dirty="0" smtClean="0"/>
              <a:t>Germ cell </a:t>
            </a:r>
            <a:r>
              <a:rPr lang="en-US" dirty="0" err="1" smtClean="0"/>
              <a:t>tumours</a:t>
            </a:r>
            <a:r>
              <a:rPr lang="en-US" dirty="0" smtClean="0"/>
              <a:t>, Sex cord stromal </a:t>
            </a:r>
            <a:r>
              <a:rPr lang="en-US" dirty="0" err="1" smtClean="0"/>
              <a:t>tumours</a:t>
            </a:r>
            <a:r>
              <a:rPr lang="en-US" dirty="0" smtClean="0"/>
              <a:t>, Mixed germ cell sex cord stromal </a:t>
            </a:r>
            <a:r>
              <a:rPr lang="en-US" dirty="0" err="1" smtClean="0"/>
              <a:t>tumours</a:t>
            </a:r>
            <a:r>
              <a:rPr lang="en-US" dirty="0" smtClean="0"/>
              <a:t>, Ovarian-type </a:t>
            </a:r>
            <a:r>
              <a:rPr lang="en-US" dirty="0" err="1" smtClean="0"/>
              <a:t>tumours</a:t>
            </a:r>
            <a:r>
              <a:rPr lang="en-US" dirty="0" smtClean="0"/>
              <a:t>, </a:t>
            </a:r>
            <a:r>
              <a:rPr lang="en-US" dirty="0" err="1" smtClean="0"/>
              <a:t>Tumours</a:t>
            </a:r>
            <a:r>
              <a:rPr lang="en-US" dirty="0" smtClean="0"/>
              <a:t> of rete, </a:t>
            </a:r>
            <a:r>
              <a:rPr lang="en-US" dirty="0" err="1" smtClean="0"/>
              <a:t>Haematopoietic</a:t>
            </a:r>
            <a:r>
              <a:rPr lang="en-US" dirty="0" smtClean="0"/>
              <a:t>, </a:t>
            </a:r>
            <a:r>
              <a:rPr lang="en-US" dirty="0" err="1" smtClean="0"/>
              <a:t>Misc</a:t>
            </a:r>
            <a:r>
              <a:rPr lang="en-US" dirty="0" smtClean="0"/>
              <a:t> (mesenchymal &amp; </a:t>
            </a:r>
            <a:r>
              <a:rPr lang="en-US" dirty="0" err="1" smtClean="0"/>
              <a:t>mets</a:t>
            </a:r>
            <a:r>
              <a:rPr lang="en-US" dirty="0" smtClean="0"/>
              <a:t>)</a:t>
            </a:r>
            <a:endParaRPr lang="en-GB" dirty="0" smtClean="0"/>
          </a:p>
          <a:p>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5</a:t>
            </a:fld>
            <a:endParaRPr lang="en-GB"/>
          </a:p>
        </p:txBody>
      </p:sp>
    </p:spTree>
    <p:extLst>
      <p:ext uri="{BB962C8B-B14F-4D97-AF65-F5344CB8AC3E}">
        <p14:creationId xmlns:p14="http://schemas.microsoft.com/office/powerpoint/2010/main" val="1919452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GCT are further classified into:</a:t>
            </a:r>
          </a:p>
          <a:p>
            <a:r>
              <a:rPr lang="en-US" dirty="0" smtClean="0"/>
              <a:t>Precursor – IGCN (unclassified and specific)</a:t>
            </a:r>
          </a:p>
          <a:p>
            <a:r>
              <a:rPr lang="en-US" dirty="0" err="1" smtClean="0"/>
              <a:t>Tumours</a:t>
            </a:r>
            <a:r>
              <a:rPr lang="en-US" dirty="0" smtClean="0"/>
              <a:t> of one histologic type –</a:t>
            </a:r>
            <a:r>
              <a:rPr lang="en-US" baseline="0" dirty="0" smtClean="0"/>
              <a:t> {</a:t>
            </a:r>
            <a:r>
              <a:rPr lang="en-US" dirty="0" err="1" smtClean="0"/>
              <a:t>Seminoma</a:t>
            </a:r>
            <a:r>
              <a:rPr lang="en-US" dirty="0" smtClean="0"/>
              <a:t>, </a:t>
            </a:r>
            <a:r>
              <a:rPr lang="en-US" dirty="0" err="1" smtClean="0"/>
              <a:t>Spermatocytic</a:t>
            </a:r>
            <a:r>
              <a:rPr lang="en-US" dirty="0" smtClean="0"/>
              <a:t> seminoma, </a:t>
            </a:r>
            <a:r>
              <a:rPr lang="en-US" dirty="0" err="1" smtClean="0"/>
              <a:t>Embryonal</a:t>
            </a:r>
            <a:r>
              <a:rPr lang="en-US" dirty="0" smtClean="0"/>
              <a:t> carcinoma,</a:t>
            </a:r>
            <a:r>
              <a:rPr lang="en-US" baseline="0" dirty="0" smtClean="0"/>
              <a:t> </a:t>
            </a:r>
            <a:r>
              <a:rPr lang="en-US" dirty="0" smtClean="0"/>
              <a:t>Yolk sac </a:t>
            </a:r>
            <a:r>
              <a:rPr lang="en-US" dirty="0" err="1" smtClean="0"/>
              <a:t>tumour</a:t>
            </a:r>
            <a:r>
              <a:rPr lang="en-US" dirty="0" smtClean="0"/>
              <a:t>, </a:t>
            </a:r>
            <a:r>
              <a:rPr lang="en-US" dirty="0" err="1" smtClean="0"/>
              <a:t>Teratoma</a:t>
            </a:r>
            <a:r>
              <a:rPr lang="en-US" dirty="0" smtClean="0"/>
              <a:t>, </a:t>
            </a:r>
            <a:r>
              <a:rPr lang="en-US" dirty="0" err="1" smtClean="0"/>
              <a:t>Choriocarcinoma</a:t>
            </a:r>
            <a:r>
              <a:rPr lang="en-US" dirty="0" smtClean="0"/>
              <a:t>}</a:t>
            </a:r>
          </a:p>
          <a:p>
            <a:r>
              <a:rPr lang="en-US" dirty="0" err="1" smtClean="0"/>
              <a:t>Tumours</a:t>
            </a:r>
            <a:r>
              <a:rPr lang="en-US" dirty="0" smtClean="0"/>
              <a:t> of more than 1 histologic type – {Mixed GCT, </a:t>
            </a:r>
            <a:r>
              <a:rPr lang="en-US" dirty="0" err="1" smtClean="0"/>
              <a:t>Polyembryoma</a:t>
            </a:r>
            <a:r>
              <a:rPr lang="en-US" dirty="0" smtClean="0"/>
              <a:t> , Diffuse </a:t>
            </a:r>
            <a:r>
              <a:rPr lang="en-US" dirty="0" err="1" smtClean="0"/>
              <a:t>embryoma</a:t>
            </a:r>
            <a:r>
              <a:rPr lang="en-US" dirty="0" smtClean="0"/>
              <a:t>}</a:t>
            </a:r>
          </a:p>
          <a:p>
            <a:r>
              <a:rPr lang="en-US" dirty="0" smtClean="0"/>
              <a:t>Regressed (burnt out) germ cell </a:t>
            </a:r>
            <a:r>
              <a:rPr lang="en-US" dirty="0" err="1" smtClean="0"/>
              <a:t>tumour</a:t>
            </a:r>
            <a:endParaRPr lang="en-GB" dirty="0" smtClean="0"/>
          </a:p>
          <a:p>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6</a:t>
            </a:fld>
            <a:endParaRPr lang="en-GB"/>
          </a:p>
        </p:txBody>
      </p:sp>
    </p:spTree>
    <p:extLst>
      <p:ext uri="{BB962C8B-B14F-4D97-AF65-F5344CB8AC3E}">
        <p14:creationId xmlns:p14="http://schemas.microsoft.com/office/powerpoint/2010/main" val="2529746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Another</a:t>
            </a:r>
            <a:r>
              <a:rPr lang="en-US" baseline="0" dirty="0" smtClean="0"/>
              <a:t> way to look at germ cell </a:t>
            </a:r>
            <a:r>
              <a:rPr lang="en-US" baseline="0" dirty="0" err="1" smtClean="0"/>
              <a:t>tumours</a:t>
            </a:r>
            <a:r>
              <a:rPr lang="en-US" baseline="0" dirty="0" smtClean="0"/>
              <a:t> is on the basis of </a:t>
            </a:r>
            <a:r>
              <a:rPr lang="en-US" baseline="0" dirty="0" err="1" smtClean="0"/>
              <a:t>histogenesis</a:t>
            </a:r>
            <a:r>
              <a:rPr lang="en-US" baseline="0" dirty="0" smtClean="0"/>
              <a:t>. Accordingly, there are </a:t>
            </a:r>
            <a:r>
              <a:rPr lang="en-US" dirty="0" smtClean="0"/>
              <a:t>5 fundamentally different forms of GCT and each has</a:t>
            </a:r>
            <a:r>
              <a:rPr lang="en-US" baseline="0" dirty="0" smtClean="0"/>
              <a:t> a</a:t>
            </a:r>
            <a:r>
              <a:rPr lang="en-US" dirty="0" smtClean="0"/>
              <a:t> unique pattern of gene activation &amp; genomic imprinting.</a:t>
            </a:r>
          </a:p>
          <a:p>
            <a:pPr marL="0" indent="0">
              <a:buNone/>
            </a:pPr>
            <a:r>
              <a:rPr lang="en-US" dirty="0" smtClean="0"/>
              <a:t>The first is</a:t>
            </a:r>
            <a:r>
              <a:rPr lang="en-US" baseline="0" dirty="0" smtClean="0"/>
              <a:t> </a:t>
            </a:r>
            <a:r>
              <a:rPr lang="en-US" dirty="0" err="1" smtClean="0"/>
              <a:t>Paediatric</a:t>
            </a:r>
            <a:r>
              <a:rPr lang="en-US" dirty="0" smtClean="0"/>
              <a:t> (</a:t>
            </a:r>
            <a:r>
              <a:rPr lang="en-US" dirty="0" err="1" smtClean="0"/>
              <a:t>prepubertal</a:t>
            </a:r>
            <a:r>
              <a:rPr lang="en-US" dirty="0" smtClean="0"/>
              <a:t>) GCT {</a:t>
            </a:r>
            <a:r>
              <a:rPr lang="en-US" dirty="0" err="1" smtClean="0"/>
              <a:t>eg</a:t>
            </a:r>
            <a:r>
              <a:rPr lang="en-US" dirty="0" smtClean="0"/>
              <a:t>. YST &amp; </a:t>
            </a:r>
            <a:r>
              <a:rPr lang="en-US" dirty="0" err="1" smtClean="0"/>
              <a:t>dermoid</a:t>
            </a:r>
            <a:r>
              <a:rPr lang="en-US" dirty="0" smtClean="0"/>
              <a:t>}. </a:t>
            </a:r>
            <a:r>
              <a:rPr lang="en-US" dirty="0" err="1" smtClean="0"/>
              <a:t>Histogenesis</a:t>
            </a:r>
            <a:r>
              <a:rPr lang="en-US" baseline="0" dirty="0" smtClean="0"/>
              <a:t> of </a:t>
            </a:r>
            <a:r>
              <a:rPr lang="en-US" baseline="0" dirty="0" err="1" smtClean="0"/>
              <a:t>paediatric</a:t>
            </a:r>
            <a:r>
              <a:rPr lang="en-US" baseline="0" dirty="0" smtClean="0"/>
              <a:t> GCT in </a:t>
            </a:r>
            <a:r>
              <a:rPr lang="en-US" baseline="0" dirty="0" err="1" smtClean="0"/>
              <a:t>prepubertal</a:t>
            </a:r>
            <a:r>
              <a:rPr lang="en-US" baseline="0" dirty="0" smtClean="0"/>
              <a:t> children is different from </a:t>
            </a:r>
            <a:r>
              <a:rPr lang="en-US" baseline="0" dirty="0" err="1" smtClean="0"/>
              <a:t>postpubertal</a:t>
            </a:r>
            <a:r>
              <a:rPr lang="en-US" baseline="0" dirty="0" smtClean="0"/>
              <a:t> patients. They lack association with IGCNU, </a:t>
            </a:r>
            <a:r>
              <a:rPr lang="en-US" baseline="0" dirty="0" err="1" smtClean="0"/>
              <a:t>paediatric</a:t>
            </a:r>
            <a:r>
              <a:rPr lang="en-US" baseline="0" dirty="0" smtClean="0"/>
              <a:t> YST lacks chromosome 12p abnormality and </a:t>
            </a:r>
            <a:r>
              <a:rPr lang="en-US" baseline="0" dirty="0" err="1" smtClean="0"/>
              <a:t>paediatric</a:t>
            </a:r>
            <a:r>
              <a:rPr lang="en-US" baseline="0" dirty="0" smtClean="0"/>
              <a:t> </a:t>
            </a:r>
            <a:r>
              <a:rPr lang="en-US" baseline="0" dirty="0" err="1" smtClean="0"/>
              <a:t>teratoma</a:t>
            </a:r>
            <a:r>
              <a:rPr lang="en-US" baseline="0" dirty="0" smtClean="0"/>
              <a:t> have diploid DNA content and normal karyotype. </a:t>
            </a: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 POSTPUBERTAL GCT –  This evolves from IGCN and</a:t>
            </a:r>
            <a:r>
              <a:rPr lang="en-US" baseline="0" dirty="0" smtClean="0">
                <a:solidFill>
                  <a:srgbClr val="FF0000"/>
                </a:solidFill>
              </a:rPr>
              <a:t> only this </a:t>
            </a:r>
            <a:r>
              <a:rPr lang="en-US" baseline="0" dirty="0" err="1" smtClean="0">
                <a:solidFill>
                  <a:srgbClr val="FF0000"/>
                </a:solidFill>
              </a:rPr>
              <a:t>catergory</a:t>
            </a:r>
            <a:r>
              <a:rPr lang="en-US" baseline="0" dirty="0" smtClean="0">
                <a:solidFill>
                  <a:srgbClr val="FF0000"/>
                </a:solidFill>
              </a:rPr>
              <a:t> will be discussed further</a:t>
            </a:r>
            <a:endParaRPr lang="en-US" dirty="0" smtClean="0">
              <a:solidFill>
                <a:srgbClr val="FF0000"/>
              </a:solidFill>
            </a:endParaRPr>
          </a:p>
          <a:p>
            <a:r>
              <a:rPr lang="en-US" dirty="0" smtClean="0"/>
              <a:t>- </a:t>
            </a:r>
            <a:r>
              <a:rPr lang="en-US" dirty="0" err="1" smtClean="0"/>
              <a:t>Spermatocytic</a:t>
            </a:r>
            <a:r>
              <a:rPr lang="en-US" dirty="0" smtClean="0"/>
              <a:t> seminoma</a:t>
            </a:r>
          </a:p>
          <a:p>
            <a:r>
              <a:rPr lang="en-US" dirty="0" smtClean="0"/>
              <a:t>- </a:t>
            </a:r>
            <a:r>
              <a:rPr lang="en-US" dirty="0" err="1" smtClean="0"/>
              <a:t>Dermoid</a:t>
            </a:r>
            <a:r>
              <a:rPr lang="en-US" dirty="0" smtClean="0"/>
              <a:t> cyst</a:t>
            </a:r>
          </a:p>
          <a:p>
            <a:r>
              <a:rPr lang="en-US" dirty="0" smtClean="0"/>
              <a:t>- Gestational </a:t>
            </a:r>
            <a:r>
              <a:rPr lang="en-US" dirty="0" err="1" smtClean="0"/>
              <a:t>choriocarcinoma</a:t>
            </a:r>
            <a:endParaRPr lang="en-GB" dirty="0" smtClean="0"/>
          </a:p>
        </p:txBody>
      </p:sp>
      <p:sp>
        <p:nvSpPr>
          <p:cNvPr id="4" name="Slide Number Placeholder 3"/>
          <p:cNvSpPr>
            <a:spLocks noGrp="1"/>
          </p:cNvSpPr>
          <p:nvPr>
            <p:ph type="sldNum" sz="quarter" idx="10"/>
          </p:nvPr>
        </p:nvSpPr>
        <p:spPr/>
        <p:txBody>
          <a:bodyPr/>
          <a:lstStyle/>
          <a:p>
            <a:fld id="{50C26A12-17E3-41C4-8FE2-62FE61426F5E}" type="slidenum">
              <a:rPr lang="en-GB" smtClean="0"/>
              <a:pPr/>
              <a:t>7</a:t>
            </a:fld>
            <a:endParaRPr lang="en-GB"/>
          </a:p>
        </p:txBody>
      </p:sp>
    </p:spTree>
    <p:extLst>
      <p:ext uri="{BB962C8B-B14F-4D97-AF65-F5344CB8AC3E}">
        <p14:creationId xmlns:p14="http://schemas.microsoft.com/office/powerpoint/2010/main" val="2217042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precursor of TGCT is IGCNU. </a:t>
            </a:r>
            <a:r>
              <a:rPr lang="en-US" baseline="0" dirty="0" smtClean="0"/>
              <a:t>In ~50% cases IGCNU progresses to invasive GCT within 5 years of identification. Furthermore, no case of spontaneous regression of IGCNU has been documented. IGCNU</a:t>
            </a:r>
            <a:r>
              <a:rPr lang="en-US" dirty="0" smtClean="0"/>
              <a:t> is composed of basilar proliferation of seminoma-like cells with clear cytoplasm and enlarged, </a:t>
            </a:r>
            <a:r>
              <a:rPr lang="en-US" dirty="0" err="1" smtClean="0"/>
              <a:t>hyperchromatic</a:t>
            </a:r>
            <a:r>
              <a:rPr lang="en-US" dirty="0" smtClean="0"/>
              <a:t> nuclei having one or two prominent nucleoli. Not only does it have morphological similarities with seminoma, but it also shares many features including ultrastructure and </a:t>
            </a:r>
            <a:r>
              <a:rPr lang="en-US" dirty="0" err="1" smtClean="0"/>
              <a:t>immunohistochemical</a:t>
            </a:r>
            <a:r>
              <a:rPr lang="en-US" dirty="0" smtClean="0"/>
              <a:t> reactions of </a:t>
            </a:r>
            <a:r>
              <a:rPr lang="en-US" dirty="0" err="1" smtClean="0"/>
              <a:t>seminoma</a:t>
            </a:r>
            <a:r>
              <a:rPr lang="en-US" dirty="0" smtClean="0"/>
              <a:t>. It should be distinguished from specific forms of IGCN </a:t>
            </a:r>
            <a:r>
              <a:rPr lang="en-US" dirty="0" err="1" smtClean="0"/>
              <a:t>i.e</a:t>
            </a:r>
            <a:r>
              <a:rPr lang="en-US" dirty="0" smtClean="0"/>
              <a:t> </a:t>
            </a:r>
            <a:r>
              <a:rPr lang="en-US" dirty="0" err="1" smtClean="0"/>
              <a:t>intratubular</a:t>
            </a:r>
            <a:r>
              <a:rPr lang="en-US" dirty="0" smtClean="0"/>
              <a:t> seminoma that fills and distends the tubules, whereas IGCNU is restricted to basilar cells, although the</a:t>
            </a:r>
            <a:r>
              <a:rPr lang="en-US" baseline="0" dirty="0" smtClean="0"/>
              <a:t> cells are histologically identical to seminoma. Treatment of IGCNU is ablative. </a:t>
            </a:r>
            <a:r>
              <a:rPr lang="en-US" dirty="0" smtClean="0"/>
              <a:t>Unilateral IGCNU is usually managed</a:t>
            </a:r>
            <a:r>
              <a:rPr lang="en-US" baseline="0" dirty="0" smtClean="0"/>
              <a:t> by unilateral orchiectomy and bilateral orchiectomy may be treated by bilateral orchiectomy or radiation. </a:t>
            </a:r>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8</a:t>
            </a:fld>
            <a:endParaRPr lang="en-GB"/>
          </a:p>
        </p:txBody>
      </p:sp>
    </p:spTree>
    <p:extLst>
      <p:ext uri="{BB962C8B-B14F-4D97-AF65-F5344CB8AC3E}">
        <p14:creationId xmlns:p14="http://schemas.microsoft.com/office/powerpoint/2010/main" val="39182416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IMAGE - Basilar proliferation of seminoma-like cells with clear cytoplasm and enlarged, </a:t>
            </a:r>
            <a:r>
              <a:rPr lang="en-US" dirty="0" err="1" smtClean="0"/>
              <a:t>hyperchromatic</a:t>
            </a:r>
            <a:r>
              <a:rPr lang="en-US" dirty="0" smtClean="0"/>
              <a:t> nuclei having one or two prominent nucleoli. </a:t>
            </a:r>
            <a:endParaRPr lang="en-GB" dirty="0" smtClean="0"/>
          </a:p>
          <a:p>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9</a:t>
            </a:fld>
            <a:endParaRPr lang="en-GB"/>
          </a:p>
        </p:txBody>
      </p:sp>
    </p:spTree>
    <p:extLst>
      <p:ext uri="{BB962C8B-B14F-4D97-AF65-F5344CB8AC3E}">
        <p14:creationId xmlns:p14="http://schemas.microsoft.com/office/powerpoint/2010/main" val="72867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is believed</a:t>
            </a:r>
            <a:r>
              <a:rPr lang="en-US" baseline="0" dirty="0" smtClean="0"/>
              <a:t> that a</a:t>
            </a:r>
            <a:r>
              <a:rPr lang="en-US" dirty="0" smtClean="0"/>
              <a:t>dditional 12p sequences are essential for invasive growth in IGCNU by inhibiting apoptosis and thereby permitting survival of invasive </a:t>
            </a:r>
            <a:r>
              <a:rPr lang="en-US" dirty="0" err="1" smtClean="0"/>
              <a:t>tumours</a:t>
            </a:r>
            <a:r>
              <a:rPr lang="en-US" dirty="0" smtClean="0"/>
              <a:t> outside of the microenvironment of seminiferous tubules.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IGCNU adjacent to seminoma or </a:t>
            </a:r>
            <a:r>
              <a:rPr lang="en-US" dirty="0" err="1" smtClean="0"/>
              <a:t>nonseminomatous</a:t>
            </a:r>
            <a:r>
              <a:rPr lang="en-US" dirty="0" smtClean="0"/>
              <a:t> </a:t>
            </a:r>
            <a:r>
              <a:rPr lang="en-US" dirty="0" err="1" smtClean="0"/>
              <a:t>tumours</a:t>
            </a:r>
            <a:r>
              <a:rPr lang="en-US" dirty="0" smtClean="0"/>
              <a:t> shares certain chromosomal abnormalities with the invasive </a:t>
            </a:r>
            <a:r>
              <a:rPr lang="en-US" dirty="0" err="1" smtClean="0"/>
              <a:t>tumour</a:t>
            </a:r>
            <a:r>
              <a:rPr lang="en-US" baseline="0" dirty="0" smtClean="0"/>
              <a:t> and these abnormalities differ depending on whether the adjacent </a:t>
            </a:r>
            <a:r>
              <a:rPr lang="en-US" baseline="0" dirty="0" err="1" smtClean="0"/>
              <a:t>tumour</a:t>
            </a:r>
            <a:r>
              <a:rPr lang="en-US" baseline="0" dirty="0" smtClean="0"/>
              <a:t> is seminoma or </a:t>
            </a:r>
            <a:r>
              <a:rPr lang="en-US" baseline="0" dirty="0" err="1" smtClean="0"/>
              <a:t>nonseminomatous</a:t>
            </a:r>
            <a:r>
              <a:rPr lang="en-US" baseline="0" dirty="0" smtClean="0"/>
              <a:t> germ cell </a:t>
            </a:r>
            <a:r>
              <a:rPr lang="en-US" baseline="0" dirty="0" err="1" smtClean="0"/>
              <a:t>tumour</a:t>
            </a:r>
            <a:r>
              <a:rPr lang="en-U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There are also</a:t>
            </a:r>
            <a:r>
              <a:rPr lang="en-US" baseline="0" dirty="0" smtClean="0"/>
              <a:t> </a:t>
            </a:r>
            <a:r>
              <a:rPr lang="en-US" dirty="0" smtClean="0"/>
              <a:t>strong similarities between IGCNU and seminoma which imply that seminoma is also a precursor for other germ cell </a:t>
            </a:r>
            <a:r>
              <a:rPr lang="en-US" dirty="0" err="1" smtClean="0"/>
              <a:t>tumours</a:t>
            </a:r>
            <a:r>
              <a:rPr lang="en-US" dirty="0" smtClean="0"/>
              <a:t>. This interpretation is supported by morphological, IHC and molecular observations.</a:t>
            </a: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10</a:t>
            </a:fld>
            <a:endParaRPr lang="en-GB"/>
          </a:p>
        </p:txBody>
      </p:sp>
    </p:spTree>
    <p:extLst>
      <p:ext uri="{BB962C8B-B14F-4D97-AF65-F5344CB8AC3E}">
        <p14:creationId xmlns:p14="http://schemas.microsoft.com/office/powerpoint/2010/main" val="5785055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Pure seminoma can subsequently develop </a:t>
            </a:r>
            <a:r>
              <a:rPr lang="en-US" dirty="0" err="1" smtClean="0"/>
              <a:t>nonseminomatous</a:t>
            </a:r>
            <a:r>
              <a:rPr lang="en-US" dirty="0" smtClean="0"/>
              <a:t> elements, as evidenced by histology or rise in serum AFP level. Autopsy studies of patients who died of metastatic GCT post-orchiectomy with</a:t>
            </a:r>
            <a:r>
              <a:rPr lang="en-US" baseline="0" dirty="0" smtClean="0"/>
              <a:t> pure seminoma demonstrated </a:t>
            </a:r>
            <a:r>
              <a:rPr lang="en-US" baseline="0" dirty="0" err="1" smtClean="0"/>
              <a:t>nonseminomatous</a:t>
            </a:r>
            <a:r>
              <a:rPr lang="en-US" baseline="0" dirty="0" smtClean="0"/>
              <a:t> elements in 30-40% cases.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Seminoma may undergo subtle transition to either </a:t>
            </a:r>
            <a:r>
              <a:rPr lang="en-US" dirty="0" err="1" smtClean="0"/>
              <a:t>embryonal</a:t>
            </a:r>
            <a:r>
              <a:rPr lang="en-US" dirty="0" smtClean="0"/>
              <a:t> carcinoma or yolk sac </a:t>
            </a:r>
            <a:r>
              <a:rPr lang="en-US" dirty="0" err="1" smtClean="0"/>
              <a:t>tumour</a:t>
            </a:r>
            <a:r>
              <a:rPr lang="en-US" dirty="0" smtClean="0"/>
              <a:t> or </a:t>
            </a:r>
            <a:r>
              <a:rPr lang="en-US" dirty="0" err="1" smtClean="0"/>
              <a:t>choriocarcinoma</a:t>
            </a:r>
            <a:r>
              <a:rPr lang="en-US"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DNA content of seminoma is consistently higher than </a:t>
            </a:r>
            <a:r>
              <a:rPr lang="en-US" dirty="0" err="1" smtClean="0"/>
              <a:t>nonseminomatous</a:t>
            </a:r>
            <a:r>
              <a:rPr lang="en-US" dirty="0" smtClean="0"/>
              <a:t> </a:t>
            </a:r>
            <a:r>
              <a:rPr lang="en-US" dirty="0" err="1" smtClean="0"/>
              <a:t>tumours</a:t>
            </a:r>
            <a:r>
              <a:rPr lang="en-US" dirty="0" smtClean="0"/>
              <a:t>, suggesting that </a:t>
            </a:r>
            <a:r>
              <a:rPr lang="en-US" dirty="0" err="1" smtClean="0"/>
              <a:t>nonseminomatous</a:t>
            </a:r>
            <a:r>
              <a:rPr lang="en-US" dirty="0" smtClean="0"/>
              <a:t> </a:t>
            </a:r>
            <a:r>
              <a:rPr lang="en-US" dirty="0" err="1" smtClean="0"/>
              <a:t>tumours</a:t>
            </a:r>
            <a:r>
              <a:rPr lang="en-US" dirty="0" smtClean="0"/>
              <a:t> evolve from seminoma as a result of gene loss.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dirty="0" err="1" smtClean="0"/>
              <a:t>Karyotypic</a:t>
            </a:r>
            <a:r>
              <a:rPr lang="en-US" dirty="0" smtClean="0"/>
              <a:t> analyses have shown striking tendency for certain</a:t>
            </a:r>
            <a:r>
              <a:rPr lang="en-US" baseline="0" dirty="0" smtClean="0"/>
              <a:t> chromosomes to be in parallel excess or deficiency in seminoma and </a:t>
            </a:r>
            <a:r>
              <a:rPr lang="en-US" baseline="0" dirty="0" err="1" smtClean="0"/>
              <a:t>nonseminomatous</a:t>
            </a:r>
            <a:r>
              <a:rPr lang="en-US" baseline="0" dirty="0" smtClean="0"/>
              <a:t> </a:t>
            </a:r>
            <a:r>
              <a:rPr lang="en-US" baseline="0" dirty="0" err="1" smtClean="0"/>
              <a:t>tumours</a:t>
            </a:r>
            <a:r>
              <a:rPr lang="en-US" baseline="0" dirty="0" smtClean="0"/>
              <a:t> and loss of </a:t>
            </a:r>
            <a:r>
              <a:rPr lang="en-US" baseline="0" dirty="0" err="1" smtClean="0"/>
              <a:t>heterozygosity</a:t>
            </a:r>
            <a:r>
              <a:rPr lang="en-US" baseline="0" dirty="0" smtClean="0"/>
              <a:t> studies have also shown similar patterns of allelic imbalance between </a:t>
            </a:r>
            <a:r>
              <a:rPr lang="en-US" baseline="0" dirty="0" err="1" smtClean="0"/>
              <a:t>coexisiting</a:t>
            </a:r>
            <a:r>
              <a:rPr lang="en-US" baseline="0" dirty="0" smtClean="0"/>
              <a:t> seminoma and </a:t>
            </a:r>
            <a:r>
              <a:rPr lang="en-US" baseline="0" dirty="0" err="1" smtClean="0"/>
              <a:t>nonseminomatous</a:t>
            </a:r>
            <a:r>
              <a:rPr lang="en-US" baseline="0" dirty="0" smtClean="0"/>
              <a:t> </a:t>
            </a:r>
            <a:r>
              <a:rPr lang="en-US" baseline="0" dirty="0" err="1" smtClean="0"/>
              <a:t>tumours</a:t>
            </a:r>
            <a:r>
              <a:rPr lang="en-US" baseline="0" dirty="0" smtClean="0"/>
              <a:t> in the testis}.</a:t>
            </a: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11</a:t>
            </a:fld>
            <a:endParaRPr lang="en-GB"/>
          </a:p>
        </p:txBody>
      </p:sp>
    </p:spTree>
    <p:extLst>
      <p:ext uri="{BB962C8B-B14F-4D97-AF65-F5344CB8AC3E}">
        <p14:creationId xmlns:p14="http://schemas.microsoft.com/office/powerpoint/2010/main" val="9753383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 this background, I</a:t>
            </a:r>
            <a:r>
              <a:rPr lang="en-US" baseline="0" dirty="0" smtClean="0"/>
              <a:t> will now try to address some of the challenges one may encounter in differentiating seminoma from </a:t>
            </a:r>
            <a:r>
              <a:rPr lang="en-US" baseline="0" dirty="0" err="1" smtClean="0"/>
              <a:t>nonseminomatous</a:t>
            </a:r>
            <a:r>
              <a:rPr lang="en-US" baseline="0" dirty="0" smtClean="0"/>
              <a:t> germ cell </a:t>
            </a:r>
            <a:r>
              <a:rPr lang="en-US" baseline="0" dirty="0" err="1" smtClean="0"/>
              <a:t>tumours</a:t>
            </a:r>
            <a:r>
              <a:rPr lang="en-US" baseline="0" dirty="0" smtClean="0"/>
              <a:t> and from sex cord stromal </a:t>
            </a:r>
            <a:r>
              <a:rPr lang="en-US" baseline="0" dirty="0" err="1" smtClean="0"/>
              <a:t>tumours</a:t>
            </a:r>
            <a:r>
              <a:rPr lang="en-US" baseline="0" dirty="0" smtClean="0"/>
              <a:t>; identify regressed or burnt out GCT from scar tissue.</a:t>
            </a:r>
          </a:p>
          <a:p>
            <a:r>
              <a:rPr lang="en-US" baseline="0" dirty="0" smtClean="0"/>
              <a:t>The reason why is it so important to accurately diagnose and type testicular germ cell </a:t>
            </a:r>
            <a:r>
              <a:rPr lang="en-US" baseline="0" dirty="0" err="1" smtClean="0"/>
              <a:t>tumour</a:t>
            </a:r>
            <a:r>
              <a:rPr lang="en-US" baseline="0" dirty="0" smtClean="0"/>
              <a:t> is because it is a highly curable </a:t>
            </a:r>
            <a:r>
              <a:rPr lang="en-US" baseline="0" dirty="0" err="1" smtClean="0"/>
              <a:t>tumour</a:t>
            </a:r>
            <a:r>
              <a:rPr lang="en-US" baseline="0" dirty="0" smtClean="0"/>
              <a:t> from the current available treatment, especially in early stages. It is also important to differentiate seminoma from </a:t>
            </a:r>
            <a:r>
              <a:rPr lang="en-US" baseline="0" dirty="0" err="1" smtClean="0"/>
              <a:t>nonseminomatous</a:t>
            </a:r>
            <a:r>
              <a:rPr lang="en-US" baseline="0" dirty="0" smtClean="0"/>
              <a:t> germ cell </a:t>
            </a:r>
            <a:r>
              <a:rPr lang="en-US" baseline="0" dirty="0" err="1" smtClean="0"/>
              <a:t>tumour</a:t>
            </a:r>
            <a:r>
              <a:rPr lang="en-US" baseline="0" dirty="0" smtClean="0"/>
              <a:t>, and germ cell </a:t>
            </a:r>
            <a:r>
              <a:rPr lang="en-US" baseline="0" dirty="0" err="1" smtClean="0"/>
              <a:t>tumour</a:t>
            </a:r>
            <a:r>
              <a:rPr lang="en-US" baseline="0" dirty="0" smtClean="0"/>
              <a:t> from sex cord </a:t>
            </a:r>
            <a:r>
              <a:rPr lang="en-US" baseline="0" dirty="0" err="1" smtClean="0"/>
              <a:t>tumours</a:t>
            </a:r>
            <a:r>
              <a:rPr lang="en-US" baseline="0" dirty="0" smtClean="0"/>
              <a:t>, because treatment is different for each group of </a:t>
            </a:r>
            <a:r>
              <a:rPr lang="en-US" baseline="0" dirty="0" err="1" smtClean="0"/>
              <a:t>tumours</a:t>
            </a:r>
            <a:r>
              <a:rPr lang="en-US" baseline="0" dirty="0" smtClean="0"/>
              <a:t>.</a:t>
            </a:r>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12</a:t>
            </a:fld>
            <a:endParaRPr lang="en-GB"/>
          </a:p>
        </p:txBody>
      </p:sp>
    </p:spTree>
    <p:extLst>
      <p:ext uri="{BB962C8B-B14F-4D97-AF65-F5344CB8AC3E}">
        <p14:creationId xmlns:p14="http://schemas.microsoft.com/office/powerpoint/2010/main" val="36306037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Seminoma is</a:t>
            </a:r>
            <a:r>
              <a:rPr lang="en-US" baseline="0" dirty="0" smtClean="0"/>
              <a:t> both r</a:t>
            </a:r>
            <a:r>
              <a:rPr lang="en-US" dirty="0" smtClean="0"/>
              <a:t>adiosensitive &amp; </a:t>
            </a:r>
            <a:r>
              <a:rPr lang="en-US" dirty="0" err="1" smtClean="0"/>
              <a:t>chemosensitive</a:t>
            </a:r>
            <a:r>
              <a:rPr lang="en-US" dirty="0" smtClean="0"/>
              <a:t>. Stage</a:t>
            </a:r>
            <a:r>
              <a:rPr lang="en-US" baseline="0" dirty="0" smtClean="0"/>
              <a:t> I and non-bulky stage II seminoma are treated by orchiectomy and radiotherapy; and </a:t>
            </a:r>
            <a:r>
              <a:rPr lang="en-US" baseline="0" dirty="0" err="1" smtClean="0"/>
              <a:t>cisplatinum</a:t>
            </a:r>
            <a:r>
              <a:rPr lang="en-US" baseline="0" dirty="0" smtClean="0"/>
              <a:t> based chemotherapy is given for advanced stage </a:t>
            </a:r>
            <a:r>
              <a:rPr lang="en-US" baseline="0" dirty="0" err="1" smtClean="0"/>
              <a:t>tumours</a:t>
            </a:r>
            <a:r>
              <a:rPr lang="en-US" baseline="0" dirty="0" smtClean="0"/>
              <a:t> or with bulky retroperitoneal lymphadenopathy. So if patients with </a:t>
            </a:r>
            <a:r>
              <a:rPr lang="en-US" baseline="0" dirty="0" err="1" smtClean="0"/>
              <a:t>embryonal</a:t>
            </a:r>
            <a:r>
              <a:rPr lang="en-US" baseline="0" dirty="0" smtClean="0"/>
              <a:t> carcinoma receive radiation treatment, because of initial misinterpretation as seminoma, it may limit the amount of chemotherapy that they can subsequently receive because of cumulative effects of radiation and chemotherapy-related bone marrow toxicity.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Both, </a:t>
            </a:r>
            <a:r>
              <a:rPr lang="en-US" baseline="0" dirty="0" err="1" smtClean="0"/>
              <a:t>embryonal</a:t>
            </a:r>
            <a:r>
              <a:rPr lang="en-US" baseline="0" dirty="0" smtClean="0"/>
              <a:t> carcinoma and YST are </a:t>
            </a:r>
            <a:r>
              <a:rPr lang="en-US" baseline="0" dirty="0" err="1" smtClean="0"/>
              <a:t>chemosensitive</a:t>
            </a:r>
            <a:r>
              <a:rPr lang="en-US" baseline="0" dirty="0" smtClean="0"/>
              <a:t> and </a:t>
            </a:r>
            <a:r>
              <a:rPr lang="en-US" baseline="0" dirty="0" err="1" smtClean="0"/>
              <a:t>radioresistant</a:t>
            </a:r>
            <a:r>
              <a:rPr lang="en-US" baseline="0" dirty="0" smtClean="0"/>
              <a:t>. They are often part of mixed GCT and stage I cases are treated by orchiectomy +/-ipsilateral RPLND. Relapse occurs in 10% cases and these are almost all salvaged by combination chemotherapy, {although patients with metastatic YST do not respond as well to chemotherapy as patients with other forms of metastatic </a:t>
            </a:r>
            <a:r>
              <a:rPr lang="en-US" baseline="0" dirty="0" err="1" smtClean="0"/>
              <a:t>nonteratomatous</a:t>
            </a:r>
            <a:r>
              <a:rPr lang="en-US" baseline="0" dirty="0" smtClean="0"/>
              <a:t> GCT and therefore seem to have a worse prognosis}.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Orchiectomy</a:t>
            </a:r>
            <a:r>
              <a:rPr lang="en-US" baseline="0" dirty="0" smtClean="0"/>
              <a:t> alone suffices for treating b</a:t>
            </a:r>
            <a:r>
              <a:rPr lang="en-US" dirty="0" smtClean="0"/>
              <a:t>enign sex cord stromal </a:t>
            </a:r>
            <a:r>
              <a:rPr lang="en-US" dirty="0" err="1" smtClean="0"/>
              <a:t>tumours</a:t>
            </a:r>
            <a:r>
              <a:rPr lang="en-US" dirty="0" smtClean="0"/>
              <a:t>. On</a:t>
            </a:r>
            <a:r>
              <a:rPr lang="en-US" baseline="0" dirty="0" smtClean="0"/>
              <a:t> the other hand, malignant sex cord stromal </a:t>
            </a:r>
            <a:r>
              <a:rPr lang="en-US" baseline="0" dirty="0" err="1" smtClean="0"/>
              <a:t>tumours</a:t>
            </a:r>
            <a:r>
              <a:rPr lang="en-US" baseline="0" dirty="0" smtClean="0"/>
              <a:t> are </a:t>
            </a:r>
            <a:r>
              <a:rPr lang="en-US" baseline="0" dirty="0" err="1" smtClean="0"/>
              <a:t>radioresistant</a:t>
            </a:r>
            <a:r>
              <a:rPr lang="en-US" baseline="0" dirty="0" smtClean="0"/>
              <a:t> as well as </a:t>
            </a:r>
            <a:r>
              <a:rPr lang="en-US" baseline="0" dirty="0" err="1" smtClean="0"/>
              <a:t>chemoresistant</a:t>
            </a:r>
            <a:r>
              <a:rPr lang="en-US" baseline="0" dirty="0" smtClean="0"/>
              <a:t> and are treated by orchiectomy and RPLND.</a:t>
            </a:r>
            <a:endParaRPr lang="en-GB" dirty="0" smtClean="0"/>
          </a:p>
          <a:p>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13</a:t>
            </a:fld>
            <a:endParaRPr lang="en-GB"/>
          </a:p>
        </p:txBody>
      </p:sp>
    </p:spTree>
    <p:extLst>
      <p:ext uri="{BB962C8B-B14F-4D97-AF65-F5344CB8AC3E}">
        <p14:creationId xmlns:p14="http://schemas.microsoft.com/office/powerpoint/2010/main" val="13295601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architecture of a classical seminoma is of solid sheets of </a:t>
            </a:r>
            <a:r>
              <a:rPr lang="en-US" dirty="0" err="1" smtClean="0"/>
              <a:t>tumour</a:t>
            </a:r>
            <a:r>
              <a:rPr lang="en-US" dirty="0" smtClean="0"/>
              <a:t> cells which are divided by lymphocyte-bearing </a:t>
            </a:r>
            <a:r>
              <a:rPr lang="en-US" dirty="0" err="1" smtClean="0"/>
              <a:t>fibrovascular</a:t>
            </a:r>
            <a:r>
              <a:rPr lang="en-US" dirty="0" smtClean="0"/>
              <a:t> </a:t>
            </a:r>
            <a:r>
              <a:rPr lang="en-US" dirty="0" err="1" smtClean="0"/>
              <a:t>septae</a:t>
            </a:r>
            <a:r>
              <a:rPr lang="en-US" dirty="0" smtClean="0"/>
              <a:t>. The </a:t>
            </a:r>
            <a:r>
              <a:rPr lang="en-US" dirty="0" err="1" smtClean="0"/>
              <a:t>tumour</a:t>
            </a:r>
            <a:r>
              <a:rPr lang="en-US" dirty="0" smtClean="0"/>
              <a:t> cells</a:t>
            </a:r>
            <a:r>
              <a:rPr lang="en-US" baseline="0" dirty="0" smtClean="0"/>
              <a:t> are u</a:t>
            </a:r>
            <a:r>
              <a:rPr lang="en-US" dirty="0" smtClean="0"/>
              <a:t>niform round to polygonal cells with</a:t>
            </a:r>
            <a:r>
              <a:rPr lang="en-US" baseline="0" dirty="0" smtClean="0"/>
              <a:t> d</a:t>
            </a:r>
            <a:r>
              <a:rPr lang="en-US" dirty="0" smtClean="0"/>
              <a:t>istinct cell membranes, uniform round to oval nuclei that</a:t>
            </a:r>
            <a:r>
              <a:rPr lang="en-US" baseline="0" dirty="0" smtClean="0"/>
              <a:t> are often described as squared off, lending the nuclei a boxy appearance and the nuclear membranes are irregularly thickened. There is </a:t>
            </a:r>
            <a:r>
              <a:rPr lang="en-US" dirty="0" smtClean="0"/>
              <a:t>abundant</a:t>
            </a:r>
            <a:r>
              <a:rPr lang="en-US" baseline="0" dirty="0" smtClean="0"/>
              <a:t> </a:t>
            </a:r>
            <a:r>
              <a:rPr lang="en-US" dirty="0" smtClean="0"/>
              <a:t>pale to clear cytoplasm and there may be admixed granuloma and in 10-20%</a:t>
            </a:r>
            <a:r>
              <a:rPr lang="en-US" baseline="0" dirty="0" smtClean="0"/>
              <a:t> cases there are </a:t>
            </a:r>
            <a:r>
              <a:rPr lang="en-US" baseline="0" dirty="0" err="1" smtClean="0"/>
              <a:t>s</a:t>
            </a:r>
            <a:r>
              <a:rPr lang="en-US" dirty="0" err="1" smtClean="0"/>
              <a:t>yncytiotrophoblasts</a:t>
            </a:r>
            <a:r>
              <a:rPr lang="en-US" dirty="0" smtClean="0"/>
              <a:t>. Mitoses are present.</a:t>
            </a:r>
          </a:p>
        </p:txBody>
      </p:sp>
      <p:sp>
        <p:nvSpPr>
          <p:cNvPr id="4" name="Slide Number Placeholder 3"/>
          <p:cNvSpPr>
            <a:spLocks noGrp="1"/>
          </p:cNvSpPr>
          <p:nvPr>
            <p:ph type="sldNum" sz="quarter" idx="10"/>
          </p:nvPr>
        </p:nvSpPr>
        <p:spPr/>
        <p:txBody>
          <a:bodyPr/>
          <a:lstStyle/>
          <a:p>
            <a:fld id="{50C26A12-17E3-41C4-8FE2-62FE61426F5E}" type="slidenum">
              <a:rPr lang="en-GB" smtClean="0"/>
              <a:pPr/>
              <a:t>14</a:t>
            </a:fld>
            <a:endParaRPr lang="en-GB"/>
          </a:p>
        </p:txBody>
      </p:sp>
    </p:spTree>
    <p:extLst>
      <p:ext uri="{BB962C8B-B14F-4D97-AF65-F5344CB8AC3E}">
        <p14:creationId xmlns:p14="http://schemas.microsoft.com/office/powerpoint/2010/main" val="14732649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 </a:t>
            </a:r>
            <a:r>
              <a:rPr lang="en-US" dirty="0" err="1" smtClean="0"/>
              <a:t>Sheetlike</a:t>
            </a:r>
            <a:r>
              <a:rPr lang="en-US" dirty="0" smtClean="0"/>
              <a:t> pattern of seminoma and intervening thin fibrous </a:t>
            </a:r>
            <a:r>
              <a:rPr lang="en-US" dirty="0" err="1" smtClean="0"/>
              <a:t>septae</a:t>
            </a:r>
            <a:r>
              <a:rPr lang="en-US" dirty="0" smtClean="0"/>
              <a:t> bearing lymphocytes</a:t>
            </a:r>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15</a:t>
            </a:fld>
            <a:endParaRPr lang="en-GB"/>
          </a:p>
        </p:txBody>
      </p:sp>
    </p:spTree>
    <p:extLst>
      <p:ext uri="{BB962C8B-B14F-4D97-AF65-F5344CB8AC3E}">
        <p14:creationId xmlns:p14="http://schemas.microsoft.com/office/powerpoint/2010/main" val="25340359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HP of the same</a:t>
            </a:r>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16</a:t>
            </a:fld>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Intertubular</a:t>
            </a:r>
            <a:r>
              <a:rPr lang="en-US" dirty="0" smtClean="0"/>
              <a:t> growth of seminoma with intervening lymphocytes</a:t>
            </a:r>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17</a:t>
            </a:fld>
            <a:endParaRPr lang="en-GB"/>
          </a:p>
        </p:txBody>
      </p:sp>
    </p:spTree>
    <p:extLst>
      <p:ext uri="{BB962C8B-B14F-4D97-AF65-F5344CB8AC3E}">
        <p14:creationId xmlns:p14="http://schemas.microsoft.com/office/powerpoint/2010/main" val="5866470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Sometimes, the </a:t>
            </a:r>
            <a:r>
              <a:rPr lang="en-US" dirty="0" err="1" smtClean="0"/>
              <a:t>seminoma</a:t>
            </a:r>
            <a:r>
              <a:rPr lang="en-US" baseline="0" dirty="0" smtClean="0"/>
              <a:t> cells have a </a:t>
            </a:r>
            <a:r>
              <a:rPr lang="en-US" baseline="0" dirty="0" err="1" smtClean="0"/>
              <a:t>plasmacytoid</a:t>
            </a:r>
            <a:r>
              <a:rPr lang="en-US" baseline="0" dirty="0" smtClean="0"/>
              <a:t> appearance and rarely have </a:t>
            </a:r>
            <a:r>
              <a:rPr lang="en-US" baseline="0" dirty="0" err="1" smtClean="0"/>
              <a:t>intracytoplasmic</a:t>
            </a:r>
            <a:r>
              <a:rPr lang="en-US" baseline="0" dirty="0" smtClean="0"/>
              <a:t> vacuoles that cause a signet ring cell morphology which may be a focal finding in an otherwise classical </a:t>
            </a:r>
            <a:r>
              <a:rPr lang="en-US" baseline="0" dirty="0" err="1" smtClean="0"/>
              <a:t>seminoma</a:t>
            </a:r>
            <a:r>
              <a:rPr lang="en-US" baseline="0" dirty="0" smtClean="0"/>
              <a:t>.</a:t>
            </a:r>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18</a:t>
            </a:fld>
            <a:endParaRPr lang="en-GB"/>
          </a:p>
        </p:txBody>
      </p:sp>
    </p:spTree>
    <p:extLst>
      <p:ext uri="{BB962C8B-B14F-4D97-AF65-F5344CB8AC3E}">
        <p14:creationId xmlns:p14="http://schemas.microsoft.com/office/powerpoint/2010/main" val="36467604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Embryonal</a:t>
            </a:r>
            <a:r>
              <a:rPr lang="en-US" baseline="0" dirty="0" smtClean="0"/>
              <a:t> carcinoma on the other hand shows </a:t>
            </a:r>
            <a:r>
              <a:rPr lang="en-US" dirty="0" smtClean="0"/>
              <a:t>solid, trabecular, glandular and papillary patterns and the cells are more cohesive than seminoma. The </a:t>
            </a:r>
            <a:r>
              <a:rPr lang="en-US" dirty="0" err="1" smtClean="0"/>
              <a:t>tumour</a:t>
            </a:r>
            <a:r>
              <a:rPr lang="en-US" dirty="0" smtClean="0"/>
              <a:t> cells</a:t>
            </a:r>
            <a:r>
              <a:rPr lang="en-US" baseline="0" dirty="0" smtClean="0"/>
              <a:t> have less distinct cell membranes and show l</a:t>
            </a:r>
            <a:r>
              <a:rPr lang="en-US" dirty="0" smtClean="0"/>
              <a:t>arge pleomorphic cells with irregular, smudged, crowded, </a:t>
            </a:r>
            <a:r>
              <a:rPr lang="en-US" dirty="0" err="1" smtClean="0"/>
              <a:t>hyperchromatic</a:t>
            </a:r>
            <a:r>
              <a:rPr lang="en-US" dirty="0" smtClean="0"/>
              <a:t>/vesicular nuclei with prominent </a:t>
            </a:r>
            <a:r>
              <a:rPr lang="en-US" dirty="0" err="1" smtClean="0"/>
              <a:t>macronucleoli</a:t>
            </a:r>
            <a:r>
              <a:rPr lang="en-US" dirty="0" smtClean="0"/>
              <a:t>.</a:t>
            </a:r>
            <a:r>
              <a:rPr lang="en-US" baseline="0" dirty="0" smtClean="0"/>
              <a:t>  Mitotic rate is high. The cytoplasm is dense </a:t>
            </a:r>
            <a:r>
              <a:rPr lang="en-US" baseline="0" dirty="0" err="1" smtClean="0"/>
              <a:t>amphophilic</a:t>
            </a:r>
            <a:r>
              <a:rPr lang="en-US" baseline="0" dirty="0" smtClean="0"/>
              <a:t>. There is p</a:t>
            </a:r>
            <a:r>
              <a:rPr lang="en-US" dirty="0" smtClean="0"/>
              <a:t>rominent </a:t>
            </a:r>
            <a:r>
              <a:rPr lang="en-US" dirty="0" err="1" smtClean="0"/>
              <a:t>coagulative</a:t>
            </a:r>
            <a:r>
              <a:rPr lang="en-US" dirty="0" smtClean="0"/>
              <a:t> necrosis and </a:t>
            </a:r>
            <a:r>
              <a:rPr lang="en-US" dirty="0" err="1" smtClean="0"/>
              <a:t>karyorrhectic</a:t>
            </a:r>
            <a:r>
              <a:rPr lang="en-US" dirty="0" smtClean="0"/>
              <a:t> debris is frequent in the background. Necrotic foci may undergo dystrophic calcification which may serve</a:t>
            </a:r>
            <a:r>
              <a:rPr lang="en-US" baseline="0" dirty="0" smtClean="0"/>
              <a:t> as an </a:t>
            </a:r>
            <a:r>
              <a:rPr lang="en-US" dirty="0" smtClean="0"/>
              <a:t>excellent evidence of regressed GCT.</a:t>
            </a:r>
            <a:r>
              <a:rPr lang="en-US" baseline="0" dirty="0" smtClean="0"/>
              <a:t> This </a:t>
            </a:r>
            <a:r>
              <a:rPr lang="en-US" dirty="0" smtClean="0"/>
              <a:t>will be discussed later.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19</a:t>
            </a:fld>
            <a:endParaRPr lang="en-GB"/>
          </a:p>
        </p:txBody>
      </p:sp>
    </p:spTree>
    <p:extLst>
      <p:ext uri="{BB962C8B-B14F-4D97-AF65-F5344CB8AC3E}">
        <p14:creationId xmlns:p14="http://schemas.microsoft.com/office/powerpoint/2010/main" val="27258673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 Solid pattern of </a:t>
            </a:r>
            <a:r>
              <a:rPr lang="en-US" dirty="0" err="1" smtClean="0"/>
              <a:t>embryonal</a:t>
            </a:r>
            <a:r>
              <a:rPr lang="en-US" dirty="0" smtClean="0"/>
              <a:t> carcinoma with cohesive and pleomorphic</a:t>
            </a:r>
            <a:r>
              <a:rPr lang="en-US" baseline="0" dirty="0" smtClean="0"/>
              <a:t> nuclei</a:t>
            </a:r>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20</a:t>
            </a:fld>
            <a:endParaRPr lang="en-GB"/>
          </a:p>
        </p:txBody>
      </p:sp>
    </p:spTree>
    <p:extLst>
      <p:ext uri="{BB962C8B-B14F-4D97-AF65-F5344CB8AC3E}">
        <p14:creationId xmlns:p14="http://schemas.microsoft.com/office/powerpoint/2010/main" val="22943009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Embryonal</a:t>
            </a:r>
            <a:r>
              <a:rPr lang="en-US" dirty="0" smtClean="0"/>
              <a:t> carcinoma showing degenerate, smudged cells</a:t>
            </a:r>
            <a:r>
              <a:rPr lang="en-US" baseline="0" dirty="0" smtClean="0"/>
              <a:t> and focal necrosis</a:t>
            </a:r>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21</a:t>
            </a:fld>
            <a:endParaRPr lang="en-GB"/>
          </a:p>
        </p:txBody>
      </p:sp>
    </p:spTree>
    <p:extLst>
      <p:ext uri="{BB962C8B-B14F-4D97-AF65-F5344CB8AC3E}">
        <p14:creationId xmlns:p14="http://schemas.microsoft.com/office/powerpoint/2010/main" val="30047695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Although the morphology</a:t>
            </a:r>
            <a:r>
              <a:rPr lang="en-US" baseline="0" dirty="0" smtClean="0"/>
              <a:t> of </a:t>
            </a:r>
            <a:r>
              <a:rPr lang="en-US" baseline="0" dirty="0" err="1" smtClean="0"/>
              <a:t>seminoma</a:t>
            </a:r>
            <a:r>
              <a:rPr lang="en-US" baseline="0" dirty="0" smtClean="0"/>
              <a:t> and </a:t>
            </a:r>
            <a:r>
              <a:rPr lang="en-US" baseline="0" dirty="0" err="1" smtClean="0"/>
              <a:t>embryonal</a:t>
            </a:r>
            <a:r>
              <a:rPr lang="en-US" baseline="0" dirty="0" smtClean="0"/>
              <a:t> carcinoma is very distinctive, </a:t>
            </a:r>
            <a:r>
              <a:rPr lang="en-US" dirty="0" smtClean="0"/>
              <a:t>problem occurs when seminoma is difficult to differentiate</a:t>
            </a:r>
            <a:r>
              <a:rPr lang="en-US" baseline="0" dirty="0" smtClean="0"/>
              <a:t> from </a:t>
            </a:r>
            <a:r>
              <a:rPr lang="en-US" baseline="0" dirty="0" err="1" smtClean="0"/>
              <a:t>embryonal</a:t>
            </a:r>
            <a:r>
              <a:rPr lang="en-US" baseline="0" dirty="0" smtClean="0"/>
              <a:t> carcinoma, either when the degree of cytological </a:t>
            </a:r>
            <a:r>
              <a:rPr lang="en-US" baseline="0" dirty="0" err="1" smtClean="0"/>
              <a:t>atypia</a:t>
            </a:r>
            <a:r>
              <a:rPr lang="en-US" baseline="0" dirty="0" smtClean="0"/>
              <a:t> is comparable to </a:t>
            </a:r>
            <a:r>
              <a:rPr lang="en-US" baseline="0" dirty="0" err="1" smtClean="0"/>
              <a:t>embryonal</a:t>
            </a:r>
            <a:r>
              <a:rPr lang="en-US" baseline="0" dirty="0" smtClean="0"/>
              <a:t> carcinoma, or when the seminoma architecture is glandular or tubular again having resemblance to </a:t>
            </a:r>
            <a:r>
              <a:rPr lang="en-US" baseline="0" dirty="0" err="1" smtClean="0"/>
              <a:t>embryonal</a:t>
            </a:r>
            <a:r>
              <a:rPr lang="en-US" baseline="0" dirty="0" smtClean="0"/>
              <a:t> carcinoma.</a:t>
            </a:r>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23</a:t>
            </a:fld>
            <a:endParaRPr lang="en-GB"/>
          </a:p>
        </p:txBody>
      </p:sp>
    </p:spTree>
    <p:extLst>
      <p:ext uri="{BB962C8B-B14F-4D97-AF65-F5344CB8AC3E}">
        <p14:creationId xmlns:p14="http://schemas.microsoft.com/office/powerpoint/2010/main" val="23413097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When seminoma shows cytological</a:t>
            </a:r>
            <a:r>
              <a:rPr lang="en-US" baseline="0" dirty="0" smtClean="0"/>
              <a:t> </a:t>
            </a:r>
            <a:r>
              <a:rPr lang="en-US" baseline="0" dirty="0" err="1" smtClean="0"/>
              <a:t>atypia</a:t>
            </a:r>
            <a:r>
              <a:rPr lang="en-US" baseline="0" dirty="0" smtClean="0"/>
              <a:t>, it can be seen either diffusely or may occur focally within separate nodules of </a:t>
            </a:r>
            <a:r>
              <a:rPr lang="en-US" baseline="0" dirty="0" err="1" smtClean="0"/>
              <a:t>tumour</a:t>
            </a:r>
            <a:r>
              <a:rPr lang="en-US" baseline="0" dirty="0" smtClean="0"/>
              <a:t>. There is i</a:t>
            </a:r>
            <a:r>
              <a:rPr lang="en-US" dirty="0" smtClean="0"/>
              <a:t>ncreased nuclear </a:t>
            </a:r>
            <a:r>
              <a:rPr lang="en-US" dirty="0" err="1" smtClean="0"/>
              <a:t>atypia</a:t>
            </a:r>
            <a:r>
              <a:rPr lang="en-US" dirty="0" smtClean="0"/>
              <a:t>, darker cytoplasm and increased cell crowding. Clue to diagnosis of seminoma is retention of the typical architecture and presence of lymphocytic reaction. The</a:t>
            </a:r>
            <a:r>
              <a:rPr lang="en-US" baseline="0" dirty="0" smtClean="0"/>
              <a:t> </a:t>
            </a:r>
            <a:r>
              <a:rPr lang="en-US" baseline="0" dirty="0" err="1" smtClean="0"/>
              <a:t>atypia</a:t>
            </a:r>
            <a:r>
              <a:rPr lang="en-US" dirty="0" smtClean="0"/>
              <a:t> can be found in areas surrounding small punctate foci of </a:t>
            </a:r>
            <a:r>
              <a:rPr lang="en-US" dirty="0" err="1" smtClean="0"/>
              <a:t>tumour</a:t>
            </a:r>
            <a:r>
              <a:rPr lang="en-US" dirty="0" smtClean="0"/>
              <a:t> necrosis in typical seminoma and in that circumstance, these findings are likely reflective</a:t>
            </a:r>
            <a:r>
              <a:rPr lang="en-US" baseline="0" dirty="0" smtClean="0"/>
              <a:t> of </a:t>
            </a:r>
            <a:r>
              <a:rPr lang="en-US" baseline="0" dirty="0" err="1" smtClean="0"/>
              <a:t>ischaemia</a:t>
            </a:r>
            <a:r>
              <a:rPr lang="en-US" baseline="0" dirty="0" smtClean="0"/>
              <a:t>-induced changes.</a:t>
            </a:r>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24</a:t>
            </a:fld>
            <a:endParaRPr lang="en-GB"/>
          </a:p>
        </p:txBody>
      </p:sp>
    </p:spTree>
    <p:extLst>
      <p:ext uri="{BB962C8B-B14F-4D97-AF65-F5344CB8AC3E}">
        <p14:creationId xmlns:p14="http://schemas.microsoft.com/office/powerpoint/2010/main" val="26125624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 </a:t>
            </a:r>
            <a:r>
              <a:rPr lang="en-US" dirty="0" err="1" smtClean="0"/>
              <a:t>Seminoma</a:t>
            </a:r>
            <a:r>
              <a:rPr lang="en-US" dirty="0" smtClean="0"/>
              <a:t> with increased nuclear </a:t>
            </a:r>
            <a:r>
              <a:rPr lang="en-US" dirty="0" err="1" smtClean="0"/>
              <a:t>pleomorphism</a:t>
            </a:r>
            <a:r>
              <a:rPr lang="en-US" dirty="0" smtClean="0"/>
              <a:t> and crowding and dense cytoplasm</a:t>
            </a:r>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25</a:t>
            </a:fld>
            <a:endParaRPr lang="en-GB"/>
          </a:p>
        </p:txBody>
      </p:sp>
    </p:spTree>
    <p:extLst>
      <p:ext uri="{BB962C8B-B14F-4D97-AF65-F5344CB8AC3E}">
        <p14:creationId xmlns:p14="http://schemas.microsoft.com/office/powerpoint/2010/main" val="2222620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tubular variant</a:t>
            </a:r>
            <a:r>
              <a:rPr lang="en-US" baseline="0" dirty="0" smtClean="0"/>
              <a:t> of seminoma, the ar</a:t>
            </a:r>
            <a:r>
              <a:rPr lang="en-US" dirty="0" smtClean="0"/>
              <a:t>chitecture resembles gland forming </a:t>
            </a:r>
            <a:r>
              <a:rPr lang="en-US" dirty="0" err="1" smtClean="0"/>
              <a:t>embryonal</a:t>
            </a:r>
            <a:r>
              <a:rPr lang="en-US" dirty="0" smtClean="0"/>
              <a:t> carcinoma or there may be </a:t>
            </a:r>
            <a:r>
              <a:rPr lang="en-US" dirty="0" err="1" smtClean="0"/>
              <a:t>pseudoglandular</a:t>
            </a:r>
            <a:r>
              <a:rPr lang="en-US" dirty="0" smtClean="0"/>
              <a:t> arrangements in solid sheets with no true glandular lumens. The cytological features of seminoma are retained in such scenarios.</a:t>
            </a:r>
          </a:p>
        </p:txBody>
      </p:sp>
      <p:sp>
        <p:nvSpPr>
          <p:cNvPr id="4" name="Slide Number Placeholder 3"/>
          <p:cNvSpPr>
            <a:spLocks noGrp="1"/>
          </p:cNvSpPr>
          <p:nvPr>
            <p:ph type="sldNum" sz="quarter" idx="10"/>
          </p:nvPr>
        </p:nvSpPr>
        <p:spPr/>
        <p:txBody>
          <a:bodyPr/>
          <a:lstStyle/>
          <a:p>
            <a:fld id="{50C26A12-17E3-41C4-8FE2-62FE61426F5E}" type="slidenum">
              <a:rPr lang="en-GB" smtClean="0"/>
              <a:pPr/>
              <a:t>26</a:t>
            </a:fld>
            <a:endParaRPr lang="en-GB"/>
          </a:p>
        </p:txBody>
      </p:sp>
    </p:spTree>
    <p:extLst>
      <p:ext uri="{BB962C8B-B14F-4D97-AF65-F5344CB8AC3E}">
        <p14:creationId xmlns:p14="http://schemas.microsoft.com/office/powerpoint/2010/main" val="14693530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 Tubular pattern in seminoma</a:t>
            </a:r>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27</a:t>
            </a:fld>
            <a:endParaRPr lang="en-GB"/>
          </a:p>
        </p:txBody>
      </p:sp>
    </p:spTree>
    <p:extLst>
      <p:ext uri="{BB962C8B-B14F-4D97-AF65-F5344CB8AC3E}">
        <p14:creationId xmlns:p14="http://schemas.microsoft.com/office/powerpoint/2010/main" val="7434888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 we see</a:t>
            </a:r>
            <a:r>
              <a:rPr lang="en-US" baseline="0" dirty="0" smtClean="0"/>
              <a:t> that in the atypical variant of seminoma there is cytological </a:t>
            </a:r>
            <a:r>
              <a:rPr lang="en-US" baseline="0" dirty="0" err="1" smtClean="0"/>
              <a:t>atypia</a:t>
            </a:r>
            <a:r>
              <a:rPr lang="en-US" baseline="0" dirty="0" smtClean="0"/>
              <a:t>, but the typical architecture is retained, and in the tubular variant of seminoma, the </a:t>
            </a:r>
            <a:r>
              <a:rPr lang="en-US" baseline="0" dirty="0" err="1" smtClean="0"/>
              <a:t>tumour</a:t>
            </a:r>
            <a:r>
              <a:rPr lang="en-US" baseline="0" dirty="0" smtClean="0"/>
              <a:t> architecture is </a:t>
            </a:r>
            <a:r>
              <a:rPr lang="en-US" baseline="0" dirty="0" err="1" smtClean="0"/>
              <a:t>pseudoglandular</a:t>
            </a:r>
            <a:r>
              <a:rPr lang="en-US" baseline="0" dirty="0" smtClean="0"/>
              <a:t> but the cytological features of seminoma are retained.</a:t>
            </a:r>
            <a:endParaRPr lang="en-GB" dirty="0" smtClean="0"/>
          </a:p>
          <a:p>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28</a:t>
            </a:fld>
            <a:endParaRPr lang="en-GB"/>
          </a:p>
        </p:txBody>
      </p:sp>
    </p:spTree>
    <p:extLst>
      <p:ext uri="{BB962C8B-B14F-4D97-AF65-F5344CB8AC3E}">
        <p14:creationId xmlns:p14="http://schemas.microsoft.com/office/powerpoint/2010/main" val="14760717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when the typical architectural or cytological features are lacking or leave the pathologist uneasy </a:t>
            </a:r>
            <a:r>
              <a:rPr lang="en-US" baseline="0" dirty="0" smtClean="0"/>
              <a:t>regarding the possibility of </a:t>
            </a:r>
            <a:r>
              <a:rPr lang="en-US" baseline="0" dirty="0" err="1" smtClean="0"/>
              <a:t>embryonal</a:t>
            </a:r>
            <a:r>
              <a:rPr lang="en-US" baseline="0" dirty="0" smtClean="0"/>
              <a:t> carcinoma, IHC is very useful. Seminoma shows diffuse positive staining with CD117 and D2-40; and </a:t>
            </a:r>
            <a:r>
              <a:rPr lang="en-US" baseline="0" dirty="0" err="1" smtClean="0"/>
              <a:t>embryonal</a:t>
            </a:r>
            <a:r>
              <a:rPr lang="en-US" baseline="0" dirty="0" smtClean="0"/>
              <a:t> carcinoma shows diffuse positive staining with AE1/AE3 and CD30. Transcription factors SOX17 and SOX2 are not readily available, but if used, SOX17 stains seminoma and SOX 2 stains </a:t>
            </a:r>
            <a:r>
              <a:rPr lang="en-US" baseline="0" dirty="0" err="1" smtClean="0"/>
              <a:t>embryonal</a:t>
            </a:r>
            <a:r>
              <a:rPr lang="en-US" baseline="0" dirty="0" smtClean="0"/>
              <a:t> carcinoma. PLAP and Oct4 stains are not discriminatory  between the 2 </a:t>
            </a:r>
            <a:r>
              <a:rPr lang="en-US" baseline="0" dirty="0" err="1" smtClean="0"/>
              <a:t>tumours</a:t>
            </a:r>
            <a:r>
              <a:rPr lang="en-US" baseline="0" dirty="0" smtClean="0"/>
              <a:t>, although PLAP staining intensity is greater in seminoma and the staining intensity of </a:t>
            </a:r>
            <a:r>
              <a:rPr lang="en-US" baseline="0" dirty="0" err="1" smtClean="0"/>
              <a:t>oct</a:t>
            </a:r>
            <a:r>
              <a:rPr lang="en-US" baseline="0" dirty="0" smtClean="0"/>
              <a:t> 4 is greater in </a:t>
            </a:r>
            <a:r>
              <a:rPr lang="en-US" baseline="0" dirty="0" err="1" smtClean="0"/>
              <a:t>embryonal</a:t>
            </a:r>
            <a:r>
              <a:rPr lang="en-US" baseline="0" dirty="0" smtClean="0"/>
              <a:t> carcinoma.</a:t>
            </a:r>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29</a:t>
            </a:fld>
            <a:endParaRPr lang="en-GB"/>
          </a:p>
        </p:txBody>
      </p:sp>
    </p:spTree>
    <p:extLst>
      <p:ext uri="{BB962C8B-B14F-4D97-AF65-F5344CB8AC3E}">
        <p14:creationId xmlns:p14="http://schemas.microsoft.com/office/powerpoint/2010/main" val="36232187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YST can show many architectural patterns {– </a:t>
            </a:r>
            <a:r>
              <a:rPr lang="en-US" dirty="0" err="1" smtClean="0"/>
              <a:t>microcystic</a:t>
            </a:r>
            <a:r>
              <a:rPr lang="en-US" dirty="0" smtClean="0"/>
              <a:t> (honeycomb, reticular, vacuolated), endodermal sinus (perivascular or festoon), papillary, solid, glandular (alveolar), </a:t>
            </a:r>
            <a:r>
              <a:rPr lang="en-US" dirty="0" err="1" smtClean="0"/>
              <a:t>myxomatous</a:t>
            </a:r>
            <a:r>
              <a:rPr lang="en-US" dirty="0" smtClean="0"/>
              <a:t>, </a:t>
            </a:r>
            <a:r>
              <a:rPr lang="en-US" dirty="0" err="1" smtClean="0"/>
              <a:t>sarcomatoid</a:t>
            </a:r>
            <a:r>
              <a:rPr lang="en-US" dirty="0" smtClean="0"/>
              <a:t>, </a:t>
            </a:r>
            <a:r>
              <a:rPr lang="en-US" dirty="0" err="1" smtClean="0"/>
              <a:t>macrocystic</a:t>
            </a:r>
            <a:r>
              <a:rPr lang="en-US" dirty="0" smtClean="0"/>
              <a:t>, </a:t>
            </a:r>
            <a:r>
              <a:rPr lang="en-US" dirty="0" err="1" smtClean="0"/>
              <a:t>polyvesicular</a:t>
            </a:r>
            <a:r>
              <a:rPr lang="en-US" dirty="0" smtClean="0"/>
              <a:t> </a:t>
            </a:r>
            <a:r>
              <a:rPr lang="en-US" dirty="0" err="1" smtClean="0"/>
              <a:t>vitelline</a:t>
            </a:r>
            <a:r>
              <a:rPr lang="en-US" dirty="0" smtClean="0"/>
              <a:t>, </a:t>
            </a:r>
            <a:r>
              <a:rPr lang="en-US" dirty="0" err="1" smtClean="0"/>
              <a:t>hepatoid</a:t>
            </a:r>
            <a:r>
              <a:rPr lang="en-US" baseline="0" dirty="0" smtClean="0"/>
              <a:t> and </a:t>
            </a:r>
            <a:r>
              <a:rPr lang="en-US" dirty="0" smtClean="0"/>
              <a:t>parietal}. </a:t>
            </a:r>
            <a:endParaRPr lang="en-GB" dirty="0" smtClean="0"/>
          </a:p>
          <a:p>
            <a:r>
              <a:rPr lang="en-US" dirty="0" err="1" smtClean="0"/>
              <a:t>Glypican</a:t>
            </a:r>
            <a:r>
              <a:rPr lang="en-US" dirty="0" smtClean="0"/>
              <a:t> 3, a proteoglycan that plays a role in embryonic</a:t>
            </a:r>
            <a:r>
              <a:rPr lang="en-US" baseline="0" dirty="0" smtClean="0"/>
              <a:t> growth is more sensitive than AFP which stains only 58% cases of YST whereas GP3 stains positive in nearly 100% YST (exception being solid YST).  F</a:t>
            </a:r>
            <a:r>
              <a:rPr lang="en-US" dirty="0" smtClean="0"/>
              <a:t>ocal staining with GP3 is seen in some cases of </a:t>
            </a:r>
            <a:r>
              <a:rPr lang="en-US" dirty="0" err="1" smtClean="0"/>
              <a:t>embryonal</a:t>
            </a:r>
            <a:r>
              <a:rPr lang="en-US" dirty="0" smtClean="0"/>
              <a:t> CA, </a:t>
            </a:r>
            <a:r>
              <a:rPr lang="en-US" dirty="0" err="1" smtClean="0"/>
              <a:t>teratoma</a:t>
            </a:r>
            <a:r>
              <a:rPr lang="en-US" dirty="0" smtClean="0"/>
              <a:t> and </a:t>
            </a:r>
            <a:r>
              <a:rPr lang="en-US" dirty="0" err="1" smtClean="0"/>
              <a:t>spermatocytic</a:t>
            </a:r>
            <a:r>
              <a:rPr lang="en-US" dirty="0" smtClean="0"/>
              <a:t> seminoma and can also be seen in </a:t>
            </a:r>
            <a:r>
              <a:rPr lang="en-US" dirty="0" err="1" smtClean="0"/>
              <a:t>nontesticular</a:t>
            </a:r>
            <a:r>
              <a:rPr lang="en-US" dirty="0" smtClean="0"/>
              <a:t> visceral epithelial </a:t>
            </a:r>
            <a:r>
              <a:rPr lang="en-US" dirty="0" err="1" smtClean="0"/>
              <a:t>tumours</a:t>
            </a:r>
            <a:r>
              <a:rPr lang="en-US" dirty="0" smtClean="0"/>
              <a:t> such</a:t>
            </a:r>
            <a:r>
              <a:rPr lang="en-US" baseline="0" dirty="0" smtClean="0"/>
              <a:t> as HCC, </a:t>
            </a:r>
            <a:r>
              <a:rPr lang="en-US" baseline="0" dirty="0" err="1" smtClean="0"/>
              <a:t>cholangioCa</a:t>
            </a:r>
            <a:r>
              <a:rPr lang="en-US" baseline="0" dirty="0" smtClean="0"/>
              <a:t>, etc.</a:t>
            </a:r>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31</a:t>
            </a:fld>
            <a:endParaRPr lang="en-GB"/>
          </a:p>
        </p:txBody>
      </p:sp>
    </p:spTree>
    <p:extLst>
      <p:ext uri="{BB962C8B-B14F-4D97-AF65-F5344CB8AC3E}">
        <p14:creationId xmlns:p14="http://schemas.microsoft.com/office/powerpoint/2010/main" val="29342481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 </a:t>
            </a:r>
            <a:r>
              <a:rPr lang="en-US" dirty="0" err="1" smtClean="0"/>
              <a:t>Microcystic</a:t>
            </a:r>
            <a:r>
              <a:rPr lang="en-US" dirty="0" smtClean="0"/>
              <a:t> pattern of yolk sac tumor created by cords of cells surrounding extracellular space (also referred to as reticular pattern). </a:t>
            </a:r>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32</a:t>
            </a:fld>
            <a:endParaRPr lang="en-GB"/>
          </a:p>
        </p:txBody>
      </p:sp>
    </p:spTree>
    <p:extLst>
      <p:ext uri="{BB962C8B-B14F-4D97-AF65-F5344CB8AC3E}">
        <p14:creationId xmlns:p14="http://schemas.microsoft.com/office/powerpoint/2010/main" val="2383342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err="1" smtClean="0"/>
              <a:t>Endodermal</a:t>
            </a:r>
            <a:r>
              <a:rPr lang="en-US" baseline="0" dirty="0" smtClean="0"/>
              <a:t> sinus pattern shows a central vessel rimmed by fibrous tissue that is in turn surrounded by malignant epithelium and this structure is contained within a cystic space that is lined by flattened </a:t>
            </a:r>
            <a:r>
              <a:rPr lang="en-US" baseline="0" dirty="0" err="1" smtClean="0"/>
              <a:t>tumour</a:t>
            </a:r>
            <a:r>
              <a:rPr lang="en-US" baseline="0" dirty="0" smtClean="0"/>
              <a:t> cells.</a:t>
            </a:r>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33</a:t>
            </a:fld>
            <a:endParaRPr lang="en-GB"/>
          </a:p>
        </p:txBody>
      </p:sp>
    </p:spTree>
    <p:extLst>
      <p:ext uri="{BB962C8B-B14F-4D97-AF65-F5344CB8AC3E}">
        <p14:creationId xmlns:p14="http://schemas.microsoft.com/office/powerpoint/2010/main" val="38725963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Seminoma may resemble YST by forming tubular and </a:t>
            </a:r>
            <a:r>
              <a:rPr lang="en-US" dirty="0" err="1" smtClean="0"/>
              <a:t>microcystic</a:t>
            </a:r>
            <a:r>
              <a:rPr lang="en-US" dirty="0" smtClean="0"/>
              <a:t> patterns. Tubular</a:t>
            </a:r>
            <a:r>
              <a:rPr lang="en-US" baseline="0" dirty="0" smtClean="0"/>
              <a:t> structures in seminoma are </a:t>
            </a:r>
            <a:r>
              <a:rPr lang="en-US" baseline="0" dirty="0" err="1" smtClean="0"/>
              <a:t>pseudoglands</a:t>
            </a:r>
            <a:r>
              <a:rPr lang="en-US" baseline="0" dirty="0" smtClean="0"/>
              <a:t> formed by </a:t>
            </a:r>
            <a:r>
              <a:rPr lang="en-US" baseline="0" dirty="0" err="1" smtClean="0"/>
              <a:t>discohesion</a:t>
            </a:r>
            <a:r>
              <a:rPr lang="en-US" baseline="0" dirty="0" smtClean="0"/>
              <a:t> of </a:t>
            </a:r>
            <a:r>
              <a:rPr lang="en-US" baseline="0" dirty="0" err="1" smtClean="0"/>
              <a:t>tumour</a:t>
            </a:r>
            <a:r>
              <a:rPr lang="en-US" baseline="0" dirty="0" smtClean="0"/>
              <a:t> cells in a nested arrangement. </a:t>
            </a:r>
            <a:r>
              <a:rPr lang="en-US" dirty="0" smtClean="0"/>
              <a:t>In contrast, YST grows in separated or merged true glands with well defined lumens and sharp, luminal borders.</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34</a:t>
            </a:fld>
            <a:endParaRPr lang="en-GB"/>
          </a:p>
        </p:txBody>
      </p:sp>
    </p:spTree>
    <p:extLst>
      <p:ext uri="{BB962C8B-B14F-4D97-AF65-F5344CB8AC3E}">
        <p14:creationId xmlns:p14="http://schemas.microsoft.com/office/powerpoint/2010/main" val="3686497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 Tubular pattern in seminoma</a:t>
            </a:r>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35</a:t>
            </a:fld>
            <a:endParaRPr lang="en-GB"/>
          </a:p>
        </p:txBody>
      </p:sp>
    </p:spTree>
    <p:extLst>
      <p:ext uri="{BB962C8B-B14F-4D97-AF65-F5344CB8AC3E}">
        <p14:creationId xmlns:p14="http://schemas.microsoft.com/office/powerpoint/2010/main" val="7434888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Microcystic</a:t>
            </a:r>
            <a:r>
              <a:rPr lang="en-US" dirty="0" smtClean="0"/>
              <a:t> structures in seminoma are typically formed by </a:t>
            </a:r>
            <a:r>
              <a:rPr lang="en-US" dirty="0" err="1" smtClean="0"/>
              <a:t>oedema</a:t>
            </a:r>
            <a:r>
              <a:rPr lang="en-US" dirty="0" smtClean="0"/>
              <a:t>, frequently with attached </a:t>
            </a:r>
            <a:r>
              <a:rPr lang="en-US" dirty="0" err="1" smtClean="0"/>
              <a:t>tumour</a:t>
            </a:r>
            <a:r>
              <a:rPr lang="en-US" dirty="0" smtClean="0"/>
              <a:t> cells floating in </a:t>
            </a:r>
            <a:r>
              <a:rPr lang="en-US" dirty="0" err="1" smtClean="0"/>
              <a:t>oedema</a:t>
            </a:r>
            <a:r>
              <a:rPr lang="en-US" dirty="0" smtClean="0"/>
              <a:t> fluid, {although on occasion, they may appear empty}. The spaces usually have irregular luminal outlines and, most importantly, are lined by typical polygonal cells characteristic of seminoma.</a:t>
            </a:r>
          </a:p>
          <a:p>
            <a:pPr marL="0" indent="0">
              <a:spcBef>
                <a:spcPts val="0"/>
              </a:spcBef>
              <a:buNone/>
              <a:defRPr/>
            </a:pPr>
            <a:r>
              <a:rPr lang="en-US" dirty="0" smtClean="0"/>
              <a:t>On the other hand, </a:t>
            </a:r>
            <a:r>
              <a:rPr lang="en-US" dirty="0" err="1" smtClean="0"/>
              <a:t>microcystic</a:t>
            </a:r>
            <a:r>
              <a:rPr lang="en-US" dirty="0" smtClean="0"/>
              <a:t> structures in YST are formed either by </a:t>
            </a:r>
            <a:r>
              <a:rPr lang="en-US" dirty="0" err="1" smtClean="0"/>
              <a:t>myxoid</a:t>
            </a:r>
            <a:r>
              <a:rPr lang="en-US" dirty="0" smtClean="0"/>
              <a:t> </a:t>
            </a:r>
            <a:r>
              <a:rPr lang="en-US" dirty="0" err="1" smtClean="0"/>
              <a:t>stroma</a:t>
            </a:r>
            <a:r>
              <a:rPr lang="en-US" dirty="0" smtClean="0"/>
              <a:t> or empty vacuoles, and the </a:t>
            </a:r>
            <a:r>
              <a:rPr lang="en-US" dirty="0" err="1" smtClean="0"/>
              <a:t>tumour</a:t>
            </a:r>
            <a:r>
              <a:rPr lang="en-US" dirty="0" smtClean="0"/>
              <a:t> cells bordering </a:t>
            </a:r>
            <a:r>
              <a:rPr lang="en-US" dirty="0" err="1" smtClean="0"/>
              <a:t>microcystic</a:t>
            </a:r>
            <a:r>
              <a:rPr lang="en-US" dirty="0" smtClean="0"/>
              <a:t> spaces are </a:t>
            </a:r>
          </a:p>
          <a:p>
            <a:pPr marL="0" indent="0">
              <a:spcBef>
                <a:spcPts val="0"/>
              </a:spcBef>
              <a:buNone/>
              <a:defRPr/>
            </a:pPr>
            <a:r>
              <a:rPr lang="en-US" dirty="0" smtClean="0"/>
              <a:t>characteristically flattened,</a:t>
            </a:r>
            <a:r>
              <a:rPr lang="en-US" baseline="0" dirty="0" smtClean="0"/>
              <a:t> in contrast to polygonal lining cells of </a:t>
            </a:r>
            <a:r>
              <a:rPr lang="en-US" baseline="0" dirty="0" err="1" smtClean="0"/>
              <a:t>microcystic</a:t>
            </a:r>
            <a:r>
              <a:rPr lang="en-US" baseline="0" dirty="0" smtClean="0"/>
              <a:t> seminoma.</a:t>
            </a:r>
            <a:r>
              <a:rPr lang="en-US" dirty="0" smtClean="0"/>
              <a:t> </a:t>
            </a:r>
          </a:p>
          <a:p>
            <a:pPr marL="0" indent="0">
              <a:spcBef>
                <a:spcPts val="0"/>
              </a:spcBef>
              <a:buNone/>
              <a:defRPr/>
            </a:pPr>
            <a:endParaRPr lang="en-US" dirty="0" smtClean="0"/>
          </a:p>
        </p:txBody>
      </p:sp>
      <p:sp>
        <p:nvSpPr>
          <p:cNvPr id="4" name="Slide Number Placeholder 3"/>
          <p:cNvSpPr>
            <a:spLocks noGrp="1"/>
          </p:cNvSpPr>
          <p:nvPr>
            <p:ph type="sldNum" sz="quarter" idx="10"/>
          </p:nvPr>
        </p:nvSpPr>
        <p:spPr/>
        <p:txBody>
          <a:bodyPr/>
          <a:lstStyle/>
          <a:p>
            <a:fld id="{50C26A12-17E3-41C4-8FE2-62FE61426F5E}" type="slidenum">
              <a:rPr lang="en-GB" smtClean="0"/>
              <a:pPr/>
              <a:t>36</a:t>
            </a:fld>
            <a:endParaRPr lang="en-GB"/>
          </a:p>
        </p:txBody>
      </p:sp>
    </p:spTree>
    <p:extLst>
      <p:ext uri="{BB962C8B-B14F-4D97-AF65-F5344CB8AC3E}">
        <p14:creationId xmlns:p14="http://schemas.microsoft.com/office/powerpoint/2010/main" val="14463174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a:t>
            </a:r>
            <a:r>
              <a:rPr lang="en-US" baseline="0" dirty="0" smtClean="0"/>
              <a:t> - </a:t>
            </a:r>
            <a:r>
              <a:rPr lang="en-US" dirty="0" err="1" smtClean="0"/>
              <a:t>Oedema</a:t>
            </a:r>
            <a:r>
              <a:rPr lang="en-US" dirty="0" smtClean="0"/>
              <a:t> in </a:t>
            </a:r>
            <a:r>
              <a:rPr lang="en-US" dirty="0" err="1" smtClean="0"/>
              <a:t>seminoma</a:t>
            </a:r>
            <a:r>
              <a:rPr lang="en-US" baseline="0" dirty="0" smtClean="0"/>
              <a:t> creating an irregular </a:t>
            </a:r>
            <a:r>
              <a:rPr lang="en-US" baseline="0" dirty="0" err="1" smtClean="0"/>
              <a:t>microcystic</a:t>
            </a:r>
            <a:r>
              <a:rPr lang="en-US" baseline="0" dirty="0" smtClean="0"/>
              <a:t> pattern</a:t>
            </a:r>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37</a:t>
            </a:fld>
            <a:endParaRPr lang="en-GB"/>
          </a:p>
        </p:txBody>
      </p:sp>
    </p:spTree>
    <p:extLst>
      <p:ext uri="{BB962C8B-B14F-4D97-AF65-F5344CB8AC3E}">
        <p14:creationId xmlns:p14="http://schemas.microsoft.com/office/powerpoint/2010/main" val="36335827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Microcystic</a:t>
            </a:r>
            <a:r>
              <a:rPr lang="en-US" dirty="0" smtClean="0"/>
              <a:t> structures in seminoma are typically formed by </a:t>
            </a:r>
            <a:r>
              <a:rPr lang="en-US" dirty="0" err="1" smtClean="0"/>
              <a:t>oedema</a:t>
            </a:r>
            <a:r>
              <a:rPr lang="en-US" dirty="0" smtClean="0"/>
              <a:t>, frequently with attached </a:t>
            </a:r>
            <a:r>
              <a:rPr lang="en-US" dirty="0" err="1" smtClean="0"/>
              <a:t>tumour</a:t>
            </a:r>
            <a:r>
              <a:rPr lang="en-US" dirty="0" smtClean="0"/>
              <a:t> cells floating in </a:t>
            </a:r>
            <a:r>
              <a:rPr lang="en-US" dirty="0" err="1" smtClean="0"/>
              <a:t>oedema</a:t>
            </a:r>
            <a:r>
              <a:rPr lang="en-US" dirty="0" smtClean="0"/>
              <a:t> fluid, {although on occasion, they may appear empty}. The spaces usually have irregular luminal outlines and, most importantly, are lined by typical polygonal cells characteristic of seminoma.</a:t>
            </a:r>
          </a:p>
          <a:p>
            <a:pPr marL="0" indent="0">
              <a:spcBef>
                <a:spcPts val="0"/>
              </a:spcBef>
              <a:buNone/>
              <a:defRPr/>
            </a:pPr>
            <a:r>
              <a:rPr lang="en-US" dirty="0" smtClean="0"/>
              <a:t>On the other hand, </a:t>
            </a:r>
            <a:r>
              <a:rPr lang="en-US" dirty="0" err="1" smtClean="0"/>
              <a:t>microcystic</a:t>
            </a:r>
            <a:r>
              <a:rPr lang="en-US" dirty="0" smtClean="0"/>
              <a:t> structures in YST are formed either by </a:t>
            </a:r>
            <a:r>
              <a:rPr lang="en-US" dirty="0" err="1" smtClean="0"/>
              <a:t>myxoid</a:t>
            </a:r>
            <a:r>
              <a:rPr lang="en-US" dirty="0" smtClean="0"/>
              <a:t> </a:t>
            </a:r>
            <a:r>
              <a:rPr lang="en-US" dirty="0" err="1" smtClean="0"/>
              <a:t>stroma</a:t>
            </a:r>
            <a:r>
              <a:rPr lang="en-US" dirty="0" smtClean="0"/>
              <a:t> or empty vacuoles, and the </a:t>
            </a:r>
            <a:r>
              <a:rPr lang="en-US" dirty="0" err="1" smtClean="0"/>
              <a:t>tumour</a:t>
            </a:r>
            <a:r>
              <a:rPr lang="en-US" dirty="0" smtClean="0"/>
              <a:t> cells bordering </a:t>
            </a:r>
            <a:r>
              <a:rPr lang="en-US" dirty="0" err="1" smtClean="0"/>
              <a:t>microcystic</a:t>
            </a:r>
            <a:r>
              <a:rPr lang="en-US" dirty="0" smtClean="0"/>
              <a:t> spaces are characteristically flattened,</a:t>
            </a:r>
            <a:r>
              <a:rPr lang="en-US" baseline="0" dirty="0" smtClean="0"/>
              <a:t> in contrast to polygonal lining cells of </a:t>
            </a:r>
            <a:r>
              <a:rPr lang="en-US" baseline="0" dirty="0" err="1" smtClean="0"/>
              <a:t>microcystic</a:t>
            </a:r>
            <a:r>
              <a:rPr lang="en-US" baseline="0" dirty="0" smtClean="0"/>
              <a:t> </a:t>
            </a:r>
            <a:r>
              <a:rPr lang="en-US" baseline="0" dirty="0" err="1" smtClean="0"/>
              <a:t>seminoma</a:t>
            </a:r>
            <a:r>
              <a:rPr lang="en-U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 like</a:t>
            </a:r>
            <a:r>
              <a:rPr lang="en-US" baseline="0" dirty="0" smtClean="0"/>
              <a:t> we saw earlier in </a:t>
            </a:r>
            <a:r>
              <a:rPr lang="en-US" baseline="0" dirty="0" err="1" smtClean="0"/>
              <a:t>seminoma</a:t>
            </a:r>
            <a:r>
              <a:rPr lang="en-US" baseline="0" dirty="0" smtClean="0"/>
              <a:t> </a:t>
            </a:r>
            <a:r>
              <a:rPr lang="en-US" baseline="0" dirty="0" err="1" smtClean="0"/>
              <a:t>vs</a:t>
            </a:r>
            <a:r>
              <a:rPr lang="en-US" baseline="0" dirty="0" smtClean="0"/>
              <a:t> </a:t>
            </a:r>
            <a:r>
              <a:rPr lang="en-US" baseline="0" dirty="0" err="1" smtClean="0"/>
              <a:t>embryonal</a:t>
            </a:r>
            <a:r>
              <a:rPr lang="en-US" baseline="0" dirty="0" smtClean="0"/>
              <a:t> carcinoma, when it comes to differentiating </a:t>
            </a:r>
            <a:r>
              <a:rPr lang="en-US" baseline="0" dirty="0" err="1" smtClean="0"/>
              <a:t>seminoma</a:t>
            </a:r>
            <a:r>
              <a:rPr lang="en-US" baseline="0" dirty="0" smtClean="0"/>
              <a:t> from yolk sac </a:t>
            </a:r>
            <a:r>
              <a:rPr lang="en-US" baseline="0" dirty="0" err="1" smtClean="0"/>
              <a:t>tumour</a:t>
            </a:r>
            <a:r>
              <a:rPr lang="en-US" baseline="0" dirty="0" smtClean="0"/>
              <a:t>, when there is an overlap in architecture, the cytological features of </a:t>
            </a:r>
            <a:r>
              <a:rPr lang="en-US" baseline="0" dirty="0" err="1" smtClean="0"/>
              <a:t>seminoma</a:t>
            </a:r>
            <a:r>
              <a:rPr lang="en-US" baseline="0" dirty="0" smtClean="0"/>
              <a:t> and yolk sac are maintained.</a:t>
            </a:r>
            <a:endParaRPr lang="en-GB" dirty="0" smtClean="0"/>
          </a:p>
          <a:p>
            <a:pPr marL="0" indent="0">
              <a:spcBef>
                <a:spcPts val="0"/>
              </a:spcBef>
              <a:buNone/>
              <a:defRPr/>
            </a:pPr>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38</a:t>
            </a:fld>
            <a:endParaRPr lang="en-GB"/>
          </a:p>
        </p:txBody>
      </p:sp>
    </p:spTree>
    <p:extLst>
      <p:ext uri="{BB962C8B-B14F-4D97-AF65-F5344CB8AC3E}">
        <p14:creationId xmlns:p14="http://schemas.microsoft.com/office/powerpoint/2010/main" val="21971388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Conversely, YST</a:t>
            </a:r>
            <a:r>
              <a:rPr lang="en-US" baseline="0" dirty="0" smtClean="0"/>
              <a:t> may mimic seminoma by growing in solid sheets of cells, with clear cytoplasm and distinct cell membranes similar to seminoma. </a:t>
            </a:r>
            <a:r>
              <a:rPr lang="en-US" dirty="0" smtClean="0"/>
              <a:t>Lymphocytic infiltrates occur in 17% solid YSTs.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However, YST cells are more pleomorphic than seminoma and the solid YST is almost always associated with other more distinctive YST patterns. Also, s</a:t>
            </a:r>
            <a:r>
              <a:rPr lang="en-US" dirty="0" smtClean="0"/>
              <a:t>olid-pattern YST frequently contains intra-cytoplasmic hyaline globules and extracellular basement membrane deposits</a:t>
            </a:r>
            <a:r>
              <a:rPr lang="en-GB" dirty="0" smtClean="0"/>
              <a:t>,</a:t>
            </a:r>
            <a:r>
              <a:rPr lang="en-GB" baseline="0" dirty="0" smtClean="0"/>
              <a:t> features rarely found in seminomas. </a:t>
            </a:r>
            <a:r>
              <a:rPr lang="en-US" dirty="0" smtClean="0"/>
              <a:t>Granulomas are rare.</a:t>
            </a:r>
            <a:endParaRPr lang="en-GB" dirty="0" smtClean="0"/>
          </a:p>
        </p:txBody>
      </p:sp>
      <p:sp>
        <p:nvSpPr>
          <p:cNvPr id="4" name="Slide Number Placeholder 3"/>
          <p:cNvSpPr>
            <a:spLocks noGrp="1"/>
          </p:cNvSpPr>
          <p:nvPr>
            <p:ph type="sldNum" sz="quarter" idx="10"/>
          </p:nvPr>
        </p:nvSpPr>
        <p:spPr/>
        <p:txBody>
          <a:bodyPr/>
          <a:lstStyle/>
          <a:p>
            <a:fld id="{50C26A12-17E3-41C4-8FE2-62FE61426F5E}" type="slidenum">
              <a:rPr lang="en-GB" smtClean="0"/>
              <a:pPr/>
              <a:t>39</a:t>
            </a:fld>
            <a:endParaRPr lang="en-GB"/>
          </a:p>
        </p:txBody>
      </p:sp>
    </p:spTree>
    <p:extLst>
      <p:ext uri="{BB962C8B-B14F-4D97-AF65-F5344CB8AC3E}">
        <p14:creationId xmlns:p14="http://schemas.microsoft.com/office/powerpoint/2010/main" val="34758292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 Solid pattern YST</a:t>
            </a:r>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40</a:t>
            </a:fld>
            <a:endParaRPr lang="en-GB"/>
          </a:p>
        </p:txBody>
      </p:sp>
    </p:spTree>
    <p:extLst>
      <p:ext uri="{BB962C8B-B14F-4D97-AF65-F5344CB8AC3E}">
        <p14:creationId xmlns:p14="http://schemas.microsoft.com/office/powerpoint/2010/main" val="42806810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Solid areas in yolk sac tumor, composed of small, </a:t>
            </a:r>
            <a:r>
              <a:rPr lang="en-US" dirty="0" err="1" smtClean="0"/>
              <a:t>blastema</a:t>
            </a:r>
            <a:r>
              <a:rPr lang="en-US" dirty="0" smtClean="0"/>
              <a:t>-like cells, mixed with </a:t>
            </a:r>
            <a:r>
              <a:rPr lang="en-US" dirty="0" err="1" smtClean="0"/>
              <a:t>microcystic</a:t>
            </a:r>
            <a:r>
              <a:rPr lang="en-US" dirty="0" smtClean="0"/>
              <a:t> and glandular patterns. </a:t>
            </a:r>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41</a:t>
            </a:fld>
            <a:endParaRPr lang="en-GB"/>
          </a:p>
        </p:txBody>
      </p:sp>
    </p:spTree>
    <p:extLst>
      <p:ext uri="{BB962C8B-B14F-4D97-AF65-F5344CB8AC3E}">
        <p14:creationId xmlns:p14="http://schemas.microsoft.com/office/powerpoint/2010/main" val="41882878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Immunohistochemistry</a:t>
            </a:r>
            <a:r>
              <a:rPr lang="en-US" baseline="0" dirty="0" smtClean="0"/>
              <a:t> is very useful to differentiate between the two entities. </a:t>
            </a:r>
            <a:r>
              <a:rPr lang="en-US" dirty="0" smtClean="0"/>
              <a:t>Oct ¾ is positive</a:t>
            </a:r>
            <a:r>
              <a:rPr lang="en-US" baseline="0" dirty="0" smtClean="0"/>
              <a:t> in seminoma and negative in YST including solid YST. </a:t>
            </a:r>
            <a:r>
              <a:rPr lang="en-US" dirty="0" smtClean="0"/>
              <a:t>Although</a:t>
            </a:r>
            <a:r>
              <a:rPr lang="en-US" baseline="0" dirty="0" smtClean="0"/>
              <a:t> AFP is less sensitive than GP3, both AFP and GP3 are 100% specific in DD versus seminoma. Even though GP3 is more sensitive than AFP for solid YST, the intensity of staining in solid YST is less than it is in other yolk sac </a:t>
            </a:r>
            <a:r>
              <a:rPr lang="en-US" baseline="0" dirty="0" err="1" smtClean="0"/>
              <a:t>tumour</a:t>
            </a:r>
            <a:r>
              <a:rPr lang="en-US" baseline="0" dirty="0" smtClean="0"/>
              <a:t> patterns. CD117 may not be helpful since it is positive in a large number about 59% cases of solid YST.</a:t>
            </a:r>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42</a:t>
            </a:fld>
            <a:endParaRPr lang="en-GB"/>
          </a:p>
        </p:txBody>
      </p:sp>
    </p:spTree>
    <p:extLst>
      <p:ext uri="{BB962C8B-B14F-4D97-AF65-F5344CB8AC3E}">
        <p14:creationId xmlns:p14="http://schemas.microsoft.com/office/powerpoint/2010/main" val="39994232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Treatment</a:t>
            </a:r>
            <a:r>
              <a:rPr lang="en-US" baseline="0" dirty="0" smtClean="0"/>
              <a:t> of seminoma and sex cord stromal </a:t>
            </a:r>
            <a:r>
              <a:rPr lang="en-US" baseline="0" dirty="0" err="1" smtClean="0"/>
              <a:t>tumour</a:t>
            </a:r>
            <a:r>
              <a:rPr lang="en-US" baseline="0" dirty="0" smtClean="0"/>
              <a:t> is very different. Benign SCST needs orchiectomy and malignant SCST also get RPLND. </a:t>
            </a:r>
            <a:r>
              <a:rPr lang="en-US" baseline="0" dirty="0" err="1" smtClean="0"/>
              <a:t>Seminoma</a:t>
            </a:r>
            <a:r>
              <a:rPr lang="en-US" baseline="0" dirty="0" smtClean="0"/>
              <a:t> is both radio and </a:t>
            </a:r>
            <a:r>
              <a:rPr lang="en-US" baseline="0" dirty="0" err="1" smtClean="0"/>
              <a:t>chemosensitive</a:t>
            </a:r>
            <a:r>
              <a:rPr lang="en-US" baseline="0" dirty="0" smtClean="0"/>
              <a:t> whereas SCST is resistant to both. So differentiating between the two is very important. </a:t>
            </a:r>
            <a:endParaRPr lang="en-US" dirty="0" smtClean="0"/>
          </a:p>
          <a:p>
            <a:r>
              <a:rPr lang="en-US" dirty="0" smtClean="0"/>
              <a:t>Clear cell change in sex cord </a:t>
            </a:r>
            <a:r>
              <a:rPr lang="en-US" dirty="0" err="1" smtClean="0"/>
              <a:t>tumours</a:t>
            </a:r>
            <a:r>
              <a:rPr lang="en-US" dirty="0" smtClean="0"/>
              <a:t> can</a:t>
            </a:r>
            <a:r>
              <a:rPr lang="en-US" baseline="0" dirty="0" smtClean="0"/>
              <a:t> resemble </a:t>
            </a:r>
            <a:r>
              <a:rPr lang="en-US" baseline="0" dirty="0" err="1" smtClean="0"/>
              <a:t>seminoma</a:t>
            </a:r>
            <a:r>
              <a:rPr lang="en-US" baseline="0" dirty="0" smtClean="0"/>
              <a:t>. It can be</a:t>
            </a:r>
            <a:r>
              <a:rPr lang="en-US" dirty="0" smtClean="0"/>
              <a:t> caused by lipid accumulation in </a:t>
            </a:r>
            <a:r>
              <a:rPr lang="en-US" dirty="0" err="1" smtClean="0"/>
              <a:t>Sertoli</a:t>
            </a:r>
            <a:r>
              <a:rPr lang="en-US" dirty="0" smtClean="0"/>
              <a:t> or </a:t>
            </a:r>
            <a:r>
              <a:rPr lang="en-US" dirty="0" err="1" smtClean="0"/>
              <a:t>Leydig</a:t>
            </a:r>
            <a:r>
              <a:rPr lang="en-US" dirty="0" smtClean="0"/>
              <a:t> cells imparting a </a:t>
            </a:r>
            <a:r>
              <a:rPr lang="en-US" dirty="0" err="1" smtClean="0"/>
              <a:t>microvesicular</a:t>
            </a:r>
            <a:r>
              <a:rPr lang="en-US" dirty="0" smtClean="0"/>
              <a:t> to </a:t>
            </a:r>
            <a:r>
              <a:rPr lang="en-US" dirty="0" err="1" smtClean="0"/>
              <a:t>macrovesicular</a:t>
            </a:r>
            <a:r>
              <a:rPr lang="en-US" dirty="0" smtClean="0"/>
              <a:t> appearance.</a:t>
            </a:r>
            <a:r>
              <a:rPr lang="en-US" baseline="0" dirty="0" smtClean="0"/>
              <a:t> In contrast the clear cytoplasm in </a:t>
            </a:r>
            <a:r>
              <a:rPr lang="en-US" baseline="0" dirty="0" err="1" smtClean="0"/>
              <a:t>seminoma</a:t>
            </a:r>
            <a:r>
              <a:rPr lang="en-US" baseline="0" dirty="0" smtClean="0"/>
              <a:t> is due to glycogen accumulation which gives the a water-clear appearance.</a:t>
            </a:r>
            <a:r>
              <a:rPr lang="en-US" dirty="0" smtClean="0"/>
              <a:t> {SCST lack thin fibrous </a:t>
            </a:r>
            <a:r>
              <a:rPr lang="en-US" dirty="0" err="1" smtClean="0"/>
              <a:t>septae</a:t>
            </a:r>
            <a:r>
              <a:rPr lang="en-US" dirty="0" smtClean="0"/>
              <a:t> and </a:t>
            </a:r>
            <a:r>
              <a:rPr lang="en-US" dirty="0" err="1" smtClean="0"/>
              <a:t>granulomatous</a:t>
            </a:r>
            <a:r>
              <a:rPr lang="en-US" dirty="0" smtClean="0"/>
              <a:t> reaction, but may show a prominent lymphocytic reaction leading</a:t>
            </a:r>
            <a:r>
              <a:rPr lang="en-US" baseline="0" dirty="0" smtClean="0"/>
              <a:t> to serious confusion with </a:t>
            </a:r>
            <a:r>
              <a:rPr lang="en-US" baseline="0" dirty="0" err="1" smtClean="0"/>
              <a:t>seminoma</a:t>
            </a:r>
            <a:r>
              <a:rPr lang="en-US" baseline="0" dirty="0" smtClean="0"/>
              <a:t>. However, c</a:t>
            </a:r>
            <a:r>
              <a:rPr lang="en-US" dirty="0" smtClean="0"/>
              <a:t>ytological features are very helpful in making the distinction between the two. SCST have smaller nuclei which are round to oval to irregular, and vary more than those of </a:t>
            </a:r>
            <a:r>
              <a:rPr lang="en-US" dirty="0" err="1" smtClean="0"/>
              <a:t>seminoma</a:t>
            </a:r>
            <a:r>
              <a:rPr lang="en-US" dirty="0" smtClean="0"/>
              <a:t>, sometimes having </a:t>
            </a:r>
            <a:r>
              <a:rPr lang="en-US" dirty="0" err="1" smtClean="0"/>
              <a:t>intracytoplasmic</a:t>
            </a:r>
            <a:r>
              <a:rPr lang="en-US" dirty="0" smtClean="0"/>
              <a:t> inclusions. </a:t>
            </a:r>
            <a:r>
              <a:rPr lang="en-US" dirty="0" err="1" smtClean="0"/>
              <a:t>Seminoma</a:t>
            </a:r>
            <a:r>
              <a:rPr lang="en-US" dirty="0" smtClean="0"/>
              <a:t> cells have polygonal</a:t>
            </a:r>
            <a:r>
              <a:rPr lang="en-US" baseline="0" dirty="0" smtClean="0"/>
              <a:t> nuclei with prominent nucleoli and frequent mitotic figures}. </a:t>
            </a:r>
          </a:p>
          <a:p>
            <a:r>
              <a:rPr lang="en-US" b="1" baseline="0" dirty="0" smtClean="0">
                <a:solidFill>
                  <a:srgbClr val="FF0000"/>
                </a:solidFill>
              </a:rPr>
              <a:t>Most important of all, is the absence of IGCNU in SCST while it is seen adjacent to most cases of </a:t>
            </a:r>
            <a:r>
              <a:rPr lang="en-US" b="1" baseline="0" dirty="0" err="1" smtClean="0">
                <a:solidFill>
                  <a:srgbClr val="FF0000"/>
                </a:solidFill>
              </a:rPr>
              <a:t>seminoma</a:t>
            </a:r>
            <a:r>
              <a:rPr lang="en-US" b="1" baseline="0" dirty="0" smtClean="0">
                <a:solidFill>
                  <a:srgbClr val="FF0000"/>
                </a:solidFill>
              </a:rPr>
              <a:t>.</a:t>
            </a:r>
            <a:endParaRPr lang="en-US" b="1" dirty="0" smtClean="0">
              <a:solidFill>
                <a:srgbClr val="FF0000"/>
              </a:solidFill>
            </a:endParaRPr>
          </a:p>
          <a:p>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44</a:t>
            </a:fld>
            <a:endParaRPr lang="en-GB"/>
          </a:p>
        </p:txBody>
      </p:sp>
    </p:spTree>
    <p:extLst>
      <p:ext uri="{BB962C8B-B14F-4D97-AF65-F5344CB8AC3E}">
        <p14:creationId xmlns:p14="http://schemas.microsoft.com/office/powerpoint/2010/main" val="32258824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 </a:t>
            </a:r>
            <a:r>
              <a:rPr lang="en-US" dirty="0" err="1" smtClean="0"/>
              <a:t>Sertoli</a:t>
            </a:r>
            <a:r>
              <a:rPr lang="en-US" dirty="0" smtClean="0"/>
              <a:t> cell tumor composed of mostly solid tubules</a:t>
            </a:r>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45</a:t>
            </a:fld>
            <a:endParaRPr lang="en-GB"/>
          </a:p>
        </p:txBody>
      </p:sp>
    </p:spTree>
    <p:extLst>
      <p:ext uri="{BB962C8B-B14F-4D97-AF65-F5344CB8AC3E}">
        <p14:creationId xmlns:p14="http://schemas.microsoft.com/office/powerpoint/2010/main" val="41451884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smtClean="0"/>
              <a:t>Retiform pattern in a Sertoli cell tumour</a:t>
            </a:r>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46</a:t>
            </a:fld>
            <a:endParaRPr lang="en-GB"/>
          </a:p>
        </p:txBody>
      </p:sp>
    </p:spTree>
    <p:extLst>
      <p:ext uri="{BB962C8B-B14F-4D97-AF65-F5344CB8AC3E}">
        <p14:creationId xmlns:p14="http://schemas.microsoft.com/office/powerpoint/2010/main" val="901250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kern="1200" baseline="0" dirty="0" smtClean="0">
                <a:solidFill>
                  <a:schemeClr val="tx1"/>
                </a:solidFill>
                <a:latin typeface="+mn-lt"/>
                <a:ea typeface="+mn-ea"/>
                <a:cs typeface="+mn-cs"/>
              </a:rPr>
              <a:t>A. </a:t>
            </a:r>
            <a:r>
              <a:rPr lang="en-US" sz="1200" kern="1200" baseline="0" dirty="0" err="1" smtClean="0">
                <a:solidFill>
                  <a:schemeClr val="tx1"/>
                </a:solidFill>
                <a:latin typeface="+mn-lt"/>
                <a:ea typeface="+mn-ea"/>
                <a:cs typeface="+mn-cs"/>
              </a:rPr>
              <a:t>Sertoli</a:t>
            </a:r>
            <a:r>
              <a:rPr lang="en-US" sz="1200" kern="1200" baseline="0" dirty="0" smtClean="0">
                <a:solidFill>
                  <a:schemeClr val="tx1"/>
                </a:solidFill>
                <a:latin typeface="+mn-lt"/>
                <a:ea typeface="+mn-ea"/>
                <a:cs typeface="+mn-cs"/>
              </a:rPr>
              <a:t> cell tumor forms cords of cells with foamy cytoplasm, reflecting lipid droplets. </a:t>
            </a:r>
          </a:p>
          <a:p>
            <a:pPr rtl="0"/>
            <a:r>
              <a:rPr lang="en-US" sz="1200" kern="1200" baseline="0" dirty="0" smtClean="0">
                <a:solidFill>
                  <a:schemeClr val="tx1"/>
                </a:solidFill>
                <a:latin typeface="+mn-lt"/>
                <a:ea typeface="+mn-ea"/>
                <a:cs typeface="+mn-cs"/>
              </a:rPr>
              <a:t>B. When clear cytoplasm occurs in a </a:t>
            </a:r>
            <a:r>
              <a:rPr lang="en-US" sz="1200" kern="1200" baseline="0" dirty="0" err="1" smtClean="0">
                <a:solidFill>
                  <a:schemeClr val="tx1"/>
                </a:solidFill>
                <a:latin typeface="+mn-lt"/>
                <a:ea typeface="+mn-ea"/>
                <a:cs typeface="+mn-cs"/>
              </a:rPr>
              <a:t>seminoma</a:t>
            </a:r>
            <a:r>
              <a:rPr lang="en-US" sz="1200" kern="1200" baseline="0" dirty="0" smtClean="0">
                <a:solidFill>
                  <a:schemeClr val="tx1"/>
                </a:solidFill>
                <a:latin typeface="+mn-lt"/>
                <a:ea typeface="+mn-ea"/>
                <a:cs typeface="+mn-cs"/>
              </a:rPr>
              <a:t> it usually has an ‘‘empty’’ quality. </a:t>
            </a:r>
          </a:p>
          <a:p>
            <a:pPr rtl="0"/>
            <a:r>
              <a:rPr lang="en-US" sz="1200" kern="1200" baseline="0" dirty="0" smtClean="0">
                <a:solidFill>
                  <a:schemeClr val="tx1"/>
                </a:solidFill>
                <a:latin typeface="+mn-lt"/>
                <a:ea typeface="+mn-ea"/>
                <a:cs typeface="+mn-cs"/>
              </a:rPr>
              <a:t>C. A solid growth pattern of pale to clear cells in this unclassified sex cord-</a:t>
            </a:r>
            <a:r>
              <a:rPr lang="en-US" sz="1200" kern="1200" baseline="0" dirty="0" err="1" smtClean="0">
                <a:solidFill>
                  <a:schemeClr val="tx1"/>
                </a:solidFill>
                <a:latin typeface="+mn-lt"/>
                <a:ea typeface="+mn-ea"/>
                <a:cs typeface="+mn-cs"/>
              </a:rPr>
              <a:t>stromal</a:t>
            </a:r>
            <a:r>
              <a:rPr lang="en-US" sz="1200" kern="1200" baseline="0" dirty="0" smtClean="0">
                <a:solidFill>
                  <a:schemeClr val="tx1"/>
                </a:solidFill>
                <a:latin typeface="+mn-lt"/>
                <a:ea typeface="+mn-ea"/>
                <a:cs typeface="+mn-cs"/>
              </a:rPr>
              <a:t> tumor is reminiscent of </a:t>
            </a:r>
            <a:r>
              <a:rPr lang="en-US" sz="1200" kern="1200" baseline="0" dirty="0" err="1" smtClean="0">
                <a:solidFill>
                  <a:schemeClr val="tx1"/>
                </a:solidFill>
                <a:latin typeface="+mn-lt"/>
                <a:ea typeface="+mn-ea"/>
                <a:cs typeface="+mn-cs"/>
              </a:rPr>
              <a:t>seminoma</a:t>
            </a:r>
            <a:r>
              <a:rPr lang="en-US" sz="1200" kern="1200" baseline="0" dirty="0" smtClean="0">
                <a:solidFill>
                  <a:schemeClr val="tx1"/>
                </a:solidFill>
                <a:latin typeface="+mn-lt"/>
                <a:ea typeface="+mn-ea"/>
                <a:cs typeface="+mn-cs"/>
              </a:rPr>
              <a:t>. </a:t>
            </a:r>
          </a:p>
          <a:p>
            <a:pPr rtl="0"/>
            <a:r>
              <a:rPr lang="en-US" sz="1200" kern="1200" baseline="0" dirty="0" smtClean="0">
                <a:solidFill>
                  <a:schemeClr val="tx1"/>
                </a:solidFill>
                <a:latin typeface="+mn-lt"/>
                <a:ea typeface="+mn-ea"/>
                <a:cs typeface="+mn-cs"/>
              </a:rPr>
              <a:t>D. In contrast to </a:t>
            </a:r>
            <a:r>
              <a:rPr lang="en-US" sz="1200" kern="1200" baseline="0" dirty="0" err="1" smtClean="0">
                <a:solidFill>
                  <a:schemeClr val="tx1"/>
                </a:solidFill>
                <a:latin typeface="+mn-lt"/>
                <a:ea typeface="+mn-ea"/>
                <a:cs typeface="+mn-cs"/>
              </a:rPr>
              <a:t>seminoma</a:t>
            </a:r>
            <a:r>
              <a:rPr lang="en-US" sz="1200" kern="1200" baseline="0" dirty="0" smtClean="0">
                <a:solidFill>
                  <a:schemeClr val="tx1"/>
                </a:solidFill>
                <a:latin typeface="+mn-lt"/>
                <a:ea typeface="+mn-ea"/>
                <a:cs typeface="+mn-cs"/>
              </a:rPr>
              <a:t>, the nuclei of this clear cell </a:t>
            </a:r>
            <a:r>
              <a:rPr lang="en-US" sz="1200" kern="1200" baseline="0" dirty="0" err="1" smtClean="0">
                <a:solidFill>
                  <a:schemeClr val="tx1"/>
                </a:solidFill>
                <a:latin typeface="+mn-lt"/>
                <a:ea typeface="+mn-ea"/>
                <a:cs typeface="+mn-cs"/>
              </a:rPr>
              <a:t>Sertoli</a:t>
            </a:r>
            <a:r>
              <a:rPr lang="en-US" sz="1200" kern="1200" baseline="0" dirty="0" smtClean="0">
                <a:solidFill>
                  <a:schemeClr val="tx1"/>
                </a:solidFill>
                <a:latin typeface="+mn-lt"/>
                <a:ea typeface="+mn-ea"/>
                <a:cs typeface="+mn-cs"/>
              </a:rPr>
              <a:t> cell tumor are relatively small and lack prominent nucleoli and conspicuous mitotic figures.</a:t>
            </a:r>
          </a:p>
          <a:p>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47</a:t>
            </a:fld>
            <a:endParaRPr lang="en-GB"/>
          </a:p>
        </p:txBody>
      </p:sp>
    </p:spTree>
    <p:extLst>
      <p:ext uri="{BB962C8B-B14F-4D97-AF65-F5344CB8AC3E}">
        <p14:creationId xmlns:p14="http://schemas.microsoft.com/office/powerpoint/2010/main" val="29616589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a:t>
            </a:r>
            <a:r>
              <a:rPr lang="en-US" baseline="0" dirty="0" smtClean="0"/>
              <a:t> quickly summarize the difference between sex cord stromal </a:t>
            </a:r>
            <a:r>
              <a:rPr lang="en-US" baseline="0" dirty="0" err="1" smtClean="0"/>
              <a:t>tumour</a:t>
            </a:r>
            <a:r>
              <a:rPr lang="en-US" baseline="0" dirty="0" smtClean="0"/>
              <a:t> and seminoma in a tabular form. C</a:t>
            </a:r>
            <a:r>
              <a:rPr lang="en-US" dirty="0" smtClean="0"/>
              <a:t>lear cell change in sex cord </a:t>
            </a:r>
            <a:r>
              <a:rPr lang="en-US" dirty="0" err="1" smtClean="0"/>
              <a:t>tumours</a:t>
            </a:r>
            <a:r>
              <a:rPr lang="en-US" dirty="0" smtClean="0"/>
              <a:t> is caused by lipid accumulation imparting a </a:t>
            </a:r>
            <a:r>
              <a:rPr lang="en-US" dirty="0" err="1" smtClean="0"/>
              <a:t>microvesicular</a:t>
            </a:r>
            <a:r>
              <a:rPr lang="en-US" dirty="0" smtClean="0"/>
              <a:t> to </a:t>
            </a:r>
            <a:r>
              <a:rPr lang="en-US" dirty="0" err="1" smtClean="0"/>
              <a:t>macrovesicular</a:t>
            </a:r>
            <a:r>
              <a:rPr lang="en-US" dirty="0" smtClean="0"/>
              <a:t> appearance.</a:t>
            </a:r>
            <a:r>
              <a:rPr lang="en-US" baseline="0" dirty="0" smtClean="0"/>
              <a:t> In seminoma the clear cytoplasm is due to glycogen accumulation giving a water-clear appearance</a:t>
            </a:r>
            <a:r>
              <a:rPr lang="en-US" dirty="0" smtClean="0"/>
              <a:t>. </a:t>
            </a:r>
          </a:p>
          <a:p>
            <a:r>
              <a:rPr lang="en-US" dirty="0" smtClean="0"/>
              <a:t>SCST lack thin fibrous </a:t>
            </a:r>
            <a:r>
              <a:rPr lang="en-US" dirty="0" err="1" smtClean="0"/>
              <a:t>septae</a:t>
            </a:r>
            <a:r>
              <a:rPr lang="en-US" dirty="0" smtClean="0"/>
              <a:t> and granulomatous reaction, but may show a prominent lymphocytic reaction leading</a:t>
            </a:r>
            <a:r>
              <a:rPr lang="en-US" baseline="0" dirty="0" smtClean="0"/>
              <a:t> to serious confusion with seminoma. But here come in the c</a:t>
            </a:r>
            <a:r>
              <a:rPr lang="en-US" dirty="0" smtClean="0"/>
              <a:t>ytological features which are very helpful in making the distinction between the two. SCST have smaller nuclei which are round to oval to irregular, and vary more than do those of seminoma, sometimes having </a:t>
            </a:r>
            <a:r>
              <a:rPr lang="en-US" dirty="0" err="1" smtClean="0"/>
              <a:t>intracytoplasmic</a:t>
            </a:r>
            <a:r>
              <a:rPr lang="en-US" dirty="0" smtClean="0"/>
              <a:t> inclusions. Seminoma cells have polygonal</a:t>
            </a:r>
            <a:r>
              <a:rPr lang="en-US" baseline="0" dirty="0" smtClean="0"/>
              <a:t> nuclei with prominent nucleoli and frequent mitotic figures.</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Most important of all, is the absence of IGCNU in SCST while it is seen adjacent to most cases of seminoma</a:t>
            </a:r>
            <a:r>
              <a:rPr lang="en-US" baseline="0" dirty="0" smtClean="0"/>
              <a:t>. And also IHC is very discriminatory. SCST stain positive with </a:t>
            </a:r>
            <a:r>
              <a:rPr lang="en-US" baseline="0" dirty="0" err="1" smtClean="0"/>
              <a:t>MelanA</a:t>
            </a:r>
            <a:r>
              <a:rPr lang="en-US" baseline="0" dirty="0" smtClean="0"/>
              <a:t>, </a:t>
            </a:r>
            <a:r>
              <a:rPr lang="en-US" baseline="0" dirty="0" err="1" smtClean="0"/>
              <a:t>calretinin</a:t>
            </a:r>
            <a:r>
              <a:rPr lang="en-US" baseline="0" dirty="0" smtClean="0"/>
              <a:t> and </a:t>
            </a:r>
            <a:r>
              <a:rPr lang="en-US" baseline="0" dirty="0" err="1" smtClean="0"/>
              <a:t>inhibin</a:t>
            </a:r>
            <a:r>
              <a:rPr lang="en-US" baseline="0" dirty="0" smtClean="0"/>
              <a:t> and stain negative with germ cell markers such as PLAP, OCT 3/4, SALL4, CD117 and D2-40.</a:t>
            </a:r>
            <a:endParaRPr lang="en-US"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48</a:t>
            </a:fld>
            <a:endParaRPr lang="en-GB"/>
          </a:p>
        </p:txBody>
      </p:sp>
    </p:spTree>
    <p:extLst>
      <p:ext uri="{BB962C8B-B14F-4D97-AF65-F5344CB8AC3E}">
        <p14:creationId xmlns:p14="http://schemas.microsoft.com/office/powerpoint/2010/main" val="4508194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Testicular GCT is unique for this phenomenon of spontaneous regression. This is a well recognized phenomenon and essentially, all types of GCT are susceptible</a:t>
            </a:r>
            <a:r>
              <a:rPr lang="en-US" baseline="0" dirty="0" smtClean="0"/>
              <a:t> to it. </a:t>
            </a:r>
            <a:r>
              <a:rPr lang="en-US" baseline="0" dirty="0" err="1" smtClean="0"/>
              <a:t>Seminoma</a:t>
            </a:r>
            <a:r>
              <a:rPr lang="en-US" baseline="0" dirty="0" smtClean="0"/>
              <a:t> being the most common GCT has shown the highest incidence of regression. There are also many cases of pure testicular </a:t>
            </a:r>
            <a:r>
              <a:rPr lang="en-US" baseline="0" dirty="0" err="1" smtClean="0"/>
              <a:t>teratoma</a:t>
            </a:r>
            <a:r>
              <a:rPr lang="en-US" baseline="0" dirty="0" smtClean="0"/>
              <a:t> in the adult population and  these actually represent mixed GCT in which the </a:t>
            </a:r>
            <a:r>
              <a:rPr lang="en-US" baseline="0" dirty="0" err="1" smtClean="0"/>
              <a:t>nonteratomatous</a:t>
            </a:r>
            <a:r>
              <a:rPr lang="en-US" baseline="0" dirty="0" smtClean="0"/>
              <a:t> components have regressed. Autopsy studies have shown that nearly </a:t>
            </a:r>
            <a:r>
              <a:rPr lang="en-US" dirty="0" smtClean="0"/>
              <a:t>10% of patients who die of metastatic testicular germ cell </a:t>
            </a:r>
            <a:r>
              <a:rPr lang="en-US" dirty="0" err="1" smtClean="0"/>
              <a:t>tumour</a:t>
            </a:r>
            <a:r>
              <a:rPr lang="en-US" dirty="0" smtClean="0"/>
              <a:t> show burnt out primary </a:t>
            </a:r>
            <a:r>
              <a:rPr lang="en-US" dirty="0" err="1" smtClean="0"/>
              <a:t>tumours</a:t>
            </a:r>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50</a:t>
            </a:fld>
            <a:endParaRPr lang="en-GB"/>
          </a:p>
        </p:txBody>
      </p:sp>
    </p:spTree>
    <p:extLst>
      <p:ext uri="{BB962C8B-B14F-4D97-AF65-F5344CB8AC3E}">
        <p14:creationId xmlns:p14="http://schemas.microsoft.com/office/powerpoint/2010/main" val="33224673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patients who</a:t>
            </a:r>
            <a:r>
              <a:rPr lang="en-US" baseline="0" dirty="0" smtClean="0"/>
              <a:t> present with a scarred nodule in the testis in the absence of metastasis, one must distinguish a completely regressed GCT which has metastatic potential, from nonspecific scars that result from injuries or vascular lesions. Grossly it may look like a nodule or a stellate scar within the testicular parenchyma.</a:t>
            </a:r>
          </a:p>
          <a:p>
            <a:r>
              <a:rPr lang="en-US" baseline="0" dirty="0" smtClean="0"/>
              <a:t>Microscopically, the background testicular tissue often shows </a:t>
            </a:r>
            <a:r>
              <a:rPr lang="en-US" baseline="0" dirty="0" err="1" smtClean="0"/>
              <a:t>dysgenetic</a:t>
            </a:r>
            <a:r>
              <a:rPr lang="en-US" baseline="0" dirty="0" smtClean="0"/>
              <a:t> features, including impaired spermatogenesis, tubular atrophy, and </a:t>
            </a:r>
            <a:r>
              <a:rPr lang="en-US" baseline="0" dirty="0" err="1" smtClean="0"/>
              <a:t>microliths</a:t>
            </a:r>
            <a:r>
              <a:rPr lang="en-US" baseline="0" dirty="0" smtClean="0"/>
              <a:t>.</a:t>
            </a:r>
          </a:p>
          <a:p>
            <a:r>
              <a:rPr lang="en-US" baseline="0" dirty="0" err="1" smtClean="0"/>
              <a:t>Leydig</a:t>
            </a:r>
            <a:r>
              <a:rPr lang="en-US" baseline="0" dirty="0" smtClean="0"/>
              <a:t> cell hyperplasia is frequently present. {This may occur in response to elevated </a:t>
            </a:r>
            <a:r>
              <a:rPr lang="en-US" baseline="0" dirty="0" err="1" smtClean="0"/>
              <a:t>conc</a:t>
            </a:r>
            <a:r>
              <a:rPr lang="en-US" baseline="0" dirty="0" smtClean="0"/>
              <a:t> of LH or because of its LH-like activity, </a:t>
            </a:r>
            <a:r>
              <a:rPr lang="en-US" baseline="0" dirty="0" err="1" smtClean="0"/>
              <a:t>hCG</a:t>
            </a:r>
            <a:r>
              <a:rPr lang="en-US" baseline="0" dirty="0" smtClean="0"/>
              <a:t> and may partly reflect </a:t>
            </a:r>
            <a:r>
              <a:rPr lang="en-US" baseline="0" dirty="0" err="1" smtClean="0"/>
              <a:t>hCG</a:t>
            </a:r>
            <a:r>
              <a:rPr lang="en-US" baseline="0" dirty="0" smtClean="0"/>
              <a:t> production by </a:t>
            </a:r>
            <a:r>
              <a:rPr lang="en-US" baseline="0" dirty="0" err="1" smtClean="0"/>
              <a:t>tumour</a:t>
            </a:r>
            <a:r>
              <a:rPr lang="en-US" baseline="0" dirty="0" smtClean="0"/>
              <a:t> prior to regression}. Within the fibrotic nodule, it is common to see clusters of </a:t>
            </a:r>
            <a:r>
              <a:rPr lang="en-US" baseline="0" dirty="0" err="1" smtClean="0"/>
              <a:t>haemosiderin</a:t>
            </a:r>
            <a:r>
              <a:rPr lang="en-US" baseline="0" dirty="0" smtClean="0"/>
              <a:t> within macrophages, </a:t>
            </a:r>
            <a:r>
              <a:rPr lang="en-US" baseline="0" dirty="0" err="1" smtClean="0"/>
              <a:t>hyalinised</a:t>
            </a:r>
            <a:r>
              <a:rPr lang="en-US" baseline="0" dirty="0" smtClean="0"/>
              <a:t> ghost tubules, many small vessels (which are likely to reflect prior </a:t>
            </a:r>
            <a:r>
              <a:rPr lang="en-US" baseline="0" dirty="0" err="1" smtClean="0"/>
              <a:t>tumour</a:t>
            </a:r>
            <a:r>
              <a:rPr lang="en-US" baseline="0" dirty="0" smtClean="0"/>
              <a:t> angiogenesis) and </a:t>
            </a:r>
            <a:r>
              <a:rPr lang="en-US" baseline="0" dirty="0" err="1" smtClean="0"/>
              <a:t>lymphoplasmcytic</a:t>
            </a:r>
            <a:r>
              <a:rPr lang="en-US" baseline="0" dirty="0" smtClean="0"/>
              <a:t> infiltrates (may suggest that immune reaction may play a role in </a:t>
            </a:r>
            <a:r>
              <a:rPr lang="en-US" baseline="0" dirty="0" err="1" smtClean="0"/>
              <a:t>tumour</a:t>
            </a:r>
            <a:r>
              <a:rPr lang="en-US" baseline="0" dirty="0" smtClean="0"/>
              <a:t> regression).</a:t>
            </a:r>
          </a:p>
          <a:p>
            <a:r>
              <a:rPr lang="en-US" b="1" baseline="0" dirty="0" smtClean="0"/>
              <a:t>There are two diagnostic features of regressed GCT. The first is large and coarse calcifications with an </a:t>
            </a:r>
            <a:r>
              <a:rPr lang="en-US" b="1" baseline="0" dirty="0" err="1" smtClean="0"/>
              <a:t>intratubular</a:t>
            </a:r>
            <a:r>
              <a:rPr lang="en-US" b="1" baseline="0" dirty="0" smtClean="0"/>
              <a:t> configuration which are are </a:t>
            </a:r>
            <a:r>
              <a:rPr lang="en-US" b="1" baseline="0" dirty="0" err="1" smtClean="0"/>
              <a:t>pathognomic</a:t>
            </a:r>
            <a:r>
              <a:rPr lang="en-US" b="1" baseline="0" dirty="0" smtClean="0"/>
              <a:t> of regressed GCT. </a:t>
            </a:r>
            <a:r>
              <a:rPr lang="en-US" baseline="0" dirty="0" smtClean="0"/>
              <a:t>They represent dystrophic calcification in the necrotic debris that commonly occurs in the </a:t>
            </a:r>
            <a:r>
              <a:rPr lang="en-US" baseline="0" dirty="0" err="1" smtClean="0"/>
              <a:t>comedocarcinoma</a:t>
            </a:r>
            <a:r>
              <a:rPr lang="en-US" baseline="0" dirty="0" smtClean="0"/>
              <a:t>-like pattern of </a:t>
            </a:r>
            <a:r>
              <a:rPr lang="en-US" baseline="0" dirty="0" err="1" smtClean="0"/>
              <a:t>intratubular</a:t>
            </a:r>
            <a:r>
              <a:rPr lang="en-US" baseline="0" dirty="0" smtClean="0"/>
              <a:t> </a:t>
            </a:r>
            <a:r>
              <a:rPr lang="en-US" baseline="0" dirty="0" err="1" smtClean="0"/>
              <a:t>embryonal</a:t>
            </a:r>
            <a:r>
              <a:rPr lang="en-US" baseline="0" dirty="0" smtClean="0"/>
              <a:t> carcinoma. </a:t>
            </a:r>
            <a:r>
              <a:rPr lang="en-US" b="1" baseline="0" dirty="0" smtClean="0"/>
              <a:t>The second diagnostic feature is the presence of IGCNU associated with a scar. </a:t>
            </a:r>
          </a:p>
          <a:p>
            <a:r>
              <a:rPr lang="en-US" baseline="0" dirty="0" smtClean="0"/>
              <a:t>These two diagnostic findings of coarse </a:t>
            </a:r>
            <a:r>
              <a:rPr lang="en-US" baseline="0" dirty="0" err="1" smtClean="0"/>
              <a:t>intratubular</a:t>
            </a:r>
            <a:r>
              <a:rPr lang="en-US" baseline="0" dirty="0" smtClean="0"/>
              <a:t> calcifications and IGCNU occur in approx 50% cases, and therefore the constellation of other findings must be relied on to support or detract from the possibility of regressed GCT.</a:t>
            </a:r>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51</a:t>
            </a:fld>
            <a:endParaRPr lang="en-GB"/>
          </a:p>
        </p:txBody>
      </p:sp>
    </p:spTree>
    <p:extLst>
      <p:ext uri="{BB962C8B-B14F-4D97-AF65-F5344CB8AC3E}">
        <p14:creationId xmlns:p14="http://schemas.microsoft.com/office/powerpoint/2010/main" val="28507505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IMAGE - Within the fibrotic nodule, it is common to see clusters of </a:t>
            </a:r>
            <a:r>
              <a:rPr lang="en-US" baseline="0" dirty="0" err="1" smtClean="0"/>
              <a:t>haemosiderin</a:t>
            </a:r>
            <a:r>
              <a:rPr lang="en-US" baseline="0" dirty="0" smtClean="0"/>
              <a:t> within macrophages, </a:t>
            </a:r>
            <a:r>
              <a:rPr lang="en-US" baseline="0" dirty="0" err="1" smtClean="0"/>
              <a:t>hyalinised</a:t>
            </a:r>
            <a:r>
              <a:rPr lang="en-US" baseline="0" dirty="0" smtClean="0"/>
              <a:t> ghost tubules, many small vessels (which are likely to reflect prior </a:t>
            </a:r>
            <a:r>
              <a:rPr lang="en-US" baseline="0" dirty="0" err="1" smtClean="0"/>
              <a:t>tumour</a:t>
            </a:r>
            <a:r>
              <a:rPr lang="en-US" baseline="0" dirty="0" smtClean="0"/>
              <a:t> angiogenesis) and </a:t>
            </a:r>
            <a:r>
              <a:rPr lang="en-US" baseline="0" dirty="0" err="1" smtClean="0"/>
              <a:t>lymphoplasmcytic</a:t>
            </a:r>
            <a:r>
              <a:rPr lang="en-US" baseline="0" dirty="0" smtClean="0"/>
              <a:t> infiltrates (may suggest that immune reaction may play a role in </a:t>
            </a:r>
            <a:r>
              <a:rPr lang="en-US" baseline="0" dirty="0" err="1" smtClean="0"/>
              <a:t>tumour</a:t>
            </a:r>
            <a:r>
              <a:rPr lang="en-US" baseline="0" dirty="0" smtClean="0"/>
              <a:t> regression).</a:t>
            </a:r>
          </a:p>
          <a:p>
            <a:endParaRPr lang="en-US" baseline="0" dirty="0" smtClean="0"/>
          </a:p>
          <a:p>
            <a:endParaRPr lang="en-GB" dirty="0" smtClean="0"/>
          </a:p>
          <a:p>
            <a:endParaRPr lang="en-GB" dirty="0" smtClean="0"/>
          </a:p>
          <a:p>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52</a:t>
            </a:fld>
            <a:endParaRPr lang="en-GB"/>
          </a:p>
        </p:txBody>
      </p:sp>
    </p:spTree>
    <p:extLst>
      <p:ext uri="{BB962C8B-B14F-4D97-AF65-F5344CB8AC3E}">
        <p14:creationId xmlns:p14="http://schemas.microsoft.com/office/powerpoint/2010/main" val="19129724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Outlines of </a:t>
            </a:r>
            <a:r>
              <a:rPr lang="en-US" sz="1200" b="0" i="0" u="none" strike="noStrike" kern="1200" baseline="0" dirty="0" err="1" smtClean="0">
                <a:solidFill>
                  <a:schemeClr val="tx1"/>
                </a:solidFill>
                <a:latin typeface="+mn-lt"/>
                <a:ea typeface="+mn-ea"/>
                <a:cs typeface="+mn-cs"/>
              </a:rPr>
              <a:t>hyalinized</a:t>
            </a:r>
            <a:r>
              <a:rPr lang="en-US" sz="1200" b="0" i="0" u="none" strike="noStrike" kern="1200" baseline="0" dirty="0" smtClean="0">
                <a:solidFill>
                  <a:schemeClr val="tx1"/>
                </a:solidFill>
                <a:latin typeface="+mn-lt"/>
                <a:ea typeface="+mn-ea"/>
                <a:cs typeface="+mn-cs"/>
              </a:rPr>
              <a:t>, ghost tubules in the scar, with scattered </a:t>
            </a:r>
            <a:r>
              <a:rPr lang="en-US" sz="1200" b="0" i="0" u="none" strike="noStrike" kern="1200" baseline="0" dirty="0" err="1" smtClean="0">
                <a:solidFill>
                  <a:schemeClr val="tx1"/>
                </a:solidFill>
                <a:latin typeface="+mn-lt"/>
                <a:ea typeface="+mn-ea"/>
                <a:cs typeface="+mn-cs"/>
              </a:rPr>
              <a:t>siderophages</a:t>
            </a:r>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53</a:t>
            </a:fld>
            <a:endParaRPr lang="en-GB"/>
          </a:p>
        </p:txBody>
      </p:sp>
    </p:spTree>
    <p:extLst>
      <p:ext uri="{BB962C8B-B14F-4D97-AF65-F5344CB8AC3E}">
        <p14:creationId xmlns:p14="http://schemas.microsoft.com/office/powerpoint/2010/main" val="11098609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Testicular atrophy showing shrunken and </a:t>
            </a:r>
            <a:r>
              <a:rPr lang="en-US" sz="1200" b="0" i="0" u="none" strike="noStrike" kern="1200" baseline="0" dirty="0" err="1" smtClean="0">
                <a:solidFill>
                  <a:schemeClr val="tx1"/>
                </a:solidFill>
                <a:latin typeface="+mn-lt"/>
                <a:ea typeface="+mn-ea"/>
                <a:cs typeface="+mn-cs"/>
              </a:rPr>
              <a:t>hyalinized</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seminiferous</a:t>
            </a:r>
            <a:r>
              <a:rPr lang="en-US" sz="1200" b="0" i="0" u="none" strike="noStrike" kern="1200" baseline="0" dirty="0" smtClean="0">
                <a:solidFill>
                  <a:schemeClr val="tx1"/>
                </a:solidFill>
                <a:latin typeface="+mn-lt"/>
                <a:ea typeface="+mn-ea"/>
                <a:cs typeface="+mn-cs"/>
              </a:rPr>
              <a:t> tubule and a central </a:t>
            </a:r>
            <a:r>
              <a:rPr lang="fr-FR" sz="1200" b="0" i="0" u="none" strike="noStrike" kern="1200" baseline="0" dirty="0" err="1" smtClean="0">
                <a:solidFill>
                  <a:schemeClr val="tx1"/>
                </a:solidFill>
                <a:latin typeface="+mn-lt"/>
                <a:ea typeface="+mn-ea"/>
                <a:cs typeface="+mn-cs"/>
              </a:rPr>
              <a:t>microlith</a:t>
            </a:r>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54</a:t>
            </a:fld>
            <a:endParaRPr lang="en-GB"/>
          </a:p>
        </p:txBody>
      </p:sp>
    </p:spTree>
    <p:extLst>
      <p:ext uri="{BB962C8B-B14F-4D97-AF65-F5344CB8AC3E}">
        <p14:creationId xmlns:p14="http://schemas.microsoft.com/office/powerpoint/2010/main" val="313106695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kern="1200" baseline="0" dirty="0" err="1" smtClean="0">
                <a:solidFill>
                  <a:schemeClr val="tx1"/>
                </a:solidFill>
                <a:latin typeface="+mn-lt"/>
                <a:ea typeface="+mn-ea"/>
                <a:cs typeface="+mn-cs"/>
              </a:rPr>
              <a:t>Lymphoplasmacytic</a:t>
            </a:r>
            <a:r>
              <a:rPr lang="en-US" sz="1200" kern="1200" baseline="0" dirty="0" smtClean="0">
                <a:solidFill>
                  <a:schemeClr val="tx1"/>
                </a:solidFill>
                <a:latin typeface="+mn-lt"/>
                <a:ea typeface="+mn-ea"/>
                <a:cs typeface="+mn-cs"/>
              </a:rPr>
              <a:t> infiltrate within the scarred zone, which also contains numerous round and arcuate vessels.</a:t>
            </a:r>
          </a:p>
        </p:txBody>
      </p:sp>
      <p:sp>
        <p:nvSpPr>
          <p:cNvPr id="4" name="Slide Number Placeholder 3"/>
          <p:cNvSpPr>
            <a:spLocks noGrp="1"/>
          </p:cNvSpPr>
          <p:nvPr>
            <p:ph type="sldNum" sz="quarter" idx="10"/>
          </p:nvPr>
        </p:nvSpPr>
        <p:spPr/>
        <p:txBody>
          <a:bodyPr/>
          <a:lstStyle/>
          <a:p>
            <a:fld id="{50C26A12-17E3-41C4-8FE2-62FE61426F5E}" type="slidenum">
              <a:rPr lang="en-GB" smtClean="0"/>
              <a:pPr/>
              <a:t>55</a:t>
            </a:fld>
            <a:endParaRPr lang="en-GB"/>
          </a:p>
        </p:txBody>
      </p:sp>
    </p:spTree>
    <p:extLst>
      <p:ext uri="{BB962C8B-B14F-4D97-AF65-F5344CB8AC3E}">
        <p14:creationId xmlns:p14="http://schemas.microsoft.com/office/powerpoint/2010/main" val="24068937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Subtyping of regressed GCT is not a realistic objective. Having said that there are 2 findings that may suggest its nature, namely ghost tubules and </a:t>
            </a:r>
            <a:r>
              <a:rPr lang="en-US" dirty="0" err="1" smtClean="0"/>
              <a:t>intratubular</a:t>
            </a:r>
            <a:r>
              <a:rPr lang="en-US" dirty="0" smtClean="0"/>
              <a:t> coarse calcifications. The presence of ghost tubules in many scars is likely secondary to regression of </a:t>
            </a:r>
            <a:r>
              <a:rPr lang="en-US" dirty="0" err="1" smtClean="0"/>
              <a:t>intertubular</a:t>
            </a:r>
            <a:r>
              <a:rPr lang="en-US" dirty="0" smtClean="0"/>
              <a:t> </a:t>
            </a:r>
            <a:r>
              <a:rPr lang="en-US" dirty="0" err="1" smtClean="0"/>
              <a:t>tumour</a:t>
            </a:r>
            <a:r>
              <a:rPr lang="en-US" dirty="0" smtClean="0"/>
              <a:t> which is a common finding in seminoma. The presence of coarse, often irregularly-shaped </a:t>
            </a:r>
            <a:r>
              <a:rPr lang="en-US" dirty="0" err="1" smtClean="0"/>
              <a:t>intratubular</a:t>
            </a:r>
            <a:r>
              <a:rPr lang="en-US" dirty="0" smtClean="0"/>
              <a:t> calcifications, correspond to regression of </a:t>
            </a:r>
            <a:r>
              <a:rPr lang="en-US" dirty="0" err="1" smtClean="0"/>
              <a:t>intratubular</a:t>
            </a:r>
            <a:r>
              <a:rPr lang="en-US" dirty="0" smtClean="0"/>
              <a:t> </a:t>
            </a:r>
            <a:r>
              <a:rPr lang="en-US" dirty="0" err="1" smtClean="0"/>
              <a:t>embryonal</a:t>
            </a:r>
            <a:r>
              <a:rPr lang="en-US" dirty="0" smtClean="0"/>
              <a:t> carcinoma, as such foci are commonly seen adjacent to cases of </a:t>
            </a:r>
            <a:r>
              <a:rPr lang="en-US" dirty="0" err="1" smtClean="0"/>
              <a:t>embryonal</a:t>
            </a:r>
            <a:r>
              <a:rPr lang="en-US" dirty="0" smtClean="0"/>
              <a:t> carcinoma with an </a:t>
            </a:r>
            <a:r>
              <a:rPr lang="en-US" dirty="0" err="1" smtClean="0"/>
              <a:t>intratubular</a:t>
            </a:r>
            <a:r>
              <a:rPr lang="en-US" dirty="0" smtClean="0"/>
              <a:t> component. The calcifications represent a dystrophic phenomenon in the foci of </a:t>
            </a:r>
            <a:r>
              <a:rPr lang="en-US" dirty="0" err="1" smtClean="0"/>
              <a:t>comedo</a:t>
            </a:r>
            <a:r>
              <a:rPr lang="en-US" dirty="0" smtClean="0"/>
              <a:t>-type necrosis that are seen in </a:t>
            </a:r>
            <a:r>
              <a:rPr lang="en-US" dirty="0" err="1" smtClean="0"/>
              <a:t>intratubular</a:t>
            </a:r>
            <a:r>
              <a:rPr lang="en-US" dirty="0" smtClean="0"/>
              <a:t> </a:t>
            </a:r>
            <a:r>
              <a:rPr lang="en-US" dirty="0" err="1" smtClean="0"/>
              <a:t>embryonal</a:t>
            </a:r>
            <a:r>
              <a:rPr lang="en-US" dirty="0" smtClean="0"/>
              <a:t> carcinoma; they often exceed the diameter of normal seminiferous tubules since they develop in tubules that are expanded by </a:t>
            </a:r>
            <a:r>
              <a:rPr lang="en-US" dirty="0" err="1" smtClean="0"/>
              <a:t>intratubular</a:t>
            </a:r>
            <a:r>
              <a:rPr lang="en-US" dirty="0" smtClean="0"/>
              <a:t> </a:t>
            </a:r>
            <a:r>
              <a:rPr lang="en-US" dirty="0" err="1" smtClean="0"/>
              <a:t>tumour</a:t>
            </a:r>
            <a:r>
              <a:rPr lang="en-US" dirty="0" smtClean="0"/>
              <a:t>.</a:t>
            </a:r>
          </a:p>
          <a:p>
            <a:endParaRPr lang="en-GB" dirty="0" smtClean="0"/>
          </a:p>
          <a:p>
            <a:endParaRPr lang="en-US" baseline="0" dirty="0" smtClean="0"/>
          </a:p>
          <a:p>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56</a:t>
            </a:fld>
            <a:endParaRPr lang="en-GB"/>
          </a:p>
        </p:txBody>
      </p:sp>
    </p:spTree>
    <p:extLst>
      <p:ext uri="{BB962C8B-B14F-4D97-AF65-F5344CB8AC3E}">
        <p14:creationId xmlns:p14="http://schemas.microsoft.com/office/powerpoint/2010/main" val="2366020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IMAGE - Coarse </a:t>
            </a:r>
            <a:r>
              <a:rPr lang="en-US" sz="1200" b="0" i="0" u="none" strike="noStrike" kern="1200" baseline="0" dirty="0" err="1" smtClean="0">
                <a:solidFill>
                  <a:schemeClr val="tx1"/>
                </a:solidFill>
                <a:latin typeface="+mn-lt"/>
                <a:ea typeface="+mn-ea"/>
                <a:cs typeface="+mn-cs"/>
              </a:rPr>
              <a:t>intratubular</a:t>
            </a:r>
            <a:r>
              <a:rPr lang="en-US" sz="1200" b="0" i="0" u="none" strike="noStrike" kern="1200" baseline="0" dirty="0" smtClean="0">
                <a:solidFill>
                  <a:schemeClr val="tx1"/>
                </a:solidFill>
                <a:latin typeface="+mn-lt"/>
                <a:ea typeface="+mn-ea"/>
                <a:cs typeface="+mn-cs"/>
              </a:rPr>
              <a:t> calcification within a scar indicating regressed </a:t>
            </a:r>
            <a:r>
              <a:rPr lang="en-US" sz="1200" b="0" i="0" u="none" strike="noStrike" kern="1200" baseline="0" dirty="0" err="1" smtClean="0">
                <a:solidFill>
                  <a:schemeClr val="tx1"/>
                </a:solidFill>
                <a:latin typeface="+mn-lt"/>
                <a:ea typeface="+mn-ea"/>
                <a:cs typeface="+mn-cs"/>
              </a:rPr>
              <a:t>embryonal</a:t>
            </a:r>
            <a:r>
              <a:rPr lang="en-US" sz="1200" b="0" i="0" u="none" strike="noStrike" kern="1200" baseline="0" dirty="0" smtClean="0">
                <a:solidFill>
                  <a:schemeClr val="tx1"/>
                </a:solidFill>
                <a:latin typeface="+mn-lt"/>
                <a:ea typeface="+mn-ea"/>
                <a:cs typeface="+mn-cs"/>
              </a:rPr>
              <a:t> carcinoma.</a:t>
            </a:r>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57</a:t>
            </a:fld>
            <a:endParaRPr lang="en-GB"/>
          </a:p>
        </p:txBody>
      </p:sp>
    </p:spTree>
    <p:extLst>
      <p:ext uri="{BB962C8B-B14F-4D97-AF65-F5344CB8AC3E}">
        <p14:creationId xmlns:p14="http://schemas.microsoft.com/office/powerpoint/2010/main" val="367932797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this is an excellent reference from 2008 in the Am J S Path elaborating on their experience of regressed testicular germ cell </a:t>
            </a:r>
            <a:r>
              <a:rPr lang="en-US" dirty="0" err="1" smtClean="0"/>
              <a:t>tumours</a:t>
            </a:r>
            <a:r>
              <a:rPr lang="en-US" dirty="0" smtClean="0"/>
              <a:t>.</a:t>
            </a:r>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58</a:t>
            </a:fld>
            <a:endParaRPr lang="en-GB"/>
          </a:p>
        </p:txBody>
      </p:sp>
    </p:spTree>
    <p:extLst>
      <p:ext uri="{BB962C8B-B14F-4D97-AF65-F5344CB8AC3E}">
        <p14:creationId xmlns:p14="http://schemas.microsoft.com/office/powerpoint/2010/main" val="399642612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C26A12-17E3-41C4-8FE2-62FE61426F5E}" type="slidenum">
              <a:rPr lang="en-GB" smtClean="0"/>
              <a:pPr/>
              <a:t>59</a:t>
            </a:fld>
            <a:endParaRPr lang="en-GB"/>
          </a:p>
        </p:txBody>
      </p:sp>
    </p:spTree>
    <p:extLst>
      <p:ext uri="{BB962C8B-B14F-4D97-AF65-F5344CB8AC3E}">
        <p14:creationId xmlns:p14="http://schemas.microsoft.com/office/powerpoint/2010/main" val="6844143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According to the 7</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edition of American Joint Committee on Cancer (AJCC) TNM staging system, {primary testicular </a:t>
            </a:r>
            <a:r>
              <a:rPr lang="en-US" sz="1200" b="0" i="0" u="none" strike="noStrike" kern="1200" baseline="0" dirty="0" err="1" smtClean="0">
                <a:solidFill>
                  <a:schemeClr val="tx1"/>
                </a:solidFill>
                <a:latin typeface="+mn-lt"/>
                <a:ea typeface="+mn-ea"/>
                <a:cs typeface="+mn-cs"/>
              </a:rPr>
              <a:t>tumours</a:t>
            </a:r>
            <a:r>
              <a:rPr lang="en-US" sz="1200" b="0" i="0" u="none" strike="noStrike" kern="1200" baseline="0" dirty="0" smtClean="0">
                <a:solidFill>
                  <a:schemeClr val="tx1"/>
                </a:solidFill>
                <a:latin typeface="+mn-lt"/>
                <a:ea typeface="+mn-ea"/>
                <a:cs typeface="+mn-cs"/>
              </a:rPr>
              <a:t> can be staged into these categories </a:t>
            </a:r>
            <a:r>
              <a:rPr lang="en-US" sz="1200" b="0" i="0" u="none" strike="noStrike" kern="1200" baseline="0" dirty="0" err="1" smtClean="0">
                <a:solidFill>
                  <a:schemeClr val="tx1"/>
                </a:solidFill>
                <a:latin typeface="+mn-lt"/>
                <a:ea typeface="+mn-ea"/>
                <a:cs typeface="+mn-cs"/>
              </a:rPr>
              <a:t>pTX</a:t>
            </a:r>
            <a:r>
              <a:rPr lang="en-US" sz="1200" b="0" i="0" u="none" strike="noStrike" kern="1200" baseline="0" dirty="0" smtClean="0">
                <a:solidFill>
                  <a:schemeClr val="tx1"/>
                </a:solidFill>
                <a:latin typeface="+mn-lt"/>
                <a:ea typeface="+mn-ea"/>
                <a:cs typeface="+mn-cs"/>
              </a:rPr>
              <a:t> when the primary </a:t>
            </a:r>
            <a:r>
              <a:rPr lang="en-US" sz="1200" b="0" i="0" u="none" strike="noStrike" kern="1200" baseline="0" dirty="0" err="1" smtClean="0">
                <a:solidFill>
                  <a:schemeClr val="tx1"/>
                </a:solidFill>
                <a:latin typeface="+mn-lt"/>
                <a:ea typeface="+mn-ea"/>
                <a:cs typeface="+mn-cs"/>
              </a:rPr>
              <a:t>tumour</a:t>
            </a:r>
            <a:r>
              <a:rPr lang="en-US" sz="1200" b="0" i="0" u="none" strike="noStrike" kern="1200" baseline="0" dirty="0" smtClean="0">
                <a:solidFill>
                  <a:schemeClr val="tx1"/>
                </a:solidFill>
                <a:latin typeface="+mn-lt"/>
                <a:ea typeface="+mn-ea"/>
                <a:cs typeface="+mn-cs"/>
              </a:rPr>
              <a:t> cannot be </a:t>
            </a:r>
            <a:r>
              <a:rPr lang="en-US" sz="1200" b="0" i="0" u="none" strike="noStrike" kern="1200" baseline="0" dirty="0" err="1" smtClean="0">
                <a:solidFill>
                  <a:schemeClr val="tx1"/>
                </a:solidFill>
                <a:latin typeface="+mn-lt"/>
                <a:ea typeface="+mn-ea"/>
                <a:cs typeface="+mn-cs"/>
              </a:rPr>
              <a:t>assessd</a:t>
            </a:r>
            <a:r>
              <a:rPr lang="en-US" sz="1200" b="0" i="0" u="none" strike="noStrike" kern="1200" baseline="0" dirty="0" smtClean="0">
                <a:solidFill>
                  <a:schemeClr val="tx1"/>
                </a:solidFill>
                <a:latin typeface="+mn-lt"/>
                <a:ea typeface="+mn-ea"/>
                <a:cs typeface="+mn-cs"/>
              </a:rPr>
              <a:t>, pT0 when there is no evidence of primary </a:t>
            </a:r>
            <a:r>
              <a:rPr lang="en-US" sz="1200" b="0" i="0" u="none" strike="noStrike" kern="1200" baseline="0" dirty="0" err="1" smtClean="0">
                <a:solidFill>
                  <a:schemeClr val="tx1"/>
                </a:solidFill>
                <a:latin typeface="+mn-lt"/>
                <a:ea typeface="+mn-ea"/>
                <a:cs typeface="+mn-cs"/>
              </a:rPr>
              <a:t>tumour</a:t>
            </a:r>
            <a:r>
              <a:rPr lang="en-US" sz="1200" b="0" i="0" u="none" strike="noStrike" kern="1200" baseline="0" dirty="0" smtClean="0">
                <a:solidFill>
                  <a:schemeClr val="tx1"/>
                </a:solidFill>
                <a:latin typeface="+mn-lt"/>
                <a:ea typeface="+mn-ea"/>
                <a:cs typeface="+mn-cs"/>
              </a:rPr>
              <a:t> such as in regressed </a:t>
            </a:r>
            <a:r>
              <a:rPr lang="en-US" sz="1200" b="0" i="0" u="none" strike="noStrike" kern="1200" baseline="0" dirty="0" err="1" smtClean="0">
                <a:solidFill>
                  <a:schemeClr val="tx1"/>
                </a:solidFill>
                <a:latin typeface="+mn-lt"/>
                <a:ea typeface="+mn-ea"/>
                <a:cs typeface="+mn-cs"/>
              </a:rPr>
              <a:t>tumour</a:t>
            </a:r>
            <a:r>
              <a:rPr lang="en-US" sz="1200" b="0" i="0" u="none" strike="noStrike" kern="1200" baseline="0" dirty="0" smtClean="0">
                <a:solidFill>
                  <a:schemeClr val="tx1"/>
                </a:solidFill>
                <a:latin typeface="+mn-lt"/>
                <a:ea typeface="+mn-ea"/>
                <a:cs typeface="+mn-cs"/>
              </a:rPr>
              <a:t> and </a:t>
            </a:r>
            <a:r>
              <a:rPr lang="en-US" sz="1200" b="0" i="0" u="none" strike="noStrike" kern="1200" baseline="0" dirty="0" err="1" smtClean="0">
                <a:solidFill>
                  <a:schemeClr val="tx1"/>
                </a:solidFill>
                <a:latin typeface="+mn-lt"/>
                <a:ea typeface="+mn-ea"/>
                <a:cs typeface="+mn-cs"/>
              </a:rPr>
              <a:t>pTis</a:t>
            </a:r>
            <a:r>
              <a:rPr lang="en-US" sz="1200" b="0" i="0" u="none" strike="noStrike" kern="1200" baseline="0" dirty="0" smtClean="0">
                <a:solidFill>
                  <a:schemeClr val="tx1"/>
                </a:solidFill>
                <a:latin typeface="+mn-lt"/>
                <a:ea typeface="+mn-ea"/>
                <a:cs typeface="+mn-cs"/>
              </a:rPr>
              <a:t> when there is IGCN only}</a:t>
            </a:r>
          </a:p>
          <a:p>
            <a:r>
              <a:rPr lang="en-US" sz="1200" b="0" i="0" u="none" strike="noStrike" kern="1200" baseline="0" dirty="0" err="1" smtClean="0">
                <a:solidFill>
                  <a:schemeClr val="tx1"/>
                </a:solidFill>
                <a:latin typeface="+mn-lt"/>
                <a:ea typeface="+mn-ea"/>
                <a:cs typeface="+mn-cs"/>
              </a:rPr>
              <a:t>tumours</a:t>
            </a:r>
            <a:r>
              <a:rPr lang="en-US" sz="1200" b="0" i="0" u="none" strike="noStrike" kern="1200" baseline="0" dirty="0" smtClean="0">
                <a:solidFill>
                  <a:schemeClr val="tx1"/>
                </a:solidFill>
                <a:latin typeface="+mn-lt"/>
                <a:ea typeface="+mn-ea"/>
                <a:cs typeface="+mn-cs"/>
              </a:rPr>
              <a:t> with </a:t>
            </a:r>
            <a:r>
              <a:rPr lang="en-US" sz="1200" b="0" i="0" u="none" strike="noStrike" kern="1200" baseline="0" dirty="0" err="1" smtClean="0">
                <a:solidFill>
                  <a:schemeClr val="tx1"/>
                </a:solidFill>
                <a:latin typeface="+mn-lt"/>
                <a:ea typeface="+mn-ea"/>
                <a:cs typeface="+mn-cs"/>
              </a:rPr>
              <a:t>lymphovacsular</a:t>
            </a:r>
            <a:r>
              <a:rPr lang="en-US" sz="1200" b="0" i="0" u="none" strike="noStrike" kern="1200" baseline="0" dirty="0" smtClean="0">
                <a:solidFill>
                  <a:schemeClr val="tx1"/>
                </a:solidFill>
                <a:latin typeface="+mn-lt"/>
                <a:ea typeface="+mn-ea"/>
                <a:cs typeface="+mn-cs"/>
              </a:rPr>
              <a:t> invasion or </a:t>
            </a:r>
            <a:r>
              <a:rPr lang="en-US" sz="1200" b="0" i="0" u="none" strike="noStrike" kern="1200" baseline="0" dirty="0" err="1" smtClean="0">
                <a:solidFill>
                  <a:schemeClr val="tx1"/>
                </a:solidFill>
                <a:latin typeface="+mn-lt"/>
                <a:ea typeface="+mn-ea"/>
                <a:cs typeface="+mn-cs"/>
              </a:rPr>
              <a:t>tumours</a:t>
            </a:r>
            <a:r>
              <a:rPr lang="en-US" sz="1200" b="0" i="0" u="none" strike="noStrike" kern="1200" baseline="0" dirty="0" smtClean="0">
                <a:solidFill>
                  <a:schemeClr val="tx1"/>
                </a:solidFill>
                <a:latin typeface="+mn-lt"/>
                <a:ea typeface="+mn-ea"/>
                <a:cs typeface="+mn-cs"/>
              </a:rPr>
              <a:t> invading the tunica </a:t>
            </a:r>
            <a:r>
              <a:rPr lang="en-US" sz="1200" b="0" i="0" u="none" strike="noStrike" kern="1200" baseline="0" dirty="0" err="1" smtClean="0">
                <a:solidFill>
                  <a:schemeClr val="tx1"/>
                </a:solidFill>
                <a:latin typeface="+mn-lt"/>
                <a:ea typeface="+mn-ea"/>
                <a:cs typeface="+mn-cs"/>
              </a:rPr>
              <a:t>vaginalis</a:t>
            </a:r>
            <a:r>
              <a:rPr lang="en-US" sz="1200" b="0" i="0" u="none" strike="noStrike" kern="1200" baseline="0" dirty="0" smtClean="0">
                <a:solidFill>
                  <a:schemeClr val="tx1"/>
                </a:solidFill>
                <a:latin typeface="+mn-lt"/>
                <a:ea typeface="+mn-ea"/>
                <a:cs typeface="+mn-cs"/>
              </a:rPr>
              <a:t> (perforating the </a:t>
            </a:r>
            <a:r>
              <a:rPr lang="en-US" sz="1200" b="0" i="0" u="none" strike="noStrike" kern="1200" baseline="0" dirty="0" err="1" smtClean="0">
                <a:solidFill>
                  <a:schemeClr val="tx1"/>
                </a:solidFill>
                <a:latin typeface="+mn-lt"/>
                <a:ea typeface="+mn-ea"/>
                <a:cs typeface="+mn-cs"/>
              </a:rPr>
              <a:t>mesothelial</a:t>
            </a:r>
            <a:r>
              <a:rPr lang="en-US" sz="1200" b="0" i="0" u="none" strike="noStrike" kern="1200" baseline="0" dirty="0" smtClean="0">
                <a:solidFill>
                  <a:schemeClr val="tx1"/>
                </a:solidFill>
                <a:latin typeface="+mn-lt"/>
                <a:ea typeface="+mn-ea"/>
                <a:cs typeface="+mn-cs"/>
              </a:rPr>
              <a:t> layer) are </a:t>
            </a:r>
            <a:r>
              <a:rPr lang="en-US" sz="1200" b="0" i="0" u="none" strike="noStrike" kern="1200" baseline="0" dirty="0" err="1" smtClean="0">
                <a:solidFill>
                  <a:schemeClr val="tx1"/>
                </a:solidFill>
                <a:latin typeface="+mn-lt"/>
                <a:ea typeface="+mn-ea"/>
                <a:cs typeface="+mn-cs"/>
              </a:rPr>
              <a:t>consideed</a:t>
            </a:r>
            <a:r>
              <a:rPr lang="en-US" sz="1200" b="0" i="0" u="none" strike="noStrike" kern="1200" baseline="0" dirty="0" smtClean="0">
                <a:solidFill>
                  <a:schemeClr val="tx1"/>
                </a:solidFill>
                <a:latin typeface="+mn-lt"/>
                <a:ea typeface="+mn-ea"/>
                <a:cs typeface="+mn-cs"/>
              </a:rPr>
              <a:t> pT2. </a:t>
            </a:r>
          </a:p>
          <a:p>
            <a:r>
              <a:rPr lang="en-US" sz="1200" b="0" i="0" u="none" strike="noStrike" kern="1200" baseline="0" dirty="0" smtClean="0">
                <a:solidFill>
                  <a:schemeClr val="tx1"/>
                </a:solidFill>
                <a:latin typeface="+mn-lt"/>
                <a:ea typeface="+mn-ea"/>
                <a:cs typeface="+mn-cs"/>
              </a:rPr>
              <a:t>It was also recognized that rete testis invasion can be associated with higher risk of relapse in clinical stage I seminoma and also, </a:t>
            </a:r>
            <a:r>
              <a:rPr lang="en-US" sz="1200" b="0" i="0" u="none" strike="noStrike" kern="1200" baseline="0" dirty="0" err="1" smtClean="0">
                <a:solidFill>
                  <a:schemeClr val="tx1"/>
                </a:solidFill>
                <a:latin typeface="+mn-lt"/>
                <a:ea typeface="+mn-ea"/>
                <a:cs typeface="+mn-cs"/>
              </a:rPr>
              <a:t>hilar</a:t>
            </a:r>
            <a:r>
              <a:rPr lang="en-US" sz="1200" b="0" i="0" u="none" strike="noStrike" kern="1200" baseline="0" dirty="0" smtClean="0">
                <a:solidFill>
                  <a:schemeClr val="tx1"/>
                </a:solidFill>
                <a:latin typeface="+mn-lt"/>
                <a:ea typeface="+mn-ea"/>
                <a:cs typeface="+mn-cs"/>
              </a:rPr>
              <a:t> soft tissue invasion is the predominant pathway of </a:t>
            </a:r>
            <a:r>
              <a:rPr lang="en-US" sz="1200" b="0" i="0" u="none" strike="noStrike" kern="1200" baseline="0" dirty="0" err="1" smtClean="0">
                <a:solidFill>
                  <a:schemeClr val="tx1"/>
                </a:solidFill>
                <a:latin typeface="+mn-lt"/>
                <a:ea typeface="+mn-ea"/>
                <a:cs typeface="+mn-cs"/>
              </a:rPr>
              <a:t>extratesticular</a:t>
            </a:r>
            <a:r>
              <a:rPr lang="en-US" sz="1200" b="0" i="0" u="none" strike="noStrike" kern="1200" baseline="0" dirty="0" smtClean="0">
                <a:solidFill>
                  <a:schemeClr val="tx1"/>
                </a:solidFill>
                <a:latin typeface="+mn-lt"/>
                <a:ea typeface="+mn-ea"/>
                <a:cs typeface="+mn-cs"/>
              </a:rPr>
              <a:t> extension. However, invasion of rete testis or </a:t>
            </a:r>
            <a:r>
              <a:rPr lang="en-US" sz="1200" b="0" i="0" u="none" strike="noStrike" kern="1200" baseline="0" dirty="0" err="1" smtClean="0">
                <a:solidFill>
                  <a:schemeClr val="tx1"/>
                </a:solidFill>
                <a:latin typeface="+mn-lt"/>
                <a:ea typeface="+mn-ea"/>
                <a:cs typeface="+mn-cs"/>
              </a:rPr>
              <a:t>epididymis</a:t>
            </a:r>
            <a:r>
              <a:rPr lang="en-US" sz="1200" b="0" i="0" u="none" strike="noStrike" kern="1200" baseline="0" dirty="0" smtClean="0">
                <a:solidFill>
                  <a:schemeClr val="tx1"/>
                </a:solidFill>
                <a:latin typeface="+mn-lt"/>
                <a:ea typeface="+mn-ea"/>
                <a:cs typeface="+mn-cs"/>
              </a:rPr>
              <a:t> was not assigned a higher </a:t>
            </a:r>
            <a:r>
              <a:rPr lang="en-US" sz="1200" b="0" i="0" u="none" strike="noStrike" kern="1200" baseline="0" dirty="0" err="1" smtClean="0">
                <a:solidFill>
                  <a:schemeClr val="tx1"/>
                </a:solidFill>
                <a:latin typeface="+mn-lt"/>
                <a:ea typeface="+mn-ea"/>
                <a:cs typeface="+mn-cs"/>
              </a:rPr>
              <a:t>pT</a:t>
            </a:r>
            <a:r>
              <a:rPr lang="en-US" sz="1200" b="0" i="0" u="none" strike="noStrike" kern="1200" baseline="0" dirty="0" smtClean="0">
                <a:solidFill>
                  <a:schemeClr val="tx1"/>
                </a:solidFill>
                <a:latin typeface="+mn-lt"/>
                <a:ea typeface="+mn-ea"/>
                <a:cs typeface="+mn-cs"/>
              </a:rPr>
              <a:t> stage than that for a </a:t>
            </a:r>
            <a:r>
              <a:rPr lang="en-US" sz="1200" b="0" i="0" u="none" strike="noStrike" kern="1200" baseline="0" dirty="0" err="1" smtClean="0">
                <a:solidFill>
                  <a:schemeClr val="tx1"/>
                </a:solidFill>
                <a:latin typeface="+mn-lt"/>
                <a:ea typeface="+mn-ea"/>
                <a:cs typeface="+mn-cs"/>
              </a:rPr>
              <a:t>tumour</a:t>
            </a:r>
            <a:r>
              <a:rPr lang="en-US" sz="1200" b="0" i="0" u="none" strike="noStrike" kern="1200" baseline="0" dirty="0" smtClean="0">
                <a:solidFill>
                  <a:schemeClr val="tx1"/>
                </a:solidFill>
                <a:latin typeface="+mn-lt"/>
                <a:ea typeface="+mn-ea"/>
                <a:cs typeface="+mn-cs"/>
              </a:rPr>
              <a:t> limited to the testis.</a:t>
            </a:r>
          </a:p>
          <a:p>
            <a:endParaRPr lang="en-US" sz="1200" b="1"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50C26A12-17E3-41C4-8FE2-62FE61426F5E}" type="slidenum">
              <a:rPr lang="en-GB" smtClean="0"/>
              <a:pPr/>
              <a:t>60</a:t>
            </a:fld>
            <a:endParaRPr lang="en-GB"/>
          </a:p>
        </p:txBody>
      </p:sp>
    </p:spTree>
    <p:extLst>
      <p:ext uri="{BB962C8B-B14F-4D97-AF65-F5344CB8AC3E}">
        <p14:creationId xmlns:p14="http://schemas.microsoft.com/office/powerpoint/2010/main" val="37481370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In the Feb 2017 release of the 7</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edition of AJCC TNM, more description was provided as to what constitutes rete testis invasion. {</a:t>
            </a:r>
            <a:r>
              <a:rPr lang="en-US" sz="1200" b="0" i="0" u="none" strike="noStrike" kern="1200" baseline="0" dirty="0" err="1" smtClean="0">
                <a:solidFill>
                  <a:schemeClr val="tx1"/>
                </a:solidFill>
                <a:latin typeface="+mn-lt"/>
                <a:ea typeface="+mn-ea"/>
                <a:cs typeface="+mn-cs"/>
              </a:rPr>
              <a:t>Rete</a:t>
            </a:r>
            <a:r>
              <a:rPr lang="en-US" sz="1200" b="0" i="0" u="none" strike="noStrike" kern="1200" baseline="0" dirty="0" smtClean="0">
                <a:solidFill>
                  <a:schemeClr val="tx1"/>
                </a:solidFill>
                <a:latin typeface="+mn-lt"/>
                <a:ea typeface="+mn-ea"/>
                <a:cs typeface="+mn-cs"/>
              </a:rPr>
              <a:t> testis invasion is when the invasive </a:t>
            </a:r>
            <a:r>
              <a:rPr lang="en-US" sz="1200" b="0" i="0" u="none" strike="noStrike" kern="1200" baseline="0" dirty="0" err="1" smtClean="0">
                <a:solidFill>
                  <a:schemeClr val="tx1"/>
                </a:solidFill>
                <a:latin typeface="+mn-lt"/>
                <a:ea typeface="+mn-ea"/>
                <a:cs typeface="+mn-cs"/>
              </a:rPr>
              <a:t>tumour</a:t>
            </a:r>
            <a:r>
              <a:rPr lang="en-US" sz="1200" b="0" i="0" u="none" strike="noStrike" kern="1200" baseline="0" dirty="0" smtClean="0">
                <a:solidFill>
                  <a:schemeClr val="tx1"/>
                </a:solidFill>
                <a:latin typeface="+mn-lt"/>
                <a:ea typeface="+mn-ea"/>
                <a:cs typeface="+mn-cs"/>
              </a:rPr>
              <a:t> involves the rete testis </a:t>
            </a:r>
            <a:r>
              <a:rPr lang="en-US" sz="1200" b="0" i="0" u="none" strike="noStrike" kern="1200" baseline="0" dirty="0" err="1" smtClean="0">
                <a:solidFill>
                  <a:schemeClr val="tx1"/>
                </a:solidFill>
                <a:latin typeface="+mn-lt"/>
                <a:ea typeface="+mn-ea"/>
                <a:cs typeface="+mn-cs"/>
              </a:rPr>
              <a:t>stroma</a:t>
            </a:r>
            <a:r>
              <a:rPr lang="en-US" sz="1200" b="0" i="0" u="none" strike="noStrike" kern="1200" baseline="0" dirty="0" smtClean="0">
                <a:solidFill>
                  <a:schemeClr val="tx1"/>
                </a:solidFill>
                <a:latin typeface="+mn-lt"/>
                <a:ea typeface="+mn-ea"/>
                <a:cs typeface="+mn-cs"/>
              </a:rPr>
              <a:t>, with or without luminal involvement. </a:t>
            </a:r>
            <a:r>
              <a:rPr lang="en-US" sz="1200" b="0" i="0" u="none" strike="noStrike" kern="1200" baseline="0" dirty="0" err="1" smtClean="0">
                <a:solidFill>
                  <a:schemeClr val="tx1"/>
                </a:solidFill>
                <a:latin typeface="+mn-lt"/>
                <a:ea typeface="+mn-ea"/>
                <a:cs typeface="+mn-cs"/>
              </a:rPr>
              <a:t>Pagetoid</a:t>
            </a:r>
            <a:r>
              <a:rPr lang="en-US" sz="1200" b="0" i="0" u="none" strike="noStrike" kern="1200" baseline="0" dirty="0" smtClean="0">
                <a:solidFill>
                  <a:schemeClr val="tx1"/>
                </a:solidFill>
                <a:latin typeface="+mn-lt"/>
                <a:ea typeface="+mn-ea"/>
                <a:cs typeface="+mn-cs"/>
              </a:rPr>
              <a:t> extension of IGCNU into the rete testis should not be considered rete </a:t>
            </a:r>
            <a:r>
              <a:rPr lang="en-US" sz="1200" b="0" i="0" u="none" strike="noStrike" kern="1200" baseline="0" smtClean="0">
                <a:solidFill>
                  <a:schemeClr val="tx1"/>
                </a:solidFill>
                <a:latin typeface="+mn-lt"/>
                <a:ea typeface="+mn-ea"/>
                <a:cs typeface="+mn-cs"/>
              </a:rPr>
              <a:t>testis invasion}.</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It was recognized that there is evidence beginning to accumulate that rete testis and </a:t>
            </a:r>
            <a:r>
              <a:rPr lang="en-US" sz="1200" b="0" i="0" u="none" strike="noStrike" kern="1200" baseline="0" dirty="0" err="1" smtClean="0">
                <a:solidFill>
                  <a:schemeClr val="tx1"/>
                </a:solidFill>
                <a:latin typeface="+mn-lt"/>
                <a:ea typeface="+mn-ea"/>
                <a:cs typeface="+mn-cs"/>
              </a:rPr>
              <a:t>hilar</a:t>
            </a:r>
            <a:r>
              <a:rPr lang="en-US" sz="1200" b="0" i="0" u="none" strike="noStrike" kern="1200" baseline="0" dirty="0" smtClean="0">
                <a:solidFill>
                  <a:schemeClr val="tx1"/>
                </a:solidFill>
                <a:latin typeface="+mn-lt"/>
                <a:ea typeface="+mn-ea"/>
                <a:cs typeface="+mn-cs"/>
              </a:rPr>
              <a:t> soft tissue invasion have predictive value for metastatic disease in patients with </a:t>
            </a:r>
            <a:r>
              <a:rPr lang="en-US" sz="1200" b="0" i="0" u="none" strike="noStrike" kern="1200" baseline="0" dirty="0" err="1" smtClean="0">
                <a:solidFill>
                  <a:schemeClr val="tx1"/>
                </a:solidFill>
                <a:latin typeface="+mn-lt"/>
                <a:ea typeface="+mn-ea"/>
                <a:cs typeface="+mn-cs"/>
              </a:rPr>
              <a:t>nonseminomatous</a:t>
            </a:r>
            <a:r>
              <a:rPr lang="en-US" sz="1200" b="0" i="0" u="none" strike="noStrike" kern="1200" baseline="0" dirty="0" smtClean="0">
                <a:solidFill>
                  <a:schemeClr val="tx1"/>
                </a:solidFill>
                <a:latin typeface="+mn-lt"/>
                <a:ea typeface="+mn-ea"/>
                <a:cs typeface="+mn-cs"/>
              </a:rPr>
              <a:t> GCTs. </a:t>
            </a:r>
            <a:r>
              <a:rPr lang="en-US" sz="1200" b="1" i="0" u="none" strike="noStrike" kern="1200" baseline="0" dirty="0" smtClean="0">
                <a:solidFill>
                  <a:schemeClr val="tx1"/>
                </a:solidFill>
                <a:latin typeface="+mn-lt"/>
                <a:ea typeface="+mn-ea"/>
                <a:cs typeface="+mn-cs"/>
              </a:rPr>
              <a:t>Consequently, from 1</a:t>
            </a:r>
            <a:r>
              <a:rPr lang="en-US" sz="1200" b="1" i="0" u="none" strike="noStrike" kern="1200" baseline="30000" dirty="0" smtClean="0">
                <a:solidFill>
                  <a:schemeClr val="tx1"/>
                </a:solidFill>
                <a:latin typeface="+mn-lt"/>
                <a:ea typeface="+mn-ea"/>
                <a:cs typeface="+mn-cs"/>
              </a:rPr>
              <a:t>st</a:t>
            </a:r>
            <a:r>
              <a:rPr lang="en-US" sz="1200" b="1" i="0" u="none" strike="noStrike" kern="1200" baseline="0" dirty="0" smtClean="0">
                <a:solidFill>
                  <a:schemeClr val="tx1"/>
                </a:solidFill>
                <a:latin typeface="+mn-lt"/>
                <a:ea typeface="+mn-ea"/>
                <a:cs typeface="+mn-cs"/>
              </a:rPr>
              <a:t> Jan 2018, in the 8</a:t>
            </a:r>
            <a:r>
              <a:rPr lang="en-US" sz="1200" b="1" i="0" u="none" strike="noStrike" kern="1200" baseline="30000" dirty="0" smtClean="0">
                <a:solidFill>
                  <a:schemeClr val="tx1"/>
                </a:solidFill>
                <a:latin typeface="+mn-lt"/>
                <a:ea typeface="+mn-ea"/>
                <a:cs typeface="+mn-cs"/>
              </a:rPr>
              <a:t>th</a:t>
            </a:r>
            <a:r>
              <a:rPr lang="en-US" sz="1200" b="1" i="0" u="none" strike="noStrike" kern="1200" baseline="0" dirty="0" smtClean="0">
                <a:solidFill>
                  <a:schemeClr val="tx1"/>
                </a:solidFill>
                <a:latin typeface="+mn-lt"/>
                <a:ea typeface="+mn-ea"/>
                <a:cs typeface="+mn-cs"/>
              </a:rPr>
              <a:t> edition of AJCC TNM staging system, invasion of epididymis and invasion of </a:t>
            </a:r>
            <a:r>
              <a:rPr lang="en-US" sz="1200" b="1" i="0" u="none" strike="noStrike" kern="1200" baseline="0" dirty="0" err="1" smtClean="0">
                <a:solidFill>
                  <a:schemeClr val="tx1"/>
                </a:solidFill>
                <a:latin typeface="+mn-lt"/>
                <a:ea typeface="+mn-ea"/>
                <a:cs typeface="+mn-cs"/>
              </a:rPr>
              <a:t>hilar</a:t>
            </a:r>
            <a:r>
              <a:rPr lang="en-US" sz="1200" b="1" i="0" u="none" strike="noStrike" kern="1200" baseline="0" dirty="0" smtClean="0">
                <a:solidFill>
                  <a:schemeClr val="tx1"/>
                </a:solidFill>
                <a:latin typeface="+mn-lt"/>
                <a:ea typeface="+mn-ea"/>
                <a:cs typeface="+mn-cs"/>
              </a:rPr>
              <a:t> soft tissue is staged as pT2. </a:t>
            </a:r>
          </a:p>
          <a:p>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61</a:t>
            </a:fld>
            <a:endParaRPr lang="en-GB"/>
          </a:p>
        </p:txBody>
      </p:sp>
    </p:spTree>
    <p:extLst>
      <p:ext uri="{BB962C8B-B14F-4D97-AF65-F5344CB8AC3E}">
        <p14:creationId xmlns:p14="http://schemas.microsoft.com/office/powerpoint/2010/main" val="71161123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fld id="{50C26A12-17E3-41C4-8FE2-62FE61426F5E}" type="slidenum">
              <a:rPr lang="en-GB" smtClean="0"/>
              <a:pPr/>
              <a:t>62</a:t>
            </a:fld>
            <a:endParaRPr lang="en-GB"/>
          </a:p>
        </p:txBody>
      </p:sp>
    </p:spTree>
    <p:extLst>
      <p:ext uri="{BB962C8B-B14F-4D97-AF65-F5344CB8AC3E}">
        <p14:creationId xmlns:p14="http://schemas.microsoft.com/office/powerpoint/2010/main" val="37225643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7</a:t>
            </a:r>
            <a:r>
              <a:rPr lang="en-US" sz="1200" b="0" i="0" u="none" strike="noStrike" kern="1200" baseline="30000" dirty="0" smtClean="0">
                <a:solidFill>
                  <a:schemeClr val="tx1"/>
                </a:solidFill>
                <a:latin typeface="+mn-lt"/>
                <a:ea typeface="+mn-ea"/>
                <a:cs typeface="+mn-cs"/>
              </a:rPr>
              <a:t>th</a:t>
            </a:r>
            <a:r>
              <a:rPr lang="en-US" sz="1200" b="0" i="0" u="none" strike="noStrike" kern="1200" baseline="0" dirty="0" smtClean="0">
                <a:solidFill>
                  <a:schemeClr val="tx1"/>
                </a:solidFill>
                <a:latin typeface="+mn-lt"/>
                <a:ea typeface="+mn-ea"/>
                <a:cs typeface="+mn-cs"/>
              </a:rPr>
              <a:t> edition of AJCC TNM staging system does not specifically address the issue of vascular invasion in the spermatic cord. While invasion of the cord is considered a pT3 stage, it is logical to regard vascular invasion in the cord as pT2 stage, unless the tumor penetrates through the vessel wall into perivascular soft tissues of the cord.</a:t>
            </a:r>
          </a:p>
          <a:p>
            <a:r>
              <a:rPr lang="en-US" sz="1200" b="0" i="0" u="none" strike="noStrike" kern="1200" baseline="0" dirty="0" smtClean="0">
                <a:solidFill>
                  <a:schemeClr val="tx1"/>
                </a:solidFill>
                <a:latin typeface="+mn-lt"/>
                <a:ea typeface="+mn-ea"/>
                <a:cs typeface="+mn-cs"/>
              </a:rPr>
              <a:t>But according to the 8</a:t>
            </a:r>
            <a:r>
              <a:rPr lang="en-US" sz="1200" b="0" i="0" u="none" strike="noStrike" kern="1200" baseline="30000" dirty="0" smtClean="0">
                <a:solidFill>
                  <a:schemeClr val="tx1"/>
                </a:solidFill>
                <a:latin typeface="+mn-lt"/>
                <a:ea typeface="+mn-ea"/>
                <a:cs typeface="+mn-cs"/>
              </a:rPr>
              <a:t>th </a:t>
            </a:r>
            <a:r>
              <a:rPr lang="en-US" sz="1200" b="0" i="0" u="none" strike="noStrike" kern="1200" baseline="0" dirty="0" smtClean="0">
                <a:solidFill>
                  <a:schemeClr val="tx1"/>
                </a:solidFill>
                <a:latin typeface="+mn-lt"/>
                <a:ea typeface="+mn-ea"/>
                <a:cs typeface="+mn-cs"/>
              </a:rPr>
              <a:t>edition AJCC TNM staging system, discontinuous involvement of the spermatic cord soft tissue via a vascular thrombus is better regarded as a metastatic deposit (pM1). Presence of only an intravascular tumor in the spermatic cord in the absence of parenchymal invasion is considered pT2.</a:t>
            </a:r>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63</a:t>
            </a:fld>
            <a:endParaRPr lang="en-GB"/>
          </a:p>
        </p:txBody>
      </p:sp>
    </p:spTree>
    <p:extLst>
      <p:ext uri="{BB962C8B-B14F-4D97-AF65-F5344CB8AC3E}">
        <p14:creationId xmlns:p14="http://schemas.microsoft.com/office/powerpoint/2010/main" val="228243520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smtClean="0">
                <a:solidFill>
                  <a:schemeClr val="tx1"/>
                </a:solidFill>
                <a:latin typeface="+mn-lt"/>
                <a:ea typeface="+mn-ea"/>
                <a:cs typeface="+mn-cs"/>
              </a:rPr>
              <a:t>There is no change in the regional node staging between the 7</a:t>
            </a:r>
            <a:r>
              <a:rPr lang="en-GB" sz="1200" b="0" i="0" u="none" strike="noStrike" kern="1200" baseline="30000" dirty="0" smtClean="0">
                <a:solidFill>
                  <a:schemeClr val="tx1"/>
                </a:solidFill>
                <a:latin typeface="+mn-lt"/>
                <a:ea typeface="+mn-ea"/>
                <a:cs typeface="+mn-cs"/>
              </a:rPr>
              <a:t>th</a:t>
            </a:r>
            <a:r>
              <a:rPr lang="en-GB" sz="1200" b="0" i="0" u="none" strike="noStrike" kern="1200" baseline="0" dirty="0" smtClean="0">
                <a:solidFill>
                  <a:schemeClr val="tx1"/>
                </a:solidFill>
                <a:latin typeface="+mn-lt"/>
                <a:ea typeface="+mn-ea"/>
                <a:cs typeface="+mn-cs"/>
              </a:rPr>
              <a:t> and 8</a:t>
            </a:r>
            <a:r>
              <a:rPr lang="en-GB" sz="1200" b="0" i="0" u="none" strike="noStrike" kern="1200" baseline="30000" dirty="0" smtClean="0">
                <a:solidFill>
                  <a:schemeClr val="tx1"/>
                </a:solidFill>
                <a:latin typeface="+mn-lt"/>
                <a:ea typeface="+mn-ea"/>
                <a:cs typeface="+mn-cs"/>
              </a:rPr>
              <a:t>th</a:t>
            </a:r>
            <a:r>
              <a:rPr lang="en-GB" sz="1200" b="0" i="0" u="none" strike="noStrike" kern="1200" baseline="0" dirty="0" smtClean="0">
                <a:solidFill>
                  <a:schemeClr val="tx1"/>
                </a:solidFill>
                <a:latin typeface="+mn-lt"/>
                <a:ea typeface="+mn-ea"/>
                <a:cs typeface="+mn-cs"/>
              </a:rPr>
              <a:t> editions. </a:t>
            </a:r>
            <a:r>
              <a:rPr lang="en-US" sz="1200" b="0" i="0" u="none" strike="noStrike" kern="1200" baseline="0" dirty="0" smtClean="0">
                <a:solidFill>
                  <a:schemeClr val="tx1"/>
                </a:solidFill>
                <a:latin typeface="+mn-lt"/>
                <a:ea typeface="+mn-ea"/>
                <a:cs typeface="+mn-cs"/>
              </a:rPr>
              <a:t>In several studies, the presence of vascular space invasion (usually lymphatic but possibly also capillary or venous invasion) has been correlated with a significantly elevated risk for distant metastasis. This observation, therefore, is most pertinent for patients who have clinical stage I disease, </a:t>
            </a:r>
            <a:r>
              <a:rPr lang="en-US" sz="1200" b="0" i="0" u="none" strike="noStrike" kern="1200" baseline="0" dirty="0" err="1" smtClean="0">
                <a:solidFill>
                  <a:schemeClr val="tx1"/>
                </a:solidFill>
                <a:latin typeface="+mn-lt"/>
                <a:ea typeface="+mn-ea"/>
                <a:cs typeface="+mn-cs"/>
              </a:rPr>
              <a:t>ie</a:t>
            </a:r>
            <a:r>
              <a:rPr lang="en-US" sz="1200" b="0" i="0" u="none" strike="noStrike" kern="1200" baseline="0" dirty="0" smtClean="0">
                <a:solidFill>
                  <a:schemeClr val="tx1"/>
                </a:solidFill>
                <a:latin typeface="+mn-lt"/>
                <a:ea typeface="+mn-ea"/>
                <a:cs typeface="+mn-cs"/>
              </a:rPr>
              <a:t>, those who have no evidence of spread beyond the testis by clinical examination (including radiographic and serum marker studies). Some clinicians manage the patients with clinical stage I disease who lack evidence of lymphatic or vascular invasion in their orchiectomy specimens (with possibly other favorable prognostic features, such as relatively small amounts of </a:t>
            </a:r>
            <a:r>
              <a:rPr lang="en-US" sz="1200" b="0" i="0" u="none" strike="noStrike" kern="1200" baseline="0" dirty="0" err="1" smtClean="0">
                <a:solidFill>
                  <a:schemeClr val="tx1"/>
                </a:solidFill>
                <a:latin typeface="+mn-lt"/>
                <a:ea typeface="+mn-ea"/>
                <a:cs typeface="+mn-cs"/>
              </a:rPr>
              <a:t>embryonal</a:t>
            </a:r>
            <a:r>
              <a:rPr lang="en-US" sz="1200" b="0" i="0" u="none" strike="noStrike" kern="1200" baseline="0" dirty="0" smtClean="0">
                <a:solidFill>
                  <a:schemeClr val="tx1"/>
                </a:solidFill>
                <a:latin typeface="+mn-lt"/>
                <a:ea typeface="+mn-ea"/>
                <a:cs typeface="+mn-cs"/>
              </a:rPr>
              <a:t> carcinoma) by close follow-up examinations rather than intervention. </a:t>
            </a:r>
          </a:p>
        </p:txBody>
      </p:sp>
      <p:sp>
        <p:nvSpPr>
          <p:cNvPr id="4" name="Slide Number Placeholder 3"/>
          <p:cNvSpPr>
            <a:spLocks noGrp="1"/>
          </p:cNvSpPr>
          <p:nvPr>
            <p:ph type="sldNum" sz="quarter" idx="10"/>
          </p:nvPr>
        </p:nvSpPr>
        <p:spPr/>
        <p:txBody>
          <a:bodyPr/>
          <a:lstStyle/>
          <a:p>
            <a:fld id="{50C26A12-17E3-41C4-8FE2-62FE61426F5E}" type="slidenum">
              <a:rPr lang="en-GB" smtClean="0"/>
              <a:pPr/>
              <a:t>64</a:t>
            </a:fld>
            <a:endParaRPr lang="en-GB"/>
          </a:p>
        </p:txBody>
      </p:sp>
    </p:spTree>
    <p:extLst>
      <p:ext uri="{BB962C8B-B14F-4D97-AF65-F5344CB8AC3E}">
        <p14:creationId xmlns:p14="http://schemas.microsoft.com/office/powerpoint/2010/main" val="331740883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And these are some useful references from 1999 Am J </a:t>
            </a:r>
            <a:r>
              <a:rPr lang="en-US" sz="1200" kern="1200" baseline="0" dirty="0" err="1" smtClean="0">
                <a:solidFill>
                  <a:schemeClr val="tx1"/>
                </a:solidFill>
                <a:latin typeface="+mn-lt"/>
                <a:ea typeface="+mn-ea"/>
                <a:cs typeface="+mn-cs"/>
              </a:rPr>
              <a:t>Clin</a:t>
            </a:r>
            <a:r>
              <a:rPr lang="en-US" sz="1200" kern="1200" baseline="0" dirty="0" smtClean="0">
                <a:solidFill>
                  <a:schemeClr val="tx1"/>
                </a:solidFill>
                <a:latin typeface="+mn-lt"/>
                <a:ea typeface="+mn-ea"/>
                <a:cs typeface="+mn-cs"/>
              </a:rPr>
              <a:t> Path and from 2013 Mod </a:t>
            </a:r>
            <a:r>
              <a:rPr lang="en-US" sz="1200" kern="1200" baseline="0" dirty="0" err="1" smtClean="0">
                <a:solidFill>
                  <a:schemeClr val="tx1"/>
                </a:solidFill>
                <a:latin typeface="+mn-lt"/>
                <a:ea typeface="+mn-ea"/>
                <a:cs typeface="+mn-cs"/>
              </a:rPr>
              <a:t>Pathol</a:t>
            </a:r>
            <a:r>
              <a:rPr lang="en-US" sz="1200" kern="1200" baseline="0" dirty="0" smtClean="0">
                <a:solidFill>
                  <a:schemeClr val="tx1"/>
                </a:solidFill>
                <a:latin typeface="+mn-lt"/>
                <a:ea typeface="+mn-ea"/>
                <a:cs typeface="+mn-cs"/>
              </a:rPr>
              <a:t> sharing their experience on testicular </a:t>
            </a:r>
            <a:r>
              <a:rPr lang="en-US" sz="1200" kern="1200" baseline="0" dirty="0" err="1" smtClean="0">
                <a:solidFill>
                  <a:schemeClr val="tx1"/>
                </a:solidFill>
                <a:latin typeface="+mn-lt"/>
                <a:ea typeface="+mn-ea"/>
                <a:cs typeface="+mn-cs"/>
              </a:rPr>
              <a:t>hilar</a:t>
            </a:r>
            <a:r>
              <a:rPr lang="en-US" sz="1200" kern="1200" baseline="0" dirty="0" smtClean="0">
                <a:solidFill>
                  <a:schemeClr val="tx1"/>
                </a:solidFill>
                <a:latin typeface="+mn-lt"/>
                <a:ea typeface="+mn-ea"/>
                <a:cs typeface="+mn-cs"/>
              </a:rPr>
              <a:t> involvement by germ cell </a:t>
            </a:r>
            <a:r>
              <a:rPr lang="en-US" sz="1200" kern="1200" baseline="0" dirty="0" err="1" smtClean="0">
                <a:solidFill>
                  <a:schemeClr val="tx1"/>
                </a:solidFill>
                <a:latin typeface="+mn-lt"/>
                <a:ea typeface="+mn-ea"/>
                <a:cs typeface="+mn-cs"/>
              </a:rPr>
              <a:t>tumours</a:t>
            </a:r>
            <a:r>
              <a:rPr lang="en-US" sz="1200" kern="1200" baseline="0" dirty="0" smtClean="0">
                <a:solidFill>
                  <a:schemeClr val="tx1"/>
                </a:solidFill>
                <a:latin typeface="+mn-lt"/>
                <a:ea typeface="+mn-ea"/>
                <a:cs typeface="+mn-cs"/>
              </a:rPr>
              <a:t>.</a:t>
            </a:r>
            <a:endParaRPr lang="en-GB" sz="120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65</a:t>
            </a:fld>
            <a:endParaRPr lang="en-GB"/>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50 year old male presented with right testicular pain. Both testis were atrophic on USG and he was found to have right epididymitis which was the cause for his pain. Antibiotics were given and his pain resolved. </a:t>
            </a:r>
            <a:r>
              <a:rPr lang="en-US" baseline="0" dirty="0" smtClean="0"/>
              <a:t>He was a k</a:t>
            </a:r>
            <a:r>
              <a:rPr lang="en-US" dirty="0" smtClean="0"/>
              <a:t>nown case of infertility and </a:t>
            </a:r>
            <a:r>
              <a:rPr lang="en-US" dirty="0" err="1" smtClean="0"/>
              <a:t>azospermia</a:t>
            </a:r>
            <a:r>
              <a:rPr lang="en-US" dirty="0" smtClean="0"/>
              <a:t>. Infertility investigations were done in the past and was detected to have bilateral testicular atrophy, but the cause for this was not found. There</a:t>
            </a:r>
            <a:r>
              <a:rPr lang="en-US" baseline="0" dirty="0" smtClean="0"/>
              <a:t> was no history of </a:t>
            </a:r>
            <a:r>
              <a:rPr lang="en-US" baseline="0" dirty="0" err="1" smtClean="0"/>
              <a:t>cryptorchidism</a:t>
            </a:r>
            <a:r>
              <a:rPr lang="en-US" baseline="0" dirty="0" smtClean="0"/>
              <a:t>. </a:t>
            </a:r>
            <a:r>
              <a:rPr lang="en-US" dirty="0" smtClean="0"/>
              <a:t>However, the USG also showed an incidental &lt;10mm nodule in the left testis. </a:t>
            </a:r>
            <a:r>
              <a:rPr lang="en-US" dirty="0" err="1" smtClean="0"/>
              <a:t>Tumour</a:t>
            </a:r>
            <a:r>
              <a:rPr lang="en-US" dirty="0" smtClean="0"/>
              <a:t> markers were normal. CT showed no distant metastases.</a:t>
            </a:r>
            <a:r>
              <a:rPr lang="en-US" baseline="0" dirty="0" smtClean="0"/>
              <a:t> The decision was made to do a unilateral l</a:t>
            </a:r>
            <a:r>
              <a:rPr lang="en-US" dirty="0" smtClean="0"/>
              <a:t>eft orchiectomy for the nodule.</a:t>
            </a:r>
            <a:endParaRPr lang="en-GB" dirty="0" smtClean="0"/>
          </a:p>
          <a:p>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67</a:t>
            </a:fld>
            <a:endParaRPr lang="en-GB"/>
          </a:p>
        </p:txBody>
      </p:sp>
    </p:spTree>
    <p:extLst>
      <p:ext uri="{BB962C8B-B14F-4D97-AF65-F5344CB8AC3E}">
        <p14:creationId xmlns:p14="http://schemas.microsoft.com/office/powerpoint/2010/main" val="405894252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C26A12-17E3-41C4-8FE2-62FE61426F5E}" type="slidenum">
              <a:rPr lang="en-GB" smtClean="0"/>
              <a:pPr/>
              <a:t>68</a:t>
            </a:fld>
            <a:endParaRPr lang="en-GB"/>
          </a:p>
        </p:txBody>
      </p:sp>
    </p:spTree>
    <p:extLst>
      <p:ext uri="{BB962C8B-B14F-4D97-AF65-F5344CB8AC3E}">
        <p14:creationId xmlns:p14="http://schemas.microsoft.com/office/powerpoint/2010/main" val="397174892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Whole slice image to show a small nodule close to the head of the </a:t>
            </a:r>
            <a:r>
              <a:rPr lang="en-US" dirty="0" err="1" smtClean="0"/>
              <a:t>epididymis</a:t>
            </a:r>
            <a:r>
              <a:rPr lang="en-US" dirty="0" smtClean="0"/>
              <a:t> opposite to the spermatic cord </a:t>
            </a:r>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69</a:t>
            </a:fld>
            <a:endParaRPr lang="en-GB"/>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C26A12-17E3-41C4-8FE2-62FE61426F5E}" type="slidenum">
              <a:rPr lang="en-GB" smtClean="0"/>
              <a:pPr/>
              <a:t>70</a:t>
            </a:fld>
            <a:endParaRPr lang="en-GB"/>
          </a:p>
        </p:txBody>
      </p:sp>
    </p:spTree>
    <p:extLst>
      <p:ext uri="{BB962C8B-B14F-4D97-AF65-F5344CB8AC3E}">
        <p14:creationId xmlns:p14="http://schemas.microsoft.com/office/powerpoint/2010/main" val="18208352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C26A12-17E3-41C4-8FE2-62FE61426F5E}" type="slidenum">
              <a:rPr lang="en-GB" smtClean="0"/>
              <a:pPr/>
              <a:t>71</a:t>
            </a:fld>
            <a:endParaRPr lang="en-GB"/>
          </a:p>
        </p:txBody>
      </p:sp>
    </p:spTree>
    <p:extLst>
      <p:ext uri="{BB962C8B-B14F-4D97-AF65-F5344CB8AC3E}">
        <p14:creationId xmlns:p14="http://schemas.microsoft.com/office/powerpoint/2010/main" val="52715613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C26A12-17E3-41C4-8FE2-62FE61426F5E}" type="slidenum">
              <a:rPr lang="en-GB" smtClean="0"/>
              <a:pPr/>
              <a:t>72</a:t>
            </a:fld>
            <a:endParaRPr lang="en-GB"/>
          </a:p>
        </p:txBody>
      </p:sp>
    </p:spTree>
    <p:extLst>
      <p:ext uri="{BB962C8B-B14F-4D97-AF65-F5344CB8AC3E}">
        <p14:creationId xmlns:p14="http://schemas.microsoft.com/office/powerpoint/2010/main" val="29531584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Closer look shows</a:t>
            </a:r>
            <a:r>
              <a:rPr lang="en-US" baseline="0" dirty="0" smtClean="0"/>
              <a:t> the nodule to be composed of tubules in a very </a:t>
            </a:r>
            <a:r>
              <a:rPr lang="en-US" baseline="0" dirty="0" err="1" smtClean="0"/>
              <a:t>fibromatous</a:t>
            </a:r>
            <a:r>
              <a:rPr lang="en-US" baseline="0" dirty="0" smtClean="0"/>
              <a:t> </a:t>
            </a:r>
            <a:r>
              <a:rPr lang="en-US" baseline="0" dirty="0" err="1" smtClean="0"/>
              <a:t>stroma</a:t>
            </a:r>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73</a:t>
            </a:fld>
            <a:endParaRPr lang="en-GB"/>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Background</a:t>
            </a:r>
            <a:r>
              <a:rPr lang="en-US" baseline="0" dirty="0" smtClean="0"/>
              <a:t> testis was atrophic showing </a:t>
            </a:r>
            <a:r>
              <a:rPr lang="en-US" baseline="0" dirty="0" err="1" smtClean="0"/>
              <a:t>hyalinisation</a:t>
            </a:r>
            <a:r>
              <a:rPr lang="en-US" baseline="0" dirty="0" smtClean="0"/>
              <a:t> of </a:t>
            </a:r>
            <a:r>
              <a:rPr lang="en-US" baseline="0" dirty="0" err="1" smtClean="0"/>
              <a:t>seminiferous</a:t>
            </a:r>
            <a:r>
              <a:rPr lang="en-US" baseline="0" dirty="0" smtClean="0"/>
              <a:t> tubes and </a:t>
            </a:r>
            <a:r>
              <a:rPr lang="en-US" baseline="0" dirty="0" err="1" smtClean="0"/>
              <a:t>Leydig</a:t>
            </a:r>
            <a:r>
              <a:rPr lang="en-US" baseline="0" dirty="0" smtClean="0"/>
              <a:t> cell hyperplasia in the </a:t>
            </a:r>
            <a:r>
              <a:rPr lang="en-US" baseline="0" dirty="0" err="1" smtClean="0"/>
              <a:t>interstitium</a:t>
            </a:r>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74</a:t>
            </a:fld>
            <a:endParaRPr lang="en-GB"/>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Small</a:t>
            </a:r>
            <a:r>
              <a:rPr lang="en-US" baseline="0" dirty="0" smtClean="0"/>
              <a:t> tubules in </a:t>
            </a:r>
            <a:r>
              <a:rPr lang="en-US" baseline="0" dirty="0" err="1" smtClean="0"/>
              <a:t>stroma</a:t>
            </a:r>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75</a:t>
            </a:fld>
            <a:endParaRPr lang="en-GB"/>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Inhibin</a:t>
            </a:r>
            <a:r>
              <a:rPr lang="en-US" dirty="0" smtClean="0"/>
              <a:t> </a:t>
            </a:r>
            <a:r>
              <a:rPr lang="en-US" dirty="0" err="1" smtClean="0"/>
              <a:t>immunostain</a:t>
            </a:r>
            <a:r>
              <a:rPr lang="en-US" baseline="0" dirty="0" smtClean="0"/>
              <a:t> which showed the tubules to be very strongly positive</a:t>
            </a:r>
          </a:p>
          <a:p>
            <a:r>
              <a:rPr lang="en-US" baseline="0" dirty="0" smtClean="0"/>
              <a:t>Other stains were also done …………..</a:t>
            </a:r>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76</a:t>
            </a:fld>
            <a:endParaRPr lang="en-GB"/>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Very focal invasion of the </a:t>
            </a:r>
            <a:r>
              <a:rPr lang="en-US" dirty="0" err="1" smtClean="0"/>
              <a:t>hilar</a:t>
            </a:r>
            <a:r>
              <a:rPr lang="en-US" dirty="0" smtClean="0"/>
              <a:t> fat was seen and hence this </a:t>
            </a:r>
            <a:r>
              <a:rPr lang="en-US" dirty="0" err="1" smtClean="0"/>
              <a:t>Sertoli</a:t>
            </a:r>
            <a:r>
              <a:rPr lang="en-US" baseline="0" dirty="0" smtClean="0"/>
              <a:t> cell lesion was classified as </a:t>
            </a:r>
            <a:r>
              <a:rPr lang="en-US" baseline="0" dirty="0" err="1" smtClean="0"/>
              <a:t>tumour</a:t>
            </a:r>
            <a:r>
              <a:rPr lang="en-US" baseline="0" dirty="0" smtClean="0"/>
              <a:t> and not </a:t>
            </a:r>
            <a:r>
              <a:rPr lang="en-US" baseline="0" dirty="0" err="1" smtClean="0"/>
              <a:t>Sertoli</a:t>
            </a:r>
            <a:r>
              <a:rPr lang="en-US" baseline="0" dirty="0" smtClean="0"/>
              <a:t> cell nodule or Pick’s adenoma </a:t>
            </a:r>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77</a:t>
            </a:fld>
            <a:endParaRPr lang="en-GB"/>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Very </a:t>
            </a:r>
            <a:r>
              <a:rPr lang="en-US" dirty="0" err="1" smtClean="0"/>
              <a:t>fibromatous</a:t>
            </a:r>
            <a:r>
              <a:rPr lang="en-US" dirty="0" smtClean="0"/>
              <a:t> </a:t>
            </a:r>
            <a:r>
              <a:rPr lang="en-US" dirty="0" err="1" smtClean="0"/>
              <a:t>stroma</a:t>
            </a:r>
            <a:r>
              <a:rPr lang="en-US" dirty="0" smtClean="0"/>
              <a:t> in which the tubules were embedded.</a:t>
            </a:r>
          </a:p>
          <a:p>
            <a:r>
              <a:rPr lang="en-US" dirty="0" err="1" smtClean="0"/>
              <a:t>Storiform</a:t>
            </a:r>
            <a:r>
              <a:rPr lang="en-US" baseline="0" dirty="0" smtClean="0"/>
              <a:t> architecture and reminiscent of ovarian </a:t>
            </a:r>
            <a:r>
              <a:rPr lang="en-US" baseline="0" dirty="0" err="1" smtClean="0"/>
              <a:t>stroma</a:t>
            </a:r>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78</a:t>
            </a:fld>
            <a:endParaRPr lang="en-GB"/>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Another similar smaller lesion was seen against the tunica</a:t>
            </a:r>
            <a:r>
              <a:rPr lang="en-US" baseline="0" dirty="0" smtClean="0"/>
              <a:t> </a:t>
            </a:r>
            <a:r>
              <a:rPr lang="en-US" baseline="0" dirty="0" err="1" smtClean="0"/>
              <a:t>albuginea</a:t>
            </a:r>
            <a:endParaRPr lang="en-US" baseline="0" dirty="0" smtClean="0"/>
          </a:p>
          <a:p>
            <a:r>
              <a:rPr lang="en-US" baseline="0" dirty="0" smtClean="0"/>
              <a:t>Odd </a:t>
            </a:r>
            <a:r>
              <a:rPr lang="en-US" baseline="0" dirty="0" err="1" smtClean="0"/>
              <a:t>convulated</a:t>
            </a:r>
            <a:r>
              <a:rPr lang="en-US" baseline="0" dirty="0" smtClean="0"/>
              <a:t> tubal structure next to the </a:t>
            </a:r>
            <a:r>
              <a:rPr lang="en-US" baseline="0" dirty="0" err="1" smtClean="0"/>
              <a:t>epididymis</a:t>
            </a:r>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79</a:t>
            </a:fld>
            <a:endParaRPr lang="en-GB"/>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Muscle</a:t>
            </a:r>
            <a:r>
              <a:rPr lang="en-US" baseline="0" dirty="0" smtClean="0"/>
              <a:t> wall and </a:t>
            </a:r>
            <a:r>
              <a:rPr lang="en-US" baseline="0" dirty="0" err="1" smtClean="0"/>
              <a:t>convulated</a:t>
            </a:r>
            <a:r>
              <a:rPr lang="en-US" baseline="0" dirty="0" smtClean="0"/>
              <a:t> epithelial lining</a:t>
            </a:r>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80</a:t>
            </a:fld>
            <a:endParaRPr lang="en-GB"/>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Tubal type epithelium with intercalated cells and</a:t>
            </a:r>
            <a:r>
              <a:rPr lang="en-US" baseline="0" dirty="0" smtClean="0"/>
              <a:t> also cilia</a:t>
            </a:r>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81</a:t>
            </a:fld>
            <a:endParaRPr lang="en-GB"/>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ER positive</a:t>
            </a:r>
            <a:endParaRPr lang="en-US"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82</a:t>
            </a:fld>
            <a:endParaRPr lang="en-GB"/>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Sertoli</a:t>
            </a:r>
            <a:r>
              <a:rPr lang="en-US" baseline="0" dirty="0" smtClean="0"/>
              <a:t> cell </a:t>
            </a:r>
            <a:r>
              <a:rPr lang="en-US" baseline="0" dirty="0" err="1" smtClean="0"/>
              <a:t>tumour</a:t>
            </a:r>
            <a:r>
              <a:rPr lang="en-US" baseline="0" dirty="0" smtClean="0"/>
              <a:t> not nodule even though small and in atrophic testis and hence 10% chance of malignant </a:t>
            </a:r>
            <a:r>
              <a:rPr lang="en-US" baseline="0" dirty="0" err="1" smtClean="0"/>
              <a:t>behaviour</a:t>
            </a:r>
            <a:r>
              <a:rPr lang="en-US" baseline="0" dirty="0" smtClean="0"/>
              <a:t>.</a:t>
            </a:r>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83</a:t>
            </a:fld>
            <a:endParaRPr lang="en-GB"/>
          </a:p>
        </p:txBody>
      </p:sp>
    </p:spTree>
    <p:extLst>
      <p:ext uri="{BB962C8B-B14F-4D97-AF65-F5344CB8AC3E}">
        <p14:creationId xmlns:p14="http://schemas.microsoft.com/office/powerpoint/2010/main" val="419132570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C26A12-17E3-41C4-8FE2-62FE61426F5E}" type="slidenum">
              <a:rPr lang="en-GB" smtClean="0"/>
              <a:pPr/>
              <a:t>84</a:t>
            </a:fld>
            <a:endParaRPr lang="en-GB"/>
          </a:p>
        </p:txBody>
      </p:sp>
    </p:spTree>
    <p:extLst>
      <p:ext uri="{BB962C8B-B14F-4D97-AF65-F5344CB8AC3E}">
        <p14:creationId xmlns:p14="http://schemas.microsoft.com/office/powerpoint/2010/main" val="66565349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 this I conclude my presentation</a:t>
            </a:r>
            <a:r>
              <a:rPr lang="en-US" baseline="0" dirty="0" smtClean="0"/>
              <a:t> with a few take home messages. </a:t>
            </a:r>
            <a:r>
              <a:rPr lang="en-US" dirty="0" smtClean="0"/>
              <a:t>Seminoma is the most common testicular GCT and there is now good evidence to suggest that </a:t>
            </a:r>
            <a:r>
              <a:rPr lang="en-US" dirty="0" err="1" smtClean="0"/>
              <a:t>nonseminomatous</a:t>
            </a:r>
            <a:r>
              <a:rPr lang="en-US" dirty="0" smtClean="0"/>
              <a:t> GCT evolve from seminoma and therefore it is important that all cases of seminoma very carefully scrutinized to look for other GCT elements. It is absolutely</a:t>
            </a:r>
            <a:r>
              <a:rPr lang="en-US" baseline="0" dirty="0" smtClean="0"/>
              <a:t> c</a:t>
            </a:r>
            <a:r>
              <a:rPr lang="en-US" dirty="0" smtClean="0"/>
              <a:t>rucial to differentiate between pure seminoma and mixed GCT as treatment is different. Similarly, it is very important to differentiate GCT from sex cord stromal </a:t>
            </a:r>
            <a:r>
              <a:rPr lang="en-US" dirty="0" err="1" smtClean="0"/>
              <a:t>tumours</a:t>
            </a:r>
            <a:r>
              <a:rPr lang="en-US" dirty="0" smtClean="0"/>
              <a:t> as treatment is different.</a:t>
            </a:r>
          </a:p>
          <a:p>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85</a:t>
            </a:fld>
            <a:endParaRPr lang="en-GB"/>
          </a:p>
        </p:txBody>
      </p:sp>
    </p:spTree>
    <p:extLst>
      <p:ext uri="{BB962C8B-B14F-4D97-AF65-F5344CB8AC3E}">
        <p14:creationId xmlns:p14="http://schemas.microsoft.com/office/powerpoint/2010/main" val="318730086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IHC should be used, and I would say quite judiciously if need be to accurately subtype testicular </a:t>
            </a:r>
            <a:r>
              <a:rPr lang="en-US" dirty="0" err="1" smtClean="0"/>
              <a:t>tumours</a:t>
            </a:r>
            <a:r>
              <a:rPr lang="en-US" dirty="0" smtClean="0"/>
              <a:t> as cure rate is very high even in metastatic </a:t>
            </a:r>
            <a:r>
              <a:rPr lang="en-US" dirty="0" err="1" smtClean="0"/>
              <a:t>tumours</a:t>
            </a:r>
            <a:r>
              <a:rPr lang="en-US" dirty="0" smtClean="0"/>
              <a:t> and we know that treatment is different for different </a:t>
            </a:r>
            <a:r>
              <a:rPr lang="en-US" dirty="0" err="1" smtClean="0"/>
              <a:t>tumour</a:t>
            </a:r>
            <a:r>
              <a:rPr lang="en-US" dirty="0" smtClean="0"/>
              <a:t> subtypes. Regressed GCT have metastatic potential, hence important to differentiate from nonspecific scar. </a:t>
            </a:r>
            <a:r>
              <a:rPr lang="en-US" dirty="0" err="1" smtClean="0"/>
              <a:t>Dysgenetic</a:t>
            </a:r>
            <a:r>
              <a:rPr lang="en-US" dirty="0" smtClean="0"/>
              <a:t> gonads and certain syndromes have unique associations and very high incidence of testicular </a:t>
            </a:r>
            <a:r>
              <a:rPr lang="en-US" dirty="0" err="1" smtClean="0"/>
              <a:t>tumours</a:t>
            </a:r>
            <a:r>
              <a:rPr lang="en-US" dirty="0" smtClean="0"/>
              <a:t>, so it is worth looking for clues of gonadal</a:t>
            </a:r>
            <a:r>
              <a:rPr lang="en-US" baseline="0" dirty="0" smtClean="0"/>
              <a:t> </a:t>
            </a:r>
            <a:r>
              <a:rPr lang="en-US" baseline="0" dirty="0" err="1" smtClean="0"/>
              <a:t>dysgenesis</a:t>
            </a:r>
            <a:r>
              <a:rPr lang="en-US" baseline="0" dirty="0" smtClean="0"/>
              <a:t> and </a:t>
            </a:r>
            <a:r>
              <a:rPr lang="en-US" baseline="0" dirty="0" err="1" smtClean="0"/>
              <a:t>syndromic</a:t>
            </a:r>
            <a:r>
              <a:rPr lang="en-US" baseline="0" dirty="0" smtClean="0"/>
              <a:t> associations while evaluating testicular </a:t>
            </a:r>
            <a:r>
              <a:rPr lang="en-US" baseline="0" dirty="0" err="1" smtClean="0"/>
              <a:t>tumours</a:t>
            </a:r>
            <a:r>
              <a:rPr lang="en-US" baseline="0" dirty="0" smtClean="0"/>
              <a:t>.</a:t>
            </a:r>
            <a:endParaRPr lang="en-GB" dirty="0" smtClean="0"/>
          </a:p>
          <a:p>
            <a:endParaRPr lang="en-GB" dirty="0"/>
          </a:p>
        </p:txBody>
      </p:sp>
      <p:sp>
        <p:nvSpPr>
          <p:cNvPr id="4" name="Slide Number Placeholder 3"/>
          <p:cNvSpPr>
            <a:spLocks noGrp="1"/>
          </p:cNvSpPr>
          <p:nvPr>
            <p:ph type="sldNum" sz="quarter" idx="10"/>
          </p:nvPr>
        </p:nvSpPr>
        <p:spPr/>
        <p:txBody>
          <a:bodyPr/>
          <a:lstStyle/>
          <a:p>
            <a:fld id="{50C26A12-17E3-41C4-8FE2-62FE61426F5E}" type="slidenum">
              <a:rPr lang="en-GB" smtClean="0"/>
              <a:pPr/>
              <a:t>86</a:t>
            </a:fld>
            <a:endParaRPr lang="en-GB"/>
          </a:p>
        </p:txBody>
      </p:sp>
    </p:spTree>
    <p:extLst>
      <p:ext uri="{BB962C8B-B14F-4D97-AF65-F5344CB8AC3E}">
        <p14:creationId xmlns:p14="http://schemas.microsoft.com/office/powerpoint/2010/main" val="261740139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C26A12-17E3-41C4-8FE2-62FE61426F5E}" type="slidenum">
              <a:rPr lang="en-GB" smtClean="0"/>
              <a:pPr/>
              <a:t>87</a:t>
            </a:fld>
            <a:endParaRPr lang="en-GB"/>
          </a:p>
        </p:txBody>
      </p:sp>
    </p:spTree>
    <p:extLst>
      <p:ext uri="{BB962C8B-B14F-4D97-AF65-F5344CB8AC3E}">
        <p14:creationId xmlns:p14="http://schemas.microsoft.com/office/powerpoint/2010/main" val="962225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1D0DD0E-0C9E-4F75-8F00-EA06129453C1}" type="datetimeFigureOut">
              <a:rPr lang="en-GB" smtClean="0"/>
              <a:pPr/>
              <a:t>15/05/2018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B59A9DA-8F98-4776-BAD8-5C466124005D}" type="slidenum">
              <a:rPr lang="en-GB" smtClean="0"/>
              <a:pPr/>
              <a:t>‹#›</a:t>
            </a:fld>
            <a:endParaRPr lang="en-GB"/>
          </a:p>
        </p:txBody>
      </p:sp>
    </p:spTree>
    <p:extLst>
      <p:ext uri="{BB962C8B-B14F-4D97-AF65-F5344CB8AC3E}">
        <p14:creationId xmlns:p14="http://schemas.microsoft.com/office/powerpoint/2010/main" val="705594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1D0DD0E-0C9E-4F75-8F00-EA06129453C1}" type="datetimeFigureOut">
              <a:rPr lang="en-GB" smtClean="0"/>
              <a:pPr/>
              <a:t>15/05/2018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B59A9DA-8F98-4776-BAD8-5C466124005D}" type="slidenum">
              <a:rPr lang="en-GB" smtClean="0"/>
              <a:pPr/>
              <a:t>‹#›</a:t>
            </a:fld>
            <a:endParaRPr lang="en-GB"/>
          </a:p>
        </p:txBody>
      </p:sp>
    </p:spTree>
    <p:extLst>
      <p:ext uri="{BB962C8B-B14F-4D97-AF65-F5344CB8AC3E}">
        <p14:creationId xmlns:p14="http://schemas.microsoft.com/office/powerpoint/2010/main" val="2400253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D0DD0E-0C9E-4F75-8F00-EA06129453C1}" type="datetimeFigureOut">
              <a:rPr lang="en-GB" smtClean="0"/>
              <a:pPr/>
              <a:t>15/05/2018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B59A9DA-8F98-4776-BAD8-5C466124005D}" type="slidenum">
              <a:rPr lang="en-GB" smtClean="0"/>
              <a:pPr/>
              <a:t>‹#›</a:t>
            </a:fld>
            <a:endParaRPr lang="en-GB"/>
          </a:p>
        </p:txBody>
      </p:sp>
    </p:spTree>
    <p:extLst>
      <p:ext uri="{BB962C8B-B14F-4D97-AF65-F5344CB8AC3E}">
        <p14:creationId xmlns:p14="http://schemas.microsoft.com/office/powerpoint/2010/main" val="3745930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1D0DD0E-0C9E-4F75-8F00-EA06129453C1}" type="datetimeFigureOut">
              <a:rPr lang="en-GB" smtClean="0"/>
              <a:pPr/>
              <a:t>15/05/2018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B59A9DA-8F98-4776-BAD8-5C466124005D}" type="slidenum">
              <a:rPr lang="en-GB" smtClean="0"/>
              <a:pPr/>
              <a:t>‹#›</a:t>
            </a:fld>
            <a:endParaRPr lang="en-GB"/>
          </a:p>
        </p:txBody>
      </p:sp>
    </p:spTree>
    <p:extLst>
      <p:ext uri="{BB962C8B-B14F-4D97-AF65-F5344CB8AC3E}">
        <p14:creationId xmlns:p14="http://schemas.microsoft.com/office/powerpoint/2010/main" val="1609406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1D0DD0E-0C9E-4F75-8F00-EA06129453C1}" type="datetimeFigureOut">
              <a:rPr lang="en-GB" smtClean="0"/>
              <a:pPr/>
              <a:t>15/05/2018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B59A9DA-8F98-4776-BAD8-5C466124005D}" type="slidenum">
              <a:rPr lang="en-GB" smtClean="0"/>
              <a:pPr/>
              <a:t>‹#›</a:t>
            </a:fld>
            <a:endParaRPr lang="en-GB"/>
          </a:p>
        </p:txBody>
      </p:sp>
    </p:spTree>
    <p:extLst>
      <p:ext uri="{BB962C8B-B14F-4D97-AF65-F5344CB8AC3E}">
        <p14:creationId xmlns:p14="http://schemas.microsoft.com/office/powerpoint/2010/main" val="1729534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1D0DD0E-0C9E-4F75-8F00-EA06129453C1}" type="datetimeFigureOut">
              <a:rPr lang="en-GB" smtClean="0"/>
              <a:pPr/>
              <a:t>15/05/2018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B59A9DA-8F98-4776-BAD8-5C466124005D}" type="slidenum">
              <a:rPr lang="en-GB" smtClean="0"/>
              <a:pPr/>
              <a:t>‹#›</a:t>
            </a:fld>
            <a:endParaRPr lang="en-GB"/>
          </a:p>
        </p:txBody>
      </p:sp>
    </p:spTree>
    <p:extLst>
      <p:ext uri="{BB962C8B-B14F-4D97-AF65-F5344CB8AC3E}">
        <p14:creationId xmlns:p14="http://schemas.microsoft.com/office/powerpoint/2010/main" val="331651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D0DD0E-0C9E-4F75-8F00-EA06129453C1}" type="datetimeFigureOut">
              <a:rPr lang="en-GB" smtClean="0"/>
              <a:pPr/>
              <a:t>15/05/2018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B59A9DA-8F98-4776-BAD8-5C466124005D}" type="slidenum">
              <a:rPr lang="en-GB" smtClean="0"/>
              <a:pPr/>
              <a:t>‹#›</a:t>
            </a:fld>
            <a:endParaRPr lang="en-GB"/>
          </a:p>
        </p:txBody>
      </p:sp>
    </p:spTree>
    <p:extLst>
      <p:ext uri="{BB962C8B-B14F-4D97-AF65-F5344CB8AC3E}">
        <p14:creationId xmlns:p14="http://schemas.microsoft.com/office/powerpoint/2010/main" val="696548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D0DD0E-0C9E-4F75-8F00-EA06129453C1}" type="datetimeFigureOut">
              <a:rPr lang="en-GB" smtClean="0"/>
              <a:pPr/>
              <a:t>15/05/2018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B59A9DA-8F98-4776-BAD8-5C466124005D}" type="slidenum">
              <a:rPr lang="en-GB" smtClean="0"/>
              <a:pPr/>
              <a:t>‹#›</a:t>
            </a:fld>
            <a:endParaRPr lang="en-GB"/>
          </a:p>
        </p:txBody>
      </p:sp>
    </p:spTree>
    <p:extLst>
      <p:ext uri="{BB962C8B-B14F-4D97-AF65-F5344CB8AC3E}">
        <p14:creationId xmlns:p14="http://schemas.microsoft.com/office/powerpoint/2010/main" val="3029432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D0DD0E-0C9E-4F75-8F00-EA06129453C1}" type="datetimeFigureOut">
              <a:rPr lang="en-GB" smtClean="0"/>
              <a:pPr/>
              <a:t>15/05/2018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B59A9DA-8F98-4776-BAD8-5C466124005D}" type="slidenum">
              <a:rPr lang="en-GB" smtClean="0"/>
              <a:pPr/>
              <a:t>‹#›</a:t>
            </a:fld>
            <a:endParaRPr lang="en-GB"/>
          </a:p>
        </p:txBody>
      </p:sp>
    </p:spTree>
    <p:extLst>
      <p:ext uri="{BB962C8B-B14F-4D97-AF65-F5344CB8AC3E}">
        <p14:creationId xmlns:p14="http://schemas.microsoft.com/office/powerpoint/2010/main" val="3991199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1D0DD0E-0C9E-4F75-8F00-EA06129453C1}" type="datetimeFigureOut">
              <a:rPr lang="en-GB" smtClean="0"/>
              <a:pPr/>
              <a:t>15/05/2018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B59A9DA-8F98-4776-BAD8-5C466124005D}" type="slidenum">
              <a:rPr lang="en-GB" smtClean="0"/>
              <a:pPr/>
              <a:t>‹#›</a:t>
            </a:fld>
            <a:endParaRPr lang="en-GB"/>
          </a:p>
        </p:txBody>
      </p:sp>
    </p:spTree>
    <p:extLst>
      <p:ext uri="{BB962C8B-B14F-4D97-AF65-F5344CB8AC3E}">
        <p14:creationId xmlns:p14="http://schemas.microsoft.com/office/powerpoint/2010/main" val="2691588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1D0DD0E-0C9E-4F75-8F00-EA06129453C1}" type="datetimeFigureOut">
              <a:rPr lang="en-GB" smtClean="0"/>
              <a:pPr/>
              <a:t>15/05/2018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B59A9DA-8F98-4776-BAD8-5C466124005D}" type="slidenum">
              <a:rPr lang="en-GB" smtClean="0"/>
              <a:pPr/>
              <a:t>‹#›</a:t>
            </a:fld>
            <a:endParaRPr lang="en-GB"/>
          </a:p>
        </p:txBody>
      </p:sp>
    </p:spTree>
    <p:extLst>
      <p:ext uri="{BB962C8B-B14F-4D97-AF65-F5344CB8AC3E}">
        <p14:creationId xmlns:p14="http://schemas.microsoft.com/office/powerpoint/2010/main" val="393290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D0DD0E-0C9E-4F75-8F00-EA06129453C1}" type="datetimeFigureOut">
              <a:rPr lang="en-GB" smtClean="0"/>
              <a:pPr/>
              <a:t>15/05/2018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59A9DA-8F98-4776-BAD8-5C466124005D}" type="slidenum">
              <a:rPr lang="en-GB" smtClean="0"/>
              <a:pPr/>
              <a:t>‹#›</a:t>
            </a:fld>
            <a:endParaRPr lang="en-GB"/>
          </a:p>
        </p:txBody>
      </p:sp>
    </p:spTree>
    <p:extLst>
      <p:ext uri="{BB962C8B-B14F-4D97-AF65-F5344CB8AC3E}">
        <p14:creationId xmlns:p14="http://schemas.microsoft.com/office/powerpoint/2010/main" val="30635027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6.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472" y="357166"/>
            <a:ext cx="7772400" cy="2671780"/>
          </a:xfrm>
        </p:spPr>
        <p:txBody>
          <a:bodyPr/>
          <a:lstStyle/>
          <a:p>
            <a:r>
              <a:rPr lang="en-US" b="1" dirty="0" smtClean="0">
                <a:solidFill>
                  <a:schemeClr val="accent6"/>
                </a:solidFill>
              </a:rPr>
              <a:t>DIAGNOSTIC DILEMAS IN TESTICULAR TUMOURS</a:t>
            </a:r>
            <a:endParaRPr lang="en-GB" b="1" dirty="0">
              <a:solidFill>
                <a:schemeClr val="accent6"/>
              </a:solidFill>
            </a:endParaRPr>
          </a:p>
        </p:txBody>
      </p:sp>
      <p:sp>
        <p:nvSpPr>
          <p:cNvPr id="3" name="Subtitle 2"/>
          <p:cNvSpPr>
            <a:spLocks noGrp="1"/>
          </p:cNvSpPr>
          <p:nvPr>
            <p:ph type="subTitle" idx="1"/>
          </p:nvPr>
        </p:nvSpPr>
        <p:spPr>
          <a:xfrm>
            <a:off x="1371600" y="2928934"/>
            <a:ext cx="6400800" cy="2709866"/>
          </a:xfrm>
        </p:spPr>
        <p:txBody>
          <a:bodyPr>
            <a:normAutofit fontScale="92500" lnSpcReduction="20000"/>
          </a:bodyPr>
          <a:lstStyle/>
          <a:p>
            <a:r>
              <a:rPr lang="en-US" sz="2800" b="1" dirty="0" smtClean="0">
                <a:solidFill>
                  <a:srgbClr val="00B0F0"/>
                </a:solidFill>
              </a:rPr>
              <a:t>DR PRITI JOSHI MBBS, MD, </a:t>
            </a:r>
            <a:r>
              <a:rPr lang="en-US" sz="2800" b="1" dirty="0" err="1" smtClean="0">
                <a:solidFill>
                  <a:srgbClr val="00B0F0"/>
                </a:solidFill>
              </a:rPr>
              <a:t>FRCPath</a:t>
            </a:r>
            <a:endParaRPr lang="en-US" sz="2800" b="1" dirty="0" smtClean="0">
              <a:solidFill>
                <a:srgbClr val="00B0F0"/>
              </a:solidFill>
            </a:endParaRPr>
          </a:p>
          <a:p>
            <a:r>
              <a:rPr lang="en-US" sz="2600" b="1" dirty="0" smtClean="0">
                <a:solidFill>
                  <a:srgbClr val="00B0F0"/>
                </a:solidFill>
              </a:rPr>
              <a:t>CONSULTANT ANATOMIC PATHOLOGIST</a:t>
            </a:r>
          </a:p>
          <a:p>
            <a:r>
              <a:rPr lang="en-US" sz="2600" b="1" dirty="0" smtClean="0">
                <a:solidFill>
                  <a:srgbClr val="00B0F0"/>
                </a:solidFill>
              </a:rPr>
              <a:t>CLEVELAND CLINIC ABU DHABI</a:t>
            </a:r>
          </a:p>
          <a:p>
            <a:r>
              <a:rPr lang="en-US" sz="2600" b="1" dirty="0" smtClean="0">
                <a:solidFill>
                  <a:srgbClr val="00B0F0"/>
                </a:solidFill>
              </a:rPr>
              <a:t>&amp;</a:t>
            </a:r>
          </a:p>
          <a:p>
            <a:r>
              <a:rPr lang="en-US" sz="2600" b="1" dirty="0" smtClean="0">
                <a:solidFill>
                  <a:srgbClr val="00B0F0"/>
                </a:solidFill>
              </a:rPr>
              <a:t>CLINICAL ASSOCIATE PROFESSOR </a:t>
            </a:r>
          </a:p>
          <a:p>
            <a:r>
              <a:rPr lang="en-US" sz="2600" b="1" dirty="0" smtClean="0">
                <a:solidFill>
                  <a:srgbClr val="00B0F0"/>
                </a:solidFill>
              </a:rPr>
              <a:t>CLEVELAND CLINIC LERNER COLLEGE OF MEDICINE  OHIO</a:t>
            </a:r>
          </a:p>
          <a:p>
            <a:endParaRPr lang="en-GB" dirty="0">
              <a:solidFill>
                <a:srgbClr val="00B0F0"/>
              </a:solidFill>
            </a:endParaRPr>
          </a:p>
        </p:txBody>
      </p:sp>
    </p:spTree>
    <p:extLst>
      <p:ext uri="{BB962C8B-B14F-4D97-AF65-F5344CB8AC3E}">
        <p14:creationId xmlns:p14="http://schemas.microsoft.com/office/powerpoint/2010/main" val="31973385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normAutofit fontScale="85000" lnSpcReduction="20000"/>
          </a:bodyPr>
          <a:lstStyle/>
          <a:p>
            <a:r>
              <a:rPr lang="en-US" dirty="0" smtClean="0"/>
              <a:t>INTRODUCTION</a:t>
            </a:r>
          </a:p>
          <a:p>
            <a:r>
              <a:rPr lang="en-US" dirty="0" smtClean="0"/>
              <a:t>CLASSIFICATION </a:t>
            </a:r>
          </a:p>
          <a:p>
            <a:r>
              <a:rPr lang="en-US" dirty="0" smtClean="0"/>
              <a:t>HISTOGENESIS</a:t>
            </a:r>
          </a:p>
          <a:p>
            <a:r>
              <a:rPr lang="en-US" dirty="0" smtClean="0"/>
              <a:t>CHALLENGES IN DIAGNOSIS</a:t>
            </a:r>
          </a:p>
          <a:p>
            <a:pPr marL="0" indent="0">
              <a:buNone/>
            </a:pPr>
            <a:r>
              <a:rPr lang="en-US" dirty="0" smtClean="0"/>
              <a:t>- Seminoma </a:t>
            </a:r>
            <a:r>
              <a:rPr lang="en-US" dirty="0"/>
              <a:t>vs </a:t>
            </a:r>
            <a:r>
              <a:rPr lang="en-US" dirty="0" err="1"/>
              <a:t>Embryonal</a:t>
            </a:r>
            <a:r>
              <a:rPr lang="en-US" dirty="0"/>
              <a:t> carcinoma</a:t>
            </a:r>
          </a:p>
          <a:p>
            <a:pPr marL="0" indent="0">
              <a:buNone/>
            </a:pPr>
            <a:r>
              <a:rPr lang="en-US" dirty="0" smtClean="0"/>
              <a:t>- Seminoma </a:t>
            </a:r>
            <a:r>
              <a:rPr lang="en-US" dirty="0"/>
              <a:t>vs Yolk sac </a:t>
            </a:r>
            <a:r>
              <a:rPr lang="en-US" dirty="0" err="1" smtClean="0"/>
              <a:t>tumour</a:t>
            </a:r>
            <a:endParaRPr lang="en-US" dirty="0" smtClean="0"/>
          </a:p>
          <a:p>
            <a:pPr marL="0" indent="0">
              <a:buNone/>
            </a:pPr>
            <a:r>
              <a:rPr lang="en-US" dirty="0" smtClean="0"/>
              <a:t>- Seminoma </a:t>
            </a:r>
            <a:r>
              <a:rPr lang="en-US" dirty="0"/>
              <a:t>vs Sex cord stromal </a:t>
            </a:r>
            <a:r>
              <a:rPr lang="en-US" dirty="0" err="1"/>
              <a:t>tumour</a:t>
            </a:r>
            <a:endParaRPr lang="en-US" dirty="0"/>
          </a:p>
          <a:p>
            <a:pPr marL="0" indent="0">
              <a:buNone/>
            </a:pPr>
            <a:r>
              <a:rPr lang="en-US" dirty="0" smtClean="0"/>
              <a:t>- Regressed </a:t>
            </a:r>
            <a:r>
              <a:rPr lang="en-US" dirty="0"/>
              <a:t>GCT vs Scar</a:t>
            </a:r>
          </a:p>
          <a:p>
            <a:r>
              <a:rPr lang="en-US" dirty="0" smtClean="0"/>
              <a:t>UPDATE IN STAGING</a:t>
            </a:r>
          </a:p>
          <a:p>
            <a:r>
              <a:rPr lang="en-US" dirty="0" smtClean="0"/>
              <a:t>INTERESTING CASE PRESENTATION</a:t>
            </a:r>
            <a:endParaRPr lang="en-GB" dirty="0"/>
          </a:p>
        </p:txBody>
      </p:sp>
    </p:spTree>
    <p:extLst>
      <p:ext uri="{BB962C8B-B14F-4D97-AF65-F5344CB8AC3E}">
        <p14:creationId xmlns:p14="http://schemas.microsoft.com/office/powerpoint/2010/main" val="30575128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r>
              <a:rPr lang="en-US" dirty="0" smtClean="0"/>
              <a:t>Most common cancer in males under 45 </a:t>
            </a:r>
            <a:r>
              <a:rPr lang="en-US" dirty="0" err="1" smtClean="0"/>
              <a:t>yrs</a:t>
            </a:r>
            <a:endParaRPr lang="en-US" dirty="0" smtClean="0"/>
          </a:p>
          <a:p>
            <a:r>
              <a:rPr lang="en-US" dirty="0" smtClean="0"/>
              <a:t>95% </a:t>
            </a:r>
            <a:r>
              <a:rPr lang="en-US" dirty="0" err="1" smtClean="0"/>
              <a:t>tumours</a:t>
            </a:r>
            <a:r>
              <a:rPr lang="en-US" dirty="0" smtClean="0"/>
              <a:t> are germ cell </a:t>
            </a:r>
            <a:r>
              <a:rPr lang="en-US" dirty="0" err="1" smtClean="0"/>
              <a:t>tumours</a:t>
            </a:r>
            <a:endParaRPr lang="en-US" dirty="0" smtClean="0"/>
          </a:p>
          <a:p>
            <a:r>
              <a:rPr lang="en-US" dirty="0" smtClean="0"/>
              <a:t>White more than non-White population</a:t>
            </a:r>
          </a:p>
          <a:p>
            <a:r>
              <a:rPr lang="en-US" dirty="0" smtClean="0"/>
              <a:t>Highest incidence in Denmark &amp; Switzerland - 9/100,000 males/year (USA - 6/100,000/year and Asia and Africa – 1/100,000/year)</a:t>
            </a:r>
          </a:p>
          <a:p>
            <a:r>
              <a:rPr lang="en-US" dirty="0" smtClean="0"/>
              <a:t>Higher incidence in professional workers and high socioeconomic status</a:t>
            </a:r>
            <a:endParaRPr lang="en-GB" dirty="0"/>
          </a:p>
        </p:txBody>
      </p:sp>
    </p:spTree>
    <p:extLst>
      <p:ext uri="{BB962C8B-B14F-4D97-AF65-F5344CB8AC3E}">
        <p14:creationId xmlns:p14="http://schemas.microsoft.com/office/powerpoint/2010/main" val="15119650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PREDISPOSING CONDITIONS FOR GERM CELL TUMOURS</a:t>
            </a:r>
            <a:endParaRPr lang="en-GB" dirty="0"/>
          </a:p>
        </p:txBody>
      </p:sp>
      <p:sp>
        <p:nvSpPr>
          <p:cNvPr id="3" name="Content Placeholder 2"/>
          <p:cNvSpPr>
            <a:spLocks noGrp="1"/>
          </p:cNvSpPr>
          <p:nvPr>
            <p:ph idx="1"/>
          </p:nvPr>
        </p:nvSpPr>
        <p:spPr/>
        <p:txBody>
          <a:bodyPr>
            <a:normAutofit/>
          </a:bodyPr>
          <a:lstStyle/>
          <a:p>
            <a:r>
              <a:rPr lang="en-US" dirty="0" smtClean="0"/>
              <a:t>Cryptorchidism                                        = 3.5-5X</a:t>
            </a:r>
          </a:p>
          <a:p>
            <a:endParaRPr lang="en-US" dirty="0"/>
          </a:p>
          <a:p>
            <a:r>
              <a:rPr lang="en-US" dirty="0" smtClean="0"/>
              <a:t>Prior history of testicular GCT               = 5-10X</a:t>
            </a:r>
          </a:p>
          <a:p>
            <a:endParaRPr lang="en-US" dirty="0"/>
          </a:p>
          <a:p>
            <a:r>
              <a:rPr lang="en-US" dirty="0" smtClean="0"/>
              <a:t>Family history (1</a:t>
            </a:r>
            <a:r>
              <a:rPr lang="en-US" baseline="30000" dirty="0" smtClean="0"/>
              <a:t>st</a:t>
            </a:r>
            <a:r>
              <a:rPr lang="en-US" dirty="0" smtClean="0"/>
              <a:t> degree male)           = 3-10X</a:t>
            </a:r>
          </a:p>
          <a:p>
            <a:endParaRPr lang="en-US" dirty="0"/>
          </a:p>
          <a:p>
            <a:r>
              <a:rPr lang="en-US" dirty="0" smtClean="0"/>
              <a:t>Disorders of sex development              = 15-50X</a:t>
            </a:r>
            <a:endParaRPr lang="en-GB" dirty="0"/>
          </a:p>
        </p:txBody>
      </p:sp>
    </p:spTree>
    <p:extLst>
      <p:ext uri="{BB962C8B-B14F-4D97-AF65-F5344CB8AC3E}">
        <p14:creationId xmlns:p14="http://schemas.microsoft.com/office/powerpoint/2010/main" val="1231148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WHO CLASSIFICATION OF TESTICULAR TUMOURS</a:t>
            </a:r>
            <a:endParaRPr lang="en-GB" dirty="0"/>
          </a:p>
        </p:txBody>
      </p:sp>
      <p:sp>
        <p:nvSpPr>
          <p:cNvPr id="3" name="Content Placeholder 2"/>
          <p:cNvSpPr>
            <a:spLocks noGrp="1"/>
          </p:cNvSpPr>
          <p:nvPr>
            <p:ph idx="1"/>
          </p:nvPr>
        </p:nvSpPr>
        <p:spPr/>
        <p:txBody>
          <a:bodyPr/>
          <a:lstStyle/>
          <a:p>
            <a:r>
              <a:rPr lang="en-US" dirty="0" smtClean="0"/>
              <a:t>Germ Cell </a:t>
            </a:r>
            <a:r>
              <a:rPr lang="en-US" dirty="0" err="1" smtClean="0"/>
              <a:t>Tumours</a:t>
            </a:r>
            <a:endParaRPr lang="en-US" dirty="0" smtClean="0"/>
          </a:p>
          <a:p>
            <a:r>
              <a:rPr lang="en-US" dirty="0" smtClean="0"/>
              <a:t>Sex Cord </a:t>
            </a:r>
            <a:r>
              <a:rPr lang="en-US" dirty="0"/>
              <a:t>S</a:t>
            </a:r>
            <a:r>
              <a:rPr lang="en-US" dirty="0" smtClean="0"/>
              <a:t>tromal </a:t>
            </a:r>
            <a:r>
              <a:rPr lang="en-US" dirty="0" err="1"/>
              <a:t>T</a:t>
            </a:r>
            <a:r>
              <a:rPr lang="en-US" dirty="0" err="1" smtClean="0"/>
              <a:t>umours</a:t>
            </a:r>
            <a:endParaRPr lang="en-US" dirty="0" smtClean="0"/>
          </a:p>
          <a:p>
            <a:r>
              <a:rPr lang="en-US" dirty="0" smtClean="0"/>
              <a:t>Mixed Germ </a:t>
            </a:r>
            <a:r>
              <a:rPr lang="en-US" dirty="0"/>
              <a:t>C</a:t>
            </a:r>
            <a:r>
              <a:rPr lang="en-US" dirty="0" smtClean="0"/>
              <a:t>ell </a:t>
            </a:r>
            <a:r>
              <a:rPr lang="en-US" dirty="0"/>
              <a:t>S</a:t>
            </a:r>
            <a:r>
              <a:rPr lang="en-US" dirty="0" smtClean="0"/>
              <a:t>ex </a:t>
            </a:r>
            <a:r>
              <a:rPr lang="en-US" dirty="0"/>
              <a:t>C</a:t>
            </a:r>
            <a:r>
              <a:rPr lang="en-US" dirty="0" smtClean="0"/>
              <a:t>ord </a:t>
            </a:r>
            <a:r>
              <a:rPr lang="en-US" dirty="0"/>
              <a:t>S</a:t>
            </a:r>
            <a:r>
              <a:rPr lang="en-US" dirty="0" smtClean="0"/>
              <a:t>tromal </a:t>
            </a:r>
            <a:r>
              <a:rPr lang="en-US" dirty="0" err="1"/>
              <a:t>T</a:t>
            </a:r>
            <a:r>
              <a:rPr lang="en-US" dirty="0" err="1" smtClean="0"/>
              <a:t>umours</a:t>
            </a:r>
            <a:endParaRPr lang="en-US" dirty="0" smtClean="0"/>
          </a:p>
          <a:p>
            <a:r>
              <a:rPr lang="en-US" dirty="0" smtClean="0"/>
              <a:t>Ovarian-type </a:t>
            </a:r>
            <a:r>
              <a:rPr lang="en-US" dirty="0" err="1"/>
              <a:t>T</a:t>
            </a:r>
            <a:r>
              <a:rPr lang="en-US" dirty="0" err="1" smtClean="0"/>
              <a:t>umours</a:t>
            </a:r>
            <a:endParaRPr lang="en-US" dirty="0" smtClean="0"/>
          </a:p>
          <a:p>
            <a:r>
              <a:rPr lang="en-US" dirty="0" err="1" smtClean="0"/>
              <a:t>Tumours</a:t>
            </a:r>
            <a:r>
              <a:rPr lang="en-US" dirty="0" smtClean="0"/>
              <a:t> of </a:t>
            </a:r>
            <a:r>
              <a:rPr lang="en-US" dirty="0"/>
              <a:t>R</a:t>
            </a:r>
            <a:r>
              <a:rPr lang="en-US" dirty="0" smtClean="0"/>
              <a:t>ete Testis</a:t>
            </a:r>
          </a:p>
          <a:p>
            <a:r>
              <a:rPr lang="en-US" dirty="0" err="1" smtClean="0"/>
              <a:t>Haematopoietic</a:t>
            </a:r>
            <a:r>
              <a:rPr lang="en-US" dirty="0" smtClean="0"/>
              <a:t> origin</a:t>
            </a:r>
          </a:p>
          <a:p>
            <a:r>
              <a:rPr lang="en-US" dirty="0" smtClean="0"/>
              <a:t>Miscellaneous (mesenchymal and metastatic)</a:t>
            </a:r>
            <a:endParaRPr lang="en-GB" dirty="0"/>
          </a:p>
        </p:txBody>
      </p:sp>
    </p:spTree>
    <p:extLst>
      <p:ext uri="{BB962C8B-B14F-4D97-AF65-F5344CB8AC3E}">
        <p14:creationId xmlns:p14="http://schemas.microsoft.com/office/powerpoint/2010/main" val="34008580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t>
            </a:r>
            <a:r>
              <a:rPr lang="en-US" dirty="0" smtClean="0"/>
              <a:t>HO CLASSIFICATION OF GERM CELL TUMOURS</a:t>
            </a:r>
            <a:endParaRPr lang="en-GB" dirty="0"/>
          </a:p>
        </p:txBody>
      </p:sp>
      <p:sp>
        <p:nvSpPr>
          <p:cNvPr id="3" name="Content Placeholder 2"/>
          <p:cNvSpPr>
            <a:spLocks noGrp="1"/>
          </p:cNvSpPr>
          <p:nvPr>
            <p:ph idx="1"/>
          </p:nvPr>
        </p:nvSpPr>
        <p:spPr/>
        <p:txBody>
          <a:bodyPr>
            <a:normAutofit fontScale="70000" lnSpcReduction="20000"/>
          </a:bodyPr>
          <a:lstStyle/>
          <a:p>
            <a:r>
              <a:rPr lang="en-US" dirty="0" smtClean="0"/>
              <a:t>Precursor – IGCN (unclassified and specific)</a:t>
            </a:r>
          </a:p>
          <a:p>
            <a:r>
              <a:rPr lang="en-US" dirty="0" err="1" smtClean="0"/>
              <a:t>Tumours</a:t>
            </a:r>
            <a:r>
              <a:rPr lang="en-US" dirty="0" smtClean="0"/>
              <a:t> of one histologic type  </a:t>
            </a:r>
          </a:p>
          <a:p>
            <a:pPr marL="0" indent="0">
              <a:buNone/>
            </a:pPr>
            <a:r>
              <a:rPr lang="en-US" dirty="0" smtClean="0"/>
              <a:t>         - Seminoma</a:t>
            </a:r>
          </a:p>
          <a:p>
            <a:pPr marL="0" indent="0">
              <a:buNone/>
            </a:pPr>
            <a:r>
              <a:rPr lang="en-US" dirty="0" smtClean="0"/>
              <a:t>         - </a:t>
            </a:r>
            <a:r>
              <a:rPr lang="en-US" dirty="0" err="1" smtClean="0"/>
              <a:t>Spermatocytic</a:t>
            </a:r>
            <a:r>
              <a:rPr lang="en-US" dirty="0" smtClean="0"/>
              <a:t> seminoma</a:t>
            </a:r>
          </a:p>
          <a:p>
            <a:pPr marL="0" indent="0">
              <a:buNone/>
            </a:pPr>
            <a:r>
              <a:rPr lang="en-US" dirty="0"/>
              <a:t> </a:t>
            </a:r>
            <a:r>
              <a:rPr lang="en-US" dirty="0" smtClean="0"/>
              <a:t>        - </a:t>
            </a:r>
            <a:r>
              <a:rPr lang="en-US" dirty="0" err="1" smtClean="0"/>
              <a:t>Embryonal</a:t>
            </a:r>
            <a:r>
              <a:rPr lang="en-US" dirty="0" smtClean="0"/>
              <a:t> carcinoma</a:t>
            </a:r>
          </a:p>
          <a:p>
            <a:pPr marL="0" indent="0">
              <a:buNone/>
            </a:pPr>
            <a:r>
              <a:rPr lang="en-US" dirty="0"/>
              <a:t> </a:t>
            </a:r>
            <a:r>
              <a:rPr lang="en-US" dirty="0" smtClean="0"/>
              <a:t>        - Yolk sac </a:t>
            </a:r>
            <a:r>
              <a:rPr lang="en-US" dirty="0" err="1" smtClean="0"/>
              <a:t>tumour</a:t>
            </a:r>
            <a:endParaRPr lang="en-US" dirty="0" smtClean="0"/>
          </a:p>
          <a:p>
            <a:pPr marL="0" indent="0">
              <a:buNone/>
            </a:pPr>
            <a:r>
              <a:rPr lang="en-US" dirty="0" smtClean="0"/>
              <a:t>         - </a:t>
            </a:r>
            <a:r>
              <a:rPr lang="en-US" dirty="0" err="1" smtClean="0"/>
              <a:t>Teratoma</a:t>
            </a:r>
            <a:endParaRPr lang="en-US" dirty="0" smtClean="0"/>
          </a:p>
          <a:p>
            <a:pPr marL="0" indent="0">
              <a:buNone/>
            </a:pPr>
            <a:r>
              <a:rPr lang="en-US" dirty="0" smtClean="0"/>
              <a:t>         - </a:t>
            </a:r>
            <a:r>
              <a:rPr lang="en-US" dirty="0" err="1" smtClean="0"/>
              <a:t>Choriocarcinoma</a:t>
            </a:r>
            <a:endParaRPr lang="en-US" dirty="0" smtClean="0"/>
          </a:p>
          <a:p>
            <a:r>
              <a:rPr lang="en-US" dirty="0" err="1" smtClean="0"/>
              <a:t>Tumours</a:t>
            </a:r>
            <a:r>
              <a:rPr lang="en-US" dirty="0" smtClean="0"/>
              <a:t> of more than 1 histologic type </a:t>
            </a:r>
          </a:p>
          <a:p>
            <a:pPr marL="0" indent="0">
              <a:buNone/>
            </a:pPr>
            <a:r>
              <a:rPr lang="en-US" dirty="0"/>
              <a:t> </a:t>
            </a:r>
            <a:r>
              <a:rPr lang="en-US" dirty="0" smtClean="0"/>
              <a:t>         - Mixed GCT</a:t>
            </a:r>
          </a:p>
          <a:p>
            <a:pPr marL="0" indent="0">
              <a:buNone/>
            </a:pPr>
            <a:r>
              <a:rPr lang="en-US" dirty="0" smtClean="0"/>
              <a:t>          - </a:t>
            </a:r>
            <a:r>
              <a:rPr lang="en-US" dirty="0" err="1" smtClean="0"/>
              <a:t>Polyembryoma</a:t>
            </a:r>
            <a:r>
              <a:rPr lang="en-US" dirty="0" smtClean="0"/>
              <a:t> </a:t>
            </a:r>
          </a:p>
          <a:p>
            <a:pPr marL="0" indent="0">
              <a:buNone/>
            </a:pPr>
            <a:r>
              <a:rPr lang="en-US" dirty="0"/>
              <a:t> </a:t>
            </a:r>
            <a:r>
              <a:rPr lang="en-US" dirty="0" smtClean="0"/>
              <a:t>         - Diffuse </a:t>
            </a:r>
            <a:r>
              <a:rPr lang="en-US" dirty="0" err="1" smtClean="0"/>
              <a:t>embryoma</a:t>
            </a:r>
            <a:endParaRPr lang="en-US" dirty="0"/>
          </a:p>
          <a:p>
            <a:r>
              <a:rPr lang="en-US" dirty="0" smtClean="0"/>
              <a:t>Regressed (burnt out) germ cell </a:t>
            </a:r>
            <a:r>
              <a:rPr lang="en-US" dirty="0" err="1" smtClean="0"/>
              <a:t>tumour</a:t>
            </a:r>
            <a:endParaRPr lang="en-GB" dirty="0"/>
          </a:p>
        </p:txBody>
      </p:sp>
    </p:spTree>
    <p:extLst>
      <p:ext uri="{BB962C8B-B14F-4D97-AF65-F5344CB8AC3E}">
        <p14:creationId xmlns:p14="http://schemas.microsoft.com/office/powerpoint/2010/main" val="13506271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pPr marL="0" indent="0">
              <a:buNone/>
            </a:pPr>
            <a:r>
              <a:rPr lang="en-US" dirty="0" smtClean="0"/>
              <a:t>Fundamentally different, each with unique pattern of gene activation &amp; genomic imprinting</a:t>
            </a:r>
          </a:p>
          <a:p>
            <a:r>
              <a:rPr lang="en-US" dirty="0" err="1" smtClean="0"/>
              <a:t>Paediatric</a:t>
            </a:r>
            <a:r>
              <a:rPr lang="en-US" dirty="0" smtClean="0"/>
              <a:t> (</a:t>
            </a:r>
            <a:r>
              <a:rPr lang="en-US" dirty="0" err="1" smtClean="0"/>
              <a:t>prepubertal</a:t>
            </a:r>
            <a:r>
              <a:rPr lang="en-US" dirty="0" smtClean="0"/>
              <a:t>) GCT - YST &amp; </a:t>
            </a:r>
            <a:r>
              <a:rPr lang="en-US" dirty="0" err="1" smtClean="0"/>
              <a:t>dermoid</a:t>
            </a:r>
            <a:endParaRPr lang="en-US" dirty="0" smtClean="0"/>
          </a:p>
          <a:p>
            <a:r>
              <a:rPr lang="en-US" b="1" dirty="0" smtClean="0">
                <a:solidFill>
                  <a:srgbClr val="FF0000"/>
                </a:solidFill>
              </a:rPr>
              <a:t>POSTPUBERTAL GCT</a:t>
            </a:r>
          </a:p>
          <a:p>
            <a:r>
              <a:rPr lang="en-US" dirty="0" err="1" smtClean="0"/>
              <a:t>Spermatocytic</a:t>
            </a:r>
            <a:r>
              <a:rPr lang="en-US" dirty="0" smtClean="0"/>
              <a:t> seminoma</a:t>
            </a:r>
          </a:p>
          <a:p>
            <a:r>
              <a:rPr lang="en-US" dirty="0" err="1" smtClean="0"/>
              <a:t>Dermoid</a:t>
            </a:r>
            <a:r>
              <a:rPr lang="en-US" dirty="0" smtClean="0"/>
              <a:t> cyst</a:t>
            </a:r>
          </a:p>
          <a:p>
            <a:r>
              <a:rPr lang="en-US" dirty="0" smtClean="0"/>
              <a:t>Gestational </a:t>
            </a:r>
            <a:r>
              <a:rPr lang="en-US" dirty="0" err="1" smtClean="0"/>
              <a:t>choriocarcinoma</a:t>
            </a:r>
            <a:endParaRPr lang="en-GB" dirty="0"/>
          </a:p>
        </p:txBody>
      </p:sp>
    </p:spTree>
    <p:extLst>
      <p:ext uri="{BB962C8B-B14F-4D97-AF65-F5344CB8AC3E}">
        <p14:creationId xmlns:p14="http://schemas.microsoft.com/office/powerpoint/2010/main" val="36042906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INTRATUBULAR GERM CELL NEOPLASIA UNCLASSIFIED (IGCNU)</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Precursor of testicular germ cell </a:t>
            </a:r>
            <a:r>
              <a:rPr lang="en-US" dirty="0" err="1" smtClean="0"/>
              <a:t>tumour</a:t>
            </a:r>
            <a:endParaRPr lang="en-US" dirty="0" smtClean="0"/>
          </a:p>
          <a:p>
            <a:r>
              <a:rPr lang="en-US" dirty="0" smtClean="0"/>
              <a:t>~50% cases progress to invasive GCT in 5 </a:t>
            </a:r>
            <a:r>
              <a:rPr lang="en-US" dirty="0" err="1" smtClean="0"/>
              <a:t>yrs</a:t>
            </a:r>
            <a:endParaRPr lang="en-US" dirty="0" smtClean="0"/>
          </a:p>
          <a:p>
            <a:r>
              <a:rPr lang="en-US" dirty="0"/>
              <a:t>No spontaneous regression</a:t>
            </a:r>
          </a:p>
          <a:p>
            <a:r>
              <a:rPr lang="en-US" dirty="0" smtClean="0"/>
              <a:t>Basilar proliferation of seminoma-like cells</a:t>
            </a:r>
          </a:p>
          <a:p>
            <a:r>
              <a:rPr lang="en-US" dirty="0" smtClean="0"/>
              <a:t>IHC – PLAP, OCT 3/4, D2-40, NANOG, SOX17</a:t>
            </a:r>
          </a:p>
          <a:p>
            <a:r>
              <a:rPr lang="en-US" dirty="0" smtClean="0"/>
              <a:t>DD – </a:t>
            </a:r>
            <a:r>
              <a:rPr lang="en-US" dirty="0" err="1" smtClean="0"/>
              <a:t>Intratubular</a:t>
            </a:r>
            <a:r>
              <a:rPr lang="en-US" dirty="0" smtClean="0"/>
              <a:t> seminoma</a:t>
            </a:r>
          </a:p>
          <a:p>
            <a:r>
              <a:rPr lang="en-US" dirty="0" smtClean="0"/>
              <a:t>Rx ablative: </a:t>
            </a:r>
          </a:p>
          <a:p>
            <a:pPr>
              <a:buNone/>
            </a:pPr>
            <a:r>
              <a:rPr lang="en-US" dirty="0" smtClean="0"/>
              <a:t>- Unilateral </a:t>
            </a:r>
            <a:r>
              <a:rPr lang="en-US" dirty="0"/>
              <a:t>IGCNU </a:t>
            </a:r>
            <a:r>
              <a:rPr lang="en-US" dirty="0" smtClean="0"/>
              <a:t>- Unilateral </a:t>
            </a:r>
            <a:r>
              <a:rPr lang="en-US" dirty="0" err="1" smtClean="0"/>
              <a:t>orchiectomy</a:t>
            </a:r>
            <a:r>
              <a:rPr lang="en-US" dirty="0" smtClean="0"/>
              <a:t>           </a:t>
            </a:r>
          </a:p>
          <a:p>
            <a:pPr>
              <a:buNone/>
            </a:pPr>
            <a:r>
              <a:rPr lang="en-US" dirty="0" smtClean="0"/>
              <a:t>- Bilateral IGCNU- Bilateral </a:t>
            </a:r>
            <a:r>
              <a:rPr lang="en-US" dirty="0"/>
              <a:t>orchiectomy or </a:t>
            </a:r>
            <a:r>
              <a:rPr lang="en-US" dirty="0" smtClean="0"/>
              <a:t>radiation </a:t>
            </a:r>
            <a:endParaRPr lang="en-GB" dirty="0"/>
          </a:p>
          <a:p>
            <a:endParaRPr lang="en-US" dirty="0" smtClean="0"/>
          </a:p>
        </p:txBody>
      </p:sp>
    </p:spTree>
    <p:extLst>
      <p:ext uri="{BB962C8B-B14F-4D97-AF65-F5344CB8AC3E}">
        <p14:creationId xmlns:p14="http://schemas.microsoft.com/office/powerpoint/2010/main" val="3153117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166688"/>
            <a:ext cx="7488832" cy="6524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55694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normAutofit fontScale="92500"/>
          </a:bodyPr>
          <a:lstStyle/>
          <a:p>
            <a:r>
              <a:rPr lang="en-US" dirty="0" smtClean="0"/>
              <a:t>Additional 12p sequences are essential for invasive growth of IGCNU</a:t>
            </a:r>
          </a:p>
          <a:p>
            <a:r>
              <a:rPr lang="en-US" dirty="0" smtClean="0"/>
              <a:t>IGCNU adjacent to </a:t>
            </a:r>
            <a:r>
              <a:rPr lang="en-US" dirty="0" err="1" smtClean="0"/>
              <a:t>nonseminomatous</a:t>
            </a:r>
            <a:r>
              <a:rPr lang="en-US" dirty="0" smtClean="0"/>
              <a:t> </a:t>
            </a:r>
            <a:r>
              <a:rPr lang="en-US" dirty="0" err="1" smtClean="0"/>
              <a:t>tumours</a:t>
            </a:r>
            <a:r>
              <a:rPr lang="en-US" dirty="0" smtClean="0"/>
              <a:t> or seminoma shares certain chromosomal abnormalities with the invasive </a:t>
            </a:r>
            <a:r>
              <a:rPr lang="en-US" dirty="0" err="1" smtClean="0"/>
              <a:t>tumour</a:t>
            </a:r>
            <a:endParaRPr lang="en-US" dirty="0" smtClean="0"/>
          </a:p>
          <a:p>
            <a:r>
              <a:rPr lang="en-US" dirty="0" smtClean="0"/>
              <a:t>Strong similarities between IGCNU and seminoma imply that seminoma is also a precursor for other germ cell </a:t>
            </a:r>
            <a:r>
              <a:rPr lang="en-US" dirty="0" err="1" smtClean="0"/>
              <a:t>tumours</a:t>
            </a:r>
            <a:r>
              <a:rPr lang="en-US" dirty="0" smtClean="0"/>
              <a:t>, (supported by morphological, IHC and molecular observations)</a:t>
            </a:r>
            <a:endParaRPr lang="en-GB" dirty="0"/>
          </a:p>
        </p:txBody>
      </p:sp>
    </p:spTree>
    <p:extLst>
      <p:ext uri="{BB962C8B-B14F-4D97-AF65-F5344CB8AC3E}">
        <p14:creationId xmlns:p14="http://schemas.microsoft.com/office/powerpoint/2010/main" val="31665445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SIMILARITY B/W IGCNU &amp; SEMINOMA</a:t>
            </a:r>
            <a:r>
              <a:rPr lang="en-GB" dirty="0"/>
              <a:t/>
            </a:r>
            <a:br>
              <a:rPr lang="en-GB" dirty="0"/>
            </a:br>
            <a:endParaRPr lang="en-GB" dirty="0"/>
          </a:p>
        </p:txBody>
      </p:sp>
      <p:sp>
        <p:nvSpPr>
          <p:cNvPr id="3" name="Content Placeholder 2"/>
          <p:cNvSpPr>
            <a:spLocks noGrp="1"/>
          </p:cNvSpPr>
          <p:nvPr>
            <p:ph idx="1"/>
          </p:nvPr>
        </p:nvSpPr>
        <p:spPr/>
        <p:txBody>
          <a:bodyPr>
            <a:normAutofit/>
          </a:bodyPr>
          <a:lstStyle/>
          <a:p>
            <a:r>
              <a:rPr lang="en-US" dirty="0" smtClean="0"/>
              <a:t>Pure seminoma can subsequently develop </a:t>
            </a:r>
            <a:r>
              <a:rPr lang="en-US" dirty="0" err="1" smtClean="0"/>
              <a:t>nonseminomatous</a:t>
            </a:r>
            <a:r>
              <a:rPr lang="en-US" dirty="0" smtClean="0"/>
              <a:t> elements, as evidenced by histology or rise in serum AFP level</a:t>
            </a:r>
          </a:p>
          <a:p>
            <a:r>
              <a:rPr lang="en-US" dirty="0" smtClean="0"/>
              <a:t>Seminoma may undergo subtle transition to either </a:t>
            </a:r>
            <a:r>
              <a:rPr lang="en-US" dirty="0" err="1" smtClean="0"/>
              <a:t>embryonal</a:t>
            </a:r>
            <a:r>
              <a:rPr lang="en-US" dirty="0" smtClean="0"/>
              <a:t> carcinoma or yolk sac </a:t>
            </a:r>
            <a:r>
              <a:rPr lang="en-US" dirty="0" err="1" smtClean="0"/>
              <a:t>tumour</a:t>
            </a:r>
            <a:r>
              <a:rPr lang="en-US" dirty="0" smtClean="0"/>
              <a:t> or </a:t>
            </a:r>
            <a:r>
              <a:rPr lang="en-US" dirty="0" err="1" smtClean="0"/>
              <a:t>choriocarcinoma</a:t>
            </a:r>
            <a:endParaRPr lang="en-US" dirty="0" smtClean="0"/>
          </a:p>
          <a:p>
            <a:r>
              <a:rPr lang="en-US" dirty="0" smtClean="0"/>
              <a:t>DNA content of seminoma is consistently higher than </a:t>
            </a:r>
            <a:r>
              <a:rPr lang="en-US" dirty="0" err="1" smtClean="0"/>
              <a:t>nonseminomatous</a:t>
            </a:r>
            <a:r>
              <a:rPr lang="en-US" dirty="0" smtClean="0"/>
              <a:t> </a:t>
            </a:r>
            <a:r>
              <a:rPr lang="en-US" dirty="0" err="1" smtClean="0"/>
              <a:t>tumours</a:t>
            </a:r>
            <a:r>
              <a:rPr lang="en-US" dirty="0" smtClean="0"/>
              <a:t>  </a:t>
            </a:r>
            <a:endParaRPr lang="en-GB" dirty="0"/>
          </a:p>
        </p:txBody>
      </p:sp>
    </p:spTree>
    <p:extLst>
      <p:ext uri="{BB962C8B-B14F-4D97-AF65-F5344CB8AC3E}">
        <p14:creationId xmlns:p14="http://schemas.microsoft.com/office/powerpoint/2010/main" val="8363853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IN DIAGNOSIS</a:t>
            </a:r>
            <a:endParaRPr lang="en-GB" dirty="0"/>
          </a:p>
        </p:txBody>
      </p:sp>
      <p:sp>
        <p:nvSpPr>
          <p:cNvPr id="3" name="Content Placeholder 2"/>
          <p:cNvSpPr>
            <a:spLocks noGrp="1"/>
          </p:cNvSpPr>
          <p:nvPr>
            <p:ph idx="1"/>
          </p:nvPr>
        </p:nvSpPr>
        <p:spPr>
          <a:xfrm>
            <a:off x="251520" y="1600200"/>
            <a:ext cx="8640960" cy="4525963"/>
          </a:xfrm>
        </p:spPr>
        <p:txBody>
          <a:bodyPr>
            <a:normAutofit/>
          </a:bodyPr>
          <a:lstStyle/>
          <a:p>
            <a:r>
              <a:rPr lang="en-US" sz="4000" dirty="0" smtClean="0"/>
              <a:t>Seminoma vs </a:t>
            </a:r>
            <a:r>
              <a:rPr lang="en-US" sz="4000" dirty="0" err="1" smtClean="0"/>
              <a:t>Embryonal</a:t>
            </a:r>
            <a:r>
              <a:rPr lang="en-US" sz="4000" dirty="0" smtClean="0"/>
              <a:t> Carcinoma</a:t>
            </a:r>
          </a:p>
          <a:p>
            <a:r>
              <a:rPr lang="en-US" sz="4000" dirty="0" smtClean="0"/>
              <a:t>Seminoma vs Yolk Sac </a:t>
            </a:r>
            <a:r>
              <a:rPr lang="en-US" sz="4000" dirty="0" err="1" smtClean="0"/>
              <a:t>Tumour</a:t>
            </a:r>
            <a:endParaRPr lang="en-US" sz="4000" dirty="0" smtClean="0"/>
          </a:p>
          <a:p>
            <a:r>
              <a:rPr lang="en-US" sz="4000" dirty="0" smtClean="0"/>
              <a:t>Seminoma vs Sex Cord </a:t>
            </a:r>
            <a:r>
              <a:rPr lang="en-US" sz="4000" dirty="0" err="1" smtClean="0"/>
              <a:t>Stromal</a:t>
            </a:r>
            <a:r>
              <a:rPr lang="en-US" sz="4000" dirty="0" smtClean="0"/>
              <a:t> </a:t>
            </a:r>
            <a:r>
              <a:rPr lang="en-US" sz="4000" dirty="0" err="1" smtClean="0"/>
              <a:t>Tumour</a:t>
            </a:r>
            <a:endParaRPr lang="en-US" sz="4000" dirty="0" smtClean="0"/>
          </a:p>
          <a:p>
            <a:r>
              <a:rPr lang="en-US" sz="4000" dirty="0" smtClean="0"/>
              <a:t>Regressed GCT vs Scar</a:t>
            </a:r>
          </a:p>
        </p:txBody>
      </p:sp>
    </p:spTree>
    <p:extLst>
      <p:ext uri="{BB962C8B-B14F-4D97-AF65-F5344CB8AC3E}">
        <p14:creationId xmlns:p14="http://schemas.microsoft.com/office/powerpoint/2010/main" val="2336635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TREATMENT PRINCIPLES </a:t>
            </a:r>
            <a:endParaRPr lang="en-GB" dirty="0"/>
          </a:p>
        </p:txBody>
      </p:sp>
      <p:sp>
        <p:nvSpPr>
          <p:cNvPr id="3" name="Content Placeholder 2"/>
          <p:cNvSpPr>
            <a:spLocks noGrp="1"/>
          </p:cNvSpPr>
          <p:nvPr>
            <p:ph idx="1"/>
          </p:nvPr>
        </p:nvSpPr>
        <p:spPr/>
        <p:txBody>
          <a:bodyPr>
            <a:noAutofit/>
          </a:bodyPr>
          <a:lstStyle/>
          <a:p>
            <a:r>
              <a:rPr lang="en-US" dirty="0" err="1" smtClean="0"/>
              <a:t>Seminoma</a:t>
            </a:r>
            <a:r>
              <a:rPr lang="en-US" dirty="0" smtClean="0"/>
              <a:t> - Radiosensitive &amp; </a:t>
            </a:r>
            <a:r>
              <a:rPr lang="en-US" dirty="0" err="1"/>
              <a:t>C</a:t>
            </a:r>
            <a:r>
              <a:rPr lang="en-US" dirty="0" err="1" smtClean="0"/>
              <a:t>hemosensitive</a:t>
            </a:r>
            <a:endParaRPr lang="en-US" dirty="0" smtClean="0"/>
          </a:p>
          <a:p>
            <a:r>
              <a:rPr lang="en-US" dirty="0" err="1" smtClean="0"/>
              <a:t>Embryonal</a:t>
            </a:r>
            <a:r>
              <a:rPr lang="en-US" dirty="0" smtClean="0"/>
              <a:t> Carcinoma and Yolk Sac </a:t>
            </a:r>
            <a:r>
              <a:rPr lang="en-US" dirty="0" err="1" smtClean="0"/>
              <a:t>Tumour</a:t>
            </a:r>
            <a:r>
              <a:rPr lang="en-US" dirty="0" smtClean="0"/>
              <a:t> </a:t>
            </a:r>
          </a:p>
          <a:p>
            <a:pPr>
              <a:buNone/>
            </a:pPr>
            <a:r>
              <a:rPr lang="en-US" dirty="0" smtClean="0"/>
              <a:t>    - </a:t>
            </a:r>
            <a:r>
              <a:rPr lang="en-US" dirty="0" err="1" smtClean="0"/>
              <a:t>Chemosensitive</a:t>
            </a:r>
            <a:r>
              <a:rPr lang="en-US" dirty="0" smtClean="0"/>
              <a:t> and </a:t>
            </a:r>
            <a:r>
              <a:rPr lang="en-US" dirty="0" err="1" smtClean="0"/>
              <a:t>Radioresistant</a:t>
            </a:r>
            <a:endParaRPr lang="en-US" dirty="0" smtClean="0"/>
          </a:p>
          <a:p>
            <a:r>
              <a:rPr lang="en-US" dirty="0" smtClean="0"/>
              <a:t>Benign Sex Cord </a:t>
            </a:r>
            <a:r>
              <a:rPr lang="en-US" dirty="0" err="1" smtClean="0"/>
              <a:t>Stromal</a:t>
            </a:r>
            <a:r>
              <a:rPr lang="en-US" dirty="0" smtClean="0"/>
              <a:t> </a:t>
            </a:r>
            <a:r>
              <a:rPr lang="en-US" dirty="0" err="1" smtClean="0"/>
              <a:t>Tumour</a:t>
            </a:r>
            <a:r>
              <a:rPr lang="en-US" dirty="0" smtClean="0"/>
              <a:t>                            - Orchiectomy only</a:t>
            </a:r>
            <a:endParaRPr lang="en-US" dirty="0"/>
          </a:p>
          <a:p>
            <a:r>
              <a:rPr lang="en-US" dirty="0" smtClean="0"/>
              <a:t>Malignant Sex Cord </a:t>
            </a:r>
            <a:r>
              <a:rPr lang="en-US" dirty="0" err="1" smtClean="0"/>
              <a:t>Stromal</a:t>
            </a:r>
            <a:r>
              <a:rPr lang="en-US" dirty="0" smtClean="0"/>
              <a:t> </a:t>
            </a:r>
            <a:r>
              <a:rPr lang="en-US" dirty="0" err="1" smtClean="0"/>
              <a:t>Tumour</a:t>
            </a:r>
            <a:r>
              <a:rPr lang="en-US" dirty="0" smtClean="0"/>
              <a:t> </a:t>
            </a:r>
          </a:p>
          <a:p>
            <a:pPr>
              <a:buNone/>
            </a:pPr>
            <a:r>
              <a:rPr lang="en-US" dirty="0" smtClean="0"/>
              <a:t>    - </a:t>
            </a:r>
            <a:r>
              <a:rPr lang="en-US" dirty="0" err="1" smtClean="0"/>
              <a:t>Radioresistant</a:t>
            </a:r>
            <a:r>
              <a:rPr lang="en-US" dirty="0" smtClean="0"/>
              <a:t> and </a:t>
            </a:r>
            <a:r>
              <a:rPr lang="en-US" dirty="0" err="1" smtClean="0"/>
              <a:t>Chemoresistant</a:t>
            </a:r>
            <a:endParaRPr lang="en-US" dirty="0" smtClean="0"/>
          </a:p>
          <a:p>
            <a:pPr>
              <a:buNone/>
            </a:pPr>
            <a:r>
              <a:rPr lang="en-US" dirty="0" smtClean="0"/>
              <a:t>    - Rx is orchiectomy and RPLND</a:t>
            </a:r>
          </a:p>
        </p:txBody>
      </p:sp>
    </p:spTree>
    <p:extLst>
      <p:ext uri="{BB962C8B-B14F-4D97-AF65-F5344CB8AC3E}">
        <p14:creationId xmlns:p14="http://schemas.microsoft.com/office/powerpoint/2010/main" val="28494599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SEMINOMA</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Solid sheets divided by lymphocyte-bearing </a:t>
            </a:r>
            <a:r>
              <a:rPr lang="en-US" dirty="0" err="1" smtClean="0"/>
              <a:t>fibrovascular</a:t>
            </a:r>
            <a:r>
              <a:rPr lang="en-US" dirty="0" smtClean="0"/>
              <a:t> </a:t>
            </a:r>
            <a:r>
              <a:rPr lang="en-US" dirty="0" err="1" smtClean="0"/>
              <a:t>septae</a:t>
            </a:r>
            <a:endParaRPr lang="en-US" dirty="0" smtClean="0"/>
          </a:p>
          <a:p>
            <a:r>
              <a:rPr lang="en-US" dirty="0" smtClean="0"/>
              <a:t>Uniform round to polygonal cells </a:t>
            </a:r>
          </a:p>
          <a:p>
            <a:r>
              <a:rPr lang="en-US" dirty="0" smtClean="0"/>
              <a:t>Uniform round to oval nuclei</a:t>
            </a:r>
          </a:p>
          <a:p>
            <a:r>
              <a:rPr lang="en-US" dirty="0" smtClean="0"/>
              <a:t>Distinct cell membranes</a:t>
            </a:r>
          </a:p>
          <a:p>
            <a:r>
              <a:rPr lang="en-US" dirty="0" smtClean="0"/>
              <a:t>Abundant pale to clear cytoplasm</a:t>
            </a:r>
          </a:p>
          <a:p>
            <a:r>
              <a:rPr lang="en-US" dirty="0" smtClean="0"/>
              <a:t>Mitotic figures prominent</a:t>
            </a:r>
          </a:p>
          <a:p>
            <a:r>
              <a:rPr lang="en-US" dirty="0" smtClean="0"/>
              <a:t>+/- admixed granuloma</a:t>
            </a:r>
          </a:p>
          <a:p>
            <a:r>
              <a:rPr lang="en-US" dirty="0" err="1" smtClean="0"/>
              <a:t>Syncytiotrophoblast</a:t>
            </a:r>
            <a:r>
              <a:rPr lang="en-US" dirty="0" smtClean="0"/>
              <a:t> cells in 10-20% cases</a:t>
            </a:r>
            <a:endParaRPr lang="en-GB" dirty="0"/>
          </a:p>
        </p:txBody>
      </p:sp>
    </p:spTree>
    <p:extLst>
      <p:ext uri="{BB962C8B-B14F-4D97-AF65-F5344CB8AC3E}">
        <p14:creationId xmlns:p14="http://schemas.microsoft.com/office/powerpoint/2010/main" val="9274072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962" y="260648"/>
            <a:ext cx="8048494" cy="6336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745033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116632"/>
            <a:ext cx="7920880" cy="6408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909476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260648"/>
            <a:ext cx="6408712" cy="61206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97780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Text Placeholder 2"/>
          <p:cNvSpPr>
            <a:spLocks noGrp="1"/>
          </p:cNvSpPr>
          <p:nvPr>
            <p:ph type="body" idx="1"/>
          </p:nvPr>
        </p:nvSpPr>
        <p:spPr/>
        <p:txBody>
          <a:bodyPr/>
          <a:lstStyle/>
          <a:p>
            <a:endParaRPr lang="en-GB"/>
          </a:p>
        </p:txBody>
      </p:sp>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7200" y="332656"/>
            <a:ext cx="4040188" cy="5832648"/>
          </a:xfrm>
        </p:spPr>
      </p:pic>
      <p:sp>
        <p:nvSpPr>
          <p:cNvPr id="5" name="Text Placeholder 4"/>
          <p:cNvSpPr>
            <a:spLocks noGrp="1"/>
          </p:cNvSpPr>
          <p:nvPr>
            <p:ph type="body" sz="quarter" idx="3"/>
          </p:nvPr>
        </p:nvSpPr>
        <p:spPr/>
        <p:txBody>
          <a:bodyPr/>
          <a:lstStyle/>
          <a:p>
            <a:endParaRPr lang="en-GB"/>
          </a:p>
        </p:txBody>
      </p:sp>
      <p:pic>
        <p:nvPicPr>
          <p:cNvPr id="9" name="Content Placeholder 8"/>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4645025" y="332656"/>
            <a:ext cx="4041775" cy="5760640"/>
          </a:xfrm>
        </p:spPr>
      </p:pic>
    </p:spTree>
    <p:extLst>
      <p:ext uri="{BB962C8B-B14F-4D97-AF65-F5344CB8AC3E}">
        <p14:creationId xmlns:p14="http://schemas.microsoft.com/office/powerpoint/2010/main" val="2601579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EMBRYONAL CARCINOMA</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Solid, trabecular, glandular and papillary patterns</a:t>
            </a:r>
          </a:p>
          <a:p>
            <a:r>
              <a:rPr lang="en-US" dirty="0" err="1" smtClean="0"/>
              <a:t>Tumour</a:t>
            </a:r>
            <a:r>
              <a:rPr lang="en-US" dirty="0" smtClean="0"/>
              <a:t> cells are more cohesive </a:t>
            </a:r>
          </a:p>
          <a:p>
            <a:r>
              <a:rPr lang="en-US" dirty="0"/>
              <a:t>Less distinct cell membranes</a:t>
            </a:r>
          </a:p>
          <a:p>
            <a:r>
              <a:rPr lang="en-US" dirty="0" smtClean="0"/>
              <a:t>Large pleomorphic cells with irregular, smudged, crowded, HC/vesicular nuclei with </a:t>
            </a:r>
            <a:r>
              <a:rPr lang="en-US" dirty="0" err="1" smtClean="0"/>
              <a:t>macronucleoli</a:t>
            </a:r>
            <a:r>
              <a:rPr lang="en-US" dirty="0" smtClean="0"/>
              <a:t> </a:t>
            </a:r>
          </a:p>
          <a:p>
            <a:r>
              <a:rPr lang="en-US" dirty="0" smtClean="0"/>
              <a:t>High mitotic rate</a:t>
            </a:r>
          </a:p>
          <a:p>
            <a:r>
              <a:rPr lang="en-US" dirty="0" smtClean="0"/>
              <a:t>Dense </a:t>
            </a:r>
            <a:r>
              <a:rPr lang="en-US" dirty="0" err="1" smtClean="0"/>
              <a:t>amphophilic</a:t>
            </a:r>
            <a:r>
              <a:rPr lang="en-US" dirty="0" smtClean="0"/>
              <a:t> cytoplasm</a:t>
            </a:r>
          </a:p>
          <a:p>
            <a:r>
              <a:rPr lang="en-US" dirty="0" err="1" smtClean="0"/>
              <a:t>Coagulative</a:t>
            </a:r>
            <a:r>
              <a:rPr lang="en-US" dirty="0" smtClean="0"/>
              <a:t> </a:t>
            </a:r>
            <a:r>
              <a:rPr lang="en-US" dirty="0"/>
              <a:t>necrosis, </a:t>
            </a:r>
            <a:r>
              <a:rPr lang="en-US" dirty="0" err="1"/>
              <a:t>karyorrhectic</a:t>
            </a:r>
            <a:r>
              <a:rPr lang="en-US" dirty="0"/>
              <a:t> </a:t>
            </a:r>
            <a:r>
              <a:rPr lang="en-US" dirty="0" smtClean="0"/>
              <a:t>debris - dystrophic </a:t>
            </a:r>
            <a:r>
              <a:rPr lang="en-US" dirty="0"/>
              <a:t>calcification – excellent evidence of regressed GCT</a:t>
            </a:r>
          </a:p>
          <a:p>
            <a:endParaRPr lang="en-GB" dirty="0"/>
          </a:p>
        </p:txBody>
      </p:sp>
    </p:spTree>
    <p:extLst>
      <p:ext uri="{BB962C8B-B14F-4D97-AF65-F5344CB8AC3E}">
        <p14:creationId xmlns:p14="http://schemas.microsoft.com/office/powerpoint/2010/main" val="16534470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476672"/>
            <a:ext cx="8208912" cy="6048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18515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57188"/>
            <a:ext cx="8352928" cy="6143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832457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r>
              <a:rPr lang="en-US" sz="4800" b="1" dirty="0"/>
              <a:t>SEMINOMA vs EMBRYONAL CA</a:t>
            </a:r>
            <a:endParaRPr lang="en-GB" sz="4800" b="1" dirty="0"/>
          </a:p>
        </p:txBody>
      </p:sp>
    </p:spTree>
    <p:extLst>
      <p:ext uri="{BB962C8B-B14F-4D97-AF65-F5344CB8AC3E}">
        <p14:creationId xmlns:p14="http://schemas.microsoft.com/office/powerpoint/2010/main" val="18829472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SEMINOMA </a:t>
            </a:r>
            <a:r>
              <a:rPr lang="en-US" dirty="0" err="1" smtClean="0"/>
              <a:t>vs</a:t>
            </a:r>
            <a:r>
              <a:rPr lang="en-US" dirty="0" smtClean="0"/>
              <a:t> EMBRYONAL CA</a:t>
            </a:r>
            <a:endParaRPr lang="en-GB" dirty="0"/>
          </a:p>
        </p:txBody>
      </p:sp>
      <p:sp>
        <p:nvSpPr>
          <p:cNvPr id="3" name="Content Placeholder 2"/>
          <p:cNvSpPr>
            <a:spLocks noGrp="1"/>
          </p:cNvSpPr>
          <p:nvPr>
            <p:ph idx="1"/>
          </p:nvPr>
        </p:nvSpPr>
        <p:spPr/>
        <p:txBody>
          <a:bodyPr/>
          <a:lstStyle/>
          <a:p>
            <a:r>
              <a:rPr lang="en-US" dirty="0" smtClean="0"/>
              <a:t>Cytological </a:t>
            </a:r>
            <a:r>
              <a:rPr lang="en-US" dirty="0" err="1" smtClean="0"/>
              <a:t>atypia</a:t>
            </a:r>
            <a:r>
              <a:rPr lang="en-US" dirty="0" smtClean="0"/>
              <a:t> in seminoma</a:t>
            </a:r>
          </a:p>
          <a:p>
            <a:r>
              <a:rPr lang="en-US" dirty="0" smtClean="0"/>
              <a:t>Tubular variant of seminoma</a:t>
            </a:r>
            <a:endParaRPr lang="en-GB" dirty="0"/>
          </a:p>
        </p:txBody>
      </p:sp>
    </p:spTree>
    <p:extLst>
      <p:ext uri="{BB962C8B-B14F-4D97-AF65-F5344CB8AC3E}">
        <p14:creationId xmlns:p14="http://schemas.microsoft.com/office/powerpoint/2010/main" val="24471524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CYTOLOGICAL ATYPIA IN SEMINOMA</a:t>
            </a:r>
            <a:endParaRPr lang="en-GB" dirty="0"/>
          </a:p>
        </p:txBody>
      </p:sp>
      <p:sp>
        <p:nvSpPr>
          <p:cNvPr id="3" name="Content Placeholder 2"/>
          <p:cNvSpPr>
            <a:spLocks noGrp="1"/>
          </p:cNvSpPr>
          <p:nvPr>
            <p:ph idx="1"/>
          </p:nvPr>
        </p:nvSpPr>
        <p:spPr/>
        <p:txBody>
          <a:bodyPr/>
          <a:lstStyle/>
          <a:p>
            <a:r>
              <a:rPr lang="en-US" dirty="0"/>
              <a:t>Diffusely present or occurs focally within separate nodules of the </a:t>
            </a:r>
            <a:r>
              <a:rPr lang="en-US" dirty="0" err="1"/>
              <a:t>tumour</a:t>
            </a:r>
            <a:r>
              <a:rPr lang="en-US" dirty="0"/>
              <a:t> </a:t>
            </a:r>
          </a:p>
          <a:p>
            <a:r>
              <a:rPr lang="en-US" dirty="0" smtClean="0"/>
              <a:t>Increased nuclear </a:t>
            </a:r>
            <a:r>
              <a:rPr lang="en-US" dirty="0" err="1" smtClean="0"/>
              <a:t>atypia</a:t>
            </a:r>
            <a:r>
              <a:rPr lang="en-US" dirty="0" smtClean="0"/>
              <a:t>, darker cytoplasm and increased cell crowding</a:t>
            </a:r>
          </a:p>
          <a:p>
            <a:r>
              <a:rPr lang="en-US" dirty="0" smtClean="0">
                <a:solidFill>
                  <a:srgbClr val="FF0000"/>
                </a:solidFill>
              </a:rPr>
              <a:t>Retention of typical architecture and lymphocytic reaction</a:t>
            </a:r>
            <a:endParaRPr lang="en-US" dirty="0">
              <a:solidFill>
                <a:srgbClr val="FF0000"/>
              </a:solidFill>
            </a:endParaRPr>
          </a:p>
          <a:p>
            <a:r>
              <a:rPr lang="en-US" dirty="0" err="1" smtClean="0"/>
              <a:t>Atypia</a:t>
            </a:r>
            <a:r>
              <a:rPr lang="en-US" dirty="0" smtClean="0"/>
              <a:t> surrounding small foci of necrosis in typical </a:t>
            </a:r>
            <a:r>
              <a:rPr lang="en-US" dirty="0" err="1" smtClean="0"/>
              <a:t>seminoma</a:t>
            </a:r>
            <a:r>
              <a:rPr lang="en-US" dirty="0" smtClean="0"/>
              <a:t> - ?</a:t>
            </a:r>
            <a:r>
              <a:rPr lang="en-US" dirty="0" err="1" smtClean="0"/>
              <a:t>ischaemic</a:t>
            </a:r>
            <a:r>
              <a:rPr lang="en-US" dirty="0" smtClean="0"/>
              <a:t> change</a:t>
            </a:r>
            <a:endParaRPr lang="en-GB" dirty="0"/>
          </a:p>
        </p:txBody>
      </p:sp>
    </p:spTree>
    <p:extLst>
      <p:ext uri="{BB962C8B-B14F-4D97-AF65-F5344CB8AC3E}">
        <p14:creationId xmlns:p14="http://schemas.microsoft.com/office/powerpoint/2010/main" val="16847789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404664"/>
            <a:ext cx="7128792" cy="6120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80199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TUBULAR VARIANT OF SEMINOMA</a:t>
            </a:r>
            <a:endParaRPr lang="en-GB" dirty="0"/>
          </a:p>
        </p:txBody>
      </p:sp>
      <p:sp>
        <p:nvSpPr>
          <p:cNvPr id="3" name="Content Placeholder 2"/>
          <p:cNvSpPr>
            <a:spLocks noGrp="1"/>
          </p:cNvSpPr>
          <p:nvPr>
            <p:ph idx="1"/>
          </p:nvPr>
        </p:nvSpPr>
        <p:spPr/>
        <p:txBody>
          <a:bodyPr>
            <a:normAutofit/>
          </a:bodyPr>
          <a:lstStyle/>
          <a:p>
            <a:r>
              <a:rPr lang="en-US" sz="3600" dirty="0" smtClean="0"/>
              <a:t>Architecture – Resembles gland forming </a:t>
            </a:r>
            <a:r>
              <a:rPr lang="en-US" sz="3600" dirty="0" err="1" smtClean="0"/>
              <a:t>embryonal</a:t>
            </a:r>
            <a:r>
              <a:rPr lang="en-US" sz="3600" dirty="0" smtClean="0"/>
              <a:t> carcinoma</a:t>
            </a:r>
          </a:p>
          <a:p>
            <a:r>
              <a:rPr lang="en-US" sz="3600" dirty="0" err="1" smtClean="0"/>
              <a:t>Pseudoglandular</a:t>
            </a:r>
            <a:r>
              <a:rPr lang="en-US" sz="3600" dirty="0" smtClean="0"/>
              <a:t> arrangements in solid sheets with no true glandular lumens</a:t>
            </a:r>
          </a:p>
          <a:p>
            <a:r>
              <a:rPr lang="en-US" sz="3600" dirty="0" smtClean="0">
                <a:solidFill>
                  <a:srgbClr val="FF0000"/>
                </a:solidFill>
              </a:rPr>
              <a:t>Cytological features of </a:t>
            </a:r>
            <a:r>
              <a:rPr lang="en-US" sz="3600" dirty="0" err="1" smtClean="0">
                <a:solidFill>
                  <a:srgbClr val="FF0000"/>
                </a:solidFill>
              </a:rPr>
              <a:t>seminoma</a:t>
            </a:r>
            <a:r>
              <a:rPr lang="en-US" sz="3600" dirty="0" smtClean="0">
                <a:solidFill>
                  <a:srgbClr val="FF0000"/>
                </a:solidFill>
              </a:rPr>
              <a:t> retained</a:t>
            </a:r>
            <a:endParaRPr lang="en-GB" sz="3600" dirty="0">
              <a:solidFill>
                <a:srgbClr val="FF0000"/>
              </a:solidFill>
            </a:endParaRPr>
          </a:p>
        </p:txBody>
      </p:sp>
    </p:spTree>
    <p:extLst>
      <p:ext uri="{BB962C8B-B14F-4D97-AF65-F5344CB8AC3E}">
        <p14:creationId xmlns:p14="http://schemas.microsoft.com/office/powerpoint/2010/main" val="22574475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620688"/>
            <a:ext cx="6624736" cy="583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476672"/>
            <a:ext cx="6624736" cy="583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07667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Text Placeholder 2"/>
          <p:cNvSpPr>
            <a:spLocks noGrp="1"/>
          </p:cNvSpPr>
          <p:nvPr>
            <p:ph type="body" idx="1"/>
          </p:nvPr>
        </p:nvSpPr>
        <p:spPr/>
        <p:txBody>
          <a:bodyPr/>
          <a:lstStyle/>
          <a:p>
            <a:endParaRPr lang="en-GB"/>
          </a:p>
        </p:txBody>
      </p:sp>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251520" y="116632"/>
            <a:ext cx="4245868" cy="5726556"/>
          </a:xfrm>
        </p:spPr>
      </p:pic>
      <p:sp>
        <p:nvSpPr>
          <p:cNvPr id="5" name="Text Placeholder 4"/>
          <p:cNvSpPr>
            <a:spLocks noGrp="1"/>
          </p:cNvSpPr>
          <p:nvPr>
            <p:ph type="body" sz="quarter" idx="3"/>
          </p:nvPr>
        </p:nvSpPr>
        <p:spPr/>
        <p:txBody>
          <a:bodyPr/>
          <a:lstStyle/>
          <a:p>
            <a:endParaRPr lang="en-GB"/>
          </a:p>
        </p:txBody>
      </p:sp>
      <p:pic>
        <p:nvPicPr>
          <p:cNvPr id="8" name="Content Placeholder 7"/>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4645025" y="116632"/>
            <a:ext cx="4247455" cy="5760640"/>
          </a:xfrm>
        </p:spPr>
      </p:pic>
    </p:spTree>
    <p:extLst>
      <p:ext uri="{BB962C8B-B14F-4D97-AF65-F5344CB8AC3E}">
        <p14:creationId xmlns:p14="http://schemas.microsoft.com/office/powerpoint/2010/main" val="26535911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IMMUNOHISTOCHEMISTRY</a:t>
            </a:r>
            <a:endParaRPr lang="en-GB"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0799298"/>
              </p:ext>
            </p:extLst>
          </p:nvPr>
        </p:nvGraphicFramePr>
        <p:xfrm>
          <a:off x="71406" y="1643050"/>
          <a:ext cx="9072595" cy="4846320"/>
        </p:xfrm>
        <a:graphic>
          <a:graphicData uri="http://schemas.openxmlformats.org/drawingml/2006/table">
            <a:tbl>
              <a:tblPr firstRow="1" bandRow="1">
                <a:tableStyleId>{5C22544A-7EE6-4342-B048-85BDC9FD1C3A}</a:tableStyleId>
              </a:tblPr>
              <a:tblGrid>
                <a:gridCol w="2928958"/>
                <a:gridCol w="3071834"/>
                <a:gridCol w="3071803"/>
              </a:tblGrid>
              <a:tr h="370840">
                <a:tc>
                  <a:txBody>
                    <a:bodyPr/>
                    <a:lstStyle/>
                    <a:p>
                      <a:endParaRPr lang="en-GB" dirty="0"/>
                    </a:p>
                  </a:txBody>
                  <a:tcPr/>
                </a:tc>
                <a:tc>
                  <a:txBody>
                    <a:bodyPr/>
                    <a:lstStyle/>
                    <a:p>
                      <a:r>
                        <a:rPr lang="en-US" sz="2400" dirty="0" smtClean="0"/>
                        <a:t>SEMINOMA</a:t>
                      </a:r>
                      <a:endParaRPr lang="en-GB" sz="2400" dirty="0"/>
                    </a:p>
                  </a:txBody>
                  <a:tcPr/>
                </a:tc>
                <a:tc>
                  <a:txBody>
                    <a:bodyPr/>
                    <a:lstStyle/>
                    <a:p>
                      <a:r>
                        <a:rPr lang="en-US" sz="2400" dirty="0" smtClean="0"/>
                        <a:t>EMBRYONAL CARCINOMA</a:t>
                      </a:r>
                      <a:endParaRPr lang="en-GB" sz="2400" dirty="0"/>
                    </a:p>
                  </a:txBody>
                  <a:tcPr/>
                </a:tc>
              </a:tr>
              <a:tr h="370840">
                <a:tc>
                  <a:txBody>
                    <a:bodyPr/>
                    <a:lstStyle/>
                    <a:p>
                      <a:r>
                        <a:rPr lang="en-US" sz="2400" dirty="0" smtClean="0"/>
                        <a:t>CD117 and D2-40</a:t>
                      </a:r>
                      <a:endParaRPr lang="en-GB" sz="2400" dirty="0"/>
                    </a:p>
                  </a:txBody>
                  <a:tcPr/>
                </a:tc>
                <a:tc>
                  <a:txBody>
                    <a:bodyPr/>
                    <a:lstStyle/>
                    <a:p>
                      <a:r>
                        <a:rPr lang="en-US" sz="2400" dirty="0" smtClean="0"/>
                        <a:t>Diffusely positive</a:t>
                      </a:r>
                      <a:endParaRPr lang="en-GB" sz="2400" dirty="0"/>
                    </a:p>
                  </a:txBody>
                  <a:tcPr/>
                </a:tc>
                <a:tc>
                  <a:txBody>
                    <a:bodyPr/>
                    <a:lstStyle/>
                    <a:p>
                      <a:r>
                        <a:rPr lang="en-US" sz="2400" dirty="0" smtClean="0"/>
                        <a:t>Negative or focally positive</a:t>
                      </a:r>
                      <a:endParaRPr lang="en-GB" sz="2400" dirty="0"/>
                    </a:p>
                  </a:txBody>
                  <a:tcPr/>
                </a:tc>
              </a:tr>
              <a:tr h="370840">
                <a:tc>
                  <a:txBody>
                    <a:bodyPr/>
                    <a:lstStyle/>
                    <a:p>
                      <a:r>
                        <a:rPr lang="en-US" sz="2400" dirty="0" smtClean="0"/>
                        <a:t>AE1/AE3 and CD30</a:t>
                      </a:r>
                      <a:endParaRPr lang="en-GB"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Negative or focally positive</a:t>
                      </a:r>
                      <a:endParaRPr lang="en-GB"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Diffusely positive (CD30 loss frequent </a:t>
                      </a:r>
                      <a:r>
                        <a:rPr lang="en-US" sz="2400" dirty="0" err="1" smtClean="0"/>
                        <a:t>postchemoTx</a:t>
                      </a:r>
                      <a:r>
                        <a:rPr lang="en-US" sz="2400" dirty="0" smtClean="0"/>
                        <a:t>)</a:t>
                      </a:r>
                      <a:endParaRPr lang="en-GB" sz="2400" dirty="0"/>
                    </a:p>
                  </a:txBody>
                  <a:tcPr/>
                </a:tc>
              </a:tr>
              <a:tr h="951574">
                <a:tc>
                  <a:txBody>
                    <a:bodyPr/>
                    <a:lstStyle/>
                    <a:p>
                      <a:r>
                        <a:rPr lang="en-US" sz="2400" dirty="0" smtClean="0"/>
                        <a:t>Transcription factors (may be not </a:t>
                      </a:r>
                      <a:r>
                        <a:rPr lang="en-US" sz="2400" baseline="0" dirty="0" smtClean="0"/>
                        <a:t>available)</a:t>
                      </a:r>
                      <a:endParaRPr lang="en-GB"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SOX 2   Negative </a:t>
                      </a:r>
                    </a:p>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SOX17 Nuclear positive</a:t>
                      </a:r>
                    </a:p>
                    <a:p>
                      <a:endParaRPr lang="en-GB" sz="2400" dirty="0"/>
                    </a:p>
                  </a:txBody>
                  <a:tcPr/>
                </a:tc>
                <a:tc>
                  <a:txBody>
                    <a:bodyPr/>
                    <a:lstStyle/>
                    <a:p>
                      <a:r>
                        <a:rPr lang="en-US" sz="2400" dirty="0" smtClean="0"/>
                        <a:t>SOX2   Nuclear positive</a:t>
                      </a:r>
                    </a:p>
                    <a:p>
                      <a:r>
                        <a:rPr lang="en-US" sz="2400" dirty="0" smtClean="0"/>
                        <a:t>SOX17 Negative</a:t>
                      </a:r>
                      <a:endParaRPr lang="en-GB" sz="2400" dirty="0"/>
                    </a:p>
                  </a:txBody>
                  <a:tcPr/>
                </a:tc>
              </a:tr>
              <a:tr h="370840">
                <a:tc>
                  <a:txBody>
                    <a:bodyPr/>
                    <a:lstStyle/>
                    <a:p>
                      <a:r>
                        <a:rPr lang="en-US" sz="2400" dirty="0" smtClean="0"/>
                        <a:t>PLAP and OCT 4</a:t>
                      </a:r>
                      <a:endParaRPr lang="en-GB" sz="2400" dirty="0"/>
                    </a:p>
                  </a:txBody>
                  <a:tcPr/>
                </a:tc>
                <a:tc>
                  <a:txBody>
                    <a:bodyPr/>
                    <a:lstStyle/>
                    <a:p>
                      <a:r>
                        <a:rPr lang="en-US" sz="2400" dirty="0" smtClean="0"/>
                        <a:t>Both</a:t>
                      </a:r>
                      <a:r>
                        <a:rPr lang="en-US" sz="2400" baseline="0" dirty="0" smtClean="0"/>
                        <a:t> p</a:t>
                      </a:r>
                      <a:r>
                        <a:rPr lang="en-US" sz="2400" dirty="0" smtClean="0"/>
                        <a:t>ositive (PLAP more intense)</a:t>
                      </a:r>
                      <a:endParaRPr lang="en-GB" sz="2400" dirty="0"/>
                    </a:p>
                  </a:txBody>
                  <a:tcPr/>
                </a:tc>
                <a:tc>
                  <a:txBody>
                    <a:bodyPr/>
                    <a:lstStyle/>
                    <a:p>
                      <a:r>
                        <a:rPr lang="en-US" sz="2400" dirty="0" smtClean="0"/>
                        <a:t>Both</a:t>
                      </a:r>
                      <a:r>
                        <a:rPr lang="en-US" sz="2400" baseline="0" dirty="0" smtClean="0"/>
                        <a:t> p</a:t>
                      </a:r>
                      <a:r>
                        <a:rPr lang="en-US" sz="2400" dirty="0" smtClean="0"/>
                        <a:t>ositive (OCT 4 more intense)</a:t>
                      </a:r>
                      <a:endParaRPr lang="en-GB" sz="2400" dirty="0"/>
                    </a:p>
                  </a:txBody>
                  <a:tcPr/>
                </a:tc>
              </a:tr>
            </a:tbl>
          </a:graphicData>
        </a:graphic>
      </p:graphicFrame>
    </p:spTree>
    <p:extLst>
      <p:ext uri="{BB962C8B-B14F-4D97-AF65-F5344CB8AC3E}">
        <p14:creationId xmlns:p14="http://schemas.microsoft.com/office/powerpoint/2010/main" val="36527217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pPr marL="0" indent="0">
              <a:buNone/>
            </a:pPr>
            <a:endParaRPr lang="en-US" sz="4400" b="1" dirty="0" smtClean="0"/>
          </a:p>
          <a:p>
            <a:pPr marL="0" indent="0">
              <a:buNone/>
            </a:pPr>
            <a:r>
              <a:rPr lang="en-US" sz="4400" b="1" dirty="0" smtClean="0"/>
              <a:t>SEMINOMA </a:t>
            </a:r>
            <a:r>
              <a:rPr lang="en-US" sz="4400" b="1" dirty="0"/>
              <a:t>vs </a:t>
            </a:r>
            <a:r>
              <a:rPr lang="en-US" sz="4400" b="1" dirty="0" smtClean="0"/>
              <a:t>YOLK SAC TUMOUR</a:t>
            </a:r>
            <a:endParaRPr lang="en-GB" sz="4400" b="1" dirty="0"/>
          </a:p>
        </p:txBody>
      </p:sp>
    </p:spTree>
    <p:extLst>
      <p:ext uri="{BB962C8B-B14F-4D97-AF65-F5344CB8AC3E}">
        <p14:creationId xmlns:p14="http://schemas.microsoft.com/office/powerpoint/2010/main" val="297155789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SEMINOMA VS YOLK SAC TUMOUR</a:t>
            </a:r>
            <a:endParaRPr lang="en-GB" dirty="0"/>
          </a:p>
        </p:txBody>
      </p:sp>
      <p:sp>
        <p:nvSpPr>
          <p:cNvPr id="3" name="Content Placeholder 2"/>
          <p:cNvSpPr>
            <a:spLocks noGrp="1"/>
          </p:cNvSpPr>
          <p:nvPr>
            <p:ph idx="1"/>
          </p:nvPr>
        </p:nvSpPr>
        <p:spPr/>
        <p:txBody>
          <a:bodyPr>
            <a:normAutofit lnSpcReduction="10000"/>
          </a:bodyPr>
          <a:lstStyle/>
          <a:p>
            <a:r>
              <a:rPr lang="en-US" dirty="0" smtClean="0"/>
              <a:t>YST shows many architectural patterns – </a:t>
            </a:r>
            <a:r>
              <a:rPr lang="en-US" dirty="0" err="1" smtClean="0"/>
              <a:t>microcystic</a:t>
            </a:r>
            <a:r>
              <a:rPr lang="en-US" dirty="0" smtClean="0"/>
              <a:t>, endodermal sinus, papillary, solid, glandular, </a:t>
            </a:r>
            <a:r>
              <a:rPr lang="en-US" dirty="0" err="1" smtClean="0"/>
              <a:t>myxomatous</a:t>
            </a:r>
            <a:r>
              <a:rPr lang="en-US" dirty="0" smtClean="0"/>
              <a:t>, </a:t>
            </a:r>
            <a:r>
              <a:rPr lang="en-US" dirty="0" err="1" smtClean="0"/>
              <a:t>sarcomatoid</a:t>
            </a:r>
            <a:r>
              <a:rPr lang="en-US" dirty="0" smtClean="0"/>
              <a:t>, </a:t>
            </a:r>
            <a:r>
              <a:rPr lang="en-US" dirty="0" err="1" smtClean="0"/>
              <a:t>macrocystic</a:t>
            </a:r>
            <a:r>
              <a:rPr lang="en-US" dirty="0" smtClean="0"/>
              <a:t>, </a:t>
            </a:r>
            <a:r>
              <a:rPr lang="en-US" dirty="0" err="1" smtClean="0"/>
              <a:t>polyvesicular</a:t>
            </a:r>
            <a:r>
              <a:rPr lang="en-US" dirty="0" smtClean="0"/>
              <a:t> </a:t>
            </a:r>
            <a:r>
              <a:rPr lang="en-US" dirty="0" err="1" smtClean="0"/>
              <a:t>vitelline</a:t>
            </a:r>
            <a:r>
              <a:rPr lang="en-US" dirty="0" smtClean="0"/>
              <a:t>, </a:t>
            </a:r>
            <a:r>
              <a:rPr lang="en-US" dirty="0" err="1" smtClean="0"/>
              <a:t>hepatoid</a:t>
            </a:r>
            <a:r>
              <a:rPr lang="en-US" dirty="0" smtClean="0"/>
              <a:t> and parietal</a:t>
            </a:r>
          </a:p>
          <a:p>
            <a:r>
              <a:rPr lang="en-US" dirty="0" err="1"/>
              <a:t>G</a:t>
            </a:r>
            <a:r>
              <a:rPr lang="en-US" dirty="0" err="1" smtClean="0"/>
              <a:t>lypican</a:t>
            </a:r>
            <a:r>
              <a:rPr lang="en-US" dirty="0" smtClean="0"/>
              <a:t> 3 – positive and more sensitive than AFP, staining nearly 100% of YST (focal staining in </a:t>
            </a:r>
            <a:r>
              <a:rPr lang="en-US" dirty="0" err="1" smtClean="0"/>
              <a:t>embryonal</a:t>
            </a:r>
            <a:r>
              <a:rPr lang="en-US" dirty="0" smtClean="0"/>
              <a:t> CA, </a:t>
            </a:r>
            <a:r>
              <a:rPr lang="en-US" dirty="0" err="1" smtClean="0"/>
              <a:t>teratoma</a:t>
            </a:r>
            <a:r>
              <a:rPr lang="en-US" dirty="0" smtClean="0"/>
              <a:t> and </a:t>
            </a:r>
            <a:r>
              <a:rPr lang="en-US" dirty="0" err="1" smtClean="0"/>
              <a:t>spermatocytic</a:t>
            </a:r>
            <a:r>
              <a:rPr lang="en-US" dirty="0" smtClean="0"/>
              <a:t> seminoma)</a:t>
            </a:r>
            <a:endParaRPr lang="en-GB" dirty="0"/>
          </a:p>
        </p:txBody>
      </p:sp>
    </p:spTree>
    <p:extLst>
      <p:ext uri="{BB962C8B-B14F-4D97-AF65-F5344CB8AC3E}">
        <p14:creationId xmlns:p14="http://schemas.microsoft.com/office/powerpoint/2010/main" val="35590820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561975"/>
            <a:ext cx="7128792" cy="573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87032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304800"/>
            <a:ext cx="7344815" cy="624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279991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TUBULAR PATTERN</a:t>
            </a:r>
            <a:endParaRPr lang="en-GB" dirty="0"/>
          </a:p>
        </p:txBody>
      </p:sp>
      <p:sp>
        <p:nvSpPr>
          <p:cNvPr id="3" name="Content Placeholder 2"/>
          <p:cNvSpPr>
            <a:spLocks noGrp="1"/>
          </p:cNvSpPr>
          <p:nvPr>
            <p:ph idx="1"/>
          </p:nvPr>
        </p:nvSpPr>
        <p:spPr/>
        <p:txBody>
          <a:bodyPr>
            <a:normAutofit/>
          </a:bodyPr>
          <a:lstStyle/>
          <a:p>
            <a:r>
              <a:rPr lang="en-US" sz="4000" dirty="0"/>
              <a:t>S</a:t>
            </a:r>
            <a:r>
              <a:rPr lang="en-US" sz="4000" dirty="0" smtClean="0"/>
              <a:t>eminoma in tubular or </a:t>
            </a:r>
            <a:r>
              <a:rPr lang="en-US" sz="4000" dirty="0" err="1" smtClean="0"/>
              <a:t>pseudoglandular</a:t>
            </a:r>
            <a:r>
              <a:rPr lang="en-US" sz="4000" dirty="0" smtClean="0"/>
              <a:t> pattern</a:t>
            </a:r>
          </a:p>
          <a:p>
            <a:r>
              <a:rPr lang="en-US" sz="4000" dirty="0" smtClean="0"/>
              <a:t>YST </a:t>
            </a:r>
            <a:r>
              <a:rPr lang="en-US" sz="4000" dirty="0"/>
              <a:t>grows in separated or merged true glands with well defined lumens and sharp, luminal </a:t>
            </a:r>
            <a:r>
              <a:rPr lang="en-US" sz="4000" dirty="0" smtClean="0"/>
              <a:t>borders</a:t>
            </a:r>
            <a:endParaRPr lang="en-US" sz="4000" dirty="0"/>
          </a:p>
          <a:p>
            <a:endParaRPr lang="en-US" dirty="0"/>
          </a:p>
          <a:p>
            <a:endParaRPr lang="en-GB" dirty="0"/>
          </a:p>
        </p:txBody>
      </p:sp>
    </p:spTree>
    <p:extLst>
      <p:ext uri="{BB962C8B-B14F-4D97-AF65-F5344CB8AC3E}">
        <p14:creationId xmlns:p14="http://schemas.microsoft.com/office/powerpoint/2010/main" val="141478336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620688"/>
            <a:ext cx="6624736" cy="583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2456" y="620688"/>
            <a:ext cx="6624736" cy="583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0489368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MICROCYSTIC STRUCTURES</a:t>
            </a:r>
            <a:endParaRPr lang="en-GB" dirty="0"/>
          </a:p>
        </p:txBody>
      </p:sp>
      <p:sp>
        <p:nvSpPr>
          <p:cNvPr id="3" name="Content Placeholder 2"/>
          <p:cNvSpPr>
            <a:spLocks noGrp="1"/>
          </p:cNvSpPr>
          <p:nvPr>
            <p:ph idx="1"/>
          </p:nvPr>
        </p:nvSpPr>
        <p:spPr/>
        <p:txBody>
          <a:bodyPr>
            <a:normAutofit fontScale="77500" lnSpcReduction="20000"/>
          </a:bodyPr>
          <a:lstStyle/>
          <a:p>
            <a:r>
              <a:rPr lang="en-US" sz="4200" dirty="0" err="1"/>
              <a:t>Microcystic</a:t>
            </a:r>
            <a:r>
              <a:rPr lang="en-US" sz="4200" dirty="0"/>
              <a:t> structures in seminoma are formed by </a:t>
            </a:r>
            <a:r>
              <a:rPr lang="en-US" sz="4200" dirty="0" err="1"/>
              <a:t>oedema</a:t>
            </a:r>
            <a:r>
              <a:rPr lang="en-US" sz="4200" dirty="0"/>
              <a:t>, frequently with </a:t>
            </a:r>
            <a:r>
              <a:rPr lang="en-US" sz="4200" dirty="0" err="1"/>
              <a:t>tumour</a:t>
            </a:r>
            <a:r>
              <a:rPr lang="en-US" sz="4200" dirty="0"/>
              <a:t> cells floating in </a:t>
            </a:r>
            <a:r>
              <a:rPr lang="en-US" sz="4200" dirty="0" err="1"/>
              <a:t>oedema</a:t>
            </a:r>
            <a:r>
              <a:rPr lang="en-US" sz="4200" dirty="0"/>
              <a:t> fluid. The spaces usually have irregular luminal outlines and, </a:t>
            </a:r>
            <a:r>
              <a:rPr lang="en-US" sz="4200" dirty="0">
                <a:solidFill>
                  <a:srgbClr val="FF0000"/>
                </a:solidFill>
              </a:rPr>
              <a:t>most importantly, are lined by typical </a:t>
            </a:r>
            <a:r>
              <a:rPr lang="en-US" sz="4200" dirty="0" smtClean="0">
                <a:solidFill>
                  <a:srgbClr val="FF0000"/>
                </a:solidFill>
              </a:rPr>
              <a:t>cells characteristic </a:t>
            </a:r>
            <a:r>
              <a:rPr lang="en-US" sz="4200" dirty="0">
                <a:solidFill>
                  <a:srgbClr val="FF0000"/>
                </a:solidFill>
              </a:rPr>
              <a:t>of </a:t>
            </a:r>
            <a:r>
              <a:rPr lang="en-US" sz="4200" dirty="0" smtClean="0">
                <a:solidFill>
                  <a:srgbClr val="FF0000"/>
                </a:solidFill>
              </a:rPr>
              <a:t>seminoma</a:t>
            </a:r>
          </a:p>
          <a:p>
            <a:r>
              <a:rPr lang="en-US" sz="4200" dirty="0" err="1"/>
              <a:t>Microcystic</a:t>
            </a:r>
            <a:r>
              <a:rPr lang="en-US" sz="4200" dirty="0"/>
              <a:t> structures in YST are formed either by </a:t>
            </a:r>
            <a:r>
              <a:rPr lang="en-US" sz="4200" dirty="0" err="1"/>
              <a:t>myxoid</a:t>
            </a:r>
            <a:r>
              <a:rPr lang="en-US" sz="4200" dirty="0"/>
              <a:t> </a:t>
            </a:r>
            <a:r>
              <a:rPr lang="en-US" sz="4200" dirty="0" err="1"/>
              <a:t>stroma</a:t>
            </a:r>
            <a:r>
              <a:rPr lang="en-US" sz="4200" dirty="0"/>
              <a:t> or empty vacuoles, and the </a:t>
            </a:r>
            <a:r>
              <a:rPr lang="en-US" sz="4200" dirty="0">
                <a:solidFill>
                  <a:srgbClr val="FF0000"/>
                </a:solidFill>
              </a:rPr>
              <a:t>cells bordering spaces are characteristically </a:t>
            </a:r>
            <a:r>
              <a:rPr lang="en-US" sz="4200" dirty="0" smtClean="0">
                <a:solidFill>
                  <a:srgbClr val="FF0000"/>
                </a:solidFill>
              </a:rPr>
              <a:t>flattened</a:t>
            </a:r>
            <a:endParaRPr lang="en-US" sz="4200" dirty="0">
              <a:solidFill>
                <a:srgbClr val="FF0000"/>
              </a:solidFill>
            </a:endParaRPr>
          </a:p>
          <a:p>
            <a:endParaRPr lang="en-US" dirty="0"/>
          </a:p>
          <a:p>
            <a:endParaRPr lang="en-GB" dirty="0"/>
          </a:p>
        </p:txBody>
      </p:sp>
    </p:spTree>
    <p:extLst>
      <p:ext uri="{BB962C8B-B14F-4D97-AF65-F5344CB8AC3E}">
        <p14:creationId xmlns:p14="http://schemas.microsoft.com/office/powerpoint/2010/main" val="133549616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476672"/>
            <a:ext cx="6912768" cy="5832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977491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Text Placeholder 2"/>
          <p:cNvSpPr>
            <a:spLocks noGrp="1"/>
          </p:cNvSpPr>
          <p:nvPr>
            <p:ph type="body" idx="1"/>
          </p:nvPr>
        </p:nvSpPr>
        <p:spPr/>
        <p:txBody>
          <a:bodyPr/>
          <a:lstStyle/>
          <a:p>
            <a:endParaRPr lang="en-GB"/>
          </a:p>
        </p:txBody>
      </p:sp>
      <p:pic>
        <p:nvPicPr>
          <p:cNvPr id="8" name="Content Placeholder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79512" y="548680"/>
            <a:ext cx="4317876" cy="5220146"/>
          </a:xfrm>
        </p:spPr>
      </p:pic>
      <p:sp>
        <p:nvSpPr>
          <p:cNvPr id="5" name="Text Placeholder 4"/>
          <p:cNvSpPr>
            <a:spLocks noGrp="1"/>
          </p:cNvSpPr>
          <p:nvPr>
            <p:ph type="body" sz="quarter" idx="3"/>
          </p:nvPr>
        </p:nvSpPr>
        <p:spPr/>
        <p:txBody>
          <a:bodyPr/>
          <a:lstStyle/>
          <a:p>
            <a:endParaRPr lang="en-GB"/>
          </a:p>
        </p:txBody>
      </p:sp>
      <p:pic>
        <p:nvPicPr>
          <p:cNvPr id="9" name="Content Placeholder 8"/>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4716016" y="548680"/>
            <a:ext cx="4248472" cy="5164549"/>
          </a:xfrm>
        </p:spPr>
      </p:pic>
    </p:spTree>
    <p:extLst>
      <p:ext uri="{BB962C8B-B14F-4D97-AF65-F5344CB8AC3E}">
        <p14:creationId xmlns:p14="http://schemas.microsoft.com/office/powerpoint/2010/main" val="346026090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SOLID GROWTH PATTERN</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YST may mimic seminoma by growing in solid sheets </a:t>
            </a:r>
            <a:r>
              <a:rPr lang="en-US" dirty="0"/>
              <a:t>with clear cytoplasm and distinct cell </a:t>
            </a:r>
            <a:r>
              <a:rPr lang="en-US" dirty="0" smtClean="0"/>
              <a:t>membranes, </a:t>
            </a:r>
            <a:r>
              <a:rPr lang="en-US" dirty="0"/>
              <a:t>similar to </a:t>
            </a:r>
            <a:r>
              <a:rPr lang="en-US" dirty="0" err="1" smtClean="0"/>
              <a:t>seminoma</a:t>
            </a:r>
            <a:r>
              <a:rPr lang="en-US" dirty="0" smtClean="0"/>
              <a:t> </a:t>
            </a:r>
          </a:p>
          <a:p>
            <a:r>
              <a:rPr lang="en-US" dirty="0" smtClean="0"/>
              <a:t>Lymphocytic infiltrates occur in 17% solid YSTs</a:t>
            </a:r>
          </a:p>
          <a:p>
            <a:r>
              <a:rPr lang="en-US" dirty="0" smtClean="0"/>
              <a:t>YST </a:t>
            </a:r>
            <a:r>
              <a:rPr lang="en-US" dirty="0"/>
              <a:t>cells are more pleomorphic than seminoma cells </a:t>
            </a:r>
            <a:r>
              <a:rPr lang="en-US" dirty="0" smtClean="0"/>
              <a:t>but, almost </a:t>
            </a:r>
            <a:r>
              <a:rPr lang="en-US" dirty="0"/>
              <a:t>always associated with other more distinctive </a:t>
            </a:r>
            <a:r>
              <a:rPr lang="en-US" dirty="0" smtClean="0"/>
              <a:t>YST architecture patterns</a:t>
            </a:r>
          </a:p>
          <a:p>
            <a:r>
              <a:rPr lang="en-US" dirty="0" smtClean="0"/>
              <a:t>Frequent intra-cytoplasmic hyaline globules and extracellular basement membrane deposits</a:t>
            </a:r>
          </a:p>
          <a:p>
            <a:r>
              <a:rPr lang="en-US" dirty="0"/>
              <a:t>Granulomas are rare</a:t>
            </a:r>
          </a:p>
          <a:p>
            <a:pPr marL="0" indent="0">
              <a:buNone/>
            </a:pPr>
            <a:endParaRPr lang="en-GB" dirty="0"/>
          </a:p>
        </p:txBody>
      </p:sp>
    </p:spTree>
    <p:extLst>
      <p:ext uri="{BB962C8B-B14F-4D97-AF65-F5344CB8AC3E}">
        <p14:creationId xmlns:p14="http://schemas.microsoft.com/office/powerpoint/2010/main" val="236624641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476672"/>
            <a:ext cx="6840760" cy="59766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784938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620688"/>
            <a:ext cx="6696743" cy="5832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957578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IMMUNOHISTOCHEMISTRY</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58343124"/>
              </p:ext>
            </p:extLst>
          </p:nvPr>
        </p:nvGraphicFramePr>
        <p:xfrm>
          <a:off x="0" y="1700808"/>
          <a:ext cx="9144000" cy="3962400"/>
        </p:xfrm>
        <a:graphic>
          <a:graphicData uri="http://schemas.openxmlformats.org/drawingml/2006/table">
            <a:tbl>
              <a:tblPr firstRow="1" bandRow="1">
                <a:tableStyleId>{5C22544A-7EE6-4342-B048-85BDC9FD1C3A}</a:tableStyleId>
              </a:tblPr>
              <a:tblGrid>
                <a:gridCol w="3214678"/>
                <a:gridCol w="2714644"/>
                <a:gridCol w="3214678"/>
              </a:tblGrid>
              <a:tr h="370840">
                <a:tc>
                  <a:txBody>
                    <a:bodyPr/>
                    <a:lstStyle/>
                    <a:p>
                      <a:endParaRPr lang="en-GB" sz="2800" dirty="0"/>
                    </a:p>
                  </a:txBody>
                  <a:tcPr/>
                </a:tc>
                <a:tc>
                  <a:txBody>
                    <a:bodyPr/>
                    <a:lstStyle/>
                    <a:p>
                      <a:r>
                        <a:rPr lang="en-US" sz="2800" dirty="0" smtClean="0"/>
                        <a:t>SEMINOMA</a:t>
                      </a:r>
                      <a:endParaRPr lang="en-GB" sz="2800" dirty="0"/>
                    </a:p>
                  </a:txBody>
                  <a:tcPr/>
                </a:tc>
                <a:tc>
                  <a:txBody>
                    <a:bodyPr/>
                    <a:lstStyle/>
                    <a:p>
                      <a:r>
                        <a:rPr lang="en-US" sz="2800" dirty="0" smtClean="0"/>
                        <a:t>SOLID YST</a:t>
                      </a:r>
                      <a:endParaRPr lang="en-GB" sz="2800" dirty="0"/>
                    </a:p>
                  </a:txBody>
                  <a:tcPr/>
                </a:tc>
              </a:tr>
              <a:tr h="370840">
                <a:tc>
                  <a:txBody>
                    <a:bodyPr/>
                    <a:lstStyle/>
                    <a:p>
                      <a:r>
                        <a:rPr lang="en-US" sz="2800" dirty="0" smtClean="0"/>
                        <a:t>OCT 3/4</a:t>
                      </a:r>
                      <a:endParaRPr lang="en-GB" sz="2800" dirty="0"/>
                    </a:p>
                  </a:txBody>
                  <a:tcPr/>
                </a:tc>
                <a:tc>
                  <a:txBody>
                    <a:bodyPr/>
                    <a:lstStyle/>
                    <a:p>
                      <a:r>
                        <a:rPr lang="en-US" sz="2800" dirty="0" smtClean="0"/>
                        <a:t>Positive</a:t>
                      </a:r>
                      <a:endParaRPr lang="en-GB" sz="2800" dirty="0"/>
                    </a:p>
                  </a:txBody>
                  <a:tcPr/>
                </a:tc>
                <a:tc>
                  <a:txBody>
                    <a:bodyPr/>
                    <a:lstStyle/>
                    <a:p>
                      <a:r>
                        <a:rPr lang="en-US" sz="2800" dirty="0" smtClean="0"/>
                        <a:t>Negative</a:t>
                      </a:r>
                      <a:endParaRPr lang="en-GB" sz="2800" dirty="0"/>
                    </a:p>
                  </a:txBody>
                  <a:tcPr/>
                </a:tc>
              </a:tr>
              <a:tr h="370840">
                <a:tc>
                  <a:txBody>
                    <a:bodyPr/>
                    <a:lstStyle/>
                    <a:p>
                      <a:endParaRPr lang="en-GB" sz="2800" dirty="0"/>
                    </a:p>
                  </a:txBody>
                  <a:tcPr/>
                </a:tc>
                <a:tc>
                  <a:txBody>
                    <a:bodyPr/>
                    <a:lstStyle/>
                    <a:p>
                      <a:endParaRPr lang="en-GB" sz="2800" dirty="0"/>
                    </a:p>
                  </a:txBody>
                  <a:tcPr/>
                </a:tc>
                <a:tc>
                  <a:txBody>
                    <a:bodyPr/>
                    <a:lstStyle/>
                    <a:p>
                      <a:endParaRPr lang="en-GB" sz="2800"/>
                    </a:p>
                  </a:txBody>
                  <a:tcPr/>
                </a:tc>
              </a:tr>
              <a:tr h="370840">
                <a:tc>
                  <a:txBody>
                    <a:bodyPr/>
                    <a:lstStyle/>
                    <a:p>
                      <a:r>
                        <a:rPr lang="en-US" sz="2800" dirty="0" smtClean="0"/>
                        <a:t>AE1/AE3 and GLYPICAN 3</a:t>
                      </a:r>
                      <a:endParaRPr lang="en-US" sz="28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2800" baseline="0" dirty="0" smtClean="0"/>
                        <a:t>(</a:t>
                      </a:r>
                      <a:r>
                        <a:rPr lang="en-US" sz="2800" dirty="0" smtClean="0"/>
                        <a:t>AFP is</a:t>
                      </a:r>
                      <a:r>
                        <a:rPr lang="en-US" sz="2800" baseline="0" dirty="0" smtClean="0"/>
                        <a:t> less sensitive)</a:t>
                      </a:r>
                      <a:endParaRPr lang="en-GB" sz="2800" dirty="0" smtClean="0"/>
                    </a:p>
                  </a:txBody>
                  <a:tcPr/>
                </a:tc>
                <a:tc>
                  <a:txBody>
                    <a:bodyPr/>
                    <a:lstStyle/>
                    <a:p>
                      <a:r>
                        <a:rPr lang="en-US" sz="2800" dirty="0" smtClean="0"/>
                        <a:t>Negative</a:t>
                      </a:r>
                      <a:endParaRPr lang="en-GB" sz="2800" dirty="0"/>
                    </a:p>
                  </a:txBody>
                  <a:tcPr/>
                </a:tc>
                <a:tc>
                  <a:txBody>
                    <a:bodyPr/>
                    <a:lstStyle/>
                    <a:p>
                      <a:r>
                        <a:rPr lang="en-US" sz="2800" dirty="0" smtClean="0"/>
                        <a:t>Positive</a:t>
                      </a:r>
                      <a:endParaRPr lang="en-GB" sz="2800" dirty="0"/>
                    </a:p>
                  </a:txBody>
                  <a:tcPr/>
                </a:tc>
              </a:tr>
              <a:tr h="370840">
                <a:tc>
                  <a:txBody>
                    <a:bodyPr/>
                    <a:lstStyle/>
                    <a:p>
                      <a:endParaRPr lang="en-GB" sz="2800" dirty="0"/>
                    </a:p>
                  </a:txBody>
                  <a:tcPr/>
                </a:tc>
                <a:tc>
                  <a:txBody>
                    <a:bodyPr/>
                    <a:lstStyle/>
                    <a:p>
                      <a:endParaRPr lang="en-GB" sz="2800" dirty="0"/>
                    </a:p>
                  </a:txBody>
                  <a:tcPr/>
                </a:tc>
                <a:tc>
                  <a:txBody>
                    <a:bodyPr/>
                    <a:lstStyle/>
                    <a:p>
                      <a:endParaRPr lang="en-GB" sz="2800" dirty="0"/>
                    </a:p>
                  </a:txBody>
                  <a:tcPr/>
                </a:tc>
              </a:tr>
              <a:tr h="370840">
                <a:tc>
                  <a:txBody>
                    <a:bodyPr/>
                    <a:lstStyle/>
                    <a:p>
                      <a:r>
                        <a:rPr lang="en-US" sz="2800" dirty="0" smtClean="0"/>
                        <a:t>CD117  (not useful)</a:t>
                      </a:r>
                      <a:endParaRPr lang="en-GB" sz="2800" dirty="0"/>
                    </a:p>
                  </a:txBody>
                  <a:tcPr/>
                </a:tc>
                <a:tc>
                  <a:txBody>
                    <a:bodyPr/>
                    <a:lstStyle/>
                    <a:p>
                      <a:r>
                        <a:rPr lang="en-US" sz="2800" dirty="0" smtClean="0"/>
                        <a:t>Diffusely positive</a:t>
                      </a:r>
                      <a:endParaRPr lang="en-GB" sz="2800" dirty="0"/>
                    </a:p>
                  </a:txBody>
                  <a:tcPr/>
                </a:tc>
                <a:tc>
                  <a:txBody>
                    <a:bodyPr/>
                    <a:lstStyle/>
                    <a:p>
                      <a:r>
                        <a:rPr lang="en-US" sz="2800" dirty="0" smtClean="0"/>
                        <a:t>Positive in 59% cases</a:t>
                      </a:r>
                      <a:endParaRPr lang="en-GB" sz="2800" dirty="0"/>
                    </a:p>
                  </a:txBody>
                  <a:tcPr/>
                </a:tc>
              </a:tr>
            </a:tbl>
          </a:graphicData>
        </a:graphic>
      </p:graphicFrame>
    </p:spTree>
    <p:extLst>
      <p:ext uri="{BB962C8B-B14F-4D97-AF65-F5344CB8AC3E}">
        <p14:creationId xmlns:p14="http://schemas.microsoft.com/office/powerpoint/2010/main" val="167624764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r>
              <a:rPr lang="en-US" sz="4400" b="1" dirty="0" smtClean="0"/>
              <a:t>SEMINOMA </a:t>
            </a:r>
            <a:r>
              <a:rPr lang="en-US" sz="4400" b="1" dirty="0"/>
              <a:t>VS CLEAR CELL SEX CORD-STROMAL TUMOUR</a:t>
            </a:r>
            <a:endParaRPr lang="en-GB" sz="4400" b="1" dirty="0"/>
          </a:p>
        </p:txBody>
      </p:sp>
    </p:spTree>
    <p:extLst>
      <p:ext uri="{BB962C8B-B14F-4D97-AF65-F5344CB8AC3E}">
        <p14:creationId xmlns:p14="http://schemas.microsoft.com/office/powerpoint/2010/main" val="310617654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SEMINOMA VS CLEAR CELL SEX CORD-STROMAL TUMOUR</a:t>
            </a:r>
            <a:endParaRPr lang="en-GB" dirty="0"/>
          </a:p>
        </p:txBody>
      </p:sp>
      <p:sp>
        <p:nvSpPr>
          <p:cNvPr id="3" name="Content Placeholder 2"/>
          <p:cNvSpPr>
            <a:spLocks noGrp="1"/>
          </p:cNvSpPr>
          <p:nvPr>
            <p:ph idx="1"/>
          </p:nvPr>
        </p:nvSpPr>
        <p:spPr/>
        <p:txBody>
          <a:bodyPr>
            <a:normAutofit fontScale="92500"/>
          </a:bodyPr>
          <a:lstStyle/>
          <a:p>
            <a:r>
              <a:rPr lang="en-US" dirty="0" smtClean="0"/>
              <a:t>Clear cell change (lipid accumulation – micro/</a:t>
            </a:r>
            <a:r>
              <a:rPr lang="en-US" dirty="0" err="1" smtClean="0"/>
              <a:t>macrovesicular</a:t>
            </a:r>
            <a:r>
              <a:rPr lang="en-US" dirty="0" smtClean="0"/>
              <a:t>) in </a:t>
            </a:r>
            <a:r>
              <a:rPr lang="en-US" dirty="0" err="1" smtClean="0"/>
              <a:t>Sertoli</a:t>
            </a:r>
            <a:r>
              <a:rPr lang="en-US" dirty="0" smtClean="0"/>
              <a:t> cell </a:t>
            </a:r>
            <a:r>
              <a:rPr lang="en-US" dirty="0" err="1" smtClean="0"/>
              <a:t>tumour</a:t>
            </a:r>
            <a:r>
              <a:rPr lang="en-US" dirty="0" smtClean="0"/>
              <a:t> and </a:t>
            </a:r>
            <a:r>
              <a:rPr lang="en-US" dirty="0" err="1" smtClean="0"/>
              <a:t>Leydig</a:t>
            </a:r>
            <a:r>
              <a:rPr lang="en-US" dirty="0" smtClean="0"/>
              <a:t> cell </a:t>
            </a:r>
            <a:r>
              <a:rPr lang="en-US" dirty="0" err="1" smtClean="0"/>
              <a:t>tumour</a:t>
            </a:r>
            <a:r>
              <a:rPr lang="en-US" dirty="0" smtClean="0"/>
              <a:t> with solid growth pattern</a:t>
            </a:r>
          </a:p>
          <a:p>
            <a:r>
              <a:rPr lang="en-US" dirty="0" smtClean="0"/>
              <a:t>Lack fibrous </a:t>
            </a:r>
            <a:r>
              <a:rPr lang="en-US" dirty="0" err="1" smtClean="0"/>
              <a:t>septae</a:t>
            </a:r>
            <a:r>
              <a:rPr lang="en-US" dirty="0" smtClean="0"/>
              <a:t> and granulomatous reaction, but may show a prominent lymphocytic reaction</a:t>
            </a:r>
          </a:p>
          <a:p>
            <a:r>
              <a:rPr lang="en-US" dirty="0" smtClean="0"/>
              <a:t>Cytological features are distinctive - </a:t>
            </a:r>
            <a:r>
              <a:rPr lang="en-US" dirty="0"/>
              <a:t>SCST have </a:t>
            </a:r>
            <a:r>
              <a:rPr lang="en-US" dirty="0" smtClean="0"/>
              <a:t>smaller, round/oval </a:t>
            </a:r>
            <a:r>
              <a:rPr lang="en-US" dirty="0"/>
              <a:t>to </a:t>
            </a:r>
            <a:r>
              <a:rPr lang="en-US" dirty="0" smtClean="0"/>
              <a:t>irregular nuclei, </a:t>
            </a:r>
            <a:r>
              <a:rPr lang="en-US" dirty="0"/>
              <a:t>and vary more than </a:t>
            </a:r>
            <a:r>
              <a:rPr lang="en-US" dirty="0" smtClean="0"/>
              <a:t>of </a:t>
            </a:r>
            <a:r>
              <a:rPr lang="en-US" dirty="0"/>
              <a:t>seminoma, </a:t>
            </a:r>
            <a:r>
              <a:rPr lang="en-US" dirty="0" smtClean="0"/>
              <a:t>+/- </a:t>
            </a:r>
            <a:r>
              <a:rPr lang="en-US" dirty="0" err="1" smtClean="0"/>
              <a:t>intracyto</a:t>
            </a:r>
            <a:r>
              <a:rPr lang="en-US" dirty="0" smtClean="0"/>
              <a:t> inclusions</a:t>
            </a:r>
          </a:p>
          <a:p>
            <a:r>
              <a:rPr lang="en-US" b="1" dirty="0" smtClean="0">
                <a:solidFill>
                  <a:srgbClr val="FF0000"/>
                </a:solidFill>
              </a:rPr>
              <a:t>MOST IMPORTANT – ABSENT IGCNU IN SCST</a:t>
            </a:r>
            <a:endParaRPr lang="en-GB" dirty="0">
              <a:solidFill>
                <a:srgbClr val="FF0000"/>
              </a:solidFill>
            </a:endParaRPr>
          </a:p>
        </p:txBody>
      </p:sp>
    </p:spTree>
    <p:extLst>
      <p:ext uri="{BB962C8B-B14F-4D97-AF65-F5344CB8AC3E}">
        <p14:creationId xmlns:p14="http://schemas.microsoft.com/office/powerpoint/2010/main" val="231349340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692696"/>
            <a:ext cx="6840759" cy="56166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135582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620688"/>
            <a:ext cx="6696744" cy="59766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5715487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73" y="188640"/>
            <a:ext cx="8876934" cy="6669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434944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9107168"/>
              </p:ext>
            </p:extLst>
          </p:nvPr>
        </p:nvGraphicFramePr>
        <p:xfrm>
          <a:off x="457200" y="1600200"/>
          <a:ext cx="8229600" cy="4236720"/>
        </p:xfrm>
        <a:graphic>
          <a:graphicData uri="http://schemas.openxmlformats.org/drawingml/2006/table">
            <a:tbl>
              <a:tblPr firstRow="1" bandRow="1">
                <a:tableStyleId>{5C22544A-7EE6-4342-B048-85BDC9FD1C3A}</a:tableStyleId>
              </a:tblPr>
              <a:tblGrid>
                <a:gridCol w="5050904"/>
                <a:gridCol w="3178696"/>
              </a:tblGrid>
              <a:tr h="370840">
                <a:tc>
                  <a:txBody>
                    <a:bodyPr/>
                    <a:lstStyle/>
                    <a:p>
                      <a:r>
                        <a:rPr lang="en-US" sz="2200" dirty="0" smtClean="0"/>
                        <a:t>SEX CORD STROMAL TUMOUR WITH CLEAR CELL CHANGE</a:t>
                      </a:r>
                      <a:endParaRPr lang="en-GB" sz="2200" dirty="0"/>
                    </a:p>
                  </a:txBody>
                  <a:tcPr/>
                </a:tc>
                <a:tc>
                  <a:txBody>
                    <a:bodyPr/>
                    <a:lstStyle/>
                    <a:p>
                      <a:r>
                        <a:rPr lang="en-US" sz="2200" dirty="0" smtClean="0"/>
                        <a:t>SEMINOMA</a:t>
                      </a:r>
                      <a:endParaRPr lang="en-GB" sz="2200" dirty="0"/>
                    </a:p>
                  </a:txBody>
                  <a:tcPr/>
                </a:tc>
              </a:tr>
              <a:tr h="370840">
                <a:tc>
                  <a:txBody>
                    <a:bodyPr/>
                    <a:lstStyle/>
                    <a:p>
                      <a:r>
                        <a:rPr lang="en-US" sz="2200" dirty="0" smtClean="0"/>
                        <a:t>Lipid accumulation</a:t>
                      </a:r>
                      <a:r>
                        <a:rPr lang="en-US" sz="2200" baseline="0" dirty="0" smtClean="0"/>
                        <a:t> = micro/</a:t>
                      </a:r>
                      <a:r>
                        <a:rPr lang="en-US" sz="2200" baseline="0" dirty="0" err="1" smtClean="0"/>
                        <a:t>macrovesicular</a:t>
                      </a:r>
                      <a:endParaRPr lang="en-GB" sz="2200" dirty="0"/>
                    </a:p>
                  </a:txBody>
                  <a:tcPr/>
                </a:tc>
                <a:tc>
                  <a:txBody>
                    <a:bodyPr/>
                    <a:lstStyle/>
                    <a:p>
                      <a:r>
                        <a:rPr lang="en-US" sz="2200" dirty="0" smtClean="0"/>
                        <a:t>Glycogen</a:t>
                      </a:r>
                      <a:endParaRPr lang="en-GB" sz="2200" dirty="0"/>
                    </a:p>
                  </a:txBody>
                  <a:tcPr/>
                </a:tc>
              </a:tr>
              <a:tr h="370840">
                <a:tc>
                  <a:txBody>
                    <a:bodyPr/>
                    <a:lstStyle/>
                    <a:p>
                      <a:r>
                        <a:rPr lang="en-US" sz="2200" baseline="0" dirty="0" smtClean="0"/>
                        <a:t>No fibrous </a:t>
                      </a:r>
                      <a:r>
                        <a:rPr lang="en-US" sz="2200" baseline="0" dirty="0" err="1" smtClean="0"/>
                        <a:t>septae</a:t>
                      </a:r>
                      <a:r>
                        <a:rPr lang="en-US" sz="2200" baseline="0" dirty="0" smtClean="0"/>
                        <a:t> or </a:t>
                      </a:r>
                      <a:r>
                        <a:rPr lang="en-US" sz="2200" baseline="0" dirty="0" err="1" smtClean="0"/>
                        <a:t>granuloma</a:t>
                      </a:r>
                      <a:endParaRPr lang="en-US" sz="2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2200" dirty="0" smtClean="0"/>
                        <a:t>Prominent lymphocytic</a:t>
                      </a:r>
                      <a:r>
                        <a:rPr lang="en-US" sz="2200" baseline="0" dirty="0" smtClean="0"/>
                        <a:t> reaction present</a:t>
                      </a:r>
                      <a:endParaRPr lang="en-GB" sz="2200" dirty="0" smtClean="0"/>
                    </a:p>
                  </a:txBody>
                  <a:tcPr/>
                </a:tc>
                <a:tc>
                  <a:txBody>
                    <a:bodyPr/>
                    <a:lstStyle/>
                    <a:p>
                      <a:r>
                        <a:rPr lang="en-US" sz="2200" dirty="0" smtClean="0"/>
                        <a:t>All present</a:t>
                      </a:r>
                      <a:endParaRPr lang="en-GB" sz="2200" dirty="0"/>
                    </a:p>
                  </a:txBody>
                  <a:tcPr/>
                </a:tc>
              </a:tr>
              <a:tr h="370840">
                <a:tc>
                  <a:txBody>
                    <a:bodyPr/>
                    <a:lstStyle/>
                    <a:p>
                      <a:r>
                        <a:rPr lang="en-US" sz="2200" dirty="0" smtClean="0"/>
                        <a:t>Small nuclei with round-oval-irregular nuclei, with</a:t>
                      </a:r>
                      <a:r>
                        <a:rPr lang="en-US" sz="2200" baseline="0" dirty="0" smtClean="0"/>
                        <a:t> more variation, +/-</a:t>
                      </a:r>
                      <a:r>
                        <a:rPr lang="en-US" sz="2200" baseline="0" dirty="0" err="1" smtClean="0"/>
                        <a:t>intracytoplasmic</a:t>
                      </a:r>
                      <a:r>
                        <a:rPr lang="en-US" sz="2200" baseline="0" dirty="0" smtClean="0"/>
                        <a:t> inclusions</a:t>
                      </a:r>
                      <a:endParaRPr lang="en-GB" sz="2200" dirty="0"/>
                    </a:p>
                  </a:txBody>
                  <a:tcPr/>
                </a:tc>
                <a:tc>
                  <a:txBody>
                    <a:bodyPr/>
                    <a:lstStyle/>
                    <a:p>
                      <a:r>
                        <a:rPr lang="en-US" sz="2200" dirty="0" smtClean="0"/>
                        <a:t>Polygonal nuclei</a:t>
                      </a:r>
                      <a:r>
                        <a:rPr lang="en-US" sz="2200" baseline="0" dirty="0" smtClean="0"/>
                        <a:t> with prominent nucleoli and frequent mitotic figures</a:t>
                      </a:r>
                      <a:endParaRPr lang="en-GB" sz="2200" dirty="0"/>
                    </a:p>
                  </a:txBody>
                  <a:tcPr/>
                </a:tc>
              </a:tr>
              <a:tr h="370840">
                <a:tc>
                  <a:txBody>
                    <a:bodyPr/>
                    <a:lstStyle/>
                    <a:p>
                      <a:r>
                        <a:rPr lang="en-US" sz="2200" dirty="0" smtClean="0"/>
                        <a:t>Absent IGCNU</a:t>
                      </a:r>
                      <a:endParaRPr lang="en-GB" sz="2200" dirty="0"/>
                    </a:p>
                  </a:txBody>
                  <a:tcPr/>
                </a:tc>
                <a:tc>
                  <a:txBody>
                    <a:bodyPr/>
                    <a:lstStyle/>
                    <a:p>
                      <a:r>
                        <a:rPr lang="en-US" sz="2200" dirty="0" smtClean="0"/>
                        <a:t>IGCNU present</a:t>
                      </a:r>
                      <a:endParaRPr lang="en-GB" sz="2200" dirty="0"/>
                    </a:p>
                  </a:txBody>
                  <a:tcPr/>
                </a:tc>
              </a:tr>
              <a:tr h="370840">
                <a:tc>
                  <a:txBody>
                    <a:bodyPr/>
                    <a:lstStyle/>
                    <a:p>
                      <a:r>
                        <a:rPr lang="en-US" sz="2200" dirty="0" err="1" smtClean="0"/>
                        <a:t>MelanA</a:t>
                      </a:r>
                      <a:r>
                        <a:rPr lang="en-US" sz="2200" dirty="0" smtClean="0"/>
                        <a:t>, </a:t>
                      </a:r>
                      <a:r>
                        <a:rPr lang="en-US" sz="2200" dirty="0" err="1" smtClean="0"/>
                        <a:t>calretinin</a:t>
                      </a:r>
                      <a:r>
                        <a:rPr lang="en-US" sz="2200" dirty="0" smtClean="0"/>
                        <a:t> and </a:t>
                      </a:r>
                      <a:r>
                        <a:rPr lang="en-US" sz="2200" dirty="0" err="1" smtClean="0"/>
                        <a:t>inhibin</a:t>
                      </a:r>
                      <a:r>
                        <a:rPr lang="en-US" sz="2200" dirty="0" smtClean="0"/>
                        <a:t> positive</a:t>
                      </a:r>
                      <a:endParaRPr lang="en-GB" sz="2200" dirty="0"/>
                    </a:p>
                  </a:txBody>
                  <a:tcPr/>
                </a:tc>
                <a:tc>
                  <a:txBody>
                    <a:bodyPr/>
                    <a:lstStyle/>
                    <a:p>
                      <a:r>
                        <a:rPr lang="en-US" sz="2200" dirty="0" smtClean="0"/>
                        <a:t>PLAP,</a:t>
                      </a:r>
                      <a:r>
                        <a:rPr lang="en-US" sz="2200" baseline="0" dirty="0" smtClean="0"/>
                        <a:t> OCT3/4, SALL4, CD117 and D2-40 positive</a:t>
                      </a:r>
                      <a:endParaRPr lang="en-GB" sz="2200" dirty="0"/>
                    </a:p>
                  </a:txBody>
                  <a:tcPr/>
                </a:tc>
              </a:tr>
            </a:tbl>
          </a:graphicData>
        </a:graphic>
      </p:graphicFrame>
    </p:spTree>
    <p:extLst>
      <p:ext uri="{BB962C8B-B14F-4D97-AF65-F5344CB8AC3E}">
        <p14:creationId xmlns:p14="http://schemas.microsoft.com/office/powerpoint/2010/main" val="221495833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pPr marL="0" indent="0" algn="ctr">
              <a:buNone/>
            </a:pPr>
            <a:endParaRPr lang="en-US" sz="4400" b="1" dirty="0" smtClean="0"/>
          </a:p>
          <a:p>
            <a:pPr marL="0" indent="0" algn="ctr">
              <a:buNone/>
            </a:pPr>
            <a:r>
              <a:rPr lang="en-US" sz="4400" b="1" dirty="0" smtClean="0"/>
              <a:t>SCAR </a:t>
            </a:r>
            <a:r>
              <a:rPr lang="en-US" sz="4400" b="1" dirty="0"/>
              <a:t>VS REGRESSED GERM CELL TUMOUR</a:t>
            </a:r>
            <a:endParaRPr lang="en-GB" sz="4400" b="1" dirty="0"/>
          </a:p>
        </p:txBody>
      </p:sp>
    </p:spTree>
    <p:extLst>
      <p:ext uri="{BB962C8B-B14F-4D97-AF65-F5344CB8AC3E}">
        <p14:creationId xmlns:p14="http://schemas.microsoft.com/office/powerpoint/2010/main" val="21545541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SCAR VS REGRESSED GERM CELL TUMOUR</a:t>
            </a:r>
            <a:endParaRPr lang="en-GB" dirty="0"/>
          </a:p>
        </p:txBody>
      </p:sp>
      <p:sp>
        <p:nvSpPr>
          <p:cNvPr id="3" name="Content Placeholder 2"/>
          <p:cNvSpPr>
            <a:spLocks noGrp="1"/>
          </p:cNvSpPr>
          <p:nvPr>
            <p:ph idx="1"/>
          </p:nvPr>
        </p:nvSpPr>
        <p:spPr/>
        <p:txBody>
          <a:bodyPr>
            <a:normAutofit fontScale="92500"/>
          </a:bodyPr>
          <a:lstStyle/>
          <a:p>
            <a:r>
              <a:rPr lang="en-US" dirty="0" smtClean="0"/>
              <a:t>Spontaneous regression is a known phenomenon</a:t>
            </a:r>
          </a:p>
          <a:p>
            <a:r>
              <a:rPr lang="en-US" dirty="0" smtClean="0"/>
              <a:t>All types of germ cell </a:t>
            </a:r>
            <a:r>
              <a:rPr lang="en-US" dirty="0" err="1" smtClean="0"/>
              <a:t>tumours</a:t>
            </a:r>
            <a:r>
              <a:rPr lang="en-US" dirty="0" smtClean="0"/>
              <a:t> (most cases are of seminoma) are susceptible to regression</a:t>
            </a:r>
          </a:p>
          <a:p>
            <a:r>
              <a:rPr lang="en-US" dirty="0" smtClean="0"/>
              <a:t>Many cases of pure adult testicular </a:t>
            </a:r>
            <a:r>
              <a:rPr lang="en-US" dirty="0" err="1" smtClean="0"/>
              <a:t>teratoma</a:t>
            </a:r>
            <a:r>
              <a:rPr lang="en-US" dirty="0" smtClean="0"/>
              <a:t> represent mixed GCT with regressed </a:t>
            </a:r>
            <a:r>
              <a:rPr lang="en-US" dirty="0" err="1" smtClean="0"/>
              <a:t>nonteratomatous</a:t>
            </a:r>
            <a:r>
              <a:rPr lang="en-US" dirty="0" smtClean="0"/>
              <a:t> components</a:t>
            </a:r>
          </a:p>
          <a:p>
            <a:r>
              <a:rPr lang="en-US" dirty="0" smtClean="0"/>
              <a:t>10% of patients who die of metastatic  germ cell </a:t>
            </a:r>
            <a:r>
              <a:rPr lang="en-US" dirty="0" err="1" smtClean="0"/>
              <a:t>tumour</a:t>
            </a:r>
            <a:r>
              <a:rPr lang="en-US" dirty="0" smtClean="0"/>
              <a:t> show “burnt out” primary testicular </a:t>
            </a:r>
            <a:r>
              <a:rPr lang="en-US" dirty="0" err="1" smtClean="0"/>
              <a:t>tumours</a:t>
            </a:r>
            <a:endParaRPr lang="en-GB" dirty="0"/>
          </a:p>
        </p:txBody>
      </p:sp>
    </p:spTree>
    <p:extLst>
      <p:ext uri="{BB962C8B-B14F-4D97-AF65-F5344CB8AC3E}">
        <p14:creationId xmlns:p14="http://schemas.microsoft.com/office/powerpoint/2010/main" val="81104115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1600200"/>
            <a:ext cx="8229600" cy="5257800"/>
          </a:xfrm>
        </p:spPr>
        <p:txBody>
          <a:bodyPr>
            <a:noAutofit/>
          </a:bodyPr>
          <a:lstStyle/>
          <a:p>
            <a:r>
              <a:rPr lang="en-US" sz="2800" dirty="0" smtClean="0"/>
              <a:t>Nodule or stellate scar in testis – ? regressed GCT</a:t>
            </a:r>
          </a:p>
          <a:p>
            <a:r>
              <a:rPr lang="en-US" sz="2800" dirty="0" err="1" smtClean="0"/>
              <a:t>Dysgenetic</a:t>
            </a:r>
            <a:r>
              <a:rPr lang="en-US" sz="2800" dirty="0" smtClean="0"/>
              <a:t> features (impaired spermatogenesis, tubular atrophy and </a:t>
            </a:r>
            <a:r>
              <a:rPr lang="en-US" sz="2800" dirty="0" err="1" smtClean="0"/>
              <a:t>microliths</a:t>
            </a:r>
            <a:r>
              <a:rPr lang="en-US" sz="2800" dirty="0" smtClean="0"/>
              <a:t>) in background testis</a:t>
            </a:r>
          </a:p>
          <a:p>
            <a:r>
              <a:rPr lang="en-US" sz="2800" dirty="0" err="1" smtClean="0"/>
              <a:t>Leydig</a:t>
            </a:r>
            <a:r>
              <a:rPr lang="en-US" sz="2800" dirty="0" smtClean="0"/>
              <a:t> cell hyperplasia common</a:t>
            </a:r>
          </a:p>
          <a:p>
            <a:r>
              <a:rPr lang="en-US" sz="2800" dirty="0" smtClean="0"/>
              <a:t>Fibrotic nodule - clusters </a:t>
            </a:r>
            <a:r>
              <a:rPr lang="en-US" sz="2800" dirty="0"/>
              <a:t>of </a:t>
            </a:r>
            <a:r>
              <a:rPr lang="en-US" sz="2800" dirty="0" err="1" smtClean="0"/>
              <a:t>haemosiderin</a:t>
            </a:r>
            <a:r>
              <a:rPr lang="en-US" sz="2800" dirty="0" smtClean="0"/>
              <a:t>, </a:t>
            </a:r>
            <a:r>
              <a:rPr lang="en-US" sz="2800" dirty="0" err="1" smtClean="0"/>
              <a:t>hyalinised</a:t>
            </a:r>
            <a:r>
              <a:rPr lang="en-US" sz="2800" dirty="0" smtClean="0"/>
              <a:t> </a:t>
            </a:r>
            <a:r>
              <a:rPr lang="en-US" sz="2800" dirty="0"/>
              <a:t>ghost tubules, many </a:t>
            </a:r>
            <a:r>
              <a:rPr lang="en-US" sz="2800" dirty="0" smtClean="0"/>
              <a:t>curvilinear small </a:t>
            </a:r>
            <a:r>
              <a:rPr lang="en-US" sz="2800" dirty="0"/>
              <a:t>vessels and </a:t>
            </a:r>
            <a:r>
              <a:rPr lang="en-US" sz="2800" dirty="0" err="1" smtClean="0"/>
              <a:t>lymphoplasmacytic</a:t>
            </a:r>
            <a:r>
              <a:rPr lang="en-US" sz="2800" dirty="0" smtClean="0"/>
              <a:t> infiltrates</a:t>
            </a:r>
            <a:endParaRPr lang="en-US" sz="2800" dirty="0"/>
          </a:p>
          <a:p>
            <a:r>
              <a:rPr lang="en-US" sz="2800" dirty="0" smtClean="0">
                <a:solidFill>
                  <a:srgbClr val="FF0000"/>
                </a:solidFill>
              </a:rPr>
              <a:t>TWO DIAGNOSTIC FEATURES – LARGE COARSE INTRATUBULAR CALCIFICATIONS AND IGCNU</a:t>
            </a:r>
          </a:p>
          <a:p>
            <a:r>
              <a:rPr lang="en-US" sz="2800" dirty="0" smtClean="0"/>
              <a:t>Diagnostic features in ~50</a:t>
            </a:r>
            <a:r>
              <a:rPr lang="en-US" sz="2800" dirty="0"/>
              <a:t>% </a:t>
            </a:r>
            <a:r>
              <a:rPr lang="en-US" sz="2800" dirty="0" smtClean="0"/>
              <a:t>cases, hence </a:t>
            </a:r>
            <a:r>
              <a:rPr lang="en-US" sz="2800" dirty="0"/>
              <a:t>the constellation of other findings must be relied </a:t>
            </a:r>
            <a:r>
              <a:rPr lang="en-US" sz="2800" dirty="0" smtClean="0"/>
              <a:t>upon</a:t>
            </a:r>
          </a:p>
        </p:txBody>
      </p:sp>
    </p:spTree>
    <p:extLst>
      <p:ext uri="{BB962C8B-B14F-4D97-AF65-F5344CB8AC3E}">
        <p14:creationId xmlns:p14="http://schemas.microsoft.com/office/powerpoint/2010/main" val="40569359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692696"/>
            <a:ext cx="6912768" cy="5328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5833170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116632"/>
            <a:ext cx="7200800" cy="6381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0926400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260648"/>
            <a:ext cx="6338837" cy="62099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6057128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404664"/>
            <a:ext cx="6336704" cy="5904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310731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25000" lnSpcReduction="20000"/>
          </a:bodyPr>
          <a:lstStyle/>
          <a:p>
            <a:r>
              <a:rPr lang="en-US" sz="12800" dirty="0"/>
              <a:t>Subtyping of regressed GCT </a:t>
            </a:r>
            <a:r>
              <a:rPr lang="en-US" sz="12800" dirty="0" smtClean="0"/>
              <a:t>– </a:t>
            </a:r>
            <a:r>
              <a:rPr lang="en-US" sz="12800" dirty="0"/>
              <a:t>not </a:t>
            </a:r>
            <a:r>
              <a:rPr lang="en-US" sz="12800" dirty="0" smtClean="0"/>
              <a:t>realistic</a:t>
            </a:r>
          </a:p>
          <a:p>
            <a:r>
              <a:rPr lang="en-US" sz="12800" dirty="0" smtClean="0">
                <a:solidFill>
                  <a:srgbClr val="FF0000"/>
                </a:solidFill>
              </a:rPr>
              <a:t>Ghost </a:t>
            </a:r>
            <a:r>
              <a:rPr lang="en-US" sz="12800" dirty="0">
                <a:solidFill>
                  <a:srgbClr val="FF0000"/>
                </a:solidFill>
              </a:rPr>
              <a:t>tubules &amp; </a:t>
            </a:r>
            <a:r>
              <a:rPr lang="en-US" sz="12800" dirty="0" err="1">
                <a:solidFill>
                  <a:srgbClr val="FF0000"/>
                </a:solidFill>
              </a:rPr>
              <a:t>intratubular</a:t>
            </a:r>
            <a:r>
              <a:rPr lang="en-US" sz="12800" dirty="0">
                <a:solidFill>
                  <a:srgbClr val="FF0000"/>
                </a:solidFill>
              </a:rPr>
              <a:t> </a:t>
            </a:r>
            <a:r>
              <a:rPr lang="en-US" sz="12800" dirty="0" smtClean="0">
                <a:solidFill>
                  <a:srgbClr val="FF0000"/>
                </a:solidFill>
              </a:rPr>
              <a:t>calcifications </a:t>
            </a:r>
          </a:p>
          <a:p>
            <a:r>
              <a:rPr lang="en-US" sz="12800" dirty="0"/>
              <a:t>Ghost tubules - likely from regression of </a:t>
            </a:r>
            <a:r>
              <a:rPr lang="en-US" sz="12800" dirty="0" err="1"/>
              <a:t>intertubular</a:t>
            </a:r>
            <a:r>
              <a:rPr lang="en-US" sz="12800" dirty="0"/>
              <a:t> </a:t>
            </a:r>
            <a:r>
              <a:rPr lang="en-US" sz="12800" dirty="0" err="1"/>
              <a:t>tumour</a:t>
            </a:r>
            <a:r>
              <a:rPr lang="en-US" sz="12800" dirty="0"/>
              <a:t>, common in </a:t>
            </a:r>
            <a:r>
              <a:rPr lang="en-US" sz="12800" dirty="0" smtClean="0"/>
              <a:t>seminoma</a:t>
            </a:r>
          </a:p>
          <a:p>
            <a:r>
              <a:rPr lang="en-US" sz="12800" dirty="0"/>
              <a:t>Coarse irregularly-shaped </a:t>
            </a:r>
            <a:r>
              <a:rPr lang="en-US" sz="12800" dirty="0" err="1"/>
              <a:t>intratubular</a:t>
            </a:r>
            <a:r>
              <a:rPr lang="en-US" sz="12800" dirty="0"/>
              <a:t> calcifications - regression of </a:t>
            </a:r>
            <a:r>
              <a:rPr lang="en-US" sz="12800" dirty="0" err="1"/>
              <a:t>intratubular</a:t>
            </a:r>
            <a:r>
              <a:rPr lang="en-US" sz="12800" dirty="0"/>
              <a:t> </a:t>
            </a:r>
            <a:r>
              <a:rPr lang="en-US" sz="12800" dirty="0" err="1"/>
              <a:t>embryonal</a:t>
            </a:r>
            <a:r>
              <a:rPr lang="en-US" sz="12800" dirty="0"/>
              <a:t> carcinoma. </a:t>
            </a:r>
            <a:r>
              <a:rPr lang="en-US" sz="12800" dirty="0" smtClean="0"/>
              <a:t>Calcifications </a:t>
            </a:r>
            <a:r>
              <a:rPr lang="en-US" sz="12800" dirty="0"/>
              <a:t>represent a dystrophic phenomenon in </a:t>
            </a:r>
            <a:r>
              <a:rPr lang="en-US" sz="12800" dirty="0" err="1"/>
              <a:t>comedotype</a:t>
            </a:r>
            <a:r>
              <a:rPr lang="en-US" sz="12800" dirty="0"/>
              <a:t> necrosis </a:t>
            </a:r>
            <a:r>
              <a:rPr lang="en-US" sz="12800" dirty="0" smtClean="0"/>
              <a:t>of </a:t>
            </a:r>
            <a:r>
              <a:rPr lang="en-US" sz="12800" dirty="0" err="1"/>
              <a:t>intratubular</a:t>
            </a:r>
            <a:r>
              <a:rPr lang="en-US" sz="12800" dirty="0"/>
              <a:t> </a:t>
            </a:r>
            <a:r>
              <a:rPr lang="en-US" sz="12800" dirty="0" err="1"/>
              <a:t>embryonal</a:t>
            </a:r>
            <a:r>
              <a:rPr lang="en-US" sz="12800" dirty="0"/>
              <a:t> carcinoma and often exceed the diameter of normal seminiferous tubules</a:t>
            </a:r>
          </a:p>
          <a:p>
            <a:endParaRPr lang="en-US" dirty="0"/>
          </a:p>
          <a:p>
            <a:endParaRPr lang="en-US" dirty="0"/>
          </a:p>
          <a:p>
            <a:endParaRPr lang="en-US" dirty="0"/>
          </a:p>
          <a:p>
            <a:endParaRPr lang="en-GB" dirty="0"/>
          </a:p>
        </p:txBody>
      </p:sp>
    </p:spTree>
    <p:extLst>
      <p:ext uri="{BB962C8B-B14F-4D97-AF65-F5344CB8AC3E}">
        <p14:creationId xmlns:p14="http://schemas.microsoft.com/office/powerpoint/2010/main" val="27583820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260648"/>
            <a:ext cx="6597724" cy="6523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517138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normAutofit/>
          </a:bodyPr>
          <a:lstStyle/>
          <a:p>
            <a:pPr marL="0" indent="0">
              <a:buNone/>
            </a:pPr>
            <a:r>
              <a:rPr lang="en-US" dirty="0" smtClean="0"/>
              <a:t>Reference: </a:t>
            </a:r>
            <a:r>
              <a:rPr lang="en-US" dirty="0" err="1" smtClean="0"/>
              <a:t>Balzer</a:t>
            </a:r>
            <a:r>
              <a:rPr lang="en-US" dirty="0" smtClean="0"/>
              <a:t> BL, </a:t>
            </a:r>
            <a:r>
              <a:rPr lang="en-US" dirty="0" err="1" smtClean="0"/>
              <a:t>Ulbright</a:t>
            </a:r>
            <a:r>
              <a:rPr lang="en-US" dirty="0" smtClean="0"/>
              <a:t> TM. Spontaneous regression of testicular germ cell tumors: an analysis of 42 cases. </a:t>
            </a:r>
            <a:r>
              <a:rPr lang="en-US" i="1" dirty="0" smtClean="0"/>
              <a:t>Am J </a:t>
            </a:r>
            <a:r>
              <a:rPr lang="en-US" i="1" dirty="0" err="1" smtClean="0"/>
              <a:t>Surg</a:t>
            </a:r>
            <a:r>
              <a:rPr lang="en-US" i="1" dirty="0" smtClean="0"/>
              <a:t> </a:t>
            </a:r>
            <a:r>
              <a:rPr lang="en-US" i="1" dirty="0" err="1" smtClean="0"/>
              <a:t>Pathol</a:t>
            </a:r>
            <a:r>
              <a:rPr lang="en-US" i="1" dirty="0" smtClean="0"/>
              <a:t>. 2006;30(7):858-865.  </a:t>
            </a:r>
          </a:p>
          <a:p>
            <a:endParaRPr lang="en-GB" dirty="0"/>
          </a:p>
        </p:txBody>
      </p:sp>
    </p:spTree>
    <p:extLst>
      <p:ext uri="{BB962C8B-B14F-4D97-AF65-F5344CB8AC3E}">
        <p14:creationId xmlns:p14="http://schemas.microsoft.com/office/powerpoint/2010/main" val="348028182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normAutofit/>
          </a:bodyPr>
          <a:lstStyle/>
          <a:p>
            <a:pPr algn="ctr">
              <a:buNone/>
            </a:pPr>
            <a:endParaRPr lang="en-US" sz="4400" b="1" dirty="0" smtClean="0"/>
          </a:p>
          <a:p>
            <a:pPr algn="ctr">
              <a:buNone/>
            </a:pPr>
            <a:r>
              <a:rPr lang="en-US" sz="4400" b="1" dirty="0" smtClean="0"/>
              <a:t>UPDATE IN STAGING TESTICULAR TUMOURS</a:t>
            </a:r>
            <a:endParaRPr lang="en-GB" sz="4400" b="1" dirty="0"/>
          </a:p>
        </p:txBody>
      </p:sp>
    </p:spTree>
    <p:extLst>
      <p:ext uri="{BB962C8B-B14F-4D97-AF65-F5344CB8AC3E}">
        <p14:creationId xmlns:p14="http://schemas.microsoft.com/office/powerpoint/2010/main" val="294284563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Primary </a:t>
            </a:r>
            <a:r>
              <a:rPr lang="en-US" dirty="0" err="1" smtClean="0"/>
              <a:t>Tumour</a:t>
            </a:r>
            <a:r>
              <a:rPr lang="en-US" dirty="0" smtClean="0"/>
              <a:t> 7</a:t>
            </a:r>
            <a:r>
              <a:rPr lang="en-US" baseline="30000" dirty="0" smtClean="0"/>
              <a:t>th</a:t>
            </a:r>
            <a:r>
              <a:rPr lang="en-US" dirty="0" smtClean="0"/>
              <a:t> </a:t>
            </a:r>
            <a:r>
              <a:rPr lang="en-US" dirty="0"/>
              <a:t>edition AJCC TNM</a:t>
            </a:r>
            <a:endParaRPr lang="en-GB" dirty="0"/>
          </a:p>
        </p:txBody>
      </p:sp>
      <p:sp>
        <p:nvSpPr>
          <p:cNvPr id="3" name="Content Placeholder 2"/>
          <p:cNvSpPr>
            <a:spLocks noGrp="1"/>
          </p:cNvSpPr>
          <p:nvPr>
            <p:ph idx="1"/>
          </p:nvPr>
        </p:nvSpPr>
        <p:spPr/>
        <p:txBody>
          <a:bodyPr>
            <a:normAutofit fontScale="92500"/>
          </a:bodyPr>
          <a:lstStyle/>
          <a:p>
            <a:pPr marL="0" indent="0">
              <a:buNone/>
            </a:pPr>
            <a:r>
              <a:rPr lang="en-GB" sz="2600" dirty="0" err="1" smtClean="0"/>
              <a:t>pTX</a:t>
            </a:r>
            <a:r>
              <a:rPr lang="en-GB" sz="2600" dirty="0"/>
              <a:t>: Cannot be assessed</a:t>
            </a:r>
          </a:p>
          <a:p>
            <a:pPr marL="0" indent="0">
              <a:buNone/>
            </a:pPr>
            <a:r>
              <a:rPr lang="en-US" sz="2600" dirty="0" smtClean="0"/>
              <a:t>pT0</a:t>
            </a:r>
            <a:r>
              <a:rPr lang="en-US" sz="2600" dirty="0"/>
              <a:t>: No evidence of primary </a:t>
            </a:r>
            <a:r>
              <a:rPr lang="en-US" sz="2600" dirty="0" err="1" smtClean="0"/>
              <a:t>tumour</a:t>
            </a:r>
            <a:endParaRPr lang="en-US" sz="2600" dirty="0"/>
          </a:p>
          <a:p>
            <a:pPr marL="0" indent="0">
              <a:buNone/>
            </a:pPr>
            <a:r>
              <a:rPr lang="en-GB" sz="2600" dirty="0" err="1" smtClean="0"/>
              <a:t>pTis</a:t>
            </a:r>
            <a:r>
              <a:rPr lang="en-GB" sz="2600" dirty="0"/>
              <a:t>: </a:t>
            </a:r>
            <a:r>
              <a:rPr lang="en-GB" sz="2600" dirty="0" err="1"/>
              <a:t>Intratubular</a:t>
            </a:r>
            <a:r>
              <a:rPr lang="en-GB" sz="2600" dirty="0"/>
              <a:t> germ cell neoplasia (carcinoma in situ)</a:t>
            </a:r>
          </a:p>
          <a:p>
            <a:pPr marL="0" indent="0">
              <a:buNone/>
            </a:pPr>
            <a:r>
              <a:rPr lang="en-US" sz="2600" b="1" dirty="0" smtClean="0">
                <a:solidFill>
                  <a:srgbClr val="FF0000"/>
                </a:solidFill>
              </a:rPr>
              <a:t>pT1</a:t>
            </a:r>
            <a:r>
              <a:rPr lang="en-US" sz="2600" b="1" dirty="0">
                <a:solidFill>
                  <a:srgbClr val="FF0000"/>
                </a:solidFill>
              </a:rPr>
              <a:t>: </a:t>
            </a:r>
            <a:r>
              <a:rPr lang="en-US" sz="2600" b="1" dirty="0" err="1" smtClean="0">
                <a:solidFill>
                  <a:srgbClr val="FF0000"/>
                </a:solidFill>
              </a:rPr>
              <a:t>Tumour</a:t>
            </a:r>
            <a:r>
              <a:rPr lang="en-US" sz="2600" b="1" dirty="0" smtClean="0">
                <a:solidFill>
                  <a:srgbClr val="FF0000"/>
                </a:solidFill>
              </a:rPr>
              <a:t> </a:t>
            </a:r>
            <a:r>
              <a:rPr lang="en-US" sz="2600" b="1" dirty="0">
                <a:solidFill>
                  <a:srgbClr val="FF0000"/>
                </a:solidFill>
              </a:rPr>
              <a:t>limited to the testis and epididymis without </a:t>
            </a:r>
            <a:r>
              <a:rPr lang="en-US" sz="2600" b="1" dirty="0" smtClean="0">
                <a:solidFill>
                  <a:srgbClr val="FF0000"/>
                </a:solidFill>
              </a:rPr>
              <a:t>LVI; </a:t>
            </a:r>
            <a:r>
              <a:rPr lang="en-US" sz="2600" b="1" dirty="0" err="1" smtClean="0">
                <a:solidFill>
                  <a:srgbClr val="FF0000"/>
                </a:solidFill>
              </a:rPr>
              <a:t>tumour</a:t>
            </a:r>
            <a:r>
              <a:rPr lang="en-US" sz="2600" b="1" dirty="0" smtClean="0">
                <a:solidFill>
                  <a:srgbClr val="FF0000"/>
                </a:solidFill>
              </a:rPr>
              <a:t> may </a:t>
            </a:r>
            <a:r>
              <a:rPr lang="it-IT" sz="2600" b="1" dirty="0" smtClean="0">
                <a:solidFill>
                  <a:srgbClr val="FF0000"/>
                </a:solidFill>
              </a:rPr>
              <a:t>invade </a:t>
            </a:r>
            <a:r>
              <a:rPr lang="it-IT" sz="2600" b="1" dirty="0">
                <a:solidFill>
                  <a:srgbClr val="FF0000"/>
                </a:solidFill>
              </a:rPr>
              <a:t>tunica albuginea but not </a:t>
            </a:r>
            <a:r>
              <a:rPr lang="it-IT" sz="2600" b="1" dirty="0" smtClean="0">
                <a:solidFill>
                  <a:srgbClr val="FF0000"/>
                </a:solidFill>
              </a:rPr>
              <a:t>tunica </a:t>
            </a:r>
            <a:r>
              <a:rPr lang="it-IT" sz="2600" b="1" dirty="0">
                <a:solidFill>
                  <a:srgbClr val="FF0000"/>
                </a:solidFill>
              </a:rPr>
              <a:t>vaginalis</a:t>
            </a:r>
          </a:p>
          <a:p>
            <a:pPr marL="0" indent="0">
              <a:buNone/>
            </a:pPr>
            <a:r>
              <a:rPr lang="en-US" sz="2600" b="1" dirty="0" smtClean="0">
                <a:solidFill>
                  <a:srgbClr val="FF0000"/>
                </a:solidFill>
              </a:rPr>
              <a:t>pT2</a:t>
            </a:r>
            <a:r>
              <a:rPr lang="en-US" sz="2600" b="1" dirty="0">
                <a:solidFill>
                  <a:srgbClr val="FF0000"/>
                </a:solidFill>
              </a:rPr>
              <a:t>: </a:t>
            </a:r>
            <a:r>
              <a:rPr lang="en-US" sz="2600" b="1" dirty="0" err="1" smtClean="0">
                <a:solidFill>
                  <a:srgbClr val="FF0000"/>
                </a:solidFill>
              </a:rPr>
              <a:t>Tumour</a:t>
            </a:r>
            <a:r>
              <a:rPr lang="en-US" sz="2600" b="1" dirty="0" smtClean="0">
                <a:solidFill>
                  <a:srgbClr val="FF0000"/>
                </a:solidFill>
              </a:rPr>
              <a:t> </a:t>
            </a:r>
            <a:r>
              <a:rPr lang="en-US" sz="2600" b="1" dirty="0">
                <a:solidFill>
                  <a:srgbClr val="FF0000"/>
                </a:solidFill>
              </a:rPr>
              <a:t>limited to the testis and epididymis </a:t>
            </a:r>
            <a:r>
              <a:rPr lang="en-US" sz="2600" b="1" dirty="0" smtClean="0">
                <a:solidFill>
                  <a:srgbClr val="FF0000"/>
                </a:solidFill>
              </a:rPr>
              <a:t>with  </a:t>
            </a:r>
            <a:r>
              <a:rPr lang="en-US" sz="2600" b="1" dirty="0">
                <a:solidFill>
                  <a:srgbClr val="FF0000"/>
                </a:solidFill>
              </a:rPr>
              <a:t>vascular/lymphatic invasion, or </a:t>
            </a:r>
            <a:r>
              <a:rPr lang="en-US" sz="2600" b="1" dirty="0" err="1" smtClean="0">
                <a:solidFill>
                  <a:srgbClr val="FF0000"/>
                </a:solidFill>
              </a:rPr>
              <a:t>tumour</a:t>
            </a:r>
            <a:r>
              <a:rPr lang="en-US" sz="2600" b="1" dirty="0" smtClean="0">
                <a:solidFill>
                  <a:srgbClr val="FF0000"/>
                </a:solidFill>
              </a:rPr>
              <a:t> extending </a:t>
            </a:r>
            <a:r>
              <a:rPr lang="en-US" sz="2600" b="1" dirty="0">
                <a:solidFill>
                  <a:srgbClr val="FF0000"/>
                </a:solidFill>
              </a:rPr>
              <a:t>through the tunica </a:t>
            </a:r>
            <a:r>
              <a:rPr lang="en-US" sz="2600" b="1" dirty="0" err="1">
                <a:solidFill>
                  <a:srgbClr val="FF0000"/>
                </a:solidFill>
              </a:rPr>
              <a:t>albuginea</a:t>
            </a:r>
            <a:r>
              <a:rPr lang="en-US" sz="2600" b="1" dirty="0">
                <a:solidFill>
                  <a:srgbClr val="FF0000"/>
                </a:solidFill>
              </a:rPr>
              <a:t> with involvement of the tunica </a:t>
            </a:r>
            <a:r>
              <a:rPr lang="en-US" sz="2600" b="1" dirty="0" err="1">
                <a:solidFill>
                  <a:srgbClr val="FF0000"/>
                </a:solidFill>
              </a:rPr>
              <a:t>vaginalis</a:t>
            </a:r>
            <a:endParaRPr lang="en-US" sz="2600" b="1" dirty="0">
              <a:solidFill>
                <a:srgbClr val="FF0000"/>
              </a:solidFill>
            </a:endParaRPr>
          </a:p>
          <a:p>
            <a:pPr marL="0" indent="0">
              <a:buNone/>
            </a:pPr>
            <a:r>
              <a:rPr lang="en-US" sz="2600" dirty="0" smtClean="0"/>
              <a:t>pT3</a:t>
            </a:r>
            <a:r>
              <a:rPr lang="en-US" sz="2600" dirty="0"/>
              <a:t>: </a:t>
            </a:r>
            <a:r>
              <a:rPr lang="en-US" sz="2600" dirty="0" smtClean="0"/>
              <a:t>Invades </a:t>
            </a:r>
            <a:r>
              <a:rPr lang="en-US" sz="2600" dirty="0"/>
              <a:t>the spermatic cord with or without </a:t>
            </a:r>
            <a:r>
              <a:rPr lang="en-US" sz="2600" dirty="0" smtClean="0"/>
              <a:t>LVI</a:t>
            </a:r>
            <a:endParaRPr lang="en-US" sz="2600" dirty="0"/>
          </a:p>
          <a:p>
            <a:pPr marL="0" indent="0">
              <a:buNone/>
            </a:pPr>
            <a:r>
              <a:rPr lang="en-US" sz="2600" dirty="0" smtClean="0"/>
              <a:t>pT4</a:t>
            </a:r>
            <a:r>
              <a:rPr lang="en-US" sz="2600" dirty="0"/>
              <a:t>: </a:t>
            </a:r>
            <a:r>
              <a:rPr lang="en-US" sz="2600" dirty="0" smtClean="0"/>
              <a:t>Invades </a:t>
            </a:r>
            <a:r>
              <a:rPr lang="en-US" sz="2600" dirty="0"/>
              <a:t>the scrotum with or without </a:t>
            </a:r>
            <a:r>
              <a:rPr lang="en-US" sz="2600" dirty="0" smtClean="0"/>
              <a:t>LVI</a:t>
            </a:r>
          </a:p>
          <a:p>
            <a:endParaRPr lang="en-US" sz="2600" dirty="0" smtClean="0"/>
          </a:p>
          <a:p>
            <a:endParaRPr lang="en-GB" dirty="0"/>
          </a:p>
        </p:txBody>
      </p:sp>
    </p:spTree>
    <p:extLst>
      <p:ext uri="{BB962C8B-B14F-4D97-AF65-F5344CB8AC3E}">
        <p14:creationId xmlns:p14="http://schemas.microsoft.com/office/powerpoint/2010/main" val="341339351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10000"/>
          </a:bodyPr>
          <a:lstStyle/>
          <a:p>
            <a:r>
              <a:rPr lang="en-US" dirty="0" smtClean="0"/>
              <a:t>Rete </a:t>
            </a:r>
            <a:r>
              <a:rPr lang="en-US" dirty="0"/>
              <a:t>testis invasion </a:t>
            </a:r>
            <a:r>
              <a:rPr lang="en-US" dirty="0" smtClean="0"/>
              <a:t>- invasive </a:t>
            </a:r>
            <a:r>
              <a:rPr lang="en-US" dirty="0" err="1"/>
              <a:t>tumour</a:t>
            </a:r>
            <a:r>
              <a:rPr lang="en-US" dirty="0"/>
              <a:t> involves the rete testis </a:t>
            </a:r>
            <a:r>
              <a:rPr lang="en-US" dirty="0" err="1"/>
              <a:t>stroma</a:t>
            </a:r>
            <a:r>
              <a:rPr lang="en-US" dirty="0"/>
              <a:t>, with or without luminal </a:t>
            </a:r>
            <a:r>
              <a:rPr lang="en-US" dirty="0" smtClean="0"/>
              <a:t>involvement</a:t>
            </a:r>
          </a:p>
          <a:p>
            <a:r>
              <a:rPr lang="en-US" dirty="0" err="1" smtClean="0"/>
              <a:t>Pagetoid</a:t>
            </a:r>
            <a:r>
              <a:rPr lang="en-US" dirty="0" smtClean="0"/>
              <a:t> </a:t>
            </a:r>
            <a:r>
              <a:rPr lang="en-US" dirty="0"/>
              <a:t>extension of </a:t>
            </a:r>
            <a:r>
              <a:rPr lang="en-US" dirty="0" smtClean="0"/>
              <a:t>IGCNU </a:t>
            </a:r>
            <a:r>
              <a:rPr lang="en-US" dirty="0"/>
              <a:t>into the rete testis should not be considered rete testis </a:t>
            </a:r>
            <a:r>
              <a:rPr lang="en-US" dirty="0" smtClean="0"/>
              <a:t>invasion</a:t>
            </a:r>
          </a:p>
          <a:p>
            <a:r>
              <a:rPr lang="en-US" dirty="0" smtClean="0"/>
              <a:t>Rete </a:t>
            </a:r>
            <a:r>
              <a:rPr lang="en-US" dirty="0"/>
              <a:t>testis and </a:t>
            </a:r>
            <a:r>
              <a:rPr lang="en-US" dirty="0" err="1"/>
              <a:t>hilar</a:t>
            </a:r>
            <a:r>
              <a:rPr lang="en-US" dirty="0"/>
              <a:t> soft tissue invasion have predictive value for metastatic disease in patients with </a:t>
            </a:r>
            <a:r>
              <a:rPr lang="en-US" dirty="0" err="1"/>
              <a:t>nonseminomatous</a:t>
            </a:r>
            <a:r>
              <a:rPr lang="en-US" dirty="0"/>
              <a:t> </a:t>
            </a:r>
            <a:r>
              <a:rPr lang="en-US" dirty="0" smtClean="0"/>
              <a:t>GCTs</a:t>
            </a:r>
          </a:p>
          <a:p>
            <a:r>
              <a:rPr lang="en-US" b="1" dirty="0">
                <a:solidFill>
                  <a:srgbClr val="FF0000"/>
                </a:solidFill>
              </a:rPr>
              <a:t>8th edition of AJCC TNM </a:t>
            </a:r>
            <a:r>
              <a:rPr lang="en-US" b="1" dirty="0" smtClean="0">
                <a:solidFill>
                  <a:srgbClr val="FF0000"/>
                </a:solidFill>
              </a:rPr>
              <a:t>- invasion </a:t>
            </a:r>
            <a:r>
              <a:rPr lang="en-US" b="1" dirty="0">
                <a:solidFill>
                  <a:srgbClr val="FF0000"/>
                </a:solidFill>
              </a:rPr>
              <a:t>of epididymis and </a:t>
            </a:r>
            <a:r>
              <a:rPr lang="en-US" b="1" dirty="0" err="1">
                <a:solidFill>
                  <a:srgbClr val="FF0000"/>
                </a:solidFill>
              </a:rPr>
              <a:t>hilar</a:t>
            </a:r>
            <a:r>
              <a:rPr lang="en-US" b="1" dirty="0">
                <a:solidFill>
                  <a:srgbClr val="FF0000"/>
                </a:solidFill>
              </a:rPr>
              <a:t> soft tissue </a:t>
            </a:r>
            <a:r>
              <a:rPr lang="en-US" b="1" dirty="0" smtClean="0">
                <a:solidFill>
                  <a:srgbClr val="FF0000"/>
                </a:solidFill>
              </a:rPr>
              <a:t>staged pT2 from Jan 2018 </a:t>
            </a:r>
            <a:endParaRPr lang="en-US" b="1" dirty="0">
              <a:solidFill>
                <a:srgbClr val="FF0000"/>
              </a:solidFill>
            </a:endParaRPr>
          </a:p>
          <a:p>
            <a:endParaRPr lang="en-GB" dirty="0">
              <a:solidFill>
                <a:srgbClr val="FF0000"/>
              </a:solidFill>
            </a:endParaRPr>
          </a:p>
        </p:txBody>
      </p:sp>
    </p:spTree>
    <p:extLst>
      <p:ext uri="{BB962C8B-B14F-4D97-AF65-F5344CB8AC3E}">
        <p14:creationId xmlns:p14="http://schemas.microsoft.com/office/powerpoint/2010/main" val="115400049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Primary </a:t>
            </a:r>
            <a:r>
              <a:rPr lang="en-US" dirty="0" err="1" smtClean="0"/>
              <a:t>Tumour</a:t>
            </a:r>
            <a:r>
              <a:rPr lang="en-US" dirty="0" smtClean="0"/>
              <a:t> 8</a:t>
            </a:r>
            <a:r>
              <a:rPr lang="en-US" baseline="30000" dirty="0" smtClean="0"/>
              <a:t>th</a:t>
            </a:r>
            <a:r>
              <a:rPr lang="en-US" dirty="0" smtClean="0"/>
              <a:t> edition AJCC TNM</a:t>
            </a:r>
            <a:endParaRPr lang="en-GB" dirty="0"/>
          </a:p>
        </p:txBody>
      </p:sp>
      <p:sp>
        <p:nvSpPr>
          <p:cNvPr id="3" name="Content Placeholder 2"/>
          <p:cNvSpPr>
            <a:spLocks noGrp="1"/>
          </p:cNvSpPr>
          <p:nvPr>
            <p:ph idx="1"/>
          </p:nvPr>
        </p:nvSpPr>
        <p:spPr>
          <a:xfrm>
            <a:off x="467544" y="1628800"/>
            <a:ext cx="8229600" cy="5112568"/>
          </a:xfrm>
        </p:spPr>
        <p:txBody>
          <a:bodyPr>
            <a:noAutofit/>
          </a:bodyPr>
          <a:lstStyle/>
          <a:p>
            <a:pPr marL="0" indent="0">
              <a:buNone/>
            </a:pPr>
            <a:r>
              <a:rPr lang="en-US" sz="2000" dirty="0" smtClean="0"/>
              <a:t>pT1</a:t>
            </a:r>
            <a:r>
              <a:rPr lang="en-US" sz="2000" dirty="0"/>
              <a:t>: </a:t>
            </a:r>
            <a:r>
              <a:rPr lang="en-US" sz="2000" dirty="0" err="1" smtClean="0"/>
              <a:t>Tumour</a:t>
            </a:r>
            <a:r>
              <a:rPr lang="en-US" sz="2000" dirty="0" smtClean="0"/>
              <a:t> </a:t>
            </a:r>
            <a:r>
              <a:rPr lang="en-US" sz="2000" dirty="0"/>
              <a:t>limited to testis (including </a:t>
            </a:r>
            <a:r>
              <a:rPr lang="en-US" sz="2000" dirty="0" smtClean="0"/>
              <a:t>rete testis invasion) without LVI </a:t>
            </a:r>
            <a:endParaRPr lang="en-US" sz="2000" dirty="0"/>
          </a:p>
          <a:p>
            <a:pPr marL="0" indent="0">
              <a:buNone/>
            </a:pPr>
            <a:r>
              <a:rPr lang="en-US" sz="2000" dirty="0" smtClean="0"/>
              <a:t>        - pT1a</a:t>
            </a:r>
            <a:r>
              <a:rPr lang="en-US" sz="2000" dirty="0"/>
              <a:t>: </a:t>
            </a:r>
            <a:r>
              <a:rPr lang="en-US" sz="2000" dirty="0" err="1" smtClean="0"/>
              <a:t>Tumour</a:t>
            </a:r>
            <a:r>
              <a:rPr lang="en-US" sz="2000" dirty="0" smtClean="0"/>
              <a:t> </a:t>
            </a:r>
            <a:r>
              <a:rPr lang="en-US" sz="2000" dirty="0"/>
              <a:t>smaller than 3 </a:t>
            </a:r>
            <a:r>
              <a:rPr lang="en-US" sz="2000" dirty="0" smtClean="0"/>
              <a:t>cm (for seminoma only)</a:t>
            </a:r>
            <a:endParaRPr lang="en-US" sz="2000" dirty="0"/>
          </a:p>
          <a:p>
            <a:pPr marL="0" indent="0">
              <a:buNone/>
            </a:pPr>
            <a:r>
              <a:rPr lang="en-US" sz="2000" dirty="0" smtClean="0"/>
              <a:t>        - pT1b</a:t>
            </a:r>
            <a:r>
              <a:rPr lang="en-US" sz="2000" dirty="0"/>
              <a:t>: </a:t>
            </a:r>
            <a:r>
              <a:rPr lang="en-US" sz="2000" dirty="0" err="1" smtClean="0"/>
              <a:t>Tumour</a:t>
            </a:r>
            <a:r>
              <a:rPr lang="en-US" sz="2000" dirty="0" smtClean="0"/>
              <a:t> </a:t>
            </a:r>
            <a:r>
              <a:rPr lang="en-US" sz="2000" dirty="0"/>
              <a:t>3 cm or </a:t>
            </a:r>
            <a:r>
              <a:rPr lang="en-US" sz="2000" dirty="0" smtClean="0"/>
              <a:t>larger(for seminoma only)</a:t>
            </a:r>
            <a:r>
              <a:rPr lang="en-US" sz="2000" baseline="30000" dirty="0" smtClean="0"/>
              <a:t> </a:t>
            </a:r>
            <a:endParaRPr lang="en-US" sz="2000" dirty="0"/>
          </a:p>
          <a:p>
            <a:pPr marL="0" indent="0">
              <a:buNone/>
            </a:pPr>
            <a:r>
              <a:rPr lang="en-US" sz="2000" dirty="0" smtClean="0"/>
              <a:t>pT2</a:t>
            </a:r>
            <a:r>
              <a:rPr lang="en-US" sz="2000" dirty="0"/>
              <a:t>: </a:t>
            </a:r>
            <a:r>
              <a:rPr lang="en-US" sz="2000" dirty="0" err="1" smtClean="0"/>
              <a:t>Tumour</a:t>
            </a:r>
            <a:r>
              <a:rPr lang="en-US" sz="2000" dirty="0" smtClean="0"/>
              <a:t> </a:t>
            </a:r>
            <a:r>
              <a:rPr lang="en-US" sz="2000" dirty="0"/>
              <a:t>limited to testis (including </a:t>
            </a:r>
            <a:r>
              <a:rPr lang="en-US" sz="2000" dirty="0" smtClean="0"/>
              <a:t>rete testis invasion) </a:t>
            </a:r>
            <a:r>
              <a:rPr lang="en-US" sz="2000" dirty="0"/>
              <a:t>with </a:t>
            </a:r>
            <a:r>
              <a:rPr lang="en-US" sz="2000" dirty="0" smtClean="0"/>
              <a:t>LVI  </a:t>
            </a:r>
          </a:p>
          <a:p>
            <a:pPr marL="0" indent="0">
              <a:buNone/>
            </a:pPr>
            <a:r>
              <a:rPr lang="en-US" sz="2000" dirty="0"/>
              <a:t> </a:t>
            </a:r>
            <a:r>
              <a:rPr lang="en-US" sz="2000" dirty="0" smtClean="0"/>
              <a:t>                                        OR</a:t>
            </a:r>
          </a:p>
          <a:p>
            <a:pPr marL="0" indent="0">
              <a:buNone/>
            </a:pPr>
            <a:r>
              <a:rPr lang="en-US" sz="2000" dirty="0" smtClean="0"/>
              <a:t>         </a:t>
            </a:r>
            <a:r>
              <a:rPr lang="en-GB" sz="2000" dirty="0" smtClean="0">
                <a:solidFill>
                  <a:srgbClr val="FF0000"/>
                </a:solidFill>
              </a:rPr>
              <a:t>Tumour </a:t>
            </a:r>
            <a:r>
              <a:rPr lang="en-GB" sz="2000" dirty="0">
                <a:solidFill>
                  <a:srgbClr val="FF0000"/>
                </a:solidFill>
              </a:rPr>
              <a:t>invading </a:t>
            </a:r>
            <a:r>
              <a:rPr lang="en-GB" sz="2000" dirty="0" err="1">
                <a:solidFill>
                  <a:srgbClr val="FF0000"/>
                </a:solidFill>
              </a:rPr>
              <a:t>hilar</a:t>
            </a:r>
            <a:r>
              <a:rPr lang="en-GB" sz="2000" dirty="0">
                <a:solidFill>
                  <a:srgbClr val="FF0000"/>
                </a:solidFill>
              </a:rPr>
              <a:t> soft tissue </a:t>
            </a:r>
            <a:r>
              <a:rPr lang="en-GB" sz="2000" dirty="0" smtClean="0">
                <a:solidFill>
                  <a:srgbClr val="FF0000"/>
                </a:solidFill>
              </a:rPr>
              <a:t>+/- LVI  </a:t>
            </a:r>
          </a:p>
          <a:p>
            <a:pPr marL="0" indent="0">
              <a:buNone/>
            </a:pPr>
            <a:r>
              <a:rPr lang="en-GB" sz="2000" dirty="0">
                <a:solidFill>
                  <a:srgbClr val="FF0000"/>
                </a:solidFill>
              </a:rPr>
              <a:t> </a:t>
            </a:r>
            <a:r>
              <a:rPr lang="en-GB" sz="2000" dirty="0" smtClean="0">
                <a:solidFill>
                  <a:srgbClr val="FF0000"/>
                </a:solidFill>
              </a:rPr>
              <a:t>                                        OR</a:t>
            </a:r>
          </a:p>
          <a:p>
            <a:pPr marL="0" indent="0">
              <a:buNone/>
            </a:pPr>
            <a:r>
              <a:rPr lang="en-GB" sz="2000" dirty="0" smtClean="0">
                <a:solidFill>
                  <a:srgbClr val="FF0000"/>
                </a:solidFill>
              </a:rPr>
              <a:t>          Tumour invading the </a:t>
            </a:r>
            <a:r>
              <a:rPr lang="en-GB" sz="2000" dirty="0">
                <a:solidFill>
                  <a:srgbClr val="FF0000"/>
                </a:solidFill>
              </a:rPr>
              <a:t>epididymis </a:t>
            </a:r>
            <a:r>
              <a:rPr lang="en-GB" sz="2000" dirty="0" smtClean="0">
                <a:solidFill>
                  <a:srgbClr val="FF0000"/>
                </a:solidFill>
              </a:rPr>
              <a:t>+/- LVI </a:t>
            </a:r>
          </a:p>
          <a:p>
            <a:pPr marL="0" indent="0">
              <a:buNone/>
            </a:pPr>
            <a:r>
              <a:rPr lang="en-GB" sz="2000" dirty="0" smtClean="0">
                <a:solidFill>
                  <a:srgbClr val="FF0000"/>
                </a:solidFill>
              </a:rPr>
              <a:t>                                         OR</a:t>
            </a:r>
          </a:p>
          <a:p>
            <a:pPr marL="0" indent="0">
              <a:buNone/>
            </a:pPr>
            <a:r>
              <a:rPr lang="en-GB" sz="2000" dirty="0" smtClean="0">
                <a:solidFill>
                  <a:srgbClr val="FF0000"/>
                </a:solidFill>
              </a:rPr>
              <a:t>         </a:t>
            </a:r>
            <a:r>
              <a:rPr lang="en-GB" sz="2000" dirty="0" smtClean="0"/>
              <a:t>Tumour penetrating visceral </a:t>
            </a:r>
            <a:r>
              <a:rPr lang="en-GB" sz="2000" dirty="0" err="1" smtClean="0"/>
              <a:t>mesothelial</a:t>
            </a:r>
            <a:r>
              <a:rPr lang="en-GB" sz="2000" dirty="0" smtClean="0"/>
              <a:t> layer covering the external             surface of tunica </a:t>
            </a:r>
            <a:r>
              <a:rPr lang="en-GB" sz="2000" dirty="0" err="1" smtClean="0"/>
              <a:t>albuginea</a:t>
            </a:r>
            <a:r>
              <a:rPr lang="en-GB" sz="2000" dirty="0" smtClean="0"/>
              <a:t>, +/- LVI </a:t>
            </a:r>
          </a:p>
          <a:p>
            <a:pPr marL="0" indent="0">
              <a:buNone/>
            </a:pPr>
            <a:r>
              <a:rPr lang="en-US" sz="2000" dirty="0" smtClean="0"/>
              <a:t>pT3</a:t>
            </a:r>
            <a:r>
              <a:rPr lang="en-US" sz="2000" dirty="0"/>
              <a:t>: </a:t>
            </a:r>
            <a:r>
              <a:rPr lang="en-US" sz="2000" dirty="0" err="1" smtClean="0"/>
              <a:t>Tumour</a:t>
            </a:r>
            <a:r>
              <a:rPr lang="en-US" sz="2000" dirty="0" smtClean="0"/>
              <a:t> </a:t>
            </a:r>
            <a:r>
              <a:rPr lang="en-US" sz="2000" dirty="0">
                <a:solidFill>
                  <a:srgbClr val="FF0000"/>
                </a:solidFill>
              </a:rPr>
              <a:t>directly invades </a:t>
            </a:r>
            <a:r>
              <a:rPr lang="en-US" sz="2000" dirty="0"/>
              <a:t>spermatic cord soft tissue +/- LVSI</a:t>
            </a:r>
          </a:p>
          <a:p>
            <a:pPr marL="0" indent="0">
              <a:buNone/>
            </a:pPr>
            <a:r>
              <a:rPr lang="en-US" sz="2000" dirty="0" smtClean="0"/>
              <a:t>pT4</a:t>
            </a:r>
            <a:r>
              <a:rPr lang="en-US" sz="2000" dirty="0"/>
              <a:t>: </a:t>
            </a:r>
            <a:r>
              <a:rPr lang="en-US" sz="2000" dirty="0" err="1" smtClean="0"/>
              <a:t>Tumour</a:t>
            </a:r>
            <a:r>
              <a:rPr lang="en-US" sz="2000" dirty="0" smtClean="0"/>
              <a:t> </a:t>
            </a:r>
            <a:r>
              <a:rPr lang="en-US" sz="2000" dirty="0"/>
              <a:t>invades scrotum with or without </a:t>
            </a:r>
            <a:r>
              <a:rPr lang="en-US" sz="2000" dirty="0" err="1"/>
              <a:t>lymphovascular</a:t>
            </a:r>
            <a:r>
              <a:rPr lang="en-US" sz="2000" dirty="0"/>
              <a:t> invasion </a:t>
            </a:r>
            <a:endParaRPr lang="en-US" sz="2000" dirty="0" smtClean="0"/>
          </a:p>
        </p:txBody>
      </p:sp>
    </p:spTree>
    <p:extLst>
      <p:ext uri="{BB962C8B-B14F-4D97-AF65-F5344CB8AC3E}">
        <p14:creationId xmlns:p14="http://schemas.microsoft.com/office/powerpoint/2010/main" val="391497781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Distant Metastases</a:t>
            </a:r>
            <a:endParaRPr lang="en-GB" dirty="0"/>
          </a:p>
        </p:txBody>
      </p:sp>
      <p:sp>
        <p:nvSpPr>
          <p:cNvPr id="3" name="Content Placeholder 2"/>
          <p:cNvSpPr>
            <a:spLocks noGrp="1"/>
          </p:cNvSpPr>
          <p:nvPr>
            <p:ph idx="1"/>
          </p:nvPr>
        </p:nvSpPr>
        <p:spPr/>
        <p:txBody>
          <a:bodyPr>
            <a:noAutofit/>
          </a:bodyPr>
          <a:lstStyle/>
          <a:p>
            <a:pPr marL="0" indent="0">
              <a:buNone/>
            </a:pPr>
            <a:r>
              <a:rPr lang="en-GB" sz="2400" b="1" dirty="0" smtClean="0"/>
              <a:t>7th EDITION AJCC TNM</a:t>
            </a:r>
          </a:p>
          <a:p>
            <a:r>
              <a:rPr lang="en-US" sz="2400" dirty="0" smtClean="0"/>
              <a:t>pM1a: </a:t>
            </a:r>
            <a:r>
              <a:rPr lang="en-US" sz="2400" dirty="0" err="1" smtClean="0"/>
              <a:t>Nonregional</a:t>
            </a:r>
            <a:r>
              <a:rPr lang="en-US" sz="2400" dirty="0" smtClean="0"/>
              <a:t> nodal or pulmonary </a:t>
            </a:r>
            <a:r>
              <a:rPr lang="en-US" sz="2400" dirty="0" err="1" smtClean="0"/>
              <a:t>mets</a:t>
            </a:r>
            <a:endParaRPr lang="en-US" sz="2400" dirty="0" smtClean="0"/>
          </a:p>
          <a:p>
            <a:r>
              <a:rPr lang="en-US" sz="2400" dirty="0" smtClean="0"/>
              <a:t>pM1b: Distant metastasis other than to </a:t>
            </a:r>
            <a:r>
              <a:rPr lang="en-US" sz="2400" dirty="0" err="1" smtClean="0"/>
              <a:t>nonregional</a:t>
            </a:r>
            <a:r>
              <a:rPr lang="en-US" sz="2400" dirty="0" smtClean="0"/>
              <a:t> lymph nodes and lung</a:t>
            </a:r>
          </a:p>
          <a:p>
            <a:pPr marL="0" indent="0">
              <a:buNone/>
            </a:pPr>
            <a:r>
              <a:rPr lang="en-US" sz="2400" b="1" dirty="0" smtClean="0"/>
              <a:t>8th EDITION AJCC TNM</a:t>
            </a:r>
            <a:endParaRPr lang="en-GB" sz="2400" b="1" dirty="0" smtClean="0"/>
          </a:p>
          <a:p>
            <a:r>
              <a:rPr lang="en-GB" sz="2400" dirty="0" smtClean="0"/>
              <a:t>pM1a: </a:t>
            </a:r>
            <a:r>
              <a:rPr lang="en-GB" sz="2400" dirty="0" err="1" smtClean="0"/>
              <a:t>Nonretroperitoneal</a:t>
            </a:r>
            <a:r>
              <a:rPr lang="en-GB" sz="2400" dirty="0" smtClean="0"/>
              <a:t> LN or pulmonary </a:t>
            </a:r>
            <a:r>
              <a:rPr lang="en-GB" sz="2400" dirty="0" err="1" smtClean="0"/>
              <a:t>mets</a:t>
            </a:r>
            <a:r>
              <a:rPr lang="en-GB" sz="2400" dirty="0" smtClean="0"/>
              <a:t> </a:t>
            </a:r>
          </a:p>
          <a:p>
            <a:r>
              <a:rPr lang="en-GB" sz="2400" dirty="0" smtClean="0"/>
              <a:t>pM1b: </a:t>
            </a:r>
            <a:r>
              <a:rPr lang="en-GB" sz="2400" dirty="0" err="1" smtClean="0"/>
              <a:t>Nonpulmonary</a:t>
            </a:r>
            <a:r>
              <a:rPr lang="en-GB" sz="2400" dirty="0" smtClean="0"/>
              <a:t> visceral metastases </a:t>
            </a:r>
          </a:p>
          <a:p>
            <a:r>
              <a:rPr lang="en-US" sz="2400" dirty="0" smtClean="0">
                <a:solidFill>
                  <a:srgbClr val="FF0000"/>
                </a:solidFill>
              </a:rPr>
              <a:t>Discontinuous involvement of the spermatic cord soft tissue </a:t>
            </a:r>
            <a:r>
              <a:rPr lang="en-US" sz="2400" dirty="0" smtClean="0"/>
              <a:t>via a vascular thrombus is better regarded as a metastatic deposit (pM1). Presence of only an intravascular </a:t>
            </a:r>
            <a:r>
              <a:rPr lang="en-US" sz="2400" dirty="0" err="1" smtClean="0"/>
              <a:t>tumour</a:t>
            </a:r>
            <a:r>
              <a:rPr lang="en-US" sz="2400" dirty="0" smtClean="0"/>
              <a:t> in the spermatic cord in the absence of parenchymal invasion is considered pT2</a:t>
            </a:r>
            <a:endParaRPr lang="en-GB" sz="2400" dirty="0"/>
          </a:p>
        </p:txBody>
      </p:sp>
    </p:spTree>
    <p:extLst>
      <p:ext uri="{BB962C8B-B14F-4D97-AF65-F5344CB8AC3E}">
        <p14:creationId xmlns:p14="http://schemas.microsoft.com/office/powerpoint/2010/main" val="237308212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Regional nodes </a:t>
            </a:r>
            <a:r>
              <a:rPr lang="en-US" dirty="0"/>
              <a:t>(</a:t>
            </a:r>
            <a:r>
              <a:rPr lang="en-US" dirty="0" err="1" smtClean="0"/>
              <a:t>pN</a:t>
            </a:r>
            <a:r>
              <a:rPr lang="en-US" dirty="0" smtClean="0"/>
              <a:t>) 7</a:t>
            </a:r>
            <a:r>
              <a:rPr lang="en-US" baseline="30000" dirty="0" smtClean="0"/>
              <a:t>th </a:t>
            </a:r>
            <a:r>
              <a:rPr lang="en-US" dirty="0" smtClean="0"/>
              <a:t> and 8</a:t>
            </a:r>
            <a:r>
              <a:rPr lang="en-US" baseline="30000" dirty="0" smtClean="0"/>
              <a:t>th</a:t>
            </a:r>
            <a:r>
              <a:rPr lang="en-US" dirty="0" smtClean="0"/>
              <a:t> edition </a:t>
            </a:r>
            <a:r>
              <a:rPr lang="en-US" dirty="0"/>
              <a:t>AJCC TNM</a:t>
            </a:r>
            <a:endParaRPr lang="en-GB" dirty="0"/>
          </a:p>
        </p:txBody>
      </p:sp>
      <p:sp>
        <p:nvSpPr>
          <p:cNvPr id="3" name="Content Placeholder 2"/>
          <p:cNvSpPr>
            <a:spLocks noGrp="1"/>
          </p:cNvSpPr>
          <p:nvPr>
            <p:ph idx="1"/>
          </p:nvPr>
        </p:nvSpPr>
        <p:spPr/>
        <p:txBody>
          <a:bodyPr>
            <a:normAutofit fontScale="85000" lnSpcReduction="10000"/>
          </a:bodyPr>
          <a:lstStyle/>
          <a:p>
            <a:r>
              <a:rPr lang="en-GB" dirty="0" err="1" smtClean="0"/>
              <a:t>pNX</a:t>
            </a:r>
            <a:r>
              <a:rPr lang="en-GB" dirty="0"/>
              <a:t>: Cannot be assessed</a:t>
            </a:r>
          </a:p>
          <a:p>
            <a:r>
              <a:rPr lang="en-GB" dirty="0" smtClean="0"/>
              <a:t>pN0</a:t>
            </a:r>
            <a:r>
              <a:rPr lang="en-GB" dirty="0"/>
              <a:t>: No regional lymph node metastasis</a:t>
            </a:r>
          </a:p>
          <a:p>
            <a:r>
              <a:rPr lang="en-US" dirty="0" smtClean="0"/>
              <a:t>pN1</a:t>
            </a:r>
            <a:r>
              <a:rPr lang="en-US" dirty="0"/>
              <a:t>: Metastasis with a lymph node mass 2 cm or less in greatest dimension and less than or </a:t>
            </a:r>
            <a:r>
              <a:rPr lang="en-US" dirty="0" smtClean="0"/>
              <a:t>equal to </a:t>
            </a:r>
            <a:r>
              <a:rPr lang="en-US" dirty="0"/>
              <a:t>5 nodes positive, none more than 2 cm in greatest dimension</a:t>
            </a:r>
          </a:p>
          <a:p>
            <a:r>
              <a:rPr lang="en-US" dirty="0" smtClean="0"/>
              <a:t>pN2</a:t>
            </a:r>
            <a:r>
              <a:rPr lang="en-US" dirty="0"/>
              <a:t>: Metastasis with a lymph node mass more than 2 cm but not more than 5 cm in </a:t>
            </a:r>
            <a:r>
              <a:rPr lang="en-US" dirty="0" smtClean="0"/>
              <a:t>greatest dimension</a:t>
            </a:r>
            <a:r>
              <a:rPr lang="en-US" dirty="0"/>
              <a:t>; or more than 5 nodes positive, none more than 5 cm; or evidence of </a:t>
            </a:r>
            <a:r>
              <a:rPr lang="en-US" dirty="0" err="1" smtClean="0"/>
              <a:t>extranodal</a:t>
            </a:r>
            <a:r>
              <a:rPr lang="en-US" dirty="0" smtClean="0"/>
              <a:t> </a:t>
            </a:r>
            <a:r>
              <a:rPr lang="en-GB" dirty="0" smtClean="0"/>
              <a:t>extension </a:t>
            </a:r>
            <a:r>
              <a:rPr lang="en-GB" dirty="0"/>
              <a:t>of </a:t>
            </a:r>
            <a:r>
              <a:rPr lang="en-GB" dirty="0" smtClean="0"/>
              <a:t>tumour</a:t>
            </a:r>
            <a:endParaRPr lang="en-GB" dirty="0"/>
          </a:p>
          <a:p>
            <a:r>
              <a:rPr lang="en-US" dirty="0" smtClean="0"/>
              <a:t>pN3</a:t>
            </a:r>
            <a:r>
              <a:rPr lang="en-US" dirty="0"/>
              <a:t>: Metastasis in a lymph node more than 5 cm in greatest </a:t>
            </a:r>
            <a:r>
              <a:rPr lang="en-US" dirty="0" smtClean="0"/>
              <a:t>dimension</a:t>
            </a:r>
          </a:p>
          <a:p>
            <a:endParaRPr lang="en-US" dirty="0"/>
          </a:p>
        </p:txBody>
      </p:sp>
    </p:spTree>
    <p:extLst>
      <p:ext uri="{BB962C8B-B14F-4D97-AF65-F5344CB8AC3E}">
        <p14:creationId xmlns:p14="http://schemas.microsoft.com/office/powerpoint/2010/main" val="40290211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pPr marL="0" indent="0">
              <a:buNone/>
            </a:pPr>
            <a:r>
              <a:rPr lang="en-US" dirty="0" smtClean="0"/>
              <a:t>References on </a:t>
            </a:r>
            <a:r>
              <a:rPr lang="en-US" dirty="0" err="1" smtClean="0"/>
              <a:t>hilar</a:t>
            </a:r>
            <a:r>
              <a:rPr lang="en-US" dirty="0" smtClean="0"/>
              <a:t> fat invasion:</a:t>
            </a:r>
          </a:p>
          <a:p>
            <a:r>
              <a:rPr lang="en-US" dirty="0" smtClean="0"/>
              <a:t>Dry SM, Renshaw AA. </a:t>
            </a:r>
            <a:r>
              <a:rPr lang="en-US" dirty="0" err="1" smtClean="0"/>
              <a:t>Extratesticular</a:t>
            </a:r>
            <a:r>
              <a:rPr lang="en-US" dirty="0" smtClean="0"/>
              <a:t> extension of germ cell tumors preferentially occurs at the </a:t>
            </a:r>
            <a:r>
              <a:rPr lang="en-US" dirty="0" err="1" smtClean="0"/>
              <a:t>hilum</a:t>
            </a:r>
            <a:r>
              <a:rPr lang="en-US" dirty="0" smtClean="0"/>
              <a:t>. </a:t>
            </a:r>
            <a:r>
              <a:rPr lang="en-US" i="1" dirty="0" smtClean="0"/>
              <a:t>Am J </a:t>
            </a:r>
            <a:r>
              <a:rPr lang="en-US" i="1" dirty="0" err="1" smtClean="0"/>
              <a:t>Clin</a:t>
            </a:r>
            <a:r>
              <a:rPr lang="en-US" i="1" dirty="0" smtClean="0"/>
              <a:t> </a:t>
            </a:r>
            <a:r>
              <a:rPr lang="en-US" i="1" dirty="0" err="1" smtClean="0"/>
              <a:t>Pathol</a:t>
            </a:r>
            <a:r>
              <a:rPr lang="en-US" i="1" dirty="0" smtClean="0"/>
              <a:t>. 1999;111:534-538. </a:t>
            </a:r>
          </a:p>
          <a:p>
            <a:r>
              <a:rPr lang="en-US" dirty="0" err="1" smtClean="0"/>
              <a:t>Yilmaz</a:t>
            </a:r>
            <a:r>
              <a:rPr lang="en-US" dirty="0" smtClean="0"/>
              <a:t> A, Cheng T, Zhang J, </a:t>
            </a:r>
            <a:r>
              <a:rPr lang="en-US" dirty="0" err="1" smtClean="0"/>
              <a:t>Trpkov</a:t>
            </a:r>
            <a:r>
              <a:rPr lang="en-US" dirty="0" smtClean="0"/>
              <a:t> K. </a:t>
            </a:r>
            <a:r>
              <a:rPr lang="en-US" i="1" dirty="0" smtClean="0"/>
              <a:t>Mod </a:t>
            </a:r>
            <a:r>
              <a:rPr lang="en-US" i="1" dirty="0" err="1" smtClean="0"/>
              <a:t>Pathol</a:t>
            </a:r>
            <a:r>
              <a:rPr lang="en-US" i="1" dirty="0" smtClean="0"/>
              <a:t>. 2013;26(4):579-586. Testicular </a:t>
            </a:r>
            <a:r>
              <a:rPr lang="en-US" i="1" dirty="0" err="1" smtClean="0"/>
              <a:t>hilum</a:t>
            </a:r>
            <a:r>
              <a:rPr lang="en-US" i="1" dirty="0" smtClean="0"/>
              <a:t> and vascular invasion predict advanced clinical stage in </a:t>
            </a:r>
            <a:r>
              <a:rPr lang="en-US" i="1" dirty="0" err="1" smtClean="0"/>
              <a:t>nonseminomatous</a:t>
            </a:r>
            <a:r>
              <a:rPr lang="en-US" i="1" dirty="0" smtClean="0"/>
              <a:t> germ cell tumors.</a:t>
            </a:r>
          </a:p>
        </p:txBody>
      </p:sp>
    </p:spTree>
    <p:extLst>
      <p:ext uri="{BB962C8B-B14F-4D97-AF65-F5344CB8AC3E}">
        <p14:creationId xmlns:p14="http://schemas.microsoft.com/office/powerpoint/2010/main" val="157765082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pPr marL="0" indent="0" algn="ctr">
              <a:buNone/>
            </a:pPr>
            <a:endParaRPr lang="en-US" sz="4800" b="1" dirty="0" smtClean="0"/>
          </a:p>
          <a:p>
            <a:pPr marL="0" indent="0" algn="ctr">
              <a:buNone/>
            </a:pPr>
            <a:r>
              <a:rPr lang="en-US" sz="4800" b="1" dirty="0" smtClean="0"/>
              <a:t>CASE PRESENTATION</a:t>
            </a:r>
            <a:endParaRPr lang="en-GB" sz="4800" b="1" dirty="0"/>
          </a:p>
        </p:txBody>
      </p:sp>
    </p:spTree>
    <p:extLst>
      <p:ext uri="{BB962C8B-B14F-4D97-AF65-F5344CB8AC3E}">
        <p14:creationId xmlns:p14="http://schemas.microsoft.com/office/powerpoint/2010/main" val="425758971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INTERESTING CASE</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50/M - right testicular pain</a:t>
            </a:r>
          </a:p>
          <a:p>
            <a:r>
              <a:rPr lang="en-US" dirty="0" smtClean="0"/>
              <a:t>Known case of infertility and </a:t>
            </a:r>
            <a:r>
              <a:rPr lang="en-US" dirty="0" err="1" smtClean="0"/>
              <a:t>azospermia</a:t>
            </a:r>
            <a:endParaRPr lang="en-US" dirty="0" smtClean="0"/>
          </a:p>
          <a:p>
            <a:r>
              <a:rPr lang="en-US" dirty="0" smtClean="0"/>
              <a:t>Infertility investigations were done in the past and was known to have bilateral testicular atrophy - ? cause</a:t>
            </a:r>
          </a:p>
          <a:p>
            <a:r>
              <a:rPr lang="en-US" dirty="0"/>
              <a:t>USG - Both testis were atrophic, right epididymitis and a small nodule (&lt;10mm) in the left testis</a:t>
            </a:r>
          </a:p>
          <a:p>
            <a:r>
              <a:rPr lang="en-US" dirty="0" err="1"/>
              <a:t>Tumour</a:t>
            </a:r>
            <a:r>
              <a:rPr lang="en-US" dirty="0"/>
              <a:t> markers - normal</a:t>
            </a:r>
          </a:p>
          <a:p>
            <a:r>
              <a:rPr lang="en-US" dirty="0" smtClean="0"/>
              <a:t>Bilateral descended testis  since birth</a:t>
            </a:r>
            <a:endParaRPr lang="en-GB" dirty="0"/>
          </a:p>
        </p:txBody>
      </p:sp>
    </p:spTree>
    <p:extLst>
      <p:ext uri="{BB962C8B-B14F-4D97-AF65-F5344CB8AC3E}">
        <p14:creationId xmlns:p14="http://schemas.microsoft.com/office/powerpoint/2010/main" val="101489181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282" y="500042"/>
            <a:ext cx="8582025"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ight Arrow 2"/>
          <p:cNvSpPr/>
          <p:nvPr/>
        </p:nvSpPr>
        <p:spPr>
          <a:xfrm>
            <a:off x="4071934" y="421481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Arrow 3"/>
          <p:cNvSpPr/>
          <p:nvPr/>
        </p:nvSpPr>
        <p:spPr>
          <a:xfrm>
            <a:off x="1142976" y="457200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835404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 Sertoli.jpg"/>
          <p:cNvPicPr>
            <a:picLocks noChangeAspect="1"/>
          </p:cNvPicPr>
          <p:nvPr/>
        </p:nvPicPr>
        <p:blipFill>
          <a:blip r:embed="rId3"/>
          <a:stretch>
            <a:fillRect/>
          </a:stretch>
        </p:blipFill>
        <p:spPr>
          <a:xfrm>
            <a:off x="0" y="870332"/>
            <a:ext cx="9144000" cy="5117335"/>
          </a:xfrm>
          <a:prstGeom prst="rect">
            <a:avLst/>
          </a:prstGeom>
        </p:spPr>
      </p:pic>
      <p:sp>
        <p:nvSpPr>
          <p:cNvPr id="3" name="Down Arrow 2"/>
          <p:cNvSpPr/>
          <p:nvPr/>
        </p:nvSpPr>
        <p:spPr>
          <a:xfrm>
            <a:off x="5786446" y="1928802"/>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023183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hole section with tumour and FT.jpg"/>
          <p:cNvPicPr>
            <a:picLocks noChangeAspect="1"/>
          </p:cNvPicPr>
          <p:nvPr/>
        </p:nvPicPr>
        <p:blipFill>
          <a:blip r:embed="rId3"/>
          <a:stretch>
            <a:fillRect/>
          </a:stretch>
        </p:blipFill>
        <p:spPr>
          <a:xfrm>
            <a:off x="1571604" y="571480"/>
            <a:ext cx="9001188" cy="5117335"/>
          </a:xfrm>
          <a:prstGeom prst="rect">
            <a:avLst/>
          </a:prstGeom>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allopian tube vs vas LP.jpg"/>
          <p:cNvPicPr>
            <a:picLocks noChangeAspect="1"/>
          </p:cNvPicPr>
          <p:nvPr/>
        </p:nvPicPr>
        <p:blipFill>
          <a:blip r:embed="rId3"/>
          <a:stretch>
            <a:fillRect/>
          </a:stretch>
        </p:blipFill>
        <p:spPr>
          <a:xfrm>
            <a:off x="0" y="870332"/>
            <a:ext cx="9144000" cy="5117335"/>
          </a:xfrm>
          <a:prstGeom prst="rect">
            <a:avLst/>
          </a:prstGeom>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rd with fallopian tube.jpg"/>
          <p:cNvPicPr>
            <a:picLocks noChangeAspect="1"/>
          </p:cNvPicPr>
          <p:nvPr/>
        </p:nvPicPr>
        <p:blipFill>
          <a:blip r:embed="rId3"/>
          <a:stretch>
            <a:fillRect/>
          </a:stretch>
        </p:blipFill>
        <p:spPr>
          <a:xfrm>
            <a:off x="0" y="870332"/>
            <a:ext cx="9144000" cy="5117335"/>
          </a:xfrm>
          <a:prstGeom prst="rect">
            <a:avLst/>
          </a:prstGeom>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870332"/>
            <a:ext cx="7848872" cy="5117335"/>
          </a:xfrm>
          <a:prstGeom prst="rect">
            <a:avLst/>
          </a:prstGeom>
        </p:spPr>
      </p:pic>
    </p:spTree>
    <p:extLst>
      <p:ext uri="{BB962C8B-B14F-4D97-AF65-F5344CB8AC3E}">
        <p14:creationId xmlns:p14="http://schemas.microsoft.com/office/powerpoint/2010/main" val="199970803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erm cell aplasia in background testis.jpg"/>
          <p:cNvPicPr>
            <a:picLocks noChangeAspect="1"/>
          </p:cNvPicPr>
          <p:nvPr/>
        </p:nvPicPr>
        <p:blipFill>
          <a:blip r:embed="rId3"/>
          <a:stretch>
            <a:fillRect/>
          </a:stretch>
        </p:blipFill>
        <p:spPr>
          <a:xfrm>
            <a:off x="0" y="870332"/>
            <a:ext cx="9144000" cy="5117335"/>
          </a:xfrm>
          <a:prstGeom prst="rect">
            <a:avLst/>
          </a:prstGeom>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ertoli cell tubules.jpg"/>
          <p:cNvPicPr>
            <a:picLocks noChangeAspect="1"/>
          </p:cNvPicPr>
          <p:nvPr/>
        </p:nvPicPr>
        <p:blipFill>
          <a:blip r:embed="rId3"/>
          <a:stretch>
            <a:fillRect/>
          </a:stretch>
        </p:blipFill>
        <p:spPr>
          <a:xfrm>
            <a:off x="0" y="870332"/>
            <a:ext cx="9144000" cy="5117335"/>
          </a:xfrm>
          <a:prstGeom prst="rect">
            <a:avLst/>
          </a:prstGeom>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hibin.jpg"/>
          <p:cNvPicPr>
            <a:picLocks noChangeAspect="1"/>
          </p:cNvPicPr>
          <p:nvPr/>
        </p:nvPicPr>
        <p:blipFill>
          <a:blip r:embed="rId3"/>
          <a:stretch>
            <a:fillRect/>
          </a:stretch>
        </p:blipFill>
        <p:spPr>
          <a:xfrm>
            <a:off x="0" y="870332"/>
            <a:ext cx="9144000" cy="5117335"/>
          </a:xfrm>
          <a:prstGeom prst="rect">
            <a:avLst/>
          </a:prstGeom>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ilar fat invasion.jpg"/>
          <p:cNvPicPr>
            <a:picLocks noChangeAspect="1"/>
          </p:cNvPicPr>
          <p:nvPr/>
        </p:nvPicPr>
        <p:blipFill>
          <a:blip r:embed="rId3"/>
          <a:stretch>
            <a:fillRect/>
          </a:stretch>
        </p:blipFill>
        <p:spPr>
          <a:xfrm>
            <a:off x="0" y="870332"/>
            <a:ext cx="9144000" cy="5117335"/>
          </a:xfrm>
          <a:prstGeom prst="rect">
            <a:avLst/>
          </a:prstGeom>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ertoli cell tubules in stroma HP.jpg"/>
          <p:cNvPicPr>
            <a:picLocks noChangeAspect="1"/>
          </p:cNvPicPr>
          <p:nvPr/>
        </p:nvPicPr>
        <p:blipFill>
          <a:blip r:embed="rId3"/>
          <a:stretch>
            <a:fillRect/>
          </a:stretch>
        </p:blipFill>
        <p:spPr>
          <a:xfrm>
            <a:off x="0" y="870332"/>
            <a:ext cx="9144000" cy="5117335"/>
          </a:xfrm>
          <a:prstGeom prst="rect">
            <a:avLst/>
          </a:prstGeom>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allopian tube vs vas LP.jpg"/>
          <p:cNvPicPr>
            <a:picLocks noChangeAspect="1"/>
          </p:cNvPicPr>
          <p:nvPr/>
        </p:nvPicPr>
        <p:blipFill>
          <a:blip r:embed="rId3"/>
          <a:stretch>
            <a:fillRect/>
          </a:stretch>
        </p:blipFill>
        <p:spPr>
          <a:xfrm>
            <a:off x="0" y="870332"/>
            <a:ext cx="9144000" cy="5117335"/>
          </a:xfrm>
          <a:prstGeom prst="rect">
            <a:avLst/>
          </a:prstGeom>
        </p:spPr>
      </p:pic>
      <p:sp>
        <p:nvSpPr>
          <p:cNvPr id="4" name="Down Arrow 3"/>
          <p:cNvSpPr/>
          <p:nvPr/>
        </p:nvSpPr>
        <p:spPr>
          <a:xfrm>
            <a:off x="4286248" y="3857628"/>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allopian tube MP.jpg"/>
          <p:cNvPicPr>
            <a:picLocks noChangeAspect="1"/>
          </p:cNvPicPr>
          <p:nvPr/>
        </p:nvPicPr>
        <p:blipFill>
          <a:blip r:embed="rId3"/>
          <a:stretch>
            <a:fillRect/>
          </a:stretch>
        </p:blipFill>
        <p:spPr>
          <a:xfrm>
            <a:off x="0" y="870332"/>
            <a:ext cx="9144000" cy="5117335"/>
          </a:xfrm>
          <a:prstGeom prst="rect">
            <a:avLst/>
          </a:prstGeom>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allopian tube HP.jpg"/>
          <p:cNvPicPr>
            <a:picLocks noChangeAspect="1"/>
          </p:cNvPicPr>
          <p:nvPr/>
        </p:nvPicPr>
        <p:blipFill>
          <a:blip r:embed="rId3"/>
          <a:stretch>
            <a:fillRect/>
          </a:stretch>
        </p:blipFill>
        <p:spPr>
          <a:xfrm>
            <a:off x="0" y="870332"/>
            <a:ext cx="9144000" cy="5117335"/>
          </a:xfrm>
          <a:prstGeom prst="rect">
            <a:avLst/>
          </a:prstGeom>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R.jpg"/>
          <p:cNvPicPr>
            <a:picLocks noChangeAspect="1"/>
          </p:cNvPicPr>
          <p:nvPr/>
        </p:nvPicPr>
        <p:blipFill>
          <a:blip r:embed="rId3"/>
          <a:stretch>
            <a:fillRect/>
          </a:stretch>
        </p:blipFill>
        <p:spPr>
          <a:xfrm>
            <a:off x="0" y="870332"/>
            <a:ext cx="9144000" cy="5117335"/>
          </a:xfrm>
          <a:prstGeom prst="rect">
            <a:avLst/>
          </a:prstGeom>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a:t>
            </a:r>
            <a:endParaRPr lang="en-GB" dirty="0"/>
          </a:p>
        </p:txBody>
      </p:sp>
      <p:sp>
        <p:nvSpPr>
          <p:cNvPr id="3" name="Content Placeholder 2"/>
          <p:cNvSpPr>
            <a:spLocks noGrp="1"/>
          </p:cNvSpPr>
          <p:nvPr>
            <p:ph idx="1"/>
          </p:nvPr>
        </p:nvSpPr>
        <p:spPr/>
        <p:txBody>
          <a:bodyPr/>
          <a:lstStyle/>
          <a:p>
            <a:r>
              <a:rPr lang="en-US" dirty="0" smtClean="0"/>
              <a:t>SERTOLI CELL TUMOUR IN OVOTESTIS </a:t>
            </a:r>
          </a:p>
          <a:p>
            <a:r>
              <a:rPr lang="en-US" dirty="0" smtClean="0"/>
              <a:t>TRUE HERMAPHRODITE WITH MALE PHENOTYPE</a:t>
            </a:r>
          </a:p>
          <a:p>
            <a:r>
              <a:rPr lang="en-US" dirty="0" err="1" smtClean="0"/>
              <a:t>Hilar</a:t>
            </a:r>
            <a:r>
              <a:rPr lang="en-US" dirty="0" smtClean="0"/>
              <a:t> fat invasion present so pT2</a:t>
            </a:r>
          </a:p>
          <a:p>
            <a:r>
              <a:rPr lang="en-US" dirty="0"/>
              <a:t>10% chance of malignant </a:t>
            </a:r>
            <a:r>
              <a:rPr lang="en-US" dirty="0" err="1" smtClean="0"/>
              <a:t>behaviour</a:t>
            </a:r>
            <a:endParaRPr lang="en-US" dirty="0"/>
          </a:p>
          <a:p>
            <a:endParaRPr lang="en-GB" dirty="0"/>
          </a:p>
        </p:txBody>
      </p:sp>
    </p:spTree>
    <p:extLst>
      <p:ext uri="{BB962C8B-B14F-4D97-AF65-F5344CB8AC3E}">
        <p14:creationId xmlns:p14="http://schemas.microsoft.com/office/powerpoint/2010/main" val="21156875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FOLLOW UP</a:t>
            </a:r>
            <a:endParaRPr lang="en-GB" dirty="0"/>
          </a:p>
        </p:txBody>
      </p:sp>
      <p:sp>
        <p:nvSpPr>
          <p:cNvPr id="3" name="Content Placeholder 2"/>
          <p:cNvSpPr>
            <a:spLocks noGrp="1"/>
          </p:cNvSpPr>
          <p:nvPr>
            <p:ph idx="1"/>
          </p:nvPr>
        </p:nvSpPr>
        <p:spPr/>
        <p:txBody>
          <a:bodyPr/>
          <a:lstStyle/>
          <a:p>
            <a:r>
              <a:rPr lang="en-GB" dirty="0" smtClean="0"/>
              <a:t>True </a:t>
            </a:r>
            <a:r>
              <a:rPr lang="en-GB" dirty="0" err="1" smtClean="0"/>
              <a:t>hermophrodite</a:t>
            </a:r>
            <a:r>
              <a:rPr lang="en-GB" dirty="0" smtClean="0"/>
              <a:t> status not discussed with patient</a:t>
            </a:r>
          </a:p>
          <a:p>
            <a:r>
              <a:rPr lang="en-GB" dirty="0" smtClean="0"/>
              <a:t>Karyotyping not done</a:t>
            </a:r>
          </a:p>
          <a:p>
            <a:r>
              <a:rPr lang="en-GB" dirty="0"/>
              <a:t>No evidence of tumour spread on CT abdomen and </a:t>
            </a:r>
            <a:r>
              <a:rPr lang="en-GB" dirty="0" smtClean="0"/>
              <a:t>pelvis – 6 months post surgery</a:t>
            </a:r>
            <a:endParaRPr lang="en-GB" dirty="0"/>
          </a:p>
          <a:p>
            <a:r>
              <a:rPr lang="en-GB" dirty="0"/>
              <a:t>Normal tumour markers</a:t>
            </a:r>
          </a:p>
          <a:p>
            <a:endParaRPr lang="en-GB" dirty="0"/>
          </a:p>
        </p:txBody>
      </p:sp>
    </p:spTree>
    <p:extLst>
      <p:ext uri="{BB962C8B-B14F-4D97-AF65-F5344CB8AC3E}">
        <p14:creationId xmlns:p14="http://schemas.microsoft.com/office/powerpoint/2010/main" val="415347177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 HOME MESSAGES</a:t>
            </a:r>
            <a:endParaRPr lang="en-GB" dirty="0"/>
          </a:p>
        </p:txBody>
      </p:sp>
      <p:sp>
        <p:nvSpPr>
          <p:cNvPr id="3" name="Content Placeholder 2"/>
          <p:cNvSpPr>
            <a:spLocks noGrp="1"/>
          </p:cNvSpPr>
          <p:nvPr>
            <p:ph idx="1"/>
          </p:nvPr>
        </p:nvSpPr>
        <p:spPr/>
        <p:txBody>
          <a:bodyPr>
            <a:normAutofit lnSpcReduction="10000"/>
          </a:bodyPr>
          <a:lstStyle/>
          <a:p>
            <a:r>
              <a:rPr lang="en-US" dirty="0" smtClean="0"/>
              <a:t>Seminoma is the most common testicular GCT</a:t>
            </a:r>
          </a:p>
          <a:p>
            <a:r>
              <a:rPr lang="en-US" dirty="0" smtClean="0"/>
              <a:t>Evidence to suggest that </a:t>
            </a:r>
            <a:r>
              <a:rPr lang="en-US" dirty="0" err="1" smtClean="0"/>
              <a:t>nonseminomatous</a:t>
            </a:r>
            <a:r>
              <a:rPr lang="en-US" dirty="0" smtClean="0"/>
              <a:t> GCT evolve from seminoma, therefore scrutinize all cases of seminoma very carefully to look for other components</a:t>
            </a:r>
          </a:p>
          <a:p>
            <a:r>
              <a:rPr lang="en-US" dirty="0" smtClean="0"/>
              <a:t>Crucial to differentiate pure seminoma from mixed GCT as treatment is different</a:t>
            </a:r>
          </a:p>
          <a:p>
            <a:r>
              <a:rPr lang="en-US" dirty="0" smtClean="0"/>
              <a:t>Important to differentiate GCT from sex cord stromal </a:t>
            </a:r>
            <a:r>
              <a:rPr lang="en-US" dirty="0" err="1" smtClean="0"/>
              <a:t>tumours</a:t>
            </a:r>
            <a:r>
              <a:rPr lang="en-US" dirty="0" smtClean="0"/>
              <a:t> as treatment is different</a:t>
            </a:r>
          </a:p>
          <a:p>
            <a:endParaRPr lang="en-US" dirty="0" smtClean="0"/>
          </a:p>
          <a:p>
            <a:endParaRPr lang="en-GB" dirty="0"/>
          </a:p>
        </p:txBody>
      </p:sp>
    </p:spTree>
    <p:extLst>
      <p:ext uri="{BB962C8B-B14F-4D97-AF65-F5344CB8AC3E}">
        <p14:creationId xmlns:p14="http://schemas.microsoft.com/office/powerpoint/2010/main" val="219893588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r>
              <a:rPr lang="en-US" dirty="0" smtClean="0"/>
              <a:t>Use IHC to accurately subtype testicular </a:t>
            </a:r>
            <a:r>
              <a:rPr lang="en-US" dirty="0" err="1" smtClean="0"/>
              <a:t>tumours</a:t>
            </a:r>
            <a:r>
              <a:rPr lang="en-US" dirty="0" smtClean="0"/>
              <a:t> as cure rate is very high even in metastatic </a:t>
            </a:r>
            <a:r>
              <a:rPr lang="en-US" dirty="0" err="1" smtClean="0"/>
              <a:t>tumours</a:t>
            </a:r>
            <a:endParaRPr lang="en-US" dirty="0" smtClean="0"/>
          </a:p>
          <a:p>
            <a:r>
              <a:rPr lang="en-US" dirty="0" smtClean="0"/>
              <a:t>Regressed GCT have metastatic potential, hence important to differentiate from nonspecific scar</a:t>
            </a:r>
          </a:p>
          <a:p>
            <a:r>
              <a:rPr lang="en-US" dirty="0" err="1" smtClean="0"/>
              <a:t>Dysgenetic</a:t>
            </a:r>
            <a:r>
              <a:rPr lang="en-US" dirty="0" smtClean="0"/>
              <a:t> gonads and certain syndromes have unique associations and very high incidence of testicular </a:t>
            </a:r>
            <a:r>
              <a:rPr lang="en-US" dirty="0" err="1" smtClean="0"/>
              <a:t>tumours</a:t>
            </a:r>
            <a:endParaRPr lang="en-GB" dirty="0"/>
          </a:p>
        </p:txBody>
      </p:sp>
    </p:spTree>
    <p:extLst>
      <p:ext uri="{BB962C8B-B14F-4D97-AF65-F5344CB8AC3E}">
        <p14:creationId xmlns:p14="http://schemas.microsoft.com/office/powerpoint/2010/main" val="145347569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r>
              <a:rPr lang="en-US" dirty="0" smtClean="0"/>
              <a:t>                   </a:t>
            </a:r>
            <a:r>
              <a:rPr lang="en-US" sz="8000" dirty="0" smtClean="0">
                <a:solidFill>
                  <a:srgbClr val="00B0F0"/>
                </a:solidFill>
              </a:rPr>
              <a:t>THANK YOU</a:t>
            </a:r>
            <a:endParaRPr lang="en-GB" sz="8000" dirty="0">
              <a:solidFill>
                <a:srgbClr val="00B0F0"/>
              </a:solidFill>
            </a:endParaRPr>
          </a:p>
        </p:txBody>
      </p:sp>
    </p:spTree>
    <p:extLst>
      <p:ext uri="{BB962C8B-B14F-4D97-AF65-F5344CB8AC3E}">
        <p14:creationId xmlns:p14="http://schemas.microsoft.com/office/powerpoint/2010/main" val="15111756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2284</TotalTime>
  <Words>6865</Words>
  <Application>Microsoft Office PowerPoint</Application>
  <PresentationFormat>On-screen Show (4:3)</PresentationFormat>
  <Paragraphs>488</Paragraphs>
  <Slides>87</Slides>
  <Notes>82</Notes>
  <HiddenSlides>0</HiddenSlides>
  <MMClips>0</MMClips>
  <ScaleCrop>false</ScaleCrop>
  <HeadingPairs>
    <vt:vector size="4" baseType="variant">
      <vt:variant>
        <vt:lpstr>Theme</vt:lpstr>
      </vt:variant>
      <vt:variant>
        <vt:i4>1</vt:i4>
      </vt:variant>
      <vt:variant>
        <vt:lpstr>Slide Titles</vt:lpstr>
      </vt:variant>
      <vt:variant>
        <vt:i4>87</vt:i4>
      </vt:variant>
    </vt:vector>
  </HeadingPairs>
  <TitlesOfParts>
    <vt:vector size="88" baseType="lpstr">
      <vt:lpstr>Office Theme</vt:lpstr>
      <vt:lpstr>DIAGNOSTIC DILEMAS IN TESTICULAR TUMOURS</vt:lpstr>
      <vt:lpstr>PowerPoint Presentation</vt:lpstr>
      <vt:lpstr>PowerPoint Presentation</vt:lpstr>
      <vt:lpstr>PREDISPOSING CONDITIONS FOR GERM CELL TUMOURS</vt:lpstr>
      <vt:lpstr>WHO CLASSIFICATION OF TESTICULAR TUMOURS</vt:lpstr>
      <vt:lpstr>WHO CLASSIFICATION OF GERM CELL TUMOURS</vt:lpstr>
      <vt:lpstr>PowerPoint Presentation</vt:lpstr>
      <vt:lpstr>INTRATUBULAR GERM CELL NEOPLASIA UNCLASSIFIED (IGCNU)</vt:lpstr>
      <vt:lpstr>PowerPoint Presentation</vt:lpstr>
      <vt:lpstr>PowerPoint Presentation</vt:lpstr>
      <vt:lpstr>SIMILARITY B/W IGCNU &amp; SEMINOMA </vt:lpstr>
      <vt:lpstr>CHALLENGES IN DIAGNOSIS</vt:lpstr>
      <vt:lpstr>TREATMENT PRINCIPLES </vt:lpstr>
      <vt:lpstr>SEMINOMA</vt:lpstr>
      <vt:lpstr>PowerPoint Presentation</vt:lpstr>
      <vt:lpstr>PowerPoint Presentation</vt:lpstr>
      <vt:lpstr>PowerPoint Presentation</vt:lpstr>
      <vt:lpstr>PowerPoint Presentation</vt:lpstr>
      <vt:lpstr>EMBRYONAL CARCINOMA</vt:lpstr>
      <vt:lpstr>PowerPoint Presentation</vt:lpstr>
      <vt:lpstr>PowerPoint Presentation</vt:lpstr>
      <vt:lpstr>PowerPoint Presentation</vt:lpstr>
      <vt:lpstr>SEMINOMA vs EMBRYONAL CA</vt:lpstr>
      <vt:lpstr>CYTOLOGICAL ATYPIA IN SEMINOMA</vt:lpstr>
      <vt:lpstr>PowerPoint Presentation</vt:lpstr>
      <vt:lpstr>TUBULAR VARIANT OF SEMINOMA</vt:lpstr>
      <vt:lpstr>PowerPoint Presentation</vt:lpstr>
      <vt:lpstr>PowerPoint Presentation</vt:lpstr>
      <vt:lpstr>IMMUNOHISTOCHEMISTRY</vt:lpstr>
      <vt:lpstr>PowerPoint Presentation</vt:lpstr>
      <vt:lpstr>SEMINOMA VS YOLK SAC TUMOUR</vt:lpstr>
      <vt:lpstr>PowerPoint Presentation</vt:lpstr>
      <vt:lpstr>PowerPoint Presentation</vt:lpstr>
      <vt:lpstr>TUBULAR PATTERN</vt:lpstr>
      <vt:lpstr>PowerPoint Presentation</vt:lpstr>
      <vt:lpstr>MICROCYSTIC STRUCTURES</vt:lpstr>
      <vt:lpstr>PowerPoint Presentation</vt:lpstr>
      <vt:lpstr>PowerPoint Presentation</vt:lpstr>
      <vt:lpstr>SOLID GROWTH PATTERN</vt:lpstr>
      <vt:lpstr>PowerPoint Presentation</vt:lpstr>
      <vt:lpstr>PowerPoint Presentation</vt:lpstr>
      <vt:lpstr>IMMUNOHISTOCHEMISTRY</vt:lpstr>
      <vt:lpstr>PowerPoint Presentation</vt:lpstr>
      <vt:lpstr>SEMINOMA VS CLEAR CELL SEX CORD-STROMAL TUMOUR</vt:lpstr>
      <vt:lpstr>PowerPoint Presentation</vt:lpstr>
      <vt:lpstr>PowerPoint Presentation</vt:lpstr>
      <vt:lpstr>PowerPoint Presentation</vt:lpstr>
      <vt:lpstr>PowerPoint Presentation</vt:lpstr>
      <vt:lpstr>PowerPoint Presentation</vt:lpstr>
      <vt:lpstr>SCAR VS REGRESSED GERM CELL TUMOUR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Primary Tumour 7th edition AJCC TNM</vt:lpstr>
      <vt:lpstr>PowerPoint Presentation</vt:lpstr>
      <vt:lpstr>Primary Tumour 8th edition AJCC TNM</vt:lpstr>
      <vt:lpstr>Distant Metastases</vt:lpstr>
      <vt:lpstr>Regional nodes (pN) 7th  and 8th edition AJCC TNM</vt:lpstr>
      <vt:lpstr>PowerPoint Presentation</vt:lpstr>
      <vt:lpstr>PowerPoint Presentation</vt:lpstr>
      <vt:lpstr>INTERESTING CASE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DIAGNOSIS</vt:lpstr>
      <vt:lpstr>FOLLOW UP</vt:lpstr>
      <vt:lpstr>TAKE HOME MESSAGES</vt:lpstr>
      <vt:lpstr>PowerPoint Presentation</vt:lpstr>
      <vt:lpstr>PowerPoint Presentation</vt:lpstr>
    </vt:vector>
  </TitlesOfParts>
  <Company>Cleveland Clinic Abu Dhabi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DIAGNOSTIC DILEMAS IN TESTICULAR TUMOURS</dc:title>
  <dc:creator>Priti Joshi</dc:creator>
  <cp:lastModifiedBy>Clinical case report2016</cp:lastModifiedBy>
  <cp:revision>171</cp:revision>
  <cp:lastPrinted>2018-05-08T13:42:15Z</cp:lastPrinted>
  <dcterms:created xsi:type="dcterms:W3CDTF">2018-04-29T18:17:01Z</dcterms:created>
  <dcterms:modified xsi:type="dcterms:W3CDTF">2018-05-15T04:11:57Z</dcterms:modified>
</cp:coreProperties>
</file>