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508" r:id="rId3"/>
    <p:sldId id="257" r:id="rId4"/>
    <p:sldId id="489" r:id="rId6"/>
    <p:sldId id="499" r:id="rId7"/>
    <p:sldId id="265" r:id="rId8"/>
    <p:sldId id="267" r:id="rId9"/>
    <p:sldId id="476" r:id="rId10"/>
    <p:sldId id="505" r:id="rId11"/>
    <p:sldId id="497" r:id="rId12"/>
    <p:sldId id="498" r:id="rId13"/>
    <p:sldId id="501" r:id="rId14"/>
    <p:sldId id="502" r:id="rId15"/>
    <p:sldId id="503" r:id="rId16"/>
    <p:sldId id="504" r:id="rId17"/>
    <p:sldId id="340" r:id="rId18"/>
    <p:sldId id="487" r:id="rId19"/>
    <p:sldId id="338" r:id="rId20"/>
    <p:sldId id="483" r:id="rId21"/>
    <p:sldId id="506" r:id="rId22"/>
    <p:sldId id="385" r:id="rId23"/>
    <p:sldId id="345" r:id="rId24"/>
    <p:sldId id="349" r:id="rId25"/>
    <p:sldId id="389" r:id="rId26"/>
    <p:sldId id="390" r:id="rId27"/>
    <p:sldId id="426" r:id="rId28"/>
    <p:sldId id="356" r:id="rId29"/>
    <p:sldId id="346" r:id="rId30"/>
    <p:sldId id="357" r:id="rId31"/>
    <p:sldId id="359" r:id="rId32"/>
    <p:sldId id="360" r:id="rId33"/>
    <p:sldId id="362" r:id="rId34"/>
    <p:sldId id="478" r:id="rId35"/>
    <p:sldId id="365" r:id="rId36"/>
    <p:sldId id="381" r:id="rId37"/>
    <p:sldId id="396" r:id="rId38"/>
    <p:sldId id="397" r:id="rId39"/>
    <p:sldId id="422" r:id="rId40"/>
    <p:sldId id="480" r:id="rId41"/>
    <p:sldId id="423" r:id="rId42"/>
    <p:sldId id="456" r:id="rId43"/>
    <p:sldId id="494" r:id="rId44"/>
    <p:sldId id="495" r:id="rId45"/>
    <p:sldId id="496" r:id="rId46"/>
    <p:sldId id="457" r:id="rId47"/>
    <p:sldId id="458" r:id="rId48"/>
    <p:sldId id="47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18F3"/>
    <a:srgbClr val="0066FF"/>
    <a:srgbClr val="3399FF"/>
    <a:srgbClr val="69C6FF"/>
    <a:srgbClr val="778BF1"/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43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2" Type="http://schemas.openxmlformats.org/officeDocument/2006/relationships/tableStyles" Target="tableStyles.xml"/><Relationship Id="rId51" Type="http://schemas.openxmlformats.org/officeDocument/2006/relationships/viewProps" Target="viewProps.xml"/><Relationship Id="rId50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3A24A5-247B-4F66-B760-465AD9E6C287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F316F3C-DBB4-44B1-96A8-935EF25AA13F}">
      <dgm:prSet phldrT="[Text]"/>
      <dgm:spPr/>
      <dgm:t>
        <a:bodyPr/>
        <a:lstStyle/>
        <a:p>
          <a:r>
            <a:rPr lang="en-US" dirty="0" smtClean="0"/>
            <a:t>SRP</a:t>
          </a:r>
          <a:endParaRPr lang="en-US" dirty="0"/>
        </a:p>
      </dgm:t>
    </dgm:pt>
    <dgm:pt modelId="{8C3E4BB8-9A6C-4D85-A270-26B11560944D}" cxnId="{8C324192-1944-4026-87B8-3A95121141B2}" type="parTrans">
      <dgm:prSet/>
      <dgm:spPr/>
      <dgm:t>
        <a:bodyPr/>
        <a:lstStyle/>
        <a:p>
          <a:endParaRPr lang="en-US"/>
        </a:p>
      </dgm:t>
    </dgm:pt>
    <dgm:pt modelId="{4C04E97E-7779-4EB8-9DD8-F29C4BFF93D2}" cxnId="{8C324192-1944-4026-87B8-3A95121141B2}" type="sibTrans">
      <dgm:prSet/>
      <dgm:spPr/>
      <dgm:t>
        <a:bodyPr/>
        <a:lstStyle/>
        <a:p>
          <a:endParaRPr lang="en-US"/>
        </a:p>
      </dgm:t>
    </dgm:pt>
    <dgm:pt modelId="{DF949038-F6DB-42EF-BA68-3FA44C40D598}">
      <dgm:prSet phldrT="[Text]"/>
      <dgm:spPr/>
      <dgm:t>
        <a:bodyPr/>
        <a:lstStyle/>
        <a:p>
          <a:r>
            <a:rPr lang="en-US" dirty="0" smtClean="0"/>
            <a:t>44</a:t>
          </a:r>
          <a:endParaRPr lang="en-US" dirty="0"/>
        </a:p>
      </dgm:t>
    </dgm:pt>
    <dgm:pt modelId="{AAADF9B0-E374-4635-BE8B-55F987F3FCF9}" cxnId="{DA888D58-C569-4FB1-947B-422DC2286B48}" type="parTrans">
      <dgm:prSet/>
      <dgm:spPr/>
      <dgm:t>
        <a:bodyPr/>
        <a:lstStyle/>
        <a:p>
          <a:endParaRPr lang="en-US"/>
        </a:p>
      </dgm:t>
    </dgm:pt>
    <dgm:pt modelId="{93C54448-E595-4367-8B8A-A56B104FD8DF}" cxnId="{DA888D58-C569-4FB1-947B-422DC2286B48}" type="sibTrans">
      <dgm:prSet/>
      <dgm:spPr/>
      <dgm:t>
        <a:bodyPr/>
        <a:lstStyle/>
        <a:p>
          <a:endParaRPr lang="en-US"/>
        </a:p>
      </dgm:t>
    </dgm:pt>
    <dgm:pt modelId="{2DC194E6-33CC-4458-B80B-631C808D3A3F}">
      <dgm:prSet phldrT="[Text]"/>
      <dgm:spPr/>
      <dgm:t>
        <a:bodyPr/>
        <a:lstStyle/>
        <a:p>
          <a:r>
            <a:rPr lang="en-US" dirty="0" smtClean="0"/>
            <a:t> Test</a:t>
          </a:r>
          <a:endParaRPr lang="en-US" dirty="0"/>
        </a:p>
      </dgm:t>
    </dgm:pt>
    <dgm:pt modelId="{A6142417-B387-43F8-B227-7EE5523E1FE7}" cxnId="{1210CDE4-60B8-41D5-9612-5F7690D9429E}" type="parTrans">
      <dgm:prSet/>
      <dgm:spPr/>
      <dgm:t>
        <a:bodyPr/>
        <a:lstStyle/>
        <a:p>
          <a:endParaRPr lang="en-US"/>
        </a:p>
      </dgm:t>
    </dgm:pt>
    <dgm:pt modelId="{BD626079-88F7-4DCE-978E-D7EAF1F24903}" cxnId="{1210CDE4-60B8-41D5-9612-5F7690D9429E}" type="sibTrans">
      <dgm:prSet/>
      <dgm:spPr/>
      <dgm:t>
        <a:bodyPr/>
        <a:lstStyle/>
        <a:p>
          <a:endParaRPr lang="en-US"/>
        </a:p>
      </dgm:t>
    </dgm:pt>
    <dgm:pt modelId="{ED0B6A5A-8316-4F5F-91D7-BA56CD1D4966}">
      <dgm:prSet phldrT="[Text]"/>
      <dgm:spPr/>
      <dgm:t>
        <a:bodyPr/>
        <a:lstStyle/>
        <a:p>
          <a:r>
            <a:rPr lang="en-US" dirty="0" err="1" smtClean="0"/>
            <a:t>SRP+aPDT</a:t>
          </a:r>
          <a:endParaRPr lang="en-US" dirty="0"/>
        </a:p>
      </dgm:t>
    </dgm:pt>
    <dgm:pt modelId="{3A175F60-EA7C-46A1-A707-B8BBF99E54B0}" cxnId="{6992BBB3-242D-4918-988C-E701CB934B0D}" type="parTrans">
      <dgm:prSet/>
      <dgm:spPr/>
      <dgm:t>
        <a:bodyPr/>
        <a:lstStyle/>
        <a:p>
          <a:endParaRPr lang="en-US"/>
        </a:p>
      </dgm:t>
    </dgm:pt>
    <dgm:pt modelId="{2656B3AB-3822-417E-83E4-18933BF3DF90}" cxnId="{6992BBB3-242D-4918-988C-E701CB934B0D}" type="sibTrans">
      <dgm:prSet/>
      <dgm:spPr/>
      <dgm:t>
        <a:bodyPr/>
        <a:lstStyle/>
        <a:p>
          <a:endParaRPr lang="en-US"/>
        </a:p>
      </dgm:t>
    </dgm:pt>
    <dgm:pt modelId="{110591E7-E879-456B-8ECC-64C46470D3DB}">
      <dgm:prSet phldrT="[Text]"/>
      <dgm:spPr/>
      <dgm:t>
        <a:bodyPr/>
        <a:lstStyle/>
        <a:p>
          <a:r>
            <a:rPr lang="en-US" dirty="0" smtClean="0"/>
            <a:t>44</a:t>
          </a:r>
          <a:endParaRPr lang="en-US" dirty="0"/>
        </a:p>
      </dgm:t>
    </dgm:pt>
    <dgm:pt modelId="{CB0E8DCE-0F22-4976-8887-8CB6DBE37D0D}" cxnId="{634A7DA1-E887-4FCA-A739-F266636FFF2E}" type="parTrans">
      <dgm:prSet/>
      <dgm:spPr/>
      <dgm:t>
        <a:bodyPr/>
        <a:lstStyle/>
        <a:p>
          <a:endParaRPr lang="en-US"/>
        </a:p>
      </dgm:t>
    </dgm:pt>
    <dgm:pt modelId="{68ED5166-C60B-4F1D-AFC2-F82E644F6938}" cxnId="{634A7DA1-E887-4FCA-A739-F266636FFF2E}" type="sibTrans">
      <dgm:prSet/>
      <dgm:spPr/>
      <dgm:t>
        <a:bodyPr/>
        <a:lstStyle/>
        <a:p>
          <a:endParaRPr lang="en-US"/>
        </a:p>
      </dgm:t>
    </dgm:pt>
    <dgm:pt modelId="{B78C18F4-48B4-449D-B561-72644DCC4889}">
      <dgm:prSet phldrT="[Text]"/>
      <dgm:spPr/>
      <dgm:t>
        <a:bodyPr/>
        <a:lstStyle/>
        <a:p>
          <a:r>
            <a:rPr lang="en-US" dirty="0" smtClean="0"/>
            <a:t>Control</a:t>
          </a:r>
          <a:endParaRPr lang="en-US" dirty="0"/>
        </a:p>
      </dgm:t>
    </dgm:pt>
    <dgm:pt modelId="{F8C79EE7-B22B-4758-8C06-90BD1910EE5B}" cxnId="{DCB57414-9196-4708-8807-2597711784FC}" type="sibTrans">
      <dgm:prSet/>
      <dgm:spPr/>
      <dgm:t>
        <a:bodyPr/>
        <a:lstStyle/>
        <a:p>
          <a:endParaRPr lang="en-US"/>
        </a:p>
      </dgm:t>
    </dgm:pt>
    <dgm:pt modelId="{10DB23BD-BA54-438C-9825-B1BA4D799704}" cxnId="{DCB57414-9196-4708-8807-2597711784FC}" type="parTrans">
      <dgm:prSet/>
      <dgm:spPr/>
      <dgm:t>
        <a:bodyPr/>
        <a:lstStyle/>
        <a:p>
          <a:endParaRPr lang="en-US"/>
        </a:p>
      </dgm:t>
    </dgm:pt>
    <dgm:pt modelId="{6CD65B5F-2777-4BA9-A719-28380334BFAB}" type="pres">
      <dgm:prSet presAssocID="{D73A24A5-247B-4F66-B760-465AD9E6C28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B5AC87C-F46D-4DC4-A6C1-0D8E184DDA65}" type="pres">
      <dgm:prSet presAssocID="{B78C18F4-48B4-449D-B561-72644DCC4889}" presName="root" presStyleCnt="0"/>
      <dgm:spPr/>
      <dgm:t>
        <a:bodyPr/>
        <a:lstStyle/>
        <a:p>
          <a:endParaRPr lang="en-US"/>
        </a:p>
      </dgm:t>
    </dgm:pt>
    <dgm:pt modelId="{EC804812-A4AC-4683-9F78-6D8710ACE3B1}" type="pres">
      <dgm:prSet presAssocID="{B78C18F4-48B4-449D-B561-72644DCC4889}" presName="rootComposite" presStyleCnt="0"/>
      <dgm:spPr/>
      <dgm:t>
        <a:bodyPr/>
        <a:lstStyle/>
        <a:p>
          <a:endParaRPr lang="en-US"/>
        </a:p>
      </dgm:t>
    </dgm:pt>
    <dgm:pt modelId="{A4391E78-AD61-43EA-AE9C-A9649BCAD6A8}" type="pres">
      <dgm:prSet presAssocID="{B78C18F4-48B4-449D-B561-72644DCC4889}" presName="rootText" presStyleLbl="node1" presStyleIdx="0" presStyleCnt="2"/>
      <dgm:spPr/>
      <dgm:t>
        <a:bodyPr/>
        <a:lstStyle/>
        <a:p>
          <a:endParaRPr lang="en-US"/>
        </a:p>
      </dgm:t>
    </dgm:pt>
    <dgm:pt modelId="{48CD121B-2145-4262-B0FA-F60E987D932E}" type="pres">
      <dgm:prSet presAssocID="{B78C18F4-48B4-449D-B561-72644DCC4889}" presName="rootConnector" presStyleLbl="node1" presStyleIdx="0" presStyleCnt="2"/>
      <dgm:spPr/>
      <dgm:t>
        <a:bodyPr/>
        <a:lstStyle/>
        <a:p>
          <a:endParaRPr lang="en-US"/>
        </a:p>
      </dgm:t>
    </dgm:pt>
    <dgm:pt modelId="{16E42B9D-57CE-40C6-897F-0C7A772CC1E1}" type="pres">
      <dgm:prSet presAssocID="{B78C18F4-48B4-449D-B561-72644DCC4889}" presName="childShape" presStyleCnt="0"/>
      <dgm:spPr/>
      <dgm:t>
        <a:bodyPr/>
        <a:lstStyle/>
        <a:p>
          <a:endParaRPr lang="en-US"/>
        </a:p>
      </dgm:t>
    </dgm:pt>
    <dgm:pt modelId="{6BB7F4CA-F9F3-4F83-BC69-07310097A5E0}" type="pres">
      <dgm:prSet presAssocID="{8C3E4BB8-9A6C-4D85-A270-26B11560944D}" presName="Name13" presStyleLbl="parChTrans1D2" presStyleIdx="0" presStyleCnt="4"/>
      <dgm:spPr/>
      <dgm:t>
        <a:bodyPr/>
        <a:lstStyle/>
        <a:p>
          <a:endParaRPr lang="en-US"/>
        </a:p>
      </dgm:t>
    </dgm:pt>
    <dgm:pt modelId="{0D55DFCC-17F5-445C-8E54-DAC2C5676BB5}" type="pres">
      <dgm:prSet presAssocID="{1F316F3C-DBB4-44B1-96A8-935EF25AA13F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A01C79-DC1C-4CEF-B7F7-113C9076D411}" type="pres">
      <dgm:prSet presAssocID="{AAADF9B0-E374-4635-BE8B-55F987F3FCF9}" presName="Name13" presStyleLbl="parChTrans1D2" presStyleIdx="1" presStyleCnt="4"/>
      <dgm:spPr/>
      <dgm:t>
        <a:bodyPr/>
        <a:lstStyle/>
        <a:p>
          <a:endParaRPr lang="en-US"/>
        </a:p>
      </dgm:t>
    </dgm:pt>
    <dgm:pt modelId="{817BCBF1-825B-412B-A279-65E012FA8FB1}" type="pres">
      <dgm:prSet presAssocID="{DF949038-F6DB-42EF-BA68-3FA44C40D598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03E9B-95E5-4E6B-8950-9D61DED9F488}" type="pres">
      <dgm:prSet presAssocID="{2DC194E6-33CC-4458-B80B-631C808D3A3F}" presName="root" presStyleCnt="0"/>
      <dgm:spPr/>
      <dgm:t>
        <a:bodyPr/>
        <a:lstStyle/>
        <a:p>
          <a:endParaRPr lang="en-US"/>
        </a:p>
      </dgm:t>
    </dgm:pt>
    <dgm:pt modelId="{077DDE25-88A3-4A4F-9AA9-97A2B69BF451}" type="pres">
      <dgm:prSet presAssocID="{2DC194E6-33CC-4458-B80B-631C808D3A3F}" presName="rootComposite" presStyleCnt="0"/>
      <dgm:spPr/>
      <dgm:t>
        <a:bodyPr/>
        <a:lstStyle/>
        <a:p>
          <a:endParaRPr lang="en-US"/>
        </a:p>
      </dgm:t>
    </dgm:pt>
    <dgm:pt modelId="{C405708E-0F2A-416D-AB42-6BDFE186F5CC}" type="pres">
      <dgm:prSet presAssocID="{2DC194E6-33CC-4458-B80B-631C808D3A3F}" presName="rootText" presStyleLbl="node1" presStyleIdx="1" presStyleCnt="2"/>
      <dgm:spPr/>
      <dgm:t>
        <a:bodyPr/>
        <a:lstStyle/>
        <a:p>
          <a:endParaRPr lang="en-US"/>
        </a:p>
      </dgm:t>
    </dgm:pt>
    <dgm:pt modelId="{8DDCD719-69B4-4A36-AC53-D4201A8F00D7}" type="pres">
      <dgm:prSet presAssocID="{2DC194E6-33CC-4458-B80B-631C808D3A3F}" presName="rootConnector" presStyleLbl="node1" presStyleIdx="1" presStyleCnt="2"/>
      <dgm:spPr/>
      <dgm:t>
        <a:bodyPr/>
        <a:lstStyle/>
        <a:p>
          <a:endParaRPr lang="en-US"/>
        </a:p>
      </dgm:t>
    </dgm:pt>
    <dgm:pt modelId="{6F32CC71-6497-4051-99E1-BCCE2FF0FCF7}" type="pres">
      <dgm:prSet presAssocID="{2DC194E6-33CC-4458-B80B-631C808D3A3F}" presName="childShape" presStyleCnt="0"/>
      <dgm:spPr/>
      <dgm:t>
        <a:bodyPr/>
        <a:lstStyle/>
        <a:p>
          <a:endParaRPr lang="en-US"/>
        </a:p>
      </dgm:t>
    </dgm:pt>
    <dgm:pt modelId="{58FBE997-9892-48B6-A2EF-B8E0F94984E8}" type="pres">
      <dgm:prSet presAssocID="{3A175F60-EA7C-46A1-A707-B8BBF99E54B0}" presName="Name13" presStyleLbl="parChTrans1D2" presStyleIdx="2" presStyleCnt="4"/>
      <dgm:spPr/>
      <dgm:t>
        <a:bodyPr/>
        <a:lstStyle/>
        <a:p>
          <a:endParaRPr lang="en-US"/>
        </a:p>
      </dgm:t>
    </dgm:pt>
    <dgm:pt modelId="{F6C5EC7E-9633-4E2E-8AF9-374B6549D3DF}" type="pres">
      <dgm:prSet presAssocID="{ED0B6A5A-8316-4F5F-91D7-BA56CD1D4966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B85845-60EF-4F7F-AEF8-6367FE4A9E71}" type="pres">
      <dgm:prSet presAssocID="{CB0E8DCE-0F22-4976-8887-8CB6DBE37D0D}" presName="Name13" presStyleLbl="parChTrans1D2" presStyleIdx="3" presStyleCnt="4"/>
      <dgm:spPr/>
      <dgm:t>
        <a:bodyPr/>
        <a:lstStyle/>
        <a:p>
          <a:endParaRPr lang="en-US"/>
        </a:p>
      </dgm:t>
    </dgm:pt>
    <dgm:pt modelId="{02CE9279-DBDF-4A0F-B23E-03354711208B}" type="pres">
      <dgm:prSet presAssocID="{110591E7-E879-456B-8ECC-64C46470D3DB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324192-1944-4026-87B8-3A95121141B2}" srcId="{B78C18F4-48B4-449D-B561-72644DCC4889}" destId="{1F316F3C-DBB4-44B1-96A8-935EF25AA13F}" srcOrd="0" destOrd="0" parTransId="{8C3E4BB8-9A6C-4D85-A270-26B11560944D}" sibTransId="{4C04E97E-7779-4EB8-9DD8-F29C4BFF93D2}"/>
    <dgm:cxn modelId="{1797FD7E-8592-429D-B4CE-E16198DE2D3C}" type="presOf" srcId="{3A175F60-EA7C-46A1-A707-B8BBF99E54B0}" destId="{58FBE997-9892-48B6-A2EF-B8E0F94984E8}" srcOrd="0" destOrd="0" presId="urn:microsoft.com/office/officeart/2005/8/layout/hierarchy3"/>
    <dgm:cxn modelId="{C564D4E4-EE17-4BBC-855F-CD2B276E413B}" type="presOf" srcId="{CB0E8DCE-0F22-4976-8887-8CB6DBE37D0D}" destId="{92B85845-60EF-4F7F-AEF8-6367FE4A9E71}" srcOrd="0" destOrd="0" presId="urn:microsoft.com/office/officeart/2005/8/layout/hierarchy3"/>
    <dgm:cxn modelId="{6992BBB3-242D-4918-988C-E701CB934B0D}" srcId="{2DC194E6-33CC-4458-B80B-631C808D3A3F}" destId="{ED0B6A5A-8316-4F5F-91D7-BA56CD1D4966}" srcOrd="0" destOrd="0" parTransId="{3A175F60-EA7C-46A1-A707-B8BBF99E54B0}" sibTransId="{2656B3AB-3822-417E-83E4-18933BF3DF90}"/>
    <dgm:cxn modelId="{DCB57414-9196-4708-8807-2597711784FC}" srcId="{D73A24A5-247B-4F66-B760-465AD9E6C287}" destId="{B78C18F4-48B4-449D-B561-72644DCC4889}" srcOrd="0" destOrd="0" parTransId="{10DB23BD-BA54-438C-9825-B1BA4D799704}" sibTransId="{F8C79EE7-B22B-4758-8C06-90BD1910EE5B}"/>
    <dgm:cxn modelId="{F8FCB0A0-607A-43A6-BCB5-8E7CEBC327B1}" type="presOf" srcId="{2DC194E6-33CC-4458-B80B-631C808D3A3F}" destId="{8DDCD719-69B4-4A36-AC53-D4201A8F00D7}" srcOrd="1" destOrd="0" presId="urn:microsoft.com/office/officeart/2005/8/layout/hierarchy3"/>
    <dgm:cxn modelId="{DA888D58-C569-4FB1-947B-422DC2286B48}" srcId="{B78C18F4-48B4-449D-B561-72644DCC4889}" destId="{DF949038-F6DB-42EF-BA68-3FA44C40D598}" srcOrd="1" destOrd="0" parTransId="{AAADF9B0-E374-4635-BE8B-55F987F3FCF9}" sibTransId="{93C54448-E595-4367-8B8A-A56B104FD8DF}"/>
    <dgm:cxn modelId="{66B2AE27-B31D-4C58-A1A1-EB01D826A87A}" type="presOf" srcId="{DF949038-F6DB-42EF-BA68-3FA44C40D598}" destId="{817BCBF1-825B-412B-A279-65E012FA8FB1}" srcOrd="0" destOrd="0" presId="urn:microsoft.com/office/officeart/2005/8/layout/hierarchy3"/>
    <dgm:cxn modelId="{51AC504E-804E-4466-8AB2-18B49EAB8FD7}" type="presOf" srcId="{2DC194E6-33CC-4458-B80B-631C808D3A3F}" destId="{C405708E-0F2A-416D-AB42-6BDFE186F5CC}" srcOrd="0" destOrd="0" presId="urn:microsoft.com/office/officeart/2005/8/layout/hierarchy3"/>
    <dgm:cxn modelId="{0B8AF66D-003D-42B2-B006-BB8CEC37C5BE}" type="presOf" srcId="{110591E7-E879-456B-8ECC-64C46470D3DB}" destId="{02CE9279-DBDF-4A0F-B23E-03354711208B}" srcOrd="0" destOrd="0" presId="urn:microsoft.com/office/officeart/2005/8/layout/hierarchy3"/>
    <dgm:cxn modelId="{634A7DA1-E887-4FCA-A739-F266636FFF2E}" srcId="{2DC194E6-33CC-4458-B80B-631C808D3A3F}" destId="{110591E7-E879-456B-8ECC-64C46470D3DB}" srcOrd="1" destOrd="0" parTransId="{CB0E8DCE-0F22-4976-8887-8CB6DBE37D0D}" sibTransId="{68ED5166-C60B-4F1D-AFC2-F82E644F6938}"/>
    <dgm:cxn modelId="{FCB04795-1A0A-4FC0-BD40-73A71FC78132}" type="presOf" srcId="{8C3E4BB8-9A6C-4D85-A270-26B11560944D}" destId="{6BB7F4CA-F9F3-4F83-BC69-07310097A5E0}" srcOrd="0" destOrd="0" presId="urn:microsoft.com/office/officeart/2005/8/layout/hierarchy3"/>
    <dgm:cxn modelId="{1210CDE4-60B8-41D5-9612-5F7690D9429E}" srcId="{D73A24A5-247B-4F66-B760-465AD9E6C287}" destId="{2DC194E6-33CC-4458-B80B-631C808D3A3F}" srcOrd="1" destOrd="0" parTransId="{A6142417-B387-43F8-B227-7EE5523E1FE7}" sibTransId="{BD626079-88F7-4DCE-978E-D7EAF1F24903}"/>
    <dgm:cxn modelId="{6DBDCAC6-8D1B-4CFA-975F-A6AFDE27B0FE}" type="presOf" srcId="{AAADF9B0-E374-4635-BE8B-55F987F3FCF9}" destId="{EEA01C79-DC1C-4CEF-B7F7-113C9076D411}" srcOrd="0" destOrd="0" presId="urn:microsoft.com/office/officeart/2005/8/layout/hierarchy3"/>
    <dgm:cxn modelId="{39792F9E-E562-45F6-B565-8D87F37A90D9}" type="presOf" srcId="{1F316F3C-DBB4-44B1-96A8-935EF25AA13F}" destId="{0D55DFCC-17F5-445C-8E54-DAC2C5676BB5}" srcOrd="0" destOrd="0" presId="urn:microsoft.com/office/officeart/2005/8/layout/hierarchy3"/>
    <dgm:cxn modelId="{7474DD94-8E08-49BA-9FC3-2C016713C09F}" type="presOf" srcId="{ED0B6A5A-8316-4F5F-91D7-BA56CD1D4966}" destId="{F6C5EC7E-9633-4E2E-8AF9-374B6549D3DF}" srcOrd="0" destOrd="0" presId="urn:microsoft.com/office/officeart/2005/8/layout/hierarchy3"/>
    <dgm:cxn modelId="{7DF98345-EC17-40AE-8E10-14266FE529B9}" type="presOf" srcId="{B78C18F4-48B4-449D-B561-72644DCC4889}" destId="{A4391E78-AD61-43EA-AE9C-A9649BCAD6A8}" srcOrd="0" destOrd="0" presId="urn:microsoft.com/office/officeart/2005/8/layout/hierarchy3"/>
    <dgm:cxn modelId="{2BD89882-2A53-4F4B-982F-E506CC88ADA5}" type="presOf" srcId="{B78C18F4-48B4-449D-B561-72644DCC4889}" destId="{48CD121B-2145-4262-B0FA-F60E987D932E}" srcOrd="1" destOrd="0" presId="urn:microsoft.com/office/officeart/2005/8/layout/hierarchy3"/>
    <dgm:cxn modelId="{55379FC7-F319-41EE-A35C-FE0470AECAA2}" type="presOf" srcId="{D73A24A5-247B-4F66-B760-465AD9E6C287}" destId="{6CD65B5F-2777-4BA9-A719-28380334BFAB}" srcOrd="0" destOrd="0" presId="urn:microsoft.com/office/officeart/2005/8/layout/hierarchy3"/>
    <dgm:cxn modelId="{A532824E-F3D7-42F3-9FB9-FFF7CEC41FBF}" type="presParOf" srcId="{6CD65B5F-2777-4BA9-A719-28380334BFAB}" destId="{DB5AC87C-F46D-4DC4-A6C1-0D8E184DDA65}" srcOrd="0" destOrd="0" presId="urn:microsoft.com/office/officeart/2005/8/layout/hierarchy3"/>
    <dgm:cxn modelId="{0CF3446A-B333-4216-B004-B652A4AFEC40}" type="presParOf" srcId="{DB5AC87C-F46D-4DC4-A6C1-0D8E184DDA65}" destId="{EC804812-A4AC-4683-9F78-6D8710ACE3B1}" srcOrd="0" destOrd="0" presId="urn:microsoft.com/office/officeart/2005/8/layout/hierarchy3"/>
    <dgm:cxn modelId="{D143EA13-88DD-4CC1-A3C5-6B6BC3E68FA7}" type="presParOf" srcId="{EC804812-A4AC-4683-9F78-6D8710ACE3B1}" destId="{A4391E78-AD61-43EA-AE9C-A9649BCAD6A8}" srcOrd="0" destOrd="0" presId="urn:microsoft.com/office/officeart/2005/8/layout/hierarchy3"/>
    <dgm:cxn modelId="{F530199D-83CE-4BD6-B1A7-0B21FD6107CF}" type="presParOf" srcId="{EC804812-A4AC-4683-9F78-6D8710ACE3B1}" destId="{48CD121B-2145-4262-B0FA-F60E987D932E}" srcOrd="1" destOrd="0" presId="urn:microsoft.com/office/officeart/2005/8/layout/hierarchy3"/>
    <dgm:cxn modelId="{0E9271D4-5990-4023-8A33-F585A349E8AA}" type="presParOf" srcId="{DB5AC87C-F46D-4DC4-A6C1-0D8E184DDA65}" destId="{16E42B9D-57CE-40C6-897F-0C7A772CC1E1}" srcOrd="1" destOrd="0" presId="urn:microsoft.com/office/officeart/2005/8/layout/hierarchy3"/>
    <dgm:cxn modelId="{D3894671-5466-42F8-A6D6-887783519E00}" type="presParOf" srcId="{16E42B9D-57CE-40C6-897F-0C7A772CC1E1}" destId="{6BB7F4CA-F9F3-4F83-BC69-07310097A5E0}" srcOrd="0" destOrd="0" presId="urn:microsoft.com/office/officeart/2005/8/layout/hierarchy3"/>
    <dgm:cxn modelId="{AB9B5A52-1C95-4EAA-AA0C-3D5F7C8C834D}" type="presParOf" srcId="{16E42B9D-57CE-40C6-897F-0C7A772CC1E1}" destId="{0D55DFCC-17F5-445C-8E54-DAC2C5676BB5}" srcOrd="1" destOrd="0" presId="urn:microsoft.com/office/officeart/2005/8/layout/hierarchy3"/>
    <dgm:cxn modelId="{EFC69FAD-C131-4603-97A2-38134FFE48FA}" type="presParOf" srcId="{16E42B9D-57CE-40C6-897F-0C7A772CC1E1}" destId="{EEA01C79-DC1C-4CEF-B7F7-113C9076D411}" srcOrd="2" destOrd="0" presId="urn:microsoft.com/office/officeart/2005/8/layout/hierarchy3"/>
    <dgm:cxn modelId="{9F74E344-6A8C-4271-99BB-A91C463936E5}" type="presParOf" srcId="{16E42B9D-57CE-40C6-897F-0C7A772CC1E1}" destId="{817BCBF1-825B-412B-A279-65E012FA8FB1}" srcOrd="3" destOrd="0" presId="urn:microsoft.com/office/officeart/2005/8/layout/hierarchy3"/>
    <dgm:cxn modelId="{98232C0A-0783-42FC-9479-B044FBE90959}" type="presParOf" srcId="{6CD65B5F-2777-4BA9-A719-28380334BFAB}" destId="{D5C03E9B-95E5-4E6B-8950-9D61DED9F488}" srcOrd="1" destOrd="0" presId="urn:microsoft.com/office/officeart/2005/8/layout/hierarchy3"/>
    <dgm:cxn modelId="{6DBE9BF8-16CB-4346-957B-206D8923F87C}" type="presParOf" srcId="{D5C03E9B-95E5-4E6B-8950-9D61DED9F488}" destId="{077DDE25-88A3-4A4F-9AA9-97A2B69BF451}" srcOrd="0" destOrd="0" presId="urn:microsoft.com/office/officeart/2005/8/layout/hierarchy3"/>
    <dgm:cxn modelId="{04E224C7-4170-46CF-84E9-2B6FCC8A3084}" type="presParOf" srcId="{077DDE25-88A3-4A4F-9AA9-97A2B69BF451}" destId="{C405708E-0F2A-416D-AB42-6BDFE186F5CC}" srcOrd="0" destOrd="0" presId="urn:microsoft.com/office/officeart/2005/8/layout/hierarchy3"/>
    <dgm:cxn modelId="{E7D6C2E0-BF2E-42D9-BF32-80DFD633DF5E}" type="presParOf" srcId="{077DDE25-88A3-4A4F-9AA9-97A2B69BF451}" destId="{8DDCD719-69B4-4A36-AC53-D4201A8F00D7}" srcOrd="1" destOrd="0" presId="urn:microsoft.com/office/officeart/2005/8/layout/hierarchy3"/>
    <dgm:cxn modelId="{51A19DC4-CB11-4A9A-86AA-E67C6C35E44C}" type="presParOf" srcId="{D5C03E9B-95E5-4E6B-8950-9D61DED9F488}" destId="{6F32CC71-6497-4051-99E1-BCCE2FF0FCF7}" srcOrd="1" destOrd="0" presId="urn:microsoft.com/office/officeart/2005/8/layout/hierarchy3"/>
    <dgm:cxn modelId="{30D987B3-7860-4393-875B-E29A5EC56957}" type="presParOf" srcId="{6F32CC71-6497-4051-99E1-BCCE2FF0FCF7}" destId="{58FBE997-9892-48B6-A2EF-B8E0F94984E8}" srcOrd="0" destOrd="0" presId="urn:microsoft.com/office/officeart/2005/8/layout/hierarchy3"/>
    <dgm:cxn modelId="{94F301C5-8FD6-4088-B3D5-193A6E81C04E}" type="presParOf" srcId="{6F32CC71-6497-4051-99E1-BCCE2FF0FCF7}" destId="{F6C5EC7E-9633-4E2E-8AF9-374B6549D3DF}" srcOrd="1" destOrd="0" presId="urn:microsoft.com/office/officeart/2005/8/layout/hierarchy3"/>
    <dgm:cxn modelId="{E26F4E22-73DF-47E3-B908-525A2E2820DD}" type="presParOf" srcId="{6F32CC71-6497-4051-99E1-BCCE2FF0FCF7}" destId="{92B85845-60EF-4F7F-AEF8-6367FE4A9E71}" srcOrd="2" destOrd="0" presId="urn:microsoft.com/office/officeart/2005/8/layout/hierarchy3"/>
    <dgm:cxn modelId="{864FFE97-6931-4B57-A3AB-8A2AE30171CB}" type="presParOf" srcId="{6F32CC71-6497-4051-99E1-BCCE2FF0FCF7}" destId="{02CE9279-DBDF-4A0F-B23E-03354711208B}" srcOrd="3" destOrd="0" presId="urn:microsoft.com/office/officeart/2005/8/layout/hierarchy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78DE98-E418-4D35-890A-4F8E970F4CB3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BFE2F77-3151-4735-B2AF-9C10A9FB133E}">
      <dgm:prSet phldrT="[Text]" custT="1"/>
      <dgm:spPr/>
      <dgm:t>
        <a:bodyPr/>
        <a:lstStyle/>
        <a:p>
          <a:r>
            <a:rPr lang="en-US" sz="2000" dirty="0" smtClean="0"/>
            <a:t>SRP</a:t>
          </a:r>
          <a:endParaRPr lang="en-US" sz="2000" dirty="0"/>
        </a:p>
      </dgm:t>
    </dgm:pt>
    <dgm:pt modelId="{3838AAF0-F470-445E-9FFA-4CE0CC167B2A}" cxnId="{AA8B4994-A211-46DC-9B89-985174535EE4}" type="parTrans">
      <dgm:prSet/>
      <dgm:spPr/>
      <dgm:t>
        <a:bodyPr/>
        <a:lstStyle/>
        <a:p>
          <a:endParaRPr lang="en-US" sz="2000"/>
        </a:p>
      </dgm:t>
    </dgm:pt>
    <dgm:pt modelId="{1142400B-A3E8-42EB-9230-92297817DB80}" cxnId="{AA8B4994-A211-46DC-9B89-985174535EE4}" type="sibTrans">
      <dgm:prSet custT="1"/>
      <dgm:spPr/>
      <dgm:t>
        <a:bodyPr/>
        <a:lstStyle/>
        <a:p>
          <a:endParaRPr lang="en-US" sz="2000"/>
        </a:p>
      </dgm:t>
    </dgm:pt>
    <dgm:pt modelId="{B2BE999B-C5E9-48E6-85BF-2D4D610EB2C1}">
      <dgm:prSet phldrT="[Text]" custT="1"/>
      <dgm:spPr/>
      <dgm:t>
        <a:bodyPr/>
        <a:lstStyle/>
        <a:p>
          <a:r>
            <a:rPr lang="en-US" sz="1800" dirty="0" smtClean="0"/>
            <a:t>2ml MB 60 sec</a:t>
          </a:r>
          <a:endParaRPr lang="en-US" sz="1800" dirty="0"/>
        </a:p>
      </dgm:t>
    </dgm:pt>
    <dgm:pt modelId="{98B8D51B-0DAF-4E71-862E-6481712E8037}" cxnId="{2E59A3CA-7F1E-41CD-A0DB-E9FAFE0E01B1}" type="parTrans">
      <dgm:prSet/>
      <dgm:spPr/>
      <dgm:t>
        <a:bodyPr/>
        <a:lstStyle/>
        <a:p>
          <a:endParaRPr lang="en-US" sz="2000"/>
        </a:p>
      </dgm:t>
    </dgm:pt>
    <dgm:pt modelId="{29541234-C1C5-4E8B-B677-CE02087B973D}" cxnId="{2E59A3CA-7F1E-41CD-A0DB-E9FAFE0E01B1}" type="sibTrans">
      <dgm:prSet custT="1"/>
      <dgm:spPr/>
      <dgm:t>
        <a:bodyPr/>
        <a:lstStyle/>
        <a:p>
          <a:endParaRPr lang="en-US" sz="2000"/>
        </a:p>
      </dgm:t>
    </dgm:pt>
    <dgm:pt modelId="{9C51594B-7055-477E-9FC5-FD65D903FC12}">
      <dgm:prSet phldrT="[Text]" custT="1"/>
      <dgm:spPr/>
      <dgm:t>
        <a:bodyPr/>
        <a:lstStyle/>
        <a:p>
          <a:r>
            <a:rPr lang="en-US" sz="1600" dirty="0" smtClean="0"/>
            <a:t>Resident time</a:t>
          </a:r>
          <a:endParaRPr lang="en-US" sz="1600" dirty="0"/>
        </a:p>
      </dgm:t>
    </dgm:pt>
    <dgm:pt modelId="{A45195A1-41A8-4B51-ABC2-98D4979CCD83}" cxnId="{C411E553-D7CA-48B0-A56B-EEFC9B9EDA1C}" type="parTrans">
      <dgm:prSet/>
      <dgm:spPr/>
      <dgm:t>
        <a:bodyPr/>
        <a:lstStyle/>
        <a:p>
          <a:endParaRPr lang="en-US" sz="2000"/>
        </a:p>
      </dgm:t>
    </dgm:pt>
    <dgm:pt modelId="{882B7A65-33BF-40D8-A56E-A58EA7CCD5D7}" cxnId="{C411E553-D7CA-48B0-A56B-EEFC9B9EDA1C}" type="sibTrans">
      <dgm:prSet custT="1"/>
      <dgm:spPr/>
      <dgm:t>
        <a:bodyPr/>
        <a:lstStyle/>
        <a:p>
          <a:endParaRPr lang="en-US" sz="2000"/>
        </a:p>
      </dgm:t>
    </dgm:pt>
    <dgm:pt modelId="{01C772CF-280B-4150-A893-07BDBB05FF87}">
      <dgm:prSet phldrT="[Text]" custT="1"/>
      <dgm:spPr/>
      <dgm:t>
        <a:bodyPr/>
        <a:lstStyle/>
        <a:p>
          <a:r>
            <a:rPr lang="en-US" sz="1400" dirty="0" smtClean="0"/>
            <a:t>Irrigate with distilled water </a:t>
          </a:r>
          <a:endParaRPr lang="en-US" sz="1400" dirty="0"/>
        </a:p>
      </dgm:t>
    </dgm:pt>
    <dgm:pt modelId="{43C11F2B-8DAD-42DF-8330-BE35B1E6B06E}" cxnId="{579DE2D7-C978-47D7-8C03-436C0202CA94}" type="parTrans">
      <dgm:prSet/>
      <dgm:spPr/>
      <dgm:t>
        <a:bodyPr/>
        <a:lstStyle/>
        <a:p>
          <a:endParaRPr lang="en-US" sz="2000"/>
        </a:p>
      </dgm:t>
    </dgm:pt>
    <dgm:pt modelId="{55B23F55-2944-4F21-B7BA-0780D2C61E74}" cxnId="{579DE2D7-C978-47D7-8C03-436C0202CA94}" type="sibTrans">
      <dgm:prSet custT="1"/>
      <dgm:spPr/>
      <dgm:t>
        <a:bodyPr/>
        <a:lstStyle/>
        <a:p>
          <a:endParaRPr lang="en-US" sz="2000"/>
        </a:p>
      </dgm:t>
    </dgm:pt>
    <dgm:pt modelId="{29E93711-0C3D-4798-9FE5-59953431DCCA}">
      <dgm:prSet phldrT="[Text]" custT="1"/>
      <dgm:spPr/>
      <dgm:t>
        <a:bodyPr/>
        <a:lstStyle/>
        <a:p>
          <a:r>
            <a:rPr lang="en-US" sz="2000" dirty="0" smtClean="0"/>
            <a:t>LASER 60 sec per site</a:t>
          </a:r>
          <a:endParaRPr lang="en-US" sz="2000" dirty="0"/>
        </a:p>
      </dgm:t>
    </dgm:pt>
    <dgm:pt modelId="{66863BDB-31C5-4F25-91B9-3FA1DB8C2A6D}" cxnId="{5BBC7E03-3A79-4760-8722-7EBC3B8E4B5A}" type="parTrans">
      <dgm:prSet/>
      <dgm:spPr/>
      <dgm:t>
        <a:bodyPr/>
        <a:lstStyle/>
        <a:p>
          <a:endParaRPr lang="en-US" sz="2000"/>
        </a:p>
      </dgm:t>
    </dgm:pt>
    <dgm:pt modelId="{DF2FDC6C-6AED-49B2-B81B-2CD37A0A05EE}" cxnId="{5BBC7E03-3A79-4760-8722-7EBC3B8E4B5A}" type="sibTrans">
      <dgm:prSet custT="1"/>
      <dgm:spPr/>
      <dgm:t>
        <a:bodyPr/>
        <a:lstStyle/>
        <a:p>
          <a:endParaRPr lang="en-US" sz="2000"/>
        </a:p>
      </dgm:t>
    </dgm:pt>
    <dgm:pt modelId="{1293BA0D-DA8B-4601-B2A4-F3B8046A4A36}" type="pres">
      <dgm:prSet presAssocID="{5B78DE98-E418-4D35-890A-4F8E970F4CB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EAF10A-67B4-4C1E-945E-996D52ABBA3E}" type="pres">
      <dgm:prSet presAssocID="{7BFE2F77-3151-4735-B2AF-9C10A9FB133E}" presName="node" presStyleLbl="node1" presStyleIdx="0" presStyleCnt="5" custScaleX="69397" custScaleY="40702" custRadScaleRad="107314" custRadScaleInc="-47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03766E-407C-4F22-A4E2-882B4DBEAA68}" type="pres">
      <dgm:prSet presAssocID="{1142400B-A3E8-42EB-9230-92297817DB80}" presName="sibTrans" presStyleLbl="sibTrans2D1" presStyleIdx="0" presStyleCnt="5" custScaleX="105487" custScaleY="37492" custLinFactNeighborX="-15243" custLinFactNeighborY="-41043"/>
      <dgm:spPr/>
      <dgm:t>
        <a:bodyPr/>
        <a:lstStyle/>
        <a:p>
          <a:endParaRPr lang="en-US"/>
        </a:p>
      </dgm:t>
    </dgm:pt>
    <dgm:pt modelId="{8A5AA2B3-9C3A-40AB-A250-F252FD26DD9D}" type="pres">
      <dgm:prSet presAssocID="{1142400B-A3E8-42EB-9230-92297817DB80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D29EC98-5263-4669-A724-901E3BB1E2C6}" type="pres">
      <dgm:prSet presAssocID="{B2BE999B-C5E9-48E6-85BF-2D4D610EB2C1}" presName="node" presStyleLbl="node1" presStyleIdx="1" presStyleCnt="5" custScaleX="88293" custScaleY="44290" custRadScaleRad="107206" custRadScaleInc="8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0B882-5227-49A1-A3F2-74D1E7D4E9E7}" type="pres">
      <dgm:prSet presAssocID="{29541234-C1C5-4E8B-B677-CE02087B973D}" presName="sibTrans" presStyleLbl="sibTrans2D1" presStyleIdx="1" presStyleCnt="5" custScaleX="149273" custScaleY="45610"/>
      <dgm:spPr/>
      <dgm:t>
        <a:bodyPr/>
        <a:lstStyle/>
        <a:p>
          <a:endParaRPr lang="en-US"/>
        </a:p>
      </dgm:t>
    </dgm:pt>
    <dgm:pt modelId="{D4665493-5389-4083-A2DC-20DFBA27AEC4}" type="pres">
      <dgm:prSet presAssocID="{29541234-C1C5-4E8B-B677-CE02087B973D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F9BA12FE-CED3-44D0-BFAE-7781ECCBED49}" type="pres">
      <dgm:prSet presAssocID="{9C51594B-7055-477E-9FC5-FD65D903FC12}" presName="node" presStyleLbl="node1" presStyleIdx="2" presStyleCnt="5" custScaleX="83910" custScaleY="51367" custRadScaleRad="118717" custRadScaleInc="-417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F690DA-FD50-4339-88E9-29C0CF576C7C}" type="pres">
      <dgm:prSet presAssocID="{882B7A65-33BF-40D8-A56E-A58EA7CCD5D7}" presName="sibTrans" presStyleLbl="sibTrans2D1" presStyleIdx="2" presStyleCnt="5" custScaleY="35200" custLinFactNeighborX="-13442"/>
      <dgm:spPr/>
      <dgm:t>
        <a:bodyPr/>
        <a:lstStyle/>
        <a:p>
          <a:endParaRPr lang="en-US"/>
        </a:p>
      </dgm:t>
    </dgm:pt>
    <dgm:pt modelId="{294ADB2E-A78D-47E4-9D7A-9BBE599B21CB}" type="pres">
      <dgm:prSet presAssocID="{882B7A65-33BF-40D8-A56E-A58EA7CCD5D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D6A518F8-66FF-4C78-A260-B687DFA53F01}" type="pres">
      <dgm:prSet presAssocID="{01C772CF-280B-4150-A893-07BDBB05FF87}" presName="node" presStyleLbl="node1" presStyleIdx="3" presStyleCnt="5" custScaleX="113212" custScaleY="51848" custRadScaleRad="133021" custRadScaleInc="45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0B5D6E-9D82-4FF9-9EFE-984B49DD7DE0}" type="pres">
      <dgm:prSet presAssocID="{55B23F55-2944-4F21-B7BA-0780D2C61E74}" presName="sibTrans" presStyleLbl="sibTrans2D1" presStyleIdx="3" presStyleCnt="5" custScaleX="146511" custScaleY="36453"/>
      <dgm:spPr/>
      <dgm:t>
        <a:bodyPr/>
        <a:lstStyle/>
        <a:p>
          <a:endParaRPr lang="en-US"/>
        </a:p>
      </dgm:t>
    </dgm:pt>
    <dgm:pt modelId="{21484D1F-2E41-4AF0-9AEB-F3BE114537E6}" type="pres">
      <dgm:prSet presAssocID="{55B23F55-2944-4F21-B7BA-0780D2C61E74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6C86C027-54D8-4A68-B75C-B69ABC286155}" type="pres">
      <dgm:prSet presAssocID="{29E93711-0C3D-4798-9FE5-59953431DCCA}" presName="node" presStyleLbl="node1" presStyleIdx="4" presStyleCnt="5" custScaleX="104923" custScaleY="68916" custRadScaleRad="144040" custRadScaleInc="-155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C535D7-7886-4E31-8ADC-22C7AE3A46FF}" type="pres">
      <dgm:prSet presAssocID="{DF2FDC6C-6AED-49B2-B81B-2CD37A0A05EE}" presName="sibTrans" presStyleLbl="sibTrans2D1" presStyleIdx="4" presStyleCnt="5" custAng="16590377" custFlipVert="1" custFlipHor="0" custScaleX="69393" custScaleY="31325" custLinFactX="-100000" custLinFactY="-100000" custLinFactNeighborX="-143802" custLinFactNeighborY="-196386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F81074E-AE46-448F-A1FC-37AE9556F7C3}" type="pres">
      <dgm:prSet presAssocID="{DF2FDC6C-6AED-49B2-B81B-2CD37A0A05EE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57E8AC0A-0BDD-44FD-A4CE-1484C4EE4EA9}" type="presOf" srcId="{55B23F55-2944-4F21-B7BA-0780D2C61E74}" destId="{21484D1F-2E41-4AF0-9AEB-F3BE114537E6}" srcOrd="1" destOrd="0" presId="urn:microsoft.com/office/officeart/2005/8/layout/cycle2"/>
    <dgm:cxn modelId="{D10C6D97-EEC5-4C15-9118-E1184B0691D9}" type="presOf" srcId="{1142400B-A3E8-42EB-9230-92297817DB80}" destId="{8A5AA2B3-9C3A-40AB-A250-F252FD26DD9D}" srcOrd="1" destOrd="0" presId="urn:microsoft.com/office/officeart/2005/8/layout/cycle2"/>
    <dgm:cxn modelId="{579DE2D7-C978-47D7-8C03-436C0202CA94}" srcId="{5B78DE98-E418-4D35-890A-4F8E970F4CB3}" destId="{01C772CF-280B-4150-A893-07BDBB05FF87}" srcOrd="3" destOrd="0" parTransId="{43C11F2B-8DAD-42DF-8330-BE35B1E6B06E}" sibTransId="{55B23F55-2944-4F21-B7BA-0780D2C61E74}"/>
    <dgm:cxn modelId="{E39BD9E9-84E1-4823-9DC9-3B6A884E7615}" type="presOf" srcId="{B2BE999B-C5E9-48E6-85BF-2D4D610EB2C1}" destId="{BD29EC98-5263-4669-A724-901E3BB1E2C6}" srcOrd="0" destOrd="0" presId="urn:microsoft.com/office/officeart/2005/8/layout/cycle2"/>
    <dgm:cxn modelId="{10D4A853-0CE1-475F-BC6A-92CE73902DC6}" type="presOf" srcId="{29541234-C1C5-4E8B-B677-CE02087B973D}" destId="{31E0B882-5227-49A1-A3F2-74D1E7D4E9E7}" srcOrd="0" destOrd="0" presId="urn:microsoft.com/office/officeart/2005/8/layout/cycle2"/>
    <dgm:cxn modelId="{FF818C2C-CEE8-4EAB-81F2-088F7C4D91A9}" type="presOf" srcId="{29541234-C1C5-4E8B-B677-CE02087B973D}" destId="{D4665493-5389-4083-A2DC-20DFBA27AEC4}" srcOrd="1" destOrd="0" presId="urn:microsoft.com/office/officeart/2005/8/layout/cycle2"/>
    <dgm:cxn modelId="{1CE0963E-9C29-4DF8-AA50-6B5DFDA69334}" type="presOf" srcId="{9C51594B-7055-477E-9FC5-FD65D903FC12}" destId="{F9BA12FE-CED3-44D0-BFAE-7781ECCBED49}" srcOrd="0" destOrd="0" presId="urn:microsoft.com/office/officeart/2005/8/layout/cycle2"/>
    <dgm:cxn modelId="{BCC55A6F-1C12-43A2-AAB4-945996BBE861}" type="presOf" srcId="{DF2FDC6C-6AED-49B2-B81B-2CD37A0A05EE}" destId="{C6C535D7-7886-4E31-8ADC-22C7AE3A46FF}" srcOrd="0" destOrd="0" presId="urn:microsoft.com/office/officeart/2005/8/layout/cycle2"/>
    <dgm:cxn modelId="{1A4DAA05-0B61-455E-9E4D-3CC95E4DBAFF}" type="presOf" srcId="{1142400B-A3E8-42EB-9230-92297817DB80}" destId="{0A03766E-407C-4F22-A4E2-882B4DBEAA68}" srcOrd="0" destOrd="0" presId="urn:microsoft.com/office/officeart/2005/8/layout/cycle2"/>
    <dgm:cxn modelId="{E127CF81-B271-49FB-AD1A-7AD694AA5B9F}" type="presOf" srcId="{55B23F55-2944-4F21-B7BA-0780D2C61E74}" destId="{C20B5D6E-9D82-4FF9-9EFE-984B49DD7DE0}" srcOrd="0" destOrd="0" presId="urn:microsoft.com/office/officeart/2005/8/layout/cycle2"/>
    <dgm:cxn modelId="{492A13CD-45CE-4767-8AC1-A11DC31CBC09}" type="presOf" srcId="{01C772CF-280B-4150-A893-07BDBB05FF87}" destId="{D6A518F8-66FF-4C78-A260-B687DFA53F01}" srcOrd="0" destOrd="0" presId="urn:microsoft.com/office/officeart/2005/8/layout/cycle2"/>
    <dgm:cxn modelId="{1EB83BC4-2E2A-4DED-9DE5-1B8C7446634E}" type="presOf" srcId="{882B7A65-33BF-40D8-A56E-A58EA7CCD5D7}" destId="{CBF690DA-FD50-4339-88E9-29C0CF576C7C}" srcOrd="0" destOrd="0" presId="urn:microsoft.com/office/officeart/2005/8/layout/cycle2"/>
    <dgm:cxn modelId="{6FA17438-B971-409F-9B51-FE51FEACA69B}" type="presOf" srcId="{29E93711-0C3D-4798-9FE5-59953431DCCA}" destId="{6C86C027-54D8-4A68-B75C-B69ABC286155}" srcOrd="0" destOrd="0" presId="urn:microsoft.com/office/officeart/2005/8/layout/cycle2"/>
    <dgm:cxn modelId="{2FB80A05-1EE1-4864-8285-2D7D62485CAD}" type="presOf" srcId="{882B7A65-33BF-40D8-A56E-A58EA7CCD5D7}" destId="{294ADB2E-A78D-47E4-9D7A-9BBE599B21CB}" srcOrd="1" destOrd="0" presId="urn:microsoft.com/office/officeart/2005/8/layout/cycle2"/>
    <dgm:cxn modelId="{B0060F46-50CD-4F3B-A45B-0C6DB042EAF7}" type="presOf" srcId="{7BFE2F77-3151-4735-B2AF-9C10A9FB133E}" destId="{26EAF10A-67B4-4C1E-945E-996D52ABBA3E}" srcOrd="0" destOrd="0" presId="urn:microsoft.com/office/officeart/2005/8/layout/cycle2"/>
    <dgm:cxn modelId="{2E59A3CA-7F1E-41CD-A0DB-E9FAFE0E01B1}" srcId="{5B78DE98-E418-4D35-890A-4F8E970F4CB3}" destId="{B2BE999B-C5E9-48E6-85BF-2D4D610EB2C1}" srcOrd="1" destOrd="0" parTransId="{98B8D51B-0DAF-4E71-862E-6481712E8037}" sibTransId="{29541234-C1C5-4E8B-B677-CE02087B973D}"/>
    <dgm:cxn modelId="{7EC76F30-F5B2-4840-99D4-AB456F4BC327}" type="presOf" srcId="{DF2FDC6C-6AED-49B2-B81B-2CD37A0A05EE}" destId="{6F81074E-AE46-448F-A1FC-37AE9556F7C3}" srcOrd="1" destOrd="0" presId="urn:microsoft.com/office/officeart/2005/8/layout/cycle2"/>
    <dgm:cxn modelId="{AA8B4994-A211-46DC-9B89-985174535EE4}" srcId="{5B78DE98-E418-4D35-890A-4F8E970F4CB3}" destId="{7BFE2F77-3151-4735-B2AF-9C10A9FB133E}" srcOrd="0" destOrd="0" parTransId="{3838AAF0-F470-445E-9FFA-4CE0CC167B2A}" sibTransId="{1142400B-A3E8-42EB-9230-92297817DB80}"/>
    <dgm:cxn modelId="{C411E553-D7CA-48B0-A56B-EEFC9B9EDA1C}" srcId="{5B78DE98-E418-4D35-890A-4F8E970F4CB3}" destId="{9C51594B-7055-477E-9FC5-FD65D903FC12}" srcOrd="2" destOrd="0" parTransId="{A45195A1-41A8-4B51-ABC2-98D4979CCD83}" sibTransId="{882B7A65-33BF-40D8-A56E-A58EA7CCD5D7}"/>
    <dgm:cxn modelId="{5BBC7E03-3A79-4760-8722-7EBC3B8E4B5A}" srcId="{5B78DE98-E418-4D35-890A-4F8E970F4CB3}" destId="{29E93711-0C3D-4798-9FE5-59953431DCCA}" srcOrd="4" destOrd="0" parTransId="{66863BDB-31C5-4F25-91B9-3FA1DB8C2A6D}" sibTransId="{DF2FDC6C-6AED-49B2-B81B-2CD37A0A05EE}"/>
    <dgm:cxn modelId="{4B119CFC-5B5E-4552-8A80-DE697F9AAF61}" type="presOf" srcId="{5B78DE98-E418-4D35-890A-4F8E970F4CB3}" destId="{1293BA0D-DA8B-4601-B2A4-F3B8046A4A36}" srcOrd="0" destOrd="0" presId="urn:microsoft.com/office/officeart/2005/8/layout/cycle2"/>
    <dgm:cxn modelId="{2144A289-ADCB-4118-BC2F-FF906870E111}" type="presParOf" srcId="{1293BA0D-DA8B-4601-B2A4-F3B8046A4A36}" destId="{26EAF10A-67B4-4C1E-945E-996D52ABBA3E}" srcOrd="0" destOrd="0" presId="urn:microsoft.com/office/officeart/2005/8/layout/cycle2"/>
    <dgm:cxn modelId="{28F26D2E-0CD1-4B42-9988-031371F922CA}" type="presParOf" srcId="{1293BA0D-DA8B-4601-B2A4-F3B8046A4A36}" destId="{0A03766E-407C-4F22-A4E2-882B4DBEAA68}" srcOrd="1" destOrd="0" presId="urn:microsoft.com/office/officeart/2005/8/layout/cycle2"/>
    <dgm:cxn modelId="{469A9EB8-8C29-4CD8-B73E-CD4730DD1219}" type="presParOf" srcId="{0A03766E-407C-4F22-A4E2-882B4DBEAA68}" destId="{8A5AA2B3-9C3A-40AB-A250-F252FD26DD9D}" srcOrd="0" destOrd="0" presId="urn:microsoft.com/office/officeart/2005/8/layout/cycle2"/>
    <dgm:cxn modelId="{094CE59C-14B8-4922-A324-C466D8563433}" type="presParOf" srcId="{1293BA0D-DA8B-4601-B2A4-F3B8046A4A36}" destId="{BD29EC98-5263-4669-A724-901E3BB1E2C6}" srcOrd="2" destOrd="0" presId="urn:microsoft.com/office/officeart/2005/8/layout/cycle2"/>
    <dgm:cxn modelId="{E4F5584E-5CAC-4545-AAC4-0D42D847E808}" type="presParOf" srcId="{1293BA0D-DA8B-4601-B2A4-F3B8046A4A36}" destId="{31E0B882-5227-49A1-A3F2-74D1E7D4E9E7}" srcOrd="3" destOrd="0" presId="urn:microsoft.com/office/officeart/2005/8/layout/cycle2"/>
    <dgm:cxn modelId="{368378CE-028D-4C91-B934-90BA2665DC5A}" type="presParOf" srcId="{31E0B882-5227-49A1-A3F2-74D1E7D4E9E7}" destId="{D4665493-5389-4083-A2DC-20DFBA27AEC4}" srcOrd="0" destOrd="0" presId="urn:microsoft.com/office/officeart/2005/8/layout/cycle2"/>
    <dgm:cxn modelId="{39BCC2B7-A142-493E-A779-EEF849905AAF}" type="presParOf" srcId="{1293BA0D-DA8B-4601-B2A4-F3B8046A4A36}" destId="{F9BA12FE-CED3-44D0-BFAE-7781ECCBED49}" srcOrd="4" destOrd="0" presId="urn:microsoft.com/office/officeart/2005/8/layout/cycle2"/>
    <dgm:cxn modelId="{7D99DAFB-EAC3-4541-A549-8444251E47D8}" type="presParOf" srcId="{1293BA0D-DA8B-4601-B2A4-F3B8046A4A36}" destId="{CBF690DA-FD50-4339-88E9-29C0CF576C7C}" srcOrd="5" destOrd="0" presId="urn:microsoft.com/office/officeart/2005/8/layout/cycle2"/>
    <dgm:cxn modelId="{E30BCC1E-DE07-4C8D-B34D-C2EEA2877678}" type="presParOf" srcId="{CBF690DA-FD50-4339-88E9-29C0CF576C7C}" destId="{294ADB2E-A78D-47E4-9D7A-9BBE599B21CB}" srcOrd="0" destOrd="0" presId="urn:microsoft.com/office/officeart/2005/8/layout/cycle2"/>
    <dgm:cxn modelId="{74C0B6DC-87DE-4AB4-8907-6E87FEF40254}" type="presParOf" srcId="{1293BA0D-DA8B-4601-B2A4-F3B8046A4A36}" destId="{D6A518F8-66FF-4C78-A260-B687DFA53F01}" srcOrd="6" destOrd="0" presId="urn:microsoft.com/office/officeart/2005/8/layout/cycle2"/>
    <dgm:cxn modelId="{098A5D76-E0D2-475B-9995-8562BBC241A5}" type="presParOf" srcId="{1293BA0D-DA8B-4601-B2A4-F3B8046A4A36}" destId="{C20B5D6E-9D82-4FF9-9EFE-984B49DD7DE0}" srcOrd="7" destOrd="0" presId="urn:microsoft.com/office/officeart/2005/8/layout/cycle2"/>
    <dgm:cxn modelId="{6B334538-2665-4C8D-A26F-0A4EA0278F68}" type="presParOf" srcId="{C20B5D6E-9D82-4FF9-9EFE-984B49DD7DE0}" destId="{21484D1F-2E41-4AF0-9AEB-F3BE114537E6}" srcOrd="0" destOrd="0" presId="urn:microsoft.com/office/officeart/2005/8/layout/cycle2"/>
    <dgm:cxn modelId="{F84B9EB7-FD59-4958-81B4-046C9BFDA80D}" type="presParOf" srcId="{1293BA0D-DA8B-4601-B2A4-F3B8046A4A36}" destId="{6C86C027-54D8-4A68-B75C-B69ABC286155}" srcOrd="8" destOrd="0" presId="urn:microsoft.com/office/officeart/2005/8/layout/cycle2"/>
    <dgm:cxn modelId="{7954F5DE-D77E-4F15-A0A0-320C665390E6}" type="presParOf" srcId="{1293BA0D-DA8B-4601-B2A4-F3B8046A4A36}" destId="{C6C535D7-7886-4E31-8ADC-22C7AE3A46FF}" srcOrd="9" destOrd="0" presId="urn:microsoft.com/office/officeart/2005/8/layout/cycle2"/>
    <dgm:cxn modelId="{E1F82C1D-9E24-49B4-9D88-DF5A49312CFA}" type="presParOf" srcId="{C6C535D7-7886-4E31-8ADC-22C7AE3A46FF}" destId="{6F81074E-AE46-448F-A1FC-37AE9556F7C3}" srcOrd="0" destOrd="0" presId="urn:microsoft.com/office/officeart/2005/8/layout/cycle2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1" name="Group 0"/>
      <dsp:cNvGrpSpPr/>
    </dsp:nvGrpSpPr>
    <dsp:grpSpPr>
      <a:xfrm>
        <a:off x="0" y="0"/>
        <a:ext cx="2971800" cy="2692400"/>
        <a:chOff x="0" y="0"/>
        <a:chExt cx="2971800" cy="2692400"/>
      </a:xfrm>
    </dsp:grpSpPr>
    <dsp:sp>
      <dsp:nvSpPr>
        <dsp:cNvPr id="2" name="Rounded Rectangle 1"/>
        <dsp:cNvSpPr/>
      </dsp:nvSpPr>
      <dsp:spPr bwMode="white">
        <a:xfrm>
          <a:off x="0" y="190500"/>
          <a:ext cx="1320800" cy="660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53340" tIns="35560" rIns="53340" bIns="3556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Control</a:t>
          </a:r>
          <a:endParaRPr lang="en-US" dirty="0"/>
        </a:p>
      </dsp:txBody>
      <dsp:txXfrm>
        <a:off x="0" y="190500"/>
        <a:ext cx="1320800" cy="660400"/>
      </dsp:txXfrm>
    </dsp:sp>
    <dsp:sp>
      <dsp:nvSpPr>
        <dsp:cNvPr id="3" name="Freeform 2"/>
        <dsp:cNvSpPr/>
      </dsp:nvSpPr>
      <dsp:spPr bwMode="white">
        <a:xfrm>
          <a:off x="132080" y="850900"/>
          <a:ext cx="132080" cy="495300"/>
        </a:xfrm>
        <a:custGeom>
          <a:avLst/>
          <a:gdLst/>
          <a:ahLst/>
          <a:cxnLst/>
          <a:pathLst>
            <a:path w="208" h="780">
              <a:moveTo>
                <a:pt x="0" y="0"/>
              </a:moveTo>
              <a:lnTo>
                <a:pt x="0" y="780"/>
              </a:lnTo>
              <a:lnTo>
                <a:pt x="208" y="780"/>
              </a:lnTo>
            </a:path>
          </a:pathLst>
        </a:custGeom>
      </dsp:spPr>
      <dsp:style>
        <a:lnRef idx="2">
          <a:schemeClr val="accent2"/>
        </a:lnRef>
        <a:fillRef idx="0">
          <a:schemeClr val="accent3">
            <a:tint val="90000"/>
          </a:schemeClr>
        </a:fillRef>
        <a:effectRef idx="0">
          <a:scrgbClr r="0" g="0" b="0"/>
        </a:effectRef>
        <a:fontRef idx="minor"/>
      </dsp:style>
      <dsp:txXfrm>
        <a:off x="132080" y="850900"/>
        <a:ext cx="132080" cy="495300"/>
      </dsp:txXfrm>
    </dsp:sp>
    <dsp:sp>
      <dsp:nvSpPr>
        <dsp:cNvPr id="4" name="Rounded Rectangle 3"/>
        <dsp:cNvSpPr/>
      </dsp:nvSpPr>
      <dsp:spPr bwMode="white">
        <a:xfrm>
          <a:off x="264160" y="1016000"/>
          <a:ext cx="1056640" cy="660400"/>
        </a:xfrm>
        <a:prstGeom prst="roundRect">
          <a:avLst>
            <a:gd name="adj" fmla="val 10000"/>
          </a:avLst>
        </a:prstGeom>
      </dsp:spPr>
      <dsp:style>
        <a:lnRef idx="2">
          <a:schemeClr val="accent2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4770" tIns="43180" rIns="64770" bIns="4318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SRP</a:t>
          </a:r>
          <a:endParaRPr lang="en-US" dirty="0">
            <a:solidFill>
              <a:schemeClr val="dk1"/>
            </a:solidFill>
          </a:endParaRPr>
        </a:p>
      </dsp:txBody>
      <dsp:txXfrm>
        <a:off x="264160" y="1016000"/>
        <a:ext cx="1056640" cy="660400"/>
      </dsp:txXfrm>
    </dsp:sp>
    <dsp:sp>
      <dsp:nvSpPr>
        <dsp:cNvPr id="5" name="Freeform 4"/>
        <dsp:cNvSpPr/>
      </dsp:nvSpPr>
      <dsp:spPr bwMode="white">
        <a:xfrm>
          <a:off x="132080" y="850900"/>
          <a:ext cx="132080" cy="1320800"/>
        </a:xfrm>
        <a:custGeom>
          <a:avLst/>
          <a:gdLst/>
          <a:ahLst/>
          <a:cxnLst/>
          <a:pathLst>
            <a:path w="208" h="2080">
              <a:moveTo>
                <a:pt x="0" y="0"/>
              </a:moveTo>
              <a:lnTo>
                <a:pt x="0" y="2080"/>
              </a:lnTo>
              <a:lnTo>
                <a:pt x="208" y="2080"/>
              </a:lnTo>
            </a:path>
          </a:pathLst>
        </a:custGeom>
      </dsp:spPr>
      <dsp:style>
        <a:lnRef idx="2">
          <a:schemeClr val="accent2"/>
        </a:lnRef>
        <a:fillRef idx="0">
          <a:schemeClr val="accent3">
            <a:tint val="90000"/>
          </a:schemeClr>
        </a:fillRef>
        <a:effectRef idx="0">
          <a:scrgbClr r="0" g="0" b="0"/>
        </a:effectRef>
        <a:fontRef idx="minor"/>
      </dsp:style>
      <dsp:txXfrm>
        <a:off x="132080" y="850900"/>
        <a:ext cx="132080" cy="1320800"/>
      </dsp:txXfrm>
    </dsp:sp>
    <dsp:sp>
      <dsp:nvSpPr>
        <dsp:cNvPr id="6" name="Rounded Rectangle 5"/>
        <dsp:cNvSpPr/>
      </dsp:nvSpPr>
      <dsp:spPr bwMode="white">
        <a:xfrm>
          <a:off x="264160" y="1841500"/>
          <a:ext cx="1056640" cy="660400"/>
        </a:xfrm>
        <a:prstGeom prst="roundRect">
          <a:avLst>
            <a:gd name="adj" fmla="val 10000"/>
          </a:avLst>
        </a:prstGeom>
      </dsp:spPr>
      <dsp:style>
        <a:lnRef idx="2">
          <a:schemeClr val="accent3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8580" tIns="45720" rIns="68580" bIns="4572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44</a:t>
          </a:r>
          <a:endParaRPr lang="en-US" dirty="0">
            <a:solidFill>
              <a:schemeClr val="dk1"/>
            </a:solidFill>
          </a:endParaRPr>
        </a:p>
      </dsp:txBody>
      <dsp:txXfrm>
        <a:off x="264160" y="1841500"/>
        <a:ext cx="1056640" cy="660400"/>
      </dsp:txXfrm>
    </dsp:sp>
    <dsp:sp>
      <dsp:nvSpPr>
        <dsp:cNvPr id="7" name="Rounded Rectangle 6"/>
        <dsp:cNvSpPr/>
      </dsp:nvSpPr>
      <dsp:spPr bwMode="white">
        <a:xfrm>
          <a:off x="1651000" y="190500"/>
          <a:ext cx="1320800" cy="660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68580" tIns="45720" rIns="68580" bIns="4572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/>
            <a:t> Test</a:t>
          </a:r>
          <a:endParaRPr lang="en-US" dirty="0"/>
        </a:p>
      </dsp:txBody>
      <dsp:txXfrm>
        <a:off x="1651000" y="190500"/>
        <a:ext cx="1320800" cy="660400"/>
      </dsp:txXfrm>
    </dsp:sp>
    <dsp:sp>
      <dsp:nvSpPr>
        <dsp:cNvPr id="8" name="Freeform 7"/>
        <dsp:cNvSpPr/>
      </dsp:nvSpPr>
      <dsp:spPr bwMode="white">
        <a:xfrm>
          <a:off x="1783080" y="850900"/>
          <a:ext cx="132080" cy="495300"/>
        </a:xfrm>
        <a:custGeom>
          <a:avLst/>
          <a:gdLst/>
          <a:ahLst/>
          <a:cxnLst/>
          <a:pathLst>
            <a:path w="208" h="780">
              <a:moveTo>
                <a:pt x="0" y="0"/>
              </a:moveTo>
              <a:lnTo>
                <a:pt x="0" y="780"/>
              </a:lnTo>
              <a:lnTo>
                <a:pt x="208" y="780"/>
              </a:lnTo>
            </a:path>
          </a:pathLst>
        </a:custGeom>
      </dsp:spPr>
      <dsp:style>
        <a:lnRef idx="2">
          <a:schemeClr val="accent2"/>
        </a:lnRef>
        <a:fillRef idx="0">
          <a:schemeClr val="accent3">
            <a:tint val="90000"/>
          </a:schemeClr>
        </a:fillRef>
        <a:effectRef idx="0">
          <a:scrgbClr r="0" g="0" b="0"/>
        </a:effectRef>
        <a:fontRef idx="minor"/>
      </dsp:style>
      <dsp:txXfrm>
        <a:off x="1783080" y="850900"/>
        <a:ext cx="132080" cy="495300"/>
      </dsp:txXfrm>
    </dsp:sp>
    <dsp:sp>
      <dsp:nvSpPr>
        <dsp:cNvPr id="9" name="Rounded Rectangle 8"/>
        <dsp:cNvSpPr/>
      </dsp:nvSpPr>
      <dsp:spPr bwMode="white">
        <a:xfrm>
          <a:off x="1915160" y="1016000"/>
          <a:ext cx="1056640" cy="660400"/>
        </a:xfrm>
        <a:prstGeom prst="roundRect">
          <a:avLst>
            <a:gd name="adj" fmla="val 10000"/>
          </a:avLst>
        </a:prstGeom>
      </dsp:spPr>
      <dsp:style>
        <a:lnRef idx="2">
          <a:schemeClr val="accent4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26670" tIns="17780" rIns="26670" bIns="1778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err="1" smtClean="0">
              <a:solidFill>
                <a:schemeClr val="dk1"/>
              </a:solidFill>
            </a:rPr>
            <a:t>SRP+aPDT</a:t>
          </a:r>
          <a:endParaRPr lang="en-US" dirty="0">
            <a:solidFill>
              <a:schemeClr val="dk1"/>
            </a:solidFill>
          </a:endParaRPr>
        </a:p>
      </dsp:txBody>
      <dsp:txXfrm>
        <a:off x="1915160" y="1016000"/>
        <a:ext cx="1056640" cy="660400"/>
      </dsp:txXfrm>
    </dsp:sp>
    <dsp:sp>
      <dsp:nvSpPr>
        <dsp:cNvPr id="10" name="Freeform 9"/>
        <dsp:cNvSpPr/>
      </dsp:nvSpPr>
      <dsp:spPr bwMode="white">
        <a:xfrm>
          <a:off x="1783080" y="850900"/>
          <a:ext cx="132080" cy="1320800"/>
        </a:xfrm>
        <a:custGeom>
          <a:avLst/>
          <a:gdLst/>
          <a:ahLst/>
          <a:cxnLst/>
          <a:pathLst>
            <a:path w="208" h="2080">
              <a:moveTo>
                <a:pt x="0" y="0"/>
              </a:moveTo>
              <a:lnTo>
                <a:pt x="0" y="2080"/>
              </a:lnTo>
              <a:lnTo>
                <a:pt x="208" y="2080"/>
              </a:lnTo>
            </a:path>
          </a:pathLst>
        </a:custGeom>
      </dsp:spPr>
      <dsp:style>
        <a:lnRef idx="2">
          <a:schemeClr val="accent2"/>
        </a:lnRef>
        <a:fillRef idx="0">
          <a:schemeClr val="accent3">
            <a:tint val="90000"/>
          </a:schemeClr>
        </a:fillRef>
        <a:effectRef idx="0">
          <a:scrgbClr r="0" g="0" b="0"/>
        </a:effectRef>
        <a:fontRef idx="minor"/>
      </dsp:style>
      <dsp:txXfrm>
        <a:off x="1783080" y="850900"/>
        <a:ext cx="132080" cy="1320800"/>
      </dsp:txXfrm>
    </dsp:sp>
    <dsp:sp>
      <dsp:nvSpPr>
        <dsp:cNvPr id="11" name="Rounded Rectangle 10"/>
        <dsp:cNvSpPr/>
      </dsp:nvSpPr>
      <dsp:spPr bwMode="white">
        <a:xfrm>
          <a:off x="1915160" y="1841500"/>
          <a:ext cx="1056640" cy="660400"/>
        </a:xfrm>
        <a:prstGeom prst="roundRect">
          <a:avLst>
            <a:gd name="adj" fmla="val 10000"/>
          </a:avLst>
        </a:prstGeom>
      </dsp:spPr>
      <dsp:style>
        <a:lnRef idx="2">
          <a:schemeClr val="accent5"/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lIns="68580" tIns="45720" rIns="68580" bIns="45720" anchor="ctr"/>
        <a:lstStyle>
          <a:lvl2pPr marL="57150" indent="-57150">
            <a:defRPr sz="1000"/>
          </a:lvl2pPr>
          <a:lvl3pPr marL="114300" indent="-57150">
            <a:defRPr sz="1000"/>
          </a:lvl3pPr>
          <a:lvl4pPr marL="171450" indent="-57150">
            <a:defRPr sz="1000"/>
          </a:lvl4pPr>
          <a:lvl5pPr marL="228600" indent="-57150">
            <a:defRPr sz="1000"/>
          </a:lvl5pPr>
          <a:lvl6pPr marL="285750" indent="-57150">
            <a:defRPr sz="1000"/>
          </a:lvl6pPr>
          <a:lvl7pPr marL="342900" indent="-57150">
            <a:defRPr sz="1000"/>
          </a:lvl7pPr>
          <a:lvl8pPr marL="400050" indent="-57150">
            <a:defRPr sz="1000"/>
          </a:lvl8pPr>
          <a:lvl9pPr marL="457200" indent="-57150">
            <a:defRPr sz="1000"/>
          </a:lvl9pPr>
        </a:lstStyle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 smtClean="0">
              <a:solidFill>
                <a:schemeClr val="dk1"/>
              </a:solidFill>
            </a:rPr>
            <a:t>44</a:t>
          </a:r>
          <a:endParaRPr lang="en-US" dirty="0">
            <a:solidFill>
              <a:schemeClr val="dk1"/>
            </a:solidFill>
          </a:endParaRPr>
        </a:p>
      </dsp:txBody>
      <dsp:txXfrm>
        <a:off x="1915160" y="1841500"/>
        <a:ext cx="1056640" cy="660400"/>
      </dsp:txXfrm>
    </dsp:sp>
    <dsp:sp>
      <dsp:nvSpPr>
        <dsp:cNvPr id="12" name="Rounded Rectangle 11" hidden="1"/>
        <dsp:cNvSpPr/>
      </dsp:nvSpPr>
      <dsp:spPr bwMode="white">
        <a:xfrm>
          <a:off x="0" y="190500"/>
          <a:ext cx="264160" cy="660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Xfrm>
        <a:off x="0" y="190500"/>
        <a:ext cx="264160" cy="660400"/>
      </dsp:txXfrm>
    </dsp:sp>
    <dsp:sp>
      <dsp:nvSpPr>
        <dsp:cNvPr id="13" name="Rounded Rectangle 12" hidden="1"/>
        <dsp:cNvSpPr/>
      </dsp:nvSpPr>
      <dsp:spPr bwMode="white">
        <a:xfrm>
          <a:off x="1651000" y="190500"/>
          <a:ext cx="264160" cy="660400"/>
        </a:xfrm>
        <a:prstGeom prst="roundRect">
          <a:avLst>
            <a:gd name="adj" fmla="val 10000"/>
          </a:avLst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Xfrm>
        <a:off x="1651000" y="190500"/>
        <a:ext cx="264160" cy="660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1" name="Group 0"/>
      <dsp:cNvGrpSpPr/>
    </dsp:nvGrpSpPr>
    <dsp:grpSpPr>
      <a:xfrm>
        <a:off x="0" y="0"/>
        <a:ext cx="6477000" cy="4572000"/>
        <a:chOff x="0" y="0"/>
        <a:chExt cx="6477000" cy="4572000"/>
      </a:xfrm>
    </dsp:grpSpPr>
    <dsp:sp>
      <dsp:nvSpPr>
        <dsp:cNvPr id="2" name="Oval 1"/>
        <dsp:cNvSpPr/>
      </dsp:nvSpPr>
      <dsp:spPr bwMode="white">
        <a:xfrm>
          <a:off x="1986584" y="0"/>
          <a:ext cx="1381994" cy="13819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smtClean="0"/>
            <a:t>SRP</a:t>
          </a:r>
          <a:endParaRPr lang="en-US" sz="2000" dirty="0"/>
        </a:p>
      </dsp:txBody>
      <dsp:txXfrm>
        <a:off x="1986584" y="0"/>
        <a:ext cx="1381994" cy="1381994"/>
      </dsp:txXfrm>
    </dsp:sp>
    <dsp:sp>
      <dsp:nvSpPr>
        <dsp:cNvPr id="3" name="Right Arrow 2"/>
        <dsp:cNvSpPr/>
      </dsp:nvSpPr>
      <dsp:spPr bwMode="white">
        <a:xfrm rot="1688428">
          <a:off x="3412999" y="904911"/>
          <a:ext cx="702706" cy="46642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Xfrm rot="1688428">
        <a:off x="3412999" y="904911"/>
        <a:ext cx="702706" cy="466423"/>
      </dsp:txXfrm>
    </dsp:sp>
    <dsp:sp>
      <dsp:nvSpPr>
        <dsp:cNvPr id="4" name="Oval 3"/>
        <dsp:cNvSpPr/>
      </dsp:nvSpPr>
      <dsp:spPr bwMode="white">
        <a:xfrm>
          <a:off x="4374354" y="1277119"/>
          <a:ext cx="1381994" cy="13819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22860" tIns="22860" rIns="22860" bIns="22860" anchor="ctr"/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 smtClean="0"/>
            <a:t>2ml MB 60 sec</a:t>
          </a:r>
          <a:endParaRPr lang="en-US" sz="1800" dirty="0"/>
        </a:p>
      </dsp:txBody>
      <dsp:txXfrm>
        <a:off x="4374354" y="1277119"/>
        <a:ext cx="1381994" cy="1381994"/>
      </dsp:txXfrm>
    </dsp:sp>
    <dsp:sp>
      <dsp:nvSpPr>
        <dsp:cNvPr id="5" name="Right Arrow 4"/>
        <dsp:cNvSpPr/>
      </dsp:nvSpPr>
      <dsp:spPr bwMode="white">
        <a:xfrm rot="5778112">
          <a:off x="4851434" y="2636231"/>
          <a:ext cx="228758" cy="46642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Xfrm rot="5778112">
        <a:off x="4851434" y="2636231"/>
        <a:ext cx="228758" cy="466423"/>
      </dsp:txXfrm>
    </dsp:sp>
    <dsp:sp>
      <dsp:nvSpPr>
        <dsp:cNvPr id="6" name="Oval 5"/>
        <dsp:cNvSpPr/>
      </dsp:nvSpPr>
      <dsp:spPr bwMode="white">
        <a:xfrm>
          <a:off x="4175279" y="3079773"/>
          <a:ext cx="1381994" cy="13819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lIns="20320" tIns="20320" rIns="20320" bIns="20320" anchor="ctr"/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dirty="0" smtClean="0"/>
            <a:t>Resident time</a:t>
          </a:r>
          <a:endParaRPr lang="en-US" sz="1600" dirty="0"/>
        </a:p>
      </dsp:txBody>
      <dsp:txXfrm>
        <a:off x="4175279" y="3079773"/>
        <a:ext cx="1381994" cy="1381994"/>
      </dsp:txXfrm>
    </dsp:sp>
    <dsp:sp>
      <dsp:nvSpPr>
        <dsp:cNvPr id="7" name="Right Arrow 6"/>
        <dsp:cNvSpPr/>
      </dsp:nvSpPr>
      <dsp:spPr bwMode="white">
        <a:xfrm rot="10691421">
          <a:off x="2412774" y="3592675"/>
          <a:ext cx="1117605" cy="46642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Xfrm rot="10691421">
        <a:off x="2412774" y="3592675"/>
        <a:ext cx="1117605" cy="466423"/>
      </dsp:txXfrm>
    </dsp:sp>
    <dsp:sp>
      <dsp:nvSpPr>
        <dsp:cNvPr id="8" name="Oval 7"/>
        <dsp:cNvSpPr/>
      </dsp:nvSpPr>
      <dsp:spPr bwMode="white">
        <a:xfrm>
          <a:off x="686336" y="3190006"/>
          <a:ext cx="1381994" cy="13819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17780" tIns="17780" rIns="17780" bIns="17780" anchor="ctr"/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dirty="0" smtClean="0"/>
            <a:t>Irrigate with distilled water </a:t>
          </a:r>
          <a:endParaRPr lang="en-US" sz="1400" dirty="0"/>
        </a:p>
      </dsp:txBody>
      <dsp:txXfrm>
        <a:off x="686336" y="3190006"/>
        <a:ext cx="1381994" cy="1381994"/>
      </dsp:txXfrm>
    </dsp:sp>
    <dsp:sp>
      <dsp:nvSpPr>
        <dsp:cNvPr id="9" name="Right Arrow 8"/>
        <dsp:cNvSpPr/>
      </dsp:nvSpPr>
      <dsp:spPr bwMode="white">
        <a:xfrm rot="15153091">
          <a:off x="886063" y="2662017"/>
          <a:ext cx="362863" cy="46642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Xfrm rot="15153091">
        <a:off x="886063" y="2662017"/>
        <a:ext cx="362863" cy="466423"/>
      </dsp:txXfrm>
    </dsp:sp>
    <dsp:sp>
      <dsp:nvSpPr>
        <dsp:cNvPr id="10" name="Oval 9"/>
        <dsp:cNvSpPr/>
      </dsp:nvSpPr>
      <dsp:spPr bwMode="white">
        <a:xfrm>
          <a:off x="66658" y="1218456"/>
          <a:ext cx="1381994" cy="1381994"/>
        </a:xfrm>
        <a:prstGeom prst="ellipse">
          <a:avLst/>
        </a:prstGeom>
      </dsp:spPr>
      <dsp:style>
        <a:lnRef idx="2">
          <a:schemeClr val="lt1"/>
        </a:lnRef>
        <a:fillRef idx="1">
          <a:schemeClr val="accent6"/>
        </a:fillRef>
        <a:effectRef idx="0">
          <a:scrgbClr r="0" g="0" b="0"/>
        </a:effectRef>
        <a:fontRef idx="minor">
          <a:schemeClr val="lt1"/>
        </a:fontRef>
      </dsp:style>
      <dsp:txBody>
        <a:bodyPr lIns="25400" tIns="25400" rIns="25400" bIns="25400" anchor="ctr"/>
        <a:p>
          <a:pPr lvl="0" algn="ctr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smtClean="0"/>
            <a:t>LASER 60 sec per site</a:t>
          </a:r>
          <a:endParaRPr lang="en-US" sz="2000" dirty="0"/>
        </a:p>
      </dsp:txBody>
      <dsp:txXfrm>
        <a:off x="66658" y="1218456"/>
        <a:ext cx="1381994" cy="1381994"/>
      </dsp:txXfrm>
    </dsp:sp>
    <dsp:sp>
      <dsp:nvSpPr>
        <dsp:cNvPr id="11" name="Oval 10"/>
        <dsp:cNvSpPr/>
      </dsp:nvSpPr>
      <dsp:spPr bwMode="white">
        <a:xfrm rot="14646333">
          <a:off x="328742" y="0"/>
          <a:ext cx="472725" cy="466423"/>
        </a:xfrm>
        <a:prstGeom prst="ellipse">
          <a:avLst/>
        </a:prstGeom>
      </dsp:spPr>
      <dsp:style>
        <a:lnRef idx="0">
          <a:schemeClr val="lt1">
            <a:hueOff val="0"/>
            <a:satOff val="0"/>
            <a:lumOff val="0"/>
            <a:alpha val="100000"/>
          </a:schemeClr>
        </a:lnRef>
        <a:fillRef idx="1">
          <a:schemeClr val="accent6"/>
        </a:fillRef>
        <a:effectRef idx="0">
          <a:scrgbClr r="0" g="0" b="0"/>
        </a:effectRef>
        <a:fontRef idx="minor">
          <a:schemeClr val="lt1"/>
        </a:fontRef>
      </dsp:style>
      <dsp:txXfrm rot="14646333">
        <a:off x="328742" y="0"/>
        <a:ext cx="472725" cy="4664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linDir" val="fromT"/>
              <dgm:param type="chAlign" val="l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srcNode" val="rootConnector"/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6C04E-FE33-481C-BFAA-2A992C9E8465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B1E3E-43DB-4639-8834-715C26F146A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748B77-F229-498D-B085-3651C9553042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1E3E-43DB-4639-8834-715C26F146A7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D7328-0908-41E3-8706-BBBAF3A0CEF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1F9E5-765A-4937-B200-7C6770D7C0B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1.bp.blogspot.com/_1TQloL-Z0Yg/SYc8L7fkj9I/AAAAAAAAABs/b9_Ixd_Mh6M/S1600-R/college+2.JPG"/>
          <p:cNvPicPr>
            <a:picLocks noChangeAspect="1" noChangeArrowheads="1"/>
          </p:cNvPicPr>
          <p:nvPr/>
        </p:nvPicPr>
        <p:blipFill>
          <a:blip r:embed="rId1">
            <a:lum contrast="1000"/>
          </a:blip>
          <a:srcRect l="1136" t="2632" r="1136" b="5263"/>
          <a:stretch>
            <a:fillRect/>
          </a:stretch>
        </p:blipFill>
        <p:spPr bwMode="auto">
          <a:xfrm>
            <a:off x="-32385" y="635"/>
            <a:ext cx="9178290" cy="346202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Desktop\medclge2.jpg"/>
          <p:cNvPicPr>
            <a:picLocks noChangeAspect="1" noChangeArrowheads="1"/>
          </p:cNvPicPr>
          <p:nvPr/>
        </p:nvPicPr>
        <p:blipFill>
          <a:blip r:embed="rId2"/>
          <a:srcRect t="8772"/>
          <a:stretch>
            <a:fillRect/>
          </a:stretch>
        </p:blipFill>
        <p:spPr bwMode="auto">
          <a:xfrm>
            <a:off x="0" y="3489960"/>
            <a:ext cx="9144000" cy="3444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19200"/>
            <a:ext cx="8153400" cy="1829761"/>
          </a:xfrm>
        </p:spPr>
        <p:txBody>
          <a:bodyPr>
            <a:noAutofit/>
          </a:bodyPr>
          <a:lstStyle/>
          <a:p>
            <a:pPr lvl="0" algn="ctr"/>
            <a:br>
              <a:rPr lang="en-US" sz="3200" i="1" dirty="0" smtClean="0">
                <a:latin typeface="Times New Roman" pitchFamily="18" charset="0"/>
              </a:rPr>
            </a:br>
            <a:br>
              <a:rPr lang="en-US" sz="3200" i="1" dirty="0" smtClean="0">
                <a:latin typeface="Times New Roman" pitchFamily="18" charset="0"/>
              </a:rPr>
            </a:br>
            <a:r>
              <a:rPr lang="en-US" sz="3600" i="1" dirty="0" smtClean="0"/>
              <a:t>   </a:t>
            </a:r>
            <a:r>
              <a:rPr lang="en-US" sz="4800" b="1" dirty="0" smtClean="0">
                <a:solidFill>
                  <a:srgbClr val="FFFF00"/>
                </a:solidFill>
                <a:latin typeface="Arial Narrow" pitchFamily="34" charset="0"/>
                <a:cs typeface="Arial" pitchFamily="34" charset="0"/>
              </a:rPr>
              <a:t>Anti microbial Photodynamic Therapy in </a:t>
            </a:r>
            <a:r>
              <a:rPr lang="en-US" sz="4800" b="1" dirty="0" err="1" smtClean="0">
                <a:solidFill>
                  <a:srgbClr val="FFFF00"/>
                </a:solidFill>
                <a:latin typeface="Arial Narrow" pitchFamily="34" charset="0"/>
                <a:cs typeface="Arial" pitchFamily="34" charset="0"/>
              </a:rPr>
              <a:t>Periodontitis</a:t>
            </a:r>
            <a:r>
              <a:rPr lang="en-US" sz="4800" b="1" dirty="0" smtClean="0">
                <a:solidFill>
                  <a:srgbClr val="FFFF00"/>
                </a:solidFill>
                <a:latin typeface="Arial Narrow" pitchFamily="34" charset="0"/>
                <a:cs typeface="Arial" pitchFamily="34" charset="0"/>
              </a:rPr>
              <a:t> </a:t>
            </a:r>
            <a:br>
              <a:rPr lang="en-US" sz="3200" i="1" dirty="0" smtClean="0">
                <a:solidFill>
                  <a:srgbClr val="0000FF"/>
                </a:solidFill>
                <a:latin typeface="Arial Narrow" pitchFamily="34" charset="0"/>
                <a:cs typeface="Arial" pitchFamily="34" charset="0"/>
              </a:rPr>
            </a:br>
            <a:endParaRPr lang="en-US" sz="3200" dirty="0">
              <a:solidFill>
                <a:srgbClr val="0000FF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Title 1"/>
          <p:cNvSpPr txBox="1"/>
          <p:nvPr/>
        </p:nvSpPr>
        <p:spPr>
          <a:xfrm>
            <a:off x="1371600" y="4343400"/>
            <a:ext cx="7772400" cy="18297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5029200" y="4343400"/>
            <a:ext cx="3733800" cy="2591761"/>
          </a:xfrm>
          <a:prstGeom prst="rect">
            <a:avLst/>
          </a:prstGeom>
        </p:spPr>
        <p:txBody>
          <a:bodyPr vert="horz" lIns="45720" rIns="45720" bIns="45720" anchor="b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</a:b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</a:br>
            <a:r>
              <a:rPr kumimoji="0" 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   </a:t>
            </a: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Presented by:</a:t>
            </a:r>
            <a:endParaRPr kumimoji="0" lang="en-US" sz="2400" b="1" i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 smtClean="0"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Dr.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Presanthila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Janam</a:t>
            </a:r>
            <a:endParaRPr lang="en-US" sz="2400" b="1" dirty="0" smtClean="0"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Principal</a:t>
            </a:r>
            <a:endParaRPr kumimoji="0" lang="en-US" sz="20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Govt. Dental College</a:t>
            </a:r>
            <a:endParaRPr lang="en-US" sz="2000" b="1" dirty="0" smtClean="0"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Trivandrum</a:t>
            </a:r>
            <a:endParaRPr kumimoji="0" lang="en-US" sz="20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Kerala</a:t>
            </a:r>
            <a:endParaRPr kumimoji="0" lang="en-US" sz="2000" b="1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INDIA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+mj-cs"/>
              </a:rPr>
              <a:t> </a:t>
            </a:r>
            <a:b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    </a:t>
            </a:r>
            <a:r>
              <a:rPr lang="en-US" sz="3200" b="1" dirty="0" smtClean="0">
                <a:solidFill>
                  <a:srgbClr val="FFFF00"/>
                </a:solidFill>
              </a:rPr>
              <a:t>Outline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5364163"/>
          </a:xfrm>
        </p:spPr>
        <p:txBody>
          <a:bodyPr>
            <a:normAutofit/>
          </a:bodyPr>
          <a:lstStyle/>
          <a:p>
            <a:pPr algn="ctr"/>
            <a:endParaRPr lang="en-US" sz="2000" dirty="0" smtClean="0">
              <a:solidFill>
                <a:schemeClr val="bg1"/>
              </a:solidFill>
            </a:endParaRPr>
          </a:p>
          <a:p>
            <a:pPr algn="ctr"/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Background</a:t>
            </a:r>
            <a:endParaRPr lang="en-IN" sz="20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Mechanism of action</a:t>
            </a:r>
            <a:endParaRPr lang="en-US" sz="16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>
                <a:solidFill>
                  <a:schemeClr val="bg1"/>
                </a:solidFill>
              </a:rPr>
              <a:t> Materials and methods </a:t>
            </a:r>
            <a:endParaRPr lang="en-US" sz="16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2000" b="1" i="1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Efficacy in terms of clinical parameters</a:t>
            </a:r>
            <a:endParaRPr lang="en-US" sz="20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MY" sz="1600" dirty="0" smtClean="0">
                <a:solidFill>
                  <a:schemeClr val="bg1"/>
                </a:solidFill>
              </a:rPr>
              <a:t>Perception of patients</a:t>
            </a:r>
            <a:endParaRPr lang="en-MY" sz="1600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MY" sz="1600" dirty="0" smtClean="0">
                <a:solidFill>
                  <a:schemeClr val="bg1"/>
                </a:solidFill>
              </a:rPr>
              <a:t>Antimicrobial effect </a:t>
            </a:r>
            <a:endParaRPr lang="en-MY" sz="16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Conclusions and future perspectives 	</a:t>
            </a:r>
            <a:endParaRPr lang="en-IN" sz="2000" dirty="0" smtClean="0">
              <a:solidFill>
                <a:schemeClr val="bg1"/>
              </a:solidFill>
            </a:endParaRPr>
          </a:p>
          <a:p>
            <a:pPr algn="ctr"/>
            <a:endParaRPr lang="en-IN" sz="2000" dirty="0" smtClean="0">
              <a:solidFill>
                <a:schemeClr val="bg1"/>
              </a:solidFill>
            </a:endParaRPr>
          </a:p>
          <a:p>
            <a:pPr algn="ctr"/>
            <a:endParaRPr lang="en-IN" sz="2000" dirty="0" smtClean="0">
              <a:solidFill>
                <a:schemeClr val="bg1"/>
              </a:solidFill>
            </a:endParaRPr>
          </a:p>
          <a:p>
            <a:pPr algn="ctr"/>
            <a:endParaRPr lang="en-IN" sz="2000" dirty="0" smtClean="0">
              <a:solidFill>
                <a:schemeClr val="bg1"/>
              </a:solidFill>
            </a:endParaRPr>
          </a:p>
          <a:p>
            <a:pPr algn="ctr"/>
            <a:endParaRPr lang="en-IN" sz="2000" dirty="0" smtClean="0">
              <a:solidFill>
                <a:schemeClr val="bg1"/>
              </a:solidFill>
            </a:endParaRP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/>
          </a:bodyPr>
          <a:lstStyle/>
          <a:p>
            <a:pPr algn="ctr"/>
            <a:br>
              <a:rPr lang="en-US" sz="3200" b="1" dirty="0" smtClean="0">
                <a:effectLst/>
              </a:rPr>
            </a:br>
            <a:r>
              <a:rPr lang="en-US" sz="3200" b="1" dirty="0" smtClean="0">
                <a:solidFill>
                  <a:srgbClr val="FFFF00"/>
                </a:solidFill>
                <a:effectLst/>
              </a:rPr>
              <a:t>Question of the day</a:t>
            </a:r>
            <a:endParaRPr lang="en-US" sz="32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6041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457200" y="3094037"/>
            <a:ext cx="8382000" cy="2163763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solidFill>
                  <a:schemeClr val="bg1"/>
                </a:solidFill>
                <a:latin typeface="Constantia" pitchFamily="18" charset="0"/>
              </a:rPr>
              <a:t>Is </a:t>
            </a:r>
            <a:r>
              <a:rPr lang="en-US" sz="2800" dirty="0" smtClean="0">
                <a:solidFill>
                  <a:schemeClr val="bg1"/>
                </a:solidFill>
                <a:latin typeface="Constantia" pitchFamily="18" charset="0"/>
              </a:rPr>
              <a:t>photodynamic therapy effective </a:t>
            </a:r>
            <a:r>
              <a:rPr lang="en-US" sz="2800" dirty="0">
                <a:solidFill>
                  <a:schemeClr val="bg1"/>
                </a:solidFill>
                <a:latin typeface="Constantia" pitchFamily="18" charset="0"/>
              </a:rPr>
              <a:t>in the management </a:t>
            </a:r>
            <a:r>
              <a:rPr lang="en-US" sz="2800" dirty="0" smtClean="0">
                <a:solidFill>
                  <a:schemeClr val="bg1"/>
                </a:solidFill>
                <a:latin typeface="Constantia" pitchFamily="18" charset="0"/>
              </a:rPr>
              <a:t>of periodontitis?</a:t>
            </a:r>
            <a:endParaRPr lang="en-US" sz="28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just">
              <a:buNone/>
            </a:pPr>
            <a:r>
              <a:rPr lang="en-US" sz="2800" dirty="0" smtClean="0">
                <a:solidFill>
                  <a:schemeClr val="bg1"/>
                </a:solidFill>
                <a:latin typeface="Constantia" pitchFamily="18" charset="0"/>
              </a:rPr>
              <a:t> </a:t>
            </a:r>
            <a:endParaRPr lang="en-US" sz="28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just"/>
            <a:endParaRPr lang="en-US" sz="2800" dirty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sz="2800" dirty="0">
              <a:solidFill>
                <a:schemeClr val="bg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74638"/>
            <a:ext cx="92202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	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295400"/>
            <a:ext cx="8534400" cy="4525963"/>
          </a:xfrm>
        </p:spPr>
        <p:txBody>
          <a:bodyPr>
            <a:normAutofit/>
          </a:bodyPr>
          <a:lstStyle/>
          <a:p>
            <a:pPr lvl="0"/>
            <a:r>
              <a:rPr lang="en-US" sz="2800" b="1" dirty="0" smtClean="0">
                <a:solidFill>
                  <a:srgbClr val="FFFF00"/>
                </a:solidFill>
                <a:latin typeface="+mj-lt"/>
                <a:cs typeface="Andalus" pitchFamily="18" charset="-78"/>
              </a:rPr>
              <a:t>Chronic Periodontitis </a:t>
            </a:r>
            <a:endParaRPr lang="en-US" sz="2800" b="1" dirty="0" smtClean="0">
              <a:solidFill>
                <a:srgbClr val="FFFF00"/>
              </a:solidFill>
              <a:latin typeface="+mj-lt"/>
              <a:cs typeface="Andalus" pitchFamily="18" charset="-78"/>
            </a:endParaRPr>
          </a:p>
          <a:p>
            <a:pPr lvl="0"/>
            <a:r>
              <a:rPr lang="en-US" sz="2800" b="1" dirty="0" smtClean="0">
                <a:solidFill>
                  <a:srgbClr val="FFFF00"/>
                </a:solidFill>
                <a:latin typeface="+mj-lt"/>
                <a:cs typeface="Andalus" pitchFamily="18" charset="-78"/>
              </a:rPr>
              <a:t>Current treatment approaches </a:t>
            </a:r>
            <a:endParaRPr lang="en-US" sz="2800" b="1" dirty="0" smtClean="0">
              <a:solidFill>
                <a:srgbClr val="FFFF00"/>
              </a:solidFill>
              <a:latin typeface="+mj-lt"/>
              <a:cs typeface="Andalus" pitchFamily="18" charset="-78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SRP-  Gold standard </a:t>
            </a:r>
            <a:endParaRPr lang="en-US" sz="18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latin typeface="Andalus" pitchFamily="18" charset="-78"/>
                <a:cs typeface="Andalus" pitchFamily="18" charset="-78"/>
              </a:rPr>
              <a:t>Adjunctive treatments (Systemic &amp; Local delivery)</a:t>
            </a:r>
            <a:endParaRPr lang="en-US" sz="1800" dirty="0" smtClean="0">
              <a:solidFill>
                <a:schemeClr val="bg1"/>
              </a:solidFill>
              <a:latin typeface="Andalus" pitchFamily="18" charset="-78"/>
              <a:cs typeface="Andalus" pitchFamily="18" charset="-78"/>
            </a:endParaRPr>
          </a:p>
          <a:p>
            <a:pPr lvl="1">
              <a:buNone/>
            </a:pPr>
            <a:endParaRPr lang="en-US" b="1" dirty="0">
              <a:solidFill>
                <a:srgbClr val="FFFF00"/>
              </a:solidFill>
              <a:cs typeface="Andalus" pitchFamily="18" charset="-78"/>
            </a:endParaRPr>
          </a:p>
          <a:p>
            <a:pPr marL="287655" lvl="1" indent="-23368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FF00"/>
                </a:solidFill>
                <a:cs typeface="Andalus" pitchFamily="18" charset="-78"/>
              </a:rPr>
              <a:t>Drawbacks of antimicrobials</a:t>
            </a:r>
            <a:endParaRPr lang="en-US" b="1" dirty="0" smtClean="0">
              <a:solidFill>
                <a:srgbClr val="FFFF00"/>
              </a:solidFill>
              <a:cs typeface="Andalus" pitchFamily="18" charset="-78"/>
            </a:endParaRPr>
          </a:p>
          <a:p>
            <a:pPr marL="682625" lvl="2" indent="-287655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low concentrations in the periodontal pocket</a:t>
            </a:r>
            <a:endParaRPr lang="en-US" sz="1800" dirty="0" smtClean="0">
              <a:solidFill>
                <a:schemeClr val="bg1"/>
              </a:solidFill>
              <a:cs typeface="Andalus" pitchFamily="18" charset="-78"/>
            </a:endParaRPr>
          </a:p>
          <a:p>
            <a:pPr marL="682625" lvl="2" indent="-287655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microbial resistance (</a:t>
            </a:r>
            <a:r>
              <a:rPr lang="en-US" sz="1800" dirty="0" err="1" smtClean="0">
                <a:solidFill>
                  <a:schemeClr val="bg1"/>
                </a:solidFill>
                <a:cs typeface="Andalus" pitchFamily="18" charset="-78"/>
              </a:rPr>
              <a:t>Meisel</a:t>
            </a: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, P., &amp; Kocher, T. (2005)</a:t>
            </a:r>
            <a:endParaRPr lang="en-US" sz="1800" dirty="0" smtClean="0">
              <a:solidFill>
                <a:schemeClr val="bg1"/>
              </a:solidFill>
              <a:cs typeface="Andalus" pitchFamily="18" charset="-78"/>
            </a:endParaRPr>
          </a:p>
          <a:p>
            <a:pPr marL="682625" lvl="2" indent="-287655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allergies, gastro-intestinal disorders(</a:t>
            </a:r>
            <a:r>
              <a:rPr lang="en-US" sz="1800" dirty="0" err="1" smtClean="0">
                <a:solidFill>
                  <a:schemeClr val="bg1"/>
                </a:solidFill>
                <a:cs typeface="Andalus" pitchFamily="18" charset="-78"/>
              </a:rPr>
              <a:t>Quirynen</a:t>
            </a: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 et al., 2003; )</a:t>
            </a:r>
            <a:endParaRPr lang="en-US" sz="1800" dirty="0" smtClean="0">
              <a:solidFill>
                <a:schemeClr val="bg1"/>
              </a:solidFill>
              <a:cs typeface="Andalus" pitchFamily="18" charset="-78"/>
            </a:endParaRPr>
          </a:p>
          <a:p>
            <a:pPr marL="682625" lvl="2" indent="-287655">
              <a:buFont typeface="Wingdings" pitchFamily="2" charset="2"/>
              <a:buChar char="Ø"/>
            </a:pP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reduced patient compliance (</a:t>
            </a:r>
            <a:r>
              <a:rPr lang="en-US" sz="1800" dirty="0" err="1" smtClean="0">
                <a:solidFill>
                  <a:schemeClr val="bg1"/>
                </a:solidFill>
                <a:cs typeface="Andalus" pitchFamily="18" charset="-78"/>
              </a:rPr>
              <a:t>Rodrigues</a:t>
            </a:r>
            <a:r>
              <a:rPr lang="en-US" sz="1800" dirty="0" smtClean="0">
                <a:solidFill>
                  <a:schemeClr val="bg1"/>
                </a:solidFill>
                <a:cs typeface="Andalus" pitchFamily="18" charset="-78"/>
              </a:rPr>
              <a:t> et al., 2004).</a:t>
            </a:r>
            <a:endParaRPr lang="en-US" sz="1800" dirty="0" smtClean="0">
              <a:solidFill>
                <a:schemeClr val="bg1"/>
              </a:solidFill>
              <a:cs typeface="Andalus" pitchFamily="18" charset="-78"/>
            </a:endParaRPr>
          </a:p>
          <a:p>
            <a:pPr lvl="0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1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2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2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pPr lvl="2"/>
            <a:endParaRPr lang="en-US" dirty="0" smtClean="0">
              <a:latin typeface="Andalus" pitchFamily="18" charset="-78"/>
              <a:cs typeface="Andalus" pitchFamily="18" charset="-78"/>
            </a:endParaRP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/>
              </a:rPr>
              <a:t>Rationale</a:t>
            </a:r>
            <a:endParaRPr lang="en-US" sz="32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563469"/>
            <a:ext cx="8382000" cy="646331"/>
          </a:xfrm>
          <a:prstGeom prst="rect">
            <a:avLst/>
          </a:prstGeom>
          <a:noFill/>
          <a:ln>
            <a:noFill/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Need to develop new antimicrobial concepts as alternatives to conventional chemotherapy.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Content Placeholder 1"/>
          <p:cNvSpPr txBox="1"/>
          <p:nvPr/>
        </p:nvSpPr>
        <p:spPr>
          <a:xfrm>
            <a:off x="457200" y="2667000"/>
            <a:ext cx="8229600" cy="3352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Novel site specific treatment option in controlling the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subgingival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microorganisms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killing microbes in localized topical infections (Katie et al., 2005).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In-vitro    Wilson et al., 1996;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Soukos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et al., 2003.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Pfitzner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et al., 2004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bg1"/>
                </a:solidFill>
                <a:latin typeface="+mj-lt"/>
              </a:rPr>
              <a:t>Animal studies	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Komerik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et al., 2003;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Sigusch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et al., 2005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242447"/>
            <a:ext cx="9144000" cy="61555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 smtClean="0"/>
              <a:t>Katie, et al (2005) The potential for photodynamic therapy in the treatment of localized infections. </a:t>
            </a:r>
            <a:r>
              <a:rPr lang="en-US" sz="1600" dirty="0" err="1" smtClean="0"/>
              <a:t>Photodiagnosis</a:t>
            </a:r>
            <a:r>
              <a:rPr lang="en-US" sz="1600" dirty="0" smtClean="0"/>
              <a:t> and Photodynamic Therapy 2, 247–262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aPDT-mechanism of actio</a:t>
            </a:r>
            <a:r>
              <a:rPr lang="en-US" sz="3200" dirty="0" smtClean="0">
                <a:solidFill>
                  <a:srgbClr val="FFFF00"/>
                </a:solidFill>
              </a:rPr>
              <a:t>n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8850" name="Picture 2" descr="http://www.frontiersin.org/files/Articles/22375/fmicb-03-00120-r2/image_m/fmicb-03-00120-g00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295400"/>
            <a:ext cx="5334000" cy="3102430"/>
          </a:xfrm>
          <a:prstGeom prst="rect">
            <a:avLst/>
          </a:prstGeom>
          <a:noFill/>
        </p:spPr>
      </p:pic>
      <p:pic>
        <p:nvPicPr>
          <p:cNvPr id="78852" name="Picture 4" descr="Figure 2: Mechanism of action of PD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600200"/>
            <a:ext cx="2971800" cy="183003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4724400"/>
            <a:ext cx="9144000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Transfer of energy causes the formation of free radicals of singlet oxygen exerting a </a:t>
            </a:r>
            <a:endParaRPr lang="en-US" sz="1600" dirty="0" smtClean="0">
              <a:solidFill>
                <a:schemeClr val="bg1"/>
              </a:solidFill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destructive action on bacteria and their products (Dobson &amp; Wilson 1992, </a:t>
            </a:r>
            <a:r>
              <a:rPr lang="en-US" sz="1600" dirty="0" err="1" smtClean="0">
                <a:solidFill>
                  <a:schemeClr val="bg1"/>
                </a:solidFill>
              </a:rPr>
              <a:t>Komerik</a:t>
            </a:r>
            <a:r>
              <a:rPr lang="en-US" sz="1600" dirty="0" smtClean="0">
                <a:solidFill>
                  <a:schemeClr val="bg1"/>
                </a:solidFill>
              </a:rPr>
              <a:t> et al 2003).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0960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Komerik</a:t>
            </a:r>
            <a:r>
              <a:rPr lang="en-US" sz="1600" dirty="0" smtClean="0">
                <a:solidFill>
                  <a:schemeClr val="bg1"/>
                </a:solidFill>
              </a:rPr>
              <a:t>, et al (2003) In vivo killing of </a:t>
            </a:r>
            <a:r>
              <a:rPr lang="en-US" sz="1600" dirty="0" err="1" smtClean="0">
                <a:solidFill>
                  <a:schemeClr val="bg1"/>
                </a:solidFill>
              </a:rPr>
              <a:t>Porphyromonas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gingivalis</a:t>
            </a:r>
            <a:r>
              <a:rPr lang="en-US" sz="1600" dirty="0" smtClean="0">
                <a:solidFill>
                  <a:schemeClr val="bg1"/>
                </a:solidFill>
              </a:rPr>
              <a:t> by </a:t>
            </a:r>
            <a:r>
              <a:rPr lang="en-US" sz="1600" dirty="0" err="1" smtClean="0">
                <a:solidFill>
                  <a:schemeClr val="bg1"/>
                </a:solidFill>
              </a:rPr>
              <a:t>toluidine</a:t>
            </a:r>
            <a:r>
              <a:rPr lang="en-US" sz="1600" dirty="0" smtClean="0">
                <a:solidFill>
                  <a:schemeClr val="bg1"/>
                </a:solidFill>
              </a:rPr>
              <a:t> blue-mediated photosensitization in an animal model. Antimicrobial Agents and Chemotherapy 47, 932–940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http://www.periowaveblog.com/wp-content/uploads/2011/03/Photodisinfection-Treatment-Steps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3400" y="1143000"/>
            <a:ext cx="8229600" cy="5019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1"/>
          <a:srcRect l="8974" t="9467" r="50476" b="60553"/>
          <a:stretch>
            <a:fillRect/>
          </a:stretch>
        </p:blipFill>
        <p:spPr bwMode="auto">
          <a:xfrm>
            <a:off x="0" y="0"/>
            <a:ext cx="609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1"/>
          <a:srcRect l="9085" t="42998" r="52581" b="10059"/>
          <a:stretch>
            <a:fillRect/>
          </a:stretch>
        </p:blipFill>
        <p:spPr bwMode="auto">
          <a:xfrm>
            <a:off x="0" y="2673350"/>
            <a:ext cx="571500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1"/>
          <a:srcRect l="7977" t="8678" r="49368" b="16963"/>
          <a:stretch>
            <a:fillRect/>
          </a:stretch>
        </p:blipFill>
        <p:spPr bwMode="auto">
          <a:xfrm>
            <a:off x="304800" y="304800"/>
            <a:ext cx="6576109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5671" t="21606" r="24597" b="14340"/>
          <a:stretch>
            <a:fillRect/>
          </a:stretch>
        </p:blipFill>
        <p:spPr bwMode="auto">
          <a:xfrm>
            <a:off x="0" y="457200"/>
            <a:ext cx="8991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6423" t="29254" r="24812" b="22753"/>
          <a:stretch>
            <a:fillRect/>
          </a:stretch>
        </p:blipFill>
        <p:spPr bwMode="auto">
          <a:xfrm>
            <a:off x="228600" y="838200"/>
            <a:ext cx="8610600" cy="523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6316" t="21415" r="26531" b="18547"/>
          <a:stretch>
            <a:fillRect/>
          </a:stretch>
        </p:blipFill>
        <p:spPr bwMode="auto">
          <a:xfrm>
            <a:off x="76200" y="533400"/>
            <a:ext cx="8991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6638" t="27533" r="27068" b="12237"/>
          <a:stretch>
            <a:fillRect/>
          </a:stretch>
        </p:blipFill>
        <p:spPr bwMode="auto">
          <a:xfrm>
            <a:off x="152400" y="533400"/>
            <a:ext cx="8610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27432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Efficacy Of Photodynamic Therapy                              In The Management Of Chronic Periodontitis      In Terms Of Clinical Parameters</a:t>
            </a:r>
            <a:endParaRPr b="1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Picture 6"/>
          <p:cNvPicPr/>
          <p:nvPr/>
        </p:nvPicPr>
        <p:blipFill>
          <a:blip r:embed="rId1"/>
          <a:srcRect l="36890" t="10651" r="20305" b="4734"/>
          <a:stretch>
            <a:fillRect/>
          </a:stretch>
        </p:blipFill>
        <p:spPr bwMode="auto">
          <a:xfrm>
            <a:off x="1287780" y="0"/>
            <a:ext cx="66370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670" y="686435"/>
            <a:ext cx="7427595" cy="3446145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800" dirty="0"/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Study Protocol and Ethical clearance</a:t>
            </a:r>
            <a:endParaRPr lang="en-US" sz="2000" b="1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n-US" sz="1800" b="1" u="sng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u="sng" dirty="0" smtClean="0">
                <a:solidFill>
                  <a:srgbClr val="FFFF00"/>
                </a:solidFill>
              </a:rPr>
              <a:t>Institutional Ethics committee of GDC</a:t>
            </a:r>
            <a:endParaRPr lang="en-US" sz="1800" b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  IEC no. IEC/C/42-A/2011/DCT/dtd18/1/2011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b="1" u="sng" dirty="0" smtClean="0">
                <a:solidFill>
                  <a:srgbClr val="FFFF00"/>
                </a:solidFill>
              </a:rPr>
              <a:t>Clinical trial registry of India:</a:t>
            </a:r>
            <a:endParaRPr lang="en-US" sz="1800" b="1" u="sng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en-US" sz="1800" dirty="0" smtClean="0">
                <a:solidFill>
                  <a:schemeClr val="bg1"/>
                </a:solidFill>
              </a:rPr>
              <a:t>     CTRI no-CTRI/2014/05/004636</a:t>
            </a: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   </a:t>
            </a:r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228600" y="3276600"/>
            <a:ext cx="7543800" cy="642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  Informed consent from patients diagnosed with chronic localized  periodontitis</a:t>
            </a:r>
          </a:p>
        </p:txBody>
      </p:sp>
      <p:sp>
        <p:nvSpPr>
          <p:cNvPr id="6" name="Content Placeholder 1"/>
          <p:cNvSpPr txBox="1"/>
          <p:nvPr/>
        </p:nvSpPr>
        <p:spPr>
          <a:xfrm>
            <a:off x="228600" y="4038600"/>
            <a:ext cx="7924800" cy="213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Study centre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   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82625" marR="0" lvl="0" indent="-287655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Department of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Periodontics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 GDC, Trivandrum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82625" marR="0" lvl="0" indent="-287655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Centre for Earth Science Studies, Trivandrum                    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82625" marR="0" lvl="0" indent="-287655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Development of aPDT and LIAF unit    (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Biophotonics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laboratory of CESS )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2"/>
          <p:cNvSpPr txBox="1"/>
          <p:nvPr/>
        </p:nvSpPr>
        <p:spPr>
          <a:xfrm>
            <a:off x="304800" y="914400"/>
            <a:ext cx="8534400" cy="5638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PPD between 4 and 6 mm at least in two different quadrants of the mouth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age between 18 and 65 years (both males and females)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single rooted teeth, good general health without any signs of systemic disease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 use of antibiotics for the past 6 months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female patients were not pregnant or lactating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non-smoking and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non-allergic to methylene/toludine  blue.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2375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Inclusion criteria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828800"/>
            <a:ext cx="6400800" cy="3231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Teeth  other than incisors and canines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Teeth presenting unsatisfactory restorations 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Caries lesions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Fractures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87655" indent="-28765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Teeth where the CEJ is difficult to determine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2876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Exclusion criteria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3276600"/>
            <a:ext cx="4572000" cy="313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Effect size = 0.5 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Standard deviation =0.6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(Z</a:t>
            </a:r>
            <a:r>
              <a:rPr lang="el-GR" sz="1200" dirty="0" smtClean="0">
                <a:solidFill>
                  <a:schemeClr val="bg1"/>
                </a:solidFill>
                <a:latin typeface="Constantia" pitchFamily="18" charset="0"/>
              </a:rPr>
              <a:t>α</a:t>
            </a:r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+Z</a:t>
            </a:r>
            <a:r>
              <a:rPr lang="el-GR" sz="1100" dirty="0" smtClean="0">
                <a:solidFill>
                  <a:schemeClr val="bg1"/>
                </a:solidFill>
                <a:latin typeface="Constantia" pitchFamily="18" charset="0"/>
              </a:rPr>
              <a:t>β</a:t>
            </a:r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)</a:t>
            </a:r>
            <a:r>
              <a:rPr lang="en-US" baseline="30000" dirty="0" smtClean="0">
                <a:solidFill>
                  <a:schemeClr val="bg1"/>
                </a:solidFill>
                <a:latin typeface="Constantia" pitchFamily="18" charset="0"/>
              </a:rPr>
              <a:t>2</a:t>
            </a:r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=13).  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At least 37 subjects in each group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20% was added to compensate for loss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 Therefore, a total of 90 patients</a:t>
            </a:r>
            <a:endParaRPr lang="en-US" dirty="0">
              <a:solidFill>
                <a:schemeClr val="bg1"/>
              </a:solidFill>
              <a:latin typeface="Constantia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5800" y="1752600"/>
            <a:ext cx="4419600" cy="120885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5105400" y="1066800"/>
            <a:ext cx="320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Sample size calcula</a:t>
            </a:r>
            <a:r>
              <a:rPr lang="en-US" sz="2400" dirty="0" smtClean="0">
                <a:solidFill>
                  <a:srgbClr val="FFFF00"/>
                </a:solidFill>
              </a:rPr>
              <a:t>tion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536138"/>
            <a:ext cx="4419600" cy="1292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  Study design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   Double blinded randomized controlled trial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152400" y="3784600"/>
          <a:ext cx="2971800" cy="269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" y="2249269"/>
            <a:ext cx="312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400" b="1" dirty="0" smtClean="0">
              <a:solidFill>
                <a:prstClr val="black"/>
              </a:solidFill>
            </a:endParaRPr>
          </a:p>
          <a:p>
            <a:pPr lvl="0"/>
            <a:r>
              <a:rPr lang="en-US" sz="2400" b="1" dirty="0" smtClean="0">
                <a:solidFill>
                  <a:srgbClr val="FFFF00"/>
                </a:solidFill>
              </a:rPr>
              <a:t>Oral hygiene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CONSORT Flow chart</a:t>
            </a:r>
            <a:endParaRPr lang="en-US" sz="2400" dirty="0"/>
          </a:p>
        </p:txBody>
      </p:sp>
      <p:pic>
        <p:nvPicPr>
          <p:cNvPr id="4" name="Picture 3" descr="fig 1.jpg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914400" y="228600"/>
            <a:ext cx="7391400" cy="6338863"/>
          </a:xfrm>
          <a:prstGeom prst="rect">
            <a:avLst/>
          </a:prstGeom>
          <a:solidFill>
            <a:schemeClr val="accent2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5029200" cy="1143000"/>
          </a:xfrm>
          <a:noFill/>
          <a:ln w="31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  Treatment </a:t>
            </a:r>
            <a:r>
              <a:rPr lang="en-US" sz="3200" b="1" dirty="0" smtClean="0">
                <a:solidFill>
                  <a:srgbClr val="FFFF00"/>
                </a:solidFill>
                <a:effectLst/>
              </a:rPr>
              <a:t>protocol</a:t>
            </a:r>
            <a:endParaRPr lang="en-US" sz="3200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557528"/>
            <a:ext cx="4419600" cy="507187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rgbClr val="FF00FF"/>
                </a:solidFill>
              </a:rPr>
              <a:t>Control group (Group 1) </a:t>
            </a:r>
            <a:endParaRPr lang="en-US" b="1" dirty="0" smtClean="0">
              <a:solidFill>
                <a:srgbClr val="FF00FF"/>
              </a:solidFill>
            </a:endParaRPr>
          </a:p>
          <a:p>
            <a:endParaRPr lang="en-US" dirty="0" smtClean="0"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SRP 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Full-mouth </a:t>
            </a:r>
            <a:r>
              <a:rPr lang="en-US" dirty="0" err="1" smtClean="0">
                <a:solidFill>
                  <a:schemeClr val="bg1"/>
                </a:solidFill>
                <a:latin typeface="Constantia" pitchFamily="18" charset="0"/>
              </a:rPr>
              <a:t>supragingival</a:t>
            </a:r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 and subgingival scaling 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No other treatment was given to this group. </a:t>
            </a:r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onstantia" pitchFamily="18" charset="0"/>
              </a:rPr>
              <a:t>All sites within 24 hours until the operator felt that tooth and root surfaces were adequately debrided and planed. </a:t>
            </a:r>
          </a:p>
        </p:txBody>
      </p:sp>
      <p:sp>
        <p:nvSpPr>
          <p:cNvPr id="4" name="Content Placeholder 1"/>
          <p:cNvSpPr txBox="1"/>
          <p:nvPr/>
        </p:nvSpPr>
        <p:spPr>
          <a:xfrm>
            <a:off x="4800600" y="1524000"/>
            <a:ext cx="4343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 group (Group 2) 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aPDT in addition to SRP.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Methylene blue (MB) was the photosensitizer used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81600" y="2286000"/>
            <a:ext cx="335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The laser beam was guided through a flexible </a:t>
            </a:r>
            <a:r>
              <a:rPr lang="en-US" dirty="0" err="1" smtClean="0">
                <a:solidFill>
                  <a:schemeClr val="bg1"/>
                </a:solidFill>
              </a:rPr>
              <a:t>fibre</a:t>
            </a:r>
            <a:r>
              <a:rPr lang="en-US" dirty="0" smtClean="0">
                <a:solidFill>
                  <a:schemeClr val="bg1"/>
                </a:solidFill>
              </a:rPr>
              <a:t>-optic cable (200 um dia.)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The outer diameter of the SS probe tip was 0.5 mm, which facilitated easy access to periodontal pockets.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Top-hat energy distribution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3048000"/>
            <a:ext cx="4171628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" descr="lasers"/>
          <p:cNvPicPr>
            <a:picLocks noChangeAspect="1" noChangeArrowheads="1"/>
          </p:cNvPicPr>
          <p:nvPr/>
        </p:nvPicPr>
        <p:blipFill>
          <a:blip r:embed="rId2" cstate="print"/>
          <a:srcRect r="40764"/>
          <a:stretch>
            <a:fillRect/>
          </a:stretch>
        </p:blipFill>
        <p:spPr bwMode="auto">
          <a:xfrm>
            <a:off x="5257800" y="152400"/>
            <a:ext cx="2971800" cy="2152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 txBox="1"/>
          <p:nvPr/>
        </p:nvSpPr>
        <p:spPr>
          <a:xfrm>
            <a:off x="0" y="457200"/>
            <a:ext cx="44958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     D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iode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laser (CNI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-electronics Tech. Co. Ltd, Changchun, China)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indent="-255905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655 nm 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indent="-255905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000" dirty="0" smtClean="0"/>
              <a:t>Continuous laser </a:t>
            </a:r>
            <a:endParaRPr lang="en-US" sz="2000" dirty="0" smtClean="0"/>
          </a:p>
          <a:p>
            <a:pPr marL="365760" indent="-255905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000" dirty="0" smtClean="0"/>
              <a:t>60mW/cm</a:t>
            </a:r>
            <a:r>
              <a:rPr lang="en-US" sz="2000" baseline="30000" dirty="0" smtClean="0"/>
              <a:t>2</a:t>
            </a:r>
            <a:endParaRPr lang="en-US" sz="2000" baseline="30000" dirty="0" smtClean="0"/>
          </a:p>
          <a:p>
            <a:pPr marL="365760" indent="-255905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en-US" sz="2000" dirty="0" smtClean="0"/>
              <a:t>60 s per site</a:t>
            </a:r>
            <a:endParaRPr lang="en-US" sz="2000" dirty="0" smtClean="0"/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5905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631828"/>
            <a:ext cx="4343400" cy="169277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Freshly prepared methylene blue (MB)                                                                  </a:t>
            </a:r>
            <a:r>
              <a:rPr lang="en-US" sz="1400" dirty="0" smtClean="0"/>
              <a:t>[M9140; Sigma-Aldrich, St. Louis, MO, USA] </a:t>
            </a:r>
            <a:endParaRPr lang="en-US" sz="1400" dirty="0" smtClean="0"/>
          </a:p>
          <a:p>
            <a:endParaRPr lang="en-US" dirty="0" smtClean="0"/>
          </a:p>
          <a:p>
            <a:r>
              <a:rPr lang="en-US" dirty="0" smtClean="0"/>
              <a:t>Crystals suspended in double distilled water  10 mg/ml.                         </a:t>
            </a:r>
            <a:r>
              <a:rPr lang="en-US" sz="1400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3429000" y="2057400"/>
          <a:ext cx="6477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4467" y="3962400"/>
            <a:ext cx="1505339" cy="1460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DSCN03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00800" y="3883270"/>
            <a:ext cx="1524000" cy="1582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fir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5697209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0" y="4244876"/>
            <a:ext cx="3581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The aPDT treatment was performed at a continuous laser power density of  60 </a:t>
            </a:r>
            <a:r>
              <a:rPr lang="en-US" dirty="0" err="1" smtClean="0">
                <a:solidFill>
                  <a:schemeClr val="bg1"/>
                </a:solidFill>
              </a:rPr>
              <a:t>mW</a:t>
            </a:r>
            <a:r>
              <a:rPr lang="en-US" dirty="0" smtClean="0">
                <a:solidFill>
                  <a:schemeClr val="bg1"/>
                </a:solidFill>
              </a:rPr>
              <a:t>/cm</a:t>
            </a:r>
            <a:r>
              <a:rPr lang="en-US" baseline="30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Mesiobuccal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 err="1" smtClean="0">
                <a:solidFill>
                  <a:schemeClr val="bg1"/>
                </a:solidFill>
              </a:rPr>
              <a:t>distobuccal</a:t>
            </a:r>
            <a:r>
              <a:rPr lang="en-US" dirty="0" smtClean="0">
                <a:solidFill>
                  <a:schemeClr val="bg1"/>
                </a:solidFill>
              </a:rPr>
              <a:t>,       </a:t>
            </a:r>
            <a:r>
              <a:rPr lang="en-US" dirty="0" err="1" smtClean="0">
                <a:solidFill>
                  <a:schemeClr val="bg1"/>
                </a:solidFill>
              </a:rPr>
              <a:t>mesiolingual</a:t>
            </a:r>
            <a:r>
              <a:rPr lang="en-US" dirty="0" smtClean="0">
                <a:solidFill>
                  <a:schemeClr val="bg1"/>
                </a:solidFill>
              </a:rPr>
              <a:t> or </a:t>
            </a:r>
            <a:r>
              <a:rPr lang="en-US" dirty="0" err="1" smtClean="0">
                <a:solidFill>
                  <a:schemeClr val="bg1"/>
                </a:solidFill>
              </a:rPr>
              <a:t>distolingual</a:t>
            </a:r>
            <a:r>
              <a:rPr lang="en-US" dirty="0" smtClean="0">
                <a:solidFill>
                  <a:schemeClr val="bg1"/>
                </a:solidFill>
              </a:rPr>
              <a:t> site with 4–6 mm pockets on selected teeth.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Results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1143000"/>
          </a:xfrm>
        </p:spPr>
        <p:txBody>
          <a:bodyPr>
            <a:normAutofit/>
          </a:bodyPr>
          <a:lstStyle/>
          <a:p>
            <a:r>
              <a:rPr lang="en-US" sz="2000" i="1" dirty="0" smtClean="0">
                <a:solidFill>
                  <a:srgbClr val="FFFF00"/>
                </a:solidFill>
              </a:rPr>
              <a:t>Table.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Socio-demographic characteristics of patients at baseline</a:t>
            </a:r>
            <a:br>
              <a:rPr lang="en-US" sz="2400" dirty="0" smtClean="0">
                <a:solidFill>
                  <a:srgbClr val="FFFF00"/>
                </a:solidFill>
              </a:rPr>
            </a:br>
            <a:endParaRPr lang="en-US" sz="2400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685800"/>
          <a:ext cx="8610600" cy="58674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722120"/>
                <a:gridCol w="1722120"/>
                <a:gridCol w="1722120"/>
                <a:gridCol w="1722120"/>
                <a:gridCol w="1722120"/>
              </a:tblGrid>
              <a:tr h="331438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Variable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Category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p-value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Gender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Male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22(50%)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15(34.1%)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0.101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$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Female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22(50%)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29(65.9%)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458261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Occupation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Agriculture/Laborer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30(68.2%)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31(70.5%)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0.113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ns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$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Private Employees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9(20.4%)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10(22.7%)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437570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Govt.Employees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5(11.4%)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3(6.8%)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331438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Education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Middle school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17(38.6%)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18(40.9%)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0.176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$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High school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13(29.6%)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16(36.4%)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College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14(31.8)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10(22.7%)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331438"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Income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Rs. 2000-6000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16(36.4%)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19(43.2%)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0.881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$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Rs. 6000-10000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20(45.4%)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17(38.6%)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662876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Rs. 10000 and above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8(18.2%)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8(18.2%)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33143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SES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Average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28(63.6%)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30(68.2%)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0.464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$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High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16(33.4%)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14(31.8%)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  <a:tr h="331438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Age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Mean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40.66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38.62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0.180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31438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SD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7.98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9.35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i="1" dirty="0" smtClean="0">
                <a:solidFill>
                  <a:srgbClr val="FFFF00"/>
                </a:solidFill>
                <a:effectLst/>
              </a:rPr>
              <a:t>Table</a:t>
            </a:r>
            <a:r>
              <a:rPr lang="en-US" sz="1800" b="1" dirty="0" smtClean="0">
                <a:solidFill>
                  <a:srgbClr val="FFFF00"/>
                </a:solidFill>
                <a:effectLst/>
              </a:rPr>
              <a:t> - </a:t>
            </a:r>
            <a:r>
              <a:rPr lang="en-US" sz="2200" b="1" dirty="0" smtClean="0">
                <a:solidFill>
                  <a:srgbClr val="FFFF00"/>
                </a:solidFill>
                <a:effectLst/>
              </a:rPr>
              <a:t>Demographic data of teeth in enrolled patients in test and control group: number of all evaluated teeth </a:t>
            </a:r>
            <a:br>
              <a:rPr lang="en-US" sz="2200" b="1" dirty="0" smtClean="0">
                <a:solidFill>
                  <a:srgbClr val="FFFF00"/>
                </a:solidFill>
                <a:effectLst/>
              </a:rPr>
            </a:br>
            <a:endParaRPr lang="en-US" sz="2200" b="1" dirty="0">
              <a:solidFill>
                <a:srgbClr val="FFFF00"/>
              </a:solidFill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8915401" cy="3168492"/>
        </p:xfrm>
        <a:graphic>
          <a:graphicData uri="http://schemas.openxmlformats.org/drawingml/2006/table">
            <a:tbl>
              <a:tblPr/>
              <a:tblGrid>
                <a:gridCol w="728108"/>
                <a:gridCol w="810566"/>
                <a:gridCol w="929306"/>
                <a:gridCol w="810566"/>
                <a:gridCol w="929306"/>
                <a:gridCol w="810566"/>
                <a:gridCol w="929306"/>
                <a:gridCol w="810566"/>
                <a:gridCol w="929306"/>
                <a:gridCol w="1227805"/>
              </a:tblGrid>
              <a:tr h="2692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Test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Control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Female(n=22)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Male(n=22)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Female(n=29)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Male(n=15)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                                          Total(n=88)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1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maxillary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mandibular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maxillary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mandibular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maxillary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mandibular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maxillary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mandibular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8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Central incisors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16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15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181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Lateral incisors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90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Canines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50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3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(37)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(22)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(33)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(17)</a:t>
                      </a:r>
                      <a:endParaRPr lang="en-US" sz="16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(32)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(35)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(27)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(26)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(229)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120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229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5711" y="5105400"/>
            <a:ext cx="2464747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599" y="5105400"/>
            <a:ext cx="232484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1200" y="5105400"/>
            <a:ext cx="206734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8600" y="5105400"/>
            <a:ext cx="1834702" cy="17091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b="1" i="1" dirty="0" smtClean="0">
                <a:solidFill>
                  <a:srgbClr val="FFFF00"/>
                </a:solidFill>
              </a:rPr>
              <a:t>Table</a:t>
            </a:r>
            <a:r>
              <a:rPr lang="en-US" sz="2200" b="1" dirty="0" smtClean="0">
                <a:solidFill>
                  <a:srgbClr val="FFFF00"/>
                </a:solidFill>
              </a:rPr>
              <a:t> .Characteristics of clinical parameters at baseline</a:t>
            </a:r>
            <a:br>
              <a:rPr lang="en-US" sz="2200" b="1" dirty="0" smtClean="0">
                <a:solidFill>
                  <a:srgbClr val="FFFF00"/>
                </a:solidFill>
              </a:rPr>
            </a:br>
            <a:endParaRPr lang="en-US" sz="22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533400" y="665918"/>
          <a:ext cx="8153400" cy="55473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30680"/>
                <a:gridCol w="1630680"/>
                <a:gridCol w="1630680"/>
                <a:gridCol w="1630680"/>
                <a:gridCol w="1630680"/>
              </a:tblGrid>
              <a:tr h="3880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FF"/>
                          </a:solidFill>
                        </a:rPr>
                        <a:t>Baseline</a:t>
                      </a:r>
                      <a:endParaRPr lang="en-US" sz="1400" b="1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FF"/>
                          </a:solidFill>
                        </a:rPr>
                        <a:t>Group</a:t>
                      </a:r>
                      <a:endParaRPr lang="en-US" sz="1400" b="1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rgbClr val="FF00FF"/>
                          </a:solidFill>
                        </a:rPr>
                        <a:t>n</a:t>
                      </a:r>
                      <a:endParaRPr lang="en-US" sz="1400" b="1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FF"/>
                          </a:solidFill>
                        </a:rPr>
                        <a:t>Median                                                   (Min-</a:t>
                      </a:r>
                      <a:r>
                        <a:rPr lang="en-US" sz="1400" b="1" dirty="0" err="1">
                          <a:solidFill>
                            <a:srgbClr val="FF00FF"/>
                          </a:solidFill>
                        </a:rPr>
                        <a:t>Max;IQR</a:t>
                      </a:r>
                      <a:r>
                        <a:rPr lang="en-US" sz="1400" b="1" dirty="0">
                          <a:solidFill>
                            <a:srgbClr val="FF00FF"/>
                          </a:solidFill>
                        </a:rPr>
                        <a:t>)</a:t>
                      </a:r>
                      <a:endParaRPr lang="en-US" sz="1400" b="1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FF"/>
                          </a:solidFill>
                        </a:rPr>
                        <a:t>p-value</a:t>
                      </a:r>
                      <a:endParaRPr lang="en-US" sz="1400" b="1" dirty="0">
                        <a:solidFill>
                          <a:srgbClr val="FF00FF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8568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Gingival Score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                                                             (1.5-3;0.52)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0.904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 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266574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2.2                                                         (1.2-2.8;0.5)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38805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Plaque score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                                                            (0.5- 3;0.97)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0.301</a:t>
                      </a:r>
                      <a:r>
                        <a:rPr lang="en-US" sz="1400" b="1" baseline="30000" dirty="0" smtClean="0">
                          <a:solidFill>
                            <a:schemeClr val="bg1"/>
                          </a:solidFill>
                        </a:rPr>
                        <a:t> ns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#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805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1.25                                             (0.5-3;1)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38805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GBI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100                                                         (50-100;25)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0.232 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805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75                                                             (50-100;25)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38805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Probing Pocket Depth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5.7mm                                                   (5-6;1)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0.363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805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5.5 mm                                          (4.25-6;1)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38805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Recession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1mm                                                    (0-2;1)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0.760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 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805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1  mm                                                   (0-2;1)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38805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Clinical Attachment Level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 err="1" smtClean="0">
                          <a:solidFill>
                            <a:schemeClr val="bg1"/>
                          </a:solidFill>
                        </a:rPr>
                        <a:t>aPDT+SRP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6.5 mm                                                (5-8;1.42)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0.455</a:t>
                      </a:r>
                      <a:r>
                        <a:rPr lang="en-US" sz="1400" b="1" baseline="30000">
                          <a:solidFill>
                            <a:schemeClr val="bg1"/>
                          </a:solidFill>
                        </a:rPr>
                        <a:t> ns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 #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88057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SRP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44</a:t>
                      </a:r>
                      <a:endParaRPr lang="en-US" sz="140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6  mm                              (4.25-8;1.73)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828800" y="-304800"/>
            <a:ext cx="11353800" cy="1143000"/>
          </a:xfrm>
        </p:spPr>
        <p:txBody>
          <a:bodyPr>
            <a:norm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		</a:t>
            </a:r>
            <a:r>
              <a:rPr lang="en-US" sz="1800" b="1" i="1" dirty="0" smtClean="0">
                <a:solidFill>
                  <a:srgbClr val="FFFF00"/>
                </a:solidFill>
                <a:effectLst/>
              </a:rPr>
              <a:t>Table</a:t>
            </a:r>
            <a:r>
              <a:rPr lang="en-US" sz="1800" b="1" dirty="0" smtClean="0">
                <a:solidFill>
                  <a:srgbClr val="FFFF00"/>
                </a:solidFill>
                <a:effectLst/>
              </a:rPr>
              <a:t> : Difference in PPD and CAL at baseline, 1, 3 and 6 months of treatment</a:t>
            </a:r>
            <a:endParaRPr lang="en-US" sz="1800" b="1" dirty="0">
              <a:solidFill>
                <a:srgbClr val="FFFF00"/>
              </a:solidFill>
              <a:effectLst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381000" y="457200"/>
          <a:ext cx="8382000" cy="646196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047750"/>
                <a:gridCol w="1047750"/>
                <a:gridCol w="1047750"/>
                <a:gridCol w="1047750"/>
                <a:gridCol w="1047750"/>
                <a:gridCol w="1047750"/>
                <a:gridCol w="1047750"/>
                <a:gridCol w="1047750"/>
              </a:tblGrid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Parameter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Baseline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At 1 mo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At 3 mo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At 6 mo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p- values                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PPD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Median</a:t>
                      </a:r>
                      <a:endParaRPr lang="en-US" sz="1250" b="1">
                        <a:solidFill>
                          <a:schemeClr val="bg1"/>
                        </a:solidFill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(Min-Max;IQR)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Median                   (Min-Max;IQR)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Median              (Min-Max;IQR)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Median                (Min-Max;IQR)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0-1 mo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0–3 mo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0–6 mo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5.7mm                                (5-6;1)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4mm                            (2-5.6;1)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3.12mm                      (2-4.75;1)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3mm                          (2-4.5;1)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Control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5.5 mm                        (4.25-6;1)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4.3 mm                       (3-5.25;1)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3.42 mm                         (2-5;1)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3.5mm                          (2-5;1)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p- values                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0.575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0.041*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0.028*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R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1mm   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mm   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mm   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mm   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0.046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0.366 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 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0.354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Control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 mm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 mm                            (0-3;1)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mm                                 (0-2;1)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1  mm                            (0-3;1)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0.014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0.48 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0.019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p- values                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0.881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 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0.518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0.363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541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CAL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6.5 mm                               (5-8;1.42)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5.25 mm                       (3-7.2;2.05)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 4mm                      (2-5.75;1.43)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4mm                               (2.6-5.5;2)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Control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6  mm                             (4.25-8;1.73)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5mm                           (4-8;1.23)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4.1mm                         (2-6;2)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4mm                        (2-7;1.85)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&lt;0.0005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446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p- values               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>
                          <a:solidFill>
                            <a:schemeClr val="bg1"/>
                          </a:solidFill>
                        </a:rPr>
                        <a:t>0.932</a:t>
                      </a:r>
                      <a:r>
                        <a:rPr lang="en-US" sz="1250" b="1" baseline="30000">
                          <a:solidFill>
                            <a:schemeClr val="bg1"/>
                          </a:solidFill>
                        </a:rPr>
                        <a:t>ns</a:t>
                      </a:r>
                      <a:endParaRPr lang="en-US" sz="12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0.445*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0.027*</a:t>
                      </a:r>
                      <a:endParaRPr lang="en-US" sz="12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76200" y="428706"/>
          <a:ext cx="9067800" cy="6338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780"/>
                <a:gridCol w="906780"/>
                <a:gridCol w="906780"/>
                <a:gridCol w="906780"/>
                <a:gridCol w="906780"/>
                <a:gridCol w="906780"/>
                <a:gridCol w="906780"/>
                <a:gridCol w="906780"/>
                <a:gridCol w="906780"/>
                <a:gridCol w="906780"/>
              </a:tblGrid>
              <a:tr h="5303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Parameter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Baseline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 wks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 month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3 months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6 months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 i="1">
                          <a:latin typeface="Calibri"/>
                          <a:ea typeface="Times New Roman"/>
                          <a:cs typeface="Calibri"/>
                        </a:rPr>
                        <a:t>p-</a:t>
                      </a: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 values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041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Median                           (Min-Max;IQR)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Median                           (Min-Max;IQR)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Median                       (Min-Max;IQR)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Median                       (Min-Max;IQR)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Median                       (Min-Max;IQR)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0–2 wks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0–1                  month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0-3                 months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0-6 </a:t>
                      </a:r>
                      <a:r>
                        <a:rPr lang="en-MY" sz="1200" b="1" dirty="0" smtClean="0">
                          <a:latin typeface="Calibri"/>
                          <a:ea typeface="Times New Roman"/>
                          <a:cs typeface="Calibri"/>
                        </a:rPr>
                        <a:t>months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GI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Test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                                     (1.5-3;0.52)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                                         (0-2.1;0.42)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0.75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(0-2;0.76)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0.8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(0-2.2;0.76)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(0.5-2;1)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56712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Control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2.2                                       (1.2-2.8;0.5)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1.45                              (0.50-2.50;0.67)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(0-2.7;0.6)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(0-2.1;0.55)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1.4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(0.2-2.4;1)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MY" sz="1200" b="1" i="1" dirty="0">
                          <a:latin typeface="Calibri"/>
                          <a:ea typeface="Times New Roman"/>
                          <a:cs typeface="Calibri"/>
                        </a:rPr>
                        <a:t>p-</a:t>
                      </a: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 values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0.001**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0.004*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0.016*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0.27</a:t>
                      </a:r>
                      <a:r>
                        <a:rPr lang="en-MY" sz="1200" b="1" baseline="30000">
                          <a:latin typeface="Calibri"/>
                          <a:ea typeface="Times New Roman"/>
                          <a:cs typeface="Arial"/>
                        </a:rPr>
                        <a:t>ns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PI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Test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0.75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(0-2.5;0.5)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(0-2.5;1)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(0-2.5;1)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(0-2.5;0.81)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.034*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Control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1.25                                 (0.5-3;1)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                                         (0-2;0.5)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(0-1.5;0.75)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(0-1.5;0.75)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0.5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(0-2;0.5)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MY" sz="1200" b="1" i="1">
                          <a:latin typeface="Calibri"/>
                          <a:ea typeface="Times New Roman"/>
                          <a:cs typeface="Calibri"/>
                        </a:rPr>
                        <a:t>p-</a:t>
                      </a: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 values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0.035*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0.384</a:t>
                      </a:r>
                      <a:r>
                        <a:rPr lang="en-MY" sz="1200" b="1" baseline="30000" dirty="0">
                          <a:latin typeface="Calibri"/>
                          <a:ea typeface="Times New Roman"/>
                          <a:cs typeface="Calibri"/>
                        </a:rPr>
                        <a:t> ns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0.631</a:t>
                      </a:r>
                      <a:r>
                        <a:rPr lang="en-MY" sz="1200" b="1" baseline="30000">
                          <a:latin typeface="Calibri"/>
                          <a:ea typeface="Times New Roman"/>
                          <a:cs typeface="Arial"/>
                        </a:rPr>
                        <a:t>ns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0.553</a:t>
                      </a:r>
                      <a:r>
                        <a:rPr lang="en-MY" sz="1200" b="1" baseline="30000">
                          <a:latin typeface="Calibri"/>
                          <a:ea typeface="Times New Roman"/>
                          <a:cs typeface="Arial"/>
                        </a:rPr>
                        <a:t>ns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GBI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Test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100                                   (50-100;25)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(0-100;50)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(0-75;25)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(0-75;6.25)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(0-75;50)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Control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75                                      (50-100;25)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37.5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(0-100;75)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(0-100;50)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(0-100;25)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25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(0-100;50)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>
                          <a:latin typeface="Calibri"/>
                          <a:ea typeface="Times New Roman"/>
                          <a:cs typeface="Arial"/>
                        </a:rPr>
                        <a:t>&lt;0.0005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  <a:tr h="3910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i="1">
                          <a:latin typeface="Calibri"/>
                          <a:ea typeface="Times New Roman"/>
                          <a:cs typeface="Calibri"/>
                        </a:rPr>
                        <a:t>p-</a:t>
                      </a:r>
                      <a:r>
                        <a:rPr lang="en-MY" sz="1200" b="1">
                          <a:latin typeface="Calibri"/>
                          <a:ea typeface="Times New Roman"/>
                          <a:cs typeface="Calibri"/>
                        </a:rPr>
                        <a:t> values</a:t>
                      </a: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MY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0.033*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Calibri"/>
                        </a:rPr>
                        <a:t>0.026*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Arial"/>
                        </a:rPr>
                        <a:t>0.025*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MY" sz="1200" b="1" dirty="0">
                          <a:latin typeface="Calibri"/>
                          <a:ea typeface="Times New Roman"/>
                          <a:cs typeface="Arial"/>
                        </a:rPr>
                        <a:t>0.40</a:t>
                      </a:r>
                      <a:r>
                        <a:rPr lang="en-MY" sz="1200" b="1" baseline="30000" dirty="0">
                          <a:latin typeface="Calibri"/>
                          <a:ea typeface="Times New Roman"/>
                          <a:cs typeface="Arial"/>
                        </a:rPr>
                        <a:t>ns</a:t>
                      </a:r>
                      <a:endParaRPr lang="en-US" sz="12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Table</a:t>
            </a:r>
            <a:r>
              <a:rPr lang="en-US" b="1" dirty="0" smtClean="0">
                <a:solidFill>
                  <a:srgbClr val="FFFF00"/>
                </a:solidFill>
              </a:rPr>
              <a:t> : Difference in GI,PI and GBI at baseline,2 wks, 1mo, 3 mo and 6 months treatment</a:t>
            </a:r>
            <a:endParaRPr lang="en-US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6800" y="816114"/>
            <a:ext cx="3810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Reduction in GI and GBI                                                                        2 weeks (p&lt;0.01)</a:t>
            </a:r>
          </a:p>
        </p:txBody>
      </p:sp>
      <p:sp>
        <p:nvSpPr>
          <p:cNvPr id="6" name="Rectangle 5"/>
          <p:cNvSpPr/>
          <p:nvPr/>
        </p:nvSpPr>
        <p:spPr>
          <a:xfrm>
            <a:off x="4876800" y="1524000"/>
            <a:ext cx="38100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dirty="0" smtClean="0"/>
              <a:t>Reduction in GI and GBI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1 month and 3 months (p&lt;0.05)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191000"/>
            <a:ext cx="243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876800" y="3696831"/>
            <a:ext cx="38100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The reduction in GBI –correlated                   (de Oliveira et al.2007);</a:t>
            </a:r>
            <a:r>
              <a:rPr lang="en-US" dirty="0" err="1" smtClean="0"/>
              <a:t>Yilmaz</a:t>
            </a:r>
            <a:r>
              <a:rPr lang="en-US" dirty="0" smtClean="0"/>
              <a:t> et al. 2002)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BOP data- reported differently </a:t>
            </a:r>
            <a:endParaRPr lang="en-US" dirty="0" smtClean="0"/>
          </a:p>
          <a:p>
            <a:r>
              <a:rPr lang="en-US" dirty="0" smtClean="0"/>
              <a:t>In aggressive and chronic  periodontitis de Oliveira et al. 2007,</a:t>
            </a:r>
            <a:endParaRPr lang="en-US" dirty="0" smtClean="0"/>
          </a:p>
          <a:p>
            <a:r>
              <a:rPr lang="da-DK" dirty="0" smtClean="0"/>
              <a:t>Braun et al. 2008, Ge et al. 2011).</a:t>
            </a:r>
            <a:endParaRPr lang="da-DK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228600" y="754320"/>
            <a:ext cx="4191000" cy="23698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Reduction in PPD                                                                   Gain in CAL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3 &amp; 6 months(p&lt;0.05). </a:t>
            </a:r>
            <a:endParaRPr lang="en-US" b="1" dirty="0" smtClean="0"/>
          </a:p>
          <a:p>
            <a:r>
              <a:rPr lang="en-US" dirty="0" smtClean="0"/>
              <a:t>Comparable results  Braun et al. (2008),</a:t>
            </a:r>
            <a:endParaRPr lang="en-US" dirty="0" smtClean="0"/>
          </a:p>
          <a:p>
            <a:r>
              <a:rPr lang="da-DK" dirty="0" smtClean="0"/>
              <a:t>Pinheiro et al. (2010), Ge et al.</a:t>
            </a:r>
            <a:endParaRPr lang="da-DK" dirty="0" smtClean="0"/>
          </a:p>
          <a:p>
            <a:r>
              <a:rPr lang="en-US" dirty="0" smtClean="0"/>
              <a:t>(2011), </a:t>
            </a:r>
            <a:r>
              <a:rPr lang="en-US" dirty="0" err="1" smtClean="0"/>
              <a:t>Berakdar</a:t>
            </a:r>
            <a:r>
              <a:rPr lang="en-US" dirty="0" smtClean="0"/>
              <a:t> et al. (2012) and</a:t>
            </a:r>
            <a:endParaRPr lang="en-US" dirty="0" smtClean="0"/>
          </a:p>
          <a:p>
            <a:r>
              <a:rPr lang="en-US" dirty="0" err="1" smtClean="0"/>
              <a:t>Alwaeli</a:t>
            </a:r>
            <a:r>
              <a:rPr lang="en-US" dirty="0" smtClean="0"/>
              <a:t> et al. (2013)                                                        </a:t>
            </a:r>
            <a:r>
              <a:rPr lang="en-US" dirty="0" err="1" smtClean="0"/>
              <a:t>heterogenous</a:t>
            </a:r>
            <a:r>
              <a:rPr lang="en-US" dirty="0" smtClean="0"/>
              <a:t> studies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" y="3638252"/>
            <a:ext cx="4267200" cy="236988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Multiple mechanism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/>
              <a:t> 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increasing bacterial killing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inactivating bacterial virulence factors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inactivating host cytokines 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a more favorable healing environment</a:t>
            </a:r>
            <a:endParaRPr lang="en-US" sz="2000" dirty="0" smtClean="0"/>
          </a:p>
          <a:p>
            <a:r>
              <a:rPr lang="en-US" sz="2000" dirty="0" smtClean="0"/>
              <a:t>(Braham et al 2009)</a:t>
            </a:r>
            <a:endParaRPr lang="en-US" sz="2000" dirty="0"/>
          </a:p>
        </p:txBody>
      </p:sp>
      <p:sp>
        <p:nvSpPr>
          <p:cNvPr id="20" name="Rectangle 19"/>
          <p:cNvSpPr/>
          <p:nvPr/>
        </p:nvSpPr>
        <p:spPr>
          <a:xfrm>
            <a:off x="0" y="6273225"/>
            <a:ext cx="9144000" cy="584775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 smtClean="0"/>
              <a:t>Braham, et al (2009) Antimicrobial photodynamic therapy may promote periodontal healing through multiple mechanisms. Journal of Periodontology 80, 1790–1798.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2438400"/>
            <a:ext cx="7467600" cy="18158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Single application of MB-mediated aPDT,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evaluated over a period of 6 months was found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to be effective in reducing gingival inflammation </a:t>
            </a:r>
            <a:endParaRPr lang="en-US" sz="28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and probing pocket depth. 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8100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Perceptions Of Patient About </a:t>
            </a:r>
            <a:b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</a:br>
            <a: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Antimicrobial Photodynamic Therapy </a:t>
            </a:r>
            <a:b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</a:br>
            <a: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In Chronic Periodontitis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838200"/>
            <a:ext cx="4648200" cy="39624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MY" sz="2000" dirty="0" smtClean="0"/>
              <a:t>Bleeding gums and pain inside the gums while chewing -reduction in the test group at 2 weeks and 1 month (p&lt;0.05). </a:t>
            </a:r>
            <a:endParaRPr lang="en-MY" sz="2000" dirty="0" smtClean="0"/>
          </a:p>
          <a:p>
            <a:pPr algn="just"/>
            <a:endParaRPr lang="en-MY" sz="2000" dirty="0" smtClean="0"/>
          </a:p>
          <a:p>
            <a:pPr algn="just"/>
            <a:r>
              <a:rPr lang="en-MY" sz="2000" dirty="0" smtClean="0"/>
              <a:t>Halitosis  - reduction in the test group  at 1 month (p&lt;0.05). </a:t>
            </a:r>
            <a:endParaRPr lang="en-MY" sz="2000" dirty="0" smtClean="0"/>
          </a:p>
          <a:p>
            <a:pPr algn="just">
              <a:buNone/>
            </a:pPr>
            <a:endParaRPr lang="en-MY" sz="2000" dirty="0" smtClean="0"/>
          </a:p>
          <a:p>
            <a:pPr algn="just"/>
            <a:r>
              <a:rPr lang="en-MY" sz="2000" dirty="0" smtClean="0"/>
              <a:t>Acceptance same as control</a:t>
            </a:r>
            <a:endParaRPr lang="en-MY" sz="2000" dirty="0" smtClean="0"/>
          </a:p>
          <a:p>
            <a:pPr algn="just">
              <a:buNone/>
            </a:pPr>
            <a:endParaRPr lang="en-MY" sz="2000" dirty="0" smtClean="0"/>
          </a:p>
          <a:p>
            <a:pPr algn="just"/>
            <a:r>
              <a:rPr lang="en-MY" sz="2000" dirty="0" smtClean="0"/>
              <a:t>Pain not more than control</a:t>
            </a:r>
            <a:endParaRPr lang="en-MY" sz="2000" dirty="0" smtClean="0"/>
          </a:p>
          <a:p>
            <a:pPr algn="just"/>
            <a:endParaRPr lang="en-MY" sz="2000" dirty="0" smtClean="0"/>
          </a:p>
          <a:p>
            <a:pPr algn="just">
              <a:buNone/>
            </a:pPr>
            <a:r>
              <a:rPr lang="en-MY" sz="2000" dirty="0" smtClean="0"/>
              <a:t> </a:t>
            </a:r>
            <a:endParaRPr lang="en-MY" sz="2000" dirty="0" smtClean="0"/>
          </a:p>
          <a:p>
            <a:pPr algn="just">
              <a:buNone/>
            </a:pPr>
            <a:endParaRPr lang="en-MY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  <a:p>
            <a:pPr algn="just">
              <a:buNone/>
            </a:pPr>
            <a:endParaRPr lang="en-US" sz="2000" dirty="0" smtClean="0"/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228599" y="980397"/>
          <a:ext cx="3886201" cy="1960789"/>
        </p:xfrm>
        <a:graphic>
          <a:graphicData uri="http://schemas.openxmlformats.org/drawingml/2006/table">
            <a:tbl>
              <a:tblPr/>
              <a:tblGrid>
                <a:gridCol w="1244328"/>
                <a:gridCol w="708796"/>
                <a:gridCol w="1933077"/>
              </a:tblGrid>
              <a:tr h="5174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Author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Sample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Arial"/>
                        </a:rPr>
                        <a:t>Parameter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3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Kolbe et al                   2014                                   Brazil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22             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Pain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perception (VAS)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8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Betsy et al                  2014                                 India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90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 </a:t>
                      </a:r>
                      <a:endParaRPr lang="en-US" sz="1400" b="1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Halitosis as perceived by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patient</a:t>
                      </a:r>
                      <a:endParaRPr lang="en-US" sz="1400" b="1" dirty="0" smtClean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3169785"/>
          <a:ext cx="3962400" cy="1554615"/>
        </p:xfrm>
        <a:graphic>
          <a:graphicData uri="http://schemas.openxmlformats.org/drawingml/2006/table">
            <a:tbl>
              <a:tblPr/>
              <a:tblGrid>
                <a:gridCol w="1268728"/>
                <a:gridCol w="722693"/>
                <a:gridCol w="1970979"/>
              </a:tblGrid>
              <a:tr h="6148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Campanile et al 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2013 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Switzerland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27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Pain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perception (VAS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29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Cappuyns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 et al                           2012 </a:t>
                      </a:r>
                      <a:endParaRPr lang="en-US" sz="14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Switzerland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32   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Pain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perception (VAS)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4120" marR="5412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32766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Antimicrobial effects of Periodontal  </a:t>
            </a:r>
            <a:b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</a:br>
            <a:r>
              <a:rPr lang="en-US" sz="28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Pathogens After aPDT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79309"/>
            <a:ext cx="8229600" cy="5473891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>
              <a:buNone/>
            </a:pPr>
            <a:r>
              <a:rPr lang="en-US" b="1" dirty="0" smtClean="0">
                <a:solidFill>
                  <a:srgbClr val="FFFF00"/>
                </a:solidFill>
              </a:rPr>
              <a:t>Novel treatment option in controlling the subgingival microorganisms-aPDT </a:t>
            </a:r>
            <a:endParaRPr lang="en-US" b="1" dirty="0" smtClean="0">
              <a:solidFill>
                <a:srgbClr val="FFFF00"/>
              </a:solidFill>
            </a:endParaRPr>
          </a:p>
          <a:p>
            <a:pPr algn="ctr"/>
            <a:endParaRPr lang="en-US" sz="2000" dirty="0" smtClean="0">
              <a:latin typeface="Constantia" pitchFamily="18" charset="0"/>
            </a:endParaRPr>
          </a:p>
          <a:p>
            <a:pPr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Constantia" pitchFamily="18" charset="0"/>
              </a:rPr>
              <a:t>Killing microbes in localized topical infections                                  </a:t>
            </a:r>
            <a:endParaRPr lang="en-US" sz="20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ctr">
              <a:buNone/>
            </a:pPr>
            <a:r>
              <a:rPr lang="en-US" sz="2000" dirty="0" smtClean="0">
                <a:solidFill>
                  <a:schemeClr val="bg1"/>
                </a:solidFill>
                <a:latin typeface="Constantia" pitchFamily="18" charset="0"/>
              </a:rPr>
              <a:t> (Katie et al.,2005,Cappynus et al 2011,Campanile et al 2013).</a:t>
            </a:r>
            <a:endParaRPr lang="en-US" sz="2000" dirty="0" smtClean="0">
              <a:solidFill>
                <a:schemeClr val="bg1"/>
              </a:solidFill>
              <a:latin typeface="Constantia" pitchFamily="18" charset="0"/>
            </a:endParaRPr>
          </a:p>
          <a:p>
            <a:pPr algn="ctr"/>
            <a:endParaRPr lang="en-US" sz="2000" dirty="0" smtClean="0">
              <a:latin typeface="Constantia" pitchFamily="18" charset="0"/>
            </a:endParaRPr>
          </a:p>
          <a:p>
            <a:pPr algn="ctr"/>
            <a:endParaRPr lang="en-US" sz="2000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731300" y="1295400"/>
            <a:ext cx="7726900" cy="3662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Dzink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al 1988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Detection of </a:t>
            </a:r>
            <a:r>
              <a:rPr kumimoji="0" lang="en-US" sz="2000" b="0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Actinomyces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sp., decreased the likelihood of a site being disease active.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P.gingivalis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was not seen after treatment in both groups.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Griffen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al. 1998 and Moore and Moore 1994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This organism is rarely detected in healthy individuals.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Repopulation of periodontal pocket by 2 months</a:t>
            </a:r>
            <a:endParaRPr lang="en-US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Magnuson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et al 2002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1" y="609600"/>
          <a:ext cx="8686801" cy="5705283"/>
        </p:xfrm>
        <a:graphic>
          <a:graphicData uri="http://schemas.openxmlformats.org/drawingml/2006/table">
            <a:tbl>
              <a:tblPr/>
              <a:tblGrid>
                <a:gridCol w="1066799"/>
                <a:gridCol w="609600"/>
                <a:gridCol w="1787857"/>
                <a:gridCol w="5222545"/>
              </a:tblGrid>
              <a:tr h="60960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Author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Sample size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Organisms evaluated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Conclusions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Kolbe et al                   2014                                 Brazil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22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A.a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PDT protocol presented 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inferior frequency of P. g at 3 months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when compared with the other therapies.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Luchesi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et al    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2013          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Brazil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37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A.a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At 6 months, real-time PCR evaluation showed a 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decrease in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only in the PDT group 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with no inter-group differences.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Campanile et al 2013 Switzerland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27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A.a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                                                           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T.d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P.i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P.micra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Detection frequencies of the studied microorganisms at &gt;1,000 and &gt;100.000 cells/ml did not change significantly from baseline to months 3 or 6 in any group.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21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Cappuyns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et al                           2012 Switzerland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32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 g, T. f, and T. d                                      (RNA probe)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Frequencies of three microorganisms were significantly lower in aPDT- 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than 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in Diode soft laser-treated quadrants after 14 days, but not at months 2 and 6.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62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Theodoro et al 2011                     Brazil 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33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A.a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P.i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P.n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All treatment groups showed a 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significant reduction in the proportion of sites positive for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periodontopathogens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at 60,90 and 180 days compared to baseline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. At 180 days, PDT treatment led to a significant reduction in the percentage of sites positive for all bacteria compared to SRP alone.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1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Sigusch et al     2010     Germany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24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F.n                                                                 (PCR)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Appropriate to reduce periodontal inflammation and to 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successfully treat infection with F. n.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85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Polansky et al 2009                   Austria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58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 g,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T.d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 g was significantly reduced in both. No significant reductions of T. f and T. d were observed in either group. 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042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Chondros et al                  2007                       Germany                     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24</a:t>
                      </a:r>
                      <a:endParaRPr lang="en-US" sz="130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A.a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P.g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P.i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T.d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T.f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P.m,F.n,C.r,E.n,E.c</a:t>
                      </a: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                                        (PCR)</a:t>
                      </a:r>
                      <a:endParaRPr lang="en-US" sz="13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At 3 months after therapy, the microbiological analysis showed a 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statistically significant reduction of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F.n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and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E.n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Arial"/>
                        </a:rPr>
                        <a:t> in the test group.</a:t>
                      </a:r>
                      <a:endParaRPr lang="en-US" sz="13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0410" marR="404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0"/>
            <a:ext cx="4572000" cy="4525963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indent="-55880" algn="just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28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endParaRPr lang="en-US" sz="22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Adjuvant application of aPDT is appropriate to reduce successfully reduce many periodontal pathogens in chronic periodontitis. </a:t>
            </a:r>
            <a:endParaRPr lang="en-US" sz="22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endParaRPr lang="en-US" sz="22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	Aggressive periodontitis and periodontal abscess should be evaluated in future studies.</a:t>
            </a:r>
            <a:endParaRPr lang="en-US" sz="22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endParaRPr lang="en-US" sz="2200" dirty="0" smtClean="0">
              <a:solidFill>
                <a:schemeClr val="bg1"/>
              </a:solidFill>
            </a:endParaRPr>
          </a:p>
          <a:p>
            <a:pPr indent="-55880"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Multiple sessions of aPDT  recommended </a:t>
            </a:r>
            <a:endParaRPr lang="en-US" sz="22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7200" y="1447800"/>
            <a:ext cx="3962400" cy="3908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Multiple mechanism </a:t>
            </a:r>
            <a:endParaRPr lang="en-US" sz="2400" b="1" dirty="0" smtClean="0">
              <a:solidFill>
                <a:srgbClr val="FFFF00"/>
              </a:solidFill>
            </a:endParaRPr>
          </a:p>
          <a:p>
            <a:endParaRPr lang="en-US" sz="2400" b="1" dirty="0" smtClean="0">
              <a:solidFill>
                <a:srgbClr val="FFFF00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Increasing bacterial killing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Inactivating bacterial virulence factors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Inactivating host cytokines 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 more favorable healing environment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31775" indent="-231775"/>
            <a:r>
              <a:rPr lang="en-US" sz="2000" dirty="0" smtClean="0">
                <a:solidFill>
                  <a:schemeClr val="bg1"/>
                </a:solidFill>
              </a:rPr>
              <a:t>    (Braham et al 2009)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67000" y="2057400"/>
            <a:ext cx="4114800" cy="2514600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/>
                <a:latin typeface="+mj-lt"/>
                <a:cs typeface="Andalus" pitchFamily="18" charset="-78"/>
              </a:rPr>
              <a:t>Future Perspective</a:t>
            </a:r>
            <a:br>
              <a:rPr lang="en-US" sz="3200" b="1" dirty="0" smtClean="0">
                <a:solidFill>
                  <a:srgbClr val="FFFF00"/>
                </a:solidFill>
                <a:effectLst/>
                <a:latin typeface="Andalus" pitchFamily="18" charset="-78"/>
                <a:cs typeface="Andalus" pitchFamily="18" charset="-78"/>
              </a:rPr>
            </a:br>
            <a:endParaRPr lang="en-US" sz="3200" b="1" dirty="0" smtClean="0">
              <a:solidFill>
                <a:srgbClr val="FFFF00"/>
              </a:solidFill>
              <a:effectLst/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Picture1.pn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66039" y="838200"/>
            <a:ext cx="9210039" cy="5168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1583" t="30019" r="21507" b="13767"/>
          <a:stretch>
            <a:fillRect/>
          </a:stretch>
        </p:blipFill>
        <p:spPr bwMode="auto">
          <a:xfrm>
            <a:off x="0" y="990600"/>
            <a:ext cx="9144000" cy="518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/>
          <p:nvPr/>
        </p:nvPicPr>
        <p:blipFill>
          <a:blip r:embed="rId1"/>
          <a:srcRect l="21160" t="33461" r="22019" b="13193"/>
          <a:stretch>
            <a:fillRect/>
          </a:stretch>
        </p:blipFill>
        <p:spPr bwMode="auto">
          <a:xfrm>
            <a:off x="71438" y="1524000"/>
            <a:ext cx="9072562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5245291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Application of single session of aPDT to sites with chronic periodontitis proves to be a valuable adjunct to mechanical debridement.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Significant changes in clinical parameters (GI,GBI and PPD), patient based outcome(Bleeding from gingiva, pain inside gingiva while chewing and halitosis) and microbiological parameters (reduction in CFU counts of periodontal pathogens)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No adverse effects reported by patients during 6 months reevaluation and equally preferred by patients as compared to SRP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As aPDT gives better clinical, patient- based outcomes and microbial results as compared to conventional SRP, this can definitely be proposed as an adjunct to improve treatment results.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Encouraging results obtained, it would be worthwhile to repeat aPDT at frequent intervals to obtain a more definitive cure. 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Further, long term multi-centric aPDT studies are needed with newer </a:t>
            </a:r>
            <a:r>
              <a:rPr lang="en-US" sz="2000" dirty="0" err="1" smtClean="0">
                <a:solidFill>
                  <a:schemeClr val="bg1"/>
                </a:solidFill>
              </a:rPr>
              <a:t>photosensitizers</a:t>
            </a:r>
            <a:r>
              <a:rPr lang="en-US" sz="2000" dirty="0" smtClean="0">
                <a:solidFill>
                  <a:schemeClr val="bg1"/>
                </a:solidFill>
              </a:rPr>
              <a:t> and in different group of patients such as diabetic and patients on </a:t>
            </a:r>
            <a:r>
              <a:rPr lang="en-US" sz="2000" dirty="0" err="1" smtClean="0">
                <a:solidFill>
                  <a:schemeClr val="bg1"/>
                </a:solidFill>
              </a:rPr>
              <a:t>immunosuppresants</a:t>
            </a:r>
            <a:r>
              <a:rPr lang="en-US" sz="2000" dirty="0" smtClean="0">
                <a:solidFill>
                  <a:schemeClr val="bg1"/>
                </a:solidFill>
              </a:rPr>
              <a:t> to improve its </a:t>
            </a:r>
            <a:r>
              <a:rPr lang="en-US" sz="2000" dirty="0" err="1" smtClean="0">
                <a:solidFill>
                  <a:schemeClr val="bg1"/>
                </a:solidFill>
              </a:rPr>
              <a:t>generalizability</a:t>
            </a:r>
            <a:r>
              <a:rPr lang="en-US" sz="2000" dirty="0" smtClean="0">
                <a:solidFill>
                  <a:schemeClr val="bg1"/>
                </a:solidFill>
              </a:rPr>
              <a:t> in our population.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www.my-thank-you-site.com/images/iStock_thank_you_flower_resized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9684853">
            <a:off x="1245126" y="1705150"/>
            <a:ext cx="6096000" cy="3566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16126</Words>
  <Application>WPS Presentation</Application>
  <PresentationFormat>On-screen Show (4:3)</PresentationFormat>
  <Paragraphs>1235</Paragraphs>
  <Slides>46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47" baseType="lpstr">
      <vt:lpstr>Office Theme</vt:lpstr>
      <vt:lpstr>PowerPoint 演示文稿</vt:lpstr>
      <vt:lpstr>     Anti microbial Photodynamic Therapy in Periodontitis  </vt:lpstr>
      <vt:lpstr>    Outline </vt:lpstr>
      <vt:lpstr> Question of the day</vt:lpstr>
      <vt:lpstr>	</vt:lpstr>
      <vt:lpstr>Rationale</vt:lpstr>
      <vt:lpstr>aPDT-mechanism of action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Efficacy Of Photodynamic Therapy                              In The Management Of Chronic Periodontitis      In Terms Of Clinical Parameters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CONSORT Flow chart</vt:lpstr>
      <vt:lpstr>   Treatment protocol</vt:lpstr>
      <vt:lpstr>PowerPoint 演示文稿</vt:lpstr>
      <vt:lpstr>PowerPoint 演示文稿</vt:lpstr>
      <vt:lpstr>Results</vt:lpstr>
      <vt:lpstr>Table. Socio-demographic characteristics of patients at baseline </vt:lpstr>
      <vt:lpstr>Table - Demographic data of teeth in enrolled patients in test and control group: number of all evaluated teeth  </vt:lpstr>
      <vt:lpstr>Table .Characteristics of clinical parameters at baseline </vt:lpstr>
      <vt:lpstr>		Table : Difference in PPD and CAL at baseline, 1, 3 and 6 months of treatment</vt:lpstr>
      <vt:lpstr>PowerPoint 演示文稿</vt:lpstr>
      <vt:lpstr>PowerPoint 演示文稿</vt:lpstr>
      <vt:lpstr>PowerPoint 演示文稿</vt:lpstr>
      <vt:lpstr>Perceptions Of Patient About  Antimicrobial Photodynamic Therapy  In Chronic Periodontitis</vt:lpstr>
      <vt:lpstr>PowerPoint 演示文稿</vt:lpstr>
      <vt:lpstr>Antimicrobial effects of Periodontal   Pathogens After aPDT</vt:lpstr>
      <vt:lpstr>PowerPoint 演示文稿</vt:lpstr>
      <vt:lpstr>PowerPoint 演示文稿</vt:lpstr>
      <vt:lpstr>PowerPoint 演示文稿</vt:lpstr>
      <vt:lpstr>PowerPoint 演示文稿</vt:lpstr>
      <vt:lpstr>Future Perspective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Efficacy Of Photodynamic Therapy In The Management Of Chronic Localized Periodontitis                                                                       In Terms Of  Clinical Attachment Level, Fluorescence Spectrum And  Periodontopathegenic Bacterial Counts,                                                                                                   A Randomized Controlled Clinical Trial                                                       Dr.Betsy Joseph</dc:title>
  <dc:creator>user</dc:creator>
  <cp:lastModifiedBy>kiran</cp:lastModifiedBy>
  <cp:revision>152</cp:revision>
  <dcterms:created xsi:type="dcterms:W3CDTF">2014-11-18T05:21:00Z</dcterms:created>
  <dcterms:modified xsi:type="dcterms:W3CDTF">2016-04-17T19:10:37Z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1033-10.1.0.5507</vt:lpwstr>
  </property>
</Properties>
</file>