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embeddings/oleObject1.bin" ContentType="application/vnd.openxmlformats-officedocument.oleObject"/>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ms-office.legacyDiagramText"/>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57" r:id="rId3"/>
    <p:sldId id="272" r:id="rId4"/>
    <p:sldId id="273" r:id="rId5"/>
    <p:sldId id="314" r:id="rId6"/>
    <p:sldId id="274" r:id="rId7"/>
    <p:sldId id="268" r:id="rId8"/>
    <p:sldId id="269" r:id="rId9"/>
    <p:sldId id="275" r:id="rId10"/>
    <p:sldId id="263" r:id="rId11"/>
    <p:sldId id="258" r:id="rId12"/>
    <p:sldId id="259" r:id="rId13"/>
    <p:sldId id="277" r:id="rId14"/>
    <p:sldId id="260" r:id="rId15"/>
    <p:sldId id="276" r:id="rId16"/>
    <p:sldId id="278" r:id="rId17"/>
    <p:sldId id="317" r:id="rId18"/>
    <p:sldId id="313" r:id="rId19"/>
    <p:sldId id="279" r:id="rId20"/>
    <p:sldId id="280" r:id="rId21"/>
    <p:sldId id="291" r:id="rId22"/>
    <p:sldId id="281" r:id="rId23"/>
    <p:sldId id="284" r:id="rId24"/>
    <p:sldId id="285" r:id="rId25"/>
    <p:sldId id="286" r:id="rId26"/>
    <p:sldId id="288" r:id="rId27"/>
    <p:sldId id="293" r:id="rId28"/>
    <p:sldId id="294" r:id="rId29"/>
    <p:sldId id="296" r:id="rId30"/>
    <p:sldId id="298" r:id="rId31"/>
    <p:sldId id="300" r:id="rId32"/>
    <p:sldId id="301" r:id="rId33"/>
    <p:sldId id="303" r:id="rId34"/>
    <p:sldId id="304" r:id="rId35"/>
    <p:sldId id="305" r:id="rId36"/>
    <p:sldId id="307" r:id="rId37"/>
    <p:sldId id="309" r:id="rId38"/>
    <p:sldId id="310" r:id="rId39"/>
    <p:sldId id="311" r:id="rId40"/>
    <p:sldId id="312" r:id="rId41"/>
    <p:sldId id="315" r:id="rId42"/>
    <p:sldId id="316"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8F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15" autoAdjust="0"/>
    <p:restoredTop sz="94660"/>
  </p:normalViewPr>
  <p:slideViewPr>
    <p:cSldViewPr>
      <p:cViewPr>
        <p:scale>
          <a:sx n="70" d="100"/>
          <a:sy n="70" d="100"/>
        </p:scale>
        <p:origin x="-1380"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06/relationships/legacyDocTextInfo" Target="legacyDocTextInfo.bin"/><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725043-DA60-496F-9ADD-4BB3CD4D2BBA}" type="datetimeFigureOut">
              <a:rPr lang="en-US" smtClean="0"/>
              <a:pPr/>
              <a:t>10/5/2015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FC9225-9888-40BC-9336-F2EECEAE334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5CFC9225-9888-40BC-9336-F2EECEAE3348}"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CFC9225-9888-40BC-9336-F2EECEAE3348}"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CFC9225-9888-40BC-9336-F2EECEAE3348}"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03997E-225D-4187-9C27-9C42C9F86BD4}"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B44799-5400-4A14-984D-95461F8516D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03997E-225D-4187-9C27-9C42C9F86BD4}"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B44799-5400-4A14-984D-95461F8516D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03997E-225D-4187-9C27-9C42C9F86BD4}"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B44799-5400-4A14-984D-95461F8516D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03997E-225D-4187-9C27-9C42C9F86BD4}"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B44799-5400-4A14-984D-95461F8516D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03997E-225D-4187-9C27-9C42C9F86BD4}" type="datetimeFigureOut">
              <a:rPr lang="en-US" smtClean="0"/>
              <a:pPr/>
              <a:t>10/5/2015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B44799-5400-4A14-984D-95461F8516D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03997E-225D-4187-9C27-9C42C9F86BD4}" type="datetimeFigureOut">
              <a:rPr lang="en-US" smtClean="0"/>
              <a:pPr/>
              <a:t>10/5/2015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B44799-5400-4A14-984D-95461F8516D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03997E-225D-4187-9C27-9C42C9F86BD4}" type="datetimeFigureOut">
              <a:rPr lang="en-US" smtClean="0"/>
              <a:pPr/>
              <a:t>10/5/2015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B44799-5400-4A14-984D-95461F8516D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03997E-225D-4187-9C27-9C42C9F86BD4}"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B44799-5400-4A14-984D-95461F8516D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03997E-225D-4187-9C27-9C42C9F86BD4}"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B44799-5400-4A14-984D-95461F8516D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03997E-225D-4187-9C27-9C42C9F86BD4}"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B44799-5400-4A14-984D-95461F8516D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03997E-225D-4187-9C27-9C42C9F86BD4}"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B44799-5400-4A14-984D-95461F8516D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03997E-225D-4187-9C27-9C42C9F86BD4}" type="datetimeFigureOut">
              <a:rPr lang="en-US" smtClean="0"/>
              <a:pPr/>
              <a:t>10/5/2015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44799-5400-4A14-984D-95461F8516D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914399"/>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IN" sz="2400" b="1" dirty="0" smtClean="0"/>
              <a:t>XYLITOL PRODUCTION FROM WATER HYACINTH BIOMASS USING ACID CATALYST AND OPTIMISATION OF PROCESS PARAMETERS FOR INCREASING XYLOSE YIELD</a:t>
            </a:r>
            <a:endParaRPr lang="en-US" sz="2400" dirty="0"/>
          </a:p>
        </p:txBody>
      </p:sp>
      <p:sp>
        <p:nvSpPr>
          <p:cNvPr id="3" name="Subtitle 2"/>
          <p:cNvSpPr>
            <a:spLocks noGrp="1"/>
          </p:cNvSpPr>
          <p:nvPr>
            <p:ph type="subTitle" idx="1"/>
          </p:nvPr>
        </p:nvSpPr>
        <p:spPr>
          <a:xfrm>
            <a:off x="1371600" y="3429000"/>
            <a:ext cx="6400800" cy="1143000"/>
          </a:xfrm>
        </p:spPr>
        <p:txBody>
          <a:bodyPr>
            <a:normAutofit fontScale="85000" lnSpcReduction="20000"/>
          </a:bodyPr>
          <a:lstStyle/>
          <a:p>
            <a:r>
              <a:rPr lang="en-US" sz="2000" dirty="0" smtClean="0">
                <a:solidFill>
                  <a:schemeClr val="tx1"/>
                </a:solidFill>
              </a:rPr>
              <a:t>Presented by </a:t>
            </a:r>
          </a:p>
          <a:p>
            <a:r>
              <a:rPr lang="en-US" sz="2000" b="1" dirty="0" smtClean="0">
                <a:solidFill>
                  <a:schemeClr val="tx1"/>
                </a:solidFill>
              </a:rPr>
              <a:t>PREMSUNDER GHOSH</a:t>
            </a:r>
          </a:p>
          <a:p>
            <a:r>
              <a:rPr lang="en-US" sz="2000" dirty="0" smtClean="0">
                <a:solidFill>
                  <a:srgbClr val="7030A0"/>
                </a:solidFill>
              </a:rPr>
              <a:t>4</a:t>
            </a:r>
            <a:r>
              <a:rPr lang="en-US" sz="1900" baseline="30000" dirty="0" smtClean="0">
                <a:solidFill>
                  <a:srgbClr val="7030A0"/>
                </a:solidFill>
              </a:rPr>
              <a:t>th</a:t>
            </a:r>
            <a:r>
              <a:rPr lang="en-US" sz="1900" dirty="0" smtClean="0">
                <a:solidFill>
                  <a:srgbClr val="7030A0"/>
                </a:solidFill>
              </a:rPr>
              <a:t> </a:t>
            </a:r>
            <a:r>
              <a:rPr lang="en-US" sz="2000" dirty="0" smtClean="0">
                <a:solidFill>
                  <a:srgbClr val="7030A0"/>
                </a:solidFill>
              </a:rPr>
              <a:t>year student, Department of Biotechnology</a:t>
            </a:r>
          </a:p>
          <a:p>
            <a:r>
              <a:rPr lang="en-US" sz="2000" dirty="0" smtClean="0">
                <a:solidFill>
                  <a:srgbClr val="7030A0"/>
                </a:solidFill>
              </a:rPr>
              <a:t>NIT Durgapur</a:t>
            </a:r>
          </a:p>
          <a:p>
            <a:endParaRPr lang="en-US" sz="2000" dirty="0" smtClean="0">
              <a:solidFill>
                <a:schemeClr val="tx1"/>
              </a:solidFill>
            </a:endParaRPr>
          </a:p>
        </p:txBody>
      </p:sp>
      <p:sp>
        <p:nvSpPr>
          <p:cNvPr id="4" name="Subtitle 2"/>
          <p:cNvSpPr txBox="1">
            <a:spLocks/>
          </p:cNvSpPr>
          <p:nvPr/>
        </p:nvSpPr>
        <p:spPr>
          <a:xfrm>
            <a:off x="1524000" y="4724400"/>
            <a:ext cx="6400800" cy="4572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2000" dirty="0" smtClean="0"/>
              <a:t>Under the guidance of</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Subtitle 2"/>
          <p:cNvSpPr txBox="1">
            <a:spLocks/>
          </p:cNvSpPr>
          <p:nvPr/>
        </p:nvSpPr>
        <p:spPr>
          <a:xfrm>
            <a:off x="1524000" y="1600200"/>
            <a:ext cx="6400800" cy="13716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AUTHOR’S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000" b="0" i="0" u="none" strike="noStrike" kern="1200" cap="none" spc="0" normalizeH="0" noProof="0" dirty="0" smtClean="0">
                <a:ln>
                  <a:noFill/>
                </a:ln>
                <a:solidFill>
                  <a:schemeClr val="tx1"/>
                </a:solidFill>
                <a:effectLst/>
                <a:uLnTx/>
                <a:uFillTx/>
                <a:latin typeface="+mn-lt"/>
                <a:ea typeface="+mn-ea"/>
                <a:cs typeface="+mn-cs"/>
              </a:rPr>
              <a:t>AMIT GANGULY,PREMSUNDER GHOSH,APURBA DEY,PRADIP KUMAR CHATTERJEE</a:t>
            </a: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8" name="TextBox 7"/>
          <p:cNvSpPr txBox="1"/>
          <p:nvPr/>
        </p:nvSpPr>
        <p:spPr>
          <a:xfrm>
            <a:off x="838201" y="4953000"/>
            <a:ext cx="3200399" cy="1865126"/>
          </a:xfrm>
          <a:prstGeom prst="rect">
            <a:avLst/>
          </a:prstGeom>
          <a:noFill/>
        </p:spPr>
        <p:txBody>
          <a:bodyPr wrap="square" rtlCol="0">
            <a:spAutoFit/>
          </a:bodyPr>
          <a:lstStyle/>
          <a:p>
            <a:pPr lvl="0" algn="ctr">
              <a:spcBef>
                <a:spcPct val="20000"/>
              </a:spcBef>
              <a:defRPr/>
            </a:pPr>
            <a:r>
              <a:rPr lang="en-US" b="1" dirty="0" smtClean="0"/>
              <a:t>Dr. PRADIP KUMAR CHATTERJEE &amp; Dr. AMIT GANGULY</a:t>
            </a:r>
            <a:endParaRPr lang="en-US" dirty="0" smtClean="0"/>
          </a:p>
          <a:p>
            <a:pPr lvl="0" algn="ctr">
              <a:spcBef>
                <a:spcPct val="20000"/>
              </a:spcBef>
              <a:defRPr/>
            </a:pPr>
            <a:r>
              <a:rPr lang="en-US" dirty="0" smtClean="0"/>
              <a:t>THERMAL ENGG. DIVISION</a:t>
            </a:r>
          </a:p>
          <a:p>
            <a:pPr lvl="0" algn="ctr">
              <a:spcBef>
                <a:spcPct val="20000"/>
              </a:spcBef>
              <a:defRPr/>
            </a:pPr>
            <a:r>
              <a:rPr lang="en-US" dirty="0" smtClean="0"/>
              <a:t>CSIR-CMERI,DURGAPUR</a:t>
            </a:r>
          </a:p>
          <a:p>
            <a:endParaRPr lang="en-US" dirty="0"/>
          </a:p>
        </p:txBody>
      </p:sp>
      <p:sp>
        <p:nvSpPr>
          <p:cNvPr id="9" name="TextBox 8"/>
          <p:cNvSpPr txBox="1"/>
          <p:nvPr/>
        </p:nvSpPr>
        <p:spPr>
          <a:xfrm>
            <a:off x="5334000" y="5181600"/>
            <a:ext cx="3047999" cy="1311128"/>
          </a:xfrm>
          <a:prstGeom prst="rect">
            <a:avLst/>
          </a:prstGeom>
          <a:noFill/>
        </p:spPr>
        <p:txBody>
          <a:bodyPr wrap="square" rtlCol="0">
            <a:spAutoFit/>
          </a:bodyPr>
          <a:lstStyle/>
          <a:p>
            <a:pPr lvl="0" algn="ctr">
              <a:spcBef>
                <a:spcPct val="20000"/>
              </a:spcBef>
              <a:defRPr/>
            </a:pPr>
            <a:r>
              <a:rPr lang="en-US" b="1" dirty="0" smtClean="0"/>
              <a:t>Dr. APURBA DEY</a:t>
            </a:r>
          </a:p>
          <a:p>
            <a:pPr lvl="0" algn="ctr">
              <a:spcBef>
                <a:spcPct val="20000"/>
              </a:spcBef>
              <a:defRPr/>
            </a:pPr>
            <a:r>
              <a:rPr lang="en-US" dirty="0" smtClean="0"/>
              <a:t>Dept. of Biotechnology</a:t>
            </a:r>
          </a:p>
          <a:p>
            <a:pPr lvl="0" algn="ctr">
              <a:spcBef>
                <a:spcPct val="20000"/>
              </a:spcBef>
              <a:defRPr/>
            </a:pPr>
            <a:r>
              <a:rPr lang="en-US" dirty="0" smtClean="0"/>
              <a:t>NIT DURGAPUR</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685800"/>
          </a:xfrm>
        </p:spPr>
        <p:txBody>
          <a:bodyPr>
            <a:normAutofit/>
          </a:bodyPr>
          <a:lstStyle/>
          <a:p>
            <a:r>
              <a:rPr lang="en-US" sz="3200" dirty="0" smtClean="0"/>
              <a:t>INTRODUCTION</a:t>
            </a:r>
            <a:endParaRPr lang="en-US" sz="3200" dirty="0"/>
          </a:p>
        </p:txBody>
      </p:sp>
      <p:sp>
        <p:nvSpPr>
          <p:cNvPr id="3" name="Content Placeholder 2"/>
          <p:cNvSpPr>
            <a:spLocks noGrp="1"/>
          </p:cNvSpPr>
          <p:nvPr>
            <p:ph idx="1"/>
          </p:nvPr>
        </p:nvSpPr>
        <p:spPr>
          <a:xfrm>
            <a:off x="457200" y="685800"/>
            <a:ext cx="8229600" cy="6019800"/>
          </a:xfrm>
          <a:noFill/>
          <a:ln>
            <a:noFill/>
          </a:ln>
        </p:spPr>
        <p:txBody>
          <a:bodyPr>
            <a:normAutofit lnSpcReduction="10000"/>
          </a:bodyPr>
          <a:lstStyle/>
          <a:p>
            <a:pPr algn="ctr">
              <a:buNone/>
            </a:pPr>
            <a:r>
              <a:rPr lang="en-US" sz="2000" b="1" dirty="0" smtClean="0"/>
              <a:t>XYLITOL</a:t>
            </a:r>
          </a:p>
          <a:p>
            <a:r>
              <a:rPr lang="en-US" sz="2000" b="1" dirty="0" smtClean="0"/>
              <a:t>First discovered in 1891 by German chemist, Emil Fischer.</a:t>
            </a:r>
          </a:p>
          <a:p>
            <a:r>
              <a:rPr lang="en-US" sz="2000" b="1" dirty="0" smtClean="0"/>
              <a:t>A five carbon sugar poly-alcohol</a:t>
            </a:r>
          </a:p>
          <a:p>
            <a:r>
              <a:rPr lang="en-US" sz="2000" b="1" dirty="0" smtClean="0"/>
              <a:t>It is found in low content as a natural constituent of various fruits and vegetables</a:t>
            </a:r>
          </a:p>
          <a:p>
            <a:r>
              <a:rPr lang="en-US" sz="2000" b="1" dirty="0" smtClean="0"/>
              <a:t>It is as sweet as </a:t>
            </a:r>
            <a:r>
              <a:rPr lang="en-US" sz="2000" b="1" dirty="0" smtClean="0">
                <a:solidFill>
                  <a:schemeClr val="bg2">
                    <a:lumMod val="10000"/>
                  </a:schemeClr>
                </a:solidFill>
              </a:rPr>
              <a:t>sucrose</a:t>
            </a:r>
            <a:r>
              <a:rPr lang="en-US" sz="2000" b="1" dirty="0" smtClean="0"/>
              <a:t> with 33% fewer calories. As a result it can replace sucrose in low calorie products.</a:t>
            </a:r>
          </a:p>
          <a:p>
            <a:r>
              <a:rPr lang="en-US" sz="2000" b="1" dirty="0" err="1" smtClean="0"/>
              <a:t>Xylitol</a:t>
            </a:r>
            <a:r>
              <a:rPr lang="en-US" sz="2000" b="1" dirty="0" smtClean="0"/>
              <a:t> is actively beneficial to mankind. It is a safe sweetener that doesn’t affect insulin levels of people with diabetes.</a:t>
            </a:r>
          </a:p>
          <a:p>
            <a:r>
              <a:rPr lang="en-US" sz="2000" b="1" dirty="0" smtClean="0"/>
              <a:t>It has anticariogenic properties i.e effective in suppressing caries production thereby protecting the enamel of the teeth. Colgate Total  with 10% </a:t>
            </a:r>
            <a:r>
              <a:rPr lang="en-US" sz="2000" b="1" dirty="0" err="1" smtClean="0"/>
              <a:t>xylitol</a:t>
            </a:r>
            <a:r>
              <a:rPr lang="en-US" sz="2000" b="1" dirty="0" smtClean="0"/>
              <a:t>.</a:t>
            </a:r>
            <a:endParaRPr lang="en-US" sz="2000" dirty="0" smtClean="0"/>
          </a:p>
          <a:p>
            <a:r>
              <a:rPr lang="en-US" sz="2000" b="1" dirty="0" smtClean="0">
                <a:solidFill>
                  <a:schemeClr val="bg2">
                    <a:lumMod val="10000"/>
                  </a:schemeClr>
                </a:solidFill>
              </a:rPr>
              <a:t> It is relatively expensive by about $7/kg</a:t>
            </a:r>
          </a:p>
          <a:p>
            <a:r>
              <a:rPr lang="en-US" sz="2000" b="1" dirty="0" smtClean="0"/>
              <a:t>Value added product which can be efficiently obtained from lignocellulosic biomass ( Lignin + Cellulose + Hemicellulose = Bio waste) such as sugarcane baggase, wheatstraw, soyabean   stalks, corncobs etc., where hemicellulose is the main source for Xylitol obtained from Xylose sugar .</a:t>
            </a:r>
          </a:p>
          <a:p>
            <a:endParaRPr lang="en-US" sz="2000" b="1" dirty="0" smtClean="0"/>
          </a:p>
          <a:p>
            <a:endParaRPr lang="en-US" sz="1600" dirty="0" smtClean="0"/>
          </a:p>
          <a:p>
            <a:endParaRPr lang="en-US" sz="1600" dirty="0" smtClean="0"/>
          </a:p>
          <a:p>
            <a:endParaRPr lang="en-US" sz="1600" dirty="0" smtClean="0"/>
          </a:p>
          <a:p>
            <a:endParaRPr lang="en-US" sz="1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OF XYLITOL </a:t>
            </a:r>
            <a:endParaRPr lang="en-US" dirty="0"/>
          </a:p>
        </p:txBody>
      </p:sp>
      <p:sp>
        <p:nvSpPr>
          <p:cNvPr id="10" name="Content Placeholder 9"/>
          <p:cNvSpPr txBox="1">
            <a:spLocks noGrp="1"/>
          </p:cNvSpPr>
          <p:nvPr>
            <p:ph idx="1"/>
          </p:nvPr>
        </p:nvSpPr>
        <p:spPr>
          <a:xfrm>
            <a:off x="457200" y="1600200"/>
            <a:ext cx="8229600" cy="4130361"/>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buNone/>
            </a:pPr>
            <a:r>
              <a:rPr lang="en-US" b="1" dirty="0" smtClean="0">
                <a:solidFill>
                  <a:srgbClr val="000099"/>
                </a:solidFill>
                <a:latin typeface="Arial Black" pitchFamily="34" charset="0"/>
              </a:rPr>
              <a:t>                    HO    H    OH </a:t>
            </a:r>
          </a:p>
          <a:p>
            <a:pPr>
              <a:buNone/>
            </a:pPr>
            <a:endParaRPr lang="en-US" b="1" dirty="0" smtClean="0">
              <a:solidFill>
                <a:srgbClr val="000099"/>
              </a:solidFill>
              <a:latin typeface="Arial Black" pitchFamily="34" charset="0"/>
            </a:endParaRPr>
          </a:p>
          <a:p>
            <a:pPr>
              <a:buNone/>
            </a:pPr>
            <a:r>
              <a:rPr lang="de-DE" b="1" dirty="0">
                <a:solidFill>
                  <a:srgbClr val="000099"/>
                </a:solidFill>
                <a:latin typeface="Arial Black" pitchFamily="34" charset="0"/>
              </a:rPr>
              <a:t> </a:t>
            </a:r>
            <a:r>
              <a:rPr lang="de-DE" b="1" dirty="0" smtClean="0">
                <a:solidFill>
                  <a:srgbClr val="000099"/>
                </a:solidFill>
                <a:latin typeface="Arial Black" pitchFamily="34" charset="0"/>
              </a:rPr>
              <a:t> HOH</a:t>
            </a:r>
            <a:r>
              <a:rPr lang="de-DE" b="1" baseline="-25000" dirty="0" smtClean="0">
                <a:solidFill>
                  <a:srgbClr val="000099"/>
                </a:solidFill>
                <a:latin typeface="Arial Black" pitchFamily="34" charset="0"/>
              </a:rPr>
              <a:t>2</a:t>
            </a:r>
            <a:r>
              <a:rPr lang="de-DE" b="1" dirty="0" smtClean="0">
                <a:solidFill>
                  <a:srgbClr val="000099"/>
                </a:solidFill>
                <a:latin typeface="Arial Black" pitchFamily="34" charset="0"/>
              </a:rPr>
              <a:t>C       C       C      C      CH</a:t>
            </a:r>
            <a:r>
              <a:rPr lang="de-DE" b="1" baseline="-25000" dirty="0" smtClean="0">
                <a:solidFill>
                  <a:srgbClr val="000099"/>
                </a:solidFill>
                <a:latin typeface="Arial Black" pitchFamily="34" charset="0"/>
              </a:rPr>
              <a:t>2</a:t>
            </a:r>
            <a:r>
              <a:rPr lang="de-DE" b="1" dirty="0" smtClean="0">
                <a:solidFill>
                  <a:srgbClr val="000099"/>
                </a:solidFill>
                <a:latin typeface="Arial Black" pitchFamily="34" charset="0"/>
              </a:rPr>
              <a:t>OH</a:t>
            </a:r>
          </a:p>
          <a:p>
            <a:pPr>
              <a:buNone/>
            </a:pPr>
            <a:r>
              <a:rPr lang="de-DE" b="1" dirty="0" smtClean="0">
                <a:solidFill>
                  <a:srgbClr val="000099"/>
                </a:solidFill>
                <a:latin typeface="Arial Black" pitchFamily="34" charset="0"/>
              </a:rPr>
              <a:t> </a:t>
            </a:r>
          </a:p>
          <a:p>
            <a:pPr>
              <a:buNone/>
            </a:pPr>
            <a:r>
              <a:rPr lang="en-US" b="1" dirty="0" smtClean="0">
                <a:solidFill>
                  <a:srgbClr val="000099"/>
                </a:solidFill>
                <a:latin typeface="Arial Black" pitchFamily="34" charset="0"/>
              </a:rPr>
              <a:t>                    H    OH     H </a:t>
            </a:r>
          </a:p>
          <a:p>
            <a:pPr algn="ctr"/>
            <a:r>
              <a:rPr lang="en-US" b="1" dirty="0" smtClean="0">
                <a:solidFill>
                  <a:srgbClr val="C00000"/>
                </a:solidFill>
                <a:latin typeface="Arial Black" pitchFamily="34" charset="0"/>
              </a:rPr>
              <a:t>Xylitol chemical structure </a:t>
            </a:r>
          </a:p>
          <a:p>
            <a:pPr algn="ctr"/>
            <a:r>
              <a:rPr lang="en-US" b="1" dirty="0" smtClean="0">
                <a:solidFill>
                  <a:srgbClr val="C00000"/>
                </a:solidFill>
                <a:latin typeface="Arial Black" pitchFamily="34" charset="0"/>
              </a:rPr>
              <a:t>(Beutler, 1984) </a:t>
            </a:r>
            <a:endParaRPr lang="en-US" b="1" dirty="0">
              <a:solidFill>
                <a:srgbClr val="C00000"/>
              </a:solidFill>
              <a:latin typeface="Arial Black" pitchFamily="34" charset="0"/>
            </a:endParaRPr>
          </a:p>
        </p:txBody>
      </p:sp>
      <p:cxnSp>
        <p:nvCxnSpPr>
          <p:cNvPr id="11" name="Straight Connector 10"/>
          <p:cNvCxnSpPr/>
          <p:nvPr/>
        </p:nvCxnSpPr>
        <p:spPr>
          <a:xfrm>
            <a:off x="4724400" y="3048000"/>
            <a:ext cx="6858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flipH="1" flipV="1">
            <a:off x="5372100" y="2476500"/>
            <a:ext cx="6858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4191794" y="2438400"/>
            <a:ext cx="761206" cy="79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flipH="1" flipV="1">
            <a:off x="3048794" y="3581400"/>
            <a:ext cx="761206" cy="79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flipH="1" flipV="1">
            <a:off x="3048000" y="2438400"/>
            <a:ext cx="7620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438400" y="3048000"/>
            <a:ext cx="7620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4229100" y="3619500"/>
            <a:ext cx="6858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943600" y="3048000"/>
            <a:ext cx="6858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5334000" y="3581400"/>
            <a:ext cx="7620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581400" y="3048000"/>
            <a:ext cx="6858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838200" y="381000"/>
            <a:ext cx="7162800" cy="6324600"/>
          </a:xfrm>
          <a:prstGeom prst="rect">
            <a:avLst/>
          </a:prstGeom>
          <a:solidFill>
            <a:schemeClr val="bg1"/>
          </a:solidFill>
          <a:ln w="38100">
            <a:noFill/>
          </a:ln>
        </p:spPr>
        <p:txBody>
          <a:bodyPr vert="horz" lIns="91440" tIns="45720" rIns="91440" bIns="45720" numCol="1"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000" b="1" i="0" u="none" strike="noStrike" kern="1200" cap="none" spc="0" normalizeH="0" baseline="0" noProof="0" dirty="0" smtClean="0">
                <a:ln>
                  <a:noFill/>
                </a:ln>
                <a:solidFill>
                  <a:srgbClr val="000099"/>
                </a:solidFill>
                <a:effectLst/>
                <a:uLnTx/>
                <a:uFillTx/>
                <a:latin typeface="+mn-lt"/>
                <a:ea typeface="+mn-ea"/>
                <a:cs typeface="+mn-cs"/>
              </a:rPr>
              <a:t>                               </a:t>
            </a:r>
            <a:r>
              <a:rPr kumimoji="0" lang="en-US" sz="2400" b="1" i="0" u="sng" strike="noStrike" kern="1200" cap="none" spc="0" normalizeH="0" baseline="0" noProof="0" dirty="0" smtClean="0">
                <a:ln>
                  <a:noFill/>
                </a:ln>
                <a:solidFill>
                  <a:srgbClr val="FF0000"/>
                </a:solidFill>
                <a:effectLst/>
                <a:uLnTx/>
                <a:uFillTx/>
                <a:latin typeface="+mn-lt"/>
                <a:ea typeface="+mn-ea"/>
                <a:cs typeface="+mn-cs"/>
              </a:rPr>
              <a:t>Physical properties </a:t>
            </a:r>
            <a:r>
              <a:rPr kumimoji="0" lang="en-US" sz="2000" b="1" i="0" u="none" strike="noStrike" kern="1200" cap="none" spc="0" normalizeH="0" baseline="0" noProof="0" dirty="0" smtClean="0">
                <a:ln>
                  <a:noFill/>
                </a:ln>
                <a:solidFill>
                  <a:srgbClr val="FF0000"/>
                </a:solidFill>
                <a:effectLst/>
                <a:uLnTx/>
                <a:uFillTx/>
                <a:latin typeface="+mn-lt"/>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000" b="0" i="0" u="none" strike="noStrike" kern="1200" cap="none" spc="0" normalizeH="0" baseline="0" noProof="0" dirty="0" smtClean="0">
                <a:ln>
                  <a:noFill/>
                </a:ln>
                <a:solidFill>
                  <a:srgbClr val="002060"/>
                </a:solidFill>
                <a:effectLst/>
                <a:uLnTx/>
                <a:uFillTx/>
                <a:latin typeface="+mn-lt"/>
                <a:ea typeface="+mn-ea"/>
                <a:cs typeface="+mn-cs"/>
              </a:rPr>
              <a:t>                       (Counsell-1978, Jaffe-1978, Bar-1991)</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Formula         : C</a:t>
            </a:r>
            <a:r>
              <a:rPr kumimoji="0" lang="en-US" sz="1800" b="1" i="0" u="none" strike="noStrike" kern="1200" cap="none" spc="0" normalizeH="0" baseline="-25000" noProof="0" dirty="0" smtClean="0">
                <a:ln>
                  <a:noFill/>
                </a:ln>
                <a:solidFill>
                  <a:srgbClr val="002060"/>
                </a:solidFill>
                <a:effectLst/>
                <a:uLnTx/>
                <a:uFillTx/>
                <a:latin typeface="Times New Roman" pitchFamily="18" charset="0"/>
                <a:cs typeface="Times New Roman" pitchFamily="18" charset="0"/>
              </a:rPr>
              <a:t>5</a:t>
            </a: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H</a:t>
            </a:r>
            <a:r>
              <a:rPr kumimoji="0" lang="en-US" sz="1800" b="1" i="0" u="none" strike="noStrike" kern="1200" cap="none" spc="0" normalizeH="0" baseline="-25000" noProof="0" dirty="0" smtClean="0">
                <a:ln>
                  <a:noFill/>
                </a:ln>
                <a:solidFill>
                  <a:srgbClr val="002060"/>
                </a:solidFill>
                <a:effectLst/>
                <a:uLnTx/>
                <a:uFillTx/>
                <a:latin typeface="Times New Roman" pitchFamily="18" charset="0"/>
                <a:cs typeface="Times New Roman" pitchFamily="18" charset="0"/>
              </a:rPr>
              <a:t>12</a:t>
            </a: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O</a:t>
            </a:r>
            <a:r>
              <a:rPr kumimoji="0" lang="en-US" sz="1800" b="1" i="0" u="none" strike="noStrike" kern="1200" cap="none" spc="-150" normalizeH="0" baseline="-25000" noProof="0" dirty="0" smtClean="0">
                <a:ln>
                  <a:noFill/>
                </a:ln>
                <a:solidFill>
                  <a:srgbClr val="002060"/>
                </a:solidFill>
                <a:effectLst/>
                <a:uLnTx/>
                <a:uFillTx/>
                <a:latin typeface="Times New Roman" pitchFamily="18" charset="0"/>
                <a:cs typeface="Times New Roman" pitchFamily="18" charset="0"/>
              </a:rPr>
              <a:t>6</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Mol. Wt.         : 152.15</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Appearance   : White, crystalline powder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Odor               : None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pH                   : 5-7</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(1g/10ml)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Melting point : 93 – 94.5 </a:t>
            </a:r>
            <a:r>
              <a:rPr kumimoji="0" lang="en-US" sz="1800" b="1" i="0" u="none" strike="noStrike" kern="1200" cap="none" spc="0" normalizeH="0" baseline="30000" noProof="0" dirty="0" smtClean="0">
                <a:ln>
                  <a:noFill/>
                </a:ln>
                <a:solidFill>
                  <a:srgbClr val="002060"/>
                </a:solidFill>
                <a:effectLst/>
                <a:uLnTx/>
                <a:uFillTx/>
                <a:latin typeface="Times New Roman" pitchFamily="18" charset="0"/>
                <a:cs typeface="Times New Roman" pitchFamily="18" charset="0"/>
              </a:rPr>
              <a:t>o</a:t>
            </a: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C</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Boiling point  : 216 </a:t>
            </a:r>
            <a:r>
              <a:rPr kumimoji="0" lang="en-US" sz="1800" b="1" i="0" u="none" strike="noStrike" kern="1200" cap="none" spc="0" normalizeH="0" baseline="30000" noProof="0" dirty="0" smtClean="0">
                <a:ln>
                  <a:noFill/>
                </a:ln>
                <a:solidFill>
                  <a:srgbClr val="002060"/>
                </a:solidFill>
                <a:effectLst/>
                <a:uLnTx/>
                <a:uFillTx/>
                <a:latin typeface="Times New Roman" pitchFamily="18" charset="0"/>
                <a:cs typeface="Times New Roman" pitchFamily="18" charset="0"/>
              </a:rPr>
              <a:t>o</a:t>
            </a: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C</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Density           : 1.50 g/l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(15 </a:t>
            </a:r>
            <a:r>
              <a:rPr kumimoji="0" lang="en-US" sz="1800" b="1" i="0" u="none" strike="noStrike" kern="1200" cap="none" spc="0" normalizeH="0" baseline="30000" noProof="0" dirty="0" smtClean="0">
                <a:ln>
                  <a:noFill/>
                </a:ln>
                <a:solidFill>
                  <a:srgbClr val="002060"/>
                </a:solidFill>
                <a:effectLst/>
                <a:uLnTx/>
                <a:uFillTx/>
                <a:latin typeface="Times New Roman" pitchFamily="18" charset="0"/>
                <a:cs typeface="Times New Roman" pitchFamily="18" charset="0"/>
              </a:rPr>
              <a:t>o</a:t>
            </a: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C)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Caloric value  : 4.06 cal/g [16.88 J/g]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Heat of Solution : 36.61 Cal/g ( 153.76 J/g)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Endothermic</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Relative sweetness : Equal to sucrose, greater than sorbitol and mannitol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Specific Rotation : Optically Inactive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rgbClr val="002060"/>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a:ln>
                <a:noFill/>
              </a:ln>
              <a:solidFill>
                <a:srgbClr val="00206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US" sz="3600" dirty="0" smtClean="0"/>
              <a:t>Commercial production of XYLITOL</a:t>
            </a:r>
            <a:endParaRPr lang="en-US" sz="3600" dirty="0"/>
          </a:p>
        </p:txBody>
      </p:sp>
      <p:sp>
        <p:nvSpPr>
          <p:cNvPr id="3" name="Content Placeholder 2"/>
          <p:cNvSpPr>
            <a:spLocks noGrp="1"/>
          </p:cNvSpPr>
          <p:nvPr>
            <p:ph idx="1"/>
          </p:nvPr>
        </p:nvSpPr>
        <p:spPr/>
        <p:txBody>
          <a:bodyPr>
            <a:normAutofit/>
          </a:bodyPr>
          <a:lstStyle/>
          <a:p>
            <a:pPr>
              <a:buNone/>
            </a:pPr>
            <a:r>
              <a:rPr lang="en-US" dirty="0" smtClean="0"/>
              <a:t>    This commercial production of  xylitol is performed in the presence of a catalyst like Ni/Al</a:t>
            </a:r>
            <a:r>
              <a:rPr lang="en-US" baseline="-25000" dirty="0" smtClean="0"/>
              <a:t>2</a:t>
            </a:r>
            <a:r>
              <a:rPr lang="en-US" dirty="0" smtClean="0"/>
              <a:t>O</a:t>
            </a:r>
            <a:r>
              <a:rPr lang="en-US" baseline="-25000" dirty="0" smtClean="0"/>
              <a:t>3</a:t>
            </a:r>
            <a:r>
              <a:rPr lang="en-US" dirty="0" smtClean="0"/>
              <a:t>. However, high temperature and pressure requirements, and a low yield make such an important and useful product relatively expensive, as it costs about $7 per kg.</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a:spLocks noGrp="1" noChangeArrowheads="1"/>
          </p:cNvSpPr>
          <p:nvPr>
            <p:ph type="title"/>
          </p:nvPr>
        </p:nvSpPr>
        <p:spPr bwMode="auto">
          <a:xfrm>
            <a:off x="990600" y="274638"/>
            <a:ext cx="7391400" cy="523220"/>
          </a:xfrm>
          <a:prstGeom prst="rect">
            <a:avLst/>
          </a:prstGeom>
          <a:noFill/>
          <a:ln w="9525">
            <a:noFill/>
            <a:miter lim="800000"/>
            <a:headEnd/>
            <a:tailEnd/>
          </a:ln>
        </p:spPr>
        <p:txBody>
          <a:bodyPr wrap="square">
            <a:spAutoFit/>
          </a:bodyPr>
          <a:lstStyle/>
          <a:p>
            <a:r>
              <a:rPr lang="en-US" sz="2800" b="1" dirty="0">
                <a:solidFill>
                  <a:srgbClr val="FF0000"/>
                </a:solidFill>
                <a:latin typeface="Calibri" pitchFamily="34" charset="0"/>
              </a:rPr>
              <a:t>Alternative for </a:t>
            </a:r>
            <a:r>
              <a:rPr lang="en-US" sz="2800" b="1" dirty="0" smtClean="0">
                <a:solidFill>
                  <a:srgbClr val="FF0000"/>
                </a:solidFill>
                <a:latin typeface="Calibri" pitchFamily="34" charset="0"/>
              </a:rPr>
              <a:t>Xylitol </a:t>
            </a:r>
            <a:r>
              <a:rPr lang="en-US" sz="2800" b="1" dirty="0">
                <a:solidFill>
                  <a:srgbClr val="FF0000"/>
                </a:solidFill>
                <a:latin typeface="Calibri" pitchFamily="34" charset="0"/>
              </a:rPr>
              <a:t>Production</a:t>
            </a:r>
            <a:endParaRPr lang="en-US" sz="2800" dirty="0">
              <a:latin typeface="Calibri" pitchFamily="34" charset="0"/>
            </a:endParaRPr>
          </a:p>
        </p:txBody>
      </p:sp>
      <p:sp>
        <p:nvSpPr>
          <p:cNvPr id="7" name="Rectangle 6"/>
          <p:cNvSpPr>
            <a:spLocks noChangeArrowheads="1"/>
          </p:cNvSpPr>
          <p:nvPr/>
        </p:nvSpPr>
        <p:spPr bwMode="auto">
          <a:xfrm>
            <a:off x="2133600" y="685800"/>
            <a:ext cx="5054600" cy="584775"/>
          </a:xfrm>
          <a:prstGeom prst="rect">
            <a:avLst/>
          </a:prstGeom>
          <a:noFill/>
          <a:ln w="9525">
            <a:noFill/>
            <a:miter lim="800000"/>
            <a:headEnd/>
            <a:tailEnd/>
          </a:ln>
          <a:effectLst/>
        </p:spPr>
        <p:txBody>
          <a:bodyPr wrap="square">
            <a:spAutoFit/>
          </a:bodyPr>
          <a:lstStyle/>
          <a:p>
            <a:pPr fontAlgn="auto">
              <a:spcBef>
                <a:spcPts val="0"/>
              </a:spcBef>
              <a:spcAft>
                <a:spcPts val="0"/>
              </a:spcAft>
              <a:defRPr/>
            </a:pPr>
            <a:r>
              <a:rPr lang="en-US" sz="3200" b="1" dirty="0">
                <a:solidFill>
                  <a:srgbClr val="7030A0"/>
                </a:solidFill>
                <a:latin typeface="Arial" charset="0"/>
                <a:cs typeface="Arial" charset="0"/>
              </a:rPr>
              <a:t>Lignocellulosic Materials</a:t>
            </a:r>
            <a:endParaRPr lang="en-US" sz="3200" b="1" dirty="0">
              <a:solidFill>
                <a:srgbClr val="7030A0"/>
              </a:solidFill>
              <a:effectLst>
                <a:outerShdw blurRad="38100" dist="38100" dir="2700000" algn="tl">
                  <a:srgbClr val="808080"/>
                </a:outerShdw>
              </a:effectLst>
              <a:latin typeface="Verdana" pitchFamily="34" charset="0"/>
              <a:cs typeface="Arial" charset="0"/>
            </a:endParaRPr>
          </a:p>
        </p:txBody>
      </p:sp>
      <p:sp>
        <p:nvSpPr>
          <p:cNvPr id="8" name="Content Placeholder 7"/>
          <p:cNvSpPr>
            <a:spLocks noGrp="1" noChangeArrowheads="1"/>
          </p:cNvSpPr>
          <p:nvPr>
            <p:ph idx="1"/>
          </p:nvPr>
        </p:nvSpPr>
        <p:spPr bwMode="auto">
          <a:xfrm>
            <a:off x="533400" y="1219200"/>
            <a:ext cx="7162800" cy="5509200"/>
          </a:xfrm>
          <a:prstGeom prst="rect">
            <a:avLst/>
          </a:prstGeom>
          <a:noFill/>
          <a:ln w="9525">
            <a:noFill/>
            <a:miter lim="800000"/>
            <a:headEnd/>
            <a:tailEnd/>
          </a:ln>
        </p:spPr>
        <p:txBody>
          <a:bodyPr wrap="square" anchor="ctr">
            <a:spAutoFit/>
          </a:bodyPr>
          <a:lstStyle/>
          <a:p>
            <a:pPr marL="231775" indent="-231775" algn="just" fontAlgn="auto">
              <a:spcBef>
                <a:spcPts val="0"/>
              </a:spcBef>
              <a:spcAft>
                <a:spcPts val="0"/>
              </a:spcAft>
              <a:buFontTx/>
              <a:buChar char="•"/>
              <a:defRPr/>
            </a:pPr>
            <a:r>
              <a:rPr lang="en-US" sz="2200" b="1" dirty="0" smtClean="0">
                <a:latin typeface="+mn-lt"/>
              </a:rPr>
              <a:t>Lignocellulosic </a:t>
            </a:r>
            <a:r>
              <a:rPr lang="en-US" sz="2200" b="1" dirty="0">
                <a:latin typeface="+mn-lt"/>
              </a:rPr>
              <a:t>is considered a future alternative for the agricultural </a:t>
            </a:r>
            <a:r>
              <a:rPr lang="en-US" sz="2200" b="1" dirty="0" smtClean="0">
                <a:latin typeface="+mn-lt"/>
              </a:rPr>
              <a:t>products.</a:t>
            </a:r>
            <a:endParaRPr lang="en-US" sz="2200" b="1" dirty="0">
              <a:latin typeface="+mn-lt"/>
            </a:endParaRPr>
          </a:p>
          <a:p>
            <a:pPr algn="just" fontAlgn="auto">
              <a:spcBef>
                <a:spcPts val="0"/>
              </a:spcBef>
              <a:spcAft>
                <a:spcPts val="0"/>
              </a:spcAft>
              <a:buFontTx/>
              <a:buChar char="•"/>
              <a:defRPr/>
            </a:pPr>
            <a:endParaRPr lang="en-US" sz="2200" b="1" dirty="0">
              <a:latin typeface="+mn-lt"/>
            </a:endParaRPr>
          </a:p>
          <a:p>
            <a:pPr marL="231775" indent="-231775" algn="just" fontAlgn="auto">
              <a:spcBef>
                <a:spcPts val="0"/>
              </a:spcBef>
              <a:spcAft>
                <a:spcPts val="0"/>
              </a:spcAft>
              <a:buFontTx/>
              <a:buChar char="•"/>
              <a:defRPr/>
            </a:pPr>
            <a:r>
              <a:rPr lang="en-US" sz="2200" b="1" dirty="0">
                <a:latin typeface="+mn-lt"/>
              </a:rPr>
              <a:t>It is more abundant and less expensive than food crops, especially  when waste streams are </a:t>
            </a:r>
            <a:r>
              <a:rPr lang="en-US" sz="2200" b="1" dirty="0" smtClean="0">
                <a:latin typeface="+mn-lt"/>
              </a:rPr>
              <a:t>used.</a:t>
            </a:r>
            <a:endParaRPr lang="en-US" sz="2200" b="1" dirty="0">
              <a:latin typeface="+mn-lt"/>
            </a:endParaRPr>
          </a:p>
          <a:p>
            <a:pPr algn="just" fontAlgn="auto">
              <a:spcBef>
                <a:spcPts val="0"/>
              </a:spcBef>
              <a:spcAft>
                <a:spcPts val="0"/>
              </a:spcAft>
              <a:defRPr/>
            </a:pPr>
            <a:endParaRPr lang="en-US" sz="2200" b="1" dirty="0">
              <a:latin typeface="+mn-lt"/>
            </a:endParaRPr>
          </a:p>
          <a:p>
            <a:pPr marL="231775" indent="-231775" algn="just" fontAlgn="auto">
              <a:spcBef>
                <a:spcPts val="0"/>
              </a:spcBef>
              <a:spcAft>
                <a:spcPts val="0"/>
              </a:spcAft>
              <a:buFontTx/>
              <a:buChar char="•"/>
              <a:defRPr/>
            </a:pPr>
            <a:r>
              <a:rPr lang="en-US" sz="2200" b="1" dirty="0">
                <a:latin typeface="+mn-lt"/>
              </a:rPr>
              <a:t>Furthermore, the use of lignocellulosic biomass is more attractive </a:t>
            </a:r>
            <a:r>
              <a:rPr lang="en-US" sz="2200" b="1" dirty="0" smtClean="0">
                <a:latin typeface="+mn-lt"/>
              </a:rPr>
              <a:t>as it is eco-friendly </a:t>
            </a:r>
            <a:r>
              <a:rPr lang="en-US" sz="2200" b="1" dirty="0">
                <a:latin typeface="+mn-lt"/>
              </a:rPr>
              <a:t>approach.</a:t>
            </a:r>
          </a:p>
          <a:p>
            <a:pPr marL="231775" indent="-231775" algn="just" fontAlgn="auto">
              <a:spcBef>
                <a:spcPts val="0"/>
              </a:spcBef>
              <a:spcAft>
                <a:spcPts val="0"/>
              </a:spcAft>
              <a:buFontTx/>
              <a:buChar char="•"/>
              <a:defRPr/>
            </a:pPr>
            <a:endParaRPr lang="en-US" sz="2200" b="1" dirty="0">
              <a:latin typeface="+mn-lt"/>
            </a:endParaRPr>
          </a:p>
          <a:p>
            <a:pPr marL="231775" indent="-231775" algn="just" fontAlgn="auto">
              <a:spcBef>
                <a:spcPts val="0"/>
              </a:spcBef>
              <a:spcAft>
                <a:spcPts val="0"/>
              </a:spcAft>
              <a:buFontTx/>
              <a:buChar char="•"/>
              <a:defRPr/>
            </a:pPr>
            <a:r>
              <a:rPr lang="en-US" sz="2200" b="1" dirty="0">
                <a:latin typeface="+mn-lt"/>
              </a:rPr>
              <a:t>Lignocellulosic biomass is a plentiful and renewable resource for fuels and chemicals. It is composed of cellulose, hemicellulose, and lignin. The carbohydrate polymers (cellulose and hemicelluloses) are tightly bound to the lignin, by hydrogen and covalent </a:t>
            </a:r>
            <a:r>
              <a:rPr lang="en-US" sz="2200" b="1" dirty="0" smtClean="0">
                <a:latin typeface="+mn-lt"/>
              </a:rPr>
              <a:t>bonds.</a:t>
            </a:r>
            <a:endParaRPr lang="en-US" sz="2200" b="1" dirty="0">
              <a:latin typeface="+mn-lt"/>
            </a:endParaRPr>
          </a:p>
          <a:p>
            <a:pPr marL="231775" indent="-231775" algn="just" fontAlgn="auto">
              <a:spcBef>
                <a:spcPts val="0"/>
              </a:spcBef>
              <a:spcAft>
                <a:spcPts val="0"/>
              </a:spcAft>
              <a:defRPr/>
            </a:pPr>
            <a:endParaRPr lang="en-US" sz="2200" b="1" dirty="0">
              <a:latin typeface="Times New Roman" pitchFamily="18" charset="0"/>
              <a:cs typeface="Arial" charset="0"/>
            </a:endParaRPr>
          </a:p>
          <a:p>
            <a:pPr algn="just" fontAlgn="auto">
              <a:spcBef>
                <a:spcPts val="0"/>
              </a:spcBef>
              <a:spcAft>
                <a:spcPts val="0"/>
              </a:spcAft>
              <a:defRPr/>
            </a:pPr>
            <a:endParaRPr lang="en-US" sz="2200" b="1" dirty="0">
              <a:latin typeface="Times New Roman" pitchFamily="18" charset="0"/>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rganization Chart 7"/>
          <p:cNvGraphicFramePr>
            <a:graphicFrameLocks/>
          </p:cNvGraphicFramePr>
          <p:nvPr/>
        </p:nvGraphicFramePr>
        <p:xfrm>
          <a:off x="457200" y="228600"/>
          <a:ext cx="6705600" cy="2057400"/>
        </p:xfrm>
        <a:graphic>
          <a:graphicData uri="http://schemas.openxmlformats.org/drawingml/2006/compatibility">
            <com:legacyDrawing xmlns:com="http://schemas.openxmlformats.org/drawingml/2006/compatibility" spid="_x0000_s2050"/>
          </a:graphicData>
        </a:graphic>
      </p:graphicFrame>
      <p:sp>
        <p:nvSpPr>
          <p:cNvPr id="36" name="Line 15"/>
          <p:cNvSpPr>
            <a:spLocks noChangeShapeType="1"/>
          </p:cNvSpPr>
          <p:nvPr/>
        </p:nvSpPr>
        <p:spPr bwMode="auto">
          <a:xfrm flipH="1">
            <a:off x="609600" y="2286000"/>
            <a:ext cx="46038" cy="3429000"/>
          </a:xfrm>
          <a:prstGeom prst="line">
            <a:avLst/>
          </a:prstGeom>
          <a:noFill/>
          <a:ln w="9525">
            <a:solidFill>
              <a:schemeClr val="accent1"/>
            </a:solidFill>
            <a:round/>
            <a:headEnd/>
            <a:tailEnd/>
          </a:ln>
        </p:spPr>
        <p:txBody>
          <a:bodyPr/>
          <a:lstStyle/>
          <a:p>
            <a:pPr fontAlgn="auto">
              <a:spcBef>
                <a:spcPts val="0"/>
              </a:spcBef>
              <a:spcAft>
                <a:spcPts val="0"/>
              </a:spcAft>
              <a:defRPr/>
            </a:pPr>
            <a:endParaRPr lang="en-US" sz="1600" b="1" kern="0">
              <a:solidFill>
                <a:schemeClr val="accent6">
                  <a:lumMod val="75000"/>
                </a:schemeClr>
              </a:solidFill>
              <a:latin typeface="Arial" charset="0"/>
              <a:cs typeface="Arial" charset="0"/>
            </a:endParaRPr>
          </a:p>
        </p:txBody>
      </p:sp>
      <p:sp>
        <p:nvSpPr>
          <p:cNvPr id="38" name="Line 17"/>
          <p:cNvSpPr>
            <a:spLocks noChangeShapeType="1"/>
          </p:cNvSpPr>
          <p:nvPr/>
        </p:nvSpPr>
        <p:spPr bwMode="auto">
          <a:xfrm>
            <a:off x="609600" y="2971800"/>
            <a:ext cx="304800" cy="0"/>
          </a:xfrm>
          <a:prstGeom prst="line">
            <a:avLst/>
          </a:prstGeom>
          <a:noFill/>
          <a:ln w="9525">
            <a:solidFill>
              <a:schemeClr val="accent1"/>
            </a:solidFill>
            <a:round/>
            <a:headEnd/>
            <a:tailEnd type="triangle" w="med" len="med"/>
          </a:ln>
        </p:spPr>
        <p:txBody>
          <a:bodyPr/>
          <a:lstStyle/>
          <a:p>
            <a:pPr fontAlgn="auto">
              <a:spcBef>
                <a:spcPts val="0"/>
              </a:spcBef>
              <a:spcAft>
                <a:spcPts val="0"/>
              </a:spcAft>
              <a:defRPr/>
            </a:pPr>
            <a:endParaRPr lang="en-US" sz="1600" b="1" kern="0">
              <a:solidFill>
                <a:schemeClr val="accent6">
                  <a:lumMod val="75000"/>
                </a:schemeClr>
              </a:solidFill>
              <a:latin typeface="Arial" charset="0"/>
              <a:cs typeface="Arial" charset="0"/>
            </a:endParaRPr>
          </a:p>
        </p:txBody>
      </p:sp>
      <p:sp>
        <p:nvSpPr>
          <p:cNvPr id="39" name="Line 18"/>
          <p:cNvSpPr>
            <a:spLocks noChangeShapeType="1"/>
          </p:cNvSpPr>
          <p:nvPr/>
        </p:nvSpPr>
        <p:spPr bwMode="auto">
          <a:xfrm>
            <a:off x="609600" y="3505200"/>
            <a:ext cx="304800" cy="0"/>
          </a:xfrm>
          <a:prstGeom prst="line">
            <a:avLst/>
          </a:prstGeom>
          <a:noFill/>
          <a:ln w="9525">
            <a:solidFill>
              <a:schemeClr val="accent1"/>
            </a:solidFill>
            <a:round/>
            <a:headEnd/>
            <a:tailEnd type="triangle" w="med" len="med"/>
          </a:ln>
        </p:spPr>
        <p:txBody>
          <a:bodyPr/>
          <a:lstStyle/>
          <a:p>
            <a:pPr fontAlgn="auto">
              <a:spcBef>
                <a:spcPts val="0"/>
              </a:spcBef>
              <a:spcAft>
                <a:spcPts val="0"/>
              </a:spcAft>
              <a:defRPr/>
            </a:pPr>
            <a:endParaRPr lang="en-US" sz="1600" b="1" kern="0">
              <a:solidFill>
                <a:schemeClr val="accent6">
                  <a:lumMod val="75000"/>
                </a:schemeClr>
              </a:solidFill>
              <a:latin typeface="Arial" charset="0"/>
              <a:cs typeface="Arial" charset="0"/>
            </a:endParaRPr>
          </a:p>
        </p:txBody>
      </p:sp>
      <p:sp>
        <p:nvSpPr>
          <p:cNvPr id="40" name="Line 19"/>
          <p:cNvSpPr>
            <a:spLocks noChangeShapeType="1"/>
          </p:cNvSpPr>
          <p:nvPr/>
        </p:nvSpPr>
        <p:spPr bwMode="auto">
          <a:xfrm>
            <a:off x="609600" y="4038600"/>
            <a:ext cx="304800" cy="0"/>
          </a:xfrm>
          <a:prstGeom prst="line">
            <a:avLst/>
          </a:prstGeom>
          <a:noFill/>
          <a:ln w="9525">
            <a:solidFill>
              <a:schemeClr val="accent1"/>
            </a:solidFill>
            <a:round/>
            <a:headEnd/>
            <a:tailEnd type="triangle" w="med" len="med"/>
          </a:ln>
        </p:spPr>
        <p:txBody>
          <a:bodyPr/>
          <a:lstStyle/>
          <a:p>
            <a:pPr fontAlgn="auto">
              <a:spcBef>
                <a:spcPts val="0"/>
              </a:spcBef>
              <a:spcAft>
                <a:spcPts val="0"/>
              </a:spcAft>
              <a:defRPr/>
            </a:pPr>
            <a:endParaRPr lang="en-US" sz="1600" b="1" kern="0">
              <a:solidFill>
                <a:schemeClr val="accent6">
                  <a:lumMod val="75000"/>
                </a:schemeClr>
              </a:solidFill>
              <a:latin typeface="Arial" charset="0"/>
              <a:cs typeface="Arial" charset="0"/>
            </a:endParaRPr>
          </a:p>
        </p:txBody>
      </p:sp>
      <p:sp>
        <p:nvSpPr>
          <p:cNvPr id="41" name="Line 20"/>
          <p:cNvSpPr>
            <a:spLocks noChangeShapeType="1"/>
          </p:cNvSpPr>
          <p:nvPr/>
        </p:nvSpPr>
        <p:spPr bwMode="auto">
          <a:xfrm>
            <a:off x="609600" y="4572000"/>
            <a:ext cx="304800" cy="0"/>
          </a:xfrm>
          <a:prstGeom prst="line">
            <a:avLst/>
          </a:prstGeom>
          <a:noFill/>
          <a:ln w="9525">
            <a:solidFill>
              <a:schemeClr val="accent1"/>
            </a:solidFill>
            <a:round/>
            <a:headEnd/>
            <a:tailEnd type="triangle" w="med" len="med"/>
          </a:ln>
        </p:spPr>
        <p:txBody>
          <a:bodyPr/>
          <a:lstStyle/>
          <a:p>
            <a:pPr fontAlgn="auto">
              <a:spcBef>
                <a:spcPts val="0"/>
              </a:spcBef>
              <a:spcAft>
                <a:spcPts val="0"/>
              </a:spcAft>
              <a:defRPr/>
            </a:pPr>
            <a:endParaRPr lang="en-US" sz="1600" b="1" kern="0">
              <a:solidFill>
                <a:schemeClr val="accent6">
                  <a:lumMod val="75000"/>
                </a:schemeClr>
              </a:solidFill>
              <a:latin typeface="Arial" charset="0"/>
              <a:cs typeface="Arial" charset="0"/>
            </a:endParaRPr>
          </a:p>
        </p:txBody>
      </p:sp>
      <p:sp>
        <p:nvSpPr>
          <p:cNvPr id="42" name="Line 22"/>
          <p:cNvSpPr>
            <a:spLocks noChangeShapeType="1"/>
          </p:cNvSpPr>
          <p:nvPr/>
        </p:nvSpPr>
        <p:spPr bwMode="auto">
          <a:xfrm>
            <a:off x="609600" y="5181600"/>
            <a:ext cx="304800" cy="0"/>
          </a:xfrm>
          <a:prstGeom prst="line">
            <a:avLst/>
          </a:prstGeom>
          <a:noFill/>
          <a:ln w="9525">
            <a:solidFill>
              <a:schemeClr val="accent1"/>
            </a:solidFill>
            <a:round/>
            <a:headEnd/>
            <a:tailEnd type="triangle" w="med" len="med"/>
          </a:ln>
        </p:spPr>
        <p:txBody>
          <a:bodyPr/>
          <a:lstStyle/>
          <a:p>
            <a:pPr fontAlgn="auto">
              <a:spcBef>
                <a:spcPts val="0"/>
              </a:spcBef>
              <a:spcAft>
                <a:spcPts val="0"/>
              </a:spcAft>
              <a:defRPr/>
            </a:pPr>
            <a:endParaRPr lang="en-US" sz="1600" b="1" kern="0">
              <a:solidFill>
                <a:schemeClr val="accent6">
                  <a:lumMod val="75000"/>
                </a:schemeClr>
              </a:solidFill>
              <a:latin typeface="Arial" charset="0"/>
              <a:cs typeface="Arial" charset="0"/>
            </a:endParaRPr>
          </a:p>
        </p:txBody>
      </p:sp>
      <p:sp>
        <p:nvSpPr>
          <p:cNvPr id="43" name="Line 23"/>
          <p:cNvSpPr>
            <a:spLocks noChangeShapeType="1"/>
          </p:cNvSpPr>
          <p:nvPr/>
        </p:nvSpPr>
        <p:spPr bwMode="auto">
          <a:xfrm>
            <a:off x="609600" y="5715000"/>
            <a:ext cx="304800" cy="0"/>
          </a:xfrm>
          <a:prstGeom prst="line">
            <a:avLst/>
          </a:prstGeom>
          <a:noFill/>
          <a:ln w="9525">
            <a:solidFill>
              <a:schemeClr val="accent1"/>
            </a:solidFill>
            <a:round/>
            <a:headEnd/>
            <a:tailEnd type="triangle" w="med" len="med"/>
          </a:ln>
        </p:spPr>
        <p:txBody>
          <a:bodyPr/>
          <a:lstStyle/>
          <a:p>
            <a:pPr fontAlgn="auto">
              <a:spcBef>
                <a:spcPts val="0"/>
              </a:spcBef>
              <a:spcAft>
                <a:spcPts val="0"/>
              </a:spcAft>
              <a:defRPr/>
            </a:pPr>
            <a:endParaRPr lang="en-US" sz="1600" b="1" kern="0">
              <a:solidFill>
                <a:schemeClr val="accent6">
                  <a:lumMod val="75000"/>
                </a:schemeClr>
              </a:solidFill>
              <a:latin typeface="Arial" charset="0"/>
              <a:cs typeface="Arial" charset="0"/>
            </a:endParaRPr>
          </a:p>
        </p:txBody>
      </p:sp>
      <p:sp>
        <p:nvSpPr>
          <p:cNvPr id="44" name="Text Box 24"/>
          <p:cNvSpPr txBox="1">
            <a:spLocks noChangeArrowheads="1"/>
          </p:cNvSpPr>
          <p:nvPr/>
        </p:nvSpPr>
        <p:spPr bwMode="auto">
          <a:xfrm>
            <a:off x="914400" y="2743200"/>
            <a:ext cx="3429000" cy="338138"/>
          </a:xfrm>
          <a:prstGeom prst="rect">
            <a:avLst/>
          </a:prstGeom>
          <a:noFill/>
          <a:ln w="9525">
            <a:noFill/>
            <a:miter lim="800000"/>
            <a:headEnd/>
            <a:tailEnd/>
          </a:ln>
        </p:spPr>
        <p:txBody>
          <a:bodyPr>
            <a:spAutoFit/>
          </a:bodyPr>
          <a:lstStyle/>
          <a:p>
            <a:pPr fontAlgn="auto">
              <a:spcBef>
                <a:spcPct val="50000"/>
              </a:spcBef>
              <a:spcAft>
                <a:spcPts val="0"/>
              </a:spcAft>
              <a:defRPr/>
            </a:pPr>
            <a:r>
              <a:rPr lang="en-US" sz="1600" b="1" dirty="0">
                <a:solidFill>
                  <a:schemeClr val="accent6">
                    <a:lumMod val="75000"/>
                  </a:schemeClr>
                </a:solidFill>
                <a:latin typeface="Times New Roman" pitchFamily="18" charset="0"/>
                <a:cs typeface="Arial" charset="0"/>
              </a:rPr>
              <a:t>Rice straw(~220 million ton/year)</a:t>
            </a:r>
          </a:p>
        </p:txBody>
      </p:sp>
      <p:sp>
        <p:nvSpPr>
          <p:cNvPr id="45" name="Text Box 25"/>
          <p:cNvSpPr txBox="1">
            <a:spLocks noChangeArrowheads="1"/>
          </p:cNvSpPr>
          <p:nvPr/>
        </p:nvSpPr>
        <p:spPr bwMode="auto">
          <a:xfrm>
            <a:off x="914400" y="3276600"/>
            <a:ext cx="3352800" cy="338138"/>
          </a:xfrm>
          <a:prstGeom prst="rect">
            <a:avLst/>
          </a:prstGeom>
          <a:noFill/>
          <a:ln w="9525">
            <a:noFill/>
            <a:miter lim="800000"/>
            <a:headEnd/>
            <a:tailEnd/>
          </a:ln>
        </p:spPr>
        <p:txBody>
          <a:bodyPr>
            <a:spAutoFit/>
          </a:bodyPr>
          <a:lstStyle/>
          <a:p>
            <a:pPr fontAlgn="auto">
              <a:spcBef>
                <a:spcPts val="0"/>
              </a:spcBef>
              <a:spcAft>
                <a:spcPts val="0"/>
              </a:spcAft>
              <a:defRPr/>
            </a:pPr>
            <a:r>
              <a:rPr lang="en-US" sz="1600" b="1" dirty="0">
                <a:solidFill>
                  <a:schemeClr val="accent6">
                    <a:lumMod val="75000"/>
                  </a:schemeClr>
                </a:solidFill>
                <a:latin typeface="Times New Roman" pitchFamily="18" charset="0"/>
                <a:cs typeface="Arial" charset="0"/>
              </a:rPr>
              <a:t>Maize straw (~16million tons/year)</a:t>
            </a:r>
          </a:p>
        </p:txBody>
      </p:sp>
      <p:sp>
        <p:nvSpPr>
          <p:cNvPr id="46" name="Text Box 26"/>
          <p:cNvSpPr txBox="1">
            <a:spLocks noChangeArrowheads="1"/>
          </p:cNvSpPr>
          <p:nvPr/>
        </p:nvSpPr>
        <p:spPr bwMode="auto">
          <a:xfrm>
            <a:off x="914400" y="3810000"/>
            <a:ext cx="3313113" cy="338138"/>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600" b="1" dirty="0">
                <a:solidFill>
                  <a:schemeClr val="accent6">
                    <a:lumMod val="75000"/>
                  </a:schemeClr>
                </a:solidFill>
                <a:latin typeface="Times New Roman" pitchFamily="18" charset="0"/>
                <a:cs typeface="Arial" charset="0"/>
              </a:rPr>
              <a:t>Wheat straw (~ 70 million ton/year)</a:t>
            </a:r>
          </a:p>
        </p:txBody>
      </p:sp>
      <p:sp>
        <p:nvSpPr>
          <p:cNvPr id="47" name="Text Box 27"/>
          <p:cNvSpPr txBox="1">
            <a:spLocks noChangeArrowheads="1"/>
          </p:cNvSpPr>
          <p:nvPr/>
        </p:nvSpPr>
        <p:spPr bwMode="auto">
          <a:xfrm>
            <a:off x="914400" y="4344988"/>
            <a:ext cx="2998788" cy="338137"/>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600" b="1">
                <a:solidFill>
                  <a:schemeClr val="accent6">
                    <a:lumMod val="75000"/>
                  </a:schemeClr>
                </a:solidFill>
                <a:latin typeface="Times New Roman" pitchFamily="18" charset="0"/>
                <a:cs typeface="Arial" charset="0"/>
              </a:rPr>
              <a:t>Rice husk (~12 million ton/year)</a:t>
            </a:r>
          </a:p>
        </p:txBody>
      </p:sp>
      <p:sp>
        <p:nvSpPr>
          <p:cNvPr id="48" name="Text Box 28"/>
          <p:cNvSpPr txBox="1">
            <a:spLocks noChangeArrowheads="1"/>
          </p:cNvSpPr>
          <p:nvPr/>
        </p:nvSpPr>
        <p:spPr bwMode="auto">
          <a:xfrm>
            <a:off x="914400" y="4953000"/>
            <a:ext cx="3103563" cy="338138"/>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600" b="1">
                <a:solidFill>
                  <a:schemeClr val="accent6">
                    <a:lumMod val="75000"/>
                  </a:schemeClr>
                </a:solidFill>
                <a:latin typeface="Times New Roman" pitchFamily="18" charset="0"/>
                <a:cs typeface="Arial" charset="0"/>
              </a:rPr>
              <a:t>Jute waste (1.44 million ton/year)</a:t>
            </a:r>
          </a:p>
        </p:txBody>
      </p:sp>
      <p:sp>
        <p:nvSpPr>
          <p:cNvPr id="49" name="Text Box 29"/>
          <p:cNvSpPr txBox="1">
            <a:spLocks noChangeArrowheads="1"/>
          </p:cNvSpPr>
          <p:nvPr/>
        </p:nvSpPr>
        <p:spPr bwMode="auto">
          <a:xfrm>
            <a:off x="914400" y="5486400"/>
            <a:ext cx="1481138" cy="338138"/>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600" b="1">
                <a:solidFill>
                  <a:schemeClr val="accent6">
                    <a:lumMod val="75000"/>
                  </a:schemeClr>
                </a:solidFill>
                <a:latin typeface="Times New Roman" pitchFamily="18" charset="0"/>
                <a:cs typeface="Arial" charset="0"/>
              </a:rPr>
              <a:t>Oil seed waste </a:t>
            </a:r>
          </a:p>
        </p:txBody>
      </p:sp>
      <p:sp>
        <p:nvSpPr>
          <p:cNvPr id="50" name="Line 30"/>
          <p:cNvSpPr>
            <a:spLocks noChangeShapeType="1"/>
          </p:cNvSpPr>
          <p:nvPr/>
        </p:nvSpPr>
        <p:spPr bwMode="auto">
          <a:xfrm flipV="1">
            <a:off x="4343400" y="2895600"/>
            <a:ext cx="304800" cy="0"/>
          </a:xfrm>
          <a:prstGeom prst="line">
            <a:avLst/>
          </a:prstGeom>
          <a:noFill/>
          <a:ln w="9525" cmpd="dbl">
            <a:solidFill>
              <a:schemeClr val="accent1"/>
            </a:solidFill>
            <a:round/>
            <a:headEnd/>
            <a:tailEnd type="triangle" w="med" len="med"/>
          </a:ln>
        </p:spPr>
        <p:txBody>
          <a:bodyPr/>
          <a:lstStyle/>
          <a:p>
            <a:pPr fontAlgn="auto">
              <a:spcBef>
                <a:spcPts val="0"/>
              </a:spcBef>
              <a:spcAft>
                <a:spcPts val="0"/>
              </a:spcAft>
              <a:defRPr/>
            </a:pPr>
            <a:endParaRPr lang="en-US" sz="1600" b="1" kern="0">
              <a:solidFill>
                <a:schemeClr val="accent6">
                  <a:lumMod val="75000"/>
                </a:schemeClr>
              </a:solidFill>
              <a:latin typeface="Arial" charset="0"/>
              <a:cs typeface="Arial" charset="0"/>
            </a:endParaRPr>
          </a:p>
        </p:txBody>
      </p:sp>
      <p:sp>
        <p:nvSpPr>
          <p:cNvPr id="51" name="Line 31"/>
          <p:cNvSpPr>
            <a:spLocks noChangeShapeType="1"/>
          </p:cNvSpPr>
          <p:nvPr/>
        </p:nvSpPr>
        <p:spPr bwMode="auto">
          <a:xfrm>
            <a:off x="4343400" y="3429000"/>
            <a:ext cx="304800" cy="0"/>
          </a:xfrm>
          <a:prstGeom prst="line">
            <a:avLst/>
          </a:prstGeom>
          <a:noFill/>
          <a:ln w="9525" cmpd="dbl">
            <a:solidFill>
              <a:schemeClr val="accent1"/>
            </a:solidFill>
            <a:round/>
            <a:headEnd/>
            <a:tailEnd type="triangle" w="med" len="med"/>
          </a:ln>
        </p:spPr>
        <p:txBody>
          <a:bodyPr/>
          <a:lstStyle/>
          <a:p>
            <a:pPr fontAlgn="auto">
              <a:spcBef>
                <a:spcPts val="0"/>
              </a:spcBef>
              <a:spcAft>
                <a:spcPts val="0"/>
              </a:spcAft>
              <a:defRPr/>
            </a:pPr>
            <a:endParaRPr lang="en-US" sz="1600" b="1" kern="0">
              <a:solidFill>
                <a:schemeClr val="accent6">
                  <a:lumMod val="75000"/>
                </a:schemeClr>
              </a:solidFill>
              <a:latin typeface="Arial" charset="0"/>
              <a:cs typeface="Arial" charset="0"/>
            </a:endParaRPr>
          </a:p>
        </p:txBody>
      </p:sp>
      <p:sp>
        <p:nvSpPr>
          <p:cNvPr id="52" name="Line 32"/>
          <p:cNvSpPr>
            <a:spLocks noChangeShapeType="1"/>
          </p:cNvSpPr>
          <p:nvPr/>
        </p:nvSpPr>
        <p:spPr bwMode="auto">
          <a:xfrm>
            <a:off x="4343400" y="3886200"/>
            <a:ext cx="304800" cy="0"/>
          </a:xfrm>
          <a:prstGeom prst="line">
            <a:avLst/>
          </a:prstGeom>
          <a:noFill/>
          <a:ln w="9525" cmpd="dbl">
            <a:solidFill>
              <a:schemeClr val="accent1"/>
            </a:solidFill>
            <a:round/>
            <a:headEnd/>
            <a:tailEnd type="triangle" w="med" len="med"/>
          </a:ln>
        </p:spPr>
        <p:txBody>
          <a:bodyPr/>
          <a:lstStyle/>
          <a:p>
            <a:pPr fontAlgn="auto">
              <a:spcBef>
                <a:spcPts val="0"/>
              </a:spcBef>
              <a:spcAft>
                <a:spcPts val="0"/>
              </a:spcAft>
              <a:defRPr/>
            </a:pPr>
            <a:endParaRPr lang="en-US" sz="1600" b="1" kern="0">
              <a:solidFill>
                <a:schemeClr val="accent6">
                  <a:lumMod val="75000"/>
                </a:schemeClr>
              </a:solidFill>
              <a:latin typeface="Arial" charset="0"/>
              <a:cs typeface="Arial" charset="0"/>
            </a:endParaRPr>
          </a:p>
        </p:txBody>
      </p:sp>
      <p:sp>
        <p:nvSpPr>
          <p:cNvPr id="53" name="Line 33"/>
          <p:cNvSpPr>
            <a:spLocks noChangeShapeType="1"/>
          </p:cNvSpPr>
          <p:nvPr/>
        </p:nvSpPr>
        <p:spPr bwMode="auto">
          <a:xfrm>
            <a:off x="4343400" y="4419600"/>
            <a:ext cx="304800" cy="0"/>
          </a:xfrm>
          <a:prstGeom prst="line">
            <a:avLst/>
          </a:prstGeom>
          <a:noFill/>
          <a:ln w="9525" cmpd="dbl">
            <a:solidFill>
              <a:schemeClr val="accent1"/>
            </a:solidFill>
            <a:round/>
            <a:headEnd/>
            <a:tailEnd type="triangle" w="med" len="med"/>
          </a:ln>
        </p:spPr>
        <p:txBody>
          <a:bodyPr/>
          <a:lstStyle/>
          <a:p>
            <a:pPr fontAlgn="auto">
              <a:spcBef>
                <a:spcPts val="0"/>
              </a:spcBef>
              <a:spcAft>
                <a:spcPts val="0"/>
              </a:spcAft>
              <a:defRPr/>
            </a:pPr>
            <a:endParaRPr lang="en-US" sz="1600" b="1" kern="0">
              <a:solidFill>
                <a:schemeClr val="accent6">
                  <a:lumMod val="75000"/>
                </a:schemeClr>
              </a:solidFill>
              <a:latin typeface="Arial" charset="0"/>
              <a:cs typeface="Arial" charset="0"/>
            </a:endParaRPr>
          </a:p>
        </p:txBody>
      </p:sp>
      <p:sp>
        <p:nvSpPr>
          <p:cNvPr id="54" name="Text Box 34"/>
          <p:cNvSpPr txBox="1">
            <a:spLocks noChangeArrowheads="1"/>
          </p:cNvSpPr>
          <p:nvPr/>
        </p:nvSpPr>
        <p:spPr bwMode="auto">
          <a:xfrm>
            <a:off x="4648200" y="2667000"/>
            <a:ext cx="3771900" cy="338138"/>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600" b="1" i="1">
                <a:solidFill>
                  <a:schemeClr val="accent6">
                    <a:lumMod val="75000"/>
                  </a:schemeClr>
                </a:solidFill>
                <a:latin typeface="Times New Roman" pitchFamily="18" charset="0"/>
                <a:cs typeface="Arial" charset="0"/>
              </a:rPr>
              <a:t>Ricinus communis </a:t>
            </a:r>
            <a:r>
              <a:rPr lang="en-US" sz="1600" b="1">
                <a:solidFill>
                  <a:schemeClr val="accent6">
                    <a:lumMod val="75000"/>
                  </a:schemeClr>
                </a:solidFill>
                <a:latin typeface="Times New Roman" pitchFamily="18" charset="0"/>
                <a:cs typeface="Arial" charset="0"/>
              </a:rPr>
              <a:t>(~1.6 million ton/year)</a:t>
            </a:r>
          </a:p>
        </p:txBody>
      </p:sp>
      <p:sp>
        <p:nvSpPr>
          <p:cNvPr id="55" name="Text Box 35"/>
          <p:cNvSpPr txBox="1">
            <a:spLocks noChangeArrowheads="1"/>
          </p:cNvSpPr>
          <p:nvPr/>
        </p:nvSpPr>
        <p:spPr bwMode="auto">
          <a:xfrm>
            <a:off x="4648200" y="3124200"/>
            <a:ext cx="3490913" cy="338138"/>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600" b="1" i="1" dirty="0">
                <a:solidFill>
                  <a:schemeClr val="accent3">
                    <a:lumMod val="75000"/>
                  </a:schemeClr>
                </a:solidFill>
                <a:latin typeface="Times New Roman" pitchFamily="18" charset="0"/>
                <a:cs typeface="Arial" charset="0"/>
              </a:rPr>
              <a:t>Lantana </a:t>
            </a:r>
            <a:r>
              <a:rPr lang="en-US" sz="1600" b="1" i="1" dirty="0" err="1">
                <a:solidFill>
                  <a:schemeClr val="accent3">
                    <a:lumMod val="75000"/>
                  </a:schemeClr>
                </a:solidFill>
                <a:latin typeface="Times New Roman" pitchFamily="18" charset="0"/>
                <a:cs typeface="Arial" charset="0"/>
              </a:rPr>
              <a:t>camara</a:t>
            </a:r>
            <a:r>
              <a:rPr lang="en-US" sz="1600" b="1" i="1" dirty="0">
                <a:solidFill>
                  <a:schemeClr val="accent6">
                    <a:lumMod val="75000"/>
                  </a:schemeClr>
                </a:solidFill>
                <a:latin typeface="Times New Roman" pitchFamily="18" charset="0"/>
                <a:cs typeface="Arial" charset="0"/>
              </a:rPr>
              <a:t> </a:t>
            </a:r>
            <a:r>
              <a:rPr lang="en-US" sz="1600" b="1" dirty="0">
                <a:solidFill>
                  <a:schemeClr val="accent6">
                    <a:lumMod val="75000"/>
                  </a:schemeClr>
                </a:solidFill>
                <a:latin typeface="Times New Roman" pitchFamily="18" charset="0"/>
                <a:cs typeface="Arial" charset="0"/>
              </a:rPr>
              <a:t>(0.2 million ton/year)</a:t>
            </a:r>
          </a:p>
        </p:txBody>
      </p:sp>
      <p:sp>
        <p:nvSpPr>
          <p:cNvPr id="56" name="Text Box 36"/>
          <p:cNvSpPr txBox="1">
            <a:spLocks noChangeArrowheads="1"/>
          </p:cNvSpPr>
          <p:nvPr/>
        </p:nvSpPr>
        <p:spPr bwMode="auto">
          <a:xfrm>
            <a:off x="4724400" y="3657600"/>
            <a:ext cx="4343400" cy="584200"/>
          </a:xfrm>
          <a:prstGeom prst="rect">
            <a:avLst/>
          </a:prstGeom>
          <a:noFill/>
          <a:ln w="9525">
            <a:noFill/>
            <a:miter lim="800000"/>
            <a:headEnd/>
            <a:tailEnd/>
          </a:ln>
        </p:spPr>
        <p:txBody>
          <a:bodyPr>
            <a:spAutoFit/>
          </a:bodyPr>
          <a:lstStyle/>
          <a:p>
            <a:pPr fontAlgn="auto">
              <a:spcBef>
                <a:spcPts val="0"/>
              </a:spcBef>
              <a:spcAft>
                <a:spcPts val="0"/>
              </a:spcAft>
              <a:defRPr/>
            </a:pPr>
            <a:r>
              <a:rPr lang="en-US" sz="1600" b="1" i="1" kern="0" dirty="0" err="1">
                <a:solidFill>
                  <a:schemeClr val="accent6">
                    <a:lumMod val="75000"/>
                  </a:schemeClr>
                </a:solidFill>
                <a:latin typeface="Times New Roman" pitchFamily="18" charset="0"/>
                <a:cs typeface="Arial" charset="0"/>
              </a:rPr>
              <a:t>Jatropha</a:t>
            </a:r>
            <a:r>
              <a:rPr lang="en-US" sz="1600" b="1" i="1" kern="0" dirty="0">
                <a:solidFill>
                  <a:schemeClr val="accent6">
                    <a:lumMod val="75000"/>
                  </a:schemeClr>
                </a:solidFill>
                <a:latin typeface="Times New Roman" pitchFamily="18" charset="0"/>
                <a:cs typeface="Arial" charset="0"/>
              </a:rPr>
              <a:t> </a:t>
            </a:r>
            <a:r>
              <a:rPr lang="en-US" sz="1600" b="1" i="1" kern="0" dirty="0" err="1">
                <a:solidFill>
                  <a:schemeClr val="accent6">
                    <a:lumMod val="75000"/>
                  </a:schemeClr>
                </a:solidFill>
                <a:latin typeface="Times New Roman" pitchFamily="18" charset="0"/>
                <a:cs typeface="Times New Roman" pitchFamily="18" charset="0"/>
              </a:rPr>
              <a:t>curcas</a:t>
            </a:r>
            <a:r>
              <a:rPr lang="en-US" sz="1600" b="1" i="1" kern="0" dirty="0">
                <a:solidFill>
                  <a:schemeClr val="accent6">
                    <a:lumMod val="75000"/>
                  </a:schemeClr>
                </a:solidFill>
                <a:latin typeface="Times New Roman" pitchFamily="18" charset="0"/>
                <a:cs typeface="Times New Roman" pitchFamily="18" charset="0"/>
              </a:rPr>
              <a:t> </a:t>
            </a:r>
            <a:r>
              <a:rPr lang="en-US" sz="1600" b="1" kern="0" dirty="0">
                <a:solidFill>
                  <a:schemeClr val="accent6">
                    <a:lumMod val="75000"/>
                  </a:schemeClr>
                </a:solidFill>
                <a:latin typeface="Times New Roman" pitchFamily="18" charset="0"/>
                <a:cs typeface="Times New Roman" pitchFamily="18" charset="0"/>
              </a:rPr>
              <a:t>(200 thousand metric ton/year)</a:t>
            </a:r>
          </a:p>
          <a:p>
            <a:pPr fontAlgn="auto">
              <a:spcBef>
                <a:spcPts val="0"/>
              </a:spcBef>
              <a:spcAft>
                <a:spcPts val="0"/>
              </a:spcAft>
              <a:defRPr/>
            </a:pPr>
            <a:endParaRPr lang="en-US" sz="1600" i="1" kern="0" dirty="0">
              <a:solidFill>
                <a:schemeClr val="accent6">
                  <a:lumMod val="75000"/>
                </a:schemeClr>
              </a:solidFill>
              <a:latin typeface="Times New Roman" pitchFamily="18" charset="0"/>
              <a:cs typeface="Arial" charset="0"/>
            </a:endParaRPr>
          </a:p>
        </p:txBody>
      </p:sp>
      <p:sp>
        <p:nvSpPr>
          <p:cNvPr id="1053" name="Text Box 37"/>
          <p:cNvSpPr txBox="1">
            <a:spLocks noChangeArrowheads="1"/>
          </p:cNvSpPr>
          <p:nvPr/>
        </p:nvSpPr>
        <p:spPr bwMode="auto">
          <a:xfrm>
            <a:off x="4724400" y="4191000"/>
            <a:ext cx="4298950" cy="1754326"/>
          </a:xfrm>
          <a:prstGeom prst="rect">
            <a:avLst/>
          </a:prstGeom>
          <a:noFill/>
          <a:ln w="9525">
            <a:noFill/>
            <a:miter lim="800000"/>
            <a:headEnd/>
            <a:tailEnd/>
          </a:ln>
        </p:spPr>
        <p:txBody>
          <a:bodyPr wrap="square">
            <a:spAutoFit/>
          </a:bodyPr>
          <a:lstStyle/>
          <a:p>
            <a:r>
              <a:rPr lang="en-US" b="1" i="1" dirty="0">
                <a:solidFill>
                  <a:srgbClr val="FF0000"/>
                </a:solidFill>
                <a:latin typeface="Times New Roman" pitchFamily="18" charset="0"/>
                <a:cs typeface="Arial" pitchFamily="34" charset="0"/>
              </a:rPr>
              <a:t>Water hyacinth (</a:t>
            </a:r>
            <a:r>
              <a:rPr lang="en-IN" b="1" i="1" dirty="0">
                <a:solidFill>
                  <a:srgbClr val="FF0000"/>
                </a:solidFill>
                <a:latin typeface="Calibri" pitchFamily="34" charset="0"/>
              </a:rPr>
              <a:t>Eichhornia crassipes</a:t>
            </a:r>
            <a:r>
              <a:rPr lang="en-IN" b="1" i="1" dirty="0" smtClean="0">
                <a:solidFill>
                  <a:srgbClr val="FF0000"/>
                </a:solidFill>
                <a:latin typeface="Calibri" pitchFamily="34" charset="0"/>
              </a:rPr>
              <a:t>)</a:t>
            </a:r>
            <a:r>
              <a:rPr lang="en-US" dirty="0" smtClean="0">
                <a:solidFill>
                  <a:schemeClr val="tx2">
                    <a:lumMod val="60000"/>
                    <a:lumOff val="40000"/>
                  </a:schemeClr>
                </a:solidFill>
              </a:rPr>
              <a:t> growth rate of 17.5 metric tonnes per hectare per day</a:t>
            </a:r>
            <a:endParaRPr lang="en-US" b="1" i="1" dirty="0" smtClean="0">
              <a:solidFill>
                <a:schemeClr val="tx2">
                  <a:lumMod val="60000"/>
                  <a:lumOff val="40000"/>
                </a:schemeClr>
              </a:solidFill>
              <a:latin typeface="Times New Roman" pitchFamily="18" charset="0"/>
              <a:cs typeface="Arial" pitchFamily="34" charset="0"/>
            </a:endParaRPr>
          </a:p>
          <a:p>
            <a:endParaRPr lang="en-IN" b="1" i="1" dirty="0" smtClean="0">
              <a:solidFill>
                <a:srgbClr val="FF0000"/>
              </a:solidFill>
              <a:latin typeface="Calibri" pitchFamily="34" charset="0"/>
            </a:endParaRPr>
          </a:p>
          <a:p>
            <a:endParaRPr lang="en-IN" b="1" i="1" dirty="0" smtClean="0">
              <a:solidFill>
                <a:srgbClr val="FF0000"/>
              </a:solidFill>
              <a:latin typeface="Calibri" pitchFamily="34" charset="0"/>
            </a:endParaRPr>
          </a:p>
          <a:p>
            <a:endParaRPr lang="en-US" b="1" i="1" dirty="0">
              <a:solidFill>
                <a:srgbClr val="FF0000"/>
              </a:solidFill>
              <a:latin typeface="Times New Roman" pitchFamily="18" charset="0"/>
              <a:cs typeface="Arial" pitchFamily="34" charset="0"/>
            </a:endParaRPr>
          </a:p>
        </p:txBody>
      </p:sp>
      <p:cxnSp>
        <p:nvCxnSpPr>
          <p:cNvPr id="62" name="Straight Connector 61"/>
          <p:cNvCxnSpPr/>
          <p:nvPr/>
        </p:nvCxnSpPr>
        <p:spPr>
          <a:xfrm rot="16200000" flipV="1">
            <a:off x="2514601" y="4038601"/>
            <a:ext cx="3656012" cy="1586"/>
          </a:xfrm>
          <a:prstGeom prst="line">
            <a:avLst/>
          </a:prstGeom>
          <a:ln cmpd="dbl">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Line 33"/>
          <p:cNvSpPr>
            <a:spLocks noChangeShapeType="1"/>
          </p:cNvSpPr>
          <p:nvPr/>
        </p:nvSpPr>
        <p:spPr bwMode="auto">
          <a:xfrm>
            <a:off x="4343400" y="5867400"/>
            <a:ext cx="304800" cy="0"/>
          </a:xfrm>
          <a:prstGeom prst="line">
            <a:avLst/>
          </a:prstGeom>
          <a:noFill/>
          <a:ln w="9525" cmpd="dbl">
            <a:solidFill>
              <a:schemeClr val="accent1"/>
            </a:solidFill>
            <a:round/>
            <a:headEnd/>
            <a:tailEnd type="triangle" w="med" len="med"/>
          </a:ln>
        </p:spPr>
        <p:txBody>
          <a:bodyPr/>
          <a:lstStyle/>
          <a:p>
            <a:pPr fontAlgn="auto">
              <a:spcBef>
                <a:spcPts val="0"/>
              </a:spcBef>
              <a:spcAft>
                <a:spcPts val="0"/>
              </a:spcAft>
              <a:defRPr/>
            </a:pPr>
            <a:endParaRPr lang="en-US" sz="1600" b="1" kern="0">
              <a:solidFill>
                <a:schemeClr val="accent6">
                  <a:lumMod val="75000"/>
                </a:schemeClr>
              </a:solidFill>
              <a:latin typeface="Arial" charset="0"/>
              <a:cs typeface="Arial" charset="0"/>
            </a:endParaRPr>
          </a:p>
        </p:txBody>
      </p:sp>
      <p:sp>
        <p:nvSpPr>
          <p:cNvPr id="32" name="Text Box 37"/>
          <p:cNvSpPr txBox="1">
            <a:spLocks noChangeArrowheads="1"/>
          </p:cNvSpPr>
          <p:nvPr/>
        </p:nvSpPr>
        <p:spPr bwMode="auto">
          <a:xfrm>
            <a:off x="4876800" y="5181600"/>
            <a:ext cx="2571750" cy="338554"/>
          </a:xfrm>
          <a:prstGeom prst="rect">
            <a:avLst/>
          </a:prstGeom>
          <a:noFill/>
          <a:ln w="9525">
            <a:noFill/>
            <a:miter lim="800000"/>
            <a:headEnd/>
            <a:tailEnd/>
          </a:ln>
        </p:spPr>
        <p:txBody>
          <a:bodyPr wrap="square">
            <a:spAutoFit/>
          </a:bodyPr>
          <a:lstStyle/>
          <a:p>
            <a:pPr fontAlgn="auto">
              <a:spcBef>
                <a:spcPts val="0"/>
              </a:spcBef>
              <a:spcAft>
                <a:spcPts val="0"/>
              </a:spcAft>
              <a:defRPr/>
            </a:pPr>
            <a:r>
              <a:rPr lang="en-US" sz="1600" b="1" i="1" dirty="0" err="1">
                <a:solidFill>
                  <a:schemeClr val="accent3">
                    <a:lumMod val="75000"/>
                  </a:schemeClr>
                </a:solidFill>
                <a:latin typeface="Times New Roman" pitchFamily="18" charset="0"/>
                <a:cs typeface="Arial" charset="0"/>
              </a:rPr>
              <a:t>Parthenium</a:t>
            </a:r>
            <a:r>
              <a:rPr lang="en-US" sz="1600" b="1" i="1" dirty="0">
                <a:solidFill>
                  <a:schemeClr val="accent3">
                    <a:lumMod val="75000"/>
                  </a:schemeClr>
                </a:solidFill>
                <a:latin typeface="Times New Roman" pitchFamily="18" charset="0"/>
                <a:cs typeface="Arial" charset="0"/>
              </a:rPr>
              <a:t> </a:t>
            </a:r>
            <a:r>
              <a:rPr lang="en-US" sz="1600" b="1" i="1" dirty="0" err="1">
                <a:solidFill>
                  <a:schemeClr val="accent3">
                    <a:lumMod val="75000"/>
                  </a:schemeClr>
                </a:solidFill>
                <a:latin typeface="Times New Roman" pitchFamily="18" charset="0"/>
                <a:cs typeface="Arial" charset="0"/>
              </a:rPr>
              <a:t>hysterophorous</a:t>
            </a:r>
            <a:endParaRPr lang="en-US" sz="1600" b="1" i="1" dirty="0">
              <a:solidFill>
                <a:schemeClr val="accent3">
                  <a:lumMod val="75000"/>
                </a:schemeClr>
              </a:solidFill>
              <a:latin typeface="Times New Roman" pitchFamily="18" charset="0"/>
              <a:cs typeface="Arial" charset="0"/>
            </a:endParaRPr>
          </a:p>
        </p:txBody>
      </p:sp>
      <p:sp>
        <p:nvSpPr>
          <p:cNvPr id="28" name="Line 33"/>
          <p:cNvSpPr>
            <a:spLocks noChangeShapeType="1"/>
          </p:cNvSpPr>
          <p:nvPr/>
        </p:nvSpPr>
        <p:spPr bwMode="auto">
          <a:xfrm>
            <a:off x="4343400" y="5257800"/>
            <a:ext cx="609600" cy="45719"/>
          </a:xfrm>
          <a:prstGeom prst="line">
            <a:avLst/>
          </a:prstGeom>
          <a:noFill/>
          <a:ln w="9525" cmpd="dbl">
            <a:solidFill>
              <a:schemeClr val="accent1"/>
            </a:solidFill>
            <a:round/>
            <a:headEnd/>
            <a:tailEnd type="triangle" w="med" len="med"/>
          </a:ln>
        </p:spPr>
        <p:txBody>
          <a:bodyPr/>
          <a:lstStyle/>
          <a:p>
            <a:pPr fontAlgn="auto">
              <a:spcBef>
                <a:spcPts val="0"/>
              </a:spcBef>
              <a:spcAft>
                <a:spcPts val="0"/>
              </a:spcAft>
              <a:defRPr/>
            </a:pPr>
            <a:endParaRPr lang="en-US" sz="1600" b="1" kern="0">
              <a:solidFill>
                <a:schemeClr val="accent6">
                  <a:lumMod val="75000"/>
                </a:schemeClr>
              </a:solidFill>
              <a:latin typeface="Arial" charset="0"/>
              <a:cs typeface="Arial" charset="0"/>
            </a:endParaRPr>
          </a:p>
        </p:txBody>
      </p:sp>
      <p:sp>
        <p:nvSpPr>
          <p:cNvPr id="30" name="Text Box 37"/>
          <p:cNvSpPr txBox="1">
            <a:spLocks noChangeArrowheads="1"/>
          </p:cNvSpPr>
          <p:nvPr/>
        </p:nvSpPr>
        <p:spPr bwMode="auto">
          <a:xfrm>
            <a:off x="4876800" y="5638800"/>
            <a:ext cx="2667000" cy="338554"/>
          </a:xfrm>
          <a:prstGeom prst="rect">
            <a:avLst/>
          </a:prstGeom>
          <a:noFill/>
          <a:ln w="9525">
            <a:noFill/>
            <a:miter lim="800000"/>
            <a:headEnd/>
            <a:tailEnd/>
          </a:ln>
        </p:spPr>
        <p:txBody>
          <a:bodyPr wrap="square">
            <a:spAutoFit/>
          </a:bodyPr>
          <a:lstStyle/>
          <a:p>
            <a:pPr fontAlgn="auto">
              <a:spcBef>
                <a:spcPts val="0"/>
              </a:spcBef>
              <a:spcAft>
                <a:spcPts val="0"/>
              </a:spcAft>
              <a:defRPr/>
            </a:pPr>
            <a:r>
              <a:rPr lang="en-US" sz="1600" b="1" i="1" dirty="0" err="1" smtClean="0">
                <a:solidFill>
                  <a:schemeClr val="accent3">
                    <a:lumMod val="75000"/>
                  </a:schemeClr>
                </a:solidFill>
                <a:latin typeface="Times New Roman" pitchFamily="18" charset="0"/>
                <a:cs typeface="Arial" charset="0"/>
              </a:rPr>
              <a:t>Pomgamia</a:t>
            </a:r>
            <a:endParaRPr lang="en-US" sz="1600" b="1" i="1" dirty="0">
              <a:solidFill>
                <a:schemeClr val="accent3">
                  <a:lumMod val="75000"/>
                </a:schemeClr>
              </a:solidFill>
              <a:latin typeface="Times New Roman" pitchFamily="18" charset="0"/>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8663" name="Group 55"/>
          <p:cNvGraphicFramePr>
            <a:graphicFrameLocks noGrp="1"/>
          </p:cNvGraphicFramePr>
          <p:nvPr>
            <p:ph idx="4294967295"/>
          </p:nvPr>
        </p:nvGraphicFramePr>
        <p:xfrm>
          <a:off x="762000" y="1219200"/>
          <a:ext cx="7696200" cy="4806635"/>
        </p:xfrm>
        <a:graphic>
          <a:graphicData uri="http://schemas.openxmlformats.org/drawingml/2006/table">
            <a:tbl>
              <a:tblPr/>
              <a:tblGrid>
                <a:gridCol w="2438400"/>
                <a:gridCol w="1676400"/>
                <a:gridCol w="2362200"/>
                <a:gridCol w="1219200"/>
              </a:tblGrid>
              <a:tr h="8016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909FF"/>
                          </a:solidFill>
                          <a:effectLst/>
                          <a:latin typeface="Arial" pitchFamily="34" charset="0"/>
                          <a:cs typeface="Times New Roman" pitchFamily="18" charset="0"/>
                        </a:rPr>
                        <a:t>Agricultural waste</a:t>
                      </a:r>
                      <a:endParaRPr kumimoji="0" lang="en-US" sz="2400" b="1" i="0" u="none" strike="noStrike" cap="none" normalizeH="0" baseline="0" dirty="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Cellulose</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Hemicellulose</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909FF"/>
                          </a:solidFill>
                          <a:effectLst/>
                          <a:latin typeface="Arial" pitchFamily="34" charset="0"/>
                          <a:cs typeface="Times New Roman" pitchFamily="18" charset="0"/>
                        </a:rPr>
                        <a:t>Lignin</a:t>
                      </a:r>
                      <a:endParaRPr kumimoji="0" lang="en-US" sz="2400" b="1" i="0" u="none" strike="noStrike" cap="none" normalizeH="0" baseline="0" dirty="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4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Oilseed</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36</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24</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909FF"/>
                          </a:solidFill>
                          <a:effectLst/>
                          <a:latin typeface="Arial" pitchFamily="34" charset="0"/>
                          <a:cs typeface="Times New Roman" pitchFamily="18" charset="0"/>
                        </a:rPr>
                        <a:t>7</a:t>
                      </a:r>
                      <a:endParaRPr kumimoji="0" lang="en-US" sz="2400" b="1" i="0" u="none" strike="noStrike" cap="none" normalizeH="0" baseline="0" dirty="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49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Maize straw</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25.6</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28.11</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34.87</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49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Rice straw</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38.6</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19.7</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13.6</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49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Wheat straw</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24</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47</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7.5</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635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Rice husk</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28.6</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28.6</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24.4</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572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Arial" pitchFamily="34" charset="0"/>
                        </a:rPr>
                        <a:t>Water Hyacinth</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909FF"/>
                          </a:solidFill>
                          <a:effectLst/>
                          <a:latin typeface="Arial" pitchFamily="34" charset="0"/>
                          <a:cs typeface="Arial" pitchFamily="34" charset="0"/>
                        </a:rPr>
                        <a:t>25</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0000"/>
                          </a:solidFill>
                          <a:effectLst/>
                          <a:latin typeface="Arial" pitchFamily="34" charset="0"/>
                          <a:cs typeface="Arial" pitchFamily="34" charset="0"/>
                        </a:rPr>
                        <a:t>35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909FF"/>
                          </a:solidFill>
                          <a:effectLst/>
                          <a:latin typeface="Arial" pitchFamily="34" charset="0"/>
                          <a:cs typeface="Arial" pitchFamily="34" charset="0"/>
                        </a:rPr>
                        <a:t>35</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0000"/>
                          </a:solidFill>
                          <a:effectLst/>
                          <a:latin typeface="Arial" pitchFamily="34" charset="0"/>
                          <a:cs typeface="Arial" pitchFamily="34" charset="0"/>
                        </a:rPr>
                        <a:t>33.5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909FF"/>
                          </a:solidFill>
                          <a:effectLst/>
                          <a:latin typeface="Arial" pitchFamily="34" charset="0"/>
                          <a:cs typeface="Arial" pitchFamily="34" charset="0"/>
                        </a:rPr>
                        <a:t>10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0000"/>
                          </a:solidFill>
                          <a:effectLst/>
                          <a:latin typeface="Arial" pitchFamily="34" charset="0"/>
                          <a:cs typeface="Arial" pitchFamily="34" charset="0"/>
                        </a:rPr>
                        <a:t>15.50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49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Jute waste</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909FF"/>
                          </a:solidFill>
                          <a:effectLst/>
                          <a:latin typeface="Arial" pitchFamily="34" charset="0"/>
                          <a:cs typeface="Times New Roman" pitchFamily="18" charset="0"/>
                        </a:rPr>
                        <a:t>61</a:t>
                      </a:r>
                      <a:endParaRPr kumimoji="0" lang="en-US" sz="2400" b="1" i="0" u="none" strike="noStrike" cap="none" normalizeH="0" baseline="0" dirty="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909FF"/>
                          </a:solidFill>
                          <a:effectLst/>
                          <a:latin typeface="Arial" pitchFamily="34" charset="0"/>
                          <a:cs typeface="Times New Roman" pitchFamily="18" charset="0"/>
                        </a:rPr>
                        <a:t>7</a:t>
                      </a:r>
                      <a:endParaRPr kumimoji="0" lang="en-US" sz="2400" b="1" i="0" u="none" strike="noStrike" cap="none" normalizeH="0" baseline="0" dirty="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909FF"/>
                          </a:solidFill>
                          <a:effectLst/>
                          <a:latin typeface="Arial" pitchFamily="34" charset="0"/>
                          <a:cs typeface="Times New Roman" pitchFamily="18" charset="0"/>
                        </a:rPr>
                        <a:t>12</a:t>
                      </a:r>
                      <a:endParaRPr kumimoji="0" lang="en-US" sz="2400" b="1" i="0" u="none" strike="noStrike" cap="none" normalizeH="0" baseline="0" smtClean="0">
                        <a:ln>
                          <a:noFill/>
                        </a:ln>
                        <a:solidFill>
                          <a:srgbClr val="0909FF"/>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22577" name="Rectangle 2"/>
          <p:cNvPicPr>
            <a:picLocks noGrp="1" noChangeArrowheads="1"/>
          </p:cNvPicPr>
          <p:nvPr>
            <p:ph type="ctrTitle" idx="4294967295"/>
          </p:nvPr>
        </p:nvPicPr>
        <p:blipFill>
          <a:blip r:embed="rId2"/>
          <a:srcRect/>
          <a:stretch>
            <a:fillRect/>
          </a:stretch>
        </p:blipFill>
        <p:spPr>
          <a:xfrm>
            <a:off x="682625" y="-6350"/>
            <a:ext cx="8547100" cy="1023938"/>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Selection of Lignocellulosic </a:t>
            </a:r>
            <a:r>
              <a:rPr lang="en-US" dirty="0" smtClean="0"/>
              <a:t>Material?</a:t>
            </a: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Water </a:t>
            </a:r>
            <a:r>
              <a:rPr lang="en-US" sz="2000" dirty="0">
                <a:latin typeface="Times New Roman" pitchFamily="18" charset="0"/>
                <a:cs typeface="Times New Roman" pitchFamily="18" charset="0"/>
              </a:rPr>
              <a:t>Hyacinth (Eichhornia crassipes) has high percentage of hemi-cellulose (</a:t>
            </a:r>
            <a:r>
              <a:rPr lang="en-US" sz="2000" dirty="0" smtClean="0">
                <a:latin typeface="Times New Roman" pitchFamily="18" charset="0"/>
                <a:cs typeface="Times New Roman" pitchFamily="18" charset="0"/>
              </a:rPr>
              <a:t>33.5 to 35%) content </a:t>
            </a:r>
            <a:r>
              <a:rPr lang="en-US" sz="2000" dirty="0">
                <a:latin typeface="Times New Roman" pitchFamily="18" charset="0"/>
                <a:cs typeface="Times New Roman" pitchFamily="18" charset="0"/>
              </a:rPr>
              <a:t>in comparison to other available lignocellulosic biomass</a:t>
            </a:r>
            <a:r>
              <a:rPr lang="en-US" sz="2000" dirty="0" smtClean="0">
                <a:latin typeface="Times New Roman" pitchFamily="18" charset="0"/>
                <a:cs typeface="Times New Roman" pitchFamily="18" charset="0"/>
              </a:rPr>
              <a:t>.</a:t>
            </a:r>
          </a:p>
          <a:p>
            <a:r>
              <a:rPr lang="en-US" sz="2000" dirty="0">
                <a:latin typeface="Times New Roman" pitchFamily="18" charset="0"/>
                <a:cs typeface="Times New Roman" pitchFamily="18" charset="0"/>
              </a:rPr>
              <a:t> The only source of xylose, a </a:t>
            </a:r>
            <a:r>
              <a:rPr lang="en-US" sz="2000" dirty="0" smtClean="0">
                <a:latin typeface="Times New Roman" pitchFamily="18" charset="0"/>
                <a:cs typeface="Times New Roman" pitchFamily="18" charset="0"/>
              </a:rPr>
              <a:t>pentose sugar </a:t>
            </a:r>
            <a:r>
              <a:rPr lang="en-US" sz="2000" dirty="0">
                <a:latin typeface="Times New Roman" pitchFamily="18" charset="0"/>
                <a:cs typeface="Times New Roman" pitchFamily="18" charset="0"/>
              </a:rPr>
              <a:t>is Hemicellulose, </a:t>
            </a:r>
            <a:r>
              <a:rPr lang="en-US" sz="2000" dirty="0" smtClean="0">
                <a:latin typeface="Times New Roman" pitchFamily="18" charset="0"/>
                <a:cs typeface="Times New Roman" pitchFamily="18" charset="0"/>
              </a:rPr>
              <a:t>on </a:t>
            </a:r>
            <a:r>
              <a:rPr lang="en-US" sz="2000" dirty="0">
                <a:latin typeface="Times New Roman" pitchFamily="18" charset="0"/>
                <a:cs typeface="Times New Roman" pitchFamily="18" charset="0"/>
              </a:rPr>
              <a:t>fermentation of which yields our </a:t>
            </a:r>
            <a:r>
              <a:rPr lang="en-US" sz="2000" dirty="0" smtClean="0">
                <a:latin typeface="Times New Roman" pitchFamily="18" charset="0"/>
                <a:cs typeface="Times New Roman" pitchFamily="18" charset="0"/>
              </a:rPr>
              <a:t>desired </a:t>
            </a:r>
            <a:r>
              <a:rPr lang="en-US" sz="2000" dirty="0">
                <a:latin typeface="Times New Roman" pitchFamily="18" charset="0"/>
                <a:cs typeface="Times New Roman" pitchFamily="18" charset="0"/>
              </a:rPr>
              <a:t>product Xylitol</a:t>
            </a:r>
            <a:r>
              <a:rPr lang="en-US" sz="2000" dirty="0" smtClean="0">
                <a:latin typeface="Times New Roman" pitchFamily="18" charset="0"/>
                <a:cs typeface="Times New Roman" pitchFamily="18" charset="0"/>
              </a:rPr>
              <a:t>.</a:t>
            </a:r>
          </a:p>
          <a:p>
            <a:r>
              <a:rPr lang="en-US" sz="2000" dirty="0">
                <a:latin typeface="Times New Roman" pitchFamily="18" charset="0"/>
                <a:cs typeface="Times New Roman" pitchFamily="18" charset="0"/>
              </a:rPr>
              <a:t> fast growing noxious weed, a cheap substrate, abundantly available, </a:t>
            </a:r>
            <a:r>
              <a:rPr lang="en-US" sz="2000" dirty="0" smtClean="0">
                <a:latin typeface="Times New Roman" pitchFamily="18" charset="0"/>
                <a:cs typeface="Times New Roman" pitchFamily="18" charset="0"/>
              </a:rPr>
              <a:t>non </a:t>
            </a:r>
            <a:r>
              <a:rPr lang="en-US" sz="2000" dirty="0">
                <a:latin typeface="Times New Roman" pitchFamily="18" charset="0"/>
                <a:cs typeface="Times New Roman" pitchFamily="18" charset="0"/>
              </a:rPr>
              <a:t>edible,   can be considered for conversion to a value added </a:t>
            </a:r>
            <a:r>
              <a:rPr lang="en-US" sz="2000" dirty="0" smtClean="0">
                <a:latin typeface="Times New Roman" pitchFamily="18" charset="0"/>
                <a:cs typeface="Times New Roman" pitchFamily="18" charset="0"/>
              </a:rPr>
              <a:t>product </a:t>
            </a:r>
            <a:r>
              <a:rPr lang="en-US" sz="2000" dirty="0" err="1">
                <a:latin typeface="Times New Roman" pitchFamily="18" charset="0"/>
                <a:cs typeface="Times New Roman" pitchFamily="18" charset="0"/>
              </a:rPr>
              <a:t>Xylitol</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 first by </a:t>
            </a:r>
            <a:r>
              <a:rPr lang="en-US" sz="2000" dirty="0" smtClean="0">
                <a:latin typeface="Times New Roman" pitchFamily="18" charset="0"/>
                <a:cs typeface="Times New Roman" pitchFamily="18" charset="0"/>
              </a:rPr>
              <a:t>acid </a:t>
            </a:r>
            <a:r>
              <a:rPr lang="en-US" sz="2000" dirty="0">
                <a:latin typeface="Times New Roman" pitchFamily="18" charset="0"/>
                <a:cs typeface="Times New Roman" pitchFamily="18" charset="0"/>
              </a:rPr>
              <a:t>hydrolysis and then fermentation.</a:t>
            </a:r>
          </a:p>
          <a:p>
            <a:pPr>
              <a:buNone/>
            </a:pPr>
            <a:r>
              <a:rPr lang="en-US" sz="2000"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Very few research </a:t>
            </a:r>
            <a:r>
              <a:rPr lang="en-US" sz="2000" b="1" dirty="0">
                <a:latin typeface="Times New Roman" pitchFamily="18" charset="0"/>
                <a:cs typeface="Times New Roman" pitchFamily="18" charset="0"/>
              </a:rPr>
              <a:t>work is recorded on the conversion of Xylitol   </a:t>
            </a:r>
          </a:p>
          <a:p>
            <a:pPr>
              <a:buNone/>
            </a:pPr>
            <a:r>
              <a:rPr lang="en-US" sz="2000" b="1" dirty="0">
                <a:latin typeface="Times New Roman" pitchFamily="18" charset="0"/>
                <a:cs typeface="Times New Roman" pitchFamily="18" charset="0"/>
              </a:rPr>
              <a:t>      from water hyacinth biomass till date.</a:t>
            </a:r>
          </a:p>
          <a:p>
            <a:pPr>
              <a:buNone/>
            </a:pPr>
            <a:r>
              <a:rPr lang="en-US" sz="2000" b="1" dirty="0">
                <a:latin typeface="Times New Roman" pitchFamily="18" charset="0"/>
                <a:cs typeface="Times New Roman" pitchFamily="18" charset="0"/>
              </a:rPr>
              <a:t> </a:t>
            </a:r>
          </a:p>
        </p:txBody>
      </p:sp>
      <p:pic>
        <p:nvPicPr>
          <p:cNvPr id="6" name="Picture 5" descr="C:\Documents and Settings\Administrator\Desktop\water_hyacinth_farm_pond_plants1.jpg"/>
          <p:cNvPicPr/>
          <p:nvPr/>
        </p:nvPicPr>
        <p:blipFill>
          <a:blip r:embed="rId2"/>
          <a:srcRect/>
          <a:stretch>
            <a:fillRect/>
          </a:stretch>
        </p:blipFill>
        <p:spPr bwMode="auto">
          <a:xfrm>
            <a:off x="6324600" y="4724400"/>
            <a:ext cx="2590800" cy="2133600"/>
          </a:xfrm>
          <a:prstGeom prst="rect">
            <a:avLst/>
          </a:prstGeom>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rtlCol="0">
            <a:normAutofit fontScale="90000"/>
          </a:bodyPr>
          <a:lstStyle/>
          <a:p>
            <a:pPr eaLnBrk="1" fontAlgn="auto" hangingPunct="1">
              <a:spcAft>
                <a:spcPts val="0"/>
              </a:spcAft>
              <a:defRPr/>
            </a:pPr>
            <a:r>
              <a:rPr lang="en-US" dirty="0" smtClean="0"/>
              <a:t>Generalized view of a Plant Cell Wall composition</a:t>
            </a:r>
            <a:endParaRPr lang="en-US" dirty="0"/>
          </a:p>
        </p:txBody>
      </p:sp>
      <p:pic>
        <p:nvPicPr>
          <p:cNvPr id="25603" name="Picture 4" descr="http://ars.els-cdn.com/content/image/1-s2.0-S036012851200007X-gr2.jpg"/>
          <p:cNvPicPr>
            <a:picLocks noChangeAspect="1" noChangeArrowheads="1"/>
          </p:cNvPicPr>
          <p:nvPr/>
        </p:nvPicPr>
        <p:blipFill>
          <a:blip r:embed="rId2"/>
          <a:srcRect/>
          <a:stretch>
            <a:fillRect/>
          </a:stretch>
        </p:blipFill>
        <p:spPr bwMode="auto">
          <a:xfrm>
            <a:off x="1143000" y="2057400"/>
            <a:ext cx="5610225" cy="4010025"/>
          </a:xfrm>
          <a:prstGeom prst="rect">
            <a:avLst/>
          </a:prstGeom>
          <a:noFill/>
          <a:ln w="9525">
            <a:noFill/>
            <a:miter lim="800000"/>
            <a:headEnd/>
            <a:tailEnd/>
          </a:ln>
        </p:spPr>
      </p:pic>
      <p:sp>
        <p:nvSpPr>
          <p:cNvPr id="25604" name="Content Placeholder 4"/>
          <p:cNvSpPr>
            <a:spLocks noGrp="1"/>
          </p:cNvSpPr>
          <p:nvPr>
            <p:ph idx="1"/>
          </p:nvPr>
        </p:nvSpPr>
        <p:spPr>
          <a:xfrm>
            <a:off x="457200" y="1600200"/>
            <a:ext cx="8229600" cy="5105400"/>
          </a:xfrm>
        </p:spPr>
        <p:txBody>
          <a:bodyPr/>
          <a:lstStyle/>
          <a:p>
            <a:pPr eaLnBrk="1" hangingPunct="1">
              <a:buNone/>
            </a:pP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0"/>
            <a:ext cx="5181600" cy="381000"/>
          </a:xfrm>
        </p:spPr>
        <p:txBody>
          <a:bodyPr>
            <a:normAutofit fontScale="90000"/>
          </a:bodyPr>
          <a:lstStyle/>
          <a:p>
            <a:r>
              <a:rPr lang="en-US" dirty="0" smtClean="0"/>
              <a:t>FLOW DIAGRAM </a:t>
            </a:r>
            <a:endParaRPr lang="en-US" dirty="0"/>
          </a:p>
        </p:txBody>
      </p:sp>
      <p:sp>
        <p:nvSpPr>
          <p:cNvPr id="1029" name="AutoShape 5"/>
          <p:cNvSpPr>
            <a:spLocks noChangeAspect="1" noChangeArrowheads="1" noTextEdit="1"/>
          </p:cNvSpPr>
          <p:nvPr/>
        </p:nvSpPr>
        <p:spPr bwMode="auto">
          <a:xfrm>
            <a:off x="2895600" y="761997"/>
            <a:ext cx="3657607" cy="60960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1" name="Rectangle 7"/>
          <p:cNvSpPr>
            <a:spLocks noChangeArrowheads="1"/>
          </p:cNvSpPr>
          <p:nvPr/>
        </p:nvSpPr>
        <p:spPr bwMode="auto">
          <a:xfrm>
            <a:off x="2895600" y="761997"/>
            <a:ext cx="111125"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124" name="Group 100"/>
          <p:cNvGrpSpPr>
            <a:grpSpLocks/>
          </p:cNvGrpSpPr>
          <p:nvPr/>
        </p:nvGrpSpPr>
        <p:grpSpPr bwMode="auto">
          <a:xfrm>
            <a:off x="4965704" y="1174305"/>
            <a:ext cx="254001" cy="452092"/>
            <a:chOff x="3080" y="1140"/>
            <a:chExt cx="160" cy="250"/>
          </a:xfrm>
        </p:grpSpPr>
        <p:sp>
          <p:nvSpPr>
            <p:cNvPr id="1032" name="Freeform 8"/>
            <p:cNvSpPr>
              <a:spLocks/>
            </p:cNvSpPr>
            <p:nvPr/>
          </p:nvSpPr>
          <p:spPr bwMode="auto">
            <a:xfrm>
              <a:off x="3089" y="1151"/>
              <a:ext cx="151" cy="239"/>
            </a:xfrm>
            <a:custGeom>
              <a:avLst/>
              <a:gdLst/>
              <a:ahLst/>
              <a:cxnLst>
                <a:cxn ang="0">
                  <a:pos x="0" y="179"/>
                </a:cxn>
                <a:cxn ang="0">
                  <a:pos x="38" y="179"/>
                </a:cxn>
                <a:cxn ang="0">
                  <a:pos x="38" y="0"/>
                </a:cxn>
                <a:cxn ang="0">
                  <a:pos x="113" y="0"/>
                </a:cxn>
                <a:cxn ang="0">
                  <a:pos x="113" y="179"/>
                </a:cxn>
                <a:cxn ang="0">
                  <a:pos x="151" y="179"/>
                </a:cxn>
                <a:cxn ang="0">
                  <a:pos x="75" y="239"/>
                </a:cxn>
                <a:cxn ang="0">
                  <a:pos x="0" y="179"/>
                </a:cxn>
              </a:cxnLst>
              <a:rect l="0" t="0" r="r" b="b"/>
              <a:pathLst>
                <a:path w="151" h="239">
                  <a:moveTo>
                    <a:pt x="0" y="179"/>
                  </a:moveTo>
                  <a:lnTo>
                    <a:pt x="38" y="179"/>
                  </a:lnTo>
                  <a:lnTo>
                    <a:pt x="38" y="0"/>
                  </a:lnTo>
                  <a:lnTo>
                    <a:pt x="113" y="0"/>
                  </a:lnTo>
                  <a:lnTo>
                    <a:pt x="113" y="179"/>
                  </a:lnTo>
                  <a:lnTo>
                    <a:pt x="151" y="179"/>
                  </a:lnTo>
                  <a:lnTo>
                    <a:pt x="75" y="239"/>
                  </a:lnTo>
                  <a:lnTo>
                    <a:pt x="0" y="179"/>
                  </a:lnTo>
                  <a:close/>
                </a:path>
              </a:pathLst>
            </a:custGeom>
            <a:solidFill>
              <a:srgbClr val="7F7F7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3" name="Rectangle 9"/>
            <p:cNvSpPr>
              <a:spLocks noChangeArrowheads="1"/>
            </p:cNvSpPr>
            <p:nvPr/>
          </p:nvSpPr>
          <p:spPr bwMode="auto">
            <a:xfrm>
              <a:off x="3080" y="1140"/>
              <a:ext cx="152" cy="13"/>
            </a:xfrm>
            <a:prstGeom prst="rect">
              <a:avLst/>
            </a:prstGeom>
            <a:solidFill>
              <a:srgbClr val="66666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 name="Rectangle 10"/>
            <p:cNvSpPr>
              <a:spLocks noChangeArrowheads="1"/>
            </p:cNvSpPr>
            <p:nvPr/>
          </p:nvSpPr>
          <p:spPr bwMode="auto">
            <a:xfrm>
              <a:off x="3080" y="1153"/>
              <a:ext cx="152" cy="8"/>
            </a:xfrm>
            <a:prstGeom prst="rect">
              <a:avLst/>
            </a:prstGeom>
            <a:solidFill>
              <a:srgbClr val="64646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 name="Rectangle 11"/>
            <p:cNvSpPr>
              <a:spLocks noChangeArrowheads="1"/>
            </p:cNvSpPr>
            <p:nvPr/>
          </p:nvSpPr>
          <p:spPr bwMode="auto">
            <a:xfrm>
              <a:off x="3080" y="1161"/>
              <a:ext cx="152" cy="6"/>
            </a:xfrm>
            <a:prstGeom prst="rect">
              <a:avLst/>
            </a:prstGeom>
            <a:solidFill>
              <a:srgbClr val="62626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 name="Rectangle 12"/>
            <p:cNvSpPr>
              <a:spLocks noChangeArrowheads="1"/>
            </p:cNvSpPr>
            <p:nvPr/>
          </p:nvSpPr>
          <p:spPr bwMode="auto">
            <a:xfrm>
              <a:off x="3080" y="1167"/>
              <a:ext cx="152" cy="4"/>
            </a:xfrm>
            <a:prstGeom prst="rect">
              <a:avLst/>
            </a:prstGeom>
            <a:solidFill>
              <a:srgbClr val="60606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7" name="Rectangle 13"/>
            <p:cNvSpPr>
              <a:spLocks noChangeArrowheads="1"/>
            </p:cNvSpPr>
            <p:nvPr/>
          </p:nvSpPr>
          <p:spPr bwMode="auto">
            <a:xfrm>
              <a:off x="3080" y="1171"/>
              <a:ext cx="152" cy="4"/>
            </a:xfrm>
            <a:prstGeom prst="rect">
              <a:avLst/>
            </a:prstGeom>
            <a:solidFill>
              <a:srgbClr val="5E5E5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8" name="Rectangle 14"/>
            <p:cNvSpPr>
              <a:spLocks noChangeArrowheads="1"/>
            </p:cNvSpPr>
            <p:nvPr/>
          </p:nvSpPr>
          <p:spPr bwMode="auto">
            <a:xfrm>
              <a:off x="3080" y="1175"/>
              <a:ext cx="152" cy="4"/>
            </a:xfrm>
            <a:prstGeom prst="rect">
              <a:avLst/>
            </a:prstGeom>
            <a:solidFill>
              <a:srgbClr val="5C5C5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9" name="Rectangle 15"/>
            <p:cNvSpPr>
              <a:spLocks noChangeArrowheads="1"/>
            </p:cNvSpPr>
            <p:nvPr/>
          </p:nvSpPr>
          <p:spPr bwMode="auto">
            <a:xfrm>
              <a:off x="3080" y="1179"/>
              <a:ext cx="152" cy="3"/>
            </a:xfrm>
            <a:prstGeom prst="rect">
              <a:avLst/>
            </a:prstGeom>
            <a:solidFill>
              <a:srgbClr val="5A5A5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0" name="Rectangle 16"/>
            <p:cNvSpPr>
              <a:spLocks noChangeArrowheads="1"/>
            </p:cNvSpPr>
            <p:nvPr/>
          </p:nvSpPr>
          <p:spPr bwMode="auto">
            <a:xfrm>
              <a:off x="3080" y="1182"/>
              <a:ext cx="152" cy="4"/>
            </a:xfrm>
            <a:prstGeom prst="rect">
              <a:avLst/>
            </a:prstGeom>
            <a:solidFill>
              <a:srgbClr val="58585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1" name="Rectangle 17"/>
            <p:cNvSpPr>
              <a:spLocks noChangeArrowheads="1"/>
            </p:cNvSpPr>
            <p:nvPr/>
          </p:nvSpPr>
          <p:spPr bwMode="auto">
            <a:xfrm>
              <a:off x="3080" y="1186"/>
              <a:ext cx="152" cy="1"/>
            </a:xfrm>
            <a:prstGeom prst="rect">
              <a:avLst/>
            </a:prstGeom>
            <a:solidFill>
              <a:srgbClr val="56565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2" name="Rectangle 18"/>
            <p:cNvSpPr>
              <a:spLocks noChangeArrowheads="1"/>
            </p:cNvSpPr>
            <p:nvPr/>
          </p:nvSpPr>
          <p:spPr bwMode="auto">
            <a:xfrm>
              <a:off x="3080" y="1187"/>
              <a:ext cx="152" cy="3"/>
            </a:xfrm>
            <a:prstGeom prst="rect">
              <a:avLst/>
            </a:prstGeom>
            <a:solidFill>
              <a:srgbClr val="54545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3" name="Rectangle 19"/>
            <p:cNvSpPr>
              <a:spLocks noChangeArrowheads="1"/>
            </p:cNvSpPr>
            <p:nvPr/>
          </p:nvSpPr>
          <p:spPr bwMode="auto">
            <a:xfrm>
              <a:off x="3080" y="1190"/>
              <a:ext cx="152" cy="3"/>
            </a:xfrm>
            <a:prstGeom prst="rect">
              <a:avLst/>
            </a:prstGeom>
            <a:solidFill>
              <a:srgbClr val="52525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4" name="Rectangle 20"/>
            <p:cNvSpPr>
              <a:spLocks noChangeArrowheads="1"/>
            </p:cNvSpPr>
            <p:nvPr/>
          </p:nvSpPr>
          <p:spPr bwMode="auto">
            <a:xfrm>
              <a:off x="3080" y="1193"/>
              <a:ext cx="152" cy="2"/>
            </a:xfrm>
            <a:prstGeom prst="rect">
              <a:avLst/>
            </a:prstGeom>
            <a:solidFill>
              <a:srgbClr val="50505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5" name="Rectangle 21"/>
            <p:cNvSpPr>
              <a:spLocks noChangeArrowheads="1"/>
            </p:cNvSpPr>
            <p:nvPr/>
          </p:nvSpPr>
          <p:spPr bwMode="auto">
            <a:xfrm>
              <a:off x="3080" y="1195"/>
              <a:ext cx="152" cy="3"/>
            </a:xfrm>
            <a:prstGeom prst="rect">
              <a:avLst/>
            </a:prstGeom>
            <a:solidFill>
              <a:srgbClr val="4E4E4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6" name="Rectangle 22"/>
            <p:cNvSpPr>
              <a:spLocks noChangeArrowheads="1"/>
            </p:cNvSpPr>
            <p:nvPr/>
          </p:nvSpPr>
          <p:spPr bwMode="auto">
            <a:xfrm>
              <a:off x="3080" y="1198"/>
              <a:ext cx="152" cy="1"/>
            </a:xfrm>
            <a:prstGeom prst="rect">
              <a:avLst/>
            </a:prstGeom>
            <a:solidFill>
              <a:srgbClr val="4C4C4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7" name="Rectangle 23"/>
            <p:cNvSpPr>
              <a:spLocks noChangeArrowheads="1"/>
            </p:cNvSpPr>
            <p:nvPr/>
          </p:nvSpPr>
          <p:spPr bwMode="auto">
            <a:xfrm>
              <a:off x="3080" y="1199"/>
              <a:ext cx="152" cy="3"/>
            </a:xfrm>
            <a:prstGeom prst="rect">
              <a:avLst/>
            </a:prstGeom>
            <a:solidFill>
              <a:srgbClr val="4A4A4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8" name="Rectangle 24"/>
            <p:cNvSpPr>
              <a:spLocks noChangeArrowheads="1"/>
            </p:cNvSpPr>
            <p:nvPr/>
          </p:nvSpPr>
          <p:spPr bwMode="auto">
            <a:xfrm>
              <a:off x="3080" y="1202"/>
              <a:ext cx="152" cy="2"/>
            </a:xfrm>
            <a:prstGeom prst="rect">
              <a:avLst/>
            </a:prstGeom>
            <a:solidFill>
              <a:srgbClr val="48484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9" name="Rectangle 25"/>
            <p:cNvSpPr>
              <a:spLocks noChangeArrowheads="1"/>
            </p:cNvSpPr>
            <p:nvPr/>
          </p:nvSpPr>
          <p:spPr bwMode="auto">
            <a:xfrm>
              <a:off x="3080" y="1204"/>
              <a:ext cx="152" cy="1"/>
            </a:xfrm>
            <a:prstGeom prst="rect">
              <a:avLst/>
            </a:prstGeom>
            <a:solidFill>
              <a:srgbClr val="46464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0" name="Rectangle 26"/>
            <p:cNvSpPr>
              <a:spLocks noChangeArrowheads="1"/>
            </p:cNvSpPr>
            <p:nvPr/>
          </p:nvSpPr>
          <p:spPr bwMode="auto">
            <a:xfrm>
              <a:off x="3080" y="1205"/>
              <a:ext cx="152" cy="3"/>
            </a:xfrm>
            <a:prstGeom prst="rect">
              <a:avLst/>
            </a:prstGeom>
            <a:solidFill>
              <a:srgbClr val="44444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1" name="Rectangle 27"/>
            <p:cNvSpPr>
              <a:spLocks noChangeArrowheads="1"/>
            </p:cNvSpPr>
            <p:nvPr/>
          </p:nvSpPr>
          <p:spPr bwMode="auto">
            <a:xfrm>
              <a:off x="3080" y="1208"/>
              <a:ext cx="152" cy="1"/>
            </a:xfrm>
            <a:prstGeom prst="rect">
              <a:avLst/>
            </a:prstGeom>
            <a:solidFill>
              <a:srgbClr val="42424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2" name="Rectangle 28"/>
            <p:cNvSpPr>
              <a:spLocks noChangeArrowheads="1"/>
            </p:cNvSpPr>
            <p:nvPr/>
          </p:nvSpPr>
          <p:spPr bwMode="auto">
            <a:xfrm>
              <a:off x="3080" y="1209"/>
              <a:ext cx="152" cy="3"/>
            </a:xfrm>
            <a:prstGeom prst="rect">
              <a:avLst/>
            </a:prstGeom>
            <a:solidFill>
              <a:srgbClr val="40404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3" name="Rectangle 29"/>
            <p:cNvSpPr>
              <a:spLocks noChangeArrowheads="1"/>
            </p:cNvSpPr>
            <p:nvPr/>
          </p:nvSpPr>
          <p:spPr bwMode="auto">
            <a:xfrm>
              <a:off x="3080" y="1212"/>
              <a:ext cx="152" cy="1"/>
            </a:xfrm>
            <a:prstGeom prst="rect">
              <a:avLst/>
            </a:prstGeom>
            <a:solidFill>
              <a:srgbClr val="3E3E3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4" name="Rectangle 30"/>
            <p:cNvSpPr>
              <a:spLocks noChangeArrowheads="1"/>
            </p:cNvSpPr>
            <p:nvPr/>
          </p:nvSpPr>
          <p:spPr bwMode="auto">
            <a:xfrm>
              <a:off x="3080" y="1213"/>
              <a:ext cx="152" cy="3"/>
            </a:xfrm>
            <a:prstGeom prst="rect">
              <a:avLst/>
            </a:prstGeom>
            <a:solidFill>
              <a:srgbClr val="3C3C3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5" name="Rectangle 31"/>
            <p:cNvSpPr>
              <a:spLocks noChangeArrowheads="1"/>
            </p:cNvSpPr>
            <p:nvPr/>
          </p:nvSpPr>
          <p:spPr bwMode="auto">
            <a:xfrm>
              <a:off x="3080" y="1216"/>
              <a:ext cx="152" cy="2"/>
            </a:xfrm>
            <a:prstGeom prst="rect">
              <a:avLst/>
            </a:prstGeom>
            <a:solidFill>
              <a:srgbClr val="3939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6" name="Rectangle 32"/>
            <p:cNvSpPr>
              <a:spLocks noChangeArrowheads="1"/>
            </p:cNvSpPr>
            <p:nvPr/>
          </p:nvSpPr>
          <p:spPr bwMode="auto">
            <a:xfrm>
              <a:off x="3080" y="1218"/>
              <a:ext cx="152" cy="2"/>
            </a:xfrm>
            <a:prstGeom prst="rect">
              <a:avLst/>
            </a:prstGeom>
            <a:solidFill>
              <a:srgbClr val="37373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7" name="Rectangle 33"/>
            <p:cNvSpPr>
              <a:spLocks noChangeArrowheads="1"/>
            </p:cNvSpPr>
            <p:nvPr/>
          </p:nvSpPr>
          <p:spPr bwMode="auto">
            <a:xfrm>
              <a:off x="3080" y="1220"/>
              <a:ext cx="152" cy="1"/>
            </a:xfrm>
            <a:prstGeom prst="rect">
              <a:avLst/>
            </a:prstGeom>
            <a:solidFill>
              <a:srgbClr val="35353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8" name="Rectangle 34"/>
            <p:cNvSpPr>
              <a:spLocks noChangeArrowheads="1"/>
            </p:cNvSpPr>
            <p:nvPr/>
          </p:nvSpPr>
          <p:spPr bwMode="auto">
            <a:xfrm>
              <a:off x="3080" y="1221"/>
              <a:ext cx="152" cy="2"/>
            </a:xfrm>
            <a:prstGeom prst="rect">
              <a:avLst/>
            </a:prstGeom>
            <a:solidFill>
              <a:srgbClr val="33333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9" name="Rectangle 35"/>
            <p:cNvSpPr>
              <a:spLocks noChangeArrowheads="1"/>
            </p:cNvSpPr>
            <p:nvPr/>
          </p:nvSpPr>
          <p:spPr bwMode="auto">
            <a:xfrm>
              <a:off x="3080" y="1223"/>
              <a:ext cx="152" cy="3"/>
            </a:xfrm>
            <a:prstGeom prst="rect">
              <a:avLst/>
            </a:prstGeom>
            <a:solidFill>
              <a:srgbClr val="30303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0" name="Rectangle 36"/>
            <p:cNvSpPr>
              <a:spLocks noChangeArrowheads="1"/>
            </p:cNvSpPr>
            <p:nvPr/>
          </p:nvSpPr>
          <p:spPr bwMode="auto">
            <a:xfrm>
              <a:off x="3080" y="1226"/>
              <a:ext cx="152" cy="1"/>
            </a:xfrm>
            <a:prstGeom prst="rect">
              <a:avLst/>
            </a:prstGeom>
            <a:solidFill>
              <a:srgbClr val="2E2E2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1" name="Rectangle 37"/>
            <p:cNvSpPr>
              <a:spLocks noChangeArrowheads="1"/>
            </p:cNvSpPr>
            <p:nvPr/>
          </p:nvSpPr>
          <p:spPr bwMode="auto">
            <a:xfrm>
              <a:off x="3080" y="1227"/>
              <a:ext cx="152" cy="3"/>
            </a:xfrm>
            <a:prstGeom prst="rect">
              <a:avLst/>
            </a:prstGeom>
            <a:solidFill>
              <a:srgbClr val="2C2C2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2" name="Rectangle 38"/>
            <p:cNvSpPr>
              <a:spLocks noChangeArrowheads="1"/>
            </p:cNvSpPr>
            <p:nvPr/>
          </p:nvSpPr>
          <p:spPr bwMode="auto">
            <a:xfrm>
              <a:off x="3080" y="1230"/>
              <a:ext cx="152" cy="2"/>
            </a:xfrm>
            <a:prstGeom prst="rect">
              <a:avLst/>
            </a:prstGeom>
            <a:solidFill>
              <a:srgbClr val="29292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3" name="Rectangle 39"/>
            <p:cNvSpPr>
              <a:spLocks noChangeArrowheads="1"/>
            </p:cNvSpPr>
            <p:nvPr/>
          </p:nvSpPr>
          <p:spPr bwMode="auto">
            <a:xfrm>
              <a:off x="3080" y="1232"/>
              <a:ext cx="152" cy="2"/>
            </a:xfrm>
            <a:prstGeom prst="rect">
              <a:avLst/>
            </a:prstGeom>
            <a:solidFill>
              <a:srgbClr val="26262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4" name="Rectangle 40"/>
            <p:cNvSpPr>
              <a:spLocks noChangeArrowheads="1"/>
            </p:cNvSpPr>
            <p:nvPr/>
          </p:nvSpPr>
          <p:spPr bwMode="auto">
            <a:xfrm>
              <a:off x="3080" y="1234"/>
              <a:ext cx="152" cy="2"/>
            </a:xfrm>
            <a:prstGeom prst="rect">
              <a:avLst/>
            </a:prstGeom>
            <a:solidFill>
              <a:srgbClr val="24242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5" name="Rectangle 41"/>
            <p:cNvSpPr>
              <a:spLocks noChangeArrowheads="1"/>
            </p:cNvSpPr>
            <p:nvPr/>
          </p:nvSpPr>
          <p:spPr bwMode="auto">
            <a:xfrm>
              <a:off x="3080" y="1236"/>
              <a:ext cx="152" cy="3"/>
            </a:xfrm>
            <a:prstGeom prst="rect">
              <a:avLst/>
            </a:prstGeom>
            <a:solidFill>
              <a:srgbClr val="22222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6" name="Rectangle 42"/>
            <p:cNvSpPr>
              <a:spLocks noChangeArrowheads="1"/>
            </p:cNvSpPr>
            <p:nvPr/>
          </p:nvSpPr>
          <p:spPr bwMode="auto">
            <a:xfrm>
              <a:off x="3080" y="1239"/>
              <a:ext cx="152" cy="1"/>
            </a:xfrm>
            <a:prstGeom prst="rect">
              <a:avLst/>
            </a:prstGeom>
            <a:solidFill>
              <a:srgbClr val="20202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7" name="Rectangle 43"/>
            <p:cNvSpPr>
              <a:spLocks noChangeArrowheads="1"/>
            </p:cNvSpPr>
            <p:nvPr/>
          </p:nvSpPr>
          <p:spPr bwMode="auto">
            <a:xfrm>
              <a:off x="3080" y="1240"/>
              <a:ext cx="152" cy="3"/>
            </a:xfrm>
            <a:prstGeom prst="rect">
              <a:avLst/>
            </a:prstGeom>
            <a:solidFill>
              <a:srgbClr val="1E1E1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8" name="Rectangle 44"/>
            <p:cNvSpPr>
              <a:spLocks noChangeArrowheads="1"/>
            </p:cNvSpPr>
            <p:nvPr/>
          </p:nvSpPr>
          <p:spPr bwMode="auto">
            <a:xfrm>
              <a:off x="3080" y="1243"/>
              <a:ext cx="152" cy="1"/>
            </a:xfrm>
            <a:prstGeom prst="rect">
              <a:avLst/>
            </a:prstGeom>
            <a:solidFill>
              <a:srgbClr val="1B1B1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9" name="Rectangle 45"/>
            <p:cNvSpPr>
              <a:spLocks noChangeArrowheads="1"/>
            </p:cNvSpPr>
            <p:nvPr/>
          </p:nvSpPr>
          <p:spPr bwMode="auto">
            <a:xfrm>
              <a:off x="3080" y="1244"/>
              <a:ext cx="152" cy="2"/>
            </a:xfrm>
            <a:prstGeom prst="rect">
              <a:avLst/>
            </a:prstGeom>
            <a:solidFill>
              <a:srgbClr val="19191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0" name="Rectangle 46"/>
            <p:cNvSpPr>
              <a:spLocks noChangeArrowheads="1"/>
            </p:cNvSpPr>
            <p:nvPr/>
          </p:nvSpPr>
          <p:spPr bwMode="auto">
            <a:xfrm>
              <a:off x="3080" y="1246"/>
              <a:ext cx="152" cy="2"/>
            </a:xfrm>
            <a:prstGeom prst="rect">
              <a:avLst/>
            </a:prstGeom>
            <a:solidFill>
              <a:srgbClr val="17171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1" name="Rectangle 47"/>
            <p:cNvSpPr>
              <a:spLocks noChangeArrowheads="1"/>
            </p:cNvSpPr>
            <p:nvPr/>
          </p:nvSpPr>
          <p:spPr bwMode="auto">
            <a:xfrm>
              <a:off x="3080" y="1248"/>
              <a:ext cx="152" cy="1"/>
            </a:xfrm>
            <a:prstGeom prst="rect">
              <a:avLst/>
            </a:prstGeom>
            <a:solidFill>
              <a:srgbClr val="15151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2" name="Rectangle 48"/>
            <p:cNvSpPr>
              <a:spLocks noChangeArrowheads="1"/>
            </p:cNvSpPr>
            <p:nvPr/>
          </p:nvSpPr>
          <p:spPr bwMode="auto">
            <a:xfrm>
              <a:off x="3080" y="1249"/>
              <a:ext cx="152" cy="1"/>
            </a:xfrm>
            <a:prstGeom prst="rect">
              <a:avLst/>
            </a:prstGeom>
            <a:solidFill>
              <a:srgbClr val="13131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3" name="Rectangle 49"/>
            <p:cNvSpPr>
              <a:spLocks noChangeArrowheads="1"/>
            </p:cNvSpPr>
            <p:nvPr/>
          </p:nvSpPr>
          <p:spPr bwMode="auto">
            <a:xfrm>
              <a:off x="3080" y="1250"/>
              <a:ext cx="152" cy="2"/>
            </a:xfrm>
            <a:prstGeom prst="rect">
              <a:avLst/>
            </a:prstGeom>
            <a:solidFill>
              <a:srgbClr val="11111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4" name="Rectangle 50"/>
            <p:cNvSpPr>
              <a:spLocks noChangeArrowheads="1"/>
            </p:cNvSpPr>
            <p:nvPr/>
          </p:nvSpPr>
          <p:spPr bwMode="auto">
            <a:xfrm>
              <a:off x="3080" y="1252"/>
              <a:ext cx="152" cy="2"/>
            </a:xfrm>
            <a:prstGeom prst="rect">
              <a:avLst/>
            </a:prstGeom>
            <a:solidFill>
              <a:srgbClr val="0F0F0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5" name="Rectangle 51"/>
            <p:cNvSpPr>
              <a:spLocks noChangeArrowheads="1"/>
            </p:cNvSpPr>
            <p:nvPr/>
          </p:nvSpPr>
          <p:spPr bwMode="auto">
            <a:xfrm>
              <a:off x="3080" y="1254"/>
              <a:ext cx="152" cy="3"/>
            </a:xfrm>
            <a:prstGeom prst="rect">
              <a:avLst/>
            </a:prstGeom>
            <a:solidFill>
              <a:srgbClr val="0C0C0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6" name="Rectangle 52"/>
            <p:cNvSpPr>
              <a:spLocks noChangeArrowheads="1"/>
            </p:cNvSpPr>
            <p:nvPr/>
          </p:nvSpPr>
          <p:spPr bwMode="auto">
            <a:xfrm>
              <a:off x="3080" y="1257"/>
              <a:ext cx="152" cy="1"/>
            </a:xfrm>
            <a:prstGeom prst="rect">
              <a:avLst/>
            </a:prstGeom>
            <a:solidFill>
              <a:srgbClr val="07070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7" name="Rectangle 53"/>
            <p:cNvSpPr>
              <a:spLocks noChangeArrowheads="1"/>
            </p:cNvSpPr>
            <p:nvPr/>
          </p:nvSpPr>
          <p:spPr bwMode="auto">
            <a:xfrm>
              <a:off x="3080" y="1258"/>
              <a:ext cx="152" cy="1"/>
            </a:xfrm>
            <a:prstGeom prst="rect">
              <a:avLst/>
            </a:prstGeom>
            <a:solidFill>
              <a:srgbClr val="03030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8" name="Rectangle 54"/>
            <p:cNvSpPr>
              <a:spLocks noChangeArrowheads="1"/>
            </p:cNvSpPr>
            <p:nvPr/>
          </p:nvSpPr>
          <p:spPr bwMode="auto">
            <a:xfrm>
              <a:off x="3080" y="1259"/>
              <a:ext cx="152" cy="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9" name="Rectangle 55"/>
            <p:cNvSpPr>
              <a:spLocks noChangeArrowheads="1"/>
            </p:cNvSpPr>
            <p:nvPr/>
          </p:nvSpPr>
          <p:spPr bwMode="auto">
            <a:xfrm>
              <a:off x="3080" y="1261"/>
              <a:ext cx="152" cy="1"/>
            </a:xfrm>
            <a:prstGeom prst="rect">
              <a:avLst/>
            </a:prstGeom>
            <a:solidFill>
              <a:srgbClr val="04040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0" name="Rectangle 56"/>
            <p:cNvSpPr>
              <a:spLocks noChangeArrowheads="1"/>
            </p:cNvSpPr>
            <p:nvPr/>
          </p:nvSpPr>
          <p:spPr bwMode="auto">
            <a:xfrm>
              <a:off x="3080" y="1262"/>
              <a:ext cx="152" cy="1"/>
            </a:xfrm>
            <a:prstGeom prst="rect">
              <a:avLst/>
            </a:prstGeom>
            <a:solidFill>
              <a:srgbClr val="08080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1" name="Rectangle 57"/>
            <p:cNvSpPr>
              <a:spLocks noChangeArrowheads="1"/>
            </p:cNvSpPr>
            <p:nvPr/>
          </p:nvSpPr>
          <p:spPr bwMode="auto">
            <a:xfrm>
              <a:off x="3080" y="1263"/>
              <a:ext cx="152" cy="1"/>
            </a:xfrm>
            <a:prstGeom prst="rect">
              <a:avLst/>
            </a:prstGeom>
            <a:solidFill>
              <a:srgbClr val="0B0B0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2" name="Rectangle 58"/>
            <p:cNvSpPr>
              <a:spLocks noChangeArrowheads="1"/>
            </p:cNvSpPr>
            <p:nvPr/>
          </p:nvSpPr>
          <p:spPr bwMode="auto">
            <a:xfrm>
              <a:off x="3080" y="1264"/>
              <a:ext cx="152" cy="3"/>
            </a:xfrm>
            <a:prstGeom prst="rect">
              <a:avLst/>
            </a:prstGeom>
            <a:solidFill>
              <a:srgbClr val="0D0D0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3" name="Rectangle 59"/>
            <p:cNvSpPr>
              <a:spLocks noChangeArrowheads="1"/>
            </p:cNvSpPr>
            <p:nvPr/>
          </p:nvSpPr>
          <p:spPr bwMode="auto">
            <a:xfrm>
              <a:off x="3080" y="1267"/>
              <a:ext cx="152" cy="1"/>
            </a:xfrm>
            <a:prstGeom prst="rect">
              <a:avLst/>
            </a:prstGeom>
            <a:solidFill>
              <a:srgbClr val="10101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4" name="Rectangle 60"/>
            <p:cNvSpPr>
              <a:spLocks noChangeArrowheads="1"/>
            </p:cNvSpPr>
            <p:nvPr/>
          </p:nvSpPr>
          <p:spPr bwMode="auto">
            <a:xfrm>
              <a:off x="3080" y="1268"/>
              <a:ext cx="152" cy="1"/>
            </a:xfrm>
            <a:prstGeom prst="rect">
              <a:avLst/>
            </a:prstGeom>
            <a:solidFill>
              <a:srgbClr val="12121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5" name="Rectangle 61"/>
            <p:cNvSpPr>
              <a:spLocks noChangeArrowheads="1"/>
            </p:cNvSpPr>
            <p:nvPr/>
          </p:nvSpPr>
          <p:spPr bwMode="auto">
            <a:xfrm>
              <a:off x="3080" y="1269"/>
              <a:ext cx="152" cy="2"/>
            </a:xfrm>
            <a:prstGeom prst="rect">
              <a:avLst/>
            </a:prstGeom>
            <a:solidFill>
              <a:srgbClr val="14141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6" name="Rectangle 62"/>
            <p:cNvSpPr>
              <a:spLocks noChangeArrowheads="1"/>
            </p:cNvSpPr>
            <p:nvPr/>
          </p:nvSpPr>
          <p:spPr bwMode="auto">
            <a:xfrm>
              <a:off x="3080" y="1271"/>
              <a:ext cx="152" cy="2"/>
            </a:xfrm>
            <a:prstGeom prst="rect">
              <a:avLst/>
            </a:prstGeom>
            <a:solidFill>
              <a:srgbClr val="16161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7" name="Rectangle 63"/>
            <p:cNvSpPr>
              <a:spLocks noChangeArrowheads="1"/>
            </p:cNvSpPr>
            <p:nvPr/>
          </p:nvSpPr>
          <p:spPr bwMode="auto">
            <a:xfrm>
              <a:off x="3080" y="1273"/>
              <a:ext cx="152" cy="2"/>
            </a:xfrm>
            <a:prstGeom prst="rect">
              <a:avLst/>
            </a:prstGeom>
            <a:solidFill>
              <a:srgbClr val="18181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8" name="Rectangle 64"/>
            <p:cNvSpPr>
              <a:spLocks noChangeArrowheads="1"/>
            </p:cNvSpPr>
            <p:nvPr/>
          </p:nvSpPr>
          <p:spPr bwMode="auto">
            <a:xfrm>
              <a:off x="3080" y="1275"/>
              <a:ext cx="152" cy="2"/>
            </a:xfrm>
            <a:prstGeom prst="rect">
              <a:avLst/>
            </a:prstGeom>
            <a:solidFill>
              <a:srgbClr val="1A1A1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9" name="Rectangle 65"/>
            <p:cNvSpPr>
              <a:spLocks noChangeArrowheads="1"/>
            </p:cNvSpPr>
            <p:nvPr/>
          </p:nvSpPr>
          <p:spPr bwMode="auto">
            <a:xfrm>
              <a:off x="3080" y="1277"/>
              <a:ext cx="152" cy="1"/>
            </a:xfrm>
            <a:prstGeom prst="rect">
              <a:avLst/>
            </a:prstGeom>
            <a:solidFill>
              <a:srgbClr val="1D1D1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0" name="Rectangle 66"/>
            <p:cNvSpPr>
              <a:spLocks noChangeArrowheads="1"/>
            </p:cNvSpPr>
            <p:nvPr/>
          </p:nvSpPr>
          <p:spPr bwMode="auto">
            <a:xfrm>
              <a:off x="3080" y="1278"/>
              <a:ext cx="152" cy="3"/>
            </a:xfrm>
            <a:prstGeom prst="rect">
              <a:avLst/>
            </a:prstGeom>
            <a:solidFill>
              <a:srgbClr val="1F1F1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1" name="Rectangle 67"/>
            <p:cNvSpPr>
              <a:spLocks noChangeArrowheads="1"/>
            </p:cNvSpPr>
            <p:nvPr/>
          </p:nvSpPr>
          <p:spPr bwMode="auto">
            <a:xfrm>
              <a:off x="3080" y="1281"/>
              <a:ext cx="152" cy="1"/>
            </a:xfrm>
            <a:prstGeom prst="rect">
              <a:avLst/>
            </a:prstGeom>
            <a:solidFill>
              <a:srgbClr val="21212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2" name="Rectangle 68"/>
            <p:cNvSpPr>
              <a:spLocks noChangeArrowheads="1"/>
            </p:cNvSpPr>
            <p:nvPr/>
          </p:nvSpPr>
          <p:spPr bwMode="auto">
            <a:xfrm>
              <a:off x="3080" y="1282"/>
              <a:ext cx="152" cy="3"/>
            </a:xfrm>
            <a:prstGeom prst="rect">
              <a:avLst/>
            </a:prstGeom>
            <a:solidFill>
              <a:srgbClr val="23232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3" name="Rectangle 69"/>
            <p:cNvSpPr>
              <a:spLocks noChangeArrowheads="1"/>
            </p:cNvSpPr>
            <p:nvPr/>
          </p:nvSpPr>
          <p:spPr bwMode="auto">
            <a:xfrm>
              <a:off x="3080" y="1285"/>
              <a:ext cx="152" cy="2"/>
            </a:xfrm>
            <a:prstGeom prst="rect">
              <a:avLst/>
            </a:prstGeom>
            <a:solidFill>
              <a:srgbClr val="25252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4" name="Rectangle 70"/>
            <p:cNvSpPr>
              <a:spLocks noChangeArrowheads="1"/>
            </p:cNvSpPr>
            <p:nvPr/>
          </p:nvSpPr>
          <p:spPr bwMode="auto">
            <a:xfrm>
              <a:off x="3080" y="1287"/>
              <a:ext cx="152" cy="2"/>
            </a:xfrm>
            <a:prstGeom prst="rect">
              <a:avLst/>
            </a:prstGeom>
            <a:solidFill>
              <a:srgbClr val="28282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5" name="Rectangle 71"/>
            <p:cNvSpPr>
              <a:spLocks noChangeArrowheads="1"/>
            </p:cNvSpPr>
            <p:nvPr/>
          </p:nvSpPr>
          <p:spPr bwMode="auto">
            <a:xfrm>
              <a:off x="3080" y="1289"/>
              <a:ext cx="152" cy="2"/>
            </a:xfrm>
            <a:prstGeom prst="rect">
              <a:avLst/>
            </a:prstGeom>
            <a:solidFill>
              <a:srgbClr val="2A2A2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6" name="Rectangle 72"/>
            <p:cNvSpPr>
              <a:spLocks noChangeArrowheads="1"/>
            </p:cNvSpPr>
            <p:nvPr/>
          </p:nvSpPr>
          <p:spPr bwMode="auto">
            <a:xfrm>
              <a:off x="3080" y="1291"/>
              <a:ext cx="152" cy="2"/>
            </a:xfrm>
            <a:prstGeom prst="rect">
              <a:avLst/>
            </a:prstGeom>
            <a:solidFill>
              <a:srgbClr val="2C2C2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7" name="Rectangle 73"/>
            <p:cNvSpPr>
              <a:spLocks noChangeArrowheads="1"/>
            </p:cNvSpPr>
            <p:nvPr/>
          </p:nvSpPr>
          <p:spPr bwMode="auto">
            <a:xfrm>
              <a:off x="3080" y="1293"/>
              <a:ext cx="152" cy="2"/>
            </a:xfrm>
            <a:prstGeom prst="rect">
              <a:avLst/>
            </a:prstGeom>
            <a:solidFill>
              <a:srgbClr val="2E2E2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8" name="Rectangle 74"/>
            <p:cNvSpPr>
              <a:spLocks noChangeArrowheads="1"/>
            </p:cNvSpPr>
            <p:nvPr/>
          </p:nvSpPr>
          <p:spPr bwMode="auto">
            <a:xfrm>
              <a:off x="3080" y="1295"/>
              <a:ext cx="152" cy="3"/>
            </a:xfrm>
            <a:prstGeom prst="rect">
              <a:avLst/>
            </a:prstGeom>
            <a:solidFill>
              <a:srgbClr val="31313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9" name="Rectangle 75"/>
            <p:cNvSpPr>
              <a:spLocks noChangeArrowheads="1"/>
            </p:cNvSpPr>
            <p:nvPr/>
          </p:nvSpPr>
          <p:spPr bwMode="auto">
            <a:xfrm>
              <a:off x="3080" y="1298"/>
              <a:ext cx="152" cy="2"/>
            </a:xfrm>
            <a:prstGeom prst="rect">
              <a:avLst/>
            </a:prstGeom>
            <a:solidFill>
              <a:srgbClr val="34343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0" name="Rectangle 76"/>
            <p:cNvSpPr>
              <a:spLocks noChangeArrowheads="1"/>
            </p:cNvSpPr>
            <p:nvPr/>
          </p:nvSpPr>
          <p:spPr bwMode="auto">
            <a:xfrm>
              <a:off x="3080" y="1300"/>
              <a:ext cx="152" cy="3"/>
            </a:xfrm>
            <a:prstGeom prst="rect">
              <a:avLst/>
            </a:prstGeom>
            <a:solidFill>
              <a:srgbClr val="37373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1" name="Rectangle 77"/>
            <p:cNvSpPr>
              <a:spLocks noChangeArrowheads="1"/>
            </p:cNvSpPr>
            <p:nvPr/>
          </p:nvSpPr>
          <p:spPr bwMode="auto">
            <a:xfrm>
              <a:off x="3080" y="1303"/>
              <a:ext cx="152" cy="2"/>
            </a:xfrm>
            <a:prstGeom prst="rect">
              <a:avLst/>
            </a:prstGeom>
            <a:solidFill>
              <a:srgbClr val="3A3A3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2" name="Rectangle 78"/>
            <p:cNvSpPr>
              <a:spLocks noChangeArrowheads="1"/>
            </p:cNvSpPr>
            <p:nvPr/>
          </p:nvSpPr>
          <p:spPr bwMode="auto">
            <a:xfrm>
              <a:off x="3080" y="1305"/>
              <a:ext cx="152" cy="3"/>
            </a:xfrm>
            <a:prstGeom prst="rect">
              <a:avLst/>
            </a:prstGeom>
            <a:solidFill>
              <a:srgbClr val="3D3D3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3" name="Rectangle 79"/>
            <p:cNvSpPr>
              <a:spLocks noChangeArrowheads="1"/>
            </p:cNvSpPr>
            <p:nvPr/>
          </p:nvSpPr>
          <p:spPr bwMode="auto">
            <a:xfrm>
              <a:off x="3080" y="1308"/>
              <a:ext cx="152" cy="1"/>
            </a:xfrm>
            <a:prstGeom prst="rect">
              <a:avLst/>
            </a:prstGeom>
            <a:solidFill>
              <a:srgbClr val="3F3F3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4" name="Rectangle 80"/>
            <p:cNvSpPr>
              <a:spLocks noChangeArrowheads="1"/>
            </p:cNvSpPr>
            <p:nvPr/>
          </p:nvSpPr>
          <p:spPr bwMode="auto">
            <a:xfrm>
              <a:off x="3080" y="1309"/>
              <a:ext cx="152" cy="3"/>
            </a:xfrm>
            <a:prstGeom prst="rect">
              <a:avLst/>
            </a:prstGeom>
            <a:solidFill>
              <a:srgbClr val="41414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5" name="Rectangle 81"/>
            <p:cNvSpPr>
              <a:spLocks noChangeArrowheads="1"/>
            </p:cNvSpPr>
            <p:nvPr/>
          </p:nvSpPr>
          <p:spPr bwMode="auto">
            <a:xfrm>
              <a:off x="3080" y="1312"/>
              <a:ext cx="152" cy="1"/>
            </a:xfrm>
            <a:prstGeom prst="rect">
              <a:avLst/>
            </a:prstGeom>
            <a:solidFill>
              <a:srgbClr val="43434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6" name="Rectangle 82"/>
            <p:cNvSpPr>
              <a:spLocks noChangeArrowheads="1"/>
            </p:cNvSpPr>
            <p:nvPr/>
          </p:nvSpPr>
          <p:spPr bwMode="auto">
            <a:xfrm>
              <a:off x="3080" y="1313"/>
              <a:ext cx="152" cy="3"/>
            </a:xfrm>
            <a:prstGeom prst="rect">
              <a:avLst/>
            </a:prstGeom>
            <a:solidFill>
              <a:srgbClr val="45454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7" name="Rectangle 83"/>
            <p:cNvSpPr>
              <a:spLocks noChangeArrowheads="1"/>
            </p:cNvSpPr>
            <p:nvPr/>
          </p:nvSpPr>
          <p:spPr bwMode="auto">
            <a:xfrm>
              <a:off x="3080" y="1316"/>
              <a:ext cx="152" cy="2"/>
            </a:xfrm>
            <a:prstGeom prst="rect">
              <a:avLst/>
            </a:prstGeom>
            <a:solidFill>
              <a:srgbClr val="47474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8" name="Rectangle 84"/>
            <p:cNvSpPr>
              <a:spLocks noChangeArrowheads="1"/>
            </p:cNvSpPr>
            <p:nvPr/>
          </p:nvSpPr>
          <p:spPr bwMode="auto">
            <a:xfrm>
              <a:off x="3080" y="1318"/>
              <a:ext cx="152" cy="1"/>
            </a:xfrm>
            <a:prstGeom prst="rect">
              <a:avLst/>
            </a:prstGeom>
            <a:solidFill>
              <a:srgbClr val="49494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9" name="Rectangle 85"/>
            <p:cNvSpPr>
              <a:spLocks noChangeArrowheads="1"/>
            </p:cNvSpPr>
            <p:nvPr/>
          </p:nvSpPr>
          <p:spPr bwMode="auto">
            <a:xfrm>
              <a:off x="3080" y="1319"/>
              <a:ext cx="152" cy="3"/>
            </a:xfrm>
            <a:prstGeom prst="rect">
              <a:avLst/>
            </a:prstGeom>
            <a:solidFill>
              <a:srgbClr val="4B4B4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0" name="Rectangle 86"/>
            <p:cNvSpPr>
              <a:spLocks noChangeArrowheads="1"/>
            </p:cNvSpPr>
            <p:nvPr/>
          </p:nvSpPr>
          <p:spPr bwMode="auto">
            <a:xfrm>
              <a:off x="3080" y="1322"/>
              <a:ext cx="152" cy="1"/>
            </a:xfrm>
            <a:prstGeom prst="rect">
              <a:avLst/>
            </a:prstGeom>
            <a:solidFill>
              <a:srgbClr val="4D4D4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1" name="Rectangle 87"/>
            <p:cNvSpPr>
              <a:spLocks noChangeArrowheads="1"/>
            </p:cNvSpPr>
            <p:nvPr/>
          </p:nvSpPr>
          <p:spPr bwMode="auto">
            <a:xfrm>
              <a:off x="3080" y="1323"/>
              <a:ext cx="152" cy="3"/>
            </a:xfrm>
            <a:prstGeom prst="rect">
              <a:avLst/>
            </a:prstGeom>
            <a:solidFill>
              <a:srgbClr val="4F4F4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2" name="Rectangle 88"/>
            <p:cNvSpPr>
              <a:spLocks noChangeArrowheads="1"/>
            </p:cNvSpPr>
            <p:nvPr/>
          </p:nvSpPr>
          <p:spPr bwMode="auto">
            <a:xfrm>
              <a:off x="3080" y="1326"/>
              <a:ext cx="152" cy="2"/>
            </a:xfrm>
            <a:prstGeom prst="rect">
              <a:avLst/>
            </a:prstGeom>
            <a:solidFill>
              <a:srgbClr val="51515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3" name="Rectangle 89"/>
            <p:cNvSpPr>
              <a:spLocks noChangeArrowheads="1"/>
            </p:cNvSpPr>
            <p:nvPr/>
          </p:nvSpPr>
          <p:spPr bwMode="auto">
            <a:xfrm>
              <a:off x="3080" y="1328"/>
              <a:ext cx="152" cy="3"/>
            </a:xfrm>
            <a:prstGeom prst="rect">
              <a:avLst/>
            </a:prstGeom>
            <a:solidFill>
              <a:srgbClr val="53535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4" name="Rectangle 90"/>
            <p:cNvSpPr>
              <a:spLocks noChangeArrowheads="1"/>
            </p:cNvSpPr>
            <p:nvPr/>
          </p:nvSpPr>
          <p:spPr bwMode="auto">
            <a:xfrm>
              <a:off x="3080" y="1331"/>
              <a:ext cx="152" cy="3"/>
            </a:xfrm>
            <a:prstGeom prst="rect">
              <a:avLst/>
            </a:prstGeom>
            <a:solidFill>
              <a:srgbClr val="55555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5" name="Rectangle 91"/>
            <p:cNvSpPr>
              <a:spLocks noChangeArrowheads="1"/>
            </p:cNvSpPr>
            <p:nvPr/>
          </p:nvSpPr>
          <p:spPr bwMode="auto">
            <a:xfrm>
              <a:off x="3080" y="1334"/>
              <a:ext cx="152" cy="3"/>
            </a:xfrm>
            <a:prstGeom prst="rect">
              <a:avLst/>
            </a:prstGeom>
            <a:solidFill>
              <a:srgbClr val="57575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6" name="Rectangle 92"/>
            <p:cNvSpPr>
              <a:spLocks noChangeArrowheads="1"/>
            </p:cNvSpPr>
            <p:nvPr/>
          </p:nvSpPr>
          <p:spPr bwMode="auto">
            <a:xfrm>
              <a:off x="3080" y="1337"/>
              <a:ext cx="152" cy="4"/>
            </a:xfrm>
            <a:prstGeom prst="rect">
              <a:avLst/>
            </a:prstGeom>
            <a:solidFill>
              <a:srgbClr val="59595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7" name="Rectangle 93"/>
            <p:cNvSpPr>
              <a:spLocks noChangeArrowheads="1"/>
            </p:cNvSpPr>
            <p:nvPr/>
          </p:nvSpPr>
          <p:spPr bwMode="auto">
            <a:xfrm>
              <a:off x="3080" y="1341"/>
              <a:ext cx="152" cy="4"/>
            </a:xfrm>
            <a:prstGeom prst="rect">
              <a:avLst/>
            </a:prstGeom>
            <a:solidFill>
              <a:srgbClr val="5B5B5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8" name="Rectangle 94"/>
            <p:cNvSpPr>
              <a:spLocks noChangeArrowheads="1"/>
            </p:cNvSpPr>
            <p:nvPr/>
          </p:nvSpPr>
          <p:spPr bwMode="auto">
            <a:xfrm>
              <a:off x="3080" y="1345"/>
              <a:ext cx="152" cy="4"/>
            </a:xfrm>
            <a:prstGeom prst="rect">
              <a:avLst/>
            </a:prstGeom>
            <a:solidFill>
              <a:srgbClr val="5D5D5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9" name="Rectangle 95"/>
            <p:cNvSpPr>
              <a:spLocks noChangeArrowheads="1"/>
            </p:cNvSpPr>
            <p:nvPr/>
          </p:nvSpPr>
          <p:spPr bwMode="auto">
            <a:xfrm>
              <a:off x="3080" y="1349"/>
              <a:ext cx="152" cy="4"/>
            </a:xfrm>
            <a:prstGeom prst="rect">
              <a:avLst/>
            </a:prstGeom>
            <a:solidFill>
              <a:srgbClr val="5F5F5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0" name="Rectangle 96"/>
            <p:cNvSpPr>
              <a:spLocks noChangeArrowheads="1"/>
            </p:cNvSpPr>
            <p:nvPr/>
          </p:nvSpPr>
          <p:spPr bwMode="auto">
            <a:xfrm>
              <a:off x="3080" y="1353"/>
              <a:ext cx="152" cy="6"/>
            </a:xfrm>
            <a:prstGeom prst="rect">
              <a:avLst/>
            </a:prstGeom>
            <a:solidFill>
              <a:srgbClr val="61616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1" name="Rectangle 97"/>
            <p:cNvSpPr>
              <a:spLocks noChangeArrowheads="1"/>
            </p:cNvSpPr>
            <p:nvPr/>
          </p:nvSpPr>
          <p:spPr bwMode="auto">
            <a:xfrm>
              <a:off x="3080" y="1359"/>
              <a:ext cx="152" cy="8"/>
            </a:xfrm>
            <a:prstGeom prst="rect">
              <a:avLst/>
            </a:prstGeom>
            <a:solidFill>
              <a:srgbClr val="63636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2" name="Rectangle 98"/>
            <p:cNvSpPr>
              <a:spLocks noChangeArrowheads="1"/>
            </p:cNvSpPr>
            <p:nvPr/>
          </p:nvSpPr>
          <p:spPr bwMode="auto">
            <a:xfrm>
              <a:off x="3080" y="1367"/>
              <a:ext cx="152" cy="14"/>
            </a:xfrm>
            <a:prstGeom prst="rect">
              <a:avLst/>
            </a:prstGeom>
            <a:solidFill>
              <a:srgbClr val="66666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3" name="Freeform 99"/>
            <p:cNvSpPr>
              <a:spLocks/>
            </p:cNvSpPr>
            <p:nvPr/>
          </p:nvSpPr>
          <p:spPr bwMode="auto">
            <a:xfrm>
              <a:off x="3081" y="1140"/>
              <a:ext cx="151" cy="239"/>
            </a:xfrm>
            <a:custGeom>
              <a:avLst/>
              <a:gdLst/>
              <a:ahLst/>
              <a:cxnLst>
                <a:cxn ang="0">
                  <a:pos x="0" y="180"/>
                </a:cxn>
                <a:cxn ang="0">
                  <a:pos x="38" y="180"/>
                </a:cxn>
                <a:cxn ang="0">
                  <a:pos x="38" y="0"/>
                </a:cxn>
                <a:cxn ang="0">
                  <a:pos x="113" y="0"/>
                </a:cxn>
                <a:cxn ang="0">
                  <a:pos x="113" y="180"/>
                </a:cxn>
                <a:cxn ang="0">
                  <a:pos x="151" y="180"/>
                </a:cxn>
                <a:cxn ang="0">
                  <a:pos x="76" y="239"/>
                </a:cxn>
                <a:cxn ang="0">
                  <a:pos x="0" y="180"/>
                </a:cxn>
              </a:cxnLst>
              <a:rect l="0" t="0" r="r" b="b"/>
              <a:pathLst>
                <a:path w="151" h="239">
                  <a:moveTo>
                    <a:pt x="0" y="180"/>
                  </a:moveTo>
                  <a:lnTo>
                    <a:pt x="38" y="180"/>
                  </a:lnTo>
                  <a:lnTo>
                    <a:pt x="38" y="0"/>
                  </a:lnTo>
                  <a:lnTo>
                    <a:pt x="113" y="0"/>
                  </a:lnTo>
                  <a:lnTo>
                    <a:pt x="113" y="180"/>
                  </a:lnTo>
                  <a:lnTo>
                    <a:pt x="151" y="180"/>
                  </a:lnTo>
                  <a:lnTo>
                    <a:pt x="76" y="239"/>
                  </a:lnTo>
                  <a:lnTo>
                    <a:pt x="0" y="180"/>
                  </a:lnTo>
                  <a:close/>
                </a:path>
              </a:pathLst>
            </a:custGeom>
            <a:noFill/>
            <a:ln w="8"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27" name="Group 103"/>
          <p:cNvGrpSpPr>
            <a:grpSpLocks/>
          </p:cNvGrpSpPr>
          <p:nvPr/>
        </p:nvGrpSpPr>
        <p:grpSpPr bwMode="auto">
          <a:xfrm>
            <a:off x="3200400" y="2057400"/>
            <a:ext cx="1387478" cy="552298"/>
            <a:chOff x="1995" y="1700"/>
            <a:chExt cx="874" cy="179"/>
          </a:xfrm>
        </p:grpSpPr>
        <p:sp>
          <p:nvSpPr>
            <p:cNvPr id="1125" name="Freeform 101"/>
            <p:cNvSpPr>
              <a:spLocks/>
            </p:cNvSpPr>
            <p:nvPr/>
          </p:nvSpPr>
          <p:spPr bwMode="auto">
            <a:xfrm>
              <a:off x="2014" y="1713"/>
              <a:ext cx="836" cy="152"/>
            </a:xfrm>
            <a:custGeom>
              <a:avLst/>
              <a:gdLst/>
              <a:ahLst/>
              <a:cxnLst>
                <a:cxn ang="0">
                  <a:pos x="317" y="0"/>
                </a:cxn>
                <a:cxn ang="0">
                  <a:pos x="0" y="318"/>
                </a:cxn>
                <a:cxn ang="0">
                  <a:pos x="0" y="1587"/>
                </a:cxn>
                <a:cxn ang="0">
                  <a:pos x="317" y="1904"/>
                </a:cxn>
                <a:cxn ang="0">
                  <a:pos x="6800" y="1904"/>
                </a:cxn>
                <a:cxn ang="0">
                  <a:pos x="7117" y="1587"/>
                </a:cxn>
                <a:cxn ang="0">
                  <a:pos x="7117" y="318"/>
                </a:cxn>
                <a:cxn ang="0">
                  <a:pos x="6800" y="0"/>
                </a:cxn>
                <a:cxn ang="0">
                  <a:pos x="317" y="0"/>
                </a:cxn>
              </a:cxnLst>
              <a:rect l="0" t="0" r="r" b="b"/>
              <a:pathLst>
                <a:path w="7117" h="1904">
                  <a:moveTo>
                    <a:pt x="317" y="0"/>
                  </a:moveTo>
                  <a:cubicBezTo>
                    <a:pt x="142" y="0"/>
                    <a:pt x="0" y="143"/>
                    <a:pt x="0" y="318"/>
                  </a:cubicBezTo>
                  <a:lnTo>
                    <a:pt x="0" y="1587"/>
                  </a:lnTo>
                  <a:cubicBezTo>
                    <a:pt x="0" y="1762"/>
                    <a:pt x="142" y="1904"/>
                    <a:pt x="317" y="1904"/>
                  </a:cubicBezTo>
                  <a:lnTo>
                    <a:pt x="6800" y="1904"/>
                  </a:lnTo>
                  <a:cubicBezTo>
                    <a:pt x="6975" y="1904"/>
                    <a:pt x="7117" y="1762"/>
                    <a:pt x="7117" y="1587"/>
                  </a:cubicBezTo>
                  <a:lnTo>
                    <a:pt x="7117" y="318"/>
                  </a:lnTo>
                  <a:cubicBezTo>
                    <a:pt x="7117" y="143"/>
                    <a:pt x="6975" y="0"/>
                    <a:pt x="6800" y="0"/>
                  </a:cubicBezTo>
                  <a:lnTo>
                    <a:pt x="317"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6" name="Freeform 102"/>
            <p:cNvSpPr>
              <a:spLocks noEditPoints="1"/>
            </p:cNvSpPr>
            <p:nvPr/>
          </p:nvSpPr>
          <p:spPr bwMode="auto">
            <a:xfrm>
              <a:off x="1995" y="1700"/>
              <a:ext cx="874" cy="179"/>
            </a:xfrm>
            <a:custGeom>
              <a:avLst/>
              <a:gdLst/>
              <a:ahLst/>
              <a:cxnLst>
                <a:cxn ang="0">
                  <a:pos x="7082" y="14"/>
                </a:cxn>
                <a:cxn ang="0">
                  <a:pos x="7222" y="74"/>
                </a:cxn>
                <a:cxn ang="0">
                  <a:pos x="7319" y="153"/>
                </a:cxn>
                <a:cxn ang="0">
                  <a:pos x="7405" y="282"/>
                </a:cxn>
                <a:cxn ang="0">
                  <a:pos x="7443" y="405"/>
                </a:cxn>
                <a:cxn ang="0">
                  <a:pos x="7443" y="1833"/>
                </a:cxn>
                <a:cxn ang="0">
                  <a:pos x="7405" y="1955"/>
                </a:cxn>
                <a:cxn ang="0">
                  <a:pos x="7319" y="2084"/>
                </a:cxn>
                <a:cxn ang="0">
                  <a:pos x="7222" y="2163"/>
                </a:cxn>
                <a:cxn ang="0">
                  <a:pos x="7082" y="2223"/>
                </a:cxn>
                <a:cxn ang="0">
                  <a:pos x="483" y="2237"/>
                </a:cxn>
                <a:cxn ang="0">
                  <a:pos x="309" y="2204"/>
                </a:cxn>
                <a:cxn ang="0">
                  <a:pos x="200" y="2145"/>
                </a:cxn>
                <a:cxn ang="0">
                  <a:pos x="92" y="2037"/>
                </a:cxn>
                <a:cxn ang="0">
                  <a:pos x="33" y="1928"/>
                </a:cxn>
                <a:cxn ang="0">
                  <a:pos x="1" y="1769"/>
                </a:cxn>
                <a:cxn ang="0">
                  <a:pos x="14" y="370"/>
                </a:cxn>
                <a:cxn ang="0">
                  <a:pos x="74" y="228"/>
                </a:cxn>
                <a:cxn ang="0">
                  <a:pos x="153" y="131"/>
                </a:cxn>
                <a:cxn ang="0">
                  <a:pos x="282" y="45"/>
                </a:cxn>
                <a:cxn ang="0">
                  <a:pos x="404" y="7"/>
                </a:cxn>
                <a:cxn ang="0">
                  <a:pos x="487" y="200"/>
                </a:cxn>
                <a:cxn ang="0">
                  <a:pos x="325" y="248"/>
                </a:cxn>
                <a:cxn ang="0">
                  <a:pos x="222" y="373"/>
                </a:cxn>
                <a:cxn ang="0">
                  <a:pos x="200" y="1750"/>
                </a:cxn>
                <a:cxn ang="0">
                  <a:pos x="248" y="1912"/>
                </a:cxn>
                <a:cxn ang="0">
                  <a:pos x="374" y="2015"/>
                </a:cxn>
                <a:cxn ang="0">
                  <a:pos x="6963" y="2037"/>
                </a:cxn>
                <a:cxn ang="0">
                  <a:pos x="7125" y="1989"/>
                </a:cxn>
                <a:cxn ang="0">
                  <a:pos x="7228" y="1863"/>
                </a:cxn>
                <a:cxn ang="0">
                  <a:pos x="7250" y="488"/>
                </a:cxn>
                <a:cxn ang="0">
                  <a:pos x="7202" y="325"/>
                </a:cxn>
                <a:cxn ang="0">
                  <a:pos x="7076" y="222"/>
                </a:cxn>
                <a:cxn ang="0">
                  <a:pos x="487" y="200"/>
                </a:cxn>
                <a:cxn ang="0">
                  <a:pos x="7050" y="284"/>
                </a:cxn>
                <a:cxn ang="0">
                  <a:pos x="7146" y="363"/>
                </a:cxn>
                <a:cxn ang="0">
                  <a:pos x="7184" y="494"/>
                </a:cxn>
                <a:cxn ang="0">
                  <a:pos x="7166" y="1837"/>
                </a:cxn>
                <a:cxn ang="0">
                  <a:pos x="7087" y="1933"/>
                </a:cxn>
                <a:cxn ang="0">
                  <a:pos x="6957" y="1971"/>
                </a:cxn>
                <a:cxn ang="0">
                  <a:pos x="400" y="1953"/>
                </a:cxn>
                <a:cxn ang="0">
                  <a:pos x="304" y="1874"/>
                </a:cxn>
                <a:cxn ang="0">
                  <a:pos x="266" y="1744"/>
                </a:cxn>
                <a:cxn ang="0">
                  <a:pos x="284" y="400"/>
                </a:cxn>
                <a:cxn ang="0">
                  <a:pos x="363" y="304"/>
                </a:cxn>
                <a:cxn ang="0">
                  <a:pos x="493" y="266"/>
                </a:cxn>
                <a:cxn ang="0">
                  <a:pos x="453" y="337"/>
                </a:cxn>
                <a:cxn ang="0">
                  <a:pos x="378" y="378"/>
                </a:cxn>
                <a:cxn ang="0">
                  <a:pos x="337" y="454"/>
                </a:cxn>
                <a:cxn ang="0">
                  <a:pos x="337" y="1784"/>
                </a:cxn>
                <a:cxn ang="0">
                  <a:pos x="378" y="1859"/>
                </a:cxn>
                <a:cxn ang="0">
                  <a:pos x="453" y="1900"/>
                </a:cxn>
                <a:cxn ang="0">
                  <a:pos x="6997" y="1900"/>
                </a:cxn>
                <a:cxn ang="0">
                  <a:pos x="7072" y="1859"/>
                </a:cxn>
                <a:cxn ang="0">
                  <a:pos x="7113" y="1784"/>
                </a:cxn>
                <a:cxn ang="0">
                  <a:pos x="7113" y="454"/>
                </a:cxn>
                <a:cxn ang="0">
                  <a:pos x="7072" y="378"/>
                </a:cxn>
                <a:cxn ang="0">
                  <a:pos x="6997" y="337"/>
                </a:cxn>
              </a:cxnLst>
              <a:rect l="0" t="0" r="r" b="b"/>
              <a:pathLst>
                <a:path w="7450" h="2237">
                  <a:moveTo>
                    <a:pt x="6966" y="0"/>
                  </a:moveTo>
                  <a:lnTo>
                    <a:pt x="7046" y="7"/>
                  </a:lnTo>
                  <a:cubicBezTo>
                    <a:pt x="7058" y="8"/>
                    <a:pt x="7070" y="10"/>
                    <a:pt x="7082" y="14"/>
                  </a:cubicBezTo>
                  <a:lnTo>
                    <a:pt x="7141" y="33"/>
                  </a:lnTo>
                  <a:cubicBezTo>
                    <a:pt x="7150" y="36"/>
                    <a:pt x="7159" y="40"/>
                    <a:pt x="7168" y="45"/>
                  </a:cubicBezTo>
                  <a:lnTo>
                    <a:pt x="7222" y="74"/>
                  </a:lnTo>
                  <a:cubicBezTo>
                    <a:pt x="7232" y="79"/>
                    <a:pt x="7241" y="85"/>
                    <a:pt x="7250" y="92"/>
                  </a:cubicBezTo>
                  <a:lnTo>
                    <a:pt x="7297" y="131"/>
                  </a:lnTo>
                  <a:cubicBezTo>
                    <a:pt x="7305" y="138"/>
                    <a:pt x="7312" y="145"/>
                    <a:pt x="7319" y="153"/>
                  </a:cubicBezTo>
                  <a:lnTo>
                    <a:pt x="7358" y="200"/>
                  </a:lnTo>
                  <a:cubicBezTo>
                    <a:pt x="7365" y="209"/>
                    <a:pt x="7371" y="218"/>
                    <a:pt x="7376" y="228"/>
                  </a:cubicBezTo>
                  <a:lnTo>
                    <a:pt x="7405" y="282"/>
                  </a:lnTo>
                  <a:cubicBezTo>
                    <a:pt x="7410" y="291"/>
                    <a:pt x="7414" y="300"/>
                    <a:pt x="7417" y="310"/>
                  </a:cubicBezTo>
                  <a:lnTo>
                    <a:pt x="7436" y="370"/>
                  </a:lnTo>
                  <a:cubicBezTo>
                    <a:pt x="7440" y="381"/>
                    <a:pt x="7442" y="393"/>
                    <a:pt x="7443" y="405"/>
                  </a:cubicBezTo>
                  <a:lnTo>
                    <a:pt x="7449" y="469"/>
                  </a:lnTo>
                  <a:lnTo>
                    <a:pt x="7450" y="1753"/>
                  </a:lnTo>
                  <a:lnTo>
                    <a:pt x="7443" y="1833"/>
                  </a:lnTo>
                  <a:cubicBezTo>
                    <a:pt x="7442" y="1845"/>
                    <a:pt x="7440" y="1857"/>
                    <a:pt x="7436" y="1869"/>
                  </a:cubicBezTo>
                  <a:lnTo>
                    <a:pt x="7417" y="1928"/>
                  </a:lnTo>
                  <a:cubicBezTo>
                    <a:pt x="7414" y="1937"/>
                    <a:pt x="7410" y="1946"/>
                    <a:pt x="7405" y="1955"/>
                  </a:cubicBezTo>
                  <a:lnTo>
                    <a:pt x="7376" y="2009"/>
                  </a:lnTo>
                  <a:cubicBezTo>
                    <a:pt x="7371" y="2019"/>
                    <a:pt x="7365" y="2028"/>
                    <a:pt x="7358" y="2037"/>
                  </a:cubicBezTo>
                  <a:lnTo>
                    <a:pt x="7319" y="2084"/>
                  </a:lnTo>
                  <a:cubicBezTo>
                    <a:pt x="7312" y="2092"/>
                    <a:pt x="7305" y="2099"/>
                    <a:pt x="7297" y="2106"/>
                  </a:cubicBezTo>
                  <a:lnTo>
                    <a:pt x="7250" y="2145"/>
                  </a:lnTo>
                  <a:cubicBezTo>
                    <a:pt x="7241" y="2152"/>
                    <a:pt x="7232" y="2158"/>
                    <a:pt x="7222" y="2163"/>
                  </a:cubicBezTo>
                  <a:lnTo>
                    <a:pt x="7168" y="2192"/>
                  </a:lnTo>
                  <a:cubicBezTo>
                    <a:pt x="7159" y="2197"/>
                    <a:pt x="7150" y="2201"/>
                    <a:pt x="7141" y="2204"/>
                  </a:cubicBezTo>
                  <a:lnTo>
                    <a:pt x="7082" y="2223"/>
                  </a:lnTo>
                  <a:cubicBezTo>
                    <a:pt x="7070" y="2227"/>
                    <a:pt x="7058" y="2229"/>
                    <a:pt x="7046" y="2230"/>
                  </a:cubicBezTo>
                  <a:lnTo>
                    <a:pt x="6982" y="2236"/>
                  </a:lnTo>
                  <a:lnTo>
                    <a:pt x="483" y="2237"/>
                  </a:lnTo>
                  <a:lnTo>
                    <a:pt x="404" y="2230"/>
                  </a:lnTo>
                  <a:cubicBezTo>
                    <a:pt x="392" y="2229"/>
                    <a:pt x="380" y="2227"/>
                    <a:pt x="368" y="2223"/>
                  </a:cubicBezTo>
                  <a:lnTo>
                    <a:pt x="309" y="2204"/>
                  </a:lnTo>
                  <a:cubicBezTo>
                    <a:pt x="300" y="2201"/>
                    <a:pt x="290" y="2197"/>
                    <a:pt x="282" y="2192"/>
                  </a:cubicBezTo>
                  <a:lnTo>
                    <a:pt x="228" y="2163"/>
                  </a:lnTo>
                  <a:cubicBezTo>
                    <a:pt x="218" y="2158"/>
                    <a:pt x="209" y="2152"/>
                    <a:pt x="200" y="2145"/>
                  </a:cubicBezTo>
                  <a:lnTo>
                    <a:pt x="153" y="2106"/>
                  </a:lnTo>
                  <a:cubicBezTo>
                    <a:pt x="145" y="2099"/>
                    <a:pt x="138" y="2092"/>
                    <a:pt x="131" y="2084"/>
                  </a:cubicBezTo>
                  <a:lnTo>
                    <a:pt x="92" y="2037"/>
                  </a:lnTo>
                  <a:cubicBezTo>
                    <a:pt x="85" y="2028"/>
                    <a:pt x="79" y="2019"/>
                    <a:pt x="74" y="2009"/>
                  </a:cubicBezTo>
                  <a:lnTo>
                    <a:pt x="45" y="1955"/>
                  </a:lnTo>
                  <a:cubicBezTo>
                    <a:pt x="40" y="1946"/>
                    <a:pt x="36" y="1937"/>
                    <a:pt x="33" y="1928"/>
                  </a:cubicBezTo>
                  <a:lnTo>
                    <a:pt x="14" y="1869"/>
                  </a:lnTo>
                  <a:cubicBezTo>
                    <a:pt x="10" y="1857"/>
                    <a:pt x="8" y="1845"/>
                    <a:pt x="7" y="1833"/>
                  </a:cubicBezTo>
                  <a:lnTo>
                    <a:pt x="1" y="1769"/>
                  </a:lnTo>
                  <a:lnTo>
                    <a:pt x="0" y="484"/>
                  </a:lnTo>
                  <a:lnTo>
                    <a:pt x="7" y="405"/>
                  </a:lnTo>
                  <a:cubicBezTo>
                    <a:pt x="8" y="393"/>
                    <a:pt x="10" y="381"/>
                    <a:pt x="14" y="370"/>
                  </a:cubicBezTo>
                  <a:lnTo>
                    <a:pt x="33" y="310"/>
                  </a:lnTo>
                  <a:cubicBezTo>
                    <a:pt x="36" y="300"/>
                    <a:pt x="40" y="291"/>
                    <a:pt x="45" y="282"/>
                  </a:cubicBezTo>
                  <a:lnTo>
                    <a:pt x="74" y="228"/>
                  </a:lnTo>
                  <a:cubicBezTo>
                    <a:pt x="79" y="218"/>
                    <a:pt x="85" y="209"/>
                    <a:pt x="92" y="200"/>
                  </a:cubicBezTo>
                  <a:lnTo>
                    <a:pt x="131" y="153"/>
                  </a:lnTo>
                  <a:cubicBezTo>
                    <a:pt x="138" y="145"/>
                    <a:pt x="145" y="138"/>
                    <a:pt x="153" y="131"/>
                  </a:cubicBezTo>
                  <a:lnTo>
                    <a:pt x="200" y="92"/>
                  </a:lnTo>
                  <a:cubicBezTo>
                    <a:pt x="209" y="85"/>
                    <a:pt x="218" y="79"/>
                    <a:pt x="228" y="74"/>
                  </a:cubicBezTo>
                  <a:lnTo>
                    <a:pt x="282" y="45"/>
                  </a:lnTo>
                  <a:cubicBezTo>
                    <a:pt x="290" y="40"/>
                    <a:pt x="300" y="36"/>
                    <a:pt x="309" y="33"/>
                  </a:cubicBezTo>
                  <a:lnTo>
                    <a:pt x="368" y="14"/>
                  </a:lnTo>
                  <a:cubicBezTo>
                    <a:pt x="380" y="10"/>
                    <a:pt x="392" y="8"/>
                    <a:pt x="404" y="7"/>
                  </a:cubicBezTo>
                  <a:lnTo>
                    <a:pt x="468" y="1"/>
                  </a:lnTo>
                  <a:lnTo>
                    <a:pt x="6966" y="0"/>
                  </a:lnTo>
                  <a:close/>
                  <a:moveTo>
                    <a:pt x="487" y="200"/>
                  </a:moveTo>
                  <a:lnTo>
                    <a:pt x="426" y="205"/>
                  </a:lnTo>
                  <a:lnTo>
                    <a:pt x="374" y="222"/>
                  </a:lnTo>
                  <a:lnTo>
                    <a:pt x="325" y="248"/>
                  </a:lnTo>
                  <a:lnTo>
                    <a:pt x="283" y="283"/>
                  </a:lnTo>
                  <a:lnTo>
                    <a:pt x="248" y="325"/>
                  </a:lnTo>
                  <a:lnTo>
                    <a:pt x="222" y="373"/>
                  </a:lnTo>
                  <a:lnTo>
                    <a:pt x="205" y="427"/>
                  </a:lnTo>
                  <a:lnTo>
                    <a:pt x="200" y="484"/>
                  </a:lnTo>
                  <a:lnTo>
                    <a:pt x="200" y="1750"/>
                  </a:lnTo>
                  <a:lnTo>
                    <a:pt x="205" y="1811"/>
                  </a:lnTo>
                  <a:lnTo>
                    <a:pt x="222" y="1863"/>
                  </a:lnTo>
                  <a:lnTo>
                    <a:pt x="248" y="1912"/>
                  </a:lnTo>
                  <a:lnTo>
                    <a:pt x="283" y="1954"/>
                  </a:lnTo>
                  <a:lnTo>
                    <a:pt x="325" y="1989"/>
                  </a:lnTo>
                  <a:lnTo>
                    <a:pt x="374" y="2015"/>
                  </a:lnTo>
                  <a:lnTo>
                    <a:pt x="426" y="2032"/>
                  </a:lnTo>
                  <a:lnTo>
                    <a:pt x="483" y="2037"/>
                  </a:lnTo>
                  <a:lnTo>
                    <a:pt x="6963" y="2037"/>
                  </a:lnTo>
                  <a:lnTo>
                    <a:pt x="7024" y="2032"/>
                  </a:lnTo>
                  <a:lnTo>
                    <a:pt x="7076" y="2015"/>
                  </a:lnTo>
                  <a:lnTo>
                    <a:pt x="7125" y="1989"/>
                  </a:lnTo>
                  <a:lnTo>
                    <a:pt x="7167" y="1954"/>
                  </a:lnTo>
                  <a:lnTo>
                    <a:pt x="7202" y="1912"/>
                  </a:lnTo>
                  <a:lnTo>
                    <a:pt x="7228" y="1863"/>
                  </a:lnTo>
                  <a:lnTo>
                    <a:pt x="7245" y="1811"/>
                  </a:lnTo>
                  <a:lnTo>
                    <a:pt x="7250" y="1753"/>
                  </a:lnTo>
                  <a:lnTo>
                    <a:pt x="7250" y="488"/>
                  </a:lnTo>
                  <a:lnTo>
                    <a:pt x="7245" y="427"/>
                  </a:lnTo>
                  <a:lnTo>
                    <a:pt x="7228" y="373"/>
                  </a:lnTo>
                  <a:lnTo>
                    <a:pt x="7202" y="325"/>
                  </a:lnTo>
                  <a:lnTo>
                    <a:pt x="7167" y="283"/>
                  </a:lnTo>
                  <a:lnTo>
                    <a:pt x="7125" y="248"/>
                  </a:lnTo>
                  <a:lnTo>
                    <a:pt x="7076" y="222"/>
                  </a:lnTo>
                  <a:lnTo>
                    <a:pt x="7024" y="205"/>
                  </a:lnTo>
                  <a:lnTo>
                    <a:pt x="6966" y="200"/>
                  </a:lnTo>
                  <a:lnTo>
                    <a:pt x="487" y="200"/>
                  </a:lnTo>
                  <a:close/>
                  <a:moveTo>
                    <a:pt x="6966" y="266"/>
                  </a:moveTo>
                  <a:lnTo>
                    <a:pt x="7010" y="271"/>
                  </a:lnTo>
                  <a:lnTo>
                    <a:pt x="7050" y="284"/>
                  </a:lnTo>
                  <a:lnTo>
                    <a:pt x="7087" y="304"/>
                  </a:lnTo>
                  <a:lnTo>
                    <a:pt x="7119" y="330"/>
                  </a:lnTo>
                  <a:lnTo>
                    <a:pt x="7146" y="363"/>
                  </a:lnTo>
                  <a:lnTo>
                    <a:pt x="7166" y="400"/>
                  </a:lnTo>
                  <a:lnTo>
                    <a:pt x="7179" y="440"/>
                  </a:lnTo>
                  <a:lnTo>
                    <a:pt x="7184" y="494"/>
                  </a:lnTo>
                  <a:lnTo>
                    <a:pt x="7183" y="1753"/>
                  </a:lnTo>
                  <a:lnTo>
                    <a:pt x="7179" y="1797"/>
                  </a:lnTo>
                  <a:lnTo>
                    <a:pt x="7166" y="1837"/>
                  </a:lnTo>
                  <a:lnTo>
                    <a:pt x="7146" y="1874"/>
                  </a:lnTo>
                  <a:lnTo>
                    <a:pt x="7119" y="1906"/>
                  </a:lnTo>
                  <a:lnTo>
                    <a:pt x="7087" y="1933"/>
                  </a:lnTo>
                  <a:lnTo>
                    <a:pt x="7050" y="1953"/>
                  </a:lnTo>
                  <a:lnTo>
                    <a:pt x="7010" y="1966"/>
                  </a:lnTo>
                  <a:lnTo>
                    <a:pt x="6957" y="1971"/>
                  </a:lnTo>
                  <a:lnTo>
                    <a:pt x="483" y="1970"/>
                  </a:lnTo>
                  <a:lnTo>
                    <a:pt x="440" y="1966"/>
                  </a:lnTo>
                  <a:lnTo>
                    <a:pt x="400" y="1953"/>
                  </a:lnTo>
                  <a:lnTo>
                    <a:pt x="363" y="1933"/>
                  </a:lnTo>
                  <a:lnTo>
                    <a:pt x="330" y="1906"/>
                  </a:lnTo>
                  <a:lnTo>
                    <a:pt x="304" y="1874"/>
                  </a:lnTo>
                  <a:lnTo>
                    <a:pt x="284" y="1837"/>
                  </a:lnTo>
                  <a:lnTo>
                    <a:pt x="271" y="1797"/>
                  </a:lnTo>
                  <a:lnTo>
                    <a:pt x="266" y="1744"/>
                  </a:lnTo>
                  <a:lnTo>
                    <a:pt x="266" y="484"/>
                  </a:lnTo>
                  <a:lnTo>
                    <a:pt x="271" y="440"/>
                  </a:lnTo>
                  <a:lnTo>
                    <a:pt x="284" y="400"/>
                  </a:lnTo>
                  <a:lnTo>
                    <a:pt x="304" y="363"/>
                  </a:lnTo>
                  <a:lnTo>
                    <a:pt x="330" y="330"/>
                  </a:lnTo>
                  <a:lnTo>
                    <a:pt x="363" y="304"/>
                  </a:lnTo>
                  <a:lnTo>
                    <a:pt x="400" y="284"/>
                  </a:lnTo>
                  <a:lnTo>
                    <a:pt x="440" y="271"/>
                  </a:lnTo>
                  <a:lnTo>
                    <a:pt x="493" y="266"/>
                  </a:lnTo>
                  <a:lnTo>
                    <a:pt x="6966" y="266"/>
                  </a:lnTo>
                  <a:close/>
                  <a:moveTo>
                    <a:pt x="499" y="332"/>
                  </a:moveTo>
                  <a:lnTo>
                    <a:pt x="453" y="337"/>
                  </a:lnTo>
                  <a:lnTo>
                    <a:pt x="426" y="345"/>
                  </a:lnTo>
                  <a:lnTo>
                    <a:pt x="400" y="359"/>
                  </a:lnTo>
                  <a:lnTo>
                    <a:pt x="378" y="378"/>
                  </a:lnTo>
                  <a:lnTo>
                    <a:pt x="359" y="400"/>
                  </a:lnTo>
                  <a:lnTo>
                    <a:pt x="346" y="426"/>
                  </a:lnTo>
                  <a:lnTo>
                    <a:pt x="337" y="454"/>
                  </a:lnTo>
                  <a:lnTo>
                    <a:pt x="333" y="484"/>
                  </a:lnTo>
                  <a:lnTo>
                    <a:pt x="332" y="1738"/>
                  </a:lnTo>
                  <a:lnTo>
                    <a:pt x="337" y="1784"/>
                  </a:lnTo>
                  <a:lnTo>
                    <a:pt x="345" y="1811"/>
                  </a:lnTo>
                  <a:lnTo>
                    <a:pt x="359" y="1837"/>
                  </a:lnTo>
                  <a:lnTo>
                    <a:pt x="378" y="1859"/>
                  </a:lnTo>
                  <a:lnTo>
                    <a:pt x="400" y="1878"/>
                  </a:lnTo>
                  <a:lnTo>
                    <a:pt x="426" y="1891"/>
                  </a:lnTo>
                  <a:lnTo>
                    <a:pt x="453" y="1900"/>
                  </a:lnTo>
                  <a:lnTo>
                    <a:pt x="483" y="1904"/>
                  </a:lnTo>
                  <a:lnTo>
                    <a:pt x="6951" y="1905"/>
                  </a:lnTo>
                  <a:lnTo>
                    <a:pt x="6997" y="1900"/>
                  </a:lnTo>
                  <a:lnTo>
                    <a:pt x="7024" y="1891"/>
                  </a:lnTo>
                  <a:lnTo>
                    <a:pt x="7050" y="1878"/>
                  </a:lnTo>
                  <a:lnTo>
                    <a:pt x="7072" y="1859"/>
                  </a:lnTo>
                  <a:lnTo>
                    <a:pt x="7091" y="1837"/>
                  </a:lnTo>
                  <a:lnTo>
                    <a:pt x="7104" y="1811"/>
                  </a:lnTo>
                  <a:lnTo>
                    <a:pt x="7113" y="1784"/>
                  </a:lnTo>
                  <a:lnTo>
                    <a:pt x="7117" y="1753"/>
                  </a:lnTo>
                  <a:lnTo>
                    <a:pt x="7118" y="500"/>
                  </a:lnTo>
                  <a:lnTo>
                    <a:pt x="7113" y="454"/>
                  </a:lnTo>
                  <a:lnTo>
                    <a:pt x="7104" y="426"/>
                  </a:lnTo>
                  <a:lnTo>
                    <a:pt x="7091" y="400"/>
                  </a:lnTo>
                  <a:lnTo>
                    <a:pt x="7072" y="378"/>
                  </a:lnTo>
                  <a:lnTo>
                    <a:pt x="7050" y="359"/>
                  </a:lnTo>
                  <a:lnTo>
                    <a:pt x="7024" y="345"/>
                  </a:lnTo>
                  <a:lnTo>
                    <a:pt x="6997" y="337"/>
                  </a:lnTo>
                  <a:lnTo>
                    <a:pt x="6966" y="333"/>
                  </a:lnTo>
                  <a:lnTo>
                    <a:pt x="499" y="332"/>
                  </a:lnTo>
                  <a:close/>
                </a:path>
              </a:pathLst>
            </a:custGeom>
            <a:solidFill>
              <a:srgbClr val="C0504D"/>
            </a:solidFill>
            <a:ln w="2" cap="flat">
              <a:solidFill>
                <a:srgbClr val="C0504D"/>
              </a:solidFill>
              <a:prstDash val="solid"/>
              <a:bevel/>
              <a:headEnd/>
              <a:tailEnd/>
            </a:ln>
          </p:spPr>
          <p:txBody>
            <a:bodyPr vert="horz" wrap="square" lIns="91440" tIns="45720" rIns="91440" bIns="45720" numCol="1" anchor="t" anchorCtr="0" compatLnSpc="1">
              <a:prstTxWarp prst="textNoShape">
                <a:avLst/>
              </a:prstTxWarp>
            </a:bodyPr>
            <a:lstStyle/>
            <a:p>
              <a:endParaRPr lang="en-US"/>
            </a:p>
          </p:txBody>
        </p:sp>
      </p:grpSp>
      <p:sp>
        <p:nvSpPr>
          <p:cNvPr id="1128" name="Rectangle 104"/>
          <p:cNvSpPr>
            <a:spLocks noChangeArrowheads="1"/>
          </p:cNvSpPr>
          <p:nvPr/>
        </p:nvSpPr>
        <p:spPr bwMode="auto">
          <a:xfrm>
            <a:off x="3352801" y="2277409"/>
            <a:ext cx="1114428" cy="184666"/>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cs typeface="Arial" pitchFamily="34" charset="0"/>
              </a:rPr>
              <a:t>CATALYST (Acid)</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129" name="Rectangle 105"/>
          <p:cNvSpPr>
            <a:spLocks noChangeArrowheads="1"/>
          </p:cNvSpPr>
          <p:nvPr/>
        </p:nvSpPr>
        <p:spPr bwMode="auto">
          <a:xfrm>
            <a:off x="4308478" y="2277408"/>
            <a:ext cx="111125"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212" name="Group 188"/>
          <p:cNvGrpSpPr>
            <a:grpSpLocks/>
          </p:cNvGrpSpPr>
          <p:nvPr/>
        </p:nvGrpSpPr>
        <p:grpSpPr bwMode="auto">
          <a:xfrm>
            <a:off x="4535491" y="2630039"/>
            <a:ext cx="1639891" cy="296572"/>
            <a:chOff x="2809" y="1945"/>
            <a:chExt cx="1033" cy="164"/>
          </a:xfrm>
        </p:grpSpPr>
        <p:sp>
          <p:nvSpPr>
            <p:cNvPr id="1130" name="Rectangle 106"/>
            <p:cNvSpPr>
              <a:spLocks noChangeArrowheads="1"/>
            </p:cNvSpPr>
            <p:nvPr/>
          </p:nvSpPr>
          <p:spPr bwMode="auto">
            <a:xfrm>
              <a:off x="2817" y="1955"/>
              <a:ext cx="1025" cy="154"/>
            </a:xfrm>
            <a:prstGeom prst="rect">
              <a:avLst/>
            </a:prstGeom>
            <a:solidFill>
              <a:srgbClr val="97470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1" name="Freeform 107"/>
            <p:cNvSpPr>
              <a:spLocks/>
            </p:cNvSpPr>
            <p:nvPr/>
          </p:nvSpPr>
          <p:spPr bwMode="auto">
            <a:xfrm>
              <a:off x="2818" y="1956"/>
              <a:ext cx="1024" cy="152"/>
            </a:xfrm>
            <a:custGeom>
              <a:avLst/>
              <a:gdLst/>
              <a:ahLst/>
              <a:cxnLst>
                <a:cxn ang="0">
                  <a:pos x="238" y="0"/>
                </a:cxn>
                <a:cxn ang="0">
                  <a:pos x="0" y="237"/>
                </a:cxn>
                <a:cxn ang="0">
                  <a:pos x="0" y="1662"/>
                </a:cxn>
                <a:cxn ang="0">
                  <a:pos x="238" y="1900"/>
                </a:cxn>
                <a:cxn ang="0">
                  <a:pos x="8483" y="1900"/>
                </a:cxn>
                <a:cxn ang="0">
                  <a:pos x="8720" y="1662"/>
                </a:cxn>
                <a:cxn ang="0">
                  <a:pos x="8720" y="237"/>
                </a:cxn>
                <a:cxn ang="0">
                  <a:pos x="8483" y="0"/>
                </a:cxn>
                <a:cxn ang="0">
                  <a:pos x="238" y="0"/>
                </a:cxn>
              </a:cxnLst>
              <a:rect l="0" t="0" r="r" b="b"/>
              <a:pathLst>
                <a:path w="8720" h="1900">
                  <a:moveTo>
                    <a:pt x="238" y="0"/>
                  </a:moveTo>
                  <a:cubicBezTo>
                    <a:pt x="106" y="0"/>
                    <a:pt x="0" y="106"/>
                    <a:pt x="0" y="237"/>
                  </a:cubicBezTo>
                  <a:lnTo>
                    <a:pt x="0" y="1662"/>
                  </a:lnTo>
                  <a:cubicBezTo>
                    <a:pt x="0" y="1793"/>
                    <a:pt x="106" y="1900"/>
                    <a:pt x="238" y="1900"/>
                  </a:cubicBezTo>
                  <a:lnTo>
                    <a:pt x="8483" y="1900"/>
                  </a:lnTo>
                  <a:cubicBezTo>
                    <a:pt x="8614" y="1900"/>
                    <a:pt x="8720" y="1793"/>
                    <a:pt x="8720" y="1662"/>
                  </a:cubicBezTo>
                  <a:lnTo>
                    <a:pt x="8720" y="237"/>
                  </a:lnTo>
                  <a:cubicBezTo>
                    <a:pt x="8720" y="106"/>
                    <a:pt x="8614" y="0"/>
                    <a:pt x="8483" y="0"/>
                  </a:cubicBezTo>
                  <a:lnTo>
                    <a:pt x="238"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2" name="Rectangle 108"/>
            <p:cNvSpPr>
              <a:spLocks noChangeArrowheads="1"/>
            </p:cNvSpPr>
            <p:nvPr/>
          </p:nvSpPr>
          <p:spPr bwMode="auto">
            <a:xfrm>
              <a:off x="2817" y="1955"/>
              <a:ext cx="1025" cy="154"/>
            </a:xfrm>
            <a:prstGeom prst="rect">
              <a:avLst/>
            </a:prstGeom>
            <a:solidFill>
              <a:srgbClr val="97470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3" name="Rectangle 109"/>
            <p:cNvSpPr>
              <a:spLocks noChangeArrowheads="1"/>
            </p:cNvSpPr>
            <p:nvPr/>
          </p:nvSpPr>
          <p:spPr bwMode="auto">
            <a:xfrm>
              <a:off x="2809" y="1945"/>
              <a:ext cx="1026" cy="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4" name="Rectangle 110"/>
            <p:cNvSpPr>
              <a:spLocks noChangeArrowheads="1"/>
            </p:cNvSpPr>
            <p:nvPr/>
          </p:nvSpPr>
          <p:spPr bwMode="auto">
            <a:xfrm>
              <a:off x="2809" y="1951"/>
              <a:ext cx="1026" cy="3"/>
            </a:xfrm>
            <a:prstGeom prst="rect">
              <a:avLst/>
            </a:prstGeom>
            <a:solidFill>
              <a:srgbClr val="FFFFF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5" name="Rectangle 111"/>
            <p:cNvSpPr>
              <a:spLocks noChangeArrowheads="1"/>
            </p:cNvSpPr>
            <p:nvPr/>
          </p:nvSpPr>
          <p:spPr bwMode="auto">
            <a:xfrm>
              <a:off x="2809" y="1954"/>
              <a:ext cx="1026" cy="5"/>
            </a:xfrm>
            <a:prstGeom prst="rect">
              <a:avLst/>
            </a:prstGeom>
            <a:solidFill>
              <a:srgbClr val="FFFEF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6" name="Rectangle 112"/>
            <p:cNvSpPr>
              <a:spLocks noChangeArrowheads="1"/>
            </p:cNvSpPr>
            <p:nvPr/>
          </p:nvSpPr>
          <p:spPr bwMode="auto">
            <a:xfrm>
              <a:off x="2809" y="1959"/>
              <a:ext cx="1026" cy="4"/>
            </a:xfrm>
            <a:prstGeom prst="rect">
              <a:avLst/>
            </a:prstGeom>
            <a:solidFill>
              <a:srgbClr val="FFFEF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7" name="Rectangle 113"/>
            <p:cNvSpPr>
              <a:spLocks noChangeArrowheads="1"/>
            </p:cNvSpPr>
            <p:nvPr/>
          </p:nvSpPr>
          <p:spPr bwMode="auto">
            <a:xfrm>
              <a:off x="2809" y="1963"/>
              <a:ext cx="1026" cy="5"/>
            </a:xfrm>
            <a:prstGeom prst="rect">
              <a:avLst/>
            </a:prstGeom>
            <a:solidFill>
              <a:srgbClr val="FFFDF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8" name="Rectangle 114"/>
            <p:cNvSpPr>
              <a:spLocks noChangeArrowheads="1"/>
            </p:cNvSpPr>
            <p:nvPr/>
          </p:nvSpPr>
          <p:spPr bwMode="auto">
            <a:xfrm>
              <a:off x="2809" y="1968"/>
              <a:ext cx="1026" cy="2"/>
            </a:xfrm>
            <a:prstGeom prst="rect">
              <a:avLst/>
            </a:prstGeom>
            <a:solidFill>
              <a:srgbClr val="FFFCF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9" name="Rectangle 115"/>
            <p:cNvSpPr>
              <a:spLocks noChangeArrowheads="1"/>
            </p:cNvSpPr>
            <p:nvPr/>
          </p:nvSpPr>
          <p:spPr bwMode="auto">
            <a:xfrm>
              <a:off x="2809" y="1970"/>
              <a:ext cx="1026" cy="3"/>
            </a:xfrm>
            <a:prstGeom prst="rect">
              <a:avLst/>
            </a:prstGeom>
            <a:solidFill>
              <a:srgbClr val="FFFCF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0" name="Rectangle 116"/>
            <p:cNvSpPr>
              <a:spLocks noChangeArrowheads="1"/>
            </p:cNvSpPr>
            <p:nvPr/>
          </p:nvSpPr>
          <p:spPr bwMode="auto">
            <a:xfrm>
              <a:off x="2809" y="1973"/>
              <a:ext cx="1026" cy="2"/>
            </a:xfrm>
            <a:prstGeom prst="rect">
              <a:avLst/>
            </a:prstGeom>
            <a:solidFill>
              <a:srgbClr val="FFFCF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1" name="Rectangle 117"/>
            <p:cNvSpPr>
              <a:spLocks noChangeArrowheads="1"/>
            </p:cNvSpPr>
            <p:nvPr/>
          </p:nvSpPr>
          <p:spPr bwMode="auto">
            <a:xfrm>
              <a:off x="2809" y="1975"/>
              <a:ext cx="1026" cy="2"/>
            </a:xfrm>
            <a:prstGeom prst="rect">
              <a:avLst/>
            </a:prstGeom>
            <a:solidFill>
              <a:srgbClr val="FFFBF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2" name="Rectangle 118"/>
            <p:cNvSpPr>
              <a:spLocks noChangeArrowheads="1"/>
            </p:cNvSpPr>
            <p:nvPr/>
          </p:nvSpPr>
          <p:spPr bwMode="auto">
            <a:xfrm>
              <a:off x="2809" y="1977"/>
              <a:ext cx="1026" cy="2"/>
            </a:xfrm>
            <a:prstGeom prst="rect">
              <a:avLst/>
            </a:prstGeom>
            <a:solidFill>
              <a:srgbClr val="FFFBF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3" name="Rectangle 119"/>
            <p:cNvSpPr>
              <a:spLocks noChangeArrowheads="1"/>
            </p:cNvSpPr>
            <p:nvPr/>
          </p:nvSpPr>
          <p:spPr bwMode="auto">
            <a:xfrm>
              <a:off x="2809" y="1979"/>
              <a:ext cx="1026" cy="3"/>
            </a:xfrm>
            <a:prstGeom prst="rect">
              <a:avLst/>
            </a:prstGeom>
            <a:solidFill>
              <a:srgbClr val="FFFAF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4" name="Rectangle 120"/>
            <p:cNvSpPr>
              <a:spLocks noChangeArrowheads="1"/>
            </p:cNvSpPr>
            <p:nvPr/>
          </p:nvSpPr>
          <p:spPr bwMode="auto">
            <a:xfrm>
              <a:off x="2809" y="1982"/>
              <a:ext cx="1026" cy="2"/>
            </a:xfrm>
            <a:prstGeom prst="rect">
              <a:avLst/>
            </a:prstGeom>
            <a:solidFill>
              <a:srgbClr val="FEF9F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5" name="Rectangle 121"/>
            <p:cNvSpPr>
              <a:spLocks noChangeArrowheads="1"/>
            </p:cNvSpPr>
            <p:nvPr/>
          </p:nvSpPr>
          <p:spPr bwMode="auto">
            <a:xfrm>
              <a:off x="2809" y="1984"/>
              <a:ext cx="1026" cy="3"/>
            </a:xfrm>
            <a:prstGeom prst="rect">
              <a:avLst/>
            </a:prstGeom>
            <a:solidFill>
              <a:srgbClr val="FEF9F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6" name="Rectangle 122"/>
            <p:cNvSpPr>
              <a:spLocks noChangeArrowheads="1"/>
            </p:cNvSpPr>
            <p:nvPr/>
          </p:nvSpPr>
          <p:spPr bwMode="auto">
            <a:xfrm>
              <a:off x="2809" y="1987"/>
              <a:ext cx="1026" cy="3"/>
            </a:xfrm>
            <a:prstGeom prst="rect">
              <a:avLst/>
            </a:prstGeom>
            <a:solidFill>
              <a:srgbClr val="FEF8F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7" name="Rectangle 123"/>
            <p:cNvSpPr>
              <a:spLocks noChangeArrowheads="1"/>
            </p:cNvSpPr>
            <p:nvPr/>
          </p:nvSpPr>
          <p:spPr bwMode="auto">
            <a:xfrm>
              <a:off x="2809" y="1990"/>
              <a:ext cx="1026" cy="1"/>
            </a:xfrm>
            <a:prstGeom prst="rect">
              <a:avLst/>
            </a:prstGeom>
            <a:solidFill>
              <a:srgbClr val="FEF7F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8" name="Rectangle 124"/>
            <p:cNvSpPr>
              <a:spLocks noChangeArrowheads="1"/>
            </p:cNvSpPr>
            <p:nvPr/>
          </p:nvSpPr>
          <p:spPr bwMode="auto">
            <a:xfrm>
              <a:off x="2809" y="1991"/>
              <a:ext cx="1026" cy="1"/>
            </a:xfrm>
            <a:prstGeom prst="rect">
              <a:avLst/>
            </a:prstGeom>
            <a:solidFill>
              <a:srgbClr val="FEF7F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9" name="Rectangle 125"/>
            <p:cNvSpPr>
              <a:spLocks noChangeArrowheads="1"/>
            </p:cNvSpPr>
            <p:nvPr/>
          </p:nvSpPr>
          <p:spPr bwMode="auto">
            <a:xfrm>
              <a:off x="2809" y="1992"/>
              <a:ext cx="1026" cy="1"/>
            </a:xfrm>
            <a:prstGeom prst="rect">
              <a:avLst/>
            </a:prstGeom>
            <a:solidFill>
              <a:srgbClr val="FEF7F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0" name="Rectangle 126"/>
            <p:cNvSpPr>
              <a:spLocks noChangeArrowheads="1"/>
            </p:cNvSpPr>
            <p:nvPr/>
          </p:nvSpPr>
          <p:spPr bwMode="auto">
            <a:xfrm>
              <a:off x="2809" y="1993"/>
              <a:ext cx="1026" cy="3"/>
            </a:xfrm>
            <a:prstGeom prst="rect">
              <a:avLst/>
            </a:prstGeom>
            <a:solidFill>
              <a:srgbClr val="FEF6F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1" name="Rectangle 127"/>
            <p:cNvSpPr>
              <a:spLocks noChangeArrowheads="1"/>
            </p:cNvSpPr>
            <p:nvPr/>
          </p:nvSpPr>
          <p:spPr bwMode="auto">
            <a:xfrm>
              <a:off x="2809" y="1996"/>
              <a:ext cx="1026" cy="1"/>
            </a:xfrm>
            <a:prstGeom prst="rect">
              <a:avLst/>
            </a:prstGeom>
            <a:solidFill>
              <a:srgbClr val="FEF5E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2" name="Rectangle 128"/>
            <p:cNvSpPr>
              <a:spLocks noChangeArrowheads="1"/>
            </p:cNvSpPr>
            <p:nvPr/>
          </p:nvSpPr>
          <p:spPr bwMode="auto">
            <a:xfrm>
              <a:off x="2809" y="1997"/>
              <a:ext cx="1026" cy="2"/>
            </a:xfrm>
            <a:prstGeom prst="rect">
              <a:avLst/>
            </a:prstGeom>
            <a:solidFill>
              <a:srgbClr val="FEF5E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3" name="Rectangle 129"/>
            <p:cNvSpPr>
              <a:spLocks noChangeArrowheads="1"/>
            </p:cNvSpPr>
            <p:nvPr/>
          </p:nvSpPr>
          <p:spPr bwMode="auto">
            <a:xfrm>
              <a:off x="2809" y="1999"/>
              <a:ext cx="1026" cy="2"/>
            </a:xfrm>
            <a:prstGeom prst="rect">
              <a:avLst/>
            </a:prstGeom>
            <a:solidFill>
              <a:srgbClr val="FEF4E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4" name="Rectangle 130"/>
            <p:cNvSpPr>
              <a:spLocks noChangeArrowheads="1"/>
            </p:cNvSpPr>
            <p:nvPr/>
          </p:nvSpPr>
          <p:spPr bwMode="auto">
            <a:xfrm>
              <a:off x="2809" y="2001"/>
              <a:ext cx="1026" cy="1"/>
            </a:xfrm>
            <a:prstGeom prst="rect">
              <a:avLst/>
            </a:prstGeom>
            <a:solidFill>
              <a:srgbClr val="FEF3E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5" name="Rectangle 131"/>
            <p:cNvSpPr>
              <a:spLocks noChangeArrowheads="1"/>
            </p:cNvSpPr>
            <p:nvPr/>
          </p:nvSpPr>
          <p:spPr bwMode="auto">
            <a:xfrm>
              <a:off x="2809" y="2002"/>
              <a:ext cx="1026" cy="2"/>
            </a:xfrm>
            <a:prstGeom prst="rect">
              <a:avLst/>
            </a:prstGeom>
            <a:solidFill>
              <a:srgbClr val="FEF3E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6" name="Rectangle 132"/>
            <p:cNvSpPr>
              <a:spLocks noChangeArrowheads="1"/>
            </p:cNvSpPr>
            <p:nvPr/>
          </p:nvSpPr>
          <p:spPr bwMode="auto">
            <a:xfrm>
              <a:off x="2809" y="2004"/>
              <a:ext cx="1026" cy="1"/>
            </a:xfrm>
            <a:prstGeom prst="rect">
              <a:avLst/>
            </a:prstGeom>
            <a:solidFill>
              <a:srgbClr val="FEF2E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7" name="Rectangle 133"/>
            <p:cNvSpPr>
              <a:spLocks noChangeArrowheads="1"/>
            </p:cNvSpPr>
            <p:nvPr/>
          </p:nvSpPr>
          <p:spPr bwMode="auto">
            <a:xfrm>
              <a:off x="2809" y="2005"/>
              <a:ext cx="1026" cy="1"/>
            </a:xfrm>
            <a:prstGeom prst="rect">
              <a:avLst/>
            </a:prstGeom>
            <a:solidFill>
              <a:srgbClr val="FEF2E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8" name="Rectangle 134"/>
            <p:cNvSpPr>
              <a:spLocks noChangeArrowheads="1"/>
            </p:cNvSpPr>
            <p:nvPr/>
          </p:nvSpPr>
          <p:spPr bwMode="auto">
            <a:xfrm>
              <a:off x="2809" y="2006"/>
              <a:ext cx="1026" cy="3"/>
            </a:xfrm>
            <a:prstGeom prst="rect">
              <a:avLst/>
            </a:prstGeom>
            <a:solidFill>
              <a:srgbClr val="FEF1E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9" name="Rectangle 135"/>
            <p:cNvSpPr>
              <a:spLocks noChangeArrowheads="1"/>
            </p:cNvSpPr>
            <p:nvPr/>
          </p:nvSpPr>
          <p:spPr bwMode="auto">
            <a:xfrm>
              <a:off x="2809" y="2009"/>
              <a:ext cx="1026" cy="1"/>
            </a:xfrm>
            <a:prstGeom prst="rect">
              <a:avLst/>
            </a:prstGeom>
            <a:solidFill>
              <a:srgbClr val="FEF0E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0" name="Rectangle 136"/>
            <p:cNvSpPr>
              <a:spLocks noChangeArrowheads="1"/>
            </p:cNvSpPr>
            <p:nvPr/>
          </p:nvSpPr>
          <p:spPr bwMode="auto">
            <a:xfrm>
              <a:off x="2809" y="2010"/>
              <a:ext cx="1026" cy="1"/>
            </a:xfrm>
            <a:prstGeom prst="rect">
              <a:avLst/>
            </a:prstGeom>
            <a:solidFill>
              <a:srgbClr val="FDEF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1" name="Rectangle 137"/>
            <p:cNvSpPr>
              <a:spLocks noChangeArrowheads="1"/>
            </p:cNvSpPr>
            <p:nvPr/>
          </p:nvSpPr>
          <p:spPr bwMode="auto">
            <a:xfrm>
              <a:off x="2809" y="2011"/>
              <a:ext cx="1026" cy="2"/>
            </a:xfrm>
            <a:prstGeom prst="rect">
              <a:avLst/>
            </a:prstGeom>
            <a:solidFill>
              <a:srgbClr val="FDEF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2" name="Rectangle 138"/>
            <p:cNvSpPr>
              <a:spLocks noChangeArrowheads="1"/>
            </p:cNvSpPr>
            <p:nvPr/>
          </p:nvSpPr>
          <p:spPr bwMode="auto">
            <a:xfrm>
              <a:off x="2809" y="2013"/>
              <a:ext cx="1026" cy="1"/>
            </a:xfrm>
            <a:prstGeom prst="rect">
              <a:avLst/>
            </a:prstGeom>
            <a:solidFill>
              <a:srgbClr val="FDEEE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3" name="Rectangle 139"/>
            <p:cNvSpPr>
              <a:spLocks noChangeArrowheads="1"/>
            </p:cNvSpPr>
            <p:nvPr/>
          </p:nvSpPr>
          <p:spPr bwMode="auto">
            <a:xfrm>
              <a:off x="2809" y="2014"/>
              <a:ext cx="1026" cy="1"/>
            </a:xfrm>
            <a:prstGeom prst="rect">
              <a:avLst/>
            </a:prstGeom>
            <a:solidFill>
              <a:srgbClr val="FDEEE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4" name="Rectangle 140"/>
            <p:cNvSpPr>
              <a:spLocks noChangeArrowheads="1"/>
            </p:cNvSpPr>
            <p:nvPr/>
          </p:nvSpPr>
          <p:spPr bwMode="auto">
            <a:xfrm>
              <a:off x="2809" y="2015"/>
              <a:ext cx="1026" cy="1"/>
            </a:xfrm>
            <a:prstGeom prst="rect">
              <a:avLst/>
            </a:prstGeom>
            <a:solidFill>
              <a:srgbClr val="FDEDE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5" name="Rectangle 141"/>
            <p:cNvSpPr>
              <a:spLocks noChangeArrowheads="1"/>
            </p:cNvSpPr>
            <p:nvPr/>
          </p:nvSpPr>
          <p:spPr bwMode="auto">
            <a:xfrm>
              <a:off x="2809" y="2016"/>
              <a:ext cx="1026" cy="2"/>
            </a:xfrm>
            <a:prstGeom prst="rect">
              <a:avLst/>
            </a:prstGeom>
            <a:solidFill>
              <a:srgbClr val="FDEDE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6" name="Rectangle 142"/>
            <p:cNvSpPr>
              <a:spLocks noChangeArrowheads="1"/>
            </p:cNvSpPr>
            <p:nvPr/>
          </p:nvSpPr>
          <p:spPr bwMode="auto">
            <a:xfrm>
              <a:off x="2809" y="2018"/>
              <a:ext cx="1026" cy="1"/>
            </a:xfrm>
            <a:prstGeom prst="rect">
              <a:avLst/>
            </a:prstGeom>
            <a:solidFill>
              <a:srgbClr val="FDECD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7" name="Rectangle 143"/>
            <p:cNvSpPr>
              <a:spLocks noChangeArrowheads="1"/>
            </p:cNvSpPr>
            <p:nvPr/>
          </p:nvSpPr>
          <p:spPr bwMode="auto">
            <a:xfrm>
              <a:off x="2809" y="2019"/>
              <a:ext cx="1026" cy="1"/>
            </a:xfrm>
            <a:prstGeom prst="rect">
              <a:avLst/>
            </a:prstGeom>
            <a:solidFill>
              <a:srgbClr val="FDECD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8" name="Rectangle 144"/>
            <p:cNvSpPr>
              <a:spLocks noChangeArrowheads="1"/>
            </p:cNvSpPr>
            <p:nvPr/>
          </p:nvSpPr>
          <p:spPr bwMode="auto">
            <a:xfrm>
              <a:off x="2809" y="2020"/>
              <a:ext cx="1026" cy="2"/>
            </a:xfrm>
            <a:prstGeom prst="rect">
              <a:avLst/>
            </a:prstGeom>
            <a:solidFill>
              <a:srgbClr val="FDEBD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9" name="Rectangle 145"/>
            <p:cNvSpPr>
              <a:spLocks noChangeArrowheads="1"/>
            </p:cNvSpPr>
            <p:nvPr/>
          </p:nvSpPr>
          <p:spPr bwMode="auto">
            <a:xfrm>
              <a:off x="2809" y="2022"/>
              <a:ext cx="1026" cy="1"/>
            </a:xfrm>
            <a:prstGeom prst="rect">
              <a:avLst/>
            </a:prstGeom>
            <a:solidFill>
              <a:srgbClr val="FDEBD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0" name="Rectangle 146"/>
            <p:cNvSpPr>
              <a:spLocks noChangeArrowheads="1"/>
            </p:cNvSpPr>
            <p:nvPr/>
          </p:nvSpPr>
          <p:spPr bwMode="auto">
            <a:xfrm>
              <a:off x="2809" y="2023"/>
              <a:ext cx="1026" cy="1"/>
            </a:xfrm>
            <a:prstGeom prst="rect">
              <a:avLst/>
            </a:prstGeom>
            <a:solidFill>
              <a:srgbClr val="FDEAD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1" name="Rectangle 147"/>
            <p:cNvSpPr>
              <a:spLocks noChangeArrowheads="1"/>
            </p:cNvSpPr>
            <p:nvPr/>
          </p:nvSpPr>
          <p:spPr bwMode="auto">
            <a:xfrm>
              <a:off x="2809" y="2024"/>
              <a:ext cx="1026" cy="1"/>
            </a:xfrm>
            <a:prstGeom prst="rect">
              <a:avLst/>
            </a:prstGeom>
            <a:solidFill>
              <a:srgbClr val="FDE9D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2" name="Rectangle 148"/>
            <p:cNvSpPr>
              <a:spLocks noChangeArrowheads="1"/>
            </p:cNvSpPr>
            <p:nvPr/>
          </p:nvSpPr>
          <p:spPr bwMode="auto">
            <a:xfrm>
              <a:off x="2809" y="2025"/>
              <a:ext cx="1026" cy="2"/>
            </a:xfrm>
            <a:prstGeom prst="rect">
              <a:avLst/>
            </a:prstGeom>
            <a:solidFill>
              <a:srgbClr val="FDE8D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3" name="Rectangle 149"/>
            <p:cNvSpPr>
              <a:spLocks noChangeArrowheads="1"/>
            </p:cNvSpPr>
            <p:nvPr/>
          </p:nvSpPr>
          <p:spPr bwMode="auto">
            <a:xfrm>
              <a:off x="2809" y="2027"/>
              <a:ext cx="1026" cy="1"/>
            </a:xfrm>
            <a:prstGeom prst="rect">
              <a:avLst/>
            </a:prstGeom>
            <a:solidFill>
              <a:srgbClr val="FDE7D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4" name="Rectangle 150"/>
            <p:cNvSpPr>
              <a:spLocks noChangeArrowheads="1"/>
            </p:cNvSpPr>
            <p:nvPr/>
          </p:nvSpPr>
          <p:spPr bwMode="auto">
            <a:xfrm>
              <a:off x="2809" y="2028"/>
              <a:ext cx="1026" cy="1"/>
            </a:xfrm>
            <a:prstGeom prst="rect">
              <a:avLst/>
            </a:prstGeom>
            <a:solidFill>
              <a:srgbClr val="FDE7D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5" name="Rectangle 151"/>
            <p:cNvSpPr>
              <a:spLocks noChangeArrowheads="1"/>
            </p:cNvSpPr>
            <p:nvPr/>
          </p:nvSpPr>
          <p:spPr bwMode="auto">
            <a:xfrm>
              <a:off x="2809" y="2029"/>
              <a:ext cx="1026" cy="2"/>
            </a:xfrm>
            <a:prstGeom prst="rect">
              <a:avLst/>
            </a:prstGeom>
            <a:solidFill>
              <a:srgbClr val="FDE6D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6" name="Rectangle 152"/>
            <p:cNvSpPr>
              <a:spLocks noChangeArrowheads="1"/>
            </p:cNvSpPr>
            <p:nvPr/>
          </p:nvSpPr>
          <p:spPr bwMode="auto">
            <a:xfrm>
              <a:off x="2809" y="2031"/>
              <a:ext cx="1026" cy="1"/>
            </a:xfrm>
            <a:prstGeom prst="rect">
              <a:avLst/>
            </a:prstGeom>
            <a:solidFill>
              <a:srgbClr val="FDE6D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7" name="Rectangle 153"/>
            <p:cNvSpPr>
              <a:spLocks noChangeArrowheads="1"/>
            </p:cNvSpPr>
            <p:nvPr/>
          </p:nvSpPr>
          <p:spPr bwMode="auto">
            <a:xfrm>
              <a:off x="2809" y="2032"/>
              <a:ext cx="1026" cy="1"/>
            </a:xfrm>
            <a:prstGeom prst="rect">
              <a:avLst/>
            </a:prstGeom>
            <a:solidFill>
              <a:srgbClr val="FCE5D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8" name="Rectangle 154"/>
            <p:cNvSpPr>
              <a:spLocks noChangeArrowheads="1"/>
            </p:cNvSpPr>
            <p:nvPr/>
          </p:nvSpPr>
          <p:spPr bwMode="auto">
            <a:xfrm>
              <a:off x="2809" y="2033"/>
              <a:ext cx="1026" cy="1"/>
            </a:xfrm>
            <a:prstGeom prst="rect">
              <a:avLst/>
            </a:prstGeom>
            <a:solidFill>
              <a:srgbClr val="FCE5D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9" name="Rectangle 155"/>
            <p:cNvSpPr>
              <a:spLocks noChangeArrowheads="1"/>
            </p:cNvSpPr>
            <p:nvPr/>
          </p:nvSpPr>
          <p:spPr bwMode="auto">
            <a:xfrm>
              <a:off x="2809" y="2034"/>
              <a:ext cx="1026" cy="2"/>
            </a:xfrm>
            <a:prstGeom prst="rect">
              <a:avLst/>
            </a:prstGeom>
            <a:solidFill>
              <a:srgbClr val="FCE4D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0" name="Rectangle 156"/>
            <p:cNvSpPr>
              <a:spLocks noChangeArrowheads="1"/>
            </p:cNvSpPr>
            <p:nvPr/>
          </p:nvSpPr>
          <p:spPr bwMode="auto">
            <a:xfrm>
              <a:off x="2809" y="2036"/>
              <a:ext cx="1026" cy="1"/>
            </a:xfrm>
            <a:prstGeom prst="rect">
              <a:avLst/>
            </a:prstGeom>
            <a:solidFill>
              <a:srgbClr val="FCE4D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1" name="Rectangle 157"/>
            <p:cNvSpPr>
              <a:spLocks noChangeArrowheads="1"/>
            </p:cNvSpPr>
            <p:nvPr/>
          </p:nvSpPr>
          <p:spPr bwMode="auto">
            <a:xfrm>
              <a:off x="2809" y="2037"/>
              <a:ext cx="1026" cy="1"/>
            </a:xfrm>
            <a:prstGeom prst="rect">
              <a:avLst/>
            </a:prstGeom>
            <a:solidFill>
              <a:srgbClr val="FCE3D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2" name="Rectangle 158"/>
            <p:cNvSpPr>
              <a:spLocks noChangeArrowheads="1"/>
            </p:cNvSpPr>
            <p:nvPr/>
          </p:nvSpPr>
          <p:spPr bwMode="auto">
            <a:xfrm>
              <a:off x="2809" y="2038"/>
              <a:ext cx="1026" cy="2"/>
            </a:xfrm>
            <a:prstGeom prst="rect">
              <a:avLst/>
            </a:prstGeom>
            <a:solidFill>
              <a:srgbClr val="FCE3C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3" name="Rectangle 159"/>
            <p:cNvSpPr>
              <a:spLocks noChangeArrowheads="1"/>
            </p:cNvSpPr>
            <p:nvPr/>
          </p:nvSpPr>
          <p:spPr bwMode="auto">
            <a:xfrm>
              <a:off x="2809" y="2040"/>
              <a:ext cx="1026" cy="1"/>
            </a:xfrm>
            <a:prstGeom prst="rect">
              <a:avLst/>
            </a:prstGeom>
            <a:solidFill>
              <a:srgbClr val="FCE2C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4" name="Rectangle 160"/>
            <p:cNvSpPr>
              <a:spLocks noChangeArrowheads="1"/>
            </p:cNvSpPr>
            <p:nvPr/>
          </p:nvSpPr>
          <p:spPr bwMode="auto">
            <a:xfrm>
              <a:off x="2809" y="2041"/>
              <a:ext cx="1026" cy="1"/>
            </a:xfrm>
            <a:prstGeom prst="rect">
              <a:avLst/>
            </a:prstGeom>
            <a:solidFill>
              <a:srgbClr val="FCE2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5" name="Rectangle 161"/>
            <p:cNvSpPr>
              <a:spLocks noChangeArrowheads="1"/>
            </p:cNvSpPr>
            <p:nvPr/>
          </p:nvSpPr>
          <p:spPr bwMode="auto">
            <a:xfrm>
              <a:off x="2809" y="2042"/>
              <a:ext cx="1026" cy="1"/>
            </a:xfrm>
            <a:prstGeom prst="rect">
              <a:avLst/>
            </a:prstGeom>
            <a:solidFill>
              <a:srgbClr val="FCE1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6" name="Rectangle 162"/>
            <p:cNvSpPr>
              <a:spLocks noChangeArrowheads="1"/>
            </p:cNvSpPr>
            <p:nvPr/>
          </p:nvSpPr>
          <p:spPr bwMode="auto">
            <a:xfrm>
              <a:off x="2809" y="2043"/>
              <a:ext cx="1026" cy="2"/>
            </a:xfrm>
            <a:prstGeom prst="rect">
              <a:avLst/>
            </a:prstGeom>
            <a:solidFill>
              <a:srgbClr val="FCE0C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7" name="Rectangle 163"/>
            <p:cNvSpPr>
              <a:spLocks noChangeArrowheads="1"/>
            </p:cNvSpPr>
            <p:nvPr/>
          </p:nvSpPr>
          <p:spPr bwMode="auto">
            <a:xfrm>
              <a:off x="2809" y="2045"/>
              <a:ext cx="1026" cy="1"/>
            </a:xfrm>
            <a:prstGeom prst="rect">
              <a:avLst/>
            </a:prstGeom>
            <a:solidFill>
              <a:srgbClr val="FCE0C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8" name="Rectangle 164"/>
            <p:cNvSpPr>
              <a:spLocks noChangeArrowheads="1"/>
            </p:cNvSpPr>
            <p:nvPr/>
          </p:nvSpPr>
          <p:spPr bwMode="auto">
            <a:xfrm>
              <a:off x="2809" y="2046"/>
              <a:ext cx="1026" cy="3"/>
            </a:xfrm>
            <a:prstGeom prst="rect">
              <a:avLst/>
            </a:prstGeom>
            <a:solidFill>
              <a:srgbClr val="FCDFC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9" name="Rectangle 165"/>
            <p:cNvSpPr>
              <a:spLocks noChangeArrowheads="1"/>
            </p:cNvSpPr>
            <p:nvPr/>
          </p:nvSpPr>
          <p:spPr bwMode="auto">
            <a:xfrm>
              <a:off x="2809" y="2049"/>
              <a:ext cx="1026" cy="1"/>
            </a:xfrm>
            <a:prstGeom prst="rect">
              <a:avLst/>
            </a:prstGeom>
            <a:solidFill>
              <a:srgbClr val="FCDEC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0" name="Rectangle 166"/>
            <p:cNvSpPr>
              <a:spLocks noChangeArrowheads="1"/>
            </p:cNvSpPr>
            <p:nvPr/>
          </p:nvSpPr>
          <p:spPr bwMode="auto">
            <a:xfrm>
              <a:off x="2809" y="2050"/>
              <a:ext cx="1026" cy="1"/>
            </a:xfrm>
            <a:prstGeom prst="rect">
              <a:avLst/>
            </a:prstGeom>
            <a:solidFill>
              <a:srgbClr val="FCDEC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1" name="Rectangle 167"/>
            <p:cNvSpPr>
              <a:spLocks noChangeArrowheads="1"/>
            </p:cNvSpPr>
            <p:nvPr/>
          </p:nvSpPr>
          <p:spPr bwMode="auto">
            <a:xfrm>
              <a:off x="2809" y="2051"/>
              <a:ext cx="1026" cy="3"/>
            </a:xfrm>
            <a:prstGeom prst="rect">
              <a:avLst/>
            </a:prstGeom>
            <a:solidFill>
              <a:srgbClr val="FCDDC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2" name="Rectangle 168"/>
            <p:cNvSpPr>
              <a:spLocks noChangeArrowheads="1"/>
            </p:cNvSpPr>
            <p:nvPr/>
          </p:nvSpPr>
          <p:spPr bwMode="auto">
            <a:xfrm>
              <a:off x="2809" y="2054"/>
              <a:ext cx="1026" cy="1"/>
            </a:xfrm>
            <a:prstGeom prst="rect">
              <a:avLst/>
            </a:prstGeom>
            <a:solidFill>
              <a:srgbClr val="FCDCC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3" name="Rectangle 169"/>
            <p:cNvSpPr>
              <a:spLocks noChangeArrowheads="1"/>
            </p:cNvSpPr>
            <p:nvPr/>
          </p:nvSpPr>
          <p:spPr bwMode="auto">
            <a:xfrm>
              <a:off x="2809" y="2055"/>
              <a:ext cx="1026" cy="1"/>
            </a:xfrm>
            <a:prstGeom prst="rect">
              <a:avLst/>
            </a:prstGeom>
            <a:solidFill>
              <a:srgbClr val="FCDCC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4" name="Rectangle 170"/>
            <p:cNvSpPr>
              <a:spLocks noChangeArrowheads="1"/>
            </p:cNvSpPr>
            <p:nvPr/>
          </p:nvSpPr>
          <p:spPr bwMode="auto">
            <a:xfrm>
              <a:off x="2809" y="2056"/>
              <a:ext cx="1026" cy="3"/>
            </a:xfrm>
            <a:prstGeom prst="rect">
              <a:avLst/>
            </a:prstGeom>
            <a:solidFill>
              <a:srgbClr val="FCDCC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5" name="Rectangle 171"/>
            <p:cNvSpPr>
              <a:spLocks noChangeArrowheads="1"/>
            </p:cNvSpPr>
            <p:nvPr/>
          </p:nvSpPr>
          <p:spPr bwMode="auto">
            <a:xfrm>
              <a:off x="2809" y="2059"/>
              <a:ext cx="1026" cy="1"/>
            </a:xfrm>
            <a:prstGeom prst="rect">
              <a:avLst/>
            </a:prstGeom>
            <a:solidFill>
              <a:srgbClr val="FCDBC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6" name="Rectangle 172"/>
            <p:cNvSpPr>
              <a:spLocks noChangeArrowheads="1"/>
            </p:cNvSpPr>
            <p:nvPr/>
          </p:nvSpPr>
          <p:spPr bwMode="auto">
            <a:xfrm>
              <a:off x="2809" y="2060"/>
              <a:ext cx="1026" cy="3"/>
            </a:xfrm>
            <a:prstGeom prst="rect">
              <a:avLst/>
            </a:prstGeom>
            <a:solidFill>
              <a:srgbClr val="FBDAC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7" name="Rectangle 173"/>
            <p:cNvSpPr>
              <a:spLocks noChangeArrowheads="1"/>
            </p:cNvSpPr>
            <p:nvPr/>
          </p:nvSpPr>
          <p:spPr bwMode="auto">
            <a:xfrm>
              <a:off x="2809" y="2063"/>
              <a:ext cx="1026" cy="1"/>
            </a:xfrm>
            <a:prstGeom prst="rect">
              <a:avLst/>
            </a:prstGeom>
            <a:solidFill>
              <a:srgbClr val="FBD9B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8" name="Rectangle 174"/>
            <p:cNvSpPr>
              <a:spLocks noChangeArrowheads="1"/>
            </p:cNvSpPr>
            <p:nvPr/>
          </p:nvSpPr>
          <p:spPr bwMode="auto">
            <a:xfrm>
              <a:off x="2809" y="2064"/>
              <a:ext cx="1026" cy="1"/>
            </a:xfrm>
            <a:prstGeom prst="rect">
              <a:avLst/>
            </a:prstGeom>
            <a:solidFill>
              <a:srgbClr val="FBD9B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99" name="Rectangle 175"/>
            <p:cNvSpPr>
              <a:spLocks noChangeArrowheads="1"/>
            </p:cNvSpPr>
            <p:nvPr/>
          </p:nvSpPr>
          <p:spPr bwMode="auto">
            <a:xfrm>
              <a:off x="2809" y="2065"/>
              <a:ext cx="1026" cy="3"/>
            </a:xfrm>
            <a:prstGeom prst="rect">
              <a:avLst/>
            </a:prstGeom>
            <a:solidFill>
              <a:srgbClr val="FBD9B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0" name="Rectangle 176"/>
            <p:cNvSpPr>
              <a:spLocks noChangeArrowheads="1"/>
            </p:cNvSpPr>
            <p:nvPr/>
          </p:nvSpPr>
          <p:spPr bwMode="auto">
            <a:xfrm>
              <a:off x="2809" y="2068"/>
              <a:ext cx="1026" cy="2"/>
            </a:xfrm>
            <a:prstGeom prst="rect">
              <a:avLst/>
            </a:prstGeom>
            <a:solidFill>
              <a:srgbClr val="FBD8B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1" name="Rectangle 177"/>
            <p:cNvSpPr>
              <a:spLocks noChangeArrowheads="1"/>
            </p:cNvSpPr>
            <p:nvPr/>
          </p:nvSpPr>
          <p:spPr bwMode="auto">
            <a:xfrm>
              <a:off x="2809" y="2070"/>
              <a:ext cx="1026" cy="3"/>
            </a:xfrm>
            <a:prstGeom prst="rect">
              <a:avLst/>
            </a:prstGeom>
            <a:solidFill>
              <a:srgbClr val="FBD8B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2" name="Rectangle 178"/>
            <p:cNvSpPr>
              <a:spLocks noChangeArrowheads="1"/>
            </p:cNvSpPr>
            <p:nvPr/>
          </p:nvSpPr>
          <p:spPr bwMode="auto">
            <a:xfrm>
              <a:off x="2809" y="2073"/>
              <a:ext cx="1026" cy="2"/>
            </a:xfrm>
            <a:prstGeom prst="rect">
              <a:avLst/>
            </a:prstGeom>
            <a:solidFill>
              <a:srgbClr val="FBD7B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3" name="Rectangle 179"/>
            <p:cNvSpPr>
              <a:spLocks noChangeArrowheads="1"/>
            </p:cNvSpPr>
            <p:nvPr/>
          </p:nvSpPr>
          <p:spPr bwMode="auto">
            <a:xfrm>
              <a:off x="2809" y="2075"/>
              <a:ext cx="1026" cy="2"/>
            </a:xfrm>
            <a:prstGeom prst="rect">
              <a:avLst/>
            </a:prstGeom>
            <a:solidFill>
              <a:srgbClr val="FBD7B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4" name="Rectangle 180"/>
            <p:cNvSpPr>
              <a:spLocks noChangeArrowheads="1"/>
            </p:cNvSpPr>
            <p:nvPr/>
          </p:nvSpPr>
          <p:spPr bwMode="auto">
            <a:xfrm>
              <a:off x="2809" y="2077"/>
              <a:ext cx="1026" cy="2"/>
            </a:xfrm>
            <a:prstGeom prst="rect">
              <a:avLst/>
            </a:prstGeom>
            <a:solidFill>
              <a:srgbClr val="FBD6B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5" name="Rectangle 181"/>
            <p:cNvSpPr>
              <a:spLocks noChangeArrowheads="1"/>
            </p:cNvSpPr>
            <p:nvPr/>
          </p:nvSpPr>
          <p:spPr bwMode="auto">
            <a:xfrm>
              <a:off x="2809" y="2079"/>
              <a:ext cx="1026" cy="3"/>
            </a:xfrm>
            <a:prstGeom prst="rect">
              <a:avLst/>
            </a:prstGeom>
            <a:solidFill>
              <a:srgbClr val="FBD6B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6" name="Rectangle 182"/>
            <p:cNvSpPr>
              <a:spLocks noChangeArrowheads="1"/>
            </p:cNvSpPr>
            <p:nvPr/>
          </p:nvSpPr>
          <p:spPr bwMode="auto">
            <a:xfrm>
              <a:off x="2809" y="2082"/>
              <a:ext cx="1026" cy="2"/>
            </a:xfrm>
            <a:prstGeom prst="rect">
              <a:avLst/>
            </a:prstGeom>
            <a:solidFill>
              <a:srgbClr val="FBD5B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7" name="Rectangle 183"/>
            <p:cNvSpPr>
              <a:spLocks noChangeArrowheads="1"/>
            </p:cNvSpPr>
            <p:nvPr/>
          </p:nvSpPr>
          <p:spPr bwMode="auto">
            <a:xfrm>
              <a:off x="2809" y="2084"/>
              <a:ext cx="1026" cy="6"/>
            </a:xfrm>
            <a:prstGeom prst="rect">
              <a:avLst/>
            </a:prstGeom>
            <a:solidFill>
              <a:srgbClr val="FBD5B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8" name="Rectangle 184"/>
            <p:cNvSpPr>
              <a:spLocks noChangeArrowheads="1"/>
            </p:cNvSpPr>
            <p:nvPr/>
          </p:nvSpPr>
          <p:spPr bwMode="auto">
            <a:xfrm>
              <a:off x="2809" y="2090"/>
              <a:ext cx="1026" cy="1"/>
            </a:xfrm>
            <a:prstGeom prst="rect">
              <a:avLst/>
            </a:prstGeom>
            <a:solidFill>
              <a:srgbClr val="FBD5B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09" name="Rectangle 185"/>
            <p:cNvSpPr>
              <a:spLocks noChangeArrowheads="1"/>
            </p:cNvSpPr>
            <p:nvPr/>
          </p:nvSpPr>
          <p:spPr bwMode="auto">
            <a:xfrm>
              <a:off x="2809" y="2091"/>
              <a:ext cx="1026" cy="2"/>
            </a:xfrm>
            <a:prstGeom prst="rect">
              <a:avLst/>
            </a:prstGeom>
            <a:solidFill>
              <a:srgbClr val="FBD4B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10" name="Rectangle 186"/>
            <p:cNvSpPr>
              <a:spLocks noChangeArrowheads="1"/>
            </p:cNvSpPr>
            <p:nvPr/>
          </p:nvSpPr>
          <p:spPr bwMode="auto">
            <a:xfrm>
              <a:off x="2809" y="2093"/>
              <a:ext cx="1026" cy="5"/>
            </a:xfrm>
            <a:prstGeom prst="rect">
              <a:avLst/>
            </a:prstGeom>
            <a:solidFill>
              <a:srgbClr val="FBD4B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11" name="Freeform 187"/>
            <p:cNvSpPr>
              <a:spLocks/>
            </p:cNvSpPr>
            <p:nvPr/>
          </p:nvSpPr>
          <p:spPr bwMode="auto">
            <a:xfrm>
              <a:off x="2811" y="1945"/>
              <a:ext cx="1023" cy="152"/>
            </a:xfrm>
            <a:custGeom>
              <a:avLst/>
              <a:gdLst/>
              <a:ahLst/>
              <a:cxnLst>
                <a:cxn ang="0">
                  <a:pos x="238" y="0"/>
                </a:cxn>
                <a:cxn ang="0">
                  <a:pos x="0" y="238"/>
                </a:cxn>
                <a:cxn ang="0">
                  <a:pos x="0" y="1663"/>
                </a:cxn>
                <a:cxn ang="0">
                  <a:pos x="238" y="1900"/>
                </a:cxn>
                <a:cxn ang="0">
                  <a:pos x="8483" y="1900"/>
                </a:cxn>
                <a:cxn ang="0">
                  <a:pos x="8720" y="1663"/>
                </a:cxn>
                <a:cxn ang="0">
                  <a:pos x="8720" y="238"/>
                </a:cxn>
                <a:cxn ang="0">
                  <a:pos x="8483" y="0"/>
                </a:cxn>
                <a:cxn ang="0">
                  <a:pos x="238" y="0"/>
                </a:cxn>
              </a:cxnLst>
              <a:rect l="0" t="0" r="r" b="b"/>
              <a:pathLst>
                <a:path w="8720" h="1900">
                  <a:moveTo>
                    <a:pt x="238" y="0"/>
                  </a:moveTo>
                  <a:cubicBezTo>
                    <a:pt x="107" y="0"/>
                    <a:pt x="0" y="107"/>
                    <a:pt x="0" y="238"/>
                  </a:cubicBezTo>
                  <a:lnTo>
                    <a:pt x="0" y="1663"/>
                  </a:lnTo>
                  <a:cubicBezTo>
                    <a:pt x="0" y="1794"/>
                    <a:pt x="107" y="1900"/>
                    <a:pt x="238" y="1900"/>
                  </a:cubicBezTo>
                  <a:lnTo>
                    <a:pt x="8483" y="1900"/>
                  </a:lnTo>
                  <a:cubicBezTo>
                    <a:pt x="8614" y="1900"/>
                    <a:pt x="8720" y="1794"/>
                    <a:pt x="8720" y="1663"/>
                  </a:cubicBezTo>
                  <a:lnTo>
                    <a:pt x="8720" y="238"/>
                  </a:lnTo>
                  <a:cubicBezTo>
                    <a:pt x="8720" y="107"/>
                    <a:pt x="8614" y="0"/>
                    <a:pt x="8483" y="0"/>
                  </a:cubicBezTo>
                  <a:lnTo>
                    <a:pt x="238" y="0"/>
                  </a:lnTo>
                  <a:close/>
                </a:path>
              </a:pathLst>
            </a:custGeom>
            <a:noFill/>
            <a:ln w="8" cap="rnd">
              <a:solidFill>
                <a:srgbClr val="FABF8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1213" name="Rectangle 189"/>
          <p:cNvSpPr>
            <a:spLocks noChangeArrowheads="1"/>
          </p:cNvSpPr>
          <p:nvPr/>
        </p:nvSpPr>
        <p:spPr bwMode="auto">
          <a:xfrm>
            <a:off x="5006979" y="2678865"/>
            <a:ext cx="825502"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HYDROLYSIS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14" name="Rectangle 190"/>
          <p:cNvSpPr>
            <a:spLocks noChangeArrowheads="1"/>
          </p:cNvSpPr>
          <p:nvPr/>
        </p:nvSpPr>
        <p:spPr bwMode="auto">
          <a:xfrm>
            <a:off x="5692781" y="2678865"/>
            <a:ext cx="111125"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253" name="Group 229"/>
          <p:cNvGrpSpPr>
            <a:grpSpLocks/>
          </p:cNvGrpSpPr>
          <p:nvPr/>
        </p:nvGrpSpPr>
        <p:grpSpPr bwMode="auto">
          <a:xfrm>
            <a:off x="4419600" y="3657600"/>
            <a:ext cx="2108204" cy="439433"/>
            <a:chOff x="2755" y="2421"/>
            <a:chExt cx="1328" cy="243"/>
          </a:xfrm>
        </p:grpSpPr>
        <p:sp>
          <p:nvSpPr>
            <p:cNvPr id="1215" name="Rectangle 191"/>
            <p:cNvSpPr>
              <a:spLocks noChangeArrowheads="1"/>
            </p:cNvSpPr>
            <p:nvPr/>
          </p:nvSpPr>
          <p:spPr bwMode="auto">
            <a:xfrm>
              <a:off x="2764" y="2433"/>
              <a:ext cx="1319" cy="231"/>
            </a:xfrm>
            <a:prstGeom prst="rect">
              <a:avLst/>
            </a:prstGeom>
            <a:solidFill>
              <a:srgbClr val="3F315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16" name="Freeform 192"/>
            <p:cNvSpPr>
              <a:spLocks/>
            </p:cNvSpPr>
            <p:nvPr/>
          </p:nvSpPr>
          <p:spPr bwMode="auto">
            <a:xfrm>
              <a:off x="2764" y="2433"/>
              <a:ext cx="1316" cy="229"/>
            </a:xfrm>
            <a:custGeom>
              <a:avLst/>
              <a:gdLst/>
              <a:ahLst/>
              <a:cxnLst>
                <a:cxn ang="0">
                  <a:pos x="356" y="0"/>
                </a:cxn>
                <a:cxn ang="0">
                  <a:pos x="0" y="356"/>
                </a:cxn>
                <a:cxn ang="0">
                  <a:pos x="0" y="2496"/>
                </a:cxn>
                <a:cxn ang="0">
                  <a:pos x="356" y="2853"/>
                </a:cxn>
                <a:cxn ang="0">
                  <a:pos x="10853" y="2853"/>
                </a:cxn>
                <a:cxn ang="0">
                  <a:pos x="11210" y="2496"/>
                </a:cxn>
                <a:cxn ang="0">
                  <a:pos x="11210" y="356"/>
                </a:cxn>
                <a:cxn ang="0">
                  <a:pos x="10853" y="0"/>
                </a:cxn>
                <a:cxn ang="0">
                  <a:pos x="356" y="0"/>
                </a:cxn>
              </a:cxnLst>
              <a:rect l="0" t="0" r="r" b="b"/>
              <a:pathLst>
                <a:path w="11210" h="2853">
                  <a:moveTo>
                    <a:pt x="356" y="0"/>
                  </a:moveTo>
                  <a:cubicBezTo>
                    <a:pt x="160" y="0"/>
                    <a:pt x="0" y="160"/>
                    <a:pt x="0" y="356"/>
                  </a:cubicBezTo>
                  <a:lnTo>
                    <a:pt x="0" y="2496"/>
                  </a:lnTo>
                  <a:cubicBezTo>
                    <a:pt x="0" y="2693"/>
                    <a:pt x="160" y="2853"/>
                    <a:pt x="356" y="2853"/>
                  </a:cubicBezTo>
                  <a:lnTo>
                    <a:pt x="10853" y="2853"/>
                  </a:lnTo>
                  <a:cubicBezTo>
                    <a:pt x="11050" y="2853"/>
                    <a:pt x="11210" y="2693"/>
                    <a:pt x="11210" y="2496"/>
                  </a:cubicBezTo>
                  <a:lnTo>
                    <a:pt x="11210" y="356"/>
                  </a:lnTo>
                  <a:cubicBezTo>
                    <a:pt x="11210" y="160"/>
                    <a:pt x="11050" y="0"/>
                    <a:pt x="10853" y="0"/>
                  </a:cubicBezTo>
                  <a:lnTo>
                    <a:pt x="356"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7" name="Rectangle 193"/>
            <p:cNvSpPr>
              <a:spLocks noChangeArrowheads="1"/>
            </p:cNvSpPr>
            <p:nvPr/>
          </p:nvSpPr>
          <p:spPr bwMode="auto">
            <a:xfrm>
              <a:off x="2764" y="2433"/>
              <a:ext cx="1319" cy="231"/>
            </a:xfrm>
            <a:prstGeom prst="rect">
              <a:avLst/>
            </a:prstGeom>
            <a:solidFill>
              <a:srgbClr val="3F315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18" name="Rectangle 194"/>
            <p:cNvSpPr>
              <a:spLocks noChangeArrowheads="1"/>
            </p:cNvSpPr>
            <p:nvPr/>
          </p:nvSpPr>
          <p:spPr bwMode="auto">
            <a:xfrm>
              <a:off x="2755" y="2421"/>
              <a:ext cx="1318" cy="2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19" name="Rectangle 195"/>
            <p:cNvSpPr>
              <a:spLocks noChangeArrowheads="1"/>
            </p:cNvSpPr>
            <p:nvPr/>
          </p:nvSpPr>
          <p:spPr bwMode="auto">
            <a:xfrm>
              <a:off x="2755" y="2442"/>
              <a:ext cx="1318" cy="11"/>
            </a:xfrm>
            <a:prstGeom prst="rect">
              <a:avLst/>
            </a:prstGeom>
            <a:solidFill>
              <a:srgbClr val="FEFDF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0" name="Rectangle 196"/>
            <p:cNvSpPr>
              <a:spLocks noChangeArrowheads="1"/>
            </p:cNvSpPr>
            <p:nvPr/>
          </p:nvSpPr>
          <p:spPr bwMode="auto">
            <a:xfrm>
              <a:off x="2755" y="2453"/>
              <a:ext cx="1318" cy="11"/>
            </a:xfrm>
            <a:prstGeom prst="rect">
              <a:avLst/>
            </a:prstGeom>
            <a:solidFill>
              <a:srgbClr val="FCFCF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1" name="Rectangle 197"/>
            <p:cNvSpPr>
              <a:spLocks noChangeArrowheads="1"/>
            </p:cNvSpPr>
            <p:nvPr/>
          </p:nvSpPr>
          <p:spPr bwMode="auto">
            <a:xfrm>
              <a:off x="2755" y="2464"/>
              <a:ext cx="1318" cy="10"/>
            </a:xfrm>
            <a:prstGeom prst="rect">
              <a:avLst/>
            </a:prstGeom>
            <a:solidFill>
              <a:srgbClr val="FBFAF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2" name="Rectangle 198"/>
            <p:cNvSpPr>
              <a:spLocks noChangeArrowheads="1"/>
            </p:cNvSpPr>
            <p:nvPr/>
          </p:nvSpPr>
          <p:spPr bwMode="auto">
            <a:xfrm>
              <a:off x="2755" y="2474"/>
              <a:ext cx="1318" cy="8"/>
            </a:xfrm>
            <a:prstGeom prst="rect">
              <a:avLst/>
            </a:prstGeom>
            <a:solidFill>
              <a:srgbClr val="F9F8F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3" name="Rectangle 199"/>
            <p:cNvSpPr>
              <a:spLocks noChangeArrowheads="1"/>
            </p:cNvSpPr>
            <p:nvPr/>
          </p:nvSpPr>
          <p:spPr bwMode="auto">
            <a:xfrm>
              <a:off x="2755" y="2482"/>
              <a:ext cx="1318" cy="6"/>
            </a:xfrm>
            <a:prstGeom prst="rect">
              <a:avLst/>
            </a:prstGeom>
            <a:solidFill>
              <a:srgbClr val="F8F6F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4" name="Rectangle 200"/>
            <p:cNvSpPr>
              <a:spLocks noChangeArrowheads="1"/>
            </p:cNvSpPr>
            <p:nvPr/>
          </p:nvSpPr>
          <p:spPr bwMode="auto">
            <a:xfrm>
              <a:off x="2755" y="2488"/>
              <a:ext cx="1318" cy="8"/>
            </a:xfrm>
            <a:prstGeom prst="rect">
              <a:avLst/>
            </a:prstGeom>
            <a:solidFill>
              <a:srgbClr val="F6F4F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5" name="Rectangle 201"/>
            <p:cNvSpPr>
              <a:spLocks noChangeArrowheads="1"/>
            </p:cNvSpPr>
            <p:nvPr/>
          </p:nvSpPr>
          <p:spPr bwMode="auto">
            <a:xfrm>
              <a:off x="2755" y="2496"/>
              <a:ext cx="1318" cy="7"/>
            </a:xfrm>
            <a:prstGeom prst="rect">
              <a:avLst/>
            </a:prstGeom>
            <a:solidFill>
              <a:srgbClr val="F4F2F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6" name="Rectangle 202"/>
            <p:cNvSpPr>
              <a:spLocks noChangeArrowheads="1"/>
            </p:cNvSpPr>
            <p:nvPr/>
          </p:nvSpPr>
          <p:spPr bwMode="auto">
            <a:xfrm>
              <a:off x="2755" y="2503"/>
              <a:ext cx="1318" cy="4"/>
            </a:xfrm>
            <a:prstGeom prst="rect">
              <a:avLst/>
            </a:prstGeom>
            <a:solidFill>
              <a:srgbClr val="F2F0F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7" name="Rectangle 203"/>
            <p:cNvSpPr>
              <a:spLocks noChangeArrowheads="1"/>
            </p:cNvSpPr>
            <p:nvPr/>
          </p:nvSpPr>
          <p:spPr bwMode="auto">
            <a:xfrm>
              <a:off x="2755" y="2507"/>
              <a:ext cx="1318" cy="5"/>
            </a:xfrm>
            <a:prstGeom prst="rect">
              <a:avLst/>
            </a:prstGeom>
            <a:solidFill>
              <a:srgbClr val="F1EEF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8" name="Rectangle 204"/>
            <p:cNvSpPr>
              <a:spLocks noChangeArrowheads="1"/>
            </p:cNvSpPr>
            <p:nvPr/>
          </p:nvSpPr>
          <p:spPr bwMode="auto">
            <a:xfrm>
              <a:off x="2755" y="2512"/>
              <a:ext cx="1318" cy="5"/>
            </a:xfrm>
            <a:prstGeom prst="rect">
              <a:avLst/>
            </a:prstGeom>
            <a:solidFill>
              <a:srgbClr val="F0ECF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9" name="Rectangle 205"/>
            <p:cNvSpPr>
              <a:spLocks noChangeArrowheads="1"/>
            </p:cNvSpPr>
            <p:nvPr/>
          </p:nvSpPr>
          <p:spPr bwMode="auto">
            <a:xfrm>
              <a:off x="2755" y="2517"/>
              <a:ext cx="1318" cy="4"/>
            </a:xfrm>
            <a:prstGeom prst="rect">
              <a:avLst/>
            </a:prstGeom>
            <a:solidFill>
              <a:srgbClr val="EEEAF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30" name="Rectangle 206"/>
            <p:cNvSpPr>
              <a:spLocks noChangeArrowheads="1"/>
            </p:cNvSpPr>
            <p:nvPr/>
          </p:nvSpPr>
          <p:spPr bwMode="auto">
            <a:xfrm>
              <a:off x="2755" y="2521"/>
              <a:ext cx="1318" cy="4"/>
            </a:xfrm>
            <a:prstGeom prst="rect">
              <a:avLst/>
            </a:prstGeom>
            <a:solidFill>
              <a:srgbClr val="ECE9F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31" name="Rectangle 207"/>
            <p:cNvSpPr>
              <a:spLocks noChangeArrowheads="1"/>
            </p:cNvSpPr>
            <p:nvPr/>
          </p:nvSpPr>
          <p:spPr bwMode="auto">
            <a:xfrm>
              <a:off x="2755" y="2525"/>
              <a:ext cx="1318" cy="4"/>
            </a:xfrm>
            <a:prstGeom prst="rect">
              <a:avLst/>
            </a:prstGeom>
            <a:solidFill>
              <a:srgbClr val="EBE7F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32" name="Rectangle 208"/>
            <p:cNvSpPr>
              <a:spLocks noChangeArrowheads="1"/>
            </p:cNvSpPr>
            <p:nvPr/>
          </p:nvSpPr>
          <p:spPr bwMode="auto">
            <a:xfrm>
              <a:off x="2755" y="2529"/>
              <a:ext cx="1318" cy="5"/>
            </a:xfrm>
            <a:prstGeom prst="rect">
              <a:avLst/>
            </a:prstGeom>
            <a:solidFill>
              <a:srgbClr val="EAE5E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33" name="Rectangle 209"/>
            <p:cNvSpPr>
              <a:spLocks noChangeArrowheads="1"/>
            </p:cNvSpPr>
            <p:nvPr/>
          </p:nvSpPr>
          <p:spPr bwMode="auto">
            <a:xfrm>
              <a:off x="2755" y="2534"/>
              <a:ext cx="1318" cy="4"/>
            </a:xfrm>
            <a:prstGeom prst="rect">
              <a:avLst/>
            </a:prstGeom>
            <a:solidFill>
              <a:srgbClr val="E8E3E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34" name="Rectangle 210"/>
            <p:cNvSpPr>
              <a:spLocks noChangeArrowheads="1"/>
            </p:cNvSpPr>
            <p:nvPr/>
          </p:nvSpPr>
          <p:spPr bwMode="auto">
            <a:xfrm>
              <a:off x="2755" y="2538"/>
              <a:ext cx="1318" cy="5"/>
            </a:xfrm>
            <a:prstGeom prst="rect">
              <a:avLst/>
            </a:prstGeom>
            <a:solidFill>
              <a:srgbClr val="E6E1E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35" name="Rectangle 211"/>
            <p:cNvSpPr>
              <a:spLocks noChangeArrowheads="1"/>
            </p:cNvSpPr>
            <p:nvPr/>
          </p:nvSpPr>
          <p:spPr bwMode="auto">
            <a:xfrm>
              <a:off x="2755" y="2543"/>
              <a:ext cx="1318" cy="4"/>
            </a:xfrm>
            <a:prstGeom prst="rect">
              <a:avLst/>
            </a:prstGeom>
            <a:solidFill>
              <a:srgbClr val="E5DFE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36" name="Rectangle 212"/>
            <p:cNvSpPr>
              <a:spLocks noChangeArrowheads="1"/>
            </p:cNvSpPr>
            <p:nvPr/>
          </p:nvSpPr>
          <p:spPr bwMode="auto">
            <a:xfrm>
              <a:off x="2755" y="2547"/>
              <a:ext cx="1318" cy="5"/>
            </a:xfrm>
            <a:prstGeom prst="rect">
              <a:avLst/>
            </a:prstGeom>
            <a:solidFill>
              <a:srgbClr val="E3DDE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37" name="Rectangle 213"/>
            <p:cNvSpPr>
              <a:spLocks noChangeArrowheads="1"/>
            </p:cNvSpPr>
            <p:nvPr/>
          </p:nvSpPr>
          <p:spPr bwMode="auto">
            <a:xfrm>
              <a:off x="2755" y="2552"/>
              <a:ext cx="1318" cy="4"/>
            </a:xfrm>
            <a:prstGeom prst="rect">
              <a:avLst/>
            </a:prstGeom>
            <a:solidFill>
              <a:srgbClr val="E2DBE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38" name="Rectangle 214"/>
            <p:cNvSpPr>
              <a:spLocks noChangeArrowheads="1"/>
            </p:cNvSpPr>
            <p:nvPr/>
          </p:nvSpPr>
          <p:spPr bwMode="auto">
            <a:xfrm>
              <a:off x="2755" y="2556"/>
              <a:ext cx="1318" cy="4"/>
            </a:xfrm>
            <a:prstGeom prst="rect">
              <a:avLst/>
            </a:prstGeom>
            <a:solidFill>
              <a:srgbClr val="E0D9E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39" name="Rectangle 215"/>
            <p:cNvSpPr>
              <a:spLocks noChangeArrowheads="1"/>
            </p:cNvSpPr>
            <p:nvPr/>
          </p:nvSpPr>
          <p:spPr bwMode="auto">
            <a:xfrm>
              <a:off x="2755" y="2560"/>
              <a:ext cx="1318" cy="5"/>
            </a:xfrm>
            <a:prstGeom prst="rect">
              <a:avLst/>
            </a:prstGeom>
            <a:solidFill>
              <a:srgbClr val="DED7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0" name="Rectangle 216"/>
            <p:cNvSpPr>
              <a:spLocks noChangeArrowheads="1"/>
            </p:cNvSpPr>
            <p:nvPr/>
          </p:nvSpPr>
          <p:spPr bwMode="auto">
            <a:xfrm>
              <a:off x="2755" y="2565"/>
              <a:ext cx="1318" cy="5"/>
            </a:xfrm>
            <a:prstGeom prst="rect">
              <a:avLst/>
            </a:prstGeom>
            <a:solidFill>
              <a:srgbClr val="DDD5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1" name="Rectangle 217"/>
            <p:cNvSpPr>
              <a:spLocks noChangeArrowheads="1"/>
            </p:cNvSpPr>
            <p:nvPr/>
          </p:nvSpPr>
          <p:spPr bwMode="auto">
            <a:xfrm>
              <a:off x="2755" y="2570"/>
              <a:ext cx="1318" cy="4"/>
            </a:xfrm>
            <a:prstGeom prst="rect">
              <a:avLst/>
            </a:prstGeom>
            <a:solidFill>
              <a:srgbClr val="DBD3E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2" name="Rectangle 218"/>
            <p:cNvSpPr>
              <a:spLocks noChangeArrowheads="1"/>
            </p:cNvSpPr>
            <p:nvPr/>
          </p:nvSpPr>
          <p:spPr bwMode="auto">
            <a:xfrm>
              <a:off x="2755" y="2574"/>
              <a:ext cx="1318" cy="5"/>
            </a:xfrm>
            <a:prstGeom prst="rect">
              <a:avLst/>
            </a:prstGeom>
            <a:solidFill>
              <a:srgbClr val="D9D1E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3" name="Rectangle 219"/>
            <p:cNvSpPr>
              <a:spLocks noChangeArrowheads="1"/>
            </p:cNvSpPr>
            <p:nvPr/>
          </p:nvSpPr>
          <p:spPr bwMode="auto">
            <a:xfrm>
              <a:off x="2755" y="2579"/>
              <a:ext cx="1318" cy="6"/>
            </a:xfrm>
            <a:prstGeom prst="rect">
              <a:avLst/>
            </a:prstGeom>
            <a:solidFill>
              <a:srgbClr val="D8CFE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4" name="Rectangle 220"/>
            <p:cNvSpPr>
              <a:spLocks noChangeArrowheads="1"/>
            </p:cNvSpPr>
            <p:nvPr/>
          </p:nvSpPr>
          <p:spPr bwMode="auto">
            <a:xfrm>
              <a:off x="2755" y="2585"/>
              <a:ext cx="1318" cy="7"/>
            </a:xfrm>
            <a:prstGeom prst="rect">
              <a:avLst/>
            </a:prstGeom>
            <a:solidFill>
              <a:srgbClr val="D6CDE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5" name="Rectangle 221"/>
            <p:cNvSpPr>
              <a:spLocks noChangeArrowheads="1"/>
            </p:cNvSpPr>
            <p:nvPr/>
          </p:nvSpPr>
          <p:spPr bwMode="auto">
            <a:xfrm>
              <a:off x="2755" y="2592"/>
              <a:ext cx="1318" cy="4"/>
            </a:xfrm>
            <a:prstGeom prst="rect">
              <a:avLst/>
            </a:prstGeom>
            <a:solidFill>
              <a:srgbClr val="D4CBD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6" name="Rectangle 222"/>
            <p:cNvSpPr>
              <a:spLocks noChangeArrowheads="1"/>
            </p:cNvSpPr>
            <p:nvPr/>
          </p:nvSpPr>
          <p:spPr bwMode="auto">
            <a:xfrm>
              <a:off x="2755" y="2596"/>
              <a:ext cx="1318" cy="7"/>
            </a:xfrm>
            <a:prstGeom prst="rect">
              <a:avLst/>
            </a:prstGeom>
            <a:solidFill>
              <a:srgbClr val="D3C9D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7" name="Rectangle 223"/>
            <p:cNvSpPr>
              <a:spLocks noChangeArrowheads="1"/>
            </p:cNvSpPr>
            <p:nvPr/>
          </p:nvSpPr>
          <p:spPr bwMode="auto">
            <a:xfrm>
              <a:off x="2755" y="2603"/>
              <a:ext cx="1318" cy="7"/>
            </a:xfrm>
            <a:prstGeom prst="rect">
              <a:avLst/>
            </a:prstGeom>
            <a:solidFill>
              <a:srgbClr val="D2C7D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8" name="Rectangle 224"/>
            <p:cNvSpPr>
              <a:spLocks noChangeArrowheads="1"/>
            </p:cNvSpPr>
            <p:nvPr/>
          </p:nvSpPr>
          <p:spPr bwMode="auto">
            <a:xfrm>
              <a:off x="2755" y="2610"/>
              <a:ext cx="1318" cy="7"/>
            </a:xfrm>
            <a:prstGeom prst="rect">
              <a:avLst/>
            </a:prstGeom>
            <a:solidFill>
              <a:srgbClr val="D0C6D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9" name="Rectangle 225"/>
            <p:cNvSpPr>
              <a:spLocks noChangeArrowheads="1"/>
            </p:cNvSpPr>
            <p:nvPr/>
          </p:nvSpPr>
          <p:spPr bwMode="auto">
            <a:xfrm>
              <a:off x="2755" y="2617"/>
              <a:ext cx="1318" cy="11"/>
            </a:xfrm>
            <a:prstGeom prst="rect">
              <a:avLst/>
            </a:prstGeom>
            <a:solidFill>
              <a:srgbClr val="CFC4D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0" name="Rectangle 226"/>
            <p:cNvSpPr>
              <a:spLocks noChangeArrowheads="1"/>
            </p:cNvSpPr>
            <p:nvPr/>
          </p:nvSpPr>
          <p:spPr bwMode="auto">
            <a:xfrm>
              <a:off x="2755" y="2628"/>
              <a:ext cx="1318" cy="14"/>
            </a:xfrm>
            <a:prstGeom prst="rect">
              <a:avLst/>
            </a:prstGeom>
            <a:solidFill>
              <a:srgbClr val="CEC2D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1" name="Rectangle 227"/>
            <p:cNvSpPr>
              <a:spLocks noChangeArrowheads="1"/>
            </p:cNvSpPr>
            <p:nvPr/>
          </p:nvSpPr>
          <p:spPr bwMode="auto">
            <a:xfrm>
              <a:off x="2755" y="2642"/>
              <a:ext cx="1318" cy="10"/>
            </a:xfrm>
            <a:prstGeom prst="rect">
              <a:avLst/>
            </a:prstGeom>
            <a:solidFill>
              <a:srgbClr val="CCC0D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2" name="Freeform 228"/>
            <p:cNvSpPr>
              <a:spLocks/>
            </p:cNvSpPr>
            <p:nvPr/>
          </p:nvSpPr>
          <p:spPr bwMode="auto">
            <a:xfrm>
              <a:off x="2756" y="2423"/>
              <a:ext cx="1316" cy="228"/>
            </a:xfrm>
            <a:custGeom>
              <a:avLst/>
              <a:gdLst/>
              <a:ahLst/>
              <a:cxnLst>
                <a:cxn ang="0">
                  <a:pos x="357" y="0"/>
                </a:cxn>
                <a:cxn ang="0">
                  <a:pos x="0" y="357"/>
                </a:cxn>
                <a:cxn ang="0">
                  <a:pos x="0" y="2497"/>
                </a:cxn>
                <a:cxn ang="0">
                  <a:pos x="357" y="2854"/>
                </a:cxn>
                <a:cxn ang="0">
                  <a:pos x="10853" y="2854"/>
                </a:cxn>
                <a:cxn ang="0">
                  <a:pos x="11210" y="2497"/>
                </a:cxn>
                <a:cxn ang="0">
                  <a:pos x="11210" y="357"/>
                </a:cxn>
                <a:cxn ang="0">
                  <a:pos x="10853" y="0"/>
                </a:cxn>
                <a:cxn ang="0">
                  <a:pos x="357" y="0"/>
                </a:cxn>
              </a:cxnLst>
              <a:rect l="0" t="0" r="r" b="b"/>
              <a:pathLst>
                <a:path w="11210" h="2854">
                  <a:moveTo>
                    <a:pt x="357" y="0"/>
                  </a:moveTo>
                  <a:cubicBezTo>
                    <a:pt x="160" y="0"/>
                    <a:pt x="0" y="160"/>
                    <a:pt x="0" y="357"/>
                  </a:cubicBezTo>
                  <a:lnTo>
                    <a:pt x="0" y="2497"/>
                  </a:lnTo>
                  <a:cubicBezTo>
                    <a:pt x="0" y="2694"/>
                    <a:pt x="160" y="2854"/>
                    <a:pt x="357" y="2854"/>
                  </a:cubicBezTo>
                  <a:lnTo>
                    <a:pt x="10853" y="2854"/>
                  </a:lnTo>
                  <a:cubicBezTo>
                    <a:pt x="11050" y="2854"/>
                    <a:pt x="11210" y="2694"/>
                    <a:pt x="11210" y="2497"/>
                  </a:cubicBezTo>
                  <a:lnTo>
                    <a:pt x="11210" y="357"/>
                  </a:lnTo>
                  <a:cubicBezTo>
                    <a:pt x="11210" y="160"/>
                    <a:pt x="11050" y="0"/>
                    <a:pt x="10853" y="0"/>
                  </a:cubicBezTo>
                  <a:lnTo>
                    <a:pt x="357" y="0"/>
                  </a:lnTo>
                  <a:close/>
                </a:path>
              </a:pathLst>
            </a:custGeom>
            <a:noFill/>
            <a:ln w="8" cap="rnd">
              <a:solidFill>
                <a:srgbClr val="B2A1C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1254" name="Rectangle 230"/>
          <p:cNvSpPr>
            <a:spLocks noChangeArrowheads="1"/>
          </p:cNvSpPr>
          <p:nvPr/>
        </p:nvSpPr>
        <p:spPr bwMode="auto">
          <a:xfrm>
            <a:off x="4724395" y="3657600"/>
            <a:ext cx="1354138" cy="15388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alibri" pitchFamily="34" charset="0"/>
                <a:cs typeface="Arial" pitchFamily="34" charset="0"/>
              </a:rPr>
              <a:t>XYLOSE CONTAAINING</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1256" name="Rectangle 232"/>
          <p:cNvSpPr>
            <a:spLocks noChangeArrowheads="1"/>
          </p:cNvSpPr>
          <p:nvPr/>
        </p:nvSpPr>
        <p:spPr bwMode="auto">
          <a:xfrm>
            <a:off x="5099055" y="3886200"/>
            <a:ext cx="750205" cy="15388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alibri" pitchFamily="34" charset="0"/>
                <a:cs typeface="Arial" pitchFamily="34" charset="0"/>
              </a:rPr>
              <a:t>HYDROLYSATE</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1257" name="Rectangle 233"/>
          <p:cNvSpPr>
            <a:spLocks noChangeArrowheads="1"/>
          </p:cNvSpPr>
          <p:nvPr/>
        </p:nvSpPr>
        <p:spPr bwMode="auto">
          <a:xfrm>
            <a:off x="5899156" y="3696976"/>
            <a:ext cx="111125"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260" name="Group 236"/>
          <p:cNvGrpSpPr>
            <a:grpSpLocks/>
          </p:cNvGrpSpPr>
          <p:nvPr/>
        </p:nvGrpSpPr>
        <p:grpSpPr bwMode="auto">
          <a:xfrm>
            <a:off x="3243263" y="3100215"/>
            <a:ext cx="1611316" cy="283914"/>
            <a:chOff x="1995" y="2205"/>
            <a:chExt cx="1015" cy="157"/>
          </a:xfrm>
        </p:grpSpPr>
        <p:sp>
          <p:nvSpPr>
            <p:cNvPr id="1258" name="Freeform 234"/>
            <p:cNvSpPr>
              <a:spLocks/>
            </p:cNvSpPr>
            <p:nvPr/>
          </p:nvSpPr>
          <p:spPr bwMode="auto">
            <a:xfrm>
              <a:off x="2014" y="2218"/>
              <a:ext cx="977" cy="130"/>
            </a:xfrm>
            <a:custGeom>
              <a:avLst/>
              <a:gdLst/>
              <a:ahLst/>
              <a:cxnLst>
                <a:cxn ang="0">
                  <a:pos x="272" y="0"/>
                </a:cxn>
                <a:cxn ang="0">
                  <a:pos x="0" y="271"/>
                </a:cxn>
                <a:cxn ang="0">
                  <a:pos x="0" y="1358"/>
                </a:cxn>
                <a:cxn ang="0">
                  <a:pos x="272" y="1630"/>
                </a:cxn>
                <a:cxn ang="0">
                  <a:pos x="8045" y="1630"/>
                </a:cxn>
                <a:cxn ang="0">
                  <a:pos x="8317" y="1358"/>
                </a:cxn>
                <a:cxn ang="0">
                  <a:pos x="8317" y="271"/>
                </a:cxn>
                <a:cxn ang="0">
                  <a:pos x="8045" y="0"/>
                </a:cxn>
                <a:cxn ang="0">
                  <a:pos x="272" y="0"/>
                </a:cxn>
              </a:cxnLst>
              <a:rect l="0" t="0" r="r" b="b"/>
              <a:pathLst>
                <a:path w="8317" h="1630">
                  <a:moveTo>
                    <a:pt x="272" y="0"/>
                  </a:moveTo>
                  <a:cubicBezTo>
                    <a:pt x="122" y="0"/>
                    <a:pt x="0" y="121"/>
                    <a:pt x="0" y="271"/>
                  </a:cubicBezTo>
                  <a:lnTo>
                    <a:pt x="0" y="1358"/>
                  </a:lnTo>
                  <a:cubicBezTo>
                    <a:pt x="0" y="1508"/>
                    <a:pt x="122" y="1630"/>
                    <a:pt x="272" y="1630"/>
                  </a:cubicBezTo>
                  <a:lnTo>
                    <a:pt x="8045" y="1630"/>
                  </a:lnTo>
                  <a:cubicBezTo>
                    <a:pt x="8195" y="1630"/>
                    <a:pt x="8317" y="1508"/>
                    <a:pt x="8317" y="1358"/>
                  </a:cubicBezTo>
                  <a:lnTo>
                    <a:pt x="8317" y="271"/>
                  </a:lnTo>
                  <a:cubicBezTo>
                    <a:pt x="8317" y="121"/>
                    <a:pt x="8195" y="0"/>
                    <a:pt x="8045" y="0"/>
                  </a:cubicBezTo>
                  <a:lnTo>
                    <a:pt x="272"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9" name="Freeform 235"/>
            <p:cNvSpPr>
              <a:spLocks noEditPoints="1"/>
            </p:cNvSpPr>
            <p:nvPr/>
          </p:nvSpPr>
          <p:spPr bwMode="auto">
            <a:xfrm>
              <a:off x="1995" y="2205"/>
              <a:ext cx="1015" cy="157"/>
            </a:xfrm>
            <a:custGeom>
              <a:avLst/>
              <a:gdLst/>
              <a:ahLst/>
              <a:cxnLst>
                <a:cxn ang="0">
                  <a:pos x="8316" y="12"/>
                </a:cxn>
                <a:cxn ang="0">
                  <a:pos x="8443" y="66"/>
                </a:cxn>
                <a:cxn ang="0">
                  <a:pos x="8532" y="139"/>
                </a:cxn>
                <a:cxn ang="0">
                  <a:pos x="8608" y="249"/>
                </a:cxn>
                <a:cxn ang="0">
                  <a:pos x="8643" y="364"/>
                </a:cxn>
                <a:cxn ang="0">
                  <a:pos x="8643" y="1598"/>
                </a:cxn>
                <a:cxn ang="0">
                  <a:pos x="8608" y="1712"/>
                </a:cxn>
                <a:cxn ang="0">
                  <a:pos x="8532" y="1823"/>
                </a:cxn>
                <a:cxn ang="0">
                  <a:pos x="8445" y="1895"/>
                </a:cxn>
                <a:cxn ang="0">
                  <a:pos x="8313" y="1950"/>
                </a:cxn>
                <a:cxn ang="0">
                  <a:pos x="438" y="1963"/>
                </a:cxn>
                <a:cxn ang="0">
                  <a:pos x="285" y="1935"/>
                </a:cxn>
                <a:cxn ang="0">
                  <a:pos x="180" y="1878"/>
                </a:cxn>
                <a:cxn ang="0">
                  <a:pos x="85" y="1783"/>
                </a:cxn>
                <a:cxn ang="0">
                  <a:pos x="28" y="1677"/>
                </a:cxn>
                <a:cxn ang="0">
                  <a:pos x="1" y="1543"/>
                </a:cxn>
                <a:cxn ang="0">
                  <a:pos x="13" y="335"/>
                </a:cxn>
                <a:cxn ang="0">
                  <a:pos x="68" y="203"/>
                </a:cxn>
                <a:cxn ang="0">
                  <a:pos x="140" y="117"/>
                </a:cxn>
                <a:cxn ang="0">
                  <a:pos x="253" y="41"/>
                </a:cxn>
                <a:cxn ang="0">
                  <a:pos x="368" y="5"/>
                </a:cxn>
                <a:cxn ang="0">
                  <a:pos x="441" y="200"/>
                </a:cxn>
                <a:cxn ang="0">
                  <a:pos x="305" y="240"/>
                </a:cxn>
                <a:cxn ang="0">
                  <a:pos x="218" y="345"/>
                </a:cxn>
                <a:cxn ang="0">
                  <a:pos x="200" y="1521"/>
                </a:cxn>
                <a:cxn ang="0">
                  <a:pos x="241" y="1658"/>
                </a:cxn>
                <a:cxn ang="0">
                  <a:pos x="346" y="1745"/>
                </a:cxn>
                <a:cxn ang="0">
                  <a:pos x="8208" y="1763"/>
                </a:cxn>
                <a:cxn ang="0">
                  <a:pos x="8345" y="1722"/>
                </a:cxn>
                <a:cxn ang="0">
                  <a:pos x="8432" y="1617"/>
                </a:cxn>
                <a:cxn ang="0">
                  <a:pos x="8450" y="441"/>
                </a:cxn>
                <a:cxn ang="0">
                  <a:pos x="8409" y="304"/>
                </a:cxn>
                <a:cxn ang="0">
                  <a:pos x="8304" y="218"/>
                </a:cxn>
                <a:cxn ang="0">
                  <a:pos x="441" y="200"/>
                </a:cxn>
                <a:cxn ang="0">
                  <a:pos x="8278" y="280"/>
                </a:cxn>
                <a:cxn ang="0">
                  <a:pos x="8354" y="342"/>
                </a:cxn>
                <a:cxn ang="0">
                  <a:pos x="8384" y="448"/>
                </a:cxn>
                <a:cxn ang="0">
                  <a:pos x="8370" y="1591"/>
                </a:cxn>
                <a:cxn ang="0">
                  <a:pos x="8307" y="1667"/>
                </a:cxn>
                <a:cxn ang="0">
                  <a:pos x="8201" y="1697"/>
                </a:cxn>
                <a:cxn ang="0">
                  <a:pos x="372" y="1683"/>
                </a:cxn>
                <a:cxn ang="0">
                  <a:pos x="296" y="1620"/>
                </a:cxn>
                <a:cxn ang="0">
                  <a:pos x="266" y="1514"/>
                </a:cxn>
                <a:cxn ang="0">
                  <a:pos x="280" y="371"/>
                </a:cxn>
                <a:cxn ang="0">
                  <a:pos x="343" y="296"/>
                </a:cxn>
                <a:cxn ang="0">
                  <a:pos x="448" y="266"/>
                </a:cxn>
                <a:cxn ang="0">
                  <a:pos x="416" y="336"/>
                </a:cxn>
                <a:cxn ang="0">
                  <a:pos x="365" y="364"/>
                </a:cxn>
                <a:cxn ang="0">
                  <a:pos x="337" y="415"/>
                </a:cxn>
                <a:cxn ang="0">
                  <a:pos x="337" y="1547"/>
                </a:cxn>
                <a:cxn ang="0">
                  <a:pos x="365" y="1598"/>
                </a:cxn>
                <a:cxn ang="0">
                  <a:pos x="416" y="1626"/>
                </a:cxn>
                <a:cxn ang="0">
                  <a:pos x="8234" y="1626"/>
                </a:cxn>
                <a:cxn ang="0">
                  <a:pos x="8285" y="1598"/>
                </a:cxn>
                <a:cxn ang="0">
                  <a:pos x="8313" y="1547"/>
                </a:cxn>
                <a:cxn ang="0">
                  <a:pos x="8313" y="415"/>
                </a:cxn>
                <a:cxn ang="0">
                  <a:pos x="8285" y="364"/>
                </a:cxn>
                <a:cxn ang="0">
                  <a:pos x="8234" y="336"/>
                </a:cxn>
              </a:cxnLst>
              <a:rect l="0" t="0" r="r" b="b"/>
              <a:pathLst>
                <a:path w="8650" h="1963">
                  <a:moveTo>
                    <a:pt x="8211" y="0"/>
                  </a:moveTo>
                  <a:lnTo>
                    <a:pt x="8282" y="5"/>
                  </a:lnTo>
                  <a:cubicBezTo>
                    <a:pt x="8293" y="7"/>
                    <a:pt x="8305" y="9"/>
                    <a:pt x="8316" y="12"/>
                  </a:cubicBezTo>
                  <a:lnTo>
                    <a:pt x="8367" y="28"/>
                  </a:lnTo>
                  <a:cubicBezTo>
                    <a:pt x="8378" y="32"/>
                    <a:pt x="8388" y="36"/>
                    <a:pt x="8397" y="41"/>
                  </a:cubicBezTo>
                  <a:lnTo>
                    <a:pt x="8443" y="66"/>
                  </a:lnTo>
                  <a:cubicBezTo>
                    <a:pt x="8452" y="71"/>
                    <a:pt x="8461" y="77"/>
                    <a:pt x="8470" y="84"/>
                  </a:cubicBezTo>
                  <a:lnTo>
                    <a:pt x="8510" y="117"/>
                  </a:lnTo>
                  <a:cubicBezTo>
                    <a:pt x="8518" y="124"/>
                    <a:pt x="8525" y="131"/>
                    <a:pt x="8532" y="139"/>
                  </a:cubicBezTo>
                  <a:lnTo>
                    <a:pt x="8565" y="179"/>
                  </a:lnTo>
                  <a:cubicBezTo>
                    <a:pt x="8571" y="187"/>
                    <a:pt x="8577" y="195"/>
                    <a:pt x="8582" y="203"/>
                  </a:cubicBezTo>
                  <a:lnTo>
                    <a:pt x="8608" y="249"/>
                  </a:lnTo>
                  <a:cubicBezTo>
                    <a:pt x="8614" y="261"/>
                    <a:pt x="8619" y="272"/>
                    <a:pt x="8622" y="284"/>
                  </a:cubicBezTo>
                  <a:lnTo>
                    <a:pt x="8637" y="335"/>
                  </a:lnTo>
                  <a:cubicBezTo>
                    <a:pt x="8640" y="345"/>
                    <a:pt x="8642" y="355"/>
                    <a:pt x="8643" y="364"/>
                  </a:cubicBezTo>
                  <a:lnTo>
                    <a:pt x="8649" y="419"/>
                  </a:lnTo>
                  <a:lnTo>
                    <a:pt x="8650" y="1524"/>
                  </a:lnTo>
                  <a:lnTo>
                    <a:pt x="8643" y="1598"/>
                  </a:lnTo>
                  <a:cubicBezTo>
                    <a:pt x="8642" y="1607"/>
                    <a:pt x="8640" y="1617"/>
                    <a:pt x="8637" y="1626"/>
                  </a:cubicBezTo>
                  <a:lnTo>
                    <a:pt x="8622" y="1677"/>
                  </a:lnTo>
                  <a:cubicBezTo>
                    <a:pt x="8619" y="1690"/>
                    <a:pt x="8614" y="1701"/>
                    <a:pt x="8608" y="1712"/>
                  </a:cubicBezTo>
                  <a:lnTo>
                    <a:pt x="8582" y="1758"/>
                  </a:lnTo>
                  <a:cubicBezTo>
                    <a:pt x="8577" y="1767"/>
                    <a:pt x="8571" y="1775"/>
                    <a:pt x="8565" y="1783"/>
                  </a:cubicBezTo>
                  <a:lnTo>
                    <a:pt x="8532" y="1823"/>
                  </a:lnTo>
                  <a:cubicBezTo>
                    <a:pt x="8525" y="1831"/>
                    <a:pt x="8518" y="1838"/>
                    <a:pt x="8510" y="1845"/>
                  </a:cubicBezTo>
                  <a:lnTo>
                    <a:pt x="8470" y="1878"/>
                  </a:lnTo>
                  <a:cubicBezTo>
                    <a:pt x="8462" y="1884"/>
                    <a:pt x="8454" y="1890"/>
                    <a:pt x="8445" y="1895"/>
                  </a:cubicBezTo>
                  <a:lnTo>
                    <a:pt x="8399" y="1921"/>
                  </a:lnTo>
                  <a:cubicBezTo>
                    <a:pt x="8388" y="1927"/>
                    <a:pt x="8377" y="1932"/>
                    <a:pt x="8364" y="1935"/>
                  </a:cubicBezTo>
                  <a:lnTo>
                    <a:pt x="8313" y="1950"/>
                  </a:lnTo>
                  <a:cubicBezTo>
                    <a:pt x="8304" y="1953"/>
                    <a:pt x="8294" y="1955"/>
                    <a:pt x="8285" y="1956"/>
                  </a:cubicBezTo>
                  <a:lnTo>
                    <a:pt x="8230" y="1962"/>
                  </a:lnTo>
                  <a:lnTo>
                    <a:pt x="438" y="1963"/>
                  </a:lnTo>
                  <a:lnTo>
                    <a:pt x="365" y="1956"/>
                  </a:lnTo>
                  <a:cubicBezTo>
                    <a:pt x="356" y="1955"/>
                    <a:pt x="346" y="1953"/>
                    <a:pt x="336" y="1950"/>
                  </a:cubicBezTo>
                  <a:lnTo>
                    <a:pt x="285" y="1935"/>
                  </a:lnTo>
                  <a:cubicBezTo>
                    <a:pt x="273" y="1932"/>
                    <a:pt x="262" y="1927"/>
                    <a:pt x="250" y="1921"/>
                  </a:cubicBezTo>
                  <a:lnTo>
                    <a:pt x="204" y="1895"/>
                  </a:lnTo>
                  <a:cubicBezTo>
                    <a:pt x="196" y="1890"/>
                    <a:pt x="188" y="1884"/>
                    <a:pt x="180" y="1878"/>
                  </a:cubicBezTo>
                  <a:lnTo>
                    <a:pt x="140" y="1845"/>
                  </a:lnTo>
                  <a:cubicBezTo>
                    <a:pt x="132" y="1838"/>
                    <a:pt x="125" y="1831"/>
                    <a:pt x="118" y="1823"/>
                  </a:cubicBezTo>
                  <a:lnTo>
                    <a:pt x="85" y="1783"/>
                  </a:lnTo>
                  <a:cubicBezTo>
                    <a:pt x="79" y="1775"/>
                    <a:pt x="73" y="1767"/>
                    <a:pt x="68" y="1758"/>
                  </a:cubicBezTo>
                  <a:lnTo>
                    <a:pt x="42" y="1712"/>
                  </a:lnTo>
                  <a:cubicBezTo>
                    <a:pt x="36" y="1701"/>
                    <a:pt x="31" y="1690"/>
                    <a:pt x="28" y="1677"/>
                  </a:cubicBezTo>
                  <a:lnTo>
                    <a:pt x="13" y="1626"/>
                  </a:lnTo>
                  <a:cubicBezTo>
                    <a:pt x="10" y="1617"/>
                    <a:pt x="8" y="1607"/>
                    <a:pt x="7" y="1598"/>
                  </a:cubicBezTo>
                  <a:lnTo>
                    <a:pt x="1" y="1543"/>
                  </a:lnTo>
                  <a:lnTo>
                    <a:pt x="0" y="437"/>
                  </a:lnTo>
                  <a:lnTo>
                    <a:pt x="7" y="364"/>
                  </a:lnTo>
                  <a:cubicBezTo>
                    <a:pt x="8" y="355"/>
                    <a:pt x="10" y="345"/>
                    <a:pt x="13" y="335"/>
                  </a:cubicBezTo>
                  <a:lnTo>
                    <a:pt x="28" y="284"/>
                  </a:lnTo>
                  <a:cubicBezTo>
                    <a:pt x="31" y="272"/>
                    <a:pt x="36" y="261"/>
                    <a:pt x="42" y="249"/>
                  </a:cubicBezTo>
                  <a:lnTo>
                    <a:pt x="68" y="203"/>
                  </a:lnTo>
                  <a:cubicBezTo>
                    <a:pt x="73" y="195"/>
                    <a:pt x="79" y="187"/>
                    <a:pt x="85" y="179"/>
                  </a:cubicBezTo>
                  <a:lnTo>
                    <a:pt x="118" y="139"/>
                  </a:lnTo>
                  <a:cubicBezTo>
                    <a:pt x="125" y="131"/>
                    <a:pt x="132" y="124"/>
                    <a:pt x="140" y="117"/>
                  </a:cubicBezTo>
                  <a:lnTo>
                    <a:pt x="180" y="84"/>
                  </a:lnTo>
                  <a:cubicBezTo>
                    <a:pt x="189" y="77"/>
                    <a:pt x="198" y="71"/>
                    <a:pt x="207" y="66"/>
                  </a:cubicBezTo>
                  <a:lnTo>
                    <a:pt x="253" y="41"/>
                  </a:lnTo>
                  <a:cubicBezTo>
                    <a:pt x="262" y="36"/>
                    <a:pt x="272" y="32"/>
                    <a:pt x="283" y="28"/>
                  </a:cubicBezTo>
                  <a:lnTo>
                    <a:pt x="334" y="12"/>
                  </a:lnTo>
                  <a:cubicBezTo>
                    <a:pt x="345" y="9"/>
                    <a:pt x="357" y="7"/>
                    <a:pt x="368" y="5"/>
                  </a:cubicBezTo>
                  <a:lnTo>
                    <a:pt x="423" y="0"/>
                  </a:lnTo>
                  <a:lnTo>
                    <a:pt x="8211" y="0"/>
                  </a:lnTo>
                  <a:close/>
                  <a:moveTo>
                    <a:pt x="441" y="200"/>
                  </a:moveTo>
                  <a:lnTo>
                    <a:pt x="390" y="204"/>
                  </a:lnTo>
                  <a:lnTo>
                    <a:pt x="346" y="218"/>
                  </a:lnTo>
                  <a:lnTo>
                    <a:pt x="305" y="240"/>
                  </a:lnTo>
                  <a:lnTo>
                    <a:pt x="270" y="269"/>
                  </a:lnTo>
                  <a:lnTo>
                    <a:pt x="241" y="304"/>
                  </a:lnTo>
                  <a:lnTo>
                    <a:pt x="218" y="345"/>
                  </a:lnTo>
                  <a:lnTo>
                    <a:pt x="205" y="389"/>
                  </a:lnTo>
                  <a:lnTo>
                    <a:pt x="200" y="437"/>
                  </a:lnTo>
                  <a:lnTo>
                    <a:pt x="200" y="1521"/>
                  </a:lnTo>
                  <a:lnTo>
                    <a:pt x="205" y="1573"/>
                  </a:lnTo>
                  <a:lnTo>
                    <a:pt x="218" y="1617"/>
                  </a:lnTo>
                  <a:lnTo>
                    <a:pt x="241" y="1658"/>
                  </a:lnTo>
                  <a:lnTo>
                    <a:pt x="270" y="1693"/>
                  </a:lnTo>
                  <a:lnTo>
                    <a:pt x="305" y="1722"/>
                  </a:lnTo>
                  <a:lnTo>
                    <a:pt x="346" y="1745"/>
                  </a:lnTo>
                  <a:lnTo>
                    <a:pt x="390" y="1758"/>
                  </a:lnTo>
                  <a:lnTo>
                    <a:pt x="438" y="1763"/>
                  </a:lnTo>
                  <a:lnTo>
                    <a:pt x="8208" y="1763"/>
                  </a:lnTo>
                  <a:lnTo>
                    <a:pt x="8260" y="1758"/>
                  </a:lnTo>
                  <a:lnTo>
                    <a:pt x="8304" y="1745"/>
                  </a:lnTo>
                  <a:lnTo>
                    <a:pt x="8345" y="1722"/>
                  </a:lnTo>
                  <a:lnTo>
                    <a:pt x="8380" y="1693"/>
                  </a:lnTo>
                  <a:lnTo>
                    <a:pt x="8409" y="1658"/>
                  </a:lnTo>
                  <a:lnTo>
                    <a:pt x="8432" y="1617"/>
                  </a:lnTo>
                  <a:lnTo>
                    <a:pt x="8445" y="1573"/>
                  </a:lnTo>
                  <a:lnTo>
                    <a:pt x="8450" y="1524"/>
                  </a:lnTo>
                  <a:lnTo>
                    <a:pt x="8450" y="441"/>
                  </a:lnTo>
                  <a:lnTo>
                    <a:pt x="8445" y="389"/>
                  </a:lnTo>
                  <a:lnTo>
                    <a:pt x="8432" y="345"/>
                  </a:lnTo>
                  <a:lnTo>
                    <a:pt x="8409" y="304"/>
                  </a:lnTo>
                  <a:lnTo>
                    <a:pt x="8380" y="269"/>
                  </a:lnTo>
                  <a:lnTo>
                    <a:pt x="8345" y="240"/>
                  </a:lnTo>
                  <a:lnTo>
                    <a:pt x="8304" y="218"/>
                  </a:lnTo>
                  <a:lnTo>
                    <a:pt x="8260" y="204"/>
                  </a:lnTo>
                  <a:lnTo>
                    <a:pt x="8211" y="200"/>
                  </a:lnTo>
                  <a:lnTo>
                    <a:pt x="441" y="200"/>
                  </a:lnTo>
                  <a:close/>
                  <a:moveTo>
                    <a:pt x="8211" y="266"/>
                  </a:moveTo>
                  <a:lnTo>
                    <a:pt x="8247" y="270"/>
                  </a:lnTo>
                  <a:lnTo>
                    <a:pt x="8278" y="280"/>
                  </a:lnTo>
                  <a:lnTo>
                    <a:pt x="8307" y="296"/>
                  </a:lnTo>
                  <a:lnTo>
                    <a:pt x="8332" y="317"/>
                  </a:lnTo>
                  <a:lnTo>
                    <a:pt x="8354" y="342"/>
                  </a:lnTo>
                  <a:lnTo>
                    <a:pt x="8370" y="371"/>
                  </a:lnTo>
                  <a:lnTo>
                    <a:pt x="8379" y="402"/>
                  </a:lnTo>
                  <a:lnTo>
                    <a:pt x="8384" y="448"/>
                  </a:lnTo>
                  <a:lnTo>
                    <a:pt x="8383" y="1524"/>
                  </a:lnTo>
                  <a:lnTo>
                    <a:pt x="8379" y="1560"/>
                  </a:lnTo>
                  <a:lnTo>
                    <a:pt x="8370" y="1591"/>
                  </a:lnTo>
                  <a:lnTo>
                    <a:pt x="8354" y="1620"/>
                  </a:lnTo>
                  <a:lnTo>
                    <a:pt x="8332" y="1645"/>
                  </a:lnTo>
                  <a:lnTo>
                    <a:pt x="8307" y="1667"/>
                  </a:lnTo>
                  <a:lnTo>
                    <a:pt x="8278" y="1683"/>
                  </a:lnTo>
                  <a:lnTo>
                    <a:pt x="8247" y="1692"/>
                  </a:lnTo>
                  <a:lnTo>
                    <a:pt x="8201" y="1697"/>
                  </a:lnTo>
                  <a:lnTo>
                    <a:pt x="438" y="1696"/>
                  </a:lnTo>
                  <a:lnTo>
                    <a:pt x="403" y="1692"/>
                  </a:lnTo>
                  <a:lnTo>
                    <a:pt x="372" y="1683"/>
                  </a:lnTo>
                  <a:lnTo>
                    <a:pt x="343" y="1667"/>
                  </a:lnTo>
                  <a:lnTo>
                    <a:pt x="318" y="1645"/>
                  </a:lnTo>
                  <a:lnTo>
                    <a:pt x="296" y="1620"/>
                  </a:lnTo>
                  <a:lnTo>
                    <a:pt x="280" y="1591"/>
                  </a:lnTo>
                  <a:lnTo>
                    <a:pt x="271" y="1560"/>
                  </a:lnTo>
                  <a:lnTo>
                    <a:pt x="266" y="1514"/>
                  </a:lnTo>
                  <a:lnTo>
                    <a:pt x="266" y="437"/>
                  </a:lnTo>
                  <a:lnTo>
                    <a:pt x="271" y="402"/>
                  </a:lnTo>
                  <a:lnTo>
                    <a:pt x="280" y="371"/>
                  </a:lnTo>
                  <a:lnTo>
                    <a:pt x="296" y="342"/>
                  </a:lnTo>
                  <a:lnTo>
                    <a:pt x="318" y="317"/>
                  </a:lnTo>
                  <a:lnTo>
                    <a:pt x="343" y="296"/>
                  </a:lnTo>
                  <a:lnTo>
                    <a:pt x="372" y="280"/>
                  </a:lnTo>
                  <a:lnTo>
                    <a:pt x="403" y="270"/>
                  </a:lnTo>
                  <a:lnTo>
                    <a:pt x="448" y="266"/>
                  </a:lnTo>
                  <a:lnTo>
                    <a:pt x="8211" y="266"/>
                  </a:lnTo>
                  <a:close/>
                  <a:moveTo>
                    <a:pt x="454" y="332"/>
                  </a:moveTo>
                  <a:lnTo>
                    <a:pt x="416" y="336"/>
                  </a:lnTo>
                  <a:lnTo>
                    <a:pt x="398" y="342"/>
                  </a:lnTo>
                  <a:lnTo>
                    <a:pt x="380" y="351"/>
                  </a:lnTo>
                  <a:lnTo>
                    <a:pt x="365" y="364"/>
                  </a:lnTo>
                  <a:lnTo>
                    <a:pt x="351" y="380"/>
                  </a:lnTo>
                  <a:lnTo>
                    <a:pt x="342" y="397"/>
                  </a:lnTo>
                  <a:lnTo>
                    <a:pt x="337" y="415"/>
                  </a:lnTo>
                  <a:lnTo>
                    <a:pt x="333" y="437"/>
                  </a:lnTo>
                  <a:lnTo>
                    <a:pt x="332" y="1506"/>
                  </a:lnTo>
                  <a:lnTo>
                    <a:pt x="337" y="1547"/>
                  </a:lnTo>
                  <a:lnTo>
                    <a:pt x="342" y="1565"/>
                  </a:lnTo>
                  <a:lnTo>
                    <a:pt x="351" y="1582"/>
                  </a:lnTo>
                  <a:lnTo>
                    <a:pt x="365" y="1598"/>
                  </a:lnTo>
                  <a:lnTo>
                    <a:pt x="381" y="1612"/>
                  </a:lnTo>
                  <a:lnTo>
                    <a:pt x="398" y="1621"/>
                  </a:lnTo>
                  <a:lnTo>
                    <a:pt x="416" y="1626"/>
                  </a:lnTo>
                  <a:lnTo>
                    <a:pt x="438" y="1630"/>
                  </a:lnTo>
                  <a:lnTo>
                    <a:pt x="8193" y="1631"/>
                  </a:lnTo>
                  <a:lnTo>
                    <a:pt x="8234" y="1626"/>
                  </a:lnTo>
                  <a:lnTo>
                    <a:pt x="8252" y="1621"/>
                  </a:lnTo>
                  <a:lnTo>
                    <a:pt x="8269" y="1612"/>
                  </a:lnTo>
                  <a:lnTo>
                    <a:pt x="8285" y="1598"/>
                  </a:lnTo>
                  <a:lnTo>
                    <a:pt x="8299" y="1582"/>
                  </a:lnTo>
                  <a:lnTo>
                    <a:pt x="8308" y="1565"/>
                  </a:lnTo>
                  <a:lnTo>
                    <a:pt x="8313" y="1547"/>
                  </a:lnTo>
                  <a:lnTo>
                    <a:pt x="8317" y="1524"/>
                  </a:lnTo>
                  <a:lnTo>
                    <a:pt x="8318" y="456"/>
                  </a:lnTo>
                  <a:lnTo>
                    <a:pt x="8313" y="415"/>
                  </a:lnTo>
                  <a:lnTo>
                    <a:pt x="8308" y="397"/>
                  </a:lnTo>
                  <a:lnTo>
                    <a:pt x="8299" y="380"/>
                  </a:lnTo>
                  <a:lnTo>
                    <a:pt x="8285" y="364"/>
                  </a:lnTo>
                  <a:lnTo>
                    <a:pt x="8270" y="351"/>
                  </a:lnTo>
                  <a:lnTo>
                    <a:pt x="8252" y="342"/>
                  </a:lnTo>
                  <a:lnTo>
                    <a:pt x="8234" y="336"/>
                  </a:lnTo>
                  <a:lnTo>
                    <a:pt x="8211" y="333"/>
                  </a:lnTo>
                  <a:lnTo>
                    <a:pt x="454" y="332"/>
                  </a:lnTo>
                  <a:close/>
                </a:path>
              </a:pathLst>
            </a:custGeom>
            <a:solidFill>
              <a:srgbClr val="4F81BD"/>
            </a:solidFill>
            <a:ln w="2" cap="flat">
              <a:solidFill>
                <a:srgbClr val="4F81BD"/>
              </a:solidFill>
              <a:prstDash val="solid"/>
              <a:bevel/>
              <a:headEnd/>
              <a:tailEnd/>
            </a:ln>
          </p:spPr>
          <p:txBody>
            <a:bodyPr vert="horz" wrap="square" lIns="91440" tIns="45720" rIns="91440" bIns="45720" numCol="1" anchor="t" anchorCtr="0" compatLnSpc="1">
              <a:prstTxWarp prst="textNoShape">
                <a:avLst/>
              </a:prstTxWarp>
            </a:bodyPr>
            <a:lstStyle/>
            <a:p>
              <a:endParaRPr lang="en-US"/>
            </a:p>
          </p:txBody>
        </p:sp>
      </p:grpSp>
      <p:sp>
        <p:nvSpPr>
          <p:cNvPr id="1261" name="Rectangle 237"/>
          <p:cNvSpPr>
            <a:spLocks noChangeArrowheads="1"/>
          </p:cNvSpPr>
          <p:nvPr/>
        </p:nvSpPr>
        <p:spPr bwMode="auto">
          <a:xfrm>
            <a:off x="3402014" y="3190633"/>
            <a:ext cx="793752"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FILTRATION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62" name="Rectangle 238"/>
          <p:cNvSpPr>
            <a:spLocks noChangeArrowheads="1"/>
          </p:cNvSpPr>
          <p:nvPr/>
        </p:nvSpPr>
        <p:spPr bwMode="auto">
          <a:xfrm>
            <a:off x="4056065" y="3190633"/>
            <a:ext cx="111125"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67" name="Rectangle 243"/>
          <p:cNvSpPr>
            <a:spLocks noChangeArrowheads="1"/>
          </p:cNvSpPr>
          <p:nvPr/>
        </p:nvSpPr>
        <p:spPr bwMode="auto">
          <a:xfrm>
            <a:off x="3927477" y="4111091"/>
            <a:ext cx="111125"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14" name="Rectangle 290"/>
          <p:cNvSpPr>
            <a:spLocks noChangeArrowheads="1"/>
          </p:cNvSpPr>
          <p:nvPr/>
        </p:nvSpPr>
        <p:spPr bwMode="auto">
          <a:xfrm>
            <a:off x="5895981" y="4554141"/>
            <a:ext cx="111125"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56" name="Rectangle 332"/>
          <p:cNvSpPr>
            <a:spLocks noChangeArrowheads="1"/>
          </p:cNvSpPr>
          <p:nvPr/>
        </p:nvSpPr>
        <p:spPr bwMode="auto">
          <a:xfrm>
            <a:off x="5919794" y="5698837"/>
            <a:ext cx="111125"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359" name="Group 335"/>
          <p:cNvGrpSpPr>
            <a:grpSpLocks/>
          </p:cNvGrpSpPr>
          <p:nvPr/>
        </p:nvGrpSpPr>
        <p:grpSpPr bwMode="auto">
          <a:xfrm>
            <a:off x="5791195" y="4190996"/>
            <a:ext cx="1847854" cy="468367"/>
            <a:chOff x="1777" y="3223"/>
            <a:chExt cx="1164" cy="259"/>
          </a:xfrm>
        </p:grpSpPr>
        <p:sp>
          <p:nvSpPr>
            <p:cNvPr id="1357" name="Freeform 333"/>
            <p:cNvSpPr>
              <a:spLocks/>
            </p:cNvSpPr>
            <p:nvPr/>
          </p:nvSpPr>
          <p:spPr bwMode="auto">
            <a:xfrm>
              <a:off x="1797" y="3236"/>
              <a:ext cx="1124" cy="232"/>
            </a:xfrm>
            <a:custGeom>
              <a:avLst/>
              <a:gdLst/>
              <a:ahLst/>
              <a:cxnLst>
                <a:cxn ang="0">
                  <a:pos x="483" y="0"/>
                </a:cxn>
                <a:cxn ang="0">
                  <a:pos x="0" y="483"/>
                </a:cxn>
                <a:cxn ang="0">
                  <a:pos x="0" y="2414"/>
                </a:cxn>
                <a:cxn ang="0">
                  <a:pos x="483" y="2897"/>
                </a:cxn>
                <a:cxn ang="0">
                  <a:pos x="9097" y="2897"/>
                </a:cxn>
                <a:cxn ang="0">
                  <a:pos x="9580" y="2414"/>
                </a:cxn>
                <a:cxn ang="0">
                  <a:pos x="9580" y="483"/>
                </a:cxn>
                <a:cxn ang="0">
                  <a:pos x="9097" y="0"/>
                </a:cxn>
                <a:cxn ang="0">
                  <a:pos x="483" y="0"/>
                </a:cxn>
              </a:cxnLst>
              <a:rect l="0" t="0" r="r" b="b"/>
              <a:pathLst>
                <a:path w="9580" h="2897">
                  <a:moveTo>
                    <a:pt x="483" y="0"/>
                  </a:moveTo>
                  <a:cubicBezTo>
                    <a:pt x="216" y="0"/>
                    <a:pt x="0" y="217"/>
                    <a:pt x="0" y="483"/>
                  </a:cubicBezTo>
                  <a:lnTo>
                    <a:pt x="0" y="2414"/>
                  </a:lnTo>
                  <a:cubicBezTo>
                    <a:pt x="0" y="2681"/>
                    <a:pt x="216" y="2897"/>
                    <a:pt x="483" y="2897"/>
                  </a:cubicBezTo>
                  <a:lnTo>
                    <a:pt x="9097" y="2897"/>
                  </a:lnTo>
                  <a:cubicBezTo>
                    <a:pt x="9364" y="2897"/>
                    <a:pt x="9580" y="2681"/>
                    <a:pt x="9580" y="2414"/>
                  </a:cubicBezTo>
                  <a:lnTo>
                    <a:pt x="9580" y="483"/>
                  </a:lnTo>
                  <a:cubicBezTo>
                    <a:pt x="9580" y="217"/>
                    <a:pt x="9364" y="0"/>
                    <a:pt x="9097" y="0"/>
                  </a:cubicBezTo>
                  <a:lnTo>
                    <a:pt x="483"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lvl="0"/>
              <a:r>
                <a:rPr lang="en-US" sz="1200" dirty="0" smtClean="0">
                  <a:solidFill>
                    <a:srgbClr val="000000"/>
                  </a:solidFill>
                  <a:latin typeface="Calibri" pitchFamily="34" charset="0"/>
                  <a:cs typeface="Arial" pitchFamily="34" charset="0"/>
                </a:rPr>
                <a:t>Enzyme or Micro organism</a:t>
              </a:r>
              <a:endParaRPr lang="en-US" sz="1200" dirty="0" smtClean="0">
                <a:latin typeface="Arial" pitchFamily="34" charset="0"/>
                <a:cs typeface="Arial" pitchFamily="34" charset="0"/>
              </a:endParaRPr>
            </a:p>
            <a:p>
              <a:endParaRPr lang="en-US" dirty="0"/>
            </a:p>
          </p:txBody>
        </p:sp>
        <p:sp>
          <p:nvSpPr>
            <p:cNvPr id="1358" name="Freeform 334"/>
            <p:cNvSpPr>
              <a:spLocks noEditPoints="1"/>
            </p:cNvSpPr>
            <p:nvPr/>
          </p:nvSpPr>
          <p:spPr bwMode="auto">
            <a:xfrm>
              <a:off x="1777" y="3223"/>
              <a:ext cx="1164" cy="259"/>
            </a:xfrm>
            <a:custGeom>
              <a:avLst/>
              <a:gdLst/>
              <a:ahLst/>
              <a:cxnLst>
                <a:cxn ang="0">
                  <a:pos x="9409" y="17"/>
                </a:cxn>
                <a:cxn ang="0">
                  <a:pos x="9614" y="103"/>
                </a:cxn>
                <a:cxn ang="0">
                  <a:pos x="9734" y="202"/>
                </a:cxn>
                <a:cxn ang="0">
                  <a:pos x="9855" y="383"/>
                </a:cxn>
                <a:cxn ang="0">
                  <a:pos x="9902" y="535"/>
                </a:cxn>
                <a:cxn ang="0">
                  <a:pos x="9902" y="2695"/>
                </a:cxn>
                <a:cxn ang="0">
                  <a:pos x="9855" y="2847"/>
                </a:cxn>
                <a:cxn ang="0">
                  <a:pos x="9734" y="3028"/>
                </a:cxn>
                <a:cxn ang="0">
                  <a:pos x="9612" y="3128"/>
                </a:cxn>
                <a:cxn ang="0">
                  <a:pos x="9409" y="3213"/>
                </a:cxn>
                <a:cxn ang="0">
                  <a:pos x="649" y="3230"/>
                </a:cxn>
                <a:cxn ang="0">
                  <a:pos x="412" y="3185"/>
                </a:cxn>
                <a:cxn ang="0">
                  <a:pos x="274" y="3110"/>
                </a:cxn>
                <a:cxn ang="0">
                  <a:pos x="120" y="2956"/>
                </a:cxn>
                <a:cxn ang="0">
                  <a:pos x="45" y="2817"/>
                </a:cxn>
                <a:cxn ang="0">
                  <a:pos x="1" y="2598"/>
                </a:cxn>
                <a:cxn ang="0">
                  <a:pos x="17" y="503"/>
                </a:cxn>
                <a:cxn ang="0">
                  <a:pos x="102" y="301"/>
                </a:cxn>
                <a:cxn ang="0">
                  <a:pos x="202" y="180"/>
                </a:cxn>
                <a:cxn ang="0">
                  <a:pos x="381" y="58"/>
                </a:cxn>
                <a:cxn ang="0">
                  <a:pos x="535" y="11"/>
                </a:cxn>
                <a:cxn ang="0">
                  <a:pos x="653" y="200"/>
                </a:cxn>
                <a:cxn ang="0">
                  <a:pos x="398" y="277"/>
                </a:cxn>
                <a:cxn ang="0">
                  <a:pos x="235" y="474"/>
                </a:cxn>
                <a:cxn ang="0">
                  <a:pos x="200" y="2577"/>
                </a:cxn>
                <a:cxn ang="0">
                  <a:pos x="276" y="2832"/>
                </a:cxn>
                <a:cxn ang="0">
                  <a:pos x="474" y="2995"/>
                </a:cxn>
                <a:cxn ang="0">
                  <a:pos x="9260" y="3030"/>
                </a:cxn>
                <a:cxn ang="0">
                  <a:pos x="9515" y="2954"/>
                </a:cxn>
                <a:cxn ang="0">
                  <a:pos x="9678" y="2756"/>
                </a:cxn>
                <a:cxn ang="0">
                  <a:pos x="9713" y="653"/>
                </a:cxn>
                <a:cxn ang="0">
                  <a:pos x="9637" y="398"/>
                </a:cxn>
                <a:cxn ang="0">
                  <a:pos x="9438" y="235"/>
                </a:cxn>
                <a:cxn ang="0">
                  <a:pos x="653" y="200"/>
                </a:cxn>
                <a:cxn ang="0">
                  <a:pos x="9412" y="297"/>
                </a:cxn>
                <a:cxn ang="0">
                  <a:pos x="9581" y="436"/>
                </a:cxn>
                <a:cxn ang="0">
                  <a:pos x="9647" y="660"/>
                </a:cxn>
                <a:cxn ang="0">
                  <a:pos x="9616" y="2730"/>
                </a:cxn>
                <a:cxn ang="0">
                  <a:pos x="9478" y="2898"/>
                </a:cxn>
                <a:cxn ang="0">
                  <a:pos x="9253" y="2964"/>
                </a:cxn>
                <a:cxn ang="0">
                  <a:pos x="500" y="2933"/>
                </a:cxn>
                <a:cxn ang="0">
                  <a:pos x="332" y="2795"/>
                </a:cxn>
                <a:cxn ang="0">
                  <a:pos x="266" y="2570"/>
                </a:cxn>
                <a:cxn ang="0">
                  <a:pos x="297" y="500"/>
                </a:cxn>
                <a:cxn ang="0">
                  <a:pos x="436" y="333"/>
                </a:cxn>
                <a:cxn ang="0">
                  <a:pos x="660" y="266"/>
                </a:cxn>
                <a:cxn ang="0">
                  <a:pos x="586" y="341"/>
                </a:cxn>
                <a:cxn ang="0">
                  <a:pos x="425" y="427"/>
                </a:cxn>
                <a:cxn ang="0">
                  <a:pos x="341" y="586"/>
                </a:cxn>
                <a:cxn ang="0">
                  <a:pos x="341" y="2644"/>
                </a:cxn>
                <a:cxn ang="0">
                  <a:pos x="426" y="2804"/>
                </a:cxn>
                <a:cxn ang="0">
                  <a:pos x="586" y="2889"/>
                </a:cxn>
                <a:cxn ang="0">
                  <a:pos x="9327" y="2889"/>
                </a:cxn>
                <a:cxn ang="0">
                  <a:pos x="9487" y="2804"/>
                </a:cxn>
                <a:cxn ang="0">
                  <a:pos x="9572" y="2644"/>
                </a:cxn>
                <a:cxn ang="0">
                  <a:pos x="9572" y="586"/>
                </a:cxn>
                <a:cxn ang="0">
                  <a:pos x="9487" y="427"/>
                </a:cxn>
                <a:cxn ang="0">
                  <a:pos x="9327" y="341"/>
                </a:cxn>
              </a:cxnLst>
              <a:rect l="0" t="0" r="r" b="b"/>
              <a:pathLst>
                <a:path w="9913" h="3230">
                  <a:moveTo>
                    <a:pt x="9263" y="0"/>
                  </a:moveTo>
                  <a:lnTo>
                    <a:pt x="9378" y="11"/>
                  </a:lnTo>
                  <a:cubicBezTo>
                    <a:pt x="9388" y="12"/>
                    <a:pt x="9399" y="14"/>
                    <a:pt x="9409" y="17"/>
                  </a:cubicBezTo>
                  <a:lnTo>
                    <a:pt x="9500" y="45"/>
                  </a:lnTo>
                  <a:cubicBezTo>
                    <a:pt x="9511" y="48"/>
                    <a:pt x="9522" y="53"/>
                    <a:pt x="9532" y="58"/>
                  </a:cubicBezTo>
                  <a:lnTo>
                    <a:pt x="9614" y="103"/>
                  </a:lnTo>
                  <a:cubicBezTo>
                    <a:pt x="9623" y="108"/>
                    <a:pt x="9631" y="114"/>
                    <a:pt x="9639" y="121"/>
                  </a:cubicBezTo>
                  <a:lnTo>
                    <a:pt x="9711" y="180"/>
                  </a:lnTo>
                  <a:cubicBezTo>
                    <a:pt x="9719" y="186"/>
                    <a:pt x="9727" y="194"/>
                    <a:pt x="9734" y="202"/>
                  </a:cubicBezTo>
                  <a:lnTo>
                    <a:pt x="9793" y="273"/>
                  </a:lnTo>
                  <a:cubicBezTo>
                    <a:pt x="9800" y="282"/>
                    <a:pt x="9806" y="291"/>
                    <a:pt x="9811" y="301"/>
                  </a:cubicBezTo>
                  <a:lnTo>
                    <a:pt x="9855" y="383"/>
                  </a:lnTo>
                  <a:cubicBezTo>
                    <a:pt x="9860" y="392"/>
                    <a:pt x="9865" y="402"/>
                    <a:pt x="9868" y="412"/>
                  </a:cubicBezTo>
                  <a:lnTo>
                    <a:pt x="9896" y="503"/>
                  </a:lnTo>
                  <a:cubicBezTo>
                    <a:pt x="9899" y="514"/>
                    <a:pt x="9901" y="525"/>
                    <a:pt x="9902" y="535"/>
                  </a:cubicBezTo>
                  <a:lnTo>
                    <a:pt x="9912" y="632"/>
                  </a:lnTo>
                  <a:lnTo>
                    <a:pt x="9913" y="2580"/>
                  </a:lnTo>
                  <a:lnTo>
                    <a:pt x="9902" y="2695"/>
                  </a:lnTo>
                  <a:cubicBezTo>
                    <a:pt x="9901" y="2705"/>
                    <a:pt x="9899" y="2716"/>
                    <a:pt x="9896" y="2726"/>
                  </a:cubicBezTo>
                  <a:lnTo>
                    <a:pt x="9868" y="2817"/>
                  </a:lnTo>
                  <a:cubicBezTo>
                    <a:pt x="9865" y="2828"/>
                    <a:pt x="9860" y="2838"/>
                    <a:pt x="9855" y="2847"/>
                  </a:cubicBezTo>
                  <a:lnTo>
                    <a:pt x="9811" y="2929"/>
                  </a:lnTo>
                  <a:cubicBezTo>
                    <a:pt x="9806" y="2939"/>
                    <a:pt x="9800" y="2948"/>
                    <a:pt x="9793" y="2956"/>
                  </a:cubicBezTo>
                  <a:lnTo>
                    <a:pt x="9734" y="3028"/>
                  </a:lnTo>
                  <a:cubicBezTo>
                    <a:pt x="9727" y="3037"/>
                    <a:pt x="9720" y="3044"/>
                    <a:pt x="9711" y="3051"/>
                  </a:cubicBezTo>
                  <a:lnTo>
                    <a:pt x="9639" y="3110"/>
                  </a:lnTo>
                  <a:cubicBezTo>
                    <a:pt x="9631" y="3117"/>
                    <a:pt x="9622" y="3123"/>
                    <a:pt x="9612" y="3128"/>
                  </a:cubicBezTo>
                  <a:lnTo>
                    <a:pt x="9530" y="3172"/>
                  </a:lnTo>
                  <a:cubicBezTo>
                    <a:pt x="9521" y="3177"/>
                    <a:pt x="9511" y="3182"/>
                    <a:pt x="9500" y="3185"/>
                  </a:cubicBezTo>
                  <a:lnTo>
                    <a:pt x="9409" y="3213"/>
                  </a:lnTo>
                  <a:cubicBezTo>
                    <a:pt x="9399" y="3216"/>
                    <a:pt x="9388" y="3218"/>
                    <a:pt x="9378" y="3219"/>
                  </a:cubicBezTo>
                  <a:lnTo>
                    <a:pt x="9281" y="3229"/>
                  </a:lnTo>
                  <a:lnTo>
                    <a:pt x="649" y="3230"/>
                  </a:lnTo>
                  <a:lnTo>
                    <a:pt x="535" y="3219"/>
                  </a:lnTo>
                  <a:cubicBezTo>
                    <a:pt x="525" y="3218"/>
                    <a:pt x="514" y="3216"/>
                    <a:pt x="503" y="3213"/>
                  </a:cubicBezTo>
                  <a:lnTo>
                    <a:pt x="412" y="3185"/>
                  </a:lnTo>
                  <a:cubicBezTo>
                    <a:pt x="402" y="3182"/>
                    <a:pt x="392" y="3177"/>
                    <a:pt x="383" y="3172"/>
                  </a:cubicBezTo>
                  <a:lnTo>
                    <a:pt x="301" y="3128"/>
                  </a:lnTo>
                  <a:cubicBezTo>
                    <a:pt x="291" y="3123"/>
                    <a:pt x="282" y="3117"/>
                    <a:pt x="274" y="3110"/>
                  </a:cubicBezTo>
                  <a:lnTo>
                    <a:pt x="202" y="3051"/>
                  </a:lnTo>
                  <a:cubicBezTo>
                    <a:pt x="193" y="3044"/>
                    <a:pt x="186" y="3037"/>
                    <a:pt x="179" y="3028"/>
                  </a:cubicBezTo>
                  <a:lnTo>
                    <a:pt x="120" y="2956"/>
                  </a:lnTo>
                  <a:cubicBezTo>
                    <a:pt x="113" y="2948"/>
                    <a:pt x="107" y="2939"/>
                    <a:pt x="102" y="2929"/>
                  </a:cubicBezTo>
                  <a:lnTo>
                    <a:pt x="58" y="2847"/>
                  </a:lnTo>
                  <a:cubicBezTo>
                    <a:pt x="53" y="2838"/>
                    <a:pt x="48" y="2828"/>
                    <a:pt x="45" y="2817"/>
                  </a:cubicBezTo>
                  <a:lnTo>
                    <a:pt x="17" y="2726"/>
                  </a:lnTo>
                  <a:cubicBezTo>
                    <a:pt x="14" y="2716"/>
                    <a:pt x="12" y="2705"/>
                    <a:pt x="11" y="2695"/>
                  </a:cubicBezTo>
                  <a:lnTo>
                    <a:pt x="1" y="2598"/>
                  </a:lnTo>
                  <a:lnTo>
                    <a:pt x="0" y="649"/>
                  </a:lnTo>
                  <a:lnTo>
                    <a:pt x="11" y="535"/>
                  </a:lnTo>
                  <a:cubicBezTo>
                    <a:pt x="12" y="525"/>
                    <a:pt x="14" y="514"/>
                    <a:pt x="17" y="503"/>
                  </a:cubicBezTo>
                  <a:lnTo>
                    <a:pt x="45" y="412"/>
                  </a:lnTo>
                  <a:cubicBezTo>
                    <a:pt x="48" y="402"/>
                    <a:pt x="53" y="392"/>
                    <a:pt x="58" y="383"/>
                  </a:cubicBezTo>
                  <a:lnTo>
                    <a:pt x="102" y="301"/>
                  </a:lnTo>
                  <a:cubicBezTo>
                    <a:pt x="107" y="291"/>
                    <a:pt x="113" y="282"/>
                    <a:pt x="120" y="273"/>
                  </a:cubicBezTo>
                  <a:lnTo>
                    <a:pt x="179" y="202"/>
                  </a:lnTo>
                  <a:cubicBezTo>
                    <a:pt x="186" y="194"/>
                    <a:pt x="194" y="186"/>
                    <a:pt x="202" y="180"/>
                  </a:cubicBezTo>
                  <a:lnTo>
                    <a:pt x="274" y="121"/>
                  </a:lnTo>
                  <a:cubicBezTo>
                    <a:pt x="282" y="114"/>
                    <a:pt x="290" y="108"/>
                    <a:pt x="299" y="103"/>
                  </a:cubicBezTo>
                  <a:lnTo>
                    <a:pt x="381" y="58"/>
                  </a:lnTo>
                  <a:cubicBezTo>
                    <a:pt x="391" y="53"/>
                    <a:pt x="402" y="48"/>
                    <a:pt x="412" y="45"/>
                  </a:cubicBezTo>
                  <a:lnTo>
                    <a:pt x="503" y="17"/>
                  </a:lnTo>
                  <a:cubicBezTo>
                    <a:pt x="514" y="14"/>
                    <a:pt x="525" y="12"/>
                    <a:pt x="535" y="11"/>
                  </a:cubicBezTo>
                  <a:lnTo>
                    <a:pt x="632" y="1"/>
                  </a:lnTo>
                  <a:lnTo>
                    <a:pt x="9263" y="0"/>
                  </a:lnTo>
                  <a:close/>
                  <a:moveTo>
                    <a:pt x="653" y="200"/>
                  </a:moveTo>
                  <a:lnTo>
                    <a:pt x="559" y="209"/>
                  </a:lnTo>
                  <a:lnTo>
                    <a:pt x="475" y="235"/>
                  </a:lnTo>
                  <a:lnTo>
                    <a:pt x="398" y="277"/>
                  </a:lnTo>
                  <a:lnTo>
                    <a:pt x="331" y="332"/>
                  </a:lnTo>
                  <a:lnTo>
                    <a:pt x="276" y="398"/>
                  </a:lnTo>
                  <a:lnTo>
                    <a:pt x="235" y="474"/>
                  </a:lnTo>
                  <a:lnTo>
                    <a:pt x="209" y="559"/>
                  </a:lnTo>
                  <a:lnTo>
                    <a:pt x="200" y="649"/>
                  </a:lnTo>
                  <a:lnTo>
                    <a:pt x="200" y="2577"/>
                  </a:lnTo>
                  <a:lnTo>
                    <a:pt x="209" y="2671"/>
                  </a:lnTo>
                  <a:lnTo>
                    <a:pt x="235" y="2756"/>
                  </a:lnTo>
                  <a:lnTo>
                    <a:pt x="276" y="2832"/>
                  </a:lnTo>
                  <a:lnTo>
                    <a:pt x="331" y="2899"/>
                  </a:lnTo>
                  <a:lnTo>
                    <a:pt x="398" y="2954"/>
                  </a:lnTo>
                  <a:lnTo>
                    <a:pt x="474" y="2995"/>
                  </a:lnTo>
                  <a:lnTo>
                    <a:pt x="559" y="3021"/>
                  </a:lnTo>
                  <a:lnTo>
                    <a:pt x="649" y="3030"/>
                  </a:lnTo>
                  <a:lnTo>
                    <a:pt x="9260" y="3030"/>
                  </a:lnTo>
                  <a:lnTo>
                    <a:pt x="9354" y="3021"/>
                  </a:lnTo>
                  <a:lnTo>
                    <a:pt x="9439" y="2995"/>
                  </a:lnTo>
                  <a:lnTo>
                    <a:pt x="9515" y="2954"/>
                  </a:lnTo>
                  <a:lnTo>
                    <a:pt x="9582" y="2899"/>
                  </a:lnTo>
                  <a:lnTo>
                    <a:pt x="9637" y="2832"/>
                  </a:lnTo>
                  <a:lnTo>
                    <a:pt x="9678" y="2756"/>
                  </a:lnTo>
                  <a:lnTo>
                    <a:pt x="9704" y="2671"/>
                  </a:lnTo>
                  <a:lnTo>
                    <a:pt x="9713" y="2580"/>
                  </a:lnTo>
                  <a:lnTo>
                    <a:pt x="9713" y="653"/>
                  </a:lnTo>
                  <a:lnTo>
                    <a:pt x="9704" y="559"/>
                  </a:lnTo>
                  <a:lnTo>
                    <a:pt x="9678" y="474"/>
                  </a:lnTo>
                  <a:lnTo>
                    <a:pt x="9637" y="398"/>
                  </a:lnTo>
                  <a:lnTo>
                    <a:pt x="9582" y="332"/>
                  </a:lnTo>
                  <a:lnTo>
                    <a:pt x="9515" y="277"/>
                  </a:lnTo>
                  <a:lnTo>
                    <a:pt x="9438" y="235"/>
                  </a:lnTo>
                  <a:lnTo>
                    <a:pt x="9354" y="209"/>
                  </a:lnTo>
                  <a:lnTo>
                    <a:pt x="9263" y="200"/>
                  </a:lnTo>
                  <a:lnTo>
                    <a:pt x="653" y="200"/>
                  </a:lnTo>
                  <a:close/>
                  <a:moveTo>
                    <a:pt x="9263" y="266"/>
                  </a:moveTo>
                  <a:lnTo>
                    <a:pt x="9340" y="275"/>
                  </a:lnTo>
                  <a:lnTo>
                    <a:pt x="9412" y="297"/>
                  </a:lnTo>
                  <a:lnTo>
                    <a:pt x="9477" y="333"/>
                  </a:lnTo>
                  <a:lnTo>
                    <a:pt x="9535" y="380"/>
                  </a:lnTo>
                  <a:lnTo>
                    <a:pt x="9581" y="436"/>
                  </a:lnTo>
                  <a:lnTo>
                    <a:pt x="9616" y="500"/>
                  </a:lnTo>
                  <a:lnTo>
                    <a:pt x="9638" y="572"/>
                  </a:lnTo>
                  <a:lnTo>
                    <a:pt x="9647" y="660"/>
                  </a:lnTo>
                  <a:lnTo>
                    <a:pt x="9646" y="2580"/>
                  </a:lnTo>
                  <a:lnTo>
                    <a:pt x="9638" y="2657"/>
                  </a:lnTo>
                  <a:lnTo>
                    <a:pt x="9616" y="2730"/>
                  </a:lnTo>
                  <a:lnTo>
                    <a:pt x="9581" y="2795"/>
                  </a:lnTo>
                  <a:lnTo>
                    <a:pt x="9534" y="2851"/>
                  </a:lnTo>
                  <a:lnTo>
                    <a:pt x="9478" y="2898"/>
                  </a:lnTo>
                  <a:lnTo>
                    <a:pt x="9413" y="2933"/>
                  </a:lnTo>
                  <a:lnTo>
                    <a:pt x="9340" y="2955"/>
                  </a:lnTo>
                  <a:lnTo>
                    <a:pt x="9253" y="2964"/>
                  </a:lnTo>
                  <a:lnTo>
                    <a:pt x="649" y="2963"/>
                  </a:lnTo>
                  <a:lnTo>
                    <a:pt x="572" y="2955"/>
                  </a:lnTo>
                  <a:lnTo>
                    <a:pt x="500" y="2933"/>
                  </a:lnTo>
                  <a:lnTo>
                    <a:pt x="435" y="2898"/>
                  </a:lnTo>
                  <a:lnTo>
                    <a:pt x="379" y="2851"/>
                  </a:lnTo>
                  <a:lnTo>
                    <a:pt x="332" y="2795"/>
                  </a:lnTo>
                  <a:lnTo>
                    <a:pt x="297" y="2730"/>
                  </a:lnTo>
                  <a:lnTo>
                    <a:pt x="275" y="2657"/>
                  </a:lnTo>
                  <a:lnTo>
                    <a:pt x="266" y="2570"/>
                  </a:lnTo>
                  <a:lnTo>
                    <a:pt x="266" y="649"/>
                  </a:lnTo>
                  <a:lnTo>
                    <a:pt x="275" y="572"/>
                  </a:lnTo>
                  <a:lnTo>
                    <a:pt x="297" y="500"/>
                  </a:lnTo>
                  <a:lnTo>
                    <a:pt x="332" y="436"/>
                  </a:lnTo>
                  <a:lnTo>
                    <a:pt x="378" y="380"/>
                  </a:lnTo>
                  <a:lnTo>
                    <a:pt x="436" y="333"/>
                  </a:lnTo>
                  <a:lnTo>
                    <a:pt x="501" y="297"/>
                  </a:lnTo>
                  <a:lnTo>
                    <a:pt x="572" y="275"/>
                  </a:lnTo>
                  <a:lnTo>
                    <a:pt x="660" y="266"/>
                  </a:lnTo>
                  <a:lnTo>
                    <a:pt x="9263" y="266"/>
                  </a:lnTo>
                  <a:close/>
                  <a:moveTo>
                    <a:pt x="667" y="332"/>
                  </a:moveTo>
                  <a:lnTo>
                    <a:pt x="586" y="341"/>
                  </a:lnTo>
                  <a:lnTo>
                    <a:pt x="527" y="359"/>
                  </a:lnTo>
                  <a:lnTo>
                    <a:pt x="473" y="388"/>
                  </a:lnTo>
                  <a:lnTo>
                    <a:pt x="425" y="427"/>
                  </a:lnTo>
                  <a:lnTo>
                    <a:pt x="387" y="473"/>
                  </a:lnTo>
                  <a:lnTo>
                    <a:pt x="359" y="526"/>
                  </a:lnTo>
                  <a:lnTo>
                    <a:pt x="341" y="586"/>
                  </a:lnTo>
                  <a:lnTo>
                    <a:pt x="333" y="649"/>
                  </a:lnTo>
                  <a:lnTo>
                    <a:pt x="332" y="2563"/>
                  </a:lnTo>
                  <a:lnTo>
                    <a:pt x="341" y="2644"/>
                  </a:lnTo>
                  <a:lnTo>
                    <a:pt x="359" y="2704"/>
                  </a:lnTo>
                  <a:lnTo>
                    <a:pt x="388" y="2757"/>
                  </a:lnTo>
                  <a:lnTo>
                    <a:pt x="426" y="2804"/>
                  </a:lnTo>
                  <a:lnTo>
                    <a:pt x="473" y="2842"/>
                  </a:lnTo>
                  <a:lnTo>
                    <a:pt x="526" y="2871"/>
                  </a:lnTo>
                  <a:lnTo>
                    <a:pt x="586" y="2889"/>
                  </a:lnTo>
                  <a:lnTo>
                    <a:pt x="649" y="2897"/>
                  </a:lnTo>
                  <a:lnTo>
                    <a:pt x="9246" y="2898"/>
                  </a:lnTo>
                  <a:lnTo>
                    <a:pt x="9327" y="2889"/>
                  </a:lnTo>
                  <a:lnTo>
                    <a:pt x="9387" y="2871"/>
                  </a:lnTo>
                  <a:lnTo>
                    <a:pt x="9440" y="2842"/>
                  </a:lnTo>
                  <a:lnTo>
                    <a:pt x="9487" y="2804"/>
                  </a:lnTo>
                  <a:lnTo>
                    <a:pt x="9525" y="2757"/>
                  </a:lnTo>
                  <a:lnTo>
                    <a:pt x="9554" y="2704"/>
                  </a:lnTo>
                  <a:lnTo>
                    <a:pt x="9572" y="2644"/>
                  </a:lnTo>
                  <a:lnTo>
                    <a:pt x="9580" y="2580"/>
                  </a:lnTo>
                  <a:lnTo>
                    <a:pt x="9581" y="667"/>
                  </a:lnTo>
                  <a:lnTo>
                    <a:pt x="9572" y="586"/>
                  </a:lnTo>
                  <a:lnTo>
                    <a:pt x="9554" y="526"/>
                  </a:lnTo>
                  <a:lnTo>
                    <a:pt x="9526" y="473"/>
                  </a:lnTo>
                  <a:lnTo>
                    <a:pt x="9487" y="427"/>
                  </a:lnTo>
                  <a:lnTo>
                    <a:pt x="9440" y="388"/>
                  </a:lnTo>
                  <a:lnTo>
                    <a:pt x="9386" y="359"/>
                  </a:lnTo>
                  <a:lnTo>
                    <a:pt x="9327" y="341"/>
                  </a:lnTo>
                  <a:lnTo>
                    <a:pt x="9263" y="333"/>
                  </a:lnTo>
                  <a:lnTo>
                    <a:pt x="667" y="332"/>
                  </a:lnTo>
                  <a:close/>
                </a:path>
              </a:pathLst>
            </a:custGeom>
            <a:solidFill>
              <a:srgbClr val="F79646"/>
            </a:solidFill>
            <a:ln w="2" cap="flat">
              <a:solidFill>
                <a:srgbClr val="F79646"/>
              </a:solidFill>
              <a:prstDash val="solid"/>
              <a:bevel/>
              <a:headEnd/>
              <a:tailEnd/>
            </a:ln>
          </p:spPr>
          <p:txBody>
            <a:bodyPr vert="horz" wrap="square" lIns="91440" tIns="45720" rIns="91440" bIns="45720" numCol="1" anchor="t" anchorCtr="0" compatLnSpc="1">
              <a:prstTxWarp prst="textNoShape">
                <a:avLst/>
              </a:prstTxWarp>
            </a:bodyPr>
            <a:lstStyle/>
            <a:p>
              <a:endParaRPr lang="en-US"/>
            </a:p>
          </p:txBody>
        </p:sp>
      </p:grpSp>
      <p:sp>
        <p:nvSpPr>
          <p:cNvPr id="1361" name="Rectangle 337"/>
          <p:cNvSpPr>
            <a:spLocks noChangeArrowheads="1"/>
          </p:cNvSpPr>
          <p:nvPr/>
        </p:nvSpPr>
        <p:spPr bwMode="auto">
          <a:xfrm>
            <a:off x="4552953" y="5036975"/>
            <a:ext cx="111125"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441" name="Group 417"/>
          <p:cNvGrpSpPr>
            <a:grpSpLocks/>
          </p:cNvGrpSpPr>
          <p:nvPr/>
        </p:nvGrpSpPr>
        <p:grpSpPr bwMode="auto">
          <a:xfrm>
            <a:off x="4724400" y="5410200"/>
            <a:ext cx="1463678" cy="298380"/>
            <a:chOff x="2907" y="4114"/>
            <a:chExt cx="922" cy="165"/>
          </a:xfrm>
        </p:grpSpPr>
        <p:sp>
          <p:nvSpPr>
            <p:cNvPr id="1362" name="Rectangle 338"/>
            <p:cNvSpPr>
              <a:spLocks noChangeArrowheads="1"/>
            </p:cNvSpPr>
            <p:nvPr/>
          </p:nvSpPr>
          <p:spPr bwMode="auto">
            <a:xfrm>
              <a:off x="2914" y="4126"/>
              <a:ext cx="915" cy="153"/>
            </a:xfrm>
            <a:prstGeom prst="rect">
              <a:avLst/>
            </a:prstGeom>
            <a:solidFill>
              <a:srgbClr val="243F6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63" name="Freeform 339"/>
            <p:cNvSpPr>
              <a:spLocks/>
            </p:cNvSpPr>
            <p:nvPr/>
          </p:nvSpPr>
          <p:spPr bwMode="auto">
            <a:xfrm>
              <a:off x="2916" y="4126"/>
              <a:ext cx="913" cy="152"/>
            </a:xfrm>
            <a:custGeom>
              <a:avLst/>
              <a:gdLst/>
              <a:ahLst/>
              <a:cxnLst>
                <a:cxn ang="0">
                  <a:pos x="119" y="0"/>
                </a:cxn>
                <a:cxn ang="0">
                  <a:pos x="0" y="119"/>
                </a:cxn>
                <a:cxn ang="0">
                  <a:pos x="0" y="833"/>
                </a:cxn>
                <a:cxn ang="0">
                  <a:pos x="119" y="951"/>
                </a:cxn>
                <a:cxn ang="0">
                  <a:pos x="3768" y="951"/>
                </a:cxn>
                <a:cxn ang="0">
                  <a:pos x="3886" y="833"/>
                </a:cxn>
                <a:cxn ang="0">
                  <a:pos x="3886" y="119"/>
                </a:cxn>
                <a:cxn ang="0">
                  <a:pos x="3768" y="0"/>
                </a:cxn>
                <a:cxn ang="0">
                  <a:pos x="119" y="0"/>
                </a:cxn>
              </a:cxnLst>
              <a:rect l="0" t="0" r="r" b="b"/>
              <a:pathLst>
                <a:path w="3886" h="951">
                  <a:moveTo>
                    <a:pt x="119" y="0"/>
                  </a:moveTo>
                  <a:cubicBezTo>
                    <a:pt x="53" y="0"/>
                    <a:pt x="0" y="53"/>
                    <a:pt x="0" y="119"/>
                  </a:cubicBezTo>
                  <a:lnTo>
                    <a:pt x="0" y="833"/>
                  </a:lnTo>
                  <a:cubicBezTo>
                    <a:pt x="0" y="898"/>
                    <a:pt x="53" y="951"/>
                    <a:pt x="119" y="951"/>
                  </a:cubicBezTo>
                  <a:lnTo>
                    <a:pt x="3768" y="951"/>
                  </a:lnTo>
                  <a:cubicBezTo>
                    <a:pt x="3833" y="951"/>
                    <a:pt x="3886" y="898"/>
                    <a:pt x="3886" y="833"/>
                  </a:cubicBezTo>
                  <a:lnTo>
                    <a:pt x="3886" y="119"/>
                  </a:lnTo>
                  <a:cubicBezTo>
                    <a:pt x="3886" y="53"/>
                    <a:pt x="3833" y="0"/>
                    <a:pt x="3768" y="0"/>
                  </a:cubicBezTo>
                  <a:lnTo>
                    <a:pt x="119"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4" name="Rectangle 340"/>
            <p:cNvSpPr>
              <a:spLocks noChangeArrowheads="1"/>
            </p:cNvSpPr>
            <p:nvPr/>
          </p:nvSpPr>
          <p:spPr bwMode="auto">
            <a:xfrm>
              <a:off x="2914" y="4126"/>
              <a:ext cx="915" cy="153"/>
            </a:xfrm>
            <a:prstGeom prst="rect">
              <a:avLst/>
            </a:prstGeom>
            <a:solidFill>
              <a:srgbClr val="243F6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65" name="Rectangle 341"/>
            <p:cNvSpPr>
              <a:spLocks noChangeArrowheads="1"/>
            </p:cNvSpPr>
            <p:nvPr/>
          </p:nvSpPr>
          <p:spPr bwMode="auto">
            <a:xfrm>
              <a:off x="2907" y="4114"/>
              <a:ext cx="915" cy="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66" name="Rectangle 342"/>
            <p:cNvSpPr>
              <a:spLocks noChangeArrowheads="1"/>
            </p:cNvSpPr>
            <p:nvPr/>
          </p:nvSpPr>
          <p:spPr bwMode="auto">
            <a:xfrm>
              <a:off x="2907" y="4120"/>
              <a:ext cx="915" cy="6"/>
            </a:xfrm>
            <a:prstGeom prst="rect">
              <a:avLst/>
            </a:prstGeom>
            <a:solidFill>
              <a:srgbClr val="FEFE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67" name="Rectangle 343"/>
            <p:cNvSpPr>
              <a:spLocks noChangeArrowheads="1"/>
            </p:cNvSpPr>
            <p:nvPr/>
          </p:nvSpPr>
          <p:spPr bwMode="auto">
            <a:xfrm>
              <a:off x="2907" y="4126"/>
              <a:ext cx="915" cy="2"/>
            </a:xfrm>
            <a:prstGeom prst="rect">
              <a:avLst/>
            </a:prstGeom>
            <a:solidFill>
              <a:srgbClr val="FEFEF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68" name="Rectangle 344"/>
            <p:cNvSpPr>
              <a:spLocks noChangeArrowheads="1"/>
            </p:cNvSpPr>
            <p:nvPr/>
          </p:nvSpPr>
          <p:spPr bwMode="auto">
            <a:xfrm>
              <a:off x="2907" y="4128"/>
              <a:ext cx="915" cy="3"/>
            </a:xfrm>
            <a:prstGeom prst="rect">
              <a:avLst/>
            </a:prstGeom>
            <a:solidFill>
              <a:srgbClr val="FDFEF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69" name="Rectangle 345"/>
            <p:cNvSpPr>
              <a:spLocks noChangeArrowheads="1"/>
            </p:cNvSpPr>
            <p:nvPr/>
          </p:nvSpPr>
          <p:spPr bwMode="auto">
            <a:xfrm>
              <a:off x="2907" y="4131"/>
              <a:ext cx="915" cy="2"/>
            </a:xfrm>
            <a:prstGeom prst="rect">
              <a:avLst/>
            </a:prstGeom>
            <a:solidFill>
              <a:srgbClr val="FDFDF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0" name="Rectangle 346"/>
            <p:cNvSpPr>
              <a:spLocks noChangeArrowheads="1"/>
            </p:cNvSpPr>
            <p:nvPr/>
          </p:nvSpPr>
          <p:spPr bwMode="auto">
            <a:xfrm>
              <a:off x="2907" y="4133"/>
              <a:ext cx="915" cy="3"/>
            </a:xfrm>
            <a:prstGeom prst="rect">
              <a:avLst/>
            </a:prstGeom>
            <a:solidFill>
              <a:srgbClr val="FCFDF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1" name="Rectangle 347"/>
            <p:cNvSpPr>
              <a:spLocks noChangeArrowheads="1"/>
            </p:cNvSpPr>
            <p:nvPr/>
          </p:nvSpPr>
          <p:spPr bwMode="auto">
            <a:xfrm>
              <a:off x="2907" y="4136"/>
              <a:ext cx="915" cy="1"/>
            </a:xfrm>
            <a:prstGeom prst="rect">
              <a:avLst/>
            </a:prstGeom>
            <a:solidFill>
              <a:srgbClr val="FCFCF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2" name="Rectangle 348"/>
            <p:cNvSpPr>
              <a:spLocks noChangeArrowheads="1"/>
            </p:cNvSpPr>
            <p:nvPr/>
          </p:nvSpPr>
          <p:spPr bwMode="auto">
            <a:xfrm>
              <a:off x="2907" y="4137"/>
              <a:ext cx="915" cy="5"/>
            </a:xfrm>
            <a:prstGeom prst="rect">
              <a:avLst/>
            </a:prstGeom>
            <a:solidFill>
              <a:srgbClr val="FBFCF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3" name="Rectangle 349"/>
            <p:cNvSpPr>
              <a:spLocks noChangeArrowheads="1"/>
            </p:cNvSpPr>
            <p:nvPr/>
          </p:nvSpPr>
          <p:spPr bwMode="auto">
            <a:xfrm>
              <a:off x="2907" y="4142"/>
              <a:ext cx="915" cy="3"/>
            </a:xfrm>
            <a:prstGeom prst="rect">
              <a:avLst/>
            </a:prstGeom>
            <a:solidFill>
              <a:srgbClr val="FAFBF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4" name="Rectangle 350"/>
            <p:cNvSpPr>
              <a:spLocks noChangeArrowheads="1"/>
            </p:cNvSpPr>
            <p:nvPr/>
          </p:nvSpPr>
          <p:spPr bwMode="auto">
            <a:xfrm>
              <a:off x="2907" y="4145"/>
              <a:ext cx="915" cy="2"/>
            </a:xfrm>
            <a:prstGeom prst="rect">
              <a:avLst/>
            </a:prstGeom>
            <a:solidFill>
              <a:srgbClr val="F9FBF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5" name="Rectangle 351"/>
            <p:cNvSpPr>
              <a:spLocks noChangeArrowheads="1"/>
            </p:cNvSpPr>
            <p:nvPr/>
          </p:nvSpPr>
          <p:spPr bwMode="auto">
            <a:xfrm>
              <a:off x="2907" y="4147"/>
              <a:ext cx="915" cy="3"/>
            </a:xfrm>
            <a:prstGeom prst="rect">
              <a:avLst/>
            </a:prstGeom>
            <a:solidFill>
              <a:srgbClr val="F8FAF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6" name="Rectangle 352"/>
            <p:cNvSpPr>
              <a:spLocks noChangeArrowheads="1"/>
            </p:cNvSpPr>
            <p:nvPr/>
          </p:nvSpPr>
          <p:spPr bwMode="auto">
            <a:xfrm>
              <a:off x="2907" y="4150"/>
              <a:ext cx="915" cy="2"/>
            </a:xfrm>
            <a:prstGeom prst="rect">
              <a:avLst/>
            </a:prstGeom>
            <a:solidFill>
              <a:srgbClr val="F7F9F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7" name="Rectangle 353"/>
            <p:cNvSpPr>
              <a:spLocks noChangeArrowheads="1"/>
            </p:cNvSpPr>
            <p:nvPr/>
          </p:nvSpPr>
          <p:spPr bwMode="auto">
            <a:xfrm>
              <a:off x="2907" y="4152"/>
              <a:ext cx="915" cy="2"/>
            </a:xfrm>
            <a:prstGeom prst="rect">
              <a:avLst/>
            </a:prstGeom>
            <a:solidFill>
              <a:srgbClr val="F6F8F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8" name="Rectangle 354"/>
            <p:cNvSpPr>
              <a:spLocks noChangeArrowheads="1"/>
            </p:cNvSpPr>
            <p:nvPr/>
          </p:nvSpPr>
          <p:spPr bwMode="auto">
            <a:xfrm>
              <a:off x="2907" y="4154"/>
              <a:ext cx="915" cy="2"/>
            </a:xfrm>
            <a:prstGeom prst="rect">
              <a:avLst/>
            </a:prstGeom>
            <a:solidFill>
              <a:srgbClr val="F5F8F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9" name="Rectangle 355"/>
            <p:cNvSpPr>
              <a:spLocks noChangeArrowheads="1"/>
            </p:cNvSpPr>
            <p:nvPr/>
          </p:nvSpPr>
          <p:spPr bwMode="auto">
            <a:xfrm>
              <a:off x="2907" y="4156"/>
              <a:ext cx="915" cy="3"/>
            </a:xfrm>
            <a:prstGeom prst="rect">
              <a:avLst/>
            </a:prstGeom>
            <a:solidFill>
              <a:srgbClr val="F4F7F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80" name="Rectangle 356"/>
            <p:cNvSpPr>
              <a:spLocks noChangeArrowheads="1"/>
            </p:cNvSpPr>
            <p:nvPr/>
          </p:nvSpPr>
          <p:spPr bwMode="auto">
            <a:xfrm>
              <a:off x="2907" y="4159"/>
              <a:ext cx="915" cy="2"/>
            </a:xfrm>
            <a:prstGeom prst="rect">
              <a:avLst/>
            </a:prstGeom>
            <a:solidFill>
              <a:srgbClr val="F3F6F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81" name="Rectangle 357"/>
            <p:cNvSpPr>
              <a:spLocks noChangeArrowheads="1"/>
            </p:cNvSpPr>
            <p:nvPr/>
          </p:nvSpPr>
          <p:spPr bwMode="auto">
            <a:xfrm>
              <a:off x="2907" y="4161"/>
              <a:ext cx="915" cy="3"/>
            </a:xfrm>
            <a:prstGeom prst="rect">
              <a:avLst/>
            </a:prstGeom>
            <a:solidFill>
              <a:srgbClr val="F2F5F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82" name="Rectangle 358"/>
            <p:cNvSpPr>
              <a:spLocks noChangeArrowheads="1"/>
            </p:cNvSpPr>
            <p:nvPr/>
          </p:nvSpPr>
          <p:spPr bwMode="auto">
            <a:xfrm>
              <a:off x="2907" y="4164"/>
              <a:ext cx="915" cy="1"/>
            </a:xfrm>
            <a:prstGeom prst="rect">
              <a:avLst/>
            </a:prstGeom>
            <a:solidFill>
              <a:srgbClr val="F1F4F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83" name="Rectangle 359"/>
            <p:cNvSpPr>
              <a:spLocks noChangeArrowheads="1"/>
            </p:cNvSpPr>
            <p:nvPr/>
          </p:nvSpPr>
          <p:spPr bwMode="auto">
            <a:xfrm>
              <a:off x="2907" y="4165"/>
              <a:ext cx="915" cy="2"/>
            </a:xfrm>
            <a:prstGeom prst="rect">
              <a:avLst/>
            </a:prstGeom>
            <a:solidFill>
              <a:srgbClr val="F0F4F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84" name="Rectangle 360"/>
            <p:cNvSpPr>
              <a:spLocks noChangeArrowheads="1"/>
            </p:cNvSpPr>
            <p:nvPr/>
          </p:nvSpPr>
          <p:spPr bwMode="auto">
            <a:xfrm>
              <a:off x="2907" y="4167"/>
              <a:ext cx="915" cy="2"/>
            </a:xfrm>
            <a:prstGeom prst="rect">
              <a:avLst/>
            </a:prstGeom>
            <a:solidFill>
              <a:srgbClr val="EFF3F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85" name="Rectangle 361"/>
            <p:cNvSpPr>
              <a:spLocks noChangeArrowheads="1"/>
            </p:cNvSpPr>
            <p:nvPr/>
          </p:nvSpPr>
          <p:spPr bwMode="auto">
            <a:xfrm>
              <a:off x="2907" y="4169"/>
              <a:ext cx="915" cy="1"/>
            </a:xfrm>
            <a:prstGeom prst="rect">
              <a:avLst/>
            </a:prstGeom>
            <a:solidFill>
              <a:srgbClr val="EEF2F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86" name="Rectangle 362"/>
            <p:cNvSpPr>
              <a:spLocks noChangeArrowheads="1"/>
            </p:cNvSpPr>
            <p:nvPr/>
          </p:nvSpPr>
          <p:spPr bwMode="auto">
            <a:xfrm>
              <a:off x="2907" y="4170"/>
              <a:ext cx="915" cy="2"/>
            </a:xfrm>
            <a:prstGeom prst="rect">
              <a:avLst/>
            </a:prstGeom>
            <a:solidFill>
              <a:srgbClr val="EDF1F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87" name="Rectangle 363"/>
            <p:cNvSpPr>
              <a:spLocks noChangeArrowheads="1"/>
            </p:cNvSpPr>
            <p:nvPr/>
          </p:nvSpPr>
          <p:spPr bwMode="auto">
            <a:xfrm>
              <a:off x="2907" y="4172"/>
              <a:ext cx="915" cy="1"/>
            </a:xfrm>
            <a:prstGeom prst="rect">
              <a:avLst/>
            </a:prstGeom>
            <a:solidFill>
              <a:srgbClr val="ECF1F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88" name="Rectangle 364"/>
            <p:cNvSpPr>
              <a:spLocks noChangeArrowheads="1"/>
            </p:cNvSpPr>
            <p:nvPr/>
          </p:nvSpPr>
          <p:spPr bwMode="auto">
            <a:xfrm>
              <a:off x="2907" y="4173"/>
              <a:ext cx="915" cy="3"/>
            </a:xfrm>
            <a:prstGeom prst="rect">
              <a:avLst/>
            </a:prstGeom>
            <a:solidFill>
              <a:srgbClr val="EBF0F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89" name="Rectangle 365"/>
            <p:cNvSpPr>
              <a:spLocks noChangeArrowheads="1"/>
            </p:cNvSpPr>
            <p:nvPr/>
          </p:nvSpPr>
          <p:spPr bwMode="auto">
            <a:xfrm>
              <a:off x="2907" y="4176"/>
              <a:ext cx="915" cy="1"/>
            </a:xfrm>
            <a:prstGeom prst="rect">
              <a:avLst/>
            </a:prstGeom>
            <a:solidFill>
              <a:srgbClr val="EAEFF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90" name="Rectangle 366"/>
            <p:cNvSpPr>
              <a:spLocks noChangeArrowheads="1"/>
            </p:cNvSpPr>
            <p:nvPr/>
          </p:nvSpPr>
          <p:spPr bwMode="auto">
            <a:xfrm>
              <a:off x="2907" y="4177"/>
              <a:ext cx="915" cy="1"/>
            </a:xfrm>
            <a:prstGeom prst="rect">
              <a:avLst/>
            </a:prstGeom>
            <a:solidFill>
              <a:srgbClr val="E9EFF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91" name="Rectangle 367"/>
            <p:cNvSpPr>
              <a:spLocks noChangeArrowheads="1"/>
            </p:cNvSpPr>
            <p:nvPr/>
          </p:nvSpPr>
          <p:spPr bwMode="auto">
            <a:xfrm>
              <a:off x="2907" y="4178"/>
              <a:ext cx="915" cy="1"/>
            </a:xfrm>
            <a:prstGeom prst="rect">
              <a:avLst/>
            </a:prstGeom>
            <a:solidFill>
              <a:srgbClr val="E8EEF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92" name="Rectangle 368"/>
            <p:cNvSpPr>
              <a:spLocks noChangeArrowheads="1"/>
            </p:cNvSpPr>
            <p:nvPr/>
          </p:nvSpPr>
          <p:spPr bwMode="auto">
            <a:xfrm>
              <a:off x="2907" y="4179"/>
              <a:ext cx="915" cy="2"/>
            </a:xfrm>
            <a:prstGeom prst="rect">
              <a:avLst/>
            </a:prstGeom>
            <a:solidFill>
              <a:srgbClr val="E7EDF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93" name="Rectangle 369"/>
            <p:cNvSpPr>
              <a:spLocks noChangeArrowheads="1"/>
            </p:cNvSpPr>
            <p:nvPr/>
          </p:nvSpPr>
          <p:spPr bwMode="auto">
            <a:xfrm>
              <a:off x="2907" y="4181"/>
              <a:ext cx="915" cy="1"/>
            </a:xfrm>
            <a:prstGeom prst="rect">
              <a:avLst/>
            </a:prstGeom>
            <a:solidFill>
              <a:srgbClr val="E6ECF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94" name="Rectangle 370"/>
            <p:cNvSpPr>
              <a:spLocks noChangeArrowheads="1"/>
            </p:cNvSpPr>
            <p:nvPr/>
          </p:nvSpPr>
          <p:spPr bwMode="auto">
            <a:xfrm>
              <a:off x="2907" y="4182"/>
              <a:ext cx="915" cy="1"/>
            </a:xfrm>
            <a:prstGeom prst="rect">
              <a:avLst/>
            </a:prstGeom>
            <a:solidFill>
              <a:srgbClr val="E5ECF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95" name="Rectangle 371"/>
            <p:cNvSpPr>
              <a:spLocks noChangeArrowheads="1"/>
            </p:cNvSpPr>
            <p:nvPr/>
          </p:nvSpPr>
          <p:spPr bwMode="auto">
            <a:xfrm>
              <a:off x="2907" y="4183"/>
              <a:ext cx="915" cy="1"/>
            </a:xfrm>
            <a:prstGeom prst="rect">
              <a:avLst/>
            </a:prstGeom>
            <a:solidFill>
              <a:srgbClr val="E4EBF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96" name="Rectangle 372"/>
            <p:cNvSpPr>
              <a:spLocks noChangeArrowheads="1"/>
            </p:cNvSpPr>
            <p:nvPr/>
          </p:nvSpPr>
          <p:spPr bwMode="auto">
            <a:xfrm>
              <a:off x="2907" y="4184"/>
              <a:ext cx="915" cy="2"/>
            </a:xfrm>
            <a:prstGeom prst="rect">
              <a:avLst/>
            </a:prstGeom>
            <a:solidFill>
              <a:srgbClr val="E3EBF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97" name="Rectangle 373"/>
            <p:cNvSpPr>
              <a:spLocks noChangeArrowheads="1"/>
            </p:cNvSpPr>
            <p:nvPr/>
          </p:nvSpPr>
          <p:spPr bwMode="auto">
            <a:xfrm>
              <a:off x="2907" y="4186"/>
              <a:ext cx="915" cy="1"/>
            </a:xfrm>
            <a:prstGeom prst="rect">
              <a:avLst/>
            </a:prstGeom>
            <a:solidFill>
              <a:srgbClr val="E2EAF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98" name="Rectangle 374"/>
            <p:cNvSpPr>
              <a:spLocks noChangeArrowheads="1"/>
            </p:cNvSpPr>
            <p:nvPr/>
          </p:nvSpPr>
          <p:spPr bwMode="auto">
            <a:xfrm>
              <a:off x="2907" y="4187"/>
              <a:ext cx="915" cy="3"/>
            </a:xfrm>
            <a:prstGeom prst="rect">
              <a:avLst/>
            </a:prstGeom>
            <a:solidFill>
              <a:srgbClr val="E1E9F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99" name="Rectangle 375"/>
            <p:cNvSpPr>
              <a:spLocks noChangeArrowheads="1"/>
            </p:cNvSpPr>
            <p:nvPr/>
          </p:nvSpPr>
          <p:spPr bwMode="auto">
            <a:xfrm>
              <a:off x="2907" y="4190"/>
              <a:ext cx="915" cy="1"/>
            </a:xfrm>
            <a:prstGeom prst="rect">
              <a:avLst/>
            </a:prstGeom>
            <a:solidFill>
              <a:srgbClr val="E0E8F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00" name="Rectangle 376"/>
            <p:cNvSpPr>
              <a:spLocks noChangeArrowheads="1"/>
            </p:cNvSpPr>
            <p:nvPr/>
          </p:nvSpPr>
          <p:spPr bwMode="auto">
            <a:xfrm>
              <a:off x="2907" y="4191"/>
              <a:ext cx="915" cy="1"/>
            </a:xfrm>
            <a:prstGeom prst="rect">
              <a:avLst/>
            </a:prstGeom>
            <a:solidFill>
              <a:srgbClr val="DFE7F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01" name="Rectangle 377"/>
            <p:cNvSpPr>
              <a:spLocks noChangeArrowheads="1"/>
            </p:cNvSpPr>
            <p:nvPr/>
          </p:nvSpPr>
          <p:spPr bwMode="auto">
            <a:xfrm>
              <a:off x="2907" y="4192"/>
              <a:ext cx="915" cy="1"/>
            </a:xfrm>
            <a:prstGeom prst="rect">
              <a:avLst/>
            </a:prstGeom>
            <a:solidFill>
              <a:srgbClr val="DEE6F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02" name="Rectangle 378"/>
            <p:cNvSpPr>
              <a:spLocks noChangeArrowheads="1"/>
            </p:cNvSpPr>
            <p:nvPr/>
          </p:nvSpPr>
          <p:spPr bwMode="auto">
            <a:xfrm>
              <a:off x="2907" y="4193"/>
              <a:ext cx="915" cy="2"/>
            </a:xfrm>
            <a:prstGeom prst="rect">
              <a:avLst/>
            </a:prstGeom>
            <a:solidFill>
              <a:srgbClr val="DDE6F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03" name="Rectangle 379"/>
            <p:cNvSpPr>
              <a:spLocks noChangeArrowheads="1"/>
            </p:cNvSpPr>
            <p:nvPr/>
          </p:nvSpPr>
          <p:spPr bwMode="auto">
            <a:xfrm>
              <a:off x="2907" y="4195"/>
              <a:ext cx="915" cy="1"/>
            </a:xfrm>
            <a:prstGeom prst="rect">
              <a:avLst/>
            </a:prstGeom>
            <a:solidFill>
              <a:srgbClr val="DBE5F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04" name="Rectangle 380"/>
            <p:cNvSpPr>
              <a:spLocks noChangeArrowheads="1"/>
            </p:cNvSpPr>
            <p:nvPr/>
          </p:nvSpPr>
          <p:spPr bwMode="auto">
            <a:xfrm>
              <a:off x="2907" y="4196"/>
              <a:ext cx="915" cy="1"/>
            </a:xfrm>
            <a:prstGeom prst="rect">
              <a:avLst/>
            </a:prstGeom>
            <a:solidFill>
              <a:srgbClr val="DAE4F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05" name="Rectangle 381"/>
            <p:cNvSpPr>
              <a:spLocks noChangeArrowheads="1"/>
            </p:cNvSpPr>
            <p:nvPr/>
          </p:nvSpPr>
          <p:spPr bwMode="auto">
            <a:xfrm>
              <a:off x="2907" y="4197"/>
              <a:ext cx="915" cy="3"/>
            </a:xfrm>
            <a:prstGeom prst="rect">
              <a:avLst/>
            </a:prstGeom>
            <a:solidFill>
              <a:srgbClr val="D9E3F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06" name="Rectangle 382"/>
            <p:cNvSpPr>
              <a:spLocks noChangeArrowheads="1"/>
            </p:cNvSpPr>
            <p:nvPr/>
          </p:nvSpPr>
          <p:spPr bwMode="auto">
            <a:xfrm>
              <a:off x="2907" y="4200"/>
              <a:ext cx="915" cy="1"/>
            </a:xfrm>
            <a:prstGeom prst="rect">
              <a:avLst/>
            </a:prstGeom>
            <a:solidFill>
              <a:srgbClr val="D8E2E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07" name="Rectangle 383"/>
            <p:cNvSpPr>
              <a:spLocks noChangeArrowheads="1"/>
            </p:cNvSpPr>
            <p:nvPr/>
          </p:nvSpPr>
          <p:spPr bwMode="auto">
            <a:xfrm>
              <a:off x="2907" y="4201"/>
              <a:ext cx="915" cy="1"/>
            </a:xfrm>
            <a:prstGeom prst="rect">
              <a:avLst/>
            </a:prstGeom>
            <a:solidFill>
              <a:srgbClr val="D7E2E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08" name="Rectangle 384"/>
            <p:cNvSpPr>
              <a:spLocks noChangeArrowheads="1"/>
            </p:cNvSpPr>
            <p:nvPr/>
          </p:nvSpPr>
          <p:spPr bwMode="auto">
            <a:xfrm>
              <a:off x="2907" y="4202"/>
              <a:ext cx="915" cy="2"/>
            </a:xfrm>
            <a:prstGeom prst="rect">
              <a:avLst/>
            </a:prstGeom>
            <a:solidFill>
              <a:srgbClr val="D6E1E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09" name="Rectangle 385"/>
            <p:cNvSpPr>
              <a:spLocks noChangeArrowheads="1"/>
            </p:cNvSpPr>
            <p:nvPr/>
          </p:nvSpPr>
          <p:spPr bwMode="auto">
            <a:xfrm>
              <a:off x="2907" y="4204"/>
              <a:ext cx="915" cy="1"/>
            </a:xfrm>
            <a:prstGeom prst="rect">
              <a:avLst/>
            </a:prstGeom>
            <a:solidFill>
              <a:srgbClr val="D5E0E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10" name="Rectangle 386"/>
            <p:cNvSpPr>
              <a:spLocks noChangeArrowheads="1"/>
            </p:cNvSpPr>
            <p:nvPr/>
          </p:nvSpPr>
          <p:spPr bwMode="auto">
            <a:xfrm>
              <a:off x="2907" y="4205"/>
              <a:ext cx="915" cy="1"/>
            </a:xfrm>
            <a:prstGeom prst="rect">
              <a:avLst/>
            </a:prstGeom>
            <a:solidFill>
              <a:srgbClr val="D4DFE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11" name="Rectangle 387"/>
            <p:cNvSpPr>
              <a:spLocks noChangeArrowheads="1"/>
            </p:cNvSpPr>
            <p:nvPr/>
          </p:nvSpPr>
          <p:spPr bwMode="auto">
            <a:xfrm>
              <a:off x="2907" y="4206"/>
              <a:ext cx="915" cy="2"/>
            </a:xfrm>
            <a:prstGeom prst="rect">
              <a:avLst/>
            </a:prstGeom>
            <a:solidFill>
              <a:srgbClr val="D3DEE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12" name="Rectangle 388"/>
            <p:cNvSpPr>
              <a:spLocks noChangeArrowheads="1"/>
            </p:cNvSpPr>
            <p:nvPr/>
          </p:nvSpPr>
          <p:spPr bwMode="auto">
            <a:xfrm>
              <a:off x="2907" y="4208"/>
              <a:ext cx="915" cy="1"/>
            </a:xfrm>
            <a:prstGeom prst="rect">
              <a:avLst/>
            </a:prstGeom>
            <a:solidFill>
              <a:srgbClr val="D2DEE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13" name="Rectangle 389"/>
            <p:cNvSpPr>
              <a:spLocks noChangeArrowheads="1"/>
            </p:cNvSpPr>
            <p:nvPr/>
          </p:nvSpPr>
          <p:spPr bwMode="auto">
            <a:xfrm>
              <a:off x="2907" y="4209"/>
              <a:ext cx="915" cy="1"/>
            </a:xfrm>
            <a:prstGeom prst="rect">
              <a:avLst/>
            </a:prstGeom>
            <a:solidFill>
              <a:srgbClr val="D1DDE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14" name="Rectangle 390"/>
            <p:cNvSpPr>
              <a:spLocks noChangeArrowheads="1"/>
            </p:cNvSpPr>
            <p:nvPr/>
          </p:nvSpPr>
          <p:spPr bwMode="auto">
            <a:xfrm>
              <a:off x="2907" y="4210"/>
              <a:ext cx="915" cy="1"/>
            </a:xfrm>
            <a:prstGeom prst="rect">
              <a:avLst/>
            </a:prstGeom>
            <a:solidFill>
              <a:srgbClr val="D0DDE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15" name="Rectangle 391"/>
            <p:cNvSpPr>
              <a:spLocks noChangeArrowheads="1"/>
            </p:cNvSpPr>
            <p:nvPr/>
          </p:nvSpPr>
          <p:spPr bwMode="auto">
            <a:xfrm>
              <a:off x="2907" y="4211"/>
              <a:ext cx="915" cy="2"/>
            </a:xfrm>
            <a:prstGeom prst="rect">
              <a:avLst/>
            </a:prstGeom>
            <a:solidFill>
              <a:srgbClr val="CFDCE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16" name="Rectangle 392"/>
            <p:cNvSpPr>
              <a:spLocks noChangeArrowheads="1"/>
            </p:cNvSpPr>
            <p:nvPr/>
          </p:nvSpPr>
          <p:spPr bwMode="auto">
            <a:xfrm>
              <a:off x="2907" y="4213"/>
              <a:ext cx="915" cy="1"/>
            </a:xfrm>
            <a:prstGeom prst="rect">
              <a:avLst/>
            </a:prstGeom>
            <a:solidFill>
              <a:srgbClr val="CEDBE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17" name="Rectangle 393"/>
            <p:cNvSpPr>
              <a:spLocks noChangeArrowheads="1"/>
            </p:cNvSpPr>
            <p:nvPr/>
          </p:nvSpPr>
          <p:spPr bwMode="auto">
            <a:xfrm>
              <a:off x="2907" y="4214"/>
              <a:ext cx="915" cy="1"/>
            </a:xfrm>
            <a:prstGeom prst="rect">
              <a:avLst/>
            </a:prstGeom>
            <a:solidFill>
              <a:srgbClr val="CDDAE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18" name="Rectangle 394"/>
            <p:cNvSpPr>
              <a:spLocks noChangeArrowheads="1"/>
            </p:cNvSpPr>
            <p:nvPr/>
          </p:nvSpPr>
          <p:spPr bwMode="auto">
            <a:xfrm>
              <a:off x="2907" y="4215"/>
              <a:ext cx="915" cy="2"/>
            </a:xfrm>
            <a:prstGeom prst="rect">
              <a:avLst/>
            </a:prstGeom>
            <a:solidFill>
              <a:srgbClr val="CCDAE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19" name="Rectangle 395"/>
            <p:cNvSpPr>
              <a:spLocks noChangeArrowheads="1"/>
            </p:cNvSpPr>
            <p:nvPr/>
          </p:nvSpPr>
          <p:spPr bwMode="auto">
            <a:xfrm>
              <a:off x="2907" y="4217"/>
              <a:ext cx="915" cy="2"/>
            </a:xfrm>
            <a:prstGeom prst="rect">
              <a:avLst/>
            </a:prstGeom>
            <a:solidFill>
              <a:srgbClr val="CBD9E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0" name="Rectangle 396"/>
            <p:cNvSpPr>
              <a:spLocks noChangeArrowheads="1"/>
            </p:cNvSpPr>
            <p:nvPr/>
          </p:nvSpPr>
          <p:spPr bwMode="auto">
            <a:xfrm>
              <a:off x="2907" y="4219"/>
              <a:ext cx="915" cy="1"/>
            </a:xfrm>
            <a:prstGeom prst="rect">
              <a:avLst/>
            </a:prstGeom>
            <a:solidFill>
              <a:srgbClr val="CAD8E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1" name="Rectangle 397"/>
            <p:cNvSpPr>
              <a:spLocks noChangeArrowheads="1"/>
            </p:cNvSpPr>
            <p:nvPr/>
          </p:nvSpPr>
          <p:spPr bwMode="auto">
            <a:xfrm>
              <a:off x="2907" y="4220"/>
              <a:ext cx="915" cy="2"/>
            </a:xfrm>
            <a:prstGeom prst="rect">
              <a:avLst/>
            </a:prstGeom>
            <a:solidFill>
              <a:srgbClr val="C9D7E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2" name="Rectangle 398"/>
            <p:cNvSpPr>
              <a:spLocks noChangeArrowheads="1"/>
            </p:cNvSpPr>
            <p:nvPr/>
          </p:nvSpPr>
          <p:spPr bwMode="auto">
            <a:xfrm>
              <a:off x="2907" y="4222"/>
              <a:ext cx="915" cy="1"/>
            </a:xfrm>
            <a:prstGeom prst="rect">
              <a:avLst/>
            </a:prstGeom>
            <a:solidFill>
              <a:srgbClr val="C8D7E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3" name="Rectangle 399"/>
            <p:cNvSpPr>
              <a:spLocks noChangeArrowheads="1"/>
            </p:cNvSpPr>
            <p:nvPr/>
          </p:nvSpPr>
          <p:spPr bwMode="auto">
            <a:xfrm>
              <a:off x="2907" y="4223"/>
              <a:ext cx="915" cy="2"/>
            </a:xfrm>
            <a:prstGeom prst="rect">
              <a:avLst/>
            </a:prstGeom>
            <a:solidFill>
              <a:srgbClr val="C7D6E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4" name="Rectangle 400"/>
            <p:cNvSpPr>
              <a:spLocks noChangeArrowheads="1"/>
            </p:cNvSpPr>
            <p:nvPr/>
          </p:nvSpPr>
          <p:spPr bwMode="auto">
            <a:xfrm>
              <a:off x="2907" y="4225"/>
              <a:ext cx="915" cy="2"/>
            </a:xfrm>
            <a:prstGeom prst="rect">
              <a:avLst/>
            </a:prstGeom>
            <a:solidFill>
              <a:srgbClr val="C6D5E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5" name="Rectangle 401"/>
            <p:cNvSpPr>
              <a:spLocks noChangeArrowheads="1"/>
            </p:cNvSpPr>
            <p:nvPr/>
          </p:nvSpPr>
          <p:spPr bwMode="auto">
            <a:xfrm>
              <a:off x="2907" y="4227"/>
              <a:ext cx="915" cy="1"/>
            </a:xfrm>
            <a:prstGeom prst="rect">
              <a:avLst/>
            </a:prstGeom>
            <a:solidFill>
              <a:srgbClr val="C5D5E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6" name="Rectangle 402"/>
            <p:cNvSpPr>
              <a:spLocks noChangeArrowheads="1"/>
            </p:cNvSpPr>
            <p:nvPr/>
          </p:nvSpPr>
          <p:spPr bwMode="auto">
            <a:xfrm>
              <a:off x="2907" y="4228"/>
              <a:ext cx="915" cy="3"/>
            </a:xfrm>
            <a:prstGeom prst="rect">
              <a:avLst/>
            </a:prstGeom>
            <a:solidFill>
              <a:srgbClr val="C4D4E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7" name="Rectangle 403"/>
            <p:cNvSpPr>
              <a:spLocks noChangeArrowheads="1"/>
            </p:cNvSpPr>
            <p:nvPr/>
          </p:nvSpPr>
          <p:spPr bwMode="auto">
            <a:xfrm>
              <a:off x="2907" y="4231"/>
              <a:ext cx="915" cy="2"/>
            </a:xfrm>
            <a:prstGeom prst="rect">
              <a:avLst/>
            </a:prstGeom>
            <a:solidFill>
              <a:srgbClr val="C3D3E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8" name="Rectangle 404"/>
            <p:cNvSpPr>
              <a:spLocks noChangeArrowheads="1"/>
            </p:cNvSpPr>
            <p:nvPr/>
          </p:nvSpPr>
          <p:spPr bwMode="auto">
            <a:xfrm>
              <a:off x="2907" y="4233"/>
              <a:ext cx="915" cy="1"/>
            </a:xfrm>
            <a:prstGeom prst="rect">
              <a:avLst/>
            </a:prstGeom>
            <a:solidFill>
              <a:srgbClr val="C2D3E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9" name="Rectangle 405"/>
            <p:cNvSpPr>
              <a:spLocks noChangeArrowheads="1"/>
            </p:cNvSpPr>
            <p:nvPr/>
          </p:nvSpPr>
          <p:spPr bwMode="auto">
            <a:xfrm>
              <a:off x="2907" y="4234"/>
              <a:ext cx="915" cy="2"/>
            </a:xfrm>
            <a:prstGeom prst="rect">
              <a:avLst/>
            </a:prstGeom>
            <a:solidFill>
              <a:srgbClr val="C1D3E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30" name="Rectangle 406"/>
            <p:cNvSpPr>
              <a:spLocks noChangeArrowheads="1"/>
            </p:cNvSpPr>
            <p:nvPr/>
          </p:nvSpPr>
          <p:spPr bwMode="auto">
            <a:xfrm>
              <a:off x="2907" y="4236"/>
              <a:ext cx="915" cy="1"/>
            </a:xfrm>
            <a:prstGeom prst="rect">
              <a:avLst/>
            </a:prstGeom>
            <a:solidFill>
              <a:srgbClr val="C0D2E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31" name="Rectangle 407"/>
            <p:cNvSpPr>
              <a:spLocks noChangeArrowheads="1"/>
            </p:cNvSpPr>
            <p:nvPr/>
          </p:nvSpPr>
          <p:spPr bwMode="auto">
            <a:xfrm>
              <a:off x="2907" y="4237"/>
              <a:ext cx="915" cy="3"/>
            </a:xfrm>
            <a:prstGeom prst="rect">
              <a:avLst/>
            </a:prstGeom>
            <a:solidFill>
              <a:srgbClr val="BFD1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32" name="Rectangle 408"/>
            <p:cNvSpPr>
              <a:spLocks noChangeArrowheads="1"/>
            </p:cNvSpPr>
            <p:nvPr/>
          </p:nvSpPr>
          <p:spPr bwMode="auto">
            <a:xfrm>
              <a:off x="2907" y="4240"/>
              <a:ext cx="915" cy="5"/>
            </a:xfrm>
            <a:prstGeom prst="rect">
              <a:avLst/>
            </a:prstGeom>
            <a:solidFill>
              <a:srgbClr val="BED0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33" name="Rectangle 409"/>
            <p:cNvSpPr>
              <a:spLocks noChangeArrowheads="1"/>
            </p:cNvSpPr>
            <p:nvPr/>
          </p:nvSpPr>
          <p:spPr bwMode="auto">
            <a:xfrm>
              <a:off x="2907" y="4245"/>
              <a:ext cx="915" cy="2"/>
            </a:xfrm>
            <a:prstGeom prst="rect">
              <a:avLst/>
            </a:prstGeom>
            <a:solidFill>
              <a:srgbClr val="BDCF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34" name="Rectangle 410"/>
            <p:cNvSpPr>
              <a:spLocks noChangeArrowheads="1"/>
            </p:cNvSpPr>
            <p:nvPr/>
          </p:nvSpPr>
          <p:spPr bwMode="auto">
            <a:xfrm>
              <a:off x="2907" y="4247"/>
              <a:ext cx="915" cy="3"/>
            </a:xfrm>
            <a:prstGeom prst="rect">
              <a:avLst/>
            </a:prstGeom>
            <a:solidFill>
              <a:srgbClr val="BCCF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35" name="Rectangle 411"/>
            <p:cNvSpPr>
              <a:spLocks noChangeArrowheads="1"/>
            </p:cNvSpPr>
            <p:nvPr/>
          </p:nvSpPr>
          <p:spPr bwMode="auto">
            <a:xfrm>
              <a:off x="2907" y="4250"/>
              <a:ext cx="915" cy="4"/>
            </a:xfrm>
            <a:prstGeom prst="rect">
              <a:avLst/>
            </a:prstGeom>
            <a:solidFill>
              <a:srgbClr val="BBCE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36" name="Rectangle 412"/>
            <p:cNvSpPr>
              <a:spLocks noChangeArrowheads="1"/>
            </p:cNvSpPr>
            <p:nvPr/>
          </p:nvSpPr>
          <p:spPr bwMode="auto">
            <a:xfrm>
              <a:off x="2907" y="4254"/>
              <a:ext cx="915" cy="5"/>
            </a:xfrm>
            <a:prstGeom prst="rect">
              <a:avLst/>
            </a:prstGeom>
            <a:solidFill>
              <a:srgbClr val="BACD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37" name="Rectangle 413"/>
            <p:cNvSpPr>
              <a:spLocks noChangeArrowheads="1"/>
            </p:cNvSpPr>
            <p:nvPr/>
          </p:nvSpPr>
          <p:spPr bwMode="auto">
            <a:xfrm>
              <a:off x="2907" y="4259"/>
              <a:ext cx="915" cy="2"/>
            </a:xfrm>
            <a:prstGeom prst="rect">
              <a:avLst/>
            </a:prstGeom>
            <a:solidFill>
              <a:srgbClr val="B9CDE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38" name="Rectangle 414"/>
            <p:cNvSpPr>
              <a:spLocks noChangeArrowheads="1"/>
            </p:cNvSpPr>
            <p:nvPr/>
          </p:nvSpPr>
          <p:spPr bwMode="auto">
            <a:xfrm>
              <a:off x="2907" y="4261"/>
              <a:ext cx="915" cy="3"/>
            </a:xfrm>
            <a:prstGeom prst="rect">
              <a:avLst/>
            </a:prstGeom>
            <a:solidFill>
              <a:srgbClr val="B9CCE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39" name="Rectangle 415"/>
            <p:cNvSpPr>
              <a:spLocks noChangeArrowheads="1"/>
            </p:cNvSpPr>
            <p:nvPr/>
          </p:nvSpPr>
          <p:spPr bwMode="auto">
            <a:xfrm>
              <a:off x="2907" y="4264"/>
              <a:ext cx="915" cy="4"/>
            </a:xfrm>
            <a:prstGeom prst="rect">
              <a:avLst/>
            </a:prstGeom>
            <a:solidFill>
              <a:srgbClr val="B8CCE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40" name="Freeform 416"/>
            <p:cNvSpPr>
              <a:spLocks/>
            </p:cNvSpPr>
            <p:nvPr/>
          </p:nvSpPr>
          <p:spPr bwMode="auto">
            <a:xfrm>
              <a:off x="2908" y="4115"/>
              <a:ext cx="913" cy="152"/>
            </a:xfrm>
            <a:custGeom>
              <a:avLst/>
              <a:gdLst/>
              <a:ahLst/>
              <a:cxnLst>
                <a:cxn ang="0">
                  <a:pos x="119" y="0"/>
                </a:cxn>
                <a:cxn ang="0">
                  <a:pos x="0" y="119"/>
                </a:cxn>
                <a:cxn ang="0">
                  <a:pos x="0" y="833"/>
                </a:cxn>
                <a:cxn ang="0">
                  <a:pos x="119" y="952"/>
                </a:cxn>
                <a:cxn ang="0">
                  <a:pos x="3768" y="952"/>
                </a:cxn>
                <a:cxn ang="0">
                  <a:pos x="3887" y="833"/>
                </a:cxn>
                <a:cxn ang="0">
                  <a:pos x="3887" y="119"/>
                </a:cxn>
                <a:cxn ang="0">
                  <a:pos x="3768" y="0"/>
                </a:cxn>
                <a:cxn ang="0">
                  <a:pos x="119" y="0"/>
                </a:cxn>
              </a:cxnLst>
              <a:rect l="0" t="0" r="r" b="b"/>
              <a:pathLst>
                <a:path w="3887" h="952">
                  <a:moveTo>
                    <a:pt x="119" y="0"/>
                  </a:moveTo>
                  <a:cubicBezTo>
                    <a:pt x="54" y="0"/>
                    <a:pt x="0" y="53"/>
                    <a:pt x="0" y="119"/>
                  </a:cubicBezTo>
                  <a:lnTo>
                    <a:pt x="0" y="833"/>
                  </a:lnTo>
                  <a:cubicBezTo>
                    <a:pt x="0" y="899"/>
                    <a:pt x="54" y="952"/>
                    <a:pt x="119" y="952"/>
                  </a:cubicBezTo>
                  <a:lnTo>
                    <a:pt x="3768" y="952"/>
                  </a:lnTo>
                  <a:cubicBezTo>
                    <a:pt x="3834" y="952"/>
                    <a:pt x="3887" y="899"/>
                    <a:pt x="3887" y="833"/>
                  </a:cubicBezTo>
                  <a:lnTo>
                    <a:pt x="3887" y="119"/>
                  </a:lnTo>
                  <a:cubicBezTo>
                    <a:pt x="3887" y="53"/>
                    <a:pt x="3834" y="0"/>
                    <a:pt x="3768" y="0"/>
                  </a:cubicBezTo>
                  <a:lnTo>
                    <a:pt x="119" y="0"/>
                  </a:lnTo>
                  <a:close/>
                </a:path>
              </a:pathLst>
            </a:custGeom>
            <a:noFill/>
            <a:ln w="8" cap="rnd">
              <a:solidFill>
                <a:srgbClr val="95B3D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1442" name="Rectangle 418"/>
          <p:cNvSpPr>
            <a:spLocks noChangeArrowheads="1"/>
          </p:cNvSpPr>
          <p:nvPr/>
        </p:nvSpPr>
        <p:spPr bwMode="auto">
          <a:xfrm>
            <a:off x="5105400" y="5486400"/>
            <a:ext cx="596901"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Calibri" pitchFamily="34" charset="0"/>
                <a:cs typeface="Arial" pitchFamily="34" charset="0"/>
              </a:rPr>
              <a:t>XYLITOL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43" name="Rectangle 419"/>
          <p:cNvSpPr>
            <a:spLocks noChangeArrowheads="1"/>
          </p:cNvSpPr>
          <p:nvPr/>
        </p:nvSpPr>
        <p:spPr bwMode="auto">
          <a:xfrm>
            <a:off x="5668968" y="6601212"/>
            <a:ext cx="111125"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49" name="Rectangle 425"/>
          <p:cNvSpPr>
            <a:spLocks noChangeArrowheads="1"/>
          </p:cNvSpPr>
          <p:nvPr/>
        </p:nvSpPr>
        <p:spPr bwMode="auto">
          <a:xfrm>
            <a:off x="3900490" y="6219647"/>
            <a:ext cx="111125"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488" name="Group 464"/>
          <p:cNvGrpSpPr>
            <a:grpSpLocks/>
          </p:cNvGrpSpPr>
          <p:nvPr/>
        </p:nvGrpSpPr>
        <p:grpSpPr bwMode="auto">
          <a:xfrm>
            <a:off x="2438399" y="767422"/>
            <a:ext cx="3946534" cy="356248"/>
            <a:chOff x="1488" y="915"/>
            <a:chExt cx="2486" cy="197"/>
          </a:xfrm>
        </p:grpSpPr>
        <p:sp>
          <p:nvSpPr>
            <p:cNvPr id="1450" name="Rectangle 426"/>
            <p:cNvSpPr>
              <a:spLocks noChangeArrowheads="1"/>
            </p:cNvSpPr>
            <p:nvPr/>
          </p:nvSpPr>
          <p:spPr bwMode="auto">
            <a:xfrm>
              <a:off x="2383" y="926"/>
              <a:ext cx="1591" cy="186"/>
            </a:xfrm>
            <a:prstGeom prst="rect">
              <a:avLst/>
            </a:prstGeom>
            <a:solidFill>
              <a:srgbClr val="4E612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pic>
          <p:nvPicPr>
            <p:cNvPr id="1451" name="Picture 427"/>
            <p:cNvPicPr>
              <a:picLocks noChangeAspect="1" noChangeArrowheads="1"/>
            </p:cNvPicPr>
            <p:nvPr/>
          </p:nvPicPr>
          <p:blipFill>
            <a:blip r:embed="rId3"/>
            <a:srcRect/>
            <a:stretch>
              <a:fillRect/>
            </a:stretch>
          </p:blipFill>
          <p:spPr bwMode="auto">
            <a:xfrm>
              <a:off x="2383" y="926"/>
              <a:ext cx="1590" cy="185"/>
            </a:xfrm>
            <a:prstGeom prst="rect">
              <a:avLst/>
            </a:prstGeom>
            <a:noFill/>
            <a:ln w="9525">
              <a:noFill/>
              <a:miter lim="800000"/>
              <a:headEnd/>
              <a:tailEnd/>
            </a:ln>
          </p:spPr>
        </p:pic>
        <p:sp>
          <p:nvSpPr>
            <p:cNvPr id="1452" name="Rectangle 428"/>
            <p:cNvSpPr>
              <a:spLocks noChangeArrowheads="1"/>
            </p:cNvSpPr>
            <p:nvPr/>
          </p:nvSpPr>
          <p:spPr bwMode="auto">
            <a:xfrm>
              <a:off x="2383" y="926"/>
              <a:ext cx="1591" cy="186"/>
            </a:xfrm>
            <a:prstGeom prst="rect">
              <a:avLst/>
            </a:prstGeom>
            <a:solidFill>
              <a:srgbClr val="4E612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53" name="Rectangle 429"/>
            <p:cNvSpPr>
              <a:spLocks noChangeArrowheads="1"/>
            </p:cNvSpPr>
            <p:nvPr/>
          </p:nvSpPr>
          <p:spPr bwMode="auto">
            <a:xfrm>
              <a:off x="2373" y="915"/>
              <a:ext cx="1592" cy="1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54" name="Rectangle 430"/>
            <p:cNvSpPr>
              <a:spLocks noChangeArrowheads="1"/>
            </p:cNvSpPr>
            <p:nvPr/>
          </p:nvSpPr>
          <p:spPr bwMode="auto">
            <a:xfrm>
              <a:off x="2373" y="931"/>
              <a:ext cx="1592" cy="12"/>
            </a:xfrm>
            <a:prstGeom prst="rect">
              <a:avLst/>
            </a:prstGeom>
            <a:solidFill>
              <a:srgbClr val="FEFEF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55" name="Rectangle 431"/>
            <p:cNvSpPr>
              <a:spLocks noChangeArrowheads="1"/>
            </p:cNvSpPr>
            <p:nvPr/>
          </p:nvSpPr>
          <p:spPr bwMode="auto">
            <a:xfrm>
              <a:off x="2373" y="943"/>
              <a:ext cx="1592" cy="9"/>
            </a:xfrm>
            <a:prstGeom prst="rect">
              <a:avLst/>
            </a:prstGeom>
            <a:solidFill>
              <a:srgbClr val="FDFDF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56" name="Rectangle 432"/>
            <p:cNvSpPr>
              <a:spLocks noChangeArrowheads="1"/>
            </p:cNvSpPr>
            <p:nvPr/>
          </p:nvSpPr>
          <p:spPr bwMode="auto">
            <a:xfrm>
              <a:off x="2373" y="952"/>
              <a:ext cx="1592" cy="9"/>
            </a:xfrm>
            <a:prstGeom prst="rect">
              <a:avLst/>
            </a:prstGeom>
            <a:solidFill>
              <a:srgbClr val="FBFCF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57" name="Rectangle 433"/>
            <p:cNvSpPr>
              <a:spLocks noChangeArrowheads="1"/>
            </p:cNvSpPr>
            <p:nvPr/>
          </p:nvSpPr>
          <p:spPr bwMode="auto">
            <a:xfrm>
              <a:off x="2373" y="961"/>
              <a:ext cx="1592" cy="5"/>
            </a:xfrm>
            <a:prstGeom prst="rect">
              <a:avLst/>
            </a:prstGeom>
            <a:solidFill>
              <a:srgbClr val="FAFBF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58" name="Rectangle 434"/>
            <p:cNvSpPr>
              <a:spLocks noChangeArrowheads="1"/>
            </p:cNvSpPr>
            <p:nvPr/>
          </p:nvSpPr>
          <p:spPr bwMode="auto">
            <a:xfrm>
              <a:off x="2373" y="966"/>
              <a:ext cx="1592" cy="6"/>
            </a:xfrm>
            <a:prstGeom prst="rect">
              <a:avLst/>
            </a:prstGeom>
            <a:solidFill>
              <a:srgbClr val="F8FAF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59" name="Rectangle 435"/>
            <p:cNvSpPr>
              <a:spLocks noChangeArrowheads="1"/>
            </p:cNvSpPr>
            <p:nvPr/>
          </p:nvSpPr>
          <p:spPr bwMode="auto">
            <a:xfrm>
              <a:off x="2373" y="972"/>
              <a:ext cx="1592" cy="3"/>
            </a:xfrm>
            <a:prstGeom prst="rect">
              <a:avLst/>
            </a:prstGeom>
            <a:solidFill>
              <a:srgbClr val="F7F9F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60" name="Rectangle 436"/>
            <p:cNvSpPr>
              <a:spLocks noChangeArrowheads="1"/>
            </p:cNvSpPr>
            <p:nvPr/>
          </p:nvSpPr>
          <p:spPr bwMode="auto">
            <a:xfrm>
              <a:off x="2373" y="975"/>
              <a:ext cx="1592" cy="5"/>
            </a:xfrm>
            <a:prstGeom prst="rect">
              <a:avLst/>
            </a:prstGeom>
            <a:solidFill>
              <a:srgbClr val="F6F9F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1" name="Rectangle 437"/>
            <p:cNvSpPr>
              <a:spLocks noChangeArrowheads="1"/>
            </p:cNvSpPr>
            <p:nvPr/>
          </p:nvSpPr>
          <p:spPr bwMode="auto">
            <a:xfrm>
              <a:off x="2373" y="980"/>
              <a:ext cx="1592" cy="4"/>
            </a:xfrm>
            <a:prstGeom prst="rect">
              <a:avLst/>
            </a:prstGeom>
            <a:solidFill>
              <a:srgbClr val="F4F8E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62" name="Rectangle 438"/>
            <p:cNvSpPr>
              <a:spLocks noChangeArrowheads="1"/>
            </p:cNvSpPr>
            <p:nvPr/>
          </p:nvSpPr>
          <p:spPr bwMode="auto">
            <a:xfrm>
              <a:off x="2373" y="984"/>
              <a:ext cx="1592" cy="5"/>
            </a:xfrm>
            <a:prstGeom prst="rect">
              <a:avLst/>
            </a:prstGeom>
            <a:solidFill>
              <a:srgbClr val="F4F7E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63" name="Rectangle 439"/>
            <p:cNvSpPr>
              <a:spLocks noChangeArrowheads="1"/>
            </p:cNvSpPr>
            <p:nvPr/>
          </p:nvSpPr>
          <p:spPr bwMode="auto">
            <a:xfrm>
              <a:off x="2373" y="989"/>
              <a:ext cx="1592" cy="2"/>
            </a:xfrm>
            <a:prstGeom prst="rect">
              <a:avLst/>
            </a:prstGeom>
            <a:solidFill>
              <a:srgbClr val="F2F6E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64" name="Rectangle 440"/>
            <p:cNvSpPr>
              <a:spLocks noChangeArrowheads="1"/>
            </p:cNvSpPr>
            <p:nvPr/>
          </p:nvSpPr>
          <p:spPr bwMode="auto">
            <a:xfrm>
              <a:off x="2373" y="991"/>
              <a:ext cx="1592" cy="4"/>
            </a:xfrm>
            <a:prstGeom prst="rect">
              <a:avLst/>
            </a:prstGeom>
            <a:solidFill>
              <a:srgbClr val="F1F5E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65" name="Rectangle 441"/>
            <p:cNvSpPr>
              <a:spLocks noChangeArrowheads="1"/>
            </p:cNvSpPr>
            <p:nvPr/>
          </p:nvSpPr>
          <p:spPr bwMode="auto">
            <a:xfrm>
              <a:off x="1488" y="954"/>
              <a:ext cx="1592" cy="5"/>
            </a:xfrm>
            <a:prstGeom prst="rect">
              <a:avLst/>
            </a:prstGeom>
            <a:solidFill>
              <a:srgbClr val="F0F4E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66" name="Rectangle 442"/>
            <p:cNvSpPr>
              <a:spLocks noChangeArrowheads="1"/>
            </p:cNvSpPr>
            <p:nvPr/>
          </p:nvSpPr>
          <p:spPr bwMode="auto">
            <a:xfrm>
              <a:off x="2373" y="1000"/>
              <a:ext cx="1592" cy="3"/>
            </a:xfrm>
            <a:prstGeom prst="rect">
              <a:avLst/>
            </a:prstGeom>
            <a:solidFill>
              <a:srgbClr val="EEF3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67" name="Rectangle 443"/>
            <p:cNvSpPr>
              <a:spLocks noChangeArrowheads="1"/>
            </p:cNvSpPr>
            <p:nvPr/>
          </p:nvSpPr>
          <p:spPr bwMode="auto">
            <a:xfrm>
              <a:off x="2373" y="1003"/>
              <a:ext cx="1592" cy="4"/>
            </a:xfrm>
            <a:prstGeom prst="rect">
              <a:avLst/>
            </a:prstGeom>
            <a:solidFill>
              <a:srgbClr val="EDF2E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68" name="Rectangle 444"/>
            <p:cNvSpPr>
              <a:spLocks noChangeArrowheads="1"/>
            </p:cNvSpPr>
            <p:nvPr/>
          </p:nvSpPr>
          <p:spPr bwMode="auto">
            <a:xfrm>
              <a:off x="2373" y="1007"/>
              <a:ext cx="1592" cy="4"/>
            </a:xfrm>
            <a:prstGeom prst="rect">
              <a:avLst/>
            </a:prstGeom>
            <a:solidFill>
              <a:srgbClr val="ECF2E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69" name="Rectangle 445"/>
            <p:cNvSpPr>
              <a:spLocks noChangeArrowheads="1"/>
            </p:cNvSpPr>
            <p:nvPr/>
          </p:nvSpPr>
          <p:spPr bwMode="auto">
            <a:xfrm>
              <a:off x="2373" y="1011"/>
              <a:ext cx="1592" cy="2"/>
            </a:xfrm>
            <a:prstGeom prst="rect">
              <a:avLst/>
            </a:prstGeom>
            <a:solidFill>
              <a:srgbClr val="EBF1D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0" name="Rectangle 446"/>
            <p:cNvSpPr>
              <a:spLocks noChangeArrowheads="1"/>
            </p:cNvSpPr>
            <p:nvPr/>
          </p:nvSpPr>
          <p:spPr bwMode="auto">
            <a:xfrm>
              <a:off x="2373" y="1013"/>
              <a:ext cx="1592" cy="3"/>
            </a:xfrm>
            <a:prstGeom prst="rect">
              <a:avLst/>
            </a:prstGeom>
            <a:solidFill>
              <a:srgbClr val="E9F0D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1" name="Rectangle 447"/>
            <p:cNvSpPr>
              <a:spLocks noChangeArrowheads="1"/>
            </p:cNvSpPr>
            <p:nvPr/>
          </p:nvSpPr>
          <p:spPr bwMode="auto">
            <a:xfrm>
              <a:off x="2373" y="1016"/>
              <a:ext cx="1592" cy="4"/>
            </a:xfrm>
            <a:prstGeom prst="rect">
              <a:avLst/>
            </a:prstGeom>
            <a:solidFill>
              <a:srgbClr val="E8EFD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2" name="Rectangle 448"/>
            <p:cNvSpPr>
              <a:spLocks noChangeArrowheads="1"/>
            </p:cNvSpPr>
            <p:nvPr/>
          </p:nvSpPr>
          <p:spPr bwMode="auto">
            <a:xfrm>
              <a:off x="2373" y="1020"/>
              <a:ext cx="1592" cy="3"/>
            </a:xfrm>
            <a:prstGeom prst="rect">
              <a:avLst/>
            </a:prstGeom>
            <a:solidFill>
              <a:srgbClr val="E7EFD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3" name="Rectangle 449"/>
            <p:cNvSpPr>
              <a:spLocks noChangeArrowheads="1"/>
            </p:cNvSpPr>
            <p:nvPr/>
          </p:nvSpPr>
          <p:spPr bwMode="auto">
            <a:xfrm>
              <a:off x="2373" y="1023"/>
              <a:ext cx="1592" cy="3"/>
            </a:xfrm>
            <a:prstGeom prst="rect">
              <a:avLst/>
            </a:prstGeom>
            <a:solidFill>
              <a:srgbClr val="E5EDD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4" name="Rectangle 450"/>
            <p:cNvSpPr>
              <a:spLocks noChangeArrowheads="1"/>
            </p:cNvSpPr>
            <p:nvPr/>
          </p:nvSpPr>
          <p:spPr bwMode="auto">
            <a:xfrm>
              <a:off x="2373" y="1026"/>
              <a:ext cx="1592" cy="4"/>
            </a:xfrm>
            <a:prstGeom prst="rect">
              <a:avLst/>
            </a:prstGeom>
            <a:solidFill>
              <a:srgbClr val="E4EDD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5" name="Rectangle 451"/>
            <p:cNvSpPr>
              <a:spLocks noChangeArrowheads="1"/>
            </p:cNvSpPr>
            <p:nvPr/>
          </p:nvSpPr>
          <p:spPr bwMode="auto">
            <a:xfrm>
              <a:off x="2373" y="1030"/>
              <a:ext cx="1592" cy="4"/>
            </a:xfrm>
            <a:prstGeom prst="rect">
              <a:avLst/>
            </a:prstGeom>
            <a:solidFill>
              <a:srgbClr val="E3ECD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6" name="Rectangle 452"/>
            <p:cNvSpPr>
              <a:spLocks noChangeArrowheads="1"/>
            </p:cNvSpPr>
            <p:nvPr/>
          </p:nvSpPr>
          <p:spPr bwMode="auto">
            <a:xfrm>
              <a:off x="2373" y="1034"/>
              <a:ext cx="1592" cy="4"/>
            </a:xfrm>
            <a:prstGeom prst="rect">
              <a:avLst/>
            </a:prstGeom>
            <a:solidFill>
              <a:srgbClr val="E2EBD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7" name="Rectangle 453"/>
            <p:cNvSpPr>
              <a:spLocks noChangeArrowheads="1"/>
            </p:cNvSpPr>
            <p:nvPr/>
          </p:nvSpPr>
          <p:spPr bwMode="auto">
            <a:xfrm>
              <a:off x="2373" y="1038"/>
              <a:ext cx="1592" cy="3"/>
            </a:xfrm>
            <a:prstGeom prst="rect">
              <a:avLst/>
            </a:prstGeom>
            <a:solidFill>
              <a:srgbClr val="E1EBC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8" name="Rectangle 454"/>
            <p:cNvSpPr>
              <a:spLocks noChangeArrowheads="1"/>
            </p:cNvSpPr>
            <p:nvPr/>
          </p:nvSpPr>
          <p:spPr bwMode="auto">
            <a:xfrm>
              <a:off x="2373" y="1041"/>
              <a:ext cx="1592" cy="4"/>
            </a:xfrm>
            <a:prstGeom prst="rect">
              <a:avLst/>
            </a:prstGeom>
            <a:solidFill>
              <a:srgbClr val="E0E9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9" name="Rectangle 455"/>
            <p:cNvSpPr>
              <a:spLocks noChangeArrowheads="1"/>
            </p:cNvSpPr>
            <p:nvPr/>
          </p:nvSpPr>
          <p:spPr bwMode="auto">
            <a:xfrm>
              <a:off x="2373" y="1045"/>
              <a:ext cx="1592" cy="4"/>
            </a:xfrm>
            <a:prstGeom prst="rect">
              <a:avLst/>
            </a:prstGeom>
            <a:solidFill>
              <a:srgbClr val="DFE9C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80" name="Rectangle 456"/>
            <p:cNvSpPr>
              <a:spLocks noChangeArrowheads="1"/>
            </p:cNvSpPr>
            <p:nvPr/>
          </p:nvSpPr>
          <p:spPr bwMode="auto">
            <a:xfrm>
              <a:off x="2373" y="1049"/>
              <a:ext cx="1592" cy="4"/>
            </a:xfrm>
            <a:prstGeom prst="rect">
              <a:avLst/>
            </a:prstGeom>
            <a:solidFill>
              <a:srgbClr val="DEE8C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81" name="Rectangle 457"/>
            <p:cNvSpPr>
              <a:spLocks noChangeArrowheads="1"/>
            </p:cNvSpPr>
            <p:nvPr/>
          </p:nvSpPr>
          <p:spPr bwMode="auto">
            <a:xfrm>
              <a:off x="2373" y="1053"/>
              <a:ext cx="1592" cy="5"/>
            </a:xfrm>
            <a:prstGeom prst="rect">
              <a:avLst/>
            </a:prstGeom>
            <a:solidFill>
              <a:srgbClr val="DCE7C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82" name="Rectangle 458"/>
            <p:cNvSpPr>
              <a:spLocks noChangeArrowheads="1"/>
            </p:cNvSpPr>
            <p:nvPr/>
          </p:nvSpPr>
          <p:spPr bwMode="auto">
            <a:xfrm>
              <a:off x="2373" y="1058"/>
              <a:ext cx="1592" cy="6"/>
            </a:xfrm>
            <a:prstGeom prst="rect">
              <a:avLst/>
            </a:prstGeom>
            <a:solidFill>
              <a:srgbClr val="DBE6C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83" name="Rectangle 459"/>
            <p:cNvSpPr>
              <a:spLocks noChangeArrowheads="1"/>
            </p:cNvSpPr>
            <p:nvPr/>
          </p:nvSpPr>
          <p:spPr bwMode="auto">
            <a:xfrm>
              <a:off x="2373" y="1064"/>
              <a:ext cx="1592" cy="6"/>
            </a:xfrm>
            <a:prstGeom prst="rect">
              <a:avLst/>
            </a:prstGeom>
            <a:solidFill>
              <a:srgbClr val="DAE6C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84" name="Rectangle 460"/>
            <p:cNvSpPr>
              <a:spLocks noChangeArrowheads="1"/>
            </p:cNvSpPr>
            <p:nvPr/>
          </p:nvSpPr>
          <p:spPr bwMode="auto">
            <a:xfrm>
              <a:off x="2373" y="1070"/>
              <a:ext cx="1592" cy="9"/>
            </a:xfrm>
            <a:prstGeom prst="rect">
              <a:avLst/>
            </a:prstGeom>
            <a:solidFill>
              <a:srgbClr val="D9E5C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85" name="Rectangle 461"/>
            <p:cNvSpPr>
              <a:spLocks noChangeArrowheads="1"/>
            </p:cNvSpPr>
            <p:nvPr/>
          </p:nvSpPr>
          <p:spPr bwMode="auto">
            <a:xfrm>
              <a:off x="2373" y="1079"/>
              <a:ext cx="1592" cy="9"/>
            </a:xfrm>
            <a:prstGeom prst="rect">
              <a:avLst/>
            </a:prstGeom>
            <a:solidFill>
              <a:srgbClr val="D8E4B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86" name="Rectangle 462"/>
            <p:cNvSpPr>
              <a:spLocks noChangeArrowheads="1"/>
            </p:cNvSpPr>
            <p:nvPr/>
          </p:nvSpPr>
          <p:spPr bwMode="auto">
            <a:xfrm>
              <a:off x="2373" y="1088"/>
              <a:ext cx="1592" cy="12"/>
            </a:xfrm>
            <a:prstGeom prst="rect">
              <a:avLst/>
            </a:prstGeom>
            <a:solidFill>
              <a:srgbClr val="D6E3B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87" name="Rectangle 463"/>
            <p:cNvSpPr>
              <a:spLocks noChangeArrowheads="1"/>
            </p:cNvSpPr>
            <p:nvPr/>
          </p:nvSpPr>
          <p:spPr bwMode="auto">
            <a:xfrm>
              <a:off x="2375" y="915"/>
              <a:ext cx="1591" cy="185"/>
            </a:xfrm>
            <a:prstGeom prst="rect">
              <a:avLst/>
            </a:prstGeom>
            <a:noFill/>
            <a:ln w="8" cap="rnd">
              <a:solidFill>
                <a:srgbClr val="C2D69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1489" name="Rectangle 465"/>
          <p:cNvSpPr>
            <a:spLocks noChangeArrowheads="1"/>
          </p:cNvSpPr>
          <p:nvPr/>
        </p:nvSpPr>
        <p:spPr bwMode="auto">
          <a:xfrm>
            <a:off x="3971927" y="809014"/>
            <a:ext cx="2581273" cy="10772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normalizeH="0" baseline="0" dirty="0" smtClean="0">
                <a:ln>
                  <a:noFill/>
                </a:ln>
                <a:solidFill>
                  <a:srgbClr val="000000"/>
                </a:solidFill>
                <a:effectLst/>
                <a:latin typeface="Calibri" pitchFamily="34" charset="0"/>
                <a:cs typeface="Arial" pitchFamily="34" charset="0"/>
              </a:rPr>
              <a:t>XYLAN CONTAINING LIGNOCELLULOSICS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90" name="Rectangle 466"/>
          <p:cNvSpPr>
            <a:spLocks noChangeArrowheads="1"/>
          </p:cNvSpPr>
          <p:nvPr/>
        </p:nvSpPr>
        <p:spPr bwMode="auto">
          <a:xfrm>
            <a:off x="6249994" y="809015"/>
            <a:ext cx="112713"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normalizeH="0" baseline="0" smtClean="0">
                <a:ln>
                  <a:noFill/>
                </a:ln>
                <a:solidFill>
                  <a:srgbClr val="000000"/>
                </a:solidFill>
                <a:effectLst/>
                <a:latin typeface="Calibri"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91" name="Rectangle 467"/>
          <p:cNvSpPr>
            <a:spLocks noChangeArrowheads="1"/>
          </p:cNvSpPr>
          <p:nvPr/>
        </p:nvSpPr>
        <p:spPr bwMode="auto">
          <a:xfrm>
            <a:off x="5111755" y="1054952"/>
            <a:ext cx="111125"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494" name="Group 470"/>
          <p:cNvGrpSpPr>
            <a:grpSpLocks/>
          </p:cNvGrpSpPr>
          <p:nvPr/>
        </p:nvGrpSpPr>
        <p:grpSpPr bwMode="auto">
          <a:xfrm>
            <a:off x="3111500" y="1183346"/>
            <a:ext cx="1633541" cy="298380"/>
            <a:chOff x="1912" y="1145"/>
            <a:chExt cx="1029" cy="165"/>
          </a:xfrm>
        </p:grpSpPr>
        <p:sp>
          <p:nvSpPr>
            <p:cNvPr id="1492" name="Freeform 468"/>
            <p:cNvSpPr>
              <a:spLocks/>
            </p:cNvSpPr>
            <p:nvPr/>
          </p:nvSpPr>
          <p:spPr bwMode="auto">
            <a:xfrm>
              <a:off x="1932" y="1158"/>
              <a:ext cx="989" cy="139"/>
            </a:xfrm>
            <a:custGeom>
              <a:avLst/>
              <a:gdLst/>
              <a:ahLst/>
              <a:cxnLst>
                <a:cxn ang="0">
                  <a:pos x="288" y="0"/>
                </a:cxn>
                <a:cxn ang="0">
                  <a:pos x="0" y="288"/>
                </a:cxn>
                <a:cxn ang="0">
                  <a:pos x="0" y="1439"/>
                </a:cxn>
                <a:cxn ang="0">
                  <a:pos x="288" y="1726"/>
                </a:cxn>
                <a:cxn ang="0">
                  <a:pos x="8142" y="1726"/>
                </a:cxn>
                <a:cxn ang="0">
                  <a:pos x="8430" y="1439"/>
                </a:cxn>
                <a:cxn ang="0">
                  <a:pos x="8430" y="288"/>
                </a:cxn>
                <a:cxn ang="0">
                  <a:pos x="8142" y="0"/>
                </a:cxn>
                <a:cxn ang="0">
                  <a:pos x="288" y="0"/>
                </a:cxn>
              </a:cxnLst>
              <a:rect l="0" t="0" r="r" b="b"/>
              <a:pathLst>
                <a:path w="8430" h="1726">
                  <a:moveTo>
                    <a:pt x="288" y="0"/>
                  </a:moveTo>
                  <a:cubicBezTo>
                    <a:pt x="129" y="0"/>
                    <a:pt x="0" y="129"/>
                    <a:pt x="0" y="288"/>
                  </a:cubicBezTo>
                  <a:lnTo>
                    <a:pt x="0" y="1439"/>
                  </a:lnTo>
                  <a:cubicBezTo>
                    <a:pt x="0" y="1598"/>
                    <a:pt x="129" y="1726"/>
                    <a:pt x="288" y="1726"/>
                  </a:cubicBezTo>
                  <a:lnTo>
                    <a:pt x="8142" y="1726"/>
                  </a:lnTo>
                  <a:cubicBezTo>
                    <a:pt x="8301" y="1726"/>
                    <a:pt x="8430" y="1598"/>
                    <a:pt x="8430" y="1439"/>
                  </a:cubicBezTo>
                  <a:lnTo>
                    <a:pt x="8430" y="288"/>
                  </a:lnTo>
                  <a:cubicBezTo>
                    <a:pt x="8430" y="129"/>
                    <a:pt x="8301" y="0"/>
                    <a:pt x="8142" y="0"/>
                  </a:cubicBezTo>
                  <a:lnTo>
                    <a:pt x="288"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3" name="Freeform 469"/>
            <p:cNvSpPr>
              <a:spLocks noEditPoints="1"/>
            </p:cNvSpPr>
            <p:nvPr/>
          </p:nvSpPr>
          <p:spPr bwMode="auto">
            <a:xfrm>
              <a:off x="1912" y="1145"/>
              <a:ext cx="1029" cy="165"/>
            </a:xfrm>
            <a:custGeom>
              <a:avLst/>
              <a:gdLst/>
              <a:ahLst/>
              <a:cxnLst>
                <a:cxn ang="0">
                  <a:pos x="8417" y="13"/>
                </a:cxn>
                <a:cxn ang="0">
                  <a:pos x="8548" y="68"/>
                </a:cxn>
                <a:cxn ang="0">
                  <a:pos x="8642" y="145"/>
                </a:cxn>
                <a:cxn ang="0">
                  <a:pos x="8721" y="264"/>
                </a:cxn>
                <a:cxn ang="0">
                  <a:pos x="8756" y="379"/>
                </a:cxn>
                <a:cxn ang="0">
                  <a:pos x="8756" y="1681"/>
                </a:cxn>
                <a:cxn ang="0">
                  <a:pos x="8721" y="1796"/>
                </a:cxn>
                <a:cxn ang="0">
                  <a:pos x="8641" y="1915"/>
                </a:cxn>
                <a:cxn ang="0">
                  <a:pos x="8550" y="1989"/>
                </a:cxn>
                <a:cxn ang="0">
                  <a:pos x="8414" y="2046"/>
                </a:cxn>
                <a:cxn ang="0">
                  <a:pos x="454" y="2059"/>
                </a:cxn>
                <a:cxn ang="0">
                  <a:pos x="295" y="2030"/>
                </a:cxn>
                <a:cxn ang="0">
                  <a:pos x="188" y="1973"/>
                </a:cxn>
                <a:cxn ang="0">
                  <a:pos x="87" y="1873"/>
                </a:cxn>
                <a:cxn ang="0">
                  <a:pos x="30" y="1768"/>
                </a:cxn>
                <a:cxn ang="0">
                  <a:pos x="1" y="1623"/>
                </a:cxn>
                <a:cxn ang="0">
                  <a:pos x="13" y="346"/>
                </a:cxn>
                <a:cxn ang="0">
                  <a:pos x="68" y="215"/>
                </a:cxn>
                <a:cxn ang="0">
                  <a:pos x="145" y="121"/>
                </a:cxn>
                <a:cxn ang="0">
                  <a:pos x="264" y="42"/>
                </a:cxn>
                <a:cxn ang="0">
                  <a:pos x="379" y="7"/>
                </a:cxn>
                <a:cxn ang="0">
                  <a:pos x="458" y="200"/>
                </a:cxn>
                <a:cxn ang="0">
                  <a:pos x="312" y="243"/>
                </a:cxn>
                <a:cxn ang="0">
                  <a:pos x="220" y="355"/>
                </a:cxn>
                <a:cxn ang="0">
                  <a:pos x="200" y="1602"/>
                </a:cxn>
                <a:cxn ang="0">
                  <a:pos x="243" y="1748"/>
                </a:cxn>
                <a:cxn ang="0">
                  <a:pos x="355" y="1840"/>
                </a:cxn>
                <a:cxn ang="0">
                  <a:pos x="8305" y="1859"/>
                </a:cxn>
                <a:cxn ang="0">
                  <a:pos x="8451" y="1816"/>
                </a:cxn>
                <a:cxn ang="0">
                  <a:pos x="8543" y="1705"/>
                </a:cxn>
                <a:cxn ang="0">
                  <a:pos x="8563" y="458"/>
                </a:cxn>
                <a:cxn ang="0">
                  <a:pos x="8520" y="312"/>
                </a:cxn>
                <a:cxn ang="0">
                  <a:pos x="8408" y="220"/>
                </a:cxn>
                <a:cxn ang="0">
                  <a:pos x="458" y="200"/>
                </a:cxn>
                <a:cxn ang="0">
                  <a:pos x="8382" y="282"/>
                </a:cxn>
                <a:cxn ang="0">
                  <a:pos x="8464" y="349"/>
                </a:cxn>
                <a:cxn ang="0">
                  <a:pos x="8497" y="465"/>
                </a:cxn>
                <a:cxn ang="0">
                  <a:pos x="8481" y="1679"/>
                </a:cxn>
                <a:cxn ang="0">
                  <a:pos x="8413" y="1760"/>
                </a:cxn>
                <a:cxn ang="0">
                  <a:pos x="8298" y="1793"/>
                </a:cxn>
                <a:cxn ang="0">
                  <a:pos x="381" y="1778"/>
                </a:cxn>
                <a:cxn ang="0">
                  <a:pos x="299" y="1710"/>
                </a:cxn>
                <a:cxn ang="0">
                  <a:pos x="266" y="1595"/>
                </a:cxn>
                <a:cxn ang="0">
                  <a:pos x="282" y="381"/>
                </a:cxn>
                <a:cxn ang="0">
                  <a:pos x="349" y="299"/>
                </a:cxn>
                <a:cxn ang="0">
                  <a:pos x="465" y="266"/>
                </a:cxn>
                <a:cxn ang="0">
                  <a:pos x="430" y="337"/>
                </a:cxn>
                <a:cxn ang="0">
                  <a:pos x="369" y="369"/>
                </a:cxn>
                <a:cxn ang="0">
                  <a:pos x="337" y="430"/>
                </a:cxn>
                <a:cxn ang="0">
                  <a:pos x="337" y="1630"/>
                </a:cxn>
                <a:cxn ang="0">
                  <a:pos x="368" y="1689"/>
                </a:cxn>
                <a:cxn ang="0">
                  <a:pos x="429" y="1722"/>
                </a:cxn>
                <a:cxn ang="0">
                  <a:pos x="8334" y="1722"/>
                </a:cxn>
                <a:cxn ang="0">
                  <a:pos x="8395" y="1689"/>
                </a:cxn>
                <a:cxn ang="0">
                  <a:pos x="8426" y="1630"/>
                </a:cxn>
                <a:cxn ang="0">
                  <a:pos x="8426" y="430"/>
                </a:cxn>
                <a:cxn ang="0">
                  <a:pos x="8394" y="369"/>
                </a:cxn>
                <a:cxn ang="0">
                  <a:pos x="8333" y="337"/>
                </a:cxn>
              </a:cxnLst>
              <a:rect l="0" t="0" r="r" b="b"/>
              <a:pathLst>
                <a:path w="8763" h="2059">
                  <a:moveTo>
                    <a:pt x="8308" y="0"/>
                  </a:moveTo>
                  <a:lnTo>
                    <a:pt x="8384" y="7"/>
                  </a:lnTo>
                  <a:cubicBezTo>
                    <a:pt x="8395" y="8"/>
                    <a:pt x="8406" y="10"/>
                    <a:pt x="8417" y="13"/>
                  </a:cubicBezTo>
                  <a:lnTo>
                    <a:pt x="8471" y="30"/>
                  </a:lnTo>
                  <a:cubicBezTo>
                    <a:pt x="8480" y="34"/>
                    <a:pt x="8490" y="37"/>
                    <a:pt x="8499" y="42"/>
                  </a:cubicBezTo>
                  <a:lnTo>
                    <a:pt x="8548" y="68"/>
                  </a:lnTo>
                  <a:cubicBezTo>
                    <a:pt x="8557" y="73"/>
                    <a:pt x="8566" y="79"/>
                    <a:pt x="8575" y="86"/>
                  </a:cubicBezTo>
                  <a:lnTo>
                    <a:pt x="8618" y="121"/>
                  </a:lnTo>
                  <a:cubicBezTo>
                    <a:pt x="8626" y="128"/>
                    <a:pt x="8635" y="136"/>
                    <a:pt x="8642" y="145"/>
                  </a:cubicBezTo>
                  <a:lnTo>
                    <a:pt x="8677" y="188"/>
                  </a:lnTo>
                  <a:cubicBezTo>
                    <a:pt x="8684" y="197"/>
                    <a:pt x="8690" y="206"/>
                    <a:pt x="8695" y="215"/>
                  </a:cubicBezTo>
                  <a:lnTo>
                    <a:pt x="8721" y="264"/>
                  </a:lnTo>
                  <a:cubicBezTo>
                    <a:pt x="8725" y="273"/>
                    <a:pt x="8729" y="283"/>
                    <a:pt x="8732" y="292"/>
                  </a:cubicBezTo>
                  <a:lnTo>
                    <a:pt x="8749" y="346"/>
                  </a:lnTo>
                  <a:cubicBezTo>
                    <a:pt x="8753" y="357"/>
                    <a:pt x="8755" y="368"/>
                    <a:pt x="8756" y="379"/>
                  </a:cubicBezTo>
                  <a:lnTo>
                    <a:pt x="8762" y="437"/>
                  </a:lnTo>
                  <a:lnTo>
                    <a:pt x="8763" y="1605"/>
                  </a:lnTo>
                  <a:lnTo>
                    <a:pt x="8756" y="1681"/>
                  </a:lnTo>
                  <a:cubicBezTo>
                    <a:pt x="8755" y="1692"/>
                    <a:pt x="8753" y="1703"/>
                    <a:pt x="8749" y="1714"/>
                  </a:cubicBezTo>
                  <a:lnTo>
                    <a:pt x="8732" y="1768"/>
                  </a:lnTo>
                  <a:cubicBezTo>
                    <a:pt x="8729" y="1777"/>
                    <a:pt x="8725" y="1787"/>
                    <a:pt x="8721" y="1796"/>
                  </a:cubicBezTo>
                  <a:lnTo>
                    <a:pt x="8695" y="1845"/>
                  </a:lnTo>
                  <a:cubicBezTo>
                    <a:pt x="8689" y="1855"/>
                    <a:pt x="8683" y="1864"/>
                    <a:pt x="8676" y="1873"/>
                  </a:cubicBezTo>
                  <a:lnTo>
                    <a:pt x="8641" y="1915"/>
                  </a:lnTo>
                  <a:cubicBezTo>
                    <a:pt x="8634" y="1923"/>
                    <a:pt x="8626" y="1931"/>
                    <a:pt x="8618" y="1938"/>
                  </a:cubicBezTo>
                  <a:lnTo>
                    <a:pt x="8575" y="1973"/>
                  </a:lnTo>
                  <a:cubicBezTo>
                    <a:pt x="8567" y="1979"/>
                    <a:pt x="8559" y="1985"/>
                    <a:pt x="8550" y="1989"/>
                  </a:cubicBezTo>
                  <a:lnTo>
                    <a:pt x="8501" y="2016"/>
                  </a:lnTo>
                  <a:cubicBezTo>
                    <a:pt x="8490" y="2022"/>
                    <a:pt x="8479" y="2027"/>
                    <a:pt x="8468" y="2030"/>
                  </a:cubicBezTo>
                  <a:lnTo>
                    <a:pt x="8414" y="2046"/>
                  </a:lnTo>
                  <a:cubicBezTo>
                    <a:pt x="8404" y="2049"/>
                    <a:pt x="8394" y="2051"/>
                    <a:pt x="8384" y="2052"/>
                  </a:cubicBezTo>
                  <a:lnTo>
                    <a:pt x="8326" y="2058"/>
                  </a:lnTo>
                  <a:lnTo>
                    <a:pt x="454" y="2059"/>
                  </a:lnTo>
                  <a:lnTo>
                    <a:pt x="379" y="2052"/>
                  </a:lnTo>
                  <a:cubicBezTo>
                    <a:pt x="369" y="2051"/>
                    <a:pt x="359" y="2049"/>
                    <a:pt x="349" y="2046"/>
                  </a:cubicBezTo>
                  <a:lnTo>
                    <a:pt x="295" y="2030"/>
                  </a:lnTo>
                  <a:cubicBezTo>
                    <a:pt x="284" y="2027"/>
                    <a:pt x="273" y="2022"/>
                    <a:pt x="262" y="2016"/>
                  </a:cubicBezTo>
                  <a:lnTo>
                    <a:pt x="213" y="1989"/>
                  </a:lnTo>
                  <a:cubicBezTo>
                    <a:pt x="204" y="1985"/>
                    <a:pt x="196" y="1979"/>
                    <a:pt x="188" y="1973"/>
                  </a:cubicBezTo>
                  <a:lnTo>
                    <a:pt x="145" y="1938"/>
                  </a:lnTo>
                  <a:cubicBezTo>
                    <a:pt x="137" y="1931"/>
                    <a:pt x="129" y="1923"/>
                    <a:pt x="122" y="1915"/>
                  </a:cubicBezTo>
                  <a:lnTo>
                    <a:pt x="87" y="1873"/>
                  </a:lnTo>
                  <a:cubicBezTo>
                    <a:pt x="80" y="1864"/>
                    <a:pt x="74" y="1855"/>
                    <a:pt x="68" y="1845"/>
                  </a:cubicBezTo>
                  <a:lnTo>
                    <a:pt x="42" y="1796"/>
                  </a:lnTo>
                  <a:cubicBezTo>
                    <a:pt x="37" y="1787"/>
                    <a:pt x="34" y="1777"/>
                    <a:pt x="30" y="1768"/>
                  </a:cubicBezTo>
                  <a:lnTo>
                    <a:pt x="13" y="1714"/>
                  </a:lnTo>
                  <a:cubicBezTo>
                    <a:pt x="10" y="1703"/>
                    <a:pt x="8" y="1692"/>
                    <a:pt x="7" y="1681"/>
                  </a:cubicBezTo>
                  <a:lnTo>
                    <a:pt x="1" y="1623"/>
                  </a:lnTo>
                  <a:lnTo>
                    <a:pt x="0" y="454"/>
                  </a:lnTo>
                  <a:lnTo>
                    <a:pt x="7" y="379"/>
                  </a:lnTo>
                  <a:cubicBezTo>
                    <a:pt x="8" y="368"/>
                    <a:pt x="10" y="357"/>
                    <a:pt x="13" y="346"/>
                  </a:cubicBezTo>
                  <a:lnTo>
                    <a:pt x="30" y="292"/>
                  </a:lnTo>
                  <a:cubicBezTo>
                    <a:pt x="34" y="283"/>
                    <a:pt x="37" y="273"/>
                    <a:pt x="42" y="264"/>
                  </a:cubicBezTo>
                  <a:lnTo>
                    <a:pt x="68" y="215"/>
                  </a:lnTo>
                  <a:cubicBezTo>
                    <a:pt x="73" y="206"/>
                    <a:pt x="79" y="197"/>
                    <a:pt x="86" y="188"/>
                  </a:cubicBezTo>
                  <a:lnTo>
                    <a:pt x="121" y="145"/>
                  </a:lnTo>
                  <a:cubicBezTo>
                    <a:pt x="128" y="136"/>
                    <a:pt x="136" y="128"/>
                    <a:pt x="145" y="121"/>
                  </a:cubicBezTo>
                  <a:lnTo>
                    <a:pt x="188" y="86"/>
                  </a:lnTo>
                  <a:cubicBezTo>
                    <a:pt x="197" y="79"/>
                    <a:pt x="206" y="73"/>
                    <a:pt x="215" y="68"/>
                  </a:cubicBezTo>
                  <a:lnTo>
                    <a:pt x="264" y="42"/>
                  </a:lnTo>
                  <a:cubicBezTo>
                    <a:pt x="273" y="37"/>
                    <a:pt x="283" y="34"/>
                    <a:pt x="292" y="30"/>
                  </a:cubicBezTo>
                  <a:lnTo>
                    <a:pt x="346" y="13"/>
                  </a:lnTo>
                  <a:cubicBezTo>
                    <a:pt x="357" y="10"/>
                    <a:pt x="368" y="8"/>
                    <a:pt x="379" y="7"/>
                  </a:cubicBezTo>
                  <a:lnTo>
                    <a:pt x="437" y="1"/>
                  </a:lnTo>
                  <a:lnTo>
                    <a:pt x="8308" y="0"/>
                  </a:lnTo>
                  <a:close/>
                  <a:moveTo>
                    <a:pt x="458" y="200"/>
                  </a:moveTo>
                  <a:lnTo>
                    <a:pt x="403" y="205"/>
                  </a:lnTo>
                  <a:lnTo>
                    <a:pt x="355" y="220"/>
                  </a:lnTo>
                  <a:lnTo>
                    <a:pt x="312" y="243"/>
                  </a:lnTo>
                  <a:lnTo>
                    <a:pt x="274" y="274"/>
                  </a:lnTo>
                  <a:lnTo>
                    <a:pt x="243" y="312"/>
                  </a:lnTo>
                  <a:lnTo>
                    <a:pt x="220" y="355"/>
                  </a:lnTo>
                  <a:lnTo>
                    <a:pt x="205" y="403"/>
                  </a:lnTo>
                  <a:lnTo>
                    <a:pt x="200" y="454"/>
                  </a:lnTo>
                  <a:lnTo>
                    <a:pt x="200" y="1602"/>
                  </a:lnTo>
                  <a:lnTo>
                    <a:pt x="205" y="1657"/>
                  </a:lnTo>
                  <a:lnTo>
                    <a:pt x="220" y="1705"/>
                  </a:lnTo>
                  <a:lnTo>
                    <a:pt x="243" y="1748"/>
                  </a:lnTo>
                  <a:lnTo>
                    <a:pt x="274" y="1785"/>
                  </a:lnTo>
                  <a:lnTo>
                    <a:pt x="312" y="1816"/>
                  </a:lnTo>
                  <a:lnTo>
                    <a:pt x="355" y="1840"/>
                  </a:lnTo>
                  <a:lnTo>
                    <a:pt x="403" y="1854"/>
                  </a:lnTo>
                  <a:lnTo>
                    <a:pt x="454" y="1859"/>
                  </a:lnTo>
                  <a:lnTo>
                    <a:pt x="8305" y="1859"/>
                  </a:lnTo>
                  <a:lnTo>
                    <a:pt x="8360" y="1854"/>
                  </a:lnTo>
                  <a:lnTo>
                    <a:pt x="8408" y="1840"/>
                  </a:lnTo>
                  <a:lnTo>
                    <a:pt x="8451" y="1816"/>
                  </a:lnTo>
                  <a:lnTo>
                    <a:pt x="8489" y="1785"/>
                  </a:lnTo>
                  <a:lnTo>
                    <a:pt x="8520" y="1748"/>
                  </a:lnTo>
                  <a:lnTo>
                    <a:pt x="8543" y="1705"/>
                  </a:lnTo>
                  <a:lnTo>
                    <a:pt x="8558" y="1657"/>
                  </a:lnTo>
                  <a:lnTo>
                    <a:pt x="8563" y="1605"/>
                  </a:lnTo>
                  <a:lnTo>
                    <a:pt x="8563" y="458"/>
                  </a:lnTo>
                  <a:lnTo>
                    <a:pt x="8558" y="403"/>
                  </a:lnTo>
                  <a:lnTo>
                    <a:pt x="8543" y="355"/>
                  </a:lnTo>
                  <a:lnTo>
                    <a:pt x="8520" y="312"/>
                  </a:lnTo>
                  <a:lnTo>
                    <a:pt x="8489" y="274"/>
                  </a:lnTo>
                  <a:lnTo>
                    <a:pt x="8451" y="243"/>
                  </a:lnTo>
                  <a:lnTo>
                    <a:pt x="8408" y="220"/>
                  </a:lnTo>
                  <a:lnTo>
                    <a:pt x="8360" y="205"/>
                  </a:lnTo>
                  <a:lnTo>
                    <a:pt x="8308" y="200"/>
                  </a:lnTo>
                  <a:lnTo>
                    <a:pt x="458" y="200"/>
                  </a:lnTo>
                  <a:close/>
                  <a:moveTo>
                    <a:pt x="8308" y="266"/>
                  </a:moveTo>
                  <a:lnTo>
                    <a:pt x="8346" y="271"/>
                  </a:lnTo>
                  <a:lnTo>
                    <a:pt x="8382" y="282"/>
                  </a:lnTo>
                  <a:lnTo>
                    <a:pt x="8414" y="299"/>
                  </a:lnTo>
                  <a:lnTo>
                    <a:pt x="8441" y="322"/>
                  </a:lnTo>
                  <a:lnTo>
                    <a:pt x="8464" y="349"/>
                  </a:lnTo>
                  <a:lnTo>
                    <a:pt x="8481" y="381"/>
                  </a:lnTo>
                  <a:lnTo>
                    <a:pt x="8492" y="417"/>
                  </a:lnTo>
                  <a:lnTo>
                    <a:pt x="8497" y="465"/>
                  </a:lnTo>
                  <a:lnTo>
                    <a:pt x="8496" y="1605"/>
                  </a:lnTo>
                  <a:lnTo>
                    <a:pt x="8492" y="1643"/>
                  </a:lnTo>
                  <a:lnTo>
                    <a:pt x="8481" y="1679"/>
                  </a:lnTo>
                  <a:lnTo>
                    <a:pt x="8464" y="1710"/>
                  </a:lnTo>
                  <a:lnTo>
                    <a:pt x="8442" y="1737"/>
                  </a:lnTo>
                  <a:lnTo>
                    <a:pt x="8413" y="1760"/>
                  </a:lnTo>
                  <a:lnTo>
                    <a:pt x="8382" y="1778"/>
                  </a:lnTo>
                  <a:lnTo>
                    <a:pt x="8347" y="1788"/>
                  </a:lnTo>
                  <a:lnTo>
                    <a:pt x="8298" y="1793"/>
                  </a:lnTo>
                  <a:lnTo>
                    <a:pt x="454" y="1792"/>
                  </a:lnTo>
                  <a:lnTo>
                    <a:pt x="416" y="1788"/>
                  </a:lnTo>
                  <a:lnTo>
                    <a:pt x="381" y="1778"/>
                  </a:lnTo>
                  <a:lnTo>
                    <a:pt x="350" y="1760"/>
                  </a:lnTo>
                  <a:lnTo>
                    <a:pt x="321" y="1737"/>
                  </a:lnTo>
                  <a:lnTo>
                    <a:pt x="299" y="1710"/>
                  </a:lnTo>
                  <a:lnTo>
                    <a:pt x="282" y="1679"/>
                  </a:lnTo>
                  <a:lnTo>
                    <a:pt x="271" y="1643"/>
                  </a:lnTo>
                  <a:lnTo>
                    <a:pt x="266" y="1595"/>
                  </a:lnTo>
                  <a:lnTo>
                    <a:pt x="266" y="454"/>
                  </a:lnTo>
                  <a:lnTo>
                    <a:pt x="271" y="417"/>
                  </a:lnTo>
                  <a:lnTo>
                    <a:pt x="282" y="381"/>
                  </a:lnTo>
                  <a:lnTo>
                    <a:pt x="299" y="349"/>
                  </a:lnTo>
                  <a:lnTo>
                    <a:pt x="322" y="322"/>
                  </a:lnTo>
                  <a:lnTo>
                    <a:pt x="349" y="299"/>
                  </a:lnTo>
                  <a:lnTo>
                    <a:pt x="381" y="282"/>
                  </a:lnTo>
                  <a:lnTo>
                    <a:pt x="417" y="271"/>
                  </a:lnTo>
                  <a:lnTo>
                    <a:pt x="465" y="266"/>
                  </a:lnTo>
                  <a:lnTo>
                    <a:pt x="8308" y="266"/>
                  </a:lnTo>
                  <a:close/>
                  <a:moveTo>
                    <a:pt x="472" y="332"/>
                  </a:moveTo>
                  <a:lnTo>
                    <a:pt x="430" y="337"/>
                  </a:lnTo>
                  <a:lnTo>
                    <a:pt x="407" y="344"/>
                  </a:lnTo>
                  <a:lnTo>
                    <a:pt x="386" y="355"/>
                  </a:lnTo>
                  <a:lnTo>
                    <a:pt x="369" y="369"/>
                  </a:lnTo>
                  <a:lnTo>
                    <a:pt x="355" y="386"/>
                  </a:lnTo>
                  <a:lnTo>
                    <a:pt x="344" y="407"/>
                  </a:lnTo>
                  <a:lnTo>
                    <a:pt x="337" y="430"/>
                  </a:lnTo>
                  <a:lnTo>
                    <a:pt x="333" y="454"/>
                  </a:lnTo>
                  <a:lnTo>
                    <a:pt x="332" y="1588"/>
                  </a:lnTo>
                  <a:lnTo>
                    <a:pt x="337" y="1630"/>
                  </a:lnTo>
                  <a:lnTo>
                    <a:pt x="344" y="1653"/>
                  </a:lnTo>
                  <a:lnTo>
                    <a:pt x="355" y="1673"/>
                  </a:lnTo>
                  <a:lnTo>
                    <a:pt x="368" y="1689"/>
                  </a:lnTo>
                  <a:lnTo>
                    <a:pt x="387" y="1705"/>
                  </a:lnTo>
                  <a:lnTo>
                    <a:pt x="407" y="1716"/>
                  </a:lnTo>
                  <a:lnTo>
                    <a:pt x="429" y="1722"/>
                  </a:lnTo>
                  <a:lnTo>
                    <a:pt x="454" y="1726"/>
                  </a:lnTo>
                  <a:lnTo>
                    <a:pt x="8291" y="1727"/>
                  </a:lnTo>
                  <a:lnTo>
                    <a:pt x="8334" y="1722"/>
                  </a:lnTo>
                  <a:lnTo>
                    <a:pt x="8356" y="1716"/>
                  </a:lnTo>
                  <a:lnTo>
                    <a:pt x="8376" y="1705"/>
                  </a:lnTo>
                  <a:lnTo>
                    <a:pt x="8395" y="1689"/>
                  </a:lnTo>
                  <a:lnTo>
                    <a:pt x="8408" y="1673"/>
                  </a:lnTo>
                  <a:lnTo>
                    <a:pt x="8419" y="1653"/>
                  </a:lnTo>
                  <a:lnTo>
                    <a:pt x="8426" y="1630"/>
                  </a:lnTo>
                  <a:lnTo>
                    <a:pt x="8430" y="1605"/>
                  </a:lnTo>
                  <a:lnTo>
                    <a:pt x="8431" y="472"/>
                  </a:lnTo>
                  <a:lnTo>
                    <a:pt x="8426" y="430"/>
                  </a:lnTo>
                  <a:lnTo>
                    <a:pt x="8419" y="407"/>
                  </a:lnTo>
                  <a:lnTo>
                    <a:pt x="8408" y="386"/>
                  </a:lnTo>
                  <a:lnTo>
                    <a:pt x="8394" y="369"/>
                  </a:lnTo>
                  <a:lnTo>
                    <a:pt x="8377" y="355"/>
                  </a:lnTo>
                  <a:lnTo>
                    <a:pt x="8356" y="344"/>
                  </a:lnTo>
                  <a:lnTo>
                    <a:pt x="8333" y="337"/>
                  </a:lnTo>
                  <a:lnTo>
                    <a:pt x="8308" y="333"/>
                  </a:lnTo>
                  <a:lnTo>
                    <a:pt x="472" y="332"/>
                  </a:lnTo>
                  <a:close/>
                </a:path>
              </a:pathLst>
            </a:custGeom>
            <a:solidFill>
              <a:srgbClr val="8064A2"/>
            </a:solidFill>
            <a:ln w="2" cap="flat">
              <a:solidFill>
                <a:srgbClr val="8064A2"/>
              </a:solidFill>
              <a:prstDash val="solid"/>
              <a:bevel/>
              <a:headEnd/>
              <a:tailEnd/>
            </a:ln>
          </p:spPr>
          <p:txBody>
            <a:bodyPr vert="horz" wrap="square" lIns="91440" tIns="45720" rIns="91440" bIns="45720" numCol="1" anchor="t" anchorCtr="0" compatLnSpc="1">
              <a:prstTxWarp prst="textNoShape">
                <a:avLst/>
              </a:prstTxWarp>
            </a:bodyPr>
            <a:lstStyle/>
            <a:p>
              <a:endParaRPr lang="en-US"/>
            </a:p>
          </p:txBody>
        </p:sp>
      </p:grpSp>
      <p:sp>
        <p:nvSpPr>
          <p:cNvPr id="1495" name="Rectangle 471"/>
          <p:cNvSpPr>
            <a:spLocks noChangeArrowheads="1"/>
          </p:cNvSpPr>
          <p:nvPr/>
        </p:nvSpPr>
        <p:spPr bwMode="auto">
          <a:xfrm>
            <a:off x="3275013" y="1275573"/>
            <a:ext cx="900114"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Calibri" pitchFamily="34" charset="0"/>
                <a:cs typeface="Arial" pitchFamily="34" charset="0"/>
              </a:rPr>
              <a:t>Pretreatment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96" name="Rectangle 472"/>
          <p:cNvSpPr>
            <a:spLocks noChangeArrowheads="1"/>
          </p:cNvSpPr>
          <p:nvPr/>
        </p:nvSpPr>
        <p:spPr bwMode="auto">
          <a:xfrm>
            <a:off x="4029077" y="1275573"/>
            <a:ext cx="111125"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541" name="Group 517"/>
          <p:cNvGrpSpPr>
            <a:grpSpLocks/>
          </p:cNvGrpSpPr>
          <p:nvPr/>
        </p:nvGrpSpPr>
        <p:grpSpPr bwMode="auto">
          <a:xfrm>
            <a:off x="4160840" y="1666180"/>
            <a:ext cx="2105029" cy="388799"/>
            <a:chOff x="2573" y="1412"/>
            <a:chExt cx="1326" cy="215"/>
          </a:xfrm>
        </p:grpSpPr>
        <p:sp>
          <p:nvSpPr>
            <p:cNvPr id="1497" name="Rectangle 473"/>
            <p:cNvSpPr>
              <a:spLocks noChangeArrowheads="1"/>
            </p:cNvSpPr>
            <p:nvPr/>
          </p:nvSpPr>
          <p:spPr bwMode="auto">
            <a:xfrm>
              <a:off x="2580" y="1422"/>
              <a:ext cx="1319" cy="205"/>
            </a:xfrm>
            <a:prstGeom prst="rect">
              <a:avLst/>
            </a:prstGeom>
            <a:solidFill>
              <a:srgbClr val="62242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98" name="Freeform 474"/>
            <p:cNvSpPr>
              <a:spLocks/>
            </p:cNvSpPr>
            <p:nvPr/>
          </p:nvSpPr>
          <p:spPr bwMode="auto">
            <a:xfrm>
              <a:off x="2581" y="1423"/>
              <a:ext cx="1316" cy="203"/>
            </a:xfrm>
            <a:custGeom>
              <a:avLst/>
              <a:gdLst/>
              <a:ahLst/>
              <a:cxnLst>
                <a:cxn ang="0">
                  <a:pos x="316" y="0"/>
                </a:cxn>
                <a:cxn ang="0">
                  <a:pos x="0" y="317"/>
                </a:cxn>
                <a:cxn ang="0">
                  <a:pos x="0" y="2217"/>
                </a:cxn>
                <a:cxn ang="0">
                  <a:pos x="316" y="2533"/>
                </a:cxn>
                <a:cxn ang="0">
                  <a:pos x="10893" y="2533"/>
                </a:cxn>
                <a:cxn ang="0">
                  <a:pos x="11210" y="2217"/>
                </a:cxn>
                <a:cxn ang="0">
                  <a:pos x="11210" y="317"/>
                </a:cxn>
                <a:cxn ang="0">
                  <a:pos x="10893" y="0"/>
                </a:cxn>
                <a:cxn ang="0">
                  <a:pos x="316" y="0"/>
                </a:cxn>
              </a:cxnLst>
              <a:rect l="0" t="0" r="r" b="b"/>
              <a:pathLst>
                <a:path w="11210" h="2533">
                  <a:moveTo>
                    <a:pt x="316" y="0"/>
                  </a:moveTo>
                  <a:cubicBezTo>
                    <a:pt x="142" y="0"/>
                    <a:pt x="0" y="142"/>
                    <a:pt x="0" y="317"/>
                  </a:cubicBezTo>
                  <a:lnTo>
                    <a:pt x="0" y="2217"/>
                  </a:lnTo>
                  <a:cubicBezTo>
                    <a:pt x="0" y="2392"/>
                    <a:pt x="142" y="2533"/>
                    <a:pt x="316" y="2533"/>
                  </a:cubicBezTo>
                  <a:lnTo>
                    <a:pt x="10893" y="2533"/>
                  </a:lnTo>
                  <a:cubicBezTo>
                    <a:pt x="11068" y="2533"/>
                    <a:pt x="11210" y="2392"/>
                    <a:pt x="11210" y="2217"/>
                  </a:cubicBezTo>
                  <a:lnTo>
                    <a:pt x="11210" y="317"/>
                  </a:lnTo>
                  <a:cubicBezTo>
                    <a:pt x="11210" y="142"/>
                    <a:pt x="11068" y="0"/>
                    <a:pt x="10893" y="0"/>
                  </a:cubicBezTo>
                  <a:lnTo>
                    <a:pt x="316"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9" name="Rectangle 475"/>
            <p:cNvSpPr>
              <a:spLocks noChangeArrowheads="1"/>
            </p:cNvSpPr>
            <p:nvPr/>
          </p:nvSpPr>
          <p:spPr bwMode="auto">
            <a:xfrm>
              <a:off x="2580" y="1422"/>
              <a:ext cx="1319" cy="205"/>
            </a:xfrm>
            <a:prstGeom prst="rect">
              <a:avLst/>
            </a:prstGeom>
            <a:solidFill>
              <a:srgbClr val="62242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00" name="Rectangle 476"/>
            <p:cNvSpPr>
              <a:spLocks noChangeArrowheads="1"/>
            </p:cNvSpPr>
            <p:nvPr/>
          </p:nvSpPr>
          <p:spPr bwMode="auto">
            <a:xfrm>
              <a:off x="2573" y="1412"/>
              <a:ext cx="1318" cy="1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01" name="Rectangle 477"/>
            <p:cNvSpPr>
              <a:spLocks noChangeArrowheads="1"/>
            </p:cNvSpPr>
            <p:nvPr/>
          </p:nvSpPr>
          <p:spPr bwMode="auto">
            <a:xfrm>
              <a:off x="2573" y="1430"/>
              <a:ext cx="1318" cy="12"/>
            </a:xfrm>
            <a:prstGeom prst="rect">
              <a:avLst/>
            </a:prstGeom>
            <a:solidFill>
              <a:srgbClr val="FEFDF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02" name="Rectangle 478"/>
            <p:cNvSpPr>
              <a:spLocks noChangeArrowheads="1"/>
            </p:cNvSpPr>
            <p:nvPr/>
          </p:nvSpPr>
          <p:spPr bwMode="auto">
            <a:xfrm>
              <a:off x="2573" y="1442"/>
              <a:ext cx="1318" cy="9"/>
            </a:xfrm>
            <a:prstGeom prst="rect">
              <a:avLst/>
            </a:prstGeom>
            <a:solidFill>
              <a:srgbClr val="FDFBF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03" name="Rectangle 479"/>
            <p:cNvSpPr>
              <a:spLocks noChangeArrowheads="1"/>
            </p:cNvSpPr>
            <p:nvPr/>
          </p:nvSpPr>
          <p:spPr bwMode="auto">
            <a:xfrm>
              <a:off x="2573" y="1451"/>
              <a:ext cx="1318" cy="7"/>
            </a:xfrm>
            <a:prstGeom prst="rect">
              <a:avLst/>
            </a:prstGeom>
            <a:solidFill>
              <a:srgbClr val="FDF9F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04" name="Rectangle 480"/>
            <p:cNvSpPr>
              <a:spLocks noChangeArrowheads="1"/>
            </p:cNvSpPr>
            <p:nvPr/>
          </p:nvSpPr>
          <p:spPr bwMode="auto">
            <a:xfrm>
              <a:off x="2573" y="1458"/>
              <a:ext cx="1318" cy="6"/>
            </a:xfrm>
            <a:prstGeom prst="rect">
              <a:avLst/>
            </a:prstGeom>
            <a:solidFill>
              <a:srgbClr val="FCF7F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05" name="Rectangle 481"/>
            <p:cNvSpPr>
              <a:spLocks noChangeArrowheads="1"/>
            </p:cNvSpPr>
            <p:nvPr/>
          </p:nvSpPr>
          <p:spPr bwMode="auto">
            <a:xfrm>
              <a:off x="2573" y="1464"/>
              <a:ext cx="1318" cy="7"/>
            </a:xfrm>
            <a:prstGeom prst="rect">
              <a:avLst/>
            </a:prstGeom>
            <a:solidFill>
              <a:srgbClr val="FBF5F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06" name="Rectangle 482"/>
            <p:cNvSpPr>
              <a:spLocks noChangeArrowheads="1"/>
            </p:cNvSpPr>
            <p:nvPr/>
          </p:nvSpPr>
          <p:spPr bwMode="auto">
            <a:xfrm>
              <a:off x="2573" y="1471"/>
              <a:ext cx="1318" cy="5"/>
            </a:xfrm>
            <a:prstGeom prst="rect">
              <a:avLst/>
            </a:prstGeom>
            <a:solidFill>
              <a:srgbClr val="FAF3F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07" name="Rectangle 483"/>
            <p:cNvSpPr>
              <a:spLocks noChangeArrowheads="1"/>
            </p:cNvSpPr>
            <p:nvPr/>
          </p:nvSpPr>
          <p:spPr bwMode="auto">
            <a:xfrm>
              <a:off x="2573" y="1476"/>
              <a:ext cx="1318" cy="4"/>
            </a:xfrm>
            <a:prstGeom prst="rect">
              <a:avLst/>
            </a:prstGeom>
            <a:solidFill>
              <a:srgbClr val="FAF2F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08" name="Rectangle 484"/>
            <p:cNvSpPr>
              <a:spLocks noChangeArrowheads="1"/>
            </p:cNvSpPr>
            <p:nvPr/>
          </p:nvSpPr>
          <p:spPr bwMode="auto">
            <a:xfrm>
              <a:off x="2573" y="1480"/>
              <a:ext cx="1318" cy="3"/>
            </a:xfrm>
            <a:prstGeom prst="rect">
              <a:avLst/>
            </a:prstGeom>
            <a:solidFill>
              <a:srgbClr val="F9F0F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09" name="Rectangle 485"/>
            <p:cNvSpPr>
              <a:spLocks noChangeArrowheads="1"/>
            </p:cNvSpPr>
            <p:nvPr/>
          </p:nvSpPr>
          <p:spPr bwMode="auto">
            <a:xfrm>
              <a:off x="2573" y="1483"/>
              <a:ext cx="1318" cy="4"/>
            </a:xfrm>
            <a:prstGeom prst="rect">
              <a:avLst/>
            </a:prstGeom>
            <a:solidFill>
              <a:srgbClr val="F8EEE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10" name="Rectangle 486"/>
            <p:cNvSpPr>
              <a:spLocks noChangeArrowheads="1"/>
            </p:cNvSpPr>
            <p:nvPr/>
          </p:nvSpPr>
          <p:spPr bwMode="auto">
            <a:xfrm>
              <a:off x="2573" y="1487"/>
              <a:ext cx="1318" cy="5"/>
            </a:xfrm>
            <a:prstGeom prst="rect">
              <a:avLst/>
            </a:prstGeom>
            <a:solidFill>
              <a:srgbClr val="F8ECE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11" name="Rectangle 487"/>
            <p:cNvSpPr>
              <a:spLocks noChangeArrowheads="1"/>
            </p:cNvSpPr>
            <p:nvPr/>
          </p:nvSpPr>
          <p:spPr bwMode="auto">
            <a:xfrm>
              <a:off x="2573" y="1492"/>
              <a:ext cx="1318" cy="3"/>
            </a:xfrm>
            <a:prstGeom prst="rect">
              <a:avLst/>
            </a:prstGeom>
            <a:solidFill>
              <a:srgbClr val="F6EAE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12" name="Rectangle 488"/>
            <p:cNvSpPr>
              <a:spLocks noChangeArrowheads="1"/>
            </p:cNvSpPr>
            <p:nvPr/>
          </p:nvSpPr>
          <p:spPr bwMode="auto">
            <a:xfrm>
              <a:off x="2573" y="1495"/>
              <a:ext cx="1318" cy="4"/>
            </a:xfrm>
            <a:prstGeom prst="rect">
              <a:avLst/>
            </a:prstGeom>
            <a:solidFill>
              <a:srgbClr val="F6E9E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13" name="Rectangle 489"/>
            <p:cNvSpPr>
              <a:spLocks noChangeArrowheads="1"/>
            </p:cNvSpPr>
            <p:nvPr/>
          </p:nvSpPr>
          <p:spPr bwMode="auto">
            <a:xfrm>
              <a:off x="2573" y="1499"/>
              <a:ext cx="1318" cy="2"/>
            </a:xfrm>
            <a:prstGeom prst="rect">
              <a:avLst/>
            </a:prstGeom>
            <a:solidFill>
              <a:srgbClr val="F5E7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14" name="Rectangle 490"/>
            <p:cNvSpPr>
              <a:spLocks noChangeArrowheads="1"/>
            </p:cNvSpPr>
            <p:nvPr/>
          </p:nvSpPr>
          <p:spPr bwMode="auto">
            <a:xfrm>
              <a:off x="2573" y="1501"/>
              <a:ext cx="1318" cy="4"/>
            </a:xfrm>
            <a:prstGeom prst="rect">
              <a:avLst/>
            </a:prstGeom>
            <a:solidFill>
              <a:srgbClr val="F5E5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15" name="Rectangle 491"/>
            <p:cNvSpPr>
              <a:spLocks noChangeArrowheads="1"/>
            </p:cNvSpPr>
            <p:nvPr/>
          </p:nvSpPr>
          <p:spPr bwMode="auto">
            <a:xfrm>
              <a:off x="2573" y="1505"/>
              <a:ext cx="1318" cy="3"/>
            </a:xfrm>
            <a:prstGeom prst="rect">
              <a:avLst/>
            </a:prstGeom>
            <a:solidFill>
              <a:srgbClr val="F4E3E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16" name="Rectangle 492"/>
            <p:cNvSpPr>
              <a:spLocks noChangeArrowheads="1"/>
            </p:cNvSpPr>
            <p:nvPr/>
          </p:nvSpPr>
          <p:spPr bwMode="auto">
            <a:xfrm>
              <a:off x="2573" y="1508"/>
              <a:ext cx="1318" cy="4"/>
            </a:xfrm>
            <a:prstGeom prst="rect">
              <a:avLst/>
            </a:prstGeom>
            <a:solidFill>
              <a:srgbClr val="F4E2E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17" name="Rectangle 493"/>
            <p:cNvSpPr>
              <a:spLocks noChangeArrowheads="1"/>
            </p:cNvSpPr>
            <p:nvPr/>
          </p:nvSpPr>
          <p:spPr bwMode="auto">
            <a:xfrm>
              <a:off x="2573" y="1512"/>
              <a:ext cx="1318" cy="2"/>
            </a:xfrm>
            <a:prstGeom prst="rect">
              <a:avLst/>
            </a:prstGeom>
            <a:solidFill>
              <a:srgbClr val="F2E0D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18" name="Rectangle 494"/>
            <p:cNvSpPr>
              <a:spLocks noChangeArrowheads="1"/>
            </p:cNvSpPr>
            <p:nvPr/>
          </p:nvSpPr>
          <p:spPr bwMode="auto">
            <a:xfrm>
              <a:off x="2573" y="1514"/>
              <a:ext cx="1318" cy="4"/>
            </a:xfrm>
            <a:prstGeom prst="rect">
              <a:avLst/>
            </a:prstGeom>
            <a:solidFill>
              <a:srgbClr val="F2DED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19" name="Rectangle 495"/>
            <p:cNvSpPr>
              <a:spLocks noChangeArrowheads="1"/>
            </p:cNvSpPr>
            <p:nvPr/>
          </p:nvSpPr>
          <p:spPr bwMode="auto">
            <a:xfrm>
              <a:off x="2573" y="1518"/>
              <a:ext cx="1318" cy="3"/>
            </a:xfrm>
            <a:prstGeom prst="rect">
              <a:avLst/>
            </a:prstGeom>
            <a:solidFill>
              <a:srgbClr val="F1DCD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20" name="Rectangle 496"/>
            <p:cNvSpPr>
              <a:spLocks noChangeArrowheads="1"/>
            </p:cNvSpPr>
            <p:nvPr/>
          </p:nvSpPr>
          <p:spPr bwMode="auto">
            <a:xfrm>
              <a:off x="2573" y="1521"/>
              <a:ext cx="1318" cy="3"/>
            </a:xfrm>
            <a:prstGeom prst="rect">
              <a:avLst/>
            </a:prstGeom>
            <a:solidFill>
              <a:srgbClr val="F1DAD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21" name="Rectangle 497"/>
            <p:cNvSpPr>
              <a:spLocks noChangeArrowheads="1"/>
            </p:cNvSpPr>
            <p:nvPr/>
          </p:nvSpPr>
          <p:spPr bwMode="auto">
            <a:xfrm>
              <a:off x="2573" y="1524"/>
              <a:ext cx="1318" cy="3"/>
            </a:xfrm>
            <a:prstGeom prst="rect">
              <a:avLst/>
            </a:prstGeom>
            <a:solidFill>
              <a:srgbClr val="F0D8D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22" name="Rectangle 498"/>
            <p:cNvSpPr>
              <a:spLocks noChangeArrowheads="1"/>
            </p:cNvSpPr>
            <p:nvPr/>
          </p:nvSpPr>
          <p:spPr bwMode="auto">
            <a:xfrm>
              <a:off x="2573" y="1527"/>
              <a:ext cx="1318" cy="3"/>
            </a:xfrm>
            <a:prstGeom prst="rect">
              <a:avLst/>
            </a:prstGeom>
            <a:solidFill>
              <a:srgbClr val="F0D7D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23" name="Rectangle 499"/>
            <p:cNvSpPr>
              <a:spLocks noChangeArrowheads="1"/>
            </p:cNvSpPr>
            <p:nvPr/>
          </p:nvSpPr>
          <p:spPr bwMode="auto">
            <a:xfrm>
              <a:off x="2573" y="1530"/>
              <a:ext cx="1318" cy="3"/>
            </a:xfrm>
            <a:prstGeom prst="rect">
              <a:avLst/>
            </a:prstGeom>
            <a:solidFill>
              <a:srgbClr val="EFD5D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24" name="Rectangle 500"/>
            <p:cNvSpPr>
              <a:spLocks noChangeArrowheads="1"/>
            </p:cNvSpPr>
            <p:nvPr/>
          </p:nvSpPr>
          <p:spPr bwMode="auto">
            <a:xfrm>
              <a:off x="2573" y="1533"/>
              <a:ext cx="1318" cy="3"/>
            </a:xfrm>
            <a:prstGeom prst="rect">
              <a:avLst/>
            </a:prstGeom>
            <a:solidFill>
              <a:srgbClr val="EED3D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25" name="Rectangle 501"/>
            <p:cNvSpPr>
              <a:spLocks noChangeArrowheads="1"/>
            </p:cNvSpPr>
            <p:nvPr/>
          </p:nvSpPr>
          <p:spPr bwMode="auto">
            <a:xfrm>
              <a:off x="2573" y="1536"/>
              <a:ext cx="1318" cy="4"/>
            </a:xfrm>
            <a:prstGeom prst="rect">
              <a:avLst/>
            </a:prstGeom>
            <a:solidFill>
              <a:srgbClr val="EED1D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26" name="Rectangle 502"/>
            <p:cNvSpPr>
              <a:spLocks noChangeArrowheads="1"/>
            </p:cNvSpPr>
            <p:nvPr/>
          </p:nvSpPr>
          <p:spPr bwMode="auto">
            <a:xfrm>
              <a:off x="2573" y="1540"/>
              <a:ext cx="1318" cy="2"/>
            </a:xfrm>
            <a:prstGeom prst="rect">
              <a:avLst/>
            </a:prstGeom>
            <a:solidFill>
              <a:srgbClr val="EDD0C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27" name="Rectangle 503"/>
            <p:cNvSpPr>
              <a:spLocks noChangeArrowheads="1"/>
            </p:cNvSpPr>
            <p:nvPr/>
          </p:nvSpPr>
          <p:spPr bwMode="auto">
            <a:xfrm>
              <a:off x="2573" y="1542"/>
              <a:ext cx="1318" cy="4"/>
            </a:xfrm>
            <a:prstGeom prst="rect">
              <a:avLst/>
            </a:prstGeom>
            <a:solidFill>
              <a:srgbClr val="EDCE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28" name="Rectangle 504"/>
            <p:cNvSpPr>
              <a:spLocks noChangeArrowheads="1"/>
            </p:cNvSpPr>
            <p:nvPr/>
          </p:nvSpPr>
          <p:spPr bwMode="auto">
            <a:xfrm>
              <a:off x="2573" y="1546"/>
              <a:ext cx="1318" cy="4"/>
            </a:xfrm>
            <a:prstGeom prst="rect">
              <a:avLst/>
            </a:prstGeom>
            <a:solidFill>
              <a:srgbClr val="EBCCC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29" name="Rectangle 505"/>
            <p:cNvSpPr>
              <a:spLocks noChangeArrowheads="1"/>
            </p:cNvSpPr>
            <p:nvPr/>
          </p:nvSpPr>
          <p:spPr bwMode="auto">
            <a:xfrm>
              <a:off x="2573" y="1550"/>
              <a:ext cx="1318" cy="3"/>
            </a:xfrm>
            <a:prstGeom prst="rect">
              <a:avLst/>
            </a:prstGeom>
            <a:solidFill>
              <a:srgbClr val="EBCAC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30" name="Rectangle 506"/>
            <p:cNvSpPr>
              <a:spLocks noChangeArrowheads="1"/>
            </p:cNvSpPr>
            <p:nvPr/>
          </p:nvSpPr>
          <p:spPr bwMode="auto">
            <a:xfrm>
              <a:off x="2573" y="1553"/>
              <a:ext cx="1318" cy="4"/>
            </a:xfrm>
            <a:prstGeom prst="rect">
              <a:avLst/>
            </a:prstGeom>
            <a:solidFill>
              <a:srgbClr val="EAC9C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31" name="Rectangle 507"/>
            <p:cNvSpPr>
              <a:spLocks noChangeArrowheads="1"/>
            </p:cNvSpPr>
            <p:nvPr/>
          </p:nvSpPr>
          <p:spPr bwMode="auto">
            <a:xfrm>
              <a:off x="2573" y="1557"/>
              <a:ext cx="1318" cy="3"/>
            </a:xfrm>
            <a:prstGeom prst="rect">
              <a:avLst/>
            </a:prstGeom>
            <a:solidFill>
              <a:srgbClr val="EAC7C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32" name="Rectangle 508"/>
            <p:cNvSpPr>
              <a:spLocks noChangeArrowheads="1"/>
            </p:cNvSpPr>
            <p:nvPr/>
          </p:nvSpPr>
          <p:spPr bwMode="auto">
            <a:xfrm>
              <a:off x="2573" y="1560"/>
              <a:ext cx="1318" cy="3"/>
            </a:xfrm>
            <a:prstGeom prst="rect">
              <a:avLst/>
            </a:prstGeom>
            <a:solidFill>
              <a:srgbClr val="E9C5C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33" name="Rectangle 509"/>
            <p:cNvSpPr>
              <a:spLocks noChangeArrowheads="1"/>
            </p:cNvSpPr>
            <p:nvPr/>
          </p:nvSpPr>
          <p:spPr bwMode="auto">
            <a:xfrm>
              <a:off x="2573" y="1563"/>
              <a:ext cx="1318" cy="6"/>
            </a:xfrm>
            <a:prstGeom prst="rect">
              <a:avLst/>
            </a:prstGeom>
            <a:solidFill>
              <a:srgbClr val="E9C4C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34" name="Rectangle 510"/>
            <p:cNvSpPr>
              <a:spLocks noChangeArrowheads="1"/>
            </p:cNvSpPr>
            <p:nvPr/>
          </p:nvSpPr>
          <p:spPr bwMode="auto">
            <a:xfrm>
              <a:off x="2573" y="1569"/>
              <a:ext cx="1318" cy="4"/>
            </a:xfrm>
            <a:prstGeom prst="rect">
              <a:avLst/>
            </a:prstGeom>
            <a:solidFill>
              <a:srgbClr val="E8C2C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35" name="Rectangle 511"/>
            <p:cNvSpPr>
              <a:spLocks noChangeArrowheads="1"/>
            </p:cNvSpPr>
            <p:nvPr/>
          </p:nvSpPr>
          <p:spPr bwMode="auto">
            <a:xfrm>
              <a:off x="2573" y="1573"/>
              <a:ext cx="1318" cy="5"/>
            </a:xfrm>
            <a:prstGeom prst="rect">
              <a:avLst/>
            </a:prstGeom>
            <a:solidFill>
              <a:srgbClr val="E8C0C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36" name="Rectangle 512"/>
            <p:cNvSpPr>
              <a:spLocks noChangeArrowheads="1"/>
            </p:cNvSpPr>
            <p:nvPr/>
          </p:nvSpPr>
          <p:spPr bwMode="auto">
            <a:xfrm>
              <a:off x="2573" y="1578"/>
              <a:ext cx="1318" cy="7"/>
            </a:xfrm>
            <a:prstGeom prst="rect">
              <a:avLst/>
            </a:prstGeom>
            <a:solidFill>
              <a:srgbClr val="E7BEB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37" name="Rectangle 513"/>
            <p:cNvSpPr>
              <a:spLocks noChangeArrowheads="1"/>
            </p:cNvSpPr>
            <p:nvPr/>
          </p:nvSpPr>
          <p:spPr bwMode="auto">
            <a:xfrm>
              <a:off x="2573" y="1585"/>
              <a:ext cx="1318" cy="6"/>
            </a:xfrm>
            <a:prstGeom prst="rect">
              <a:avLst/>
            </a:prstGeom>
            <a:solidFill>
              <a:srgbClr val="E6BDB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38" name="Rectangle 514"/>
            <p:cNvSpPr>
              <a:spLocks noChangeArrowheads="1"/>
            </p:cNvSpPr>
            <p:nvPr/>
          </p:nvSpPr>
          <p:spPr bwMode="auto">
            <a:xfrm>
              <a:off x="2573" y="1591"/>
              <a:ext cx="1318" cy="13"/>
            </a:xfrm>
            <a:prstGeom prst="rect">
              <a:avLst/>
            </a:prstGeom>
            <a:solidFill>
              <a:srgbClr val="E6BBB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39" name="Rectangle 515"/>
            <p:cNvSpPr>
              <a:spLocks noChangeArrowheads="1"/>
            </p:cNvSpPr>
            <p:nvPr/>
          </p:nvSpPr>
          <p:spPr bwMode="auto">
            <a:xfrm>
              <a:off x="2573" y="1604"/>
              <a:ext cx="1318" cy="13"/>
            </a:xfrm>
            <a:prstGeom prst="rect">
              <a:avLst/>
            </a:prstGeom>
            <a:solidFill>
              <a:srgbClr val="E5B8B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40" name="Freeform 516"/>
            <p:cNvSpPr>
              <a:spLocks/>
            </p:cNvSpPr>
            <p:nvPr/>
          </p:nvSpPr>
          <p:spPr bwMode="auto">
            <a:xfrm>
              <a:off x="2573" y="1412"/>
              <a:ext cx="1316" cy="203"/>
            </a:xfrm>
            <a:custGeom>
              <a:avLst/>
              <a:gdLst/>
              <a:ahLst/>
              <a:cxnLst>
                <a:cxn ang="0">
                  <a:pos x="317" y="0"/>
                </a:cxn>
                <a:cxn ang="0">
                  <a:pos x="0" y="316"/>
                </a:cxn>
                <a:cxn ang="0">
                  <a:pos x="0" y="2216"/>
                </a:cxn>
                <a:cxn ang="0">
                  <a:pos x="317" y="2533"/>
                </a:cxn>
                <a:cxn ang="0">
                  <a:pos x="10893" y="2533"/>
                </a:cxn>
                <a:cxn ang="0">
                  <a:pos x="11210" y="2216"/>
                </a:cxn>
                <a:cxn ang="0">
                  <a:pos x="11210" y="316"/>
                </a:cxn>
                <a:cxn ang="0">
                  <a:pos x="10893" y="0"/>
                </a:cxn>
                <a:cxn ang="0">
                  <a:pos x="317" y="0"/>
                </a:cxn>
              </a:cxnLst>
              <a:rect l="0" t="0" r="r" b="b"/>
              <a:pathLst>
                <a:path w="11210" h="2533">
                  <a:moveTo>
                    <a:pt x="317" y="0"/>
                  </a:moveTo>
                  <a:cubicBezTo>
                    <a:pt x="142" y="0"/>
                    <a:pt x="0" y="142"/>
                    <a:pt x="0" y="316"/>
                  </a:cubicBezTo>
                  <a:lnTo>
                    <a:pt x="0" y="2216"/>
                  </a:lnTo>
                  <a:cubicBezTo>
                    <a:pt x="0" y="2391"/>
                    <a:pt x="142" y="2533"/>
                    <a:pt x="317" y="2533"/>
                  </a:cubicBezTo>
                  <a:lnTo>
                    <a:pt x="10893" y="2533"/>
                  </a:lnTo>
                  <a:cubicBezTo>
                    <a:pt x="11068" y="2533"/>
                    <a:pt x="11210" y="2391"/>
                    <a:pt x="11210" y="2216"/>
                  </a:cubicBezTo>
                  <a:lnTo>
                    <a:pt x="11210" y="316"/>
                  </a:lnTo>
                  <a:cubicBezTo>
                    <a:pt x="11210" y="142"/>
                    <a:pt x="11068" y="0"/>
                    <a:pt x="10893" y="0"/>
                  </a:cubicBezTo>
                  <a:lnTo>
                    <a:pt x="317" y="0"/>
                  </a:lnTo>
                  <a:close/>
                </a:path>
              </a:pathLst>
            </a:custGeom>
            <a:noFill/>
            <a:ln w="8" cap="rnd">
              <a:solidFill>
                <a:srgbClr val="D99594"/>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1542" name="Rectangle 518"/>
          <p:cNvSpPr>
            <a:spLocks noChangeArrowheads="1"/>
          </p:cNvSpPr>
          <p:nvPr/>
        </p:nvSpPr>
        <p:spPr bwMode="auto">
          <a:xfrm>
            <a:off x="4538666" y="1720431"/>
            <a:ext cx="1562103"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WASHING &amp; DRYING OF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43" name="Rectangle 519"/>
          <p:cNvSpPr>
            <a:spLocks noChangeArrowheads="1"/>
          </p:cNvSpPr>
          <p:nvPr/>
        </p:nvSpPr>
        <p:spPr bwMode="auto">
          <a:xfrm>
            <a:off x="4945067" y="1868717"/>
            <a:ext cx="644526"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BIOMASS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44" name="Rectangle 520"/>
          <p:cNvSpPr>
            <a:spLocks noChangeArrowheads="1"/>
          </p:cNvSpPr>
          <p:nvPr/>
        </p:nvSpPr>
        <p:spPr bwMode="auto">
          <a:xfrm>
            <a:off x="5465768" y="1868717"/>
            <a:ext cx="111125" cy="1717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636" name="Group 612"/>
          <p:cNvGrpSpPr>
            <a:grpSpLocks/>
          </p:cNvGrpSpPr>
          <p:nvPr/>
        </p:nvGrpSpPr>
        <p:grpSpPr bwMode="auto">
          <a:xfrm>
            <a:off x="5203830" y="2114655"/>
            <a:ext cx="254001" cy="453900"/>
            <a:chOff x="3230" y="1660"/>
            <a:chExt cx="160" cy="251"/>
          </a:xfrm>
        </p:grpSpPr>
        <p:sp>
          <p:nvSpPr>
            <p:cNvPr id="1545" name="Freeform 521"/>
            <p:cNvSpPr>
              <a:spLocks/>
            </p:cNvSpPr>
            <p:nvPr/>
          </p:nvSpPr>
          <p:spPr bwMode="auto">
            <a:xfrm>
              <a:off x="3240" y="1672"/>
              <a:ext cx="150" cy="239"/>
            </a:xfrm>
            <a:custGeom>
              <a:avLst/>
              <a:gdLst/>
              <a:ahLst/>
              <a:cxnLst>
                <a:cxn ang="0">
                  <a:pos x="0" y="179"/>
                </a:cxn>
                <a:cxn ang="0">
                  <a:pos x="37" y="179"/>
                </a:cxn>
                <a:cxn ang="0">
                  <a:pos x="37" y="0"/>
                </a:cxn>
                <a:cxn ang="0">
                  <a:pos x="113" y="0"/>
                </a:cxn>
                <a:cxn ang="0">
                  <a:pos x="113" y="179"/>
                </a:cxn>
                <a:cxn ang="0">
                  <a:pos x="150" y="179"/>
                </a:cxn>
                <a:cxn ang="0">
                  <a:pos x="75" y="239"/>
                </a:cxn>
                <a:cxn ang="0">
                  <a:pos x="0" y="179"/>
                </a:cxn>
              </a:cxnLst>
              <a:rect l="0" t="0" r="r" b="b"/>
              <a:pathLst>
                <a:path w="150" h="239">
                  <a:moveTo>
                    <a:pt x="0" y="179"/>
                  </a:moveTo>
                  <a:lnTo>
                    <a:pt x="37" y="179"/>
                  </a:lnTo>
                  <a:lnTo>
                    <a:pt x="37" y="0"/>
                  </a:lnTo>
                  <a:lnTo>
                    <a:pt x="113" y="0"/>
                  </a:lnTo>
                  <a:lnTo>
                    <a:pt x="113" y="179"/>
                  </a:lnTo>
                  <a:lnTo>
                    <a:pt x="150" y="179"/>
                  </a:lnTo>
                  <a:lnTo>
                    <a:pt x="75" y="239"/>
                  </a:lnTo>
                  <a:lnTo>
                    <a:pt x="0" y="179"/>
                  </a:lnTo>
                  <a:close/>
                </a:path>
              </a:pathLst>
            </a:custGeom>
            <a:solidFill>
              <a:srgbClr val="7F7F7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6" name="Rectangle 522"/>
            <p:cNvSpPr>
              <a:spLocks noChangeArrowheads="1"/>
            </p:cNvSpPr>
            <p:nvPr/>
          </p:nvSpPr>
          <p:spPr bwMode="auto">
            <a:xfrm>
              <a:off x="3230" y="1660"/>
              <a:ext cx="154" cy="14"/>
            </a:xfrm>
            <a:prstGeom prst="rect">
              <a:avLst/>
            </a:prstGeom>
            <a:solidFill>
              <a:srgbClr val="66666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47" name="Rectangle 523"/>
            <p:cNvSpPr>
              <a:spLocks noChangeArrowheads="1"/>
            </p:cNvSpPr>
            <p:nvPr/>
          </p:nvSpPr>
          <p:spPr bwMode="auto">
            <a:xfrm>
              <a:off x="3230" y="1674"/>
              <a:ext cx="154" cy="8"/>
            </a:xfrm>
            <a:prstGeom prst="rect">
              <a:avLst/>
            </a:prstGeom>
            <a:solidFill>
              <a:srgbClr val="64646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48" name="Rectangle 524"/>
            <p:cNvSpPr>
              <a:spLocks noChangeArrowheads="1"/>
            </p:cNvSpPr>
            <p:nvPr/>
          </p:nvSpPr>
          <p:spPr bwMode="auto">
            <a:xfrm>
              <a:off x="3230" y="1682"/>
              <a:ext cx="154" cy="6"/>
            </a:xfrm>
            <a:prstGeom prst="rect">
              <a:avLst/>
            </a:prstGeom>
            <a:solidFill>
              <a:srgbClr val="62626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49" name="Rectangle 525"/>
            <p:cNvSpPr>
              <a:spLocks noChangeArrowheads="1"/>
            </p:cNvSpPr>
            <p:nvPr/>
          </p:nvSpPr>
          <p:spPr bwMode="auto">
            <a:xfrm>
              <a:off x="3230" y="1688"/>
              <a:ext cx="154" cy="4"/>
            </a:xfrm>
            <a:prstGeom prst="rect">
              <a:avLst/>
            </a:prstGeom>
            <a:solidFill>
              <a:srgbClr val="60606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50" name="Rectangle 526"/>
            <p:cNvSpPr>
              <a:spLocks noChangeArrowheads="1"/>
            </p:cNvSpPr>
            <p:nvPr/>
          </p:nvSpPr>
          <p:spPr bwMode="auto">
            <a:xfrm>
              <a:off x="3230" y="1692"/>
              <a:ext cx="154" cy="4"/>
            </a:xfrm>
            <a:prstGeom prst="rect">
              <a:avLst/>
            </a:prstGeom>
            <a:solidFill>
              <a:srgbClr val="5E5E5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51" name="Rectangle 527"/>
            <p:cNvSpPr>
              <a:spLocks noChangeArrowheads="1"/>
            </p:cNvSpPr>
            <p:nvPr/>
          </p:nvSpPr>
          <p:spPr bwMode="auto">
            <a:xfrm>
              <a:off x="3230" y="1696"/>
              <a:ext cx="154" cy="4"/>
            </a:xfrm>
            <a:prstGeom prst="rect">
              <a:avLst/>
            </a:prstGeom>
            <a:solidFill>
              <a:srgbClr val="5C5C5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52" name="Rectangle 528"/>
            <p:cNvSpPr>
              <a:spLocks noChangeArrowheads="1"/>
            </p:cNvSpPr>
            <p:nvPr/>
          </p:nvSpPr>
          <p:spPr bwMode="auto">
            <a:xfrm>
              <a:off x="3230" y="1700"/>
              <a:ext cx="154" cy="4"/>
            </a:xfrm>
            <a:prstGeom prst="rect">
              <a:avLst/>
            </a:prstGeom>
            <a:solidFill>
              <a:srgbClr val="5A5A5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53" name="Rectangle 529"/>
            <p:cNvSpPr>
              <a:spLocks noChangeArrowheads="1"/>
            </p:cNvSpPr>
            <p:nvPr/>
          </p:nvSpPr>
          <p:spPr bwMode="auto">
            <a:xfrm>
              <a:off x="3230" y="1704"/>
              <a:ext cx="154" cy="2"/>
            </a:xfrm>
            <a:prstGeom prst="rect">
              <a:avLst/>
            </a:prstGeom>
            <a:solidFill>
              <a:srgbClr val="58585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54" name="Rectangle 530"/>
            <p:cNvSpPr>
              <a:spLocks noChangeArrowheads="1"/>
            </p:cNvSpPr>
            <p:nvPr/>
          </p:nvSpPr>
          <p:spPr bwMode="auto">
            <a:xfrm>
              <a:off x="3230" y="1706"/>
              <a:ext cx="154" cy="3"/>
            </a:xfrm>
            <a:prstGeom prst="rect">
              <a:avLst/>
            </a:prstGeom>
            <a:solidFill>
              <a:srgbClr val="56565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55" name="Rectangle 531"/>
            <p:cNvSpPr>
              <a:spLocks noChangeArrowheads="1"/>
            </p:cNvSpPr>
            <p:nvPr/>
          </p:nvSpPr>
          <p:spPr bwMode="auto">
            <a:xfrm>
              <a:off x="3230" y="1709"/>
              <a:ext cx="154" cy="3"/>
            </a:xfrm>
            <a:prstGeom prst="rect">
              <a:avLst/>
            </a:prstGeom>
            <a:solidFill>
              <a:srgbClr val="54545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56" name="Rectangle 532"/>
            <p:cNvSpPr>
              <a:spLocks noChangeArrowheads="1"/>
            </p:cNvSpPr>
            <p:nvPr/>
          </p:nvSpPr>
          <p:spPr bwMode="auto">
            <a:xfrm>
              <a:off x="3230" y="1712"/>
              <a:ext cx="154" cy="2"/>
            </a:xfrm>
            <a:prstGeom prst="rect">
              <a:avLst/>
            </a:prstGeom>
            <a:solidFill>
              <a:srgbClr val="52525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57" name="Rectangle 533"/>
            <p:cNvSpPr>
              <a:spLocks noChangeArrowheads="1"/>
            </p:cNvSpPr>
            <p:nvPr/>
          </p:nvSpPr>
          <p:spPr bwMode="auto">
            <a:xfrm>
              <a:off x="3230" y="1714"/>
              <a:ext cx="154" cy="3"/>
            </a:xfrm>
            <a:prstGeom prst="rect">
              <a:avLst/>
            </a:prstGeom>
            <a:solidFill>
              <a:srgbClr val="50505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58" name="Rectangle 534"/>
            <p:cNvSpPr>
              <a:spLocks noChangeArrowheads="1"/>
            </p:cNvSpPr>
            <p:nvPr/>
          </p:nvSpPr>
          <p:spPr bwMode="auto">
            <a:xfrm>
              <a:off x="3230" y="1717"/>
              <a:ext cx="154" cy="2"/>
            </a:xfrm>
            <a:prstGeom prst="rect">
              <a:avLst/>
            </a:prstGeom>
            <a:solidFill>
              <a:srgbClr val="4E4E4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59" name="Rectangle 535"/>
            <p:cNvSpPr>
              <a:spLocks noChangeArrowheads="1"/>
            </p:cNvSpPr>
            <p:nvPr/>
          </p:nvSpPr>
          <p:spPr bwMode="auto">
            <a:xfrm>
              <a:off x="3230" y="1719"/>
              <a:ext cx="154" cy="3"/>
            </a:xfrm>
            <a:prstGeom prst="rect">
              <a:avLst/>
            </a:prstGeom>
            <a:solidFill>
              <a:srgbClr val="4B4B4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60" name="Rectangle 536"/>
            <p:cNvSpPr>
              <a:spLocks noChangeArrowheads="1"/>
            </p:cNvSpPr>
            <p:nvPr/>
          </p:nvSpPr>
          <p:spPr bwMode="auto">
            <a:xfrm>
              <a:off x="3230" y="1722"/>
              <a:ext cx="154" cy="2"/>
            </a:xfrm>
            <a:prstGeom prst="rect">
              <a:avLst/>
            </a:prstGeom>
            <a:solidFill>
              <a:srgbClr val="49494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61" name="Rectangle 537"/>
            <p:cNvSpPr>
              <a:spLocks noChangeArrowheads="1"/>
            </p:cNvSpPr>
            <p:nvPr/>
          </p:nvSpPr>
          <p:spPr bwMode="auto">
            <a:xfrm>
              <a:off x="3230" y="1724"/>
              <a:ext cx="154" cy="2"/>
            </a:xfrm>
            <a:prstGeom prst="rect">
              <a:avLst/>
            </a:prstGeom>
            <a:solidFill>
              <a:srgbClr val="47474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62" name="Rectangle 538"/>
            <p:cNvSpPr>
              <a:spLocks noChangeArrowheads="1"/>
            </p:cNvSpPr>
            <p:nvPr/>
          </p:nvSpPr>
          <p:spPr bwMode="auto">
            <a:xfrm>
              <a:off x="3230" y="1726"/>
              <a:ext cx="154" cy="2"/>
            </a:xfrm>
            <a:prstGeom prst="rect">
              <a:avLst/>
            </a:prstGeom>
            <a:solidFill>
              <a:srgbClr val="45454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63" name="Rectangle 539"/>
            <p:cNvSpPr>
              <a:spLocks noChangeArrowheads="1"/>
            </p:cNvSpPr>
            <p:nvPr/>
          </p:nvSpPr>
          <p:spPr bwMode="auto">
            <a:xfrm>
              <a:off x="3230" y="1728"/>
              <a:ext cx="154" cy="1"/>
            </a:xfrm>
            <a:prstGeom prst="rect">
              <a:avLst/>
            </a:prstGeom>
            <a:solidFill>
              <a:srgbClr val="43434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64" name="Rectangle 540"/>
            <p:cNvSpPr>
              <a:spLocks noChangeArrowheads="1"/>
            </p:cNvSpPr>
            <p:nvPr/>
          </p:nvSpPr>
          <p:spPr bwMode="auto">
            <a:xfrm>
              <a:off x="3230" y="1729"/>
              <a:ext cx="154" cy="3"/>
            </a:xfrm>
            <a:prstGeom prst="rect">
              <a:avLst/>
            </a:prstGeom>
            <a:solidFill>
              <a:srgbClr val="41414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65" name="Rectangle 541"/>
            <p:cNvSpPr>
              <a:spLocks noChangeArrowheads="1"/>
            </p:cNvSpPr>
            <p:nvPr/>
          </p:nvSpPr>
          <p:spPr bwMode="auto">
            <a:xfrm>
              <a:off x="3230" y="1732"/>
              <a:ext cx="154" cy="1"/>
            </a:xfrm>
            <a:prstGeom prst="rect">
              <a:avLst/>
            </a:prstGeom>
            <a:solidFill>
              <a:srgbClr val="3F3F3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66" name="Rectangle 542"/>
            <p:cNvSpPr>
              <a:spLocks noChangeArrowheads="1"/>
            </p:cNvSpPr>
            <p:nvPr/>
          </p:nvSpPr>
          <p:spPr bwMode="auto">
            <a:xfrm>
              <a:off x="3230" y="1733"/>
              <a:ext cx="154" cy="3"/>
            </a:xfrm>
            <a:prstGeom prst="rect">
              <a:avLst/>
            </a:prstGeom>
            <a:solidFill>
              <a:srgbClr val="3D3D3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67" name="Rectangle 543"/>
            <p:cNvSpPr>
              <a:spLocks noChangeArrowheads="1"/>
            </p:cNvSpPr>
            <p:nvPr/>
          </p:nvSpPr>
          <p:spPr bwMode="auto">
            <a:xfrm>
              <a:off x="3230" y="1736"/>
              <a:ext cx="154" cy="2"/>
            </a:xfrm>
            <a:prstGeom prst="rect">
              <a:avLst/>
            </a:prstGeom>
            <a:solidFill>
              <a:srgbClr val="3A3A3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68" name="Rectangle 544"/>
            <p:cNvSpPr>
              <a:spLocks noChangeArrowheads="1"/>
            </p:cNvSpPr>
            <p:nvPr/>
          </p:nvSpPr>
          <p:spPr bwMode="auto">
            <a:xfrm>
              <a:off x="3230" y="1738"/>
              <a:ext cx="154" cy="2"/>
            </a:xfrm>
            <a:prstGeom prst="rect">
              <a:avLst/>
            </a:prstGeom>
            <a:solidFill>
              <a:srgbClr val="38383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69" name="Rectangle 545"/>
            <p:cNvSpPr>
              <a:spLocks noChangeArrowheads="1"/>
            </p:cNvSpPr>
            <p:nvPr/>
          </p:nvSpPr>
          <p:spPr bwMode="auto">
            <a:xfrm>
              <a:off x="3230" y="1740"/>
              <a:ext cx="154" cy="1"/>
            </a:xfrm>
            <a:prstGeom prst="rect">
              <a:avLst/>
            </a:prstGeom>
            <a:solidFill>
              <a:srgbClr val="36363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70" name="Rectangle 546"/>
            <p:cNvSpPr>
              <a:spLocks noChangeArrowheads="1"/>
            </p:cNvSpPr>
            <p:nvPr/>
          </p:nvSpPr>
          <p:spPr bwMode="auto">
            <a:xfrm>
              <a:off x="3230" y="1741"/>
              <a:ext cx="154" cy="3"/>
            </a:xfrm>
            <a:prstGeom prst="rect">
              <a:avLst/>
            </a:prstGeom>
            <a:solidFill>
              <a:srgbClr val="34343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71" name="Rectangle 547"/>
            <p:cNvSpPr>
              <a:spLocks noChangeArrowheads="1"/>
            </p:cNvSpPr>
            <p:nvPr/>
          </p:nvSpPr>
          <p:spPr bwMode="auto">
            <a:xfrm>
              <a:off x="3230" y="1744"/>
              <a:ext cx="154" cy="2"/>
            </a:xfrm>
            <a:prstGeom prst="rect">
              <a:avLst/>
            </a:prstGeom>
            <a:solidFill>
              <a:srgbClr val="31313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72" name="Rectangle 548"/>
            <p:cNvSpPr>
              <a:spLocks noChangeArrowheads="1"/>
            </p:cNvSpPr>
            <p:nvPr/>
          </p:nvSpPr>
          <p:spPr bwMode="auto">
            <a:xfrm>
              <a:off x="3230" y="1746"/>
              <a:ext cx="154" cy="3"/>
            </a:xfrm>
            <a:prstGeom prst="rect">
              <a:avLst/>
            </a:prstGeom>
            <a:solidFill>
              <a:srgbClr val="2E2E2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73" name="Rectangle 549"/>
            <p:cNvSpPr>
              <a:spLocks noChangeArrowheads="1"/>
            </p:cNvSpPr>
            <p:nvPr/>
          </p:nvSpPr>
          <p:spPr bwMode="auto">
            <a:xfrm>
              <a:off x="3230" y="1749"/>
              <a:ext cx="154" cy="1"/>
            </a:xfrm>
            <a:prstGeom prst="rect">
              <a:avLst/>
            </a:prstGeom>
            <a:solidFill>
              <a:srgbClr val="2C2C2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74" name="Rectangle 550"/>
            <p:cNvSpPr>
              <a:spLocks noChangeArrowheads="1"/>
            </p:cNvSpPr>
            <p:nvPr/>
          </p:nvSpPr>
          <p:spPr bwMode="auto">
            <a:xfrm>
              <a:off x="3230" y="1750"/>
              <a:ext cx="154" cy="3"/>
            </a:xfrm>
            <a:prstGeom prst="rect">
              <a:avLst/>
            </a:prstGeom>
            <a:solidFill>
              <a:srgbClr val="2A2A2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75" name="Rectangle 551"/>
            <p:cNvSpPr>
              <a:spLocks noChangeArrowheads="1"/>
            </p:cNvSpPr>
            <p:nvPr/>
          </p:nvSpPr>
          <p:spPr bwMode="auto">
            <a:xfrm>
              <a:off x="3230" y="1753"/>
              <a:ext cx="154" cy="1"/>
            </a:xfrm>
            <a:prstGeom prst="rect">
              <a:avLst/>
            </a:prstGeom>
            <a:solidFill>
              <a:srgbClr val="27272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76" name="Rectangle 552"/>
            <p:cNvSpPr>
              <a:spLocks noChangeArrowheads="1"/>
            </p:cNvSpPr>
            <p:nvPr/>
          </p:nvSpPr>
          <p:spPr bwMode="auto">
            <a:xfrm>
              <a:off x="3230" y="1754"/>
              <a:ext cx="154" cy="2"/>
            </a:xfrm>
            <a:prstGeom prst="rect">
              <a:avLst/>
            </a:prstGeom>
            <a:solidFill>
              <a:srgbClr val="25252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77" name="Rectangle 553"/>
            <p:cNvSpPr>
              <a:spLocks noChangeArrowheads="1"/>
            </p:cNvSpPr>
            <p:nvPr/>
          </p:nvSpPr>
          <p:spPr bwMode="auto">
            <a:xfrm>
              <a:off x="3230" y="1756"/>
              <a:ext cx="154" cy="3"/>
            </a:xfrm>
            <a:prstGeom prst="rect">
              <a:avLst/>
            </a:prstGeom>
            <a:solidFill>
              <a:srgbClr val="23232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78" name="Rectangle 554"/>
            <p:cNvSpPr>
              <a:spLocks noChangeArrowheads="1"/>
            </p:cNvSpPr>
            <p:nvPr/>
          </p:nvSpPr>
          <p:spPr bwMode="auto">
            <a:xfrm>
              <a:off x="3230" y="1759"/>
              <a:ext cx="154" cy="1"/>
            </a:xfrm>
            <a:prstGeom prst="rect">
              <a:avLst/>
            </a:prstGeom>
            <a:solidFill>
              <a:srgbClr val="21212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79" name="Rectangle 555"/>
            <p:cNvSpPr>
              <a:spLocks noChangeArrowheads="1"/>
            </p:cNvSpPr>
            <p:nvPr/>
          </p:nvSpPr>
          <p:spPr bwMode="auto">
            <a:xfrm>
              <a:off x="3230" y="1760"/>
              <a:ext cx="154" cy="3"/>
            </a:xfrm>
            <a:prstGeom prst="rect">
              <a:avLst/>
            </a:prstGeom>
            <a:solidFill>
              <a:srgbClr val="1F1F1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80" name="Rectangle 556"/>
            <p:cNvSpPr>
              <a:spLocks noChangeArrowheads="1"/>
            </p:cNvSpPr>
            <p:nvPr/>
          </p:nvSpPr>
          <p:spPr bwMode="auto">
            <a:xfrm>
              <a:off x="3230" y="1763"/>
              <a:ext cx="154" cy="2"/>
            </a:xfrm>
            <a:prstGeom prst="rect">
              <a:avLst/>
            </a:prstGeom>
            <a:solidFill>
              <a:srgbClr val="1C1C1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81" name="Rectangle 557"/>
            <p:cNvSpPr>
              <a:spLocks noChangeArrowheads="1"/>
            </p:cNvSpPr>
            <p:nvPr/>
          </p:nvSpPr>
          <p:spPr bwMode="auto">
            <a:xfrm>
              <a:off x="3230" y="1765"/>
              <a:ext cx="154" cy="2"/>
            </a:xfrm>
            <a:prstGeom prst="rect">
              <a:avLst/>
            </a:prstGeom>
            <a:solidFill>
              <a:srgbClr val="19191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82" name="Rectangle 558"/>
            <p:cNvSpPr>
              <a:spLocks noChangeArrowheads="1"/>
            </p:cNvSpPr>
            <p:nvPr/>
          </p:nvSpPr>
          <p:spPr bwMode="auto">
            <a:xfrm>
              <a:off x="3230" y="1767"/>
              <a:ext cx="154" cy="2"/>
            </a:xfrm>
            <a:prstGeom prst="rect">
              <a:avLst/>
            </a:prstGeom>
            <a:solidFill>
              <a:srgbClr val="17171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83" name="Rectangle 559"/>
            <p:cNvSpPr>
              <a:spLocks noChangeArrowheads="1"/>
            </p:cNvSpPr>
            <p:nvPr/>
          </p:nvSpPr>
          <p:spPr bwMode="auto">
            <a:xfrm>
              <a:off x="3230" y="1769"/>
              <a:ext cx="154" cy="1"/>
            </a:xfrm>
            <a:prstGeom prst="rect">
              <a:avLst/>
            </a:prstGeom>
            <a:solidFill>
              <a:srgbClr val="15151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84" name="Rectangle 560"/>
            <p:cNvSpPr>
              <a:spLocks noChangeArrowheads="1"/>
            </p:cNvSpPr>
            <p:nvPr/>
          </p:nvSpPr>
          <p:spPr bwMode="auto">
            <a:xfrm>
              <a:off x="3230" y="1770"/>
              <a:ext cx="154" cy="2"/>
            </a:xfrm>
            <a:prstGeom prst="rect">
              <a:avLst/>
            </a:prstGeom>
            <a:solidFill>
              <a:srgbClr val="13131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85" name="Rectangle 561"/>
            <p:cNvSpPr>
              <a:spLocks noChangeArrowheads="1"/>
            </p:cNvSpPr>
            <p:nvPr/>
          </p:nvSpPr>
          <p:spPr bwMode="auto">
            <a:xfrm>
              <a:off x="3230" y="1772"/>
              <a:ext cx="154" cy="2"/>
            </a:xfrm>
            <a:prstGeom prst="rect">
              <a:avLst/>
            </a:prstGeom>
            <a:solidFill>
              <a:srgbClr val="10101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86" name="Rectangle 562"/>
            <p:cNvSpPr>
              <a:spLocks noChangeArrowheads="1"/>
            </p:cNvSpPr>
            <p:nvPr/>
          </p:nvSpPr>
          <p:spPr bwMode="auto">
            <a:xfrm>
              <a:off x="3230" y="1774"/>
              <a:ext cx="154" cy="3"/>
            </a:xfrm>
            <a:prstGeom prst="rect">
              <a:avLst/>
            </a:prstGeom>
            <a:solidFill>
              <a:srgbClr val="0D0D0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87" name="Rectangle 563"/>
            <p:cNvSpPr>
              <a:spLocks noChangeArrowheads="1"/>
            </p:cNvSpPr>
            <p:nvPr/>
          </p:nvSpPr>
          <p:spPr bwMode="auto">
            <a:xfrm>
              <a:off x="3230" y="1777"/>
              <a:ext cx="154" cy="1"/>
            </a:xfrm>
            <a:prstGeom prst="rect">
              <a:avLst/>
            </a:prstGeom>
            <a:solidFill>
              <a:srgbClr val="0A0A0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88" name="Rectangle 564"/>
            <p:cNvSpPr>
              <a:spLocks noChangeArrowheads="1"/>
            </p:cNvSpPr>
            <p:nvPr/>
          </p:nvSpPr>
          <p:spPr bwMode="auto">
            <a:xfrm>
              <a:off x="3230" y="1778"/>
              <a:ext cx="154" cy="1"/>
            </a:xfrm>
            <a:prstGeom prst="rect">
              <a:avLst/>
            </a:prstGeom>
            <a:solidFill>
              <a:srgbClr val="06060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89" name="Rectangle 565"/>
            <p:cNvSpPr>
              <a:spLocks noChangeArrowheads="1"/>
            </p:cNvSpPr>
            <p:nvPr/>
          </p:nvSpPr>
          <p:spPr bwMode="auto">
            <a:xfrm>
              <a:off x="3230" y="1779"/>
              <a:ext cx="154" cy="3"/>
            </a:xfrm>
            <a:prstGeom prst="rect">
              <a:avLst/>
            </a:prstGeom>
            <a:solidFill>
              <a:srgbClr val="02020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90" name="Rectangle 566"/>
            <p:cNvSpPr>
              <a:spLocks noChangeArrowheads="1"/>
            </p:cNvSpPr>
            <p:nvPr/>
          </p:nvSpPr>
          <p:spPr bwMode="auto">
            <a:xfrm>
              <a:off x="3230" y="1782"/>
              <a:ext cx="154" cy="1"/>
            </a:xfrm>
            <a:prstGeom prst="rect">
              <a:avLst/>
            </a:prstGeom>
            <a:solidFill>
              <a:srgbClr val="05050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91" name="Rectangle 567"/>
            <p:cNvSpPr>
              <a:spLocks noChangeArrowheads="1"/>
            </p:cNvSpPr>
            <p:nvPr/>
          </p:nvSpPr>
          <p:spPr bwMode="auto">
            <a:xfrm>
              <a:off x="3230" y="1783"/>
              <a:ext cx="154" cy="2"/>
            </a:xfrm>
            <a:prstGeom prst="rect">
              <a:avLst/>
            </a:prstGeom>
            <a:solidFill>
              <a:srgbClr val="09090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92" name="Rectangle 568"/>
            <p:cNvSpPr>
              <a:spLocks noChangeArrowheads="1"/>
            </p:cNvSpPr>
            <p:nvPr/>
          </p:nvSpPr>
          <p:spPr bwMode="auto">
            <a:xfrm>
              <a:off x="3230" y="1785"/>
              <a:ext cx="154" cy="2"/>
            </a:xfrm>
            <a:prstGeom prst="rect">
              <a:avLst/>
            </a:prstGeom>
            <a:solidFill>
              <a:srgbClr val="0C0C0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93" name="Rectangle 569"/>
            <p:cNvSpPr>
              <a:spLocks noChangeArrowheads="1"/>
            </p:cNvSpPr>
            <p:nvPr/>
          </p:nvSpPr>
          <p:spPr bwMode="auto">
            <a:xfrm>
              <a:off x="3230" y="1787"/>
              <a:ext cx="154" cy="1"/>
            </a:xfrm>
            <a:prstGeom prst="rect">
              <a:avLst/>
            </a:prstGeom>
            <a:solidFill>
              <a:srgbClr val="0E0E0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94" name="Rectangle 570"/>
            <p:cNvSpPr>
              <a:spLocks noChangeArrowheads="1"/>
            </p:cNvSpPr>
            <p:nvPr/>
          </p:nvSpPr>
          <p:spPr bwMode="auto">
            <a:xfrm>
              <a:off x="3230" y="1788"/>
              <a:ext cx="154" cy="2"/>
            </a:xfrm>
            <a:prstGeom prst="rect">
              <a:avLst/>
            </a:prstGeom>
            <a:solidFill>
              <a:srgbClr val="10101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95" name="Rectangle 571"/>
            <p:cNvSpPr>
              <a:spLocks noChangeArrowheads="1"/>
            </p:cNvSpPr>
            <p:nvPr/>
          </p:nvSpPr>
          <p:spPr bwMode="auto">
            <a:xfrm>
              <a:off x="3230" y="1790"/>
              <a:ext cx="154" cy="1"/>
            </a:xfrm>
            <a:prstGeom prst="rect">
              <a:avLst/>
            </a:prstGeom>
            <a:solidFill>
              <a:srgbClr val="12121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96" name="Rectangle 572"/>
            <p:cNvSpPr>
              <a:spLocks noChangeArrowheads="1"/>
            </p:cNvSpPr>
            <p:nvPr/>
          </p:nvSpPr>
          <p:spPr bwMode="auto">
            <a:xfrm>
              <a:off x="3230" y="1791"/>
              <a:ext cx="154" cy="1"/>
            </a:xfrm>
            <a:prstGeom prst="rect">
              <a:avLst/>
            </a:prstGeom>
            <a:solidFill>
              <a:srgbClr val="14141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97" name="Rectangle 573"/>
            <p:cNvSpPr>
              <a:spLocks noChangeArrowheads="1"/>
            </p:cNvSpPr>
            <p:nvPr/>
          </p:nvSpPr>
          <p:spPr bwMode="auto">
            <a:xfrm>
              <a:off x="3230" y="1792"/>
              <a:ext cx="154" cy="3"/>
            </a:xfrm>
            <a:prstGeom prst="rect">
              <a:avLst/>
            </a:prstGeom>
            <a:solidFill>
              <a:srgbClr val="16161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98" name="Rectangle 574"/>
            <p:cNvSpPr>
              <a:spLocks noChangeArrowheads="1"/>
            </p:cNvSpPr>
            <p:nvPr/>
          </p:nvSpPr>
          <p:spPr bwMode="auto">
            <a:xfrm>
              <a:off x="3230" y="1795"/>
              <a:ext cx="154" cy="2"/>
            </a:xfrm>
            <a:prstGeom prst="rect">
              <a:avLst/>
            </a:prstGeom>
            <a:solidFill>
              <a:srgbClr val="19191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99" name="Rectangle 575"/>
            <p:cNvSpPr>
              <a:spLocks noChangeArrowheads="1"/>
            </p:cNvSpPr>
            <p:nvPr/>
          </p:nvSpPr>
          <p:spPr bwMode="auto">
            <a:xfrm>
              <a:off x="3230" y="1797"/>
              <a:ext cx="154" cy="2"/>
            </a:xfrm>
            <a:prstGeom prst="rect">
              <a:avLst/>
            </a:prstGeom>
            <a:solidFill>
              <a:srgbClr val="1C1C1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00" name="Rectangle 576"/>
            <p:cNvSpPr>
              <a:spLocks noChangeArrowheads="1"/>
            </p:cNvSpPr>
            <p:nvPr/>
          </p:nvSpPr>
          <p:spPr bwMode="auto">
            <a:xfrm>
              <a:off x="3230" y="1799"/>
              <a:ext cx="154" cy="2"/>
            </a:xfrm>
            <a:prstGeom prst="rect">
              <a:avLst/>
            </a:prstGeom>
            <a:solidFill>
              <a:srgbClr val="1E1E1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01" name="Rectangle 577"/>
            <p:cNvSpPr>
              <a:spLocks noChangeArrowheads="1"/>
            </p:cNvSpPr>
            <p:nvPr/>
          </p:nvSpPr>
          <p:spPr bwMode="auto">
            <a:xfrm>
              <a:off x="3230" y="1801"/>
              <a:ext cx="154" cy="3"/>
            </a:xfrm>
            <a:prstGeom prst="rect">
              <a:avLst/>
            </a:prstGeom>
            <a:solidFill>
              <a:srgbClr val="21212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02" name="Rectangle 578"/>
            <p:cNvSpPr>
              <a:spLocks noChangeArrowheads="1"/>
            </p:cNvSpPr>
            <p:nvPr/>
          </p:nvSpPr>
          <p:spPr bwMode="auto">
            <a:xfrm>
              <a:off x="3230" y="1804"/>
              <a:ext cx="154" cy="2"/>
            </a:xfrm>
            <a:prstGeom prst="rect">
              <a:avLst/>
            </a:prstGeom>
            <a:solidFill>
              <a:srgbClr val="23232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03" name="Rectangle 579"/>
            <p:cNvSpPr>
              <a:spLocks noChangeArrowheads="1"/>
            </p:cNvSpPr>
            <p:nvPr/>
          </p:nvSpPr>
          <p:spPr bwMode="auto">
            <a:xfrm>
              <a:off x="3230" y="1806"/>
              <a:ext cx="154" cy="2"/>
            </a:xfrm>
            <a:prstGeom prst="rect">
              <a:avLst/>
            </a:prstGeom>
            <a:solidFill>
              <a:srgbClr val="25252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04" name="Rectangle 580"/>
            <p:cNvSpPr>
              <a:spLocks noChangeArrowheads="1"/>
            </p:cNvSpPr>
            <p:nvPr/>
          </p:nvSpPr>
          <p:spPr bwMode="auto">
            <a:xfrm>
              <a:off x="3230" y="1808"/>
              <a:ext cx="154" cy="2"/>
            </a:xfrm>
            <a:prstGeom prst="rect">
              <a:avLst/>
            </a:prstGeom>
            <a:solidFill>
              <a:srgbClr val="27272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05" name="Rectangle 581"/>
            <p:cNvSpPr>
              <a:spLocks noChangeArrowheads="1"/>
            </p:cNvSpPr>
            <p:nvPr/>
          </p:nvSpPr>
          <p:spPr bwMode="auto">
            <a:xfrm>
              <a:off x="3230" y="1810"/>
              <a:ext cx="154" cy="1"/>
            </a:xfrm>
            <a:prstGeom prst="rect">
              <a:avLst/>
            </a:prstGeom>
            <a:solidFill>
              <a:srgbClr val="2A2A2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06" name="Rectangle 582"/>
            <p:cNvSpPr>
              <a:spLocks noChangeArrowheads="1"/>
            </p:cNvSpPr>
            <p:nvPr/>
          </p:nvSpPr>
          <p:spPr bwMode="auto">
            <a:xfrm>
              <a:off x="3230" y="1811"/>
              <a:ext cx="154" cy="3"/>
            </a:xfrm>
            <a:prstGeom prst="rect">
              <a:avLst/>
            </a:prstGeom>
            <a:solidFill>
              <a:srgbClr val="2C2C2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07" name="Rectangle 583"/>
            <p:cNvSpPr>
              <a:spLocks noChangeArrowheads="1"/>
            </p:cNvSpPr>
            <p:nvPr/>
          </p:nvSpPr>
          <p:spPr bwMode="auto">
            <a:xfrm>
              <a:off x="3230" y="1814"/>
              <a:ext cx="154" cy="1"/>
            </a:xfrm>
            <a:prstGeom prst="rect">
              <a:avLst/>
            </a:prstGeom>
            <a:solidFill>
              <a:srgbClr val="2E2E2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08" name="Rectangle 584"/>
            <p:cNvSpPr>
              <a:spLocks noChangeArrowheads="1"/>
            </p:cNvSpPr>
            <p:nvPr/>
          </p:nvSpPr>
          <p:spPr bwMode="auto">
            <a:xfrm>
              <a:off x="3230" y="1815"/>
              <a:ext cx="154" cy="3"/>
            </a:xfrm>
            <a:prstGeom prst="rect">
              <a:avLst/>
            </a:prstGeom>
            <a:solidFill>
              <a:srgbClr val="30303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09" name="Rectangle 585"/>
            <p:cNvSpPr>
              <a:spLocks noChangeArrowheads="1"/>
            </p:cNvSpPr>
            <p:nvPr/>
          </p:nvSpPr>
          <p:spPr bwMode="auto">
            <a:xfrm>
              <a:off x="3230" y="1818"/>
              <a:ext cx="154" cy="1"/>
            </a:xfrm>
            <a:prstGeom prst="rect">
              <a:avLst/>
            </a:prstGeom>
            <a:solidFill>
              <a:srgbClr val="32323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10" name="Rectangle 586"/>
            <p:cNvSpPr>
              <a:spLocks noChangeArrowheads="1"/>
            </p:cNvSpPr>
            <p:nvPr/>
          </p:nvSpPr>
          <p:spPr bwMode="auto">
            <a:xfrm>
              <a:off x="3230" y="1819"/>
              <a:ext cx="154" cy="1"/>
            </a:xfrm>
            <a:prstGeom prst="rect">
              <a:avLst/>
            </a:prstGeom>
            <a:solidFill>
              <a:srgbClr val="34343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11" name="Rectangle 587"/>
            <p:cNvSpPr>
              <a:spLocks noChangeArrowheads="1"/>
            </p:cNvSpPr>
            <p:nvPr/>
          </p:nvSpPr>
          <p:spPr bwMode="auto">
            <a:xfrm>
              <a:off x="3230" y="1820"/>
              <a:ext cx="154" cy="2"/>
            </a:xfrm>
            <a:prstGeom prst="rect">
              <a:avLst/>
            </a:prstGeom>
            <a:solidFill>
              <a:srgbClr val="36363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12" name="Rectangle 588"/>
            <p:cNvSpPr>
              <a:spLocks noChangeArrowheads="1"/>
            </p:cNvSpPr>
            <p:nvPr/>
          </p:nvSpPr>
          <p:spPr bwMode="auto">
            <a:xfrm>
              <a:off x="3230" y="1822"/>
              <a:ext cx="154" cy="2"/>
            </a:xfrm>
            <a:prstGeom prst="rect">
              <a:avLst/>
            </a:prstGeom>
            <a:solidFill>
              <a:srgbClr val="38383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13" name="Rectangle 589"/>
            <p:cNvSpPr>
              <a:spLocks noChangeArrowheads="1"/>
            </p:cNvSpPr>
            <p:nvPr/>
          </p:nvSpPr>
          <p:spPr bwMode="auto">
            <a:xfrm>
              <a:off x="3230" y="1824"/>
              <a:ext cx="154" cy="2"/>
            </a:xfrm>
            <a:prstGeom prst="rect">
              <a:avLst/>
            </a:prstGeom>
            <a:solidFill>
              <a:srgbClr val="3A3A3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14" name="Rectangle 590"/>
            <p:cNvSpPr>
              <a:spLocks noChangeArrowheads="1"/>
            </p:cNvSpPr>
            <p:nvPr/>
          </p:nvSpPr>
          <p:spPr bwMode="auto">
            <a:xfrm>
              <a:off x="3230" y="1826"/>
              <a:ext cx="154" cy="2"/>
            </a:xfrm>
            <a:prstGeom prst="rect">
              <a:avLst/>
            </a:prstGeom>
            <a:solidFill>
              <a:srgbClr val="3C3C3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15" name="Rectangle 591"/>
            <p:cNvSpPr>
              <a:spLocks noChangeArrowheads="1"/>
            </p:cNvSpPr>
            <p:nvPr/>
          </p:nvSpPr>
          <p:spPr bwMode="auto">
            <a:xfrm>
              <a:off x="3230" y="1828"/>
              <a:ext cx="154" cy="1"/>
            </a:xfrm>
            <a:prstGeom prst="rect">
              <a:avLst/>
            </a:prstGeom>
            <a:solidFill>
              <a:srgbClr val="3E3E3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16" name="Rectangle 592"/>
            <p:cNvSpPr>
              <a:spLocks noChangeArrowheads="1"/>
            </p:cNvSpPr>
            <p:nvPr/>
          </p:nvSpPr>
          <p:spPr bwMode="auto">
            <a:xfrm>
              <a:off x="3230" y="1829"/>
              <a:ext cx="154" cy="3"/>
            </a:xfrm>
            <a:prstGeom prst="rect">
              <a:avLst/>
            </a:prstGeom>
            <a:solidFill>
              <a:srgbClr val="40404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17" name="Rectangle 593"/>
            <p:cNvSpPr>
              <a:spLocks noChangeArrowheads="1"/>
            </p:cNvSpPr>
            <p:nvPr/>
          </p:nvSpPr>
          <p:spPr bwMode="auto">
            <a:xfrm>
              <a:off x="3230" y="1832"/>
              <a:ext cx="154" cy="1"/>
            </a:xfrm>
            <a:prstGeom prst="rect">
              <a:avLst/>
            </a:prstGeom>
            <a:solidFill>
              <a:srgbClr val="42424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18" name="Rectangle 594"/>
            <p:cNvSpPr>
              <a:spLocks noChangeArrowheads="1"/>
            </p:cNvSpPr>
            <p:nvPr/>
          </p:nvSpPr>
          <p:spPr bwMode="auto">
            <a:xfrm>
              <a:off x="3230" y="1833"/>
              <a:ext cx="154" cy="3"/>
            </a:xfrm>
            <a:prstGeom prst="rect">
              <a:avLst/>
            </a:prstGeom>
            <a:solidFill>
              <a:srgbClr val="44444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19" name="Rectangle 595"/>
            <p:cNvSpPr>
              <a:spLocks noChangeArrowheads="1"/>
            </p:cNvSpPr>
            <p:nvPr/>
          </p:nvSpPr>
          <p:spPr bwMode="auto">
            <a:xfrm>
              <a:off x="3230" y="1836"/>
              <a:ext cx="154" cy="2"/>
            </a:xfrm>
            <a:prstGeom prst="rect">
              <a:avLst/>
            </a:prstGeom>
            <a:solidFill>
              <a:srgbClr val="47474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20" name="Rectangle 596"/>
            <p:cNvSpPr>
              <a:spLocks noChangeArrowheads="1"/>
            </p:cNvSpPr>
            <p:nvPr/>
          </p:nvSpPr>
          <p:spPr bwMode="auto">
            <a:xfrm>
              <a:off x="3230" y="1838"/>
              <a:ext cx="154" cy="3"/>
            </a:xfrm>
            <a:prstGeom prst="rect">
              <a:avLst/>
            </a:prstGeom>
            <a:solidFill>
              <a:srgbClr val="49494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21" name="Rectangle 597"/>
            <p:cNvSpPr>
              <a:spLocks noChangeArrowheads="1"/>
            </p:cNvSpPr>
            <p:nvPr/>
          </p:nvSpPr>
          <p:spPr bwMode="auto">
            <a:xfrm>
              <a:off x="3230" y="1841"/>
              <a:ext cx="154" cy="3"/>
            </a:xfrm>
            <a:prstGeom prst="rect">
              <a:avLst/>
            </a:prstGeom>
            <a:solidFill>
              <a:srgbClr val="4B4B4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22" name="Rectangle 598"/>
            <p:cNvSpPr>
              <a:spLocks noChangeArrowheads="1"/>
            </p:cNvSpPr>
            <p:nvPr/>
          </p:nvSpPr>
          <p:spPr bwMode="auto">
            <a:xfrm>
              <a:off x="3230" y="1844"/>
              <a:ext cx="154" cy="2"/>
            </a:xfrm>
            <a:prstGeom prst="rect">
              <a:avLst/>
            </a:prstGeom>
            <a:solidFill>
              <a:srgbClr val="4E4E4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23" name="Rectangle 599"/>
            <p:cNvSpPr>
              <a:spLocks noChangeArrowheads="1"/>
            </p:cNvSpPr>
            <p:nvPr/>
          </p:nvSpPr>
          <p:spPr bwMode="auto">
            <a:xfrm>
              <a:off x="3230" y="1846"/>
              <a:ext cx="154" cy="3"/>
            </a:xfrm>
            <a:prstGeom prst="rect">
              <a:avLst/>
            </a:prstGeom>
            <a:solidFill>
              <a:srgbClr val="50505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24" name="Rectangle 600"/>
            <p:cNvSpPr>
              <a:spLocks noChangeArrowheads="1"/>
            </p:cNvSpPr>
            <p:nvPr/>
          </p:nvSpPr>
          <p:spPr bwMode="auto">
            <a:xfrm>
              <a:off x="3230" y="1849"/>
              <a:ext cx="154" cy="2"/>
            </a:xfrm>
            <a:prstGeom prst="rect">
              <a:avLst/>
            </a:prstGeom>
            <a:solidFill>
              <a:srgbClr val="52525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25" name="Rectangle 601"/>
            <p:cNvSpPr>
              <a:spLocks noChangeArrowheads="1"/>
            </p:cNvSpPr>
            <p:nvPr/>
          </p:nvSpPr>
          <p:spPr bwMode="auto">
            <a:xfrm>
              <a:off x="3230" y="1851"/>
              <a:ext cx="154" cy="3"/>
            </a:xfrm>
            <a:prstGeom prst="rect">
              <a:avLst/>
            </a:prstGeom>
            <a:solidFill>
              <a:srgbClr val="54545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26" name="Rectangle 602"/>
            <p:cNvSpPr>
              <a:spLocks noChangeArrowheads="1"/>
            </p:cNvSpPr>
            <p:nvPr/>
          </p:nvSpPr>
          <p:spPr bwMode="auto">
            <a:xfrm>
              <a:off x="3230" y="1854"/>
              <a:ext cx="154" cy="2"/>
            </a:xfrm>
            <a:prstGeom prst="rect">
              <a:avLst/>
            </a:prstGeom>
            <a:solidFill>
              <a:srgbClr val="56565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27" name="Rectangle 603"/>
            <p:cNvSpPr>
              <a:spLocks noChangeArrowheads="1"/>
            </p:cNvSpPr>
            <p:nvPr/>
          </p:nvSpPr>
          <p:spPr bwMode="auto">
            <a:xfrm>
              <a:off x="3230" y="1856"/>
              <a:ext cx="154" cy="4"/>
            </a:xfrm>
            <a:prstGeom prst="rect">
              <a:avLst/>
            </a:prstGeom>
            <a:solidFill>
              <a:srgbClr val="58585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28" name="Rectangle 604"/>
            <p:cNvSpPr>
              <a:spLocks noChangeArrowheads="1"/>
            </p:cNvSpPr>
            <p:nvPr/>
          </p:nvSpPr>
          <p:spPr bwMode="auto">
            <a:xfrm>
              <a:off x="3230" y="1860"/>
              <a:ext cx="154" cy="4"/>
            </a:xfrm>
            <a:prstGeom prst="rect">
              <a:avLst/>
            </a:prstGeom>
            <a:solidFill>
              <a:srgbClr val="5A5A5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29" name="Rectangle 605"/>
            <p:cNvSpPr>
              <a:spLocks noChangeArrowheads="1"/>
            </p:cNvSpPr>
            <p:nvPr/>
          </p:nvSpPr>
          <p:spPr bwMode="auto">
            <a:xfrm>
              <a:off x="3230" y="1864"/>
              <a:ext cx="154" cy="4"/>
            </a:xfrm>
            <a:prstGeom prst="rect">
              <a:avLst/>
            </a:prstGeom>
            <a:solidFill>
              <a:srgbClr val="5C5C5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30" name="Rectangle 606"/>
            <p:cNvSpPr>
              <a:spLocks noChangeArrowheads="1"/>
            </p:cNvSpPr>
            <p:nvPr/>
          </p:nvSpPr>
          <p:spPr bwMode="auto">
            <a:xfrm>
              <a:off x="3230" y="1868"/>
              <a:ext cx="154" cy="4"/>
            </a:xfrm>
            <a:prstGeom prst="rect">
              <a:avLst/>
            </a:prstGeom>
            <a:solidFill>
              <a:srgbClr val="5E5E5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31" name="Rectangle 607"/>
            <p:cNvSpPr>
              <a:spLocks noChangeArrowheads="1"/>
            </p:cNvSpPr>
            <p:nvPr/>
          </p:nvSpPr>
          <p:spPr bwMode="auto">
            <a:xfrm>
              <a:off x="3230" y="1872"/>
              <a:ext cx="154" cy="4"/>
            </a:xfrm>
            <a:prstGeom prst="rect">
              <a:avLst/>
            </a:prstGeom>
            <a:solidFill>
              <a:srgbClr val="60606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32" name="Rectangle 608"/>
            <p:cNvSpPr>
              <a:spLocks noChangeArrowheads="1"/>
            </p:cNvSpPr>
            <p:nvPr/>
          </p:nvSpPr>
          <p:spPr bwMode="auto">
            <a:xfrm>
              <a:off x="3230" y="1876"/>
              <a:ext cx="154" cy="7"/>
            </a:xfrm>
            <a:prstGeom prst="rect">
              <a:avLst/>
            </a:prstGeom>
            <a:solidFill>
              <a:srgbClr val="62626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33" name="Rectangle 609"/>
            <p:cNvSpPr>
              <a:spLocks noChangeArrowheads="1"/>
            </p:cNvSpPr>
            <p:nvPr/>
          </p:nvSpPr>
          <p:spPr bwMode="auto">
            <a:xfrm>
              <a:off x="3230" y="1883"/>
              <a:ext cx="154" cy="12"/>
            </a:xfrm>
            <a:prstGeom prst="rect">
              <a:avLst/>
            </a:prstGeom>
            <a:solidFill>
              <a:srgbClr val="64646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34" name="Rectangle 610"/>
            <p:cNvSpPr>
              <a:spLocks noChangeArrowheads="1"/>
            </p:cNvSpPr>
            <p:nvPr/>
          </p:nvSpPr>
          <p:spPr bwMode="auto">
            <a:xfrm>
              <a:off x="3230" y="1895"/>
              <a:ext cx="154" cy="6"/>
            </a:xfrm>
            <a:prstGeom prst="rect">
              <a:avLst/>
            </a:prstGeom>
            <a:solidFill>
              <a:srgbClr val="66666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35" name="Freeform 611"/>
            <p:cNvSpPr>
              <a:spLocks/>
            </p:cNvSpPr>
            <p:nvPr/>
          </p:nvSpPr>
          <p:spPr bwMode="auto">
            <a:xfrm>
              <a:off x="3232" y="1661"/>
              <a:ext cx="150" cy="239"/>
            </a:xfrm>
            <a:custGeom>
              <a:avLst/>
              <a:gdLst/>
              <a:ahLst/>
              <a:cxnLst>
                <a:cxn ang="0">
                  <a:pos x="0" y="180"/>
                </a:cxn>
                <a:cxn ang="0">
                  <a:pos x="37" y="180"/>
                </a:cxn>
                <a:cxn ang="0">
                  <a:pos x="37" y="0"/>
                </a:cxn>
                <a:cxn ang="0">
                  <a:pos x="113" y="0"/>
                </a:cxn>
                <a:cxn ang="0">
                  <a:pos x="113" y="180"/>
                </a:cxn>
                <a:cxn ang="0">
                  <a:pos x="150" y="180"/>
                </a:cxn>
                <a:cxn ang="0">
                  <a:pos x="75" y="239"/>
                </a:cxn>
                <a:cxn ang="0">
                  <a:pos x="0" y="180"/>
                </a:cxn>
              </a:cxnLst>
              <a:rect l="0" t="0" r="r" b="b"/>
              <a:pathLst>
                <a:path w="150" h="239">
                  <a:moveTo>
                    <a:pt x="0" y="180"/>
                  </a:moveTo>
                  <a:lnTo>
                    <a:pt x="37" y="180"/>
                  </a:lnTo>
                  <a:lnTo>
                    <a:pt x="37" y="0"/>
                  </a:lnTo>
                  <a:lnTo>
                    <a:pt x="113" y="0"/>
                  </a:lnTo>
                  <a:lnTo>
                    <a:pt x="113" y="180"/>
                  </a:lnTo>
                  <a:lnTo>
                    <a:pt x="150" y="180"/>
                  </a:lnTo>
                  <a:lnTo>
                    <a:pt x="75" y="239"/>
                  </a:lnTo>
                  <a:lnTo>
                    <a:pt x="0" y="180"/>
                  </a:lnTo>
                  <a:close/>
                </a:path>
              </a:pathLst>
            </a:custGeom>
            <a:noFill/>
            <a:ln w="8"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729" name="Group 705"/>
          <p:cNvGrpSpPr>
            <a:grpSpLocks/>
          </p:cNvGrpSpPr>
          <p:nvPr/>
        </p:nvGrpSpPr>
        <p:grpSpPr bwMode="auto">
          <a:xfrm>
            <a:off x="5326067" y="2986288"/>
            <a:ext cx="254001" cy="452092"/>
            <a:chOff x="3307" y="2142"/>
            <a:chExt cx="160" cy="250"/>
          </a:xfrm>
        </p:grpSpPr>
        <p:sp>
          <p:nvSpPr>
            <p:cNvPr id="1637" name="Freeform 613"/>
            <p:cNvSpPr>
              <a:spLocks/>
            </p:cNvSpPr>
            <p:nvPr/>
          </p:nvSpPr>
          <p:spPr bwMode="auto">
            <a:xfrm>
              <a:off x="3316" y="2153"/>
              <a:ext cx="151" cy="239"/>
            </a:xfrm>
            <a:custGeom>
              <a:avLst/>
              <a:gdLst/>
              <a:ahLst/>
              <a:cxnLst>
                <a:cxn ang="0">
                  <a:pos x="0" y="180"/>
                </a:cxn>
                <a:cxn ang="0">
                  <a:pos x="38" y="180"/>
                </a:cxn>
                <a:cxn ang="0">
                  <a:pos x="38" y="0"/>
                </a:cxn>
                <a:cxn ang="0">
                  <a:pos x="113" y="0"/>
                </a:cxn>
                <a:cxn ang="0">
                  <a:pos x="113" y="180"/>
                </a:cxn>
                <a:cxn ang="0">
                  <a:pos x="151" y="180"/>
                </a:cxn>
                <a:cxn ang="0">
                  <a:pos x="76" y="239"/>
                </a:cxn>
                <a:cxn ang="0">
                  <a:pos x="0" y="180"/>
                </a:cxn>
              </a:cxnLst>
              <a:rect l="0" t="0" r="r" b="b"/>
              <a:pathLst>
                <a:path w="151" h="239">
                  <a:moveTo>
                    <a:pt x="0" y="180"/>
                  </a:moveTo>
                  <a:lnTo>
                    <a:pt x="38" y="180"/>
                  </a:lnTo>
                  <a:lnTo>
                    <a:pt x="38" y="0"/>
                  </a:lnTo>
                  <a:lnTo>
                    <a:pt x="113" y="0"/>
                  </a:lnTo>
                  <a:lnTo>
                    <a:pt x="113" y="180"/>
                  </a:lnTo>
                  <a:lnTo>
                    <a:pt x="151" y="180"/>
                  </a:lnTo>
                  <a:lnTo>
                    <a:pt x="76" y="239"/>
                  </a:lnTo>
                  <a:lnTo>
                    <a:pt x="0" y="180"/>
                  </a:lnTo>
                  <a:close/>
                </a:path>
              </a:pathLst>
            </a:custGeom>
            <a:solidFill>
              <a:srgbClr val="7F7F7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8" name="Rectangle 614"/>
            <p:cNvSpPr>
              <a:spLocks noChangeArrowheads="1"/>
            </p:cNvSpPr>
            <p:nvPr/>
          </p:nvSpPr>
          <p:spPr bwMode="auto">
            <a:xfrm>
              <a:off x="3307" y="2142"/>
              <a:ext cx="154" cy="14"/>
            </a:xfrm>
            <a:prstGeom prst="rect">
              <a:avLst/>
            </a:prstGeom>
            <a:solidFill>
              <a:srgbClr val="66666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39" name="Rectangle 615"/>
            <p:cNvSpPr>
              <a:spLocks noChangeArrowheads="1"/>
            </p:cNvSpPr>
            <p:nvPr/>
          </p:nvSpPr>
          <p:spPr bwMode="auto">
            <a:xfrm>
              <a:off x="3307" y="2156"/>
              <a:ext cx="154" cy="7"/>
            </a:xfrm>
            <a:prstGeom prst="rect">
              <a:avLst/>
            </a:prstGeom>
            <a:solidFill>
              <a:srgbClr val="64646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0" name="Rectangle 616"/>
            <p:cNvSpPr>
              <a:spLocks noChangeArrowheads="1"/>
            </p:cNvSpPr>
            <p:nvPr/>
          </p:nvSpPr>
          <p:spPr bwMode="auto">
            <a:xfrm>
              <a:off x="3307" y="2163"/>
              <a:ext cx="154" cy="6"/>
            </a:xfrm>
            <a:prstGeom prst="rect">
              <a:avLst/>
            </a:prstGeom>
            <a:solidFill>
              <a:srgbClr val="62626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1" name="Rectangle 617"/>
            <p:cNvSpPr>
              <a:spLocks noChangeArrowheads="1"/>
            </p:cNvSpPr>
            <p:nvPr/>
          </p:nvSpPr>
          <p:spPr bwMode="auto">
            <a:xfrm>
              <a:off x="3307" y="2169"/>
              <a:ext cx="154" cy="4"/>
            </a:xfrm>
            <a:prstGeom prst="rect">
              <a:avLst/>
            </a:prstGeom>
            <a:solidFill>
              <a:srgbClr val="60606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2" name="Rectangle 618"/>
            <p:cNvSpPr>
              <a:spLocks noChangeArrowheads="1"/>
            </p:cNvSpPr>
            <p:nvPr/>
          </p:nvSpPr>
          <p:spPr bwMode="auto">
            <a:xfrm>
              <a:off x="3307" y="2173"/>
              <a:ext cx="154" cy="4"/>
            </a:xfrm>
            <a:prstGeom prst="rect">
              <a:avLst/>
            </a:prstGeom>
            <a:solidFill>
              <a:srgbClr val="5E5E5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3" name="Rectangle 619"/>
            <p:cNvSpPr>
              <a:spLocks noChangeArrowheads="1"/>
            </p:cNvSpPr>
            <p:nvPr/>
          </p:nvSpPr>
          <p:spPr bwMode="auto">
            <a:xfrm>
              <a:off x="3307" y="2177"/>
              <a:ext cx="154" cy="4"/>
            </a:xfrm>
            <a:prstGeom prst="rect">
              <a:avLst/>
            </a:prstGeom>
            <a:solidFill>
              <a:srgbClr val="5C5C5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4" name="Rectangle 620"/>
            <p:cNvSpPr>
              <a:spLocks noChangeArrowheads="1"/>
            </p:cNvSpPr>
            <p:nvPr/>
          </p:nvSpPr>
          <p:spPr bwMode="auto">
            <a:xfrm>
              <a:off x="3307" y="2181"/>
              <a:ext cx="154" cy="3"/>
            </a:xfrm>
            <a:prstGeom prst="rect">
              <a:avLst/>
            </a:prstGeom>
            <a:solidFill>
              <a:srgbClr val="5A5A5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5" name="Rectangle 621"/>
            <p:cNvSpPr>
              <a:spLocks noChangeArrowheads="1"/>
            </p:cNvSpPr>
            <p:nvPr/>
          </p:nvSpPr>
          <p:spPr bwMode="auto">
            <a:xfrm>
              <a:off x="3307" y="2184"/>
              <a:ext cx="154" cy="4"/>
            </a:xfrm>
            <a:prstGeom prst="rect">
              <a:avLst/>
            </a:prstGeom>
            <a:solidFill>
              <a:srgbClr val="58585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6" name="Rectangle 622"/>
            <p:cNvSpPr>
              <a:spLocks noChangeArrowheads="1"/>
            </p:cNvSpPr>
            <p:nvPr/>
          </p:nvSpPr>
          <p:spPr bwMode="auto">
            <a:xfrm>
              <a:off x="3307" y="2188"/>
              <a:ext cx="154" cy="3"/>
            </a:xfrm>
            <a:prstGeom prst="rect">
              <a:avLst/>
            </a:prstGeom>
            <a:solidFill>
              <a:srgbClr val="56565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7" name="Rectangle 623"/>
            <p:cNvSpPr>
              <a:spLocks noChangeArrowheads="1"/>
            </p:cNvSpPr>
            <p:nvPr/>
          </p:nvSpPr>
          <p:spPr bwMode="auto">
            <a:xfrm>
              <a:off x="3307" y="2191"/>
              <a:ext cx="154" cy="2"/>
            </a:xfrm>
            <a:prstGeom prst="rect">
              <a:avLst/>
            </a:prstGeom>
            <a:solidFill>
              <a:srgbClr val="54545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8" name="Rectangle 624"/>
            <p:cNvSpPr>
              <a:spLocks noChangeArrowheads="1"/>
            </p:cNvSpPr>
            <p:nvPr/>
          </p:nvSpPr>
          <p:spPr bwMode="auto">
            <a:xfrm>
              <a:off x="3307" y="2193"/>
              <a:ext cx="154" cy="3"/>
            </a:xfrm>
            <a:prstGeom prst="rect">
              <a:avLst/>
            </a:prstGeom>
            <a:solidFill>
              <a:srgbClr val="52525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9" name="Rectangle 625"/>
            <p:cNvSpPr>
              <a:spLocks noChangeArrowheads="1"/>
            </p:cNvSpPr>
            <p:nvPr/>
          </p:nvSpPr>
          <p:spPr bwMode="auto">
            <a:xfrm>
              <a:off x="3307" y="2196"/>
              <a:ext cx="154" cy="2"/>
            </a:xfrm>
            <a:prstGeom prst="rect">
              <a:avLst/>
            </a:prstGeom>
            <a:solidFill>
              <a:srgbClr val="50505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50" name="Rectangle 626"/>
            <p:cNvSpPr>
              <a:spLocks noChangeArrowheads="1"/>
            </p:cNvSpPr>
            <p:nvPr/>
          </p:nvSpPr>
          <p:spPr bwMode="auto">
            <a:xfrm>
              <a:off x="3307" y="2198"/>
              <a:ext cx="154" cy="3"/>
            </a:xfrm>
            <a:prstGeom prst="rect">
              <a:avLst/>
            </a:prstGeom>
            <a:solidFill>
              <a:srgbClr val="4D4D4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51" name="Rectangle 627"/>
            <p:cNvSpPr>
              <a:spLocks noChangeArrowheads="1"/>
            </p:cNvSpPr>
            <p:nvPr/>
          </p:nvSpPr>
          <p:spPr bwMode="auto">
            <a:xfrm>
              <a:off x="3307" y="2201"/>
              <a:ext cx="154" cy="1"/>
            </a:xfrm>
            <a:prstGeom prst="rect">
              <a:avLst/>
            </a:prstGeom>
            <a:solidFill>
              <a:srgbClr val="4B4B4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52" name="Rectangle 628"/>
            <p:cNvSpPr>
              <a:spLocks noChangeArrowheads="1"/>
            </p:cNvSpPr>
            <p:nvPr/>
          </p:nvSpPr>
          <p:spPr bwMode="auto">
            <a:xfrm>
              <a:off x="3307" y="2202"/>
              <a:ext cx="154" cy="3"/>
            </a:xfrm>
            <a:prstGeom prst="rect">
              <a:avLst/>
            </a:prstGeom>
            <a:solidFill>
              <a:srgbClr val="49494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53" name="Rectangle 629"/>
            <p:cNvSpPr>
              <a:spLocks noChangeArrowheads="1"/>
            </p:cNvSpPr>
            <p:nvPr/>
          </p:nvSpPr>
          <p:spPr bwMode="auto">
            <a:xfrm>
              <a:off x="3307" y="2205"/>
              <a:ext cx="154" cy="2"/>
            </a:xfrm>
            <a:prstGeom prst="rect">
              <a:avLst/>
            </a:prstGeom>
            <a:solidFill>
              <a:srgbClr val="47474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54" name="Rectangle 630"/>
            <p:cNvSpPr>
              <a:spLocks noChangeArrowheads="1"/>
            </p:cNvSpPr>
            <p:nvPr/>
          </p:nvSpPr>
          <p:spPr bwMode="auto">
            <a:xfrm>
              <a:off x="3307" y="2207"/>
              <a:ext cx="154" cy="2"/>
            </a:xfrm>
            <a:prstGeom prst="rect">
              <a:avLst/>
            </a:prstGeom>
            <a:solidFill>
              <a:srgbClr val="45454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55" name="Rectangle 631"/>
            <p:cNvSpPr>
              <a:spLocks noChangeArrowheads="1"/>
            </p:cNvSpPr>
            <p:nvPr/>
          </p:nvSpPr>
          <p:spPr bwMode="auto">
            <a:xfrm>
              <a:off x="3307" y="2209"/>
              <a:ext cx="154" cy="2"/>
            </a:xfrm>
            <a:prstGeom prst="rect">
              <a:avLst/>
            </a:prstGeom>
            <a:solidFill>
              <a:srgbClr val="43434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56" name="Rectangle 632"/>
            <p:cNvSpPr>
              <a:spLocks noChangeArrowheads="1"/>
            </p:cNvSpPr>
            <p:nvPr/>
          </p:nvSpPr>
          <p:spPr bwMode="auto">
            <a:xfrm>
              <a:off x="3307" y="2211"/>
              <a:ext cx="154" cy="2"/>
            </a:xfrm>
            <a:prstGeom prst="rect">
              <a:avLst/>
            </a:prstGeom>
            <a:solidFill>
              <a:srgbClr val="41414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57" name="Rectangle 633"/>
            <p:cNvSpPr>
              <a:spLocks noChangeArrowheads="1"/>
            </p:cNvSpPr>
            <p:nvPr/>
          </p:nvSpPr>
          <p:spPr bwMode="auto">
            <a:xfrm>
              <a:off x="3307" y="2213"/>
              <a:ext cx="154" cy="2"/>
            </a:xfrm>
            <a:prstGeom prst="rect">
              <a:avLst/>
            </a:prstGeom>
            <a:solidFill>
              <a:srgbClr val="3F3F3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58" name="Rectangle 634"/>
            <p:cNvSpPr>
              <a:spLocks noChangeArrowheads="1"/>
            </p:cNvSpPr>
            <p:nvPr/>
          </p:nvSpPr>
          <p:spPr bwMode="auto">
            <a:xfrm>
              <a:off x="3307" y="2215"/>
              <a:ext cx="154" cy="1"/>
            </a:xfrm>
            <a:prstGeom prst="rect">
              <a:avLst/>
            </a:prstGeom>
            <a:solidFill>
              <a:srgbClr val="3D3D3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59" name="Rectangle 635"/>
            <p:cNvSpPr>
              <a:spLocks noChangeArrowheads="1"/>
            </p:cNvSpPr>
            <p:nvPr/>
          </p:nvSpPr>
          <p:spPr bwMode="auto">
            <a:xfrm>
              <a:off x="3307" y="2216"/>
              <a:ext cx="154" cy="3"/>
            </a:xfrm>
            <a:prstGeom prst="rect">
              <a:avLst/>
            </a:prstGeom>
            <a:solidFill>
              <a:srgbClr val="3B3B3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60" name="Rectangle 636"/>
            <p:cNvSpPr>
              <a:spLocks noChangeArrowheads="1"/>
            </p:cNvSpPr>
            <p:nvPr/>
          </p:nvSpPr>
          <p:spPr bwMode="auto">
            <a:xfrm>
              <a:off x="3307" y="2219"/>
              <a:ext cx="154" cy="1"/>
            </a:xfrm>
            <a:prstGeom prst="rect">
              <a:avLst/>
            </a:prstGeom>
            <a:solidFill>
              <a:srgbClr val="3939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61" name="Rectangle 637"/>
            <p:cNvSpPr>
              <a:spLocks noChangeArrowheads="1"/>
            </p:cNvSpPr>
            <p:nvPr/>
          </p:nvSpPr>
          <p:spPr bwMode="auto">
            <a:xfrm>
              <a:off x="3307" y="2220"/>
              <a:ext cx="154" cy="2"/>
            </a:xfrm>
            <a:prstGeom prst="rect">
              <a:avLst/>
            </a:prstGeom>
            <a:solidFill>
              <a:srgbClr val="37373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62" name="Rectangle 638"/>
            <p:cNvSpPr>
              <a:spLocks noChangeArrowheads="1"/>
            </p:cNvSpPr>
            <p:nvPr/>
          </p:nvSpPr>
          <p:spPr bwMode="auto">
            <a:xfrm>
              <a:off x="3307" y="2222"/>
              <a:ext cx="154" cy="2"/>
            </a:xfrm>
            <a:prstGeom prst="rect">
              <a:avLst/>
            </a:prstGeom>
            <a:solidFill>
              <a:srgbClr val="35353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63" name="Rectangle 639"/>
            <p:cNvSpPr>
              <a:spLocks noChangeArrowheads="1"/>
            </p:cNvSpPr>
            <p:nvPr/>
          </p:nvSpPr>
          <p:spPr bwMode="auto">
            <a:xfrm>
              <a:off x="3307" y="2224"/>
              <a:ext cx="154" cy="3"/>
            </a:xfrm>
            <a:prstGeom prst="rect">
              <a:avLst/>
            </a:prstGeom>
            <a:solidFill>
              <a:srgbClr val="32323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64" name="Rectangle 640"/>
            <p:cNvSpPr>
              <a:spLocks noChangeArrowheads="1"/>
            </p:cNvSpPr>
            <p:nvPr/>
          </p:nvSpPr>
          <p:spPr bwMode="auto">
            <a:xfrm>
              <a:off x="3307" y="2227"/>
              <a:ext cx="154" cy="2"/>
            </a:xfrm>
            <a:prstGeom prst="rect">
              <a:avLst/>
            </a:prstGeom>
            <a:solidFill>
              <a:srgbClr val="2F2F2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65" name="Rectangle 641"/>
            <p:cNvSpPr>
              <a:spLocks noChangeArrowheads="1"/>
            </p:cNvSpPr>
            <p:nvPr/>
          </p:nvSpPr>
          <p:spPr bwMode="auto">
            <a:xfrm>
              <a:off x="3307" y="2229"/>
              <a:ext cx="154" cy="1"/>
            </a:xfrm>
            <a:prstGeom prst="rect">
              <a:avLst/>
            </a:prstGeom>
            <a:solidFill>
              <a:srgbClr val="2D2D2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66" name="Rectangle 642"/>
            <p:cNvSpPr>
              <a:spLocks noChangeArrowheads="1"/>
            </p:cNvSpPr>
            <p:nvPr/>
          </p:nvSpPr>
          <p:spPr bwMode="auto">
            <a:xfrm>
              <a:off x="3307" y="2230"/>
              <a:ext cx="154" cy="3"/>
            </a:xfrm>
            <a:prstGeom prst="rect">
              <a:avLst/>
            </a:prstGeom>
            <a:solidFill>
              <a:srgbClr val="2B2B2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67" name="Rectangle 643"/>
            <p:cNvSpPr>
              <a:spLocks noChangeArrowheads="1"/>
            </p:cNvSpPr>
            <p:nvPr/>
          </p:nvSpPr>
          <p:spPr bwMode="auto">
            <a:xfrm>
              <a:off x="3307" y="2233"/>
              <a:ext cx="154" cy="1"/>
            </a:xfrm>
            <a:prstGeom prst="rect">
              <a:avLst/>
            </a:prstGeom>
            <a:solidFill>
              <a:srgbClr val="28282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68" name="Rectangle 644"/>
            <p:cNvSpPr>
              <a:spLocks noChangeArrowheads="1"/>
            </p:cNvSpPr>
            <p:nvPr/>
          </p:nvSpPr>
          <p:spPr bwMode="auto">
            <a:xfrm>
              <a:off x="3307" y="2234"/>
              <a:ext cx="154" cy="3"/>
            </a:xfrm>
            <a:prstGeom prst="rect">
              <a:avLst/>
            </a:prstGeom>
            <a:solidFill>
              <a:srgbClr val="26262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69" name="Rectangle 645"/>
            <p:cNvSpPr>
              <a:spLocks noChangeArrowheads="1"/>
            </p:cNvSpPr>
            <p:nvPr/>
          </p:nvSpPr>
          <p:spPr bwMode="auto">
            <a:xfrm>
              <a:off x="3307" y="2237"/>
              <a:ext cx="154" cy="2"/>
            </a:xfrm>
            <a:prstGeom prst="rect">
              <a:avLst/>
            </a:prstGeom>
            <a:solidFill>
              <a:srgbClr val="24242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70" name="Rectangle 646"/>
            <p:cNvSpPr>
              <a:spLocks noChangeArrowheads="1"/>
            </p:cNvSpPr>
            <p:nvPr/>
          </p:nvSpPr>
          <p:spPr bwMode="auto">
            <a:xfrm>
              <a:off x="3307" y="2239"/>
              <a:ext cx="154" cy="2"/>
            </a:xfrm>
            <a:prstGeom prst="rect">
              <a:avLst/>
            </a:prstGeom>
            <a:solidFill>
              <a:srgbClr val="22222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71" name="Rectangle 647"/>
            <p:cNvSpPr>
              <a:spLocks noChangeArrowheads="1"/>
            </p:cNvSpPr>
            <p:nvPr/>
          </p:nvSpPr>
          <p:spPr bwMode="auto">
            <a:xfrm>
              <a:off x="3307" y="2241"/>
              <a:ext cx="154" cy="2"/>
            </a:xfrm>
            <a:prstGeom prst="rect">
              <a:avLst/>
            </a:prstGeom>
            <a:solidFill>
              <a:srgbClr val="20202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72" name="Rectangle 648"/>
            <p:cNvSpPr>
              <a:spLocks noChangeArrowheads="1"/>
            </p:cNvSpPr>
            <p:nvPr/>
          </p:nvSpPr>
          <p:spPr bwMode="auto">
            <a:xfrm>
              <a:off x="3307" y="2243"/>
              <a:ext cx="154" cy="3"/>
            </a:xfrm>
            <a:prstGeom prst="rect">
              <a:avLst/>
            </a:prstGeom>
            <a:solidFill>
              <a:srgbClr val="1D1D1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73" name="Rectangle 649"/>
            <p:cNvSpPr>
              <a:spLocks noChangeArrowheads="1"/>
            </p:cNvSpPr>
            <p:nvPr/>
          </p:nvSpPr>
          <p:spPr bwMode="auto">
            <a:xfrm>
              <a:off x="3307" y="2246"/>
              <a:ext cx="154" cy="1"/>
            </a:xfrm>
            <a:prstGeom prst="rect">
              <a:avLst/>
            </a:prstGeom>
            <a:solidFill>
              <a:srgbClr val="1A1A1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74" name="Rectangle 650"/>
            <p:cNvSpPr>
              <a:spLocks noChangeArrowheads="1"/>
            </p:cNvSpPr>
            <p:nvPr/>
          </p:nvSpPr>
          <p:spPr bwMode="auto">
            <a:xfrm>
              <a:off x="3307" y="2247"/>
              <a:ext cx="154" cy="3"/>
            </a:xfrm>
            <a:prstGeom prst="rect">
              <a:avLst/>
            </a:prstGeom>
            <a:solidFill>
              <a:srgbClr val="18181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75" name="Rectangle 651"/>
            <p:cNvSpPr>
              <a:spLocks noChangeArrowheads="1"/>
            </p:cNvSpPr>
            <p:nvPr/>
          </p:nvSpPr>
          <p:spPr bwMode="auto">
            <a:xfrm>
              <a:off x="3307" y="2250"/>
              <a:ext cx="154" cy="1"/>
            </a:xfrm>
            <a:prstGeom prst="rect">
              <a:avLst/>
            </a:prstGeom>
            <a:solidFill>
              <a:srgbClr val="16161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76" name="Rectangle 652"/>
            <p:cNvSpPr>
              <a:spLocks noChangeArrowheads="1"/>
            </p:cNvSpPr>
            <p:nvPr/>
          </p:nvSpPr>
          <p:spPr bwMode="auto">
            <a:xfrm>
              <a:off x="3307" y="2251"/>
              <a:ext cx="154" cy="1"/>
            </a:xfrm>
            <a:prstGeom prst="rect">
              <a:avLst/>
            </a:prstGeom>
            <a:solidFill>
              <a:srgbClr val="14141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77" name="Rectangle 653"/>
            <p:cNvSpPr>
              <a:spLocks noChangeArrowheads="1"/>
            </p:cNvSpPr>
            <p:nvPr/>
          </p:nvSpPr>
          <p:spPr bwMode="auto">
            <a:xfrm>
              <a:off x="3307" y="2252"/>
              <a:ext cx="154" cy="2"/>
            </a:xfrm>
            <a:prstGeom prst="rect">
              <a:avLst/>
            </a:prstGeom>
            <a:solidFill>
              <a:srgbClr val="12121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78" name="Rectangle 654"/>
            <p:cNvSpPr>
              <a:spLocks noChangeArrowheads="1"/>
            </p:cNvSpPr>
            <p:nvPr/>
          </p:nvSpPr>
          <p:spPr bwMode="auto">
            <a:xfrm>
              <a:off x="3307" y="2254"/>
              <a:ext cx="154" cy="1"/>
            </a:xfrm>
            <a:prstGeom prst="rect">
              <a:avLst/>
            </a:prstGeom>
            <a:solidFill>
              <a:srgbClr val="10101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79" name="Rectangle 655"/>
            <p:cNvSpPr>
              <a:spLocks noChangeArrowheads="1"/>
            </p:cNvSpPr>
            <p:nvPr/>
          </p:nvSpPr>
          <p:spPr bwMode="auto">
            <a:xfrm>
              <a:off x="3307" y="2255"/>
              <a:ext cx="154" cy="2"/>
            </a:xfrm>
            <a:prstGeom prst="rect">
              <a:avLst/>
            </a:prstGeom>
            <a:solidFill>
              <a:srgbClr val="0E0E0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80" name="Rectangle 656"/>
            <p:cNvSpPr>
              <a:spLocks noChangeArrowheads="1"/>
            </p:cNvSpPr>
            <p:nvPr/>
          </p:nvSpPr>
          <p:spPr bwMode="auto">
            <a:xfrm>
              <a:off x="3307" y="2257"/>
              <a:ext cx="154" cy="2"/>
            </a:xfrm>
            <a:prstGeom prst="rect">
              <a:avLst/>
            </a:prstGeom>
            <a:solidFill>
              <a:srgbClr val="0B0B0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81" name="Rectangle 657"/>
            <p:cNvSpPr>
              <a:spLocks noChangeArrowheads="1"/>
            </p:cNvSpPr>
            <p:nvPr/>
          </p:nvSpPr>
          <p:spPr bwMode="auto">
            <a:xfrm>
              <a:off x="3307" y="2259"/>
              <a:ext cx="154" cy="1"/>
            </a:xfrm>
            <a:prstGeom prst="rect">
              <a:avLst/>
            </a:prstGeom>
            <a:solidFill>
              <a:srgbClr val="08080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82" name="Rectangle 658"/>
            <p:cNvSpPr>
              <a:spLocks noChangeArrowheads="1"/>
            </p:cNvSpPr>
            <p:nvPr/>
          </p:nvSpPr>
          <p:spPr bwMode="auto">
            <a:xfrm>
              <a:off x="3307" y="2260"/>
              <a:ext cx="154" cy="1"/>
            </a:xfrm>
            <a:prstGeom prst="rect">
              <a:avLst/>
            </a:prstGeom>
            <a:solidFill>
              <a:srgbClr val="04040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83" name="Rectangle 659"/>
            <p:cNvSpPr>
              <a:spLocks noChangeArrowheads="1"/>
            </p:cNvSpPr>
            <p:nvPr/>
          </p:nvSpPr>
          <p:spPr bwMode="auto">
            <a:xfrm>
              <a:off x="3307" y="2261"/>
              <a:ext cx="154" cy="2"/>
            </a:xfrm>
            <a:prstGeom prst="rect">
              <a:avLst/>
            </a:prstGeom>
            <a:solidFill>
              <a:srgbClr val="01010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84" name="Rectangle 660"/>
            <p:cNvSpPr>
              <a:spLocks noChangeArrowheads="1"/>
            </p:cNvSpPr>
            <p:nvPr/>
          </p:nvSpPr>
          <p:spPr bwMode="auto">
            <a:xfrm>
              <a:off x="3307" y="2263"/>
              <a:ext cx="154" cy="1"/>
            </a:xfrm>
            <a:prstGeom prst="rect">
              <a:avLst/>
            </a:prstGeom>
            <a:solidFill>
              <a:srgbClr val="03030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85" name="Rectangle 661"/>
            <p:cNvSpPr>
              <a:spLocks noChangeArrowheads="1"/>
            </p:cNvSpPr>
            <p:nvPr/>
          </p:nvSpPr>
          <p:spPr bwMode="auto">
            <a:xfrm>
              <a:off x="3307" y="2264"/>
              <a:ext cx="154" cy="1"/>
            </a:xfrm>
            <a:prstGeom prst="rect">
              <a:avLst/>
            </a:prstGeom>
            <a:solidFill>
              <a:srgbClr val="07070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86" name="Rectangle 662"/>
            <p:cNvSpPr>
              <a:spLocks noChangeArrowheads="1"/>
            </p:cNvSpPr>
            <p:nvPr/>
          </p:nvSpPr>
          <p:spPr bwMode="auto">
            <a:xfrm>
              <a:off x="3307" y="2265"/>
              <a:ext cx="154" cy="3"/>
            </a:xfrm>
            <a:prstGeom prst="rect">
              <a:avLst/>
            </a:prstGeom>
            <a:solidFill>
              <a:srgbClr val="0B0B0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87" name="Rectangle 663"/>
            <p:cNvSpPr>
              <a:spLocks noChangeArrowheads="1"/>
            </p:cNvSpPr>
            <p:nvPr/>
          </p:nvSpPr>
          <p:spPr bwMode="auto">
            <a:xfrm>
              <a:off x="3307" y="2268"/>
              <a:ext cx="154" cy="2"/>
            </a:xfrm>
            <a:prstGeom prst="rect">
              <a:avLst/>
            </a:prstGeom>
            <a:solidFill>
              <a:srgbClr val="0E0E0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88" name="Rectangle 664"/>
            <p:cNvSpPr>
              <a:spLocks noChangeArrowheads="1"/>
            </p:cNvSpPr>
            <p:nvPr/>
          </p:nvSpPr>
          <p:spPr bwMode="auto">
            <a:xfrm>
              <a:off x="3307" y="2270"/>
              <a:ext cx="154" cy="1"/>
            </a:xfrm>
            <a:prstGeom prst="rect">
              <a:avLst/>
            </a:prstGeom>
            <a:solidFill>
              <a:srgbClr val="11111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89" name="Rectangle 665"/>
            <p:cNvSpPr>
              <a:spLocks noChangeArrowheads="1"/>
            </p:cNvSpPr>
            <p:nvPr/>
          </p:nvSpPr>
          <p:spPr bwMode="auto">
            <a:xfrm>
              <a:off x="3307" y="2271"/>
              <a:ext cx="154" cy="2"/>
            </a:xfrm>
            <a:prstGeom prst="rect">
              <a:avLst/>
            </a:prstGeom>
            <a:solidFill>
              <a:srgbClr val="13131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90" name="Rectangle 666"/>
            <p:cNvSpPr>
              <a:spLocks noChangeArrowheads="1"/>
            </p:cNvSpPr>
            <p:nvPr/>
          </p:nvSpPr>
          <p:spPr bwMode="auto">
            <a:xfrm>
              <a:off x="3307" y="2273"/>
              <a:ext cx="154" cy="2"/>
            </a:xfrm>
            <a:prstGeom prst="rect">
              <a:avLst/>
            </a:prstGeom>
            <a:solidFill>
              <a:srgbClr val="15151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91" name="Rectangle 667"/>
            <p:cNvSpPr>
              <a:spLocks noChangeArrowheads="1"/>
            </p:cNvSpPr>
            <p:nvPr/>
          </p:nvSpPr>
          <p:spPr bwMode="auto">
            <a:xfrm>
              <a:off x="3307" y="2275"/>
              <a:ext cx="154" cy="3"/>
            </a:xfrm>
            <a:prstGeom prst="rect">
              <a:avLst/>
            </a:prstGeom>
            <a:solidFill>
              <a:srgbClr val="18181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92" name="Rectangle 668"/>
            <p:cNvSpPr>
              <a:spLocks noChangeArrowheads="1"/>
            </p:cNvSpPr>
            <p:nvPr/>
          </p:nvSpPr>
          <p:spPr bwMode="auto">
            <a:xfrm>
              <a:off x="3307" y="2278"/>
              <a:ext cx="154" cy="1"/>
            </a:xfrm>
            <a:prstGeom prst="rect">
              <a:avLst/>
            </a:prstGeom>
            <a:solidFill>
              <a:srgbClr val="1B1B1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93" name="Rectangle 669"/>
            <p:cNvSpPr>
              <a:spLocks noChangeArrowheads="1"/>
            </p:cNvSpPr>
            <p:nvPr/>
          </p:nvSpPr>
          <p:spPr bwMode="auto">
            <a:xfrm>
              <a:off x="3307" y="2279"/>
              <a:ext cx="154" cy="3"/>
            </a:xfrm>
            <a:prstGeom prst="rect">
              <a:avLst/>
            </a:prstGeom>
            <a:solidFill>
              <a:srgbClr val="1D1D1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94" name="Rectangle 670"/>
            <p:cNvSpPr>
              <a:spLocks noChangeArrowheads="1"/>
            </p:cNvSpPr>
            <p:nvPr/>
          </p:nvSpPr>
          <p:spPr bwMode="auto">
            <a:xfrm>
              <a:off x="3307" y="2282"/>
              <a:ext cx="154" cy="2"/>
            </a:xfrm>
            <a:prstGeom prst="rect">
              <a:avLst/>
            </a:prstGeom>
            <a:solidFill>
              <a:srgbClr val="20202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95" name="Rectangle 671"/>
            <p:cNvSpPr>
              <a:spLocks noChangeArrowheads="1"/>
            </p:cNvSpPr>
            <p:nvPr/>
          </p:nvSpPr>
          <p:spPr bwMode="auto">
            <a:xfrm>
              <a:off x="3307" y="2284"/>
              <a:ext cx="154" cy="3"/>
            </a:xfrm>
            <a:prstGeom prst="rect">
              <a:avLst/>
            </a:prstGeom>
            <a:solidFill>
              <a:srgbClr val="22222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96" name="Rectangle 672"/>
            <p:cNvSpPr>
              <a:spLocks noChangeArrowheads="1"/>
            </p:cNvSpPr>
            <p:nvPr/>
          </p:nvSpPr>
          <p:spPr bwMode="auto">
            <a:xfrm>
              <a:off x="3307" y="2287"/>
              <a:ext cx="154" cy="1"/>
            </a:xfrm>
            <a:prstGeom prst="rect">
              <a:avLst/>
            </a:prstGeom>
            <a:solidFill>
              <a:srgbClr val="24242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97" name="Rectangle 673"/>
            <p:cNvSpPr>
              <a:spLocks noChangeArrowheads="1"/>
            </p:cNvSpPr>
            <p:nvPr/>
          </p:nvSpPr>
          <p:spPr bwMode="auto">
            <a:xfrm>
              <a:off x="3307" y="2288"/>
              <a:ext cx="154" cy="3"/>
            </a:xfrm>
            <a:prstGeom prst="rect">
              <a:avLst/>
            </a:prstGeom>
            <a:solidFill>
              <a:srgbClr val="26262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98" name="Rectangle 674"/>
            <p:cNvSpPr>
              <a:spLocks noChangeArrowheads="1"/>
            </p:cNvSpPr>
            <p:nvPr/>
          </p:nvSpPr>
          <p:spPr bwMode="auto">
            <a:xfrm>
              <a:off x="3307" y="2291"/>
              <a:ext cx="154" cy="1"/>
            </a:xfrm>
            <a:prstGeom prst="rect">
              <a:avLst/>
            </a:prstGeom>
            <a:solidFill>
              <a:srgbClr val="29292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99" name="Rectangle 675"/>
            <p:cNvSpPr>
              <a:spLocks noChangeArrowheads="1"/>
            </p:cNvSpPr>
            <p:nvPr/>
          </p:nvSpPr>
          <p:spPr bwMode="auto">
            <a:xfrm>
              <a:off x="3307" y="2292"/>
              <a:ext cx="154" cy="3"/>
            </a:xfrm>
            <a:prstGeom prst="rect">
              <a:avLst/>
            </a:prstGeom>
            <a:solidFill>
              <a:srgbClr val="2B2B2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00" name="Rectangle 676"/>
            <p:cNvSpPr>
              <a:spLocks noChangeArrowheads="1"/>
            </p:cNvSpPr>
            <p:nvPr/>
          </p:nvSpPr>
          <p:spPr bwMode="auto">
            <a:xfrm>
              <a:off x="3307" y="2295"/>
              <a:ext cx="154" cy="1"/>
            </a:xfrm>
            <a:prstGeom prst="rect">
              <a:avLst/>
            </a:prstGeom>
            <a:solidFill>
              <a:srgbClr val="2D2D2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01" name="Rectangle 677"/>
            <p:cNvSpPr>
              <a:spLocks noChangeArrowheads="1"/>
            </p:cNvSpPr>
            <p:nvPr/>
          </p:nvSpPr>
          <p:spPr bwMode="auto">
            <a:xfrm>
              <a:off x="3307" y="2296"/>
              <a:ext cx="154" cy="2"/>
            </a:xfrm>
            <a:prstGeom prst="rect">
              <a:avLst/>
            </a:prstGeom>
            <a:solidFill>
              <a:srgbClr val="2F2F2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02" name="Rectangle 678"/>
            <p:cNvSpPr>
              <a:spLocks noChangeArrowheads="1"/>
            </p:cNvSpPr>
            <p:nvPr/>
          </p:nvSpPr>
          <p:spPr bwMode="auto">
            <a:xfrm>
              <a:off x="3307" y="2298"/>
              <a:ext cx="154" cy="3"/>
            </a:xfrm>
            <a:prstGeom prst="rect">
              <a:avLst/>
            </a:prstGeom>
            <a:solidFill>
              <a:srgbClr val="32323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03" name="Rectangle 679"/>
            <p:cNvSpPr>
              <a:spLocks noChangeArrowheads="1"/>
            </p:cNvSpPr>
            <p:nvPr/>
          </p:nvSpPr>
          <p:spPr bwMode="auto">
            <a:xfrm>
              <a:off x="3307" y="2301"/>
              <a:ext cx="154" cy="1"/>
            </a:xfrm>
            <a:prstGeom prst="rect">
              <a:avLst/>
            </a:prstGeom>
            <a:solidFill>
              <a:srgbClr val="35353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04" name="Rectangle 680"/>
            <p:cNvSpPr>
              <a:spLocks noChangeArrowheads="1"/>
            </p:cNvSpPr>
            <p:nvPr/>
          </p:nvSpPr>
          <p:spPr bwMode="auto">
            <a:xfrm>
              <a:off x="3307" y="2302"/>
              <a:ext cx="154" cy="3"/>
            </a:xfrm>
            <a:prstGeom prst="rect">
              <a:avLst/>
            </a:prstGeom>
            <a:solidFill>
              <a:srgbClr val="37373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05" name="Rectangle 681"/>
            <p:cNvSpPr>
              <a:spLocks noChangeArrowheads="1"/>
            </p:cNvSpPr>
            <p:nvPr/>
          </p:nvSpPr>
          <p:spPr bwMode="auto">
            <a:xfrm>
              <a:off x="3307" y="2305"/>
              <a:ext cx="154" cy="1"/>
            </a:xfrm>
            <a:prstGeom prst="rect">
              <a:avLst/>
            </a:prstGeom>
            <a:solidFill>
              <a:srgbClr val="3939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06" name="Rectangle 682"/>
            <p:cNvSpPr>
              <a:spLocks noChangeArrowheads="1"/>
            </p:cNvSpPr>
            <p:nvPr/>
          </p:nvSpPr>
          <p:spPr bwMode="auto">
            <a:xfrm>
              <a:off x="3307" y="2306"/>
              <a:ext cx="154" cy="3"/>
            </a:xfrm>
            <a:prstGeom prst="rect">
              <a:avLst/>
            </a:prstGeom>
            <a:solidFill>
              <a:srgbClr val="3B3B3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07" name="Rectangle 683"/>
            <p:cNvSpPr>
              <a:spLocks noChangeArrowheads="1"/>
            </p:cNvSpPr>
            <p:nvPr/>
          </p:nvSpPr>
          <p:spPr bwMode="auto">
            <a:xfrm>
              <a:off x="3307" y="2309"/>
              <a:ext cx="154" cy="2"/>
            </a:xfrm>
            <a:prstGeom prst="rect">
              <a:avLst/>
            </a:prstGeom>
            <a:solidFill>
              <a:srgbClr val="3E3E3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08" name="Rectangle 684"/>
            <p:cNvSpPr>
              <a:spLocks noChangeArrowheads="1"/>
            </p:cNvSpPr>
            <p:nvPr/>
          </p:nvSpPr>
          <p:spPr bwMode="auto">
            <a:xfrm>
              <a:off x="3307" y="2311"/>
              <a:ext cx="154" cy="1"/>
            </a:xfrm>
            <a:prstGeom prst="rect">
              <a:avLst/>
            </a:prstGeom>
            <a:solidFill>
              <a:srgbClr val="40404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09" name="Rectangle 685"/>
            <p:cNvSpPr>
              <a:spLocks noChangeArrowheads="1"/>
            </p:cNvSpPr>
            <p:nvPr/>
          </p:nvSpPr>
          <p:spPr bwMode="auto">
            <a:xfrm>
              <a:off x="3307" y="2312"/>
              <a:ext cx="154" cy="3"/>
            </a:xfrm>
            <a:prstGeom prst="rect">
              <a:avLst/>
            </a:prstGeom>
            <a:solidFill>
              <a:srgbClr val="42424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10" name="Rectangle 686"/>
            <p:cNvSpPr>
              <a:spLocks noChangeArrowheads="1"/>
            </p:cNvSpPr>
            <p:nvPr/>
          </p:nvSpPr>
          <p:spPr bwMode="auto">
            <a:xfrm>
              <a:off x="3307" y="2315"/>
              <a:ext cx="154" cy="1"/>
            </a:xfrm>
            <a:prstGeom prst="rect">
              <a:avLst/>
            </a:prstGeom>
            <a:solidFill>
              <a:srgbClr val="44444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11" name="Rectangle 687"/>
            <p:cNvSpPr>
              <a:spLocks noChangeArrowheads="1"/>
            </p:cNvSpPr>
            <p:nvPr/>
          </p:nvSpPr>
          <p:spPr bwMode="auto">
            <a:xfrm>
              <a:off x="3307" y="2316"/>
              <a:ext cx="154" cy="3"/>
            </a:xfrm>
            <a:prstGeom prst="rect">
              <a:avLst/>
            </a:prstGeom>
            <a:solidFill>
              <a:srgbClr val="46464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12" name="Rectangle 688"/>
            <p:cNvSpPr>
              <a:spLocks noChangeArrowheads="1"/>
            </p:cNvSpPr>
            <p:nvPr/>
          </p:nvSpPr>
          <p:spPr bwMode="auto">
            <a:xfrm>
              <a:off x="3307" y="2319"/>
              <a:ext cx="154" cy="2"/>
            </a:xfrm>
            <a:prstGeom prst="rect">
              <a:avLst/>
            </a:prstGeom>
            <a:solidFill>
              <a:srgbClr val="48484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13" name="Rectangle 689"/>
            <p:cNvSpPr>
              <a:spLocks noChangeArrowheads="1"/>
            </p:cNvSpPr>
            <p:nvPr/>
          </p:nvSpPr>
          <p:spPr bwMode="auto">
            <a:xfrm>
              <a:off x="3307" y="2321"/>
              <a:ext cx="154" cy="2"/>
            </a:xfrm>
            <a:prstGeom prst="rect">
              <a:avLst/>
            </a:prstGeom>
            <a:solidFill>
              <a:srgbClr val="4A4A4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14" name="Rectangle 690"/>
            <p:cNvSpPr>
              <a:spLocks noChangeArrowheads="1"/>
            </p:cNvSpPr>
            <p:nvPr/>
          </p:nvSpPr>
          <p:spPr bwMode="auto">
            <a:xfrm>
              <a:off x="3307" y="2323"/>
              <a:ext cx="154" cy="2"/>
            </a:xfrm>
            <a:prstGeom prst="rect">
              <a:avLst/>
            </a:prstGeom>
            <a:solidFill>
              <a:srgbClr val="4C4C4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15" name="Rectangle 691"/>
            <p:cNvSpPr>
              <a:spLocks noChangeArrowheads="1"/>
            </p:cNvSpPr>
            <p:nvPr/>
          </p:nvSpPr>
          <p:spPr bwMode="auto">
            <a:xfrm>
              <a:off x="3307" y="2325"/>
              <a:ext cx="154" cy="3"/>
            </a:xfrm>
            <a:prstGeom prst="rect">
              <a:avLst/>
            </a:prstGeom>
            <a:solidFill>
              <a:srgbClr val="4E4E4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16" name="Rectangle 692"/>
            <p:cNvSpPr>
              <a:spLocks noChangeArrowheads="1"/>
            </p:cNvSpPr>
            <p:nvPr/>
          </p:nvSpPr>
          <p:spPr bwMode="auto">
            <a:xfrm>
              <a:off x="3307" y="2328"/>
              <a:ext cx="154" cy="2"/>
            </a:xfrm>
            <a:prstGeom prst="rect">
              <a:avLst/>
            </a:prstGeom>
            <a:solidFill>
              <a:srgbClr val="50505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17" name="Rectangle 693"/>
            <p:cNvSpPr>
              <a:spLocks noChangeArrowheads="1"/>
            </p:cNvSpPr>
            <p:nvPr/>
          </p:nvSpPr>
          <p:spPr bwMode="auto">
            <a:xfrm>
              <a:off x="3307" y="2330"/>
              <a:ext cx="154" cy="3"/>
            </a:xfrm>
            <a:prstGeom prst="rect">
              <a:avLst/>
            </a:prstGeom>
            <a:solidFill>
              <a:srgbClr val="52525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18" name="Rectangle 694"/>
            <p:cNvSpPr>
              <a:spLocks noChangeArrowheads="1"/>
            </p:cNvSpPr>
            <p:nvPr/>
          </p:nvSpPr>
          <p:spPr bwMode="auto">
            <a:xfrm>
              <a:off x="3307" y="2333"/>
              <a:ext cx="154" cy="3"/>
            </a:xfrm>
            <a:prstGeom prst="rect">
              <a:avLst/>
            </a:prstGeom>
            <a:solidFill>
              <a:srgbClr val="54545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19" name="Rectangle 695"/>
            <p:cNvSpPr>
              <a:spLocks noChangeArrowheads="1"/>
            </p:cNvSpPr>
            <p:nvPr/>
          </p:nvSpPr>
          <p:spPr bwMode="auto">
            <a:xfrm>
              <a:off x="3307" y="2336"/>
              <a:ext cx="154" cy="2"/>
            </a:xfrm>
            <a:prstGeom prst="rect">
              <a:avLst/>
            </a:prstGeom>
            <a:solidFill>
              <a:srgbClr val="56565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20" name="Rectangle 696"/>
            <p:cNvSpPr>
              <a:spLocks noChangeArrowheads="1"/>
            </p:cNvSpPr>
            <p:nvPr/>
          </p:nvSpPr>
          <p:spPr bwMode="auto">
            <a:xfrm>
              <a:off x="3307" y="2338"/>
              <a:ext cx="154" cy="4"/>
            </a:xfrm>
            <a:prstGeom prst="rect">
              <a:avLst/>
            </a:prstGeom>
            <a:solidFill>
              <a:srgbClr val="58585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21" name="Rectangle 697"/>
            <p:cNvSpPr>
              <a:spLocks noChangeArrowheads="1"/>
            </p:cNvSpPr>
            <p:nvPr/>
          </p:nvSpPr>
          <p:spPr bwMode="auto">
            <a:xfrm>
              <a:off x="3307" y="2342"/>
              <a:ext cx="154" cy="4"/>
            </a:xfrm>
            <a:prstGeom prst="rect">
              <a:avLst/>
            </a:prstGeom>
            <a:solidFill>
              <a:srgbClr val="5A5A5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22" name="Rectangle 698"/>
            <p:cNvSpPr>
              <a:spLocks noChangeArrowheads="1"/>
            </p:cNvSpPr>
            <p:nvPr/>
          </p:nvSpPr>
          <p:spPr bwMode="auto">
            <a:xfrm>
              <a:off x="3307" y="2346"/>
              <a:ext cx="154" cy="2"/>
            </a:xfrm>
            <a:prstGeom prst="rect">
              <a:avLst/>
            </a:prstGeom>
            <a:solidFill>
              <a:srgbClr val="5C5C5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23" name="Rectangle 699"/>
            <p:cNvSpPr>
              <a:spLocks noChangeArrowheads="1"/>
            </p:cNvSpPr>
            <p:nvPr/>
          </p:nvSpPr>
          <p:spPr bwMode="auto">
            <a:xfrm>
              <a:off x="3307" y="2348"/>
              <a:ext cx="154" cy="4"/>
            </a:xfrm>
            <a:prstGeom prst="rect">
              <a:avLst/>
            </a:prstGeom>
            <a:solidFill>
              <a:srgbClr val="5E5E5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24" name="Rectangle 700"/>
            <p:cNvSpPr>
              <a:spLocks noChangeArrowheads="1"/>
            </p:cNvSpPr>
            <p:nvPr/>
          </p:nvSpPr>
          <p:spPr bwMode="auto">
            <a:xfrm>
              <a:off x="3307" y="2352"/>
              <a:ext cx="154" cy="5"/>
            </a:xfrm>
            <a:prstGeom prst="rect">
              <a:avLst/>
            </a:prstGeom>
            <a:solidFill>
              <a:srgbClr val="60606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25" name="Rectangle 701"/>
            <p:cNvSpPr>
              <a:spLocks noChangeArrowheads="1"/>
            </p:cNvSpPr>
            <p:nvPr/>
          </p:nvSpPr>
          <p:spPr bwMode="auto">
            <a:xfrm>
              <a:off x="3307" y="2357"/>
              <a:ext cx="154" cy="8"/>
            </a:xfrm>
            <a:prstGeom prst="rect">
              <a:avLst/>
            </a:prstGeom>
            <a:solidFill>
              <a:srgbClr val="62626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26" name="Rectangle 702"/>
            <p:cNvSpPr>
              <a:spLocks noChangeArrowheads="1"/>
            </p:cNvSpPr>
            <p:nvPr/>
          </p:nvSpPr>
          <p:spPr bwMode="auto">
            <a:xfrm>
              <a:off x="3307" y="2365"/>
              <a:ext cx="154" cy="12"/>
            </a:xfrm>
            <a:prstGeom prst="rect">
              <a:avLst/>
            </a:prstGeom>
            <a:solidFill>
              <a:srgbClr val="64646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27" name="Rectangle 703"/>
            <p:cNvSpPr>
              <a:spLocks noChangeArrowheads="1"/>
            </p:cNvSpPr>
            <p:nvPr/>
          </p:nvSpPr>
          <p:spPr bwMode="auto">
            <a:xfrm>
              <a:off x="3307" y="2377"/>
              <a:ext cx="154" cy="6"/>
            </a:xfrm>
            <a:prstGeom prst="rect">
              <a:avLst/>
            </a:prstGeom>
            <a:solidFill>
              <a:srgbClr val="66666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28" name="Freeform 704"/>
            <p:cNvSpPr>
              <a:spLocks/>
            </p:cNvSpPr>
            <p:nvPr/>
          </p:nvSpPr>
          <p:spPr bwMode="auto">
            <a:xfrm>
              <a:off x="3308" y="2143"/>
              <a:ext cx="151" cy="239"/>
            </a:xfrm>
            <a:custGeom>
              <a:avLst/>
              <a:gdLst/>
              <a:ahLst/>
              <a:cxnLst>
                <a:cxn ang="0">
                  <a:pos x="0" y="179"/>
                </a:cxn>
                <a:cxn ang="0">
                  <a:pos x="38" y="179"/>
                </a:cxn>
                <a:cxn ang="0">
                  <a:pos x="38" y="0"/>
                </a:cxn>
                <a:cxn ang="0">
                  <a:pos x="113" y="0"/>
                </a:cxn>
                <a:cxn ang="0">
                  <a:pos x="113" y="179"/>
                </a:cxn>
                <a:cxn ang="0">
                  <a:pos x="151" y="179"/>
                </a:cxn>
                <a:cxn ang="0">
                  <a:pos x="76" y="239"/>
                </a:cxn>
                <a:cxn ang="0">
                  <a:pos x="0" y="179"/>
                </a:cxn>
              </a:cxnLst>
              <a:rect l="0" t="0" r="r" b="b"/>
              <a:pathLst>
                <a:path w="151" h="239">
                  <a:moveTo>
                    <a:pt x="0" y="179"/>
                  </a:moveTo>
                  <a:lnTo>
                    <a:pt x="38" y="179"/>
                  </a:lnTo>
                  <a:lnTo>
                    <a:pt x="38" y="0"/>
                  </a:lnTo>
                  <a:lnTo>
                    <a:pt x="113" y="0"/>
                  </a:lnTo>
                  <a:lnTo>
                    <a:pt x="113" y="179"/>
                  </a:lnTo>
                  <a:lnTo>
                    <a:pt x="151" y="179"/>
                  </a:lnTo>
                  <a:lnTo>
                    <a:pt x="76" y="239"/>
                  </a:lnTo>
                  <a:lnTo>
                    <a:pt x="0" y="179"/>
                  </a:lnTo>
                  <a:close/>
                </a:path>
              </a:pathLst>
            </a:custGeom>
            <a:noFill/>
            <a:ln w="8"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821" name="Group 797"/>
          <p:cNvGrpSpPr>
            <a:grpSpLocks/>
          </p:cNvGrpSpPr>
          <p:nvPr/>
        </p:nvGrpSpPr>
        <p:grpSpPr bwMode="auto">
          <a:xfrm>
            <a:off x="5257800" y="4191000"/>
            <a:ext cx="380999" cy="1215900"/>
            <a:chOff x="3307" y="2690"/>
            <a:chExt cx="160" cy="251"/>
          </a:xfrm>
        </p:grpSpPr>
        <p:sp>
          <p:nvSpPr>
            <p:cNvPr id="1730" name="Freeform 706"/>
            <p:cNvSpPr>
              <a:spLocks/>
            </p:cNvSpPr>
            <p:nvPr/>
          </p:nvSpPr>
          <p:spPr bwMode="auto">
            <a:xfrm>
              <a:off x="3316" y="2702"/>
              <a:ext cx="151" cy="239"/>
            </a:xfrm>
            <a:custGeom>
              <a:avLst/>
              <a:gdLst/>
              <a:ahLst/>
              <a:cxnLst>
                <a:cxn ang="0">
                  <a:pos x="0" y="179"/>
                </a:cxn>
                <a:cxn ang="0">
                  <a:pos x="38" y="179"/>
                </a:cxn>
                <a:cxn ang="0">
                  <a:pos x="38" y="0"/>
                </a:cxn>
                <a:cxn ang="0">
                  <a:pos x="113" y="0"/>
                </a:cxn>
                <a:cxn ang="0">
                  <a:pos x="113" y="179"/>
                </a:cxn>
                <a:cxn ang="0">
                  <a:pos x="151" y="179"/>
                </a:cxn>
                <a:cxn ang="0">
                  <a:pos x="76" y="239"/>
                </a:cxn>
                <a:cxn ang="0">
                  <a:pos x="0" y="179"/>
                </a:cxn>
              </a:cxnLst>
              <a:rect l="0" t="0" r="r" b="b"/>
              <a:pathLst>
                <a:path w="151" h="239">
                  <a:moveTo>
                    <a:pt x="0" y="179"/>
                  </a:moveTo>
                  <a:lnTo>
                    <a:pt x="38" y="179"/>
                  </a:lnTo>
                  <a:lnTo>
                    <a:pt x="38" y="0"/>
                  </a:lnTo>
                  <a:lnTo>
                    <a:pt x="113" y="0"/>
                  </a:lnTo>
                  <a:lnTo>
                    <a:pt x="113" y="179"/>
                  </a:lnTo>
                  <a:lnTo>
                    <a:pt x="151" y="179"/>
                  </a:lnTo>
                  <a:lnTo>
                    <a:pt x="76" y="239"/>
                  </a:lnTo>
                  <a:lnTo>
                    <a:pt x="0" y="179"/>
                  </a:lnTo>
                  <a:close/>
                </a:path>
              </a:pathLst>
            </a:custGeom>
            <a:solidFill>
              <a:srgbClr val="7F7F7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1" name="Rectangle 707"/>
            <p:cNvSpPr>
              <a:spLocks noChangeArrowheads="1"/>
            </p:cNvSpPr>
            <p:nvPr/>
          </p:nvSpPr>
          <p:spPr bwMode="auto">
            <a:xfrm>
              <a:off x="3307" y="2690"/>
              <a:ext cx="154" cy="15"/>
            </a:xfrm>
            <a:prstGeom prst="rect">
              <a:avLst/>
            </a:prstGeom>
            <a:solidFill>
              <a:srgbClr val="66666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32" name="Rectangle 708"/>
            <p:cNvSpPr>
              <a:spLocks noChangeArrowheads="1"/>
            </p:cNvSpPr>
            <p:nvPr/>
          </p:nvSpPr>
          <p:spPr bwMode="auto">
            <a:xfrm>
              <a:off x="3307" y="2705"/>
              <a:ext cx="154" cy="7"/>
            </a:xfrm>
            <a:prstGeom prst="rect">
              <a:avLst/>
            </a:prstGeom>
            <a:solidFill>
              <a:srgbClr val="64646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33" name="Rectangle 709"/>
            <p:cNvSpPr>
              <a:spLocks noChangeArrowheads="1"/>
            </p:cNvSpPr>
            <p:nvPr/>
          </p:nvSpPr>
          <p:spPr bwMode="auto">
            <a:xfrm>
              <a:off x="3307" y="2712"/>
              <a:ext cx="154" cy="7"/>
            </a:xfrm>
            <a:prstGeom prst="rect">
              <a:avLst/>
            </a:prstGeom>
            <a:solidFill>
              <a:srgbClr val="62626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34" name="Rectangle 710"/>
            <p:cNvSpPr>
              <a:spLocks noChangeArrowheads="1"/>
            </p:cNvSpPr>
            <p:nvPr/>
          </p:nvSpPr>
          <p:spPr bwMode="auto">
            <a:xfrm>
              <a:off x="3307" y="2719"/>
              <a:ext cx="154" cy="3"/>
            </a:xfrm>
            <a:prstGeom prst="rect">
              <a:avLst/>
            </a:prstGeom>
            <a:solidFill>
              <a:srgbClr val="60606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35" name="Rectangle 711"/>
            <p:cNvSpPr>
              <a:spLocks noChangeArrowheads="1"/>
            </p:cNvSpPr>
            <p:nvPr/>
          </p:nvSpPr>
          <p:spPr bwMode="auto">
            <a:xfrm>
              <a:off x="3307" y="2722"/>
              <a:ext cx="154" cy="3"/>
            </a:xfrm>
            <a:prstGeom prst="rect">
              <a:avLst/>
            </a:prstGeom>
            <a:solidFill>
              <a:srgbClr val="5E5E5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36" name="Rectangle 712"/>
            <p:cNvSpPr>
              <a:spLocks noChangeArrowheads="1"/>
            </p:cNvSpPr>
            <p:nvPr/>
          </p:nvSpPr>
          <p:spPr bwMode="auto">
            <a:xfrm>
              <a:off x="3307" y="2725"/>
              <a:ext cx="154" cy="4"/>
            </a:xfrm>
            <a:prstGeom prst="rect">
              <a:avLst/>
            </a:prstGeom>
            <a:solidFill>
              <a:srgbClr val="5C5C5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37" name="Rectangle 713"/>
            <p:cNvSpPr>
              <a:spLocks noChangeArrowheads="1"/>
            </p:cNvSpPr>
            <p:nvPr/>
          </p:nvSpPr>
          <p:spPr bwMode="auto">
            <a:xfrm>
              <a:off x="3307" y="2729"/>
              <a:ext cx="154" cy="4"/>
            </a:xfrm>
            <a:prstGeom prst="rect">
              <a:avLst/>
            </a:prstGeom>
            <a:solidFill>
              <a:srgbClr val="5A5A5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38" name="Rectangle 714"/>
            <p:cNvSpPr>
              <a:spLocks noChangeArrowheads="1"/>
            </p:cNvSpPr>
            <p:nvPr/>
          </p:nvSpPr>
          <p:spPr bwMode="auto">
            <a:xfrm>
              <a:off x="3307" y="2733"/>
              <a:ext cx="154" cy="4"/>
            </a:xfrm>
            <a:prstGeom prst="rect">
              <a:avLst/>
            </a:prstGeom>
            <a:solidFill>
              <a:srgbClr val="58585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39" name="Rectangle 715"/>
            <p:cNvSpPr>
              <a:spLocks noChangeArrowheads="1"/>
            </p:cNvSpPr>
            <p:nvPr/>
          </p:nvSpPr>
          <p:spPr bwMode="auto">
            <a:xfrm>
              <a:off x="3307" y="2737"/>
              <a:ext cx="154" cy="2"/>
            </a:xfrm>
            <a:prstGeom prst="rect">
              <a:avLst/>
            </a:prstGeom>
            <a:solidFill>
              <a:srgbClr val="56565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40" name="Rectangle 716"/>
            <p:cNvSpPr>
              <a:spLocks noChangeArrowheads="1"/>
            </p:cNvSpPr>
            <p:nvPr/>
          </p:nvSpPr>
          <p:spPr bwMode="auto">
            <a:xfrm>
              <a:off x="3307" y="2739"/>
              <a:ext cx="154" cy="3"/>
            </a:xfrm>
            <a:prstGeom prst="rect">
              <a:avLst/>
            </a:prstGeom>
            <a:solidFill>
              <a:srgbClr val="54545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41" name="Rectangle 717"/>
            <p:cNvSpPr>
              <a:spLocks noChangeArrowheads="1"/>
            </p:cNvSpPr>
            <p:nvPr/>
          </p:nvSpPr>
          <p:spPr bwMode="auto">
            <a:xfrm>
              <a:off x="3307" y="2742"/>
              <a:ext cx="154" cy="2"/>
            </a:xfrm>
            <a:prstGeom prst="rect">
              <a:avLst/>
            </a:prstGeom>
            <a:solidFill>
              <a:srgbClr val="52525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42" name="Rectangle 718"/>
            <p:cNvSpPr>
              <a:spLocks noChangeArrowheads="1"/>
            </p:cNvSpPr>
            <p:nvPr/>
          </p:nvSpPr>
          <p:spPr bwMode="auto">
            <a:xfrm>
              <a:off x="3307" y="2744"/>
              <a:ext cx="154" cy="3"/>
            </a:xfrm>
            <a:prstGeom prst="rect">
              <a:avLst/>
            </a:prstGeom>
            <a:solidFill>
              <a:srgbClr val="50505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43" name="Rectangle 719"/>
            <p:cNvSpPr>
              <a:spLocks noChangeArrowheads="1"/>
            </p:cNvSpPr>
            <p:nvPr/>
          </p:nvSpPr>
          <p:spPr bwMode="auto">
            <a:xfrm>
              <a:off x="3307" y="2747"/>
              <a:ext cx="154" cy="1"/>
            </a:xfrm>
            <a:prstGeom prst="rect">
              <a:avLst/>
            </a:prstGeom>
            <a:solidFill>
              <a:srgbClr val="4E4E4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44" name="Rectangle 720"/>
            <p:cNvSpPr>
              <a:spLocks noChangeArrowheads="1"/>
            </p:cNvSpPr>
            <p:nvPr/>
          </p:nvSpPr>
          <p:spPr bwMode="auto">
            <a:xfrm>
              <a:off x="3307" y="2748"/>
              <a:ext cx="154" cy="3"/>
            </a:xfrm>
            <a:prstGeom prst="rect">
              <a:avLst/>
            </a:prstGeom>
            <a:solidFill>
              <a:srgbClr val="4C4C4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45" name="Rectangle 721"/>
            <p:cNvSpPr>
              <a:spLocks noChangeArrowheads="1"/>
            </p:cNvSpPr>
            <p:nvPr/>
          </p:nvSpPr>
          <p:spPr bwMode="auto">
            <a:xfrm>
              <a:off x="3307" y="2751"/>
              <a:ext cx="154" cy="2"/>
            </a:xfrm>
            <a:prstGeom prst="rect">
              <a:avLst/>
            </a:prstGeom>
            <a:solidFill>
              <a:srgbClr val="4A4A4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46" name="Rectangle 722"/>
            <p:cNvSpPr>
              <a:spLocks noChangeArrowheads="1"/>
            </p:cNvSpPr>
            <p:nvPr/>
          </p:nvSpPr>
          <p:spPr bwMode="auto">
            <a:xfrm>
              <a:off x="3307" y="2753"/>
              <a:ext cx="154" cy="2"/>
            </a:xfrm>
            <a:prstGeom prst="rect">
              <a:avLst/>
            </a:prstGeom>
            <a:solidFill>
              <a:srgbClr val="48484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47" name="Rectangle 723"/>
            <p:cNvSpPr>
              <a:spLocks noChangeArrowheads="1"/>
            </p:cNvSpPr>
            <p:nvPr/>
          </p:nvSpPr>
          <p:spPr bwMode="auto">
            <a:xfrm>
              <a:off x="3307" y="2755"/>
              <a:ext cx="154" cy="2"/>
            </a:xfrm>
            <a:prstGeom prst="rect">
              <a:avLst/>
            </a:prstGeom>
            <a:solidFill>
              <a:srgbClr val="46464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48" name="Rectangle 724"/>
            <p:cNvSpPr>
              <a:spLocks noChangeArrowheads="1"/>
            </p:cNvSpPr>
            <p:nvPr/>
          </p:nvSpPr>
          <p:spPr bwMode="auto">
            <a:xfrm>
              <a:off x="3307" y="2757"/>
              <a:ext cx="154" cy="1"/>
            </a:xfrm>
            <a:prstGeom prst="rect">
              <a:avLst/>
            </a:prstGeom>
            <a:solidFill>
              <a:srgbClr val="44444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49" name="Rectangle 725"/>
            <p:cNvSpPr>
              <a:spLocks noChangeArrowheads="1"/>
            </p:cNvSpPr>
            <p:nvPr/>
          </p:nvSpPr>
          <p:spPr bwMode="auto">
            <a:xfrm>
              <a:off x="3307" y="2758"/>
              <a:ext cx="154" cy="3"/>
            </a:xfrm>
            <a:prstGeom prst="rect">
              <a:avLst/>
            </a:prstGeom>
            <a:solidFill>
              <a:srgbClr val="42424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50" name="Rectangle 726"/>
            <p:cNvSpPr>
              <a:spLocks noChangeArrowheads="1"/>
            </p:cNvSpPr>
            <p:nvPr/>
          </p:nvSpPr>
          <p:spPr bwMode="auto">
            <a:xfrm>
              <a:off x="3307" y="2761"/>
              <a:ext cx="154" cy="1"/>
            </a:xfrm>
            <a:prstGeom prst="rect">
              <a:avLst/>
            </a:prstGeom>
            <a:solidFill>
              <a:srgbClr val="40404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51" name="Rectangle 727"/>
            <p:cNvSpPr>
              <a:spLocks noChangeArrowheads="1"/>
            </p:cNvSpPr>
            <p:nvPr/>
          </p:nvSpPr>
          <p:spPr bwMode="auto">
            <a:xfrm>
              <a:off x="3307" y="2762"/>
              <a:ext cx="154" cy="3"/>
            </a:xfrm>
            <a:prstGeom prst="rect">
              <a:avLst/>
            </a:prstGeom>
            <a:solidFill>
              <a:srgbClr val="3E3E3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52" name="Rectangle 728"/>
            <p:cNvSpPr>
              <a:spLocks noChangeArrowheads="1"/>
            </p:cNvSpPr>
            <p:nvPr/>
          </p:nvSpPr>
          <p:spPr bwMode="auto">
            <a:xfrm>
              <a:off x="3307" y="2765"/>
              <a:ext cx="154" cy="2"/>
            </a:xfrm>
            <a:prstGeom prst="rect">
              <a:avLst/>
            </a:prstGeom>
            <a:solidFill>
              <a:srgbClr val="3B3B3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53" name="Rectangle 729"/>
            <p:cNvSpPr>
              <a:spLocks noChangeArrowheads="1"/>
            </p:cNvSpPr>
            <p:nvPr/>
          </p:nvSpPr>
          <p:spPr bwMode="auto">
            <a:xfrm>
              <a:off x="3307" y="2767"/>
              <a:ext cx="154" cy="2"/>
            </a:xfrm>
            <a:prstGeom prst="rect">
              <a:avLst/>
            </a:prstGeom>
            <a:solidFill>
              <a:srgbClr val="3939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54" name="Rectangle 730"/>
            <p:cNvSpPr>
              <a:spLocks noChangeArrowheads="1"/>
            </p:cNvSpPr>
            <p:nvPr/>
          </p:nvSpPr>
          <p:spPr bwMode="auto">
            <a:xfrm>
              <a:off x="3307" y="2769"/>
              <a:ext cx="154" cy="2"/>
            </a:xfrm>
            <a:prstGeom prst="rect">
              <a:avLst/>
            </a:prstGeom>
            <a:solidFill>
              <a:srgbClr val="37373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55" name="Rectangle 731"/>
            <p:cNvSpPr>
              <a:spLocks noChangeArrowheads="1"/>
            </p:cNvSpPr>
            <p:nvPr/>
          </p:nvSpPr>
          <p:spPr bwMode="auto">
            <a:xfrm>
              <a:off x="3307" y="2771"/>
              <a:ext cx="154" cy="1"/>
            </a:xfrm>
            <a:prstGeom prst="rect">
              <a:avLst/>
            </a:prstGeom>
            <a:solidFill>
              <a:srgbClr val="34343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56" name="Rectangle 732"/>
            <p:cNvSpPr>
              <a:spLocks noChangeArrowheads="1"/>
            </p:cNvSpPr>
            <p:nvPr/>
          </p:nvSpPr>
          <p:spPr bwMode="auto">
            <a:xfrm>
              <a:off x="3307" y="2772"/>
              <a:ext cx="154" cy="3"/>
            </a:xfrm>
            <a:prstGeom prst="rect">
              <a:avLst/>
            </a:prstGeom>
            <a:solidFill>
              <a:srgbClr val="32323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57" name="Rectangle 733"/>
            <p:cNvSpPr>
              <a:spLocks noChangeArrowheads="1"/>
            </p:cNvSpPr>
            <p:nvPr/>
          </p:nvSpPr>
          <p:spPr bwMode="auto">
            <a:xfrm>
              <a:off x="3307" y="2775"/>
              <a:ext cx="154" cy="3"/>
            </a:xfrm>
            <a:prstGeom prst="rect">
              <a:avLst/>
            </a:prstGeom>
            <a:solidFill>
              <a:srgbClr val="2F2F2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58" name="Rectangle 734"/>
            <p:cNvSpPr>
              <a:spLocks noChangeArrowheads="1"/>
            </p:cNvSpPr>
            <p:nvPr/>
          </p:nvSpPr>
          <p:spPr bwMode="auto">
            <a:xfrm>
              <a:off x="3307" y="2778"/>
              <a:ext cx="154" cy="1"/>
            </a:xfrm>
            <a:prstGeom prst="rect">
              <a:avLst/>
            </a:prstGeom>
            <a:solidFill>
              <a:srgbClr val="2D2D2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59" name="Rectangle 735"/>
            <p:cNvSpPr>
              <a:spLocks noChangeArrowheads="1"/>
            </p:cNvSpPr>
            <p:nvPr/>
          </p:nvSpPr>
          <p:spPr bwMode="auto">
            <a:xfrm>
              <a:off x="3307" y="2779"/>
              <a:ext cx="154" cy="2"/>
            </a:xfrm>
            <a:prstGeom prst="rect">
              <a:avLst/>
            </a:prstGeom>
            <a:solidFill>
              <a:srgbClr val="2B2B2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60" name="Rectangle 736"/>
            <p:cNvSpPr>
              <a:spLocks noChangeArrowheads="1"/>
            </p:cNvSpPr>
            <p:nvPr/>
          </p:nvSpPr>
          <p:spPr bwMode="auto">
            <a:xfrm>
              <a:off x="3307" y="2781"/>
              <a:ext cx="154" cy="3"/>
            </a:xfrm>
            <a:prstGeom prst="rect">
              <a:avLst/>
            </a:prstGeom>
            <a:solidFill>
              <a:srgbClr val="28282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61" name="Rectangle 737"/>
            <p:cNvSpPr>
              <a:spLocks noChangeArrowheads="1"/>
            </p:cNvSpPr>
            <p:nvPr/>
          </p:nvSpPr>
          <p:spPr bwMode="auto">
            <a:xfrm>
              <a:off x="3307" y="2784"/>
              <a:ext cx="154" cy="3"/>
            </a:xfrm>
            <a:prstGeom prst="rect">
              <a:avLst/>
            </a:prstGeom>
            <a:solidFill>
              <a:srgbClr val="25252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62" name="Rectangle 738"/>
            <p:cNvSpPr>
              <a:spLocks noChangeArrowheads="1"/>
            </p:cNvSpPr>
            <p:nvPr/>
          </p:nvSpPr>
          <p:spPr bwMode="auto">
            <a:xfrm>
              <a:off x="3307" y="2787"/>
              <a:ext cx="154" cy="2"/>
            </a:xfrm>
            <a:prstGeom prst="rect">
              <a:avLst/>
            </a:prstGeom>
            <a:solidFill>
              <a:srgbClr val="23232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63" name="Rectangle 739"/>
            <p:cNvSpPr>
              <a:spLocks noChangeArrowheads="1"/>
            </p:cNvSpPr>
            <p:nvPr/>
          </p:nvSpPr>
          <p:spPr bwMode="auto">
            <a:xfrm>
              <a:off x="3307" y="2789"/>
              <a:ext cx="154" cy="3"/>
            </a:xfrm>
            <a:prstGeom prst="rect">
              <a:avLst/>
            </a:prstGeom>
            <a:solidFill>
              <a:srgbClr val="20202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64" name="Rectangle 740"/>
            <p:cNvSpPr>
              <a:spLocks noChangeArrowheads="1"/>
            </p:cNvSpPr>
            <p:nvPr/>
          </p:nvSpPr>
          <p:spPr bwMode="auto">
            <a:xfrm>
              <a:off x="3307" y="2792"/>
              <a:ext cx="154" cy="1"/>
            </a:xfrm>
            <a:prstGeom prst="rect">
              <a:avLst/>
            </a:prstGeom>
            <a:solidFill>
              <a:srgbClr val="1E1E1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65" name="Rectangle 741"/>
            <p:cNvSpPr>
              <a:spLocks noChangeArrowheads="1"/>
            </p:cNvSpPr>
            <p:nvPr/>
          </p:nvSpPr>
          <p:spPr bwMode="auto">
            <a:xfrm>
              <a:off x="3307" y="2793"/>
              <a:ext cx="154" cy="1"/>
            </a:xfrm>
            <a:prstGeom prst="rect">
              <a:avLst/>
            </a:prstGeom>
            <a:solidFill>
              <a:srgbClr val="1C1C1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66" name="Rectangle 742"/>
            <p:cNvSpPr>
              <a:spLocks noChangeArrowheads="1"/>
            </p:cNvSpPr>
            <p:nvPr/>
          </p:nvSpPr>
          <p:spPr bwMode="auto">
            <a:xfrm>
              <a:off x="3307" y="2794"/>
              <a:ext cx="154" cy="3"/>
            </a:xfrm>
            <a:prstGeom prst="rect">
              <a:avLst/>
            </a:prstGeom>
            <a:solidFill>
              <a:srgbClr val="1A1A1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67" name="Rectangle 743"/>
            <p:cNvSpPr>
              <a:spLocks noChangeArrowheads="1"/>
            </p:cNvSpPr>
            <p:nvPr/>
          </p:nvSpPr>
          <p:spPr bwMode="auto">
            <a:xfrm>
              <a:off x="3307" y="2797"/>
              <a:ext cx="154" cy="2"/>
            </a:xfrm>
            <a:prstGeom prst="rect">
              <a:avLst/>
            </a:prstGeom>
            <a:solidFill>
              <a:srgbClr val="17171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68" name="Rectangle 744"/>
            <p:cNvSpPr>
              <a:spLocks noChangeArrowheads="1"/>
            </p:cNvSpPr>
            <p:nvPr/>
          </p:nvSpPr>
          <p:spPr bwMode="auto">
            <a:xfrm>
              <a:off x="3307" y="2799"/>
              <a:ext cx="154" cy="2"/>
            </a:xfrm>
            <a:prstGeom prst="rect">
              <a:avLst/>
            </a:prstGeom>
            <a:solidFill>
              <a:srgbClr val="14141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69" name="Rectangle 745"/>
            <p:cNvSpPr>
              <a:spLocks noChangeArrowheads="1"/>
            </p:cNvSpPr>
            <p:nvPr/>
          </p:nvSpPr>
          <p:spPr bwMode="auto">
            <a:xfrm>
              <a:off x="3307" y="2801"/>
              <a:ext cx="154" cy="1"/>
            </a:xfrm>
            <a:prstGeom prst="rect">
              <a:avLst/>
            </a:prstGeom>
            <a:solidFill>
              <a:srgbClr val="12121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70" name="Rectangle 746"/>
            <p:cNvSpPr>
              <a:spLocks noChangeArrowheads="1"/>
            </p:cNvSpPr>
            <p:nvPr/>
          </p:nvSpPr>
          <p:spPr bwMode="auto">
            <a:xfrm>
              <a:off x="3307" y="2802"/>
              <a:ext cx="154" cy="1"/>
            </a:xfrm>
            <a:prstGeom prst="rect">
              <a:avLst/>
            </a:prstGeom>
            <a:solidFill>
              <a:srgbClr val="10101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71" name="Rectangle 747"/>
            <p:cNvSpPr>
              <a:spLocks noChangeArrowheads="1"/>
            </p:cNvSpPr>
            <p:nvPr/>
          </p:nvSpPr>
          <p:spPr bwMode="auto">
            <a:xfrm>
              <a:off x="3307" y="2803"/>
              <a:ext cx="154" cy="3"/>
            </a:xfrm>
            <a:prstGeom prst="rect">
              <a:avLst/>
            </a:prstGeom>
            <a:solidFill>
              <a:srgbClr val="0E0E0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72" name="Rectangle 748"/>
            <p:cNvSpPr>
              <a:spLocks noChangeArrowheads="1"/>
            </p:cNvSpPr>
            <p:nvPr/>
          </p:nvSpPr>
          <p:spPr bwMode="auto">
            <a:xfrm>
              <a:off x="3307" y="2806"/>
              <a:ext cx="154" cy="1"/>
            </a:xfrm>
            <a:prstGeom prst="rect">
              <a:avLst/>
            </a:prstGeom>
            <a:solidFill>
              <a:srgbClr val="0C0C0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73" name="Rectangle 749"/>
            <p:cNvSpPr>
              <a:spLocks noChangeArrowheads="1"/>
            </p:cNvSpPr>
            <p:nvPr/>
          </p:nvSpPr>
          <p:spPr bwMode="auto">
            <a:xfrm>
              <a:off x="3307" y="2807"/>
              <a:ext cx="154" cy="1"/>
            </a:xfrm>
            <a:prstGeom prst="rect">
              <a:avLst/>
            </a:prstGeom>
            <a:solidFill>
              <a:srgbClr val="09090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74" name="Rectangle 750"/>
            <p:cNvSpPr>
              <a:spLocks noChangeArrowheads="1"/>
            </p:cNvSpPr>
            <p:nvPr/>
          </p:nvSpPr>
          <p:spPr bwMode="auto">
            <a:xfrm>
              <a:off x="3307" y="2808"/>
              <a:ext cx="154" cy="2"/>
            </a:xfrm>
            <a:prstGeom prst="rect">
              <a:avLst/>
            </a:prstGeom>
            <a:solidFill>
              <a:srgbClr val="05050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75" name="Rectangle 751"/>
            <p:cNvSpPr>
              <a:spLocks noChangeArrowheads="1"/>
            </p:cNvSpPr>
            <p:nvPr/>
          </p:nvSpPr>
          <p:spPr bwMode="auto">
            <a:xfrm>
              <a:off x="3307" y="2810"/>
              <a:ext cx="154" cy="1"/>
            </a:xfrm>
            <a:prstGeom prst="rect">
              <a:avLst/>
            </a:prstGeom>
            <a:solidFill>
              <a:srgbClr val="01010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76" name="Rectangle 752"/>
            <p:cNvSpPr>
              <a:spLocks noChangeArrowheads="1"/>
            </p:cNvSpPr>
            <p:nvPr/>
          </p:nvSpPr>
          <p:spPr bwMode="auto">
            <a:xfrm>
              <a:off x="3307" y="2811"/>
              <a:ext cx="154" cy="1"/>
            </a:xfrm>
            <a:prstGeom prst="rect">
              <a:avLst/>
            </a:prstGeom>
            <a:solidFill>
              <a:srgbClr val="03030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77" name="Rectangle 753"/>
            <p:cNvSpPr>
              <a:spLocks noChangeArrowheads="1"/>
            </p:cNvSpPr>
            <p:nvPr/>
          </p:nvSpPr>
          <p:spPr bwMode="auto">
            <a:xfrm>
              <a:off x="3307" y="2812"/>
              <a:ext cx="154" cy="1"/>
            </a:xfrm>
            <a:prstGeom prst="rect">
              <a:avLst/>
            </a:prstGeom>
            <a:solidFill>
              <a:srgbClr val="06060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78" name="Rectangle 754"/>
            <p:cNvSpPr>
              <a:spLocks noChangeArrowheads="1"/>
            </p:cNvSpPr>
            <p:nvPr/>
          </p:nvSpPr>
          <p:spPr bwMode="auto">
            <a:xfrm>
              <a:off x="3307" y="2813"/>
              <a:ext cx="154" cy="2"/>
            </a:xfrm>
            <a:prstGeom prst="rect">
              <a:avLst/>
            </a:prstGeom>
            <a:solidFill>
              <a:srgbClr val="0A0A0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79" name="Rectangle 755"/>
            <p:cNvSpPr>
              <a:spLocks noChangeArrowheads="1"/>
            </p:cNvSpPr>
            <p:nvPr/>
          </p:nvSpPr>
          <p:spPr bwMode="auto">
            <a:xfrm>
              <a:off x="3307" y="2815"/>
              <a:ext cx="154" cy="2"/>
            </a:xfrm>
            <a:prstGeom prst="rect">
              <a:avLst/>
            </a:prstGeom>
            <a:solidFill>
              <a:srgbClr val="0C0C0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80" name="Rectangle 756"/>
            <p:cNvSpPr>
              <a:spLocks noChangeArrowheads="1"/>
            </p:cNvSpPr>
            <p:nvPr/>
          </p:nvSpPr>
          <p:spPr bwMode="auto">
            <a:xfrm>
              <a:off x="3307" y="2817"/>
              <a:ext cx="154" cy="2"/>
            </a:xfrm>
            <a:prstGeom prst="rect">
              <a:avLst/>
            </a:prstGeom>
            <a:solidFill>
              <a:srgbClr val="0F0F0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81" name="Rectangle 757"/>
            <p:cNvSpPr>
              <a:spLocks noChangeArrowheads="1"/>
            </p:cNvSpPr>
            <p:nvPr/>
          </p:nvSpPr>
          <p:spPr bwMode="auto">
            <a:xfrm>
              <a:off x="3307" y="2819"/>
              <a:ext cx="154" cy="1"/>
            </a:xfrm>
            <a:prstGeom prst="rect">
              <a:avLst/>
            </a:prstGeom>
            <a:solidFill>
              <a:srgbClr val="11111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82" name="Rectangle 758"/>
            <p:cNvSpPr>
              <a:spLocks noChangeArrowheads="1"/>
            </p:cNvSpPr>
            <p:nvPr/>
          </p:nvSpPr>
          <p:spPr bwMode="auto">
            <a:xfrm>
              <a:off x="3307" y="2820"/>
              <a:ext cx="154" cy="1"/>
            </a:xfrm>
            <a:prstGeom prst="rect">
              <a:avLst/>
            </a:prstGeom>
            <a:solidFill>
              <a:srgbClr val="13131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83" name="Rectangle 759"/>
            <p:cNvSpPr>
              <a:spLocks noChangeArrowheads="1"/>
            </p:cNvSpPr>
            <p:nvPr/>
          </p:nvSpPr>
          <p:spPr bwMode="auto">
            <a:xfrm>
              <a:off x="3307" y="2821"/>
              <a:ext cx="154" cy="3"/>
            </a:xfrm>
            <a:prstGeom prst="rect">
              <a:avLst/>
            </a:prstGeom>
            <a:solidFill>
              <a:srgbClr val="15151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84" name="Rectangle 760"/>
            <p:cNvSpPr>
              <a:spLocks noChangeArrowheads="1"/>
            </p:cNvSpPr>
            <p:nvPr/>
          </p:nvSpPr>
          <p:spPr bwMode="auto">
            <a:xfrm>
              <a:off x="3307" y="2824"/>
              <a:ext cx="154" cy="2"/>
            </a:xfrm>
            <a:prstGeom prst="rect">
              <a:avLst/>
            </a:prstGeom>
            <a:solidFill>
              <a:srgbClr val="18181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85" name="Rectangle 761"/>
            <p:cNvSpPr>
              <a:spLocks noChangeArrowheads="1"/>
            </p:cNvSpPr>
            <p:nvPr/>
          </p:nvSpPr>
          <p:spPr bwMode="auto">
            <a:xfrm>
              <a:off x="3307" y="2826"/>
              <a:ext cx="154" cy="3"/>
            </a:xfrm>
            <a:prstGeom prst="rect">
              <a:avLst/>
            </a:prstGeom>
            <a:solidFill>
              <a:srgbClr val="1B1B1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86" name="Rectangle 762"/>
            <p:cNvSpPr>
              <a:spLocks noChangeArrowheads="1"/>
            </p:cNvSpPr>
            <p:nvPr/>
          </p:nvSpPr>
          <p:spPr bwMode="auto">
            <a:xfrm>
              <a:off x="3307" y="2829"/>
              <a:ext cx="154" cy="1"/>
            </a:xfrm>
            <a:prstGeom prst="rect">
              <a:avLst/>
            </a:prstGeom>
            <a:solidFill>
              <a:srgbClr val="1E1E1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87" name="Rectangle 763"/>
            <p:cNvSpPr>
              <a:spLocks noChangeArrowheads="1"/>
            </p:cNvSpPr>
            <p:nvPr/>
          </p:nvSpPr>
          <p:spPr bwMode="auto">
            <a:xfrm>
              <a:off x="3307" y="2830"/>
              <a:ext cx="154" cy="3"/>
            </a:xfrm>
            <a:prstGeom prst="rect">
              <a:avLst/>
            </a:prstGeom>
            <a:solidFill>
              <a:srgbClr val="20202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88" name="Rectangle 764"/>
            <p:cNvSpPr>
              <a:spLocks noChangeArrowheads="1"/>
            </p:cNvSpPr>
            <p:nvPr/>
          </p:nvSpPr>
          <p:spPr bwMode="auto">
            <a:xfrm>
              <a:off x="3307" y="2833"/>
              <a:ext cx="154" cy="2"/>
            </a:xfrm>
            <a:prstGeom prst="rect">
              <a:avLst/>
            </a:prstGeom>
            <a:solidFill>
              <a:srgbClr val="22222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89" name="Rectangle 765"/>
            <p:cNvSpPr>
              <a:spLocks noChangeArrowheads="1"/>
            </p:cNvSpPr>
            <p:nvPr/>
          </p:nvSpPr>
          <p:spPr bwMode="auto">
            <a:xfrm>
              <a:off x="3307" y="2835"/>
              <a:ext cx="154" cy="3"/>
            </a:xfrm>
            <a:prstGeom prst="rect">
              <a:avLst/>
            </a:prstGeom>
            <a:solidFill>
              <a:srgbClr val="24242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90" name="Rectangle 766"/>
            <p:cNvSpPr>
              <a:spLocks noChangeArrowheads="1"/>
            </p:cNvSpPr>
            <p:nvPr/>
          </p:nvSpPr>
          <p:spPr bwMode="auto">
            <a:xfrm>
              <a:off x="3307" y="2838"/>
              <a:ext cx="154" cy="1"/>
            </a:xfrm>
            <a:prstGeom prst="rect">
              <a:avLst/>
            </a:prstGeom>
            <a:solidFill>
              <a:srgbClr val="27272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91" name="Rectangle 767"/>
            <p:cNvSpPr>
              <a:spLocks noChangeArrowheads="1"/>
            </p:cNvSpPr>
            <p:nvPr/>
          </p:nvSpPr>
          <p:spPr bwMode="auto">
            <a:xfrm>
              <a:off x="3307" y="2839"/>
              <a:ext cx="154" cy="1"/>
            </a:xfrm>
            <a:prstGeom prst="rect">
              <a:avLst/>
            </a:prstGeom>
            <a:solidFill>
              <a:srgbClr val="29292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92" name="Rectangle 768"/>
            <p:cNvSpPr>
              <a:spLocks noChangeArrowheads="1"/>
            </p:cNvSpPr>
            <p:nvPr/>
          </p:nvSpPr>
          <p:spPr bwMode="auto">
            <a:xfrm>
              <a:off x="3307" y="2840"/>
              <a:ext cx="154" cy="3"/>
            </a:xfrm>
            <a:prstGeom prst="rect">
              <a:avLst/>
            </a:prstGeom>
            <a:solidFill>
              <a:srgbClr val="2B2B2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93" name="Rectangle 769"/>
            <p:cNvSpPr>
              <a:spLocks noChangeArrowheads="1"/>
            </p:cNvSpPr>
            <p:nvPr/>
          </p:nvSpPr>
          <p:spPr bwMode="auto">
            <a:xfrm>
              <a:off x="3307" y="2843"/>
              <a:ext cx="154" cy="1"/>
            </a:xfrm>
            <a:prstGeom prst="rect">
              <a:avLst/>
            </a:prstGeom>
            <a:solidFill>
              <a:srgbClr val="2D2D2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94" name="Rectangle 770"/>
            <p:cNvSpPr>
              <a:spLocks noChangeArrowheads="1"/>
            </p:cNvSpPr>
            <p:nvPr/>
          </p:nvSpPr>
          <p:spPr bwMode="auto">
            <a:xfrm>
              <a:off x="3307" y="2844"/>
              <a:ext cx="154" cy="3"/>
            </a:xfrm>
            <a:prstGeom prst="rect">
              <a:avLst/>
            </a:prstGeom>
            <a:solidFill>
              <a:srgbClr val="2F2F2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95" name="Rectangle 771"/>
            <p:cNvSpPr>
              <a:spLocks noChangeArrowheads="1"/>
            </p:cNvSpPr>
            <p:nvPr/>
          </p:nvSpPr>
          <p:spPr bwMode="auto">
            <a:xfrm>
              <a:off x="3307" y="2847"/>
              <a:ext cx="154" cy="1"/>
            </a:xfrm>
            <a:prstGeom prst="rect">
              <a:avLst/>
            </a:prstGeom>
            <a:solidFill>
              <a:srgbClr val="31313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96" name="Rectangle 772"/>
            <p:cNvSpPr>
              <a:spLocks noChangeArrowheads="1"/>
            </p:cNvSpPr>
            <p:nvPr/>
          </p:nvSpPr>
          <p:spPr bwMode="auto">
            <a:xfrm>
              <a:off x="3307" y="2848"/>
              <a:ext cx="154" cy="1"/>
            </a:xfrm>
            <a:prstGeom prst="rect">
              <a:avLst/>
            </a:prstGeom>
            <a:solidFill>
              <a:srgbClr val="33333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97" name="Rectangle 773"/>
            <p:cNvSpPr>
              <a:spLocks noChangeArrowheads="1"/>
            </p:cNvSpPr>
            <p:nvPr/>
          </p:nvSpPr>
          <p:spPr bwMode="auto">
            <a:xfrm>
              <a:off x="3307" y="2849"/>
              <a:ext cx="154" cy="3"/>
            </a:xfrm>
            <a:prstGeom prst="rect">
              <a:avLst/>
            </a:prstGeom>
            <a:solidFill>
              <a:srgbClr val="35353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98" name="Rectangle 774"/>
            <p:cNvSpPr>
              <a:spLocks noChangeArrowheads="1"/>
            </p:cNvSpPr>
            <p:nvPr/>
          </p:nvSpPr>
          <p:spPr bwMode="auto">
            <a:xfrm>
              <a:off x="3307" y="2852"/>
              <a:ext cx="154" cy="2"/>
            </a:xfrm>
            <a:prstGeom prst="rect">
              <a:avLst/>
            </a:prstGeom>
            <a:solidFill>
              <a:srgbClr val="38383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99" name="Rectangle 775"/>
            <p:cNvSpPr>
              <a:spLocks noChangeArrowheads="1"/>
            </p:cNvSpPr>
            <p:nvPr/>
          </p:nvSpPr>
          <p:spPr bwMode="auto">
            <a:xfrm>
              <a:off x="3307" y="2854"/>
              <a:ext cx="154" cy="3"/>
            </a:xfrm>
            <a:prstGeom prst="rect">
              <a:avLst/>
            </a:prstGeom>
            <a:solidFill>
              <a:srgbClr val="3B3B3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00" name="Rectangle 776"/>
            <p:cNvSpPr>
              <a:spLocks noChangeArrowheads="1"/>
            </p:cNvSpPr>
            <p:nvPr/>
          </p:nvSpPr>
          <p:spPr bwMode="auto">
            <a:xfrm>
              <a:off x="3307" y="2857"/>
              <a:ext cx="154" cy="1"/>
            </a:xfrm>
            <a:prstGeom prst="rect">
              <a:avLst/>
            </a:prstGeom>
            <a:solidFill>
              <a:srgbClr val="3D3D3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01" name="Rectangle 777"/>
            <p:cNvSpPr>
              <a:spLocks noChangeArrowheads="1"/>
            </p:cNvSpPr>
            <p:nvPr/>
          </p:nvSpPr>
          <p:spPr bwMode="auto">
            <a:xfrm>
              <a:off x="3307" y="2858"/>
              <a:ext cx="154" cy="3"/>
            </a:xfrm>
            <a:prstGeom prst="rect">
              <a:avLst/>
            </a:prstGeom>
            <a:solidFill>
              <a:srgbClr val="3F3F3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02" name="Rectangle 778"/>
            <p:cNvSpPr>
              <a:spLocks noChangeArrowheads="1"/>
            </p:cNvSpPr>
            <p:nvPr/>
          </p:nvSpPr>
          <p:spPr bwMode="auto">
            <a:xfrm>
              <a:off x="3307" y="2861"/>
              <a:ext cx="154" cy="1"/>
            </a:xfrm>
            <a:prstGeom prst="rect">
              <a:avLst/>
            </a:prstGeom>
            <a:solidFill>
              <a:srgbClr val="41414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03" name="Rectangle 779"/>
            <p:cNvSpPr>
              <a:spLocks noChangeArrowheads="1"/>
            </p:cNvSpPr>
            <p:nvPr/>
          </p:nvSpPr>
          <p:spPr bwMode="auto">
            <a:xfrm>
              <a:off x="3307" y="2862"/>
              <a:ext cx="154" cy="3"/>
            </a:xfrm>
            <a:prstGeom prst="rect">
              <a:avLst/>
            </a:prstGeom>
            <a:solidFill>
              <a:srgbClr val="43434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04" name="Rectangle 780"/>
            <p:cNvSpPr>
              <a:spLocks noChangeArrowheads="1"/>
            </p:cNvSpPr>
            <p:nvPr/>
          </p:nvSpPr>
          <p:spPr bwMode="auto">
            <a:xfrm>
              <a:off x="3307" y="2865"/>
              <a:ext cx="154" cy="2"/>
            </a:xfrm>
            <a:prstGeom prst="rect">
              <a:avLst/>
            </a:prstGeom>
            <a:solidFill>
              <a:srgbClr val="46464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05" name="Rectangle 781"/>
            <p:cNvSpPr>
              <a:spLocks noChangeArrowheads="1"/>
            </p:cNvSpPr>
            <p:nvPr/>
          </p:nvSpPr>
          <p:spPr bwMode="auto">
            <a:xfrm>
              <a:off x="3307" y="2867"/>
              <a:ext cx="154" cy="3"/>
            </a:xfrm>
            <a:prstGeom prst="rect">
              <a:avLst/>
            </a:prstGeom>
            <a:solidFill>
              <a:srgbClr val="48484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06" name="Rectangle 782"/>
            <p:cNvSpPr>
              <a:spLocks noChangeArrowheads="1"/>
            </p:cNvSpPr>
            <p:nvPr/>
          </p:nvSpPr>
          <p:spPr bwMode="auto">
            <a:xfrm>
              <a:off x="3307" y="2870"/>
              <a:ext cx="154" cy="2"/>
            </a:xfrm>
            <a:prstGeom prst="rect">
              <a:avLst/>
            </a:prstGeom>
            <a:solidFill>
              <a:srgbClr val="4A4A4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07" name="Rectangle 783"/>
            <p:cNvSpPr>
              <a:spLocks noChangeArrowheads="1"/>
            </p:cNvSpPr>
            <p:nvPr/>
          </p:nvSpPr>
          <p:spPr bwMode="auto">
            <a:xfrm>
              <a:off x="3307" y="2872"/>
              <a:ext cx="154" cy="3"/>
            </a:xfrm>
            <a:prstGeom prst="rect">
              <a:avLst/>
            </a:prstGeom>
            <a:solidFill>
              <a:srgbClr val="4D4D4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08" name="Rectangle 784"/>
            <p:cNvSpPr>
              <a:spLocks noChangeArrowheads="1"/>
            </p:cNvSpPr>
            <p:nvPr/>
          </p:nvSpPr>
          <p:spPr bwMode="auto">
            <a:xfrm>
              <a:off x="3307" y="2875"/>
              <a:ext cx="154" cy="3"/>
            </a:xfrm>
            <a:prstGeom prst="rect">
              <a:avLst/>
            </a:prstGeom>
            <a:solidFill>
              <a:srgbClr val="4F4F4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09" name="Rectangle 785"/>
            <p:cNvSpPr>
              <a:spLocks noChangeArrowheads="1"/>
            </p:cNvSpPr>
            <p:nvPr/>
          </p:nvSpPr>
          <p:spPr bwMode="auto">
            <a:xfrm>
              <a:off x="3307" y="2878"/>
              <a:ext cx="154" cy="2"/>
            </a:xfrm>
            <a:prstGeom prst="rect">
              <a:avLst/>
            </a:prstGeom>
            <a:solidFill>
              <a:srgbClr val="51515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10" name="Rectangle 786"/>
            <p:cNvSpPr>
              <a:spLocks noChangeArrowheads="1"/>
            </p:cNvSpPr>
            <p:nvPr/>
          </p:nvSpPr>
          <p:spPr bwMode="auto">
            <a:xfrm>
              <a:off x="3307" y="2880"/>
              <a:ext cx="154" cy="3"/>
            </a:xfrm>
            <a:prstGeom prst="rect">
              <a:avLst/>
            </a:prstGeom>
            <a:solidFill>
              <a:srgbClr val="53535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11" name="Rectangle 787"/>
            <p:cNvSpPr>
              <a:spLocks noChangeArrowheads="1"/>
            </p:cNvSpPr>
            <p:nvPr/>
          </p:nvSpPr>
          <p:spPr bwMode="auto">
            <a:xfrm>
              <a:off x="3307" y="2883"/>
              <a:ext cx="154" cy="2"/>
            </a:xfrm>
            <a:prstGeom prst="rect">
              <a:avLst/>
            </a:prstGeom>
            <a:solidFill>
              <a:srgbClr val="55555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12" name="Rectangle 788"/>
            <p:cNvSpPr>
              <a:spLocks noChangeArrowheads="1"/>
            </p:cNvSpPr>
            <p:nvPr/>
          </p:nvSpPr>
          <p:spPr bwMode="auto">
            <a:xfrm>
              <a:off x="3307" y="2885"/>
              <a:ext cx="154" cy="3"/>
            </a:xfrm>
            <a:prstGeom prst="rect">
              <a:avLst/>
            </a:prstGeom>
            <a:solidFill>
              <a:srgbClr val="57575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13" name="Rectangle 789"/>
            <p:cNvSpPr>
              <a:spLocks noChangeArrowheads="1"/>
            </p:cNvSpPr>
            <p:nvPr/>
          </p:nvSpPr>
          <p:spPr bwMode="auto">
            <a:xfrm>
              <a:off x="3307" y="2888"/>
              <a:ext cx="154" cy="4"/>
            </a:xfrm>
            <a:prstGeom prst="rect">
              <a:avLst/>
            </a:prstGeom>
            <a:solidFill>
              <a:srgbClr val="59595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14" name="Rectangle 790"/>
            <p:cNvSpPr>
              <a:spLocks noChangeArrowheads="1"/>
            </p:cNvSpPr>
            <p:nvPr/>
          </p:nvSpPr>
          <p:spPr bwMode="auto">
            <a:xfrm>
              <a:off x="3307" y="2892"/>
              <a:ext cx="154" cy="3"/>
            </a:xfrm>
            <a:prstGeom prst="rect">
              <a:avLst/>
            </a:prstGeom>
            <a:solidFill>
              <a:srgbClr val="5B5B5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15" name="Rectangle 791"/>
            <p:cNvSpPr>
              <a:spLocks noChangeArrowheads="1"/>
            </p:cNvSpPr>
            <p:nvPr/>
          </p:nvSpPr>
          <p:spPr bwMode="auto">
            <a:xfrm>
              <a:off x="3307" y="2895"/>
              <a:ext cx="154" cy="4"/>
            </a:xfrm>
            <a:prstGeom prst="rect">
              <a:avLst/>
            </a:prstGeom>
            <a:solidFill>
              <a:srgbClr val="5D5D5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16" name="Rectangle 792"/>
            <p:cNvSpPr>
              <a:spLocks noChangeArrowheads="1"/>
            </p:cNvSpPr>
            <p:nvPr/>
          </p:nvSpPr>
          <p:spPr bwMode="auto">
            <a:xfrm>
              <a:off x="3307" y="2899"/>
              <a:ext cx="154" cy="4"/>
            </a:xfrm>
            <a:prstGeom prst="rect">
              <a:avLst/>
            </a:prstGeom>
            <a:solidFill>
              <a:srgbClr val="5F5F5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17" name="Rectangle 793"/>
            <p:cNvSpPr>
              <a:spLocks noChangeArrowheads="1"/>
            </p:cNvSpPr>
            <p:nvPr/>
          </p:nvSpPr>
          <p:spPr bwMode="auto">
            <a:xfrm>
              <a:off x="3307" y="2903"/>
              <a:ext cx="154" cy="7"/>
            </a:xfrm>
            <a:prstGeom prst="rect">
              <a:avLst/>
            </a:prstGeom>
            <a:solidFill>
              <a:srgbClr val="61616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18" name="Rectangle 794"/>
            <p:cNvSpPr>
              <a:spLocks noChangeArrowheads="1"/>
            </p:cNvSpPr>
            <p:nvPr/>
          </p:nvSpPr>
          <p:spPr bwMode="auto">
            <a:xfrm>
              <a:off x="3307" y="2910"/>
              <a:ext cx="154" cy="7"/>
            </a:xfrm>
            <a:prstGeom prst="rect">
              <a:avLst/>
            </a:prstGeom>
            <a:solidFill>
              <a:srgbClr val="63636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19" name="Rectangle 795"/>
            <p:cNvSpPr>
              <a:spLocks noChangeArrowheads="1"/>
            </p:cNvSpPr>
            <p:nvPr/>
          </p:nvSpPr>
          <p:spPr bwMode="auto">
            <a:xfrm>
              <a:off x="3307" y="2917"/>
              <a:ext cx="154" cy="14"/>
            </a:xfrm>
            <a:prstGeom prst="rect">
              <a:avLst/>
            </a:prstGeom>
            <a:solidFill>
              <a:srgbClr val="66666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20" name="Freeform 796"/>
            <p:cNvSpPr>
              <a:spLocks/>
            </p:cNvSpPr>
            <p:nvPr/>
          </p:nvSpPr>
          <p:spPr bwMode="auto">
            <a:xfrm>
              <a:off x="3308" y="2691"/>
              <a:ext cx="151" cy="239"/>
            </a:xfrm>
            <a:custGeom>
              <a:avLst/>
              <a:gdLst/>
              <a:ahLst/>
              <a:cxnLst>
                <a:cxn ang="0">
                  <a:pos x="0" y="179"/>
                </a:cxn>
                <a:cxn ang="0">
                  <a:pos x="38" y="179"/>
                </a:cxn>
                <a:cxn ang="0">
                  <a:pos x="38" y="0"/>
                </a:cxn>
                <a:cxn ang="0">
                  <a:pos x="113" y="0"/>
                </a:cxn>
                <a:cxn ang="0">
                  <a:pos x="113" y="179"/>
                </a:cxn>
                <a:cxn ang="0">
                  <a:pos x="151" y="179"/>
                </a:cxn>
                <a:cxn ang="0">
                  <a:pos x="76" y="239"/>
                </a:cxn>
                <a:cxn ang="0">
                  <a:pos x="0" y="179"/>
                </a:cxn>
              </a:cxnLst>
              <a:rect l="0" t="0" r="r" b="b"/>
              <a:pathLst>
                <a:path w="151" h="239">
                  <a:moveTo>
                    <a:pt x="0" y="179"/>
                  </a:moveTo>
                  <a:lnTo>
                    <a:pt x="38" y="179"/>
                  </a:lnTo>
                  <a:lnTo>
                    <a:pt x="38" y="0"/>
                  </a:lnTo>
                  <a:lnTo>
                    <a:pt x="113" y="0"/>
                  </a:lnTo>
                  <a:lnTo>
                    <a:pt x="113" y="179"/>
                  </a:lnTo>
                  <a:lnTo>
                    <a:pt x="151" y="179"/>
                  </a:lnTo>
                  <a:lnTo>
                    <a:pt x="76" y="239"/>
                  </a:lnTo>
                  <a:lnTo>
                    <a:pt x="0" y="179"/>
                  </a:lnTo>
                  <a:close/>
                </a:path>
              </a:pathLst>
            </a:custGeom>
            <a:noFill/>
            <a:ln w="8"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style>
          <a:lnRef idx="2">
            <a:schemeClr val="accent4"/>
          </a:lnRef>
          <a:fillRef idx="1">
            <a:schemeClr val="lt1"/>
          </a:fillRef>
          <a:effectRef idx="0">
            <a:schemeClr val="accent4"/>
          </a:effectRef>
          <a:fontRef idx="minor">
            <a:schemeClr val="dk1"/>
          </a:fontRef>
        </p:style>
        <p:txBody>
          <a:bodyPr>
            <a:normAutofit fontScale="90000"/>
          </a:bodyPr>
          <a:lstStyle/>
          <a:p>
            <a:r>
              <a:rPr lang="en-US" dirty="0" smtClean="0"/>
              <a:t>Xylitol production from Water Hyacinth</a:t>
            </a:r>
            <a:endParaRPr lang="en-US" dirty="0"/>
          </a:p>
        </p:txBody>
      </p:sp>
      <p:grpSp>
        <p:nvGrpSpPr>
          <p:cNvPr id="4" name="Group 3"/>
          <p:cNvGrpSpPr/>
          <p:nvPr/>
        </p:nvGrpSpPr>
        <p:grpSpPr>
          <a:xfrm>
            <a:off x="533400" y="1905000"/>
            <a:ext cx="8424833" cy="4726627"/>
            <a:chOff x="-24195" y="47383"/>
            <a:chExt cx="8424833" cy="4726627"/>
          </a:xfrm>
        </p:grpSpPr>
        <p:sp>
          <p:nvSpPr>
            <p:cNvPr id="5" name="Can 4"/>
            <p:cNvSpPr/>
            <p:nvPr/>
          </p:nvSpPr>
          <p:spPr>
            <a:xfrm>
              <a:off x="6733657" y="770269"/>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 name="Can 5"/>
            <p:cNvSpPr/>
            <p:nvPr/>
          </p:nvSpPr>
          <p:spPr>
            <a:xfrm>
              <a:off x="6713144" y="726283"/>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 name="Can 6"/>
            <p:cNvSpPr/>
            <p:nvPr/>
          </p:nvSpPr>
          <p:spPr>
            <a:xfrm>
              <a:off x="6665302" y="688100"/>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 name="Can 7"/>
            <p:cNvSpPr/>
            <p:nvPr/>
          </p:nvSpPr>
          <p:spPr>
            <a:xfrm>
              <a:off x="6629255" y="744532"/>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 name="Can 8"/>
            <p:cNvSpPr/>
            <p:nvPr/>
          </p:nvSpPr>
          <p:spPr>
            <a:xfrm>
              <a:off x="6539866" y="681203"/>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10" name="Group 49"/>
            <p:cNvGrpSpPr/>
            <p:nvPr/>
          </p:nvGrpSpPr>
          <p:grpSpPr>
            <a:xfrm>
              <a:off x="464682" y="668345"/>
              <a:ext cx="845640" cy="1476088"/>
              <a:chOff x="447830" y="2068048"/>
              <a:chExt cx="720707" cy="1238864"/>
            </a:xfrm>
          </p:grpSpPr>
          <p:grpSp>
            <p:nvGrpSpPr>
              <p:cNvPr id="158" name="Group 23"/>
              <p:cNvGrpSpPr/>
              <p:nvPr/>
            </p:nvGrpSpPr>
            <p:grpSpPr>
              <a:xfrm>
                <a:off x="638402" y="2068048"/>
                <a:ext cx="352003" cy="1078822"/>
                <a:chOff x="457201" y="2198452"/>
                <a:chExt cx="352003" cy="1078822"/>
              </a:xfrm>
            </p:grpSpPr>
            <p:sp>
              <p:nvSpPr>
                <p:cNvPr id="177" name="Can 176"/>
                <p:cNvSpPr/>
                <p:nvPr/>
              </p:nvSpPr>
              <p:spPr>
                <a:xfrm>
                  <a:off x="457201" y="2198452"/>
                  <a:ext cx="352003" cy="1078822"/>
                </a:xfrm>
                <a:prstGeom prst="can">
                  <a:avLst/>
                </a:pr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78" name="Oval 177"/>
                <p:cNvSpPr/>
                <p:nvPr/>
              </p:nvSpPr>
              <p:spPr>
                <a:xfrm flipV="1">
                  <a:off x="519586" y="2215566"/>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79" name="Oval 178"/>
                <p:cNvSpPr/>
                <p:nvPr/>
              </p:nvSpPr>
              <p:spPr>
                <a:xfrm flipV="1">
                  <a:off x="630522" y="2205167"/>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80" name="Oval 179"/>
                <p:cNvSpPr/>
                <p:nvPr/>
              </p:nvSpPr>
              <p:spPr>
                <a:xfrm flipV="1">
                  <a:off x="577374" y="2238425"/>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81" name="Oval 180"/>
                <p:cNvSpPr/>
                <p:nvPr/>
              </p:nvSpPr>
              <p:spPr>
                <a:xfrm flipV="1">
                  <a:off x="693289" y="2221779"/>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159" name="Group 42"/>
              <p:cNvGrpSpPr/>
              <p:nvPr/>
            </p:nvGrpSpPr>
            <p:grpSpPr>
              <a:xfrm>
                <a:off x="816534" y="2152329"/>
                <a:ext cx="352003" cy="1078822"/>
                <a:chOff x="457201" y="2198452"/>
                <a:chExt cx="352003" cy="1078822"/>
              </a:xfrm>
            </p:grpSpPr>
            <p:sp>
              <p:nvSpPr>
                <p:cNvPr id="172" name="Can 171"/>
                <p:cNvSpPr/>
                <p:nvPr/>
              </p:nvSpPr>
              <p:spPr>
                <a:xfrm>
                  <a:off x="457201" y="2198452"/>
                  <a:ext cx="352003" cy="1078822"/>
                </a:xfrm>
                <a:prstGeom prst="can">
                  <a:avLst/>
                </a:pr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73" name="Oval 172"/>
                <p:cNvSpPr/>
                <p:nvPr/>
              </p:nvSpPr>
              <p:spPr>
                <a:xfrm flipV="1">
                  <a:off x="519586" y="2215566"/>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74" name="Oval 173"/>
                <p:cNvSpPr/>
                <p:nvPr/>
              </p:nvSpPr>
              <p:spPr>
                <a:xfrm flipV="1">
                  <a:off x="630522" y="2205167"/>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75" name="Oval 174"/>
                <p:cNvSpPr/>
                <p:nvPr/>
              </p:nvSpPr>
              <p:spPr>
                <a:xfrm flipV="1">
                  <a:off x="577374" y="2238425"/>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76" name="Oval 175"/>
                <p:cNvSpPr/>
                <p:nvPr/>
              </p:nvSpPr>
              <p:spPr>
                <a:xfrm flipV="1">
                  <a:off x="693289" y="2221779"/>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160" name="Group 24"/>
              <p:cNvGrpSpPr/>
              <p:nvPr/>
            </p:nvGrpSpPr>
            <p:grpSpPr>
              <a:xfrm>
                <a:off x="447830" y="2144262"/>
                <a:ext cx="352003" cy="1078822"/>
                <a:chOff x="457201" y="2198452"/>
                <a:chExt cx="352003" cy="1078822"/>
              </a:xfrm>
            </p:grpSpPr>
            <p:sp>
              <p:nvSpPr>
                <p:cNvPr id="167" name="Can 166"/>
                <p:cNvSpPr/>
                <p:nvPr/>
              </p:nvSpPr>
              <p:spPr>
                <a:xfrm>
                  <a:off x="457201" y="2198452"/>
                  <a:ext cx="352003" cy="1078822"/>
                </a:xfrm>
                <a:prstGeom prst="can">
                  <a:avLst/>
                </a:pr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68" name="Oval 167"/>
                <p:cNvSpPr/>
                <p:nvPr/>
              </p:nvSpPr>
              <p:spPr>
                <a:xfrm flipV="1">
                  <a:off x="519586" y="2215566"/>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69" name="Oval 168"/>
                <p:cNvSpPr/>
                <p:nvPr/>
              </p:nvSpPr>
              <p:spPr>
                <a:xfrm flipV="1">
                  <a:off x="630522" y="2205167"/>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70" name="Oval 169"/>
                <p:cNvSpPr/>
                <p:nvPr/>
              </p:nvSpPr>
              <p:spPr>
                <a:xfrm flipV="1">
                  <a:off x="577374" y="2238425"/>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71" name="Oval 170"/>
                <p:cNvSpPr/>
                <p:nvPr/>
              </p:nvSpPr>
              <p:spPr>
                <a:xfrm flipV="1">
                  <a:off x="693289" y="2221779"/>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161" name="Group 36"/>
              <p:cNvGrpSpPr/>
              <p:nvPr/>
            </p:nvGrpSpPr>
            <p:grpSpPr>
              <a:xfrm>
                <a:off x="637514" y="2228090"/>
                <a:ext cx="352003" cy="1078822"/>
                <a:chOff x="457201" y="2198452"/>
                <a:chExt cx="352003" cy="1078822"/>
              </a:xfrm>
            </p:grpSpPr>
            <p:sp>
              <p:nvSpPr>
                <p:cNvPr id="162" name="Can 37"/>
                <p:cNvSpPr/>
                <p:nvPr/>
              </p:nvSpPr>
              <p:spPr>
                <a:xfrm>
                  <a:off x="457201" y="2198452"/>
                  <a:ext cx="352003" cy="1078822"/>
                </a:xfrm>
                <a:prstGeom prst="can">
                  <a:avLst/>
                </a:pr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63" name="Oval 162"/>
                <p:cNvSpPr/>
                <p:nvPr/>
              </p:nvSpPr>
              <p:spPr>
                <a:xfrm flipV="1">
                  <a:off x="519586" y="2215566"/>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64" name="Oval 163"/>
                <p:cNvSpPr/>
                <p:nvPr/>
              </p:nvSpPr>
              <p:spPr>
                <a:xfrm flipV="1">
                  <a:off x="630522" y="2205167"/>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65" name="Oval 40"/>
                <p:cNvSpPr/>
                <p:nvPr/>
              </p:nvSpPr>
              <p:spPr>
                <a:xfrm flipV="1">
                  <a:off x="577374" y="2238425"/>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66" name="Oval 165"/>
                <p:cNvSpPr/>
                <p:nvPr/>
              </p:nvSpPr>
              <p:spPr>
                <a:xfrm flipV="1">
                  <a:off x="693289" y="2221779"/>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cxnSp>
          <p:nvCxnSpPr>
            <p:cNvPr id="11" name="Straight Arrow Connector 10"/>
            <p:cNvCxnSpPr/>
            <p:nvPr/>
          </p:nvCxnSpPr>
          <p:spPr>
            <a:xfrm flipV="1">
              <a:off x="1418819" y="1401853"/>
              <a:ext cx="1623275" cy="96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1454632" y="1121281"/>
              <a:ext cx="1522433" cy="523220"/>
            </a:xfrm>
            <a:prstGeom prst="rect">
              <a:avLst/>
            </a:prstGeom>
            <a:noFill/>
          </p:spPr>
          <p:txBody>
            <a:bodyPr wrap="square" rtlCol="0">
              <a:spAutoFit/>
            </a:bodyPr>
            <a:lstStyle/>
            <a:p>
              <a:pPr algn="ctr"/>
              <a:r>
                <a:rPr lang="en-SG" sz="1400" dirty="0" smtClean="0">
                  <a:latin typeface="Times New Roman" panose="02020603050405020304" pitchFamily="18" charset="0"/>
                  <a:cs typeface="Times New Roman" panose="02020603050405020304" pitchFamily="18" charset="0"/>
                </a:rPr>
                <a:t> </a:t>
              </a:r>
            </a:p>
            <a:p>
              <a:pPr algn="ctr"/>
              <a:r>
                <a:rPr lang="en-SG" sz="1400" dirty="0" smtClean="0">
                  <a:latin typeface="Times New Roman" panose="02020603050405020304" pitchFamily="18" charset="0"/>
                  <a:cs typeface="Times New Roman" panose="02020603050405020304" pitchFamily="18" charset="0"/>
                </a:rPr>
                <a:t>Delignification</a:t>
              </a:r>
              <a:endParaRPr lang="en-SG" sz="1400" dirty="0">
                <a:latin typeface="Times New Roman" panose="02020603050405020304" pitchFamily="18" charset="0"/>
                <a:cs typeface="Times New Roman" panose="02020603050405020304" pitchFamily="18" charset="0"/>
              </a:endParaRPr>
            </a:p>
          </p:txBody>
        </p:sp>
        <p:grpSp>
          <p:nvGrpSpPr>
            <p:cNvPr id="13" name="Group 12"/>
            <p:cNvGrpSpPr/>
            <p:nvPr/>
          </p:nvGrpSpPr>
          <p:grpSpPr>
            <a:xfrm>
              <a:off x="3290863" y="663809"/>
              <a:ext cx="869001" cy="1476088"/>
              <a:chOff x="3290863" y="663809"/>
              <a:chExt cx="869001" cy="1476088"/>
            </a:xfrm>
          </p:grpSpPr>
          <p:grpSp>
            <p:nvGrpSpPr>
              <p:cNvPr id="110" name="Group 53"/>
              <p:cNvGrpSpPr/>
              <p:nvPr/>
            </p:nvGrpSpPr>
            <p:grpSpPr>
              <a:xfrm>
                <a:off x="3295249" y="663809"/>
                <a:ext cx="845640" cy="1476088"/>
                <a:chOff x="447830" y="2068048"/>
                <a:chExt cx="720707" cy="1238864"/>
              </a:xfrm>
            </p:grpSpPr>
            <p:grpSp>
              <p:nvGrpSpPr>
                <p:cNvPr id="134" name="Group 54"/>
                <p:cNvGrpSpPr/>
                <p:nvPr/>
              </p:nvGrpSpPr>
              <p:grpSpPr>
                <a:xfrm>
                  <a:off x="638402" y="2068048"/>
                  <a:ext cx="352003" cy="1078822"/>
                  <a:chOff x="457201" y="2198452"/>
                  <a:chExt cx="352003" cy="1078822"/>
                </a:xfrm>
              </p:grpSpPr>
              <p:sp>
                <p:nvSpPr>
                  <p:cNvPr id="153" name="Can 152"/>
                  <p:cNvSpPr/>
                  <p:nvPr/>
                </p:nvSpPr>
                <p:spPr>
                  <a:xfrm>
                    <a:off x="457201" y="2198452"/>
                    <a:ext cx="352003" cy="1078822"/>
                  </a:xfrm>
                  <a:prstGeom prst="can">
                    <a:avLst/>
                  </a:pr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4" name="Oval 153"/>
                  <p:cNvSpPr/>
                  <p:nvPr/>
                </p:nvSpPr>
                <p:spPr>
                  <a:xfrm flipV="1">
                    <a:off x="519586" y="2215566"/>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5" name="Oval 154"/>
                  <p:cNvSpPr/>
                  <p:nvPr/>
                </p:nvSpPr>
                <p:spPr>
                  <a:xfrm flipV="1">
                    <a:off x="630522" y="2205167"/>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56" name="Oval 155"/>
                  <p:cNvSpPr/>
                  <p:nvPr/>
                </p:nvSpPr>
                <p:spPr>
                  <a:xfrm flipV="1">
                    <a:off x="577374" y="2238425"/>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7" name="Oval 156"/>
                  <p:cNvSpPr/>
                  <p:nvPr/>
                </p:nvSpPr>
                <p:spPr>
                  <a:xfrm flipV="1">
                    <a:off x="693289" y="2221779"/>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135" name="Group 55"/>
                <p:cNvGrpSpPr/>
                <p:nvPr/>
              </p:nvGrpSpPr>
              <p:grpSpPr>
                <a:xfrm>
                  <a:off x="816534" y="2152329"/>
                  <a:ext cx="352003" cy="1078822"/>
                  <a:chOff x="457201" y="2198452"/>
                  <a:chExt cx="352003" cy="1078822"/>
                </a:xfrm>
              </p:grpSpPr>
              <p:sp>
                <p:nvSpPr>
                  <p:cNvPr id="148" name="Can 147"/>
                  <p:cNvSpPr/>
                  <p:nvPr/>
                </p:nvSpPr>
                <p:spPr>
                  <a:xfrm>
                    <a:off x="457201" y="2198452"/>
                    <a:ext cx="352003" cy="1078822"/>
                  </a:xfrm>
                  <a:prstGeom prst="can">
                    <a:avLst/>
                  </a:pr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9" name="Oval 148"/>
                  <p:cNvSpPr/>
                  <p:nvPr/>
                </p:nvSpPr>
                <p:spPr>
                  <a:xfrm flipV="1">
                    <a:off x="519586" y="2215566"/>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0" name="Oval 149"/>
                  <p:cNvSpPr/>
                  <p:nvPr/>
                </p:nvSpPr>
                <p:spPr>
                  <a:xfrm flipV="1">
                    <a:off x="630522" y="2205167"/>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51" name="Oval 150"/>
                  <p:cNvSpPr/>
                  <p:nvPr/>
                </p:nvSpPr>
                <p:spPr>
                  <a:xfrm flipV="1">
                    <a:off x="577374" y="2238425"/>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2" name="Oval 151"/>
                  <p:cNvSpPr/>
                  <p:nvPr/>
                </p:nvSpPr>
                <p:spPr>
                  <a:xfrm flipV="1">
                    <a:off x="693289" y="2221779"/>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136" name="Group 56"/>
                <p:cNvGrpSpPr/>
                <p:nvPr/>
              </p:nvGrpSpPr>
              <p:grpSpPr>
                <a:xfrm>
                  <a:off x="447830" y="2144262"/>
                  <a:ext cx="352003" cy="1078822"/>
                  <a:chOff x="457201" y="2198452"/>
                  <a:chExt cx="352003" cy="1078822"/>
                </a:xfrm>
              </p:grpSpPr>
              <p:sp>
                <p:nvSpPr>
                  <p:cNvPr id="143" name="Can 142"/>
                  <p:cNvSpPr/>
                  <p:nvPr/>
                </p:nvSpPr>
                <p:spPr>
                  <a:xfrm>
                    <a:off x="457201" y="2198452"/>
                    <a:ext cx="352003" cy="1078822"/>
                  </a:xfrm>
                  <a:prstGeom prst="can">
                    <a:avLst/>
                  </a:pr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4" name="Oval 143"/>
                  <p:cNvSpPr/>
                  <p:nvPr/>
                </p:nvSpPr>
                <p:spPr>
                  <a:xfrm flipV="1">
                    <a:off x="519586" y="2215566"/>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5" name="Oval 144"/>
                  <p:cNvSpPr/>
                  <p:nvPr/>
                </p:nvSpPr>
                <p:spPr>
                  <a:xfrm flipV="1">
                    <a:off x="630522" y="2205167"/>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46" name="Oval 66"/>
                  <p:cNvSpPr/>
                  <p:nvPr/>
                </p:nvSpPr>
                <p:spPr>
                  <a:xfrm flipV="1">
                    <a:off x="577374" y="2238425"/>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7" name="Oval 146"/>
                  <p:cNvSpPr/>
                  <p:nvPr/>
                </p:nvSpPr>
                <p:spPr>
                  <a:xfrm flipV="1">
                    <a:off x="693289" y="2221779"/>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137" name="Group 57"/>
                <p:cNvGrpSpPr/>
                <p:nvPr/>
              </p:nvGrpSpPr>
              <p:grpSpPr>
                <a:xfrm>
                  <a:off x="637514" y="2228090"/>
                  <a:ext cx="352003" cy="1078822"/>
                  <a:chOff x="457201" y="2198452"/>
                  <a:chExt cx="352003" cy="1078822"/>
                </a:xfrm>
              </p:grpSpPr>
              <p:sp>
                <p:nvSpPr>
                  <p:cNvPr id="138" name="Can 137"/>
                  <p:cNvSpPr/>
                  <p:nvPr/>
                </p:nvSpPr>
                <p:spPr>
                  <a:xfrm>
                    <a:off x="457201" y="2198452"/>
                    <a:ext cx="352003" cy="1078822"/>
                  </a:xfrm>
                  <a:prstGeom prst="can">
                    <a:avLst/>
                  </a:pr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9" name="Oval 59"/>
                  <p:cNvSpPr/>
                  <p:nvPr/>
                </p:nvSpPr>
                <p:spPr>
                  <a:xfrm flipV="1">
                    <a:off x="519586" y="2215566"/>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0" name="Oval 139"/>
                  <p:cNvSpPr/>
                  <p:nvPr/>
                </p:nvSpPr>
                <p:spPr>
                  <a:xfrm flipV="1">
                    <a:off x="630522" y="2205167"/>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41" name="Oval 140"/>
                  <p:cNvSpPr/>
                  <p:nvPr/>
                </p:nvSpPr>
                <p:spPr>
                  <a:xfrm flipV="1">
                    <a:off x="577374" y="2238425"/>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2" name="Oval 141"/>
                  <p:cNvSpPr/>
                  <p:nvPr/>
                </p:nvSpPr>
                <p:spPr>
                  <a:xfrm flipV="1">
                    <a:off x="693289" y="2221779"/>
                    <a:ext cx="54769" cy="45719"/>
                  </a:xfrm>
                  <a:prstGeom prst="ellipse">
                    <a:avLst/>
                  </a:prstGeom>
                  <a:solidFill>
                    <a:srgbClr val="6FAC46"/>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sp>
            <p:nvSpPr>
              <p:cNvPr id="111" name="Can 110"/>
              <p:cNvSpPr/>
              <p:nvPr/>
            </p:nvSpPr>
            <p:spPr>
              <a:xfrm>
                <a:off x="3290863" y="839092"/>
                <a:ext cx="53644" cy="1146965"/>
              </a:xfrm>
              <a:prstGeom prst="can">
                <a:avLst/>
              </a:prstGeom>
              <a:solidFill>
                <a:srgbClr val="6FAC4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2" name="Can 111"/>
              <p:cNvSpPr/>
              <p:nvPr/>
            </p:nvSpPr>
            <p:spPr>
              <a:xfrm>
                <a:off x="3333443" y="845425"/>
                <a:ext cx="56983" cy="116857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3" name="Can 112"/>
              <p:cNvSpPr/>
              <p:nvPr/>
            </p:nvSpPr>
            <p:spPr>
              <a:xfrm>
                <a:off x="3400273" y="863009"/>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4" name="Can 81"/>
              <p:cNvSpPr/>
              <p:nvPr/>
            </p:nvSpPr>
            <p:spPr>
              <a:xfrm>
                <a:off x="3453859" y="871011"/>
                <a:ext cx="55654" cy="1163886"/>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5" name="Can 114"/>
              <p:cNvSpPr/>
              <p:nvPr/>
            </p:nvSpPr>
            <p:spPr>
              <a:xfrm>
                <a:off x="3523000" y="943298"/>
                <a:ext cx="53644" cy="1146965"/>
              </a:xfrm>
              <a:prstGeom prst="can">
                <a:avLst/>
              </a:prstGeom>
              <a:solidFill>
                <a:srgbClr val="6FAC4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6" name="Can 115"/>
              <p:cNvSpPr/>
              <p:nvPr/>
            </p:nvSpPr>
            <p:spPr>
              <a:xfrm>
                <a:off x="3574712" y="953143"/>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7" name="Can 116"/>
              <p:cNvSpPr/>
              <p:nvPr/>
            </p:nvSpPr>
            <p:spPr>
              <a:xfrm>
                <a:off x="3631100" y="960415"/>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8" name="Can 117"/>
              <p:cNvSpPr/>
              <p:nvPr/>
            </p:nvSpPr>
            <p:spPr>
              <a:xfrm>
                <a:off x="3692187" y="965066"/>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9" name="Can 118"/>
              <p:cNvSpPr/>
              <p:nvPr/>
            </p:nvSpPr>
            <p:spPr>
              <a:xfrm>
                <a:off x="3750922" y="957116"/>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0" name="Can 119"/>
              <p:cNvSpPr/>
              <p:nvPr/>
            </p:nvSpPr>
            <p:spPr>
              <a:xfrm>
                <a:off x="3804644" y="953142"/>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1" name="Can 120"/>
              <p:cNvSpPr/>
              <p:nvPr/>
            </p:nvSpPr>
            <p:spPr>
              <a:xfrm>
                <a:off x="3858967" y="936764"/>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2" name="Can 121"/>
              <p:cNvSpPr/>
              <p:nvPr/>
            </p:nvSpPr>
            <p:spPr>
              <a:xfrm>
                <a:off x="3912611" y="907505"/>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3" name="Can 122"/>
              <p:cNvSpPr/>
              <p:nvPr/>
            </p:nvSpPr>
            <p:spPr>
              <a:xfrm>
                <a:off x="3957534" y="863009"/>
                <a:ext cx="53644" cy="1191156"/>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4" name="Can 123"/>
              <p:cNvSpPr/>
              <p:nvPr/>
            </p:nvSpPr>
            <p:spPr>
              <a:xfrm>
                <a:off x="4006830" y="862370"/>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5" name="Can 124"/>
              <p:cNvSpPr/>
              <p:nvPr/>
            </p:nvSpPr>
            <p:spPr>
              <a:xfrm>
                <a:off x="4060474" y="847294"/>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6" name="Can 125"/>
              <p:cNvSpPr/>
              <p:nvPr/>
            </p:nvSpPr>
            <p:spPr>
              <a:xfrm>
                <a:off x="4091039" y="826703"/>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7" name="Freeform 126"/>
              <p:cNvSpPr/>
              <p:nvPr/>
            </p:nvSpPr>
            <p:spPr>
              <a:xfrm>
                <a:off x="3505608" y="1111262"/>
                <a:ext cx="440781" cy="100622"/>
              </a:xfrm>
              <a:custGeom>
                <a:avLst/>
                <a:gdLst>
                  <a:gd name="connsiteX0" fmla="*/ 0 w 375661"/>
                  <a:gd name="connsiteY0" fmla="*/ 78627 h 84451"/>
                  <a:gd name="connsiteX1" fmla="*/ 11649 w 375661"/>
                  <a:gd name="connsiteY1" fmla="*/ 64066 h 84451"/>
                  <a:gd name="connsiteX2" fmla="*/ 20385 w 375661"/>
                  <a:gd name="connsiteY2" fmla="*/ 61154 h 84451"/>
                  <a:gd name="connsiteX3" fmla="*/ 34945 w 375661"/>
                  <a:gd name="connsiteY3" fmla="*/ 46593 h 84451"/>
                  <a:gd name="connsiteX4" fmla="*/ 37858 w 375661"/>
                  <a:gd name="connsiteY4" fmla="*/ 37857 h 84451"/>
                  <a:gd name="connsiteX5" fmla="*/ 46594 w 375661"/>
                  <a:gd name="connsiteY5" fmla="*/ 34945 h 84451"/>
                  <a:gd name="connsiteX6" fmla="*/ 64066 w 375661"/>
                  <a:gd name="connsiteY6" fmla="*/ 26209 h 84451"/>
                  <a:gd name="connsiteX7" fmla="*/ 72803 w 375661"/>
                  <a:gd name="connsiteY7" fmla="*/ 29121 h 84451"/>
                  <a:gd name="connsiteX8" fmla="*/ 78627 w 375661"/>
                  <a:gd name="connsiteY8" fmla="*/ 37857 h 84451"/>
                  <a:gd name="connsiteX9" fmla="*/ 93187 w 375661"/>
                  <a:gd name="connsiteY9" fmla="*/ 52418 h 84451"/>
                  <a:gd name="connsiteX10" fmla="*/ 99012 w 375661"/>
                  <a:gd name="connsiteY10" fmla="*/ 58242 h 84451"/>
                  <a:gd name="connsiteX11" fmla="*/ 110660 w 375661"/>
                  <a:gd name="connsiteY11" fmla="*/ 72802 h 84451"/>
                  <a:gd name="connsiteX12" fmla="*/ 116484 w 375661"/>
                  <a:gd name="connsiteY12" fmla="*/ 78627 h 84451"/>
                  <a:gd name="connsiteX13" fmla="*/ 133957 w 375661"/>
                  <a:gd name="connsiteY13" fmla="*/ 84451 h 84451"/>
                  <a:gd name="connsiteX14" fmla="*/ 180551 w 375661"/>
                  <a:gd name="connsiteY14" fmla="*/ 78627 h 84451"/>
                  <a:gd name="connsiteX15" fmla="*/ 192199 w 375661"/>
                  <a:gd name="connsiteY15" fmla="*/ 75714 h 84451"/>
                  <a:gd name="connsiteX16" fmla="*/ 206759 w 375661"/>
                  <a:gd name="connsiteY16" fmla="*/ 64066 h 84451"/>
                  <a:gd name="connsiteX17" fmla="*/ 235880 w 375661"/>
                  <a:gd name="connsiteY17" fmla="*/ 55330 h 84451"/>
                  <a:gd name="connsiteX18" fmla="*/ 244617 w 375661"/>
                  <a:gd name="connsiteY18" fmla="*/ 49506 h 84451"/>
                  <a:gd name="connsiteX19" fmla="*/ 256265 w 375661"/>
                  <a:gd name="connsiteY19" fmla="*/ 34945 h 84451"/>
                  <a:gd name="connsiteX20" fmla="*/ 259177 w 375661"/>
                  <a:gd name="connsiteY20" fmla="*/ 5824 h 84451"/>
                  <a:gd name="connsiteX21" fmla="*/ 276650 w 375661"/>
                  <a:gd name="connsiteY21" fmla="*/ 0 h 84451"/>
                  <a:gd name="connsiteX22" fmla="*/ 308683 w 375661"/>
                  <a:gd name="connsiteY22" fmla="*/ 2912 h 84451"/>
                  <a:gd name="connsiteX23" fmla="*/ 311595 w 375661"/>
                  <a:gd name="connsiteY23" fmla="*/ 11648 h 84451"/>
                  <a:gd name="connsiteX24" fmla="*/ 308683 w 375661"/>
                  <a:gd name="connsiteY24" fmla="*/ 26209 h 84451"/>
                  <a:gd name="connsiteX25" fmla="*/ 294122 w 375661"/>
                  <a:gd name="connsiteY25" fmla="*/ 40769 h 84451"/>
                  <a:gd name="connsiteX26" fmla="*/ 305771 w 375661"/>
                  <a:gd name="connsiteY26" fmla="*/ 61154 h 84451"/>
                  <a:gd name="connsiteX27" fmla="*/ 317419 w 375661"/>
                  <a:gd name="connsiteY27" fmla="*/ 64066 h 84451"/>
                  <a:gd name="connsiteX28" fmla="*/ 323244 w 375661"/>
                  <a:gd name="connsiteY28" fmla="*/ 69890 h 84451"/>
                  <a:gd name="connsiteX29" fmla="*/ 337804 w 375661"/>
                  <a:gd name="connsiteY29" fmla="*/ 55330 h 84451"/>
                  <a:gd name="connsiteX30" fmla="*/ 340716 w 375661"/>
                  <a:gd name="connsiteY30" fmla="*/ 46593 h 84451"/>
                  <a:gd name="connsiteX31" fmla="*/ 369837 w 375661"/>
                  <a:gd name="connsiteY31" fmla="*/ 43681 h 84451"/>
                  <a:gd name="connsiteX32" fmla="*/ 375661 w 375661"/>
                  <a:gd name="connsiteY32" fmla="*/ 34945 h 84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75661" h="84451">
                    <a:moveTo>
                      <a:pt x="0" y="78627"/>
                    </a:moveTo>
                    <a:cubicBezTo>
                      <a:pt x="3883" y="73773"/>
                      <a:pt x="6930" y="68111"/>
                      <a:pt x="11649" y="64066"/>
                    </a:cubicBezTo>
                    <a:cubicBezTo>
                      <a:pt x="13980" y="62068"/>
                      <a:pt x="17929" y="62996"/>
                      <a:pt x="20385" y="61154"/>
                    </a:cubicBezTo>
                    <a:cubicBezTo>
                      <a:pt x="25876" y="57036"/>
                      <a:pt x="34945" y="46593"/>
                      <a:pt x="34945" y="46593"/>
                    </a:cubicBezTo>
                    <a:cubicBezTo>
                      <a:pt x="35916" y="43681"/>
                      <a:pt x="35687" y="40027"/>
                      <a:pt x="37858" y="37857"/>
                    </a:cubicBezTo>
                    <a:cubicBezTo>
                      <a:pt x="40029" y="35687"/>
                      <a:pt x="43849" y="36318"/>
                      <a:pt x="46594" y="34945"/>
                    </a:cubicBezTo>
                    <a:cubicBezTo>
                      <a:pt x="69174" y="23655"/>
                      <a:pt x="42108" y="33528"/>
                      <a:pt x="64066" y="26209"/>
                    </a:cubicBezTo>
                    <a:cubicBezTo>
                      <a:pt x="66978" y="27180"/>
                      <a:pt x="70406" y="27203"/>
                      <a:pt x="72803" y="29121"/>
                    </a:cubicBezTo>
                    <a:cubicBezTo>
                      <a:pt x="75536" y="31307"/>
                      <a:pt x="76322" y="35223"/>
                      <a:pt x="78627" y="37857"/>
                    </a:cubicBezTo>
                    <a:cubicBezTo>
                      <a:pt x="83147" y="43023"/>
                      <a:pt x="88333" y="47564"/>
                      <a:pt x="93187" y="52418"/>
                    </a:cubicBezTo>
                    <a:lnTo>
                      <a:pt x="99012" y="58242"/>
                    </a:lnTo>
                    <a:cubicBezTo>
                      <a:pt x="103631" y="72100"/>
                      <a:pt x="98685" y="63221"/>
                      <a:pt x="110660" y="72802"/>
                    </a:cubicBezTo>
                    <a:cubicBezTo>
                      <a:pt x="112804" y="74517"/>
                      <a:pt x="114028" y="77399"/>
                      <a:pt x="116484" y="78627"/>
                    </a:cubicBezTo>
                    <a:cubicBezTo>
                      <a:pt x="121975" y="81373"/>
                      <a:pt x="133957" y="84451"/>
                      <a:pt x="133957" y="84451"/>
                    </a:cubicBezTo>
                    <a:cubicBezTo>
                      <a:pt x="149488" y="82510"/>
                      <a:pt x="165072" y="80949"/>
                      <a:pt x="180551" y="78627"/>
                    </a:cubicBezTo>
                    <a:cubicBezTo>
                      <a:pt x="184509" y="78033"/>
                      <a:pt x="188700" y="77658"/>
                      <a:pt x="192199" y="75714"/>
                    </a:cubicBezTo>
                    <a:cubicBezTo>
                      <a:pt x="197632" y="72695"/>
                      <a:pt x="201303" y="67042"/>
                      <a:pt x="206759" y="64066"/>
                    </a:cubicBezTo>
                    <a:cubicBezTo>
                      <a:pt x="212757" y="60794"/>
                      <a:pt x="228231" y="57242"/>
                      <a:pt x="235880" y="55330"/>
                    </a:cubicBezTo>
                    <a:cubicBezTo>
                      <a:pt x="238792" y="53389"/>
                      <a:pt x="241884" y="51692"/>
                      <a:pt x="244617" y="49506"/>
                    </a:cubicBezTo>
                    <a:cubicBezTo>
                      <a:pt x="250543" y="44765"/>
                      <a:pt x="251943" y="41429"/>
                      <a:pt x="256265" y="34945"/>
                    </a:cubicBezTo>
                    <a:cubicBezTo>
                      <a:pt x="257236" y="25238"/>
                      <a:pt x="254261" y="14250"/>
                      <a:pt x="259177" y="5824"/>
                    </a:cubicBezTo>
                    <a:cubicBezTo>
                      <a:pt x="262270" y="521"/>
                      <a:pt x="276650" y="0"/>
                      <a:pt x="276650" y="0"/>
                    </a:cubicBezTo>
                    <a:cubicBezTo>
                      <a:pt x="287328" y="971"/>
                      <a:pt x="298511" y="-478"/>
                      <a:pt x="308683" y="2912"/>
                    </a:cubicBezTo>
                    <a:cubicBezTo>
                      <a:pt x="311595" y="3883"/>
                      <a:pt x="311595" y="8578"/>
                      <a:pt x="311595" y="11648"/>
                    </a:cubicBezTo>
                    <a:cubicBezTo>
                      <a:pt x="311595" y="16598"/>
                      <a:pt x="311230" y="21965"/>
                      <a:pt x="308683" y="26209"/>
                    </a:cubicBezTo>
                    <a:cubicBezTo>
                      <a:pt x="305152" y="32095"/>
                      <a:pt x="294122" y="40769"/>
                      <a:pt x="294122" y="40769"/>
                    </a:cubicBezTo>
                    <a:cubicBezTo>
                      <a:pt x="296628" y="50792"/>
                      <a:pt x="295651" y="55371"/>
                      <a:pt x="305771" y="61154"/>
                    </a:cubicBezTo>
                    <a:cubicBezTo>
                      <a:pt x="309246" y="63140"/>
                      <a:pt x="313536" y="63095"/>
                      <a:pt x="317419" y="64066"/>
                    </a:cubicBezTo>
                    <a:cubicBezTo>
                      <a:pt x="319361" y="66007"/>
                      <a:pt x="320552" y="69352"/>
                      <a:pt x="323244" y="69890"/>
                    </a:cubicBezTo>
                    <a:cubicBezTo>
                      <a:pt x="332722" y="71786"/>
                      <a:pt x="335381" y="60983"/>
                      <a:pt x="337804" y="55330"/>
                    </a:cubicBezTo>
                    <a:cubicBezTo>
                      <a:pt x="339013" y="52508"/>
                      <a:pt x="337831" y="47642"/>
                      <a:pt x="340716" y="46593"/>
                    </a:cubicBezTo>
                    <a:cubicBezTo>
                      <a:pt x="349884" y="43259"/>
                      <a:pt x="360130" y="44652"/>
                      <a:pt x="369837" y="43681"/>
                    </a:cubicBezTo>
                    <a:lnTo>
                      <a:pt x="375661" y="34945"/>
                    </a:ln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8" name="Freeform 127"/>
              <p:cNvSpPr/>
              <p:nvPr/>
            </p:nvSpPr>
            <p:spPr>
              <a:xfrm rot="19554313">
                <a:off x="3886464" y="1142800"/>
                <a:ext cx="273400" cy="175158"/>
              </a:xfrm>
              <a:custGeom>
                <a:avLst/>
                <a:gdLst>
                  <a:gd name="connsiteX0" fmla="*/ 0 w 233008"/>
                  <a:gd name="connsiteY0" fmla="*/ 139781 h 147008"/>
                  <a:gd name="connsiteX1" fmla="*/ 8736 w 233008"/>
                  <a:gd name="connsiteY1" fmla="*/ 122309 h 147008"/>
                  <a:gd name="connsiteX2" fmla="*/ 11648 w 233008"/>
                  <a:gd name="connsiteY2" fmla="*/ 113572 h 147008"/>
                  <a:gd name="connsiteX3" fmla="*/ 20385 w 233008"/>
                  <a:gd name="connsiteY3" fmla="*/ 107748 h 147008"/>
                  <a:gd name="connsiteX4" fmla="*/ 23297 w 233008"/>
                  <a:gd name="connsiteY4" fmla="*/ 99012 h 147008"/>
                  <a:gd name="connsiteX5" fmla="*/ 61154 w 233008"/>
                  <a:gd name="connsiteY5" fmla="*/ 99012 h 147008"/>
                  <a:gd name="connsiteX6" fmla="*/ 64066 w 233008"/>
                  <a:gd name="connsiteY6" fmla="*/ 107748 h 147008"/>
                  <a:gd name="connsiteX7" fmla="*/ 69890 w 233008"/>
                  <a:gd name="connsiteY7" fmla="*/ 116484 h 147008"/>
                  <a:gd name="connsiteX8" fmla="*/ 81539 w 233008"/>
                  <a:gd name="connsiteY8" fmla="*/ 145606 h 147008"/>
                  <a:gd name="connsiteX9" fmla="*/ 136869 w 233008"/>
                  <a:gd name="connsiteY9" fmla="*/ 142693 h 147008"/>
                  <a:gd name="connsiteX10" fmla="*/ 148517 w 233008"/>
                  <a:gd name="connsiteY10" fmla="*/ 110660 h 147008"/>
                  <a:gd name="connsiteX11" fmla="*/ 203847 w 233008"/>
                  <a:gd name="connsiteY11" fmla="*/ 104836 h 147008"/>
                  <a:gd name="connsiteX12" fmla="*/ 221320 w 233008"/>
                  <a:gd name="connsiteY12" fmla="*/ 93188 h 147008"/>
                  <a:gd name="connsiteX13" fmla="*/ 215495 w 233008"/>
                  <a:gd name="connsiteY13" fmla="*/ 84451 h 147008"/>
                  <a:gd name="connsiteX14" fmla="*/ 200935 w 233008"/>
                  <a:gd name="connsiteY14" fmla="*/ 75715 h 147008"/>
                  <a:gd name="connsiteX15" fmla="*/ 186374 w 233008"/>
                  <a:gd name="connsiteY15" fmla="*/ 64067 h 147008"/>
                  <a:gd name="connsiteX16" fmla="*/ 189286 w 233008"/>
                  <a:gd name="connsiteY16" fmla="*/ 52418 h 147008"/>
                  <a:gd name="connsiteX17" fmla="*/ 198023 w 233008"/>
                  <a:gd name="connsiteY17" fmla="*/ 49506 h 147008"/>
                  <a:gd name="connsiteX18" fmla="*/ 221320 w 233008"/>
                  <a:gd name="connsiteY18" fmla="*/ 32034 h 147008"/>
                  <a:gd name="connsiteX19" fmla="*/ 224232 w 233008"/>
                  <a:gd name="connsiteY19" fmla="*/ 23297 h 147008"/>
                  <a:gd name="connsiteX20" fmla="*/ 230056 w 233008"/>
                  <a:gd name="connsiteY20" fmla="*/ 14561 h 147008"/>
                  <a:gd name="connsiteX21" fmla="*/ 232968 w 233008"/>
                  <a:gd name="connsiteY21" fmla="*/ 0 h 1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3008" h="147008">
                    <a:moveTo>
                      <a:pt x="0" y="139781"/>
                    </a:moveTo>
                    <a:cubicBezTo>
                      <a:pt x="2912" y="133957"/>
                      <a:pt x="6092" y="128259"/>
                      <a:pt x="8736" y="122309"/>
                    </a:cubicBezTo>
                    <a:cubicBezTo>
                      <a:pt x="9983" y="119504"/>
                      <a:pt x="9730" y="115969"/>
                      <a:pt x="11648" y="113572"/>
                    </a:cubicBezTo>
                    <a:cubicBezTo>
                      <a:pt x="13834" y="110839"/>
                      <a:pt x="17473" y="109689"/>
                      <a:pt x="20385" y="107748"/>
                    </a:cubicBezTo>
                    <a:cubicBezTo>
                      <a:pt x="21356" y="104836"/>
                      <a:pt x="20632" y="100535"/>
                      <a:pt x="23297" y="99012"/>
                    </a:cubicBezTo>
                    <a:cubicBezTo>
                      <a:pt x="33802" y="93009"/>
                      <a:pt x="50894" y="97546"/>
                      <a:pt x="61154" y="99012"/>
                    </a:cubicBezTo>
                    <a:cubicBezTo>
                      <a:pt x="62125" y="101924"/>
                      <a:pt x="62693" y="105003"/>
                      <a:pt x="64066" y="107748"/>
                    </a:cubicBezTo>
                    <a:cubicBezTo>
                      <a:pt x="65631" y="110878"/>
                      <a:pt x="69041" y="113089"/>
                      <a:pt x="69890" y="116484"/>
                    </a:cubicBezTo>
                    <a:cubicBezTo>
                      <a:pt x="77574" y="147222"/>
                      <a:pt x="62915" y="139397"/>
                      <a:pt x="81539" y="145606"/>
                    </a:cubicBezTo>
                    <a:cubicBezTo>
                      <a:pt x="99982" y="144635"/>
                      <a:pt x="120350" y="150953"/>
                      <a:pt x="136869" y="142693"/>
                    </a:cubicBezTo>
                    <a:cubicBezTo>
                      <a:pt x="166859" y="127698"/>
                      <a:pt x="121840" y="115510"/>
                      <a:pt x="148517" y="110660"/>
                    </a:cubicBezTo>
                    <a:cubicBezTo>
                      <a:pt x="166763" y="107343"/>
                      <a:pt x="185404" y="106777"/>
                      <a:pt x="203847" y="104836"/>
                    </a:cubicBezTo>
                    <a:cubicBezTo>
                      <a:pt x="203888" y="104815"/>
                      <a:pt x="221320" y="97634"/>
                      <a:pt x="221320" y="93188"/>
                    </a:cubicBezTo>
                    <a:cubicBezTo>
                      <a:pt x="221320" y="89688"/>
                      <a:pt x="218153" y="86729"/>
                      <a:pt x="215495" y="84451"/>
                    </a:cubicBezTo>
                    <a:cubicBezTo>
                      <a:pt x="211198" y="80768"/>
                      <a:pt x="205735" y="78715"/>
                      <a:pt x="200935" y="75715"/>
                    </a:cubicBezTo>
                    <a:cubicBezTo>
                      <a:pt x="191140" y="69593"/>
                      <a:pt x="193713" y="71405"/>
                      <a:pt x="186374" y="64067"/>
                    </a:cubicBezTo>
                    <a:cubicBezTo>
                      <a:pt x="187345" y="60184"/>
                      <a:pt x="186786" y="55543"/>
                      <a:pt x="189286" y="52418"/>
                    </a:cubicBezTo>
                    <a:cubicBezTo>
                      <a:pt x="191204" y="50021"/>
                      <a:pt x="195339" y="50997"/>
                      <a:pt x="198023" y="49506"/>
                    </a:cubicBezTo>
                    <a:cubicBezTo>
                      <a:pt x="212838" y="41276"/>
                      <a:pt x="212484" y="40869"/>
                      <a:pt x="221320" y="32034"/>
                    </a:cubicBezTo>
                    <a:cubicBezTo>
                      <a:pt x="222291" y="29122"/>
                      <a:pt x="222859" y="26043"/>
                      <a:pt x="224232" y="23297"/>
                    </a:cubicBezTo>
                    <a:cubicBezTo>
                      <a:pt x="225797" y="20167"/>
                      <a:pt x="228491" y="17691"/>
                      <a:pt x="230056" y="14561"/>
                    </a:cubicBezTo>
                    <a:cubicBezTo>
                      <a:pt x="233582" y="7509"/>
                      <a:pt x="232968" y="6664"/>
                      <a:pt x="232968"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9" name="Freeform 128"/>
              <p:cNvSpPr/>
              <p:nvPr/>
            </p:nvSpPr>
            <p:spPr>
              <a:xfrm>
                <a:off x="3307764" y="991590"/>
                <a:ext cx="195350" cy="154009"/>
              </a:xfrm>
              <a:custGeom>
                <a:avLst/>
                <a:gdLst>
                  <a:gd name="connsiteX0" fmla="*/ 2943 w 113606"/>
                  <a:gd name="connsiteY0" fmla="*/ 0 h 87363"/>
                  <a:gd name="connsiteX1" fmla="*/ 2943 w 113606"/>
                  <a:gd name="connsiteY1" fmla="*/ 49506 h 87363"/>
                  <a:gd name="connsiteX2" fmla="*/ 11680 w 113606"/>
                  <a:gd name="connsiteY2" fmla="*/ 52418 h 87363"/>
                  <a:gd name="connsiteX3" fmla="*/ 32065 w 113606"/>
                  <a:gd name="connsiteY3" fmla="*/ 64066 h 87363"/>
                  <a:gd name="connsiteX4" fmla="*/ 49537 w 113606"/>
                  <a:gd name="connsiteY4" fmla="*/ 69890 h 87363"/>
                  <a:gd name="connsiteX5" fmla="*/ 52449 w 113606"/>
                  <a:gd name="connsiteY5" fmla="*/ 78627 h 87363"/>
                  <a:gd name="connsiteX6" fmla="*/ 84482 w 113606"/>
                  <a:gd name="connsiteY6" fmla="*/ 87363 h 87363"/>
                  <a:gd name="connsiteX7" fmla="*/ 101955 w 113606"/>
                  <a:gd name="connsiteY7" fmla="*/ 84451 h 87363"/>
                  <a:gd name="connsiteX8" fmla="*/ 107779 w 113606"/>
                  <a:gd name="connsiteY8" fmla="*/ 72802 h 87363"/>
                  <a:gd name="connsiteX9" fmla="*/ 110691 w 113606"/>
                  <a:gd name="connsiteY9" fmla="*/ 64066 h 87363"/>
                  <a:gd name="connsiteX10" fmla="*/ 113603 w 113606"/>
                  <a:gd name="connsiteY10" fmla="*/ 49506 h 87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606" h="87363">
                    <a:moveTo>
                      <a:pt x="2943" y="0"/>
                    </a:moveTo>
                    <a:cubicBezTo>
                      <a:pt x="2806" y="1639"/>
                      <a:pt x="-3611" y="39676"/>
                      <a:pt x="2943" y="49506"/>
                    </a:cubicBezTo>
                    <a:cubicBezTo>
                      <a:pt x="4646" y="52060"/>
                      <a:pt x="8768" y="51447"/>
                      <a:pt x="11680" y="52418"/>
                    </a:cubicBezTo>
                    <a:cubicBezTo>
                      <a:pt x="19562" y="57672"/>
                      <a:pt x="22826" y="60371"/>
                      <a:pt x="32065" y="64066"/>
                    </a:cubicBezTo>
                    <a:cubicBezTo>
                      <a:pt x="37765" y="66346"/>
                      <a:pt x="49537" y="69890"/>
                      <a:pt x="49537" y="69890"/>
                    </a:cubicBezTo>
                    <a:cubicBezTo>
                      <a:pt x="50508" y="72802"/>
                      <a:pt x="50531" y="76230"/>
                      <a:pt x="52449" y="78627"/>
                    </a:cubicBezTo>
                    <a:cubicBezTo>
                      <a:pt x="59790" y="87803"/>
                      <a:pt x="75394" y="86227"/>
                      <a:pt x="84482" y="87363"/>
                    </a:cubicBezTo>
                    <a:cubicBezTo>
                      <a:pt x="90306" y="86392"/>
                      <a:pt x="96948" y="87581"/>
                      <a:pt x="101955" y="84451"/>
                    </a:cubicBezTo>
                    <a:cubicBezTo>
                      <a:pt x="105636" y="82150"/>
                      <a:pt x="106069" y="76792"/>
                      <a:pt x="107779" y="72802"/>
                    </a:cubicBezTo>
                    <a:cubicBezTo>
                      <a:pt x="108988" y="69981"/>
                      <a:pt x="109848" y="67017"/>
                      <a:pt x="110691" y="64066"/>
                    </a:cubicBezTo>
                    <a:cubicBezTo>
                      <a:pt x="113838" y="53050"/>
                      <a:pt x="113603" y="56038"/>
                      <a:pt x="113603" y="49506"/>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0" name="Freeform 129"/>
              <p:cNvSpPr/>
              <p:nvPr/>
            </p:nvSpPr>
            <p:spPr>
              <a:xfrm>
                <a:off x="3290863" y="1486116"/>
                <a:ext cx="205016" cy="187366"/>
              </a:xfrm>
              <a:custGeom>
                <a:avLst/>
                <a:gdLst>
                  <a:gd name="connsiteX0" fmla="*/ 0 w 174727"/>
                  <a:gd name="connsiteY0" fmla="*/ 0 h 157254"/>
                  <a:gd name="connsiteX1" fmla="*/ 14561 w 174727"/>
                  <a:gd name="connsiteY1" fmla="*/ 8737 h 157254"/>
                  <a:gd name="connsiteX2" fmla="*/ 32034 w 174727"/>
                  <a:gd name="connsiteY2" fmla="*/ 20385 h 157254"/>
                  <a:gd name="connsiteX3" fmla="*/ 40770 w 174727"/>
                  <a:gd name="connsiteY3" fmla="*/ 37858 h 157254"/>
                  <a:gd name="connsiteX4" fmla="*/ 43682 w 174727"/>
                  <a:gd name="connsiteY4" fmla="*/ 55330 h 157254"/>
                  <a:gd name="connsiteX5" fmla="*/ 52418 w 174727"/>
                  <a:gd name="connsiteY5" fmla="*/ 61155 h 157254"/>
                  <a:gd name="connsiteX6" fmla="*/ 84451 w 174727"/>
                  <a:gd name="connsiteY6" fmla="*/ 66979 h 157254"/>
                  <a:gd name="connsiteX7" fmla="*/ 90276 w 174727"/>
                  <a:gd name="connsiteY7" fmla="*/ 84451 h 157254"/>
                  <a:gd name="connsiteX8" fmla="*/ 96100 w 174727"/>
                  <a:gd name="connsiteY8" fmla="*/ 93188 h 157254"/>
                  <a:gd name="connsiteX9" fmla="*/ 101924 w 174727"/>
                  <a:gd name="connsiteY9" fmla="*/ 110660 h 157254"/>
                  <a:gd name="connsiteX10" fmla="*/ 107748 w 174727"/>
                  <a:gd name="connsiteY10" fmla="*/ 128133 h 157254"/>
                  <a:gd name="connsiteX11" fmla="*/ 110660 w 174727"/>
                  <a:gd name="connsiteY11" fmla="*/ 136869 h 157254"/>
                  <a:gd name="connsiteX12" fmla="*/ 113572 w 174727"/>
                  <a:gd name="connsiteY12" fmla="*/ 148518 h 157254"/>
                  <a:gd name="connsiteX13" fmla="*/ 131045 w 174727"/>
                  <a:gd name="connsiteY13" fmla="*/ 154342 h 157254"/>
                  <a:gd name="connsiteX14" fmla="*/ 139781 w 174727"/>
                  <a:gd name="connsiteY14" fmla="*/ 157254 h 157254"/>
                  <a:gd name="connsiteX15" fmla="*/ 145606 w 174727"/>
                  <a:gd name="connsiteY15" fmla="*/ 151430 h 157254"/>
                  <a:gd name="connsiteX16" fmla="*/ 148518 w 174727"/>
                  <a:gd name="connsiteY16" fmla="*/ 136869 h 157254"/>
                  <a:gd name="connsiteX17" fmla="*/ 163078 w 174727"/>
                  <a:gd name="connsiteY17" fmla="*/ 133957 h 157254"/>
                  <a:gd name="connsiteX18" fmla="*/ 160166 w 174727"/>
                  <a:gd name="connsiteY18" fmla="*/ 113572 h 157254"/>
                  <a:gd name="connsiteX19" fmla="*/ 157254 w 174727"/>
                  <a:gd name="connsiteY19" fmla="*/ 104836 h 157254"/>
                  <a:gd name="connsiteX20" fmla="*/ 163078 w 174727"/>
                  <a:gd name="connsiteY20" fmla="*/ 81539 h 157254"/>
                  <a:gd name="connsiteX21" fmla="*/ 168902 w 174727"/>
                  <a:gd name="connsiteY21" fmla="*/ 72803 h 157254"/>
                  <a:gd name="connsiteX22" fmla="*/ 174727 w 174727"/>
                  <a:gd name="connsiteY22" fmla="*/ 55330 h 15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4727" h="157254">
                    <a:moveTo>
                      <a:pt x="0" y="0"/>
                    </a:moveTo>
                    <a:cubicBezTo>
                      <a:pt x="4854" y="2912"/>
                      <a:pt x="9786" y="5698"/>
                      <a:pt x="14561" y="8737"/>
                    </a:cubicBezTo>
                    <a:cubicBezTo>
                      <a:pt x="20467" y="12495"/>
                      <a:pt x="32034" y="20385"/>
                      <a:pt x="32034" y="20385"/>
                    </a:cubicBezTo>
                    <a:cubicBezTo>
                      <a:pt x="37271" y="28240"/>
                      <a:pt x="38760" y="28814"/>
                      <a:pt x="40770" y="37858"/>
                    </a:cubicBezTo>
                    <a:cubicBezTo>
                      <a:pt x="42051" y="43622"/>
                      <a:pt x="41042" y="50049"/>
                      <a:pt x="43682" y="55330"/>
                    </a:cubicBezTo>
                    <a:cubicBezTo>
                      <a:pt x="45247" y="58460"/>
                      <a:pt x="49141" y="59926"/>
                      <a:pt x="52418" y="61155"/>
                    </a:cubicBezTo>
                    <a:cubicBezTo>
                      <a:pt x="55672" y="62375"/>
                      <a:pt x="82490" y="66652"/>
                      <a:pt x="84451" y="66979"/>
                    </a:cubicBezTo>
                    <a:cubicBezTo>
                      <a:pt x="86393" y="72803"/>
                      <a:pt x="86871" y="79343"/>
                      <a:pt x="90276" y="84451"/>
                    </a:cubicBezTo>
                    <a:cubicBezTo>
                      <a:pt x="92217" y="87363"/>
                      <a:pt x="94679" y="89990"/>
                      <a:pt x="96100" y="93188"/>
                    </a:cubicBezTo>
                    <a:cubicBezTo>
                      <a:pt x="98593" y="98798"/>
                      <a:pt x="99983" y="104836"/>
                      <a:pt x="101924" y="110660"/>
                    </a:cubicBezTo>
                    <a:lnTo>
                      <a:pt x="107748" y="128133"/>
                    </a:lnTo>
                    <a:cubicBezTo>
                      <a:pt x="108719" y="131045"/>
                      <a:pt x="109916" y="133891"/>
                      <a:pt x="110660" y="136869"/>
                    </a:cubicBezTo>
                    <a:cubicBezTo>
                      <a:pt x="111631" y="140752"/>
                      <a:pt x="110533" y="145913"/>
                      <a:pt x="113572" y="148518"/>
                    </a:cubicBezTo>
                    <a:cubicBezTo>
                      <a:pt x="118233" y="152513"/>
                      <a:pt x="125221" y="152401"/>
                      <a:pt x="131045" y="154342"/>
                    </a:cubicBezTo>
                    <a:lnTo>
                      <a:pt x="139781" y="157254"/>
                    </a:lnTo>
                    <a:cubicBezTo>
                      <a:pt x="141723" y="155313"/>
                      <a:pt x="144524" y="153954"/>
                      <a:pt x="145606" y="151430"/>
                    </a:cubicBezTo>
                    <a:cubicBezTo>
                      <a:pt x="147556" y="146880"/>
                      <a:pt x="145018" y="140369"/>
                      <a:pt x="148518" y="136869"/>
                    </a:cubicBezTo>
                    <a:cubicBezTo>
                      <a:pt x="152018" y="133369"/>
                      <a:pt x="158225" y="134928"/>
                      <a:pt x="163078" y="133957"/>
                    </a:cubicBezTo>
                    <a:cubicBezTo>
                      <a:pt x="162107" y="127162"/>
                      <a:pt x="161512" y="120303"/>
                      <a:pt x="160166" y="113572"/>
                    </a:cubicBezTo>
                    <a:cubicBezTo>
                      <a:pt x="159564" y="110562"/>
                      <a:pt x="157254" y="107906"/>
                      <a:pt x="157254" y="104836"/>
                    </a:cubicBezTo>
                    <a:cubicBezTo>
                      <a:pt x="157254" y="101514"/>
                      <a:pt x="160781" y="86134"/>
                      <a:pt x="163078" y="81539"/>
                    </a:cubicBezTo>
                    <a:cubicBezTo>
                      <a:pt x="164643" y="78409"/>
                      <a:pt x="166961" y="75715"/>
                      <a:pt x="168902" y="72803"/>
                    </a:cubicBezTo>
                    <a:cubicBezTo>
                      <a:pt x="172083" y="56896"/>
                      <a:pt x="168313" y="61741"/>
                      <a:pt x="174727" y="5533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1" name="Freeform 130"/>
              <p:cNvSpPr/>
              <p:nvPr/>
            </p:nvSpPr>
            <p:spPr>
              <a:xfrm>
                <a:off x="3564615" y="1513389"/>
                <a:ext cx="215266" cy="121440"/>
              </a:xfrm>
              <a:custGeom>
                <a:avLst/>
                <a:gdLst>
                  <a:gd name="connsiteX0" fmla="*/ 0 w 183463"/>
                  <a:gd name="connsiteY0" fmla="*/ 90275 h 101923"/>
                  <a:gd name="connsiteX1" fmla="*/ 14561 w 183463"/>
                  <a:gd name="connsiteY1" fmla="*/ 81539 h 101923"/>
                  <a:gd name="connsiteX2" fmla="*/ 49506 w 183463"/>
                  <a:gd name="connsiteY2" fmla="*/ 81539 h 101923"/>
                  <a:gd name="connsiteX3" fmla="*/ 66979 w 183463"/>
                  <a:gd name="connsiteY3" fmla="*/ 87363 h 101923"/>
                  <a:gd name="connsiteX4" fmla="*/ 75715 w 183463"/>
                  <a:gd name="connsiteY4" fmla="*/ 90275 h 101923"/>
                  <a:gd name="connsiteX5" fmla="*/ 93187 w 183463"/>
                  <a:gd name="connsiteY5" fmla="*/ 101923 h 101923"/>
                  <a:gd name="connsiteX6" fmla="*/ 99012 w 183463"/>
                  <a:gd name="connsiteY6" fmla="*/ 93187 h 101923"/>
                  <a:gd name="connsiteX7" fmla="*/ 107748 w 183463"/>
                  <a:gd name="connsiteY7" fmla="*/ 81539 h 101923"/>
                  <a:gd name="connsiteX8" fmla="*/ 119396 w 183463"/>
                  <a:gd name="connsiteY8" fmla="*/ 64066 h 101923"/>
                  <a:gd name="connsiteX9" fmla="*/ 116484 w 183463"/>
                  <a:gd name="connsiteY9" fmla="*/ 46593 h 101923"/>
                  <a:gd name="connsiteX10" fmla="*/ 107748 w 183463"/>
                  <a:gd name="connsiteY10" fmla="*/ 40769 h 101923"/>
                  <a:gd name="connsiteX11" fmla="*/ 99012 w 183463"/>
                  <a:gd name="connsiteY11" fmla="*/ 32033 h 101923"/>
                  <a:gd name="connsiteX12" fmla="*/ 107748 w 183463"/>
                  <a:gd name="connsiteY12" fmla="*/ 8736 h 101923"/>
                  <a:gd name="connsiteX13" fmla="*/ 125221 w 183463"/>
                  <a:gd name="connsiteY13" fmla="*/ 2912 h 101923"/>
                  <a:gd name="connsiteX14" fmla="*/ 133957 w 183463"/>
                  <a:gd name="connsiteY14" fmla="*/ 0 h 101923"/>
                  <a:gd name="connsiteX15" fmla="*/ 131045 w 183463"/>
                  <a:gd name="connsiteY15" fmla="*/ 14560 h 101923"/>
                  <a:gd name="connsiteX16" fmla="*/ 128133 w 183463"/>
                  <a:gd name="connsiteY16" fmla="*/ 23297 h 101923"/>
                  <a:gd name="connsiteX17" fmla="*/ 145605 w 183463"/>
                  <a:gd name="connsiteY17" fmla="*/ 29121 h 101923"/>
                  <a:gd name="connsiteX18" fmla="*/ 148517 w 183463"/>
                  <a:gd name="connsiteY18" fmla="*/ 37857 h 101923"/>
                  <a:gd name="connsiteX19" fmla="*/ 165990 w 183463"/>
                  <a:gd name="connsiteY19" fmla="*/ 40769 h 101923"/>
                  <a:gd name="connsiteX20" fmla="*/ 180551 w 183463"/>
                  <a:gd name="connsiteY20" fmla="*/ 29121 h 101923"/>
                  <a:gd name="connsiteX21" fmla="*/ 183463 w 183463"/>
                  <a:gd name="connsiteY21" fmla="*/ 17472 h 101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3463" h="101923">
                    <a:moveTo>
                      <a:pt x="0" y="90275"/>
                    </a:moveTo>
                    <a:cubicBezTo>
                      <a:pt x="4854" y="87363"/>
                      <a:pt x="9242" y="83473"/>
                      <a:pt x="14561" y="81539"/>
                    </a:cubicBezTo>
                    <a:cubicBezTo>
                      <a:pt x="29205" y="76214"/>
                      <a:pt x="34862" y="79099"/>
                      <a:pt x="49506" y="81539"/>
                    </a:cubicBezTo>
                    <a:lnTo>
                      <a:pt x="66979" y="87363"/>
                    </a:lnTo>
                    <a:cubicBezTo>
                      <a:pt x="69891" y="88334"/>
                      <a:pt x="73161" y="88572"/>
                      <a:pt x="75715" y="90275"/>
                    </a:cubicBezTo>
                    <a:lnTo>
                      <a:pt x="93187" y="101923"/>
                    </a:lnTo>
                    <a:cubicBezTo>
                      <a:pt x="95129" y="99011"/>
                      <a:pt x="96978" y="96035"/>
                      <a:pt x="99012" y="93187"/>
                    </a:cubicBezTo>
                    <a:cubicBezTo>
                      <a:pt x="101833" y="89238"/>
                      <a:pt x="105340" y="85753"/>
                      <a:pt x="107748" y="81539"/>
                    </a:cubicBezTo>
                    <a:cubicBezTo>
                      <a:pt x="118986" y="61871"/>
                      <a:pt x="99066" y="84396"/>
                      <a:pt x="119396" y="64066"/>
                    </a:cubicBezTo>
                    <a:cubicBezTo>
                      <a:pt x="118425" y="58242"/>
                      <a:pt x="119125" y="51874"/>
                      <a:pt x="116484" y="46593"/>
                    </a:cubicBezTo>
                    <a:cubicBezTo>
                      <a:pt x="114919" y="43463"/>
                      <a:pt x="110437" y="43010"/>
                      <a:pt x="107748" y="40769"/>
                    </a:cubicBezTo>
                    <a:cubicBezTo>
                      <a:pt x="104584" y="38133"/>
                      <a:pt x="101924" y="34945"/>
                      <a:pt x="99012" y="32033"/>
                    </a:cubicBezTo>
                    <a:cubicBezTo>
                      <a:pt x="100186" y="26160"/>
                      <a:pt x="100892" y="13021"/>
                      <a:pt x="107748" y="8736"/>
                    </a:cubicBezTo>
                    <a:cubicBezTo>
                      <a:pt x="112954" y="5482"/>
                      <a:pt x="119397" y="4853"/>
                      <a:pt x="125221" y="2912"/>
                    </a:cubicBezTo>
                    <a:lnTo>
                      <a:pt x="133957" y="0"/>
                    </a:lnTo>
                    <a:cubicBezTo>
                      <a:pt x="132986" y="4853"/>
                      <a:pt x="132245" y="9758"/>
                      <a:pt x="131045" y="14560"/>
                    </a:cubicBezTo>
                    <a:cubicBezTo>
                      <a:pt x="130300" y="17538"/>
                      <a:pt x="125962" y="21126"/>
                      <a:pt x="128133" y="23297"/>
                    </a:cubicBezTo>
                    <a:cubicBezTo>
                      <a:pt x="132474" y="27638"/>
                      <a:pt x="145605" y="29121"/>
                      <a:pt x="145605" y="29121"/>
                    </a:cubicBezTo>
                    <a:cubicBezTo>
                      <a:pt x="146576" y="32033"/>
                      <a:pt x="145852" y="36334"/>
                      <a:pt x="148517" y="37857"/>
                    </a:cubicBezTo>
                    <a:cubicBezTo>
                      <a:pt x="153644" y="40786"/>
                      <a:pt x="160121" y="41421"/>
                      <a:pt x="165990" y="40769"/>
                    </a:cubicBezTo>
                    <a:cubicBezTo>
                      <a:pt x="170121" y="40310"/>
                      <a:pt x="177656" y="32016"/>
                      <a:pt x="180551" y="29121"/>
                    </a:cubicBezTo>
                    <a:lnTo>
                      <a:pt x="183463" y="17472"/>
                    </a:ln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2" name="Freeform 131"/>
              <p:cNvSpPr/>
              <p:nvPr/>
            </p:nvSpPr>
            <p:spPr>
              <a:xfrm>
                <a:off x="3779085" y="1756482"/>
                <a:ext cx="218961" cy="209006"/>
              </a:xfrm>
              <a:custGeom>
                <a:avLst/>
                <a:gdLst>
                  <a:gd name="connsiteX0" fmla="*/ 0 w 186612"/>
                  <a:gd name="connsiteY0" fmla="*/ 175416 h 175416"/>
                  <a:gd name="connsiteX1" fmla="*/ 26126 w 186612"/>
                  <a:gd name="connsiteY1" fmla="*/ 164219 h 175416"/>
                  <a:gd name="connsiteX2" fmla="*/ 59716 w 186612"/>
                  <a:gd name="connsiteY2" fmla="*/ 153022 h 175416"/>
                  <a:gd name="connsiteX3" fmla="*/ 78377 w 186612"/>
                  <a:gd name="connsiteY3" fmla="*/ 145558 h 175416"/>
                  <a:gd name="connsiteX4" fmla="*/ 85842 w 186612"/>
                  <a:gd name="connsiteY4" fmla="*/ 138093 h 175416"/>
                  <a:gd name="connsiteX5" fmla="*/ 97038 w 186612"/>
                  <a:gd name="connsiteY5" fmla="*/ 134361 h 175416"/>
                  <a:gd name="connsiteX6" fmla="*/ 123164 w 186612"/>
                  <a:gd name="connsiteY6" fmla="*/ 141825 h 175416"/>
                  <a:gd name="connsiteX7" fmla="*/ 145558 w 186612"/>
                  <a:gd name="connsiteY7" fmla="*/ 138093 h 175416"/>
                  <a:gd name="connsiteX8" fmla="*/ 149290 w 186612"/>
                  <a:gd name="connsiteY8" fmla="*/ 126897 h 175416"/>
                  <a:gd name="connsiteX9" fmla="*/ 153022 w 186612"/>
                  <a:gd name="connsiteY9" fmla="*/ 108235 h 175416"/>
                  <a:gd name="connsiteX10" fmla="*/ 160487 w 186612"/>
                  <a:gd name="connsiteY10" fmla="*/ 85842 h 175416"/>
                  <a:gd name="connsiteX11" fmla="*/ 175416 w 186612"/>
                  <a:gd name="connsiteY11" fmla="*/ 67181 h 175416"/>
                  <a:gd name="connsiteX12" fmla="*/ 182880 w 186612"/>
                  <a:gd name="connsiteY12" fmla="*/ 59716 h 175416"/>
                  <a:gd name="connsiteX13" fmla="*/ 186612 w 186612"/>
                  <a:gd name="connsiteY13" fmla="*/ 48519 h 175416"/>
                  <a:gd name="connsiteX14" fmla="*/ 182880 w 186612"/>
                  <a:gd name="connsiteY14" fmla="*/ 37323 h 175416"/>
                  <a:gd name="connsiteX15" fmla="*/ 167951 w 186612"/>
                  <a:gd name="connsiteY15" fmla="*/ 18661 h 175416"/>
                  <a:gd name="connsiteX16" fmla="*/ 164219 w 186612"/>
                  <a:gd name="connsiteY16" fmla="*/ 0 h 17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6612" h="175416">
                    <a:moveTo>
                      <a:pt x="0" y="175416"/>
                    </a:moveTo>
                    <a:cubicBezTo>
                      <a:pt x="8709" y="171684"/>
                      <a:pt x="17255" y="167546"/>
                      <a:pt x="26126" y="164219"/>
                    </a:cubicBezTo>
                    <a:cubicBezTo>
                      <a:pt x="37177" y="160075"/>
                      <a:pt x="48758" y="157405"/>
                      <a:pt x="59716" y="153022"/>
                    </a:cubicBezTo>
                    <a:lnTo>
                      <a:pt x="78377" y="145558"/>
                    </a:lnTo>
                    <a:cubicBezTo>
                      <a:pt x="80865" y="143070"/>
                      <a:pt x="82824" y="139904"/>
                      <a:pt x="85842" y="138093"/>
                    </a:cubicBezTo>
                    <a:cubicBezTo>
                      <a:pt x="89215" y="136069"/>
                      <a:pt x="93104" y="134361"/>
                      <a:pt x="97038" y="134361"/>
                    </a:cubicBezTo>
                    <a:cubicBezTo>
                      <a:pt x="101724" y="134361"/>
                      <a:pt x="117884" y="140065"/>
                      <a:pt x="123164" y="141825"/>
                    </a:cubicBezTo>
                    <a:cubicBezTo>
                      <a:pt x="130629" y="140581"/>
                      <a:pt x="138987" y="141847"/>
                      <a:pt x="145558" y="138093"/>
                    </a:cubicBezTo>
                    <a:cubicBezTo>
                      <a:pt x="148974" y="136141"/>
                      <a:pt x="148336" y="130713"/>
                      <a:pt x="149290" y="126897"/>
                    </a:cubicBezTo>
                    <a:cubicBezTo>
                      <a:pt x="150829" y="120743"/>
                      <a:pt x="151353" y="114355"/>
                      <a:pt x="153022" y="108235"/>
                    </a:cubicBezTo>
                    <a:cubicBezTo>
                      <a:pt x="155092" y="100644"/>
                      <a:pt x="154924" y="91406"/>
                      <a:pt x="160487" y="85842"/>
                    </a:cubicBezTo>
                    <a:cubicBezTo>
                      <a:pt x="178509" y="67818"/>
                      <a:pt x="156583" y="90722"/>
                      <a:pt x="175416" y="67181"/>
                    </a:cubicBezTo>
                    <a:cubicBezTo>
                      <a:pt x="177614" y="64433"/>
                      <a:pt x="180392" y="62204"/>
                      <a:pt x="182880" y="59716"/>
                    </a:cubicBezTo>
                    <a:cubicBezTo>
                      <a:pt x="184124" y="55984"/>
                      <a:pt x="186612" y="52453"/>
                      <a:pt x="186612" y="48519"/>
                    </a:cubicBezTo>
                    <a:cubicBezTo>
                      <a:pt x="186612" y="44585"/>
                      <a:pt x="184639" y="40842"/>
                      <a:pt x="182880" y="37323"/>
                    </a:cubicBezTo>
                    <a:cubicBezTo>
                      <a:pt x="178171" y="27905"/>
                      <a:pt x="174895" y="25605"/>
                      <a:pt x="167951" y="18661"/>
                    </a:cubicBezTo>
                    <a:cubicBezTo>
                      <a:pt x="163432" y="5104"/>
                      <a:pt x="164219" y="11399"/>
                      <a:pt x="164219"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3" name="Freeform 132"/>
              <p:cNvSpPr/>
              <p:nvPr/>
            </p:nvSpPr>
            <p:spPr>
              <a:xfrm>
                <a:off x="3861932" y="1498548"/>
                <a:ext cx="219320" cy="155777"/>
              </a:xfrm>
              <a:custGeom>
                <a:avLst/>
                <a:gdLst>
                  <a:gd name="connsiteX0" fmla="*/ 186918 w 186918"/>
                  <a:gd name="connsiteY0" fmla="*/ 22404 h 130742"/>
                  <a:gd name="connsiteX1" fmla="*/ 168257 w 186918"/>
                  <a:gd name="connsiteY1" fmla="*/ 14940 h 130742"/>
                  <a:gd name="connsiteX2" fmla="*/ 183186 w 186918"/>
                  <a:gd name="connsiteY2" fmla="*/ 11 h 130742"/>
                  <a:gd name="connsiteX3" fmla="*/ 112273 w 186918"/>
                  <a:gd name="connsiteY3" fmla="*/ 3743 h 130742"/>
                  <a:gd name="connsiteX4" fmla="*/ 116005 w 186918"/>
                  <a:gd name="connsiteY4" fmla="*/ 29869 h 130742"/>
                  <a:gd name="connsiteX5" fmla="*/ 123470 w 186918"/>
                  <a:gd name="connsiteY5" fmla="*/ 52262 h 130742"/>
                  <a:gd name="connsiteX6" fmla="*/ 127202 w 186918"/>
                  <a:gd name="connsiteY6" fmla="*/ 74656 h 130742"/>
                  <a:gd name="connsiteX7" fmla="*/ 130934 w 186918"/>
                  <a:gd name="connsiteY7" fmla="*/ 97049 h 130742"/>
                  <a:gd name="connsiteX8" fmla="*/ 116005 w 186918"/>
                  <a:gd name="connsiteY8" fmla="*/ 100782 h 130742"/>
                  <a:gd name="connsiteX9" fmla="*/ 93612 w 186918"/>
                  <a:gd name="connsiteY9" fmla="*/ 108246 h 130742"/>
                  <a:gd name="connsiteX10" fmla="*/ 82415 w 186918"/>
                  <a:gd name="connsiteY10" fmla="*/ 111978 h 130742"/>
                  <a:gd name="connsiteX11" fmla="*/ 71218 w 186918"/>
                  <a:gd name="connsiteY11" fmla="*/ 130640 h 130742"/>
                  <a:gd name="connsiteX12" fmla="*/ 60022 w 186918"/>
                  <a:gd name="connsiteY12" fmla="*/ 126907 h 130742"/>
                  <a:gd name="connsiteX13" fmla="*/ 30164 w 186918"/>
                  <a:gd name="connsiteY13" fmla="*/ 123175 h 130742"/>
                  <a:gd name="connsiteX14" fmla="*/ 306 w 186918"/>
                  <a:gd name="connsiteY14" fmla="*/ 108246 h 130742"/>
                  <a:gd name="connsiteX15" fmla="*/ 306 w 186918"/>
                  <a:gd name="connsiteY15" fmla="*/ 104514 h 130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6918" h="130742">
                    <a:moveTo>
                      <a:pt x="186918" y="22404"/>
                    </a:moveTo>
                    <a:cubicBezTo>
                      <a:pt x="180698" y="19916"/>
                      <a:pt x="169358" y="21548"/>
                      <a:pt x="168257" y="14940"/>
                    </a:cubicBezTo>
                    <a:cubicBezTo>
                      <a:pt x="167100" y="7998"/>
                      <a:pt x="190214" y="-359"/>
                      <a:pt x="183186" y="11"/>
                    </a:cubicBezTo>
                    <a:lnTo>
                      <a:pt x="112273" y="3743"/>
                    </a:lnTo>
                    <a:cubicBezTo>
                      <a:pt x="113517" y="12452"/>
                      <a:pt x="114027" y="21297"/>
                      <a:pt x="116005" y="29869"/>
                    </a:cubicBezTo>
                    <a:cubicBezTo>
                      <a:pt x="117774" y="37536"/>
                      <a:pt x="123470" y="52262"/>
                      <a:pt x="123470" y="52262"/>
                    </a:cubicBezTo>
                    <a:cubicBezTo>
                      <a:pt x="124714" y="59727"/>
                      <a:pt x="124545" y="67570"/>
                      <a:pt x="127202" y="74656"/>
                    </a:cubicBezTo>
                    <a:cubicBezTo>
                      <a:pt x="130678" y="83926"/>
                      <a:pt x="146623" y="81360"/>
                      <a:pt x="130934" y="97049"/>
                    </a:cubicBezTo>
                    <a:cubicBezTo>
                      <a:pt x="127307" y="100676"/>
                      <a:pt x="120918" y="99308"/>
                      <a:pt x="116005" y="100782"/>
                    </a:cubicBezTo>
                    <a:cubicBezTo>
                      <a:pt x="108469" y="103043"/>
                      <a:pt x="101076" y="105758"/>
                      <a:pt x="93612" y="108246"/>
                    </a:cubicBezTo>
                    <a:lnTo>
                      <a:pt x="82415" y="111978"/>
                    </a:lnTo>
                    <a:cubicBezTo>
                      <a:pt x="80843" y="116694"/>
                      <a:pt x="78537" y="129176"/>
                      <a:pt x="71218" y="130640"/>
                    </a:cubicBezTo>
                    <a:cubicBezTo>
                      <a:pt x="67360" y="131411"/>
                      <a:pt x="63893" y="127611"/>
                      <a:pt x="60022" y="126907"/>
                    </a:cubicBezTo>
                    <a:cubicBezTo>
                      <a:pt x="50154" y="125113"/>
                      <a:pt x="40117" y="124419"/>
                      <a:pt x="30164" y="123175"/>
                    </a:cubicBezTo>
                    <a:cubicBezTo>
                      <a:pt x="16915" y="118759"/>
                      <a:pt x="7751" y="119415"/>
                      <a:pt x="306" y="108246"/>
                    </a:cubicBezTo>
                    <a:cubicBezTo>
                      <a:pt x="-384" y="107211"/>
                      <a:pt x="306" y="105758"/>
                      <a:pt x="306" y="104514"/>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14" name="TextBox 13"/>
            <p:cNvSpPr txBox="1"/>
            <p:nvPr/>
          </p:nvSpPr>
          <p:spPr>
            <a:xfrm>
              <a:off x="4262734" y="1410372"/>
              <a:ext cx="1522433" cy="523220"/>
            </a:xfrm>
            <a:prstGeom prst="rect">
              <a:avLst/>
            </a:prstGeom>
            <a:noFill/>
          </p:spPr>
          <p:txBody>
            <a:bodyPr wrap="square" rtlCol="0">
              <a:spAutoFit/>
            </a:bodyPr>
            <a:lstStyle/>
            <a:p>
              <a:pPr algn="ctr"/>
              <a:r>
                <a:rPr lang="en-SG" sz="1400" dirty="0" smtClean="0">
                  <a:latin typeface="Times New Roman" panose="02020603050405020304" pitchFamily="18" charset="0"/>
                  <a:cs typeface="Times New Roman" panose="02020603050405020304" pitchFamily="18" charset="0"/>
                </a:rPr>
                <a:t> Swelling</a:t>
              </a:r>
            </a:p>
            <a:p>
              <a:pPr algn="ctr"/>
              <a:r>
                <a:rPr lang="en-SG" sz="1400" dirty="0" smtClean="0">
                  <a:latin typeface="Times New Roman" panose="02020603050405020304" pitchFamily="18" charset="0"/>
                  <a:cs typeface="Times New Roman" panose="02020603050405020304" pitchFamily="18" charset="0"/>
                </a:rPr>
                <a:t> </a:t>
              </a:r>
              <a:endParaRPr lang="en-SG" sz="1400" dirty="0">
                <a:latin typeface="Times New Roman" panose="02020603050405020304" pitchFamily="18" charset="0"/>
                <a:cs typeface="Times New Roman" panose="02020603050405020304" pitchFamily="18" charset="0"/>
              </a:endParaRPr>
            </a:p>
          </p:txBody>
        </p:sp>
        <p:cxnSp>
          <p:nvCxnSpPr>
            <p:cNvPr id="15" name="Straight Arrow Connector 14"/>
            <p:cNvCxnSpPr/>
            <p:nvPr/>
          </p:nvCxnSpPr>
          <p:spPr>
            <a:xfrm flipV="1">
              <a:off x="4210995" y="1406658"/>
              <a:ext cx="1623275" cy="96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TextBox 15"/>
            <p:cNvSpPr txBox="1"/>
            <p:nvPr/>
          </p:nvSpPr>
          <p:spPr>
            <a:xfrm>
              <a:off x="-24195" y="2272646"/>
              <a:ext cx="1769161" cy="276999"/>
            </a:xfrm>
            <a:prstGeom prst="rect">
              <a:avLst/>
            </a:prstGeom>
            <a:noFill/>
          </p:spPr>
          <p:txBody>
            <a:bodyPr wrap="square" rtlCol="0">
              <a:spAutoFit/>
            </a:bodyPr>
            <a:lstStyle/>
            <a:p>
              <a:pPr algn="ctr"/>
              <a:r>
                <a:rPr lang="en-SG" sz="1200" dirty="0" smtClean="0">
                  <a:latin typeface="Times New Roman" panose="02020603050405020304" pitchFamily="18" charset="0"/>
                  <a:cs typeface="Times New Roman" panose="02020603050405020304" pitchFamily="18" charset="0"/>
                </a:rPr>
                <a:t>Water Hyacinth Biomass</a:t>
              </a:r>
              <a:endParaRPr lang="en-SG" sz="1200" dirty="0">
                <a:latin typeface="Times New Roman" panose="02020603050405020304" pitchFamily="18" charset="0"/>
                <a:cs typeface="Times New Roman" panose="02020603050405020304" pitchFamily="18" charset="0"/>
              </a:endParaRPr>
            </a:p>
          </p:txBody>
        </p:sp>
        <p:cxnSp>
          <p:nvCxnSpPr>
            <p:cNvPr id="17" name="Straight Arrow Connector 16"/>
            <p:cNvCxnSpPr/>
            <p:nvPr/>
          </p:nvCxnSpPr>
          <p:spPr>
            <a:xfrm flipH="1">
              <a:off x="1310325" y="767153"/>
              <a:ext cx="434641" cy="312886"/>
            </a:xfrm>
            <a:prstGeom prst="straightConnector1">
              <a:avLst/>
            </a:prstGeom>
            <a:ln>
              <a:solidFill>
                <a:srgbClr val="002060"/>
              </a:solidFill>
              <a:tailEnd type="triangle"/>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1699442" y="594132"/>
              <a:ext cx="1032814" cy="276999"/>
            </a:xfrm>
            <a:prstGeom prst="rect">
              <a:avLst/>
            </a:prstGeom>
            <a:noFill/>
          </p:spPr>
          <p:txBody>
            <a:bodyPr wrap="square" rtlCol="0">
              <a:spAutoFit/>
            </a:bodyPr>
            <a:lstStyle/>
            <a:p>
              <a:pPr algn="ctr"/>
              <a:r>
                <a:rPr lang="en-SG" sz="1200" dirty="0" smtClean="0">
                  <a:latin typeface="Times New Roman" panose="02020603050405020304" pitchFamily="18" charset="0"/>
                  <a:cs typeface="Times New Roman" panose="02020603050405020304" pitchFamily="18" charset="0"/>
                </a:rPr>
                <a:t>Lignin</a:t>
              </a:r>
              <a:endParaRPr lang="en-SG" sz="1200" dirty="0">
                <a:latin typeface="Times New Roman" panose="02020603050405020304" pitchFamily="18" charset="0"/>
                <a:cs typeface="Times New Roman" panose="02020603050405020304" pitchFamily="18" charset="0"/>
              </a:endParaRPr>
            </a:p>
          </p:txBody>
        </p:sp>
        <p:cxnSp>
          <p:nvCxnSpPr>
            <p:cNvPr id="19" name="Straight Arrow Connector 18"/>
            <p:cNvCxnSpPr/>
            <p:nvPr/>
          </p:nvCxnSpPr>
          <p:spPr>
            <a:xfrm flipH="1">
              <a:off x="997551" y="406124"/>
              <a:ext cx="434641" cy="312886"/>
            </a:xfrm>
            <a:prstGeom prst="straightConnector1">
              <a:avLst/>
            </a:prstGeom>
            <a:ln>
              <a:solidFill>
                <a:srgbClr val="002060"/>
              </a:solidFill>
              <a:tailEnd type="triangle"/>
            </a:ln>
          </p:spPr>
          <p:style>
            <a:lnRef idx="1">
              <a:schemeClr val="dk1"/>
            </a:lnRef>
            <a:fillRef idx="0">
              <a:schemeClr val="dk1"/>
            </a:fillRef>
            <a:effectRef idx="0">
              <a:schemeClr val="dk1"/>
            </a:effectRef>
            <a:fontRef idx="minor">
              <a:schemeClr val="tx1"/>
            </a:fontRef>
          </p:style>
        </p:cxnSp>
        <p:sp>
          <p:nvSpPr>
            <p:cNvPr id="20" name="TextBox 19"/>
            <p:cNvSpPr txBox="1"/>
            <p:nvPr/>
          </p:nvSpPr>
          <p:spPr>
            <a:xfrm>
              <a:off x="1362295" y="232490"/>
              <a:ext cx="1032814" cy="276999"/>
            </a:xfrm>
            <a:prstGeom prst="rect">
              <a:avLst/>
            </a:prstGeom>
            <a:noFill/>
          </p:spPr>
          <p:txBody>
            <a:bodyPr wrap="square" rtlCol="0">
              <a:spAutoFit/>
            </a:bodyPr>
            <a:lstStyle/>
            <a:p>
              <a:pPr algn="ctr"/>
              <a:r>
                <a:rPr lang="en-SG" sz="1200" dirty="0" smtClean="0">
                  <a:latin typeface="Times New Roman" panose="02020603050405020304" pitchFamily="18" charset="0"/>
                  <a:cs typeface="Times New Roman" panose="02020603050405020304" pitchFamily="18" charset="0"/>
                </a:rPr>
                <a:t>Cellulose</a:t>
              </a:r>
              <a:endParaRPr lang="en-SG" sz="1200" dirty="0">
                <a:latin typeface="Times New Roman" panose="02020603050405020304" pitchFamily="18" charset="0"/>
                <a:cs typeface="Times New Roman" panose="02020603050405020304" pitchFamily="18" charset="0"/>
              </a:endParaRPr>
            </a:p>
          </p:txBody>
        </p:sp>
        <p:grpSp>
          <p:nvGrpSpPr>
            <p:cNvPr id="21" name="Group 2"/>
            <p:cNvGrpSpPr/>
            <p:nvPr/>
          </p:nvGrpSpPr>
          <p:grpSpPr>
            <a:xfrm>
              <a:off x="3551813" y="2255784"/>
              <a:ext cx="410257" cy="355039"/>
              <a:chOff x="3417736" y="2291158"/>
              <a:chExt cx="410257" cy="355039"/>
            </a:xfrm>
          </p:grpSpPr>
          <p:sp>
            <p:nvSpPr>
              <p:cNvPr id="106" name="Freeform 1"/>
              <p:cNvSpPr/>
              <p:nvPr/>
            </p:nvSpPr>
            <p:spPr>
              <a:xfrm>
                <a:off x="3417736" y="2291158"/>
                <a:ext cx="226023" cy="119363"/>
              </a:xfrm>
              <a:custGeom>
                <a:avLst/>
                <a:gdLst>
                  <a:gd name="connsiteX0" fmla="*/ 129645 w 256393"/>
                  <a:gd name="connsiteY0" fmla="*/ 45282 h 172031"/>
                  <a:gd name="connsiteX1" fmla="*/ 2896 w 256393"/>
                  <a:gd name="connsiteY1" fmla="*/ 54336 h 172031"/>
                  <a:gd name="connsiteX2" fmla="*/ 21003 w 256393"/>
                  <a:gd name="connsiteY2" fmla="*/ 81496 h 172031"/>
                  <a:gd name="connsiteX3" fmla="*/ 48163 w 256393"/>
                  <a:gd name="connsiteY3" fmla="*/ 90549 h 172031"/>
                  <a:gd name="connsiteX4" fmla="*/ 75324 w 256393"/>
                  <a:gd name="connsiteY4" fmla="*/ 108656 h 172031"/>
                  <a:gd name="connsiteX5" fmla="*/ 102484 w 256393"/>
                  <a:gd name="connsiteY5" fmla="*/ 117710 h 172031"/>
                  <a:gd name="connsiteX6" fmla="*/ 129645 w 256393"/>
                  <a:gd name="connsiteY6" fmla="*/ 172031 h 172031"/>
                  <a:gd name="connsiteX7" fmla="*/ 211126 w 256393"/>
                  <a:gd name="connsiteY7" fmla="*/ 144870 h 172031"/>
                  <a:gd name="connsiteX8" fmla="*/ 229233 w 256393"/>
                  <a:gd name="connsiteY8" fmla="*/ 90549 h 172031"/>
                  <a:gd name="connsiteX9" fmla="*/ 238286 w 256393"/>
                  <a:gd name="connsiteY9" fmla="*/ 63389 h 172031"/>
                  <a:gd name="connsiteX10" fmla="*/ 256393 w 256393"/>
                  <a:gd name="connsiteY10" fmla="*/ 36229 h 172031"/>
                  <a:gd name="connsiteX11" fmla="*/ 247340 w 256393"/>
                  <a:gd name="connsiteY11" fmla="*/ 9068 h 172031"/>
                  <a:gd name="connsiteX12" fmla="*/ 174912 w 256393"/>
                  <a:gd name="connsiteY12" fmla="*/ 9068 h 172031"/>
                  <a:gd name="connsiteX13" fmla="*/ 129645 w 256393"/>
                  <a:gd name="connsiteY13" fmla="*/ 45282 h 17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393" h="172031">
                    <a:moveTo>
                      <a:pt x="129645" y="45282"/>
                    </a:moveTo>
                    <a:cubicBezTo>
                      <a:pt x="100976" y="52827"/>
                      <a:pt x="43080" y="40941"/>
                      <a:pt x="2896" y="54336"/>
                    </a:cubicBezTo>
                    <a:cubicBezTo>
                      <a:pt x="-7426" y="57777"/>
                      <a:pt x="12506" y="74699"/>
                      <a:pt x="21003" y="81496"/>
                    </a:cubicBezTo>
                    <a:cubicBezTo>
                      <a:pt x="28455" y="87457"/>
                      <a:pt x="39110" y="87531"/>
                      <a:pt x="48163" y="90549"/>
                    </a:cubicBezTo>
                    <a:cubicBezTo>
                      <a:pt x="57217" y="96585"/>
                      <a:pt x="65592" y="103790"/>
                      <a:pt x="75324" y="108656"/>
                    </a:cubicBezTo>
                    <a:cubicBezTo>
                      <a:pt x="83860" y="112924"/>
                      <a:pt x="95032" y="111748"/>
                      <a:pt x="102484" y="117710"/>
                    </a:cubicBezTo>
                    <a:cubicBezTo>
                      <a:pt x="118439" y="130474"/>
                      <a:pt x="123681" y="154139"/>
                      <a:pt x="129645" y="172031"/>
                    </a:cubicBezTo>
                    <a:cubicBezTo>
                      <a:pt x="148082" y="168958"/>
                      <a:pt x="196324" y="168553"/>
                      <a:pt x="211126" y="144870"/>
                    </a:cubicBezTo>
                    <a:cubicBezTo>
                      <a:pt x="221242" y="128685"/>
                      <a:pt x="223197" y="108656"/>
                      <a:pt x="229233" y="90549"/>
                    </a:cubicBezTo>
                    <a:cubicBezTo>
                      <a:pt x="232251" y="81496"/>
                      <a:pt x="232992" y="71329"/>
                      <a:pt x="238286" y="63389"/>
                    </a:cubicBezTo>
                    <a:lnTo>
                      <a:pt x="256393" y="36229"/>
                    </a:lnTo>
                    <a:cubicBezTo>
                      <a:pt x="253375" y="27175"/>
                      <a:pt x="254088" y="15816"/>
                      <a:pt x="247340" y="9068"/>
                    </a:cubicBezTo>
                    <a:cubicBezTo>
                      <a:pt x="228781" y="-9491"/>
                      <a:pt x="192128" y="5625"/>
                      <a:pt x="174912" y="9068"/>
                    </a:cubicBezTo>
                    <a:cubicBezTo>
                      <a:pt x="164904" y="39092"/>
                      <a:pt x="158314" y="37737"/>
                      <a:pt x="129645" y="45282"/>
                    </a:cubicBezTo>
                    <a:close/>
                  </a:path>
                </a:pathLst>
              </a:cu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7" name="Freeform 98"/>
              <p:cNvSpPr/>
              <p:nvPr/>
            </p:nvSpPr>
            <p:spPr>
              <a:xfrm rot="18843237">
                <a:off x="3561774" y="2373622"/>
                <a:ext cx="226023" cy="119363"/>
              </a:xfrm>
              <a:custGeom>
                <a:avLst/>
                <a:gdLst>
                  <a:gd name="connsiteX0" fmla="*/ 129645 w 256393"/>
                  <a:gd name="connsiteY0" fmla="*/ 45282 h 172031"/>
                  <a:gd name="connsiteX1" fmla="*/ 2896 w 256393"/>
                  <a:gd name="connsiteY1" fmla="*/ 54336 h 172031"/>
                  <a:gd name="connsiteX2" fmla="*/ 21003 w 256393"/>
                  <a:gd name="connsiteY2" fmla="*/ 81496 h 172031"/>
                  <a:gd name="connsiteX3" fmla="*/ 48163 w 256393"/>
                  <a:gd name="connsiteY3" fmla="*/ 90549 h 172031"/>
                  <a:gd name="connsiteX4" fmla="*/ 75324 w 256393"/>
                  <a:gd name="connsiteY4" fmla="*/ 108656 h 172031"/>
                  <a:gd name="connsiteX5" fmla="*/ 102484 w 256393"/>
                  <a:gd name="connsiteY5" fmla="*/ 117710 h 172031"/>
                  <a:gd name="connsiteX6" fmla="*/ 129645 w 256393"/>
                  <a:gd name="connsiteY6" fmla="*/ 172031 h 172031"/>
                  <a:gd name="connsiteX7" fmla="*/ 211126 w 256393"/>
                  <a:gd name="connsiteY7" fmla="*/ 144870 h 172031"/>
                  <a:gd name="connsiteX8" fmla="*/ 229233 w 256393"/>
                  <a:gd name="connsiteY8" fmla="*/ 90549 h 172031"/>
                  <a:gd name="connsiteX9" fmla="*/ 238286 w 256393"/>
                  <a:gd name="connsiteY9" fmla="*/ 63389 h 172031"/>
                  <a:gd name="connsiteX10" fmla="*/ 256393 w 256393"/>
                  <a:gd name="connsiteY10" fmla="*/ 36229 h 172031"/>
                  <a:gd name="connsiteX11" fmla="*/ 247340 w 256393"/>
                  <a:gd name="connsiteY11" fmla="*/ 9068 h 172031"/>
                  <a:gd name="connsiteX12" fmla="*/ 174912 w 256393"/>
                  <a:gd name="connsiteY12" fmla="*/ 9068 h 172031"/>
                  <a:gd name="connsiteX13" fmla="*/ 129645 w 256393"/>
                  <a:gd name="connsiteY13" fmla="*/ 45282 h 17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393" h="172031">
                    <a:moveTo>
                      <a:pt x="129645" y="45282"/>
                    </a:moveTo>
                    <a:cubicBezTo>
                      <a:pt x="100976" y="52827"/>
                      <a:pt x="43080" y="40941"/>
                      <a:pt x="2896" y="54336"/>
                    </a:cubicBezTo>
                    <a:cubicBezTo>
                      <a:pt x="-7426" y="57777"/>
                      <a:pt x="12506" y="74699"/>
                      <a:pt x="21003" y="81496"/>
                    </a:cubicBezTo>
                    <a:cubicBezTo>
                      <a:pt x="28455" y="87457"/>
                      <a:pt x="39110" y="87531"/>
                      <a:pt x="48163" y="90549"/>
                    </a:cubicBezTo>
                    <a:cubicBezTo>
                      <a:pt x="57217" y="96585"/>
                      <a:pt x="65592" y="103790"/>
                      <a:pt x="75324" y="108656"/>
                    </a:cubicBezTo>
                    <a:cubicBezTo>
                      <a:pt x="83860" y="112924"/>
                      <a:pt x="95032" y="111748"/>
                      <a:pt x="102484" y="117710"/>
                    </a:cubicBezTo>
                    <a:cubicBezTo>
                      <a:pt x="118439" y="130474"/>
                      <a:pt x="123681" y="154139"/>
                      <a:pt x="129645" y="172031"/>
                    </a:cubicBezTo>
                    <a:cubicBezTo>
                      <a:pt x="148082" y="168958"/>
                      <a:pt x="196324" y="168553"/>
                      <a:pt x="211126" y="144870"/>
                    </a:cubicBezTo>
                    <a:cubicBezTo>
                      <a:pt x="221242" y="128685"/>
                      <a:pt x="223197" y="108656"/>
                      <a:pt x="229233" y="90549"/>
                    </a:cubicBezTo>
                    <a:cubicBezTo>
                      <a:pt x="232251" y="81496"/>
                      <a:pt x="232992" y="71329"/>
                      <a:pt x="238286" y="63389"/>
                    </a:cubicBezTo>
                    <a:lnTo>
                      <a:pt x="256393" y="36229"/>
                    </a:lnTo>
                    <a:cubicBezTo>
                      <a:pt x="253375" y="27175"/>
                      <a:pt x="254088" y="15816"/>
                      <a:pt x="247340" y="9068"/>
                    </a:cubicBezTo>
                    <a:cubicBezTo>
                      <a:pt x="228781" y="-9491"/>
                      <a:pt x="192128" y="5625"/>
                      <a:pt x="174912" y="9068"/>
                    </a:cubicBezTo>
                    <a:cubicBezTo>
                      <a:pt x="164904" y="39092"/>
                      <a:pt x="158314" y="37737"/>
                      <a:pt x="129645" y="45282"/>
                    </a:cubicBezTo>
                    <a:close/>
                  </a:path>
                </a:pathLst>
              </a:cu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8" name="Freeform 107"/>
              <p:cNvSpPr/>
              <p:nvPr/>
            </p:nvSpPr>
            <p:spPr>
              <a:xfrm rot="3484520">
                <a:off x="3382866" y="2437048"/>
                <a:ext cx="226023" cy="119363"/>
              </a:xfrm>
              <a:custGeom>
                <a:avLst/>
                <a:gdLst>
                  <a:gd name="connsiteX0" fmla="*/ 129645 w 256393"/>
                  <a:gd name="connsiteY0" fmla="*/ 45282 h 172031"/>
                  <a:gd name="connsiteX1" fmla="*/ 2896 w 256393"/>
                  <a:gd name="connsiteY1" fmla="*/ 54336 h 172031"/>
                  <a:gd name="connsiteX2" fmla="*/ 21003 w 256393"/>
                  <a:gd name="connsiteY2" fmla="*/ 81496 h 172031"/>
                  <a:gd name="connsiteX3" fmla="*/ 48163 w 256393"/>
                  <a:gd name="connsiteY3" fmla="*/ 90549 h 172031"/>
                  <a:gd name="connsiteX4" fmla="*/ 75324 w 256393"/>
                  <a:gd name="connsiteY4" fmla="*/ 108656 h 172031"/>
                  <a:gd name="connsiteX5" fmla="*/ 102484 w 256393"/>
                  <a:gd name="connsiteY5" fmla="*/ 117710 h 172031"/>
                  <a:gd name="connsiteX6" fmla="*/ 129645 w 256393"/>
                  <a:gd name="connsiteY6" fmla="*/ 172031 h 172031"/>
                  <a:gd name="connsiteX7" fmla="*/ 211126 w 256393"/>
                  <a:gd name="connsiteY7" fmla="*/ 144870 h 172031"/>
                  <a:gd name="connsiteX8" fmla="*/ 229233 w 256393"/>
                  <a:gd name="connsiteY8" fmla="*/ 90549 h 172031"/>
                  <a:gd name="connsiteX9" fmla="*/ 238286 w 256393"/>
                  <a:gd name="connsiteY9" fmla="*/ 63389 h 172031"/>
                  <a:gd name="connsiteX10" fmla="*/ 256393 w 256393"/>
                  <a:gd name="connsiteY10" fmla="*/ 36229 h 172031"/>
                  <a:gd name="connsiteX11" fmla="*/ 247340 w 256393"/>
                  <a:gd name="connsiteY11" fmla="*/ 9068 h 172031"/>
                  <a:gd name="connsiteX12" fmla="*/ 174912 w 256393"/>
                  <a:gd name="connsiteY12" fmla="*/ 9068 h 172031"/>
                  <a:gd name="connsiteX13" fmla="*/ 129645 w 256393"/>
                  <a:gd name="connsiteY13" fmla="*/ 45282 h 17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393" h="172031">
                    <a:moveTo>
                      <a:pt x="129645" y="45282"/>
                    </a:moveTo>
                    <a:cubicBezTo>
                      <a:pt x="100976" y="52827"/>
                      <a:pt x="43080" y="40941"/>
                      <a:pt x="2896" y="54336"/>
                    </a:cubicBezTo>
                    <a:cubicBezTo>
                      <a:pt x="-7426" y="57777"/>
                      <a:pt x="12506" y="74699"/>
                      <a:pt x="21003" y="81496"/>
                    </a:cubicBezTo>
                    <a:cubicBezTo>
                      <a:pt x="28455" y="87457"/>
                      <a:pt x="39110" y="87531"/>
                      <a:pt x="48163" y="90549"/>
                    </a:cubicBezTo>
                    <a:cubicBezTo>
                      <a:pt x="57217" y="96585"/>
                      <a:pt x="65592" y="103790"/>
                      <a:pt x="75324" y="108656"/>
                    </a:cubicBezTo>
                    <a:cubicBezTo>
                      <a:pt x="83860" y="112924"/>
                      <a:pt x="95032" y="111748"/>
                      <a:pt x="102484" y="117710"/>
                    </a:cubicBezTo>
                    <a:cubicBezTo>
                      <a:pt x="118439" y="130474"/>
                      <a:pt x="123681" y="154139"/>
                      <a:pt x="129645" y="172031"/>
                    </a:cubicBezTo>
                    <a:cubicBezTo>
                      <a:pt x="148082" y="168958"/>
                      <a:pt x="196324" y="168553"/>
                      <a:pt x="211126" y="144870"/>
                    </a:cubicBezTo>
                    <a:cubicBezTo>
                      <a:pt x="221242" y="128685"/>
                      <a:pt x="223197" y="108656"/>
                      <a:pt x="229233" y="90549"/>
                    </a:cubicBezTo>
                    <a:cubicBezTo>
                      <a:pt x="232251" y="81496"/>
                      <a:pt x="232992" y="71329"/>
                      <a:pt x="238286" y="63389"/>
                    </a:cubicBezTo>
                    <a:lnTo>
                      <a:pt x="256393" y="36229"/>
                    </a:lnTo>
                    <a:cubicBezTo>
                      <a:pt x="253375" y="27175"/>
                      <a:pt x="254088" y="15816"/>
                      <a:pt x="247340" y="9068"/>
                    </a:cubicBezTo>
                    <a:cubicBezTo>
                      <a:pt x="228781" y="-9491"/>
                      <a:pt x="192128" y="5625"/>
                      <a:pt x="174912" y="9068"/>
                    </a:cubicBezTo>
                    <a:cubicBezTo>
                      <a:pt x="164904" y="39092"/>
                      <a:pt x="158314" y="37737"/>
                      <a:pt x="129645" y="45282"/>
                    </a:cubicBezTo>
                    <a:close/>
                  </a:path>
                </a:pathLst>
              </a:cu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9" name="Freeform 108"/>
              <p:cNvSpPr/>
              <p:nvPr/>
            </p:nvSpPr>
            <p:spPr>
              <a:xfrm rot="20117355">
                <a:off x="3601970" y="2526834"/>
                <a:ext cx="226023" cy="119363"/>
              </a:xfrm>
              <a:custGeom>
                <a:avLst/>
                <a:gdLst>
                  <a:gd name="connsiteX0" fmla="*/ 129645 w 256393"/>
                  <a:gd name="connsiteY0" fmla="*/ 45282 h 172031"/>
                  <a:gd name="connsiteX1" fmla="*/ 2896 w 256393"/>
                  <a:gd name="connsiteY1" fmla="*/ 54336 h 172031"/>
                  <a:gd name="connsiteX2" fmla="*/ 21003 w 256393"/>
                  <a:gd name="connsiteY2" fmla="*/ 81496 h 172031"/>
                  <a:gd name="connsiteX3" fmla="*/ 48163 w 256393"/>
                  <a:gd name="connsiteY3" fmla="*/ 90549 h 172031"/>
                  <a:gd name="connsiteX4" fmla="*/ 75324 w 256393"/>
                  <a:gd name="connsiteY4" fmla="*/ 108656 h 172031"/>
                  <a:gd name="connsiteX5" fmla="*/ 102484 w 256393"/>
                  <a:gd name="connsiteY5" fmla="*/ 117710 h 172031"/>
                  <a:gd name="connsiteX6" fmla="*/ 129645 w 256393"/>
                  <a:gd name="connsiteY6" fmla="*/ 172031 h 172031"/>
                  <a:gd name="connsiteX7" fmla="*/ 211126 w 256393"/>
                  <a:gd name="connsiteY7" fmla="*/ 144870 h 172031"/>
                  <a:gd name="connsiteX8" fmla="*/ 229233 w 256393"/>
                  <a:gd name="connsiteY8" fmla="*/ 90549 h 172031"/>
                  <a:gd name="connsiteX9" fmla="*/ 238286 w 256393"/>
                  <a:gd name="connsiteY9" fmla="*/ 63389 h 172031"/>
                  <a:gd name="connsiteX10" fmla="*/ 256393 w 256393"/>
                  <a:gd name="connsiteY10" fmla="*/ 36229 h 172031"/>
                  <a:gd name="connsiteX11" fmla="*/ 247340 w 256393"/>
                  <a:gd name="connsiteY11" fmla="*/ 9068 h 172031"/>
                  <a:gd name="connsiteX12" fmla="*/ 174912 w 256393"/>
                  <a:gd name="connsiteY12" fmla="*/ 9068 h 172031"/>
                  <a:gd name="connsiteX13" fmla="*/ 129645 w 256393"/>
                  <a:gd name="connsiteY13" fmla="*/ 45282 h 17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393" h="172031">
                    <a:moveTo>
                      <a:pt x="129645" y="45282"/>
                    </a:moveTo>
                    <a:cubicBezTo>
                      <a:pt x="100976" y="52827"/>
                      <a:pt x="43080" y="40941"/>
                      <a:pt x="2896" y="54336"/>
                    </a:cubicBezTo>
                    <a:cubicBezTo>
                      <a:pt x="-7426" y="57777"/>
                      <a:pt x="12506" y="74699"/>
                      <a:pt x="21003" y="81496"/>
                    </a:cubicBezTo>
                    <a:cubicBezTo>
                      <a:pt x="28455" y="87457"/>
                      <a:pt x="39110" y="87531"/>
                      <a:pt x="48163" y="90549"/>
                    </a:cubicBezTo>
                    <a:cubicBezTo>
                      <a:pt x="57217" y="96585"/>
                      <a:pt x="65592" y="103790"/>
                      <a:pt x="75324" y="108656"/>
                    </a:cubicBezTo>
                    <a:cubicBezTo>
                      <a:pt x="83860" y="112924"/>
                      <a:pt x="95032" y="111748"/>
                      <a:pt x="102484" y="117710"/>
                    </a:cubicBezTo>
                    <a:cubicBezTo>
                      <a:pt x="118439" y="130474"/>
                      <a:pt x="123681" y="154139"/>
                      <a:pt x="129645" y="172031"/>
                    </a:cubicBezTo>
                    <a:cubicBezTo>
                      <a:pt x="148082" y="168958"/>
                      <a:pt x="196324" y="168553"/>
                      <a:pt x="211126" y="144870"/>
                    </a:cubicBezTo>
                    <a:cubicBezTo>
                      <a:pt x="221242" y="128685"/>
                      <a:pt x="223197" y="108656"/>
                      <a:pt x="229233" y="90549"/>
                    </a:cubicBezTo>
                    <a:cubicBezTo>
                      <a:pt x="232251" y="81496"/>
                      <a:pt x="232992" y="71329"/>
                      <a:pt x="238286" y="63389"/>
                    </a:cubicBezTo>
                    <a:lnTo>
                      <a:pt x="256393" y="36229"/>
                    </a:lnTo>
                    <a:cubicBezTo>
                      <a:pt x="253375" y="27175"/>
                      <a:pt x="254088" y="15816"/>
                      <a:pt x="247340" y="9068"/>
                    </a:cubicBezTo>
                    <a:cubicBezTo>
                      <a:pt x="228781" y="-9491"/>
                      <a:pt x="192128" y="5625"/>
                      <a:pt x="174912" y="9068"/>
                    </a:cubicBezTo>
                    <a:cubicBezTo>
                      <a:pt x="164904" y="39092"/>
                      <a:pt x="158314" y="37737"/>
                      <a:pt x="129645" y="45282"/>
                    </a:cubicBezTo>
                    <a:close/>
                  </a:path>
                </a:pathLst>
              </a:cu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22" name="Can 21"/>
            <p:cNvSpPr/>
            <p:nvPr/>
          </p:nvSpPr>
          <p:spPr>
            <a:xfrm>
              <a:off x="6366583" y="786947"/>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3" name="Can 22"/>
            <p:cNvSpPr/>
            <p:nvPr/>
          </p:nvSpPr>
          <p:spPr>
            <a:xfrm>
              <a:off x="6423655" y="699046"/>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4" name="Can 23"/>
            <p:cNvSpPr/>
            <p:nvPr/>
          </p:nvSpPr>
          <p:spPr>
            <a:xfrm>
              <a:off x="6474789" y="796516"/>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5" name="Can 24"/>
            <p:cNvSpPr/>
            <p:nvPr/>
          </p:nvSpPr>
          <p:spPr>
            <a:xfrm>
              <a:off x="6473957" y="746076"/>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6" name="Can 25"/>
            <p:cNvSpPr/>
            <p:nvPr/>
          </p:nvSpPr>
          <p:spPr>
            <a:xfrm>
              <a:off x="6522837" y="790120"/>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7" name="Can 26"/>
            <p:cNvSpPr/>
            <p:nvPr/>
          </p:nvSpPr>
          <p:spPr>
            <a:xfrm>
              <a:off x="6566688" y="736759"/>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8" name="Can 27"/>
            <p:cNvSpPr/>
            <p:nvPr/>
          </p:nvSpPr>
          <p:spPr>
            <a:xfrm>
              <a:off x="6485375" y="862370"/>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9" name="Can 28"/>
            <p:cNvSpPr/>
            <p:nvPr/>
          </p:nvSpPr>
          <p:spPr>
            <a:xfrm>
              <a:off x="6587121" y="841420"/>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0" name="Can 29"/>
            <p:cNvSpPr/>
            <p:nvPr/>
          </p:nvSpPr>
          <p:spPr>
            <a:xfrm>
              <a:off x="6665302" y="801048"/>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1" name="Can 30"/>
            <p:cNvSpPr/>
            <p:nvPr/>
          </p:nvSpPr>
          <p:spPr>
            <a:xfrm>
              <a:off x="6630694" y="874888"/>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2" name="Can 31"/>
            <p:cNvSpPr/>
            <p:nvPr/>
          </p:nvSpPr>
          <p:spPr>
            <a:xfrm>
              <a:off x="6774574" y="791701"/>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3" name="Can 32"/>
            <p:cNvSpPr/>
            <p:nvPr/>
          </p:nvSpPr>
          <p:spPr>
            <a:xfrm>
              <a:off x="6692124" y="845547"/>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4" name="Can 33"/>
            <p:cNvSpPr/>
            <p:nvPr/>
          </p:nvSpPr>
          <p:spPr>
            <a:xfrm>
              <a:off x="6725520" y="816161"/>
              <a:ext cx="53644" cy="1171384"/>
            </a:xfrm>
            <a:prstGeom prst="can">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35" name="Group 22"/>
            <p:cNvGrpSpPr/>
            <p:nvPr/>
          </p:nvGrpSpPr>
          <p:grpSpPr>
            <a:xfrm>
              <a:off x="6965031" y="1132855"/>
              <a:ext cx="487028" cy="463288"/>
              <a:chOff x="7072798" y="1080039"/>
              <a:chExt cx="487028" cy="463288"/>
            </a:xfrm>
          </p:grpSpPr>
          <p:sp>
            <p:nvSpPr>
              <p:cNvPr id="100" name="Freeform 99"/>
              <p:cNvSpPr/>
              <p:nvPr/>
            </p:nvSpPr>
            <p:spPr>
              <a:xfrm>
                <a:off x="7072798" y="1221829"/>
                <a:ext cx="440781" cy="100622"/>
              </a:xfrm>
              <a:custGeom>
                <a:avLst/>
                <a:gdLst>
                  <a:gd name="connsiteX0" fmla="*/ 0 w 375661"/>
                  <a:gd name="connsiteY0" fmla="*/ 78627 h 84451"/>
                  <a:gd name="connsiteX1" fmla="*/ 11649 w 375661"/>
                  <a:gd name="connsiteY1" fmla="*/ 64066 h 84451"/>
                  <a:gd name="connsiteX2" fmla="*/ 20385 w 375661"/>
                  <a:gd name="connsiteY2" fmla="*/ 61154 h 84451"/>
                  <a:gd name="connsiteX3" fmla="*/ 34945 w 375661"/>
                  <a:gd name="connsiteY3" fmla="*/ 46593 h 84451"/>
                  <a:gd name="connsiteX4" fmla="*/ 37858 w 375661"/>
                  <a:gd name="connsiteY4" fmla="*/ 37857 h 84451"/>
                  <a:gd name="connsiteX5" fmla="*/ 46594 w 375661"/>
                  <a:gd name="connsiteY5" fmla="*/ 34945 h 84451"/>
                  <a:gd name="connsiteX6" fmla="*/ 64066 w 375661"/>
                  <a:gd name="connsiteY6" fmla="*/ 26209 h 84451"/>
                  <a:gd name="connsiteX7" fmla="*/ 72803 w 375661"/>
                  <a:gd name="connsiteY7" fmla="*/ 29121 h 84451"/>
                  <a:gd name="connsiteX8" fmla="*/ 78627 w 375661"/>
                  <a:gd name="connsiteY8" fmla="*/ 37857 h 84451"/>
                  <a:gd name="connsiteX9" fmla="*/ 93187 w 375661"/>
                  <a:gd name="connsiteY9" fmla="*/ 52418 h 84451"/>
                  <a:gd name="connsiteX10" fmla="*/ 99012 w 375661"/>
                  <a:gd name="connsiteY10" fmla="*/ 58242 h 84451"/>
                  <a:gd name="connsiteX11" fmla="*/ 110660 w 375661"/>
                  <a:gd name="connsiteY11" fmla="*/ 72802 h 84451"/>
                  <a:gd name="connsiteX12" fmla="*/ 116484 w 375661"/>
                  <a:gd name="connsiteY12" fmla="*/ 78627 h 84451"/>
                  <a:gd name="connsiteX13" fmla="*/ 133957 w 375661"/>
                  <a:gd name="connsiteY13" fmla="*/ 84451 h 84451"/>
                  <a:gd name="connsiteX14" fmla="*/ 180551 w 375661"/>
                  <a:gd name="connsiteY14" fmla="*/ 78627 h 84451"/>
                  <a:gd name="connsiteX15" fmla="*/ 192199 w 375661"/>
                  <a:gd name="connsiteY15" fmla="*/ 75714 h 84451"/>
                  <a:gd name="connsiteX16" fmla="*/ 206759 w 375661"/>
                  <a:gd name="connsiteY16" fmla="*/ 64066 h 84451"/>
                  <a:gd name="connsiteX17" fmla="*/ 235880 w 375661"/>
                  <a:gd name="connsiteY17" fmla="*/ 55330 h 84451"/>
                  <a:gd name="connsiteX18" fmla="*/ 244617 w 375661"/>
                  <a:gd name="connsiteY18" fmla="*/ 49506 h 84451"/>
                  <a:gd name="connsiteX19" fmla="*/ 256265 w 375661"/>
                  <a:gd name="connsiteY19" fmla="*/ 34945 h 84451"/>
                  <a:gd name="connsiteX20" fmla="*/ 259177 w 375661"/>
                  <a:gd name="connsiteY20" fmla="*/ 5824 h 84451"/>
                  <a:gd name="connsiteX21" fmla="*/ 276650 w 375661"/>
                  <a:gd name="connsiteY21" fmla="*/ 0 h 84451"/>
                  <a:gd name="connsiteX22" fmla="*/ 308683 w 375661"/>
                  <a:gd name="connsiteY22" fmla="*/ 2912 h 84451"/>
                  <a:gd name="connsiteX23" fmla="*/ 311595 w 375661"/>
                  <a:gd name="connsiteY23" fmla="*/ 11648 h 84451"/>
                  <a:gd name="connsiteX24" fmla="*/ 308683 w 375661"/>
                  <a:gd name="connsiteY24" fmla="*/ 26209 h 84451"/>
                  <a:gd name="connsiteX25" fmla="*/ 294122 w 375661"/>
                  <a:gd name="connsiteY25" fmla="*/ 40769 h 84451"/>
                  <a:gd name="connsiteX26" fmla="*/ 305771 w 375661"/>
                  <a:gd name="connsiteY26" fmla="*/ 61154 h 84451"/>
                  <a:gd name="connsiteX27" fmla="*/ 317419 w 375661"/>
                  <a:gd name="connsiteY27" fmla="*/ 64066 h 84451"/>
                  <a:gd name="connsiteX28" fmla="*/ 323244 w 375661"/>
                  <a:gd name="connsiteY28" fmla="*/ 69890 h 84451"/>
                  <a:gd name="connsiteX29" fmla="*/ 337804 w 375661"/>
                  <a:gd name="connsiteY29" fmla="*/ 55330 h 84451"/>
                  <a:gd name="connsiteX30" fmla="*/ 340716 w 375661"/>
                  <a:gd name="connsiteY30" fmla="*/ 46593 h 84451"/>
                  <a:gd name="connsiteX31" fmla="*/ 369837 w 375661"/>
                  <a:gd name="connsiteY31" fmla="*/ 43681 h 84451"/>
                  <a:gd name="connsiteX32" fmla="*/ 375661 w 375661"/>
                  <a:gd name="connsiteY32" fmla="*/ 34945 h 84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75661" h="84451">
                    <a:moveTo>
                      <a:pt x="0" y="78627"/>
                    </a:moveTo>
                    <a:cubicBezTo>
                      <a:pt x="3883" y="73773"/>
                      <a:pt x="6930" y="68111"/>
                      <a:pt x="11649" y="64066"/>
                    </a:cubicBezTo>
                    <a:cubicBezTo>
                      <a:pt x="13980" y="62068"/>
                      <a:pt x="17929" y="62996"/>
                      <a:pt x="20385" y="61154"/>
                    </a:cubicBezTo>
                    <a:cubicBezTo>
                      <a:pt x="25876" y="57036"/>
                      <a:pt x="34945" y="46593"/>
                      <a:pt x="34945" y="46593"/>
                    </a:cubicBezTo>
                    <a:cubicBezTo>
                      <a:pt x="35916" y="43681"/>
                      <a:pt x="35687" y="40027"/>
                      <a:pt x="37858" y="37857"/>
                    </a:cubicBezTo>
                    <a:cubicBezTo>
                      <a:pt x="40029" y="35687"/>
                      <a:pt x="43849" y="36318"/>
                      <a:pt x="46594" y="34945"/>
                    </a:cubicBezTo>
                    <a:cubicBezTo>
                      <a:pt x="69174" y="23655"/>
                      <a:pt x="42108" y="33528"/>
                      <a:pt x="64066" y="26209"/>
                    </a:cubicBezTo>
                    <a:cubicBezTo>
                      <a:pt x="66978" y="27180"/>
                      <a:pt x="70406" y="27203"/>
                      <a:pt x="72803" y="29121"/>
                    </a:cubicBezTo>
                    <a:cubicBezTo>
                      <a:pt x="75536" y="31307"/>
                      <a:pt x="76322" y="35223"/>
                      <a:pt x="78627" y="37857"/>
                    </a:cubicBezTo>
                    <a:cubicBezTo>
                      <a:pt x="83147" y="43023"/>
                      <a:pt x="88333" y="47564"/>
                      <a:pt x="93187" y="52418"/>
                    </a:cubicBezTo>
                    <a:lnTo>
                      <a:pt x="99012" y="58242"/>
                    </a:lnTo>
                    <a:cubicBezTo>
                      <a:pt x="103631" y="72100"/>
                      <a:pt x="98685" y="63221"/>
                      <a:pt x="110660" y="72802"/>
                    </a:cubicBezTo>
                    <a:cubicBezTo>
                      <a:pt x="112804" y="74517"/>
                      <a:pt x="114028" y="77399"/>
                      <a:pt x="116484" y="78627"/>
                    </a:cubicBezTo>
                    <a:cubicBezTo>
                      <a:pt x="121975" y="81373"/>
                      <a:pt x="133957" y="84451"/>
                      <a:pt x="133957" y="84451"/>
                    </a:cubicBezTo>
                    <a:cubicBezTo>
                      <a:pt x="149488" y="82510"/>
                      <a:pt x="165072" y="80949"/>
                      <a:pt x="180551" y="78627"/>
                    </a:cubicBezTo>
                    <a:cubicBezTo>
                      <a:pt x="184509" y="78033"/>
                      <a:pt x="188700" y="77658"/>
                      <a:pt x="192199" y="75714"/>
                    </a:cubicBezTo>
                    <a:cubicBezTo>
                      <a:pt x="197632" y="72695"/>
                      <a:pt x="201303" y="67042"/>
                      <a:pt x="206759" y="64066"/>
                    </a:cubicBezTo>
                    <a:cubicBezTo>
                      <a:pt x="212757" y="60794"/>
                      <a:pt x="228231" y="57242"/>
                      <a:pt x="235880" y="55330"/>
                    </a:cubicBezTo>
                    <a:cubicBezTo>
                      <a:pt x="238792" y="53389"/>
                      <a:pt x="241884" y="51692"/>
                      <a:pt x="244617" y="49506"/>
                    </a:cubicBezTo>
                    <a:cubicBezTo>
                      <a:pt x="250543" y="44765"/>
                      <a:pt x="251943" y="41429"/>
                      <a:pt x="256265" y="34945"/>
                    </a:cubicBezTo>
                    <a:cubicBezTo>
                      <a:pt x="257236" y="25238"/>
                      <a:pt x="254261" y="14250"/>
                      <a:pt x="259177" y="5824"/>
                    </a:cubicBezTo>
                    <a:cubicBezTo>
                      <a:pt x="262270" y="521"/>
                      <a:pt x="276650" y="0"/>
                      <a:pt x="276650" y="0"/>
                    </a:cubicBezTo>
                    <a:cubicBezTo>
                      <a:pt x="287328" y="971"/>
                      <a:pt x="298511" y="-478"/>
                      <a:pt x="308683" y="2912"/>
                    </a:cubicBezTo>
                    <a:cubicBezTo>
                      <a:pt x="311595" y="3883"/>
                      <a:pt x="311595" y="8578"/>
                      <a:pt x="311595" y="11648"/>
                    </a:cubicBezTo>
                    <a:cubicBezTo>
                      <a:pt x="311595" y="16598"/>
                      <a:pt x="311230" y="21965"/>
                      <a:pt x="308683" y="26209"/>
                    </a:cubicBezTo>
                    <a:cubicBezTo>
                      <a:pt x="305152" y="32095"/>
                      <a:pt x="294122" y="40769"/>
                      <a:pt x="294122" y="40769"/>
                    </a:cubicBezTo>
                    <a:cubicBezTo>
                      <a:pt x="296628" y="50792"/>
                      <a:pt x="295651" y="55371"/>
                      <a:pt x="305771" y="61154"/>
                    </a:cubicBezTo>
                    <a:cubicBezTo>
                      <a:pt x="309246" y="63140"/>
                      <a:pt x="313536" y="63095"/>
                      <a:pt x="317419" y="64066"/>
                    </a:cubicBezTo>
                    <a:cubicBezTo>
                      <a:pt x="319361" y="66007"/>
                      <a:pt x="320552" y="69352"/>
                      <a:pt x="323244" y="69890"/>
                    </a:cubicBezTo>
                    <a:cubicBezTo>
                      <a:pt x="332722" y="71786"/>
                      <a:pt x="335381" y="60983"/>
                      <a:pt x="337804" y="55330"/>
                    </a:cubicBezTo>
                    <a:cubicBezTo>
                      <a:pt x="339013" y="52508"/>
                      <a:pt x="337831" y="47642"/>
                      <a:pt x="340716" y="46593"/>
                    </a:cubicBezTo>
                    <a:cubicBezTo>
                      <a:pt x="349884" y="43259"/>
                      <a:pt x="360130" y="44652"/>
                      <a:pt x="369837" y="43681"/>
                    </a:cubicBezTo>
                    <a:lnTo>
                      <a:pt x="375661" y="34945"/>
                    </a:ln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101" name="Group 18"/>
              <p:cNvGrpSpPr/>
              <p:nvPr/>
            </p:nvGrpSpPr>
            <p:grpSpPr>
              <a:xfrm>
                <a:off x="7072798" y="1080039"/>
                <a:ext cx="487028" cy="463288"/>
                <a:chOff x="7170204" y="1080039"/>
                <a:chExt cx="487028" cy="463288"/>
              </a:xfrm>
            </p:grpSpPr>
            <p:sp>
              <p:nvSpPr>
                <p:cNvPr id="102" name="Freeform 101"/>
                <p:cNvSpPr/>
                <p:nvPr/>
              </p:nvSpPr>
              <p:spPr>
                <a:xfrm>
                  <a:off x="7170204" y="1413268"/>
                  <a:ext cx="215266" cy="121440"/>
                </a:xfrm>
                <a:custGeom>
                  <a:avLst/>
                  <a:gdLst>
                    <a:gd name="connsiteX0" fmla="*/ 0 w 183463"/>
                    <a:gd name="connsiteY0" fmla="*/ 90275 h 101923"/>
                    <a:gd name="connsiteX1" fmla="*/ 14561 w 183463"/>
                    <a:gd name="connsiteY1" fmla="*/ 81539 h 101923"/>
                    <a:gd name="connsiteX2" fmla="*/ 49506 w 183463"/>
                    <a:gd name="connsiteY2" fmla="*/ 81539 h 101923"/>
                    <a:gd name="connsiteX3" fmla="*/ 66979 w 183463"/>
                    <a:gd name="connsiteY3" fmla="*/ 87363 h 101923"/>
                    <a:gd name="connsiteX4" fmla="*/ 75715 w 183463"/>
                    <a:gd name="connsiteY4" fmla="*/ 90275 h 101923"/>
                    <a:gd name="connsiteX5" fmla="*/ 93187 w 183463"/>
                    <a:gd name="connsiteY5" fmla="*/ 101923 h 101923"/>
                    <a:gd name="connsiteX6" fmla="*/ 99012 w 183463"/>
                    <a:gd name="connsiteY6" fmla="*/ 93187 h 101923"/>
                    <a:gd name="connsiteX7" fmla="*/ 107748 w 183463"/>
                    <a:gd name="connsiteY7" fmla="*/ 81539 h 101923"/>
                    <a:gd name="connsiteX8" fmla="*/ 119396 w 183463"/>
                    <a:gd name="connsiteY8" fmla="*/ 64066 h 101923"/>
                    <a:gd name="connsiteX9" fmla="*/ 116484 w 183463"/>
                    <a:gd name="connsiteY9" fmla="*/ 46593 h 101923"/>
                    <a:gd name="connsiteX10" fmla="*/ 107748 w 183463"/>
                    <a:gd name="connsiteY10" fmla="*/ 40769 h 101923"/>
                    <a:gd name="connsiteX11" fmla="*/ 99012 w 183463"/>
                    <a:gd name="connsiteY11" fmla="*/ 32033 h 101923"/>
                    <a:gd name="connsiteX12" fmla="*/ 107748 w 183463"/>
                    <a:gd name="connsiteY12" fmla="*/ 8736 h 101923"/>
                    <a:gd name="connsiteX13" fmla="*/ 125221 w 183463"/>
                    <a:gd name="connsiteY13" fmla="*/ 2912 h 101923"/>
                    <a:gd name="connsiteX14" fmla="*/ 133957 w 183463"/>
                    <a:gd name="connsiteY14" fmla="*/ 0 h 101923"/>
                    <a:gd name="connsiteX15" fmla="*/ 131045 w 183463"/>
                    <a:gd name="connsiteY15" fmla="*/ 14560 h 101923"/>
                    <a:gd name="connsiteX16" fmla="*/ 128133 w 183463"/>
                    <a:gd name="connsiteY16" fmla="*/ 23297 h 101923"/>
                    <a:gd name="connsiteX17" fmla="*/ 145605 w 183463"/>
                    <a:gd name="connsiteY17" fmla="*/ 29121 h 101923"/>
                    <a:gd name="connsiteX18" fmla="*/ 148517 w 183463"/>
                    <a:gd name="connsiteY18" fmla="*/ 37857 h 101923"/>
                    <a:gd name="connsiteX19" fmla="*/ 165990 w 183463"/>
                    <a:gd name="connsiteY19" fmla="*/ 40769 h 101923"/>
                    <a:gd name="connsiteX20" fmla="*/ 180551 w 183463"/>
                    <a:gd name="connsiteY20" fmla="*/ 29121 h 101923"/>
                    <a:gd name="connsiteX21" fmla="*/ 183463 w 183463"/>
                    <a:gd name="connsiteY21" fmla="*/ 17472 h 101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3463" h="101923">
                      <a:moveTo>
                        <a:pt x="0" y="90275"/>
                      </a:moveTo>
                      <a:cubicBezTo>
                        <a:pt x="4854" y="87363"/>
                        <a:pt x="9242" y="83473"/>
                        <a:pt x="14561" y="81539"/>
                      </a:cubicBezTo>
                      <a:cubicBezTo>
                        <a:pt x="29205" y="76214"/>
                        <a:pt x="34862" y="79099"/>
                        <a:pt x="49506" y="81539"/>
                      </a:cubicBezTo>
                      <a:lnTo>
                        <a:pt x="66979" y="87363"/>
                      </a:lnTo>
                      <a:cubicBezTo>
                        <a:pt x="69891" y="88334"/>
                        <a:pt x="73161" y="88572"/>
                        <a:pt x="75715" y="90275"/>
                      </a:cubicBezTo>
                      <a:lnTo>
                        <a:pt x="93187" y="101923"/>
                      </a:lnTo>
                      <a:cubicBezTo>
                        <a:pt x="95129" y="99011"/>
                        <a:pt x="96978" y="96035"/>
                        <a:pt x="99012" y="93187"/>
                      </a:cubicBezTo>
                      <a:cubicBezTo>
                        <a:pt x="101833" y="89238"/>
                        <a:pt x="105340" y="85753"/>
                        <a:pt x="107748" y="81539"/>
                      </a:cubicBezTo>
                      <a:cubicBezTo>
                        <a:pt x="118986" y="61871"/>
                        <a:pt x="99066" y="84396"/>
                        <a:pt x="119396" y="64066"/>
                      </a:cubicBezTo>
                      <a:cubicBezTo>
                        <a:pt x="118425" y="58242"/>
                        <a:pt x="119125" y="51874"/>
                        <a:pt x="116484" y="46593"/>
                      </a:cubicBezTo>
                      <a:cubicBezTo>
                        <a:pt x="114919" y="43463"/>
                        <a:pt x="110437" y="43010"/>
                        <a:pt x="107748" y="40769"/>
                      </a:cubicBezTo>
                      <a:cubicBezTo>
                        <a:pt x="104584" y="38133"/>
                        <a:pt x="101924" y="34945"/>
                        <a:pt x="99012" y="32033"/>
                      </a:cubicBezTo>
                      <a:cubicBezTo>
                        <a:pt x="100186" y="26160"/>
                        <a:pt x="100892" y="13021"/>
                        <a:pt x="107748" y="8736"/>
                      </a:cubicBezTo>
                      <a:cubicBezTo>
                        <a:pt x="112954" y="5482"/>
                        <a:pt x="119397" y="4853"/>
                        <a:pt x="125221" y="2912"/>
                      </a:cubicBezTo>
                      <a:lnTo>
                        <a:pt x="133957" y="0"/>
                      </a:lnTo>
                      <a:cubicBezTo>
                        <a:pt x="132986" y="4853"/>
                        <a:pt x="132245" y="9758"/>
                        <a:pt x="131045" y="14560"/>
                      </a:cubicBezTo>
                      <a:cubicBezTo>
                        <a:pt x="130300" y="17538"/>
                        <a:pt x="125962" y="21126"/>
                        <a:pt x="128133" y="23297"/>
                      </a:cubicBezTo>
                      <a:cubicBezTo>
                        <a:pt x="132474" y="27638"/>
                        <a:pt x="145605" y="29121"/>
                        <a:pt x="145605" y="29121"/>
                      </a:cubicBezTo>
                      <a:cubicBezTo>
                        <a:pt x="146576" y="32033"/>
                        <a:pt x="145852" y="36334"/>
                        <a:pt x="148517" y="37857"/>
                      </a:cubicBezTo>
                      <a:cubicBezTo>
                        <a:pt x="153644" y="40786"/>
                        <a:pt x="160121" y="41421"/>
                        <a:pt x="165990" y="40769"/>
                      </a:cubicBezTo>
                      <a:cubicBezTo>
                        <a:pt x="170121" y="40310"/>
                        <a:pt x="177656" y="32016"/>
                        <a:pt x="180551" y="29121"/>
                      </a:cubicBezTo>
                      <a:lnTo>
                        <a:pt x="183463" y="17472"/>
                      </a:ln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3" name="Freeform 102"/>
                <p:cNvSpPr/>
                <p:nvPr/>
              </p:nvSpPr>
              <p:spPr>
                <a:xfrm>
                  <a:off x="7441546" y="1355961"/>
                  <a:ext cx="205016" cy="187366"/>
                </a:xfrm>
                <a:custGeom>
                  <a:avLst/>
                  <a:gdLst>
                    <a:gd name="connsiteX0" fmla="*/ 0 w 174727"/>
                    <a:gd name="connsiteY0" fmla="*/ 0 h 157254"/>
                    <a:gd name="connsiteX1" fmla="*/ 14561 w 174727"/>
                    <a:gd name="connsiteY1" fmla="*/ 8737 h 157254"/>
                    <a:gd name="connsiteX2" fmla="*/ 32034 w 174727"/>
                    <a:gd name="connsiteY2" fmla="*/ 20385 h 157254"/>
                    <a:gd name="connsiteX3" fmla="*/ 40770 w 174727"/>
                    <a:gd name="connsiteY3" fmla="*/ 37858 h 157254"/>
                    <a:gd name="connsiteX4" fmla="*/ 43682 w 174727"/>
                    <a:gd name="connsiteY4" fmla="*/ 55330 h 157254"/>
                    <a:gd name="connsiteX5" fmla="*/ 52418 w 174727"/>
                    <a:gd name="connsiteY5" fmla="*/ 61155 h 157254"/>
                    <a:gd name="connsiteX6" fmla="*/ 84451 w 174727"/>
                    <a:gd name="connsiteY6" fmla="*/ 66979 h 157254"/>
                    <a:gd name="connsiteX7" fmla="*/ 90276 w 174727"/>
                    <a:gd name="connsiteY7" fmla="*/ 84451 h 157254"/>
                    <a:gd name="connsiteX8" fmla="*/ 96100 w 174727"/>
                    <a:gd name="connsiteY8" fmla="*/ 93188 h 157254"/>
                    <a:gd name="connsiteX9" fmla="*/ 101924 w 174727"/>
                    <a:gd name="connsiteY9" fmla="*/ 110660 h 157254"/>
                    <a:gd name="connsiteX10" fmla="*/ 107748 w 174727"/>
                    <a:gd name="connsiteY10" fmla="*/ 128133 h 157254"/>
                    <a:gd name="connsiteX11" fmla="*/ 110660 w 174727"/>
                    <a:gd name="connsiteY11" fmla="*/ 136869 h 157254"/>
                    <a:gd name="connsiteX12" fmla="*/ 113572 w 174727"/>
                    <a:gd name="connsiteY12" fmla="*/ 148518 h 157254"/>
                    <a:gd name="connsiteX13" fmla="*/ 131045 w 174727"/>
                    <a:gd name="connsiteY13" fmla="*/ 154342 h 157254"/>
                    <a:gd name="connsiteX14" fmla="*/ 139781 w 174727"/>
                    <a:gd name="connsiteY14" fmla="*/ 157254 h 157254"/>
                    <a:gd name="connsiteX15" fmla="*/ 145606 w 174727"/>
                    <a:gd name="connsiteY15" fmla="*/ 151430 h 157254"/>
                    <a:gd name="connsiteX16" fmla="*/ 148518 w 174727"/>
                    <a:gd name="connsiteY16" fmla="*/ 136869 h 157254"/>
                    <a:gd name="connsiteX17" fmla="*/ 163078 w 174727"/>
                    <a:gd name="connsiteY17" fmla="*/ 133957 h 157254"/>
                    <a:gd name="connsiteX18" fmla="*/ 160166 w 174727"/>
                    <a:gd name="connsiteY18" fmla="*/ 113572 h 157254"/>
                    <a:gd name="connsiteX19" fmla="*/ 157254 w 174727"/>
                    <a:gd name="connsiteY19" fmla="*/ 104836 h 157254"/>
                    <a:gd name="connsiteX20" fmla="*/ 163078 w 174727"/>
                    <a:gd name="connsiteY20" fmla="*/ 81539 h 157254"/>
                    <a:gd name="connsiteX21" fmla="*/ 168902 w 174727"/>
                    <a:gd name="connsiteY21" fmla="*/ 72803 h 157254"/>
                    <a:gd name="connsiteX22" fmla="*/ 174727 w 174727"/>
                    <a:gd name="connsiteY22" fmla="*/ 55330 h 15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4727" h="157254">
                      <a:moveTo>
                        <a:pt x="0" y="0"/>
                      </a:moveTo>
                      <a:cubicBezTo>
                        <a:pt x="4854" y="2912"/>
                        <a:pt x="9786" y="5698"/>
                        <a:pt x="14561" y="8737"/>
                      </a:cubicBezTo>
                      <a:cubicBezTo>
                        <a:pt x="20467" y="12495"/>
                        <a:pt x="32034" y="20385"/>
                        <a:pt x="32034" y="20385"/>
                      </a:cubicBezTo>
                      <a:cubicBezTo>
                        <a:pt x="37271" y="28240"/>
                        <a:pt x="38760" y="28814"/>
                        <a:pt x="40770" y="37858"/>
                      </a:cubicBezTo>
                      <a:cubicBezTo>
                        <a:pt x="42051" y="43622"/>
                        <a:pt x="41042" y="50049"/>
                        <a:pt x="43682" y="55330"/>
                      </a:cubicBezTo>
                      <a:cubicBezTo>
                        <a:pt x="45247" y="58460"/>
                        <a:pt x="49141" y="59926"/>
                        <a:pt x="52418" y="61155"/>
                      </a:cubicBezTo>
                      <a:cubicBezTo>
                        <a:pt x="55672" y="62375"/>
                        <a:pt x="82490" y="66652"/>
                        <a:pt x="84451" y="66979"/>
                      </a:cubicBezTo>
                      <a:cubicBezTo>
                        <a:pt x="86393" y="72803"/>
                        <a:pt x="86871" y="79343"/>
                        <a:pt x="90276" y="84451"/>
                      </a:cubicBezTo>
                      <a:cubicBezTo>
                        <a:pt x="92217" y="87363"/>
                        <a:pt x="94679" y="89990"/>
                        <a:pt x="96100" y="93188"/>
                      </a:cubicBezTo>
                      <a:cubicBezTo>
                        <a:pt x="98593" y="98798"/>
                        <a:pt x="99983" y="104836"/>
                        <a:pt x="101924" y="110660"/>
                      </a:cubicBezTo>
                      <a:lnTo>
                        <a:pt x="107748" y="128133"/>
                      </a:lnTo>
                      <a:cubicBezTo>
                        <a:pt x="108719" y="131045"/>
                        <a:pt x="109916" y="133891"/>
                        <a:pt x="110660" y="136869"/>
                      </a:cubicBezTo>
                      <a:cubicBezTo>
                        <a:pt x="111631" y="140752"/>
                        <a:pt x="110533" y="145913"/>
                        <a:pt x="113572" y="148518"/>
                      </a:cubicBezTo>
                      <a:cubicBezTo>
                        <a:pt x="118233" y="152513"/>
                        <a:pt x="125221" y="152401"/>
                        <a:pt x="131045" y="154342"/>
                      </a:cubicBezTo>
                      <a:lnTo>
                        <a:pt x="139781" y="157254"/>
                      </a:lnTo>
                      <a:cubicBezTo>
                        <a:pt x="141723" y="155313"/>
                        <a:pt x="144524" y="153954"/>
                        <a:pt x="145606" y="151430"/>
                      </a:cubicBezTo>
                      <a:cubicBezTo>
                        <a:pt x="147556" y="146880"/>
                        <a:pt x="145018" y="140369"/>
                        <a:pt x="148518" y="136869"/>
                      </a:cubicBezTo>
                      <a:cubicBezTo>
                        <a:pt x="152018" y="133369"/>
                        <a:pt x="158225" y="134928"/>
                        <a:pt x="163078" y="133957"/>
                      </a:cubicBezTo>
                      <a:cubicBezTo>
                        <a:pt x="162107" y="127162"/>
                        <a:pt x="161512" y="120303"/>
                        <a:pt x="160166" y="113572"/>
                      </a:cubicBezTo>
                      <a:cubicBezTo>
                        <a:pt x="159564" y="110562"/>
                        <a:pt x="157254" y="107906"/>
                        <a:pt x="157254" y="104836"/>
                      </a:cubicBezTo>
                      <a:cubicBezTo>
                        <a:pt x="157254" y="101514"/>
                        <a:pt x="160781" y="86134"/>
                        <a:pt x="163078" y="81539"/>
                      </a:cubicBezTo>
                      <a:cubicBezTo>
                        <a:pt x="164643" y="78409"/>
                        <a:pt x="166961" y="75715"/>
                        <a:pt x="168902" y="72803"/>
                      </a:cubicBezTo>
                      <a:cubicBezTo>
                        <a:pt x="172083" y="56896"/>
                        <a:pt x="168313" y="61741"/>
                        <a:pt x="174727" y="5533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4" name="Freeform 103"/>
                <p:cNvSpPr/>
                <p:nvPr/>
              </p:nvSpPr>
              <p:spPr>
                <a:xfrm>
                  <a:off x="7175074" y="1080039"/>
                  <a:ext cx="215266" cy="121440"/>
                </a:xfrm>
                <a:custGeom>
                  <a:avLst/>
                  <a:gdLst>
                    <a:gd name="connsiteX0" fmla="*/ 0 w 183463"/>
                    <a:gd name="connsiteY0" fmla="*/ 90275 h 101923"/>
                    <a:gd name="connsiteX1" fmla="*/ 14561 w 183463"/>
                    <a:gd name="connsiteY1" fmla="*/ 81539 h 101923"/>
                    <a:gd name="connsiteX2" fmla="*/ 49506 w 183463"/>
                    <a:gd name="connsiteY2" fmla="*/ 81539 h 101923"/>
                    <a:gd name="connsiteX3" fmla="*/ 66979 w 183463"/>
                    <a:gd name="connsiteY3" fmla="*/ 87363 h 101923"/>
                    <a:gd name="connsiteX4" fmla="*/ 75715 w 183463"/>
                    <a:gd name="connsiteY4" fmla="*/ 90275 h 101923"/>
                    <a:gd name="connsiteX5" fmla="*/ 93187 w 183463"/>
                    <a:gd name="connsiteY5" fmla="*/ 101923 h 101923"/>
                    <a:gd name="connsiteX6" fmla="*/ 99012 w 183463"/>
                    <a:gd name="connsiteY6" fmla="*/ 93187 h 101923"/>
                    <a:gd name="connsiteX7" fmla="*/ 107748 w 183463"/>
                    <a:gd name="connsiteY7" fmla="*/ 81539 h 101923"/>
                    <a:gd name="connsiteX8" fmla="*/ 119396 w 183463"/>
                    <a:gd name="connsiteY8" fmla="*/ 64066 h 101923"/>
                    <a:gd name="connsiteX9" fmla="*/ 116484 w 183463"/>
                    <a:gd name="connsiteY9" fmla="*/ 46593 h 101923"/>
                    <a:gd name="connsiteX10" fmla="*/ 107748 w 183463"/>
                    <a:gd name="connsiteY10" fmla="*/ 40769 h 101923"/>
                    <a:gd name="connsiteX11" fmla="*/ 99012 w 183463"/>
                    <a:gd name="connsiteY11" fmla="*/ 32033 h 101923"/>
                    <a:gd name="connsiteX12" fmla="*/ 107748 w 183463"/>
                    <a:gd name="connsiteY12" fmla="*/ 8736 h 101923"/>
                    <a:gd name="connsiteX13" fmla="*/ 125221 w 183463"/>
                    <a:gd name="connsiteY13" fmla="*/ 2912 h 101923"/>
                    <a:gd name="connsiteX14" fmla="*/ 133957 w 183463"/>
                    <a:gd name="connsiteY14" fmla="*/ 0 h 101923"/>
                    <a:gd name="connsiteX15" fmla="*/ 131045 w 183463"/>
                    <a:gd name="connsiteY15" fmla="*/ 14560 h 101923"/>
                    <a:gd name="connsiteX16" fmla="*/ 128133 w 183463"/>
                    <a:gd name="connsiteY16" fmla="*/ 23297 h 101923"/>
                    <a:gd name="connsiteX17" fmla="*/ 145605 w 183463"/>
                    <a:gd name="connsiteY17" fmla="*/ 29121 h 101923"/>
                    <a:gd name="connsiteX18" fmla="*/ 148517 w 183463"/>
                    <a:gd name="connsiteY18" fmla="*/ 37857 h 101923"/>
                    <a:gd name="connsiteX19" fmla="*/ 165990 w 183463"/>
                    <a:gd name="connsiteY19" fmla="*/ 40769 h 101923"/>
                    <a:gd name="connsiteX20" fmla="*/ 180551 w 183463"/>
                    <a:gd name="connsiteY20" fmla="*/ 29121 h 101923"/>
                    <a:gd name="connsiteX21" fmla="*/ 183463 w 183463"/>
                    <a:gd name="connsiteY21" fmla="*/ 17472 h 101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3463" h="101923">
                      <a:moveTo>
                        <a:pt x="0" y="90275"/>
                      </a:moveTo>
                      <a:cubicBezTo>
                        <a:pt x="4854" y="87363"/>
                        <a:pt x="9242" y="83473"/>
                        <a:pt x="14561" y="81539"/>
                      </a:cubicBezTo>
                      <a:cubicBezTo>
                        <a:pt x="29205" y="76214"/>
                        <a:pt x="34862" y="79099"/>
                        <a:pt x="49506" y="81539"/>
                      </a:cubicBezTo>
                      <a:lnTo>
                        <a:pt x="66979" y="87363"/>
                      </a:lnTo>
                      <a:cubicBezTo>
                        <a:pt x="69891" y="88334"/>
                        <a:pt x="73161" y="88572"/>
                        <a:pt x="75715" y="90275"/>
                      </a:cubicBezTo>
                      <a:lnTo>
                        <a:pt x="93187" y="101923"/>
                      </a:lnTo>
                      <a:cubicBezTo>
                        <a:pt x="95129" y="99011"/>
                        <a:pt x="96978" y="96035"/>
                        <a:pt x="99012" y="93187"/>
                      </a:cubicBezTo>
                      <a:cubicBezTo>
                        <a:pt x="101833" y="89238"/>
                        <a:pt x="105340" y="85753"/>
                        <a:pt x="107748" y="81539"/>
                      </a:cubicBezTo>
                      <a:cubicBezTo>
                        <a:pt x="118986" y="61871"/>
                        <a:pt x="99066" y="84396"/>
                        <a:pt x="119396" y="64066"/>
                      </a:cubicBezTo>
                      <a:cubicBezTo>
                        <a:pt x="118425" y="58242"/>
                        <a:pt x="119125" y="51874"/>
                        <a:pt x="116484" y="46593"/>
                      </a:cubicBezTo>
                      <a:cubicBezTo>
                        <a:pt x="114919" y="43463"/>
                        <a:pt x="110437" y="43010"/>
                        <a:pt x="107748" y="40769"/>
                      </a:cubicBezTo>
                      <a:cubicBezTo>
                        <a:pt x="104584" y="38133"/>
                        <a:pt x="101924" y="34945"/>
                        <a:pt x="99012" y="32033"/>
                      </a:cubicBezTo>
                      <a:cubicBezTo>
                        <a:pt x="100186" y="26160"/>
                        <a:pt x="100892" y="13021"/>
                        <a:pt x="107748" y="8736"/>
                      </a:cubicBezTo>
                      <a:cubicBezTo>
                        <a:pt x="112954" y="5482"/>
                        <a:pt x="119397" y="4853"/>
                        <a:pt x="125221" y="2912"/>
                      </a:cubicBezTo>
                      <a:lnTo>
                        <a:pt x="133957" y="0"/>
                      </a:lnTo>
                      <a:cubicBezTo>
                        <a:pt x="132986" y="4853"/>
                        <a:pt x="132245" y="9758"/>
                        <a:pt x="131045" y="14560"/>
                      </a:cubicBezTo>
                      <a:cubicBezTo>
                        <a:pt x="130300" y="17538"/>
                        <a:pt x="125962" y="21126"/>
                        <a:pt x="128133" y="23297"/>
                      </a:cubicBezTo>
                      <a:cubicBezTo>
                        <a:pt x="132474" y="27638"/>
                        <a:pt x="145605" y="29121"/>
                        <a:pt x="145605" y="29121"/>
                      </a:cubicBezTo>
                      <a:cubicBezTo>
                        <a:pt x="146576" y="32033"/>
                        <a:pt x="145852" y="36334"/>
                        <a:pt x="148517" y="37857"/>
                      </a:cubicBezTo>
                      <a:cubicBezTo>
                        <a:pt x="153644" y="40786"/>
                        <a:pt x="160121" y="41421"/>
                        <a:pt x="165990" y="40769"/>
                      </a:cubicBezTo>
                      <a:cubicBezTo>
                        <a:pt x="170121" y="40310"/>
                        <a:pt x="177656" y="32016"/>
                        <a:pt x="180551" y="29121"/>
                      </a:cubicBezTo>
                      <a:lnTo>
                        <a:pt x="183463" y="17472"/>
                      </a:ln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5" name="Freeform 104"/>
                <p:cNvSpPr/>
                <p:nvPr/>
              </p:nvSpPr>
              <p:spPr>
                <a:xfrm rot="16746536">
                  <a:off x="7432953" y="1129856"/>
                  <a:ext cx="273400" cy="175158"/>
                </a:xfrm>
                <a:custGeom>
                  <a:avLst/>
                  <a:gdLst>
                    <a:gd name="connsiteX0" fmla="*/ 0 w 233008"/>
                    <a:gd name="connsiteY0" fmla="*/ 139781 h 147008"/>
                    <a:gd name="connsiteX1" fmla="*/ 8736 w 233008"/>
                    <a:gd name="connsiteY1" fmla="*/ 122309 h 147008"/>
                    <a:gd name="connsiteX2" fmla="*/ 11648 w 233008"/>
                    <a:gd name="connsiteY2" fmla="*/ 113572 h 147008"/>
                    <a:gd name="connsiteX3" fmla="*/ 20385 w 233008"/>
                    <a:gd name="connsiteY3" fmla="*/ 107748 h 147008"/>
                    <a:gd name="connsiteX4" fmla="*/ 23297 w 233008"/>
                    <a:gd name="connsiteY4" fmla="*/ 99012 h 147008"/>
                    <a:gd name="connsiteX5" fmla="*/ 61154 w 233008"/>
                    <a:gd name="connsiteY5" fmla="*/ 99012 h 147008"/>
                    <a:gd name="connsiteX6" fmla="*/ 64066 w 233008"/>
                    <a:gd name="connsiteY6" fmla="*/ 107748 h 147008"/>
                    <a:gd name="connsiteX7" fmla="*/ 69890 w 233008"/>
                    <a:gd name="connsiteY7" fmla="*/ 116484 h 147008"/>
                    <a:gd name="connsiteX8" fmla="*/ 81539 w 233008"/>
                    <a:gd name="connsiteY8" fmla="*/ 145606 h 147008"/>
                    <a:gd name="connsiteX9" fmla="*/ 136869 w 233008"/>
                    <a:gd name="connsiteY9" fmla="*/ 142693 h 147008"/>
                    <a:gd name="connsiteX10" fmla="*/ 148517 w 233008"/>
                    <a:gd name="connsiteY10" fmla="*/ 110660 h 147008"/>
                    <a:gd name="connsiteX11" fmla="*/ 203847 w 233008"/>
                    <a:gd name="connsiteY11" fmla="*/ 104836 h 147008"/>
                    <a:gd name="connsiteX12" fmla="*/ 221320 w 233008"/>
                    <a:gd name="connsiteY12" fmla="*/ 93188 h 147008"/>
                    <a:gd name="connsiteX13" fmla="*/ 215495 w 233008"/>
                    <a:gd name="connsiteY13" fmla="*/ 84451 h 147008"/>
                    <a:gd name="connsiteX14" fmla="*/ 200935 w 233008"/>
                    <a:gd name="connsiteY14" fmla="*/ 75715 h 147008"/>
                    <a:gd name="connsiteX15" fmla="*/ 186374 w 233008"/>
                    <a:gd name="connsiteY15" fmla="*/ 64067 h 147008"/>
                    <a:gd name="connsiteX16" fmla="*/ 189286 w 233008"/>
                    <a:gd name="connsiteY16" fmla="*/ 52418 h 147008"/>
                    <a:gd name="connsiteX17" fmla="*/ 198023 w 233008"/>
                    <a:gd name="connsiteY17" fmla="*/ 49506 h 147008"/>
                    <a:gd name="connsiteX18" fmla="*/ 221320 w 233008"/>
                    <a:gd name="connsiteY18" fmla="*/ 32034 h 147008"/>
                    <a:gd name="connsiteX19" fmla="*/ 224232 w 233008"/>
                    <a:gd name="connsiteY19" fmla="*/ 23297 h 147008"/>
                    <a:gd name="connsiteX20" fmla="*/ 230056 w 233008"/>
                    <a:gd name="connsiteY20" fmla="*/ 14561 h 147008"/>
                    <a:gd name="connsiteX21" fmla="*/ 232968 w 233008"/>
                    <a:gd name="connsiteY21" fmla="*/ 0 h 1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3008" h="147008">
                      <a:moveTo>
                        <a:pt x="0" y="139781"/>
                      </a:moveTo>
                      <a:cubicBezTo>
                        <a:pt x="2912" y="133957"/>
                        <a:pt x="6092" y="128259"/>
                        <a:pt x="8736" y="122309"/>
                      </a:cubicBezTo>
                      <a:cubicBezTo>
                        <a:pt x="9983" y="119504"/>
                        <a:pt x="9730" y="115969"/>
                        <a:pt x="11648" y="113572"/>
                      </a:cubicBezTo>
                      <a:cubicBezTo>
                        <a:pt x="13834" y="110839"/>
                        <a:pt x="17473" y="109689"/>
                        <a:pt x="20385" y="107748"/>
                      </a:cubicBezTo>
                      <a:cubicBezTo>
                        <a:pt x="21356" y="104836"/>
                        <a:pt x="20632" y="100535"/>
                        <a:pt x="23297" y="99012"/>
                      </a:cubicBezTo>
                      <a:cubicBezTo>
                        <a:pt x="33802" y="93009"/>
                        <a:pt x="50894" y="97546"/>
                        <a:pt x="61154" y="99012"/>
                      </a:cubicBezTo>
                      <a:cubicBezTo>
                        <a:pt x="62125" y="101924"/>
                        <a:pt x="62693" y="105003"/>
                        <a:pt x="64066" y="107748"/>
                      </a:cubicBezTo>
                      <a:cubicBezTo>
                        <a:pt x="65631" y="110878"/>
                        <a:pt x="69041" y="113089"/>
                        <a:pt x="69890" y="116484"/>
                      </a:cubicBezTo>
                      <a:cubicBezTo>
                        <a:pt x="77574" y="147222"/>
                        <a:pt x="62915" y="139397"/>
                        <a:pt x="81539" y="145606"/>
                      </a:cubicBezTo>
                      <a:cubicBezTo>
                        <a:pt x="99982" y="144635"/>
                        <a:pt x="120350" y="150953"/>
                        <a:pt x="136869" y="142693"/>
                      </a:cubicBezTo>
                      <a:cubicBezTo>
                        <a:pt x="166859" y="127698"/>
                        <a:pt x="121840" y="115510"/>
                        <a:pt x="148517" y="110660"/>
                      </a:cubicBezTo>
                      <a:cubicBezTo>
                        <a:pt x="166763" y="107343"/>
                        <a:pt x="185404" y="106777"/>
                        <a:pt x="203847" y="104836"/>
                      </a:cubicBezTo>
                      <a:cubicBezTo>
                        <a:pt x="203888" y="104815"/>
                        <a:pt x="221320" y="97634"/>
                        <a:pt x="221320" y="93188"/>
                      </a:cubicBezTo>
                      <a:cubicBezTo>
                        <a:pt x="221320" y="89688"/>
                        <a:pt x="218153" y="86729"/>
                        <a:pt x="215495" y="84451"/>
                      </a:cubicBezTo>
                      <a:cubicBezTo>
                        <a:pt x="211198" y="80768"/>
                        <a:pt x="205735" y="78715"/>
                        <a:pt x="200935" y="75715"/>
                      </a:cubicBezTo>
                      <a:cubicBezTo>
                        <a:pt x="191140" y="69593"/>
                        <a:pt x="193713" y="71405"/>
                        <a:pt x="186374" y="64067"/>
                      </a:cubicBezTo>
                      <a:cubicBezTo>
                        <a:pt x="187345" y="60184"/>
                        <a:pt x="186786" y="55543"/>
                        <a:pt x="189286" y="52418"/>
                      </a:cubicBezTo>
                      <a:cubicBezTo>
                        <a:pt x="191204" y="50021"/>
                        <a:pt x="195339" y="50997"/>
                        <a:pt x="198023" y="49506"/>
                      </a:cubicBezTo>
                      <a:cubicBezTo>
                        <a:pt x="212838" y="41276"/>
                        <a:pt x="212484" y="40869"/>
                        <a:pt x="221320" y="32034"/>
                      </a:cubicBezTo>
                      <a:cubicBezTo>
                        <a:pt x="222291" y="29122"/>
                        <a:pt x="222859" y="26043"/>
                        <a:pt x="224232" y="23297"/>
                      </a:cubicBezTo>
                      <a:cubicBezTo>
                        <a:pt x="225797" y="20167"/>
                        <a:pt x="228491" y="17691"/>
                        <a:pt x="230056" y="14561"/>
                      </a:cubicBezTo>
                      <a:cubicBezTo>
                        <a:pt x="233582" y="7509"/>
                        <a:pt x="232968" y="6664"/>
                        <a:pt x="232968"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grpSp>
          <p:nvGrpSpPr>
            <p:cNvPr id="36" name="Group 30"/>
            <p:cNvGrpSpPr/>
            <p:nvPr/>
          </p:nvGrpSpPr>
          <p:grpSpPr>
            <a:xfrm>
              <a:off x="6053134" y="47383"/>
              <a:ext cx="526624" cy="567974"/>
              <a:chOff x="6640467" y="2116763"/>
              <a:chExt cx="740746" cy="762405"/>
            </a:xfrm>
          </p:grpSpPr>
          <p:sp>
            <p:nvSpPr>
              <p:cNvPr id="88" name="Freeform 87"/>
              <p:cNvSpPr/>
              <p:nvPr/>
            </p:nvSpPr>
            <p:spPr>
              <a:xfrm rot="3484520">
                <a:off x="6617735" y="2401675"/>
                <a:ext cx="226023" cy="119363"/>
              </a:xfrm>
              <a:custGeom>
                <a:avLst/>
                <a:gdLst>
                  <a:gd name="connsiteX0" fmla="*/ 129645 w 256393"/>
                  <a:gd name="connsiteY0" fmla="*/ 45282 h 172031"/>
                  <a:gd name="connsiteX1" fmla="*/ 2896 w 256393"/>
                  <a:gd name="connsiteY1" fmla="*/ 54336 h 172031"/>
                  <a:gd name="connsiteX2" fmla="*/ 21003 w 256393"/>
                  <a:gd name="connsiteY2" fmla="*/ 81496 h 172031"/>
                  <a:gd name="connsiteX3" fmla="*/ 48163 w 256393"/>
                  <a:gd name="connsiteY3" fmla="*/ 90549 h 172031"/>
                  <a:gd name="connsiteX4" fmla="*/ 75324 w 256393"/>
                  <a:gd name="connsiteY4" fmla="*/ 108656 h 172031"/>
                  <a:gd name="connsiteX5" fmla="*/ 102484 w 256393"/>
                  <a:gd name="connsiteY5" fmla="*/ 117710 h 172031"/>
                  <a:gd name="connsiteX6" fmla="*/ 129645 w 256393"/>
                  <a:gd name="connsiteY6" fmla="*/ 172031 h 172031"/>
                  <a:gd name="connsiteX7" fmla="*/ 211126 w 256393"/>
                  <a:gd name="connsiteY7" fmla="*/ 144870 h 172031"/>
                  <a:gd name="connsiteX8" fmla="*/ 229233 w 256393"/>
                  <a:gd name="connsiteY8" fmla="*/ 90549 h 172031"/>
                  <a:gd name="connsiteX9" fmla="*/ 238286 w 256393"/>
                  <a:gd name="connsiteY9" fmla="*/ 63389 h 172031"/>
                  <a:gd name="connsiteX10" fmla="*/ 256393 w 256393"/>
                  <a:gd name="connsiteY10" fmla="*/ 36229 h 172031"/>
                  <a:gd name="connsiteX11" fmla="*/ 247340 w 256393"/>
                  <a:gd name="connsiteY11" fmla="*/ 9068 h 172031"/>
                  <a:gd name="connsiteX12" fmla="*/ 174912 w 256393"/>
                  <a:gd name="connsiteY12" fmla="*/ 9068 h 172031"/>
                  <a:gd name="connsiteX13" fmla="*/ 129645 w 256393"/>
                  <a:gd name="connsiteY13" fmla="*/ 45282 h 17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393" h="172031">
                    <a:moveTo>
                      <a:pt x="129645" y="45282"/>
                    </a:moveTo>
                    <a:cubicBezTo>
                      <a:pt x="100976" y="52827"/>
                      <a:pt x="43080" y="40941"/>
                      <a:pt x="2896" y="54336"/>
                    </a:cubicBezTo>
                    <a:cubicBezTo>
                      <a:pt x="-7426" y="57777"/>
                      <a:pt x="12506" y="74699"/>
                      <a:pt x="21003" y="81496"/>
                    </a:cubicBezTo>
                    <a:cubicBezTo>
                      <a:pt x="28455" y="87457"/>
                      <a:pt x="39110" y="87531"/>
                      <a:pt x="48163" y="90549"/>
                    </a:cubicBezTo>
                    <a:cubicBezTo>
                      <a:pt x="57217" y="96585"/>
                      <a:pt x="65592" y="103790"/>
                      <a:pt x="75324" y="108656"/>
                    </a:cubicBezTo>
                    <a:cubicBezTo>
                      <a:pt x="83860" y="112924"/>
                      <a:pt x="95032" y="111748"/>
                      <a:pt x="102484" y="117710"/>
                    </a:cubicBezTo>
                    <a:cubicBezTo>
                      <a:pt x="118439" y="130474"/>
                      <a:pt x="123681" y="154139"/>
                      <a:pt x="129645" y="172031"/>
                    </a:cubicBezTo>
                    <a:cubicBezTo>
                      <a:pt x="148082" y="168958"/>
                      <a:pt x="196324" y="168553"/>
                      <a:pt x="211126" y="144870"/>
                    </a:cubicBezTo>
                    <a:cubicBezTo>
                      <a:pt x="221242" y="128685"/>
                      <a:pt x="223197" y="108656"/>
                      <a:pt x="229233" y="90549"/>
                    </a:cubicBezTo>
                    <a:cubicBezTo>
                      <a:pt x="232251" y="81496"/>
                      <a:pt x="232992" y="71329"/>
                      <a:pt x="238286" y="63389"/>
                    </a:cubicBezTo>
                    <a:lnTo>
                      <a:pt x="256393" y="36229"/>
                    </a:lnTo>
                    <a:cubicBezTo>
                      <a:pt x="253375" y="27175"/>
                      <a:pt x="254088" y="15816"/>
                      <a:pt x="247340" y="9068"/>
                    </a:cubicBezTo>
                    <a:cubicBezTo>
                      <a:pt x="228781" y="-9491"/>
                      <a:pt x="192128" y="5625"/>
                      <a:pt x="174912" y="9068"/>
                    </a:cubicBezTo>
                    <a:cubicBezTo>
                      <a:pt x="164904" y="39092"/>
                      <a:pt x="158314" y="37737"/>
                      <a:pt x="129645" y="45282"/>
                    </a:cubicBezTo>
                    <a:close/>
                  </a:path>
                </a:pathLst>
              </a:cu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9" name="Freeform 88"/>
              <p:cNvSpPr/>
              <p:nvPr/>
            </p:nvSpPr>
            <p:spPr>
              <a:xfrm rot="3484520">
                <a:off x="6770135" y="2554075"/>
                <a:ext cx="226023" cy="119363"/>
              </a:xfrm>
              <a:custGeom>
                <a:avLst/>
                <a:gdLst>
                  <a:gd name="connsiteX0" fmla="*/ 129645 w 256393"/>
                  <a:gd name="connsiteY0" fmla="*/ 45282 h 172031"/>
                  <a:gd name="connsiteX1" fmla="*/ 2896 w 256393"/>
                  <a:gd name="connsiteY1" fmla="*/ 54336 h 172031"/>
                  <a:gd name="connsiteX2" fmla="*/ 21003 w 256393"/>
                  <a:gd name="connsiteY2" fmla="*/ 81496 h 172031"/>
                  <a:gd name="connsiteX3" fmla="*/ 48163 w 256393"/>
                  <a:gd name="connsiteY3" fmla="*/ 90549 h 172031"/>
                  <a:gd name="connsiteX4" fmla="*/ 75324 w 256393"/>
                  <a:gd name="connsiteY4" fmla="*/ 108656 h 172031"/>
                  <a:gd name="connsiteX5" fmla="*/ 102484 w 256393"/>
                  <a:gd name="connsiteY5" fmla="*/ 117710 h 172031"/>
                  <a:gd name="connsiteX6" fmla="*/ 129645 w 256393"/>
                  <a:gd name="connsiteY6" fmla="*/ 172031 h 172031"/>
                  <a:gd name="connsiteX7" fmla="*/ 211126 w 256393"/>
                  <a:gd name="connsiteY7" fmla="*/ 144870 h 172031"/>
                  <a:gd name="connsiteX8" fmla="*/ 229233 w 256393"/>
                  <a:gd name="connsiteY8" fmla="*/ 90549 h 172031"/>
                  <a:gd name="connsiteX9" fmla="*/ 238286 w 256393"/>
                  <a:gd name="connsiteY9" fmla="*/ 63389 h 172031"/>
                  <a:gd name="connsiteX10" fmla="*/ 256393 w 256393"/>
                  <a:gd name="connsiteY10" fmla="*/ 36229 h 172031"/>
                  <a:gd name="connsiteX11" fmla="*/ 247340 w 256393"/>
                  <a:gd name="connsiteY11" fmla="*/ 9068 h 172031"/>
                  <a:gd name="connsiteX12" fmla="*/ 174912 w 256393"/>
                  <a:gd name="connsiteY12" fmla="*/ 9068 h 172031"/>
                  <a:gd name="connsiteX13" fmla="*/ 129645 w 256393"/>
                  <a:gd name="connsiteY13" fmla="*/ 45282 h 17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393" h="172031">
                    <a:moveTo>
                      <a:pt x="129645" y="45282"/>
                    </a:moveTo>
                    <a:cubicBezTo>
                      <a:pt x="100976" y="52827"/>
                      <a:pt x="43080" y="40941"/>
                      <a:pt x="2896" y="54336"/>
                    </a:cubicBezTo>
                    <a:cubicBezTo>
                      <a:pt x="-7426" y="57777"/>
                      <a:pt x="12506" y="74699"/>
                      <a:pt x="21003" y="81496"/>
                    </a:cubicBezTo>
                    <a:cubicBezTo>
                      <a:pt x="28455" y="87457"/>
                      <a:pt x="39110" y="87531"/>
                      <a:pt x="48163" y="90549"/>
                    </a:cubicBezTo>
                    <a:cubicBezTo>
                      <a:pt x="57217" y="96585"/>
                      <a:pt x="65592" y="103790"/>
                      <a:pt x="75324" y="108656"/>
                    </a:cubicBezTo>
                    <a:cubicBezTo>
                      <a:pt x="83860" y="112924"/>
                      <a:pt x="95032" y="111748"/>
                      <a:pt x="102484" y="117710"/>
                    </a:cubicBezTo>
                    <a:cubicBezTo>
                      <a:pt x="118439" y="130474"/>
                      <a:pt x="123681" y="154139"/>
                      <a:pt x="129645" y="172031"/>
                    </a:cubicBezTo>
                    <a:cubicBezTo>
                      <a:pt x="148082" y="168958"/>
                      <a:pt x="196324" y="168553"/>
                      <a:pt x="211126" y="144870"/>
                    </a:cubicBezTo>
                    <a:cubicBezTo>
                      <a:pt x="221242" y="128685"/>
                      <a:pt x="223197" y="108656"/>
                      <a:pt x="229233" y="90549"/>
                    </a:cubicBezTo>
                    <a:cubicBezTo>
                      <a:pt x="232251" y="81496"/>
                      <a:pt x="232992" y="71329"/>
                      <a:pt x="238286" y="63389"/>
                    </a:cubicBezTo>
                    <a:lnTo>
                      <a:pt x="256393" y="36229"/>
                    </a:lnTo>
                    <a:cubicBezTo>
                      <a:pt x="253375" y="27175"/>
                      <a:pt x="254088" y="15816"/>
                      <a:pt x="247340" y="9068"/>
                    </a:cubicBezTo>
                    <a:cubicBezTo>
                      <a:pt x="228781" y="-9491"/>
                      <a:pt x="192128" y="5625"/>
                      <a:pt x="174912" y="9068"/>
                    </a:cubicBezTo>
                    <a:cubicBezTo>
                      <a:pt x="164904" y="39092"/>
                      <a:pt x="158314" y="37737"/>
                      <a:pt x="129645" y="45282"/>
                    </a:cubicBezTo>
                    <a:close/>
                  </a:path>
                </a:pathLst>
              </a:cu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0" name="Freeform 89"/>
              <p:cNvSpPr/>
              <p:nvPr/>
            </p:nvSpPr>
            <p:spPr>
              <a:xfrm rot="3484520">
                <a:off x="6922535" y="2706475"/>
                <a:ext cx="226023" cy="119363"/>
              </a:xfrm>
              <a:custGeom>
                <a:avLst/>
                <a:gdLst>
                  <a:gd name="connsiteX0" fmla="*/ 129645 w 256393"/>
                  <a:gd name="connsiteY0" fmla="*/ 45282 h 172031"/>
                  <a:gd name="connsiteX1" fmla="*/ 2896 w 256393"/>
                  <a:gd name="connsiteY1" fmla="*/ 54336 h 172031"/>
                  <a:gd name="connsiteX2" fmla="*/ 21003 w 256393"/>
                  <a:gd name="connsiteY2" fmla="*/ 81496 h 172031"/>
                  <a:gd name="connsiteX3" fmla="*/ 48163 w 256393"/>
                  <a:gd name="connsiteY3" fmla="*/ 90549 h 172031"/>
                  <a:gd name="connsiteX4" fmla="*/ 75324 w 256393"/>
                  <a:gd name="connsiteY4" fmla="*/ 108656 h 172031"/>
                  <a:gd name="connsiteX5" fmla="*/ 102484 w 256393"/>
                  <a:gd name="connsiteY5" fmla="*/ 117710 h 172031"/>
                  <a:gd name="connsiteX6" fmla="*/ 129645 w 256393"/>
                  <a:gd name="connsiteY6" fmla="*/ 172031 h 172031"/>
                  <a:gd name="connsiteX7" fmla="*/ 211126 w 256393"/>
                  <a:gd name="connsiteY7" fmla="*/ 144870 h 172031"/>
                  <a:gd name="connsiteX8" fmla="*/ 229233 w 256393"/>
                  <a:gd name="connsiteY8" fmla="*/ 90549 h 172031"/>
                  <a:gd name="connsiteX9" fmla="*/ 238286 w 256393"/>
                  <a:gd name="connsiteY9" fmla="*/ 63389 h 172031"/>
                  <a:gd name="connsiteX10" fmla="*/ 256393 w 256393"/>
                  <a:gd name="connsiteY10" fmla="*/ 36229 h 172031"/>
                  <a:gd name="connsiteX11" fmla="*/ 247340 w 256393"/>
                  <a:gd name="connsiteY11" fmla="*/ 9068 h 172031"/>
                  <a:gd name="connsiteX12" fmla="*/ 174912 w 256393"/>
                  <a:gd name="connsiteY12" fmla="*/ 9068 h 172031"/>
                  <a:gd name="connsiteX13" fmla="*/ 129645 w 256393"/>
                  <a:gd name="connsiteY13" fmla="*/ 45282 h 17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393" h="172031">
                    <a:moveTo>
                      <a:pt x="129645" y="45282"/>
                    </a:moveTo>
                    <a:cubicBezTo>
                      <a:pt x="100976" y="52827"/>
                      <a:pt x="43080" y="40941"/>
                      <a:pt x="2896" y="54336"/>
                    </a:cubicBezTo>
                    <a:cubicBezTo>
                      <a:pt x="-7426" y="57777"/>
                      <a:pt x="12506" y="74699"/>
                      <a:pt x="21003" y="81496"/>
                    </a:cubicBezTo>
                    <a:cubicBezTo>
                      <a:pt x="28455" y="87457"/>
                      <a:pt x="39110" y="87531"/>
                      <a:pt x="48163" y="90549"/>
                    </a:cubicBezTo>
                    <a:cubicBezTo>
                      <a:pt x="57217" y="96585"/>
                      <a:pt x="65592" y="103790"/>
                      <a:pt x="75324" y="108656"/>
                    </a:cubicBezTo>
                    <a:cubicBezTo>
                      <a:pt x="83860" y="112924"/>
                      <a:pt x="95032" y="111748"/>
                      <a:pt x="102484" y="117710"/>
                    </a:cubicBezTo>
                    <a:cubicBezTo>
                      <a:pt x="118439" y="130474"/>
                      <a:pt x="123681" y="154139"/>
                      <a:pt x="129645" y="172031"/>
                    </a:cubicBezTo>
                    <a:cubicBezTo>
                      <a:pt x="148082" y="168958"/>
                      <a:pt x="196324" y="168553"/>
                      <a:pt x="211126" y="144870"/>
                    </a:cubicBezTo>
                    <a:cubicBezTo>
                      <a:pt x="221242" y="128685"/>
                      <a:pt x="223197" y="108656"/>
                      <a:pt x="229233" y="90549"/>
                    </a:cubicBezTo>
                    <a:cubicBezTo>
                      <a:pt x="232251" y="81496"/>
                      <a:pt x="232992" y="71329"/>
                      <a:pt x="238286" y="63389"/>
                    </a:cubicBezTo>
                    <a:lnTo>
                      <a:pt x="256393" y="36229"/>
                    </a:lnTo>
                    <a:cubicBezTo>
                      <a:pt x="253375" y="27175"/>
                      <a:pt x="254088" y="15816"/>
                      <a:pt x="247340" y="9068"/>
                    </a:cubicBezTo>
                    <a:cubicBezTo>
                      <a:pt x="228781" y="-9491"/>
                      <a:pt x="192128" y="5625"/>
                      <a:pt x="174912" y="9068"/>
                    </a:cubicBezTo>
                    <a:cubicBezTo>
                      <a:pt x="164904" y="39092"/>
                      <a:pt x="158314" y="37737"/>
                      <a:pt x="129645" y="45282"/>
                    </a:cubicBezTo>
                    <a:close/>
                  </a:path>
                </a:pathLst>
              </a:cu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1" name="Freeform 90"/>
              <p:cNvSpPr/>
              <p:nvPr/>
            </p:nvSpPr>
            <p:spPr>
              <a:xfrm rot="3484520">
                <a:off x="6788447" y="2381462"/>
                <a:ext cx="226023" cy="119363"/>
              </a:xfrm>
              <a:custGeom>
                <a:avLst/>
                <a:gdLst>
                  <a:gd name="connsiteX0" fmla="*/ 129645 w 256393"/>
                  <a:gd name="connsiteY0" fmla="*/ 45282 h 172031"/>
                  <a:gd name="connsiteX1" fmla="*/ 2896 w 256393"/>
                  <a:gd name="connsiteY1" fmla="*/ 54336 h 172031"/>
                  <a:gd name="connsiteX2" fmla="*/ 21003 w 256393"/>
                  <a:gd name="connsiteY2" fmla="*/ 81496 h 172031"/>
                  <a:gd name="connsiteX3" fmla="*/ 48163 w 256393"/>
                  <a:gd name="connsiteY3" fmla="*/ 90549 h 172031"/>
                  <a:gd name="connsiteX4" fmla="*/ 75324 w 256393"/>
                  <a:gd name="connsiteY4" fmla="*/ 108656 h 172031"/>
                  <a:gd name="connsiteX5" fmla="*/ 102484 w 256393"/>
                  <a:gd name="connsiteY5" fmla="*/ 117710 h 172031"/>
                  <a:gd name="connsiteX6" fmla="*/ 129645 w 256393"/>
                  <a:gd name="connsiteY6" fmla="*/ 172031 h 172031"/>
                  <a:gd name="connsiteX7" fmla="*/ 211126 w 256393"/>
                  <a:gd name="connsiteY7" fmla="*/ 144870 h 172031"/>
                  <a:gd name="connsiteX8" fmla="*/ 229233 w 256393"/>
                  <a:gd name="connsiteY8" fmla="*/ 90549 h 172031"/>
                  <a:gd name="connsiteX9" fmla="*/ 238286 w 256393"/>
                  <a:gd name="connsiteY9" fmla="*/ 63389 h 172031"/>
                  <a:gd name="connsiteX10" fmla="*/ 256393 w 256393"/>
                  <a:gd name="connsiteY10" fmla="*/ 36229 h 172031"/>
                  <a:gd name="connsiteX11" fmla="*/ 247340 w 256393"/>
                  <a:gd name="connsiteY11" fmla="*/ 9068 h 172031"/>
                  <a:gd name="connsiteX12" fmla="*/ 174912 w 256393"/>
                  <a:gd name="connsiteY12" fmla="*/ 9068 h 172031"/>
                  <a:gd name="connsiteX13" fmla="*/ 129645 w 256393"/>
                  <a:gd name="connsiteY13" fmla="*/ 45282 h 17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393" h="172031">
                    <a:moveTo>
                      <a:pt x="129645" y="45282"/>
                    </a:moveTo>
                    <a:cubicBezTo>
                      <a:pt x="100976" y="52827"/>
                      <a:pt x="43080" y="40941"/>
                      <a:pt x="2896" y="54336"/>
                    </a:cubicBezTo>
                    <a:cubicBezTo>
                      <a:pt x="-7426" y="57777"/>
                      <a:pt x="12506" y="74699"/>
                      <a:pt x="21003" y="81496"/>
                    </a:cubicBezTo>
                    <a:cubicBezTo>
                      <a:pt x="28455" y="87457"/>
                      <a:pt x="39110" y="87531"/>
                      <a:pt x="48163" y="90549"/>
                    </a:cubicBezTo>
                    <a:cubicBezTo>
                      <a:pt x="57217" y="96585"/>
                      <a:pt x="65592" y="103790"/>
                      <a:pt x="75324" y="108656"/>
                    </a:cubicBezTo>
                    <a:cubicBezTo>
                      <a:pt x="83860" y="112924"/>
                      <a:pt x="95032" y="111748"/>
                      <a:pt x="102484" y="117710"/>
                    </a:cubicBezTo>
                    <a:cubicBezTo>
                      <a:pt x="118439" y="130474"/>
                      <a:pt x="123681" y="154139"/>
                      <a:pt x="129645" y="172031"/>
                    </a:cubicBezTo>
                    <a:cubicBezTo>
                      <a:pt x="148082" y="168958"/>
                      <a:pt x="196324" y="168553"/>
                      <a:pt x="211126" y="144870"/>
                    </a:cubicBezTo>
                    <a:cubicBezTo>
                      <a:pt x="221242" y="128685"/>
                      <a:pt x="223197" y="108656"/>
                      <a:pt x="229233" y="90549"/>
                    </a:cubicBezTo>
                    <a:cubicBezTo>
                      <a:pt x="232251" y="81496"/>
                      <a:pt x="232992" y="71329"/>
                      <a:pt x="238286" y="63389"/>
                    </a:cubicBezTo>
                    <a:lnTo>
                      <a:pt x="256393" y="36229"/>
                    </a:lnTo>
                    <a:cubicBezTo>
                      <a:pt x="253375" y="27175"/>
                      <a:pt x="254088" y="15816"/>
                      <a:pt x="247340" y="9068"/>
                    </a:cubicBezTo>
                    <a:cubicBezTo>
                      <a:pt x="228781" y="-9491"/>
                      <a:pt x="192128" y="5625"/>
                      <a:pt x="174912" y="9068"/>
                    </a:cubicBezTo>
                    <a:cubicBezTo>
                      <a:pt x="164904" y="39092"/>
                      <a:pt x="158314" y="37737"/>
                      <a:pt x="129645" y="45282"/>
                    </a:cubicBezTo>
                    <a:close/>
                  </a:path>
                </a:pathLst>
              </a:cu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2" name="Freeform 91"/>
              <p:cNvSpPr/>
              <p:nvPr/>
            </p:nvSpPr>
            <p:spPr>
              <a:xfrm rot="3484520">
                <a:off x="6959652" y="2554075"/>
                <a:ext cx="226023" cy="119363"/>
              </a:xfrm>
              <a:custGeom>
                <a:avLst/>
                <a:gdLst>
                  <a:gd name="connsiteX0" fmla="*/ 129645 w 256393"/>
                  <a:gd name="connsiteY0" fmla="*/ 45282 h 172031"/>
                  <a:gd name="connsiteX1" fmla="*/ 2896 w 256393"/>
                  <a:gd name="connsiteY1" fmla="*/ 54336 h 172031"/>
                  <a:gd name="connsiteX2" fmla="*/ 21003 w 256393"/>
                  <a:gd name="connsiteY2" fmla="*/ 81496 h 172031"/>
                  <a:gd name="connsiteX3" fmla="*/ 48163 w 256393"/>
                  <a:gd name="connsiteY3" fmla="*/ 90549 h 172031"/>
                  <a:gd name="connsiteX4" fmla="*/ 75324 w 256393"/>
                  <a:gd name="connsiteY4" fmla="*/ 108656 h 172031"/>
                  <a:gd name="connsiteX5" fmla="*/ 102484 w 256393"/>
                  <a:gd name="connsiteY5" fmla="*/ 117710 h 172031"/>
                  <a:gd name="connsiteX6" fmla="*/ 129645 w 256393"/>
                  <a:gd name="connsiteY6" fmla="*/ 172031 h 172031"/>
                  <a:gd name="connsiteX7" fmla="*/ 211126 w 256393"/>
                  <a:gd name="connsiteY7" fmla="*/ 144870 h 172031"/>
                  <a:gd name="connsiteX8" fmla="*/ 229233 w 256393"/>
                  <a:gd name="connsiteY8" fmla="*/ 90549 h 172031"/>
                  <a:gd name="connsiteX9" fmla="*/ 238286 w 256393"/>
                  <a:gd name="connsiteY9" fmla="*/ 63389 h 172031"/>
                  <a:gd name="connsiteX10" fmla="*/ 256393 w 256393"/>
                  <a:gd name="connsiteY10" fmla="*/ 36229 h 172031"/>
                  <a:gd name="connsiteX11" fmla="*/ 247340 w 256393"/>
                  <a:gd name="connsiteY11" fmla="*/ 9068 h 172031"/>
                  <a:gd name="connsiteX12" fmla="*/ 174912 w 256393"/>
                  <a:gd name="connsiteY12" fmla="*/ 9068 h 172031"/>
                  <a:gd name="connsiteX13" fmla="*/ 129645 w 256393"/>
                  <a:gd name="connsiteY13" fmla="*/ 45282 h 17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393" h="172031">
                    <a:moveTo>
                      <a:pt x="129645" y="45282"/>
                    </a:moveTo>
                    <a:cubicBezTo>
                      <a:pt x="100976" y="52827"/>
                      <a:pt x="43080" y="40941"/>
                      <a:pt x="2896" y="54336"/>
                    </a:cubicBezTo>
                    <a:cubicBezTo>
                      <a:pt x="-7426" y="57777"/>
                      <a:pt x="12506" y="74699"/>
                      <a:pt x="21003" y="81496"/>
                    </a:cubicBezTo>
                    <a:cubicBezTo>
                      <a:pt x="28455" y="87457"/>
                      <a:pt x="39110" y="87531"/>
                      <a:pt x="48163" y="90549"/>
                    </a:cubicBezTo>
                    <a:cubicBezTo>
                      <a:pt x="57217" y="96585"/>
                      <a:pt x="65592" y="103790"/>
                      <a:pt x="75324" y="108656"/>
                    </a:cubicBezTo>
                    <a:cubicBezTo>
                      <a:pt x="83860" y="112924"/>
                      <a:pt x="95032" y="111748"/>
                      <a:pt x="102484" y="117710"/>
                    </a:cubicBezTo>
                    <a:cubicBezTo>
                      <a:pt x="118439" y="130474"/>
                      <a:pt x="123681" y="154139"/>
                      <a:pt x="129645" y="172031"/>
                    </a:cubicBezTo>
                    <a:cubicBezTo>
                      <a:pt x="148082" y="168958"/>
                      <a:pt x="196324" y="168553"/>
                      <a:pt x="211126" y="144870"/>
                    </a:cubicBezTo>
                    <a:cubicBezTo>
                      <a:pt x="221242" y="128685"/>
                      <a:pt x="223197" y="108656"/>
                      <a:pt x="229233" y="90549"/>
                    </a:cubicBezTo>
                    <a:cubicBezTo>
                      <a:pt x="232251" y="81496"/>
                      <a:pt x="232992" y="71329"/>
                      <a:pt x="238286" y="63389"/>
                    </a:cubicBezTo>
                    <a:lnTo>
                      <a:pt x="256393" y="36229"/>
                    </a:lnTo>
                    <a:cubicBezTo>
                      <a:pt x="253375" y="27175"/>
                      <a:pt x="254088" y="15816"/>
                      <a:pt x="247340" y="9068"/>
                    </a:cubicBezTo>
                    <a:cubicBezTo>
                      <a:pt x="228781" y="-9491"/>
                      <a:pt x="192128" y="5625"/>
                      <a:pt x="174912" y="9068"/>
                    </a:cubicBezTo>
                    <a:cubicBezTo>
                      <a:pt x="164904" y="39092"/>
                      <a:pt x="158314" y="37737"/>
                      <a:pt x="129645" y="45282"/>
                    </a:cubicBezTo>
                    <a:close/>
                  </a:path>
                </a:pathLst>
              </a:cu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3" name="Freeform 92"/>
              <p:cNvSpPr/>
              <p:nvPr/>
            </p:nvSpPr>
            <p:spPr>
              <a:xfrm rot="3484520">
                <a:off x="6977965" y="2374954"/>
                <a:ext cx="226023" cy="119363"/>
              </a:xfrm>
              <a:custGeom>
                <a:avLst/>
                <a:gdLst>
                  <a:gd name="connsiteX0" fmla="*/ 129645 w 256393"/>
                  <a:gd name="connsiteY0" fmla="*/ 45282 h 172031"/>
                  <a:gd name="connsiteX1" fmla="*/ 2896 w 256393"/>
                  <a:gd name="connsiteY1" fmla="*/ 54336 h 172031"/>
                  <a:gd name="connsiteX2" fmla="*/ 21003 w 256393"/>
                  <a:gd name="connsiteY2" fmla="*/ 81496 h 172031"/>
                  <a:gd name="connsiteX3" fmla="*/ 48163 w 256393"/>
                  <a:gd name="connsiteY3" fmla="*/ 90549 h 172031"/>
                  <a:gd name="connsiteX4" fmla="*/ 75324 w 256393"/>
                  <a:gd name="connsiteY4" fmla="*/ 108656 h 172031"/>
                  <a:gd name="connsiteX5" fmla="*/ 102484 w 256393"/>
                  <a:gd name="connsiteY5" fmla="*/ 117710 h 172031"/>
                  <a:gd name="connsiteX6" fmla="*/ 129645 w 256393"/>
                  <a:gd name="connsiteY6" fmla="*/ 172031 h 172031"/>
                  <a:gd name="connsiteX7" fmla="*/ 211126 w 256393"/>
                  <a:gd name="connsiteY7" fmla="*/ 144870 h 172031"/>
                  <a:gd name="connsiteX8" fmla="*/ 229233 w 256393"/>
                  <a:gd name="connsiteY8" fmla="*/ 90549 h 172031"/>
                  <a:gd name="connsiteX9" fmla="*/ 238286 w 256393"/>
                  <a:gd name="connsiteY9" fmla="*/ 63389 h 172031"/>
                  <a:gd name="connsiteX10" fmla="*/ 256393 w 256393"/>
                  <a:gd name="connsiteY10" fmla="*/ 36229 h 172031"/>
                  <a:gd name="connsiteX11" fmla="*/ 247340 w 256393"/>
                  <a:gd name="connsiteY11" fmla="*/ 9068 h 172031"/>
                  <a:gd name="connsiteX12" fmla="*/ 174912 w 256393"/>
                  <a:gd name="connsiteY12" fmla="*/ 9068 h 172031"/>
                  <a:gd name="connsiteX13" fmla="*/ 129645 w 256393"/>
                  <a:gd name="connsiteY13" fmla="*/ 45282 h 17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393" h="172031">
                    <a:moveTo>
                      <a:pt x="129645" y="45282"/>
                    </a:moveTo>
                    <a:cubicBezTo>
                      <a:pt x="100976" y="52827"/>
                      <a:pt x="43080" y="40941"/>
                      <a:pt x="2896" y="54336"/>
                    </a:cubicBezTo>
                    <a:cubicBezTo>
                      <a:pt x="-7426" y="57777"/>
                      <a:pt x="12506" y="74699"/>
                      <a:pt x="21003" y="81496"/>
                    </a:cubicBezTo>
                    <a:cubicBezTo>
                      <a:pt x="28455" y="87457"/>
                      <a:pt x="39110" y="87531"/>
                      <a:pt x="48163" y="90549"/>
                    </a:cubicBezTo>
                    <a:cubicBezTo>
                      <a:pt x="57217" y="96585"/>
                      <a:pt x="65592" y="103790"/>
                      <a:pt x="75324" y="108656"/>
                    </a:cubicBezTo>
                    <a:cubicBezTo>
                      <a:pt x="83860" y="112924"/>
                      <a:pt x="95032" y="111748"/>
                      <a:pt x="102484" y="117710"/>
                    </a:cubicBezTo>
                    <a:cubicBezTo>
                      <a:pt x="118439" y="130474"/>
                      <a:pt x="123681" y="154139"/>
                      <a:pt x="129645" y="172031"/>
                    </a:cubicBezTo>
                    <a:cubicBezTo>
                      <a:pt x="148082" y="168958"/>
                      <a:pt x="196324" y="168553"/>
                      <a:pt x="211126" y="144870"/>
                    </a:cubicBezTo>
                    <a:cubicBezTo>
                      <a:pt x="221242" y="128685"/>
                      <a:pt x="223197" y="108656"/>
                      <a:pt x="229233" y="90549"/>
                    </a:cubicBezTo>
                    <a:cubicBezTo>
                      <a:pt x="232251" y="81496"/>
                      <a:pt x="232992" y="71329"/>
                      <a:pt x="238286" y="63389"/>
                    </a:cubicBezTo>
                    <a:lnTo>
                      <a:pt x="256393" y="36229"/>
                    </a:lnTo>
                    <a:cubicBezTo>
                      <a:pt x="253375" y="27175"/>
                      <a:pt x="254088" y="15816"/>
                      <a:pt x="247340" y="9068"/>
                    </a:cubicBezTo>
                    <a:cubicBezTo>
                      <a:pt x="228781" y="-9491"/>
                      <a:pt x="192128" y="5625"/>
                      <a:pt x="174912" y="9068"/>
                    </a:cubicBezTo>
                    <a:cubicBezTo>
                      <a:pt x="164904" y="39092"/>
                      <a:pt x="158314" y="37737"/>
                      <a:pt x="129645" y="45282"/>
                    </a:cubicBezTo>
                    <a:close/>
                  </a:path>
                </a:pathLst>
              </a:cu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4" name="Freeform 93"/>
              <p:cNvSpPr/>
              <p:nvPr/>
            </p:nvSpPr>
            <p:spPr>
              <a:xfrm rot="20117355">
                <a:off x="6640467" y="2225128"/>
                <a:ext cx="226023" cy="119363"/>
              </a:xfrm>
              <a:custGeom>
                <a:avLst/>
                <a:gdLst>
                  <a:gd name="connsiteX0" fmla="*/ 129645 w 256393"/>
                  <a:gd name="connsiteY0" fmla="*/ 45282 h 172031"/>
                  <a:gd name="connsiteX1" fmla="*/ 2896 w 256393"/>
                  <a:gd name="connsiteY1" fmla="*/ 54336 h 172031"/>
                  <a:gd name="connsiteX2" fmla="*/ 21003 w 256393"/>
                  <a:gd name="connsiteY2" fmla="*/ 81496 h 172031"/>
                  <a:gd name="connsiteX3" fmla="*/ 48163 w 256393"/>
                  <a:gd name="connsiteY3" fmla="*/ 90549 h 172031"/>
                  <a:gd name="connsiteX4" fmla="*/ 75324 w 256393"/>
                  <a:gd name="connsiteY4" fmla="*/ 108656 h 172031"/>
                  <a:gd name="connsiteX5" fmla="*/ 102484 w 256393"/>
                  <a:gd name="connsiteY5" fmla="*/ 117710 h 172031"/>
                  <a:gd name="connsiteX6" fmla="*/ 129645 w 256393"/>
                  <a:gd name="connsiteY6" fmla="*/ 172031 h 172031"/>
                  <a:gd name="connsiteX7" fmla="*/ 211126 w 256393"/>
                  <a:gd name="connsiteY7" fmla="*/ 144870 h 172031"/>
                  <a:gd name="connsiteX8" fmla="*/ 229233 w 256393"/>
                  <a:gd name="connsiteY8" fmla="*/ 90549 h 172031"/>
                  <a:gd name="connsiteX9" fmla="*/ 238286 w 256393"/>
                  <a:gd name="connsiteY9" fmla="*/ 63389 h 172031"/>
                  <a:gd name="connsiteX10" fmla="*/ 256393 w 256393"/>
                  <a:gd name="connsiteY10" fmla="*/ 36229 h 172031"/>
                  <a:gd name="connsiteX11" fmla="*/ 247340 w 256393"/>
                  <a:gd name="connsiteY11" fmla="*/ 9068 h 172031"/>
                  <a:gd name="connsiteX12" fmla="*/ 174912 w 256393"/>
                  <a:gd name="connsiteY12" fmla="*/ 9068 h 172031"/>
                  <a:gd name="connsiteX13" fmla="*/ 129645 w 256393"/>
                  <a:gd name="connsiteY13" fmla="*/ 45282 h 17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393" h="172031">
                    <a:moveTo>
                      <a:pt x="129645" y="45282"/>
                    </a:moveTo>
                    <a:cubicBezTo>
                      <a:pt x="100976" y="52827"/>
                      <a:pt x="43080" y="40941"/>
                      <a:pt x="2896" y="54336"/>
                    </a:cubicBezTo>
                    <a:cubicBezTo>
                      <a:pt x="-7426" y="57777"/>
                      <a:pt x="12506" y="74699"/>
                      <a:pt x="21003" y="81496"/>
                    </a:cubicBezTo>
                    <a:cubicBezTo>
                      <a:pt x="28455" y="87457"/>
                      <a:pt x="39110" y="87531"/>
                      <a:pt x="48163" y="90549"/>
                    </a:cubicBezTo>
                    <a:cubicBezTo>
                      <a:pt x="57217" y="96585"/>
                      <a:pt x="65592" y="103790"/>
                      <a:pt x="75324" y="108656"/>
                    </a:cubicBezTo>
                    <a:cubicBezTo>
                      <a:pt x="83860" y="112924"/>
                      <a:pt x="95032" y="111748"/>
                      <a:pt x="102484" y="117710"/>
                    </a:cubicBezTo>
                    <a:cubicBezTo>
                      <a:pt x="118439" y="130474"/>
                      <a:pt x="123681" y="154139"/>
                      <a:pt x="129645" y="172031"/>
                    </a:cubicBezTo>
                    <a:cubicBezTo>
                      <a:pt x="148082" y="168958"/>
                      <a:pt x="196324" y="168553"/>
                      <a:pt x="211126" y="144870"/>
                    </a:cubicBezTo>
                    <a:cubicBezTo>
                      <a:pt x="221242" y="128685"/>
                      <a:pt x="223197" y="108656"/>
                      <a:pt x="229233" y="90549"/>
                    </a:cubicBezTo>
                    <a:cubicBezTo>
                      <a:pt x="232251" y="81496"/>
                      <a:pt x="232992" y="71329"/>
                      <a:pt x="238286" y="63389"/>
                    </a:cubicBezTo>
                    <a:lnTo>
                      <a:pt x="256393" y="36229"/>
                    </a:lnTo>
                    <a:cubicBezTo>
                      <a:pt x="253375" y="27175"/>
                      <a:pt x="254088" y="15816"/>
                      <a:pt x="247340" y="9068"/>
                    </a:cubicBezTo>
                    <a:cubicBezTo>
                      <a:pt x="228781" y="-9491"/>
                      <a:pt x="192128" y="5625"/>
                      <a:pt x="174912" y="9068"/>
                    </a:cubicBezTo>
                    <a:cubicBezTo>
                      <a:pt x="164904" y="39092"/>
                      <a:pt x="158314" y="37737"/>
                      <a:pt x="129645" y="45282"/>
                    </a:cubicBezTo>
                    <a:close/>
                  </a:path>
                </a:pathLst>
              </a:cu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5" name="Freeform 94"/>
              <p:cNvSpPr/>
              <p:nvPr/>
            </p:nvSpPr>
            <p:spPr>
              <a:xfrm rot="20117355">
                <a:off x="7129110" y="2673875"/>
                <a:ext cx="226023" cy="119363"/>
              </a:xfrm>
              <a:custGeom>
                <a:avLst/>
                <a:gdLst>
                  <a:gd name="connsiteX0" fmla="*/ 129645 w 256393"/>
                  <a:gd name="connsiteY0" fmla="*/ 45282 h 172031"/>
                  <a:gd name="connsiteX1" fmla="*/ 2896 w 256393"/>
                  <a:gd name="connsiteY1" fmla="*/ 54336 h 172031"/>
                  <a:gd name="connsiteX2" fmla="*/ 21003 w 256393"/>
                  <a:gd name="connsiteY2" fmla="*/ 81496 h 172031"/>
                  <a:gd name="connsiteX3" fmla="*/ 48163 w 256393"/>
                  <a:gd name="connsiteY3" fmla="*/ 90549 h 172031"/>
                  <a:gd name="connsiteX4" fmla="*/ 75324 w 256393"/>
                  <a:gd name="connsiteY4" fmla="*/ 108656 h 172031"/>
                  <a:gd name="connsiteX5" fmla="*/ 102484 w 256393"/>
                  <a:gd name="connsiteY5" fmla="*/ 117710 h 172031"/>
                  <a:gd name="connsiteX6" fmla="*/ 129645 w 256393"/>
                  <a:gd name="connsiteY6" fmla="*/ 172031 h 172031"/>
                  <a:gd name="connsiteX7" fmla="*/ 211126 w 256393"/>
                  <a:gd name="connsiteY7" fmla="*/ 144870 h 172031"/>
                  <a:gd name="connsiteX8" fmla="*/ 229233 w 256393"/>
                  <a:gd name="connsiteY8" fmla="*/ 90549 h 172031"/>
                  <a:gd name="connsiteX9" fmla="*/ 238286 w 256393"/>
                  <a:gd name="connsiteY9" fmla="*/ 63389 h 172031"/>
                  <a:gd name="connsiteX10" fmla="*/ 256393 w 256393"/>
                  <a:gd name="connsiteY10" fmla="*/ 36229 h 172031"/>
                  <a:gd name="connsiteX11" fmla="*/ 247340 w 256393"/>
                  <a:gd name="connsiteY11" fmla="*/ 9068 h 172031"/>
                  <a:gd name="connsiteX12" fmla="*/ 174912 w 256393"/>
                  <a:gd name="connsiteY12" fmla="*/ 9068 h 172031"/>
                  <a:gd name="connsiteX13" fmla="*/ 129645 w 256393"/>
                  <a:gd name="connsiteY13" fmla="*/ 45282 h 17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393" h="172031">
                    <a:moveTo>
                      <a:pt x="129645" y="45282"/>
                    </a:moveTo>
                    <a:cubicBezTo>
                      <a:pt x="100976" y="52827"/>
                      <a:pt x="43080" y="40941"/>
                      <a:pt x="2896" y="54336"/>
                    </a:cubicBezTo>
                    <a:cubicBezTo>
                      <a:pt x="-7426" y="57777"/>
                      <a:pt x="12506" y="74699"/>
                      <a:pt x="21003" y="81496"/>
                    </a:cubicBezTo>
                    <a:cubicBezTo>
                      <a:pt x="28455" y="87457"/>
                      <a:pt x="39110" y="87531"/>
                      <a:pt x="48163" y="90549"/>
                    </a:cubicBezTo>
                    <a:cubicBezTo>
                      <a:pt x="57217" y="96585"/>
                      <a:pt x="65592" y="103790"/>
                      <a:pt x="75324" y="108656"/>
                    </a:cubicBezTo>
                    <a:cubicBezTo>
                      <a:pt x="83860" y="112924"/>
                      <a:pt x="95032" y="111748"/>
                      <a:pt x="102484" y="117710"/>
                    </a:cubicBezTo>
                    <a:cubicBezTo>
                      <a:pt x="118439" y="130474"/>
                      <a:pt x="123681" y="154139"/>
                      <a:pt x="129645" y="172031"/>
                    </a:cubicBezTo>
                    <a:cubicBezTo>
                      <a:pt x="148082" y="168958"/>
                      <a:pt x="196324" y="168553"/>
                      <a:pt x="211126" y="144870"/>
                    </a:cubicBezTo>
                    <a:cubicBezTo>
                      <a:pt x="221242" y="128685"/>
                      <a:pt x="223197" y="108656"/>
                      <a:pt x="229233" y="90549"/>
                    </a:cubicBezTo>
                    <a:cubicBezTo>
                      <a:pt x="232251" y="81496"/>
                      <a:pt x="232992" y="71329"/>
                      <a:pt x="238286" y="63389"/>
                    </a:cubicBezTo>
                    <a:lnTo>
                      <a:pt x="256393" y="36229"/>
                    </a:lnTo>
                    <a:cubicBezTo>
                      <a:pt x="253375" y="27175"/>
                      <a:pt x="254088" y="15816"/>
                      <a:pt x="247340" y="9068"/>
                    </a:cubicBezTo>
                    <a:cubicBezTo>
                      <a:pt x="228781" y="-9491"/>
                      <a:pt x="192128" y="5625"/>
                      <a:pt x="174912" y="9068"/>
                    </a:cubicBezTo>
                    <a:cubicBezTo>
                      <a:pt x="164904" y="39092"/>
                      <a:pt x="158314" y="37737"/>
                      <a:pt x="129645" y="45282"/>
                    </a:cubicBezTo>
                    <a:close/>
                  </a:path>
                </a:pathLst>
              </a:cu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6" name="Freeform 95"/>
              <p:cNvSpPr/>
              <p:nvPr/>
            </p:nvSpPr>
            <p:spPr>
              <a:xfrm>
                <a:off x="6827620" y="2253399"/>
                <a:ext cx="226023" cy="119363"/>
              </a:xfrm>
              <a:custGeom>
                <a:avLst/>
                <a:gdLst>
                  <a:gd name="connsiteX0" fmla="*/ 129645 w 256393"/>
                  <a:gd name="connsiteY0" fmla="*/ 45282 h 172031"/>
                  <a:gd name="connsiteX1" fmla="*/ 2896 w 256393"/>
                  <a:gd name="connsiteY1" fmla="*/ 54336 h 172031"/>
                  <a:gd name="connsiteX2" fmla="*/ 21003 w 256393"/>
                  <a:gd name="connsiteY2" fmla="*/ 81496 h 172031"/>
                  <a:gd name="connsiteX3" fmla="*/ 48163 w 256393"/>
                  <a:gd name="connsiteY3" fmla="*/ 90549 h 172031"/>
                  <a:gd name="connsiteX4" fmla="*/ 75324 w 256393"/>
                  <a:gd name="connsiteY4" fmla="*/ 108656 h 172031"/>
                  <a:gd name="connsiteX5" fmla="*/ 102484 w 256393"/>
                  <a:gd name="connsiteY5" fmla="*/ 117710 h 172031"/>
                  <a:gd name="connsiteX6" fmla="*/ 129645 w 256393"/>
                  <a:gd name="connsiteY6" fmla="*/ 172031 h 172031"/>
                  <a:gd name="connsiteX7" fmla="*/ 211126 w 256393"/>
                  <a:gd name="connsiteY7" fmla="*/ 144870 h 172031"/>
                  <a:gd name="connsiteX8" fmla="*/ 229233 w 256393"/>
                  <a:gd name="connsiteY8" fmla="*/ 90549 h 172031"/>
                  <a:gd name="connsiteX9" fmla="*/ 238286 w 256393"/>
                  <a:gd name="connsiteY9" fmla="*/ 63389 h 172031"/>
                  <a:gd name="connsiteX10" fmla="*/ 256393 w 256393"/>
                  <a:gd name="connsiteY10" fmla="*/ 36229 h 172031"/>
                  <a:gd name="connsiteX11" fmla="*/ 247340 w 256393"/>
                  <a:gd name="connsiteY11" fmla="*/ 9068 h 172031"/>
                  <a:gd name="connsiteX12" fmla="*/ 174912 w 256393"/>
                  <a:gd name="connsiteY12" fmla="*/ 9068 h 172031"/>
                  <a:gd name="connsiteX13" fmla="*/ 129645 w 256393"/>
                  <a:gd name="connsiteY13" fmla="*/ 45282 h 17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393" h="172031">
                    <a:moveTo>
                      <a:pt x="129645" y="45282"/>
                    </a:moveTo>
                    <a:cubicBezTo>
                      <a:pt x="100976" y="52827"/>
                      <a:pt x="43080" y="40941"/>
                      <a:pt x="2896" y="54336"/>
                    </a:cubicBezTo>
                    <a:cubicBezTo>
                      <a:pt x="-7426" y="57777"/>
                      <a:pt x="12506" y="74699"/>
                      <a:pt x="21003" y="81496"/>
                    </a:cubicBezTo>
                    <a:cubicBezTo>
                      <a:pt x="28455" y="87457"/>
                      <a:pt x="39110" y="87531"/>
                      <a:pt x="48163" y="90549"/>
                    </a:cubicBezTo>
                    <a:cubicBezTo>
                      <a:pt x="57217" y="96585"/>
                      <a:pt x="65592" y="103790"/>
                      <a:pt x="75324" y="108656"/>
                    </a:cubicBezTo>
                    <a:cubicBezTo>
                      <a:pt x="83860" y="112924"/>
                      <a:pt x="95032" y="111748"/>
                      <a:pt x="102484" y="117710"/>
                    </a:cubicBezTo>
                    <a:cubicBezTo>
                      <a:pt x="118439" y="130474"/>
                      <a:pt x="123681" y="154139"/>
                      <a:pt x="129645" y="172031"/>
                    </a:cubicBezTo>
                    <a:cubicBezTo>
                      <a:pt x="148082" y="168958"/>
                      <a:pt x="196324" y="168553"/>
                      <a:pt x="211126" y="144870"/>
                    </a:cubicBezTo>
                    <a:cubicBezTo>
                      <a:pt x="221242" y="128685"/>
                      <a:pt x="223197" y="108656"/>
                      <a:pt x="229233" y="90549"/>
                    </a:cubicBezTo>
                    <a:cubicBezTo>
                      <a:pt x="232251" y="81496"/>
                      <a:pt x="232992" y="71329"/>
                      <a:pt x="238286" y="63389"/>
                    </a:cubicBezTo>
                    <a:lnTo>
                      <a:pt x="256393" y="36229"/>
                    </a:lnTo>
                    <a:cubicBezTo>
                      <a:pt x="253375" y="27175"/>
                      <a:pt x="254088" y="15816"/>
                      <a:pt x="247340" y="9068"/>
                    </a:cubicBezTo>
                    <a:cubicBezTo>
                      <a:pt x="228781" y="-9491"/>
                      <a:pt x="192128" y="5625"/>
                      <a:pt x="174912" y="9068"/>
                    </a:cubicBezTo>
                    <a:cubicBezTo>
                      <a:pt x="164904" y="39092"/>
                      <a:pt x="158314" y="37737"/>
                      <a:pt x="129645" y="45282"/>
                    </a:cubicBezTo>
                    <a:close/>
                  </a:path>
                </a:pathLst>
              </a:cu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7" name="Freeform 96"/>
              <p:cNvSpPr/>
              <p:nvPr/>
            </p:nvSpPr>
            <p:spPr>
              <a:xfrm rot="20117355">
                <a:off x="7155190" y="2485690"/>
                <a:ext cx="226023" cy="119363"/>
              </a:xfrm>
              <a:custGeom>
                <a:avLst/>
                <a:gdLst>
                  <a:gd name="connsiteX0" fmla="*/ 129645 w 256393"/>
                  <a:gd name="connsiteY0" fmla="*/ 45282 h 172031"/>
                  <a:gd name="connsiteX1" fmla="*/ 2896 w 256393"/>
                  <a:gd name="connsiteY1" fmla="*/ 54336 h 172031"/>
                  <a:gd name="connsiteX2" fmla="*/ 21003 w 256393"/>
                  <a:gd name="connsiteY2" fmla="*/ 81496 h 172031"/>
                  <a:gd name="connsiteX3" fmla="*/ 48163 w 256393"/>
                  <a:gd name="connsiteY3" fmla="*/ 90549 h 172031"/>
                  <a:gd name="connsiteX4" fmla="*/ 75324 w 256393"/>
                  <a:gd name="connsiteY4" fmla="*/ 108656 h 172031"/>
                  <a:gd name="connsiteX5" fmla="*/ 102484 w 256393"/>
                  <a:gd name="connsiteY5" fmla="*/ 117710 h 172031"/>
                  <a:gd name="connsiteX6" fmla="*/ 129645 w 256393"/>
                  <a:gd name="connsiteY6" fmla="*/ 172031 h 172031"/>
                  <a:gd name="connsiteX7" fmla="*/ 211126 w 256393"/>
                  <a:gd name="connsiteY7" fmla="*/ 144870 h 172031"/>
                  <a:gd name="connsiteX8" fmla="*/ 229233 w 256393"/>
                  <a:gd name="connsiteY8" fmla="*/ 90549 h 172031"/>
                  <a:gd name="connsiteX9" fmla="*/ 238286 w 256393"/>
                  <a:gd name="connsiteY9" fmla="*/ 63389 h 172031"/>
                  <a:gd name="connsiteX10" fmla="*/ 256393 w 256393"/>
                  <a:gd name="connsiteY10" fmla="*/ 36229 h 172031"/>
                  <a:gd name="connsiteX11" fmla="*/ 247340 w 256393"/>
                  <a:gd name="connsiteY11" fmla="*/ 9068 h 172031"/>
                  <a:gd name="connsiteX12" fmla="*/ 174912 w 256393"/>
                  <a:gd name="connsiteY12" fmla="*/ 9068 h 172031"/>
                  <a:gd name="connsiteX13" fmla="*/ 129645 w 256393"/>
                  <a:gd name="connsiteY13" fmla="*/ 45282 h 17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393" h="172031">
                    <a:moveTo>
                      <a:pt x="129645" y="45282"/>
                    </a:moveTo>
                    <a:cubicBezTo>
                      <a:pt x="100976" y="52827"/>
                      <a:pt x="43080" y="40941"/>
                      <a:pt x="2896" y="54336"/>
                    </a:cubicBezTo>
                    <a:cubicBezTo>
                      <a:pt x="-7426" y="57777"/>
                      <a:pt x="12506" y="74699"/>
                      <a:pt x="21003" y="81496"/>
                    </a:cubicBezTo>
                    <a:cubicBezTo>
                      <a:pt x="28455" y="87457"/>
                      <a:pt x="39110" y="87531"/>
                      <a:pt x="48163" y="90549"/>
                    </a:cubicBezTo>
                    <a:cubicBezTo>
                      <a:pt x="57217" y="96585"/>
                      <a:pt x="65592" y="103790"/>
                      <a:pt x="75324" y="108656"/>
                    </a:cubicBezTo>
                    <a:cubicBezTo>
                      <a:pt x="83860" y="112924"/>
                      <a:pt x="95032" y="111748"/>
                      <a:pt x="102484" y="117710"/>
                    </a:cubicBezTo>
                    <a:cubicBezTo>
                      <a:pt x="118439" y="130474"/>
                      <a:pt x="123681" y="154139"/>
                      <a:pt x="129645" y="172031"/>
                    </a:cubicBezTo>
                    <a:cubicBezTo>
                      <a:pt x="148082" y="168958"/>
                      <a:pt x="196324" y="168553"/>
                      <a:pt x="211126" y="144870"/>
                    </a:cubicBezTo>
                    <a:cubicBezTo>
                      <a:pt x="221242" y="128685"/>
                      <a:pt x="223197" y="108656"/>
                      <a:pt x="229233" y="90549"/>
                    </a:cubicBezTo>
                    <a:cubicBezTo>
                      <a:pt x="232251" y="81496"/>
                      <a:pt x="232992" y="71329"/>
                      <a:pt x="238286" y="63389"/>
                    </a:cubicBezTo>
                    <a:lnTo>
                      <a:pt x="256393" y="36229"/>
                    </a:lnTo>
                    <a:cubicBezTo>
                      <a:pt x="253375" y="27175"/>
                      <a:pt x="254088" y="15816"/>
                      <a:pt x="247340" y="9068"/>
                    </a:cubicBezTo>
                    <a:cubicBezTo>
                      <a:pt x="228781" y="-9491"/>
                      <a:pt x="192128" y="5625"/>
                      <a:pt x="174912" y="9068"/>
                    </a:cubicBezTo>
                    <a:cubicBezTo>
                      <a:pt x="164904" y="39092"/>
                      <a:pt x="158314" y="37737"/>
                      <a:pt x="129645" y="45282"/>
                    </a:cubicBezTo>
                    <a:close/>
                  </a:path>
                </a:pathLst>
              </a:cu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8" name="Freeform 97"/>
              <p:cNvSpPr/>
              <p:nvPr/>
            </p:nvSpPr>
            <p:spPr>
              <a:xfrm rot="18843237" flipV="1">
                <a:off x="7125179" y="2258550"/>
                <a:ext cx="145124" cy="158808"/>
              </a:xfrm>
              <a:custGeom>
                <a:avLst/>
                <a:gdLst>
                  <a:gd name="connsiteX0" fmla="*/ 129645 w 256393"/>
                  <a:gd name="connsiteY0" fmla="*/ 45282 h 172031"/>
                  <a:gd name="connsiteX1" fmla="*/ 2896 w 256393"/>
                  <a:gd name="connsiteY1" fmla="*/ 54336 h 172031"/>
                  <a:gd name="connsiteX2" fmla="*/ 21003 w 256393"/>
                  <a:gd name="connsiteY2" fmla="*/ 81496 h 172031"/>
                  <a:gd name="connsiteX3" fmla="*/ 48163 w 256393"/>
                  <a:gd name="connsiteY3" fmla="*/ 90549 h 172031"/>
                  <a:gd name="connsiteX4" fmla="*/ 75324 w 256393"/>
                  <a:gd name="connsiteY4" fmla="*/ 108656 h 172031"/>
                  <a:gd name="connsiteX5" fmla="*/ 102484 w 256393"/>
                  <a:gd name="connsiteY5" fmla="*/ 117710 h 172031"/>
                  <a:gd name="connsiteX6" fmla="*/ 129645 w 256393"/>
                  <a:gd name="connsiteY6" fmla="*/ 172031 h 172031"/>
                  <a:gd name="connsiteX7" fmla="*/ 211126 w 256393"/>
                  <a:gd name="connsiteY7" fmla="*/ 144870 h 172031"/>
                  <a:gd name="connsiteX8" fmla="*/ 229233 w 256393"/>
                  <a:gd name="connsiteY8" fmla="*/ 90549 h 172031"/>
                  <a:gd name="connsiteX9" fmla="*/ 238286 w 256393"/>
                  <a:gd name="connsiteY9" fmla="*/ 63389 h 172031"/>
                  <a:gd name="connsiteX10" fmla="*/ 256393 w 256393"/>
                  <a:gd name="connsiteY10" fmla="*/ 36229 h 172031"/>
                  <a:gd name="connsiteX11" fmla="*/ 247340 w 256393"/>
                  <a:gd name="connsiteY11" fmla="*/ 9068 h 172031"/>
                  <a:gd name="connsiteX12" fmla="*/ 174912 w 256393"/>
                  <a:gd name="connsiteY12" fmla="*/ 9068 h 172031"/>
                  <a:gd name="connsiteX13" fmla="*/ 129645 w 256393"/>
                  <a:gd name="connsiteY13" fmla="*/ 45282 h 17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393" h="172031">
                    <a:moveTo>
                      <a:pt x="129645" y="45282"/>
                    </a:moveTo>
                    <a:cubicBezTo>
                      <a:pt x="100976" y="52827"/>
                      <a:pt x="43080" y="40941"/>
                      <a:pt x="2896" y="54336"/>
                    </a:cubicBezTo>
                    <a:cubicBezTo>
                      <a:pt x="-7426" y="57777"/>
                      <a:pt x="12506" y="74699"/>
                      <a:pt x="21003" y="81496"/>
                    </a:cubicBezTo>
                    <a:cubicBezTo>
                      <a:pt x="28455" y="87457"/>
                      <a:pt x="39110" y="87531"/>
                      <a:pt x="48163" y="90549"/>
                    </a:cubicBezTo>
                    <a:cubicBezTo>
                      <a:pt x="57217" y="96585"/>
                      <a:pt x="65592" y="103790"/>
                      <a:pt x="75324" y="108656"/>
                    </a:cubicBezTo>
                    <a:cubicBezTo>
                      <a:pt x="83860" y="112924"/>
                      <a:pt x="95032" y="111748"/>
                      <a:pt x="102484" y="117710"/>
                    </a:cubicBezTo>
                    <a:cubicBezTo>
                      <a:pt x="118439" y="130474"/>
                      <a:pt x="123681" y="154139"/>
                      <a:pt x="129645" y="172031"/>
                    </a:cubicBezTo>
                    <a:cubicBezTo>
                      <a:pt x="148082" y="168958"/>
                      <a:pt x="196324" y="168553"/>
                      <a:pt x="211126" y="144870"/>
                    </a:cubicBezTo>
                    <a:cubicBezTo>
                      <a:pt x="221242" y="128685"/>
                      <a:pt x="223197" y="108656"/>
                      <a:pt x="229233" y="90549"/>
                    </a:cubicBezTo>
                    <a:cubicBezTo>
                      <a:pt x="232251" y="81496"/>
                      <a:pt x="232992" y="71329"/>
                      <a:pt x="238286" y="63389"/>
                    </a:cubicBezTo>
                    <a:lnTo>
                      <a:pt x="256393" y="36229"/>
                    </a:lnTo>
                    <a:cubicBezTo>
                      <a:pt x="253375" y="27175"/>
                      <a:pt x="254088" y="15816"/>
                      <a:pt x="247340" y="9068"/>
                    </a:cubicBezTo>
                    <a:cubicBezTo>
                      <a:pt x="228781" y="-9491"/>
                      <a:pt x="192128" y="5625"/>
                      <a:pt x="174912" y="9068"/>
                    </a:cubicBezTo>
                    <a:cubicBezTo>
                      <a:pt x="164904" y="39092"/>
                      <a:pt x="158314" y="37737"/>
                      <a:pt x="129645" y="45282"/>
                    </a:cubicBezTo>
                    <a:close/>
                  </a:path>
                </a:pathLst>
              </a:cu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9" name="Freeform 98"/>
              <p:cNvSpPr/>
              <p:nvPr/>
            </p:nvSpPr>
            <p:spPr>
              <a:xfrm rot="18843237" flipV="1">
                <a:off x="6898384" y="2109921"/>
                <a:ext cx="145124" cy="158808"/>
              </a:xfrm>
              <a:custGeom>
                <a:avLst/>
                <a:gdLst>
                  <a:gd name="connsiteX0" fmla="*/ 129645 w 256393"/>
                  <a:gd name="connsiteY0" fmla="*/ 45282 h 172031"/>
                  <a:gd name="connsiteX1" fmla="*/ 2896 w 256393"/>
                  <a:gd name="connsiteY1" fmla="*/ 54336 h 172031"/>
                  <a:gd name="connsiteX2" fmla="*/ 21003 w 256393"/>
                  <a:gd name="connsiteY2" fmla="*/ 81496 h 172031"/>
                  <a:gd name="connsiteX3" fmla="*/ 48163 w 256393"/>
                  <a:gd name="connsiteY3" fmla="*/ 90549 h 172031"/>
                  <a:gd name="connsiteX4" fmla="*/ 75324 w 256393"/>
                  <a:gd name="connsiteY4" fmla="*/ 108656 h 172031"/>
                  <a:gd name="connsiteX5" fmla="*/ 102484 w 256393"/>
                  <a:gd name="connsiteY5" fmla="*/ 117710 h 172031"/>
                  <a:gd name="connsiteX6" fmla="*/ 129645 w 256393"/>
                  <a:gd name="connsiteY6" fmla="*/ 172031 h 172031"/>
                  <a:gd name="connsiteX7" fmla="*/ 211126 w 256393"/>
                  <a:gd name="connsiteY7" fmla="*/ 144870 h 172031"/>
                  <a:gd name="connsiteX8" fmla="*/ 229233 w 256393"/>
                  <a:gd name="connsiteY8" fmla="*/ 90549 h 172031"/>
                  <a:gd name="connsiteX9" fmla="*/ 238286 w 256393"/>
                  <a:gd name="connsiteY9" fmla="*/ 63389 h 172031"/>
                  <a:gd name="connsiteX10" fmla="*/ 256393 w 256393"/>
                  <a:gd name="connsiteY10" fmla="*/ 36229 h 172031"/>
                  <a:gd name="connsiteX11" fmla="*/ 247340 w 256393"/>
                  <a:gd name="connsiteY11" fmla="*/ 9068 h 172031"/>
                  <a:gd name="connsiteX12" fmla="*/ 174912 w 256393"/>
                  <a:gd name="connsiteY12" fmla="*/ 9068 h 172031"/>
                  <a:gd name="connsiteX13" fmla="*/ 129645 w 256393"/>
                  <a:gd name="connsiteY13" fmla="*/ 45282 h 17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393" h="172031">
                    <a:moveTo>
                      <a:pt x="129645" y="45282"/>
                    </a:moveTo>
                    <a:cubicBezTo>
                      <a:pt x="100976" y="52827"/>
                      <a:pt x="43080" y="40941"/>
                      <a:pt x="2896" y="54336"/>
                    </a:cubicBezTo>
                    <a:cubicBezTo>
                      <a:pt x="-7426" y="57777"/>
                      <a:pt x="12506" y="74699"/>
                      <a:pt x="21003" y="81496"/>
                    </a:cubicBezTo>
                    <a:cubicBezTo>
                      <a:pt x="28455" y="87457"/>
                      <a:pt x="39110" y="87531"/>
                      <a:pt x="48163" y="90549"/>
                    </a:cubicBezTo>
                    <a:cubicBezTo>
                      <a:pt x="57217" y="96585"/>
                      <a:pt x="65592" y="103790"/>
                      <a:pt x="75324" y="108656"/>
                    </a:cubicBezTo>
                    <a:cubicBezTo>
                      <a:pt x="83860" y="112924"/>
                      <a:pt x="95032" y="111748"/>
                      <a:pt x="102484" y="117710"/>
                    </a:cubicBezTo>
                    <a:cubicBezTo>
                      <a:pt x="118439" y="130474"/>
                      <a:pt x="123681" y="154139"/>
                      <a:pt x="129645" y="172031"/>
                    </a:cubicBezTo>
                    <a:cubicBezTo>
                      <a:pt x="148082" y="168958"/>
                      <a:pt x="196324" y="168553"/>
                      <a:pt x="211126" y="144870"/>
                    </a:cubicBezTo>
                    <a:cubicBezTo>
                      <a:pt x="221242" y="128685"/>
                      <a:pt x="223197" y="108656"/>
                      <a:pt x="229233" y="90549"/>
                    </a:cubicBezTo>
                    <a:cubicBezTo>
                      <a:pt x="232251" y="81496"/>
                      <a:pt x="232992" y="71329"/>
                      <a:pt x="238286" y="63389"/>
                    </a:cubicBezTo>
                    <a:lnTo>
                      <a:pt x="256393" y="36229"/>
                    </a:lnTo>
                    <a:cubicBezTo>
                      <a:pt x="253375" y="27175"/>
                      <a:pt x="254088" y="15816"/>
                      <a:pt x="247340" y="9068"/>
                    </a:cubicBezTo>
                    <a:cubicBezTo>
                      <a:pt x="228781" y="-9491"/>
                      <a:pt x="192128" y="5625"/>
                      <a:pt x="174912" y="9068"/>
                    </a:cubicBezTo>
                    <a:cubicBezTo>
                      <a:pt x="164904" y="39092"/>
                      <a:pt x="158314" y="37737"/>
                      <a:pt x="129645" y="45282"/>
                    </a:cubicBezTo>
                    <a:close/>
                  </a:path>
                </a:pathLst>
              </a:custGeom>
              <a:solidFill>
                <a:srgbClr val="ED8137"/>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cxnSp>
          <p:nvCxnSpPr>
            <p:cNvPr id="37" name="Curved Connector 32"/>
            <p:cNvCxnSpPr>
              <a:stCxn id="14" idx="0"/>
            </p:cNvCxnSpPr>
            <p:nvPr/>
          </p:nvCxnSpPr>
          <p:spPr>
            <a:xfrm rot="5400000" flipH="1" flipV="1">
              <a:off x="5026254" y="390413"/>
              <a:ext cx="1017657" cy="1022262"/>
            </a:xfrm>
            <a:prstGeom prst="curved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84" name="Group 35"/>
            <p:cNvGrpSpPr/>
            <p:nvPr/>
          </p:nvGrpSpPr>
          <p:grpSpPr>
            <a:xfrm>
              <a:off x="7139437" y="2357804"/>
              <a:ext cx="271114" cy="263947"/>
              <a:chOff x="4286415" y="3676832"/>
              <a:chExt cx="332508" cy="393122"/>
            </a:xfrm>
          </p:grpSpPr>
          <p:sp>
            <p:nvSpPr>
              <p:cNvPr id="86" name="Pie 85"/>
              <p:cNvSpPr/>
              <p:nvPr/>
            </p:nvSpPr>
            <p:spPr>
              <a:xfrm>
                <a:off x="4438814" y="3676832"/>
                <a:ext cx="180109" cy="249382"/>
              </a:xfrm>
              <a:prstGeom prst="pie">
                <a:avLst>
                  <a:gd name="adj1" fmla="val 19299997"/>
                  <a:gd name="adj2" fmla="val 16200000"/>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chemeClr val="tx1"/>
                  </a:solidFill>
                </a:endParaRPr>
              </a:p>
            </p:txBody>
          </p:sp>
          <p:sp>
            <p:nvSpPr>
              <p:cNvPr id="87" name="Pie 86"/>
              <p:cNvSpPr/>
              <p:nvPr/>
            </p:nvSpPr>
            <p:spPr>
              <a:xfrm>
                <a:off x="4286415" y="3820572"/>
                <a:ext cx="180109" cy="249382"/>
              </a:xfrm>
              <a:prstGeom prst="pie">
                <a:avLst>
                  <a:gd name="adj1" fmla="val 19299997"/>
                  <a:gd name="adj2" fmla="val 16200000"/>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chemeClr val="tx1"/>
                  </a:solidFill>
                </a:endParaRPr>
              </a:p>
            </p:txBody>
          </p:sp>
        </p:grpSp>
        <p:grpSp>
          <p:nvGrpSpPr>
            <p:cNvPr id="40" name="Group 271"/>
            <p:cNvGrpSpPr/>
            <p:nvPr/>
          </p:nvGrpSpPr>
          <p:grpSpPr>
            <a:xfrm>
              <a:off x="7106288" y="3488224"/>
              <a:ext cx="581339" cy="431734"/>
              <a:chOff x="7249252" y="3608487"/>
              <a:chExt cx="416720" cy="278127"/>
            </a:xfrm>
          </p:grpSpPr>
          <p:grpSp>
            <p:nvGrpSpPr>
              <p:cNvPr id="69" name="Group 270"/>
              <p:cNvGrpSpPr/>
              <p:nvPr/>
            </p:nvGrpSpPr>
            <p:grpSpPr>
              <a:xfrm>
                <a:off x="7255165" y="3608487"/>
                <a:ext cx="410807" cy="278127"/>
                <a:chOff x="7106478" y="3439472"/>
                <a:chExt cx="410807" cy="278127"/>
              </a:xfrm>
            </p:grpSpPr>
            <p:sp>
              <p:nvSpPr>
                <p:cNvPr id="71" name="Freeform 70"/>
                <p:cNvSpPr/>
                <p:nvPr/>
              </p:nvSpPr>
              <p:spPr>
                <a:xfrm>
                  <a:off x="7106478" y="3607904"/>
                  <a:ext cx="99392" cy="59635"/>
                </a:xfrm>
                <a:custGeom>
                  <a:avLst/>
                  <a:gdLst>
                    <a:gd name="connsiteX0" fmla="*/ 0 w 99392"/>
                    <a:gd name="connsiteY0" fmla="*/ 59635 h 59635"/>
                    <a:gd name="connsiteX1" fmla="*/ 49696 w 99392"/>
                    <a:gd name="connsiteY1" fmla="*/ 49696 h 59635"/>
                    <a:gd name="connsiteX2" fmla="*/ 59635 w 99392"/>
                    <a:gd name="connsiteY2" fmla="*/ 19879 h 59635"/>
                    <a:gd name="connsiteX3" fmla="*/ 89452 w 99392"/>
                    <a:gd name="connsiteY3" fmla="*/ 9939 h 59635"/>
                    <a:gd name="connsiteX4" fmla="*/ 99392 w 99392"/>
                    <a:gd name="connsiteY4" fmla="*/ 0 h 59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92" h="59635">
                      <a:moveTo>
                        <a:pt x="0" y="59635"/>
                      </a:moveTo>
                      <a:cubicBezTo>
                        <a:pt x="16565" y="56322"/>
                        <a:pt x="35640" y="59067"/>
                        <a:pt x="49696" y="49696"/>
                      </a:cubicBezTo>
                      <a:cubicBezTo>
                        <a:pt x="58413" y="43885"/>
                        <a:pt x="52227" y="27287"/>
                        <a:pt x="59635" y="19879"/>
                      </a:cubicBezTo>
                      <a:cubicBezTo>
                        <a:pt x="67043" y="12471"/>
                        <a:pt x="80081" y="14624"/>
                        <a:pt x="89452" y="9939"/>
                      </a:cubicBezTo>
                      <a:cubicBezTo>
                        <a:pt x="93643" y="7844"/>
                        <a:pt x="96079" y="3313"/>
                        <a:pt x="99392"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2" name="Freeform 71"/>
                <p:cNvSpPr/>
                <p:nvPr/>
              </p:nvSpPr>
              <p:spPr>
                <a:xfrm>
                  <a:off x="7108526" y="3521674"/>
                  <a:ext cx="99392" cy="59635"/>
                </a:xfrm>
                <a:custGeom>
                  <a:avLst/>
                  <a:gdLst>
                    <a:gd name="connsiteX0" fmla="*/ 0 w 99392"/>
                    <a:gd name="connsiteY0" fmla="*/ 59635 h 59635"/>
                    <a:gd name="connsiteX1" fmla="*/ 49696 w 99392"/>
                    <a:gd name="connsiteY1" fmla="*/ 49696 h 59635"/>
                    <a:gd name="connsiteX2" fmla="*/ 59635 w 99392"/>
                    <a:gd name="connsiteY2" fmla="*/ 19879 h 59635"/>
                    <a:gd name="connsiteX3" fmla="*/ 89452 w 99392"/>
                    <a:gd name="connsiteY3" fmla="*/ 9939 h 59635"/>
                    <a:gd name="connsiteX4" fmla="*/ 99392 w 99392"/>
                    <a:gd name="connsiteY4" fmla="*/ 0 h 59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92" h="59635">
                      <a:moveTo>
                        <a:pt x="0" y="59635"/>
                      </a:moveTo>
                      <a:cubicBezTo>
                        <a:pt x="16565" y="56322"/>
                        <a:pt x="35640" y="59067"/>
                        <a:pt x="49696" y="49696"/>
                      </a:cubicBezTo>
                      <a:cubicBezTo>
                        <a:pt x="58413" y="43885"/>
                        <a:pt x="52227" y="27287"/>
                        <a:pt x="59635" y="19879"/>
                      </a:cubicBezTo>
                      <a:cubicBezTo>
                        <a:pt x="67043" y="12471"/>
                        <a:pt x="80081" y="14624"/>
                        <a:pt x="89452" y="9939"/>
                      </a:cubicBezTo>
                      <a:cubicBezTo>
                        <a:pt x="93643" y="7844"/>
                        <a:pt x="96079" y="3313"/>
                        <a:pt x="99392"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3" name="Freeform 72"/>
                <p:cNvSpPr/>
                <p:nvPr/>
              </p:nvSpPr>
              <p:spPr>
                <a:xfrm>
                  <a:off x="7179447" y="3636771"/>
                  <a:ext cx="99392" cy="59635"/>
                </a:xfrm>
                <a:custGeom>
                  <a:avLst/>
                  <a:gdLst>
                    <a:gd name="connsiteX0" fmla="*/ 0 w 99392"/>
                    <a:gd name="connsiteY0" fmla="*/ 59635 h 59635"/>
                    <a:gd name="connsiteX1" fmla="*/ 49696 w 99392"/>
                    <a:gd name="connsiteY1" fmla="*/ 49696 h 59635"/>
                    <a:gd name="connsiteX2" fmla="*/ 59635 w 99392"/>
                    <a:gd name="connsiteY2" fmla="*/ 19879 h 59635"/>
                    <a:gd name="connsiteX3" fmla="*/ 89452 w 99392"/>
                    <a:gd name="connsiteY3" fmla="*/ 9939 h 59635"/>
                    <a:gd name="connsiteX4" fmla="*/ 99392 w 99392"/>
                    <a:gd name="connsiteY4" fmla="*/ 0 h 59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92" h="59635">
                      <a:moveTo>
                        <a:pt x="0" y="59635"/>
                      </a:moveTo>
                      <a:cubicBezTo>
                        <a:pt x="16565" y="56322"/>
                        <a:pt x="35640" y="59067"/>
                        <a:pt x="49696" y="49696"/>
                      </a:cubicBezTo>
                      <a:cubicBezTo>
                        <a:pt x="58413" y="43885"/>
                        <a:pt x="52227" y="27287"/>
                        <a:pt x="59635" y="19879"/>
                      </a:cubicBezTo>
                      <a:cubicBezTo>
                        <a:pt x="67043" y="12471"/>
                        <a:pt x="80081" y="14624"/>
                        <a:pt x="89452" y="9939"/>
                      </a:cubicBezTo>
                      <a:cubicBezTo>
                        <a:pt x="93643" y="7844"/>
                        <a:pt x="96079" y="3313"/>
                        <a:pt x="99392"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4" name="Freeform 73"/>
                <p:cNvSpPr/>
                <p:nvPr/>
              </p:nvSpPr>
              <p:spPr>
                <a:xfrm>
                  <a:off x="7227794" y="3532687"/>
                  <a:ext cx="99392" cy="59635"/>
                </a:xfrm>
                <a:custGeom>
                  <a:avLst/>
                  <a:gdLst>
                    <a:gd name="connsiteX0" fmla="*/ 0 w 99392"/>
                    <a:gd name="connsiteY0" fmla="*/ 59635 h 59635"/>
                    <a:gd name="connsiteX1" fmla="*/ 49696 w 99392"/>
                    <a:gd name="connsiteY1" fmla="*/ 49696 h 59635"/>
                    <a:gd name="connsiteX2" fmla="*/ 59635 w 99392"/>
                    <a:gd name="connsiteY2" fmla="*/ 19879 h 59635"/>
                    <a:gd name="connsiteX3" fmla="*/ 89452 w 99392"/>
                    <a:gd name="connsiteY3" fmla="*/ 9939 h 59635"/>
                    <a:gd name="connsiteX4" fmla="*/ 99392 w 99392"/>
                    <a:gd name="connsiteY4" fmla="*/ 0 h 59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92" h="59635">
                      <a:moveTo>
                        <a:pt x="0" y="59635"/>
                      </a:moveTo>
                      <a:cubicBezTo>
                        <a:pt x="16565" y="56322"/>
                        <a:pt x="35640" y="59067"/>
                        <a:pt x="49696" y="49696"/>
                      </a:cubicBezTo>
                      <a:cubicBezTo>
                        <a:pt x="58413" y="43885"/>
                        <a:pt x="52227" y="27287"/>
                        <a:pt x="59635" y="19879"/>
                      </a:cubicBezTo>
                      <a:cubicBezTo>
                        <a:pt x="67043" y="12471"/>
                        <a:pt x="80081" y="14624"/>
                        <a:pt x="89452" y="9939"/>
                      </a:cubicBezTo>
                      <a:cubicBezTo>
                        <a:pt x="93643" y="7844"/>
                        <a:pt x="96079" y="3313"/>
                        <a:pt x="99392"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5" name="Freeform 74"/>
                <p:cNvSpPr/>
                <p:nvPr/>
              </p:nvSpPr>
              <p:spPr>
                <a:xfrm>
                  <a:off x="7230089" y="3462039"/>
                  <a:ext cx="99392" cy="59635"/>
                </a:xfrm>
                <a:custGeom>
                  <a:avLst/>
                  <a:gdLst>
                    <a:gd name="connsiteX0" fmla="*/ 0 w 99392"/>
                    <a:gd name="connsiteY0" fmla="*/ 59635 h 59635"/>
                    <a:gd name="connsiteX1" fmla="*/ 49696 w 99392"/>
                    <a:gd name="connsiteY1" fmla="*/ 49696 h 59635"/>
                    <a:gd name="connsiteX2" fmla="*/ 59635 w 99392"/>
                    <a:gd name="connsiteY2" fmla="*/ 19879 h 59635"/>
                    <a:gd name="connsiteX3" fmla="*/ 89452 w 99392"/>
                    <a:gd name="connsiteY3" fmla="*/ 9939 h 59635"/>
                    <a:gd name="connsiteX4" fmla="*/ 99392 w 99392"/>
                    <a:gd name="connsiteY4" fmla="*/ 0 h 59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92" h="59635">
                      <a:moveTo>
                        <a:pt x="0" y="59635"/>
                      </a:moveTo>
                      <a:cubicBezTo>
                        <a:pt x="16565" y="56322"/>
                        <a:pt x="35640" y="59067"/>
                        <a:pt x="49696" y="49696"/>
                      </a:cubicBezTo>
                      <a:cubicBezTo>
                        <a:pt x="58413" y="43885"/>
                        <a:pt x="52227" y="27287"/>
                        <a:pt x="59635" y="19879"/>
                      </a:cubicBezTo>
                      <a:cubicBezTo>
                        <a:pt x="67043" y="12471"/>
                        <a:pt x="80081" y="14624"/>
                        <a:pt x="89452" y="9939"/>
                      </a:cubicBezTo>
                      <a:cubicBezTo>
                        <a:pt x="93643" y="7844"/>
                        <a:pt x="96079" y="3313"/>
                        <a:pt x="99392"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6" name="Freeform 75"/>
                <p:cNvSpPr/>
                <p:nvPr/>
              </p:nvSpPr>
              <p:spPr>
                <a:xfrm>
                  <a:off x="7306420" y="3528523"/>
                  <a:ext cx="99392" cy="59635"/>
                </a:xfrm>
                <a:custGeom>
                  <a:avLst/>
                  <a:gdLst>
                    <a:gd name="connsiteX0" fmla="*/ 0 w 99392"/>
                    <a:gd name="connsiteY0" fmla="*/ 59635 h 59635"/>
                    <a:gd name="connsiteX1" fmla="*/ 49696 w 99392"/>
                    <a:gd name="connsiteY1" fmla="*/ 49696 h 59635"/>
                    <a:gd name="connsiteX2" fmla="*/ 59635 w 99392"/>
                    <a:gd name="connsiteY2" fmla="*/ 19879 h 59635"/>
                    <a:gd name="connsiteX3" fmla="*/ 89452 w 99392"/>
                    <a:gd name="connsiteY3" fmla="*/ 9939 h 59635"/>
                    <a:gd name="connsiteX4" fmla="*/ 99392 w 99392"/>
                    <a:gd name="connsiteY4" fmla="*/ 0 h 59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92" h="59635">
                      <a:moveTo>
                        <a:pt x="0" y="59635"/>
                      </a:moveTo>
                      <a:cubicBezTo>
                        <a:pt x="16565" y="56322"/>
                        <a:pt x="35640" y="59067"/>
                        <a:pt x="49696" y="49696"/>
                      </a:cubicBezTo>
                      <a:cubicBezTo>
                        <a:pt x="58413" y="43885"/>
                        <a:pt x="52227" y="27287"/>
                        <a:pt x="59635" y="19879"/>
                      </a:cubicBezTo>
                      <a:cubicBezTo>
                        <a:pt x="67043" y="12471"/>
                        <a:pt x="80081" y="14624"/>
                        <a:pt x="89452" y="9939"/>
                      </a:cubicBezTo>
                      <a:cubicBezTo>
                        <a:pt x="93643" y="7844"/>
                        <a:pt x="96079" y="3313"/>
                        <a:pt x="99392"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7" name="Freeform 76"/>
                <p:cNvSpPr/>
                <p:nvPr/>
              </p:nvSpPr>
              <p:spPr>
                <a:xfrm>
                  <a:off x="7342138" y="3442547"/>
                  <a:ext cx="99392" cy="59635"/>
                </a:xfrm>
                <a:custGeom>
                  <a:avLst/>
                  <a:gdLst>
                    <a:gd name="connsiteX0" fmla="*/ 0 w 99392"/>
                    <a:gd name="connsiteY0" fmla="*/ 59635 h 59635"/>
                    <a:gd name="connsiteX1" fmla="*/ 49696 w 99392"/>
                    <a:gd name="connsiteY1" fmla="*/ 49696 h 59635"/>
                    <a:gd name="connsiteX2" fmla="*/ 59635 w 99392"/>
                    <a:gd name="connsiteY2" fmla="*/ 19879 h 59635"/>
                    <a:gd name="connsiteX3" fmla="*/ 89452 w 99392"/>
                    <a:gd name="connsiteY3" fmla="*/ 9939 h 59635"/>
                    <a:gd name="connsiteX4" fmla="*/ 99392 w 99392"/>
                    <a:gd name="connsiteY4" fmla="*/ 0 h 59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92" h="59635">
                      <a:moveTo>
                        <a:pt x="0" y="59635"/>
                      </a:moveTo>
                      <a:cubicBezTo>
                        <a:pt x="16565" y="56322"/>
                        <a:pt x="35640" y="59067"/>
                        <a:pt x="49696" y="49696"/>
                      </a:cubicBezTo>
                      <a:cubicBezTo>
                        <a:pt x="58413" y="43885"/>
                        <a:pt x="52227" y="27287"/>
                        <a:pt x="59635" y="19879"/>
                      </a:cubicBezTo>
                      <a:cubicBezTo>
                        <a:pt x="67043" y="12471"/>
                        <a:pt x="80081" y="14624"/>
                        <a:pt x="89452" y="9939"/>
                      </a:cubicBezTo>
                      <a:cubicBezTo>
                        <a:pt x="93643" y="7844"/>
                        <a:pt x="96079" y="3313"/>
                        <a:pt x="99392"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8" name="Freeform 77"/>
                <p:cNvSpPr/>
                <p:nvPr/>
              </p:nvSpPr>
              <p:spPr>
                <a:xfrm>
                  <a:off x="7268153" y="3619522"/>
                  <a:ext cx="99392" cy="59635"/>
                </a:xfrm>
                <a:custGeom>
                  <a:avLst/>
                  <a:gdLst>
                    <a:gd name="connsiteX0" fmla="*/ 0 w 99392"/>
                    <a:gd name="connsiteY0" fmla="*/ 59635 h 59635"/>
                    <a:gd name="connsiteX1" fmla="*/ 49696 w 99392"/>
                    <a:gd name="connsiteY1" fmla="*/ 49696 h 59635"/>
                    <a:gd name="connsiteX2" fmla="*/ 59635 w 99392"/>
                    <a:gd name="connsiteY2" fmla="*/ 19879 h 59635"/>
                    <a:gd name="connsiteX3" fmla="*/ 89452 w 99392"/>
                    <a:gd name="connsiteY3" fmla="*/ 9939 h 59635"/>
                    <a:gd name="connsiteX4" fmla="*/ 99392 w 99392"/>
                    <a:gd name="connsiteY4" fmla="*/ 0 h 59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92" h="59635">
                      <a:moveTo>
                        <a:pt x="0" y="59635"/>
                      </a:moveTo>
                      <a:cubicBezTo>
                        <a:pt x="16565" y="56322"/>
                        <a:pt x="35640" y="59067"/>
                        <a:pt x="49696" y="49696"/>
                      </a:cubicBezTo>
                      <a:cubicBezTo>
                        <a:pt x="58413" y="43885"/>
                        <a:pt x="52227" y="27287"/>
                        <a:pt x="59635" y="19879"/>
                      </a:cubicBezTo>
                      <a:cubicBezTo>
                        <a:pt x="67043" y="12471"/>
                        <a:pt x="80081" y="14624"/>
                        <a:pt x="89452" y="9939"/>
                      </a:cubicBezTo>
                      <a:cubicBezTo>
                        <a:pt x="93643" y="7844"/>
                        <a:pt x="96079" y="3313"/>
                        <a:pt x="99392"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9" name="Freeform 78"/>
                <p:cNvSpPr/>
                <p:nvPr/>
              </p:nvSpPr>
              <p:spPr>
                <a:xfrm>
                  <a:off x="7186722" y="3439472"/>
                  <a:ext cx="99392" cy="59635"/>
                </a:xfrm>
                <a:custGeom>
                  <a:avLst/>
                  <a:gdLst>
                    <a:gd name="connsiteX0" fmla="*/ 0 w 99392"/>
                    <a:gd name="connsiteY0" fmla="*/ 59635 h 59635"/>
                    <a:gd name="connsiteX1" fmla="*/ 49696 w 99392"/>
                    <a:gd name="connsiteY1" fmla="*/ 49696 h 59635"/>
                    <a:gd name="connsiteX2" fmla="*/ 59635 w 99392"/>
                    <a:gd name="connsiteY2" fmla="*/ 19879 h 59635"/>
                    <a:gd name="connsiteX3" fmla="*/ 89452 w 99392"/>
                    <a:gd name="connsiteY3" fmla="*/ 9939 h 59635"/>
                    <a:gd name="connsiteX4" fmla="*/ 99392 w 99392"/>
                    <a:gd name="connsiteY4" fmla="*/ 0 h 59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92" h="59635">
                      <a:moveTo>
                        <a:pt x="0" y="59635"/>
                      </a:moveTo>
                      <a:cubicBezTo>
                        <a:pt x="16565" y="56322"/>
                        <a:pt x="35640" y="59067"/>
                        <a:pt x="49696" y="49696"/>
                      </a:cubicBezTo>
                      <a:cubicBezTo>
                        <a:pt x="58413" y="43885"/>
                        <a:pt x="52227" y="27287"/>
                        <a:pt x="59635" y="19879"/>
                      </a:cubicBezTo>
                      <a:cubicBezTo>
                        <a:pt x="67043" y="12471"/>
                        <a:pt x="80081" y="14624"/>
                        <a:pt x="89452" y="9939"/>
                      </a:cubicBezTo>
                      <a:cubicBezTo>
                        <a:pt x="93643" y="7844"/>
                        <a:pt x="96079" y="3313"/>
                        <a:pt x="99392"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0" name="Freeform 79"/>
                <p:cNvSpPr/>
                <p:nvPr/>
              </p:nvSpPr>
              <p:spPr>
                <a:xfrm>
                  <a:off x="7396435" y="3528522"/>
                  <a:ext cx="99392" cy="59635"/>
                </a:xfrm>
                <a:custGeom>
                  <a:avLst/>
                  <a:gdLst>
                    <a:gd name="connsiteX0" fmla="*/ 0 w 99392"/>
                    <a:gd name="connsiteY0" fmla="*/ 59635 h 59635"/>
                    <a:gd name="connsiteX1" fmla="*/ 49696 w 99392"/>
                    <a:gd name="connsiteY1" fmla="*/ 49696 h 59635"/>
                    <a:gd name="connsiteX2" fmla="*/ 59635 w 99392"/>
                    <a:gd name="connsiteY2" fmla="*/ 19879 h 59635"/>
                    <a:gd name="connsiteX3" fmla="*/ 89452 w 99392"/>
                    <a:gd name="connsiteY3" fmla="*/ 9939 h 59635"/>
                    <a:gd name="connsiteX4" fmla="*/ 99392 w 99392"/>
                    <a:gd name="connsiteY4" fmla="*/ 0 h 59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92" h="59635">
                      <a:moveTo>
                        <a:pt x="0" y="59635"/>
                      </a:moveTo>
                      <a:cubicBezTo>
                        <a:pt x="16565" y="56322"/>
                        <a:pt x="35640" y="59067"/>
                        <a:pt x="49696" y="49696"/>
                      </a:cubicBezTo>
                      <a:cubicBezTo>
                        <a:pt x="58413" y="43885"/>
                        <a:pt x="52227" y="27287"/>
                        <a:pt x="59635" y="19879"/>
                      </a:cubicBezTo>
                      <a:cubicBezTo>
                        <a:pt x="67043" y="12471"/>
                        <a:pt x="80081" y="14624"/>
                        <a:pt x="89452" y="9939"/>
                      </a:cubicBezTo>
                      <a:cubicBezTo>
                        <a:pt x="93643" y="7844"/>
                        <a:pt x="96079" y="3313"/>
                        <a:pt x="99392"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1" name="Freeform 80"/>
                <p:cNvSpPr/>
                <p:nvPr/>
              </p:nvSpPr>
              <p:spPr>
                <a:xfrm>
                  <a:off x="7314784" y="3657964"/>
                  <a:ext cx="99392" cy="59635"/>
                </a:xfrm>
                <a:custGeom>
                  <a:avLst/>
                  <a:gdLst>
                    <a:gd name="connsiteX0" fmla="*/ 0 w 99392"/>
                    <a:gd name="connsiteY0" fmla="*/ 59635 h 59635"/>
                    <a:gd name="connsiteX1" fmla="*/ 49696 w 99392"/>
                    <a:gd name="connsiteY1" fmla="*/ 49696 h 59635"/>
                    <a:gd name="connsiteX2" fmla="*/ 59635 w 99392"/>
                    <a:gd name="connsiteY2" fmla="*/ 19879 h 59635"/>
                    <a:gd name="connsiteX3" fmla="*/ 89452 w 99392"/>
                    <a:gd name="connsiteY3" fmla="*/ 9939 h 59635"/>
                    <a:gd name="connsiteX4" fmla="*/ 99392 w 99392"/>
                    <a:gd name="connsiteY4" fmla="*/ 0 h 59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92" h="59635">
                      <a:moveTo>
                        <a:pt x="0" y="59635"/>
                      </a:moveTo>
                      <a:cubicBezTo>
                        <a:pt x="16565" y="56322"/>
                        <a:pt x="35640" y="59067"/>
                        <a:pt x="49696" y="49696"/>
                      </a:cubicBezTo>
                      <a:cubicBezTo>
                        <a:pt x="58413" y="43885"/>
                        <a:pt x="52227" y="27287"/>
                        <a:pt x="59635" y="19879"/>
                      </a:cubicBezTo>
                      <a:cubicBezTo>
                        <a:pt x="67043" y="12471"/>
                        <a:pt x="80081" y="14624"/>
                        <a:pt x="89452" y="9939"/>
                      </a:cubicBezTo>
                      <a:cubicBezTo>
                        <a:pt x="93643" y="7844"/>
                        <a:pt x="96079" y="3313"/>
                        <a:pt x="99392"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2" name="Freeform 81"/>
                <p:cNvSpPr/>
                <p:nvPr/>
              </p:nvSpPr>
              <p:spPr>
                <a:xfrm>
                  <a:off x="7417893" y="3569473"/>
                  <a:ext cx="99392" cy="59635"/>
                </a:xfrm>
                <a:custGeom>
                  <a:avLst/>
                  <a:gdLst>
                    <a:gd name="connsiteX0" fmla="*/ 0 w 99392"/>
                    <a:gd name="connsiteY0" fmla="*/ 59635 h 59635"/>
                    <a:gd name="connsiteX1" fmla="*/ 49696 w 99392"/>
                    <a:gd name="connsiteY1" fmla="*/ 49696 h 59635"/>
                    <a:gd name="connsiteX2" fmla="*/ 59635 w 99392"/>
                    <a:gd name="connsiteY2" fmla="*/ 19879 h 59635"/>
                    <a:gd name="connsiteX3" fmla="*/ 89452 w 99392"/>
                    <a:gd name="connsiteY3" fmla="*/ 9939 h 59635"/>
                    <a:gd name="connsiteX4" fmla="*/ 99392 w 99392"/>
                    <a:gd name="connsiteY4" fmla="*/ 0 h 59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92" h="59635">
                      <a:moveTo>
                        <a:pt x="0" y="59635"/>
                      </a:moveTo>
                      <a:cubicBezTo>
                        <a:pt x="16565" y="56322"/>
                        <a:pt x="35640" y="59067"/>
                        <a:pt x="49696" y="49696"/>
                      </a:cubicBezTo>
                      <a:cubicBezTo>
                        <a:pt x="58413" y="43885"/>
                        <a:pt x="52227" y="27287"/>
                        <a:pt x="59635" y="19879"/>
                      </a:cubicBezTo>
                      <a:cubicBezTo>
                        <a:pt x="67043" y="12471"/>
                        <a:pt x="80081" y="14624"/>
                        <a:pt x="89452" y="9939"/>
                      </a:cubicBezTo>
                      <a:cubicBezTo>
                        <a:pt x="93643" y="7844"/>
                        <a:pt x="96079" y="3313"/>
                        <a:pt x="99392"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3" name="Freeform 82"/>
                <p:cNvSpPr/>
                <p:nvPr/>
              </p:nvSpPr>
              <p:spPr>
                <a:xfrm>
                  <a:off x="7410553" y="3636771"/>
                  <a:ext cx="99392" cy="59635"/>
                </a:xfrm>
                <a:custGeom>
                  <a:avLst/>
                  <a:gdLst>
                    <a:gd name="connsiteX0" fmla="*/ 0 w 99392"/>
                    <a:gd name="connsiteY0" fmla="*/ 59635 h 59635"/>
                    <a:gd name="connsiteX1" fmla="*/ 49696 w 99392"/>
                    <a:gd name="connsiteY1" fmla="*/ 49696 h 59635"/>
                    <a:gd name="connsiteX2" fmla="*/ 59635 w 99392"/>
                    <a:gd name="connsiteY2" fmla="*/ 19879 h 59635"/>
                    <a:gd name="connsiteX3" fmla="*/ 89452 w 99392"/>
                    <a:gd name="connsiteY3" fmla="*/ 9939 h 59635"/>
                    <a:gd name="connsiteX4" fmla="*/ 99392 w 99392"/>
                    <a:gd name="connsiteY4" fmla="*/ 0 h 59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92" h="59635">
                      <a:moveTo>
                        <a:pt x="0" y="59635"/>
                      </a:moveTo>
                      <a:cubicBezTo>
                        <a:pt x="16565" y="56322"/>
                        <a:pt x="35640" y="59067"/>
                        <a:pt x="49696" y="49696"/>
                      </a:cubicBezTo>
                      <a:cubicBezTo>
                        <a:pt x="58413" y="43885"/>
                        <a:pt x="52227" y="27287"/>
                        <a:pt x="59635" y="19879"/>
                      </a:cubicBezTo>
                      <a:cubicBezTo>
                        <a:pt x="67043" y="12471"/>
                        <a:pt x="80081" y="14624"/>
                        <a:pt x="89452" y="9939"/>
                      </a:cubicBezTo>
                      <a:cubicBezTo>
                        <a:pt x="93643" y="7844"/>
                        <a:pt x="96079" y="3313"/>
                        <a:pt x="99392"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70" name="Freeform 69"/>
              <p:cNvSpPr/>
              <p:nvPr/>
            </p:nvSpPr>
            <p:spPr>
              <a:xfrm>
                <a:off x="7249252" y="3616620"/>
                <a:ext cx="99392" cy="59635"/>
              </a:xfrm>
              <a:custGeom>
                <a:avLst/>
                <a:gdLst>
                  <a:gd name="connsiteX0" fmla="*/ 0 w 99392"/>
                  <a:gd name="connsiteY0" fmla="*/ 59635 h 59635"/>
                  <a:gd name="connsiteX1" fmla="*/ 49696 w 99392"/>
                  <a:gd name="connsiteY1" fmla="*/ 49696 h 59635"/>
                  <a:gd name="connsiteX2" fmla="*/ 59635 w 99392"/>
                  <a:gd name="connsiteY2" fmla="*/ 19879 h 59635"/>
                  <a:gd name="connsiteX3" fmla="*/ 89452 w 99392"/>
                  <a:gd name="connsiteY3" fmla="*/ 9939 h 59635"/>
                  <a:gd name="connsiteX4" fmla="*/ 99392 w 99392"/>
                  <a:gd name="connsiteY4" fmla="*/ 0 h 59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92" h="59635">
                    <a:moveTo>
                      <a:pt x="0" y="59635"/>
                    </a:moveTo>
                    <a:cubicBezTo>
                      <a:pt x="16565" y="56322"/>
                      <a:pt x="35640" y="59067"/>
                      <a:pt x="49696" y="49696"/>
                    </a:cubicBezTo>
                    <a:cubicBezTo>
                      <a:pt x="58413" y="43885"/>
                      <a:pt x="52227" y="27287"/>
                      <a:pt x="59635" y="19879"/>
                    </a:cubicBezTo>
                    <a:cubicBezTo>
                      <a:pt x="67043" y="12471"/>
                      <a:pt x="80081" y="14624"/>
                      <a:pt x="89452" y="9939"/>
                    </a:cubicBezTo>
                    <a:cubicBezTo>
                      <a:pt x="93643" y="7844"/>
                      <a:pt x="96079" y="3313"/>
                      <a:pt x="99392" y="0"/>
                    </a:cubicBezTo>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cxnSp>
          <p:nvCxnSpPr>
            <p:cNvPr id="41" name="Straight Arrow Connector 40"/>
            <p:cNvCxnSpPr/>
            <p:nvPr/>
          </p:nvCxnSpPr>
          <p:spPr>
            <a:xfrm rot="10800000">
              <a:off x="4262735" y="3688668"/>
              <a:ext cx="2494870" cy="163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2" name="TextBox 41"/>
            <p:cNvSpPr txBox="1"/>
            <p:nvPr/>
          </p:nvSpPr>
          <p:spPr>
            <a:xfrm>
              <a:off x="4457248" y="3436891"/>
              <a:ext cx="1320171" cy="307777"/>
            </a:xfrm>
            <a:prstGeom prst="rect">
              <a:avLst/>
            </a:prstGeom>
            <a:noFill/>
          </p:spPr>
          <p:txBody>
            <a:bodyPr wrap="square" rtlCol="0">
              <a:spAutoFit/>
            </a:bodyPr>
            <a:lstStyle/>
            <a:p>
              <a:pPr algn="ctr"/>
              <a:r>
                <a:rPr lang="en-SG" sz="1400" dirty="0" smtClean="0">
                  <a:latin typeface="Times New Roman" panose="02020603050405020304" pitchFamily="18" charset="0"/>
                  <a:cs typeface="Times New Roman" panose="02020603050405020304" pitchFamily="18" charset="0"/>
                </a:rPr>
                <a:t>Fermentation</a:t>
              </a:r>
            </a:p>
          </p:txBody>
        </p:sp>
        <p:grpSp>
          <p:nvGrpSpPr>
            <p:cNvPr id="43" name="Group 285"/>
            <p:cNvGrpSpPr/>
            <p:nvPr/>
          </p:nvGrpSpPr>
          <p:grpSpPr>
            <a:xfrm>
              <a:off x="4624252" y="3986696"/>
              <a:ext cx="1043566" cy="307777"/>
              <a:chOff x="4778749" y="3717431"/>
              <a:chExt cx="1043566" cy="307777"/>
            </a:xfrm>
          </p:grpSpPr>
          <p:sp>
            <p:nvSpPr>
              <p:cNvPr id="61" name="TextBox 60"/>
              <p:cNvSpPr txBox="1"/>
              <p:nvPr/>
            </p:nvSpPr>
            <p:spPr>
              <a:xfrm>
                <a:off x="4778749" y="3717431"/>
                <a:ext cx="1043566" cy="307777"/>
              </a:xfrm>
              <a:prstGeom prst="rect">
                <a:avLst/>
              </a:prstGeom>
              <a:noFill/>
            </p:spPr>
            <p:txBody>
              <a:bodyPr wrap="square" rtlCol="0">
                <a:spAutoFit/>
              </a:bodyPr>
              <a:lstStyle/>
              <a:p>
                <a:pPr algn="ctr"/>
                <a:r>
                  <a:rPr lang="en-SG" sz="1400" dirty="0" smtClean="0">
                    <a:latin typeface="Times New Roman" panose="02020603050405020304" pitchFamily="18" charset="0"/>
                    <a:cs typeface="Times New Roman" panose="02020603050405020304" pitchFamily="18" charset="0"/>
                  </a:rPr>
                  <a:t>Yeasts</a:t>
                </a:r>
                <a:endParaRPr lang="en-SG" sz="1400" dirty="0">
                  <a:latin typeface="Times New Roman" panose="02020603050405020304" pitchFamily="18" charset="0"/>
                  <a:cs typeface="Times New Roman" panose="02020603050405020304" pitchFamily="18" charset="0"/>
                </a:endParaRPr>
              </a:p>
            </p:txBody>
          </p:sp>
          <p:grpSp>
            <p:nvGrpSpPr>
              <p:cNvPr id="62" name="Group 284"/>
              <p:cNvGrpSpPr/>
              <p:nvPr/>
            </p:nvGrpSpPr>
            <p:grpSpPr>
              <a:xfrm>
                <a:off x="4888977" y="3814001"/>
                <a:ext cx="133655" cy="136438"/>
                <a:chOff x="8550063" y="4314343"/>
                <a:chExt cx="133655" cy="136438"/>
              </a:xfrm>
            </p:grpSpPr>
            <p:sp>
              <p:nvSpPr>
                <p:cNvPr id="63" name="Oval 62"/>
                <p:cNvSpPr/>
                <p:nvPr/>
              </p:nvSpPr>
              <p:spPr>
                <a:xfrm>
                  <a:off x="8550063" y="4367719"/>
                  <a:ext cx="45719" cy="486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4" name="Oval 63"/>
                <p:cNvSpPr/>
                <p:nvPr/>
              </p:nvSpPr>
              <p:spPr>
                <a:xfrm>
                  <a:off x="8566434" y="4319081"/>
                  <a:ext cx="45719" cy="486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5" name="Oval 64"/>
                <p:cNvSpPr/>
                <p:nvPr/>
              </p:nvSpPr>
              <p:spPr>
                <a:xfrm>
                  <a:off x="8624616" y="4314343"/>
                  <a:ext cx="45719" cy="486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6" name="Oval 65"/>
                <p:cNvSpPr/>
                <p:nvPr/>
              </p:nvSpPr>
              <p:spPr>
                <a:xfrm>
                  <a:off x="8589122" y="4402143"/>
                  <a:ext cx="45719" cy="486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7" name="Oval 66"/>
                <p:cNvSpPr/>
                <p:nvPr/>
              </p:nvSpPr>
              <p:spPr>
                <a:xfrm>
                  <a:off x="8637999" y="4368348"/>
                  <a:ext cx="45719" cy="486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8" name="Oval 67"/>
                <p:cNvSpPr/>
                <p:nvPr/>
              </p:nvSpPr>
              <p:spPr>
                <a:xfrm>
                  <a:off x="8602541" y="4358872"/>
                  <a:ext cx="45719" cy="486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sp>
          <p:nvSpPr>
            <p:cNvPr id="44" name="Rounded Rectangle 43"/>
            <p:cNvSpPr/>
            <p:nvPr/>
          </p:nvSpPr>
          <p:spPr>
            <a:xfrm>
              <a:off x="3734886" y="2971620"/>
              <a:ext cx="309838" cy="1413041"/>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45" name="Elbow Connector 288"/>
            <p:cNvCxnSpPr>
              <a:stCxn id="44" idx="0"/>
            </p:cNvCxnSpPr>
            <p:nvPr/>
          </p:nvCxnSpPr>
          <p:spPr>
            <a:xfrm rot="16200000" flipV="1">
              <a:off x="3338356" y="2420171"/>
              <a:ext cx="190159" cy="91274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975992" y="2781461"/>
              <a:ext cx="0" cy="41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a:off x="2533880" y="3194892"/>
              <a:ext cx="44211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Elbow Connector 296"/>
            <p:cNvCxnSpPr>
              <a:stCxn id="44" idx="2"/>
            </p:cNvCxnSpPr>
            <p:nvPr/>
          </p:nvCxnSpPr>
          <p:spPr>
            <a:xfrm rot="5400000">
              <a:off x="3100208" y="3818334"/>
              <a:ext cx="223271" cy="1355925"/>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297486" y="2906934"/>
              <a:ext cx="1433608" cy="338554"/>
            </a:xfrm>
            <a:prstGeom prst="rect">
              <a:avLst/>
            </a:prstGeom>
            <a:noFill/>
          </p:spPr>
          <p:txBody>
            <a:bodyPr wrap="square" rtlCol="0">
              <a:spAutoFit/>
            </a:bodyPr>
            <a:lstStyle/>
            <a:p>
              <a:pPr algn="ctr"/>
              <a:r>
                <a:rPr lang="en-SG" sz="1600" dirty="0" smtClean="0">
                  <a:latin typeface="Times New Roman" panose="02020603050405020304" pitchFamily="18" charset="0"/>
                  <a:cs typeface="Times New Roman" panose="02020603050405020304" pitchFamily="18" charset="0"/>
                </a:rPr>
                <a:t>Xylitol</a:t>
              </a:r>
              <a:endParaRPr lang="en-SG" sz="1600" dirty="0">
                <a:latin typeface="Times New Roman" panose="02020603050405020304" pitchFamily="18" charset="0"/>
                <a:cs typeface="Times New Roman" panose="02020603050405020304" pitchFamily="18" charset="0"/>
              </a:endParaRPr>
            </a:p>
          </p:txBody>
        </p:sp>
        <p:sp>
          <p:nvSpPr>
            <p:cNvPr id="50" name="TextBox 49"/>
            <p:cNvSpPr txBox="1"/>
            <p:nvPr/>
          </p:nvSpPr>
          <p:spPr>
            <a:xfrm>
              <a:off x="981505" y="4435456"/>
              <a:ext cx="1773431" cy="338554"/>
            </a:xfrm>
            <a:prstGeom prst="rect">
              <a:avLst/>
            </a:prstGeom>
            <a:noFill/>
          </p:spPr>
          <p:txBody>
            <a:bodyPr wrap="square" rtlCol="0">
              <a:spAutoFit/>
            </a:bodyPr>
            <a:lstStyle/>
            <a:p>
              <a:pPr algn="ctr"/>
              <a:r>
                <a:rPr lang="en-SG" sz="1600" dirty="0" smtClean="0">
                  <a:latin typeface="Times New Roman" panose="02020603050405020304" pitchFamily="18" charset="0"/>
                  <a:cs typeface="Times New Roman" panose="02020603050405020304" pitchFamily="18" charset="0"/>
                </a:rPr>
                <a:t>Bottom Residue</a:t>
              </a:r>
              <a:endParaRPr lang="en-SG" sz="1600" dirty="0">
                <a:latin typeface="Times New Roman" panose="02020603050405020304" pitchFamily="18" charset="0"/>
                <a:cs typeface="Times New Roman" panose="02020603050405020304" pitchFamily="18" charset="0"/>
              </a:endParaRPr>
            </a:p>
          </p:txBody>
        </p:sp>
        <p:cxnSp>
          <p:nvCxnSpPr>
            <p:cNvPr id="51" name="Straight Arrow Connector 50"/>
            <p:cNvCxnSpPr/>
            <p:nvPr/>
          </p:nvCxnSpPr>
          <p:spPr>
            <a:xfrm flipH="1">
              <a:off x="3894835" y="403394"/>
              <a:ext cx="434641" cy="312886"/>
            </a:xfrm>
            <a:prstGeom prst="straightConnector1">
              <a:avLst/>
            </a:prstGeom>
            <a:ln>
              <a:solidFill>
                <a:srgbClr val="002060"/>
              </a:solidFill>
              <a:tailEnd type="triangle"/>
            </a:ln>
          </p:spPr>
          <p:style>
            <a:lnRef idx="1">
              <a:schemeClr val="dk1"/>
            </a:lnRef>
            <a:fillRef idx="0">
              <a:schemeClr val="dk1"/>
            </a:fillRef>
            <a:effectRef idx="0">
              <a:schemeClr val="dk1"/>
            </a:effectRef>
            <a:fontRef idx="minor">
              <a:schemeClr val="tx1"/>
            </a:fontRef>
          </p:style>
        </p:cxnSp>
        <p:sp>
          <p:nvSpPr>
            <p:cNvPr id="52" name="TextBox 51"/>
            <p:cNvSpPr txBox="1"/>
            <p:nvPr/>
          </p:nvSpPr>
          <p:spPr>
            <a:xfrm>
              <a:off x="4265381" y="260718"/>
              <a:ext cx="1371954" cy="276999"/>
            </a:xfrm>
            <a:prstGeom prst="rect">
              <a:avLst/>
            </a:prstGeom>
            <a:noFill/>
          </p:spPr>
          <p:txBody>
            <a:bodyPr wrap="square" rtlCol="0">
              <a:spAutoFit/>
            </a:bodyPr>
            <a:lstStyle/>
            <a:p>
              <a:pPr algn="ctr"/>
              <a:r>
                <a:rPr lang="en-SG" sz="1200" dirty="0" smtClean="0">
                  <a:latin typeface="Times New Roman" panose="02020603050405020304" pitchFamily="18" charset="0"/>
                  <a:cs typeface="Times New Roman" panose="02020603050405020304" pitchFamily="18" charset="0"/>
                </a:rPr>
                <a:t>Recalcitrant Lignin</a:t>
              </a:r>
              <a:endParaRPr lang="en-SG" sz="1200" dirty="0">
                <a:latin typeface="Times New Roman" panose="02020603050405020304" pitchFamily="18" charset="0"/>
                <a:cs typeface="Times New Roman" panose="02020603050405020304" pitchFamily="18" charset="0"/>
              </a:endParaRPr>
            </a:p>
          </p:txBody>
        </p:sp>
        <p:cxnSp>
          <p:nvCxnSpPr>
            <p:cNvPr id="53" name="Straight Arrow Connector 52"/>
            <p:cNvCxnSpPr>
              <a:endCxn id="132" idx="10"/>
            </p:cNvCxnSpPr>
            <p:nvPr/>
          </p:nvCxnSpPr>
          <p:spPr>
            <a:xfrm flipH="1" flipV="1">
              <a:off x="3967392" y="1858762"/>
              <a:ext cx="601775" cy="212924"/>
            </a:xfrm>
            <a:prstGeom prst="straightConnector1">
              <a:avLst/>
            </a:prstGeom>
            <a:ln>
              <a:solidFill>
                <a:srgbClr val="002060"/>
              </a:solidFill>
              <a:tailEnd type="triangle"/>
            </a:ln>
          </p:spPr>
          <p:style>
            <a:lnRef idx="1">
              <a:schemeClr val="dk1"/>
            </a:lnRef>
            <a:fillRef idx="0">
              <a:schemeClr val="dk1"/>
            </a:fillRef>
            <a:effectRef idx="0">
              <a:schemeClr val="dk1"/>
            </a:effectRef>
            <a:fontRef idx="minor">
              <a:schemeClr val="tx1"/>
            </a:fontRef>
          </p:style>
        </p:cxnSp>
        <p:sp>
          <p:nvSpPr>
            <p:cNvPr id="54" name="TextBox 53"/>
            <p:cNvSpPr txBox="1"/>
            <p:nvPr/>
          </p:nvSpPr>
          <p:spPr>
            <a:xfrm>
              <a:off x="4482094" y="1928764"/>
              <a:ext cx="1392098" cy="307777"/>
            </a:xfrm>
            <a:prstGeom prst="rect">
              <a:avLst/>
            </a:prstGeom>
            <a:noFill/>
          </p:spPr>
          <p:txBody>
            <a:bodyPr wrap="square" rtlCol="0">
              <a:spAutoFit/>
            </a:bodyPr>
            <a:lstStyle/>
            <a:p>
              <a:pPr algn="ctr"/>
              <a:r>
                <a:rPr lang="en-SG" sz="1400" dirty="0" smtClean="0">
                  <a:latin typeface="Times New Roman" panose="02020603050405020304" pitchFamily="18" charset="0"/>
                  <a:cs typeface="Times New Roman" panose="02020603050405020304" pitchFamily="18" charset="0"/>
                </a:rPr>
                <a:t>Hemi-cellulose </a:t>
              </a:r>
              <a:endParaRPr lang="en-SG" sz="1400" dirty="0">
                <a:latin typeface="Times New Roman" panose="02020603050405020304" pitchFamily="18" charset="0"/>
                <a:cs typeface="Times New Roman" panose="02020603050405020304" pitchFamily="18" charset="0"/>
              </a:endParaRPr>
            </a:p>
          </p:txBody>
        </p:sp>
        <p:sp>
          <p:nvSpPr>
            <p:cNvPr id="55" name="TextBox 54"/>
            <p:cNvSpPr txBox="1"/>
            <p:nvPr/>
          </p:nvSpPr>
          <p:spPr>
            <a:xfrm>
              <a:off x="4082508" y="2337499"/>
              <a:ext cx="890884" cy="307777"/>
            </a:xfrm>
            <a:prstGeom prst="rect">
              <a:avLst/>
            </a:prstGeom>
            <a:noFill/>
          </p:spPr>
          <p:txBody>
            <a:bodyPr wrap="square" rtlCol="0">
              <a:spAutoFit/>
            </a:bodyPr>
            <a:lstStyle/>
            <a:p>
              <a:pPr algn="ctr"/>
              <a:r>
                <a:rPr lang="en-SG" sz="1400" dirty="0" smtClean="0">
                  <a:latin typeface="Times New Roman" panose="02020603050405020304" pitchFamily="18" charset="0"/>
                  <a:cs typeface="Times New Roman" panose="02020603050405020304" pitchFamily="18" charset="0"/>
                </a:rPr>
                <a:t>Lignin</a:t>
              </a:r>
              <a:endParaRPr lang="en-SG" sz="1400" dirty="0">
                <a:latin typeface="Times New Roman" panose="02020603050405020304" pitchFamily="18" charset="0"/>
                <a:cs typeface="Times New Roman" panose="02020603050405020304" pitchFamily="18" charset="0"/>
              </a:endParaRPr>
            </a:p>
          </p:txBody>
        </p:sp>
        <p:cxnSp>
          <p:nvCxnSpPr>
            <p:cNvPr id="56" name="Straight Arrow Connector 55"/>
            <p:cNvCxnSpPr/>
            <p:nvPr/>
          </p:nvCxnSpPr>
          <p:spPr>
            <a:xfrm flipH="1" flipV="1">
              <a:off x="3900353" y="2386407"/>
              <a:ext cx="248257" cy="82947"/>
            </a:xfrm>
            <a:prstGeom prst="straightConnector1">
              <a:avLst/>
            </a:prstGeom>
            <a:ln>
              <a:solidFill>
                <a:srgbClr val="002060"/>
              </a:solidFill>
              <a:tailEnd type="triangle"/>
            </a:ln>
          </p:spPr>
          <p:style>
            <a:lnRef idx="1">
              <a:schemeClr val="dk1"/>
            </a:lnRef>
            <a:fillRef idx="0">
              <a:schemeClr val="dk1"/>
            </a:fillRef>
            <a:effectRef idx="0">
              <a:schemeClr val="dk1"/>
            </a:effectRef>
            <a:fontRef idx="minor">
              <a:schemeClr val="tx1"/>
            </a:fontRef>
          </p:style>
        </p:cxnSp>
        <p:sp>
          <p:nvSpPr>
            <p:cNvPr id="57" name="TextBox 56"/>
            <p:cNvSpPr txBox="1"/>
            <p:nvPr/>
          </p:nvSpPr>
          <p:spPr>
            <a:xfrm>
              <a:off x="6521812" y="126354"/>
              <a:ext cx="1371954" cy="276999"/>
            </a:xfrm>
            <a:prstGeom prst="rect">
              <a:avLst/>
            </a:prstGeom>
            <a:noFill/>
          </p:spPr>
          <p:txBody>
            <a:bodyPr wrap="square" rtlCol="0">
              <a:spAutoFit/>
            </a:bodyPr>
            <a:lstStyle/>
            <a:p>
              <a:pPr algn="ctr"/>
              <a:r>
                <a:rPr lang="en-SG" sz="1200" dirty="0" smtClean="0">
                  <a:latin typeface="Times New Roman" panose="02020603050405020304" pitchFamily="18" charset="0"/>
                  <a:cs typeface="Times New Roman" panose="02020603050405020304" pitchFamily="18" charset="0"/>
                </a:rPr>
                <a:t>Recalcitrant Lignin</a:t>
              </a:r>
              <a:endParaRPr lang="en-SG" sz="1200" dirty="0">
                <a:latin typeface="Times New Roman" panose="02020603050405020304" pitchFamily="18" charset="0"/>
                <a:cs typeface="Times New Roman" panose="02020603050405020304" pitchFamily="18" charset="0"/>
              </a:endParaRPr>
            </a:p>
          </p:txBody>
        </p:sp>
        <p:sp>
          <p:nvSpPr>
            <p:cNvPr id="58" name="TextBox 57"/>
            <p:cNvSpPr txBox="1"/>
            <p:nvPr/>
          </p:nvSpPr>
          <p:spPr>
            <a:xfrm>
              <a:off x="6242486" y="2059460"/>
              <a:ext cx="1032814" cy="276999"/>
            </a:xfrm>
            <a:prstGeom prst="rect">
              <a:avLst/>
            </a:prstGeom>
            <a:noFill/>
          </p:spPr>
          <p:txBody>
            <a:bodyPr wrap="square" rtlCol="0">
              <a:spAutoFit/>
            </a:bodyPr>
            <a:lstStyle/>
            <a:p>
              <a:pPr algn="ctr"/>
              <a:r>
                <a:rPr lang="en-SG" sz="1200" dirty="0" smtClean="0">
                  <a:latin typeface="Times New Roman" panose="02020603050405020304" pitchFamily="18" charset="0"/>
                  <a:cs typeface="Times New Roman" panose="02020603050405020304" pitchFamily="18" charset="0"/>
                </a:rPr>
                <a:t>Cellulose</a:t>
              </a:r>
              <a:endParaRPr lang="en-SG" sz="1200" dirty="0">
                <a:latin typeface="Times New Roman" panose="02020603050405020304" pitchFamily="18" charset="0"/>
                <a:cs typeface="Times New Roman" panose="02020603050405020304" pitchFamily="18" charset="0"/>
              </a:endParaRPr>
            </a:p>
          </p:txBody>
        </p:sp>
        <p:sp>
          <p:nvSpPr>
            <p:cNvPr id="59" name="TextBox 58"/>
            <p:cNvSpPr txBox="1"/>
            <p:nvPr/>
          </p:nvSpPr>
          <p:spPr>
            <a:xfrm>
              <a:off x="7008540" y="1520024"/>
              <a:ext cx="1392098" cy="307777"/>
            </a:xfrm>
            <a:prstGeom prst="rect">
              <a:avLst/>
            </a:prstGeom>
            <a:noFill/>
          </p:spPr>
          <p:txBody>
            <a:bodyPr wrap="square" rtlCol="0">
              <a:spAutoFit/>
            </a:bodyPr>
            <a:lstStyle/>
            <a:p>
              <a:pPr algn="ctr"/>
              <a:r>
                <a:rPr lang="en-SG" sz="1400" dirty="0" smtClean="0">
                  <a:latin typeface="Times New Roman" panose="02020603050405020304" pitchFamily="18" charset="0"/>
                  <a:cs typeface="Times New Roman" panose="02020603050405020304" pitchFamily="18" charset="0"/>
                </a:rPr>
                <a:t>Hemi-cellulose </a:t>
              </a:r>
              <a:endParaRPr lang="en-SG" sz="1400" dirty="0">
                <a:latin typeface="Times New Roman" panose="02020603050405020304" pitchFamily="18" charset="0"/>
                <a:cs typeface="Times New Roman" panose="02020603050405020304" pitchFamily="18" charset="0"/>
              </a:endParaRPr>
            </a:p>
          </p:txBody>
        </p:sp>
        <p:sp>
          <p:nvSpPr>
            <p:cNvPr id="60" name="TextBox 59"/>
            <p:cNvSpPr txBox="1"/>
            <p:nvPr/>
          </p:nvSpPr>
          <p:spPr>
            <a:xfrm>
              <a:off x="6569087" y="3989990"/>
              <a:ext cx="1392098" cy="307777"/>
            </a:xfrm>
            <a:prstGeom prst="rect">
              <a:avLst/>
            </a:prstGeom>
            <a:noFill/>
          </p:spPr>
          <p:txBody>
            <a:bodyPr wrap="square" rtlCol="0">
              <a:spAutoFit/>
            </a:bodyPr>
            <a:lstStyle/>
            <a:p>
              <a:pPr algn="ctr"/>
              <a:r>
                <a:rPr lang="en-SG" sz="1400" dirty="0" smtClean="0">
                  <a:latin typeface="Times New Roman" panose="02020603050405020304" pitchFamily="18" charset="0"/>
                  <a:cs typeface="Times New Roman" panose="02020603050405020304" pitchFamily="18" charset="0"/>
                </a:rPr>
                <a:t>Pentoses</a:t>
              </a:r>
              <a:endParaRPr lang="en-SG" sz="1400" dirty="0">
                <a:latin typeface="Times New Roman" panose="02020603050405020304" pitchFamily="18" charset="0"/>
                <a:cs typeface="Times New Roman" panose="02020603050405020304" pitchFamily="18" charset="0"/>
              </a:endParaRPr>
            </a:p>
          </p:txBody>
        </p:sp>
      </p:grpSp>
      <p:cxnSp>
        <p:nvCxnSpPr>
          <p:cNvPr id="183" name="Straight Arrow Connector 182"/>
          <p:cNvCxnSpPr/>
          <p:nvPr/>
        </p:nvCxnSpPr>
        <p:spPr>
          <a:xfrm rot="5400000">
            <a:off x="7200900" y="4305300"/>
            <a:ext cx="1447800" cy="1588"/>
          </a:xfrm>
          <a:prstGeom prst="straightConnector1">
            <a:avLst/>
          </a:prstGeom>
          <a:ln w="28575">
            <a:solidFill>
              <a:schemeClr val="accent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Objectives and Scope of work</a:t>
            </a:r>
            <a:endParaRPr lang="en-US" dirty="0"/>
          </a:p>
        </p:txBody>
      </p:sp>
      <p:sp>
        <p:nvSpPr>
          <p:cNvPr id="3" name="Content Placeholder 2"/>
          <p:cNvSpPr>
            <a:spLocks noGrp="1"/>
          </p:cNvSpPr>
          <p:nvPr>
            <p:ph sz="half" idx="1"/>
          </p:nvPr>
        </p:nvSpPr>
        <p:spPr>
          <a:xfrm>
            <a:off x="457200" y="1600200"/>
            <a:ext cx="8305800" cy="4525963"/>
          </a:xfrm>
        </p:spPr>
        <p:txBody>
          <a:bodyPr>
            <a:normAutofit/>
          </a:bodyPr>
          <a:lstStyle/>
          <a:p>
            <a:r>
              <a:rPr lang="en-US" sz="3200" dirty="0" smtClean="0"/>
              <a:t>Pretreatment of substrate(water hyacinth) by using acid catalyst( sulphuric acid)</a:t>
            </a:r>
          </a:p>
          <a:p>
            <a:r>
              <a:rPr lang="en-US" sz="3200" dirty="0" smtClean="0"/>
              <a:t>Fermentation by microorganisms</a:t>
            </a:r>
          </a:p>
          <a:p>
            <a:endParaRPr lang="en-US" sz="3200" dirty="0" smtClean="0"/>
          </a:p>
          <a:p>
            <a:r>
              <a:rPr lang="en-US" sz="3200" dirty="0" smtClean="0"/>
              <a:t>Optimization to get maximum yield of xylose from hydrolysates</a:t>
            </a:r>
            <a:endParaRPr lang="en-US"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noAutofit/>
          </a:bodyPr>
          <a:lstStyle/>
          <a:p>
            <a:r>
              <a:rPr lang="en-IN" sz="2400" b="1" dirty="0" smtClean="0"/>
              <a:t>XYLITOL PRODUCTION FROM WATER HYACINTH BIOMASS USING ACID CATALYST AND OPTIMISATION OF PROCESS PARAMETERS FOR INCREASING XYLOSE YIELD</a:t>
            </a:r>
            <a:endParaRPr lang="en-US" sz="2400" dirty="0"/>
          </a:p>
        </p:txBody>
      </p:sp>
      <p:sp>
        <p:nvSpPr>
          <p:cNvPr id="7" name="Content Placeholder 6"/>
          <p:cNvSpPr>
            <a:spLocks noGrp="1"/>
          </p:cNvSpPr>
          <p:nvPr>
            <p:ph idx="1"/>
          </p:nvPr>
        </p:nvSpPr>
        <p:spPr>
          <a:xfrm>
            <a:off x="457200" y="2514600"/>
            <a:ext cx="8229600" cy="838200"/>
          </a:xfrm>
        </p:spPr>
        <p:txBody>
          <a:bodyPr/>
          <a:lstStyle/>
          <a:p>
            <a:pPr algn="ctr">
              <a:buNone/>
            </a:pPr>
            <a:r>
              <a:rPr lang="en-US" dirty="0" smtClean="0"/>
              <a:t>MATERIALS AND METHODS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en-US" dirty="0" smtClean="0"/>
              <a:t>METHODOLOGY</a:t>
            </a:r>
            <a:endParaRPr lang="en-US" dirty="0"/>
          </a:p>
        </p:txBody>
      </p:sp>
      <p:sp>
        <p:nvSpPr>
          <p:cNvPr id="4" name="Subtitle 2"/>
          <p:cNvSpPr>
            <a:spLocks noGrp="1"/>
          </p:cNvSpPr>
          <p:nvPr>
            <p:ph idx="1"/>
          </p:nvPr>
        </p:nvSpPr>
        <p:spPr/>
        <p:txBody>
          <a:bodyPr rtlCol="0">
            <a:normAutofit/>
          </a:bodyPr>
          <a:lstStyle/>
          <a:p>
            <a:pPr eaLnBrk="1" fontAlgn="auto" hangingPunct="1">
              <a:spcAft>
                <a:spcPts val="0"/>
              </a:spcAft>
              <a:defRPr/>
            </a:pPr>
            <a:r>
              <a:rPr lang="en-US" sz="2400" b="1" dirty="0" smtClean="0">
                <a:solidFill>
                  <a:schemeClr val="accent6">
                    <a:lumMod val="75000"/>
                  </a:schemeClr>
                </a:solidFill>
              </a:rPr>
              <a:t>Pretreatment of biomass</a:t>
            </a:r>
          </a:p>
          <a:p>
            <a:pPr marL="573088" eaLnBrk="1" fontAlgn="auto" hangingPunct="1">
              <a:spcAft>
                <a:spcPts val="0"/>
              </a:spcAft>
              <a:buFont typeface="Wingdings" pitchFamily="2" charset="2"/>
              <a:buChar char="§"/>
              <a:defRPr/>
            </a:pPr>
            <a:r>
              <a:rPr lang="en-US" sz="2400" b="1" dirty="0" smtClean="0"/>
              <a:t> Sizing</a:t>
            </a:r>
          </a:p>
          <a:p>
            <a:pPr marL="573088">
              <a:buFont typeface="Wingdings" pitchFamily="2" charset="2"/>
              <a:buChar char="§"/>
              <a:defRPr/>
            </a:pPr>
            <a:r>
              <a:rPr lang="en-US" sz="2400" b="1" dirty="0"/>
              <a:t> </a:t>
            </a:r>
            <a:r>
              <a:rPr lang="en-US" sz="2400" b="1" dirty="0" smtClean="0"/>
              <a:t>Crushing</a:t>
            </a:r>
          </a:p>
          <a:p>
            <a:pPr marL="573088">
              <a:buFont typeface="Wingdings" pitchFamily="2" charset="2"/>
              <a:buChar char="§"/>
              <a:defRPr/>
            </a:pPr>
            <a:r>
              <a:rPr lang="en-US" sz="2400" b="1" dirty="0" smtClean="0"/>
              <a:t>Acid pretreatment</a:t>
            </a:r>
          </a:p>
          <a:p>
            <a:pPr marL="573088">
              <a:buFont typeface="Wingdings" pitchFamily="2" charset="2"/>
              <a:buChar char="§"/>
              <a:defRPr/>
            </a:pPr>
            <a:r>
              <a:rPr lang="en-US" sz="2400" b="1" dirty="0" smtClean="0"/>
              <a:t>Fermentation</a:t>
            </a:r>
          </a:p>
          <a:p>
            <a:pPr marL="1373188" lvl="2">
              <a:buFont typeface="Wingdings" pitchFamily="2" charset="2"/>
              <a:buChar char="v"/>
              <a:defRPr/>
            </a:pPr>
            <a:r>
              <a:rPr lang="en-US" dirty="0" smtClean="0"/>
              <a:t>Pichia </a:t>
            </a:r>
            <a:r>
              <a:rPr lang="en-US" dirty="0"/>
              <a:t>stipitis</a:t>
            </a:r>
            <a:r>
              <a:rPr lang="en-US" b="1" dirty="0" smtClean="0"/>
              <a:t>   </a:t>
            </a:r>
          </a:p>
          <a:p>
            <a:pPr marL="573088">
              <a:buFont typeface="Wingdings" pitchFamily="2" charset="2"/>
              <a:buChar char="§"/>
              <a:defRPr/>
            </a:pPr>
            <a:r>
              <a:rPr lang="en-US" sz="2400" b="1" dirty="0" smtClean="0"/>
              <a:t>Measurement /ANALYSIS</a:t>
            </a:r>
          </a:p>
          <a:p>
            <a:pPr marL="573088">
              <a:buFont typeface="Wingdings" pitchFamily="2" charset="2"/>
              <a:buChar char="v"/>
              <a:defRPr/>
            </a:pPr>
            <a:r>
              <a:rPr lang="en-US" sz="2400" b="1" dirty="0"/>
              <a:t>	</a:t>
            </a:r>
            <a:r>
              <a:rPr lang="en-US" sz="2400" dirty="0"/>
              <a:t>UV-Spectrophotometric method</a:t>
            </a:r>
          </a:p>
          <a:p>
            <a:pPr marL="573088">
              <a:buFont typeface="Wingdings" pitchFamily="2" charset="2"/>
              <a:buChar char="v"/>
              <a:defRPr/>
            </a:pPr>
            <a:r>
              <a:rPr lang="en-US" sz="2400" b="1" dirty="0" smtClean="0"/>
              <a:t>	</a:t>
            </a:r>
            <a:r>
              <a:rPr lang="en-US" sz="2400" dirty="0" smtClean="0"/>
              <a:t>HPLC</a:t>
            </a:r>
          </a:p>
          <a:p>
            <a:pPr marL="573088">
              <a:buNone/>
              <a:defRPr/>
            </a:pPr>
            <a:endParaRPr lang="en-US" sz="2400" b="1" dirty="0"/>
          </a:p>
          <a:p>
            <a:pPr marL="573088" eaLnBrk="1" fontAlgn="auto" hangingPunct="1">
              <a:spcAft>
                <a:spcPts val="0"/>
              </a:spcAft>
              <a:buFont typeface="Wingdings" pitchFamily="2" charset="2"/>
              <a:buChar char="§"/>
              <a:defRPr/>
            </a:pPr>
            <a:endParaRPr lang="en-US" sz="2400" b="1" dirty="0" smtClean="0"/>
          </a:p>
          <a:p>
            <a:pPr marL="1257300" lvl="2" indent="-342900" algn="l" eaLnBrk="1" fontAlgn="auto" hangingPunct="1">
              <a:spcAft>
                <a:spcPts val="0"/>
              </a:spcAft>
              <a:defRPr/>
            </a:pPr>
            <a:endParaRPr lang="en-US" b="1" dirty="0" smtClean="0">
              <a:solidFill>
                <a:srgbClr val="00B050"/>
              </a:solidFill>
            </a:endParaRPr>
          </a:p>
          <a:p>
            <a:pPr marL="1257300" lvl="2" indent="-342900" algn="l" eaLnBrk="1" fontAlgn="auto" hangingPunct="1">
              <a:spcAft>
                <a:spcPts val="0"/>
              </a:spcAft>
              <a:defRPr/>
            </a:pPr>
            <a:endParaRPr lang="en-IN" b="1" dirty="0">
              <a:solidFill>
                <a:srgbClr val="00B05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ANALYTICAL METHODS</a:t>
            </a:r>
            <a:endParaRPr lang="en-US" sz="3200" dirty="0"/>
          </a:p>
        </p:txBody>
      </p:sp>
      <p:sp>
        <p:nvSpPr>
          <p:cNvPr id="3" name="Content Placeholder 2"/>
          <p:cNvSpPr>
            <a:spLocks noGrp="1"/>
          </p:cNvSpPr>
          <p:nvPr>
            <p:ph idx="1"/>
          </p:nvPr>
        </p:nvSpPr>
        <p:spPr>
          <a:xfrm>
            <a:off x="381000" y="1219200"/>
            <a:ext cx="7696200" cy="685800"/>
          </a:xfrm>
        </p:spPr>
        <p:txBody>
          <a:bodyPr/>
          <a:lstStyle/>
          <a:p>
            <a:r>
              <a:rPr lang="en-US" sz="2000" b="1" dirty="0">
                <a:latin typeface="Times New Roman" pitchFamily="18" charset="0"/>
                <a:cs typeface="Times New Roman" pitchFamily="18" charset="0"/>
              </a:rPr>
              <a:t>Estimation of xylose: Phloroglucinol </a:t>
            </a:r>
            <a:r>
              <a:rPr lang="en-US" sz="2000" b="1" dirty="0" smtClean="0">
                <a:latin typeface="Times New Roman" pitchFamily="18" charset="0"/>
                <a:cs typeface="Times New Roman" pitchFamily="18" charset="0"/>
              </a:rPr>
              <a:t>method</a:t>
            </a:r>
            <a:endParaRPr lang="en-US" b="1" dirty="0" smtClean="0">
              <a:latin typeface="Times New Roman" pitchFamily="18" charset="0"/>
              <a:cs typeface="Times New Roman" pitchFamily="18" charset="0"/>
            </a:endParaRPr>
          </a:p>
          <a:p>
            <a:pPr>
              <a:buNone/>
            </a:pPr>
            <a:endParaRPr lang="en-US" sz="2000" b="1" dirty="0" smtClean="0">
              <a:latin typeface="Times New Roman" pitchFamily="18" charset="0"/>
              <a:cs typeface="Times New Roman" pitchFamily="18" charset="0"/>
            </a:endParaRPr>
          </a:p>
          <a:p>
            <a:pPr>
              <a:buNone/>
            </a:pPr>
            <a:endParaRPr lang="en-US" sz="2000" dirty="0"/>
          </a:p>
          <a:p>
            <a:endParaRPr lang="en-US" sz="1600" dirty="0"/>
          </a:p>
        </p:txBody>
      </p:sp>
      <p:sp>
        <p:nvSpPr>
          <p:cNvPr id="4" name="Content Placeholder 2"/>
          <p:cNvSpPr txBox="1">
            <a:spLocks/>
          </p:cNvSpPr>
          <p:nvPr/>
        </p:nvSpPr>
        <p:spPr>
          <a:xfrm>
            <a:off x="609600" y="3352801"/>
            <a:ext cx="8229600" cy="2362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609600" y="2438399"/>
            <a:ext cx="8229600" cy="2133601"/>
          </a:xfrm>
          <a:prstGeom prst="rect">
            <a:avLst/>
          </a:prstGeom>
        </p:spPr>
        <p:txBody>
          <a:bodyPr vert="horz" lIns="91440" tIns="45720" rIns="91440" bIns="45720" rtlCol="0">
            <a:normAutofit fontScale="92500" lnSpcReduction="20000"/>
          </a:bodyPr>
          <a:lstStyle/>
          <a:p>
            <a:pPr marL="342900" marR="0" lvl="0" indent="-342900" algn="ctr" defTabSz="914400" rtl="0" eaLnBrk="1" fontAlgn="auto" latinLnBrk="0" hangingPunct="1">
              <a:lnSpc>
                <a:spcPct val="100000"/>
              </a:lnSpc>
              <a:spcBef>
                <a:spcPct val="20000"/>
              </a:spcBef>
              <a:spcAft>
                <a:spcPts val="0"/>
              </a:spcAft>
              <a:buClrTx/>
              <a:buSzTx/>
              <a:tabLst/>
              <a:defRPr/>
            </a:pPr>
            <a:r>
              <a:rPr lang="en-US" sz="3200" dirty="0" smtClean="0"/>
              <a:t>OPTIMIZATION</a:t>
            </a:r>
          </a:p>
          <a:p>
            <a:endParaRPr lang="en-US" sz="2000" dirty="0" smtClean="0"/>
          </a:p>
          <a:p>
            <a:r>
              <a:rPr lang="en-US" sz="2400" b="1" dirty="0" smtClean="0">
                <a:latin typeface="Times New Roman" pitchFamily="18" charset="0"/>
                <a:cs typeface="Times New Roman" pitchFamily="18" charset="0"/>
              </a:rPr>
              <a:t>Response </a:t>
            </a:r>
            <a:r>
              <a:rPr lang="en-US" sz="2400" b="1" dirty="0">
                <a:latin typeface="Times New Roman" pitchFamily="18" charset="0"/>
                <a:cs typeface="Times New Roman" pitchFamily="18" charset="0"/>
              </a:rPr>
              <a:t>surface methodology (RSM) is the most preferred </a:t>
            </a:r>
            <a:r>
              <a:rPr lang="en-US" sz="2400" b="1" dirty="0" smtClean="0">
                <a:latin typeface="Times New Roman" pitchFamily="18" charset="0"/>
                <a:cs typeface="Times New Roman" pitchFamily="18" charset="0"/>
              </a:rPr>
              <a:t>method for  optimization  in recent time.</a:t>
            </a:r>
            <a:r>
              <a:rPr lang="en-US" sz="2400" b="1" dirty="0">
                <a:latin typeface="Times New Roman" pitchFamily="18" charset="0"/>
                <a:cs typeface="Times New Roman" pitchFamily="18" charset="0"/>
              </a:rPr>
              <a:t> RSM is an empirical based statistical approach, which helps us to construct a proper experimental design and simultaneously use that design to solve multivariate </a:t>
            </a:r>
            <a:r>
              <a:rPr lang="en-US" sz="2400" b="1" dirty="0" smtClean="0">
                <a:latin typeface="Times New Roman" pitchFamily="18" charset="0"/>
                <a:cs typeface="Times New Roman" pitchFamily="18" charset="0"/>
              </a:rPr>
              <a:t>equations.</a:t>
            </a:r>
            <a:endParaRPr kumimoji="0" lang="en-US"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76600"/>
            <a:ext cx="8229600" cy="1143000"/>
          </a:xfrm>
        </p:spPr>
        <p:style>
          <a:lnRef idx="1">
            <a:schemeClr val="accent4"/>
          </a:lnRef>
          <a:fillRef idx="2">
            <a:schemeClr val="accent4"/>
          </a:fillRef>
          <a:effectRef idx="1">
            <a:schemeClr val="accent4"/>
          </a:effectRef>
          <a:fontRef idx="minor">
            <a:schemeClr val="dk1"/>
          </a:fontRef>
        </p:style>
        <p:txBody>
          <a:bodyPr>
            <a:noAutofit/>
          </a:bodyPr>
          <a:lstStyle/>
          <a:p>
            <a:r>
              <a:rPr lang="en-US" b="1" dirty="0" smtClean="0"/>
              <a:t>RESULTS AND DISCUSSION</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Chemical concentration of water hyacinth reported by other researchers</a:t>
            </a:r>
            <a:endParaRPr lang="en-US" sz="2400" dirty="0"/>
          </a:p>
        </p:txBody>
      </p:sp>
      <p:sp>
        <p:nvSpPr>
          <p:cNvPr id="409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0961" name="Object 1"/>
          <p:cNvGraphicFramePr>
            <a:graphicFrameLocks/>
          </p:cNvGraphicFramePr>
          <p:nvPr/>
        </p:nvGraphicFramePr>
        <p:xfrm>
          <a:off x="1371600" y="1752600"/>
          <a:ext cx="6172200" cy="4495800"/>
        </p:xfrm>
        <a:graphic>
          <a:graphicData uri="http://schemas.openxmlformats.org/presentationml/2006/ole">
            <p:oleObj spid="_x0000_s40961" name="Chart" r:id="rId3" imgW="3838559" imgH="1533493" progId="Excel.Sheet.8">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467600" cy="715962"/>
          </a:xfrm>
        </p:spPr>
        <p:txBody>
          <a:bodyPr>
            <a:normAutofit/>
          </a:bodyPr>
          <a:lstStyle/>
          <a:p>
            <a:r>
              <a:rPr lang="en-US" sz="2400" dirty="0" smtClean="0"/>
              <a:t>RESPONSE SURFACE METHODOLOGY</a:t>
            </a:r>
            <a:endParaRPr lang="en-US" sz="2400" dirty="0"/>
          </a:p>
        </p:txBody>
      </p:sp>
      <p:sp>
        <p:nvSpPr>
          <p:cNvPr id="4" name="Subtitle 2"/>
          <p:cNvSpPr>
            <a:spLocks noGrp="1"/>
          </p:cNvSpPr>
          <p:nvPr>
            <p:ph idx="1"/>
          </p:nvPr>
        </p:nvSpPr>
        <p:spPr>
          <a:xfrm>
            <a:off x="457200" y="838200"/>
            <a:ext cx="8229600" cy="5715000"/>
          </a:xfrm>
        </p:spPr>
        <p:style>
          <a:lnRef idx="1">
            <a:schemeClr val="accent3"/>
          </a:lnRef>
          <a:fillRef idx="2">
            <a:schemeClr val="accent3"/>
          </a:fillRef>
          <a:effectRef idx="1">
            <a:schemeClr val="accent3"/>
          </a:effectRef>
          <a:fontRef idx="minor">
            <a:schemeClr val="dk1"/>
          </a:fontRef>
        </p:style>
        <p:txBody>
          <a:bodyPr rtlCol="0">
            <a:normAutofit fontScale="25000" lnSpcReduction="20000"/>
          </a:bodyPr>
          <a:lstStyle/>
          <a:p>
            <a:r>
              <a:rPr lang="en-US" sz="8000" dirty="0" smtClean="0">
                <a:solidFill>
                  <a:srgbClr val="C00000"/>
                </a:solidFill>
                <a:latin typeface="Arial" pitchFamily="34" charset="0"/>
                <a:cs typeface="Arial" pitchFamily="34" charset="0"/>
              </a:rPr>
              <a:t>The limitations of the classical method can be eliminated by optimizing all the process parameters collectively by statistical experimental design such as Response Surface Methodology (RSM).The classical method is time consuming. Moreover, it seldom guarantees the determination of optimal condition</a:t>
            </a:r>
          </a:p>
          <a:p>
            <a:pPr>
              <a:buNone/>
            </a:pPr>
            <a:endParaRPr lang="en-US" sz="8000" dirty="0" smtClean="0">
              <a:solidFill>
                <a:schemeClr val="accent5">
                  <a:lumMod val="50000"/>
                </a:schemeClr>
              </a:solidFill>
              <a:latin typeface="Arial" pitchFamily="34" charset="0"/>
              <a:cs typeface="Arial" pitchFamily="34" charset="0"/>
            </a:endParaRPr>
          </a:p>
          <a:p>
            <a:pPr algn="l" eaLnBrk="1" fontAlgn="auto" hangingPunct="1">
              <a:spcAft>
                <a:spcPts val="0"/>
              </a:spcAft>
              <a:buFont typeface="Arial" pitchFamily="34" charset="0"/>
              <a:buChar char="•"/>
              <a:defRPr/>
            </a:pPr>
            <a:r>
              <a:rPr lang="en-US" sz="8000" dirty="0" smtClean="0">
                <a:solidFill>
                  <a:schemeClr val="tx1">
                    <a:lumMod val="95000"/>
                    <a:lumOff val="5000"/>
                  </a:schemeClr>
                </a:solidFill>
                <a:latin typeface="Arial" pitchFamily="34" charset="0"/>
                <a:cs typeface="Arial" pitchFamily="34" charset="0"/>
              </a:rPr>
              <a:t>The method was introduced by G.E.P. Box and K. B. Wilson in 1951. The main idea of RSM is to use a sequence of designed experiments to obtain an optimal response.</a:t>
            </a:r>
          </a:p>
          <a:p>
            <a:pPr algn="l" eaLnBrk="1" fontAlgn="auto" hangingPunct="1">
              <a:spcAft>
                <a:spcPts val="0"/>
              </a:spcAft>
              <a:defRPr/>
            </a:pPr>
            <a:endParaRPr lang="en-US" sz="8000" dirty="0" smtClean="0">
              <a:latin typeface="Arial" pitchFamily="34" charset="0"/>
              <a:cs typeface="Arial" pitchFamily="34" charset="0"/>
            </a:endParaRPr>
          </a:p>
          <a:p>
            <a:pPr>
              <a:defRPr/>
            </a:pPr>
            <a:r>
              <a:rPr lang="en-US" sz="8000" dirty="0" smtClean="0">
                <a:solidFill>
                  <a:schemeClr val="accent6">
                    <a:lumMod val="50000"/>
                  </a:schemeClr>
                </a:solidFill>
                <a:latin typeface="Arial" pitchFamily="34" charset="0"/>
                <a:cs typeface="Arial" pitchFamily="34" charset="0"/>
              </a:rPr>
              <a:t>Hence, the combined effects of various parameters for the Amount of xylose by acid hydrolysis from water hyacinth, viz</a:t>
            </a:r>
            <a:r>
              <a:rPr lang="en-US" sz="9600" dirty="0" smtClean="0">
                <a:solidFill>
                  <a:schemeClr val="accent6">
                    <a:lumMod val="50000"/>
                  </a:schemeClr>
                </a:solidFill>
                <a:latin typeface="Arial" pitchFamily="34" charset="0"/>
                <a:cs typeface="Arial" pitchFamily="34" charset="0"/>
              </a:rPr>
              <a:t>. </a:t>
            </a:r>
            <a:r>
              <a:rPr lang="en-US" sz="9600" dirty="0" smtClean="0"/>
              <a:t>soaking time, concentration of acid, agitation speed and treatment time  </a:t>
            </a:r>
            <a:r>
              <a:rPr lang="en-US" sz="8000" dirty="0" smtClean="0">
                <a:solidFill>
                  <a:srgbClr val="C00000"/>
                </a:solidFill>
                <a:latin typeface="Arial" pitchFamily="34" charset="0"/>
                <a:cs typeface="Arial" pitchFamily="34" charset="0"/>
              </a:rPr>
              <a:t>was done using Central Composite Design in Response Surface Methodology (RSM) by Design Expert Version 9.0.3 (Stat Ease, USA).</a:t>
            </a:r>
          </a:p>
          <a:p>
            <a:pPr algn="l" eaLnBrk="1" fontAlgn="auto" hangingPunct="1">
              <a:spcAft>
                <a:spcPts val="0"/>
              </a:spcAft>
              <a:buFont typeface="Arial" pitchFamily="34" charset="0"/>
              <a:buChar char="•"/>
              <a:defRPr/>
            </a:pPr>
            <a:endParaRPr lang="en-US" sz="8000" dirty="0" smtClean="0">
              <a:latin typeface="Arial" pitchFamily="34" charset="0"/>
              <a:cs typeface="Arial" pitchFamily="34" charset="0"/>
            </a:endParaRPr>
          </a:p>
          <a:p>
            <a:pPr algn="l" eaLnBrk="1" fontAlgn="auto" hangingPunct="1">
              <a:spcAft>
                <a:spcPts val="0"/>
              </a:spcAft>
              <a:buFont typeface="Arial" pitchFamily="34" charset="0"/>
              <a:buChar char="•"/>
              <a:defRPr/>
            </a:pPr>
            <a:r>
              <a:rPr lang="en-US" sz="8000" dirty="0" smtClean="0">
                <a:solidFill>
                  <a:schemeClr val="tx1"/>
                </a:solidFill>
                <a:latin typeface="Arial" pitchFamily="34" charset="0"/>
                <a:cs typeface="Arial" pitchFamily="34" charset="0"/>
              </a:rPr>
              <a:t>RSM offers certain advantages like higher percentage yield, reduced process variability, closer confirmation of output response to nominal and target achievement (</a:t>
            </a:r>
            <a:r>
              <a:rPr lang="en-US" sz="8000" dirty="0" err="1" smtClean="0">
                <a:solidFill>
                  <a:schemeClr val="tx1"/>
                </a:solidFill>
                <a:latin typeface="Arial" pitchFamily="34" charset="0"/>
                <a:cs typeface="Arial" pitchFamily="34" charset="0"/>
              </a:rPr>
              <a:t>Kincl</a:t>
            </a:r>
            <a:r>
              <a:rPr lang="en-US" sz="8000" dirty="0" smtClean="0">
                <a:solidFill>
                  <a:schemeClr val="tx1"/>
                </a:solidFill>
                <a:latin typeface="Arial" pitchFamily="34" charset="0"/>
                <a:cs typeface="Arial" pitchFamily="34" charset="0"/>
              </a:rPr>
              <a:t> et. al. 2005).</a:t>
            </a:r>
          </a:p>
          <a:p>
            <a:pPr eaLnBrk="1" fontAlgn="auto" hangingPunct="1">
              <a:spcAft>
                <a:spcPts val="0"/>
              </a:spcAft>
              <a:defRPr/>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457200" y="457200"/>
            <a:ext cx="8229600" cy="5668963"/>
          </a:xfrm>
          <a:solidFill>
            <a:schemeClr val="accent2">
              <a:lumMod val="40000"/>
              <a:lumOff val="60000"/>
            </a:schemeClr>
          </a:solidFill>
        </p:spPr>
        <p:txBody>
          <a:bodyPr rtlCol="0">
            <a:normAutofit/>
          </a:bodyPr>
          <a:lstStyle/>
          <a:p>
            <a:pPr>
              <a:defRPr/>
            </a:pPr>
            <a:r>
              <a:rPr lang="en-US" sz="2400" dirty="0" smtClean="0"/>
              <a:t>The variables studied were soaking time, concentration of acid, agitation speed and treatment time. </a:t>
            </a:r>
            <a:br>
              <a:rPr lang="en-US" sz="2400" dirty="0" smtClean="0"/>
            </a:br>
            <a:r>
              <a:rPr lang="en-US" sz="2400" dirty="0" smtClean="0"/>
              <a:t>The number of independent variables are </a:t>
            </a:r>
            <a:r>
              <a:rPr lang="en-US" sz="2400" b="1" dirty="0" smtClean="0">
                <a:solidFill>
                  <a:srgbClr val="C00000"/>
                </a:solidFill>
              </a:rPr>
              <a:t>four</a:t>
            </a:r>
            <a:r>
              <a:rPr lang="en-US" sz="2400" dirty="0" smtClean="0"/>
              <a:t> hence for each categorical variable, a </a:t>
            </a:r>
            <a:r>
              <a:rPr lang="en-US" sz="2400" b="1" dirty="0" smtClean="0">
                <a:solidFill>
                  <a:srgbClr val="C00000"/>
                </a:solidFill>
              </a:rPr>
              <a:t>2</a:t>
            </a:r>
            <a:r>
              <a:rPr lang="en-US" sz="2400" b="1" baseline="30000" dirty="0" smtClean="0">
                <a:solidFill>
                  <a:srgbClr val="C00000"/>
                </a:solidFill>
              </a:rPr>
              <a:t>4</a:t>
            </a:r>
            <a:r>
              <a:rPr lang="en-US" sz="2400" b="1" dirty="0" smtClean="0">
                <a:solidFill>
                  <a:srgbClr val="C00000"/>
                </a:solidFill>
              </a:rPr>
              <a:t> full factorial CCRD</a:t>
            </a:r>
            <a:r>
              <a:rPr lang="en-US" sz="2400" dirty="0" smtClean="0"/>
              <a:t>, consisting of </a:t>
            </a:r>
            <a:r>
              <a:rPr lang="en-US" sz="2400" b="1" dirty="0" smtClean="0">
                <a:solidFill>
                  <a:srgbClr val="C00000"/>
                </a:solidFill>
              </a:rPr>
              <a:t>16 factorial points, 8 axial points and 6 replicates at the centre points</a:t>
            </a:r>
            <a:r>
              <a:rPr lang="en-US" sz="2400" dirty="0" smtClean="0"/>
              <a:t> were employed, which indicates                                                                                                                                                                                                                                                                                                                  the need of </a:t>
            </a:r>
            <a:r>
              <a:rPr lang="en-US" sz="2400" b="1" dirty="0" smtClean="0">
                <a:solidFill>
                  <a:srgbClr val="C00000"/>
                </a:solidFill>
              </a:rPr>
              <a:t>30 experiments</a:t>
            </a:r>
            <a:r>
              <a:rPr lang="en-US" sz="2400" dirty="0" smtClean="0"/>
              <a:t>, as calculated from Eq. (1).</a:t>
            </a:r>
            <a:br>
              <a:rPr lang="en-US" sz="2400" dirty="0" smtClean="0"/>
            </a:br>
            <a:r>
              <a:rPr lang="en-US" sz="2400" dirty="0" smtClean="0"/>
              <a:t>     </a:t>
            </a:r>
            <a:br>
              <a:rPr lang="en-US" sz="2400" dirty="0" smtClean="0"/>
            </a:br>
            <a:r>
              <a:rPr lang="en-US" sz="2400" dirty="0" smtClean="0"/>
              <a:t> </a:t>
            </a:r>
            <a:r>
              <a:rPr lang="en-US" sz="2800" dirty="0" smtClean="0"/>
              <a:t>N=2</a:t>
            </a:r>
            <a:r>
              <a:rPr lang="en-US" sz="2800" baseline="30000" dirty="0" smtClean="0"/>
              <a:t>k</a:t>
            </a:r>
            <a:r>
              <a:rPr lang="en-US" sz="2800" dirty="0" smtClean="0"/>
              <a:t>+2k+n</a:t>
            </a:r>
            <a:r>
              <a:rPr lang="en-US" sz="2800" baseline="-25000" dirty="0" smtClean="0"/>
              <a:t>0</a:t>
            </a:r>
            <a:r>
              <a:rPr lang="en-US" sz="2800" dirty="0" smtClean="0"/>
              <a:t>=2</a:t>
            </a:r>
            <a:r>
              <a:rPr lang="en-US" sz="2400" baseline="30000" dirty="0" smtClean="0"/>
              <a:t>4</a:t>
            </a:r>
            <a:r>
              <a:rPr lang="en-US" sz="2800" dirty="0" smtClean="0"/>
              <a:t>+2×4+6=30</a:t>
            </a:r>
            <a:r>
              <a:rPr lang="en-US" sz="2400" dirty="0" smtClean="0"/>
              <a:t>   		             ---- (1)                                                                                                               </a:t>
            </a:r>
            <a:br>
              <a:rPr lang="en-US" sz="2400" dirty="0" smtClean="0"/>
            </a:br>
            <a:r>
              <a:rPr lang="en-US" sz="2400" dirty="0" smtClean="0"/>
              <a:t/>
            </a:r>
            <a:br>
              <a:rPr lang="en-US" sz="2400" dirty="0" smtClean="0"/>
            </a:br>
            <a:r>
              <a:rPr lang="en-US" sz="2400" dirty="0" smtClean="0"/>
              <a:t>Where N is the total number of experiments required and k is the number of  factors.</a:t>
            </a:r>
            <a:endParaRPr lang="en-US"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75000"/>
            </a:schemeClr>
          </a:solidFill>
        </p:spPr>
        <p:txBody>
          <a:bodyPr rtlCol="0">
            <a:normAutofit/>
          </a:bodyPr>
          <a:lstStyle/>
          <a:p>
            <a:pPr eaLnBrk="1" fontAlgn="auto" hangingPunct="1">
              <a:spcAft>
                <a:spcPts val="0"/>
              </a:spcAft>
              <a:defRPr/>
            </a:pPr>
            <a:r>
              <a:rPr lang="en-US" dirty="0" smtClean="0"/>
              <a:t>Building Empirical Model</a:t>
            </a:r>
            <a:endParaRPr lang="en-US" dirty="0"/>
          </a:p>
        </p:txBody>
      </p:sp>
      <p:sp>
        <p:nvSpPr>
          <p:cNvPr id="3076" name="Rectangle 2"/>
          <p:cNvSpPr>
            <a:spLocks noChangeArrowheads="1"/>
          </p:cNvSpPr>
          <p:nvPr/>
        </p:nvSpPr>
        <p:spPr bwMode="auto">
          <a:xfrm>
            <a:off x="457200" y="1676400"/>
            <a:ext cx="7789505" cy="338554"/>
          </a:xfrm>
          <a:prstGeom prst="rect">
            <a:avLst/>
          </a:prstGeom>
          <a:noFill/>
          <a:ln w="9525">
            <a:noFill/>
            <a:miter lim="800000"/>
            <a:headEnd/>
            <a:tailEnd/>
          </a:ln>
        </p:spPr>
        <p:txBody>
          <a:bodyPr wrap="none" anchor="ctr">
            <a:spAutoFit/>
          </a:bodyPr>
          <a:lstStyle/>
          <a:p>
            <a:pPr indent="457200"/>
            <a:r>
              <a:rPr lang="en-US" sz="1600" dirty="0" smtClean="0">
                <a:ea typeface="Times New Roman" pitchFamily="18" charset="0"/>
                <a:cs typeface="Arial" pitchFamily="34" charset="0"/>
              </a:rPr>
              <a:t>Generally the behavior of the system is explained by the following quadratic equation </a:t>
            </a:r>
            <a:endParaRPr lang="en-US" sz="1600" dirty="0">
              <a:ea typeface="Times New Roman" pitchFamily="18" charset="0"/>
              <a:cs typeface="Arial" pitchFamily="34" charset="0"/>
            </a:endParaRPr>
          </a:p>
        </p:txBody>
      </p:sp>
      <p:graphicFrame>
        <p:nvGraphicFramePr>
          <p:cNvPr id="3074" name="Object 1"/>
          <p:cNvGraphicFramePr>
            <a:graphicFrameLocks noChangeAspect="1"/>
          </p:cNvGraphicFramePr>
          <p:nvPr/>
        </p:nvGraphicFramePr>
        <p:xfrm>
          <a:off x="914400" y="2133600"/>
          <a:ext cx="7208838" cy="822325"/>
        </p:xfrm>
        <a:graphic>
          <a:graphicData uri="http://schemas.openxmlformats.org/presentationml/2006/ole">
            <p:oleObj spid="_x0000_s28674" name="Equation" r:id="rId3" imgW="3555720" imgH="533160" progId="Equation.3">
              <p:embed/>
            </p:oleObj>
          </a:graphicData>
        </a:graphic>
      </p:graphicFrame>
      <p:sp>
        <p:nvSpPr>
          <p:cNvPr id="58371" name="Rectangle 3"/>
          <p:cNvSpPr>
            <a:spLocks noChangeArrowheads="1"/>
          </p:cNvSpPr>
          <p:nvPr/>
        </p:nvSpPr>
        <p:spPr bwMode="auto">
          <a:xfrm>
            <a:off x="533400" y="2971800"/>
            <a:ext cx="8382000" cy="3754874"/>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nchor="ctr">
            <a:spAutoFit/>
          </a:bodyPr>
          <a:lstStyle/>
          <a:p>
            <a:pPr indent="457200">
              <a:buFont typeface="Wingdings" pitchFamily="2" charset="2"/>
              <a:buChar char="§"/>
              <a:defRPr/>
            </a:pPr>
            <a:r>
              <a:rPr lang="en-US" sz="2200" dirty="0" smtClean="0">
                <a:solidFill>
                  <a:srgbClr val="FFFF00"/>
                </a:solidFill>
                <a:latin typeface="Times New Roman" pitchFamily="18" charset="0"/>
                <a:cs typeface="Times New Roman" pitchFamily="18" charset="0"/>
              </a:rPr>
              <a:t>Where </a:t>
            </a:r>
            <a:r>
              <a:rPr lang="en-US" sz="2200" i="1" dirty="0" smtClean="0">
                <a:solidFill>
                  <a:srgbClr val="FFFF00"/>
                </a:solidFill>
                <a:latin typeface="Times New Roman" pitchFamily="18" charset="0"/>
                <a:cs typeface="Times New Roman" pitchFamily="18" charset="0"/>
              </a:rPr>
              <a:t>Y</a:t>
            </a:r>
            <a:r>
              <a:rPr lang="en-US" sz="2200" dirty="0" smtClean="0">
                <a:solidFill>
                  <a:srgbClr val="FFFF00"/>
                </a:solidFill>
                <a:latin typeface="Times New Roman" pitchFamily="18" charset="0"/>
                <a:cs typeface="Times New Roman" pitchFamily="18" charset="0"/>
              </a:rPr>
              <a:t> is response (dependent variable), </a:t>
            </a:r>
            <a:r>
              <a:rPr lang="en-US" sz="2200" i="1" dirty="0" err="1" smtClean="0">
                <a:solidFill>
                  <a:srgbClr val="FFFF00"/>
                </a:solidFill>
                <a:latin typeface="Times New Roman" pitchFamily="18" charset="0"/>
                <a:cs typeface="Times New Roman" pitchFamily="18" charset="0"/>
              </a:rPr>
              <a:t>β</a:t>
            </a:r>
            <a:r>
              <a:rPr lang="en-US" sz="2200" i="1" baseline="-25000" dirty="0" err="1" smtClean="0">
                <a:solidFill>
                  <a:srgbClr val="FFFF00"/>
                </a:solidFill>
                <a:latin typeface="Times New Roman" pitchFamily="18" charset="0"/>
                <a:cs typeface="Times New Roman" pitchFamily="18" charset="0"/>
              </a:rPr>
              <a:t>o</a:t>
            </a:r>
            <a:r>
              <a:rPr lang="en-US" sz="2200" i="1" baseline="-25000" dirty="0" smtClean="0">
                <a:solidFill>
                  <a:srgbClr val="FFFF00"/>
                </a:solidFill>
                <a:latin typeface="Times New Roman" pitchFamily="18" charset="0"/>
                <a:cs typeface="Times New Roman" pitchFamily="18" charset="0"/>
              </a:rPr>
              <a:t> </a:t>
            </a:r>
            <a:r>
              <a:rPr lang="en-US" sz="2200" baseline="-25000" dirty="0" smtClean="0">
                <a:solidFill>
                  <a:srgbClr val="FFFF00"/>
                </a:solidFill>
                <a:latin typeface="Times New Roman" pitchFamily="18" charset="0"/>
                <a:cs typeface="Times New Roman" pitchFamily="18" charset="0"/>
              </a:rPr>
              <a:t> </a:t>
            </a:r>
            <a:r>
              <a:rPr lang="en-US" sz="2200" dirty="0" smtClean="0">
                <a:solidFill>
                  <a:srgbClr val="FFFF00"/>
                </a:solidFill>
                <a:latin typeface="Times New Roman" pitchFamily="18" charset="0"/>
                <a:cs typeface="Times New Roman" pitchFamily="18" charset="0"/>
              </a:rPr>
              <a:t>is constant coefficient, </a:t>
            </a:r>
            <a:r>
              <a:rPr lang="en-US" sz="2200" i="1" dirty="0" err="1" smtClean="0">
                <a:solidFill>
                  <a:srgbClr val="FFFF00"/>
                </a:solidFill>
                <a:latin typeface="Times New Roman" pitchFamily="18" charset="0"/>
                <a:cs typeface="Times New Roman" pitchFamily="18" charset="0"/>
              </a:rPr>
              <a:t>β</a:t>
            </a:r>
            <a:r>
              <a:rPr lang="en-US" sz="2200" i="1" baseline="-25000" dirty="0" err="1" smtClean="0">
                <a:solidFill>
                  <a:srgbClr val="FFFF00"/>
                </a:solidFill>
                <a:latin typeface="Times New Roman" pitchFamily="18" charset="0"/>
                <a:cs typeface="Times New Roman" pitchFamily="18" charset="0"/>
              </a:rPr>
              <a:t>i</a:t>
            </a:r>
            <a:r>
              <a:rPr lang="en-US" sz="2200" i="1" dirty="0" smtClean="0">
                <a:solidFill>
                  <a:srgbClr val="FFFF00"/>
                </a:solidFill>
                <a:latin typeface="Times New Roman" pitchFamily="18" charset="0"/>
                <a:cs typeface="Times New Roman" pitchFamily="18" charset="0"/>
              </a:rPr>
              <a:t>, </a:t>
            </a:r>
            <a:r>
              <a:rPr lang="en-US" sz="2200" i="1" dirty="0" err="1" smtClean="0">
                <a:solidFill>
                  <a:srgbClr val="FFFF00"/>
                </a:solidFill>
                <a:latin typeface="Times New Roman" pitchFamily="18" charset="0"/>
                <a:cs typeface="Times New Roman" pitchFamily="18" charset="0"/>
              </a:rPr>
              <a:t>β</a:t>
            </a:r>
            <a:r>
              <a:rPr lang="en-US" sz="2200" i="1" baseline="-25000" dirty="0" err="1" smtClean="0">
                <a:solidFill>
                  <a:srgbClr val="FFFF00"/>
                </a:solidFill>
                <a:latin typeface="Times New Roman" pitchFamily="18" charset="0"/>
                <a:cs typeface="Times New Roman" pitchFamily="18" charset="0"/>
              </a:rPr>
              <a:t>ii</a:t>
            </a:r>
            <a:r>
              <a:rPr lang="en-US" sz="2200" i="1" dirty="0" smtClean="0">
                <a:solidFill>
                  <a:srgbClr val="FFFF00"/>
                </a:solidFill>
                <a:latin typeface="Times New Roman" pitchFamily="18" charset="0"/>
                <a:cs typeface="Times New Roman" pitchFamily="18" charset="0"/>
              </a:rPr>
              <a:t>, </a:t>
            </a:r>
            <a:r>
              <a:rPr lang="en-US" sz="2200" i="1" dirty="0" err="1" smtClean="0">
                <a:solidFill>
                  <a:srgbClr val="FFFF00"/>
                </a:solidFill>
                <a:latin typeface="Times New Roman" pitchFamily="18" charset="0"/>
                <a:cs typeface="Times New Roman" pitchFamily="18" charset="0"/>
              </a:rPr>
              <a:t>β</a:t>
            </a:r>
            <a:r>
              <a:rPr lang="en-US" sz="2200" i="1" baseline="-25000" dirty="0" err="1" smtClean="0">
                <a:solidFill>
                  <a:srgbClr val="FFFF00"/>
                </a:solidFill>
                <a:latin typeface="Times New Roman" pitchFamily="18" charset="0"/>
                <a:cs typeface="Times New Roman" pitchFamily="18" charset="0"/>
              </a:rPr>
              <a:t>ij</a:t>
            </a:r>
            <a:r>
              <a:rPr lang="en-US" sz="2200" dirty="0" smtClean="0">
                <a:solidFill>
                  <a:srgbClr val="FFFF00"/>
                </a:solidFill>
                <a:latin typeface="Times New Roman" pitchFamily="18" charset="0"/>
                <a:cs typeface="Times New Roman" pitchFamily="18" charset="0"/>
              </a:rPr>
              <a:t> are coefficients for the linear, quadratic and interaction effect, x</a:t>
            </a:r>
            <a:r>
              <a:rPr lang="en-US" sz="2200" baseline="-25000" dirty="0" smtClean="0">
                <a:solidFill>
                  <a:srgbClr val="FFFF00"/>
                </a:solidFill>
                <a:latin typeface="Times New Roman" pitchFamily="18" charset="0"/>
                <a:cs typeface="Times New Roman" pitchFamily="18" charset="0"/>
              </a:rPr>
              <a:t>i, </a:t>
            </a:r>
            <a:r>
              <a:rPr lang="en-US" sz="2200" dirty="0" err="1" smtClean="0">
                <a:solidFill>
                  <a:srgbClr val="FFFF00"/>
                </a:solidFill>
                <a:latin typeface="Times New Roman" pitchFamily="18" charset="0"/>
                <a:cs typeface="Times New Roman" pitchFamily="18" charset="0"/>
              </a:rPr>
              <a:t>x</a:t>
            </a:r>
            <a:r>
              <a:rPr lang="en-US" sz="2200" baseline="-25000" dirty="0" err="1" smtClean="0">
                <a:solidFill>
                  <a:srgbClr val="FFFF00"/>
                </a:solidFill>
                <a:latin typeface="Times New Roman" pitchFamily="18" charset="0"/>
                <a:cs typeface="Times New Roman" pitchFamily="18" charset="0"/>
              </a:rPr>
              <a:t>j</a:t>
            </a:r>
            <a:r>
              <a:rPr lang="en-US" sz="2200" dirty="0" smtClean="0">
                <a:solidFill>
                  <a:srgbClr val="FFFF00"/>
                </a:solidFill>
                <a:latin typeface="Times New Roman" pitchFamily="18" charset="0"/>
                <a:cs typeface="Times New Roman" pitchFamily="18" charset="0"/>
              </a:rPr>
              <a:t> are factors (independent variables), the error is represented by ε. </a:t>
            </a:r>
          </a:p>
          <a:p>
            <a:pPr indent="457200">
              <a:buFont typeface="Wingdings" pitchFamily="2" charset="2"/>
              <a:buChar char="§"/>
              <a:defRPr/>
            </a:pPr>
            <a:r>
              <a:rPr lang="en-IN" sz="2200" dirty="0" smtClean="0">
                <a:solidFill>
                  <a:srgbClr val="FFFF00"/>
                </a:solidFill>
                <a:latin typeface="Times New Roman" pitchFamily="18" charset="0"/>
                <a:cs typeface="Times New Roman" pitchFamily="18" charset="0"/>
              </a:rPr>
              <a:t>Regression analysis and estimation of the coefficients were performed using Design Expert®9.0.3 trial version. The contributions of individual parameters and their quadratic and interaction effects on </a:t>
            </a:r>
            <a:r>
              <a:rPr lang="en-IN" sz="2200" dirty="0" err="1" smtClean="0">
                <a:solidFill>
                  <a:srgbClr val="FFFF00"/>
                </a:solidFill>
                <a:latin typeface="Times New Roman" pitchFamily="18" charset="0"/>
                <a:cs typeface="Times New Roman" pitchFamily="18" charset="0"/>
              </a:rPr>
              <a:t>xylose</a:t>
            </a:r>
            <a:r>
              <a:rPr lang="en-IN" sz="2200" dirty="0" smtClean="0">
                <a:solidFill>
                  <a:srgbClr val="FFFF00"/>
                </a:solidFill>
                <a:latin typeface="Times New Roman" pitchFamily="18" charset="0"/>
                <a:cs typeface="Times New Roman" pitchFamily="18" charset="0"/>
              </a:rPr>
              <a:t> production were determined.</a:t>
            </a:r>
          </a:p>
          <a:p>
            <a:pPr indent="457200">
              <a:buFont typeface="Wingdings" pitchFamily="2" charset="2"/>
              <a:buChar char="§"/>
              <a:defRPr/>
            </a:pPr>
            <a:r>
              <a:rPr lang="en-IN" sz="2200" dirty="0" smtClean="0">
                <a:solidFill>
                  <a:srgbClr val="FFFF00"/>
                </a:solidFill>
                <a:latin typeface="Times New Roman" pitchFamily="18" charset="0"/>
                <a:cs typeface="Times New Roman" pitchFamily="18" charset="0"/>
              </a:rPr>
              <a:t> The best combination of parameters for obtaining maximal </a:t>
            </a:r>
            <a:r>
              <a:rPr lang="en-IN" sz="2200" dirty="0" err="1" smtClean="0">
                <a:solidFill>
                  <a:srgbClr val="FFFF00"/>
                </a:solidFill>
                <a:latin typeface="Times New Roman" pitchFamily="18" charset="0"/>
                <a:cs typeface="Times New Roman" pitchFamily="18" charset="0"/>
              </a:rPr>
              <a:t>xylose</a:t>
            </a:r>
            <a:r>
              <a:rPr lang="en-IN" sz="2200" dirty="0" smtClean="0">
                <a:solidFill>
                  <a:srgbClr val="FFFF00"/>
                </a:solidFill>
                <a:latin typeface="Times New Roman" pitchFamily="18" charset="0"/>
                <a:cs typeface="Times New Roman" pitchFamily="18" charset="0"/>
              </a:rPr>
              <a:t> yield was determined by using the numerical optimization function in Design Expert®9.0.3 trial version.</a:t>
            </a:r>
            <a:endParaRPr lang="en-US" sz="2200" dirty="0" smtClean="0">
              <a:solidFill>
                <a:srgbClr val="FFFF00"/>
              </a:solidFill>
              <a:latin typeface="Times New Roman" pitchFamily="18" charset="0"/>
              <a:cs typeface="Times New Roman" pitchFamily="18" charset="0"/>
            </a:endParaRPr>
          </a:p>
          <a:p>
            <a:pPr indent="457200">
              <a:defRPr/>
            </a:pPr>
            <a:endParaRPr lang="en-IN"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200329"/>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fontAlgn="auto">
              <a:spcBef>
                <a:spcPts val="0"/>
              </a:spcBef>
              <a:spcAft>
                <a:spcPts val="0"/>
              </a:spcAft>
              <a:defRPr/>
            </a:pPr>
            <a:r>
              <a:rPr lang="en-US" sz="2400" b="1" dirty="0">
                <a:ea typeface="Times New Roman" pitchFamily="18" charset="0"/>
                <a:cs typeface="Arial" pitchFamily="34" charset="0"/>
              </a:rPr>
              <a:t>Experimental range and levels of independent process variables for </a:t>
            </a:r>
            <a:r>
              <a:rPr lang="en-US" sz="2400" b="1" dirty="0" smtClean="0">
                <a:ea typeface="Times New Roman" pitchFamily="18" charset="0"/>
                <a:cs typeface="Arial" pitchFamily="34" charset="0"/>
              </a:rPr>
              <a:t>Acid </a:t>
            </a:r>
            <a:r>
              <a:rPr lang="en-US" sz="2400" b="1" dirty="0">
                <a:ea typeface="Times New Roman" pitchFamily="18" charset="0"/>
                <a:cs typeface="Arial" pitchFamily="34" charset="0"/>
              </a:rPr>
              <a:t>hydrolysis</a:t>
            </a:r>
            <a:r>
              <a:rPr lang="en-US" sz="2400" dirty="0">
                <a:ea typeface="Times New Roman" pitchFamily="18" charset="0"/>
              </a:rPr>
              <a:t/>
            </a:r>
            <a:br>
              <a:rPr lang="en-US" sz="2400" dirty="0">
                <a:ea typeface="Times New Roman" pitchFamily="18" charset="0"/>
              </a:rPr>
            </a:br>
            <a:endParaRPr lang="en-US" sz="2400" dirty="0">
              <a:latin typeface="+mn-lt"/>
            </a:endParaRPr>
          </a:p>
        </p:txBody>
      </p:sp>
      <p:pic>
        <p:nvPicPr>
          <p:cNvPr id="56322" name="Picture 2"/>
          <p:cNvPicPr>
            <a:picLocks noChangeAspect="1" noChangeArrowheads="1"/>
          </p:cNvPicPr>
          <p:nvPr/>
        </p:nvPicPr>
        <p:blipFill>
          <a:blip r:embed="rId2"/>
          <a:srcRect/>
          <a:stretch>
            <a:fillRect/>
          </a:stretch>
        </p:blipFill>
        <p:spPr bwMode="auto">
          <a:xfrm>
            <a:off x="685800" y="1828800"/>
            <a:ext cx="7696200" cy="2667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153400" cy="609600"/>
          </a:xfrm>
        </p:spPr>
        <p:txBody>
          <a:bodyPr>
            <a:normAutofit fontScale="90000"/>
          </a:bodyPr>
          <a:lstStyle/>
          <a:p>
            <a:r>
              <a:rPr lang="en-US" sz="2800" dirty="0" smtClean="0"/>
              <a:t>RSM model, for finding out average values using xylose yield as a response under different conditions</a:t>
            </a:r>
            <a:br>
              <a:rPr lang="en-US" sz="2800" dirty="0" smtClean="0"/>
            </a:br>
            <a:r>
              <a:rPr lang="en-IN" sz="2800" dirty="0" smtClean="0"/>
              <a:t> </a:t>
            </a:r>
            <a:r>
              <a:rPr lang="en-US" sz="2800" dirty="0" smtClean="0"/>
              <a:t/>
            </a:r>
            <a:br>
              <a:rPr lang="en-US" sz="2800" dirty="0" smtClean="0"/>
            </a:br>
            <a:endParaRPr lang="en-US" sz="2800" dirty="0"/>
          </a:p>
        </p:txBody>
      </p:sp>
      <p:pic>
        <p:nvPicPr>
          <p:cNvPr id="57347" name="Picture 3"/>
          <p:cNvPicPr>
            <a:picLocks noChangeAspect="1" noChangeArrowheads="1"/>
          </p:cNvPicPr>
          <p:nvPr/>
        </p:nvPicPr>
        <p:blipFill>
          <a:blip r:embed="rId2"/>
          <a:srcRect/>
          <a:stretch>
            <a:fillRect/>
          </a:stretch>
        </p:blipFill>
        <p:spPr bwMode="auto">
          <a:xfrm>
            <a:off x="838199" y="1219199"/>
            <a:ext cx="7391401" cy="546372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6477000" cy="792162"/>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Contd.</a:t>
            </a:r>
            <a:endParaRPr lang="en-US" dirty="0"/>
          </a:p>
        </p:txBody>
      </p:sp>
      <p:pic>
        <p:nvPicPr>
          <p:cNvPr id="58370" name="Picture 2"/>
          <p:cNvPicPr>
            <a:picLocks noGrp="1" noChangeAspect="1" noChangeArrowheads="1"/>
          </p:cNvPicPr>
          <p:nvPr>
            <p:ph idx="1"/>
          </p:nvPr>
        </p:nvPicPr>
        <p:blipFill>
          <a:blip r:embed="rId2"/>
          <a:srcRect/>
          <a:stretch>
            <a:fillRect/>
          </a:stretch>
        </p:blipFill>
        <p:spPr bwMode="auto">
          <a:xfrm>
            <a:off x="1066800" y="1752600"/>
            <a:ext cx="6934200" cy="316785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The corresponding second order model obtained after ANOVA study:</a:t>
            </a:r>
            <a:endParaRPr lang="en-US" dirty="0"/>
          </a:p>
        </p:txBody>
      </p:sp>
      <p:pic>
        <p:nvPicPr>
          <p:cNvPr id="59394" name="Picture 2"/>
          <p:cNvPicPr>
            <a:picLocks noChangeAspect="1" noChangeArrowheads="1"/>
          </p:cNvPicPr>
          <p:nvPr/>
        </p:nvPicPr>
        <p:blipFill>
          <a:blip r:embed="rId2"/>
          <a:srcRect/>
          <a:stretch>
            <a:fillRect/>
          </a:stretch>
        </p:blipFill>
        <p:spPr bwMode="auto">
          <a:xfrm>
            <a:off x="1066800" y="1676400"/>
            <a:ext cx="6781799" cy="4190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001000" cy="1066800"/>
          </a:xfrm>
        </p:spPr>
        <p:txBody>
          <a:bodyPr>
            <a:noAutofit/>
          </a:bodyPr>
          <a:lstStyle/>
          <a:p>
            <a:r>
              <a:rPr lang="en-US" sz="2400" dirty="0" smtClean="0"/>
              <a:t>Analysis of Variance of the quadratic model for xylose content of acid pre-treated WHB</a:t>
            </a:r>
            <a:r>
              <a:rPr lang="en-US" sz="2800" dirty="0" smtClean="0"/>
              <a:t/>
            </a:r>
            <a:br>
              <a:rPr lang="en-US" sz="2800" dirty="0" smtClean="0"/>
            </a:br>
            <a:endParaRPr lang="en-US" sz="2800" dirty="0"/>
          </a:p>
        </p:txBody>
      </p:sp>
      <p:sp>
        <p:nvSpPr>
          <p:cNvPr id="6" name="TextBox 5"/>
          <p:cNvSpPr txBox="1"/>
          <p:nvPr/>
        </p:nvSpPr>
        <p:spPr>
          <a:xfrm>
            <a:off x="990600" y="6324600"/>
            <a:ext cx="7010400" cy="369332"/>
          </a:xfrm>
          <a:prstGeom prst="rect">
            <a:avLst/>
          </a:prstGeom>
          <a:noFill/>
        </p:spPr>
        <p:txBody>
          <a:bodyPr wrap="square" rtlCol="0">
            <a:spAutoFit/>
          </a:bodyPr>
          <a:lstStyle/>
          <a:p>
            <a:r>
              <a:rPr lang="en-US" b="1" dirty="0" smtClean="0">
                <a:ea typeface="Calibri" pitchFamily="34" charset="0"/>
                <a:cs typeface="Arial" pitchFamily="34" charset="0"/>
              </a:rPr>
              <a:t> *SD- 0.54;  </a:t>
            </a:r>
            <a:r>
              <a:rPr lang="en-US" b="1" dirty="0" smtClean="0">
                <a:solidFill>
                  <a:srgbClr val="000000"/>
                </a:solidFill>
                <a:ea typeface="Calibri" pitchFamily="34" charset="0"/>
                <a:cs typeface="Arial" pitchFamily="34" charset="0"/>
              </a:rPr>
              <a:t>Mean-19.04;  R-Squared, 0.9980; </a:t>
            </a:r>
            <a:r>
              <a:rPr lang="en-US" b="1" dirty="0" smtClean="0">
                <a:solidFill>
                  <a:srgbClr val="FF0000"/>
                </a:solidFill>
                <a:ea typeface="Calibri" pitchFamily="34" charset="0"/>
                <a:cs typeface="Arial" pitchFamily="34" charset="0"/>
              </a:rPr>
              <a:t>C.V.%= 1.40</a:t>
            </a:r>
            <a:r>
              <a:rPr lang="en-US" b="1" dirty="0" smtClean="0">
                <a:solidFill>
                  <a:srgbClr val="000000"/>
                </a:solidFill>
                <a:ea typeface="Calibri" pitchFamily="34" charset="0"/>
                <a:cs typeface="Arial" pitchFamily="34" charset="0"/>
              </a:rPr>
              <a:t>; </a:t>
            </a:r>
            <a:endParaRPr lang="en-IN" dirty="0"/>
          </a:p>
        </p:txBody>
      </p:sp>
      <p:pic>
        <p:nvPicPr>
          <p:cNvPr id="56322" name="Picture 2"/>
          <p:cNvPicPr>
            <a:picLocks noChangeAspect="1" noChangeArrowheads="1"/>
          </p:cNvPicPr>
          <p:nvPr/>
        </p:nvPicPr>
        <p:blipFill>
          <a:blip r:embed="rId2"/>
          <a:srcRect/>
          <a:stretch>
            <a:fillRect/>
          </a:stretch>
        </p:blipFill>
        <p:spPr bwMode="auto">
          <a:xfrm>
            <a:off x="838200" y="862013"/>
            <a:ext cx="7239000" cy="53863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Experimental data plotted against RSM model predicted data for acid hydrolysis of WHB using xylose yield as a response</a:t>
            </a:r>
            <a:endParaRPr lang="en-US" sz="2400" dirty="0"/>
          </a:p>
        </p:txBody>
      </p:sp>
      <p:sp>
        <p:nvSpPr>
          <p:cNvPr id="5" name="Rectangle 4"/>
          <p:cNvSpPr>
            <a:spLocks noChangeArrowheads="1"/>
          </p:cNvSpPr>
          <p:nvPr/>
        </p:nvSpPr>
        <p:spPr bwMode="auto">
          <a:xfrm>
            <a:off x="533400" y="5943600"/>
            <a:ext cx="7467600" cy="338554"/>
          </a:xfrm>
          <a:prstGeom prst="rect">
            <a:avLst/>
          </a:prstGeom>
          <a:noFill/>
          <a:ln w="9525">
            <a:noFill/>
            <a:miter lim="800000"/>
            <a:headEnd/>
            <a:tailEnd/>
          </a:ln>
        </p:spPr>
        <p:txBody>
          <a:bodyPr>
            <a:spAutoFit/>
          </a:bodyPr>
          <a:lstStyle/>
          <a:p>
            <a:pPr algn="ctr" eaLnBrk="0" hangingPunct="0">
              <a:tabLst>
                <a:tab pos="114300" algn="l"/>
                <a:tab pos="254000" algn="r"/>
                <a:tab pos="3543300" algn="r"/>
                <a:tab pos="5257800" algn="r"/>
              </a:tabLst>
            </a:pPr>
            <a:r>
              <a:rPr lang="en-US" sz="1600" b="1" dirty="0">
                <a:ea typeface="Calibri" pitchFamily="34" charset="0"/>
                <a:cs typeface="Arial" pitchFamily="34" charset="0"/>
              </a:rPr>
              <a:t>         </a:t>
            </a:r>
            <a:endParaRPr lang="en-US" sz="2800" b="1" dirty="0">
              <a:ea typeface="Calibri" pitchFamily="34" charset="0"/>
              <a:cs typeface="Arial" pitchFamily="34" charset="0"/>
            </a:endParaRPr>
          </a:p>
        </p:txBody>
      </p:sp>
      <p:sp>
        <p:nvSpPr>
          <p:cNvPr id="6" name="Rectangle 5"/>
          <p:cNvSpPr/>
          <p:nvPr/>
        </p:nvSpPr>
        <p:spPr>
          <a:xfrm>
            <a:off x="1295400" y="5105400"/>
            <a:ext cx="7086600" cy="1477328"/>
          </a:xfrm>
          <a:prstGeom prst="rect">
            <a:avLst/>
          </a:prstGeom>
        </p:spPr>
        <p:txBody>
          <a:bodyPr wrap="square">
            <a:spAutoFit/>
          </a:bodyPr>
          <a:lstStyle/>
          <a:p>
            <a:r>
              <a:rPr lang="en-US" dirty="0" smtClean="0"/>
              <a:t>This figure gives clear evidence that model predicted results are very close to agreement with the experimental ones. As most experimental results lie on the 45 degree line </a:t>
            </a:r>
            <a:r>
              <a:rPr lang="en-US" b="1" dirty="0" smtClean="0"/>
              <a:t>implying the model had fitted the experimental data with an excellent accuracy</a:t>
            </a:r>
            <a:r>
              <a:rPr lang="en-US" dirty="0" smtClean="0"/>
              <a:t> resulting in lesser deviation from the predicted values.</a:t>
            </a:r>
            <a:endParaRPr lang="en-US" dirty="0"/>
          </a:p>
        </p:txBody>
      </p:sp>
      <p:pic>
        <p:nvPicPr>
          <p:cNvPr id="7" name="Picture 6"/>
          <p:cNvPicPr/>
          <p:nvPr/>
        </p:nvPicPr>
        <p:blipFill>
          <a:blip r:embed="rId2"/>
          <a:srcRect/>
          <a:stretch>
            <a:fillRect/>
          </a:stretch>
        </p:blipFill>
        <p:spPr bwMode="auto">
          <a:xfrm>
            <a:off x="1447800" y="1371600"/>
            <a:ext cx="5943600" cy="3448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543800" cy="563562"/>
          </a:xfrm>
        </p:spPr>
        <p:txBody>
          <a:bodyPr>
            <a:normAutofit fontScale="90000"/>
          </a:bodyPr>
          <a:lstStyle/>
          <a:p>
            <a:r>
              <a:rPr lang="en-US" dirty="0" smtClean="0"/>
              <a:t>Contour Plots and  3D plots</a:t>
            </a:r>
            <a:endParaRPr lang="en-US" dirty="0"/>
          </a:p>
        </p:txBody>
      </p:sp>
      <p:sp>
        <p:nvSpPr>
          <p:cNvPr id="10" name="Rectangle 9"/>
          <p:cNvSpPr/>
          <p:nvPr/>
        </p:nvSpPr>
        <p:spPr>
          <a:xfrm>
            <a:off x="1295400" y="5791200"/>
            <a:ext cx="7086600" cy="646331"/>
          </a:xfrm>
          <a:prstGeom prst="rect">
            <a:avLst/>
          </a:prstGeom>
        </p:spPr>
        <p:txBody>
          <a:bodyPr wrap="square">
            <a:spAutoFit/>
          </a:bodyPr>
          <a:lstStyle/>
          <a:p>
            <a:r>
              <a:rPr lang="en-US" dirty="0" smtClean="0"/>
              <a:t>The contour plots and 3D plots determine the </a:t>
            </a:r>
            <a:r>
              <a:rPr lang="en-US" b="1" dirty="0" smtClean="0"/>
              <a:t>mutual interaction </a:t>
            </a:r>
            <a:r>
              <a:rPr lang="en-US" dirty="0" smtClean="0"/>
              <a:t>of the components</a:t>
            </a:r>
            <a:endParaRPr lang="en-US" dirty="0"/>
          </a:p>
        </p:txBody>
      </p:sp>
      <p:pic>
        <p:nvPicPr>
          <p:cNvPr id="8" name="Picture 7"/>
          <p:cNvPicPr/>
          <p:nvPr/>
        </p:nvPicPr>
        <p:blipFill>
          <a:blip r:embed="rId2"/>
          <a:srcRect/>
          <a:stretch>
            <a:fillRect/>
          </a:stretch>
        </p:blipFill>
        <p:spPr bwMode="auto">
          <a:xfrm>
            <a:off x="4800600" y="990600"/>
            <a:ext cx="2958042" cy="2209800"/>
          </a:xfrm>
          <a:prstGeom prst="rect">
            <a:avLst/>
          </a:prstGeom>
          <a:noFill/>
          <a:ln w="9525">
            <a:noFill/>
            <a:miter lim="800000"/>
            <a:headEnd/>
            <a:tailEnd/>
          </a:ln>
        </p:spPr>
      </p:pic>
      <p:pic>
        <p:nvPicPr>
          <p:cNvPr id="9" name="Picture 8"/>
          <p:cNvPicPr/>
          <p:nvPr/>
        </p:nvPicPr>
        <p:blipFill>
          <a:blip r:embed="rId3"/>
          <a:srcRect/>
          <a:stretch>
            <a:fillRect/>
          </a:stretch>
        </p:blipFill>
        <p:spPr bwMode="auto">
          <a:xfrm>
            <a:off x="1143000" y="1066800"/>
            <a:ext cx="3048000" cy="2035878"/>
          </a:xfrm>
          <a:prstGeom prst="rect">
            <a:avLst/>
          </a:prstGeom>
          <a:noFill/>
          <a:ln w="9525">
            <a:noFill/>
            <a:miter lim="800000"/>
            <a:headEnd/>
            <a:tailEnd/>
          </a:ln>
        </p:spPr>
      </p:pic>
      <p:pic>
        <p:nvPicPr>
          <p:cNvPr id="11" name="Picture 10"/>
          <p:cNvPicPr/>
          <p:nvPr/>
        </p:nvPicPr>
        <p:blipFill>
          <a:blip r:embed="rId4"/>
          <a:srcRect/>
          <a:stretch>
            <a:fillRect/>
          </a:stretch>
        </p:blipFill>
        <p:spPr bwMode="auto">
          <a:xfrm>
            <a:off x="1524000" y="3352800"/>
            <a:ext cx="2983374" cy="2133600"/>
          </a:xfrm>
          <a:prstGeom prst="rect">
            <a:avLst/>
          </a:prstGeom>
          <a:noFill/>
          <a:ln w="9525">
            <a:noFill/>
            <a:miter lim="800000"/>
            <a:headEnd/>
            <a:tailEnd/>
          </a:ln>
        </p:spPr>
      </p:pic>
      <p:pic>
        <p:nvPicPr>
          <p:cNvPr id="12" name="Picture 11"/>
          <p:cNvPicPr/>
          <p:nvPr/>
        </p:nvPicPr>
        <p:blipFill>
          <a:blip r:embed="rId5"/>
          <a:srcRect/>
          <a:stretch>
            <a:fillRect/>
          </a:stretch>
        </p:blipFill>
        <p:spPr bwMode="auto">
          <a:xfrm>
            <a:off x="4724400" y="3505200"/>
            <a:ext cx="3249868" cy="2019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rtlCol="0">
            <a:normAutofit/>
          </a:bodyPr>
          <a:lstStyle/>
          <a:p>
            <a:pPr eaLnBrk="1" fontAlgn="auto" hangingPunct="1">
              <a:spcAft>
                <a:spcPts val="0"/>
              </a:spcAft>
              <a:defRPr/>
            </a:pPr>
            <a:r>
              <a:rPr lang="en-IN" sz="2200" b="1" dirty="0" smtClean="0">
                <a:latin typeface="Times New Roman" pitchFamily="18" charset="0"/>
                <a:cs typeface="Times New Roman" pitchFamily="18" charset="0"/>
              </a:rPr>
              <a:t>Effect of the application of yeast on the generation of xylitol </a:t>
            </a:r>
            <a:endParaRPr lang="en-US" sz="2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1524000"/>
          </a:xfrm>
          <a:solidFill>
            <a:schemeClr val="accent3">
              <a:lumMod val="40000"/>
              <a:lumOff val="60000"/>
            </a:schemeClr>
          </a:solidFill>
        </p:spPr>
        <p:txBody>
          <a:bodyPr rtlCol="0">
            <a:noAutofit/>
          </a:bodyPr>
          <a:lstStyle/>
          <a:p>
            <a:pPr>
              <a:lnSpc>
                <a:spcPct val="150000"/>
              </a:lnSpc>
              <a:buNone/>
              <a:defRPr/>
            </a:pPr>
            <a:r>
              <a:rPr lang="en-US" sz="2000" b="1" dirty="0" smtClean="0">
                <a:latin typeface="Times New Roman" pitchFamily="18" charset="0"/>
                <a:cs typeface="Times New Roman" pitchFamily="18" charset="0"/>
              </a:rPr>
              <a:t>      The filtered hydrolysate after fermentation yielded 22.5g/l of xylitol using </a:t>
            </a:r>
            <a:r>
              <a:rPr lang="en-US" sz="2000" b="1" i="1" dirty="0" smtClean="0">
                <a:latin typeface="Times New Roman" pitchFamily="18" charset="0"/>
                <a:cs typeface="Times New Roman" pitchFamily="18" charset="0"/>
              </a:rPr>
              <a:t>Pichia stipitis when</a:t>
            </a:r>
            <a:r>
              <a:rPr lang="en-US" sz="2000" b="1" dirty="0" smtClean="0">
                <a:latin typeface="Times New Roman" pitchFamily="18" charset="0"/>
                <a:cs typeface="Times New Roman" pitchFamily="18" charset="0"/>
              </a:rPr>
              <a:t> treated for 48h at 30</a:t>
            </a:r>
            <a:r>
              <a:rPr lang="en-US" sz="2000" b="1" baseline="30000" dirty="0" smtClean="0">
                <a:latin typeface="Times New Roman" pitchFamily="18" charset="0"/>
                <a:cs typeface="Times New Roman" pitchFamily="18" charset="0"/>
              </a:rPr>
              <a:t>O</a:t>
            </a:r>
            <a:r>
              <a:rPr lang="en-US" sz="2000" b="1" dirty="0" smtClean="0">
                <a:latin typeface="Times New Roman" pitchFamily="18" charset="0"/>
                <a:cs typeface="Times New Roman" pitchFamily="18" charset="0"/>
              </a:rPr>
              <a:t> C </a:t>
            </a:r>
            <a:r>
              <a:rPr lang="en-IN" sz="2000" b="1" dirty="0" smtClean="0">
                <a:latin typeface="Times New Roman" pitchFamily="18" charset="0"/>
                <a:cs typeface="Times New Roman" pitchFamily="18" charset="0"/>
              </a:rPr>
              <a:t>with a yield of 0.45g </a:t>
            </a:r>
            <a:r>
              <a:rPr lang="en-IN" sz="2000" b="1" dirty="0" err="1" smtClean="0">
                <a:latin typeface="Times New Roman" pitchFamily="18" charset="0"/>
                <a:cs typeface="Times New Roman" pitchFamily="18" charset="0"/>
              </a:rPr>
              <a:t>xylitol</a:t>
            </a:r>
            <a:r>
              <a:rPr lang="en-IN" sz="2000" b="1" dirty="0" smtClean="0">
                <a:latin typeface="Times New Roman" pitchFamily="18" charset="0"/>
                <a:cs typeface="Times New Roman" pitchFamily="18" charset="0"/>
              </a:rPr>
              <a:t> /g </a:t>
            </a:r>
            <a:r>
              <a:rPr lang="en-IN" sz="2000" b="1" dirty="0" err="1" smtClean="0">
                <a:latin typeface="Times New Roman" pitchFamily="18" charset="0"/>
                <a:cs typeface="Times New Roman" pitchFamily="18" charset="0"/>
              </a:rPr>
              <a:t>xylose</a:t>
            </a:r>
            <a:r>
              <a:rPr lang="en-US" sz="2000" b="1" dirty="0" smtClean="0">
                <a:latin typeface="Times New Roman" pitchFamily="18" charset="0"/>
                <a:cs typeface="Times New Roman" pitchFamily="18" charset="0"/>
              </a:rPr>
              <a:t>.</a:t>
            </a:r>
            <a:endParaRPr lang="en-IN" sz="2000" b="1" dirty="0" smtClean="0">
              <a:latin typeface="Times New Roman" pitchFamily="18" charset="0"/>
              <a:cs typeface="Times New Roman" pitchFamily="18" charset="0"/>
            </a:endParaRPr>
          </a:p>
          <a:p>
            <a:pPr eaLnBrk="1" fontAlgn="auto" hangingPunct="1">
              <a:spcAft>
                <a:spcPts val="0"/>
              </a:spcAft>
              <a:buFont typeface="Arial" pitchFamily="34" charset="0"/>
              <a:buNone/>
              <a:defRPr/>
            </a:pPr>
            <a:endParaRPr lang="en-IN" sz="1800" dirty="0" smtClean="0">
              <a:latin typeface="Times New Roman" pitchFamily="18" charset="0"/>
              <a:cs typeface="Times New Roman" pitchFamily="18" charset="0"/>
            </a:endParaRPr>
          </a:p>
          <a:p>
            <a:pPr eaLnBrk="1" fontAlgn="auto" hangingPunct="1">
              <a:spcAft>
                <a:spcPts val="0"/>
              </a:spcAft>
              <a:buFont typeface="Arial" pitchFamily="34" charset="0"/>
              <a:buNone/>
              <a:defRPr/>
            </a:pPr>
            <a:endParaRPr lang="en-US" sz="1800" dirty="0">
              <a:latin typeface="Times New Roman" pitchFamily="18" charset="0"/>
              <a:cs typeface="Times New Roman" pitchFamily="18" charset="0"/>
            </a:endParaRPr>
          </a:p>
        </p:txBody>
      </p:sp>
      <p:pic>
        <p:nvPicPr>
          <p:cNvPr id="61442" name="Picture 2"/>
          <p:cNvPicPr>
            <a:picLocks noChangeAspect="1" noChangeArrowheads="1"/>
          </p:cNvPicPr>
          <p:nvPr/>
        </p:nvPicPr>
        <p:blipFill>
          <a:blip r:embed="rId2"/>
          <a:srcRect/>
          <a:stretch>
            <a:fillRect/>
          </a:stretch>
        </p:blipFill>
        <p:spPr bwMode="auto">
          <a:xfrm>
            <a:off x="1447800" y="3505200"/>
            <a:ext cx="6477000" cy="28955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a:solidFill>
            <a:srgbClr val="92D050"/>
          </a:solidFill>
        </p:spPr>
        <p:txBody>
          <a:bodyPr/>
          <a:lstStyle/>
          <a:p>
            <a:pPr eaLnBrk="1" hangingPunct="1"/>
            <a:r>
              <a:rPr lang="en-US" sz="4800" b="1" smtClean="0">
                <a:solidFill>
                  <a:srgbClr val="000099"/>
                </a:solidFill>
              </a:rPr>
              <a:t>CONCLUSION</a:t>
            </a:r>
            <a:endParaRPr lang="en-IN" sz="4800" b="1" smtClean="0">
              <a:solidFill>
                <a:srgbClr val="000099"/>
              </a:solidFill>
            </a:endParaRPr>
          </a:p>
        </p:txBody>
      </p:sp>
      <p:sp>
        <p:nvSpPr>
          <p:cNvPr id="3" name="Content Placeholder 2"/>
          <p:cNvSpPr>
            <a:spLocks noGrp="1"/>
          </p:cNvSpPr>
          <p:nvPr>
            <p:ph idx="1"/>
          </p:nvPr>
        </p:nvSpPr>
        <p:spPr>
          <a:solidFill>
            <a:schemeClr val="accent5">
              <a:lumMod val="40000"/>
              <a:lumOff val="60000"/>
            </a:schemeClr>
          </a:solidFill>
          <a:ln>
            <a:solidFill>
              <a:schemeClr val="accent5">
                <a:lumMod val="60000"/>
                <a:lumOff val="40000"/>
              </a:schemeClr>
            </a:solidFill>
          </a:ln>
        </p:spPr>
        <p:txBody>
          <a:bodyPr rtlCol="0">
            <a:normAutofit/>
          </a:bodyPr>
          <a:lstStyle/>
          <a:p>
            <a:pPr marL="514350" indent="-514350">
              <a:buFont typeface="Wingdings" pitchFamily="2" charset="2"/>
              <a:buChar char="§"/>
              <a:defRPr/>
            </a:pPr>
            <a:r>
              <a:rPr lang="en-US" sz="2400" dirty="0" smtClean="0"/>
              <a:t> Water hyacinth can be used act as an eco-friendly alternative for production of xylitol </a:t>
            </a:r>
          </a:p>
          <a:p>
            <a:pPr marL="514350" indent="-514350">
              <a:buFont typeface="Wingdings" pitchFamily="2" charset="2"/>
              <a:buChar char="§"/>
              <a:defRPr/>
            </a:pPr>
            <a:r>
              <a:rPr lang="en-US" sz="2400" i="1" dirty="0" smtClean="0"/>
              <a:t>P. stipitis is efficient</a:t>
            </a:r>
            <a:r>
              <a:rPr lang="en-US" sz="2400" dirty="0" smtClean="0"/>
              <a:t> for fermentation of C-6 &amp;C-5 sugars.</a:t>
            </a:r>
          </a:p>
          <a:p>
            <a:pPr marL="514350" indent="-514350">
              <a:buFont typeface="Wingdings" pitchFamily="2" charset="2"/>
              <a:buChar char="§"/>
              <a:defRPr/>
            </a:pPr>
            <a:r>
              <a:rPr lang="en-US" sz="2400" dirty="0" smtClean="0"/>
              <a:t>Bioconversion of lignocelluloses to highly value added product Xylitol , opens the prospective of further studies on biodegradation kinetics  of lignin, hemicelluloses hydrolysis kinetics and optimization of xylitol yield.</a:t>
            </a:r>
          </a:p>
          <a:p>
            <a:pPr marL="514350" indent="-514350" eaLnBrk="1" fontAlgn="auto" hangingPunct="1">
              <a:spcAft>
                <a:spcPts val="0"/>
              </a:spcAft>
              <a:buNone/>
              <a:defRPr/>
            </a:pPr>
            <a:endParaRPr lang="en-IN"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3"/>
          <p:cNvPicPr>
            <a:picLocks noGrp="1" noChangeAspect="1" noChangeArrowheads="1"/>
          </p:cNvPicPr>
          <p:nvPr>
            <p:ph type="body" idx="1"/>
          </p:nvPr>
        </p:nvPicPr>
        <p:blipFill>
          <a:blip r:embed="rId2"/>
          <a:srcRec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US" sz="4400" dirty="0" smtClean="0"/>
              <a:t>BACKUP SLIDES</a:t>
            </a:r>
            <a:endParaRPr lang="en-US" sz="44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Grp="1" noChangeAspect="1" noChangeArrowheads="1"/>
          </p:cNvPicPr>
          <p:nvPr>
            <p:ph idx="1"/>
          </p:nvPr>
        </p:nvPicPr>
        <p:blipFill>
          <a:blip r:embed="rId2"/>
          <a:srcRect/>
          <a:stretch>
            <a:fillRect/>
          </a:stretch>
        </p:blipFill>
        <p:spPr>
          <a:xfrm>
            <a:off x="1177925" y="762000"/>
            <a:ext cx="7127875" cy="5638800"/>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5105400"/>
            <a:ext cx="7772400" cy="1752600"/>
          </a:xfrm>
          <a:solidFill>
            <a:schemeClr val="accent2">
              <a:lumMod val="60000"/>
              <a:lumOff val="40000"/>
            </a:schemeClr>
          </a:solidFill>
        </p:spPr>
        <p:txBody>
          <a:bodyPr rtlCol="0">
            <a:normAutofit fontScale="77500" lnSpcReduction="20000"/>
          </a:bodyPr>
          <a:lstStyle/>
          <a:p>
            <a:pPr eaLnBrk="1" fontAlgn="auto" hangingPunct="1">
              <a:spcAft>
                <a:spcPts val="0"/>
              </a:spcAft>
              <a:defRPr/>
            </a:pPr>
            <a:r>
              <a:rPr lang="en-US" dirty="0" smtClean="0">
                <a:solidFill>
                  <a:schemeClr val="tx1">
                    <a:lumMod val="95000"/>
                    <a:lumOff val="5000"/>
                  </a:schemeClr>
                </a:solidFill>
              </a:rPr>
              <a:t>Cellulose  is  a homopolysaccharide  composed  of  β-D-glucopyranose  units  which  are linked together by β−(1→4) </a:t>
            </a:r>
            <a:r>
              <a:rPr lang="en-US" dirty="0" err="1" smtClean="0">
                <a:solidFill>
                  <a:schemeClr val="tx1">
                    <a:lumMod val="95000"/>
                    <a:lumOff val="5000"/>
                  </a:schemeClr>
                </a:solidFill>
              </a:rPr>
              <a:t>glycosidic</a:t>
            </a:r>
            <a:r>
              <a:rPr lang="en-US" dirty="0" smtClean="0">
                <a:solidFill>
                  <a:schemeClr val="tx1">
                    <a:lumMod val="95000"/>
                    <a:lumOff val="5000"/>
                  </a:schemeClr>
                </a:solidFill>
              </a:rPr>
              <a:t> </a:t>
            </a:r>
            <a:r>
              <a:rPr lang="en-US" dirty="0" err="1" smtClean="0">
                <a:solidFill>
                  <a:schemeClr val="tx1">
                    <a:lumMod val="95000"/>
                    <a:lumOff val="5000"/>
                  </a:schemeClr>
                </a:solidFill>
              </a:rPr>
              <a:t>linkages.Two</a:t>
            </a:r>
            <a:r>
              <a:rPr lang="en-US" dirty="0" smtClean="0">
                <a:solidFill>
                  <a:schemeClr val="tx1">
                    <a:lumMod val="95000"/>
                    <a:lumOff val="5000"/>
                  </a:schemeClr>
                </a:solidFill>
              </a:rPr>
              <a:t> adjacent glucose units are linked by elimination of one molecule of water between their </a:t>
            </a:r>
            <a:r>
              <a:rPr lang="en-US" dirty="0" err="1" smtClean="0">
                <a:solidFill>
                  <a:schemeClr val="tx1">
                    <a:lumMod val="95000"/>
                    <a:lumOff val="5000"/>
                  </a:schemeClr>
                </a:solidFill>
              </a:rPr>
              <a:t>hydroxylic</a:t>
            </a:r>
            <a:r>
              <a:rPr lang="en-US" dirty="0" smtClean="0">
                <a:solidFill>
                  <a:schemeClr val="tx1">
                    <a:lumMod val="95000"/>
                    <a:lumOff val="5000"/>
                  </a:schemeClr>
                </a:solidFill>
              </a:rPr>
              <a:t> groups at carbon 1 and carbon 4</a:t>
            </a:r>
          </a:p>
          <a:p>
            <a:pPr eaLnBrk="1" fontAlgn="auto" hangingPunct="1">
              <a:spcAft>
                <a:spcPts val="0"/>
              </a:spcAft>
              <a:defRPr/>
            </a:pPr>
            <a:endParaRPr lang="en-US" dirty="0">
              <a:solidFill>
                <a:schemeClr val="tx1">
                  <a:lumMod val="95000"/>
                  <a:lumOff val="5000"/>
                </a:schemeClr>
              </a:solidFill>
            </a:endParaRPr>
          </a:p>
        </p:txBody>
      </p:sp>
      <p:pic>
        <p:nvPicPr>
          <p:cNvPr id="27651" name="Picture 1"/>
          <p:cNvPicPr>
            <a:picLocks noChangeAspect="1" noChangeArrowheads="1"/>
          </p:cNvPicPr>
          <p:nvPr/>
        </p:nvPicPr>
        <p:blipFill>
          <a:blip r:embed="rId2"/>
          <a:srcRect/>
          <a:stretch>
            <a:fillRect/>
          </a:stretch>
        </p:blipFill>
        <p:spPr bwMode="auto">
          <a:xfrm>
            <a:off x="2133600" y="228600"/>
            <a:ext cx="4724400" cy="1447800"/>
          </a:xfrm>
          <a:prstGeom prst="rect">
            <a:avLst/>
          </a:prstGeom>
          <a:solidFill>
            <a:schemeClr val="accent2"/>
          </a:solidFill>
          <a:ln w="28575">
            <a:solidFill>
              <a:schemeClr val="tx2"/>
            </a:solidFill>
            <a:miter lim="800000"/>
            <a:headEnd/>
            <a:tailEnd/>
          </a:ln>
        </p:spPr>
      </p:pic>
      <p:pic>
        <p:nvPicPr>
          <p:cNvPr id="27652" name="Picture 3"/>
          <p:cNvPicPr>
            <a:picLocks noChangeAspect="1" noChangeArrowheads="1"/>
          </p:cNvPicPr>
          <p:nvPr/>
        </p:nvPicPr>
        <p:blipFill>
          <a:blip r:embed="rId3"/>
          <a:srcRect/>
          <a:stretch>
            <a:fillRect/>
          </a:stretch>
        </p:blipFill>
        <p:spPr bwMode="auto">
          <a:xfrm>
            <a:off x="1447800" y="1752600"/>
            <a:ext cx="6781800"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a:solidFill>
            <a:schemeClr val="accent2">
              <a:lumMod val="60000"/>
              <a:lumOff val="40000"/>
            </a:schemeClr>
          </a:solidFill>
        </p:spPr>
        <p:txBody>
          <a:bodyPr rtlCol="0">
            <a:normAutofit fontScale="85000" lnSpcReduction="20000"/>
          </a:bodyPr>
          <a:lstStyle/>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algn="ctr" eaLnBrk="1" fontAlgn="auto" hangingPunct="1">
              <a:spcAft>
                <a:spcPts val="0"/>
              </a:spcAft>
              <a:buFont typeface="Arial" pitchFamily="34" charset="0"/>
              <a:buNone/>
              <a:defRPr/>
            </a:pPr>
            <a:r>
              <a:rPr lang="en-IN" sz="2600" b="1" dirty="0" smtClean="0">
                <a:latin typeface="Times New Roman" pitchFamily="18" charset="0"/>
                <a:cs typeface="Times New Roman" pitchFamily="18" charset="0"/>
              </a:rPr>
              <a:t>A schematic representation of the </a:t>
            </a:r>
            <a:r>
              <a:rPr lang="en-IN" sz="2600" b="1" dirty="0" err="1" smtClean="0">
                <a:latin typeface="Times New Roman" pitchFamily="18" charset="0"/>
                <a:cs typeface="Times New Roman" pitchFamily="18" charset="0"/>
              </a:rPr>
              <a:t>hemicellulose</a:t>
            </a:r>
            <a:r>
              <a:rPr lang="en-IN" sz="2600" b="1" dirty="0" smtClean="0">
                <a:latin typeface="Times New Roman" pitchFamily="18" charset="0"/>
                <a:cs typeface="Times New Roman" pitchFamily="18" charset="0"/>
              </a:rPr>
              <a:t> backbone in plants</a:t>
            </a:r>
            <a:endParaRPr lang="en-US" sz="2600" b="1" dirty="0" smtClean="0">
              <a:latin typeface="Times New Roman" pitchFamily="18" charset="0"/>
              <a:cs typeface="Times New Roman" pitchFamily="18" charset="0"/>
            </a:endParaRPr>
          </a:p>
          <a:p>
            <a:pPr eaLnBrk="1" fontAlgn="auto" hangingPunct="1">
              <a:spcAft>
                <a:spcPts val="0"/>
              </a:spcAft>
              <a:defRPr/>
            </a:pPr>
            <a:endParaRPr lang="en-US" dirty="0" smtClean="0"/>
          </a:p>
          <a:p>
            <a:pPr eaLnBrk="1" fontAlgn="auto" hangingPunct="1">
              <a:spcAft>
                <a:spcPts val="0"/>
              </a:spcAft>
              <a:defRPr/>
            </a:pPr>
            <a:r>
              <a:rPr lang="en-US" b="1" dirty="0" smtClean="0">
                <a:solidFill>
                  <a:srgbClr val="FFFF00"/>
                </a:solidFill>
                <a:latin typeface="Times New Roman" pitchFamily="18" charset="0"/>
                <a:cs typeface="Times New Roman" pitchFamily="18" charset="0"/>
              </a:rPr>
              <a:t>Hemicelluloses are heterogeneous polymers of </a:t>
            </a:r>
            <a:r>
              <a:rPr lang="en-US" b="1" dirty="0" err="1" smtClean="0">
                <a:solidFill>
                  <a:srgbClr val="FFFF00"/>
                </a:solidFill>
                <a:latin typeface="Times New Roman" pitchFamily="18" charset="0"/>
                <a:cs typeface="Times New Roman" pitchFamily="18" charset="0"/>
              </a:rPr>
              <a:t>pentoses</a:t>
            </a:r>
            <a:r>
              <a:rPr lang="en-US" b="1" dirty="0" smtClean="0">
                <a:solidFill>
                  <a:srgbClr val="FFFF00"/>
                </a:solidFill>
                <a:latin typeface="Times New Roman" pitchFamily="18" charset="0"/>
                <a:cs typeface="Times New Roman" pitchFamily="18" charset="0"/>
              </a:rPr>
              <a:t> (xylose, arabinose), </a:t>
            </a:r>
            <a:r>
              <a:rPr lang="en-US" b="1" dirty="0" err="1" smtClean="0">
                <a:solidFill>
                  <a:srgbClr val="FFFF00"/>
                </a:solidFill>
                <a:latin typeface="Times New Roman" pitchFamily="18" charset="0"/>
                <a:cs typeface="Times New Roman" pitchFamily="18" charset="0"/>
              </a:rPr>
              <a:t>hexoses</a:t>
            </a:r>
            <a:r>
              <a:rPr lang="en-US" b="1" dirty="0" smtClean="0">
                <a:solidFill>
                  <a:srgbClr val="FFFF00"/>
                </a:solidFill>
                <a:latin typeface="Times New Roman" pitchFamily="18" charset="0"/>
                <a:cs typeface="Times New Roman" pitchFamily="18" charset="0"/>
              </a:rPr>
              <a:t> (mannose, glucose, </a:t>
            </a:r>
            <a:r>
              <a:rPr lang="en-US" b="1" dirty="0" err="1" smtClean="0">
                <a:solidFill>
                  <a:srgbClr val="FFFF00"/>
                </a:solidFill>
                <a:latin typeface="Times New Roman" pitchFamily="18" charset="0"/>
                <a:cs typeface="Times New Roman" pitchFamily="18" charset="0"/>
              </a:rPr>
              <a:t>galactose</a:t>
            </a:r>
            <a:r>
              <a:rPr lang="en-US" b="1" dirty="0" smtClean="0">
                <a:solidFill>
                  <a:srgbClr val="FFFF00"/>
                </a:solidFill>
                <a:latin typeface="Times New Roman" pitchFamily="18" charset="0"/>
                <a:cs typeface="Times New Roman" pitchFamily="18" charset="0"/>
              </a:rPr>
              <a:t> ),  and sugar ,acids. Unlike cellulose, hemicelluloses are not chemically homogeneous. Hardwood hemicelluloses contain mostly </a:t>
            </a:r>
            <a:r>
              <a:rPr lang="en-US" b="1" dirty="0" err="1" smtClean="0">
                <a:solidFill>
                  <a:srgbClr val="FFFF00"/>
                </a:solidFill>
                <a:latin typeface="Times New Roman" pitchFamily="18" charset="0"/>
                <a:cs typeface="Times New Roman" pitchFamily="18" charset="0"/>
              </a:rPr>
              <a:t>xylans</a:t>
            </a:r>
            <a:r>
              <a:rPr lang="en-US" b="1" dirty="0" smtClean="0">
                <a:solidFill>
                  <a:srgbClr val="FFFF00"/>
                </a:solidFill>
                <a:latin typeface="Times New Roman" pitchFamily="18" charset="0"/>
                <a:cs typeface="Times New Roman" pitchFamily="18" charset="0"/>
              </a:rPr>
              <a:t>, whereas softwood hemicelluloses contain mostly </a:t>
            </a:r>
            <a:r>
              <a:rPr lang="en-US" b="1" dirty="0" err="1" smtClean="0">
                <a:solidFill>
                  <a:srgbClr val="FFFF00"/>
                </a:solidFill>
                <a:latin typeface="Times New Roman" pitchFamily="18" charset="0"/>
                <a:cs typeface="Times New Roman" pitchFamily="18" charset="0"/>
              </a:rPr>
              <a:t>glucomannans</a:t>
            </a:r>
            <a:r>
              <a:rPr lang="en-US" b="1" dirty="0" smtClean="0">
                <a:solidFill>
                  <a:srgbClr val="FFFF00"/>
                </a:solidFill>
                <a:latin typeface="Times New Roman" pitchFamily="18" charset="0"/>
                <a:cs typeface="Times New Roman" pitchFamily="18" charset="0"/>
              </a:rPr>
              <a:t> .</a:t>
            </a:r>
            <a:endParaRPr lang="en-US" b="1" dirty="0">
              <a:solidFill>
                <a:srgbClr val="FFFF00"/>
              </a:solidFill>
              <a:latin typeface="Times New Roman" pitchFamily="18" charset="0"/>
              <a:cs typeface="Times New Roman" pitchFamily="18" charset="0"/>
            </a:endParaRPr>
          </a:p>
        </p:txBody>
      </p:sp>
      <p:pic>
        <p:nvPicPr>
          <p:cNvPr id="28675" name="Picture 5"/>
          <p:cNvPicPr>
            <a:picLocks noChangeAspect="1" noChangeArrowheads="1"/>
          </p:cNvPicPr>
          <p:nvPr/>
        </p:nvPicPr>
        <p:blipFill>
          <a:blip r:embed="rId2"/>
          <a:srcRect/>
          <a:stretch>
            <a:fillRect/>
          </a:stretch>
        </p:blipFill>
        <p:spPr bwMode="auto">
          <a:xfrm>
            <a:off x="1143000" y="0"/>
            <a:ext cx="7248525"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a:solidFill>
            <a:schemeClr val="accent2">
              <a:lumMod val="40000"/>
              <a:lumOff val="60000"/>
            </a:schemeClr>
          </a:solidFill>
        </p:spPr>
        <p:txBody>
          <a:bodyPr rtlCol="0">
            <a:normAutofit fontScale="85000" lnSpcReduction="20000"/>
          </a:bodyPr>
          <a:lstStyle/>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US" sz="3300" dirty="0" smtClean="0"/>
          </a:p>
          <a:p>
            <a:pPr eaLnBrk="1" fontAlgn="auto" hangingPunct="1">
              <a:spcAft>
                <a:spcPts val="0"/>
              </a:spcAft>
              <a:buFont typeface="Arial" pitchFamily="34" charset="0"/>
              <a:buNone/>
              <a:defRPr/>
            </a:pPr>
            <a:r>
              <a:rPr lang="en-US" sz="3300" dirty="0" smtClean="0">
                <a:solidFill>
                  <a:srgbClr val="C00000"/>
                </a:solidFill>
              </a:rPr>
              <a:t>The lignin molecule is a polymer with a DP (degree of polymerization) of 450 to 550, formed by the free radical, oxidative condensation of the three monomers, </a:t>
            </a:r>
            <a:r>
              <a:rPr lang="en-US" sz="3300" dirty="0" err="1" smtClean="0">
                <a:solidFill>
                  <a:srgbClr val="C00000"/>
                </a:solidFill>
              </a:rPr>
              <a:t>coniferyl</a:t>
            </a:r>
            <a:r>
              <a:rPr lang="en-US" sz="3300" dirty="0" smtClean="0">
                <a:solidFill>
                  <a:srgbClr val="C00000"/>
                </a:solidFill>
              </a:rPr>
              <a:t> alcohol, </a:t>
            </a:r>
            <a:r>
              <a:rPr lang="en-US" sz="3300" dirty="0" err="1" smtClean="0">
                <a:solidFill>
                  <a:srgbClr val="C00000"/>
                </a:solidFill>
              </a:rPr>
              <a:t>sinapyl</a:t>
            </a:r>
            <a:r>
              <a:rPr lang="en-US" sz="3300" dirty="0" smtClean="0">
                <a:solidFill>
                  <a:srgbClr val="C00000"/>
                </a:solidFill>
              </a:rPr>
              <a:t> alcohol and </a:t>
            </a:r>
            <a:r>
              <a:rPr lang="en-US" sz="3300" dirty="0" err="1" smtClean="0">
                <a:solidFill>
                  <a:srgbClr val="C00000"/>
                </a:solidFill>
              </a:rPr>
              <a:t>coumaryl</a:t>
            </a:r>
            <a:r>
              <a:rPr lang="en-US" sz="3300" dirty="0" smtClean="0">
                <a:solidFill>
                  <a:srgbClr val="C00000"/>
                </a:solidFill>
              </a:rPr>
              <a:t> alcohol (</a:t>
            </a:r>
            <a:r>
              <a:rPr lang="en-US" sz="3300" dirty="0" err="1" smtClean="0">
                <a:solidFill>
                  <a:srgbClr val="C00000"/>
                </a:solidFill>
              </a:rPr>
              <a:t>Wayman</a:t>
            </a:r>
            <a:r>
              <a:rPr lang="en-US" sz="3300" dirty="0" smtClean="0">
                <a:solidFill>
                  <a:srgbClr val="C00000"/>
                </a:solidFill>
              </a:rPr>
              <a:t>, M et al)[25]. </a:t>
            </a:r>
          </a:p>
          <a:p>
            <a:pPr eaLnBrk="1" fontAlgn="auto" hangingPunct="1">
              <a:spcAft>
                <a:spcPts val="0"/>
              </a:spcAft>
              <a:buFont typeface="Arial" pitchFamily="34" charset="0"/>
              <a:buNone/>
              <a:defRPr/>
            </a:pPr>
            <a:r>
              <a:rPr lang="en-US" sz="3300" dirty="0" smtClean="0">
                <a:solidFill>
                  <a:srgbClr val="7030A0"/>
                </a:solidFill>
              </a:rPr>
              <a:t>Lignin is a complex polymer of </a:t>
            </a:r>
            <a:r>
              <a:rPr lang="en-US" sz="3300" dirty="0" err="1" smtClean="0">
                <a:solidFill>
                  <a:srgbClr val="7030A0"/>
                </a:solidFill>
              </a:rPr>
              <a:t>phenylpropane</a:t>
            </a:r>
            <a:r>
              <a:rPr lang="en-US" sz="3300" dirty="0" smtClean="0">
                <a:solidFill>
                  <a:srgbClr val="7030A0"/>
                </a:solidFill>
              </a:rPr>
              <a:t> units, which are cross-linked to each other with a variety of different chemical bonds .Lignin resists attack by most microorganisms. Lignin is nature's cement, along with hemicellulose, which exploits the strength of cellulose while conferring flexibility.</a:t>
            </a:r>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US" dirty="0"/>
          </a:p>
        </p:txBody>
      </p:sp>
      <p:grpSp>
        <p:nvGrpSpPr>
          <p:cNvPr id="2" name="Group 2"/>
          <p:cNvGrpSpPr>
            <a:grpSpLocks/>
          </p:cNvGrpSpPr>
          <p:nvPr/>
        </p:nvGrpSpPr>
        <p:grpSpPr bwMode="auto">
          <a:xfrm>
            <a:off x="3276600" y="323850"/>
            <a:ext cx="3084513" cy="1885950"/>
            <a:chOff x="3420" y="6165"/>
            <a:chExt cx="4560" cy="2610"/>
          </a:xfrm>
        </p:grpSpPr>
        <p:grpSp>
          <p:nvGrpSpPr>
            <p:cNvPr id="4" name="Group 3"/>
            <p:cNvGrpSpPr>
              <a:grpSpLocks/>
            </p:cNvGrpSpPr>
            <p:nvPr/>
          </p:nvGrpSpPr>
          <p:grpSpPr bwMode="auto">
            <a:xfrm>
              <a:off x="3840" y="8100"/>
              <a:ext cx="1800" cy="630"/>
              <a:chOff x="2160" y="8775"/>
              <a:chExt cx="1800" cy="630"/>
            </a:xfrm>
          </p:grpSpPr>
          <p:sp>
            <p:nvSpPr>
              <p:cNvPr id="29735" name="Text Box 4"/>
              <p:cNvSpPr txBox="1">
                <a:spLocks noChangeArrowheads="1"/>
              </p:cNvSpPr>
              <p:nvPr/>
            </p:nvSpPr>
            <p:spPr bwMode="auto">
              <a:xfrm>
                <a:off x="2610" y="9015"/>
                <a:ext cx="540" cy="360"/>
              </a:xfrm>
              <a:prstGeom prst="rect">
                <a:avLst/>
              </a:prstGeom>
              <a:noFill/>
              <a:ln w="9525">
                <a:noFill/>
                <a:miter lim="800000"/>
                <a:headEnd/>
                <a:tailEnd/>
              </a:ln>
            </p:spPr>
            <p:txBody>
              <a:bodyPr/>
              <a:lstStyle/>
              <a:p>
                <a:pPr>
                  <a:spcAft>
                    <a:spcPts val="1000"/>
                  </a:spcAft>
                </a:pPr>
                <a:r>
                  <a:rPr lang="en-US" sz="1000">
                    <a:latin typeface="Calibri" pitchFamily="34" charset="0"/>
                  </a:rPr>
                  <a:t>or</a:t>
                </a:r>
                <a:endParaRPr lang="en-US"/>
              </a:p>
            </p:txBody>
          </p:sp>
          <p:sp>
            <p:nvSpPr>
              <p:cNvPr id="29736" name="Text Box 5"/>
              <p:cNvSpPr txBox="1">
                <a:spLocks noChangeArrowheads="1"/>
              </p:cNvSpPr>
              <p:nvPr/>
            </p:nvSpPr>
            <p:spPr bwMode="auto">
              <a:xfrm>
                <a:off x="3090" y="9045"/>
                <a:ext cx="540" cy="360"/>
              </a:xfrm>
              <a:prstGeom prst="rect">
                <a:avLst/>
              </a:prstGeom>
              <a:noFill/>
              <a:ln w="9525">
                <a:noFill/>
                <a:miter lim="800000"/>
                <a:headEnd/>
                <a:tailEnd/>
              </a:ln>
            </p:spPr>
            <p:txBody>
              <a:bodyPr/>
              <a:lstStyle/>
              <a:p>
                <a:pPr>
                  <a:spcAft>
                    <a:spcPts val="1000"/>
                  </a:spcAft>
                </a:pPr>
                <a:r>
                  <a:rPr lang="en-US" sz="1000">
                    <a:latin typeface="Calibri" pitchFamily="34" charset="0"/>
                  </a:rPr>
                  <a:t>O</a:t>
                </a:r>
                <a:endParaRPr lang="en-US"/>
              </a:p>
            </p:txBody>
          </p:sp>
          <p:grpSp>
            <p:nvGrpSpPr>
              <p:cNvPr id="5" name="Group 6"/>
              <p:cNvGrpSpPr>
                <a:grpSpLocks/>
              </p:cNvGrpSpPr>
              <p:nvPr/>
            </p:nvGrpSpPr>
            <p:grpSpPr bwMode="auto">
              <a:xfrm>
                <a:off x="2160" y="8775"/>
                <a:ext cx="1800" cy="480"/>
                <a:chOff x="2160" y="8775"/>
                <a:chExt cx="1800" cy="480"/>
              </a:xfrm>
            </p:grpSpPr>
            <p:sp>
              <p:nvSpPr>
                <p:cNvPr id="29738" name="Text Box 7"/>
                <p:cNvSpPr txBox="1">
                  <a:spLocks noChangeArrowheads="1"/>
                </p:cNvSpPr>
                <p:nvPr/>
              </p:nvSpPr>
              <p:spPr bwMode="auto">
                <a:xfrm>
                  <a:off x="2160" y="8775"/>
                  <a:ext cx="540" cy="360"/>
                </a:xfrm>
                <a:prstGeom prst="rect">
                  <a:avLst/>
                </a:prstGeom>
                <a:noFill/>
                <a:ln w="9525">
                  <a:noFill/>
                  <a:miter lim="800000"/>
                  <a:headEnd/>
                  <a:tailEnd/>
                </a:ln>
              </p:spPr>
              <p:txBody>
                <a:bodyPr/>
                <a:lstStyle/>
                <a:p>
                  <a:pPr>
                    <a:spcAft>
                      <a:spcPts val="1000"/>
                    </a:spcAft>
                  </a:pPr>
                  <a:r>
                    <a:rPr lang="en-US" sz="1000">
                      <a:latin typeface="Calibri" pitchFamily="34" charset="0"/>
                    </a:rPr>
                    <a:t>R’</a:t>
                  </a:r>
                  <a:endParaRPr lang="en-US"/>
                </a:p>
              </p:txBody>
            </p:sp>
            <p:sp>
              <p:nvSpPr>
                <p:cNvPr id="29739" name="Line 8"/>
                <p:cNvSpPr>
                  <a:spLocks noChangeShapeType="1"/>
                </p:cNvSpPr>
                <p:nvPr/>
              </p:nvSpPr>
              <p:spPr bwMode="auto">
                <a:xfrm>
                  <a:off x="2505" y="8940"/>
                  <a:ext cx="180" cy="0"/>
                </a:xfrm>
                <a:prstGeom prst="line">
                  <a:avLst/>
                </a:prstGeom>
                <a:noFill/>
                <a:ln w="9525">
                  <a:solidFill>
                    <a:srgbClr val="000000"/>
                  </a:solidFill>
                  <a:round/>
                  <a:headEnd/>
                  <a:tailEnd/>
                </a:ln>
              </p:spPr>
              <p:txBody>
                <a:bodyPr/>
                <a:lstStyle/>
                <a:p>
                  <a:endParaRPr lang="en-US"/>
                </a:p>
              </p:txBody>
            </p:sp>
            <p:sp>
              <p:nvSpPr>
                <p:cNvPr id="29740" name="Line 9"/>
                <p:cNvSpPr>
                  <a:spLocks noChangeShapeType="1"/>
                </p:cNvSpPr>
                <p:nvPr/>
              </p:nvSpPr>
              <p:spPr bwMode="auto">
                <a:xfrm>
                  <a:off x="2505" y="9000"/>
                  <a:ext cx="180" cy="0"/>
                </a:xfrm>
                <a:prstGeom prst="line">
                  <a:avLst/>
                </a:prstGeom>
                <a:noFill/>
                <a:ln w="9525">
                  <a:solidFill>
                    <a:srgbClr val="000000"/>
                  </a:solidFill>
                  <a:round/>
                  <a:headEnd/>
                  <a:tailEnd/>
                </a:ln>
              </p:spPr>
              <p:txBody>
                <a:bodyPr/>
                <a:lstStyle/>
                <a:p>
                  <a:endParaRPr lang="en-US"/>
                </a:p>
              </p:txBody>
            </p:sp>
            <p:sp>
              <p:nvSpPr>
                <p:cNvPr id="29741" name="Line 10"/>
                <p:cNvSpPr>
                  <a:spLocks noChangeShapeType="1"/>
                </p:cNvSpPr>
                <p:nvPr/>
              </p:nvSpPr>
              <p:spPr bwMode="auto">
                <a:xfrm>
                  <a:off x="2775" y="8970"/>
                  <a:ext cx="180" cy="0"/>
                </a:xfrm>
                <a:prstGeom prst="line">
                  <a:avLst/>
                </a:prstGeom>
                <a:noFill/>
                <a:ln w="9525">
                  <a:solidFill>
                    <a:srgbClr val="000000"/>
                  </a:solidFill>
                  <a:round/>
                  <a:headEnd/>
                  <a:tailEnd/>
                </a:ln>
              </p:spPr>
              <p:txBody>
                <a:bodyPr/>
                <a:lstStyle/>
                <a:p>
                  <a:endParaRPr lang="en-US"/>
                </a:p>
              </p:txBody>
            </p:sp>
            <p:sp>
              <p:nvSpPr>
                <p:cNvPr id="29742" name="Text Box 11"/>
                <p:cNvSpPr txBox="1">
                  <a:spLocks noChangeArrowheads="1"/>
                </p:cNvSpPr>
                <p:nvPr/>
              </p:nvSpPr>
              <p:spPr bwMode="auto">
                <a:xfrm>
                  <a:off x="2880" y="8790"/>
                  <a:ext cx="540" cy="360"/>
                </a:xfrm>
                <a:prstGeom prst="rect">
                  <a:avLst/>
                </a:prstGeom>
                <a:noFill/>
                <a:ln w="9525">
                  <a:noFill/>
                  <a:miter lim="800000"/>
                  <a:headEnd/>
                  <a:tailEnd/>
                </a:ln>
              </p:spPr>
              <p:txBody>
                <a:bodyPr/>
                <a:lstStyle/>
                <a:p>
                  <a:pPr>
                    <a:spcAft>
                      <a:spcPts val="1000"/>
                    </a:spcAft>
                  </a:pPr>
                  <a:r>
                    <a:rPr lang="en-US" sz="1000">
                      <a:latin typeface="Calibri" pitchFamily="34" charset="0"/>
                    </a:rPr>
                    <a:t>H,</a:t>
                  </a:r>
                  <a:endParaRPr lang="en-US"/>
                </a:p>
              </p:txBody>
            </p:sp>
            <p:sp>
              <p:nvSpPr>
                <p:cNvPr id="29743" name="Line 12"/>
                <p:cNvSpPr>
                  <a:spLocks noChangeShapeType="1"/>
                </p:cNvSpPr>
                <p:nvPr/>
              </p:nvSpPr>
              <p:spPr bwMode="auto">
                <a:xfrm>
                  <a:off x="3240" y="8970"/>
                  <a:ext cx="180" cy="0"/>
                </a:xfrm>
                <a:prstGeom prst="line">
                  <a:avLst/>
                </a:prstGeom>
                <a:noFill/>
                <a:ln w="9525">
                  <a:solidFill>
                    <a:srgbClr val="000000"/>
                  </a:solidFill>
                  <a:round/>
                  <a:headEnd/>
                  <a:tailEnd/>
                </a:ln>
              </p:spPr>
              <p:txBody>
                <a:bodyPr/>
                <a:lstStyle/>
                <a:p>
                  <a:endParaRPr lang="en-US"/>
                </a:p>
              </p:txBody>
            </p:sp>
            <p:sp>
              <p:nvSpPr>
                <p:cNvPr id="29744" name="Text Box 13"/>
                <p:cNvSpPr txBox="1">
                  <a:spLocks noChangeArrowheads="1"/>
                </p:cNvSpPr>
                <p:nvPr/>
              </p:nvSpPr>
              <p:spPr bwMode="auto">
                <a:xfrm>
                  <a:off x="3330" y="8790"/>
                  <a:ext cx="630" cy="360"/>
                </a:xfrm>
                <a:prstGeom prst="rect">
                  <a:avLst/>
                </a:prstGeom>
                <a:noFill/>
                <a:ln w="9525">
                  <a:noFill/>
                  <a:miter lim="800000"/>
                  <a:headEnd/>
                  <a:tailEnd/>
                </a:ln>
              </p:spPr>
              <p:txBody>
                <a:bodyPr/>
                <a:lstStyle/>
                <a:p>
                  <a:pPr>
                    <a:spcAft>
                      <a:spcPts val="1000"/>
                    </a:spcAft>
                  </a:pPr>
                  <a:r>
                    <a:rPr lang="en-US" sz="1000">
                      <a:latin typeface="Calibri" pitchFamily="34" charset="0"/>
                    </a:rPr>
                    <a:t>OH,</a:t>
                  </a:r>
                  <a:endParaRPr lang="en-US"/>
                </a:p>
              </p:txBody>
            </p:sp>
            <p:sp>
              <p:nvSpPr>
                <p:cNvPr id="29745" name="Line 14"/>
                <p:cNvSpPr>
                  <a:spLocks noChangeShapeType="1"/>
                </p:cNvSpPr>
                <p:nvPr/>
              </p:nvSpPr>
              <p:spPr bwMode="auto">
                <a:xfrm>
                  <a:off x="2985" y="9195"/>
                  <a:ext cx="180" cy="0"/>
                </a:xfrm>
                <a:prstGeom prst="line">
                  <a:avLst/>
                </a:prstGeom>
                <a:noFill/>
                <a:ln w="9525">
                  <a:solidFill>
                    <a:srgbClr val="000000"/>
                  </a:solidFill>
                  <a:round/>
                  <a:headEnd/>
                  <a:tailEnd/>
                </a:ln>
              </p:spPr>
              <p:txBody>
                <a:bodyPr/>
                <a:lstStyle/>
                <a:p>
                  <a:endParaRPr lang="en-US"/>
                </a:p>
              </p:txBody>
            </p:sp>
            <p:sp>
              <p:nvSpPr>
                <p:cNvPr id="29746" name="Line 15"/>
                <p:cNvSpPr>
                  <a:spLocks noChangeShapeType="1"/>
                </p:cNvSpPr>
                <p:nvPr/>
              </p:nvSpPr>
              <p:spPr bwMode="auto">
                <a:xfrm>
                  <a:off x="2985" y="9255"/>
                  <a:ext cx="180" cy="0"/>
                </a:xfrm>
                <a:prstGeom prst="line">
                  <a:avLst/>
                </a:prstGeom>
                <a:noFill/>
                <a:ln w="9525">
                  <a:solidFill>
                    <a:srgbClr val="000000"/>
                  </a:solidFill>
                  <a:round/>
                  <a:headEnd/>
                  <a:tailEnd/>
                </a:ln>
              </p:spPr>
              <p:txBody>
                <a:bodyPr/>
                <a:lstStyle/>
                <a:p>
                  <a:endParaRPr lang="en-US"/>
                </a:p>
              </p:txBody>
            </p:sp>
          </p:grpSp>
        </p:grpSp>
        <p:grpSp>
          <p:nvGrpSpPr>
            <p:cNvPr id="6" name="Group 16"/>
            <p:cNvGrpSpPr>
              <a:grpSpLocks/>
            </p:cNvGrpSpPr>
            <p:nvPr/>
          </p:nvGrpSpPr>
          <p:grpSpPr bwMode="auto">
            <a:xfrm>
              <a:off x="5100" y="6165"/>
              <a:ext cx="2415" cy="2610"/>
              <a:chOff x="4320" y="6165"/>
              <a:chExt cx="2415" cy="2610"/>
            </a:xfrm>
          </p:grpSpPr>
          <p:grpSp>
            <p:nvGrpSpPr>
              <p:cNvPr id="7" name="Group 17"/>
              <p:cNvGrpSpPr>
                <a:grpSpLocks/>
              </p:cNvGrpSpPr>
              <p:nvPr/>
            </p:nvGrpSpPr>
            <p:grpSpPr bwMode="auto">
              <a:xfrm>
                <a:off x="4320" y="6840"/>
                <a:ext cx="1785" cy="1260"/>
                <a:chOff x="4320" y="6840"/>
                <a:chExt cx="1785" cy="1260"/>
              </a:xfrm>
            </p:grpSpPr>
            <p:sp>
              <p:nvSpPr>
                <p:cNvPr id="29727" name="Line 18"/>
                <p:cNvSpPr>
                  <a:spLocks noChangeShapeType="1"/>
                </p:cNvSpPr>
                <p:nvPr/>
              </p:nvSpPr>
              <p:spPr bwMode="auto">
                <a:xfrm flipH="1">
                  <a:off x="4320" y="6840"/>
                  <a:ext cx="720" cy="360"/>
                </a:xfrm>
                <a:prstGeom prst="line">
                  <a:avLst/>
                </a:prstGeom>
                <a:noFill/>
                <a:ln w="9525">
                  <a:solidFill>
                    <a:srgbClr val="000000"/>
                  </a:solidFill>
                  <a:round/>
                  <a:headEnd/>
                  <a:tailEnd/>
                </a:ln>
              </p:spPr>
              <p:txBody>
                <a:bodyPr/>
                <a:lstStyle/>
                <a:p>
                  <a:endParaRPr lang="en-US"/>
                </a:p>
              </p:txBody>
            </p:sp>
            <p:sp>
              <p:nvSpPr>
                <p:cNvPr id="29728" name="Line 19"/>
                <p:cNvSpPr>
                  <a:spLocks noChangeShapeType="1"/>
                </p:cNvSpPr>
                <p:nvPr/>
              </p:nvSpPr>
              <p:spPr bwMode="auto">
                <a:xfrm>
                  <a:off x="4320" y="7200"/>
                  <a:ext cx="0" cy="540"/>
                </a:xfrm>
                <a:prstGeom prst="line">
                  <a:avLst/>
                </a:prstGeom>
                <a:noFill/>
                <a:ln w="9525">
                  <a:solidFill>
                    <a:srgbClr val="000000"/>
                  </a:solidFill>
                  <a:round/>
                  <a:headEnd/>
                  <a:tailEnd/>
                </a:ln>
              </p:spPr>
              <p:txBody>
                <a:bodyPr/>
                <a:lstStyle/>
                <a:p>
                  <a:endParaRPr lang="en-US"/>
                </a:p>
              </p:txBody>
            </p:sp>
            <p:sp>
              <p:nvSpPr>
                <p:cNvPr id="29729" name="Line 20"/>
                <p:cNvSpPr>
                  <a:spLocks noChangeShapeType="1"/>
                </p:cNvSpPr>
                <p:nvPr/>
              </p:nvSpPr>
              <p:spPr bwMode="auto">
                <a:xfrm>
                  <a:off x="4320" y="7740"/>
                  <a:ext cx="720" cy="360"/>
                </a:xfrm>
                <a:prstGeom prst="line">
                  <a:avLst/>
                </a:prstGeom>
                <a:noFill/>
                <a:ln w="9525">
                  <a:solidFill>
                    <a:srgbClr val="000000"/>
                  </a:solidFill>
                  <a:round/>
                  <a:headEnd/>
                  <a:tailEnd/>
                </a:ln>
              </p:spPr>
              <p:txBody>
                <a:bodyPr/>
                <a:lstStyle/>
                <a:p>
                  <a:endParaRPr lang="en-US"/>
                </a:p>
              </p:txBody>
            </p:sp>
            <p:sp>
              <p:nvSpPr>
                <p:cNvPr id="29730" name="Line 21"/>
                <p:cNvSpPr>
                  <a:spLocks noChangeShapeType="1"/>
                </p:cNvSpPr>
                <p:nvPr/>
              </p:nvSpPr>
              <p:spPr bwMode="auto">
                <a:xfrm flipV="1">
                  <a:off x="5040" y="7740"/>
                  <a:ext cx="720" cy="360"/>
                </a:xfrm>
                <a:prstGeom prst="line">
                  <a:avLst/>
                </a:prstGeom>
                <a:noFill/>
                <a:ln w="9525">
                  <a:solidFill>
                    <a:srgbClr val="000000"/>
                  </a:solidFill>
                  <a:round/>
                  <a:headEnd/>
                  <a:tailEnd/>
                </a:ln>
              </p:spPr>
              <p:txBody>
                <a:bodyPr/>
                <a:lstStyle/>
                <a:p>
                  <a:endParaRPr lang="en-US"/>
                </a:p>
              </p:txBody>
            </p:sp>
            <p:sp>
              <p:nvSpPr>
                <p:cNvPr id="29731" name="Line 22"/>
                <p:cNvSpPr>
                  <a:spLocks noChangeShapeType="1"/>
                </p:cNvSpPr>
                <p:nvPr/>
              </p:nvSpPr>
              <p:spPr bwMode="auto">
                <a:xfrm flipV="1">
                  <a:off x="5760" y="7200"/>
                  <a:ext cx="0" cy="540"/>
                </a:xfrm>
                <a:prstGeom prst="line">
                  <a:avLst/>
                </a:prstGeom>
                <a:noFill/>
                <a:ln w="9525">
                  <a:solidFill>
                    <a:srgbClr val="000000"/>
                  </a:solidFill>
                  <a:round/>
                  <a:headEnd/>
                  <a:tailEnd/>
                </a:ln>
              </p:spPr>
              <p:txBody>
                <a:bodyPr/>
                <a:lstStyle/>
                <a:p>
                  <a:endParaRPr lang="en-US"/>
                </a:p>
              </p:txBody>
            </p:sp>
            <p:sp>
              <p:nvSpPr>
                <p:cNvPr id="29732" name="Line 23"/>
                <p:cNvSpPr>
                  <a:spLocks noChangeShapeType="1"/>
                </p:cNvSpPr>
                <p:nvPr/>
              </p:nvSpPr>
              <p:spPr bwMode="auto">
                <a:xfrm flipH="1" flipV="1">
                  <a:off x="5040" y="6840"/>
                  <a:ext cx="720" cy="360"/>
                </a:xfrm>
                <a:prstGeom prst="line">
                  <a:avLst/>
                </a:prstGeom>
                <a:noFill/>
                <a:ln w="9525">
                  <a:solidFill>
                    <a:srgbClr val="000000"/>
                  </a:solidFill>
                  <a:round/>
                  <a:headEnd/>
                  <a:tailEnd/>
                </a:ln>
              </p:spPr>
              <p:txBody>
                <a:bodyPr/>
                <a:lstStyle/>
                <a:p>
                  <a:endParaRPr lang="en-US"/>
                </a:p>
              </p:txBody>
            </p:sp>
            <p:sp>
              <p:nvSpPr>
                <p:cNvPr id="29733" name="Oval 24"/>
                <p:cNvSpPr>
                  <a:spLocks noChangeArrowheads="1"/>
                </p:cNvSpPr>
                <p:nvPr/>
              </p:nvSpPr>
              <p:spPr bwMode="auto">
                <a:xfrm>
                  <a:off x="4680" y="7200"/>
                  <a:ext cx="720" cy="540"/>
                </a:xfrm>
                <a:prstGeom prst="ellipse">
                  <a:avLst/>
                </a:prstGeom>
                <a:solidFill>
                  <a:srgbClr val="FFFFFF"/>
                </a:solidFill>
                <a:ln w="9525">
                  <a:solidFill>
                    <a:srgbClr val="000000"/>
                  </a:solidFill>
                  <a:round/>
                  <a:headEnd/>
                  <a:tailEnd/>
                </a:ln>
              </p:spPr>
              <p:txBody>
                <a:bodyPr/>
                <a:lstStyle/>
                <a:p>
                  <a:endParaRPr lang="en-US">
                    <a:latin typeface="Calibri" pitchFamily="34" charset="0"/>
                  </a:endParaRPr>
                </a:p>
              </p:txBody>
            </p:sp>
            <p:sp>
              <p:nvSpPr>
                <p:cNvPr id="29734" name="Line 25"/>
                <p:cNvSpPr>
                  <a:spLocks noChangeShapeType="1"/>
                </p:cNvSpPr>
                <p:nvPr/>
              </p:nvSpPr>
              <p:spPr bwMode="auto">
                <a:xfrm flipV="1">
                  <a:off x="5745" y="7035"/>
                  <a:ext cx="360" cy="180"/>
                </a:xfrm>
                <a:prstGeom prst="line">
                  <a:avLst/>
                </a:prstGeom>
                <a:noFill/>
                <a:ln w="9525">
                  <a:solidFill>
                    <a:srgbClr val="000000"/>
                  </a:solidFill>
                  <a:round/>
                  <a:headEnd/>
                  <a:tailEnd/>
                </a:ln>
              </p:spPr>
              <p:txBody>
                <a:bodyPr/>
                <a:lstStyle/>
                <a:p>
                  <a:endParaRPr lang="en-US"/>
                </a:p>
              </p:txBody>
            </p:sp>
          </p:grpSp>
          <p:sp>
            <p:nvSpPr>
              <p:cNvPr id="29722" name="Line 26"/>
              <p:cNvSpPr>
                <a:spLocks noChangeShapeType="1"/>
              </p:cNvSpPr>
              <p:nvPr/>
            </p:nvSpPr>
            <p:spPr bwMode="auto">
              <a:xfrm flipV="1">
                <a:off x="5040" y="6480"/>
                <a:ext cx="0" cy="360"/>
              </a:xfrm>
              <a:prstGeom prst="line">
                <a:avLst/>
              </a:prstGeom>
              <a:noFill/>
              <a:ln w="9525">
                <a:solidFill>
                  <a:srgbClr val="000000"/>
                </a:solidFill>
                <a:round/>
                <a:headEnd/>
                <a:tailEnd/>
              </a:ln>
            </p:spPr>
            <p:txBody>
              <a:bodyPr/>
              <a:lstStyle/>
              <a:p>
                <a:endParaRPr lang="en-US"/>
              </a:p>
            </p:txBody>
          </p:sp>
          <p:sp>
            <p:nvSpPr>
              <p:cNvPr id="29723" name="Line 27"/>
              <p:cNvSpPr>
                <a:spLocks noChangeShapeType="1"/>
              </p:cNvSpPr>
              <p:nvPr/>
            </p:nvSpPr>
            <p:spPr bwMode="auto">
              <a:xfrm>
                <a:off x="5040" y="8100"/>
                <a:ext cx="0" cy="360"/>
              </a:xfrm>
              <a:prstGeom prst="line">
                <a:avLst/>
              </a:prstGeom>
              <a:noFill/>
              <a:ln w="9525">
                <a:solidFill>
                  <a:srgbClr val="000000"/>
                </a:solidFill>
                <a:round/>
                <a:headEnd/>
                <a:tailEnd/>
              </a:ln>
            </p:spPr>
            <p:txBody>
              <a:bodyPr/>
              <a:lstStyle/>
              <a:p>
                <a:endParaRPr lang="en-US"/>
              </a:p>
            </p:txBody>
          </p:sp>
          <p:sp>
            <p:nvSpPr>
              <p:cNvPr id="29724" name="Rectangle 28"/>
              <p:cNvSpPr>
                <a:spLocks noChangeArrowheads="1"/>
              </p:cNvSpPr>
              <p:nvPr/>
            </p:nvSpPr>
            <p:spPr bwMode="auto">
              <a:xfrm>
                <a:off x="4755" y="6165"/>
                <a:ext cx="720" cy="360"/>
              </a:xfrm>
              <a:prstGeom prst="rect">
                <a:avLst/>
              </a:prstGeom>
              <a:noFill/>
              <a:ln w="9525">
                <a:noFill/>
                <a:miter lim="800000"/>
                <a:headEnd/>
                <a:tailEnd/>
              </a:ln>
            </p:spPr>
            <p:txBody>
              <a:bodyPr/>
              <a:lstStyle/>
              <a:p>
                <a:pPr>
                  <a:spcAft>
                    <a:spcPts val="1000"/>
                  </a:spcAft>
                </a:pPr>
                <a:r>
                  <a:rPr lang="en-US" sz="1000">
                    <a:latin typeface="Calibri" pitchFamily="34" charset="0"/>
                  </a:rPr>
                  <a:t>OH</a:t>
                </a:r>
                <a:endParaRPr lang="en-US"/>
              </a:p>
            </p:txBody>
          </p:sp>
          <p:sp>
            <p:nvSpPr>
              <p:cNvPr id="29725" name="Rectangle 29"/>
              <p:cNvSpPr>
                <a:spLocks noChangeArrowheads="1"/>
              </p:cNvSpPr>
              <p:nvPr/>
            </p:nvSpPr>
            <p:spPr bwMode="auto">
              <a:xfrm>
                <a:off x="6015" y="6795"/>
                <a:ext cx="720" cy="360"/>
              </a:xfrm>
              <a:prstGeom prst="rect">
                <a:avLst/>
              </a:prstGeom>
              <a:noFill/>
              <a:ln w="9525">
                <a:noFill/>
                <a:miter lim="800000"/>
                <a:headEnd/>
                <a:tailEnd/>
              </a:ln>
            </p:spPr>
            <p:txBody>
              <a:bodyPr/>
              <a:lstStyle/>
              <a:p>
                <a:pPr>
                  <a:spcAft>
                    <a:spcPts val="1000"/>
                  </a:spcAft>
                </a:pPr>
                <a:r>
                  <a:rPr lang="en-US" sz="1000">
                    <a:latin typeface="Calibri" pitchFamily="34" charset="0"/>
                  </a:rPr>
                  <a:t>OH</a:t>
                </a:r>
                <a:endParaRPr lang="en-US"/>
              </a:p>
            </p:txBody>
          </p:sp>
          <p:sp>
            <p:nvSpPr>
              <p:cNvPr id="29726" name="Rectangle 30"/>
              <p:cNvSpPr>
                <a:spLocks noChangeArrowheads="1"/>
              </p:cNvSpPr>
              <p:nvPr/>
            </p:nvSpPr>
            <p:spPr bwMode="auto">
              <a:xfrm>
                <a:off x="4860" y="8415"/>
                <a:ext cx="720" cy="360"/>
              </a:xfrm>
              <a:prstGeom prst="rect">
                <a:avLst/>
              </a:prstGeom>
              <a:noFill/>
              <a:ln w="9525">
                <a:noFill/>
                <a:miter lim="800000"/>
                <a:headEnd/>
                <a:tailEnd/>
              </a:ln>
            </p:spPr>
            <p:txBody>
              <a:bodyPr/>
              <a:lstStyle/>
              <a:p>
                <a:pPr>
                  <a:spcAft>
                    <a:spcPts val="1000"/>
                  </a:spcAft>
                </a:pPr>
                <a:r>
                  <a:rPr lang="en-US" sz="1000">
                    <a:latin typeface="Calibri" pitchFamily="34" charset="0"/>
                  </a:rPr>
                  <a:t>R</a:t>
                </a:r>
                <a:endParaRPr lang="en-US"/>
              </a:p>
            </p:txBody>
          </p:sp>
        </p:grpSp>
        <p:grpSp>
          <p:nvGrpSpPr>
            <p:cNvPr id="8" name="Group 31"/>
            <p:cNvGrpSpPr>
              <a:grpSpLocks/>
            </p:cNvGrpSpPr>
            <p:nvPr/>
          </p:nvGrpSpPr>
          <p:grpSpPr bwMode="auto">
            <a:xfrm>
              <a:off x="3420" y="6390"/>
              <a:ext cx="1860" cy="810"/>
              <a:chOff x="2160" y="6495"/>
              <a:chExt cx="1860" cy="810"/>
            </a:xfrm>
          </p:grpSpPr>
          <p:sp>
            <p:nvSpPr>
              <p:cNvPr id="29706" name="Text Box 32"/>
              <p:cNvSpPr txBox="1">
                <a:spLocks noChangeArrowheads="1"/>
              </p:cNvSpPr>
              <p:nvPr/>
            </p:nvSpPr>
            <p:spPr bwMode="auto">
              <a:xfrm>
                <a:off x="3480" y="6525"/>
                <a:ext cx="540" cy="360"/>
              </a:xfrm>
              <a:prstGeom prst="rect">
                <a:avLst/>
              </a:prstGeom>
              <a:noFill/>
              <a:ln w="9525">
                <a:noFill/>
                <a:miter lim="800000"/>
                <a:headEnd/>
                <a:tailEnd/>
              </a:ln>
            </p:spPr>
            <p:txBody>
              <a:bodyPr/>
              <a:lstStyle/>
              <a:p>
                <a:pPr>
                  <a:spcAft>
                    <a:spcPts val="1000"/>
                  </a:spcAft>
                </a:pPr>
                <a:r>
                  <a:rPr lang="en-US" sz="1000">
                    <a:latin typeface="Calibri" pitchFamily="34" charset="0"/>
                  </a:rPr>
                  <a:t>C</a:t>
                </a:r>
                <a:endParaRPr lang="en-US"/>
              </a:p>
            </p:txBody>
          </p:sp>
          <p:sp>
            <p:nvSpPr>
              <p:cNvPr id="29707" name="Text Box 33"/>
              <p:cNvSpPr txBox="1">
                <a:spLocks noChangeArrowheads="1"/>
              </p:cNvSpPr>
              <p:nvPr/>
            </p:nvSpPr>
            <p:spPr bwMode="auto">
              <a:xfrm>
                <a:off x="3480" y="6945"/>
                <a:ext cx="540" cy="360"/>
              </a:xfrm>
              <a:prstGeom prst="rect">
                <a:avLst/>
              </a:prstGeom>
              <a:noFill/>
              <a:ln w="9525">
                <a:noFill/>
                <a:miter lim="800000"/>
                <a:headEnd/>
                <a:tailEnd/>
              </a:ln>
            </p:spPr>
            <p:txBody>
              <a:bodyPr/>
              <a:lstStyle/>
              <a:p>
                <a:pPr>
                  <a:spcAft>
                    <a:spcPts val="1000"/>
                  </a:spcAft>
                </a:pPr>
                <a:r>
                  <a:rPr lang="en-US" sz="1000">
                    <a:latin typeface="Calibri" pitchFamily="34" charset="0"/>
                  </a:rPr>
                  <a:t>R’</a:t>
                </a:r>
                <a:endParaRPr lang="en-US"/>
              </a:p>
            </p:txBody>
          </p:sp>
          <p:grpSp>
            <p:nvGrpSpPr>
              <p:cNvPr id="9" name="Group 34"/>
              <p:cNvGrpSpPr>
                <a:grpSpLocks/>
              </p:cNvGrpSpPr>
              <p:nvPr/>
            </p:nvGrpSpPr>
            <p:grpSpPr bwMode="auto">
              <a:xfrm>
                <a:off x="2160" y="6495"/>
                <a:ext cx="1454" cy="810"/>
                <a:chOff x="1620" y="6495"/>
                <a:chExt cx="1454" cy="810"/>
              </a:xfrm>
            </p:grpSpPr>
            <p:sp>
              <p:nvSpPr>
                <p:cNvPr id="29709" name="Text Box 35"/>
                <p:cNvSpPr txBox="1">
                  <a:spLocks noChangeArrowheads="1"/>
                </p:cNvSpPr>
                <p:nvPr/>
              </p:nvSpPr>
              <p:spPr bwMode="auto">
                <a:xfrm>
                  <a:off x="1996" y="6525"/>
                  <a:ext cx="540" cy="360"/>
                </a:xfrm>
                <a:prstGeom prst="rect">
                  <a:avLst/>
                </a:prstGeom>
                <a:noFill/>
                <a:ln w="9525">
                  <a:noFill/>
                  <a:miter lim="800000"/>
                  <a:headEnd/>
                  <a:tailEnd/>
                </a:ln>
              </p:spPr>
              <p:txBody>
                <a:bodyPr/>
                <a:lstStyle/>
                <a:p>
                  <a:endParaRPr lang="en-US"/>
                </a:p>
              </p:txBody>
            </p:sp>
            <p:sp>
              <p:nvSpPr>
                <p:cNvPr id="29710" name="Text Box 36"/>
                <p:cNvSpPr txBox="1">
                  <a:spLocks noChangeArrowheads="1"/>
                </p:cNvSpPr>
                <p:nvPr/>
              </p:nvSpPr>
              <p:spPr bwMode="auto">
                <a:xfrm>
                  <a:off x="1620" y="6495"/>
                  <a:ext cx="540" cy="360"/>
                </a:xfrm>
                <a:prstGeom prst="rect">
                  <a:avLst/>
                </a:prstGeom>
                <a:noFill/>
                <a:ln w="9525">
                  <a:noFill/>
                  <a:miter lim="800000"/>
                  <a:headEnd/>
                  <a:tailEnd/>
                </a:ln>
              </p:spPr>
              <p:txBody>
                <a:bodyPr/>
                <a:lstStyle/>
                <a:p>
                  <a:pPr>
                    <a:spcAft>
                      <a:spcPts val="1000"/>
                    </a:spcAft>
                  </a:pPr>
                  <a:r>
                    <a:rPr lang="en-US" sz="1000">
                      <a:latin typeface="Calibri" pitchFamily="34" charset="0"/>
                    </a:rPr>
                    <a:t>R</a:t>
                  </a:r>
                  <a:endParaRPr lang="en-US"/>
                </a:p>
              </p:txBody>
            </p:sp>
            <p:sp>
              <p:nvSpPr>
                <p:cNvPr id="29711" name="Text Box 37"/>
                <p:cNvSpPr txBox="1">
                  <a:spLocks noChangeArrowheads="1"/>
                </p:cNvSpPr>
                <p:nvPr/>
              </p:nvSpPr>
              <p:spPr bwMode="auto">
                <a:xfrm>
                  <a:off x="2115" y="6510"/>
                  <a:ext cx="540" cy="360"/>
                </a:xfrm>
                <a:prstGeom prst="rect">
                  <a:avLst/>
                </a:prstGeom>
                <a:noFill/>
                <a:ln w="9525">
                  <a:noFill/>
                  <a:miter lim="800000"/>
                  <a:headEnd/>
                  <a:tailEnd/>
                </a:ln>
              </p:spPr>
              <p:txBody>
                <a:bodyPr/>
                <a:lstStyle/>
                <a:p>
                  <a:pPr>
                    <a:spcAft>
                      <a:spcPts val="1000"/>
                    </a:spcAft>
                  </a:pPr>
                  <a:r>
                    <a:rPr lang="en-US" sz="1000">
                      <a:latin typeface="Calibri" pitchFamily="34" charset="0"/>
                    </a:rPr>
                    <a:t>C</a:t>
                  </a:r>
                  <a:endParaRPr lang="en-US"/>
                </a:p>
              </p:txBody>
            </p:sp>
            <p:sp>
              <p:nvSpPr>
                <p:cNvPr id="29712" name="Text Box 38"/>
                <p:cNvSpPr txBox="1">
                  <a:spLocks noChangeArrowheads="1"/>
                </p:cNvSpPr>
                <p:nvPr/>
              </p:nvSpPr>
              <p:spPr bwMode="auto">
                <a:xfrm>
                  <a:off x="2114" y="6945"/>
                  <a:ext cx="540" cy="360"/>
                </a:xfrm>
                <a:prstGeom prst="rect">
                  <a:avLst/>
                </a:prstGeom>
                <a:noFill/>
                <a:ln w="9525">
                  <a:noFill/>
                  <a:miter lim="800000"/>
                  <a:headEnd/>
                  <a:tailEnd/>
                </a:ln>
              </p:spPr>
              <p:txBody>
                <a:bodyPr/>
                <a:lstStyle/>
                <a:p>
                  <a:pPr>
                    <a:spcAft>
                      <a:spcPts val="1000"/>
                    </a:spcAft>
                  </a:pPr>
                  <a:r>
                    <a:rPr lang="en-US" sz="1000">
                      <a:latin typeface="Calibri" pitchFamily="34" charset="0"/>
                    </a:rPr>
                    <a:t>R’</a:t>
                  </a:r>
                  <a:endParaRPr lang="en-US"/>
                </a:p>
              </p:txBody>
            </p:sp>
            <p:sp>
              <p:nvSpPr>
                <p:cNvPr id="29713" name="Text Box 39"/>
                <p:cNvSpPr txBox="1">
                  <a:spLocks noChangeArrowheads="1"/>
                </p:cNvSpPr>
                <p:nvPr/>
              </p:nvSpPr>
              <p:spPr bwMode="auto">
                <a:xfrm>
                  <a:off x="2520" y="6510"/>
                  <a:ext cx="540" cy="360"/>
                </a:xfrm>
                <a:prstGeom prst="rect">
                  <a:avLst/>
                </a:prstGeom>
                <a:noFill/>
                <a:ln w="9525">
                  <a:noFill/>
                  <a:miter lim="800000"/>
                  <a:headEnd/>
                  <a:tailEnd/>
                </a:ln>
              </p:spPr>
              <p:txBody>
                <a:bodyPr/>
                <a:lstStyle/>
                <a:p>
                  <a:pPr>
                    <a:spcAft>
                      <a:spcPts val="1000"/>
                    </a:spcAft>
                  </a:pPr>
                  <a:r>
                    <a:rPr lang="en-US" sz="1000">
                      <a:latin typeface="Calibri" pitchFamily="34" charset="0"/>
                    </a:rPr>
                    <a:t>C</a:t>
                  </a:r>
                  <a:endParaRPr lang="en-US"/>
                </a:p>
              </p:txBody>
            </p:sp>
            <p:sp>
              <p:nvSpPr>
                <p:cNvPr id="29714" name="Line 40"/>
                <p:cNvSpPr>
                  <a:spLocks noChangeShapeType="1"/>
                </p:cNvSpPr>
                <p:nvPr/>
              </p:nvSpPr>
              <p:spPr bwMode="auto">
                <a:xfrm>
                  <a:off x="1980" y="6720"/>
                  <a:ext cx="180" cy="0"/>
                </a:xfrm>
                <a:prstGeom prst="line">
                  <a:avLst/>
                </a:prstGeom>
                <a:noFill/>
                <a:ln w="9525">
                  <a:solidFill>
                    <a:srgbClr val="000000"/>
                  </a:solidFill>
                  <a:round/>
                  <a:headEnd/>
                  <a:tailEnd/>
                </a:ln>
              </p:spPr>
              <p:txBody>
                <a:bodyPr/>
                <a:lstStyle/>
                <a:p>
                  <a:endParaRPr lang="en-US"/>
                </a:p>
              </p:txBody>
            </p:sp>
            <p:sp>
              <p:nvSpPr>
                <p:cNvPr id="29715" name="Line 41"/>
                <p:cNvSpPr>
                  <a:spLocks noChangeShapeType="1"/>
                </p:cNvSpPr>
                <p:nvPr/>
              </p:nvSpPr>
              <p:spPr bwMode="auto">
                <a:xfrm>
                  <a:off x="1980" y="6660"/>
                  <a:ext cx="180" cy="0"/>
                </a:xfrm>
                <a:prstGeom prst="line">
                  <a:avLst/>
                </a:prstGeom>
                <a:noFill/>
                <a:ln w="9525">
                  <a:solidFill>
                    <a:srgbClr val="000000"/>
                  </a:solidFill>
                  <a:round/>
                  <a:headEnd/>
                  <a:tailEnd/>
                </a:ln>
              </p:spPr>
              <p:txBody>
                <a:bodyPr/>
                <a:lstStyle/>
                <a:p>
                  <a:endParaRPr lang="en-US"/>
                </a:p>
              </p:txBody>
            </p:sp>
            <p:sp>
              <p:nvSpPr>
                <p:cNvPr id="29716" name="Line 42"/>
                <p:cNvSpPr>
                  <a:spLocks noChangeShapeType="1"/>
                </p:cNvSpPr>
                <p:nvPr/>
              </p:nvSpPr>
              <p:spPr bwMode="auto">
                <a:xfrm>
                  <a:off x="2310" y="6810"/>
                  <a:ext cx="0" cy="180"/>
                </a:xfrm>
                <a:prstGeom prst="line">
                  <a:avLst/>
                </a:prstGeom>
                <a:noFill/>
                <a:ln w="9525">
                  <a:solidFill>
                    <a:srgbClr val="000000"/>
                  </a:solidFill>
                  <a:round/>
                  <a:headEnd/>
                  <a:tailEnd/>
                </a:ln>
              </p:spPr>
              <p:txBody>
                <a:bodyPr/>
                <a:lstStyle/>
                <a:p>
                  <a:endParaRPr lang="en-US"/>
                </a:p>
              </p:txBody>
            </p:sp>
            <p:sp>
              <p:nvSpPr>
                <p:cNvPr id="29717" name="Line 43"/>
                <p:cNvSpPr>
                  <a:spLocks noChangeShapeType="1"/>
                </p:cNvSpPr>
                <p:nvPr/>
              </p:nvSpPr>
              <p:spPr bwMode="auto">
                <a:xfrm>
                  <a:off x="2415" y="6705"/>
                  <a:ext cx="180" cy="0"/>
                </a:xfrm>
                <a:prstGeom prst="line">
                  <a:avLst/>
                </a:prstGeom>
                <a:noFill/>
                <a:ln w="9525">
                  <a:solidFill>
                    <a:srgbClr val="000000"/>
                  </a:solidFill>
                  <a:round/>
                  <a:headEnd/>
                  <a:tailEnd/>
                </a:ln>
              </p:spPr>
              <p:txBody>
                <a:bodyPr/>
                <a:lstStyle/>
                <a:p>
                  <a:endParaRPr lang="en-US"/>
                </a:p>
              </p:txBody>
            </p:sp>
            <p:sp>
              <p:nvSpPr>
                <p:cNvPr id="29718" name="Line 44"/>
                <p:cNvSpPr>
                  <a:spLocks noChangeShapeType="1"/>
                </p:cNvSpPr>
                <p:nvPr/>
              </p:nvSpPr>
              <p:spPr bwMode="auto">
                <a:xfrm>
                  <a:off x="2835" y="6705"/>
                  <a:ext cx="180" cy="0"/>
                </a:xfrm>
                <a:prstGeom prst="line">
                  <a:avLst/>
                </a:prstGeom>
                <a:noFill/>
                <a:ln w="9525">
                  <a:solidFill>
                    <a:srgbClr val="000000"/>
                  </a:solidFill>
                  <a:round/>
                  <a:headEnd/>
                  <a:tailEnd/>
                </a:ln>
              </p:spPr>
              <p:txBody>
                <a:bodyPr/>
                <a:lstStyle/>
                <a:p>
                  <a:endParaRPr lang="en-US"/>
                </a:p>
              </p:txBody>
            </p:sp>
            <p:sp>
              <p:nvSpPr>
                <p:cNvPr id="29719" name="Text Box 45"/>
                <p:cNvSpPr txBox="1">
                  <a:spLocks noChangeArrowheads="1"/>
                </p:cNvSpPr>
                <p:nvPr/>
              </p:nvSpPr>
              <p:spPr bwMode="auto">
                <a:xfrm>
                  <a:off x="2534" y="6945"/>
                  <a:ext cx="540" cy="360"/>
                </a:xfrm>
                <a:prstGeom prst="rect">
                  <a:avLst/>
                </a:prstGeom>
                <a:noFill/>
                <a:ln w="9525">
                  <a:noFill/>
                  <a:miter lim="800000"/>
                  <a:headEnd/>
                  <a:tailEnd/>
                </a:ln>
              </p:spPr>
              <p:txBody>
                <a:bodyPr/>
                <a:lstStyle/>
                <a:p>
                  <a:pPr>
                    <a:spcAft>
                      <a:spcPts val="1000"/>
                    </a:spcAft>
                  </a:pPr>
                  <a:r>
                    <a:rPr lang="en-US" sz="1000">
                      <a:latin typeface="Calibri" pitchFamily="34" charset="0"/>
                    </a:rPr>
                    <a:t>R’</a:t>
                  </a:r>
                  <a:endParaRPr lang="en-US"/>
                </a:p>
              </p:txBody>
            </p:sp>
            <p:sp>
              <p:nvSpPr>
                <p:cNvPr id="29720" name="Line 46"/>
                <p:cNvSpPr>
                  <a:spLocks noChangeShapeType="1"/>
                </p:cNvSpPr>
                <p:nvPr/>
              </p:nvSpPr>
              <p:spPr bwMode="auto">
                <a:xfrm>
                  <a:off x="2715" y="6825"/>
                  <a:ext cx="0" cy="180"/>
                </a:xfrm>
                <a:prstGeom prst="line">
                  <a:avLst/>
                </a:prstGeom>
                <a:noFill/>
                <a:ln w="9525">
                  <a:solidFill>
                    <a:srgbClr val="000000"/>
                  </a:solidFill>
                  <a:round/>
                  <a:headEnd/>
                  <a:tailEnd/>
                </a:ln>
              </p:spPr>
              <p:txBody>
                <a:bodyPr/>
                <a:lstStyle/>
                <a:p>
                  <a:endParaRPr lang="en-US"/>
                </a:p>
              </p:txBody>
            </p:sp>
          </p:grpSp>
        </p:grpSp>
        <p:sp>
          <p:nvSpPr>
            <p:cNvPr id="29703" name="Line 47"/>
            <p:cNvSpPr>
              <a:spLocks noChangeShapeType="1"/>
            </p:cNvSpPr>
            <p:nvPr/>
          </p:nvSpPr>
          <p:spPr bwMode="auto">
            <a:xfrm>
              <a:off x="4935" y="6720"/>
              <a:ext cx="0" cy="180"/>
            </a:xfrm>
            <a:prstGeom prst="line">
              <a:avLst/>
            </a:prstGeom>
            <a:noFill/>
            <a:ln w="9525">
              <a:solidFill>
                <a:srgbClr val="000000"/>
              </a:solidFill>
              <a:round/>
              <a:headEnd/>
              <a:tailEnd/>
            </a:ln>
          </p:spPr>
          <p:txBody>
            <a:bodyPr/>
            <a:lstStyle/>
            <a:p>
              <a:endParaRPr lang="en-US"/>
            </a:p>
          </p:txBody>
        </p:sp>
        <p:sp>
          <p:nvSpPr>
            <p:cNvPr id="29704" name="Text Box 48"/>
            <p:cNvSpPr txBox="1">
              <a:spLocks noChangeArrowheads="1"/>
            </p:cNvSpPr>
            <p:nvPr/>
          </p:nvSpPr>
          <p:spPr bwMode="auto">
            <a:xfrm>
              <a:off x="3660" y="7200"/>
              <a:ext cx="1260" cy="540"/>
            </a:xfrm>
            <a:prstGeom prst="rect">
              <a:avLst/>
            </a:prstGeom>
            <a:noFill/>
            <a:ln w="9525">
              <a:noFill/>
              <a:miter lim="800000"/>
              <a:headEnd/>
              <a:tailEnd/>
            </a:ln>
          </p:spPr>
          <p:txBody>
            <a:bodyPr/>
            <a:lstStyle/>
            <a:p>
              <a:pPr algn="ctr">
                <a:spcAft>
                  <a:spcPts val="1000"/>
                </a:spcAft>
              </a:pPr>
              <a:r>
                <a:rPr lang="en-US" sz="1000">
                  <a:latin typeface="Calibri" pitchFamily="34" charset="0"/>
                </a:rPr>
                <a:t>Lignin</a:t>
              </a:r>
            </a:p>
            <a:p>
              <a:pPr algn="ctr">
                <a:spcAft>
                  <a:spcPts val="1000"/>
                </a:spcAft>
              </a:pPr>
              <a:r>
                <a:rPr lang="en-US" sz="1000">
                  <a:latin typeface="Calibri" pitchFamily="34" charset="0"/>
                </a:rPr>
                <a:t>“monomer”</a:t>
              </a:r>
              <a:endParaRPr lang="en-US"/>
            </a:p>
          </p:txBody>
        </p:sp>
        <p:sp>
          <p:nvSpPr>
            <p:cNvPr id="29705" name="Text Box 49"/>
            <p:cNvSpPr txBox="1">
              <a:spLocks noChangeArrowheads="1"/>
            </p:cNvSpPr>
            <p:nvPr/>
          </p:nvSpPr>
          <p:spPr bwMode="auto">
            <a:xfrm>
              <a:off x="6180" y="7920"/>
              <a:ext cx="1800" cy="360"/>
            </a:xfrm>
            <a:prstGeom prst="rect">
              <a:avLst/>
            </a:prstGeom>
            <a:noFill/>
            <a:ln w="9525">
              <a:noFill/>
              <a:miter lim="800000"/>
              <a:headEnd/>
              <a:tailEnd/>
            </a:ln>
          </p:spPr>
          <p:txBody>
            <a:bodyPr/>
            <a:lstStyle/>
            <a:p>
              <a:pPr algn="ctr">
                <a:spcAft>
                  <a:spcPts val="1000"/>
                </a:spcAft>
              </a:pPr>
              <a:r>
                <a:rPr lang="en-US" sz="1000">
                  <a:latin typeface="Calibri" pitchFamily="34" charset="0"/>
                </a:rPr>
                <a:t>4 - alkylcatechol</a:t>
              </a:r>
              <a:endParaRPr lang="en-US"/>
            </a:p>
          </p:txBody>
        </p:sp>
      </p:gr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3" name="Rectangle 5"/>
          <p:cNvSpPr>
            <a:spLocks noGrp="1" noChangeArrowheads="1"/>
          </p:cNvSpPr>
          <p:nvPr>
            <p:ph type="title"/>
          </p:nvPr>
        </p:nvSpPr>
        <p:spPr>
          <a:xfrm>
            <a:off x="1524000" y="228600"/>
            <a:ext cx="6172200" cy="609600"/>
          </a:xfrm>
          <a:solidFill>
            <a:schemeClr val="accent2">
              <a:lumMod val="40000"/>
              <a:lumOff val="60000"/>
            </a:schemeClr>
          </a:solidFill>
        </p:spPr>
        <p:txBody>
          <a:bodyPr rtlCol="0">
            <a:noAutofit/>
          </a:bodyPr>
          <a:lstStyle/>
          <a:p>
            <a:pPr eaLnBrk="1" fontAlgn="auto" hangingPunct="1">
              <a:spcAft>
                <a:spcPts val="0"/>
              </a:spcAft>
              <a:defRPr/>
            </a:pPr>
            <a:r>
              <a:rPr lang="en-US" sz="3200" b="1" dirty="0" err="1">
                <a:latin typeface="Times New Roman" pitchFamily="18" charset="0"/>
              </a:rPr>
              <a:t>Stoichiometry</a:t>
            </a:r>
            <a:endParaRPr lang="en-US" sz="3200" b="1" dirty="0">
              <a:latin typeface="Times New Roman" pitchFamily="18" charset="0"/>
            </a:endParaRPr>
          </a:p>
        </p:txBody>
      </p:sp>
      <p:sp>
        <p:nvSpPr>
          <p:cNvPr id="7" name="Content Placeholder 2"/>
          <p:cNvSpPr>
            <a:spLocks noGrp="1"/>
          </p:cNvSpPr>
          <p:nvPr>
            <p:ph sz="half" idx="1"/>
          </p:nvPr>
        </p:nvSpPr>
        <p:spPr>
          <a:xfrm>
            <a:off x="1524000" y="838200"/>
            <a:ext cx="6096000" cy="2895600"/>
          </a:xfrm>
          <a:solidFill>
            <a:schemeClr val="accent1">
              <a:lumMod val="60000"/>
              <a:lumOff val="40000"/>
            </a:schemeClr>
          </a:solidFill>
        </p:spPr>
        <p:txBody>
          <a:bodyPr rtlCol="0">
            <a:normAutofit fontScale="70000" lnSpcReduction="20000"/>
          </a:bodyPr>
          <a:lstStyle/>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IN" sz="2000" dirty="0" smtClean="0">
              <a:latin typeface="Times New Roman" pitchFamily="18" charset="0"/>
              <a:cs typeface="Times New Roman" pitchFamily="18" charset="0"/>
            </a:endParaRPr>
          </a:p>
          <a:p>
            <a:pPr eaLnBrk="1" fontAlgn="auto" hangingPunct="1">
              <a:spcAft>
                <a:spcPts val="0"/>
              </a:spcAft>
              <a:buFont typeface="Arial" pitchFamily="34" charset="0"/>
              <a:buNone/>
              <a:defRPr/>
            </a:pPr>
            <a:endParaRPr lang="en-IN" sz="2000" dirty="0" smtClean="0">
              <a:latin typeface="Times New Roman" pitchFamily="18" charset="0"/>
              <a:cs typeface="Times New Roman" pitchFamily="18" charset="0"/>
            </a:endParaRPr>
          </a:p>
          <a:p>
            <a:pPr eaLnBrk="1" fontAlgn="auto" hangingPunct="1">
              <a:spcAft>
                <a:spcPts val="0"/>
              </a:spcAft>
              <a:buFont typeface="Arial" pitchFamily="34" charset="0"/>
              <a:buNone/>
              <a:defRPr/>
            </a:pPr>
            <a:r>
              <a:rPr lang="en-IN" sz="2300" b="1" dirty="0" smtClean="0">
                <a:latin typeface="Times New Roman" pitchFamily="18" charset="0"/>
                <a:cs typeface="Times New Roman" pitchFamily="18" charset="0"/>
              </a:rPr>
              <a:t>Cleavage of ether bond of lignin in alkaline  solution (Lin and Lin, 2002)</a:t>
            </a:r>
            <a:endParaRPr lang="en-US" sz="2300" b="1" dirty="0">
              <a:latin typeface="Times New Roman" pitchFamily="18" charset="0"/>
              <a:cs typeface="Times New Roman" pitchFamily="18" charset="0"/>
            </a:endParaRPr>
          </a:p>
        </p:txBody>
      </p:sp>
      <p:pic>
        <p:nvPicPr>
          <p:cNvPr id="45062" name="Picture 8"/>
          <p:cNvPicPr>
            <a:picLocks noChangeAspect="1" noChangeArrowheads="1"/>
          </p:cNvPicPr>
          <p:nvPr/>
        </p:nvPicPr>
        <p:blipFill>
          <a:blip r:embed="rId2"/>
          <a:srcRect/>
          <a:stretch>
            <a:fillRect/>
          </a:stretch>
        </p:blipFill>
        <p:spPr bwMode="auto">
          <a:xfrm>
            <a:off x="2667000" y="914400"/>
            <a:ext cx="3810000" cy="2057400"/>
          </a:xfrm>
          <a:prstGeom prst="rect">
            <a:avLst/>
          </a:prstGeom>
          <a:noFill/>
          <a:ln w="9525">
            <a:noFill/>
            <a:miter lim="800000"/>
            <a:headEnd/>
            <a:tailEnd/>
          </a:ln>
        </p:spPr>
      </p:pic>
      <p:sp>
        <p:nvSpPr>
          <p:cNvPr id="9" name="Rectangle 8"/>
          <p:cNvSpPr/>
          <p:nvPr/>
        </p:nvSpPr>
        <p:spPr>
          <a:xfrm>
            <a:off x="228600" y="3733800"/>
            <a:ext cx="8610600" cy="1754188"/>
          </a:xfrm>
          <a:prstGeom prst="rect">
            <a:avLst/>
          </a:prstGeom>
          <a:solidFill>
            <a:schemeClr val="accent4">
              <a:lumMod val="60000"/>
              <a:lumOff val="40000"/>
            </a:schemeClr>
          </a:solidFill>
        </p:spPr>
        <p:txBody>
          <a:bodyPr>
            <a:spAutoFit/>
          </a:bodyPr>
          <a:lstStyle/>
          <a:p>
            <a:pPr fontAlgn="auto">
              <a:spcBef>
                <a:spcPts val="0"/>
              </a:spcBef>
              <a:spcAft>
                <a:spcPts val="0"/>
              </a:spcAft>
              <a:defRPr/>
            </a:pPr>
            <a:r>
              <a:rPr lang="en-IN" b="1" dirty="0">
                <a:latin typeface="Times New Roman" pitchFamily="18" charset="0"/>
                <a:cs typeface="Times New Roman" pitchFamily="18" charset="0"/>
              </a:rPr>
              <a:t>The cleavage of the ether bond occurs though solvolytic reactions. It can take place under acidic or alkaline conditions via different mechanisms. In the case of lignin, under acidic conditions the ether bond is converted into hydroxyl and then converted to carbonyl or carboxyl before it is finally fragmented into C3 or C2 molecules. Under alkaline conditions the mechanism is different and the end result is not fragmentation of the side chain, but separation of the aromatic rings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rtlCol="0">
            <a:normAutofit fontScale="90000"/>
          </a:bodyPr>
          <a:lstStyle/>
          <a:p>
            <a:pPr eaLnBrk="1" fontAlgn="auto" hangingPunct="1">
              <a:spcAft>
                <a:spcPts val="0"/>
              </a:spcAft>
              <a:defRPr/>
            </a:pPr>
            <a:r>
              <a:rPr lang="en-US" b="1" dirty="0" err="1" smtClean="0">
                <a:latin typeface="Times New Roman" pitchFamily="18" charset="0"/>
              </a:rPr>
              <a:t>Stoichiometry</a:t>
            </a:r>
            <a:r>
              <a:rPr lang="en-US" b="1" dirty="0" smtClean="0">
                <a:latin typeface="Times New Roman" pitchFamily="18" charset="0"/>
              </a:rPr>
              <a:t> </a:t>
            </a:r>
            <a:r>
              <a:rPr lang="en-US" dirty="0" smtClean="0"/>
              <a:t>Contd.</a:t>
            </a:r>
            <a:endParaRPr lang="en-US" dirty="0"/>
          </a:p>
        </p:txBody>
      </p:sp>
      <p:sp>
        <p:nvSpPr>
          <p:cNvPr id="3" name="Content Placeholder 2"/>
          <p:cNvSpPr>
            <a:spLocks noGrp="1"/>
          </p:cNvSpPr>
          <p:nvPr>
            <p:ph sz="half" idx="1"/>
          </p:nvPr>
        </p:nvSpPr>
        <p:spPr>
          <a:xfrm>
            <a:off x="457200" y="838200"/>
            <a:ext cx="4038600" cy="6019800"/>
          </a:xfrm>
          <a:solidFill>
            <a:schemeClr val="accent1">
              <a:lumMod val="60000"/>
              <a:lumOff val="40000"/>
            </a:schemeClr>
          </a:solidFill>
        </p:spPr>
        <p:txBody>
          <a:bodyPr rtlCol="0">
            <a:normAutofit fontScale="55000" lnSpcReduction="20000"/>
          </a:bodyPr>
          <a:lstStyle/>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IN" sz="2000" dirty="0" smtClean="0">
              <a:latin typeface="Times New Roman" pitchFamily="18" charset="0"/>
              <a:cs typeface="Times New Roman" pitchFamily="18" charset="0"/>
            </a:endParaRPr>
          </a:p>
          <a:p>
            <a:pPr eaLnBrk="1" fontAlgn="auto" hangingPunct="1">
              <a:spcAft>
                <a:spcPts val="0"/>
              </a:spcAft>
              <a:defRPr/>
            </a:pPr>
            <a:endParaRPr lang="en-IN" sz="2000" dirty="0" smtClean="0"/>
          </a:p>
          <a:p>
            <a:pPr eaLnBrk="1" fontAlgn="auto" hangingPunct="1">
              <a:spcAft>
                <a:spcPts val="0"/>
              </a:spcAft>
              <a:defRPr/>
            </a:pPr>
            <a:endParaRPr lang="en-IN" sz="2000" dirty="0" smtClean="0"/>
          </a:p>
          <a:p>
            <a:pPr eaLnBrk="1" fontAlgn="auto" hangingPunct="1">
              <a:spcAft>
                <a:spcPts val="0"/>
              </a:spcAft>
              <a:defRPr/>
            </a:pPr>
            <a:endParaRPr lang="en-IN" sz="2000" dirty="0" smtClean="0"/>
          </a:p>
          <a:p>
            <a:pPr eaLnBrk="1" fontAlgn="auto" hangingPunct="1">
              <a:spcAft>
                <a:spcPts val="0"/>
              </a:spcAft>
              <a:defRPr/>
            </a:pPr>
            <a:endParaRPr lang="en-IN" sz="2000" dirty="0" smtClean="0"/>
          </a:p>
          <a:p>
            <a:pPr eaLnBrk="1" fontAlgn="auto" hangingPunct="1">
              <a:spcAft>
                <a:spcPts val="0"/>
              </a:spcAft>
              <a:defRPr/>
            </a:pPr>
            <a:endParaRPr lang="en-IN" sz="2000" dirty="0" smtClean="0"/>
          </a:p>
          <a:p>
            <a:pPr eaLnBrk="1" fontAlgn="auto" hangingPunct="1">
              <a:spcAft>
                <a:spcPts val="0"/>
              </a:spcAft>
              <a:defRPr/>
            </a:pPr>
            <a:endParaRPr lang="en-IN" sz="2000" dirty="0" smtClean="0"/>
          </a:p>
          <a:p>
            <a:pPr eaLnBrk="1" fontAlgn="auto" hangingPunct="1">
              <a:spcAft>
                <a:spcPts val="0"/>
              </a:spcAft>
              <a:defRPr/>
            </a:pPr>
            <a:endParaRPr lang="en-IN" sz="2000" dirty="0" smtClean="0"/>
          </a:p>
          <a:p>
            <a:pPr eaLnBrk="1" fontAlgn="auto" hangingPunct="1">
              <a:spcAft>
                <a:spcPts val="0"/>
              </a:spcAft>
              <a:defRPr/>
            </a:pPr>
            <a:endParaRPr lang="en-IN" sz="2000" dirty="0" smtClean="0"/>
          </a:p>
          <a:p>
            <a:pPr eaLnBrk="1" fontAlgn="auto" hangingPunct="1">
              <a:spcAft>
                <a:spcPts val="0"/>
              </a:spcAft>
              <a:defRPr/>
            </a:pPr>
            <a:endParaRPr lang="en-IN" sz="2000" dirty="0" smtClean="0"/>
          </a:p>
          <a:p>
            <a:pPr eaLnBrk="1" fontAlgn="auto" hangingPunct="1">
              <a:spcAft>
                <a:spcPts val="0"/>
              </a:spcAft>
              <a:defRPr/>
            </a:pPr>
            <a:endParaRPr lang="en-IN" sz="2000" dirty="0" smtClean="0"/>
          </a:p>
          <a:p>
            <a:pPr eaLnBrk="1" fontAlgn="auto" hangingPunct="1">
              <a:spcAft>
                <a:spcPts val="0"/>
              </a:spcAft>
              <a:defRPr/>
            </a:pPr>
            <a:endParaRPr lang="en-IN" sz="2000" dirty="0" smtClean="0"/>
          </a:p>
          <a:p>
            <a:pPr eaLnBrk="1" fontAlgn="auto" hangingPunct="1">
              <a:spcAft>
                <a:spcPts val="0"/>
              </a:spcAft>
              <a:defRPr/>
            </a:pPr>
            <a:r>
              <a:rPr lang="en-IN" sz="2900" dirty="0" smtClean="0"/>
              <a:t>Cellulose hydrolysis in alkaline media (</a:t>
            </a:r>
            <a:r>
              <a:rPr lang="en-IN" sz="2900" dirty="0" err="1" smtClean="0"/>
              <a:t>Krassig</a:t>
            </a:r>
            <a:r>
              <a:rPr lang="en-IN" sz="2900" dirty="0" smtClean="0"/>
              <a:t> and Schurz, 2002)</a:t>
            </a:r>
          </a:p>
          <a:p>
            <a:pPr eaLnBrk="1" fontAlgn="auto" hangingPunct="1">
              <a:spcAft>
                <a:spcPts val="0"/>
              </a:spcAft>
              <a:defRPr/>
            </a:pPr>
            <a:r>
              <a:rPr lang="en-IN" sz="2900" b="1" dirty="0" smtClean="0"/>
              <a:t>The mechanism most probably involves the intermediate formation of 1,2-anhydro configuration which is a type of </a:t>
            </a:r>
            <a:r>
              <a:rPr lang="en-IN" sz="2900" b="1" dirty="0" err="1" smtClean="0"/>
              <a:t>epoxide</a:t>
            </a:r>
            <a:r>
              <a:rPr lang="en-IN" sz="2900" b="1" dirty="0" smtClean="0"/>
              <a:t> that, due to the ring that is formed between the two carbon atoms and oxygen, allows via the S</a:t>
            </a:r>
            <a:r>
              <a:rPr lang="en-IN" sz="2900" b="1" baseline="-25000" dirty="0" smtClean="0"/>
              <a:t>N</a:t>
            </a:r>
            <a:r>
              <a:rPr lang="en-IN" sz="2900" b="1" dirty="0" smtClean="0"/>
              <a:t>2 mechanism the </a:t>
            </a:r>
            <a:r>
              <a:rPr lang="en-IN" sz="2900" b="1" dirty="0" err="1" smtClean="0"/>
              <a:t>nucleophilic</a:t>
            </a:r>
            <a:r>
              <a:rPr lang="en-IN" sz="2900" b="1" dirty="0" smtClean="0"/>
              <a:t> substitution of hydrogen (Solomon, 1988). Where S</a:t>
            </a:r>
            <a:r>
              <a:rPr lang="en-IN" sz="2900" b="1" baseline="-25000" dirty="0" smtClean="0"/>
              <a:t>N</a:t>
            </a:r>
            <a:r>
              <a:rPr lang="en-IN" sz="2900" b="1" dirty="0" smtClean="0"/>
              <a:t>2 indicates    substitution, </a:t>
            </a:r>
            <a:r>
              <a:rPr lang="en-IN" sz="2900" b="1" dirty="0" err="1" smtClean="0"/>
              <a:t>nucleophilic</a:t>
            </a:r>
            <a:r>
              <a:rPr lang="en-IN" sz="2900" b="1" dirty="0" smtClean="0"/>
              <a:t>,    bimolecular reaction</a:t>
            </a:r>
            <a:r>
              <a:rPr lang="en-IN" sz="2900" dirty="0" smtClean="0"/>
              <a:t>,</a:t>
            </a:r>
            <a:endParaRPr lang="en-IN" sz="2900" dirty="0" smtClean="0">
              <a:latin typeface="Times New Roman" pitchFamily="18" charset="0"/>
              <a:cs typeface="Times New Roman" pitchFamily="18" charset="0"/>
            </a:endParaRPr>
          </a:p>
        </p:txBody>
      </p:sp>
      <p:sp>
        <p:nvSpPr>
          <p:cNvPr id="4" name="Content Placeholder 3"/>
          <p:cNvSpPr>
            <a:spLocks noGrp="1"/>
          </p:cNvSpPr>
          <p:nvPr>
            <p:ph sz="half" idx="2"/>
          </p:nvPr>
        </p:nvSpPr>
        <p:spPr>
          <a:xfrm>
            <a:off x="4648200" y="838200"/>
            <a:ext cx="4038600" cy="6019800"/>
          </a:xfrm>
          <a:solidFill>
            <a:schemeClr val="accent2">
              <a:lumMod val="60000"/>
              <a:lumOff val="40000"/>
            </a:schemeClr>
          </a:solidFill>
        </p:spPr>
        <p:txBody>
          <a:bodyPr rtlCol="0">
            <a:normAutofit fontScale="55000" lnSpcReduction="20000"/>
          </a:bodyPr>
          <a:lstStyle/>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IN" sz="2000" dirty="0" smtClean="0">
              <a:latin typeface="Times New Roman" pitchFamily="18" charset="0"/>
              <a:cs typeface="Times New Roman" pitchFamily="18" charset="0"/>
            </a:endParaRPr>
          </a:p>
          <a:p>
            <a:pPr eaLnBrk="1" fontAlgn="auto" hangingPunct="1">
              <a:spcAft>
                <a:spcPts val="0"/>
              </a:spcAft>
              <a:buFont typeface="Arial" pitchFamily="34" charset="0"/>
              <a:buNone/>
              <a:defRPr/>
            </a:pPr>
            <a:endParaRPr lang="en-IN" sz="2000" dirty="0" smtClean="0">
              <a:latin typeface="Times New Roman" pitchFamily="18" charset="0"/>
              <a:cs typeface="Times New Roman" pitchFamily="18" charset="0"/>
            </a:endParaRPr>
          </a:p>
          <a:p>
            <a:pPr eaLnBrk="1" fontAlgn="auto" hangingPunct="1">
              <a:spcAft>
                <a:spcPts val="0"/>
              </a:spcAft>
              <a:buFont typeface="Arial" pitchFamily="34" charset="0"/>
              <a:buNone/>
              <a:defRPr/>
            </a:pPr>
            <a:endParaRPr lang="en-IN" sz="2000" dirty="0" smtClean="0">
              <a:latin typeface="Times New Roman" pitchFamily="18" charset="0"/>
              <a:cs typeface="Times New Roman" pitchFamily="18" charset="0"/>
            </a:endParaRPr>
          </a:p>
          <a:p>
            <a:pPr eaLnBrk="1" fontAlgn="auto" hangingPunct="1">
              <a:spcAft>
                <a:spcPts val="0"/>
              </a:spcAft>
              <a:buFont typeface="Arial" pitchFamily="34" charset="0"/>
              <a:buNone/>
              <a:defRPr/>
            </a:pPr>
            <a:endParaRPr lang="en-IN" sz="2000" dirty="0" smtClean="0">
              <a:latin typeface="Times New Roman" pitchFamily="18" charset="0"/>
              <a:cs typeface="Times New Roman" pitchFamily="18" charset="0"/>
            </a:endParaRPr>
          </a:p>
          <a:p>
            <a:pPr eaLnBrk="1" fontAlgn="auto" hangingPunct="1">
              <a:spcAft>
                <a:spcPts val="0"/>
              </a:spcAft>
              <a:buFont typeface="Arial" pitchFamily="34" charset="0"/>
              <a:buNone/>
              <a:defRPr/>
            </a:pPr>
            <a:endParaRPr lang="en-IN" sz="2000" dirty="0" smtClean="0">
              <a:latin typeface="Times New Roman" pitchFamily="18" charset="0"/>
              <a:cs typeface="Times New Roman" pitchFamily="18" charset="0"/>
            </a:endParaRPr>
          </a:p>
          <a:p>
            <a:pPr eaLnBrk="1" fontAlgn="auto" hangingPunct="1">
              <a:spcAft>
                <a:spcPts val="0"/>
              </a:spcAft>
              <a:buFont typeface="Arial" pitchFamily="34" charset="0"/>
              <a:buNone/>
              <a:defRPr/>
            </a:pPr>
            <a:endParaRPr lang="en-IN" sz="2000" dirty="0" smtClean="0">
              <a:latin typeface="Times New Roman" pitchFamily="18" charset="0"/>
              <a:cs typeface="Times New Roman" pitchFamily="18" charset="0"/>
            </a:endParaRPr>
          </a:p>
          <a:p>
            <a:pPr eaLnBrk="1" fontAlgn="auto" hangingPunct="1">
              <a:spcAft>
                <a:spcPts val="0"/>
              </a:spcAft>
              <a:buFont typeface="Arial" pitchFamily="34" charset="0"/>
              <a:buNone/>
              <a:defRPr/>
            </a:pPr>
            <a:endParaRPr lang="en-IN" sz="2000" dirty="0" smtClean="0">
              <a:latin typeface="Times New Roman" pitchFamily="18" charset="0"/>
              <a:cs typeface="Times New Roman" pitchFamily="18" charset="0"/>
            </a:endParaRPr>
          </a:p>
          <a:p>
            <a:pPr eaLnBrk="1" fontAlgn="auto" hangingPunct="1">
              <a:spcAft>
                <a:spcPts val="0"/>
              </a:spcAft>
              <a:buFont typeface="Arial" pitchFamily="34" charset="0"/>
              <a:buNone/>
              <a:defRPr/>
            </a:pPr>
            <a:endParaRPr lang="en-IN" sz="2000" dirty="0" smtClean="0">
              <a:latin typeface="Times New Roman" pitchFamily="18" charset="0"/>
              <a:cs typeface="Times New Roman" pitchFamily="18" charset="0"/>
            </a:endParaRPr>
          </a:p>
          <a:p>
            <a:pPr eaLnBrk="1" fontAlgn="auto" hangingPunct="1">
              <a:spcAft>
                <a:spcPts val="0"/>
              </a:spcAft>
              <a:buFont typeface="Arial" pitchFamily="34" charset="0"/>
              <a:buNone/>
              <a:defRPr/>
            </a:pPr>
            <a:endParaRPr lang="en-IN" sz="2600" dirty="0" smtClean="0">
              <a:latin typeface="Times New Roman" pitchFamily="18" charset="0"/>
              <a:cs typeface="Times New Roman" pitchFamily="18" charset="0"/>
            </a:endParaRPr>
          </a:p>
          <a:p>
            <a:pPr eaLnBrk="1" fontAlgn="auto" hangingPunct="1">
              <a:spcAft>
                <a:spcPts val="0"/>
              </a:spcAft>
              <a:buFont typeface="Arial" pitchFamily="34" charset="0"/>
              <a:buNone/>
              <a:defRPr/>
            </a:pPr>
            <a:endParaRPr lang="en-IN" sz="2900" dirty="0" smtClean="0">
              <a:latin typeface="Times New Roman" pitchFamily="18" charset="0"/>
              <a:cs typeface="Times New Roman" pitchFamily="18" charset="0"/>
            </a:endParaRPr>
          </a:p>
          <a:p>
            <a:pPr eaLnBrk="1" fontAlgn="auto" hangingPunct="1">
              <a:spcAft>
                <a:spcPts val="0"/>
              </a:spcAft>
              <a:buFont typeface="Arial" pitchFamily="34" charset="0"/>
              <a:buNone/>
              <a:defRPr/>
            </a:pPr>
            <a:endParaRPr lang="en-IN" sz="2900" dirty="0" smtClean="0">
              <a:latin typeface="Times New Roman" pitchFamily="18" charset="0"/>
              <a:cs typeface="Times New Roman" pitchFamily="18" charset="0"/>
            </a:endParaRPr>
          </a:p>
          <a:p>
            <a:pPr eaLnBrk="1" fontAlgn="auto" hangingPunct="1">
              <a:spcAft>
                <a:spcPts val="0"/>
              </a:spcAft>
              <a:buFont typeface="Arial" pitchFamily="34" charset="0"/>
              <a:buNone/>
              <a:defRPr/>
            </a:pPr>
            <a:r>
              <a:rPr lang="en-IN" sz="2900" dirty="0" smtClean="0">
                <a:latin typeface="Times New Roman" pitchFamily="18" charset="0"/>
                <a:cs typeface="Times New Roman" pitchFamily="18" charset="0"/>
              </a:rPr>
              <a:t>Hydrolysis of cellulose in acidic media (</a:t>
            </a:r>
            <a:r>
              <a:rPr lang="en-IN" sz="2900" dirty="0" err="1" smtClean="0">
                <a:latin typeface="Times New Roman" pitchFamily="18" charset="0"/>
                <a:cs typeface="Times New Roman" pitchFamily="18" charset="0"/>
              </a:rPr>
              <a:t>Krassig</a:t>
            </a:r>
            <a:r>
              <a:rPr lang="en-IN" sz="2900" dirty="0" smtClean="0">
                <a:latin typeface="Times New Roman" pitchFamily="18" charset="0"/>
                <a:cs typeface="Times New Roman" pitchFamily="18" charset="0"/>
              </a:rPr>
              <a:t> and Schurz, 2002)</a:t>
            </a:r>
          </a:p>
          <a:p>
            <a:pPr eaLnBrk="1" fontAlgn="auto" hangingPunct="1">
              <a:spcAft>
                <a:spcPts val="0"/>
              </a:spcAft>
              <a:buFont typeface="Arial" pitchFamily="34" charset="0"/>
              <a:buNone/>
              <a:defRPr/>
            </a:pPr>
            <a:endParaRPr lang="en-IN" sz="2400" b="1" dirty="0" smtClean="0"/>
          </a:p>
          <a:p>
            <a:pPr eaLnBrk="1" fontAlgn="auto" hangingPunct="1">
              <a:spcAft>
                <a:spcPts val="0"/>
              </a:spcAft>
              <a:buFont typeface="Arial" pitchFamily="34" charset="0"/>
              <a:buNone/>
              <a:defRPr/>
            </a:pPr>
            <a:r>
              <a:rPr lang="en-IN" sz="2900" b="1" dirty="0" smtClean="0"/>
              <a:t>When acidic media are used, the acid acts as a catalyst </a:t>
            </a:r>
            <a:r>
              <a:rPr lang="en-IN" sz="2900" b="1" dirty="0" err="1" smtClean="0"/>
              <a:t>protonating</a:t>
            </a:r>
            <a:r>
              <a:rPr lang="en-IN" sz="2900" b="1" dirty="0" smtClean="0"/>
              <a:t> the oxygen atom. The charged group leaves the polymer chain and is replaced by the hydroxyl group of water</a:t>
            </a:r>
            <a:r>
              <a:rPr lang="en-IN" sz="2400" b="1" dirty="0" smtClean="0"/>
              <a:t>.</a:t>
            </a:r>
            <a:endParaRPr lang="en-US" sz="2400" b="1" dirty="0" smtClean="0">
              <a:latin typeface="Times New Roman" pitchFamily="18" charset="0"/>
              <a:cs typeface="Times New Roman" pitchFamily="18" charset="0"/>
            </a:endParaRPr>
          </a:p>
        </p:txBody>
      </p:sp>
      <p:pic>
        <p:nvPicPr>
          <p:cNvPr id="46085" name="Picture 9"/>
          <p:cNvPicPr>
            <a:picLocks noChangeAspect="1" noChangeArrowheads="1"/>
          </p:cNvPicPr>
          <p:nvPr/>
        </p:nvPicPr>
        <p:blipFill>
          <a:blip r:embed="rId2"/>
          <a:srcRect/>
          <a:stretch>
            <a:fillRect/>
          </a:stretch>
        </p:blipFill>
        <p:spPr bwMode="auto">
          <a:xfrm>
            <a:off x="5181600" y="990600"/>
            <a:ext cx="2971800" cy="3019425"/>
          </a:xfrm>
          <a:prstGeom prst="rect">
            <a:avLst/>
          </a:prstGeom>
          <a:noFill/>
          <a:ln w="9525">
            <a:noFill/>
            <a:miter lim="800000"/>
            <a:headEnd/>
            <a:tailEnd/>
          </a:ln>
        </p:spPr>
      </p:pic>
      <p:pic>
        <p:nvPicPr>
          <p:cNvPr id="46086" name="Picture 10"/>
          <p:cNvPicPr>
            <a:picLocks noChangeAspect="1" noChangeArrowheads="1"/>
          </p:cNvPicPr>
          <p:nvPr/>
        </p:nvPicPr>
        <p:blipFill>
          <a:blip r:embed="rId3"/>
          <a:srcRect/>
          <a:stretch>
            <a:fillRect/>
          </a:stretch>
        </p:blipFill>
        <p:spPr bwMode="auto">
          <a:xfrm>
            <a:off x="685800" y="990600"/>
            <a:ext cx="3581400" cy="3057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s"/>
          <p:cNvPicPr>
            <a:picLocks noChangeAspect="1" noChangeArrowheads="1"/>
          </p:cNvPicPr>
          <p:nvPr/>
        </p:nvPicPr>
        <p:blipFill>
          <a:blip r:embed="rId2" cstate="print"/>
          <a:srcRect/>
          <a:stretch>
            <a:fillRect/>
          </a:stretch>
        </p:blipFill>
        <p:spPr bwMode="auto">
          <a:xfrm>
            <a:off x="990600" y="1219200"/>
            <a:ext cx="6934200" cy="3124200"/>
          </a:xfrm>
          <a:prstGeom prst="rect">
            <a:avLst/>
          </a:prstGeom>
          <a:ln>
            <a:headEnd/>
            <a:tailEnd/>
          </a:ln>
        </p:spPr>
        <p:style>
          <a:lnRef idx="2">
            <a:schemeClr val="accent4"/>
          </a:lnRef>
          <a:fillRef idx="1">
            <a:schemeClr val="lt1"/>
          </a:fillRef>
          <a:effectRef idx="0">
            <a:schemeClr val="accent4"/>
          </a:effectRef>
          <a:fontRef idx="minor">
            <a:schemeClr val="dk1"/>
          </a:fontRef>
        </p:style>
      </p:pic>
      <p:sp>
        <p:nvSpPr>
          <p:cNvPr id="3" name="TextBox 2"/>
          <p:cNvSpPr txBox="1"/>
          <p:nvPr/>
        </p:nvSpPr>
        <p:spPr>
          <a:xfrm>
            <a:off x="457200" y="228600"/>
            <a:ext cx="7924800" cy="830997"/>
          </a:xfrm>
          <a:prstGeom prst="rect">
            <a:avLst/>
          </a:prstGeom>
          <a:gradFill>
            <a:gsLst>
              <a:gs pos="0">
                <a:srgbClr val="99FFCC">
                  <a:alpha val="54902"/>
                </a:srgbClr>
              </a:gs>
              <a:gs pos="50000">
                <a:schemeClr val="accent1">
                  <a:tint val="44500"/>
                  <a:satMod val="160000"/>
                </a:schemeClr>
              </a:gs>
              <a:gs pos="100000">
                <a:schemeClr val="accent1">
                  <a:tint val="23500"/>
                  <a:satMod val="160000"/>
                </a:schemeClr>
              </a:gs>
            </a:gsLst>
            <a:lin ang="5400000" scaled="0"/>
          </a:gradFill>
          <a:ln>
            <a:solidFill>
              <a:srgbClr val="000099"/>
            </a:solidFill>
          </a:ln>
        </p:spPr>
        <p:txBody>
          <a:bodyPr wrap="square" rtlCol="0">
            <a:spAutoFit/>
          </a:bodyPr>
          <a:lstStyle/>
          <a:p>
            <a:pPr algn="ctr"/>
            <a:r>
              <a:rPr lang="en-US" sz="2400" b="1" dirty="0" err="1" smtClean="0">
                <a:solidFill>
                  <a:srgbClr val="FF0000"/>
                </a:solidFill>
              </a:rPr>
              <a:t>Xylitol</a:t>
            </a:r>
            <a:r>
              <a:rPr lang="en-US" sz="2400" b="1" dirty="0" smtClean="0">
                <a:solidFill>
                  <a:srgbClr val="FF0000"/>
                </a:solidFill>
              </a:rPr>
              <a:t> From </a:t>
            </a:r>
            <a:r>
              <a:rPr lang="en-US" sz="2400" b="1" dirty="0" err="1" smtClean="0">
                <a:solidFill>
                  <a:srgbClr val="FF0000"/>
                </a:solidFill>
              </a:rPr>
              <a:t>Xylan</a:t>
            </a:r>
            <a:r>
              <a:rPr lang="en-US" sz="2400" b="1" dirty="0" smtClean="0">
                <a:solidFill>
                  <a:srgbClr val="FF0000"/>
                </a:solidFill>
              </a:rPr>
              <a:t> present in the Complex </a:t>
            </a:r>
            <a:r>
              <a:rPr lang="en-US" sz="2400" b="1" dirty="0" err="1" smtClean="0">
                <a:solidFill>
                  <a:srgbClr val="FF0000"/>
                </a:solidFill>
              </a:rPr>
              <a:t>heteropolymer</a:t>
            </a:r>
            <a:r>
              <a:rPr lang="en-US" sz="2400" b="1" dirty="0" smtClean="0">
                <a:solidFill>
                  <a:srgbClr val="FF0000"/>
                </a:solidFill>
              </a:rPr>
              <a:t> </a:t>
            </a:r>
            <a:r>
              <a:rPr lang="en-US" sz="2400" b="1" dirty="0" err="1" smtClean="0">
                <a:solidFill>
                  <a:srgbClr val="FF0000"/>
                </a:solidFill>
              </a:rPr>
              <a:t>Hemicellulose</a:t>
            </a:r>
            <a:endParaRPr lang="en-US" sz="2400" b="1" dirty="0">
              <a:solidFill>
                <a:srgbClr val="FF0000"/>
              </a:solidFill>
            </a:endParaRPr>
          </a:p>
        </p:txBody>
      </p:sp>
      <p:sp>
        <p:nvSpPr>
          <p:cNvPr id="8" name="TextBox 7"/>
          <p:cNvSpPr txBox="1"/>
          <p:nvPr/>
        </p:nvSpPr>
        <p:spPr>
          <a:xfrm>
            <a:off x="1219200" y="4495801"/>
            <a:ext cx="6400800" cy="1200329"/>
          </a:xfrm>
          <a:prstGeom prst="rect">
            <a:avLst/>
          </a:prstGeom>
          <a:noFill/>
          <a:ln>
            <a:solidFill>
              <a:srgbClr val="0033CC"/>
            </a:solidFill>
          </a:ln>
        </p:spPr>
        <p:txBody>
          <a:bodyPr wrap="square" rtlCol="0">
            <a:spAutoFit/>
          </a:bodyPr>
          <a:lstStyle/>
          <a:p>
            <a:pPr algn="just"/>
            <a:r>
              <a:rPr lang="en-US" b="1" dirty="0" err="1" smtClean="0">
                <a:solidFill>
                  <a:srgbClr val="000066"/>
                </a:solidFill>
              </a:rPr>
              <a:t>Hemicellulose</a:t>
            </a:r>
            <a:r>
              <a:rPr lang="en-US" b="1" dirty="0" smtClean="0">
                <a:solidFill>
                  <a:srgbClr val="000066"/>
                </a:solidFill>
              </a:rPr>
              <a:t> can be </a:t>
            </a:r>
            <a:r>
              <a:rPr lang="en-US" b="1" dirty="0" err="1" smtClean="0">
                <a:solidFill>
                  <a:srgbClr val="000066"/>
                </a:solidFill>
              </a:rPr>
              <a:t>hydrolysed</a:t>
            </a:r>
            <a:r>
              <a:rPr lang="en-US" b="1" dirty="0" smtClean="0">
                <a:solidFill>
                  <a:srgbClr val="000066"/>
                </a:solidFill>
              </a:rPr>
              <a:t> by addition of water in suitable condition to obtain different sugars present in polymer. </a:t>
            </a:r>
          </a:p>
          <a:p>
            <a:pPr algn="just"/>
            <a:r>
              <a:rPr lang="en-US" b="1" dirty="0" smtClean="0">
                <a:solidFill>
                  <a:srgbClr val="C00000"/>
                </a:solidFill>
              </a:rPr>
              <a:t>(C</a:t>
            </a:r>
            <a:r>
              <a:rPr lang="en-US" b="1" baseline="-25000" dirty="0" smtClean="0">
                <a:solidFill>
                  <a:srgbClr val="C00000"/>
                </a:solidFill>
              </a:rPr>
              <a:t>5</a:t>
            </a:r>
            <a:r>
              <a:rPr lang="en-US" b="1" dirty="0" smtClean="0">
                <a:solidFill>
                  <a:srgbClr val="C00000"/>
                </a:solidFill>
              </a:rPr>
              <a:t>H</a:t>
            </a:r>
            <a:r>
              <a:rPr lang="en-US" b="1" baseline="-25000" dirty="0" smtClean="0">
                <a:solidFill>
                  <a:srgbClr val="C00000"/>
                </a:solidFill>
              </a:rPr>
              <a:t>8</a:t>
            </a:r>
            <a:r>
              <a:rPr lang="en-US" b="1" dirty="0" smtClean="0">
                <a:solidFill>
                  <a:srgbClr val="C00000"/>
                </a:solidFill>
              </a:rPr>
              <a:t>O</a:t>
            </a:r>
            <a:r>
              <a:rPr lang="en-US" b="1" baseline="-25000" dirty="0" smtClean="0">
                <a:solidFill>
                  <a:srgbClr val="C00000"/>
                </a:solidFill>
              </a:rPr>
              <a:t>4</a:t>
            </a:r>
            <a:r>
              <a:rPr lang="en-US" b="1" dirty="0" smtClean="0">
                <a:solidFill>
                  <a:srgbClr val="C00000"/>
                </a:solidFill>
              </a:rPr>
              <a:t>)</a:t>
            </a:r>
            <a:r>
              <a:rPr lang="en-US" b="1" baseline="-25000" dirty="0" smtClean="0">
                <a:solidFill>
                  <a:srgbClr val="C00000"/>
                </a:solidFill>
              </a:rPr>
              <a:t>n</a:t>
            </a:r>
            <a:r>
              <a:rPr lang="en-US" b="1" dirty="0" smtClean="0">
                <a:solidFill>
                  <a:srgbClr val="C00000"/>
                </a:solidFill>
              </a:rPr>
              <a:t> + nH</a:t>
            </a:r>
            <a:r>
              <a:rPr lang="en-US" b="1" baseline="-25000" dirty="0" smtClean="0">
                <a:solidFill>
                  <a:srgbClr val="C00000"/>
                </a:solidFill>
              </a:rPr>
              <a:t>2</a:t>
            </a:r>
            <a:r>
              <a:rPr lang="en-US" b="1" dirty="0" smtClean="0">
                <a:solidFill>
                  <a:srgbClr val="C00000"/>
                </a:solidFill>
              </a:rPr>
              <a:t>O                    nC</a:t>
            </a:r>
            <a:r>
              <a:rPr lang="en-US" b="1" baseline="-25000" dirty="0" smtClean="0">
                <a:solidFill>
                  <a:srgbClr val="C00000"/>
                </a:solidFill>
              </a:rPr>
              <a:t>5</a:t>
            </a:r>
            <a:r>
              <a:rPr lang="en-US" b="1" dirty="0" smtClean="0">
                <a:solidFill>
                  <a:srgbClr val="C00000"/>
                </a:solidFill>
              </a:rPr>
              <a:t>H</a:t>
            </a:r>
            <a:r>
              <a:rPr lang="en-US" b="1" baseline="-25000" dirty="0" smtClean="0">
                <a:solidFill>
                  <a:srgbClr val="C00000"/>
                </a:solidFill>
              </a:rPr>
              <a:t>10</a:t>
            </a:r>
            <a:r>
              <a:rPr lang="en-US" b="1" dirty="0" smtClean="0">
                <a:solidFill>
                  <a:srgbClr val="C00000"/>
                </a:solidFill>
              </a:rPr>
              <a:t>O</a:t>
            </a:r>
            <a:r>
              <a:rPr lang="en-US" b="1" baseline="-25000" dirty="0" smtClean="0">
                <a:solidFill>
                  <a:srgbClr val="C00000"/>
                </a:solidFill>
              </a:rPr>
              <a:t>5</a:t>
            </a:r>
            <a:endParaRPr lang="en-US" b="1" dirty="0">
              <a:solidFill>
                <a:srgbClr val="000066"/>
              </a:solidFill>
            </a:endParaRPr>
          </a:p>
        </p:txBody>
      </p:sp>
      <p:cxnSp>
        <p:nvCxnSpPr>
          <p:cNvPr id="5" name="Straight Arrow Connector 4"/>
          <p:cNvCxnSpPr/>
          <p:nvPr/>
        </p:nvCxnSpPr>
        <p:spPr>
          <a:xfrm>
            <a:off x="3124200" y="5257800"/>
            <a:ext cx="6858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4"/>
          <p:cNvSpPr>
            <a:spLocks noGrp="1" noChangeArrowheads="1"/>
          </p:cNvSpPr>
          <p:nvPr>
            <p:ph type="title" idx="4294967295"/>
          </p:nvPr>
        </p:nvSpPr>
        <p:spPr>
          <a:xfrm>
            <a:off x="457200" y="0"/>
            <a:ext cx="8229600" cy="1143000"/>
          </a:xfrm>
        </p:spPr>
        <p:txBody>
          <a:bodyPr rtlCol="0">
            <a:normAutofit/>
          </a:bodyPr>
          <a:lstStyle/>
          <a:p>
            <a:pPr eaLnBrk="1" fontAlgn="auto" hangingPunct="1">
              <a:spcAft>
                <a:spcPts val="0"/>
              </a:spcAft>
              <a:defRPr/>
            </a:pPr>
            <a:r>
              <a:rPr lang="en-US" sz="2600" dirty="0" smtClean="0">
                <a:solidFill>
                  <a:srgbClr val="CA500C"/>
                </a:solidFill>
                <a:effectLst>
                  <a:outerShdw blurRad="38100" dist="38100" dir="2700000" algn="tl">
                    <a:srgbClr val="C0C0C0"/>
                  </a:outerShdw>
                </a:effectLst>
              </a:rPr>
              <a:t>Xylitol from Pentose</a:t>
            </a:r>
          </a:p>
        </p:txBody>
      </p:sp>
      <p:sp>
        <p:nvSpPr>
          <p:cNvPr id="40963" name="Text Box 7"/>
          <p:cNvSpPr txBox="1">
            <a:spLocks noChangeArrowheads="1"/>
          </p:cNvSpPr>
          <p:nvPr/>
        </p:nvSpPr>
        <p:spPr bwMode="auto">
          <a:xfrm>
            <a:off x="3352800" y="1343025"/>
            <a:ext cx="1752600" cy="366713"/>
          </a:xfrm>
          <a:prstGeom prst="rect">
            <a:avLst/>
          </a:prstGeom>
          <a:noFill/>
          <a:ln w="9525">
            <a:noFill/>
            <a:miter lim="800000"/>
            <a:headEnd/>
            <a:tailEnd/>
          </a:ln>
        </p:spPr>
        <p:txBody>
          <a:bodyPr>
            <a:spAutoFit/>
          </a:bodyPr>
          <a:lstStyle/>
          <a:p>
            <a:pPr>
              <a:spcBef>
                <a:spcPct val="50000"/>
              </a:spcBef>
            </a:pPr>
            <a:r>
              <a:rPr lang="en-US" b="1">
                <a:latin typeface="Calibri" pitchFamily="34" charset="0"/>
              </a:rPr>
              <a:t>D-Xylose</a:t>
            </a:r>
          </a:p>
        </p:txBody>
      </p:sp>
      <p:sp>
        <p:nvSpPr>
          <p:cNvPr id="40964" name="Text Box 8"/>
          <p:cNvSpPr txBox="1">
            <a:spLocks noChangeArrowheads="1"/>
          </p:cNvSpPr>
          <p:nvPr/>
        </p:nvSpPr>
        <p:spPr bwMode="auto">
          <a:xfrm>
            <a:off x="3124200" y="2181225"/>
            <a:ext cx="1676400" cy="366713"/>
          </a:xfrm>
          <a:prstGeom prst="rect">
            <a:avLst/>
          </a:prstGeom>
          <a:noFill/>
          <a:ln w="9525">
            <a:noFill/>
            <a:miter lim="800000"/>
            <a:headEnd/>
            <a:tailEnd/>
          </a:ln>
        </p:spPr>
        <p:txBody>
          <a:bodyPr>
            <a:spAutoFit/>
          </a:bodyPr>
          <a:lstStyle/>
          <a:p>
            <a:pPr>
              <a:spcBef>
                <a:spcPct val="50000"/>
              </a:spcBef>
            </a:pPr>
            <a:r>
              <a:rPr lang="en-US">
                <a:latin typeface="Calibri" pitchFamily="34" charset="0"/>
              </a:rPr>
              <a:t>    </a:t>
            </a:r>
            <a:r>
              <a:rPr lang="en-US" b="1">
                <a:latin typeface="Calibri" pitchFamily="34" charset="0"/>
              </a:rPr>
              <a:t>D-Xylulose </a:t>
            </a:r>
          </a:p>
        </p:txBody>
      </p:sp>
      <p:sp>
        <p:nvSpPr>
          <p:cNvPr id="40970" name="Line 15"/>
          <p:cNvSpPr>
            <a:spLocks noChangeShapeType="1"/>
          </p:cNvSpPr>
          <p:nvPr/>
        </p:nvSpPr>
        <p:spPr bwMode="auto">
          <a:xfrm>
            <a:off x="4038600" y="1724025"/>
            <a:ext cx="0" cy="457200"/>
          </a:xfrm>
          <a:prstGeom prst="line">
            <a:avLst/>
          </a:prstGeom>
          <a:noFill/>
          <a:ln w="9525">
            <a:solidFill>
              <a:schemeClr val="tx1"/>
            </a:solidFill>
            <a:round/>
            <a:headEnd/>
            <a:tailEnd type="triangle" w="med" len="med"/>
          </a:ln>
        </p:spPr>
        <p:txBody>
          <a:bodyPr/>
          <a:lstStyle/>
          <a:p>
            <a:endParaRPr lang="en-US"/>
          </a:p>
        </p:txBody>
      </p:sp>
      <p:sp>
        <p:nvSpPr>
          <p:cNvPr id="40976" name="AutoShape 22"/>
          <p:cNvSpPr>
            <a:spLocks noChangeArrowheads="1"/>
          </p:cNvSpPr>
          <p:nvPr/>
        </p:nvSpPr>
        <p:spPr bwMode="auto">
          <a:xfrm>
            <a:off x="2667000" y="1495425"/>
            <a:ext cx="685800" cy="985838"/>
          </a:xfrm>
          <a:prstGeom prst="curvedRightArrow">
            <a:avLst>
              <a:gd name="adj1" fmla="val 28750"/>
              <a:gd name="adj2" fmla="val 57500"/>
              <a:gd name="adj3" fmla="val 33333"/>
            </a:avLst>
          </a:prstGeom>
          <a:solidFill>
            <a:schemeClr val="accent1"/>
          </a:solidFill>
          <a:ln w="9525">
            <a:solidFill>
              <a:schemeClr val="tx1"/>
            </a:solidFill>
            <a:miter lim="800000"/>
            <a:headEnd/>
            <a:tailEnd/>
          </a:ln>
        </p:spPr>
        <p:txBody>
          <a:bodyPr wrap="none" anchor="ctr"/>
          <a:lstStyle/>
          <a:p>
            <a:endParaRPr lang="en-US">
              <a:latin typeface="Calibri" pitchFamily="34" charset="0"/>
            </a:endParaRPr>
          </a:p>
        </p:txBody>
      </p:sp>
      <p:sp>
        <p:nvSpPr>
          <p:cNvPr id="40977" name="Text Box 24"/>
          <p:cNvSpPr txBox="1">
            <a:spLocks noChangeArrowheads="1"/>
          </p:cNvSpPr>
          <p:nvPr/>
        </p:nvSpPr>
        <p:spPr bwMode="auto">
          <a:xfrm>
            <a:off x="1447800" y="1647825"/>
            <a:ext cx="1524000" cy="641350"/>
          </a:xfrm>
          <a:prstGeom prst="rect">
            <a:avLst/>
          </a:prstGeom>
          <a:noFill/>
          <a:ln w="9525">
            <a:noFill/>
            <a:miter lim="800000"/>
            <a:headEnd/>
            <a:tailEnd/>
          </a:ln>
        </p:spPr>
        <p:txBody>
          <a:bodyPr>
            <a:spAutoFit/>
          </a:bodyPr>
          <a:lstStyle/>
          <a:p>
            <a:pPr>
              <a:spcBef>
                <a:spcPct val="50000"/>
              </a:spcBef>
            </a:pPr>
            <a:r>
              <a:rPr lang="en-US" b="1" dirty="0">
                <a:latin typeface="Calibri" pitchFamily="34" charset="0"/>
              </a:rPr>
              <a:t>Xylose </a:t>
            </a:r>
            <a:r>
              <a:rPr lang="en-US" b="1" dirty="0" err="1">
                <a:latin typeface="Calibri" pitchFamily="34" charset="0"/>
              </a:rPr>
              <a:t>isomerase</a:t>
            </a:r>
            <a:endParaRPr lang="en-US" b="1" dirty="0">
              <a:latin typeface="Calibri" pitchFamily="34" charset="0"/>
            </a:endParaRPr>
          </a:p>
        </p:txBody>
      </p:sp>
      <p:sp>
        <p:nvSpPr>
          <p:cNvPr id="40978" name="Line 25"/>
          <p:cNvSpPr>
            <a:spLocks noChangeShapeType="1"/>
          </p:cNvSpPr>
          <p:nvPr/>
        </p:nvSpPr>
        <p:spPr bwMode="auto">
          <a:xfrm>
            <a:off x="4467225" y="1539875"/>
            <a:ext cx="838200" cy="304800"/>
          </a:xfrm>
          <a:prstGeom prst="line">
            <a:avLst/>
          </a:prstGeom>
          <a:noFill/>
          <a:ln w="9525">
            <a:solidFill>
              <a:schemeClr val="tx1"/>
            </a:solidFill>
            <a:round/>
            <a:headEnd/>
            <a:tailEnd type="triangle" w="med" len="med"/>
          </a:ln>
        </p:spPr>
        <p:txBody>
          <a:bodyPr/>
          <a:lstStyle/>
          <a:p>
            <a:endParaRPr lang="en-US"/>
          </a:p>
        </p:txBody>
      </p:sp>
      <p:sp>
        <p:nvSpPr>
          <p:cNvPr id="40979" name="Text Box 26"/>
          <p:cNvSpPr txBox="1">
            <a:spLocks noChangeArrowheads="1"/>
          </p:cNvSpPr>
          <p:nvPr/>
        </p:nvSpPr>
        <p:spPr bwMode="auto">
          <a:xfrm>
            <a:off x="5257800" y="1647825"/>
            <a:ext cx="914400" cy="366713"/>
          </a:xfrm>
          <a:prstGeom prst="rect">
            <a:avLst/>
          </a:prstGeom>
          <a:noFill/>
          <a:ln w="9525">
            <a:noFill/>
            <a:miter lim="800000"/>
            <a:headEnd/>
            <a:tailEnd/>
          </a:ln>
        </p:spPr>
        <p:txBody>
          <a:bodyPr>
            <a:spAutoFit/>
          </a:bodyPr>
          <a:lstStyle/>
          <a:p>
            <a:pPr>
              <a:spcBef>
                <a:spcPct val="50000"/>
              </a:spcBef>
            </a:pPr>
            <a:r>
              <a:rPr lang="en-US" b="1">
                <a:latin typeface="Calibri" pitchFamily="34" charset="0"/>
              </a:rPr>
              <a:t>Xylitol</a:t>
            </a:r>
          </a:p>
        </p:txBody>
      </p:sp>
      <p:sp>
        <p:nvSpPr>
          <p:cNvPr id="40980" name="Line 28"/>
          <p:cNvSpPr>
            <a:spLocks noChangeShapeType="1"/>
          </p:cNvSpPr>
          <p:nvPr/>
        </p:nvSpPr>
        <p:spPr bwMode="auto">
          <a:xfrm flipH="1">
            <a:off x="4695825" y="1933575"/>
            <a:ext cx="609600" cy="428625"/>
          </a:xfrm>
          <a:prstGeom prst="line">
            <a:avLst/>
          </a:prstGeom>
          <a:noFill/>
          <a:ln w="9525">
            <a:solidFill>
              <a:schemeClr val="tx1"/>
            </a:solidFill>
            <a:round/>
            <a:headEnd/>
            <a:tailEnd type="triangle" w="med" len="med"/>
          </a:ln>
        </p:spPr>
        <p:txBody>
          <a:bodyPr/>
          <a:lstStyle/>
          <a:p>
            <a:endParaRPr lang="en-US"/>
          </a:p>
        </p:txBody>
      </p:sp>
      <p:sp>
        <p:nvSpPr>
          <p:cNvPr id="40981" name="Text Box 29"/>
          <p:cNvSpPr txBox="1">
            <a:spLocks noChangeArrowheads="1"/>
          </p:cNvSpPr>
          <p:nvPr/>
        </p:nvSpPr>
        <p:spPr bwMode="auto">
          <a:xfrm>
            <a:off x="5092700" y="1066800"/>
            <a:ext cx="1828800" cy="641350"/>
          </a:xfrm>
          <a:prstGeom prst="rect">
            <a:avLst/>
          </a:prstGeom>
          <a:noFill/>
          <a:ln w="9525">
            <a:noFill/>
            <a:miter lim="800000"/>
            <a:headEnd/>
            <a:tailEnd/>
          </a:ln>
        </p:spPr>
        <p:txBody>
          <a:bodyPr>
            <a:spAutoFit/>
          </a:bodyPr>
          <a:lstStyle/>
          <a:p>
            <a:pPr>
              <a:spcBef>
                <a:spcPct val="50000"/>
              </a:spcBef>
            </a:pPr>
            <a:r>
              <a:rPr lang="en-US" b="1">
                <a:latin typeface="Calibri" pitchFamily="34" charset="0"/>
              </a:rPr>
              <a:t>Xylitol reductase</a:t>
            </a:r>
          </a:p>
        </p:txBody>
      </p:sp>
      <p:sp>
        <p:nvSpPr>
          <p:cNvPr id="40982" name="Text Box 30"/>
          <p:cNvSpPr txBox="1">
            <a:spLocks noChangeArrowheads="1"/>
          </p:cNvSpPr>
          <p:nvPr/>
        </p:nvSpPr>
        <p:spPr bwMode="auto">
          <a:xfrm>
            <a:off x="5105400" y="2105025"/>
            <a:ext cx="1981200" cy="641350"/>
          </a:xfrm>
          <a:prstGeom prst="rect">
            <a:avLst/>
          </a:prstGeom>
          <a:noFill/>
          <a:ln w="9525">
            <a:noFill/>
            <a:miter lim="800000"/>
            <a:headEnd/>
            <a:tailEnd/>
          </a:ln>
        </p:spPr>
        <p:txBody>
          <a:bodyPr>
            <a:spAutoFit/>
          </a:bodyPr>
          <a:lstStyle/>
          <a:p>
            <a:pPr>
              <a:spcBef>
                <a:spcPct val="50000"/>
              </a:spcBef>
            </a:pPr>
            <a:r>
              <a:rPr lang="en-US" b="1">
                <a:latin typeface="Calibri" pitchFamily="34" charset="0"/>
              </a:rPr>
              <a:t>Xylitol dehydrogenase</a:t>
            </a:r>
          </a:p>
        </p:txBody>
      </p:sp>
      <p:sp>
        <p:nvSpPr>
          <p:cNvPr id="40983" name="Text Box 31"/>
          <p:cNvSpPr txBox="1">
            <a:spLocks noChangeArrowheads="1"/>
          </p:cNvSpPr>
          <p:nvPr/>
        </p:nvSpPr>
        <p:spPr bwMode="auto">
          <a:xfrm>
            <a:off x="1905000" y="2638425"/>
            <a:ext cx="1600200" cy="366713"/>
          </a:xfrm>
          <a:prstGeom prst="rect">
            <a:avLst/>
          </a:prstGeom>
          <a:noFill/>
          <a:ln w="9525">
            <a:noFill/>
            <a:miter lim="800000"/>
            <a:headEnd/>
            <a:tailEnd/>
          </a:ln>
        </p:spPr>
        <p:txBody>
          <a:bodyPr>
            <a:spAutoFit/>
          </a:bodyPr>
          <a:lstStyle/>
          <a:p>
            <a:pPr>
              <a:spcBef>
                <a:spcPct val="50000"/>
              </a:spcBef>
            </a:pPr>
            <a:endParaRPr lang="en-US">
              <a:latin typeface="Calibri" pitchFamily="34" charset="0"/>
            </a:endParaRPr>
          </a:p>
        </p:txBody>
      </p:sp>
      <p:sp>
        <p:nvSpPr>
          <p:cNvPr id="40984" name="Text Box 32"/>
          <p:cNvSpPr txBox="1">
            <a:spLocks noChangeArrowheads="1"/>
          </p:cNvSpPr>
          <p:nvPr/>
        </p:nvSpPr>
        <p:spPr bwMode="auto">
          <a:xfrm>
            <a:off x="1905000" y="2638425"/>
            <a:ext cx="1828800" cy="366713"/>
          </a:xfrm>
          <a:prstGeom prst="rect">
            <a:avLst/>
          </a:prstGeom>
          <a:noFill/>
          <a:ln w="9525">
            <a:noFill/>
            <a:miter lim="800000"/>
            <a:headEnd/>
            <a:tailEnd/>
          </a:ln>
        </p:spPr>
        <p:txBody>
          <a:bodyPr>
            <a:spAutoFit/>
          </a:bodyPr>
          <a:lstStyle/>
          <a:p>
            <a:pPr>
              <a:spcBef>
                <a:spcPct val="50000"/>
              </a:spcBef>
            </a:pPr>
            <a:endParaRPr lang="en-US">
              <a:latin typeface="Calibri" pitchFamily="34" charset="0"/>
            </a:endParaRPr>
          </a:p>
        </p:txBody>
      </p:sp>
      <p:sp>
        <p:nvSpPr>
          <p:cNvPr id="40991" name="Line 39"/>
          <p:cNvSpPr>
            <a:spLocks noChangeShapeType="1"/>
          </p:cNvSpPr>
          <p:nvPr/>
        </p:nvSpPr>
        <p:spPr bwMode="auto">
          <a:xfrm flipH="1">
            <a:off x="984250" y="2486025"/>
            <a:ext cx="692150" cy="2035175"/>
          </a:xfrm>
          <a:prstGeom prst="line">
            <a:avLst/>
          </a:prstGeom>
          <a:noFill/>
          <a:ln w="9525">
            <a:solidFill>
              <a:schemeClr val="tx1"/>
            </a:solidFill>
            <a:round/>
            <a:headEnd/>
            <a:tailEnd type="triangle" w="med" len="med"/>
          </a:ln>
        </p:spPr>
        <p:txBody>
          <a:bodyPr/>
          <a:lstStyle/>
          <a:p>
            <a:endParaRPr lang="en-US"/>
          </a:p>
        </p:txBody>
      </p:sp>
      <p:sp>
        <p:nvSpPr>
          <p:cNvPr id="40992" name="Text Box 40"/>
          <p:cNvSpPr txBox="1">
            <a:spLocks noChangeArrowheads="1"/>
          </p:cNvSpPr>
          <p:nvPr/>
        </p:nvSpPr>
        <p:spPr bwMode="auto">
          <a:xfrm>
            <a:off x="304800" y="4572000"/>
            <a:ext cx="1828800" cy="779463"/>
          </a:xfrm>
          <a:prstGeom prst="rect">
            <a:avLst/>
          </a:prstGeom>
          <a:noFill/>
          <a:ln w="9525">
            <a:noFill/>
            <a:miter lim="800000"/>
            <a:headEnd/>
            <a:tailEnd/>
          </a:ln>
        </p:spPr>
        <p:txBody>
          <a:bodyPr>
            <a:spAutoFit/>
          </a:bodyPr>
          <a:lstStyle/>
          <a:p>
            <a:pPr>
              <a:spcBef>
                <a:spcPct val="50000"/>
              </a:spcBef>
            </a:pPr>
            <a:r>
              <a:rPr lang="en-US" b="1">
                <a:latin typeface="Calibri" pitchFamily="34" charset="0"/>
              </a:rPr>
              <a:t>Bacteria,</a:t>
            </a:r>
          </a:p>
          <a:p>
            <a:pPr>
              <a:spcBef>
                <a:spcPct val="50000"/>
              </a:spcBef>
            </a:pPr>
            <a:r>
              <a:rPr lang="en-US" b="1">
                <a:latin typeface="Calibri" pitchFamily="34" charset="0"/>
              </a:rPr>
              <a:t>Actinomycetes</a:t>
            </a:r>
          </a:p>
        </p:txBody>
      </p:sp>
      <p:sp>
        <p:nvSpPr>
          <p:cNvPr id="40993" name="Line 42"/>
          <p:cNvSpPr>
            <a:spLocks noChangeShapeType="1"/>
          </p:cNvSpPr>
          <p:nvPr/>
        </p:nvSpPr>
        <p:spPr bwMode="auto">
          <a:xfrm>
            <a:off x="5943600" y="1266825"/>
            <a:ext cx="1600200" cy="381000"/>
          </a:xfrm>
          <a:prstGeom prst="line">
            <a:avLst/>
          </a:prstGeom>
          <a:noFill/>
          <a:ln w="9525">
            <a:solidFill>
              <a:schemeClr val="tx1"/>
            </a:solidFill>
            <a:round/>
            <a:headEnd/>
            <a:tailEnd type="triangle" w="med" len="med"/>
          </a:ln>
        </p:spPr>
        <p:txBody>
          <a:bodyPr/>
          <a:lstStyle/>
          <a:p>
            <a:endParaRPr lang="en-US"/>
          </a:p>
        </p:txBody>
      </p:sp>
      <p:sp>
        <p:nvSpPr>
          <p:cNvPr id="40994" name="Line 43"/>
          <p:cNvSpPr>
            <a:spLocks noChangeShapeType="1"/>
          </p:cNvSpPr>
          <p:nvPr/>
        </p:nvSpPr>
        <p:spPr bwMode="auto">
          <a:xfrm flipV="1">
            <a:off x="6858000" y="1752600"/>
            <a:ext cx="685800" cy="809625"/>
          </a:xfrm>
          <a:prstGeom prst="line">
            <a:avLst/>
          </a:prstGeom>
          <a:noFill/>
          <a:ln w="9525">
            <a:solidFill>
              <a:schemeClr val="tx1"/>
            </a:solidFill>
            <a:round/>
            <a:headEnd/>
            <a:tailEnd type="triangle" w="med" len="med"/>
          </a:ln>
        </p:spPr>
        <p:txBody>
          <a:bodyPr/>
          <a:lstStyle/>
          <a:p>
            <a:endParaRPr lang="en-US"/>
          </a:p>
        </p:txBody>
      </p:sp>
      <p:sp>
        <p:nvSpPr>
          <p:cNvPr id="40995" name="Text Box 44"/>
          <p:cNvSpPr txBox="1">
            <a:spLocks noChangeArrowheads="1"/>
          </p:cNvSpPr>
          <p:nvPr/>
        </p:nvSpPr>
        <p:spPr bwMode="auto">
          <a:xfrm>
            <a:off x="7772400" y="685800"/>
            <a:ext cx="990600" cy="366713"/>
          </a:xfrm>
          <a:prstGeom prst="rect">
            <a:avLst/>
          </a:prstGeom>
          <a:noFill/>
          <a:ln w="9525">
            <a:noFill/>
            <a:miter lim="800000"/>
            <a:headEnd/>
            <a:tailEnd/>
          </a:ln>
        </p:spPr>
        <p:txBody>
          <a:bodyPr>
            <a:spAutoFit/>
          </a:bodyPr>
          <a:lstStyle/>
          <a:p>
            <a:pPr>
              <a:spcBef>
                <a:spcPct val="50000"/>
              </a:spcBef>
            </a:pPr>
            <a:endParaRPr lang="en-US">
              <a:latin typeface="Calibri" pitchFamily="34" charset="0"/>
            </a:endParaRPr>
          </a:p>
        </p:txBody>
      </p:sp>
      <p:sp>
        <p:nvSpPr>
          <p:cNvPr id="40996" name="Text Box 46"/>
          <p:cNvSpPr txBox="1">
            <a:spLocks noChangeArrowheads="1"/>
          </p:cNvSpPr>
          <p:nvPr/>
        </p:nvSpPr>
        <p:spPr bwMode="auto">
          <a:xfrm>
            <a:off x="7543800" y="1419225"/>
            <a:ext cx="914400" cy="641350"/>
          </a:xfrm>
          <a:prstGeom prst="rect">
            <a:avLst/>
          </a:prstGeom>
          <a:noFill/>
          <a:ln w="9525">
            <a:noFill/>
            <a:miter lim="800000"/>
            <a:headEnd/>
            <a:tailEnd/>
          </a:ln>
        </p:spPr>
        <p:txBody>
          <a:bodyPr>
            <a:spAutoFit/>
          </a:bodyPr>
          <a:lstStyle/>
          <a:p>
            <a:pPr>
              <a:spcBef>
                <a:spcPct val="50000"/>
              </a:spcBef>
            </a:pPr>
            <a:r>
              <a:rPr lang="en-US" b="1">
                <a:latin typeface="Calibri" pitchFamily="34" charset="0"/>
              </a:rPr>
              <a:t>Yeast, Fungi</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1339</TotalTime>
  <Words>1758</Words>
  <Application>Microsoft Office PowerPoint</Application>
  <PresentationFormat>On-screen Show (4:3)</PresentationFormat>
  <Paragraphs>330</Paragraphs>
  <Slides>42</Slides>
  <Notes>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42</vt:i4>
      </vt:variant>
    </vt:vector>
  </HeadingPairs>
  <TitlesOfParts>
    <vt:vector size="45" baseType="lpstr">
      <vt:lpstr>Office Theme</vt:lpstr>
      <vt:lpstr>Chart</vt:lpstr>
      <vt:lpstr>Equation</vt:lpstr>
      <vt:lpstr>XYLITOL PRODUCTION FROM WATER HYACINTH BIOMASS USING ACID CATALYST AND OPTIMISATION OF PROCESS PARAMETERS FOR INCREASING XYLOSE YIELD</vt:lpstr>
      <vt:lpstr>INTRODUCTION</vt:lpstr>
      <vt:lpstr>STRUCTURE OF XYLITOL </vt:lpstr>
      <vt:lpstr>Slide 4</vt:lpstr>
      <vt:lpstr>Commercial production of XYLITOL</vt:lpstr>
      <vt:lpstr>Alternative for Xylitol Production</vt:lpstr>
      <vt:lpstr>Slide 7</vt:lpstr>
      <vt:lpstr>Slide 8</vt:lpstr>
      <vt:lpstr>Selection of Lignocellulosic Material?</vt:lpstr>
      <vt:lpstr>Generalized view of a Plant Cell Wall composition</vt:lpstr>
      <vt:lpstr>FLOW DIAGRAM </vt:lpstr>
      <vt:lpstr>Xylitol production from Water Hyacinth</vt:lpstr>
      <vt:lpstr>Objectives and Scope of work</vt:lpstr>
      <vt:lpstr>XYLITOL PRODUCTION FROM WATER HYACINTH BIOMASS USING ACID CATALYST AND OPTIMISATION OF PROCESS PARAMETERS FOR INCREASING XYLOSE YIELD</vt:lpstr>
      <vt:lpstr>METHODOLOGY</vt:lpstr>
      <vt:lpstr>ANALYTICAL METHODS</vt:lpstr>
      <vt:lpstr>RESULTS AND DISCUSSION </vt:lpstr>
      <vt:lpstr>Chemical concentration of water hyacinth reported by other researchers</vt:lpstr>
      <vt:lpstr>RESPONSE SURFACE METHODOLOGY</vt:lpstr>
      <vt:lpstr>Slide 20</vt:lpstr>
      <vt:lpstr>Building Empirical Model</vt:lpstr>
      <vt:lpstr>Experimental range and levels of independent process variables for Acid hydrolysis </vt:lpstr>
      <vt:lpstr>RSM model, for finding out average values using xylose yield as a response under different conditions   </vt:lpstr>
      <vt:lpstr>Contd.</vt:lpstr>
      <vt:lpstr>The corresponding second order model obtained after ANOVA study:</vt:lpstr>
      <vt:lpstr>Analysis of Variance of the quadratic model for xylose content of acid pre-treated WHB </vt:lpstr>
      <vt:lpstr>Experimental data plotted against RSM model predicted data for acid hydrolysis of WHB using xylose yield as a response</vt:lpstr>
      <vt:lpstr>Contour Plots and  3D plots</vt:lpstr>
      <vt:lpstr>Effect of the application of yeast on the generation of xylitol </vt:lpstr>
      <vt:lpstr>CONCLUSION</vt:lpstr>
      <vt:lpstr>Slide 31</vt:lpstr>
      <vt:lpstr>Slide 32</vt:lpstr>
      <vt:lpstr>Slide 33</vt:lpstr>
      <vt:lpstr>Slide 34</vt:lpstr>
      <vt:lpstr>Slide 35</vt:lpstr>
      <vt:lpstr>Slide 36</vt:lpstr>
      <vt:lpstr>Slide 37</vt:lpstr>
      <vt:lpstr>Slide 38</vt:lpstr>
      <vt:lpstr>Stoichiometry</vt:lpstr>
      <vt:lpstr>Stoichiometry Contd.</vt:lpstr>
      <vt:lpstr>Slide 41</vt:lpstr>
      <vt:lpstr>Xylitol from Pentose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OPTIMIZATION OF PHENOLICS FOR XYLITOL PRODUCTION BY LIGNOCELLULOSIC BIOMASS</dc:title>
  <dc:creator>User</dc:creator>
  <cp:lastModifiedBy>samir</cp:lastModifiedBy>
  <cp:revision>127</cp:revision>
  <dcterms:created xsi:type="dcterms:W3CDTF">2015-02-26T05:22:31Z</dcterms:created>
  <dcterms:modified xsi:type="dcterms:W3CDTF">2015-10-05T17:24:18Z</dcterms:modified>
</cp:coreProperties>
</file>