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2"/>
  </p:notesMasterIdLst>
  <p:sldIdLst>
    <p:sldId id="256" r:id="rId2"/>
    <p:sldId id="257" r:id="rId3"/>
    <p:sldId id="279" r:id="rId4"/>
    <p:sldId id="258" r:id="rId5"/>
    <p:sldId id="275" r:id="rId6"/>
    <p:sldId id="276" r:id="rId7"/>
    <p:sldId id="277" r:id="rId8"/>
    <p:sldId id="278" r:id="rId9"/>
    <p:sldId id="280" r:id="rId10"/>
    <p:sldId id="265" r:id="rId11"/>
    <p:sldId id="264" r:id="rId12"/>
    <p:sldId id="259" r:id="rId13"/>
    <p:sldId id="267" r:id="rId14"/>
    <p:sldId id="268" r:id="rId15"/>
    <p:sldId id="260" r:id="rId16"/>
    <p:sldId id="287" r:id="rId17"/>
    <p:sldId id="284" r:id="rId18"/>
    <p:sldId id="289" r:id="rId19"/>
    <p:sldId id="281" r:id="rId20"/>
    <p:sldId id="261" r:id="rId21"/>
    <p:sldId id="269" r:id="rId22"/>
    <p:sldId id="270" r:id="rId23"/>
    <p:sldId id="271" r:id="rId24"/>
    <p:sldId id="272" r:id="rId25"/>
    <p:sldId id="273" r:id="rId26"/>
    <p:sldId id="274" r:id="rId27"/>
    <p:sldId id="282" r:id="rId28"/>
    <p:sldId id="262" r:id="rId29"/>
    <p:sldId id="263" r:id="rId30"/>
    <p:sldId id="283" r:id="rId31"/>
  </p:sldIdLst>
  <p:sldSz cx="9144000" cy="6858000" type="screen4x3"/>
  <p:notesSz cx="6858000" cy="91440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8" d="100"/>
          <a:sy n="98" d="100"/>
        </p:scale>
        <p:origin x="-162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393160-FE96-0641-BA24-7C5C9D5CA388}" type="datetimeFigureOut">
              <a:rPr lang="en-US" smtClean="0"/>
              <a:t>7/7/18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0F2180-6E55-9B4E-8C56-D050A03C37C4}" type="slidenum">
              <a:rPr lang="en-US" smtClean="0"/>
              <a:t>‹#›</a:t>
            </a:fld>
            <a:endParaRPr lang="en-US"/>
          </a:p>
        </p:txBody>
      </p:sp>
    </p:spTree>
    <p:extLst>
      <p:ext uri="{BB962C8B-B14F-4D97-AF65-F5344CB8AC3E}">
        <p14:creationId xmlns:p14="http://schemas.microsoft.com/office/powerpoint/2010/main" val="154013351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0F2180-6E55-9B4E-8C56-D050A03C37C4}" type="slidenum">
              <a:rPr lang="en-US" smtClean="0"/>
              <a:t>1</a:t>
            </a:fld>
            <a:endParaRPr lang="en-US"/>
          </a:p>
        </p:txBody>
      </p:sp>
    </p:spTree>
    <p:extLst>
      <p:ext uri="{BB962C8B-B14F-4D97-AF65-F5344CB8AC3E}">
        <p14:creationId xmlns:p14="http://schemas.microsoft.com/office/powerpoint/2010/main" val="1620435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a:xfrm>
            <a:off x="3543300" y="6356351"/>
            <a:ext cx="2133600" cy="365125"/>
          </a:xfrm>
        </p:spPr>
        <p:txBody>
          <a:bodyPr/>
          <a:lstStyle/>
          <a:p>
            <a:fld id="{2B277BA0-1899-E546-B2DD-F69B2925D026}" type="slidenum">
              <a:rPr lang="en-US" smtClean="0"/>
              <a:t>‹#›</a:t>
            </a:fld>
            <a:endParaRPr lang="en-US"/>
          </a:p>
        </p:txBody>
      </p:sp>
    </p:spTree>
    <p:extLst>
      <p:ext uri="{BB962C8B-B14F-4D97-AF65-F5344CB8AC3E}">
        <p14:creationId xmlns:p14="http://schemas.microsoft.com/office/powerpoint/2010/main" val="42409619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3365500" y="6356351"/>
            <a:ext cx="2133600" cy="365125"/>
          </a:xfrm>
        </p:spPr>
        <p:txBody>
          <a:bodyPr/>
          <a:lstStyle/>
          <a:p>
            <a:fld id="{2B277BA0-1899-E546-B2DD-F69B2925D026}" type="slidenum">
              <a:rPr lang="en-US" smtClean="0"/>
              <a:t>‹#›</a:t>
            </a:fld>
            <a:endParaRPr lang="en-US"/>
          </a:p>
        </p:txBody>
      </p:sp>
    </p:spTree>
    <p:extLst>
      <p:ext uri="{BB962C8B-B14F-4D97-AF65-F5344CB8AC3E}">
        <p14:creationId xmlns:p14="http://schemas.microsoft.com/office/powerpoint/2010/main" val="28269165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2B277BA0-1899-E546-B2DD-F69B2925D026}" type="slidenum">
              <a:rPr lang="en-US" smtClean="0"/>
              <a:t>‹#›</a:t>
            </a:fld>
            <a:endParaRPr lang="en-US"/>
          </a:p>
        </p:txBody>
      </p:sp>
    </p:spTree>
    <p:extLst>
      <p:ext uri="{BB962C8B-B14F-4D97-AF65-F5344CB8AC3E}">
        <p14:creationId xmlns:p14="http://schemas.microsoft.com/office/powerpoint/2010/main" val="4416845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1"/>
            <a:ext cx="2133600" cy="365125"/>
          </a:xfrm>
          <a:prstGeom prst="rect">
            <a:avLst/>
          </a:prstGeom>
        </p:spPr>
        <p:txBody>
          <a:bodyPr/>
          <a:lstStyle/>
          <a:p>
            <a:fld id="{D36F1433-C3C2-C149-86DE-CCB559F76836}" type="datetimeFigureOut">
              <a:rPr lang="en-US" smtClean="0"/>
              <a:t>7/7/18</a:t>
            </a:fld>
            <a:endParaRPr lang="en-US"/>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B277BA0-1899-E546-B2DD-F69B2925D026}" type="slidenum">
              <a:rPr lang="en-US" smtClean="0"/>
              <a:t>‹#›</a:t>
            </a:fld>
            <a:endParaRPr lang="en-US"/>
          </a:p>
        </p:txBody>
      </p:sp>
    </p:spTree>
    <p:extLst>
      <p:ext uri="{BB962C8B-B14F-4D97-AF65-F5344CB8AC3E}">
        <p14:creationId xmlns:p14="http://schemas.microsoft.com/office/powerpoint/2010/main" val="3225287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1"/>
            <a:ext cx="2133600" cy="365125"/>
          </a:xfrm>
          <a:prstGeom prst="rect">
            <a:avLst/>
          </a:prstGeom>
        </p:spPr>
        <p:txBody>
          <a:bodyPr/>
          <a:lstStyle/>
          <a:p>
            <a:fld id="{D36F1433-C3C2-C149-86DE-CCB559F76836}" type="datetimeFigureOut">
              <a:rPr lang="en-US" smtClean="0"/>
              <a:t>7/7/18</a:t>
            </a:fld>
            <a:endParaRPr lang="en-US"/>
          </a:p>
        </p:txBody>
      </p:sp>
      <p:sp>
        <p:nvSpPr>
          <p:cNvPr id="8" name="Footer Placeholder 7"/>
          <p:cNvSpPr>
            <a:spLocks noGrp="1"/>
          </p:cNvSpPr>
          <p:nvPr>
            <p:ph type="ftr" sz="quarter" idx="11"/>
          </p:nvPr>
        </p:nvSpPr>
        <p:spPr>
          <a:xfrm>
            <a:off x="3124200" y="6356351"/>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2B277BA0-1899-E546-B2DD-F69B2925D026}" type="slidenum">
              <a:rPr lang="en-US" smtClean="0"/>
              <a:t>‹#›</a:t>
            </a:fld>
            <a:endParaRPr lang="en-US"/>
          </a:p>
        </p:txBody>
      </p:sp>
    </p:spTree>
    <p:extLst>
      <p:ext uri="{BB962C8B-B14F-4D97-AF65-F5344CB8AC3E}">
        <p14:creationId xmlns:p14="http://schemas.microsoft.com/office/powerpoint/2010/main" val="3862583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1"/>
            <a:ext cx="2133600" cy="365125"/>
          </a:xfrm>
          <a:prstGeom prst="rect">
            <a:avLst/>
          </a:prstGeom>
        </p:spPr>
        <p:txBody>
          <a:bodyPr/>
          <a:lstStyle/>
          <a:p>
            <a:fld id="{D36F1433-C3C2-C149-86DE-CCB559F76836}" type="datetimeFigureOut">
              <a:rPr lang="en-US" smtClean="0"/>
              <a:t>7/7/18</a:t>
            </a:fld>
            <a:endParaRPr lang="en-US"/>
          </a:p>
        </p:txBody>
      </p:sp>
      <p:sp>
        <p:nvSpPr>
          <p:cNvPr id="4" name="Footer Placeholder 3"/>
          <p:cNvSpPr>
            <a:spLocks noGrp="1"/>
          </p:cNvSpPr>
          <p:nvPr>
            <p:ph type="ftr" sz="quarter" idx="11"/>
          </p:nvPr>
        </p:nvSpPr>
        <p:spPr>
          <a:xfrm>
            <a:off x="3124200" y="6356351"/>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2B277BA0-1899-E546-B2DD-F69B2925D026}" type="slidenum">
              <a:rPr lang="en-US" smtClean="0"/>
              <a:t>‹#›</a:t>
            </a:fld>
            <a:endParaRPr lang="en-US"/>
          </a:p>
        </p:txBody>
      </p:sp>
    </p:spTree>
    <p:extLst>
      <p:ext uri="{BB962C8B-B14F-4D97-AF65-F5344CB8AC3E}">
        <p14:creationId xmlns:p14="http://schemas.microsoft.com/office/powerpoint/2010/main" val="3793879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1"/>
            <a:ext cx="2133600" cy="365125"/>
          </a:xfrm>
          <a:prstGeom prst="rect">
            <a:avLst/>
          </a:prstGeom>
        </p:spPr>
        <p:txBody>
          <a:bodyPr/>
          <a:lstStyle/>
          <a:p>
            <a:fld id="{D36F1433-C3C2-C149-86DE-CCB559F76836}" type="datetimeFigureOut">
              <a:rPr lang="en-US" smtClean="0"/>
              <a:t>7/7/18</a:t>
            </a:fld>
            <a:endParaRPr lang="en-US"/>
          </a:p>
        </p:txBody>
      </p:sp>
      <p:sp>
        <p:nvSpPr>
          <p:cNvPr id="3" name="Footer Placeholder 2"/>
          <p:cNvSpPr>
            <a:spLocks noGrp="1"/>
          </p:cNvSpPr>
          <p:nvPr>
            <p:ph type="ftr" sz="quarter" idx="11"/>
          </p:nvPr>
        </p:nvSpPr>
        <p:spPr>
          <a:xfrm>
            <a:off x="3124200" y="6356351"/>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2B277BA0-1899-E546-B2DD-F69B2925D026}" type="slidenum">
              <a:rPr lang="en-US" smtClean="0"/>
              <a:t>‹#›</a:t>
            </a:fld>
            <a:endParaRPr lang="en-US"/>
          </a:p>
        </p:txBody>
      </p:sp>
    </p:spTree>
    <p:extLst>
      <p:ext uri="{BB962C8B-B14F-4D97-AF65-F5344CB8AC3E}">
        <p14:creationId xmlns:p14="http://schemas.microsoft.com/office/powerpoint/2010/main" val="2702570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1"/>
            <a:ext cx="2133600" cy="365125"/>
          </a:xfrm>
          <a:prstGeom prst="rect">
            <a:avLst/>
          </a:prstGeom>
        </p:spPr>
        <p:txBody>
          <a:bodyPr/>
          <a:lstStyle/>
          <a:p>
            <a:fld id="{D36F1433-C3C2-C149-86DE-CCB559F76836}" type="datetimeFigureOut">
              <a:rPr lang="en-US" smtClean="0"/>
              <a:t>7/7/18</a:t>
            </a:fld>
            <a:endParaRPr lang="en-US"/>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B277BA0-1899-E546-B2DD-F69B2925D026}" type="slidenum">
              <a:rPr lang="en-US" smtClean="0"/>
              <a:t>‹#›</a:t>
            </a:fld>
            <a:endParaRPr lang="en-US"/>
          </a:p>
        </p:txBody>
      </p:sp>
    </p:spTree>
    <p:extLst>
      <p:ext uri="{BB962C8B-B14F-4D97-AF65-F5344CB8AC3E}">
        <p14:creationId xmlns:p14="http://schemas.microsoft.com/office/powerpoint/2010/main" val="2397220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1"/>
            <a:ext cx="2133600" cy="365125"/>
          </a:xfrm>
          <a:prstGeom prst="rect">
            <a:avLst/>
          </a:prstGeom>
        </p:spPr>
        <p:txBody>
          <a:bodyPr/>
          <a:lstStyle/>
          <a:p>
            <a:fld id="{D36F1433-C3C2-C149-86DE-CCB559F76836}" type="datetimeFigureOut">
              <a:rPr lang="en-US" smtClean="0"/>
              <a:t>7/7/18</a:t>
            </a:fld>
            <a:endParaRPr lang="en-US"/>
          </a:p>
        </p:txBody>
      </p:sp>
      <p:sp>
        <p:nvSpPr>
          <p:cNvPr id="6" name="Footer Placeholder 5"/>
          <p:cNvSpPr>
            <a:spLocks noGrp="1"/>
          </p:cNvSpPr>
          <p:nvPr>
            <p:ph type="ftr" sz="quarter" idx="11"/>
          </p:nvPr>
        </p:nvSpPr>
        <p:spPr>
          <a:xfrm>
            <a:off x="3124200" y="6356351"/>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2B277BA0-1899-E546-B2DD-F69B2925D026}" type="slidenum">
              <a:rPr lang="en-US" smtClean="0"/>
              <a:t>‹#›</a:t>
            </a:fld>
            <a:endParaRPr lang="en-US"/>
          </a:p>
        </p:txBody>
      </p:sp>
    </p:spTree>
    <p:extLst>
      <p:ext uri="{BB962C8B-B14F-4D97-AF65-F5344CB8AC3E}">
        <p14:creationId xmlns:p14="http://schemas.microsoft.com/office/powerpoint/2010/main" val="749424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p>
            <a:fld id="{D36F1433-C3C2-C149-86DE-CCB559F76836}" type="datetimeFigureOut">
              <a:rPr lang="en-US" smtClean="0"/>
              <a:t>7/7/18</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B277BA0-1899-E546-B2DD-F69B2925D026}" type="slidenum">
              <a:rPr lang="en-US" smtClean="0"/>
              <a:t>‹#›</a:t>
            </a:fld>
            <a:endParaRPr lang="en-US"/>
          </a:p>
        </p:txBody>
      </p:sp>
    </p:spTree>
    <p:extLst>
      <p:ext uri="{BB962C8B-B14F-4D97-AF65-F5344CB8AC3E}">
        <p14:creationId xmlns:p14="http://schemas.microsoft.com/office/powerpoint/2010/main" val="1158799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1"/>
            <a:ext cx="2133600" cy="365125"/>
          </a:xfrm>
          <a:prstGeom prst="rect">
            <a:avLst/>
          </a:prstGeom>
        </p:spPr>
        <p:txBody>
          <a:bodyPr/>
          <a:lstStyle/>
          <a:p>
            <a:fld id="{D36F1433-C3C2-C149-86DE-CCB559F76836}" type="datetimeFigureOut">
              <a:rPr lang="en-US" smtClean="0"/>
              <a:t>7/7/18</a:t>
            </a:fld>
            <a:endParaRPr lang="en-US"/>
          </a:p>
        </p:txBody>
      </p:sp>
      <p:sp>
        <p:nvSpPr>
          <p:cNvPr id="5" name="Footer Placeholder 4"/>
          <p:cNvSpPr>
            <a:spLocks noGrp="1"/>
          </p:cNvSpPr>
          <p:nvPr>
            <p:ph type="ftr" sz="quarter" idx="11"/>
          </p:nvPr>
        </p:nvSpPr>
        <p:spPr>
          <a:xfrm>
            <a:off x="3124200" y="6356351"/>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2B277BA0-1899-E546-B2DD-F69B2925D026}" type="slidenum">
              <a:rPr lang="en-US" smtClean="0"/>
              <a:t>‹#›</a:t>
            </a:fld>
            <a:endParaRPr lang="en-US"/>
          </a:p>
        </p:txBody>
      </p:sp>
    </p:spTree>
    <p:extLst>
      <p:ext uri="{BB962C8B-B14F-4D97-AF65-F5344CB8AC3E}">
        <p14:creationId xmlns:p14="http://schemas.microsoft.com/office/powerpoint/2010/main" val="37788349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2794000" y="632364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277BA0-1899-E546-B2DD-F69B2925D026}" type="slidenum">
              <a:rPr lang="en-US" smtClean="0"/>
              <a:t>‹#›</a:t>
            </a:fld>
            <a:endParaRPr lang="en-US"/>
          </a:p>
        </p:txBody>
      </p:sp>
      <p:grpSp>
        <p:nvGrpSpPr>
          <p:cNvPr id="8" name="Group 7"/>
          <p:cNvGrpSpPr/>
          <p:nvPr userDrawn="1"/>
        </p:nvGrpSpPr>
        <p:grpSpPr>
          <a:xfrm>
            <a:off x="7381540" y="5898915"/>
            <a:ext cx="1663700" cy="849456"/>
            <a:chOff x="2286000" y="5410200"/>
            <a:chExt cx="2467607" cy="1162223"/>
          </a:xfrm>
        </p:grpSpPr>
        <p:pic>
          <p:nvPicPr>
            <p:cNvPr id="9" name="Picture 8" descr="Icosahedron.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590800" y="5410200"/>
              <a:ext cx="948991" cy="815688"/>
            </a:xfrm>
            <a:prstGeom prst="rect">
              <a:avLst/>
            </a:prstGeom>
          </p:spPr>
        </p:pic>
        <p:sp>
          <p:nvSpPr>
            <p:cNvPr id="10" name="TextBox 9"/>
            <p:cNvSpPr txBox="1"/>
            <p:nvPr/>
          </p:nvSpPr>
          <p:spPr>
            <a:xfrm>
              <a:off x="2286000" y="6248400"/>
              <a:ext cx="2467607" cy="324023"/>
            </a:xfrm>
            <a:prstGeom prst="rect">
              <a:avLst/>
            </a:prstGeom>
            <a:noFill/>
          </p:spPr>
          <p:txBody>
            <a:bodyPr wrap="square" rtlCol="0">
              <a:spAutoFit/>
            </a:bodyPr>
            <a:lstStyle/>
            <a:p>
              <a:r>
                <a:rPr lang="en-US" sz="1100" dirty="0" smtClean="0"/>
                <a:t>Deep Order Technologies</a:t>
              </a:r>
              <a:endParaRPr lang="en-US" sz="1100" dirty="0"/>
            </a:p>
          </p:txBody>
        </p:sp>
      </p:grpSp>
      <p:sp>
        <p:nvSpPr>
          <p:cNvPr id="11" name="TextBox 10"/>
          <p:cNvSpPr txBox="1"/>
          <p:nvPr userDrawn="1"/>
        </p:nvSpPr>
        <p:spPr>
          <a:xfrm>
            <a:off x="105366" y="6485685"/>
            <a:ext cx="2569934" cy="261610"/>
          </a:xfrm>
          <a:prstGeom prst="rect">
            <a:avLst/>
          </a:prstGeom>
          <a:noFill/>
        </p:spPr>
        <p:txBody>
          <a:bodyPr wrap="none" rtlCol="0">
            <a:spAutoFit/>
          </a:bodyPr>
          <a:lstStyle/>
          <a:p>
            <a:r>
              <a:rPr lang="en-US" sz="1100" dirty="0" smtClean="0"/>
              <a:t>© 2018 Pravir Malik.  All Rights Reserved.</a:t>
            </a:r>
            <a:endParaRPr lang="en-US" sz="1100" dirty="0"/>
          </a:p>
        </p:txBody>
      </p:sp>
    </p:spTree>
    <p:extLst>
      <p:ext uri="{BB962C8B-B14F-4D97-AF65-F5344CB8AC3E}">
        <p14:creationId xmlns:p14="http://schemas.microsoft.com/office/powerpoint/2010/main" val="2489932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pravir.malik@deepordertechnologies.com" TargetMode="External"/><Relationship Id="rId4" Type="http://schemas.openxmlformats.org/officeDocument/2006/relationships/image" Target="../media/image2.png"/><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400" y="1280832"/>
            <a:ext cx="8229600" cy="1143000"/>
          </a:xfrm>
        </p:spPr>
        <p:txBody>
          <a:bodyPr>
            <a:noAutofit/>
          </a:bodyPr>
          <a:lstStyle/>
          <a:p>
            <a:r>
              <a:rPr lang="en-US" sz="3200" b="1" dirty="0" smtClean="0"/>
              <a:t>Fourfold Composite Quantum</a:t>
            </a:r>
            <a:r>
              <a:rPr lang="en-US" sz="3200" dirty="0" smtClean="0"/>
              <a:t>, The Emergence of Space, Time, Energy, and Gravity, and Some Implications</a:t>
            </a:r>
            <a:endParaRPr lang="en-US" sz="3200" b="1" cap="all" dirty="0"/>
          </a:p>
        </p:txBody>
      </p:sp>
      <p:sp>
        <p:nvSpPr>
          <p:cNvPr id="6" name="TextBox 5"/>
          <p:cNvSpPr txBox="1"/>
          <p:nvPr/>
        </p:nvSpPr>
        <p:spPr>
          <a:xfrm>
            <a:off x="186267" y="3627299"/>
            <a:ext cx="8449733" cy="1477328"/>
          </a:xfrm>
          <a:prstGeom prst="rect">
            <a:avLst/>
          </a:prstGeom>
          <a:noFill/>
        </p:spPr>
        <p:txBody>
          <a:bodyPr wrap="square" rtlCol="0">
            <a:spAutoFit/>
          </a:bodyPr>
          <a:lstStyle/>
          <a:p>
            <a:r>
              <a:rPr lang="en-GB" cap="all" dirty="0" smtClean="0"/>
              <a:t>Dr Pravir </a:t>
            </a:r>
            <a:r>
              <a:rPr lang="en-GB" cap="all" dirty="0"/>
              <a:t>MALIK</a:t>
            </a:r>
            <a:r>
              <a:rPr lang="en-GB" dirty="0"/>
              <a:t> </a:t>
            </a:r>
            <a:br>
              <a:rPr lang="en-GB" dirty="0"/>
            </a:br>
            <a:r>
              <a:rPr lang="en-GB" dirty="0"/>
              <a:t>Deep Order Technologies, </a:t>
            </a:r>
            <a:r>
              <a:rPr lang="en-GB" dirty="0" smtClean="0"/>
              <a:t>USA </a:t>
            </a:r>
          </a:p>
          <a:p>
            <a:r>
              <a:rPr lang="en-US" u="sng" dirty="0" smtClean="0">
                <a:hlinkClick r:id="rId3"/>
              </a:rPr>
              <a:t>pravir.malik</a:t>
            </a:r>
            <a:r>
              <a:rPr lang="en-US" u="sng" dirty="0">
                <a:hlinkClick r:id="rId3"/>
              </a:rPr>
              <a:t>@deepordertechnologies.com</a:t>
            </a:r>
            <a:endParaRPr lang="en-US" dirty="0"/>
          </a:p>
          <a:p>
            <a:r>
              <a:rPr lang="en-GB" dirty="0"/>
              <a:t> </a:t>
            </a:r>
            <a:endParaRPr lang="en-US" dirty="0"/>
          </a:p>
          <a:p>
            <a:r>
              <a:rPr lang="en-GB" dirty="0"/>
              <a:t> </a:t>
            </a:r>
            <a:r>
              <a:rPr lang="en-GB" b="1" cap="all" dirty="0"/>
              <a:t> </a:t>
            </a:r>
            <a:endParaRPr lang="en-US" b="1" cap="all" dirty="0"/>
          </a:p>
        </p:txBody>
      </p:sp>
      <p:pic>
        <p:nvPicPr>
          <p:cNvPr id="3" name="Picture 2" descr="Screen Shot 2018-07-07 at 6.29.39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6697" y="2824834"/>
            <a:ext cx="3391173" cy="2756200"/>
          </a:xfrm>
          <a:prstGeom prst="rect">
            <a:avLst/>
          </a:prstGeom>
        </p:spPr>
      </p:pic>
    </p:spTree>
    <p:extLst>
      <p:ext uri="{BB962C8B-B14F-4D97-AF65-F5344CB8AC3E}">
        <p14:creationId xmlns:p14="http://schemas.microsoft.com/office/powerpoint/2010/main" val="14087534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457200" y="1417639"/>
            <a:ext cx="8229600" cy="4750350"/>
          </a:xfrm>
        </p:spPr>
        <p:txBody>
          <a:bodyPr>
            <a:normAutofit fontScale="55000" lnSpcReduction="20000"/>
          </a:bodyPr>
          <a:lstStyle/>
          <a:p>
            <a:r>
              <a:rPr lang="en-US" dirty="0" smtClean="0"/>
              <a:t>Light</a:t>
            </a:r>
          </a:p>
          <a:p>
            <a:r>
              <a:rPr lang="en-US" dirty="0" smtClean="0"/>
              <a:t>Quantum Theory </a:t>
            </a:r>
            <a:r>
              <a:rPr lang="mr-IN" dirty="0" smtClean="0"/>
              <a:t>–</a:t>
            </a:r>
            <a:r>
              <a:rPr lang="en-US" dirty="0" smtClean="0"/>
              <a:t> A Light-Centered Interpretation</a:t>
            </a:r>
          </a:p>
          <a:p>
            <a:pPr lvl="1"/>
            <a:r>
              <a:rPr lang="en-US" dirty="0" smtClean="0"/>
              <a:t>Emergence of Space, Time, Energy, Gravity</a:t>
            </a:r>
          </a:p>
          <a:p>
            <a:pPr lvl="1"/>
            <a:r>
              <a:rPr lang="en-US" dirty="0" smtClean="0"/>
              <a:t>Space</a:t>
            </a:r>
          </a:p>
          <a:p>
            <a:pPr lvl="1"/>
            <a:r>
              <a:rPr lang="en-US" dirty="0" smtClean="0"/>
              <a:t>Time</a:t>
            </a:r>
          </a:p>
          <a:p>
            <a:pPr lvl="1"/>
            <a:r>
              <a:rPr lang="en-US" dirty="0" smtClean="0"/>
              <a:t>Energy/Matter</a:t>
            </a:r>
          </a:p>
          <a:p>
            <a:pPr lvl="1"/>
            <a:r>
              <a:rPr lang="en-US" dirty="0" smtClean="0"/>
              <a:t>Gravity</a:t>
            </a:r>
          </a:p>
          <a:p>
            <a:pPr lvl="1"/>
            <a:r>
              <a:rPr lang="en-US" dirty="0" smtClean="0"/>
              <a:t>Fourfold </a:t>
            </a:r>
            <a:r>
              <a:rPr lang="en-US" dirty="0" smtClean="0"/>
              <a:t>Quantum</a:t>
            </a:r>
          </a:p>
          <a:p>
            <a:pPr lvl="1"/>
            <a:r>
              <a:rPr lang="en-US" dirty="0" smtClean="0"/>
              <a:t>Organization of Matter</a:t>
            </a:r>
          </a:p>
          <a:p>
            <a:pPr lvl="1"/>
            <a:r>
              <a:rPr lang="en-US" dirty="0" smtClean="0"/>
              <a:t>Effect of Four Simultaneous Components of Light</a:t>
            </a:r>
          </a:p>
          <a:p>
            <a:r>
              <a:rPr lang="en-US" dirty="0" smtClean="0"/>
              <a:t>Cosmic Scenarios</a:t>
            </a:r>
            <a:endParaRPr lang="en-US" dirty="0" smtClean="0"/>
          </a:p>
          <a:p>
            <a:pPr lvl="1"/>
            <a:r>
              <a:rPr lang="en-US" dirty="0" smtClean="0"/>
              <a:t>Composite Quantum at Atomic-Particle Level</a:t>
            </a:r>
          </a:p>
          <a:p>
            <a:pPr lvl="1"/>
            <a:r>
              <a:rPr lang="en-US" dirty="0" smtClean="0"/>
              <a:t>Quanta at Unit-Space Level</a:t>
            </a:r>
          </a:p>
          <a:p>
            <a:pPr lvl="1"/>
            <a:r>
              <a:rPr lang="en-US" dirty="0" smtClean="0"/>
              <a:t>Quanta at Level of Big-Planet</a:t>
            </a:r>
          </a:p>
          <a:p>
            <a:pPr lvl="1"/>
            <a:r>
              <a:rPr lang="en-US" dirty="0" smtClean="0"/>
              <a:t>Quanta in Expanding Universe</a:t>
            </a:r>
          </a:p>
          <a:p>
            <a:pPr lvl="1"/>
            <a:r>
              <a:rPr lang="en-US" dirty="0" smtClean="0"/>
              <a:t>Quanta of Particle Approaching Speed of Light</a:t>
            </a:r>
          </a:p>
          <a:p>
            <a:pPr lvl="1"/>
            <a:r>
              <a:rPr lang="en-US" dirty="0" smtClean="0"/>
              <a:t>Quanta at Black Hole Level</a:t>
            </a:r>
          </a:p>
          <a:p>
            <a:pPr lvl="1"/>
            <a:r>
              <a:rPr lang="en-US" dirty="0" smtClean="0"/>
              <a:t>Quanta of Cosmic Bounce</a:t>
            </a:r>
          </a:p>
          <a:p>
            <a:r>
              <a:rPr lang="en-US" dirty="0" smtClean="0"/>
              <a:t>Summary &amp; Further Exploration</a:t>
            </a:r>
          </a:p>
        </p:txBody>
      </p:sp>
    </p:spTree>
    <p:extLst>
      <p:ext uri="{BB962C8B-B14F-4D97-AF65-F5344CB8AC3E}">
        <p14:creationId xmlns:p14="http://schemas.microsoft.com/office/powerpoint/2010/main" val="35809207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119" y="2075795"/>
            <a:ext cx="7287259" cy="1143000"/>
          </a:xfrm>
        </p:spPr>
        <p:txBody>
          <a:bodyPr/>
          <a:lstStyle/>
          <a:p>
            <a:pPr algn="l"/>
            <a:r>
              <a:rPr lang="en-US" dirty="0" smtClean="0"/>
              <a:t>Light</a:t>
            </a:r>
            <a:endParaRPr lang="en-US" dirty="0"/>
          </a:p>
        </p:txBody>
      </p:sp>
      <p:pic>
        <p:nvPicPr>
          <p:cNvPr id="5" name="Picture 4" descr="Screen Shot 2018-07-07 at 6.03.0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3952" y="881141"/>
            <a:ext cx="4521426" cy="4409660"/>
          </a:xfrm>
          <a:prstGeom prst="rect">
            <a:avLst/>
          </a:prstGeom>
        </p:spPr>
      </p:pic>
    </p:spTree>
    <p:extLst>
      <p:ext uri="{BB962C8B-B14F-4D97-AF65-F5344CB8AC3E}">
        <p14:creationId xmlns:p14="http://schemas.microsoft.com/office/powerpoint/2010/main" val="4014600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Light</a:t>
            </a:r>
            <a:endParaRPr lang="en-US" dirty="0"/>
          </a:p>
        </p:txBody>
      </p:sp>
      <p:pic>
        <p:nvPicPr>
          <p:cNvPr id="4" name="Content Placeholder 3" descr="Screen Shot 2018-06-18 at 9.26.04 PM.png"/>
          <p:cNvPicPr>
            <a:picLocks noGrp="1" noChangeAspect="1"/>
          </p:cNvPicPr>
          <p:nvPr>
            <p:ph idx="1"/>
          </p:nvPr>
        </p:nvPicPr>
        <p:blipFill>
          <a:blip r:embed="rId2">
            <a:extLst>
              <a:ext uri="{28A0092B-C50C-407E-A947-70E740481C1C}">
                <a14:useLocalDpi xmlns:a14="http://schemas.microsoft.com/office/drawing/2010/main" val="0"/>
              </a:ext>
            </a:extLst>
          </a:blip>
          <a:srcRect l="-11609" r="-11609"/>
          <a:stretch>
            <a:fillRect/>
          </a:stretch>
        </p:blipFill>
        <p:spPr>
          <a:xfrm>
            <a:off x="1066260" y="1755695"/>
            <a:ext cx="6748463" cy="3711575"/>
          </a:xfrm>
        </p:spPr>
      </p:pic>
    </p:spTree>
    <p:extLst>
      <p:ext uri="{BB962C8B-B14F-4D97-AF65-F5344CB8AC3E}">
        <p14:creationId xmlns:p14="http://schemas.microsoft.com/office/powerpoint/2010/main" val="24989236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Light@c</a:t>
            </a:r>
            <a:endParaRPr lang="en-US" dirty="0"/>
          </a:p>
        </p:txBody>
      </p:sp>
      <p:pic>
        <p:nvPicPr>
          <p:cNvPr id="5" name="Picture 4" descr="Screen Shot 2018-07-07 at 4.16.0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1999" y="5334318"/>
            <a:ext cx="4837938" cy="691134"/>
          </a:xfrm>
          <a:prstGeom prst="rect">
            <a:avLst/>
          </a:prstGeom>
        </p:spPr>
      </p:pic>
      <p:pic>
        <p:nvPicPr>
          <p:cNvPr id="6" name="Picture 5" descr="Screen Shot 2018-07-07 at 4.38.0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142" y="1417638"/>
            <a:ext cx="5126795" cy="2801777"/>
          </a:xfrm>
          <a:prstGeom prst="rect">
            <a:avLst/>
          </a:prstGeom>
        </p:spPr>
      </p:pic>
      <p:sp>
        <p:nvSpPr>
          <p:cNvPr id="8" name="TextBox 7"/>
          <p:cNvSpPr txBox="1"/>
          <p:nvPr/>
        </p:nvSpPr>
        <p:spPr>
          <a:xfrm>
            <a:off x="1057804" y="4606524"/>
            <a:ext cx="4422354" cy="523220"/>
          </a:xfrm>
          <a:prstGeom prst="rect">
            <a:avLst/>
          </a:prstGeom>
          <a:noFill/>
        </p:spPr>
        <p:txBody>
          <a:bodyPr wrap="none" rtlCol="0">
            <a:spAutoFit/>
          </a:bodyPr>
          <a:lstStyle/>
          <a:p>
            <a:r>
              <a:rPr lang="en-US" sz="2800" dirty="0" smtClean="0"/>
              <a:t>Past, Present, Future, Matter</a:t>
            </a:r>
            <a:endParaRPr lang="en-US" sz="2800" dirty="0"/>
          </a:p>
        </p:txBody>
      </p:sp>
      <p:pic>
        <p:nvPicPr>
          <p:cNvPr id="10" name="Content Placeholder 3" descr="Screen Shot 2018-06-18 at 9.26.04 PM.png"/>
          <p:cNvPicPr>
            <a:picLocks noChangeAspect="1"/>
          </p:cNvPicPr>
          <p:nvPr/>
        </p:nvPicPr>
        <p:blipFill>
          <a:blip r:embed="rId4">
            <a:extLst>
              <a:ext uri="{28A0092B-C50C-407E-A947-70E740481C1C}">
                <a14:useLocalDpi xmlns:a14="http://schemas.microsoft.com/office/drawing/2010/main" val="0"/>
              </a:ext>
            </a:extLst>
          </a:blip>
          <a:srcRect l="-11609" r="-11609"/>
          <a:stretch>
            <a:fillRect/>
          </a:stretch>
        </p:blipFill>
        <p:spPr>
          <a:xfrm>
            <a:off x="6328334" y="1548367"/>
            <a:ext cx="2815666" cy="1548583"/>
          </a:xfrm>
          <a:prstGeom prst="rect">
            <a:avLst/>
          </a:prstGeom>
        </p:spPr>
      </p:pic>
      <p:sp>
        <p:nvSpPr>
          <p:cNvPr id="7" name="Left Arrow 6"/>
          <p:cNvSpPr/>
          <p:nvPr/>
        </p:nvSpPr>
        <p:spPr>
          <a:xfrm rot="10800000">
            <a:off x="6524211" y="2773000"/>
            <a:ext cx="496685" cy="220286"/>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5670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linds(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heckerboard(across)">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Light@Infinity</a:t>
            </a:r>
            <a:endParaRPr lang="en-US" dirty="0"/>
          </a:p>
        </p:txBody>
      </p:sp>
      <p:pic>
        <p:nvPicPr>
          <p:cNvPr id="3" name="Picture 2" descr="Screen Shot 2018-07-07 at 4.18.5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700" y="5455085"/>
            <a:ext cx="3773897" cy="609239"/>
          </a:xfrm>
          <a:prstGeom prst="rect">
            <a:avLst/>
          </a:prstGeom>
        </p:spPr>
      </p:pic>
      <p:pic>
        <p:nvPicPr>
          <p:cNvPr id="9" name="Picture 8" descr="Screen Shot 2018-07-07 at 5.14.1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820" y="1580870"/>
            <a:ext cx="5209409" cy="2550061"/>
          </a:xfrm>
          <a:prstGeom prst="rect">
            <a:avLst/>
          </a:prstGeom>
        </p:spPr>
      </p:pic>
      <p:sp>
        <p:nvSpPr>
          <p:cNvPr id="10" name="TextBox 9"/>
          <p:cNvSpPr txBox="1"/>
          <p:nvPr/>
        </p:nvSpPr>
        <p:spPr>
          <a:xfrm>
            <a:off x="262820" y="4606524"/>
            <a:ext cx="7911566" cy="523220"/>
          </a:xfrm>
          <a:prstGeom prst="rect">
            <a:avLst/>
          </a:prstGeom>
          <a:noFill/>
        </p:spPr>
        <p:txBody>
          <a:bodyPr wrap="none" rtlCol="0">
            <a:spAutoFit/>
          </a:bodyPr>
          <a:lstStyle/>
          <a:p>
            <a:r>
              <a:rPr lang="en-US" sz="2800" dirty="0" smtClean="0"/>
              <a:t>Omnipresent, Omnipotent, Omniscient, Omniloving</a:t>
            </a:r>
            <a:endParaRPr lang="en-US" sz="2800" dirty="0"/>
          </a:p>
        </p:txBody>
      </p:sp>
      <p:pic>
        <p:nvPicPr>
          <p:cNvPr id="11" name="Content Placeholder 3" descr="Screen Shot 2018-06-18 at 9.26.04 PM.png"/>
          <p:cNvPicPr>
            <a:picLocks noGrp="1" noChangeAspect="1"/>
          </p:cNvPicPr>
          <p:nvPr>
            <p:ph idx="1"/>
          </p:nvPr>
        </p:nvPicPr>
        <p:blipFill>
          <a:blip r:embed="rId4">
            <a:extLst>
              <a:ext uri="{28A0092B-C50C-407E-A947-70E740481C1C}">
                <a14:useLocalDpi xmlns:a14="http://schemas.microsoft.com/office/drawing/2010/main" val="0"/>
              </a:ext>
            </a:extLst>
          </a:blip>
          <a:srcRect l="-11609" r="-11609"/>
          <a:stretch>
            <a:fillRect/>
          </a:stretch>
        </p:blipFill>
        <p:spPr>
          <a:xfrm>
            <a:off x="6328334" y="1548367"/>
            <a:ext cx="2815666" cy="1548583"/>
          </a:xfrm>
        </p:spPr>
      </p:pic>
      <p:sp>
        <p:nvSpPr>
          <p:cNvPr id="8" name="Left Arrow 7"/>
          <p:cNvSpPr/>
          <p:nvPr/>
        </p:nvSpPr>
        <p:spPr>
          <a:xfrm rot="10800000">
            <a:off x="6435651" y="1600198"/>
            <a:ext cx="496685" cy="220286"/>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5670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checkerboard(across)">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Light Master Sets</a:t>
            </a:r>
            <a:endParaRPr lang="en-US" dirty="0"/>
          </a:p>
        </p:txBody>
      </p:sp>
      <p:pic>
        <p:nvPicPr>
          <p:cNvPr id="4" name="Content Placeholder 3" descr="Screen Shot 2018-06-18 at 9.26.04 PM.png"/>
          <p:cNvPicPr>
            <a:picLocks noGrp="1" noChangeAspect="1"/>
          </p:cNvPicPr>
          <p:nvPr>
            <p:ph idx="1"/>
          </p:nvPr>
        </p:nvPicPr>
        <p:blipFill>
          <a:blip r:embed="rId2">
            <a:extLst>
              <a:ext uri="{28A0092B-C50C-407E-A947-70E740481C1C}">
                <a14:useLocalDpi xmlns:a14="http://schemas.microsoft.com/office/drawing/2010/main" val="0"/>
              </a:ext>
            </a:extLst>
          </a:blip>
          <a:srcRect l="-11609" r="-11609"/>
          <a:stretch>
            <a:fillRect/>
          </a:stretch>
        </p:blipFill>
        <p:spPr>
          <a:xfrm>
            <a:off x="6328334" y="1548367"/>
            <a:ext cx="2815666" cy="1548583"/>
          </a:xfrm>
        </p:spPr>
      </p:pic>
      <p:pic>
        <p:nvPicPr>
          <p:cNvPr id="3" name="Picture 2" descr="Screen Shot 2018-07-07 at 4.57.1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8549" y="1417638"/>
            <a:ext cx="3516397" cy="3462179"/>
          </a:xfrm>
          <a:prstGeom prst="rect">
            <a:avLst/>
          </a:prstGeom>
        </p:spPr>
      </p:pic>
      <p:pic>
        <p:nvPicPr>
          <p:cNvPr id="5" name="Picture 4" descr="Screen Shot 2018-07-07 at 4.58.2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9146" y="5377595"/>
            <a:ext cx="4269534" cy="621940"/>
          </a:xfrm>
          <a:prstGeom prst="rect">
            <a:avLst/>
          </a:prstGeom>
        </p:spPr>
      </p:pic>
      <p:sp>
        <p:nvSpPr>
          <p:cNvPr id="6" name="Left Arrow 5"/>
          <p:cNvSpPr/>
          <p:nvPr/>
        </p:nvSpPr>
        <p:spPr>
          <a:xfrm rot="10800000">
            <a:off x="6451317" y="2008483"/>
            <a:ext cx="496685" cy="220286"/>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56709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Light Diversification</a:t>
            </a:r>
            <a:endParaRPr lang="en-US" dirty="0"/>
          </a:p>
        </p:txBody>
      </p:sp>
      <p:pic>
        <p:nvPicPr>
          <p:cNvPr id="4" name="Content Placeholder 3" descr="Screen Shot 2018-06-18 at 9.26.04 PM.png"/>
          <p:cNvPicPr>
            <a:picLocks noGrp="1" noChangeAspect="1"/>
          </p:cNvPicPr>
          <p:nvPr>
            <p:ph idx="1"/>
          </p:nvPr>
        </p:nvPicPr>
        <p:blipFill>
          <a:blip r:embed="rId2">
            <a:extLst>
              <a:ext uri="{28A0092B-C50C-407E-A947-70E740481C1C}">
                <a14:useLocalDpi xmlns:a14="http://schemas.microsoft.com/office/drawing/2010/main" val="0"/>
              </a:ext>
            </a:extLst>
          </a:blip>
          <a:srcRect l="-11609" r="-11609"/>
          <a:stretch>
            <a:fillRect/>
          </a:stretch>
        </p:blipFill>
        <p:spPr>
          <a:xfrm>
            <a:off x="6328334" y="1548367"/>
            <a:ext cx="2815666" cy="1548583"/>
          </a:xfrm>
        </p:spPr>
      </p:pic>
      <p:sp>
        <p:nvSpPr>
          <p:cNvPr id="6" name="Left Arrow 5"/>
          <p:cNvSpPr/>
          <p:nvPr/>
        </p:nvSpPr>
        <p:spPr>
          <a:xfrm rot="10800000">
            <a:off x="6386522" y="2410181"/>
            <a:ext cx="496685" cy="220286"/>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Screen Shot 2018-07-07 at 5.07.1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0245" y="4807703"/>
            <a:ext cx="4702845" cy="634640"/>
          </a:xfrm>
          <a:prstGeom prst="rect">
            <a:avLst/>
          </a:prstGeom>
        </p:spPr>
      </p:pic>
      <p:pic>
        <p:nvPicPr>
          <p:cNvPr id="8" name="Picture 7" descr="Screen Shot 2018-07-07 at 5.09.5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0246" y="1430594"/>
            <a:ext cx="4017204" cy="3000083"/>
          </a:xfrm>
          <a:prstGeom prst="rect">
            <a:avLst/>
          </a:prstGeom>
        </p:spPr>
      </p:pic>
    </p:spTree>
    <p:extLst>
      <p:ext uri="{BB962C8B-B14F-4D97-AF65-F5344CB8AC3E}">
        <p14:creationId xmlns:p14="http://schemas.microsoft.com/office/powerpoint/2010/main" val="399653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8761" y="1894383"/>
            <a:ext cx="3356311" cy="1143000"/>
          </a:xfrm>
        </p:spPr>
        <p:txBody>
          <a:bodyPr>
            <a:normAutofit fontScale="90000"/>
          </a:bodyPr>
          <a:lstStyle/>
          <a:p>
            <a:pPr algn="l"/>
            <a:r>
              <a:rPr lang="en-US" dirty="0" smtClean="0"/>
              <a:t>Quantum Theory:  A Light-Centered Interpretation</a:t>
            </a:r>
            <a:endParaRPr lang="en-US" dirty="0"/>
          </a:p>
        </p:txBody>
      </p:sp>
      <p:pic>
        <p:nvPicPr>
          <p:cNvPr id="3" name="Picture 2" descr="Screen Shot 2018-07-07 at 6.06.3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8328" y="1465137"/>
            <a:ext cx="4984250" cy="2529828"/>
          </a:xfrm>
          <a:prstGeom prst="rect">
            <a:avLst/>
          </a:prstGeom>
        </p:spPr>
      </p:pic>
    </p:spTree>
    <p:extLst>
      <p:ext uri="{BB962C8B-B14F-4D97-AF65-F5344CB8AC3E}">
        <p14:creationId xmlns:p14="http://schemas.microsoft.com/office/powerpoint/2010/main" val="12675545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Emergence of Space, Time, Matter, Gravity</a:t>
            </a:r>
            <a:endParaRPr lang="en-US" dirty="0"/>
          </a:p>
        </p:txBody>
      </p:sp>
      <p:pic>
        <p:nvPicPr>
          <p:cNvPr id="4" name="Content Placeholder 3" descr="Screen Shot 2018-06-18 at 9.28.40 PM.png"/>
          <p:cNvPicPr>
            <a:picLocks noGrp="1" noChangeAspect="1"/>
          </p:cNvPicPr>
          <p:nvPr>
            <p:ph idx="1"/>
          </p:nvPr>
        </p:nvPicPr>
        <p:blipFill>
          <a:blip r:embed="rId2">
            <a:extLst>
              <a:ext uri="{28A0092B-C50C-407E-A947-70E740481C1C}">
                <a14:useLocalDpi xmlns:a14="http://schemas.microsoft.com/office/drawing/2010/main" val="0"/>
              </a:ext>
            </a:extLst>
          </a:blip>
          <a:srcRect t="-40994" b="-40994"/>
          <a:stretch>
            <a:fillRect/>
          </a:stretch>
        </p:blipFill>
        <p:spPr>
          <a:xfrm>
            <a:off x="159150" y="3874429"/>
            <a:ext cx="7440777" cy="2837793"/>
          </a:xfrm>
        </p:spPr>
      </p:pic>
      <p:pic>
        <p:nvPicPr>
          <p:cNvPr id="3" name="Picture 2" descr="Screen Shot 2018-07-07 at 5.23.4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3510" y="1612008"/>
            <a:ext cx="2827187" cy="2625245"/>
          </a:xfrm>
          <a:prstGeom prst="rect">
            <a:avLst/>
          </a:prstGeom>
        </p:spPr>
      </p:pic>
      <p:pic>
        <p:nvPicPr>
          <p:cNvPr id="5" name="Content Placeholder 3" descr="Screen Shot 2018-06-18 at 9.26.04 PM.png"/>
          <p:cNvPicPr>
            <a:picLocks noChangeAspect="1"/>
          </p:cNvPicPr>
          <p:nvPr/>
        </p:nvPicPr>
        <p:blipFill>
          <a:blip r:embed="rId4">
            <a:extLst>
              <a:ext uri="{28A0092B-C50C-407E-A947-70E740481C1C}">
                <a14:useLocalDpi xmlns:a14="http://schemas.microsoft.com/office/drawing/2010/main" val="0"/>
              </a:ext>
            </a:extLst>
          </a:blip>
          <a:srcRect l="-11609" r="-11609"/>
          <a:stretch>
            <a:fillRect/>
          </a:stretch>
        </p:blipFill>
        <p:spPr>
          <a:xfrm>
            <a:off x="6328334" y="1548367"/>
            <a:ext cx="2815666" cy="1548583"/>
          </a:xfrm>
          <a:prstGeom prst="rect">
            <a:avLst/>
          </a:prstGeom>
        </p:spPr>
      </p:pic>
      <p:sp>
        <p:nvSpPr>
          <p:cNvPr id="6" name="Left Arrow 5"/>
          <p:cNvSpPr/>
          <p:nvPr/>
        </p:nvSpPr>
        <p:spPr>
          <a:xfrm rot="10800000">
            <a:off x="6451317" y="2552719"/>
            <a:ext cx="496685" cy="220286"/>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Left Arrow 6"/>
          <p:cNvSpPr/>
          <p:nvPr/>
        </p:nvSpPr>
        <p:spPr>
          <a:xfrm rot="10800000">
            <a:off x="6451317" y="2173843"/>
            <a:ext cx="496685" cy="220286"/>
          </a:xfrm>
          <a:prstGeom prst="leftArrow">
            <a:avLst/>
          </a:prstGeom>
          <a:solidFill>
            <a:schemeClr val="accent6">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Left Arrow 7"/>
          <p:cNvSpPr/>
          <p:nvPr/>
        </p:nvSpPr>
        <p:spPr>
          <a:xfrm rot="10800000">
            <a:off x="6451317" y="1807924"/>
            <a:ext cx="496685" cy="220286"/>
          </a:xfrm>
          <a:prstGeom prst="leftArrow">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6">
                  <a:lumMod val="60000"/>
                  <a:lumOff val="40000"/>
                </a:schemeClr>
              </a:solidFill>
            </a:endParaRPr>
          </a:p>
        </p:txBody>
      </p:sp>
    </p:spTree>
    <p:extLst>
      <p:ext uri="{BB962C8B-B14F-4D97-AF65-F5344CB8AC3E}">
        <p14:creationId xmlns:p14="http://schemas.microsoft.com/office/powerpoint/2010/main" val="13217973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heckerboard(across)">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dissolv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Space</a:t>
            </a:r>
            <a:endParaRPr lang="en-US" dirty="0"/>
          </a:p>
        </p:txBody>
      </p:sp>
      <p:pic>
        <p:nvPicPr>
          <p:cNvPr id="4" name="Content Placeholder 3" descr="Screen Shot 2018-06-18 at 9.35.22 PM.png"/>
          <p:cNvPicPr>
            <a:picLocks noGrp="1" noChangeAspect="1"/>
          </p:cNvPicPr>
          <p:nvPr>
            <p:ph idx="1"/>
          </p:nvPr>
        </p:nvPicPr>
        <p:blipFill>
          <a:blip r:embed="rId2">
            <a:extLst>
              <a:ext uri="{28A0092B-C50C-407E-A947-70E740481C1C}">
                <a14:useLocalDpi xmlns:a14="http://schemas.microsoft.com/office/drawing/2010/main" val="0"/>
              </a:ext>
            </a:extLst>
          </a:blip>
          <a:srcRect t="-36452" b="-36452"/>
          <a:stretch>
            <a:fillRect/>
          </a:stretch>
        </p:blipFill>
        <p:spPr>
          <a:xfrm>
            <a:off x="664539" y="1417638"/>
            <a:ext cx="6035121" cy="2818152"/>
          </a:xfrm>
        </p:spPr>
      </p:pic>
      <p:sp>
        <p:nvSpPr>
          <p:cNvPr id="5" name="TextBox 4"/>
          <p:cNvSpPr txBox="1"/>
          <p:nvPr/>
        </p:nvSpPr>
        <p:spPr>
          <a:xfrm>
            <a:off x="664539" y="3848105"/>
            <a:ext cx="7489486" cy="2862323"/>
          </a:xfrm>
          <a:prstGeom prst="rect">
            <a:avLst/>
          </a:prstGeom>
          <a:noFill/>
        </p:spPr>
        <p:txBody>
          <a:bodyPr wrap="square" rtlCol="0">
            <a:spAutoFit/>
          </a:bodyPr>
          <a:lstStyle/>
          <a:p>
            <a:pPr marL="285750" indent="-285750">
              <a:buFont typeface="Arial"/>
              <a:buChar char="•"/>
            </a:pPr>
            <a:r>
              <a:rPr lang="en-US" dirty="0"/>
              <a:t>In this model ‘space’ as an emergent property of Light, is structured by infinite seeds of </a:t>
            </a:r>
            <a:r>
              <a:rPr lang="en-US" dirty="0" smtClean="0"/>
              <a:t>knowledge</a:t>
            </a:r>
          </a:p>
          <a:p>
            <a:pPr marL="285750" indent="-285750">
              <a:buFont typeface="Arial"/>
              <a:buChar char="•"/>
            </a:pPr>
            <a:r>
              <a:rPr lang="en-US" dirty="0" smtClean="0"/>
              <a:t>But </a:t>
            </a:r>
            <a:r>
              <a:rPr lang="en-US" dirty="0"/>
              <a:t>because the emergence is taking place in a layer of reality generally itself structured by a finite speed of light, c, it has to be </a:t>
            </a:r>
            <a:r>
              <a:rPr lang="en-US" dirty="0" smtClean="0"/>
              <a:t>quantized</a:t>
            </a:r>
          </a:p>
          <a:p>
            <a:pPr marL="285750" indent="-285750">
              <a:buFont typeface="Arial"/>
              <a:buChar char="•"/>
            </a:pPr>
            <a:r>
              <a:rPr lang="en-US" dirty="0" smtClean="0"/>
              <a:t>The </a:t>
            </a:r>
            <a:r>
              <a:rPr lang="en-US" dirty="0"/>
              <a:t>quantization assures that the knowledge is not dissipated, but can accumulate to create seeds, and therefore, the structure of space </a:t>
            </a:r>
            <a:r>
              <a:rPr lang="en-US" dirty="0" smtClean="0"/>
              <a:t>itself </a:t>
            </a:r>
          </a:p>
          <a:p>
            <a:pPr marL="285750" indent="-285750">
              <a:buFont typeface="Arial"/>
              <a:buChar char="•"/>
            </a:pPr>
            <a:r>
              <a:rPr lang="en-US" dirty="0" smtClean="0"/>
              <a:t>It </a:t>
            </a:r>
            <a:r>
              <a:rPr lang="en-US" dirty="0"/>
              <a:t>is assumed that there is some kind of ‘Planck’s constant’ in effect, that is modeled as being specific to the way knowledge or space may be quantized – hence, </a:t>
            </a:r>
            <a:r>
              <a:rPr lang="en-US" i="1" dirty="0" smtClean="0"/>
              <a:t>h</a:t>
            </a:r>
            <a:r>
              <a:rPr lang="en-US" i="1" baseline="-25000" dirty="0" smtClean="0"/>
              <a:t>UK</a:t>
            </a:r>
            <a:endParaRPr lang="en-US" dirty="0"/>
          </a:p>
          <a:p>
            <a:endParaRPr lang="en-US" dirty="0"/>
          </a:p>
        </p:txBody>
      </p:sp>
      <p:pic>
        <p:nvPicPr>
          <p:cNvPr id="3" name="Picture 2" descr="Screen Shot 2018-07-07 at 5.47.4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7773" y="881141"/>
            <a:ext cx="3217763" cy="1599011"/>
          </a:xfrm>
          <a:prstGeom prst="rect">
            <a:avLst/>
          </a:prstGeom>
        </p:spPr>
      </p:pic>
    </p:spTree>
    <p:extLst>
      <p:ext uri="{BB962C8B-B14F-4D97-AF65-F5344CB8AC3E}">
        <p14:creationId xmlns:p14="http://schemas.microsoft.com/office/powerpoint/2010/main" val="13217973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a:t>
            </a:r>
            <a:endParaRPr lang="en-US" dirty="0"/>
          </a:p>
        </p:txBody>
      </p:sp>
      <p:pic>
        <p:nvPicPr>
          <p:cNvPr id="4" name="Content Placeholder 3" descr="Screen Shot 2018-06-18 at 9.40.35 PM.png"/>
          <p:cNvPicPr>
            <a:picLocks noGrp="1" noChangeAspect="1"/>
          </p:cNvPicPr>
          <p:nvPr>
            <p:ph idx="1"/>
          </p:nvPr>
        </p:nvPicPr>
        <p:blipFill>
          <a:blip r:embed="rId2">
            <a:extLst>
              <a:ext uri="{28A0092B-C50C-407E-A947-70E740481C1C}">
                <a14:useLocalDpi xmlns:a14="http://schemas.microsoft.com/office/drawing/2010/main" val="0"/>
              </a:ext>
            </a:extLst>
          </a:blip>
          <a:srcRect t="-35309" b="-35309"/>
          <a:stretch>
            <a:fillRect/>
          </a:stretch>
        </p:blipFill>
        <p:spPr>
          <a:xfrm>
            <a:off x="457200" y="1203744"/>
            <a:ext cx="5464937" cy="3005505"/>
          </a:xfrm>
        </p:spPr>
      </p:pic>
      <p:sp>
        <p:nvSpPr>
          <p:cNvPr id="5" name="TextBox 4"/>
          <p:cNvSpPr txBox="1"/>
          <p:nvPr/>
        </p:nvSpPr>
        <p:spPr>
          <a:xfrm>
            <a:off x="359007" y="3860708"/>
            <a:ext cx="8103204" cy="2862323"/>
          </a:xfrm>
          <a:prstGeom prst="rect">
            <a:avLst/>
          </a:prstGeom>
          <a:noFill/>
        </p:spPr>
        <p:txBody>
          <a:bodyPr wrap="square" rtlCol="0">
            <a:spAutoFit/>
          </a:bodyPr>
          <a:lstStyle/>
          <a:p>
            <a:pPr marL="285750" indent="-285750">
              <a:buFont typeface="Arial"/>
              <a:buChar char="•"/>
            </a:pPr>
            <a:r>
              <a:rPr lang="en-US" dirty="0"/>
              <a:t>In this model ‘time’ as an emergent property of Light, is structured by an inevitable process of maturity, which due to its inevitability, is related to </a:t>
            </a:r>
            <a:r>
              <a:rPr lang="en-US" dirty="0" smtClean="0"/>
              <a:t>power</a:t>
            </a:r>
          </a:p>
          <a:p>
            <a:pPr marL="285750" indent="-285750">
              <a:buFont typeface="Arial"/>
              <a:buChar char="•"/>
            </a:pPr>
            <a:r>
              <a:rPr lang="en-US" dirty="0" smtClean="0"/>
              <a:t>But </a:t>
            </a:r>
            <a:r>
              <a:rPr lang="en-US" dirty="0"/>
              <a:t>because the emergence is taking place in a layer of reality generally itself structured by a finite speed of light, c, it has to be </a:t>
            </a:r>
            <a:r>
              <a:rPr lang="en-US" dirty="0" smtClean="0"/>
              <a:t>quantized</a:t>
            </a:r>
          </a:p>
          <a:p>
            <a:pPr marL="285750" indent="-285750">
              <a:buFont typeface="Arial"/>
              <a:buChar char="•"/>
            </a:pPr>
            <a:r>
              <a:rPr lang="en-US" dirty="0" smtClean="0"/>
              <a:t>The </a:t>
            </a:r>
            <a:r>
              <a:rPr lang="en-US" dirty="0"/>
              <a:t>quantization assures that the power is not dissipated, but can accumulate to express phased maturity, and therefore, the structure of time </a:t>
            </a:r>
            <a:r>
              <a:rPr lang="en-US" dirty="0" smtClean="0"/>
              <a:t>itself</a:t>
            </a:r>
          </a:p>
          <a:p>
            <a:pPr marL="285750" indent="-285750">
              <a:buFont typeface="Arial"/>
              <a:buChar char="•"/>
            </a:pPr>
            <a:r>
              <a:rPr lang="en-US" dirty="0" smtClean="0"/>
              <a:t>It </a:t>
            </a:r>
            <a:r>
              <a:rPr lang="en-US" dirty="0"/>
              <a:t>is assumed that there is some kind of ‘Planck’s constant’ in effect, that is modeled as being specific to the way power or time may be quantized – hence, </a:t>
            </a:r>
            <a:r>
              <a:rPr lang="en-US" i="1" dirty="0" smtClean="0"/>
              <a:t>h</a:t>
            </a:r>
            <a:r>
              <a:rPr lang="en-US" i="1" baseline="-25000" dirty="0" smtClean="0"/>
              <a:t>UP</a:t>
            </a:r>
            <a:endParaRPr lang="en-US" baseline="-25000" dirty="0"/>
          </a:p>
          <a:p>
            <a:endParaRPr lang="en-US" dirty="0"/>
          </a:p>
        </p:txBody>
      </p:sp>
      <p:pic>
        <p:nvPicPr>
          <p:cNvPr id="3" name="Picture 2" descr="Screen Shot 2018-07-07 at 5.52.5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28047" y="596066"/>
            <a:ext cx="2958753" cy="2074704"/>
          </a:xfrm>
          <a:prstGeom prst="rect">
            <a:avLst/>
          </a:prstGeom>
        </p:spPr>
      </p:pic>
    </p:spTree>
    <p:extLst>
      <p:ext uri="{BB962C8B-B14F-4D97-AF65-F5344CB8AC3E}">
        <p14:creationId xmlns:p14="http://schemas.microsoft.com/office/powerpoint/2010/main" val="13217973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Energy/Matter</a:t>
            </a:r>
            <a:endParaRPr lang="en-US" dirty="0"/>
          </a:p>
        </p:txBody>
      </p:sp>
      <p:sp>
        <p:nvSpPr>
          <p:cNvPr id="5" name="TextBox 4"/>
          <p:cNvSpPr txBox="1"/>
          <p:nvPr/>
        </p:nvSpPr>
        <p:spPr>
          <a:xfrm>
            <a:off x="359007" y="3860708"/>
            <a:ext cx="8103204" cy="2308324"/>
          </a:xfrm>
          <a:prstGeom prst="rect">
            <a:avLst/>
          </a:prstGeom>
          <a:noFill/>
        </p:spPr>
        <p:txBody>
          <a:bodyPr wrap="square" rtlCol="0">
            <a:spAutoFit/>
          </a:bodyPr>
          <a:lstStyle/>
          <a:p>
            <a:pPr marL="285750" indent="-285750" fontAlgn="base">
              <a:buFont typeface="Arial"/>
              <a:buChar char="•"/>
            </a:pPr>
            <a:r>
              <a:rPr lang="en-US" dirty="0"/>
              <a:t>In this model ‘energy’ as an emergent property of Light, results in the reality of </a:t>
            </a:r>
            <a:r>
              <a:rPr lang="en-US" dirty="0" smtClean="0"/>
              <a:t>matter</a:t>
            </a:r>
          </a:p>
          <a:p>
            <a:pPr marL="285750" indent="-285750" fontAlgn="base">
              <a:buFont typeface="Arial"/>
              <a:buChar char="•"/>
            </a:pPr>
            <a:r>
              <a:rPr lang="en-US" dirty="0" smtClean="0"/>
              <a:t>But </a:t>
            </a:r>
            <a:r>
              <a:rPr lang="en-US" dirty="0"/>
              <a:t>because the emergence is taking place in a layer of reality generally itself structured by a finite speed of light, c, it has to be </a:t>
            </a:r>
            <a:r>
              <a:rPr lang="en-US" dirty="0" smtClean="0"/>
              <a:t>quantized</a:t>
            </a:r>
          </a:p>
          <a:p>
            <a:pPr marL="285750" indent="-285750" fontAlgn="base">
              <a:buFont typeface="Arial"/>
              <a:buChar char="•"/>
            </a:pPr>
            <a:r>
              <a:rPr lang="en-US" dirty="0" smtClean="0"/>
              <a:t>The </a:t>
            </a:r>
            <a:r>
              <a:rPr lang="en-US" dirty="0"/>
              <a:t>quantization assures that the energy is not dissipated, but can accumulate to create </a:t>
            </a:r>
            <a:r>
              <a:rPr lang="en-US" dirty="0" smtClean="0"/>
              <a:t>matter</a:t>
            </a:r>
          </a:p>
          <a:p>
            <a:pPr marL="285750" indent="-285750" fontAlgn="base">
              <a:buFont typeface="Arial"/>
              <a:buChar char="•"/>
            </a:pPr>
            <a:r>
              <a:rPr lang="en-US" dirty="0" smtClean="0"/>
              <a:t>Planck’s </a:t>
            </a:r>
            <a:r>
              <a:rPr lang="en-US" dirty="0"/>
              <a:t>constant is referred to as - </a:t>
            </a:r>
            <a:r>
              <a:rPr lang="en-US" i="1" dirty="0" smtClean="0"/>
              <a:t>h</a:t>
            </a:r>
            <a:r>
              <a:rPr lang="en-US" i="1" baseline="-25000" dirty="0" smtClean="0"/>
              <a:t>UPr</a:t>
            </a:r>
            <a:endParaRPr lang="en-US" baseline="-25000" dirty="0"/>
          </a:p>
          <a:p>
            <a:endParaRPr lang="en-US" dirty="0"/>
          </a:p>
        </p:txBody>
      </p:sp>
      <p:pic>
        <p:nvPicPr>
          <p:cNvPr id="6" name="Content Placeholder 5" descr="Screen Shot 2018-06-20 at 6.54.43 PM.png"/>
          <p:cNvPicPr>
            <a:picLocks noGrp="1" noChangeAspect="1"/>
          </p:cNvPicPr>
          <p:nvPr>
            <p:ph idx="1"/>
          </p:nvPr>
        </p:nvPicPr>
        <p:blipFill>
          <a:blip r:embed="rId2">
            <a:extLst>
              <a:ext uri="{28A0092B-C50C-407E-A947-70E740481C1C}">
                <a14:useLocalDpi xmlns:a14="http://schemas.microsoft.com/office/drawing/2010/main" val="0"/>
              </a:ext>
            </a:extLst>
          </a:blip>
          <a:srcRect t="-41889" b="-41889"/>
          <a:stretch>
            <a:fillRect/>
          </a:stretch>
        </p:blipFill>
        <p:spPr>
          <a:xfrm>
            <a:off x="457200" y="1216683"/>
            <a:ext cx="5451978" cy="2998378"/>
          </a:xfrm>
        </p:spPr>
      </p:pic>
      <p:pic>
        <p:nvPicPr>
          <p:cNvPr id="3" name="Picture 2" descr="Screen Shot 2018-07-07 at 5.54.2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5006" y="1321712"/>
            <a:ext cx="2875625" cy="1949974"/>
          </a:xfrm>
          <a:prstGeom prst="rect">
            <a:avLst/>
          </a:prstGeom>
        </p:spPr>
      </p:pic>
    </p:spTree>
    <p:extLst>
      <p:ext uri="{BB962C8B-B14F-4D97-AF65-F5344CB8AC3E}">
        <p14:creationId xmlns:p14="http://schemas.microsoft.com/office/powerpoint/2010/main" val="435385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Gravity</a:t>
            </a:r>
            <a:endParaRPr lang="en-US" dirty="0"/>
          </a:p>
        </p:txBody>
      </p:sp>
      <p:sp>
        <p:nvSpPr>
          <p:cNvPr id="5" name="TextBox 4"/>
          <p:cNvSpPr txBox="1"/>
          <p:nvPr/>
        </p:nvSpPr>
        <p:spPr>
          <a:xfrm>
            <a:off x="359007" y="3860708"/>
            <a:ext cx="8103204" cy="2862323"/>
          </a:xfrm>
          <a:prstGeom prst="rect">
            <a:avLst/>
          </a:prstGeom>
          <a:noFill/>
        </p:spPr>
        <p:txBody>
          <a:bodyPr wrap="square" rtlCol="0">
            <a:spAutoFit/>
          </a:bodyPr>
          <a:lstStyle/>
          <a:p>
            <a:pPr marL="285750" indent="-285750" fontAlgn="base">
              <a:buFont typeface="Arial"/>
              <a:buChar char="•"/>
            </a:pPr>
            <a:r>
              <a:rPr lang="en-US" dirty="0"/>
              <a:t>In this model ‘gravity’ as an emergent property of Light, results in a harmonious collectivity of seemingly independent </a:t>
            </a:r>
            <a:r>
              <a:rPr lang="en-US" dirty="0" smtClean="0"/>
              <a:t>objects</a:t>
            </a:r>
          </a:p>
          <a:p>
            <a:pPr marL="285750" indent="-285750" fontAlgn="base">
              <a:buFont typeface="Arial"/>
              <a:buChar char="•"/>
            </a:pPr>
            <a:r>
              <a:rPr lang="en-US" dirty="0" smtClean="0"/>
              <a:t>But </a:t>
            </a:r>
            <a:r>
              <a:rPr lang="en-US" dirty="0"/>
              <a:t>because the emergence is taking place in a layer of reality generally itself structured by a finite speed of light, c, it has to be </a:t>
            </a:r>
            <a:r>
              <a:rPr lang="en-US" dirty="0" smtClean="0"/>
              <a:t>quantized</a:t>
            </a:r>
          </a:p>
          <a:p>
            <a:pPr marL="285750" indent="-285750" fontAlgn="base">
              <a:buFont typeface="Arial"/>
              <a:buChar char="•"/>
            </a:pPr>
            <a:r>
              <a:rPr lang="en-US" dirty="0" smtClean="0"/>
              <a:t>The </a:t>
            </a:r>
            <a:r>
              <a:rPr lang="en-US" dirty="0"/>
              <a:t>quantization assures that the harmony is not dissipated, but can accumulate to express more and more complex collectivities on large-</a:t>
            </a:r>
            <a:r>
              <a:rPr lang="en-US" dirty="0" smtClean="0"/>
              <a:t>scale</a:t>
            </a:r>
          </a:p>
          <a:p>
            <a:pPr marL="285750" indent="-285750" fontAlgn="base">
              <a:buFont typeface="Arial"/>
              <a:buChar char="•"/>
            </a:pPr>
            <a:r>
              <a:rPr lang="en-US" dirty="0" smtClean="0"/>
              <a:t>It </a:t>
            </a:r>
            <a:r>
              <a:rPr lang="en-US" dirty="0"/>
              <a:t>is assumed that there is some kind of ‘Planck’s constant’ in effect, that is modeled as being specific to the way harmony or gravity may be quantized – hence, </a:t>
            </a:r>
            <a:r>
              <a:rPr lang="en-US" i="1" dirty="0" smtClean="0"/>
              <a:t>h</a:t>
            </a:r>
            <a:r>
              <a:rPr lang="en-US" i="1" baseline="-25000" dirty="0" smtClean="0"/>
              <a:t>UH</a:t>
            </a:r>
            <a:endParaRPr lang="en-US" baseline="-25000" dirty="0"/>
          </a:p>
          <a:p>
            <a:pPr marL="285750" indent="-285750">
              <a:buFont typeface="Arial"/>
              <a:buChar char="•"/>
            </a:pPr>
            <a:endParaRPr lang="en-US" dirty="0"/>
          </a:p>
        </p:txBody>
      </p:sp>
      <p:pic>
        <p:nvPicPr>
          <p:cNvPr id="6" name="Content Placeholder 5" descr="Screen Shot 2018-06-20 at 6.56.28 PM.png"/>
          <p:cNvPicPr>
            <a:picLocks noGrp="1" noChangeAspect="1"/>
          </p:cNvPicPr>
          <p:nvPr>
            <p:ph idx="1"/>
          </p:nvPr>
        </p:nvPicPr>
        <p:blipFill>
          <a:blip r:embed="rId2">
            <a:extLst>
              <a:ext uri="{28A0092B-C50C-407E-A947-70E740481C1C}">
                <a14:useLocalDpi xmlns:a14="http://schemas.microsoft.com/office/drawing/2010/main" val="0"/>
              </a:ext>
            </a:extLst>
          </a:blip>
          <a:srcRect t="-35113" b="-35113"/>
          <a:stretch>
            <a:fillRect/>
          </a:stretch>
        </p:blipFill>
        <p:spPr>
          <a:xfrm>
            <a:off x="457200" y="1411053"/>
            <a:ext cx="4998423" cy="2748940"/>
          </a:xfrm>
        </p:spPr>
      </p:pic>
      <p:pic>
        <p:nvPicPr>
          <p:cNvPr id="3" name="Picture 2" descr="Screen Shot 2018-07-07 at 5.56.0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7249" y="1332541"/>
            <a:ext cx="3239551" cy="1660748"/>
          </a:xfrm>
          <a:prstGeom prst="rect">
            <a:avLst/>
          </a:prstGeom>
        </p:spPr>
      </p:pic>
    </p:spTree>
    <p:extLst>
      <p:ext uri="{BB962C8B-B14F-4D97-AF65-F5344CB8AC3E}">
        <p14:creationId xmlns:p14="http://schemas.microsoft.com/office/powerpoint/2010/main" val="435385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Fourfold Quantum</a:t>
            </a:r>
            <a:endParaRPr lang="en-US" dirty="0"/>
          </a:p>
        </p:txBody>
      </p:sp>
      <p:sp>
        <p:nvSpPr>
          <p:cNvPr id="3" name="Content Placeholder 2"/>
          <p:cNvSpPr>
            <a:spLocks noGrp="1"/>
          </p:cNvSpPr>
          <p:nvPr>
            <p:ph idx="1"/>
          </p:nvPr>
        </p:nvSpPr>
        <p:spPr/>
        <p:txBody>
          <a:bodyPr>
            <a:normAutofit fontScale="70000" lnSpcReduction="20000"/>
          </a:bodyPr>
          <a:lstStyle/>
          <a:p>
            <a:r>
              <a:rPr lang="en-US" dirty="0"/>
              <a:t>Q</a:t>
            </a:r>
            <a:r>
              <a:rPr lang="en-US" dirty="0" smtClean="0"/>
              <a:t>uanta </a:t>
            </a:r>
            <a:r>
              <a:rPr lang="en-US" dirty="0"/>
              <a:t>hold within themselves the essence of what must be projected from properties or function in higher-velocity light to lower-velocity more-material </a:t>
            </a:r>
            <a:r>
              <a:rPr lang="en-US" dirty="0" smtClean="0"/>
              <a:t>light</a:t>
            </a:r>
          </a:p>
          <a:p>
            <a:r>
              <a:rPr lang="en-US" dirty="0"/>
              <a:t>F</a:t>
            </a:r>
            <a:r>
              <a:rPr lang="en-US" dirty="0" smtClean="0"/>
              <a:t>our</a:t>
            </a:r>
            <a:r>
              <a:rPr lang="en-US" dirty="0"/>
              <a:t>-fold properties are a representation of the inherent oneness of </a:t>
            </a:r>
            <a:r>
              <a:rPr lang="en-US" dirty="0" smtClean="0"/>
              <a:t>Light</a:t>
            </a:r>
          </a:p>
          <a:p>
            <a:r>
              <a:rPr lang="en-US" dirty="0" smtClean="0"/>
              <a:t>Four</a:t>
            </a:r>
            <a:r>
              <a:rPr lang="en-US" dirty="0"/>
              <a:t>-foldness will continue to have a bias to uphold that oneness in its more material </a:t>
            </a:r>
            <a:r>
              <a:rPr lang="en-US" dirty="0" smtClean="0"/>
              <a:t>manifestation</a:t>
            </a:r>
          </a:p>
          <a:p>
            <a:r>
              <a:rPr lang="en-US" dirty="0" smtClean="0"/>
              <a:t>Therefore space</a:t>
            </a:r>
            <a:r>
              <a:rPr lang="en-US" dirty="0"/>
              <a:t>-quanta, time-quanta, energy-quanta, and gravity-quanta related to a single particle will operate as a composite fourfold </a:t>
            </a:r>
            <a:r>
              <a:rPr lang="en-US" dirty="0" smtClean="0"/>
              <a:t>quantum</a:t>
            </a:r>
          </a:p>
          <a:p>
            <a:r>
              <a:rPr lang="en-US" dirty="0"/>
              <a:t>F</a:t>
            </a:r>
            <a:r>
              <a:rPr lang="en-US" dirty="0" smtClean="0"/>
              <a:t>our </a:t>
            </a:r>
            <a:r>
              <a:rPr lang="en-US" dirty="0"/>
              <a:t>quantum fields operate together or as one composite field in the emergence and possibilities represented by a </a:t>
            </a:r>
            <a:r>
              <a:rPr lang="en-US" dirty="0" smtClean="0"/>
              <a:t>particle</a:t>
            </a:r>
          </a:p>
          <a:p>
            <a:r>
              <a:rPr lang="en-US" dirty="0"/>
              <a:t>A</a:t>
            </a:r>
            <a:r>
              <a:rPr lang="en-US" dirty="0" smtClean="0"/>
              <a:t>llows </a:t>
            </a:r>
            <a:r>
              <a:rPr lang="en-US" dirty="0"/>
              <a:t>explanation of </a:t>
            </a:r>
            <a:r>
              <a:rPr lang="en-US" dirty="0" smtClean="0"/>
              <a:t>phenomena at different levels of complexity, </a:t>
            </a:r>
            <a:r>
              <a:rPr lang="en-US" dirty="0"/>
              <a:t>as well as providing a possible basis for the integration of relativity with quantum </a:t>
            </a:r>
            <a:r>
              <a:rPr lang="en-US" dirty="0" smtClean="0"/>
              <a:t>theory</a:t>
            </a:r>
            <a:endParaRPr lang="en-US" dirty="0"/>
          </a:p>
        </p:txBody>
      </p:sp>
    </p:spTree>
    <p:extLst>
      <p:ext uri="{BB962C8B-B14F-4D97-AF65-F5344CB8AC3E}">
        <p14:creationId xmlns:p14="http://schemas.microsoft.com/office/powerpoint/2010/main" val="13217973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3410"/>
          </a:xfrm>
        </p:spPr>
        <p:txBody>
          <a:bodyPr/>
          <a:lstStyle/>
          <a:p>
            <a:r>
              <a:rPr lang="en-US" dirty="0"/>
              <a:t>Fourfold Organization of Matter*</a:t>
            </a:r>
          </a:p>
        </p:txBody>
      </p:sp>
      <p:sp>
        <p:nvSpPr>
          <p:cNvPr id="3" name="Content Placeholder 2"/>
          <p:cNvSpPr>
            <a:spLocks noGrp="1"/>
          </p:cNvSpPr>
          <p:nvPr>
            <p:ph idx="1"/>
          </p:nvPr>
        </p:nvSpPr>
        <p:spPr>
          <a:xfrm>
            <a:off x="457200" y="3900345"/>
            <a:ext cx="8229600" cy="2228769"/>
          </a:xfrm>
        </p:spPr>
        <p:txBody>
          <a:bodyPr>
            <a:normAutofit fontScale="47500" lnSpcReduction="20000"/>
          </a:bodyPr>
          <a:lstStyle/>
          <a:p>
            <a:r>
              <a:rPr lang="en-US" sz="3300" dirty="0" smtClean="0"/>
              <a:t>Newton </a:t>
            </a:r>
            <a:r>
              <a:rPr lang="mr-IN" sz="3300" dirty="0" smtClean="0"/>
              <a:t>–</a:t>
            </a:r>
            <a:r>
              <a:rPr lang="en-US" sz="3300" dirty="0" smtClean="0"/>
              <a:t> “An Alchemist through and through:  wondered about whether solid bodies and light are interconnected and whether light is the source and activity of solid bodies” (source:  Quantum Astrologer’s Handbook, page 55)</a:t>
            </a:r>
          </a:p>
          <a:p>
            <a:r>
              <a:rPr lang="en-US" dirty="0"/>
              <a:t>Light does not need a carrier.  Range of bosons are generated from Light as are all other layers of matter </a:t>
            </a:r>
          </a:p>
          <a:p>
            <a:pPr lvl="1"/>
            <a:r>
              <a:rPr lang="en-US" dirty="0"/>
              <a:t>Gluons bond quarks together to ensure integrity of nucleus so that </a:t>
            </a:r>
            <a:r>
              <a:rPr lang="en-US" i="1" dirty="0"/>
              <a:t>knowledge</a:t>
            </a:r>
            <a:r>
              <a:rPr lang="en-US" dirty="0"/>
              <a:t> is propagated in behavior of atoms</a:t>
            </a:r>
          </a:p>
          <a:p>
            <a:pPr lvl="1"/>
            <a:r>
              <a:rPr lang="en-US" dirty="0"/>
              <a:t>W and Z bosons allow neutrons to change to protons thereby releasing </a:t>
            </a:r>
            <a:r>
              <a:rPr lang="en-US" i="1" dirty="0"/>
              <a:t>power</a:t>
            </a:r>
            <a:r>
              <a:rPr lang="en-US" dirty="0"/>
              <a:t> or energy</a:t>
            </a:r>
          </a:p>
          <a:p>
            <a:pPr lvl="1"/>
            <a:r>
              <a:rPr lang="en-US" dirty="0"/>
              <a:t>Photons allow matter to be </a:t>
            </a:r>
            <a:r>
              <a:rPr lang="en-US" i="1" dirty="0"/>
              <a:t>present</a:t>
            </a:r>
            <a:r>
              <a:rPr lang="en-US" dirty="0"/>
              <a:t> by device of electromagnetic field</a:t>
            </a:r>
          </a:p>
          <a:p>
            <a:pPr lvl="1"/>
            <a:r>
              <a:rPr lang="en-US" dirty="0"/>
              <a:t>Gravitons allow collectivities of matter to form thereby expressing </a:t>
            </a:r>
            <a:r>
              <a:rPr lang="en-US" i="1" dirty="0"/>
              <a:t>harmony</a:t>
            </a:r>
          </a:p>
          <a:p>
            <a:endParaRPr lang="en-US" sz="1800" dirty="0"/>
          </a:p>
        </p:txBody>
      </p:sp>
      <p:graphicFrame>
        <p:nvGraphicFramePr>
          <p:cNvPr id="4" name="Content Placeholder 5"/>
          <p:cNvGraphicFramePr>
            <a:graphicFrameLocks/>
          </p:cNvGraphicFramePr>
          <p:nvPr>
            <p:extLst>
              <p:ext uri="{D42A27DB-BD31-4B8C-83A1-F6EECF244321}">
                <p14:modId xmlns:p14="http://schemas.microsoft.com/office/powerpoint/2010/main" val="177372874"/>
              </p:ext>
            </p:extLst>
          </p:nvPr>
        </p:nvGraphicFramePr>
        <p:xfrm>
          <a:off x="271464" y="1594763"/>
          <a:ext cx="8415336" cy="2123440"/>
        </p:xfrm>
        <a:graphic>
          <a:graphicData uri="http://schemas.openxmlformats.org/drawingml/2006/table">
            <a:tbl>
              <a:tblPr firstRow="1" bandRow="1">
                <a:tableStyleId>{5C22544A-7EE6-4342-B048-85BDC9FD1C3A}</a:tableStyleId>
              </a:tblPr>
              <a:tblGrid>
                <a:gridCol w="1270625"/>
                <a:gridCol w="1534487"/>
                <a:gridCol w="1402556"/>
                <a:gridCol w="1402556"/>
                <a:gridCol w="1402556"/>
                <a:gridCol w="1402556"/>
              </a:tblGrid>
              <a:tr h="370840">
                <a:tc>
                  <a:txBody>
                    <a:bodyPr/>
                    <a:lstStyle/>
                    <a:p>
                      <a:r>
                        <a:rPr lang="en-US" dirty="0" smtClean="0"/>
                        <a:t>Light’s Property</a:t>
                      </a:r>
                      <a:endParaRPr lang="en-US" dirty="0"/>
                    </a:p>
                  </a:txBody>
                  <a:tcPr/>
                </a:tc>
                <a:tc>
                  <a:txBody>
                    <a:bodyPr/>
                    <a:lstStyle/>
                    <a:p>
                      <a:r>
                        <a:rPr lang="en-US" dirty="0" smtClean="0"/>
                        <a:t>Cosmic Fundamentals</a:t>
                      </a:r>
                      <a:endParaRPr lang="en-US" dirty="0"/>
                    </a:p>
                  </a:txBody>
                  <a:tcPr/>
                </a:tc>
                <a:tc>
                  <a:txBody>
                    <a:bodyPr/>
                    <a:lstStyle/>
                    <a:p>
                      <a:r>
                        <a:rPr lang="en-US" dirty="0" smtClean="0"/>
                        <a:t>Quantum</a:t>
                      </a:r>
                      <a:r>
                        <a:rPr lang="en-US" baseline="0" dirty="0" smtClean="0"/>
                        <a:t> Level</a:t>
                      </a:r>
                      <a:endParaRPr lang="en-US" dirty="0"/>
                    </a:p>
                  </a:txBody>
                  <a:tcPr/>
                </a:tc>
                <a:tc>
                  <a:txBody>
                    <a:bodyPr/>
                    <a:lstStyle/>
                    <a:p>
                      <a:r>
                        <a:rPr lang="en-US" dirty="0" smtClean="0"/>
                        <a:t>Boson</a:t>
                      </a:r>
                      <a:r>
                        <a:rPr lang="en-US" baseline="0" dirty="0" smtClean="0"/>
                        <a:t> Level</a:t>
                      </a:r>
                      <a:endParaRPr lang="en-US" dirty="0"/>
                    </a:p>
                  </a:txBody>
                  <a:tcPr/>
                </a:tc>
                <a:tc>
                  <a:txBody>
                    <a:bodyPr/>
                    <a:lstStyle/>
                    <a:p>
                      <a:r>
                        <a:rPr lang="en-US" dirty="0" smtClean="0"/>
                        <a:t>Atomic Level</a:t>
                      </a:r>
                      <a:endParaRPr lang="en-US" dirty="0"/>
                    </a:p>
                  </a:txBody>
                  <a:tcPr/>
                </a:tc>
                <a:tc>
                  <a:txBody>
                    <a:bodyPr/>
                    <a:lstStyle/>
                    <a:p>
                      <a:r>
                        <a:rPr lang="en-US" dirty="0" smtClean="0"/>
                        <a:t>Cellular</a:t>
                      </a:r>
                      <a:r>
                        <a:rPr lang="en-US" baseline="0" dirty="0" smtClean="0"/>
                        <a:t> Level</a:t>
                      </a:r>
                      <a:endParaRPr lang="en-US" dirty="0"/>
                    </a:p>
                  </a:txBody>
                  <a:tcPr/>
                </a:tc>
              </a:tr>
              <a:tr h="370840">
                <a:tc>
                  <a:txBody>
                    <a:bodyPr/>
                    <a:lstStyle/>
                    <a:p>
                      <a:r>
                        <a:rPr lang="en-US" dirty="0" smtClean="0"/>
                        <a:t>Knowledge</a:t>
                      </a:r>
                      <a:endParaRPr lang="en-US" dirty="0"/>
                    </a:p>
                  </a:txBody>
                  <a:tcPr/>
                </a:tc>
                <a:tc>
                  <a:txBody>
                    <a:bodyPr/>
                    <a:lstStyle/>
                    <a:p>
                      <a:r>
                        <a:rPr lang="en-US" sz="1400" dirty="0" smtClean="0"/>
                        <a:t>Space</a:t>
                      </a:r>
                      <a:endParaRPr lang="en-US" sz="1400" dirty="0"/>
                    </a:p>
                  </a:txBody>
                  <a:tcPr/>
                </a:tc>
                <a:tc>
                  <a:txBody>
                    <a:bodyPr/>
                    <a:lstStyle/>
                    <a:p>
                      <a:r>
                        <a:rPr lang="en-US" sz="1400" dirty="0" smtClean="0"/>
                        <a:t>Quarks</a:t>
                      </a:r>
                      <a:endParaRPr lang="en-US" sz="1400" dirty="0"/>
                    </a:p>
                  </a:txBody>
                  <a:tcPr/>
                </a:tc>
                <a:tc>
                  <a:txBody>
                    <a:bodyPr/>
                    <a:lstStyle/>
                    <a:p>
                      <a:r>
                        <a:rPr lang="en-US" sz="1400" dirty="0" smtClean="0"/>
                        <a:t>Gluon</a:t>
                      </a:r>
                      <a:endParaRPr lang="en-US" sz="1400" dirty="0"/>
                    </a:p>
                  </a:txBody>
                  <a:tcPr/>
                </a:tc>
                <a:tc>
                  <a:txBody>
                    <a:bodyPr/>
                    <a:lstStyle/>
                    <a:p>
                      <a:r>
                        <a:rPr lang="en-US" sz="1400" dirty="0" smtClean="0"/>
                        <a:t>p-Shell</a:t>
                      </a:r>
                      <a:endParaRPr lang="en-US" sz="1400" dirty="0"/>
                    </a:p>
                  </a:txBody>
                  <a:tcPr/>
                </a:tc>
                <a:tc>
                  <a:txBody>
                    <a:bodyPr/>
                    <a:lstStyle/>
                    <a:p>
                      <a:r>
                        <a:rPr lang="en-US" sz="1400" dirty="0" smtClean="0"/>
                        <a:t>Nucleic Acids</a:t>
                      </a:r>
                      <a:endParaRPr lang="en-US" sz="1400" dirty="0"/>
                    </a:p>
                  </a:txBody>
                  <a:tcPr/>
                </a:tc>
              </a:tr>
              <a:tr h="370840">
                <a:tc>
                  <a:txBody>
                    <a:bodyPr/>
                    <a:lstStyle/>
                    <a:p>
                      <a:r>
                        <a:rPr lang="en-US" dirty="0" smtClean="0"/>
                        <a:t>Presence</a:t>
                      </a:r>
                      <a:endParaRPr lang="en-US" dirty="0"/>
                    </a:p>
                  </a:txBody>
                  <a:tcPr/>
                </a:tc>
                <a:tc>
                  <a:txBody>
                    <a:bodyPr/>
                    <a:lstStyle/>
                    <a:p>
                      <a:r>
                        <a:rPr lang="en-US" sz="1400" dirty="0" smtClean="0"/>
                        <a:t>Energy</a:t>
                      </a:r>
                      <a:endParaRPr lang="en-US" sz="1400" dirty="0"/>
                    </a:p>
                  </a:txBody>
                  <a:tcPr/>
                </a:tc>
                <a:tc>
                  <a:txBody>
                    <a:bodyPr/>
                    <a:lstStyle/>
                    <a:p>
                      <a:r>
                        <a:rPr lang="en-US" sz="1400" dirty="0" smtClean="0"/>
                        <a:t>Higgs-Boson</a:t>
                      </a:r>
                      <a:endParaRPr lang="en-US" sz="1400" dirty="0"/>
                    </a:p>
                  </a:txBody>
                  <a:tcPr/>
                </a:tc>
                <a:tc>
                  <a:txBody>
                    <a:bodyPr/>
                    <a:lstStyle/>
                    <a:p>
                      <a:r>
                        <a:rPr lang="en-US" sz="1400" dirty="0" smtClean="0"/>
                        <a:t>Photon</a:t>
                      </a:r>
                      <a:endParaRPr lang="en-US" sz="1400" dirty="0"/>
                    </a:p>
                  </a:txBody>
                  <a:tcPr/>
                </a:tc>
                <a:tc>
                  <a:txBody>
                    <a:bodyPr/>
                    <a:lstStyle/>
                    <a:p>
                      <a:r>
                        <a:rPr lang="en-US" sz="1400" dirty="0" smtClean="0"/>
                        <a:t>d-Shell</a:t>
                      </a:r>
                      <a:endParaRPr lang="en-US" sz="1400" dirty="0"/>
                    </a:p>
                  </a:txBody>
                  <a:tcPr/>
                </a:tc>
                <a:tc>
                  <a:txBody>
                    <a:bodyPr/>
                    <a:lstStyle/>
                    <a:p>
                      <a:r>
                        <a:rPr lang="en-US" sz="1400" dirty="0" smtClean="0"/>
                        <a:t>Proteins</a:t>
                      </a:r>
                      <a:endParaRPr lang="en-US" sz="1400" dirty="0"/>
                    </a:p>
                  </a:txBody>
                  <a:tcPr/>
                </a:tc>
              </a:tr>
              <a:tr h="370840">
                <a:tc>
                  <a:txBody>
                    <a:bodyPr/>
                    <a:lstStyle/>
                    <a:p>
                      <a:r>
                        <a:rPr lang="en-US" dirty="0" smtClean="0"/>
                        <a:t>Power </a:t>
                      </a:r>
                      <a:endParaRPr lang="en-US" dirty="0"/>
                    </a:p>
                  </a:txBody>
                  <a:tcPr/>
                </a:tc>
                <a:tc>
                  <a:txBody>
                    <a:bodyPr/>
                    <a:lstStyle/>
                    <a:p>
                      <a:r>
                        <a:rPr lang="en-US" sz="1400" dirty="0" smtClean="0"/>
                        <a:t>Time</a:t>
                      </a:r>
                      <a:endParaRPr lang="en-US" sz="1400" dirty="0"/>
                    </a:p>
                  </a:txBody>
                  <a:tcPr/>
                </a:tc>
                <a:tc>
                  <a:txBody>
                    <a:bodyPr/>
                    <a:lstStyle/>
                    <a:p>
                      <a:r>
                        <a:rPr lang="en-US" sz="1400" dirty="0" smtClean="0"/>
                        <a:t>Leptons</a:t>
                      </a:r>
                      <a:endParaRPr lang="en-US" sz="1400" dirty="0"/>
                    </a:p>
                  </a:txBody>
                  <a:tcPr/>
                </a:tc>
                <a:tc>
                  <a:txBody>
                    <a:bodyPr/>
                    <a:lstStyle/>
                    <a:p>
                      <a:r>
                        <a:rPr lang="en-US" sz="1400" dirty="0" smtClean="0"/>
                        <a:t>W and Z Bosons</a:t>
                      </a:r>
                      <a:endParaRPr lang="en-US" sz="1400" dirty="0"/>
                    </a:p>
                  </a:txBody>
                  <a:tcPr/>
                </a:tc>
                <a:tc>
                  <a:txBody>
                    <a:bodyPr/>
                    <a:lstStyle/>
                    <a:p>
                      <a:r>
                        <a:rPr lang="en-US" sz="1400" dirty="0" smtClean="0"/>
                        <a:t>s-Shell</a:t>
                      </a:r>
                      <a:endParaRPr lang="en-US" sz="1400" dirty="0"/>
                    </a:p>
                  </a:txBody>
                  <a:tcPr/>
                </a:tc>
                <a:tc>
                  <a:txBody>
                    <a:bodyPr/>
                    <a:lstStyle/>
                    <a:p>
                      <a:r>
                        <a:rPr lang="en-US" sz="1400" dirty="0" smtClean="0"/>
                        <a:t>Polysaccharides</a:t>
                      </a:r>
                      <a:endParaRPr lang="en-US" sz="1400" dirty="0"/>
                    </a:p>
                  </a:txBody>
                  <a:tcPr/>
                </a:tc>
              </a:tr>
              <a:tr h="370840">
                <a:tc>
                  <a:txBody>
                    <a:bodyPr/>
                    <a:lstStyle/>
                    <a:p>
                      <a:r>
                        <a:rPr lang="en-US" dirty="0" smtClean="0"/>
                        <a:t>Harmony</a:t>
                      </a:r>
                      <a:endParaRPr lang="en-US" dirty="0"/>
                    </a:p>
                  </a:txBody>
                  <a:tcPr/>
                </a:tc>
                <a:tc>
                  <a:txBody>
                    <a:bodyPr/>
                    <a:lstStyle/>
                    <a:p>
                      <a:r>
                        <a:rPr lang="en-US" sz="1400" dirty="0" smtClean="0"/>
                        <a:t>Gravity</a:t>
                      </a:r>
                      <a:endParaRPr lang="en-US" sz="1400" dirty="0"/>
                    </a:p>
                  </a:txBody>
                  <a:tcPr/>
                </a:tc>
                <a:tc>
                  <a:txBody>
                    <a:bodyPr/>
                    <a:lstStyle/>
                    <a:p>
                      <a:r>
                        <a:rPr lang="en-US" sz="1400" dirty="0" smtClean="0"/>
                        <a:t>Bosons</a:t>
                      </a:r>
                      <a:endParaRPr lang="en-US" sz="1400" dirty="0"/>
                    </a:p>
                  </a:txBody>
                  <a:tcPr/>
                </a:tc>
                <a:tc>
                  <a:txBody>
                    <a:bodyPr/>
                    <a:lstStyle/>
                    <a:p>
                      <a:r>
                        <a:rPr lang="en-US" sz="1400" dirty="0" smtClean="0"/>
                        <a:t>“Graviton”</a:t>
                      </a:r>
                      <a:endParaRPr lang="en-US" sz="1400" dirty="0"/>
                    </a:p>
                  </a:txBody>
                  <a:tcPr/>
                </a:tc>
                <a:tc>
                  <a:txBody>
                    <a:bodyPr/>
                    <a:lstStyle/>
                    <a:p>
                      <a:r>
                        <a:rPr lang="en-US" sz="1400" dirty="0" smtClean="0"/>
                        <a:t>f-Shell</a:t>
                      </a:r>
                      <a:endParaRPr lang="en-US" sz="1400" dirty="0"/>
                    </a:p>
                  </a:txBody>
                  <a:tcPr/>
                </a:tc>
                <a:tc>
                  <a:txBody>
                    <a:bodyPr/>
                    <a:lstStyle/>
                    <a:p>
                      <a:r>
                        <a:rPr lang="en-US" sz="1400" dirty="0" smtClean="0"/>
                        <a:t>Lipids</a:t>
                      </a:r>
                      <a:endParaRPr lang="en-US" sz="1400" dirty="0"/>
                    </a:p>
                  </a:txBody>
                  <a:tcPr/>
                </a:tc>
              </a:tr>
            </a:tbl>
          </a:graphicData>
        </a:graphic>
      </p:graphicFrame>
      <p:sp>
        <p:nvSpPr>
          <p:cNvPr id="5" name="TextBox 4"/>
          <p:cNvSpPr txBox="1"/>
          <p:nvPr/>
        </p:nvSpPr>
        <p:spPr>
          <a:xfrm>
            <a:off x="457200" y="6151776"/>
            <a:ext cx="3724096" cy="307777"/>
          </a:xfrm>
          <a:prstGeom prst="rect">
            <a:avLst/>
          </a:prstGeom>
          <a:noFill/>
        </p:spPr>
        <p:txBody>
          <a:bodyPr wrap="none" rtlCol="0">
            <a:spAutoFit/>
          </a:bodyPr>
          <a:lstStyle/>
          <a:p>
            <a:r>
              <a:rPr lang="en-US" sz="1400" dirty="0" smtClean="0"/>
              <a:t>*Cosmology of Light Book Series, Malik, 2017-18</a:t>
            </a:r>
            <a:endParaRPr lang="en-US" sz="1400" dirty="0"/>
          </a:p>
        </p:txBody>
      </p:sp>
    </p:spTree>
    <p:extLst>
      <p:ext uri="{BB962C8B-B14F-4D97-AF65-F5344CB8AC3E}">
        <p14:creationId xmlns:p14="http://schemas.microsoft.com/office/powerpoint/2010/main" val="5404081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737" y="183932"/>
            <a:ext cx="8229600" cy="1143000"/>
          </a:xfrm>
        </p:spPr>
        <p:txBody>
          <a:bodyPr>
            <a:normAutofit fontScale="90000"/>
          </a:bodyPr>
          <a:lstStyle/>
          <a:p>
            <a:r>
              <a:rPr lang="en-US" dirty="0" smtClean="0"/>
              <a:t>Effect of Four Simultaneous Components of Light (1)</a:t>
            </a:r>
            <a:endParaRPr lang="en-US" dirty="0"/>
          </a:p>
        </p:txBody>
      </p:sp>
      <p:sp>
        <p:nvSpPr>
          <p:cNvPr id="3" name="Content Placeholder 2"/>
          <p:cNvSpPr>
            <a:spLocks noGrp="1"/>
          </p:cNvSpPr>
          <p:nvPr>
            <p:ph idx="1"/>
          </p:nvPr>
        </p:nvSpPr>
        <p:spPr>
          <a:xfrm>
            <a:off x="457200" y="1600201"/>
            <a:ext cx="8229600" cy="4788073"/>
          </a:xfrm>
        </p:spPr>
        <p:txBody>
          <a:bodyPr>
            <a:normAutofit fontScale="62500" lnSpcReduction="20000"/>
          </a:bodyPr>
          <a:lstStyle/>
          <a:p>
            <a:r>
              <a:rPr lang="en-US" dirty="0" smtClean="0"/>
              <a:t>Block + field + wave + particle (similar to Pilot Wave Interpretation of QM proposed by De Broglie </a:t>
            </a:r>
            <a:r>
              <a:rPr lang="mr-IN" dirty="0" smtClean="0"/>
              <a:t>–</a:t>
            </a:r>
            <a:r>
              <a:rPr lang="en-US" dirty="0" smtClean="0"/>
              <a:t> </a:t>
            </a:r>
            <a:r>
              <a:rPr lang="en-US" dirty="0" err="1" smtClean="0"/>
              <a:t>Bohm</a:t>
            </a:r>
            <a:r>
              <a:rPr lang="en-US" dirty="0" smtClean="0"/>
              <a:t>)</a:t>
            </a:r>
          </a:p>
          <a:p>
            <a:r>
              <a:rPr lang="en-US" dirty="0" smtClean="0"/>
              <a:t>Wave-particle duality</a:t>
            </a:r>
          </a:p>
          <a:p>
            <a:pPr lvl="1"/>
            <a:r>
              <a:rPr lang="en-US" dirty="0" smtClean="0"/>
              <a:t>Particles guided to regions of constructive interference of waves traveling greater than c</a:t>
            </a:r>
          </a:p>
          <a:p>
            <a:pPr lvl="1"/>
            <a:r>
              <a:rPr lang="en-US" dirty="0" smtClean="0"/>
              <a:t>Photoelectric effect due to light particles traveling at c</a:t>
            </a:r>
          </a:p>
          <a:p>
            <a:r>
              <a:rPr lang="en-US" dirty="0" smtClean="0"/>
              <a:t>Apparent randomness</a:t>
            </a:r>
          </a:p>
          <a:p>
            <a:pPr lvl="1"/>
            <a:r>
              <a:rPr lang="en-US" dirty="0" smtClean="0"/>
              <a:t>Because light travels as a whole, “instantiation” is only a variable bi-product</a:t>
            </a:r>
          </a:p>
          <a:p>
            <a:pPr lvl="1"/>
            <a:r>
              <a:rPr lang="en-US" dirty="0" smtClean="0"/>
              <a:t>Randomness appears to exist only because “wholeness” is behind</a:t>
            </a:r>
          </a:p>
          <a:p>
            <a:pPr lvl="1"/>
            <a:r>
              <a:rPr lang="en-US" dirty="0" smtClean="0"/>
              <a:t>Statistical disaggregation should be used to explain “randomness”  rather than randomness converted to “classical determinism” through statistical aggregation (which is what appears to be done in Copenhagen and Ensemble Interpretations of QM)</a:t>
            </a:r>
          </a:p>
          <a:p>
            <a:r>
              <a:rPr lang="en-US" dirty="0" smtClean="0"/>
              <a:t>Functional-View</a:t>
            </a:r>
          </a:p>
          <a:p>
            <a:pPr lvl="1"/>
            <a:r>
              <a:rPr lang="en-US" dirty="0" smtClean="0"/>
              <a:t>Quantum levels open a window into wholeness and “</a:t>
            </a:r>
            <a:r>
              <a:rPr lang="en-US" dirty="0"/>
              <a:t>Q</a:t>
            </a:r>
            <a:r>
              <a:rPr lang="en-US" dirty="0" smtClean="0"/>
              <a:t>ualified Determinism” rather than divide the world into smaller and smaller bits</a:t>
            </a:r>
          </a:p>
          <a:p>
            <a:pPr lvl="1"/>
            <a:r>
              <a:rPr lang="en-US" dirty="0" smtClean="0"/>
              <a:t>Democritus’ suggestion of ‘atoms of salt </a:t>
            </a:r>
            <a:r>
              <a:rPr lang="mr-IN" dirty="0" smtClean="0"/>
              <a:t>–</a:t>
            </a:r>
            <a:r>
              <a:rPr lang="en-US" dirty="0" smtClean="0"/>
              <a:t> sharp; atoms of water </a:t>
            </a:r>
            <a:r>
              <a:rPr lang="mr-IN" dirty="0" smtClean="0"/>
              <a:t>–</a:t>
            </a:r>
            <a:r>
              <a:rPr lang="en-US" dirty="0" smtClean="0"/>
              <a:t> smooth </a:t>
            </a:r>
            <a:r>
              <a:rPr lang="en-US" dirty="0" err="1" smtClean="0"/>
              <a:t>etc</a:t>
            </a:r>
            <a:r>
              <a:rPr lang="en-US" dirty="0" smtClean="0"/>
              <a:t>’, gets to functionality as expressed in this model of Light</a:t>
            </a:r>
          </a:p>
        </p:txBody>
      </p:sp>
    </p:spTree>
    <p:extLst>
      <p:ext uri="{BB962C8B-B14F-4D97-AF65-F5344CB8AC3E}">
        <p14:creationId xmlns:p14="http://schemas.microsoft.com/office/powerpoint/2010/main" val="12994219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737" y="183932"/>
            <a:ext cx="8229600" cy="1143000"/>
          </a:xfrm>
        </p:spPr>
        <p:txBody>
          <a:bodyPr>
            <a:normAutofit fontScale="90000"/>
          </a:bodyPr>
          <a:lstStyle/>
          <a:p>
            <a:r>
              <a:rPr lang="en-US" dirty="0" smtClean="0"/>
              <a:t>Effect of Four Simultaneous Components of Light (2)</a:t>
            </a:r>
            <a:endParaRPr lang="en-US" dirty="0"/>
          </a:p>
        </p:txBody>
      </p:sp>
      <p:sp>
        <p:nvSpPr>
          <p:cNvPr id="3" name="Content Placeholder 2"/>
          <p:cNvSpPr>
            <a:spLocks noGrp="1"/>
          </p:cNvSpPr>
          <p:nvPr>
            <p:ph idx="1"/>
          </p:nvPr>
        </p:nvSpPr>
        <p:spPr>
          <a:xfrm>
            <a:off x="457200" y="1490165"/>
            <a:ext cx="8229600" cy="4820361"/>
          </a:xfrm>
        </p:spPr>
        <p:txBody>
          <a:bodyPr>
            <a:normAutofit fontScale="55000" lnSpcReduction="20000"/>
          </a:bodyPr>
          <a:lstStyle/>
          <a:p>
            <a:r>
              <a:rPr lang="en-US" dirty="0" smtClean="0"/>
              <a:t>Entanglement</a:t>
            </a:r>
          </a:p>
          <a:p>
            <a:pPr lvl="1"/>
            <a:r>
              <a:rPr lang="en-US" dirty="0"/>
              <a:t>S</a:t>
            </a:r>
            <a:r>
              <a:rPr lang="en-US" dirty="0" smtClean="0"/>
              <a:t>omething of the oneness as higher meta-levels are approached becoming real</a:t>
            </a:r>
          </a:p>
          <a:p>
            <a:pPr lvl="1"/>
            <a:r>
              <a:rPr lang="en-US" dirty="0"/>
              <a:t>Model of Light consistent with Nobel Laureate Gerard </a:t>
            </a:r>
            <a:r>
              <a:rPr lang="en-US" dirty="0" err="1" smtClean="0"/>
              <a:t>Hooft’s</a:t>
            </a:r>
            <a:r>
              <a:rPr lang="en-US" dirty="0" smtClean="0"/>
              <a:t> </a:t>
            </a:r>
            <a:r>
              <a:rPr lang="en-US" dirty="0"/>
              <a:t>observation:  “Hidden threads controlling properties of atoms”.  Correlations between atoms / particles derived from Big Bang (</a:t>
            </a:r>
            <a:r>
              <a:rPr lang="en-US" dirty="0" err="1"/>
              <a:t>Superdeterminism</a:t>
            </a:r>
            <a:r>
              <a:rPr lang="en-US" dirty="0"/>
              <a:t> Interpretation of QM</a:t>
            </a:r>
            <a:r>
              <a:rPr lang="en-US" dirty="0" smtClean="0"/>
              <a:t>)</a:t>
            </a:r>
          </a:p>
          <a:p>
            <a:r>
              <a:rPr lang="en-US" dirty="0" smtClean="0"/>
              <a:t>Time travel</a:t>
            </a:r>
          </a:p>
          <a:p>
            <a:pPr lvl="1"/>
            <a:r>
              <a:rPr lang="en-US" dirty="0" smtClean="0"/>
              <a:t>Time travel impossible at U since </a:t>
            </a:r>
            <a:r>
              <a:rPr lang="en-US" i="1" dirty="0" smtClean="0"/>
              <a:t>time</a:t>
            </a:r>
            <a:r>
              <a:rPr lang="en-US" dirty="0" smtClean="0"/>
              <a:t> measures maturity of seeds</a:t>
            </a:r>
          </a:p>
          <a:p>
            <a:pPr lvl="1"/>
            <a:r>
              <a:rPr lang="en-US" dirty="0" smtClean="0"/>
              <a:t>Entry into meta-levels will allow time to be experienced differently so that travel into origin or completeness of ideas may be possible</a:t>
            </a:r>
          </a:p>
          <a:p>
            <a:pPr lvl="1"/>
            <a:r>
              <a:rPr lang="en-US" dirty="0" smtClean="0"/>
              <a:t>Wave-function of a quantum system is by definition tapping into metal-levels and therefore some knowledge of future and past can be simultaneously present</a:t>
            </a:r>
          </a:p>
          <a:p>
            <a:r>
              <a:rPr lang="en-US" dirty="0" smtClean="0"/>
              <a:t>Superposition</a:t>
            </a:r>
          </a:p>
          <a:p>
            <a:pPr lvl="1"/>
            <a:r>
              <a:rPr lang="en-US" dirty="0" smtClean="0"/>
              <a:t>Function of four simultaneous components of Light rather than myriad simultaneous possibilities as suggested by Copenhagen and Many Worlds Interpretation of QM</a:t>
            </a:r>
          </a:p>
          <a:p>
            <a:pPr lvl="1"/>
            <a:r>
              <a:rPr lang="en-US" dirty="0" smtClean="0"/>
              <a:t>Universe alive with activity:  Particles </a:t>
            </a:r>
            <a:r>
              <a:rPr lang="en-US" dirty="0"/>
              <a:t>come in and out of existence constantly (</a:t>
            </a:r>
            <a:r>
              <a:rPr lang="en-US" dirty="0" err="1"/>
              <a:t>Casimir</a:t>
            </a:r>
            <a:r>
              <a:rPr lang="en-US" dirty="0"/>
              <a:t> </a:t>
            </a:r>
            <a:r>
              <a:rPr lang="en-US" dirty="0" smtClean="0"/>
              <a:t>effect -  </a:t>
            </a:r>
            <a:r>
              <a:rPr lang="en-US" dirty="0"/>
              <a:t>where there is slight pressure between metal plates due to short wave-length virtual particles</a:t>
            </a:r>
            <a:r>
              <a:rPr lang="en-US" dirty="0" smtClean="0"/>
              <a:t>)</a:t>
            </a:r>
          </a:p>
          <a:p>
            <a:pPr lvl="1"/>
            <a:r>
              <a:rPr lang="en-US" dirty="0" smtClean="0"/>
              <a:t>Side-note:  Implications for Quantum Computing</a:t>
            </a:r>
            <a:endParaRPr lang="en-US" dirty="0"/>
          </a:p>
          <a:p>
            <a:pPr lvl="1"/>
            <a:endParaRPr lang="en-US" dirty="0"/>
          </a:p>
        </p:txBody>
      </p:sp>
    </p:spTree>
    <p:extLst>
      <p:ext uri="{BB962C8B-B14F-4D97-AF65-F5344CB8AC3E}">
        <p14:creationId xmlns:p14="http://schemas.microsoft.com/office/powerpoint/2010/main" val="27923962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347" y="2075794"/>
            <a:ext cx="3732115" cy="2291037"/>
          </a:xfrm>
        </p:spPr>
        <p:txBody>
          <a:bodyPr/>
          <a:lstStyle/>
          <a:p>
            <a:pPr algn="l"/>
            <a:r>
              <a:rPr lang="en-US" dirty="0" smtClean="0"/>
              <a:t>Cosmic Scenarios</a:t>
            </a:r>
            <a:endParaRPr lang="en-US" dirty="0"/>
          </a:p>
        </p:txBody>
      </p:sp>
      <p:pic>
        <p:nvPicPr>
          <p:cNvPr id="3" name="Picture 2" descr="Screen Shot 2018-07-07 at 6.09.2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8015" y="1461015"/>
            <a:ext cx="5197363" cy="3864706"/>
          </a:xfrm>
          <a:prstGeom prst="rect">
            <a:avLst/>
          </a:prstGeom>
        </p:spPr>
      </p:pic>
    </p:spTree>
    <p:extLst>
      <p:ext uri="{BB962C8B-B14F-4D97-AF65-F5344CB8AC3E}">
        <p14:creationId xmlns:p14="http://schemas.microsoft.com/office/powerpoint/2010/main" val="12675545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Composite-Quantum at Atomic-Particle Level</a:t>
            </a:r>
            <a:endParaRPr lang="en-US" dirty="0"/>
          </a:p>
        </p:txBody>
      </p:sp>
      <p:sp>
        <p:nvSpPr>
          <p:cNvPr id="3" name="Content Placeholder 2"/>
          <p:cNvSpPr>
            <a:spLocks noGrp="1"/>
          </p:cNvSpPr>
          <p:nvPr>
            <p:ph idx="1"/>
          </p:nvPr>
        </p:nvSpPr>
        <p:spPr>
          <a:xfrm>
            <a:off x="5637044" y="1600201"/>
            <a:ext cx="3049755" cy="4525963"/>
          </a:xfrm>
        </p:spPr>
        <p:txBody>
          <a:bodyPr>
            <a:normAutofit fontScale="47500" lnSpcReduction="20000"/>
          </a:bodyPr>
          <a:lstStyle/>
          <a:p>
            <a:r>
              <a:rPr lang="en-US" dirty="0"/>
              <a:t>T</a:t>
            </a:r>
            <a:r>
              <a:rPr lang="en-US" dirty="0" smtClean="0"/>
              <a:t>he </a:t>
            </a:r>
            <a:r>
              <a:rPr lang="en-US" dirty="0"/>
              <a:t>graphic is illustrating that all things being equal there is a balanced accumulation of anterior possibility or information along the space, time, gravity, and energy </a:t>
            </a:r>
            <a:r>
              <a:rPr lang="en-US" dirty="0" smtClean="0"/>
              <a:t>dimensions</a:t>
            </a:r>
          </a:p>
          <a:p>
            <a:r>
              <a:rPr lang="en-US" dirty="0" smtClean="0"/>
              <a:t>This accumulation </a:t>
            </a:r>
            <a:r>
              <a:rPr lang="en-US" dirty="0"/>
              <a:t>plays a primary role in orchestrating the possibility contained in the atomic-</a:t>
            </a:r>
            <a:r>
              <a:rPr lang="en-US" dirty="0" smtClean="0"/>
              <a:t>particle </a:t>
            </a:r>
          </a:p>
          <a:p>
            <a:r>
              <a:rPr lang="en-US" dirty="0"/>
              <a:t>S</a:t>
            </a:r>
            <a:r>
              <a:rPr lang="en-US" dirty="0" smtClean="0"/>
              <a:t>pace </a:t>
            </a:r>
            <a:r>
              <a:rPr lang="en-US" dirty="0"/>
              <a:t>dimension contains information to do with unique </a:t>
            </a:r>
            <a:r>
              <a:rPr lang="en-US" dirty="0" smtClean="0"/>
              <a:t>seeds</a:t>
            </a:r>
          </a:p>
          <a:p>
            <a:r>
              <a:rPr lang="en-US" dirty="0"/>
              <a:t>T</a:t>
            </a:r>
            <a:r>
              <a:rPr lang="en-US" dirty="0" smtClean="0"/>
              <a:t>ime </a:t>
            </a:r>
            <a:r>
              <a:rPr lang="en-US" dirty="0"/>
              <a:t>dimension information to do with the maturity of </a:t>
            </a:r>
            <a:r>
              <a:rPr lang="en-US" dirty="0" smtClean="0"/>
              <a:t>seeds</a:t>
            </a:r>
          </a:p>
          <a:p>
            <a:r>
              <a:rPr lang="en-US" dirty="0"/>
              <a:t>G</a:t>
            </a:r>
            <a:r>
              <a:rPr lang="en-US" dirty="0" smtClean="0"/>
              <a:t>ravity </a:t>
            </a:r>
            <a:r>
              <a:rPr lang="en-US" dirty="0"/>
              <a:t>dimension information to do with collectivities of </a:t>
            </a:r>
            <a:r>
              <a:rPr lang="en-US" dirty="0" smtClean="0"/>
              <a:t>seeds</a:t>
            </a:r>
            <a:endParaRPr lang="en-US" dirty="0"/>
          </a:p>
          <a:p>
            <a:r>
              <a:rPr lang="en-US" dirty="0"/>
              <a:t>E</a:t>
            </a:r>
            <a:r>
              <a:rPr lang="en-US" dirty="0" smtClean="0"/>
              <a:t>nergy </a:t>
            </a:r>
            <a:r>
              <a:rPr lang="en-US" dirty="0"/>
              <a:t>dimension information to do with the materialization of seeds. </a:t>
            </a:r>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140367" y="1956653"/>
            <a:ext cx="2812044" cy="2578634"/>
          </a:xfrm>
          <a:prstGeom prst="rect">
            <a:avLst/>
          </a:prstGeom>
          <a:noFill/>
          <a:ln>
            <a:noFill/>
          </a:ln>
        </p:spPr>
      </p:pic>
      <p:pic>
        <p:nvPicPr>
          <p:cNvPr id="5" name="Picture 4" descr="Screen Shot 2018-07-07 at 6.11.1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9955" y="4715475"/>
            <a:ext cx="2682455" cy="1747596"/>
          </a:xfrm>
          <a:prstGeom prst="rect">
            <a:avLst/>
          </a:prstGeom>
        </p:spPr>
      </p:pic>
    </p:spTree>
    <p:extLst>
      <p:ext uri="{BB962C8B-B14F-4D97-AF65-F5344CB8AC3E}">
        <p14:creationId xmlns:p14="http://schemas.microsoft.com/office/powerpoint/2010/main" val="13217973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Composite-Quantum at Unit-Space Level</a:t>
            </a:r>
            <a:endParaRPr lang="en-US" dirty="0"/>
          </a:p>
        </p:txBody>
      </p:sp>
      <p:sp>
        <p:nvSpPr>
          <p:cNvPr id="3" name="Content Placeholder 2"/>
          <p:cNvSpPr>
            <a:spLocks noGrp="1"/>
          </p:cNvSpPr>
          <p:nvPr>
            <p:ph idx="1"/>
          </p:nvPr>
        </p:nvSpPr>
        <p:spPr>
          <a:xfrm>
            <a:off x="5637044" y="1600201"/>
            <a:ext cx="3049755" cy="4525963"/>
          </a:xfrm>
        </p:spPr>
        <p:txBody>
          <a:bodyPr>
            <a:noAutofit/>
          </a:bodyPr>
          <a:lstStyle/>
          <a:p>
            <a:r>
              <a:rPr lang="en-US" sz="1800" dirty="0"/>
              <a:t>S</a:t>
            </a:r>
            <a:r>
              <a:rPr lang="en-US" sz="1800" dirty="0" smtClean="0"/>
              <a:t>mall </a:t>
            </a:r>
            <a:r>
              <a:rPr lang="en-US" sz="1800" dirty="0"/>
              <a:t>rhombus </a:t>
            </a:r>
            <a:r>
              <a:rPr lang="en-US" sz="1800" dirty="0" smtClean="0"/>
              <a:t>represents </a:t>
            </a:r>
            <a:r>
              <a:rPr lang="en-US" sz="1800" dirty="0"/>
              <a:t>a quantum at the atomic-particle </a:t>
            </a:r>
            <a:r>
              <a:rPr lang="en-US" sz="1800" dirty="0" smtClean="0"/>
              <a:t>level</a:t>
            </a:r>
            <a:endParaRPr lang="en-US" sz="1800" dirty="0"/>
          </a:p>
          <a:p>
            <a:r>
              <a:rPr lang="en-US" sz="1800" dirty="0" smtClean="0"/>
              <a:t>Larger </a:t>
            </a:r>
            <a:r>
              <a:rPr lang="en-US" sz="1800" dirty="0"/>
              <a:t>rhombus is an extrapolation of that in some unit </a:t>
            </a:r>
            <a:r>
              <a:rPr lang="en-US" sz="1800" dirty="0" smtClean="0"/>
              <a:t>space </a:t>
            </a:r>
          </a:p>
          <a:p>
            <a:r>
              <a:rPr lang="en-US" sz="1800" dirty="0" smtClean="0"/>
              <a:t>All </a:t>
            </a:r>
            <a:r>
              <a:rPr lang="en-US" sz="1800" dirty="0"/>
              <a:t>things being equal it is the same fourfold accumulation of anterior possibility or information captured by the quantum that will govern particle behavior at the unit-space level. </a:t>
            </a: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976613" y="1930399"/>
            <a:ext cx="3338642" cy="2553055"/>
          </a:xfrm>
          <a:prstGeom prst="rect">
            <a:avLst/>
          </a:prstGeom>
          <a:noFill/>
          <a:ln>
            <a:noFill/>
          </a:ln>
        </p:spPr>
      </p:pic>
      <p:pic>
        <p:nvPicPr>
          <p:cNvPr id="6" name="Picture 5" descr="Screen Shot 2018-06-21 at 6.55.1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2529" y="5687554"/>
            <a:ext cx="1257300" cy="368300"/>
          </a:xfrm>
          <a:prstGeom prst="rect">
            <a:avLst/>
          </a:prstGeom>
        </p:spPr>
      </p:pic>
      <p:pic>
        <p:nvPicPr>
          <p:cNvPr id="4" name="Picture 3" descr="Screen Shot 2018-07-07 at 6.13.3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0790" y="4600076"/>
            <a:ext cx="3120796" cy="1854239"/>
          </a:xfrm>
          <a:prstGeom prst="rect">
            <a:avLst/>
          </a:prstGeom>
        </p:spPr>
      </p:pic>
    </p:spTree>
    <p:extLst>
      <p:ext uri="{BB962C8B-B14F-4D97-AF65-F5344CB8AC3E}">
        <p14:creationId xmlns:p14="http://schemas.microsoft.com/office/powerpoint/2010/main" val="3125083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Composite-Quantum at Level of Big-Planet</a:t>
            </a:r>
            <a:endParaRPr lang="en-US" dirty="0"/>
          </a:p>
        </p:txBody>
      </p:sp>
      <p:sp>
        <p:nvSpPr>
          <p:cNvPr id="3" name="Content Placeholder 2"/>
          <p:cNvSpPr>
            <a:spLocks noGrp="1"/>
          </p:cNvSpPr>
          <p:nvPr>
            <p:ph idx="1"/>
          </p:nvPr>
        </p:nvSpPr>
        <p:spPr>
          <a:xfrm>
            <a:off x="5637044" y="1600201"/>
            <a:ext cx="3049755" cy="4525963"/>
          </a:xfrm>
        </p:spPr>
        <p:txBody>
          <a:bodyPr>
            <a:normAutofit fontScale="47500" lnSpcReduction="20000"/>
          </a:bodyPr>
          <a:lstStyle/>
          <a:p>
            <a:r>
              <a:rPr lang="en-US" dirty="0"/>
              <a:t>S</a:t>
            </a:r>
            <a:r>
              <a:rPr lang="en-US" dirty="0" smtClean="0"/>
              <a:t>maller </a:t>
            </a:r>
            <a:r>
              <a:rPr lang="en-US" dirty="0"/>
              <a:t>rhombus represents a quantum at the unit-space level, while the larger kite-quadrilateral represents a quantum at the Big-Planet </a:t>
            </a:r>
            <a:r>
              <a:rPr lang="en-US" dirty="0" smtClean="0"/>
              <a:t>level</a:t>
            </a:r>
          </a:p>
          <a:p>
            <a:r>
              <a:rPr lang="en-US" dirty="0"/>
              <a:t>The kite-quadrilateral is elongated along the time dimension implying that the larger collectivity of seeds represented by a space such as a Big-Planet will take longer to reach maturity, relative to a seed contained in a unit-</a:t>
            </a:r>
            <a:r>
              <a:rPr lang="en-US" dirty="0" smtClean="0"/>
              <a:t>space</a:t>
            </a:r>
          </a:p>
          <a:p>
            <a:r>
              <a:rPr lang="en-US" dirty="0" smtClean="0"/>
              <a:t>Represents a counter-effect to General Relativity and illustrates the tight integration between ‘mathematical spaces’ or adjacent layers of reality</a:t>
            </a:r>
          </a:p>
          <a:p>
            <a:r>
              <a:rPr lang="en-US" dirty="0" smtClean="0"/>
              <a:t>There is the possibility of the unit-quantum being changed by circumstance</a:t>
            </a:r>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749930" y="1734799"/>
            <a:ext cx="3034018" cy="2593159"/>
          </a:xfrm>
          <a:prstGeom prst="rect">
            <a:avLst/>
          </a:prstGeom>
          <a:noFill/>
          <a:ln>
            <a:noFill/>
          </a:ln>
        </p:spPr>
      </p:pic>
      <p:pic>
        <p:nvPicPr>
          <p:cNvPr id="6" name="Picture 5" descr="Screen Shot 2018-06-21 at 7.15.1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4113" y="5681664"/>
            <a:ext cx="3441700" cy="444500"/>
          </a:xfrm>
          <a:prstGeom prst="rect">
            <a:avLst/>
          </a:prstGeom>
        </p:spPr>
      </p:pic>
      <p:pic>
        <p:nvPicPr>
          <p:cNvPr id="4" name="Picture 3" descr="Screen Shot 2018-07-07 at 6.15.3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2477" y="4680830"/>
            <a:ext cx="3034018" cy="1618143"/>
          </a:xfrm>
          <a:prstGeom prst="rect">
            <a:avLst/>
          </a:prstGeom>
        </p:spPr>
      </p:pic>
    </p:spTree>
    <p:extLst>
      <p:ext uri="{BB962C8B-B14F-4D97-AF65-F5344CB8AC3E}">
        <p14:creationId xmlns:p14="http://schemas.microsoft.com/office/powerpoint/2010/main" val="3125083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Quanta in Expanding Universe</a:t>
            </a:r>
            <a:endParaRPr lang="en-US" dirty="0"/>
          </a:p>
        </p:txBody>
      </p:sp>
      <p:sp>
        <p:nvSpPr>
          <p:cNvPr id="3" name="Content Placeholder 2"/>
          <p:cNvSpPr>
            <a:spLocks noGrp="1"/>
          </p:cNvSpPr>
          <p:nvPr>
            <p:ph idx="1"/>
          </p:nvPr>
        </p:nvSpPr>
        <p:spPr>
          <a:xfrm>
            <a:off x="5637044" y="1600201"/>
            <a:ext cx="3049755" cy="4525963"/>
          </a:xfrm>
        </p:spPr>
        <p:txBody>
          <a:bodyPr>
            <a:normAutofit fontScale="70000" lnSpcReduction="20000"/>
          </a:bodyPr>
          <a:lstStyle/>
          <a:p>
            <a:r>
              <a:rPr lang="en-US" dirty="0"/>
              <a:t>D</a:t>
            </a:r>
            <a:r>
              <a:rPr lang="en-US" dirty="0" smtClean="0"/>
              <a:t>epicts </a:t>
            </a:r>
            <a:r>
              <a:rPr lang="en-US" dirty="0"/>
              <a:t>the relative relationship between the smaller unit-space composite-quantum rhombus and the scaled up expanding-universe composite-quantum </a:t>
            </a:r>
            <a:r>
              <a:rPr lang="en-US" dirty="0" smtClean="0"/>
              <a:t>rhombus</a:t>
            </a:r>
            <a:endParaRPr lang="en-US" dirty="0"/>
          </a:p>
          <a:p>
            <a:r>
              <a:rPr lang="en-US" dirty="0" smtClean="0"/>
              <a:t>It </a:t>
            </a:r>
            <a:r>
              <a:rPr lang="en-US" dirty="0"/>
              <a:t>is estimated that the space, time, gravity, and energy components all go through some related </a:t>
            </a:r>
            <a:r>
              <a:rPr lang="en-US" dirty="0" smtClean="0"/>
              <a:t>increase</a:t>
            </a:r>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074674" y="1820545"/>
            <a:ext cx="2605604" cy="2572204"/>
          </a:xfrm>
          <a:prstGeom prst="rect">
            <a:avLst/>
          </a:prstGeom>
          <a:noFill/>
          <a:ln>
            <a:noFill/>
          </a:ln>
        </p:spPr>
      </p:pic>
      <p:pic>
        <p:nvPicPr>
          <p:cNvPr id="6" name="Picture 5" descr="Screen Shot 2018-06-21 at 7.18.0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0526" y="5558491"/>
            <a:ext cx="1422400" cy="431800"/>
          </a:xfrm>
          <a:prstGeom prst="rect">
            <a:avLst/>
          </a:prstGeom>
        </p:spPr>
      </p:pic>
      <p:pic>
        <p:nvPicPr>
          <p:cNvPr id="4" name="Picture 3" descr="Screen Shot 2018-07-07 at 6.18.4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541" y="4748218"/>
            <a:ext cx="3313474" cy="1620546"/>
          </a:xfrm>
          <a:prstGeom prst="rect">
            <a:avLst/>
          </a:prstGeom>
        </p:spPr>
      </p:pic>
    </p:spTree>
    <p:extLst>
      <p:ext uri="{BB962C8B-B14F-4D97-AF65-F5344CB8AC3E}">
        <p14:creationId xmlns:p14="http://schemas.microsoft.com/office/powerpoint/2010/main" val="3125083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Composite-Quantum of Particle Approaching the Speed of Light</a:t>
            </a:r>
            <a:endParaRPr lang="en-US" dirty="0"/>
          </a:p>
        </p:txBody>
      </p:sp>
      <p:sp>
        <p:nvSpPr>
          <p:cNvPr id="3" name="Content Placeholder 2"/>
          <p:cNvSpPr>
            <a:spLocks noGrp="1"/>
          </p:cNvSpPr>
          <p:nvPr>
            <p:ph idx="1"/>
          </p:nvPr>
        </p:nvSpPr>
        <p:spPr>
          <a:xfrm>
            <a:off x="5637044" y="1600201"/>
            <a:ext cx="3049755" cy="4525963"/>
          </a:xfrm>
        </p:spPr>
        <p:txBody>
          <a:bodyPr>
            <a:normAutofit fontScale="55000" lnSpcReduction="20000"/>
          </a:bodyPr>
          <a:lstStyle/>
          <a:p>
            <a:r>
              <a:rPr lang="en-US" dirty="0"/>
              <a:t>As a particle approaches the speed of light it is in effect approaching the boundary between U and the reality set up by </a:t>
            </a:r>
            <a:r>
              <a:rPr lang="en-US" i="1" dirty="0" smtClean="0"/>
              <a:t>c</a:t>
            </a:r>
            <a:r>
              <a:rPr lang="en-US" i="1" baseline="-25000" dirty="0" smtClean="0"/>
              <a:t>N</a:t>
            </a:r>
            <a:endParaRPr lang="en-US" baseline="-25000" dirty="0"/>
          </a:p>
          <a:p>
            <a:r>
              <a:rPr lang="en-US" dirty="0" smtClean="0"/>
              <a:t>Since </a:t>
            </a:r>
            <a:r>
              <a:rPr lang="en-US" dirty="0"/>
              <a:t>space, time, gravity, and energy are emergent and there is a single particle only, the relative structure of these four dimensions should remain unchanged </a:t>
            </a:r>
            <a:r>
              <a:rPr lang="en-US" dirty="0" smtClean="0"/>
              <a:t>since each dimension will equally be influenced by proximity to the boundary</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347708" y="1956653"/>
            <a:ext cx="2876838" cy="2526801"/>
          </a:xfrm>
          <a:prstGeom prst="rect">
            <a:avLst/>
          </a:prstGeom>
          <a:noFill/>
          <a:ln>
            <a:noFill/>
          </a:ln>
        </p:spPr>
      </p:pic>
      <p:pic>
        <p:nvPicPr>
          <p:cNvPr id="5" name="Picture 4" descr="Screen Shot 2018-06-21 at 7.32.3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3768" y="5235015"/>
            <a:ext cx="1270000" cy="444500"/>
          </a:xfrm>
          <a:prstGeom prst="rect">
            <a:avLst/>
          </a:prstGeom>
        </p:spPr>
      </p:pic>
      <p:pic>
        <p:nvPicPr>
          <p:cNvPr id="6" name="Picture 5" descr="Screen Shot 2018-07-07 at 6.25.56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55" y="4736845"/>
            <a:ext cx="3029891" cy="1723200"/>
          </a:xfrm>
          <a:prstGeom prst="rect">
            <a:avLst/>
          </a:prstGeom>
        </p:spPr>
      </p:pic>
    </p:spTree>
    <p:extLst>
      <p:ext uri="{BB962C8B-B14F-4D97-AF65-F5344CB8AC3E}">
        <p14:creationId xmlns:p14="http://schemas.microsoft.com/office/powerpoint/2010/main" val="3125083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Composite-Quantum at Black Hole Level</a:t>
            </a:r>
            <a:endParaRPr lang="en-US" dirty="0"/>
          </a:p>
        </p:txBody>
      </p:sp>
      <p:sp>
        <p:nvSpPr>
          <p:cNvPr id="3" name="Content Placeholder 2"/>
          <p:cNvSpPr>
            <a:spLocks noGrp="1"/>
          </p:cNvSpPr>
          <p:nvPr>
            <p:ph idx="1"/>
          </p:nvPr>
        </p:nvSpPr>
        <p:spPr>
          <a:xfrm>
            <a:off x="5637044" y="1600201"/>
            <a:ext cx="3049755" cy="4525963"/>
          </a:xfrm>
        </p:spPr>
        <p:txBody>
          <a:bodyPr>
            <a:normAutofit fontScale="40000" lnSpcReduction="20000"/>
          </a:bodyPr>
          <a:lstStyle/>
          <a:p>
            <a:r>
              <a:rPr lang="en-US" dirty="0"/>
              <a:t>This composite-quantum is hypothesized as being the result of a large number of seeds previously spread in space, coming together to be reformulated as a smaller set or a new </a:t>
            </a:r>
            <a:r>
              <a:rPr lang="en-US" dirty="0" smtClean="0"/>
              <a:t>seed</a:t>
            </a:r>
          </a:p>
          <a:p>
            <a:r>
              <a:rPr lang="en-US" dirty="0" smtClean="0"/>
              <a:t>The </a:t>
            </a:r>
            <a:r>
              <a:rPr lang="en-US" dirty="0"/>
              <a:t>new seed(s) have a different intent than the spread out un-mashed seeds, will have a very different and relatively elongated maturity-dynamic as depicted along the time-dimension, will have a very different collectivity-relationship between other seeds as represented by the gravity-dimension, and will similarly also have a very different energy-materialization dynamic as represented by the energy-</a:t>
            </a:r>
            <a:r>
              <a:rPr lang="en-US" dirty="0" smtClean="0"/>
              <a:t>dimension </a:t>
            </a:r>
          </a:p>
          <a:p>
            <a:r>
              <a:rPr lang="en-US" dirty="0"/>
              <a:t>Note that consistent with General Relativity, the dynamic of gravity intensifies, space is compressed, time slows down, and energy-potential increases.</a:t>
            </a:r>
          </a:p>
          <a:p>
            <a:endParaRPr lang="en-US" dirty="0"/>
          </a:p>
          <a:p>
            <a:endParaRPr lang="en-US" dirty="0"/>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017312" y="1843783"/>
            <a:ext cx="3544159" cy="2821082"/>
          </a:xfrm>
          <a:prstGeom prst="rect">
            <a:avLst/>
          </a:prstGeom>
          <a:noFill/>
          <a:ln>
            <a:noFill/>
          </a:ln>
        </p:spPr>
      </p:pic>
      <p:pic>
        <p:nvPicPr>
          <p:cNvPr id="6" name="Picture 5" descr="Screen Shot 2018-06-21 at 7.36.1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312" y="5086599"/>
            <a:ext cx="4149109" cy="1231054"/>
          </a:xfrm>
          <a:prstGeom prst="rect">
            <a:avLst/>
          </a:prstGeom>
        </p:spPr>
      </p:pic>
    </p:spTree>
    <p:extLst>
      <p:ext uri="{BB962C8B-B14F-4D97-AF65-F5344CB8AC3E}">
        <p14:creationId xmlns:p14="http://schemas.microsoft.com/office/powerpoint/2010/main" val="3125083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Composite-Quantum at Cosmic-Bounce</a:t>
            </a:r>
            <a:endParaRPr lang="en-US" dirty="0"/>
          </a:p>
        </p:txBody>
      </p:sp>
      <p:sp>
        <p:nvSpPr>
          <p:cNvPr id="3" name="Content Placeholder 2"/>
          <p:cNvSpPr>
            <a:spLocks noGrp="1"/>
          </p:cNvSpPr>
          <p:nvPr>
            <p:ph idx="1"/>
          </p:nvPr>
        </p:nvSpPr>
        <p:spPr>
          <a:xfrm>
            <a:off x="5637044" y="1600201"/>
            <a:ext cx="3049755" cy="4525963"/>
          </a:xfrm>
        </p:spPr>
        <p:txBody>
          <a:bodyPr>
            <a:normAutofit fontScale="55000" lnSpcReduction="20000"/>
          </a:bodyPr>
          <a:lstStyle/>
          <a:p>
            <a:r>
              <a:rPr lang="en-US" dirty="0"/>
              <a:t>Composite-Quantum at Cosmic Bounce, depicts the composite-quantum at a possible Cosmic Bounce </a:t>
            </a:r>
            <a:r>
              <a:rPr lang="en-US" dirty="0" smtClean="0"/>
              <a:t>event</a:t>
            </a:r>
          </a:p>
          <a:p>
            <a:r>
              <a:rPr lang="en-US" dirty="0" smtClean="0"/>
              <a:t>The </a:t>
            </a:r>
            <a:r>
              <a:rPr lang="en-US" dirty="0"/>
              <a:t>smaller quadrilateral represents the black hole composite-quantum, while the larger quadrilateral is a scaled up Cosmic Bounce version of </a:t>
            </a:r>
            <a:r>
              <a:rPr lang="en-US" i="1" dirty="0"/>
              <a:t>Q</a:t>
            </a:r>
            <a:r>
              <a:rPr lang="en-US" i="1" baseline="-25000" dirty="0"/>
              <a:t>BH</a:t>
            </a:r>
            <a:r>
              <a:rPr lang="en-US" dirty="0"/>
              <a:t> </a:t>
            </a:r>
            <a:endParaRPr lang="en-US" dirty="0" smtClean="0"/>
          </a:p>
          <a:p>
            <a:r>
              <a:rPr lang="en-US" dirty="0"/>
              <a:t>The notion of scaling up, is captured by </a:t>
            </a:r>
            <a:r>
              <a:rPr lang="en-US" i="1" dirty="0"/>
              <a:t>e</a:t>
            </a:r>
            <a:r>
              <a:rPr lang="en-US" i="1" baseline="30000" dirty="0"/>
              <a:t>M</a:t>
            </a:r>
            <a:r>
              <a:rPr lang="en-US" dirty="0"/>
              <a:t> where M is some very large number, in the Cosmic Bounce composite-quantum </a:t>
            </a:r>
            <a:r>
              <a:rPr lang="en-US" dirty="0" smtClean="0"/>
              <a:t>equation</a:t>
            </a:r>
            <a:endParaRPr lang="en-US" dirty="0"/>
          </a:p>
          <a:p>
            <a:endParaRPr lang="en-US" dirty="0"/>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1417505" y="2108200"/>
            <a:ext cx="2768163" cy="2346138"/>
          </a:xfrm>
          <a:prstGeom prst="rect">
            <a:avLst/>
          </a:prstGeom>
          <a:noFill/>
          <a:ln>
            <a:noFill/>
          </a:ln>
        </p:spPr>
      </p:pic>
      <p:pic>
        <p:nvPicPr>
          <p:cNvPr id="4" name="Picture 3" descr="Screen Shot 2018-06-21 at 7.39.4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7044" y="5592764"/>
            <a:ext cx="1397000" cy="533400"/>
          </a:xfrm>
          <a:prstGeom prst="rect">
            <a:avLst/>
          </a:prstGeom>
        </p:spPr>
      </p:pic>
      <p:pic>
        <p:nvPicPr>
          <p:cNvPr id="5" name="Picture 4" descr="Screen Shot 2018-07-07 at 6.28.15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4134" y="4612634"/>
            <a:ext cx="2768163" cy="1722197"/>
          </a:xfrm>
          <a:prstGeom prst="rect">
            <a:avLst/>
          </a:prstGeom>
        </p:spPr>
      </p:pic>
    </p:spTree>
    <p:extLst>
      <p:ext uri="{BB962C8B-B14F-4D97-AF65-F5344CB8AC3E}">
        <p14:creationId xmlns:p14="http://schemas.microsoft.com/office/powerpoint/2010/main" val="30047050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119" y="2075795"/>
            <a:ext cx="7287259" cy="1143000"/>
          </a:xfrm>
        </p:spPr>
        <p:txBody>
          <a:bodyPr>
            <a:normAutofit fontScale="90000"/>
          </a:bodyPr>
          <a:lstStyle/>
          <a:p>
            <a:pPr algn="l"/>
            <a:r>
              <a:rPr lang="en-US" dirty="0" smtClean="0"/>
              <a:t>Summary &amp; Further Exploration</a:t>
            </a:r>
            <a:endParaRPr lang="en-US" dirty="0"/>
          </a:p>
        </p:txBody>
      </p:sp>
    </p:spTree>
    <p:extLst>
      <p:ext uri="{BB962C8B-B14F-4D97-AF65-F5344CB8AC3E}">
        <p14:creationId xmlns:p14="http://schemas.microsoft.com/office/powerpoint/2010/main" val="12675545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55000" lnSpcReduction="20000"/>
          </a:bodyPr>
          <a:lstStyle/>
          <a:p>
            <a:r>
              <a:rPr lang="en-US" dirty="0"/>
              <a:t>Q</a:t>
            </a:r>
            <a:r>
              <a:rPr lang="en-US" dirty="0" smtClean="0"/>
              <a:t>uanta </a:t>
            </a:r>
            <a:r>
              <a:rPr lang="en-US" dirty="0"/>
              <a:t>are a result of light slowing down from some native speed to </a:t>
            </a:r>
            <a:r>
              <a:rPr lang="en-US" dirty="0" smtClean="0"/>
              <a:t>c</a:t>
            </a:r>
          </a:p>
          <a:p>
            <a:r>
              <a:rPr lang="en-US" dirty="0" smtClean="0"/>
              <a:t>This </a:t>
            </a:r>
            <a:r>
              <a:rPr lang="en-US" dirty="0"/>
              <a:t>allows the materialization of properties inherent to </a:t>
            </a:r>
            <a:r>
              <a:rPr lang="en-US" dirty="0" smtClean="0"/>
              <a:t>Light</a:t>
            </a:r>
          </a:p>
          <a:p>
            <a:r>
              <a:rPr lang="en-US" dirty="0" smtClean="0"/>
              <a:t>Further</a:t>
            </a:r>
            <a:r>
              <a:rPr lang="en-US" dirty="0"/>
              <a:t>, space, time, gravity, and energy are themselves seen as emergent from Light and as being constructs related to the seeds so created to materialize the immense possibility and information inherent in </a:t>
            </a:r>
            <a:r>
              <a:rPr lang="en-US" dirty="0" smtClean="0"/>
              <a:t>Light</a:t>
            </a:r>
          </a:p>
          <a:p>
            <a:r>
              <a:rPr lang="en-US" dirty="0" smtClean="0"/>
              <a:t>Fourfold Light provides a different QM interpretation and allows popularized characteristics at the quantum-level to be thought of differently</a:t>
            </a:r>
            <a:endParaRPr lang="en-US" dirty="0"/>
          </a:p>
          <a:p>
            <a:r>
              <a:rPr lang="en-US" dirty="0" smtClean="0"/>
              <a:t>It </a:t>
            </a:r>
            <a:r>
              <a:rPr lang="en-US" dirty="0"/>
              <a:t>is proposed that there is a composite space-time-gravity-energy quantum that may alter in certain </a:t>
            </a:r>
            <a:r>
              <a:rPr lang="en-US" dirty="0" smtClean="0"/>
              <a:t>circumstances</a:t>
            </a:r>
          </a:p>
          <a:p>
            <a:r>
              <a:rPr lang="en-US" dirty="0"/>
              <a:t>S</a:t>
            </a:r>
            <a:r>
              <a:rPr lang="en-US" dirty="0" smtClean="0"/>
              <a:t>uch </a:t>
            </a:r>
            <a:r>
              <a:rPr lang="en-US" dirty="0"/>
              <a:t>circumstances that alter the relative proportions of the four dimensions are a Big Planet scenario, a Black Hole scenario, and a Cosmic Bounce </a:t>
            </a:r>
            <a:r>
              <a:rPr lang="en-US" dirty="0" smtClean="0"/>
              <a:t>scenario</a:t>
            </a:r>
            <a:endParaRPr lang="en-US" dirty="0"/>
          </a:p>
          <a:p>
            <a:r>
              <a:rPr lang="en-US" dirty="0" smtClean="0"/>
              <a:t>It </a:t>
            </a:r>
            <a:r>
              <a:rPr lang="en-US" dirty="0"/>
              <a:t>is further proposed that the Big Planet scenario has a different effect on time than General Relativity, and finding different situations </a:t>
            </a:r>
            <a:r>
              <a:rPr lang="en-US" dirty="0" smtClean="0"/>
              <a:t>which </a:t>
            </a:r>
            <a:r>
              <a:rPr lang="en-US" dirty="0"/>
              <a:t>involve higher planet mass with a different range of seeds may provide a possible proof for a part of the thesis presented </a:t>
            </a:r>
            <a:r>
              <a:rPr lang="en-US" dirty="0" smtClean="0"/>
              <a:t>here</a:t>
            </a:r>
          </a:p>
          <a:p>
            <a:r>
              <a:rPr lang="en-US" dirty="0" smtClean="0"/>
              <a:t>Similarly </a:t>
            </a:r>
            <a:r>
              <a:rPr lang="en-US" dirty="0"/>
              <a:t>the Particle Approaching c scenario predicts contrary effects on the energy associated with a particle and may also provide grounds for a proof for part of the thesis presented </a:t>
            </a:r>
            <a:r>
              <a:rPr lang="en-US" dirty="0" smtClean="0"/>
              <a:t>here</a:t>
            </a:r>
            <a:endParaRPr lang="en-US" dirty="0"/>
          </a:p>
        </p:txBody>
      </p:sp>
    </p:spTree>
    <p:extLst>
      <p:ext uri="{BB962C8B-B14F-4D97-AF65-F5344CB8AC3E}">
        <p14:creationId xmlns:p14="http://schemas.microsoft.com/office/powerpoint/2010/main" val="13217973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6789"/>
          </a:xfrm>
        </p:spPr>
        <p:txBody>
          <a:bodyPr/>
          <a:lstStyle/>
          <a:p>
            <a:r>
              <a:rPr lang="en-US" dirty="0" smtClean="0"/>
              <a:t>Further Exploration</a:t>
            </a:r>
            <a:endParaRPr lang="en-US" dirty="0"/>
          </a:p>
        </p:txBody>
      </p:sp>
      <p:sp>
        <p:nvSpPr>
          <p:cNvPr id="3" name="Content Placeholder 2"/>
          <p:cNvSpPr>
            <a:spLocks noGrp="1"/>
          </p:cNvSpPr>
          <p:nvPr>
            <p:ph idx="1"/>
          </p:nvPr>
        </p:nvSpPr>
        <p:spPr>
          <a:xfrm>
            <a:off x="457200" y="3913305"/>
            <a:ext cx="7770781" cy="1969610"/>
          </a:xfrm>
        </p:spPr>
        <p:txBody>
          <a:bodyPr>
            <a:normAutofit fontScale="55000" lnSpcReduction="20000"/>
          </a:bodyPr>
          <a:lstStyle/>
          <a:p>
            <a:r>
              <a:rPr lang="en-US" dirty="0"/>
              <a:t>M</a:t>
            </a:r>
            <a:r>
              <a:rPr lang="en-US" dirty="0" smtClean="0"/>
              <a:t>ay </a:t>
            </a:r>
            <a:r>
              <a:rPr lang="en-US" dirty="0"/>
              <a:t>be possible to see a variation in the relative percentages of the four properties in the various scenarios suggested in the section on the composite </a:t>
            </a:r>
            <a:r>
              <a:rPr lang="en-US" dirty="0" smtClean="0"/>
              <a:t>quantum</a:t>
            </a:r>
          </a:p>
          <a:p>
            <a:r>
              <a:rPr lang="en-US" dirty="0" smtClean="0"/>
              <a:t>Specifically</a:t>
            </a:r>
            <a:r>
              <a:rPr lang="en-US" dirty="0"/>
              <a:t>, in a Big Planet scenario where it is proposed that time is elongated, perhaps manifestations of the property related to Power may </a:t>
            </a:r>
            <a:r>
              <a:rPr lang="en-US" dirty="0" smtClean="0"/>
              <a:t>increase</a:t>
            </a:r>
          </a:p>
          <a:p>
            <a:r>
              <a:rPr lang="en-US" dirty="0" smtClean="0"/>
              <a:t>Similarly </a:t>
            </a:r>
            <a:r>
              <a:rPr lang="en-US" dirty="0"/>
              <a:t>at the level of a Black Hole manifestations of the property related to Knowledge may decrease relative to other possible </a:t>
            </a:r>
            <a:r>
              <a:rPr lang="en-US" dirty="0" smtClean="0"/>
              <a:t>manifestations</a:t>
            </a:r>
            <a:endParaRPr lang="en-US" dirty="0"/>
          </a:p>
        </p:txBody>
      </p:sp>
      <p:graphicFrame>
        <p:nvGraphicFramePr>
          <p:cNvPr id="6" name="Content Placeholder 5"/>
          <p:cNvGraphicFramePr>
            <a:graphicFrameLocks/>
          </p:cNvGraphicFramePr>
          <p:nvPr>
            <p:extLst>
              <p:ext uri="{D42A27DB-BD31-4B8C-83A1-F6EECF244321}">
                <p14:modId xmlns:p14="http://schemas.microsoft.com/office/powerpoint/2010/main" val="1672154245"/>
              </p:ext>
            </p:extLst>
          </p:nvPr>
        </p:nvGraphicFramePr>
        <p:xfrm>
          <a:off x="271464" y="1426310"/>
          <a:ext cx="8415336" cy="2123440"/>
        </p:xfrm>
        <a:graphic>
          <a:graphicData uri="http://schemas.openxmlformats.org/drawingml/2006/table">
            <a:tbl>
              <a:tblPr firstRow="1" bandRow="1">
                <a:tableStyleId>{5C22544A-7EE6-4342-B048-85BDC9FD1C3A}</a:tableStyleId>
              </a:tblPr>
              <a:tblGrid>
                <a:gridCol w="1270625"/>
                <a:gridCol w="1534487"/>
                <a:gridCol w="1402556"/>
                <a:gridCol w="1402556"/>
                <a:gridCol w="1402556"/>
                <a:gridCol w="1402556"/>
              </a:tblGrid>
              <a:tr h="370840">
                <a:tc>
                  <a:txBody>
                    <a:bodyPr/>
                    <a:lstStyle/>
                    <a:p>
                      <a:r>
                        <a:rPr lang="en-US" dirty="0" smtClean="0"/>
                        <a:t>Light’s Property</a:t>
                      </a:r>
                      <a:endParaRPr lang="en-US" dirty="0"/>
                    </a:p>
                  </a:txBody>
                  <a:tcPr/>
                </a:tc>
                <a:tc>
                  <a:txBody>
                    <a:bodyPr/>
                    <a:lstStyle/>
                    <a:p>
                      <a:r>
                        <a:rPr lang="en-US" dirty="0" smtClean="0"/>
                        <a:t>Cosmic Fundamentals</a:t>
                      </a:r>
                      <a:endParaRPr lang="en-US" dirty="0"/>
                    </a:p>
                  </a:txBody>
                  <a:tcPr/>
                </a:tc>
                <a:tc>
                  <a:txBody>
                    <a:bodyPr/>
                    <a:lstStyle/>
                    <a:p>
                      <a:r>
                        <a:rPr lang="en-US" dirty="0" smtClean="0"/>
                        <a:t>Quantum</a:t>
                      </a:r>
                      <a:r>
                        <a:rPr lang="en-US" baseline="0" dirty="0" smtClean="0"/>
                        <a:t> Level</a:t>
                      </a:r>
                      <a:endParaRPr lang="en-US" dirty="0"/>
                    </a:p>
                  </a:txBody>
                  <a:tcPr/>
                </a:tc>
                <a:tc>
                  <a:txBody>
                    <a:bodyPr/>
                    <a:lstStyle/>
                    <a:p>
                      <a:r>
                        <a:rPr lang="en-US" dirty="0" smtClean="0"/>
                        <a:t>Boson</a:t>
                      </a:r>
                      <a:r>
                        <a:rPr lang="en-US" baseline="0" dirty="0" smtClean="0"/>
                        <a:t> Level</a:t>
                      </a:r>
                      <a:endParaRPr lang="en-US" dirty="0"/>
                    </a:p>
                  </a:txBody>
                  <a:tcPr/>
                </a:tc>
                <a:tc>
                  <a:txBody>
                    <a:bodyPr/>
                    <a:lstStyle/>
                    <a:p>
                      <a:r>
                        <a:rPr lang="en-US" dirty="0" smtClean="0"/>
                        <a:t>Atomic Level</a:t>
                      </a:r>
                      <a:endParaRPr lang="en-US" dirty="0"/>
                    </a:p>
                  </a:txBody>
                  <a:tcPr/>
                </a:tc>
                <a:tc>
                  <a:txBody>
                    <a:bodyPr/>
                    <a:lstStyle/>
                    <a:p>
                      <a:r>
                        <a:rPr lang="en-US" dirty="0" smtClean="0"/>
                        <a:t>Cellular</a:t>
                      </a:r>
                      <a:r>
                        <a:rPr lang="en-US" baseline="0" dirty="0" smtClean="0"/>
                        <a:t> Level</a:t>
                      </a:r>
                      <a:endParaRPr lang="en-US" dirty="0"/>
                    </a:p>
                  </a:txBody>
                  <a:tcPr/>
                </a:tc>
              </a:tr>
              <a:tr h="370840">
                <a:tc>
                  <a:txBody>
                    <a:bodyPr/>
                    <a:lstStyle/>
                    <a:p>
                      <a:r>
                        <a:rPr lang="en-US" dirty="0" smtClean="0"/>
                        <a:t>Knowledge</a:t>
                      </a:r>
                      <a:endParaRPr lang="en-US" dirty="0"/>
                    </a:p>
                  </a:txBody>
                  <a:tcPr/>
                </a:tc>
                <a:tc>
                  <a:txBody>
                    <a:bodyPr/>
                    <a:lstStyle/>
                    <a:p>
                      <a:r>
                        <a:rPr lang="en-US" sz="1400" dirty="0" smtClean="0"/>
                        <a:t>Space</a:t>
                      </a:r>
                      <a:endParaRPr lang="en-US" sz="1400" dirty="0"/>
                    </a:p>
                  </a:txBody>
                  <a:tcPr/>
                </a:tc>
                <a:tc>
                  <a:txBody>
                    <a:bodyPr/>
                    <a:lstStyle/>
                    <a:p>
                      <a:r>
                        <a:rPr lang="en-US" sz="1400" dirty="0" smtClean="0"/>
                        <a:t>Quarks</a:t>
                      </a:r>
                      <a:endParaRPr lang="en-US" sz="1400" dirty="0"/>
                    </a:p>
                  </a:txBody>
                  <a:tcPr/>
                </a:tc>
                <a:tc>
                  <a:txBody>
                    <a:bodyPr/>
                    <a:lstStyle/>
                    <a:p>
                      <a:r>
                        <a:rPr lang="en-US" sz="1400" dirty="0" smtClean="0"/>
                        <a:t>Gluon</a:t>
                      </a:r>
                      <a:endParaRPr lang="en-US" sz="1400" dirty="0"/>
                    </a:p>
                  </a:txBody>
                  <a:tcPr/>
                </a:tc>
                <a:tc>
                  <a:txBody>
                    <a:bodyPr/>
                    <a:lstStyle/>
                    <a:p>
                      <a:r>
                        <a:rPr lang="en-US" sz="1400" dirty="0" smtClean="0"/>
                        <a:t>p-Shell</a:t>
                      </a:r>
                      <a:endParaRPr lang="en-US" sz="1400" dirty="0"/>
                    </a:p>
                  </a:txBody>
                  <a:tcPr/>
                </a:tc>
                <a:tc>
                  <a:txBody>
                    <a:bodyPr/>
                    <a:lstStyle/>
                    <a:p>
                      <a:r>
                        <a:rPr lang="en-US" sz="1400" dirty="0" smtClean="0"/>
                        <a:t>Nucleic Acids</a:t>
                      </a:r>
                      <a:endParaRPr lang="en-US" sz="1400" dirty="0"/>
                    </a:p>
                  </a:txBody>
                  <a:tcPr/>
                </a:tc>
              </a:tr>
              <a:tr h="370840">
                <a:tc>
                  <a:txBody>
                    <a:bodyPr/>
                    <a:lstStyle/>
                    <a:p>
                      <a:r>
                        <a:rPr lang="en-US" dirty="0" smtClean="0"/>
                        <a:t>Presence</a:t>
                      </a:r>
                      <a:endParaRPr lang="en-US" dirty="0"/>
                    </a:p>
                  </a:txBody>
                  <a:tcPr/>
                </a:tc>
                <a:tc>
                  <a:txBody>
                    <a:bodyPr/>
                    <a:lstStyle/>
                    <a:p>
                      <a:r>
                        <a:rPr lang="en-US" sz="1400" dirty="0" smtClean="0"/>
                        <a:t>Energy</a:t>
                      </a:r>
                      <a:endParaRPr lang="en-US" sz="1400" dirty="0"/>
                    </a:p>
                  </a:txBody>
                  <a:tcPr/>
                </a:tc>
                <a:tc>
                  <a:txBody>
                    <a:bodyPr/>
                    <a:lstStyle/>
                    <a:p>
                      <a:r>
                        <a:rPr lang="en-US" sz="1400" dirty="0" smtClean="0"/>
                        <a:t>Higgs-Boson</a:t>
                      </a:r>
                      <a:endParaRPr lang="en-US" sz="1400" dirty="0"/>
                    </a:p>
                  </a:txBody>
                  <a:tcPr/>
                </a:tc>
                <a:tc>
                  <a:txBody>
                    <a:bodyPr/>
                    <a:lstStyle/>
                    <a:p>
                      <a:r>
                        <a:rPr lang="en-US" sz="1400" dirty="0" smtClean="0"/>
                        <a:t>Photon</a:t>
                      </a:r>
                      <a:endParaRPr lang="en-US" sz="1400" dirty="0"/>
                    </a:p>
                  </a:txBody>
                  <a:tcPr/>
                </a:tc>
                <a:tc>
                  <a:txBody>
                    <a:bodyPr/>
                    <a:lstStyle/>
                    <a:p>
                      <a:r>
                        <a:rPr lang="en-US" sz="1400" dirty="0" smtClean="0"/>
                        <a:t>d-Shell</a:t>
                      </a:r>
                      <a:endParaRPr lang="en-US" sz="1400" dirty="0"/>
                    </a:p>
                  </a:txBody>
                  <a:tcPr/>
                </a:tc>
                <a:tc>
                  <a:txBody>
                    <a:bodyPr/>
                    <a:lstStyle/>
                    <a:p>
                      <a:r>
                        <a:rPr lang="en-US" sz="1400" dirty="0" smtClean="0"/>
                        <a:t>Proteins</a:t>
                      </a:r>
                      <a:endParaRPr lang="en-US" sz="1400" dirty="0"/>
                    </a:p>
                  </a:txBody>
                  <a:tcPr/>
                </a:tc>
              </a:tr>
              <a:tr h="370840">
                <a:tc>
                  <a:txBody>
                    <a:bodyPr/>
                    <a:lstStyle/>
                    <a:p>
                      <a:r>
                        <a:rPr lang="en-US" dirty="0" smtClean="0"/>
                        <a:t>Power </a:t>
                      </a:r>
                      <a:endParaRPr lang="en-US" dirty="0"/>
                    </a:p>
                  </a:txBody>
                  <a:tcPr/>
                </a:tc>
                <a:tc>
                  <a:txBody>
                    <a:bodyPr/>
                    <a:lstStyle/>
                    <a:p>
                      <a:r>
                        <a:rPr lang="en-US" sz="1400" dirty="0" smtClean="0"/>
                        <a:t>Time</a:t>
                      </a:r>
                      <a:endParaRPr lang="en-US" sz="1400" dirty="0"/>
                    </a:p>
                  </a:txBody>
                  <a:tcPr/>
                </a:tc>
                <a:tc>
                  <a:txBody>
                    <a:bodyPr/>
                    <a:lstStyle/>
                    <a:p>
                      <a:r>
                        <a:rPr lang="en-US" sz="1400" dirty="0" smtClean="0"/>
                        <a:t>Leptons</a:t>
                      </a:r>
                      <a:endParaRPr lang="en-US" sz="1400" dirty="0"/>
                    </a:p>
                  </a:txBody>
                  <a:tcPr/>
                </a:tc>
                <a:tc>
                  <a:txBody>
                    <a:bodyPr/>
                    <a:lstStyle/>
                    <a:p>
                      <a:r>
                        <a:rPr lang="en-US" sz="1400" dirty="0" smtClean="0"/>
                        <a:t>W and Z Bosons</a:t>
                      </a:r>
                      <a:endParaRPr lang="en-US" sz="1400" dirty="0"/>
                    </a:p>
                  </a:txBody>
                  <a:tcPr/>
                </a:tc>
                <a:tc>
                  <a:txBody>
                    <a:bodyPr/>
                    <a:lstStyle/>
                    <a:p>
                      <a:r>
                        <a:rPr lang="en-US" sz="1400" dirty="0" smtClean="0"/>
                        <a:t>s-Shell</a:t>
                      </a:r>
                      <a:endParaRPr lang="en-US" sz="1400" dirty="0"/>
                    </a:p>
                  </a:txBody>
                  <a:tcPr/>
                </a:tc>
                <a:tc>
                  <a:txBody>
                    <a:bodyPr/>
                    <a:lstStyle/>
                    <a:p>
                      <a:r>
                        <a:rPr lang="en-US" sz="1400" dirty="0" smtClean="0"/>
                        <a:t>Polysaccharides</a:t>
                      </a:r>
                      <a:endParaRPr lang="en-US" sz="1400" dirty="0"/>
                    </a:p>
                  </a:txBody>
                  <a:tcPr/>
                </a:tc>
              </a:tr>
              <a:tr h="370840">
                <a:tc>
                  <a:txBody>
                    <a:bodyPr/>
                    <a:lstStyle/>
                    <a:p>
                      <a:r>
                        <a:rPr lang="en-US" dirty="0" smtClean="0"/>
                        <a:t>Harmony</a:t>
                      </a:r>
                      <a:endParaRPr lang="en-US" dirty="0"/>
                    </a:p>
                  </a:txBody>
                  <a:tcPr/>
                </a:tc>
                <a:tc>
                  <a:txBody>
                    <a:bodyPr/>
                    <a:lstStyle/>
                    <a:p>
                      <a:r>
                        <a:rPr lang="en-US" sz="1400" dirty="0" smtClean="0"/>
                        <a:t>Gravity</a:t>
                      </a:r>
                      <a:endParaRPr lang="en-US" sz="1400" dirty="0"/>
                    </a:p>
                  </a:txBody>
                  <a:tcPr/>
                </a:tc>
                <a:tc>
                  <a:txBody>
                    <a:bodyPr/>
                    <a:lstStyle/>
                    <a:p>
                      <a:r>
                        <a:rPr lang="en-US" sz="1400" dirty="0" smtClean="0"/>
                        <a:t>Bosons</a:t>
                      </a:r>
                      <a:endParaRPr lang="en-US" sz="1400" dirty="0"/>
                    </a:p>
                  </a:txBody>
                  <a:tcPr/>
                </a:tc>
                <a:tc>
                  <a:txBody>
                    <a:bodyPr/>
                    <a:lstStyle/>
                    <a:p>
                      <a:r>
                        <a:rPr lang="en-US" sz="1400" dirty="0" smtClean="0"/>
                        <a:t>“Graviton”</a:t>
                      </a:r>
                      <a:endParaRPr lang="en-US" sz="1400" dirty="0"/>
                    </a:p>
                  </a:txBody>
                  <a:tcPr/>
                </a:tc>
                <a:tc>
                  <a:txBody>
                    <a:bodyPr/>
                    <a:lstStyle/>
                    <a:p>
                      <a:r>
                        <a:rPr lang="en-US" sz="1400" dirty="0" smtClean="0"/>
                        <a:t>f-Shell</a:t>
                      </a:r>
                      <a:endParaRPr lang="en-US" sz="1400" dirty="0"/>
                    </a:p>
                  </a:txBody>
                  <a:tcPr/>
                </a:tc>
                <a:tc>
                  <a:txBody>
                    <a:bodyPr/>
                    <a:lstStyle/>
                    <a:p>
                      <a:r>
                        <a:rPr lang="en-US" sz="1400" dirty="0" smtClean="0"/>
                        <a:t>Lipids</a:t>
                      </a:r>
                      <a:endParaRPr lang="en-US" sz="1400" dirty="0"/>
                    </a:p>
                  </a:txBody>
                  <a:tcPr/>
                </a:tc>
              </a:tr>
            </a:tbl>
          </a:graphicData>
        </a:graphic>
      </p:graphicFrame>
    </p:spTree>
    <p:extLst>
      <p:ext uri="{BB962C8B-B14F-4D97-AF65-F5344CB8AC3E}">
        <p14:creationId xmlns:p14="http://schemas.microsoft.com/office/powerpoint/2010/main" val="13217973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a:t>
            </a:r>
            <a:endParaRPr lang="en-US" dirty="0"/>
          </a:p>
        </p:txBody>
      </p:sp>
      <p:sp>
        <p:nvSpPr>
          <p:cNvPr id="3" name="Content Placeholder 2"/>
          <p:cNvSpPr>
            <a:spLocks noGrp="1"/>
          </p:cNvSpPr>
          <p:nvPr>
            <p:ph idx="1"/>
          </p:nvPr>
        </p:nvSpPr>
        <p:spPr/>
        <p:txBody>
          <a:bodyPr/>
          <a:lstStyle/>
          <a:p>
            <a:r>
              <a:rPr lang="en-US" dirty="0" smtClean="0"/>
              <a:t>Note that all images taken from NASA</a:t>
            </a:r>
            <a:endParaRPr lang="en-US" dirty="0"/>
          </a:p>
        </p:txBody>
      </p:sp>
    </p:spTree>
    <p:extLst>
      <p:ext uri="{BB962C8B-B14F-4D97-AF65-F5344CB8AC3E}">
        <p14:creationId xmlns:p14="http://schemas.microsoft.com/office/powerpoint/2010/main" val="23923625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44400</TotalTime>
  <Words>2220</Words>
  <Application>Microsoft Macintosh PowerPoint</Application>
  <PresentationFormat>On-screen Show (4:3)</PresentationFormat>
  <Paragraphs>202</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Fourfold Composite Quantum, The Emergence of Space, Time, Energy, and Gravity, and Some Implications</vt:lpstr>
      <vt:lpstr>Overview</vt:lpstr>
      <vt:lpstr>Light</vt:lpstr>
      <vt:lpstr>Light</vt:lpstr>
      <vt:lpstr>Light@c</vt:lpstr>
      <vt:lpstr>Light@Infinity</vt:lpstr>
      <vt:lpstr>Light Master Sets</vt:lpstr>
      <vt:lpstr>Light Diversification</vt:lpstr>
      <vt:lpstr>Quantum Theory:  A Light-Centered Interpretation</vt:lpstr>
      <vt:lpstr>Emergence of Space, Time, Matter, Gravity</vt:lpstr>
      <vt:lpstr>Space</vt:lpstr>
      <vt:lpstr>Time</vt:lpstr>
      <vt:lpstr>Energy/Matter</vt:lpstr>
      <vt:lpstr>Gravity</vt:lpstr>
      <vt:lpstr>Fourfold Quantum</vt:lpstr>
      <vt:lpstr>Fourfold Organization of Matter*</vt:lpstr>
      <vt:lpstr>Effect of Four Simultaneous Components of Light (1)</vt:lpstr>
      <vt:lpstr>Effect of Four Simultaneous Components of Light (2)</vt:lpstr>
      <vt:lpstr>Cosmic Scenarios</vt:lpstr>
      <vt:lpstr>Composite-Quantum at Atomic-Particle Level</vt:lpstr>
      <vt:lpstr>Composite-Quantum at Unit-Space Level</vt:lpstr>
      <vt:lpstr>Composite-Quantum at Level of Big-Planet</vt:lpstr>
      <vt:lpstr>Quanta in Expanding Universe</vt:lpstr>
      <vt:lpstr>Composite-Quantum of Particle Approaching the Speed of Light</vt:lpstr>
      <vt:lpstr>Composite-Quantum at Black Hole Level</vt:lpstr>
      <vt:lpstr>Composite-Quantum at Cosmic-Bounce</vt:lpstr>
      <vt:lpstr>Summary &amp; Further Exploration</vt:lpstr>
      <vt:lpstr>Summary</vt:lpstr>
      <vt:lpstr>Further Exploration</vt:lpstr>
      <vt:lpstr>Acknowledgment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Derivation of Quaternary-Based Mathematical Operators to Manage Innovation in Complex Adaptive Systems  </dc:title>
  <cp:lastModifiedBy>Pravir Malik</cp:lastModifiedBy>
  <cp:revision>81</cp:revision>
  <dcterms:modified xsi:type="dcterms:W3CDTF">2018-07-17T20:29:22Z</dcterms:modified>
</cp:coreProperties>
</file>