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103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bronchoscopy</c:v>
                </c:pt>
              </c:strCache>
            </c:strRef>
          </c:tx>
          <c:invertIfNegative val="0"/>
          <c:cat>
            <c:strRef>
              <c:f>Sheet1!$A$2:$A$3</c:f>
              <c:strCache>
                <c:ptCount val="2"/>
                <c:pt idx="0">
                  <c:v>Culture positive</c:v>
                </c:pt>
                <c:pt idx="1">
                  <c:v>culture negative</c:v>
                </c:pt>
              </c:strCache>
            </c:strRef>
          </c:cat>
          <c:val>
            <c:numRef>
              <c:f>Sheet1!$B$2:$B$3</c:f>
              <c:numCache>
                <c:formatCode>General</c:formatCode>
                <c:ptCount val="2"/>
                <c:pt idx="0">
                  <c:v>26</c:v>
                </c:pt>
                <c:pt idx="1">
                  <c:v>4</c:v>
                </c:pt>
              </c:numCache>
            </c:numRef>
          </c:val>
        </c:ser>
        <c:ser>
          <c:idx val="1"/>
          <c:order val="1"/>
          <c:tx>
            <c:strRef>
              <c:f>Sheet1!$C$1</c:f>
              <c:strCache>
                <c:ptCount val="1"/>
                <c:pt idx="0">
                  <c:v>mini bal</c:v>
                </c:pt>
              </c:strCache>
            </c:strRef>
          </c:tx>
          <c:invertIfNegative val="0"/>
          <c:cat>
            <c:strRef>
              <c:f>Sheet1!$A$2:$A$3</c:f>
              <c:strCache>
                <c:ptCount val="2"/>
                <c:pt idx="0">
                  <c:v>Culture positive</c:v>
                </c:pt>
                <c:pt idx="1">
                  <c:v>culture negative</c:v>
                </c:pt>
              </c:strCache>
            </c:strRef>
          </c:cat>
          <c:val>
            <c:numRef>
              <c:f>Sheet1!$C$2:$C$3</c:f>
              <c:numCache>
                <c:formatCode>General</c:formatCode>
                <c:ptCount val="2"/>
                <c:pt idx="0">
                  <c:v>24</c:v>
                </c:pt>
                <c:pt idx="1">
                  <c:v>4.4000000000000004</c:v>
                </c:pt>
              </c:numCache>
            </c:numRef>
          </c:val>
        </c:ser>
        <c:dLbls>
          <c:showLegendKey val="0"/>
          <c:showVal val="0"/>
          <c:showCatName val="0"/>
          <c:showSerName val="0"/>
          <c:showPercent val="0"/>
          <c:showBubbleSize val="0"/>
        </c:dLbls>
        <c:gapWidth val="150"/>
        <c:axId val="31382016"/>
        <c:axId val="65572800"/>
      </c:barChart>
      <c:catAx>
        <c:axId val="31382016"/>
        <c:scaling>
          <c:orientation val="minMax"/>
        </c:scaling>
        <c:delete val="0"/>
        <c:axPos val="b"/>
        <c:numFmt formatCode="General" sourceLinked="0"/>
        <c:majorTickMark val="out"/>
        <c:minorTickMark val="none"/>
        <c:tickLblPos val="nextTo"/>
        <c:crossAx val="65572800"/>
        <c:crosses val="autoZero"/>
        <c:auto val="1"/>
        <c:lblAlgn val="ctr"/>
        <c:lblOffset val="100"/>
        <c:noMultiLvlLbl val="0"/>
      </c:catAx>
      <c:valAx>
        <c:axId val="65572800"/>
        <c:scaling>
          <c:orientation val="minMax"/>
        </c:scaling>
        <c:delete val="0"/>
        <c:axPos val="l"/>
        <c:majorGridlines/>
        <c:numFmt formatCode="General" sourceLinked="1"/>
        <c:majorTickMark val="out"/>
        <c:minorTickMark val="none"/>
        <c:tickLblPos val="nextTo"/>
        <c:crossAx val="31382016"/>
        <c:crosses val="autoZero"/>
        <c:crossBetween val="between"/>
      </c:valAx>
    </c:plotArea>
    <c:legend>
      <c:legendPos val="r"/>
      <c:legendEntry>
        <c:idx val="0"/>
        <c:txPr>
          <a:bodyPr/>
          <a:lstStyle/>
          <a:p>
            <a:pPr>
              <a:defRPr b="1"/>
            </a:pPr>
            <a:endParaRPr lang="en-US"/>
          </a:p>
        </c:txPr>
      </c:legendEntry>
      <c:legendEntry>
        <c:idx val="1"/>
        <c:txPr>
          <a:bodyPr/>
          <a:lstStyle/>
          <a:p>
            <a:pPr>
              <a:defRPr b="1"/>
            </a:pPr>
            <a:endParaRPr lang="en-US"/>
          </a:p>
        </c:txPr>
      </c:legendEntry>
      <c:layout>
        <c:manualLayout>
          <c:xMode val="edge"/>
          <c:yMode val="edge"/>
          <c:x val="0.77475039887615837"/>
          <c:y val="0.22184620587061021"/>
          <c:w val="0.22293487569396164"/>
          <c:h val="0.34991126879233214"/>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Isolated organisms in Bronchoscopic Bal</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Isolated organisms in Bronchoscoppic Bal</c:v>
                </c:pt>
              </c:strCache>
            </c:strRef>
          </c:tx>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Sheet1!$A$2:$A$7</c:f>
              <c:strCache>
                <c:ptCount val="6"/>
                <c:pt idx="0">
                  <c:v>MRSA</c:v>
                </c:pt>
                <c:pt idx="1">
                  <c:v>Pseudomonas</c:v>
                </c:pt>
                <c:pt idx="2">
                  <c:v>Klebsiella</c:v>
                </c:pt>
                <c:pt idx="3">
                  <c:v>E. coli </c:v>
                </c:pt>
                <c:pt idx="4">
                  <c:v>S.pneumonae</c:v>
                </c:pt>
                <c:pt idx="5">
                  <c:v>Candida</c:v>
                </c:pt>
              </c:strCache>
            </c:strRef>
          </c:cat>
          <c:val>
            <c:numRef>
              <c:f>Sheet1!$B$2:$B$7</c:f>
              <c:numCache>
                <c:formatCode>General</c:formatCode>
                <c:ptCount val="6"/>
                <c:pt idx="0">
                  <c:v>10</c:v>
                </c:pt>
                <c:pt idx="1">
                  <c:v>6</c:v>
                </c:pt>
                <c:pt idx="2">
                  <c:v>4</c:v>
                </c:pt>
                <c:pt idx="3">
                  <c:v>1</c:v>
                </c:pt>
                <c:pt idx="4">
                  <c:v>2</c:v>
                </c:pt>
                <c:pt idx="5">
                  <c:v>1</c:v>
                </c:pt>
              </c:numCache>
            </c:numRef>
          </c:val>
        </c:ser>
        <c:dLbls>
          <c:showLegendKey val="0"/>
          <c:showVal val="0"/>
          <c:showCatName val="1"/>
          <c:showSerName val="0"/>
          <c:showPercent val="1"/>
          <c:showBubbleSize val="0"/>
          <c:showLeaderLines val="1"/>
        </c:dLbls>
      </c:pie3DChart>
    </c:plotArea>
    <c:plotVisOnly val="1"/>
    <c:dispBlanksAs val="zero"/>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Isolated Organisms in Mini Bal</c:v>
                </c:pt>
              </c:strCache>
            </c:strRef>
          </c:tx>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Sheet1!$A$2:$A$7</c:f>
              <c:strCache>
                <c:ptCount val="6"/>
                <c:pt idx="0">
                  <c:v>MRSA</c:v>
                </c:pt>
                <c:pt idx="1">
                  <c:v>Pseudomonas</c:v>
                </c:pt>
                <c:pt idx="2">
                  <c:v>Klebsiella</c:v>
                </c:pt>
                <c:pt idx="3">
                  <c:v>E. coli </c:v>
                </c:pt>
                <c:pt idx="4">
                  <c:v>S.pneumonae</c:v>
                </c:pt>
                <c:pt idx="5">
                  <c:v>Candida</c:v>
                </c:pt>
              </c:strCache>
            </c:strRef>
          </c:cat>
          <c:val>
            <c:numRef>
              <c:f>Sheet1!$B$2:$B$7</c:f>
              <c:numCache>
                <c:formatCode>General</c:formatCode>
                <c:ptCount val="6"/>
                <c:pt idx="0">
                  <c:v>8</c:v>
                </c:pt>
                <c:pt idx="1">
                  <c:v>6</c:v>
                </c:pt>
                <c:pt idx="2">
                  <c:v>5</c:v>
                </c:pt>
                <c:pt idx="3">
                  <c:v>4</c:v>
                </c:pt>
                <c:pt idx="4">
                  <c:v>2</c:v>
                </c:pt>
                <c:pt idx="5">
                  <c:v>1</c:v>
                </c:pt>
              </c:numCache>
            </c:numRef>
          </c:val>
        </c:ser>
        <c:dLbls>
          <c:showLegendKey val="0"/>
          <c:showVal val="0"/>
          <c:showCatName val="1"/>
          <c:showSerName val="0"/>
          <c:showPercent val="1"/>
          <c:showBubbleSize val="0"/>
          <c:showLeaderLines val="1"/>
        </c:dLbls>
      </c:pie3DChart>
    </c:plotArea>
    <c:plotVisOnly val="1"/>
    <c:dispBlanksAs val="zero"/>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0.95045</cdr:x>
      <cdr:y>0.04293</cdr:y>
    </cdr:from>
    <cdr:to>
      <cdr:x>1</cdr:x>
      <cdr:y>0.13538</cdr:y>
    </cdr:to>
    <cdr:sp macro="" textlink="">
      <cdr:nvSpPr>
        <cdr:cNvPr id="2" name="Rectangle 1"/>
        <cdr:cNvSpPr/>
      </cdr:nvSpPr>
      <cdr:spPr>
        <a:xfrm xmlns:a="http://schemas.openxmlformats.org/drawingml/2006/main">
          <a:off x="8614640" y="180109"/>
          <a:ext cx="443346" cy="387928"/>
        </a:xfrm>
        <a:prstGeom xmlns:a="http://schemas.openxmlformats.org/drawingml/2006/main" prst="rect">
          <a:avLst/>
        </a:prstGeom>
        <a:solidFill xmlns:a="http://schemas.openxmlformats.org/drawingml/2006/main">
          <a:srgbClr val="B01513"/>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dr:relSizeAnchor xmlns:cdr="http://schemas.openxmlformats.org/drawingml/2006/chartDrawing">
    <cdr:from>
      <cdr:x>0.95045</cdr:x>
      <cdr:y>0.72315</cdr:y>
    </cdr:from>
    <cdr:to>
      <cdr:x>1</cdr:x>
      <cdr:y>0.8156</cdr:y>
    </cdr:to>
    <cdr:sp macro="" textlink="">
      <cdr:nvSpPr>
        <cdr:cNvPr id="3" name="Rectangle 2"/>
        <cdr:cNvSpPr/>
      </cdr:nvSpPr>
      <cdr:spPr>
        <a:xfrm xmlns:a="http://schemas.openxmlformats.org/drawingml/2006/main">
          <a:off x="8742219" y="3034146"/>
          <a:ext cx="443346" cy="387928"/>
        </a:xfrm>
        <a:prstGeom xmlns:a="http://schemas.openxmlformats.org/drawingml/2006/main" prst="rect">
          <a:avLst/>
        </a:prstGeom>
        <a:solidFill xmlns:a="http://schemas.openxmlformats.org/drawingml/2006/main">
          <a:srgbClr val="9E5E9B">
            <a:lumMod val="75000"/>
          </a:srgbClr>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dr:relSizeAnchor xmlns:cdr="http://schemas.openxmlformats.org/drawingml/2006/chartDrawing">
    <cdr:from>
      <cdr:x>0.95045</cdr:x>
      <cdr:y>0.18491</cdr:y>
    </cdr:from>
    <cdr:to>
      <cdr:x>1</cdr:x>
      <cdr:y>0.27737</cdr:y>
    </cdr:to>
    <cdr:sp macro="" textlink="">
      <cdr:nvSpPr>
        <cdr:cNvPr id="4" name="Rectangle 3"/>
        <cdr:cNvSpPr/>
      </cdr:nvSpPr>
      <cdr:spPr>
        <a:xfrm xmlns:a="http://schemas.openxmlformats.org/drawingml/2006/main">
          <a:off x="8575965" y="775853"/>
          <a:ext cx="443346" cy="387928"/>
        </a:xfrm>
        <a:prstGeom xmlns:a="http://schemas.openxmlformats.org/drawingml/2006/main" prst="rect">
          <a:avLst/>
        </a:prstGeom>
        <a:solidFill xmlns:a="http://schemas.openxmlformats.org/drawingml/2006/main">
          <a:srgbClr val="EA6312"/>
        </a:solidFill>
        <a:ln xmlns:a="http://schemas.openxmlformats.org/drawingml/2006/main" w="19050" cap="rnd" cmpd="sng" algn="ctr">
          <a:solidFill>
            <a:srgbClr val="B01513">
              <a:lumMod val="60000"/>
              <a:lumOff val="4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dirty="0">
            <a:solidFill>
              <a:srgbClr val="B01513">
                <a:lumMod val="60000"/>
                <a:lumOff val="40000"/>
              </a:srgbClr>
            </a:solidFill>
          </a:endParaRPr>
        </a:p>
      </cdr:txBody>
    </cdr:sp>
  </cdr:relSizeAnchor>
  <cdr:relSizeAnchor xmlns:cdr="http://schemas.openxmlformats.org/drawingml/2006/chartDrawing">
    <cdr:from>
      <cdr:x>0.95045</cdr:x>
      <cdr:y>0.45238</cdr:y>
    </cdr:from>
    <cdr:to>
      <cdr:x>1</cdr:x>
      <cdr:y>0.54484</cdr:y>
    </cdr:to>
    <cdr:sp macro="" textlink="">
      <cdr:nvSpPr>
        <cdr:cNvPr id="5" name="Rectangle 4"/>
        <cdr:cNvSpPr/>
      </cdr:nvSpPr>
      <cdr:spPr>
        <a:xfrm xmlns:a="http://schemas.openxmlformats.org/drawingml/2006/main">
          <a:off x="8825345" y="1898071"/>
          <a:ext cx="443346" cy="387928"/>
        </a:xfrm>
        <a:prstGeom xmlns:a="http://schemas.openxmlformats.org/drawingml/2006/main" prst="rect">
          <a:avLst/>
        </a:prstGeom>
        <a:solidFill xmlns:a="http://schemas.openxmlformats.org/drawingml/2006/main">
          <a:srgbClr val="6AAC90">
            <a:lumMod val="75000"/>
          </a:srgbClr>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dr:relSizeAnchor xmlns:cdr="http://schemas.openxmlformats.org/drawingml/2006/chartDrawing">
    <cdr:from>
      <cdr:x>0.95045</cdr:x>
      <cdr:y>0.317</cdr:y>
    </cdr:from>
    <cdr:to>
      <cdr:x>1</cdr:x>
      <cdr:y>0.40945</cdr:y>
    </cdr:to>
    <cdr:sp macro="" textlink="">
      <cdr:nvSpPr>
        <cdr:cNvPr id="6" name="Rectangle 5"/>
        <cdr:cNvSpPr/>
      </cdr:nvSpPr>
      <cdr:spPr>
        <a:xfrm xmlns:a="http://schemas.openxmlformats.org/drawingml/2006/main">
          <a:off x="8686800" y="1330038"/>
          <a:ext cx="443346" cy="387928"/>
        </a:xfrm>
        <a:prstGeom xmlns:a="http://schemas.openxmlformats.org/drawingml/2006/main" prst="rect">
          <a:avLst/>
        </a:prstGeom>
        <a:solidFill xmlns:a="http://schemas.openxmlformats.org/drawingml/2006/main">
          <a:srgbClr val="E6B729"/>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dr:relSizeAnchor xmlns:cdr="http://schemas.openxmlformats.org/drawingml/2006/chartDrawing">
    <cdr:from>
      <cdr:x>0.95045</cdr:x>
      <cdr:y>0.58611</cdr:y>
    </cdr:from>
    <cdr:to>
      <cdr:x>1</cdr:x>
      <cdr:y>0.67856</cdr:y>
    </cdr:to>
    <cdr:sp macro="" textlink="">
      <cdr:nvSpPr>
        <cdr:cNvPr id="7" name="Rectangle 6"/>
        <cdr:cNvSpPr/>
      </cdr:nvSpPr>
      <cdr:spPr>
        <a:xfrm xmlns:a="http://schemas.openxmlformats.org/drawingml/2006/main">
          <a:off x="8797645" y="2459197"/>
          <a:ext cx="443331" cy="387898"/>
        </a:xfrm>
        <a:prstGeom xmlns:a="http://schemas.openxmlformats.org/drawingml/2006/main" prst="rect">
          <a:avLst/>
        </a:prstGeom>
        <a:solidFill xmlns:a="http://schemas.openxmlformats.org/drawingml/2006/main">
          <a:srgbClr val="54849A">
            <a:lumMod val="75000"/>
          </a:srgbClr>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0.95045</cdr:x>
      <cdr:y>0.01651</cdr:y>
    </cdr:from>
    <cdr:to>
      <cdr:x>1</cdr:x>
      <cdr:y>0.10897</cdr:y>
    </cdr:to>
    <cdr:sp macro="" textlink="">
      <cdr:nvSpPr>
        <cdr:cNvPr id="2" name="Rectangle 1"/>
        <cdr:cNvSpPr/>
      </cdr:nvSpPr>
      <cdr:spPr>
        <a:xfrm xmlns:a="http://schemas.openxmlformats.org/drawingml/2006/main">
          <a:off x="9019309" y="69272"/>
          <a:ext cx="443346" cy="387928"/>
        </a:xfrm>
        <a:prstGeom xmlns:a="http://schemas.openxmlformats.org/drawingml/2006/main" prst="rect">
          <a:avLst/>
        </a:prstGeom>
        <a:solidFill xmlns:a="http://schemas.openxmlformats.org/drawingml/2006/main">
          <a:srgbClr val="B01513"/>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dr:relSizeAnchor xmlns:cdr="http://schemas.openxmlformats.org/drawingml/2006/chartDrawing">
    <cdr:from>
      <cdr:x>0.95045</cdr:x>
      <cdr:y>0.1684</cdr:y>
    </cdr:from>
    <cdr:to>
      <cdr:x>1</cdr:x>
      <cdr:y>0.26086</cdr:y>
    </cdr:to>
    <cdr:sp macro="" textlink="">
      <cdr:nvSpPr>
        <cdr:cNvPr id="3" name="Rectangle 2"/>
        <cdr:cNvSpPr/>
      </cdr:nvSpPr>
      <cdr:spPr>
        <a:xfrm xmlns:a="http://schemas.openxmlformats.org/drawingml/2006/main">
          <a:off x="8531513" y="706582"/>
          <a:ext cx="443346" cy="387928"/>
        </a:xfrm>
        <a:prstGeom xmlns:a="http://schemas.openxmlformats.org/drawingml/2006/main" prst="rect">
          <a:avLst/>
        </a:prstGeom>
        <a:solidFill xmlns:a="http://schemas.openxmlformats.org/drawingml/2006/main">
          <a:srgbClr val="EA6312"/>
        </a:solidFill>
        <a:ln xmlns:a="http://schemas.openxmlformats.org/drawingml/2006/main" w="19050" cap="rnd" cmpd="sng" algn="ctr">
          <a:solidFill>
            <a:srgbClr val="B01513">
              <a:lumMod val="60000"/>
              <a:lumOff val="4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dirty="0">
            <a:solidFill>
              <a:srgbClr val="B01513">
                <a:lumMod val="60000"/>
                <a:lumOff val="40000"/>
              </a:srgbClr>
            </a:solidFill>
          </a:endParaRPr>
        </a:p>
      </cdr:txBody>
    </cdr:sp>
  </cdr:relSizeAnchor>
  <cdr:relSizeAnchor xmlns:cdr="http://schemas.openxmlformats.org/drawingml/2006/chartDrawing">
    <cdr:from>
      <cdr:x>0.95045</cdr:x>
      <cdr:y>0.57786</cdr:y>
    </cdr:from>
    <cdr:to>
      <cdr:x>1</cdr:x>
      <cdr:y>0.67031</cdr:y>
    </cdr:to>
    <cdr:sp macro="" textlink="">
      <cdr:nvSpPr>
        <cdr:cNvPr id="4" name="Rectangle 3"/>
        <cdr:cNvSpPr/>
      </cdr:nvSpPr>
      <cdr:spPr>
        <a:xfrm xmlns:a="http://schemas.openxmlformats.org/drawingml/2006/main">
          <a:off x="8517659" y="2424546"/>
          <a:ext cx="443346" cy="387928"/>
        </a:xfrm>
        <a:prstGeom xmlns:a="http://schemas.openxmlformats.org/drawingml/2006/main" prst="rect">
          <a:avLst/>
        </a:prstGeom>
        <a:solidFill xmlns:a="http://schemas.openxmlformats.org/drawingml/2006/main">
          <a:schemeClr val="accent5">
            <a:lumMod val="75000"/>
          </a:schemeClr>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dr:relSizeAnchor xmlns:cdr="http://schemas.openxmlformats.org/drawingml/2006/chartDrawing">
    <cdr:from>
      <cdr:x>0.95045</cdr:x>
      <cdr:y>0.70994</cdr:y>
    </cdr:from>
    <cdr:to>
      <cdr:x>1</cdr:x>
      <cdr:y>0.80239</cdr:y>
    </cdr:to>
    <cdr:sp macro="" textlink="">
      <cdr:nvSpPr>
        <cdr:cNvPr id="6" name="Rectangle 5"/>
        <cdr:cNvSpPr/>
      </cdr:nvSpPr>
      <cdr:spPr>
        <a:xfrm xmlns:a="http://schemas.openxmlformats.org/drawingml/2006/main">
          <a:off x="8586931" y="2978727"/>
          <a:ext cx="443346" cy="387928"/>
        </a:xfrm>
        <a:prstGeom xmlns:a="http://schemas.openxmlformats.org/drawingml/2006/main" prst="rect">
          <a:avLst/>
        </a:prstGeom>
        <a:solidFill xmlns:a="http://schemas.openxmlformats.org/drawingml/2006/main">
          <a:srgbClr val="9E5E9B">
            <a:lumMod val="75000"/>
          </a:srgbClr>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dr:relSizeAnchor xmlns:cdr="http://schemas.openxmlformats.org/drawingml/2006/chartDrawing">
    <cdr:from>
      <cdr:x>0.95045</cdr:x>
      <cdr:y>0.30709</cdr:y>
    </cdr:from>
    <cdr:to>
      <cdr:x>1</cdr:x>
      <cdr:y>0.39955</cdr:y>
    </cdr:to>
    <cdr:sp macro="" textlink="">
      <cdr:nvSpPr>
        <cdr:cNvPr id="7" name="Rectangle 6"/>
        <cdr:cNvSpPr/>
      </cdr:nvSpPr>
      <cdr:spPr>
        <a:xfrm xmlns:a="http://schemas.openxmlformats.org/drawingml/2006/main">
          <a:off x="8933294" y="1288474"/>
          <a:ext cx="443346" cy="387928"/>
        </a:xfrm>
        <a:prstGeom xmlns:a="http://schemas.openxmlformats.org/drawingml/2006/main" prst="rect">
          <a:avLst/>
        </a:prstGeom>
        <a:solidFill xmlns:a="http://schemas.openxmlformats.org/drawingml/2006/main">
          <a:srgbClr val="E6B729"/>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dr:relSizeAnchor xmlns:cdr="http://schemas.openxmlformats.org/drawingml/2006/chartDrawing">
    <cdr:from>
      <cdr:x>0.95045</cdr:x>
      <cdr:y>0.43257</cdr:y>
    </cdr:from>
    <cdr:to>
      <cdr:x>1</cdr:x>
      <cdr:y>0.52502</cdr:y>
    </cdr:to>
    <cdr:sp macro="" textlink="">
      <cdr:nvSpPr>
        <cdr:cNvPr id="8" name="Rectangle 7"/>
        <cdr:cNvSpPr/>
      </cdr:nvSpPr>
      <cdr:spPr>
        <a:xfrm xmlns:a="http://schemas.openxmlformats.org/drawingml/2006/main">
          <a:off x="8600786" y="1814945"/>
          <a:ext cx="443346" cy="387928"/>
        </a:xfrm>
        <a:prstGeom xmlns:a="http://schemas.openxmlformats.org/drawingml/2006/main" prst="rect">
          <a:avLst/>
        </a:prstGeom>
        <a:solidFill xmlns:a="http://schemas.openxmlformats.org/drawingml/2006/main">
          <a:srgbClr val="6AAC90">
            <a:lumMod val="75000"/>
          </a:srgbClr>
        </a:solidFill>
        <a:ln xmlns:a="http://schemas.openxmlformats.org/drawingml/2006/main" w="19050" cap="rnd" cmpd="sng" algn="ctr">
          <a:solidFill>
            <a:srgbClr val="B01513">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entury Gothic"/>
            </a:defRPr>
          </a:lvl1pPr>
          <a:lvl2pPr marL="457200" algn="l" defTabSz="914400" rtl="0" eaLnBrk="1" latinLnBrk="0" hangingPunct="1">
            <a:defRPr sz="1800" kern="1200">
              <a:solidFill>
                <a:sysClr val="window" lastClr="FFFFFF"/>
              </a:solidFill>
              <a:latin typeface="Century Gothic"/>
            </a:defRPr>
          </a:lvl2pPr>
          <a:lvl3pPr marL="914400" algn="l" defTabSz="914400" rtl="0" eaLnBrk="1" latinLnBrk="0" hangingPunct="1">
            <a:defRPr sz="1800" kern="1200">
              <a:solidFill>
                <a:sysClr val="window" lastClr="FFFFFF"/>
              </a:solidFill>
              <a:latin typeface="Century Gothic"/>
            </a:defRPr>
          </a:lvl3pPr>
          <a:lvl4pPr marL="1371600" algn="l" defTabSz="914400" rtl="0" eaLnBrk="1" latinLnBrk="0" hangingPunct="1">
            <a:defRPr sz="1800" kern="1200">
              <a:solidFill>
                <a:sysClr val="window" lastClr="FFFFFF"/>
              </a:solidFill>
              <a:latin typeface="Century Gothic"/>
            </a:defRPr>
          </a:lvl4pPr>
          <a:lvl5pPr marL="1828800" algn="l" defTabSz="914400" rtl="0" eaLnBrk="1" latinLnBrk="0" hangingPunct="1">
            <a:defRPr sz="1800" kern="1200">
              <a:solidFill>
                <a:sysClr val="window" lastClr="FFFFFF"/>
              </a:solidFill>
              <a:latin typeface="Century Gothic"/>
            </a:defRPr>
          </a:lvl5pPr>
          <a:lvl6pPr marL="2286000" algn="l" defTabSz="914400" rtl="0" eaLnBrk="1" latinLnBrk="0" hangingPunct="1">
            <a:defRPr sz="1800" kern="1200">
              <a:solidFill>
                <a:sysClr val="window" lastClr="FFFFFF"/>
              </a:solidFill>
              <a:latin typeface="Century Gothic"/>
            </a:defRPr>
          </a:lvl6pPr>
          <a:lvl7pPr marL="2743200" algn="l" defTabSz="914400" rtl="0" eaLnBrk="1" latinLnBrk="0" hangingPunct="1">
            <a:defRPr sz="1800" kern="1200">
              <a:solidFill>
                <a:sysClr val="window" lastClr="FFFFFF"/>
              </a:solidFill>
              <a:latin typeface="Century Gothic"/>
            </a:defRPr>
          </a:lvl7pPr>
          <a:lvl8pPr marL="3200400" algn="l" defTabSz="914400" rtl="0" eaLnBrk="1" latinLnBrk="0" hangingPunct="1">
            <a:defRPr sz="1800" kern="1200">
              <a:solidFill>
                <a:sysClr val="window" lastClr="FFFFFF"/>
              </a:solidFill>
              <a:latin typeface="Century Gothic"/>
            </a:defRPr>
          </a:lvl8pPr>
          <a:lvl9pPr marL="3657600" algn="l" defTabSz="914400" rtl="0" eaLnBrk="1" latinLnBrk="0" hangingPunct="1">
            <a:defRPr sz="1800" kern="1200">
              <a:solidFill>
                <a:sysClr val="window" lastClr="FFFFFF"/>
              </a:solidFill>
              <a:latin typeface="Century Gothic"/>
            </a:defRPr>
          </a:lvl9pPr>
        </a:lstStyle>
        <a:p xmlns:a="http://schemas.openxmlformats.org/drawingml/2006/main">
          <a:pPr algn="ctr"/>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EF08C1-066B-4283-B455-D4ED9CD34630}" type="datetimeFigureOut">
              <a:rPr lang="en-US" smtClean="0"/>
              <a:pPr/>
              <a:t>10/13/2015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273C35-2E4B-498A-AB1D-84AF04787742}" type="slidenum">
              <a:rPr lang="en-US" smtClean="0"/>
              <a:pPr/>
              <a:t>‹#›</a:t>
            </a:fld>
            <a:endParaRPr lang="en-US"/>
          </a:p>
        </p:txBody>
      </p:sp>
    </p:spTree>
    <p:extLst>
      <p:ext uri="{BB962C8B-B14F-4D97-AF65-F5344CB8AC3E}">
        <p14:creationId xmlns:p14="http://schemas.microsoft.com/office/powerpoint/2010/main" val="3043548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273C35-2E4B-498A-AB1D-84AF04787742}"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3966848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2450281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2972185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1725769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563452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3793876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1398231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12515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427603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1670252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3648343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39838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4271585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3175259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1637710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1079225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2C7663-C242-48A2-8E6C-D2A547653170}" type="datetimeFigureOut">
              <a:rPr lang="en-US" smtClean="0"/>
              <a:pPr/>
              <a:t>10/13/2015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9A472-611C-4B6B-8218-9DDF8076A78E}" type="slidenum">
              <a:rPr lang="en-US" smtClean="0"/>
              <a:pPr/>
              <a:t>‹#›</a:t>
            </a:fld>
            <a:endParaRPr lang="en-US"/>
          </a:p>
        </p:txBody>
      </p:sp>
    </p:spTree>
    <p:extLst>
      <p:ext uri="{BB962C8B-B14F-4D97-AF65-F5344CB8AC3E}">
        <p14:creationId xmlns:p14="http://schemas.microsoft.com/office/powerpoint/2010/main" val="335197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t="-6000" b="-6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42C7663-C242-48A2-8E6C-D2A547653170}" type="datetimeFigureOut">
              <a:rPr lang="en-US" smtClean="0"/>
              <a:pPr/>
              <a:t>10/13/2015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E89A472-611C-4B6B-8218-9DDF8076A78E}" type="slidenum">
              <a:rPr lang="en-US" smtClean="0"/>
              <a:pPr/>
              <a:t>‹#›</a:t>
            </a:fld>
            <a:endParaRPr lang="en-US"/>
          </a:p>
        </p:txBody>
      </p:sp>
    </p:spTree>
    <p:extLst>
      <p:ext uri="{BB962C8B-B14F-4D97-AF65-F5344CB8AC3E}">
        <p14:creationId xmlns:p14="http://schemas.microsoft.com/office/powerpoint/2010/main" val="1942651899"/>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484910"/>
            <a:ext cx="8825658" cy="2479964"/>
          </a:xfrm>
        </p:spPr>
        <p:txBody>
          <a:bodyPr/>
          <a:lstStyle/>
          <a:p>
            <a:pPr algn="ctr"/>
            <a:r>
              <a:rPr lang="en-US" dirty="0" smtClean="0"/>
              <a:t>Mini BAL v/s Bronchoscopic BAL</a:t>
            </a:r>
            <a:endParaRPr lang="en-US" dirty="0"/>
          </a:p>
        </p:txBody>
      </p:sp>
      <p:sp>
        <p:nvSpPr>
          <p:cNvPr id="3" name="Subtitle 2"/>
          <p:cNvSpPr>
            <a:spLocks noGrp="1"/>
          </p:cNvSpPr>
          <p:nvPr>
            <p:ph type="subTitle" idx="1"/>
          </p:nvPr>
        </p:nvSpPr>
        <p:spPr>
          <a:xfrm>
            <a:off x="1154955" y="3048001"/>
            <a:ext cx="8825658" cy="3117272"/>
          </a:xfrm>
        </p:spPr>
        <p:txBody>
          <a:bodyPr>
            <a:normAutofit fontScale="92500" lnSpcReduction="10000"/>
          </a:bodyPr>
          <a:lstStyle/>
          <a:p>
            <a:pPr algn="ctr"/>
            <a:r>
              <a:rPr lang="en-US" b="1" dirty="0" smtClean="0"/>
              <a:t>Prof. </a:t>
            </a:r>
            <a:r>
              <a:rPr lang="en-US" b="1" dirty="0" err="1" smtClean="0"/>
              <a:t>Pradyut</a:t>
            </a:r>
            <a:r>
              <a:rPr lang="en-US" b="1" dirty="0" smtClean="0"/>
              <a:t> </a:t>
            </a:r>
            <a:r>
              <a:rPr lang="en-US" b="1" dirty="0" err="1" smtClean="0"/>
              <a:t>waghray</a:t>
            </a:r>
            <a:endParaRPr lang="en-US" b="1" dirty="0" smtClean="0"/>
          </a:p>
          <a:p>
            <a:pPr algn="ctr"/>
            <a:r>
              <a:rPr lang="en-US" b="1" dirty="0" smtClean="0"/>
              <a:t>MD (Chest), DTCD, FCCP (USA),D.SC(PULM. MEDICINE)</a:t>
            </a:r>
          </a:p>
          <a:p>
            <a:pPr algn="ctr"/>
            <a:r>
              <a:rPr lang="en-US" b="1" dirty="0" smtClean="0"/>
              <a:t>Head of dept. of pulmonary medicine</a:t>
            </a:r>
          </a:p>
          <a:p>
            <a:pPr algn="ctr"/>
            <a:r>
              <a:rPr lang="en-US" b="1" dirty="0" err="1" smtClean="0"/>
              <a:t>s.v.s</a:t>
            </a:r>
            <a:r>
              <a:rPr lang="en-US" b="1" dirty="0" smtClean="0"/>
              <a:t> medical college, MAHABUBNAGAR </a:t>
            </a:r>
          </a:p>
          <a:p>
            <a:pPr algn="ctr"/>
            <a:r>
              <a:rPr lang="en-US" b="1" dirty="0" err="1" smtClean="0"/>
              <a:t>Telangana</a:t>
            </a:r>
            <a:r>
              <a:rPr lang="en-US" b="1" dirty="0" smtClean="0"/>
              <a:t> state</a:t>
            </a:r>
          </a:p>
          <a:p>
            <a:pPr algn="ctr"/>
            <a:r>
              <a:rPr lang="en-US" b="1" dirty="0" smtClean="0"/>
              <a:t>Director </a:t>
            </a:r>
          </a:p>
          <a:p>
            <a:pPr algn="ctr"/>
            <a:r>
              <a:rPr lang="en-US" b="1" dirty="0" err="1" smtClean="0"/>
              <a:t>Kunal</a:t>
            </a:r>
            <a:r>
              <a:rPr lang="en-US" b="1" dirty="0" smtClean="0"/>
              <a:t> institute of medical </a:t>
            </a:r>
            <a:r>
              <a:rPr lang="en-US" b="1" dirty="0" err="1" smtClean="0"/>
              <a:t>specialities</a:t>
            </a:r>
            <a:r>
              <a:rPr lang="en-US" b="1" dirty="0" smtClean="0"/>
              <a:t> </a:t>
            </a:r>
            <a:r>
              <a:rPr lang="en-US" b="1" dirty="0" err="1" smtClean="0"/>
              <a:t>pvt</a:t>
            </a:r>
            <a:r>
              <a:rPr lang="en-US" b="1" dirty="0" smtClean="0"/>
              <a:t>. ltd</a:t>
            </a:r>
          </a:p>
          <a:p>
            <a:pPr algn="ctr"/>
            <a:r>
              <a:rPr lang="en-US" b="1" dirty="0" smtClean="0"/>
              <a:t>BASHEERBAGH, </a:t>
            </a:r>
            <a:r>
              <a:rPr lang="en-US" b="1" dirty="0" err="1" smtClean="0"/>
              <a:t>hYDERABAD</a:t>
            </a:r>
            <a:endParaRPr lang="en-US" b="1" dirty="0" smtClean="0"/>
          </a:p>
          <a:p>
            <a:pPr algn="ctr"/>
            <a:endParaRPr lang="en-US" b="1" dirty="0" smtClean="0"/>
          </a:p>
        </p:txBody>
      </p:sp>
    </p:spTree>
    <p:extLst>
      <p:ext uri="{BB962C8B-B14F-4D97-AF65-F5344CB8AC3E}">
        <p14:creationId xmlns:p14="http://schemas.microsoft.com/office/powerpoint/2010/main" val="34818611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a:bodyPr>
          <a:lstStyle/>
          <a:p>
            <a:r>
              <a:rPr lang="en-US" dirty="0"/>
              <a:t>Patients in the intensive care unit (ICU) are at risk for dying not only from their critical illness but also from secondary processes such as nosocomial infection. </a:t>
            </a:r>
            <a:endParaRPr lang="en-US" dirty="0" smtClean="0"/>
          </a:p>
          <a:p>
            <a:r>
              <a:rPr lang="en-US" dirty="0" smtClean="0"/>
              <a:t>Pneumonia </a:t>
            </a:r>
            <a:r>
              <a:rPr lang="en-US" dirty="0"/>
              <a:t>is the second most common nosocomial infection in critically ill patients, affecting 27% of all critically ill </a:t>
            </a:r>
            <a:r>
              <a:rPr lang="en-US" dirty="0" smtClean="0"/>
              <a:t>patients</a:t>
            </a:r>
            <a:r>
              <a:rPr lang="en-US" baseline="30000" dirty="0" smtClean="0"/>
              <a:t> </a:t>
            </a:r>
            <a:r>
              <a:rPr lang="en-US" dirty="0"/>
              <a:t>. </a:t>
            </a:r>
            <a:endParaRPr lang="en-US" dirty="0" smtClean="0"/>
          </a:p>
          <a:p>
            <a:r>
              <a:rPr lang="en-US" dirty="0" smtClean="0"/>
              <a:t>86 % </a:t>
            </a:r>
            <a:r>
              <a:rPr lang="en-US" dirty="0"/>
              <a:t>percent of nosocomial pneumonias are associated with mechanical ventilation and are termed ventilator-associated pneumonia (VAP). </a:t>
            </a:r>
            <a:endParaRPr lang="en-US" dirty="0" smtClean="0"/>
          </a:p>
          <a:p>
            <a:r>
              <a:rPr lang="en-US" dirty="0" smtClean="0"/>
              <a:t>The </a:t>
            </a:r>
            <a:r>
              <a:rPr lang="en-US" dirty="0"/>
              <a:t>mortality attributable to VAP has been reported to range between 0 and </a:t>
            </a:r>
            <a:r>
              <a:rPr lang="en-US" dirty="0" smtClean="0"/>
              <a:t>70%</a:t>
            </a:r>
            <a:r>
              <a:rPr lang="en-US" baseline="30000" dirty="0" smtClean="0"/>
              <a:t>.</a:t>
            </a:r>
            <a:endParaRPr lang="en-US" dirty="0"/>
          </a:p>
        </p:txBody>
      </p:sp>
    </p:spTree>
    <p:extLst>
      <p:ext uri="{BB962C8B-B14F-4D97-AF65-F5344CB8AC3E}">
        <p14:creationId xmlns:p14="http://schemas.microsoft.com/office/powerpoint/2010/main" val="36095482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Early diagnosis and treatment is vital for lowering the high mortality rates . </a:t>
            </a:r>
          </a:p>
          <a:p>
            <a:r>
              <a:rPr lang="en-US" dirty="0" smtClean="0"/>
              <a:t>Unfortunately, the accurate diagnosis of VAP remains a challenge for the clinicians due to the fact that clinical, radiological and microbiological findings have low sensitivity and specifity.</a:t>
            </a:r>
            <a:endParaRPr lang="en-US" baseline="30000" dirty="0"/>
          </a:p>
          <a:p>
            <a:r>
              <a:rPr lang="en-US" dirty="0" smtClean="0"/>
              <a:t>Diagnosis as a practicable method in centers not using tracheal aspirate, has low specificity and high false positive rates due to upper respiratory tract (way) contamination. </a:t>
            </a:r>
          </a:p>
          <a:p>
            <a:r>
              <a:rPr lang="en-US" dirty="0" smtClean="0"/>
              <a:t>Mini-non-bronchoscopic, protected BAL, protected specimen brush (mini-BAL, PSB) has low contamination probability so it could provide higher sensitive and specific results.</a:t>
            </a:r>
          </a:p>
          <a:p>
            <a:endParaRPr lang="en-US" dirty="0" smtClean="0"/>
          </a:p>
          <a:p>
            <a:endParaRPr lang="en-US" dirty="0"/>
          </a:p>
        </p:txBody>
      </p:sp>
    </p:spTree>
    <p:extLst>
      <p:ext uri="{BB962C8B-B14F-4D97-AF65-F5344CB8AC3E}">
        <p14:creationId xmlns:p14="http://schemas.microsoft.com/office/powerpoint/2010/main" val="2188681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Method</a:t>
            </a:r>
            <a:endParaRPr lang="en-US" dirty="0"/>
          </a:p>
        </p:txBody>
      </p:sp>
      <p:sp>
        <p:nvSpPr>
          <p:cNvPr id="3" name="Content Placeholder 2"/>
          <p:cNvSpPr>
            <a:spLocks noGrp="1"/>
          </p:cNvSpPr>
          <p:nvPr>
            <p:ph idx="1"/>
          </p:nvPr>
        </p:nvSpPr>
        <p:spPr/>
        <p:txBody>
          <a:bodyPr>
            <a:normAutofit lnSpcReduction="10000"/>
          </a:bodyPr>
          <a:lstStyle/>
          <a:p>
            <a:r>
              <a:rPr lang="en-US" b="1" dirty="0"/>
              <a:t>Study </a:t>
            </a:r>
            <a:r>
              <a:rPr lang="en-US" b="1" dirty="0" smtClean="0"/>
              <a:t>design</a:t>
            </a:r>
          </a:p>
          <a:p>
            <a:r>
              <a:rPr lang="en-US" dirty="0" smtClean="0"/>
              <a:t>Totally </a:t>
            </a:r>
            <a:r>
              <a:rPr lang="en-US" dirty="0"/>
              <a:t>60 patients were included in the study. </a:t>
            </a:r>
            <a:endParaRPr lang="en-US" dirty="0" smtClean="0"/>
          </a:p>
          <a:p>
            <a:r>
              <a:rPr lang="en-US" dirty="0" smtClean="0"/>
              <a:t>Among </a:t>
            </a:r>
            <a:r>
              <a:rPr lang="en-US" dirty="0"/>
              <a:t>60 patients </a:t>
            </a:r>
            <a:endParaRPr lang="en-US" dirty="0" smtClean="0"/>
          </a:p>
          <a:p>
            <a:pPr>
              <a:buNone/>
            </a:pPr>
            <a:r>
              <a:rPr lang="en-US" dirty="0" smtClean="0"/>
              <a:t>             in </a:t>
            </a:r>
            <a:r>
              <a:rPr lang="en-US" dirty="0"/>
              <a:t>30 patients bronchoscopic bal was done , in the remaining 30 </a:t>
            </a:r>
            <a:r>
              <a:rPr lang="en-US" dirty="0" smtClean="0"/>
              <a:t>minibal </a:t>
            </a:r>
            <a:r>
              <a:rPr lang="en-US" dirty="0"/>
              <a:t>was done </a:t>
            </a:r>
            <a:r>
              <a:rPr lang="en-US" dirty="0" smtClean="0"/>
              <a:t>.</a:t>
            </a:r>
          </a:p>
          <a:p>
            <a:r>
              <a:rPr lang="en-US" dirty="0" smtClean="0"/>
              <a:t>The </a:t>
            </a:r>
            <a:r>
              <a:rPr lang="en-US" dirty="0"/>
              <a:t>procedure to be done </a:t>
            </a:r>
            <a:r>
              <a:rPr lang="en-US" dirty="0" err="1" smtClean="0"/>
              <a:t>i.e</a:t>
            </a:r>
            <a:r>
              <a:rPr lang="en-US" dirty="0" smtClean="0"/>
              <a:t> </a:t>
            </a:r>
            <a:r>
              <a:rPr lang="en-US" dirty="0"/>
              <a:t>either bronchoscopic bal or minibal in intubated patients was randomly </a:t>
            </a:r>
            <a:r>
              <a:rPr lang="en-US" dirty="0" smtClean="0"/>
              <a:t>selected</a:t>
            </a:r>
          </a:p>
          <a:p>
            <a:r>
              <a:rPr lang="en-US" b="1" dirty="0" smtClean="0"/>
              <a:t>INCLUSION CRITERIA:</a:t>
            </a:r>
          </a:p>
          <a:p>
            <a:r>
              <a:rPr lang="en-US" dirty="0" smtClean="0"/>
              <a:t>patients </a:t>
            </a:r>
            <a:r>
              <a:rPr lang="en-US" dirty="0"/>
              <a:t>who developed area of consolidation on x </a:t>
            </a:r>
            <a:r>
              <a:rPr lang="en-US" dirty="0" smtClean="0"/>
              <a:t>ray, with fever, </a:t>
            </a:r>
            <a:r>
              <a:rPr lang="en-US" dirty="0"/>
              <a:t>leucocytosis and purulent secretions on suctioning and age18-60 years were included in the study.</a:t>
            </a:r>
          </a:p>
          <a:p>
            <a:endParaRPr lang="en-US" dirty="0"/>
          </a:p>
        </p:txBody>
      </p:sp>
    </p:spTree>
    <p:extLst>
      <p:ext uri="{BB962C8B-B14F-4D97-AF65-F5344CB8AC3E}">
        <p14:creationId xmlns:p14="http://schemas.microsoft.com/office/powerpoint/2010/main" val="2786623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EXCLUSION CRITERIA</a:t>
            </a:r>
            <a:r>
              <a:rPr lang="en-US" b="1" dirty="0" smtClean="0"/>
              <a:t>:</a:t>
            </a:r>
          </a:p>
          <a:p>
            <a:r>
              <a:rPr lang="en-US" dirty="0" smtClean="0"/>
              <a:t> </a:t>
            </a:r>
            <a:r>
              <a:rPr lang="en-US" dirty="0"/>
              <a:t>Patients who had consolidation before intubation, </a:t>
            </a:r>
            <a:r>
              <a:rPr lang="en-US" dirty="0" err="1" smtClean="0"/>
              <a:t>immunocompromised</a:t>
            </a:r>
            <a:r>
              <a:rPr lang="en-US" dirty="0" smtClean="0"/>
              <a:t> status, </a:t>
            </a:r>
            <a:r>
              <a:rPr lang="en-US" dirty="0"/>
              <a:t>HIV seropositive, those with cancer, age &lt;18 and &gt;60 were excluded</a:t>
            </a:r>
            <a:r>
              <a:rPr lang="en-US" dirty="0" smtClean="0"/>
              <a:t>.</a:t>
            </a:r>
          </a:p>
          <a:p>
            <a:r>
              <a:rPr lang="en-US" dirty="0" smtClean="0"/>
              <a:t> </a:t>
            </a:r>
            <a:r>
              <a:rPr lang="en-US" dirty="0"/>
              <a:t>The organisms isolated , </a:t>
            </a:r>
            <a:r>
              <a:rPr lang="en-US" dirty="0" smtClean="0"/>
              <a:t>response to treatment </a:t>
            </a:r>
            <a:r>
              <a:rPr lang="en-US" dirty="0"/>
              <a:t>and number of patients who died were noted.</a:t>
            </a:r>
          </a:p>
          <a:p>
            <a:endParaRPr lang="en-US" dirty="0"/>
          </a:p>
        </p:txBody>
      </p:sp>
    </p:spTree>
    <p:extLst>
      <p:ext uri="{BB962C8B-B14F-4D97-AF65-F5344CB8AC3E}">
        <p14:creationId xmlns:p14="http://schemas.microsoft.com/office/powerpoint/2010/main" val="24605697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Procedure</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a:t>In patients satisfying the inclusion criteria consent was taken and either minibal or bronchoscopic bal was done. </a:t>
            </a:r>
          </a:p>
          <a:p>
            <a:r>
              <a:rPr lang="en-US" b="1" dirty="0"/>
              <a:t>MINIBAL</a:t>
            </a:r>
            <a:r>
              <a:rPr lang="en-US" b="1" dirty="0" smtClean="0"/>
              <a:t>:</a:t>
            </a:r>
          </a:p>
          <a:p>
            <a:r>
              <a:rPr lang="en-US" dirty="0" smtClean="0"/>
              <a:t>Also </a:t>
            </a:r>
            <a:r>
              <a:rPr lang="en-US" dirty="0"/>
              <a:t>referred to as blind BAL or non-bronchoscopic BAL was done by using foleys catheter , mucus trap and suction</a:t>
            </a:r>
            <a:r>
              <a:rPr lang="en-US" dirty="0" smtClean="0"/>
              <a:t>.</a:t>
            </a:r>
          </a:p>
          <a:p>
            <a:r>
              <a:rPr lang="en-US" dirty="0" smtClean="0"/>
              <a:t> </a:t>
            </a:r>
            <a:r>
              <a:rPr lang="en-US" dirty="0"/>
              <a:t>First the Fio2 was increased to 100%, 15 minutes prior to the procedure. </a:t>
            </a:r>
            <a:endParaRPr lang="en-US" dirty="0" smtClean="0"/>
          </a:p>
          <a:p>
            <a:r>
              <a:rPr lang="en-US" dirty="0" smtClean="0"/>
              <a:t>A </a:t>
            </a:r>
            <a:r>
              <a:rPr lang="en-US" dirty="0"/>
              <a:t>foleys catheter was passed through the ET tube directed towards the side required. </a:t>
            </a:r>
            <a:endParaRPr lang="en-US" dirty="0" smtClean="0"/>
          </a:p>
        </p:txBody>
      </p:sp>
    </p:spTree>
    <p:extLst>
      <p:ext uri="{BB962C8B-B14F-4D97-AF65-F5344CB8AC3E}">
        <p14:creationId xmlns:p14="http://schemas.microsoft.com/office/powerpoint/2010/main" val="580834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20 ml of saline was flushed through the catheter, then it was connected to mucus trap and NS was collected using suction. </a:t>
            </a:r>
          </a:p>
          <a:p>
            <a:r>
              <a:rPr lang="en-US" dirty="0" smtClean="0"/>
              <a:t>This was repeated till the sample was sufficient. </a:t>
            </a:r>
          </a:p>
          <a:p>
            <a:r>
              <a:rPr lang="en-US" dirty="0" smtClean="0"/>
              <a:t>The procedure was stopped as soon as saturation fell below 90%. </a:t>
            </a:r>
          </a:p>
          <a:p>
            <a:r>
              <a:rPr lang="en-US" dirty="0" smtClean="0"/>
              <a:t>The sample was sent for necessary investigations. </a:t>
            </a:r>
          </a:p>
          <a:p>
            <a:r>
              <a:rPr lang="en-US" b="1" dirty="0" smtClean="0"/>
              <a:t>BRONCHOSCOPIC BAL:</a:t>
            </a:r>
          </a:p>
          <a:p>
            <a:r>
              <a:rPr lang="en-US" dirty="0" smtClean="0"/>
              <a:t> The procedure was same as above except that bronchoscope was used instead of foleys catheter. </a:t>
            </a:r>
          </a:p>
          <a:p>
            <a:r>
              <a:rPr lang="en-US" b="1" dirty="0" smtClean="0"/>
              <a:t>BAL</a:t>
            </a:r>
            <a:r>
              <a:rPr lang="en-US" dirty="0" smtClean="0"/>
              <a:t> fluid collected and sent for investigation.</a:t>
            </a:r>
          </a:p>
          <a:p>
            <a:endParaRPr lang="en-US" dirty="0" smtClean="0"/>
          </a:p>
          <a:p>
            <a:endParaRPr lang="en-US" dirty="0"/>
          </a:p>
        </p:txBody>
      </p:sp>
    </p:spTree>
    <p:extLst>
      <p:ext uri="{BB962C8B-B14F-4D97-AF65-F5344CB8AC3E}">
        <p14:creationId xmlns:p14="http://schemas.microsoft.com/office/powerpoint/2010/main" val="19583677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510" y="605118"/>
            <a:ext cx="9404723" cy="1400530"/>
          </a:xfrm>
        </p:spPr>
        <p:txBody>
          <a:bodyPr>
            <a:normAutofit fontScale="90000"/>
          </a:bodyPr>
          <a:lstStyle/>
          <a:p>
            <a:r>
              <a:rPr lang="en-US" b="1" dirty="0" smtClean="0"/>
              <a:t/>
            </a:r>
            <a:br>
              <a:rPr lang="en-US" b="1" dirty="0" smtClean="0"/>
            </a:br>
            <a:r>
              <a:rPr lang="en-US" b="1" dirty="0" smtClean="0"/>
              <a:t/>
            </a:r>
            <a:br>
              <a:rPr lang="en-US" b="1" dirty="0" smtClean="0"/>
            </a:br>
            <a:endParaRPr lang="en-US" dirty="0"/>
          </a:p>
        </p:txBody>
      </p:sp>
      <p:graphicFrame>
        <p:nvGraphicFramePr>
          <p:cNvPr id="4" name="Content Placeholder 3"/>
          <p:cNvGraphicFramePr>
            <a:graphicFrameLocks noGrp="1"/>
          </p:cNvGraphicFramePr>
          <p:nvPr>
            <p:ph idx="1"/>
          </p:nvPr>
        </p:nvGraphicFramePr>
        <p:xfrm>
          <a:off x="1020185" y="2313709"/>
          <a:ext cx="8442470" cy="3519055"/>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798511" y="605118"/>
            <a:ext cx="9404723" cy="1400530"/>
          </a:xfrm>
          <a:prstGeom prst="rect">
            <a:avLst/>
          </a:prstGeom>
        </p:spPr>
        <p:txBody>
          <a:bodyPr vert="horz" lIns="91440" tIns="45720" rIns="91440" bIns="45720" rtlCol="0" anchor="t">
            <a:normAutofit fontScale="25000" lnSpcReduction="200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
            </a:r>
            <a:br>
              <a:rPr lang="en-US" b="1" dirty="0" smtClean="0"/>
            </a:br>
            <a:r>
              <a:rPr lang="en-US" sz="16000" b="1" dirty="0" smtClean="0"/>
              <a:t/>
            </a:r>
            <a:br>
              <a:rPr lang="en-US" sz="16000" b="1" dirty="0" smtClean="0"/>
            </a:br>
            <a:r>
              <a:rPr lang="en-US" sz="16000" b="1" dirty="0" smtClean="0"/>
              <a:t>Statistical analysis</a:t>
            </a:r>
            <a:r>
              <a:rPr lang="en-US" sz="8000" dirty="0" smtClean="0"/>
              <a:t/>
            </a:r>
            <a:br>
              <a:rPr lang="en-US" sz="8000" dirty="0" smtClean="0"/>
            </a:br>
            <a:r>
              <a:rPr lang="en-US" sz="8000" dirty="0" smtClean="0"/>
              <a:t>Comparision of isolated organism in bronchscopic BAL that with Mini BAL</a:t>
            </a:r>
            <a:r>
              <a:rPr lang="en-US" dirty="0" smtClean="0"/>
              <a:t/>
            </a:r>
            <a:br>
              <a:rPr lang="en-US" dirty="0" smtClean="0"/>
            </a:br>
            <a:r>
              <a:rPr lang="en-US" dirty="0" smtClean="0"/>
              <a:t/>
            </a:r>
            <a:br>
              <a:rPr lang="en-US" dirty="0" smtClean="0"/>
            </a:br>
            <a:r>
              <a:rPr lang="en-US" dirty="0" smtClean="0"/>
              <a:t> </a:t>
            </a:r>
            <a:br>
              <a:rPr lang="en-US" dirty="0" smtClean="0"/>
            </a:br>
            <a:endParaRPr lang="en-US" dirty="0"/>
          </a:p>
        </p:txBody>
      </p:sp>
    </p:spTree>
    <p:extLst>
      <p:ext uri="{BB962C8B-B14F-4D97-AF65-F5344CB8AC3E}">
        <p14:creationId xmlns:p14="http://schemas.microsoft.com/office/powerpoint/2010/main" val="27856322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37059" y="1650856"/>
          <a:ext cx="8947150" cy="4195762"/>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p:cNvSpPr/>
          <p:nvPr/>
        </p:nvSpPr>
        <p:spPr>
          <a:xfrm>
            <a:off x="9906001" y="1720840"/>
            <a:ext cx="2050472" cy="3416320"/>
          </a:xfrm>
          <a:prstGeom prst="rect">
            <a:avLst/>
          </a:prstGeom>
        </p:spPr>
        <p:txBody>
          <a:bodyPr wrap="square">
            <a:spAutoFit/>
          </a:bodyPr>
          <a:lstStyle/>
          <a:p>
            <a:pPr>
              <a:lnSpc>
                <a:spcPct val="200000"/>
              </a:lnSpc>
            </a:pPr>
            <a:r>
              <a:rPr lang="en-US" dirty="0" smtClean="0"/>
              <a:t>MRSA</a:t>
            </a:r>
          </a:p>
          <a:p>
            <a:pPr>
              <a:lnSpc>
                <a:spcPct val="200000"/>
              </a:lnSpc>
            </a:pPr>
            <a:r>
              <a:rPr lang="en-US" dirty="0" smtClean="0"/>
              <a:t>Pseudomonas</a:t>
            </a:r>
          </a:p>
          <a:p>
            <a:pPr>
              <a:lnSpc>
                <a:spcPct val="200000"/>
              </a:lnSpc>
            </a:pPr>
            <a:r>
              <a:rPr lang="en-US" dirty="0" err="1" smtClean="0"/>
              <a:t>Klebsiella</a:t>
            </a:r>
            <a:endParaRPr lang="en-US" dirty="0" smtClean="0"/>
          </a:p>
          <a:p>
            <a:pPr>
              <a:lnSpc>
                <a:spcPct val="200000"/>
              </a:lnSpc>
            </a:pPr>
            <a:r>
              <a:rPr lang="en-US" dirty="0" smtClean="0"/>
              <a:t>E. Coli</a:t>
            </a:r>
          </a:p>
          <a:p>
            <a:pPr>
              <a:lnSpc>
                <a:spcPct val="200000"/>
              </a:lnSpc>
            </a:pPr>
            <a:r>
              <a:rPr lang="en-US" dirty="0" err="1" smtClean="0"/>
              <a:t>S.Pneumnae</a:t>
            </a:r>
            <a:endParaRPr lang="en-US" dirty="0" smtClean="0"/>
          </a:p>
          <a:p>
            <a:pPr>
              <a:lnSpc>
                <a:spcPct val="200000"/>
              </a:lnSpc>
            </a:pPr>
            <a:r>
              <a:rPr lang="en-US" dirty="0" smtClean="0"/>
              <a:t>Candida</a:t>
            </a:r>
            <a:endParaRPr lang="en-US" dirty="0"/>
          </a:p>
        </p:txBody>
      </p:sp>
    </p:spTree>
    <p:extLst>
      <p:ext uri="{BB962C8B-B14F-4D97-AF65-F5344CB8AC3E}">
        <p14:creationId xmlns:p14="http://schemas.microsoft.com/office/powerpoint/2010/main" val="38460284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144877" y="1927947"/>
          <a:ext cx="8947150" cy="419576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0113818" y="2022765"/>
            <a:ext cx="1759527" cy="3467598"/>
          </a:xfrm>
          <a:prstGeom prst="rect">
            <a:avLst/>
          </a:prstGeom>
          <a:noFill/>
        </p:spPr>
        <p:txBody>
          <a:bodyPr wrap="square" rtlCol="0">
            <a:spAutoFit/>
          </a:bodyPr>
          <a:lstStyle/>
          <a:p>
            <a:pPr>
              <a:lnSpc>
                <a:spcPct val="200000"/>
              </a:lnSpc>
            </a:pPr>
            <a:r>
              <a:rPr lang="en-US" dirty="0" smtClean="0"/>
              <a:t>MRSA</a:t>
            </a:r>
          </a:p>
          <a:p>
            <a:pPr>
              <a:lnSpc>
                <a:spcPct val="200000"/>
              </a:lnSpc>
            </a:pPr>
            <a:r>
              <a:rPr lang="en-US" dirty="0" smtClean="0"/>
              <a:t>Pseudomonas</a:t>
            </a:r>
          </a:p>
          <a:p>
            <a:pPr>
              <a:lnSpc>
                <a:spcPct val="200000"/>
              </a:lnSpc>
            </a:pPr>
            <a:r>
              <a:rPr lang="en-US" dirty="0" err="1" smtClean="0"/>
              <a:t>Klebsiella</a:t>
            </a:r>
            <a:endParaRPr lang="en-US" dirty="0" smtClean="0"/>
          </a:p>
          <a:p>
            <a:pPr>
              <a:lnSpc>
                <a:spcPct val="200000"/>
              </a:lnSpc>
            </a:pPr>
            <a:r>
              <a:rPr lang="en-US" dirty="0" smtClean="0"/>
              <a:t>E. Coli</a:t>
            </a:r>
          </a:p>
          <a:p>
            <a:pPr>
              <a:lnSpc>
                <a:spcPct val="200000"/>
              </a:lnSpc>
            </a:pPr>
            <a:r>
              <a:rPr lang="en-US" dirty="0" err="1" smtClean="0"/>
              <a:t>S.Pneumnae</a:t>
            </a:r>
            <a:endParaRPr lang="en-US" dirty="0" smtClean="0"/>
          </a:p>
          <a:p>
            <a:pPr>
              <a:lnSpc>
                <a:spcPct val="200000"/>
              </a:lnSpc>
            </a:pPr>
            <a:r>
              <a:rPr lang="en-US" dirty="0" smtClean="0"/>
              <a:t>Candida</a:t>
            </a:r>
            <a:endParaRPr lang="en-US" dirty="0"/>
          </a:p>
        </p:txBody>
      </p:sp>
    </p:spTree>
    <p:extLst>
      <p:ext uri="{BB962C8B-B14F-4D97-AF65-F5344CB8AC3E}">
        <p14:creationId xmlns:p14="http://schemas.microsoft.com/office/powerpoint/2010/main" val="2438748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r>
              <a:rPr lang="en-US" dirty="0"/>
              <a:t> </a:t>
            </a:r>
          </a:p>
        </p:txBody>
      </p:sp>
      <p:sp>
        <p:nvSpPr>
          <p:cNvPr id="3" name="Content Placeholder 2"/>
          <p:cNvSpPr>
            <a:spLocks noGrp="1"/>
          </p:cNvSpPr>
          <p:nvPr>
            <p:ph idx="1"/>
          </p:nvPr>
        </p:nvSpPr>
        <p:spPr>
          <a:xfrm>
            <a:off x="1103312" y="2052919"/>
            <a:ext cx="8830397" cy="4043082"/>
          </a:xfrm>
        </p:spPr>
        <p:txBody>
          <a:bodyPr>
            <a:normAutofit fontScale="92500" lnSpcReduction="10000"/>
          </a:bodyPr>
          <a:lstStyle/>
          <a:p>
            <a:r>
              <a:rPr lang="en-US" dirty="0"/>
              <a:t>Of the total 60 patients , 22 were females and 38 were males</a:t>
            </a:r>
            <a:r>
              <a:rPr lang="en-US" dirty="0" smtClean="0"/>
              <a:t>.</a:t>
            </a:r>
          </a:p>
          <a:p>
            <a:r>
              <a:rPr lang="en-US" dirty="0" smtClean="0"/>
              <a:t> </a:t>
            </a:r>
            <a:r>
              <a:rPr lang="en-US" dirty="0"/>
              <a:t>Each group had 11 females and 19 males. </a:t>
            </a:r>
            <a:endParaRPr lang="en-US" dirty="0" smtClean="0"/>
          </a:p>
          <a:p>
            <a:r>
              <a:rPr lang="en-US" dirty="0" smtClean="0"/>
              <a:t>In </a:t>
            </a:r>
            <a:r>
              <a:rPr lang="en-US" dirty="0"/>
              <a:t>patients </a:t>
            </a:r>
            <a:r>
              <a:rPr lang="en-US" dirty="0" smtClean="0"/>
              <a:t>who underwent </a:t>
            </a:r>
            <a:r>
              <a:rPr lang="en-US" dirty="0"/>
              <a:t>minibal 24 out of 30 patients showed growth of organisms (80%) </a:t>
            </a:r>
            <a:r>
              <a:rPr lang="en-US" dirty="0" smtClean="0"/>
              <a:t>;</a:t>
            </a:r>
          </a:p>
          <a:p>
            <a:r>
              <a:rPr lang="en-US" dirty="0" smtClean="0"/>
              <a:t> </a:t>
            </a:r>
            <a:r>
              <a:rPr lang="en-US" dirty="0"/>
              <a:t>in patients </a:t>
            </a:r>
            <a:r>
              <a:rPr lang="en-US" dirty="0" smtClean="0"/>
              <a:t>underwent </a:t>
            </a:r>
            <a:r>
              <a:rPr lang="en-US" dirty="0"/>
              <a:t>bronchoscopic bal, 26 out of 30 showed growth(86.6</a:t>
            </a:r>
            <a:r>
              <a:rPr lang="en-US" dirty="0" smtClean="0"/>
              <a:t>%).</a:t>
            </a:r>
          </a:p>
          <a:p>
            <a:r>
              <a:rPr lang="en-US" dirty="0" smtClean="0"/>
              <a:t>The </a:t>
            </a:r>
            <a:r>
              <a:rPr lang="en-US" dirty="0"/>
              <a:t>isolated organisms in </a:t>
            </a:r>
            <a:r>
              <a:rPr lang="en-US" dirty="0" err="1" smtClean="0"/>
              <a:t>bronchoscopic</a:t>
            </a:r>
            <a:r>
              <a:rPr lang="en-US" dirty="0" smtClean="0"/>
              <a:t> BAL were</a:t>
            </a:r>
          </a:p>
          <a:p>
            <a:pPr>
              <a:buNone/>
            </a:pPr>
            <a:r>
              <a:rPr lang="en-US" dirty="0" smtClean="0"/>
              <a:t>	 </a:t>
            </a:r>
            <a:r>
              <a:rPr lang="en-US" dirty="0"/>
              <a:t>MRSA -10(41.6</a:t>
            </a:r>
            <a:r>
              <a:rPr lang="en-US" dirty="0" smtClean="0"/>
              <a:t>%), </a:t>
            </a:r>
            <a:r>
              <a:rPr lang="en-US" dirty="0"/>
              <a:t>Pseudomonas -6(25%) , Klebsiella - 4 (16.6%) ,E.coli -1(4.1%)  , S.pneumonae - 2(8.3%) , Candida - 1(4.1%) . </a:t>
            </a:r>
            <a:endParaRPr lang="en-US" dirty="0" smtClean="0"/>
          </a:p>
          <a:p>
            <a:r>
              <a:rPr lang="en-US" dirty="0" smtClean="0"/>
              <a:t>The organisms isolated by mini BAL were MRSA - 8(30.7%) , pseudomonas- 6(23%) , </a:t>
            </a:r>
            <a:r>
              <a:rPr lang="en-US" dirty="0" err="1" smtClean="0"/>
              <a:t>klebsiella</a:t>
            </a:r>
            <a:r>
              <a:rPr lang="en-US" dirty="0" smtClean="0"/>
              <a:t> - 5(19.2%) , </a:t>
            </a:r>
            <a:r>
              <a:rPr lang="en-US" dirty="0" err="1" smtClean="0"/>
              <a:t>E.coli</a:t>
            </a:r>
            <a:r>
              <a:rPr lang="en-US" dirty="0" smtClean="0"/>
              <a:t> - 4(15.3%) , </a:t>
            </a:r>
            <a:r>
              <a:rPr lang="en-US" dirty="0" err="1" smtClean="0"/>
              <a:t>S.pneumoniae</a:t>
            </a:r>
            <a:r>
              <a:rPr lang="en-US" dirty="0" smtClean="0"/>
              <a:t> - 2(7.7%) , </a:t>
            </a:r>
            <a:r>
              <a:rPr lang="en-US" dirty="0" err="1" smtClean="0"/>
              <a:t>candida</a:t>
            </a:r>
            <a:r>
              <a:rPr lang="en-US" dirty="0" smtClean="0"/>
              <a:t>- 1(3.8%).</a:t>
            </a:r>
          </a:p>
          <a:p>
            <a:endParaRPr lang="en-US" dirty="0" smtClean="0"/>
          </a:p>
        </p:txBody>
      </p:sp>
    </p:spTree>
    <p:extLst>
      <p:ext uri="{BB962C8B-B14F-4D97-AF65-F5344CB8AC3E}">
        <p14:creationId xmlns:p14="http://schemas.microsoft.com/office/powerpoint/2010/main" val="1362788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8100" y="452718"/>
            <a:ext cx="8742734" cy="1400530"/>
          </a:xfrm>
        </p:spPr>
        <p:txBody>
          <a:bodyPr/>
          <a:lstStyle/>
          <a:p>
            <a:r>
              <a:rPr lang="en-US" dirty="0" smtClean="0"/>
              <a:t>Discussion </a:t>
            </a:r>
            <a:endParaRPr lang="en-US" dirty="0"/>
          </a:p>
        </p:txBody>
      </p:sp>
      <p:sp>
        <p:nvSpPr>
          <p:cNvPr id="3" name="Content Placeholder 2"/>
          <p:cNvSpPr>
            <a:spLocks noGrp="1"/>
          </p:cNvSpPr>
          <p:nvPr>
            <p:ph idx="1"/>
          </p:nvPr>
        </p:nvSpPr>
        <p:spPr/>
        <p:txBody>
          <a:bodyPr>
            <a:normAutofit/>
          </a:bodyPr>
          <a:lstStyle/>
          <a:p>
            <a:pPr marL="0" indent="0">
              <a:buNone/>
            </a:pPr>
            <a:endParaRPr lang="en-US" dirty="0" smtClean="0"/>
          </a:p>
          <a:p>
            <a:r>
              <a:rPr lang="en-US" dirty="0" smtClean="0"/>
              <a:t>Pneumonia </a:t>
            </a:r>
            <a:r>
              <a:rPr lang="en-US" dirty="0"/>
              <a:t>is the major cause of morbidity in ventilated patients. </a:t>
            </a:r>
            <a:endParaRPr lang="en-US" dirty="0" smtClean="0"/>
          </a:p>
          <a:p>
            <a:r>
              <a:rPr lang="en-US" dirty="0" smtClean="0"/>
              <a:t>various </a:t>
            </a:r>
            <a:r>
              <a:rPr lang="en-US" dirty="0"/>
              <a:t>techniques like tracheal aspirate , bronchoscopic BAL , protected brush specimens , minibal have been used to obtain microbiological </a:t>
            </a:r>
            <a:r>
              <a:rPr lang="en-US" dirty="0" smtClean="0"/>
              <a:t>samples. </a:t>
            </a:r>
          </a:p>
          <a:p>
            <a:r>
              <a:rPr lang="en-US" dirty="0" smtClean="0"/>
              <a:t>Invasive </a:t>
            </a:r>
            <a:r>
              <a:rPr lang="en-US" dirty="0"/>
              <a:t>tests such as bronchoscopic BAL or protected specimen brush (PSB) may avoid the extended use of antibiotics for clinically insignificant organisms, but no direct consensus or evidence suggests that one test is superior to the other </a:t>
            </a:r>
            <a:r>
              <a:rPr lang="en-US" dirty="0" smtClean="0"/>
              <a:t>. </a:t>
            </a:r>
          </a:p>
        </p:txBody>
      </p:sp>
    </p:spTree>
    <p:extLst>
      <p:ext uri="{BB962C8B-B14F-4D97-AF65-F5344CB8AC3E}">
        <p14:creationId xmlns:p14="http://schemas.microsoft.com/office/powerpoint/2010/main" val="3946538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advanteges of bronchoscopy procedure are - specifically affected areas of the lung can be visualized and sampled, more accurate than sputum or tracheal aspirates , may enable physician to identify non-infectious lesions. </a:t>
            </a:r>
          </a:p>
          <a:p>
            <a:r>
              <a:rPr lang="en-US" dirty="0" smtClean="0"/>
              <a:t> The advantages of </a:t>
            </a:r>
            <a:r>
              <a:rPr lang="en-US" dirty="0" err="1" smtClean="0"/>
              <a:t>minibal</a:t>
            </a:r>
            <a:r>
              <a:rPr lang="en-US" dirty="0" smtClean="0"/>
              <a:t> are - it may be performed by a trained Nurse or Respiratory Therapist, reducing any delay and cost, no assistants or extra equipment are required . Sensitivity and specificity is comparable with bronchoscopic BAL and PSB,  and no potential safety concerns of resterilization of equipment</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41923193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r>
              <a:rPr lang="en-US" dirty="0"/>
              <a:t> </a:t>
            </a:r>
          </a:p>
        </p:txBody>
      </p:sp>
      <p:sp>
        <p:nvSpPr>
          <p:cNvPr id="3" name="Content Placeholder 2"/>
          <p:cNvSpPr>
            <a:spLocks noGrp="1"/>
          </p:cNvSpPr>
          <p:nvPr>
            <p:ph idx="1"/>
          </p:nvPr>
        </p:nvSpPr>
        <p:spPr/>
        <p:txBody>
          <a:bodyPr/>
          <a:lstStyle/>
          <a:p>
            <a:r>
              <a:rPr lang="en-US" dirty="0" smtClean="0"/>
              <a:t>In </a:t>
            </a:r>
            <a:r>
              <a:rPr lang="en-US" dirty="0"/>
              <a:t>our study , minibal was compared with bronchoscopic BAL in intubated patients</a:t>
            </a:r>
            <a:r>
              <a:rPr lang="en-US" dirty="0" smtClean="0"/>
              <a:t>.</a:t>
            </a:r>
          </a:p>
          <a:p>
            <a:r>
              <a:rPr lang="en-US" dirty="0" smtClean="0"/>
              <a:t>Organisms </a:t>
            </a:r>
            <a:r>
              <a:rPr lang="en-US" dirty="0"/>
              <a:t>were isolated in 80% of patients who had minibal done and in 86.6% patients who had bronchoscopy done. </a:t>
            </a:r>
            <a:endParaRPr lang="en-US" dirty="0" smtClean="0"/>
          </a:p>
          <a:p>
            <a:r>
              <a:rPr lang="en-US" dirty="0" smtClean="0"/>
              <a:t>The </a:t>
            </a:r>
            <a:r>
              <a:rPr lang="en-US" dirty="0"/>
              <a:t>sensitivities of isolating organisms by minibal and bronchoscopic BAL is almost similar in our study</a:t>
            </a:r>
            <a:r>
              <a:rPr lang="en-US" dirty="0" smtClean="0"/>
              <a:t>.</a:t>
            </a:r>
          </a:p>
          <a:p>
            <a:r>
              <a:rPr lang="en-US" dirty="0" smtClean="0"/>
              <a:t>Hence </a:t>
            </a:r>
            <a:r>
              <a:rPr lang="en-US" dirty="0"/>
              <a:t>minibal may be used in areas where bronchoscope is not available with minimal cost.</a:t>
            </a:r>
          </a:p>
          <a:p>
            <a:endParaRPr lang="en-US" dirty="0"/>
          </a:p>
        </p:txBody>
      </p:sp>
    </p:spTree>
    <p:extLst>
      <p:ext uri="{BB962C8B-B14F-4D97-AF65-F5344CB8AC3E}">
        <p14:creationId xmlns:p14="http://schemas.microsoft.com/office/powerpoint/2010/main" val="3597499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5643282"/>
          </a:xfrm>
        </p:spPr>
        <p:txBody>
          <a:bodyPr/>
          <a:lstStyle/>
          <a:p>
            <a:pPr algn="ctr"/>
            <a:r>
              <a:rPr lang="en-US" i="1" u="sng" smtClean="0"/>
              <a:t/>
            </a:r>
            <a:br>
              <a:rPr lang="en-US" i="1" u="sng" smtClean="0"/>
            </a:br>
            <a:r>
              <a:rPr lang="en-US" i="1" u="sng" smtClean="0"/>
              <a:t/>
            </a:r>
            <a:br>
              <a:rPr lang="en-US" i="1" u="sng" smtClean="0"/>
            </a:br>
            <a:r>
              <a:rPr lang="en-US" i="1" u="sng" smtClean="0"/>
              <a:t/>
            </a:r>
            <a:br>
              <a:rPr lang="en-US" i="1" u="sng" smtClean="0"/>
            </a:br>
            <a:r>
              <a:rPr lang="en-US" sz="9600" b="1" smtClean="0">
                <a:solidFill>
                  <a:schemeClr val="accent5">
                    <a:lumMod val="20000"/>
                    <a:lumOff val="80000"/>
                  </a:schemeClr>
                </a:solidFill>
              </a:rPr>
              <a:t>Thank you</a:t>
            </a:r>
            <a:endParaRPr lang="en-US" sz="9600" b="1" dirty="0">
              <a:solidFill>
                <a:schemeClr val="accent5">
                  <a:lumMod val="20000"/>
                  <a:lumOff val="80000"/>
                </a:schemeClr>
              </a:solidFill>
            </a:endParaRPr>
          </a:p>
        </p:txBody>
      </p:sp>
    </p:spTree>
    <p:extLst>
      <p:ext uri="{BB962C8B-B14F-4D97-AF65-F5344CB8AC3E}">
        <p14:creationId xmlns:p14="http://schemas.microsoft.com/office/powerpoint/2010/main" val="25878083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TotalTime>
  <Words>841</Words>
  <Application>Microsoft Office PowerPoint</Application>
  <PresentationFormat>Custom</PresentationFormat>
  <Paragraphs>81</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Ion</vt:lpstr>
      <vt:lpstr>Mini BAL v/s Bronchoscopic BAL</vt:lpstr>
      <vt:lpstr>Introduction</vt:lpstr>
      <vt:lpstr>PowerPoint Presentation</vt:lpstr>
      <vt:lpstr>Method</vt:lpstr>
      <vt:lpstr>PowerPoint Presentation</vt:lpstr>
      <vt:lpstr>Procedure </vt:lpstr>
      <vt:lpstr>PowerPoint Presentation</vt:lpstr>
      <vt:lpstr>  </vt:lpstr>
      <vt:lpstr>PowerPoint Presentation</vt:lpstr>
      <vt:lpstr>PowerPoint Presentation</vt:lpstr>
      <vt:lpstr>Results </vt:lpstr>
      <vt:lpstr>Discussion </vt:lpstr>
      <vt:lpstr>PowerPoint Presentation</vt:lpstr>
      <vt:lpstr>Conclusion </vt:lpstr>
      <vt:lpstr>   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hasnani family</dc:creator>
  <cp:lastModifiedBy>Indo Healthcare</cp:lastModifiedBy>
  <cp:revision>33</cp:revision>
  <dcterms:created xsi:type="dcterms:W3CDTF">2015-09-23T12:02:58Z</dcterms:created>
  <dcterms:modified xsi:type="dcterms:W3CDTF">2015-10-13T10:22:19Z</dcterms:modified>
</cp:coreProperties>
</file>