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7"/>
  </p:notesMasterIdLst>
  <p:sldIdLst>
    <p:sldId id="256" r:id="rId2"/>
    <p:sldId id="257" r:id="rId3"/>
    <p:sldId id="321" r:id="rId4"/>
    <p:sldId id="301" r:id="rId5"/>
    <p:sldId id="317" r:id="rId6"/>
    <p:sldId id="302" r:id="rId7"/>
    <p:sldId id="300" r:id="rId8"/>
    <p:sldId id="258" r:id="rId9"/>
    <p:sldId id="259" r:id="rId10"/>
    <p:sldId id="260" r:id="rId11"/>
    <p:sldId id="261" r:id="rId12"/>
    <p:sldId id="262" r:id="rId13"/>
    <p:sldId id="265" r:id="rId14"/>
    <p:sldId id="318" r:id="rId15"/>
    <p:sldId id="303" r:id="rId16"/>
    <p:sldId id="269" r:id="rId17"/>
    <p:sldId id="270" r:id="rId18"/>
    <p:sldId id="271" r:id="rId19"/>
    <p:sldId id="272" r:id="rId20"/>
    <p:sldId id="273" r:id="rId21"/>
    <p:sldId id="274" r:id="rId22"/>
    <p:sldId id="299" r:id="rId23"/>
    <p:sldId id="277" r:id="rId24"/>
    <p:sldId id="304" r:id="rId25"/>
    <p:sldId id="281" r:id="rId26"/>
    <p:sldId id="282" r:id="rId27"/>
    <p:sldId id="283" r:id="rId28"/>
    <p:sldId id="285" r:id="rId29"/>
    <p:sldId id="288" r:id="rId30"/>
    <p:sldId id="289" r:id="rId31"/>
    <p:sldId id="290" r:id="rId32"/>
    <p:sldId id="291" r:id="rId33"/>
    <p:sldId id="292" r:id="rId34"/>
    <p:sldId id="293" r:id="rId35"/>
    <p:sldId id="295" r:id="rId36"/>
    <p:sldId id="296" r:id="rId37"/>
    <p:sldId id="297" r:id="rId38"/>
    <p:sldId id="298" r:id="rId39"/>
    <p:sldId id="319" r:id="rId40"/>
    <p:sldId id="305" r:id="rId41"/>
    <p:sldId id="306" r:id="rId42"/>
    <p:sldId id="307" r:id="rId43"/>
    <p:sldId id="308" r:id="rId44"/>
    <p:sldId id="309" r:id="rId45"/>
    <p:sldId id="322"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8566" autoAdjust="0"/>
  </p:normalViewPr>
  <p:slideViewPr>
    <p:cSldViewPr>
      <p:cViewPr>
        <p:scale>
          <a:sx n="75" d="100"/>
          <a:sy n="75" d="100"/>
        </p:scale>
        <p:origin x="-360" y="-3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oleObject" Target="file:///E:\PRABH%20GRAPH\Bluetooth\DEMOGRAPHIC%20DATA.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E:\PRABH%20GRAPH\Bluetooth\DEMOGRAPHIC%20DATA.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H:\&#160;\PRABH%20GRAPH\OVERALL.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E:\PRABH%20GRAPH\Bluetooth\OVERALL.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Documents%20and%20Settings\compaq.COMPAQ-94722BC2\Desktop\PRABH%20GRAPH\AGE%20EXCEL%20GRAPH.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E:\PRABH%20GRAPH\Bluetooth\EDUCATION%20EXCEL%20GRAPH.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Documents%20and%20Settings\compaq.COMPAQ-94722BC2\Desktop\PRABH%20GRAPH\EDUCATION%20EXCEL%20GRAPH.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H:\&#160;\PRABH%20GRAPH\OVERALL.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E:\PRABH%20GRAPH\Bluetooth\GENDER%20EXCEL%20GRAPH.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H:\&#160;\PRABH%20GRAPH\EDUCATION%20EXCEL%20GRAPH.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Administrator\Desktop\conference\np%20results.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E:\PRABH%20GRAPH\Bluetooth\OVERALL.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E:\PRABH%20GRAPH\Bluetooth\OVERALL.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E:\PRABH%20GRAPH\Bluetooth\OVERALL.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H:\&#160;\PRABH%20GRAPH\OVERALL.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E:\PRABH%20GRAPH\Bluetooth\OVERALL.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E:\PRABH%20GRAPH\Bluetooth\OVERAL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9.2821741032370966E-2"/>
          <c:y val="5.6030183727034118E-2"/>
          <c:w val="0.88495603674540735"/>
          <c:h val="0.79822506561679785"/>
        </c:manualLayout>
      </c:layout>
      <c:bar3DChart>
        <c:barDir val="col"/>
        <c:grouping val="stacked"/>
        <c:varyColors val="0"/>
        <c:ser>
          <c:idx val="0"/>
          <c:order val="0"/>
          <c:spPr>
            <a:solidFill>
              <a:srgbClr val="FFC000"/>
            </a:solidFill>
            <a:ln w="38100"/>
          </c:spPr>
          <c:invertIfNegative val="0"/>
          <c:dLbls>
            <c:txPr>
              <a:bodyPr/>
              <a:lstStyle/>
              <a:p>
                <a:pPr>
                  <a:defRPr sz="2400"/>
                </a:pPr>
                <a:endParaRPr lang="en-US"/>
              </a:p>
            </c:txPr>
            <c:showLegendKey val="0"/>
            <c:showVal val="1"/>
            <c:showCatName val="0"/>
            <c:showSerName val="0"/>
            <c:showPercent val="0"/>
            <c:showBubbleSize val="0"/>
            <c:showLeaderLines val="0"/>
          </c:dLbls>
          <c:cat>
            <c:strRef>
              <c:f>Sheet1!$D$6:$D$7</c:f>
              <c:strCache>
                <c:ptCount val="2"/>
                <c:pt idx="0">
                  <c:v>Male</c:v>
                </c:pt>
                <c:pt idx="1">
                  <c:v>Female</c:v>
                </c:pt>
              </c:strCache>
            </c:strRef>
          </c:cat>
          <c:val>
            <c:numRef>
              <c:f>Sheet1!$E$6:$E$7</c:f>
              <c:numCache>
                <c:formatCode>General</c:formatCode>
                <c:ptCount val="2"/>
                <c:pt idx="0">
                  <c:v>73</c:v>
                </c:pt>
                <c:pt idx="1">
                  <c:v>27</c:v>
                </c:pt>
              </c:numCache>
            </c:numRef>
          </c:val>
        </c:ser>
        <c:dLbls>
          <c:showLegendKey val="0"/>
          <c:showVal val="0"/>
          <c:showCatName val="0"/>
          <c:showSerName val="0"/>
          <c:showPercent val="0"/>
          <c:showBubbleSize val="0"/>
        </c:dLbls>
        <c:gapWidth val="150"/>
        <c:shape val="box"/>
        <c:axId val="81562112"/>
        <c:axId val="81043456"/>
        <c:axId val="0"/>
      </c:bar3DChart>
      <c:catAx>
        <c:axId val="81562112"/>
        <c:scaling>
          <c:orientation val="minMax"/>
        </c:scaling>
        <c:delete val="0"/>
        <c:axPos val="b"/>
        <c:majorTickMark val="out"/>
        <c:minorTickMark val="none"/>
        <c:tickLblPos val="nextTo"/>
        <c:crossAx val="81043456"/>
        <c:crosses val="autoZero"/>
        <c:auto val="1"/>
        <c:lblAlgn val="ctr"/>
        <c:lblOffset val="100"/>
        <c:noMultiLvlLbl val="0"/>
      </c:catAx>
      <c:valAx>
        <c:axId val="81043456"/>
        <c:scaling>
          <c:orientation val="minMax"/>
        </c:scaling>
        <c:delete val="0"/>
        <c:axPos val="l"/>
        <c:majorGridlines/>
        <c:numFmt formatCode="General" sourceLinked="1"/>
        <c:majorTickMark val="out"/>
        <c:minorTickMark val="none"/>
        <c:tickLblPos val="nextTo"/>
        <c:crossAx val="81562112"/>
        <c:crosses val="autoZero"/>
        <c:crossBetween val="between"/>
      </c:valAx>
    </c:plotArea>
    <c:plotVisOnly val="1"/>
    <c:dispBlanksAs val="gap"/>
    <c:showDLblsOverMax val="0"/>
  </c:chart>
  <c:spPr>
    <a:ln w="28575"/>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invertIfNegative val="0"/>
          <c:dLbls>
            <c:txPr>
              <a:bodyPr/>
              <a:lstStyle/>
              <a:p>
                <a:pPr>
                  <a:defRPr sz="2400"/>
                </a:pPr>
                <a:endParaRPr lang="en-US"/>
              </a:p>
            </c:txPr>
            <c:showLegendKey val="0"/>
            <c:showVal val="1"/>
            <c:showCatName val="0"/>
            <c:showSerName val="0"/>
            <c:showPercent val="0"/>
            <c:showBubbleSize val="0"/>
            <c:showLeaderLines val="0"/>
          </c:dLbls>
          <c:cat>
            <c:strRef>
              <c:f>Sheet2!$E$8:$E$11</c:f>
              <c:strCache>
                <c:ptCount val="4"/>
                <c:pt idx="0">
                  <c:v>18-30</c:v>
                </c:pt>
                <c:pt idx="1">
                  <c:v>30-45</c:v>
                </c:pt>
                <c:pt idx="2">
                  <c:v>45-60</c:v>
                </c:pt>
                <c:pt idx="3">
                  <c:v>&gt;60</c:v>
                </c:pt>
              </c:strCache>
            </c:strRef>
          </c:cat>
          <c:val>
            <c:numRef>
              <c:f>Sheet2!$F$8:$F$11</c:f>
              <c:numCache>
                <c:formatCode>General</c:formatCode>
                <c:ptCount val="4"/>
                <c:pt idx="0">
                  <c:v>8</c:v>
                </c:pt>
                <c:pt idx="1">
                  <c:v>14</c:v>
                </c:pt>
                <c:pt idx="2">
                  <c:v>39</c:v>
                </c:pt>
                <c:pt idx="3">
                  <c:v>39</c:v>
                </c:pt>
              </c:numCache>
            </c:numRef>
          </c:val>
        </c:ser>
        <c:dLbls>
          <c:showLegendKey val="0"/>
          <c:showVal val="0"/>
          <c:showCatName val="0"/>
          <c:showSerName val="0"/>
          <c:showPercent val="0"/>
          <c:showBubbleSize val="0"/>
        </c:dLbls>
        <c:gapWidth val="150"/>
        <c:shape val="box"/>
        <c:axId val="81563136"/>
        <c:axId val="81045184"/>
        <c:axId val="0"/>
      </c:bar3DChart>
      <c:catAx>
        <c:axId val="81563136"/>
        <c:scaling>
          <c:orientation val="minMax"/>
        </c:scaling>
        <c:delete val="0"/>
        <c:axPos val="b"/>
        <c:majorTickMark val="out"/>
        <c:minorTickMark val="none"/>
        <c:tickLblPos val="nextTo"/>
        <c:crossAx val="81045184"/>
        <c:crosses val="autoZero"/>
        <c:auto val="1"/>
        <c:lblAlgn val="ctr"/>
        <c:lblOffset val="100"/>
        <c:noMultiLvlLbl val="0"/>
      </c:catAx>
      <c:valAx>
        <c:axId val="81045184"/>
        <c:scaling>
          <c:orientation val="minMax"/>
        </c:scaling>
        <c:delete val="0"/>
        <c:axPos val="l"/>
        <c:majorGridlines/>
        <c:numFmt formatCode="General" sourceLinked="1"/>
        <c:majorTickMark val="out"/>
        <c:minorTickMark val="none"/>
        <c:tickLblPos val="nextTo"/>
        <c:crossAx val="81563136"/>
        <c:crosses val="autoZero"/>
        <c:crossBetween val="between"/>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42"/>
    </mc:Choice>
    <mc:Fallback>
      <c:style val="4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invertIfNegative val="0"/>
          <c:dLbls>
            <c:txPr>
              <a:bodyPr/>
              <a:lstStyle/>
              <a:p>
                <a:pPr>
                  <a:defRPr sz="2000"/>
                </a:pPr>
                <a:endParaRPr lang="en-US"/>
              </a:p>
            </c:txPr>
            <c:showLegendKey val="0"/>
            <c:showVal val="1"/>
            <c:showCatName val="0"/>
            <c:showSerName val="0"/>
            <c:showPercent val="0"/>
            <c:showBubbleSize val="0"/>
            <c:showLeaderLines val="0"/>
          </c:dLbls>
          <c:cat>
            <c:strRef>
              <c:f>Sheet10!$D$5:$D$6</c:f>
              <c:strCache>
                <c:ptCount val="2"/>
                <c:pt idx="0">
                  <c:v>YES</c:v>
                </c:pt>
                <c:pt idx="1">
                  <c:v>NO</c:v>
                </c:pt>
              </c:strCache>
            </c:strRef>
          </c:cat>
          <c:val>
            <c:numRef>
              <c:f>Sheet10!$E$5:$E$6</c:f>
              <c:numCache>
                <c:formatCode>General</c:formatCode>
                <c:ptCount val="2"/>
                <c:pt idx="0">
                  <c:v>100</c:v>
                </c:pt>
                <c:pt idx="1">
                  <c:v>0</c:v>
                </c:pt>
              </c:numCache>
            </c:numRef>
          </c:val>
        </c:ser>
        <c:dLbls>
          <c:showLegendKey val="0"/>
          <c:showVal val="0"/>
          <c:showCatName val="0"/>
          <c:showSerName val="0"/>
          <c:showPercent val="0"/>
          <c:showBubbleSize val="0"/>
        </c:dLbls>
        <c:gapWidth val="150"/>
        <c:shape val="box"/>
        <c:axId val="83338752"/>
        <c:axId val="81047488"/>
        <c:axId val="0"/>
      </c:bar3DChart>
      <c:catAx>
        <c:axId val="83338752"/>
        <c:scaling>
          <c:orientation val="minMax"/>
        </c:scaling>
        <c:delete val="0"/>
        <c:axPos val="b"/>
        <c:majorTickMark val="out"/>
        <c:minorTickMark val="none"/>
        <c:tickLblPos val="nextTo"/>
        <c:crossAx val="81047488"/>
        <c:crosses val="autoZero"/>
        <c:auto val="1"/>
        <c:lblAlgn val="ctr"/>
        <c:lblOffset val="100"/>
        <c:noMultiLvlLbl val="0"/>
      </c:catAx>
      <c:valAx>
        <c:axId val="81047488"/>
        <c:scaling>
          <c:orientation val="minMax"/>
        </c:scaling>
        <c:delete val="0"/>
        <c:axPos val="l"/>
        <c:majorGridlines/>
        <c:numFmt formatCode="General" sourceLinked="1"/>
        <c:majorTickMark val="out"/>
        <c:minorTickMark val="none"/>
        <c:tickLblPos val="nextTo"/>
        <c:crossAx val="83338752"/>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44"/>
    </mc:Choice>
    <mc:Fallback>
      <c:style val="44"/>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invertIfNegative val="0"/>
          <c:dLbls>
            <c:txPr>
              <a:bodyPr/>
              <a:lstStyle/>
              <a:p>
                <a:pPr>
                  <a:defRPr sz="2800"/>
                </a:pPr>
                <a:endParaRPr lang="en-US"/>
              </a:p>
            </c:txPr>
            <c:showLegendKey val="0"/>
            <c:showVal val="1"/>
            <c:showCatName val="0"/>
            <c:showSerName val="0"/>
            <c:showPercent val="0"/>
            <c:showBubbleSize val="0"/>
            <c:showLeaderLines val="0"/>
          </c:dLbls>
          <c:cat>
            <c:strRef>
              <c:f>Sheet3!$D$6:$D$7</c:f>
              <c:strCache>
                <c:ptCount val="2"/>
                <c:pt idx="0">
                  <c:v>YES</c:v>
                </c:pt>
                <c:pt idx="1">
                  <c:v>NO</c:v>
                </c:pt>
              </c:strCache>
            </c:strRef>
          </c:cat>
          <c:val>
            <c:numRef>
              <c:f>Sheet3!$E$6:$E$7</c:f>
              <c:numCache>
                <c:formatCode>General</c:formatCode>
                <c:ptCount val="2"/>
                <c:pt idx="0">
                  <c:v>63</c:v>
                </c:pt>
                <c:pt idx="1">
                  <c:v>37</c:v>
                </c:pt>
              </c:numCache>
            </c:numRef>
          </c:val>
        </c:ser>
        <c:dLbls>
          <c:showLegendKey val="0"/>
          <c:showVal val="0"/>
          <c:showCatName val="0"/>
          <c:showSerName val="0"/>
          <c:showPercent val="0"/>
          <c:showBubbleSize val="0"/>
        </c:dLbls>
        <c:gapWidth val="150"/>
        <c:shape val="pyramid"/>
        <c:axId val="83340800"/>
        <c:axId val="81049792"/>
        <c:axId val="0"/>
      </c:bar3DChart>
      <c:catAx>
        <c:axId val="83340800"/>
        <c:scaling>
          <c:orientation val="minMax"/>
        </c:scaling>
        <c:delete val="0"/>
        <c:axPos val="b"/>
        <c:majorTickMark val="out"/>
        <c:minorTickMark val="none"/>
        <c:tickLblPos val="nextTo"/>
        <c:crossAx val="81049792"/>
        <c:crosses val="autoZero"/>
        <c:auto val="1"/>
        <c:lblAlgn val="ctr"/>
        <c:lblOffset val="100"/>
        <c:noMultiLvlLbl val="0"/>
      </c:catAx>
      <c:valAx>
        <c:axId val="81049792"/>
        <c:scaling>
          <c:orientation val="minMax"/>
        </c:scaling>
        <c:delete val="0"/>
        <c:axPos val="l"/>
        <c:majorGridlines/>
        <c:numFmt formatCode="General" sourceLinked="1"/>
        <c:majorTickMark val="out"/>
        <c:minorTickMark val="none"/>
        <c:tickLblPos val="nextTo"/>
        <c:crossAx val="83340800"/>
        <c:crosses val="autoZero"/>
        <c:crossBetween val="between"/>
      </c:valAx>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47"/>
    </mc:Choice>
    <mc:Fallback>
      <c:style val="47"/>
    </mc:Fallback>
  </mc:AlternateContent>
  <c:chart>
    <c:autoTitleDeleted val="1"/>
    <c:plotArea>
      <c:layout/>
      <c:barChart>
        <c:barDir val="col"/>
        <c:grouping val="clustered"/>
        <c:varyColors val="0"/>
        <c:ser>
          <c:idx val="0"/>
          <c:order val="0"/>
          <c:tx>
            <c:strRef>
              <c:f>Sheet1!$E$2</c:f>
              <c:strCache>
                <c:ptCount val="1"/>
                <c:pt idx="0">
                  <c:v>INSURANCE BENEFICIAL OR NOT</c:v>
                </c:pt>
              </c:strCache>
            </c:strRef>
          </c:tx>
          <c:invertIfNegative val="0"/>
          <c:dLbls>
            <c:txPr>
              <a:bodyPr/>
              <a:lstStyle/>
              <a:p>
                <a:pPr>
                  <a:defRPr sz="2800"/>
                </a:pPr>
                <a:endParaRPr lang="en-US"/>
              </a:p>
            </c:txPr>
            <c:showLegendKey val="0"/>
            <c:showVal val="1"/>
            <c:showCatName val="0"/>
            <c:showSerName val="0"/>
            <c:showPercent val="0"/>
            <c:showBubbleSize val="0"/>
            <c:showLeaderLines val="0"/>
          </c:dLbls>
          <c:cat>
            <c:multiLvlStrRef>
              <c:f>Sheet1!$B$3:$C$10</c:f>
              <c:multiLvlStrCache>
                <c:ptCount val="8"/>
                <c:lvl>
                  <c:pt idx="0">
                    <c:v>YES</c:v>
                  </c:pt>
                  <c:pt idx="1">
                    <c:v>NO</c:v>
                  </c:pt>
                  <c:pt idx="2">
                    <c:v>YES</c:v>
                  </c:pt>
                  <c:pt idx="3">
                    <c:v>NO</c:v>
                  </c:pt>
                  <c:pt idx="4">
                    <c:v>YES</c:v>
                  </c:pt>
                  <c:pt idx="5">
                    <c:v>NO</c:v>
                  </c:pt>
                  <c:pt idx="6">
                    <c:v>YES</c:v>
                  </c:pt>
                  <c:pt idx="7">
                    <c:v>NO</c:v>
                  </c:pt>
                </c:lvl>
                <c:lvl>
                  <c:pt idx="0">
                    <c:v>18-30</c:v>
                  </c:pt>
                  <c:pt idx="2">
                    <c:v>30-45</c:v>
                  </c:pt>
                  <c:pt idx="4">
                    <c:v>45-60</c:v>
                  </c:pt>
                  <c:pt idx="6">
                    <c:v>&gt;60</c:v>
                  </c:pt>
                </c:lvl>
              </c:multiLvlStrCache>
            </c:multiLvlStrRef>
          </c:cat>
          <c:val>
            <c:numRef>
              <c:f>Sheet1!$D$3:$D$10</c:f>
              <c:numCache>
                <c:formatCode>General</c:formatCode>
                <c:ptCount val="8"/>
                <c:pt idx="0">
                  <c:v>4</c:v>
                </c:pt>
                <c:pt idx="1">
                  <c:v>4</c:v>
                </c:pt>
                <c:pt idx="2">
                  <c:v>3</c:v>
                </c:pt>
                <c:pt idx="3">
                  <c:v>11</c:v>
                </c:pt>
                <c:pt idx="4">
                  <c:v>27</c:v>
                </c:pt>
                <c:pt idx="5">
                  <c:v>12</c:v>
                </c:pt>
                <c:pt idx="6">
                  <c:v>29</c:v>
                </c:pt>
                <c:pt idx="7">
                  <c:v>10</c:v>
                </c:pt>
              </c:numCache>
            </c:numRef>
          </c:val>
        </c:ser>
        <c:dLbls>
          <c:showLegendKey val="0"/>
          <c:showVal val="0"/>
          <c:showCatName val="0"/>
          <c:showSerName val="0"/>
          <c:showPercent val="0"/>
          <c:showBubbleSize val="0"/>
        </c:dLbls>
        <c:gapWidth val="150"/>
        <c:axId val="83383296"/>
        <c:axId val="83206720"/>
      </c:barChart>
      <c:catAx>
        <c:axId val="83383296"/>
        <c:scaling>
          <c:orientation val="minMax"/>
        </c:scaling>
        <c:delete val="0"/>
        <c:axPos val="b"/>
        <c:majorTickMark val="out"/>
        <c:minorTickMark val="none"/>
        <c:tickLblPos val="nextTo"/>
        <c:crossAx val="83206720"/>
        <c:crosses val="autoZero"/>
        <c:auto val="1"/>
        <c:lblAlgn val="ctr"/>
        <c:lblOffset val="100"/>
        <c:noMultiLvlLbl val="0"/>
      </c:catAx>
      <c:valAx>
        <c:axId val="83206720"/>
        <c:scaling>
          <c:orientation val="minMax"/>
        </c:scaling>
        <c:delete val="0"/>
        <c:axPos val="l"/>
        <c:majorGridlines/>
        <c:numFmt formatCode="General" sourceLinked="1"/>
        <c:majorTickMark val="out"/>
        <c:minorTickMark val="none"/>
        <c:tickLblPos val="nextTo"/>
        <c:crossAx val="83383296"/>
        <c:crosses val="autoZero"/>
        <c:crossBetween val="between"/>
      </c:valAx>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45"/>
    </mc:Choice>
    <mc:Fallback>
      <c:style val="45"/>
    </mc:Fallback>
  </mc:AlternateContent>
  <c:chart>
    <c:autoTitleDeleted val="1"/>
    <c:plotArea>
      <c:layout/>
      <c:barChart>
        <c:barDir val="col"/>
        <c:grouping val="clustered"/>
        <c:varyColors val="0"/>
        <c:ser>
          <c:idx val="0"/>
          <c:order val="0"/>
          <c:tx>
            <c:strRef>
              <c:f>Sheet1!$E$3</c:f>
              <c:strCache>
                <c:ptCount val="1"/>
                <c:pt idx="0">
                  <c:v>EDUCATION * INSURANCE BENEFICIAL OR NOT</c:v>
                </c:pt>
              </c:strCache>
            </c:strRef>
          </c:tx>
          <c:invertIfNegative val="0"/>
          <c:dLbls>
            <c:showLegendKey val="0"/>
            <c:showVal val="1"/>
            <c:showCatName val="0"/>
            <c:showSerName val="0"/>
            <c:showPercent val="0"/>
            <c:showBubbleSize val="0"/>
            <c:showLeaderLines val="0"/>
          </c:dLbls>
          <c:cat>
            <c:multiLvlStrRef>
              <c:f>Sheet1!$C$4:$D$19</c:f>
              <c:multiLvlStrCache>
                <c:ptCount val="16"/>
                <c:lvl>
                  <c:pt idx="0">
                    <c:v>YES</c:v>
                  </c:pt>
                  <c:pt idx="1">
                    <c:v>NO</c:v>
                  </c:pt>
                  <c:pt idx="2">
                    <c:v>YES</c:v>
                  </c:pt>
                  <c:pt idx="3">
                    <c:v>NO</c:v>
                  </c:pt>
                  <c:pt idx="4">
                    <c:v>YES</c:v>
                  </c:pt>
                  <c:pt idx="5">
                    <c:v>NO</c:v>
                  </c:pt>
                  <c:pt idx="6">
                    <c:v>YES</c:v>
                  </c:pt>
                  <c:pt idx="7">
                    <c:v>NO</c:v>
                  </c:pt>
                  <c:pt idx="8">
                    <c:v>YES</c:v>
                  </c:pt>
                  <c:pt idx="9">
                    <c:v>NO</c:v>
                  </c:pt>
                  <c:pt idx="10">
                    <c:v>YES</c:v>
                  </c:pt>
                  <c:pt idx="11">
                    <c:v>NO</c:v>
                  </c:pt>
                  <c:pt idx="12">
                    <c:v>YES</c:v>
                  </c:pt>
                  <c:pt idx="13">
                    <c:v>NO</c:v>
                  </c:pt>
                  <c:pt idx="14">
                    <c:v>YES</c:v>
                  </c:pt>
                  <c:pt idx="15">
                    <c:v>NO</c:v>
                  </c:pt>
                </c:lvl>
                <c:lvl>
                  <c:pt idx="0">
                    <c:v>ILLETERATE</c:v>
                  </c:pt>
                  <c:pt idx="2">
                    <c:v>PRIMARY</c:v>
                  </c:pt>
                  <c:pt idx="4">
                    <c:v>MIDDLE</c:v>
                  </c:pt>
                  <c:pt idx="6">
                    <c:v>MATRIC</c:v>
                  </c:pt>
                  <c:pt idx="8">
                    <c:v>HIGHER SECOUNDARY</c:v>
                  </c:pt>
                  <c:pt idx="10">
                    <c:v>GRADUATION</c:v>
                  </c:pt>
                  <c:pt idx="12">
                    <c:v>POST GRADUATION</c:v>
                  </c:pt>
                  <c:pt idx="14">
                    <c:v>VOCATIONAL</c:v>
                  </c:pt>
                </c:lvl>
              </c:multiLvlStrCache>
            </c:multiLvlStrRef>
          </c:cat>
          <c:val>
            <c:numRef>
              <c:f>Sheet1!$E$4:$E$19</c:f>
              <c:numCache>
                <c:formatCode>General</c:formatCode>
                <c:ptCount val="16"/>
                <c:pt idx="0">
                  <c:v>1</c:v>
                </c:pt>
                <c:pt idx="1">
                  <c:v>1</c:v>
                </c:pt>
                <c:pt idx="2">
                  <c:v>1</c:v>
                </c:pt>
                <c:pt idx="3">
                  <c:v>1</c:v>
                </c:pt>
                <c:pt idx="4">
                  <c:v>4</c:v>
                </c:pt>
                <c:pt idx="5">
                  <c:v>0</c:v>
                </c:pt>
                <c:pt idx="6">
                  <c:v>8</c:v>
                </c:pt>
                <c:pt idx="7">
                  <c:v>3</c:v>
                </c:pt>
                <c:pt idx="8">
                  <c:v>18</c:v>
                </c:pt>
                <c:pt idx="9">
                  <c:v>7</c:v>
                </c:pt>
                <c:pt idx="10">
                  <c:v>28</c:v>
                </c:pt>
                <c:pt idx="11">
                  <c:v>17</c:v>
                </c:pt>
                <c:pt idx="12">
                  <c:v>2</c:v>
                </c:pt>
                <c:pt idx="13">
                  <c:v>8</c:v>
                </c:pt>
                <c:pt idx="14">
                  <c:v>1</c:v>
                </c:pt>
                <c:pt idx="15">
                  <c:v>0</c:v>
                </c:pt>
              </c:numCache>
            </c:numRef>
          </c:val>
        </c:ser>
        <c:dLbls>
          <c:showLegendKey val="0"/>
          <c:showVal val="0"/>
          <c:showCatName val="0"/>
          <c:showSerName val="0"/>
          <c:showPercent val="0"/>
          <c:showBubbleSize val="0"/>
        </c:dLbls>
        <c:gapWidth val="150"/>
        <c:axId val="81562624"/>
        <c:axId val="83209024"/>
      </c:barChart>
      <c:catAx>
        <c:axId val="81562624"/>
        <c:scaling>
          <c:orientation val="minMax"/>
        </c:scaling>
        <c:delete val="0"/>
        <c:axPos val="b"/>
        <c:majorTickMark val="out"/>
        <c:minorTickMark val="none"/>
        <c:tickLblPos val="nextTo"/>
        <c:crossAx val="83209024"/>
        <c:crosses val="autoZero"/>
        <c:auto val="1"/>
        <c:lblAlgn val="ctr"/>
        <c:lblOffset val="100"/>
        <c:noMultiLvlLbl val="0"/>
      </c:catAx>
      <c:valAx>
        <c:axId val="83209024"/>
        <c:scaling>
          <c:orientation val="minMax"/>
        </c:scaling>
        <c:delete val="0"/>
        <c:axPos val="l"/>
        <c:majorGridlines/>
        <c:numFmt formatCode="General" sourceLinked="1"/>
        <c:majorTickMark val="out"/>
        <c:minorTickMark val="none"/>
        <c:tickLblPos val="nextTo"/>
        <c:crossAx val="81562624"/>
        <c:crosses val="autoZero"/>
        <c:crossBetween val="between"/>
      </c:valAx>
    </c:plotArea>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41"/>
    </mc:Choice>
    <mc:Fallback>
      <c:style val="41"/>
    </mc:Fallback>
  </mc:AlternateContent>
  <c:chart>
    <c:autoTitleDeleted val="1"/>
    <c:plotArea>
      <c:layout/>
      <c:barChart>
        <c:barDir val="col"/>
        <c:grouping val="clustered"/>
        <c:varyColors val="0"/>
        <c:ser>
          <c:idx val="0"/>
          <c:order val="0"/>
          <c:tx>
            <c:strRef>
              <c:f>Sheet2!$C$2</c:f>
              <c:strCache>
                <c:ptCount val="1"/>
                <c:pt idx="0">
                  <c:v>EDUCATION * WHO IS YOUR INSURER</c:v>
                </c:pt>
              </c:strCache>
            </c:strRef>
          </c:tx>
          <c:spPr>
            <a:solidFill>
              <a:srgbClr val="FFFF00"/>
            </a:solidFill>
          </c:spPr>
          <c:invertIfNegative val="0"/>
          <c:dLbls>
            <c:showLegendKey val="0"/>
            <c:showVal val="1"/>
            <c:showCatName val="0"/>
            <c:showSerName val="0"/>
            <c:showPercent val="0"/>
            <c:showBubbleSize val="0"/>
            <c:showLeaderLines val="0"/>
          </c:dLbls>
          <c:cat>
            <c:multiLvlStrRef>
              <c:f>Sheet2!$A$3:$B$18</c:f>
              <c:multiLvlStrCache>
                <c:ptCount val="16"/>
                <c:lvl>
                  <c:pt idx="0">
                    <c:v>PUBLIC COMPANY</c:v>
                  </c:pt>
                  <c:pt idx="1">
                    <c:v>PRIVATE COMPANY</c:v>
                  </c:pt>
                  <c:pt idx="2">
                    <c:v>PUBLIC COMPANY</c:v>
                  </c:pt>
                  <c:pt idx="3">
                    <c:v>PRIVATE COMPANY</c:v>
                  </c:pt>
                  <c:pt idx="4">
                    <c:v>PUBLIC COMPANY</c:v>
                  </c:pt>
                  <c:pt idx="5">
                    <c:v>PRIVATE COMPANY</c:v>
                  </c:pt>
                  <c:pt idx="6">
                    <c:v>PUBLIC COMPANY</c:v>
                  </c:pt>
                  <c:pt idx="7">
                    <c:v>PRIVATE COMPANY</c:v>
                  </c:pt>
                  <c:pt idx="8">
                    <c:v>PUBLIC COMPANY</c:v>
                  </c:pt>
                  <c:pt idx="9">
                    <c:v>PRIVATE COMPANY</c:v>
                  </c:pt>
                  <c:pt idx="10">
                    <c:v>PUBLIC COMPANY</c:v>
                  </c:pt>
                  <c:pt idx="11">
                    <c:v>PRIVATE COMPANY</c:v>
                  </c:pt>
                  <c:pt idx="12">
                    <c:v>PUBLIC COMPANY</c:v>
                  </c:pt>
                  <c:pt idx="13">
                    <c:v>PRIVATE COMPANY</c:v>
                  </c:pt>
                  <c:pt idx="14">
                    <c:v>PUBLIC COMPANY</c:v>
                  </c:pt>
                  <c:pt idx="15">
                    <c:v>PRIVATE COMPANY</c:v>
                  </c:pt>
                </c:lvl>
                <c:lvl>
                  <c:pt idx="0">
                    <c:v>ILLETERATE</c:v>
                  </c:pt>
                  <c:pt idx="2">
                    <c:v>PRIMARY</c:v>
                  </c:pt>
                  <c:pt idx="4">
                    <c:v>MIDDLE</c:v>
                  </c:pt>
                  <c:pt idx="6">
                    <c:v>MATRIC</c:v>
                  </c:pt>
                  <c:pt idx="8">
                    <c:v>HIGHER SECOUNDARY</c:v>
                  </c:pt>
                  <c:pt idx="10">
                    <c:v>GRADUATION</c:v>
                  </c:pt>
                  <c:pt idx="12">
                    <c:v>POST GRADUATION</c:v>
                  </c:pt>
                  <c:pt idx="14">
                    <c:v>VOCATIONAL</c:v>
                  </c:pt>
                </c:lvl>
              </c:multiLvlStrCache>
            </c:multiLvlStrRef>
          </c:cat>
          <c:val>
            <c:numRef>
              <c:f>Sheet2!$C$3:$C$18</c:f>
              <c:numCache>
                <c:formatCode>General</c:formatCode>
                <c:ptCount val="16"/>
                <c:pt idx="0">
                  <c:v>2</c:v>
                </c:pt>
                <c:pt idx="1">
                  <c:v>0</c:v>
                </c:pt>
                <c:pt idx="2">
                  <c:v>0</c:v>
                </c:pt>
                <c:pt idx="3">
                  <c:v>2</c:v>
                </c:pt>
                <c:pt idx="4">
                  <c:v>2</c:v>
                </c:pt>
                <c:pt idx="5">
                  <c:v>2</c:v>
                </c:pt>
                <c:pt idx="6">
                  <c:v>6</c:v>
                </c:pt>
                <c:pt idx="7">
                  <c:v>5</c:v>
                </c:pt>
                <c:pt idx="8">
                  <c:v>21</c:v>
                </c:pt>
                <c:pt idx="9">
                  <c:v>4</c:v>
                </c:pt>
                <c:pt idx="10">
                  <c:v>30</c:v>
                </c:pt>
                <c:pt idx="11">
                  <c:v>15</c:v>
                </c:pt>
                <c:pt idx="12">
                  <c:v>2</c:v>
                </c:pt>
                <c:pt idx="13">
                  <c:v>8</c:v>
                </c:pt>
                <c:pt idx="14">
                  <c:v>0</c:v>
                </c:pt>
                <c:pt idx="15">
                  <c:v>1</c:v>
                </c:pt>
              </c:numCache>
            </c:numRef>
          </c:val>
        </c:ser>
        <c:dLbls>
          <c:showLegendKey val="0"/>
          <c:showVal val="0"/>
          <c:showCatName val="0"/>
          <c:showSerName val="0"/>
          <c:showPercent val="0"/>
          <c:showBubbleSize val="0"/>
        </c:dLbls>
        <c:gapWidth val="150"/>
        <c:axId val="83340288"/>
        <c:axId val="83211328"/>
      </c:barChart>
      <c:catAx>
        <c:axId val="83340288"/>
        <c:scaling>
          <c:orientation val="minMax"/>
        </c:scaling>
        <c:delete val="0"/>
        <c:axPos val="b"/>
        <c:majorTickMark val="out"/>
        <c:minorTickMark val="none"/>
        <c:tickLblPos val="nextTo"/>
        <c:crossAx val="83211328"/>
        <c:crosses val="autoZero"/>
        <c:auto val="1"/>
        <c:lblAlgn val="ctr"/>
        <c:lblOffset val="100"/>
        <c:noMultiLvlLbl val="0"/>
      </c:catAx>
      <c:valAx>
        <c:axId val="83211328"/>
        <c:scaling>
          <c:orientation val="minMax"/>
        </c:scaling>
        <c:delete val="0"/>
        <c:axPos val="l"/>
        <c:majorGridlines/>
        <c:numFmt formatCode="General" sourceLinked="1"/>
        <c:majorTickMark val="out"/>
        <c:minorTickMark val="none"/>
        <c:tickLblPos val="nextTo"/>
        <c:crossAx val="83340288"/>
        <c:crosses val="autoZero"/>
        <c:crossBetween val="between"/>
      </c:valAx>
    </c:plotArea>
    <c:plotVisOnly val="1"/>
    <c:dispBlanksAs val="gap"/>
    <c:showDLblsOverMax val="0"/>
  </c:chart>
  <c:spPr>
    <a:solidFill>
      <a:schemeClr val="accent1">
        <a:lumMod val="50000"/>
      </a:schemeClr>
    </a:solidFill>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42"/>
    </mc:Choice>
    <mc:Fallback>
      <c:style val="4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invertIfNegative val="0"/>
          <c:dLbls>
            <c:showLegendKey val="0"/>
            <c:showVal val="1"/>
            <c:showCatName val="0"/>
            <c:showSerName val="0"/>
            <c:showPercent val="0"/>
            <c:showBubbleSize val="0"/>
            <c:showLeaderLines val="0"/>
          </c:dLbls>
          <c:cat>
            <c:strRef>
              <c:f>Sheet6!$B$4:$C$14</c:f>
              <c:strCache>
                <c:ptCount val="11"/>
                <c:pt idx="0">
                  <c:v>TAX PLANNING</c:v>
                </c:pt>
                <c:pt idx="1">
                  <c:v>TRAVELLING ABROAD</c:v>
                </c:pt>
                <c:pt idx="2">
                  <c:v>EMPLOYERS CONTRIBUTION</c:v>
                </c:pt>
                <c:pt idx="3">
                  <c:v>EXISTING ILLNESS</c:v>
                </c:pt>
                <c:pt idx="4">
                  <c:v>ADVERTISEMENT</c:v>
                </c:pt>
                <c:pt idx="5">
                  <c:v>FUTURE RISK COVERAGE</c:v>
                </c:pt>
                <c:pt idx="6">
                  <c:v>BOTH a AND f</c:v>
                </c:pt>
                <c:pt idx="7">
                  <c:v>BOTH a AND b</c:v>
                </c:pt>
                <c:pt idx="8">
                  <c:v>BOTH d AND f</c:v>
                </c:pt>
                <c:pt idx="9">
                  <c:v>BOTH e AND f</c:v>
                </c:pt>
                <c:pt idx="10">
                  <c:v>BOTH b AND f</c:v>
                </c:pt>
              </c:strCache>
            </c:strRef>
          </c:cat>
          <c:val>
            <c:numRef>
              <c:f>Sheet6!$D$4:$D$14</c:f>
              <c:numCache>
                <c:formatCode>###0</c:formatCode>
                <c:ptCount val="11"/>
                <c:pt idx="0">
                  <c:v>5</c:v>
                </c:pt>
                <c:pt idx="1">
                  <c:v>0</c:v>
                </c:pt>
                <c:pt idx="2">
                  <c:v>42</c:v>
                </c:pt>
                <c:pt idx="3">
                  <c:v>0</c:v>
                </c:pt>
                <c:pt idx="4">
                  <c:v>4</c:v>
                </c:pt>
                <c:pt idx="5">
                  <c:v>29</c:v>
                </c:pt>
                <c:pt idx="6">
                  <c:v>13</c:v>
                </c:pt>
                <c:pt idx="7">
                  <c:v>1</c:v>
                </c:pt>
                <c:pt idx="8">
                  <c:v>3</c:v>
                </c:pt>
                <c:pt idx="9">
                  <c:v>2</c:v>
                </c:pt>
                <c:pt idx="10">
                  <c:v>1</c:v>
                </c:pt>
              </c:numCache>
            </c:numRef>
          </c:val>
        </c:ser>
        <c:dLbls>
          <c:showLegendKey val="0"/>
          <c:showVal val="0"/>
          <c:showCatName val="0"/>
          <c:showSerName val="0"/>
          <c:showPercent val="0"/>
          <c:showBubbleSize val="0"/>
        </c:dLbls>
        <c:gapWidth val="150"/>
        <c:shape val="box"/>
        <c:axId val="86115840"/>
        <c:axId val="83213632"/>
        <c:axId val="0"/>
      </c:bar3DChart>
      <c:catAx>
        <c:axId val="86115840"/>
        <c:scaling>
          <c:orientation val="minMax"/>
        </c:scaling>
        <c:delete val="0"/>
        <c:axPos val="b"/>
        <c:majorTickMark val="out"/>
        <c:minorTickMark val="none"/>
        <c:tickLblPos val="nextTo"/>
        <c:crossAx val="83213632"/>
        <c:crosses val="autoZero"/>
        <c:auto val="1"/>
        <c:lblAlgn val="ctr"/>
        <c:lblOffset val="100"/>
        <c:noMultiLvlLbl val="0"/>
      </c:catAx>
      <c:valAx>
        <c:axId val="83213632"/>
        <c:scaling>
          <c:orientation val="minMax"/>
        </c:scaling>
        <c:delete val="0"/>
        <c:axPos val="l"/>
        <c:majorGridlines/>
        <c:numFmt formatCode="###0" sourceLinked="1"/>
        <c:majorTickMark val="out"/>
        <c:minorTickMark val="none"/>
        <c:tickLblPos val="nextTo"/>
        <c:crossAx val="86115840"/>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45"/>
    </mc:Choice>
    <mc:Fallback>
      <c:style val="45"/>
    </mc:Fallback>
  </mc:AlternateContent>
  <c:chart>
    <c:title>
      <c:layout/>
      <c:overlay val="0"/>
    </c:title>
    <c:autoTitleDeleted val="0"/>
    <c:view3D>
      <c:rotX val="15"/>
      <c:rotY val="20"/>
      <c:rAngAx val="0"/>
      <c:perspective val="30"/>
    </c:view3D>
    <c:floor>
      <c:thickness val="0"/>
    </c:floor>
    <c:sideWall>
      <c:thickness val="0"/>
    </c:sideWall>
    <c:backWall>
      <c:thickness val="0"/>
    </c:backWall>
    <c:plotArea>
      <c:layout/>
      <c:bar3DChart>
        <c:barDir val="col"/>
        <c:grouping val="clustered"/>
        <c:varyColors val="0"/>
        <c:ser>
          <c:idx val="0"/>
          <c:order val="0"/>
          <c:tx>
            <c:strRef>
              <c:f>Sheet2!$C$1</c:f>
              <c:strCache>
                <c:ptCount val="1"/>
                <c:pt idx="0">
                  <c:v>KNOWLEDGE ABOUT EXISTENCE OF TPA</c:v>
                </c:pt>
              </c:strCache>
            </c:strRef>
          </c:tx>
          <c:invertIfNegative val="0"/>
          <c:dLbls>
            <c:txPr>
              <a:bodyPr/>
              <a:lstStyle/>
              <a:p>
                <a:pPr>
                  <a:defRPr sz="2400"/>
                </a:pPr>
                <a:endParaRPr lang="en-US"/>
              </a:p>
            </c:txPr>
            <c:showLegendKey val="0"/>
            <c:showVal val="1"/>
            <c:showCatName val="0"/>
            <c:showSerName val="0"/>
            <c:showPercent val="0"/>
            <c:showBubbleSize val="0"/>
            <c:showLeaderLines val="0"/>
          </c:dLbls>
          <c:cat>
            <c:multiLvlStrRef>
              <c:f>Sheet2!$A$2:$B$5</c:f>
              <c:multiLvlStrCache>
                <c:ptCount val="4"/>
                <c:lvl>
                  <c:pt idx="0">
                    <c:v>YES</c:v>
                  </c:pt>
                  <c:pt idx="1">
                    <c:v>NO</c:v>
                  </c:pt>
                  <c:pt idx="2">
                    <c:v>YES</c:v>
                  </c:pt>
                  <c:pt idx="3">
                    <c:v>NO</c:v>
                  </c:pt>
                </c:lvl>
                <c:lvl>
                  <c:pt idx="0">
                    <c:v>MALE</c:v>
                  </c:pt>
                  <c:pt idx="2">
                    <c:v>FEMALE</c:v>
                  </c:pt>
                </c:lvl>
              </c:multiLvlStrCache>
            </c:multiLvlStrRef>
          </c:cat>
          <c:val>
            <c:numRef>
              <c:f>Sheet2!$C$2:$C$5</c:f>
              <c:numCache>
                <c:formatCode>General</c:formatCode>
                <c:ptCount val="4"/>
                <c:pt idx="0">
                  <c:v>63</c:v>
                </c:pt>
                <c:pt idx="1">
                  <c:v>10</c:v>
                </c:pt>
                <c:pt idx="2">
                  <c:v>17</c:v>
                </c:pt>
                <c:pt idx="3">
                  <c:v>10</c:v>
                </c:pt>
              </c:numCache>
            </c:numRef>
          </c:val>
        </c:ser>
        <c:dLbls>
          <c:showLegendKey val="0"/>
          <c:showVal val="0"/>
          <c:showCatName val="0"/>
          <c:showSerName val="0"/>
          <c:showPercent val="0"/>
          <c:showBubbleSize val="0"/>
        </c:dLbls>
        <c:gapWidth val="150"/>
        <c:shape val="pyramid"/>
        <c:axId val="83384832"/>
        <c:axId val="86066880"/>
        <c:axId val="0"/>
      </c:bar3DChart>
      <c:catAx>
        <c:axId val="83384832"/>
        <c:scaling>
          <c:orientation val="minMax"/>
        </c:scaling>
        <c:delete val="0"/>
        <c:axPos val="b"/>
        <c:majorTickMark val="out"/>
        <c:minorTickMark val="none"/>
        <c:tickLblPos val="nextTo"/>
        <c:txPr>
          <a:bodyPr/>
          <a:lstStyle/>
          <a:p>
            <a:pPr>
              <a:defRPr sz="1600">
                <a:latin typeface="Times New Roman" pitchFamily="18" charset="0"/>
                <a:cs typeface="Times New Roman" pitchFamily="18" charset="0"/>
              </a:defRPr>
            </a:pPr>
            <a:endParaRPr lang="en-US"/>
          </a:p>
        </c:txPr>
        <c:crossAx val="86066880"/>
        <c:crosses val="autoZero"/>
        <c:auto val="1"/>
        <c:lblAlgn val="ctr"/>
        <c:lblOffset val="100"/>
        <c:noMultiLvlLbl val="0"/>
      </c:catAx>
      <c:valAx>
        <c:axId val="86066880"/>
        <c:scaling>
          <c:orientation val="minMax"/>
        </c:scaling>
        <c:delete val="0"/>
        <c:axPos val="l"/>
        <c:majorGridlines/>
        <c:numFmt formatCode="General" sourceLinked="1"/>
        <c:majorTickMark val="out"/>
        <c:minorTickMark val="none"/>
        <c:tickLblPos val="nextTo"/>
        <c:crossAx val="83384832"/>
        <c:crosses val="autoZero"/>
        <c:crossBetween val="between"/>
      </c:valAx>
    </c:plotArea>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42"/>
    </mc:Choice>
    <mc:Fallback>
      <c:style val="4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invertIfNegative val="0"/>
          <c:dLbls>
            <c:showLegendKey val="0"/>
            <c:showVal val="1"/>
            <c:showCatName val="0"/>
            <c:showSerName val="0"/>
            <c:showPercent val="0"/>
            <c:showBubbleSize val="0"/>
            <c:showLeaderLines val="0"/>
          </c:dLbls>
          <c:cat>
            <c:strRef>
              <c:f>Sheet13!$B$3:$G$3</c:f>
              <c:strCache>
                <c:ptCount val="6"/>
                <c:pt idx="0">
                  <c:v>ILLITERATE</c:v>
                </c:pt>
                <c:pt idx="1">
                  <c:v>UNDER MATRIC</c:v>
                </c:pt>
                <c:pt idx="2">
                  <c:v>MATRIC</c:v>
                </c:pt>
                <c:pt idx="3">
                  <c:v>UNDERGRADUATE</c:v>
                </c:pt>
                <c:pt idx="4">
                  <c:v>GRADUATE</c:v>
                </c:pt>
                <c:pt idx="5">
                  <c:v>POSTGRADUATE</c:v>
                </c:pt>
              </c:strCache>
            </c:strRef>
          </c:cat>
          <c:val>
            <c:numRef>
              <c:f>Sheet13!$B$4:$G$4</c:f>
              <c:numCache>
                <c:formatCode>General</c:formatCode>
                <c:ptCount val="6"/>
                <c:pt idx="0">
                  <c:v>1</c:v>
                </c:pt>
                <c:pt idx="1">
                  <c:v>2</c:v>
                </c:pt>
                <c:pt idx="2">
                  <c:v>9</c:v>
                </c:pt>
                <c:pt idx="3">
                  <c:v>17</c:v>
                </c:pt>
                <c:pt idx="4">
                  <c:v>42</c:v>
                </c:pt>
                <c:pt idx="5">
                  <c:v>9</c:v>
                </c:pt>
              </c:numCache>
            </c:numRef>
          </c:val>
        </c:ser>
        <c:ser>
          <c:idx val="1"/>
          <c:order val="1"/>
          <c:spPr>
            <a:solidFill>
              <a:srgbClr val="FFFF00"/>
            </a:solidFill>
          </c:spPr>
          <c:invertIfNegative val="0"/>
          <c:dLbls>
            <c:showLegendKey val="0"/>
            <c:showVal val="1"/>
            <c:showCatName val="0"/>
            <c:showSerName val="0"/>
            <c:showPercent val="0"/>
            <c:showBubbleSize val="0"/>
            <c:showLeaderLines val="0"/>
          </c:dLbls>
          <c:cat>
            <c:strRef>
              <c:f>Sheet13!$B$3:$G$3</c:f>
              <c:strCache>
                <c:ptCount val="6"/>
                <c:pt idx="0">
                  <c:v>ILLITERATE</c:v>
                </c:pt>
                <c:pt idx="1">
                  <c:v>UNDER MATRIC</c:v>
                </c:pt>
                <c:pt idx="2">
                  <c:v>MATRIC</c:v>
                </c:pt>
                <c:pt idx="3">
                  <c:v>UNDERGRADUATE</c:v>
                </c:pt>
                <c:pt idx="4">
                  <c:v>GRADUATE</c:v>
                </c:pt>
                <c:pt idx="5">
                  <c:v>POSTGRADUATE</c:v>
                </c:pt>
              </c:strCache>
            </c:strRef>
          </c:cat>
          <c:val>
            <c:numRef>
              <c:f>Sheet13!$B$5:$G$5</c:f>
              <c:numCache>
                <c:formatCode>General</c:formatCode>
                <c:ptCount val="6"/>
                <c:pt idx="0">
                  <c:v>1</c:v>
                </c:pt>
                <c:pt idx="1">
                  <c:v>4</c:v>
                </c:pt>
                <c:pt idx="2">
                  <c:v>3</c:v>
                </c:pt>
                <c:pt idx="3">
                  <c:v>8</c:v>
                </c:pt>
                <c:pt idx="4">
                  <c:v>3</c:v>
                </c:pt>
                <c:pt idx="5">
                  <c:v>1</c:v>
                </c:pt>
              </c:numCache>
            </c:numRef>
          </c:val>
        </c:ser>
        <c:dLbls>
          <c:showLegendKey val="0"/>
          <c:showVal val="0"/>
          <c:showCatName val="0"/>
          <c:showSerName val="0"/>
          <c:showPercent val="0"/>
          <c:showBubbleSize val="0"/>
        </c:dLbls>
        <c:gapWidth val="150"/>
        <c:shape val="pyramid"/>
        <c:axId val="86044160"/>
        <c:axId val="86069184"/>
        <c:axId val="0"/>
      </c:bar3DChart>
      <c:catAx>
        <c:axId val="86044160"/>
        <c:scaling>
          <c:orientation val="minMax"/>
        </c:scaling>
        <c:delete val="0"/>
        <c:axPos val="b"/>
        <c:majorTickMark val="out"/>
        <c:minorTickMark val="none"/>
        <c:tickLblPos val="nextTo"/>
        <c:crossAx val="86069184"/>
        <c:crosses val="autoZero"/>
        <c:auto val="1"/>
        <c:lblAlgn val="ctr"/>
        <c:lblOffset val="100"/>
        <c:noMultiLvlLbl val="0"/>
      </c:catAx>
      <c:valAx>
        <c:axId val="86069184"/>
        <c:scaling>
          <c:orientation val="minMax"/>
        </c:scaling>
        <c:delete val="0"/>
        <c:axPos val="l"/>
        <c:majorGridlines/>
        <c:numFmt formatCode="General" sourceLinked="1"/>
        <c:majorTickMark val="out"/>
        <c:minorTickMark val="none"/>
        <c:tickLblPos val="nextTo"/>
        <c:crossAx val="86044160"/>
        <c:crosses val="autoZero"/>
        <c:crossBetween val="between"/>
      </c:valAx>
    </c:plotArea>
    <c:plotVisOnly val="1"/>
    <c:dispBlanksAs val="gap"/>
    <c:showDLblsOverMax val="0"/>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43"/>
    </mc:Choice>
    <mc:Fallback>
      <c:style val="43"/>
    </mc:Fallback>
  </mc:AlternateContent>
  <c:chart>
    <c:autoTitleDeleted val="0"/>
    <c:view3D>
      <c:rotX val="30"/>
      <c:rotY val="0"/>
      <c:rAngAx val="0"/>
      <c:perspective val="30"/>
    </c:view3D>
    <c:floor>
      <c:thickness val="0"/>
    </c:floor>
    <c:sideWall>
      <c:thickness val="0"/>
    </c:sideWall>
    <c:backWall>
      <c:thickness val="0"/>
    </c:backWall>
    <c:plotArea>
      <c:layout/>
      <c:pie3DChart>
        <c:varyColors val="1"/>
        <c:ser>
          <c:idx val="0"/>
          <c:order val="0"/>
          <c:explosion val="25"/>
          <c:dPt>
            <c:idx val="0"/>
            <c:bubble3D val="0"/>
            <c:spPr>
              <a:solidFill>
                <a:srgbClr val="FFFF00"/>
              </a:solidFill>
            </c:spPr>
          </c:dPt>
          <c:dLbls>
            <c:txPr>
              <a:bodyPr/>
              <a:lstStyle/>
              <a:p>
                <a:pPr>
                  <a:defRPr sz="2800" b="1">
                    <a:solidFill>
                      <a:schemeClr val="tx1"/>
                    </a:solidFill>
                  </a:defRPr>
                </a:pPr>
                <a:endParaRPr lang="en-US"/>
              </a:p>
            </c:txPr>
            <c:showLegendKey val="0"/>
            <c:showVal val="1"/>
            <c:showCatName val="0"/>
            <c:showSerName val="0"/>
            <c:showPercent val="0"/>
            <c:showBubbleSize val="0"/>
            <c:showLeaderLines val="1"/>
          </c:dLbls>
          <c:cat>
            <c:strRef>
              <c:f>Sheet8!$I$11:$I$12</c:f>
              <c:strCache>
                <c:ptCount val="2"/>
                <c:pt idx="0">
                  <c:v>yes</c:v>
                </c:pt>
                <c:pt idx="1">
                  <c:v>no</c:v>
                </c:pt>
              </c:strCache>
            </c:strRef>
          </c:cat>
          <c:val>
            <c:numRef>
              <c:f>Sheet8!$J$11:$J$12</c:f>
              <c:numCache>
                <c:formatCode>General</c:formatCode>
                <c:ptCount val="2"/>
                <c:pt idx="0">
                  <c:v>7</c:v>
                </c:pt>
                <c:pt idx="1">
                  <c:v>93</c:v>
                </c:pt>
              </c:numCache>
            </c:numRef>
          </c:val>
        </c:ser>
        <c:dLbls>
          <c:showLegendKey val="0"/>
          <c:showVal val="0"/>
          <c:showCatName val="0"/>
          <c:showSerName val="0"/>
          <c:showPercent val="0"/>
          <c:showBubbleSize val="0"/>
          <c:showLeaderLines val="1"/>
        </c:dLbls>
      </c:pie3DChart>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46"/>
    </mc:Choice>
    <mc:Fallback>
      <c:style val="46"/>
    </mc:Fallback>
  </mc:AlternateContent>
  <c:chart>
    <c:autoTitleDeleted val="0"/>
    <c:view3D>
      <c:rotX val="15"/>
      <c:rotY val="0"/>
      <c:rAngAx val="1"/>
    </c:view3D>
    <c:floor>
      <c:thickness val="0"/>
    </c:floor>
    <c:sideWall>
      <c:thickness val="0"/>
    </c:sideWall>
    <c:backWall>
      <c:thickness val="0"/>
    </c:backWall>
    <c:plotArea>
      <c:layout/>
      <c:pie3DChart>
        <c:varyColors val="1"/>
        <c:ser>
          <c:idx val="0"/>
          <c:order val="0"/>
          <c:explosion val="25"/>
          <c:dPt>
            <c:idx val="0"/>
            <c:bubble3D val="0"/>
            <c:spPr>
              <a:solidFill>
                <a:srgbClr val="FFFF00"/>
              </a:solidFill>
            </c:spPr>
          </c:dPt>
          <c:dLbls>
            <c:txPr>
              <a:bodyPr/>
              <a:lstStyle/>
              <a:p>
                <a:pPr>
                  <a:defRPr sz="3200"/>
                </a:pPr>
                <a:endParaRPr lang="en-US"/>
              </a:p>
            </c:txPr>
            <c:showLegendKey val="0"/>
            <c:showVal val="1"/>
            <c:showCatName val="0"/>
            <c:showSerName val="0"/>
            <c:showPercent val="0"/>
            <c:showBubbleSize val="0"/>
            <c:showLeaderLines val="1"/>
          </c:dLbls>
          <c:cat>
            <c:strRef>
              <c:f>Sheet5!$A$1:$A$2</c:f>
              <c:strCache>
                <c:ptCount val="2"/>
                <c:pt idx="0">
                  <c:v>YES</c:v>
                </c:pt>
                <c:pt idx="1">
                  <c:v>NO</c:v>
                </c:pt>
              </c:strCache>
            </c:strRef>
          </c:cat>
          <c:val>
            <c:numRef>
              <c:f>Sheet5!$B$1:$B$2</c:f>
              <c:numCache>
                <c:formatCode>General</c:formatCode>
                <c:ptCount val="2"/>
                <c:pt idx="0">
                  <c:v>19</c:v>
                </c:pt>
                <c:pt idx="1">
                  <c:v>81</c:v>
                </c:pt>
              </c:numCache>
            </c:numRef>
          </c:val>
        </c:ser>
        <c:dLbls>
          <c:showLegendKey val="0"/>
          <c:showVal val="0"/>
          <c:showCatName val="0"/>
          <c:showSerName val="0"/>
          <c:showPercent val="0"/>
          <c:showBubbleSize val="0"/>
          <c:showLeaderLines val="1"/>
        </c:dLbls>
      </c:pie3DChart>
    </c:plotArea>
    <c:plotVisOnly val="1"/>
    <c:dispBlanksAs val="gap"/>
    <c:showDLblsOverMax val="0"/>
  </c:chart>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48"/>
    </mc:Choice>
    <mc:Fallback>
      <c:style val="48"/>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invertIfNegative val="0"/>
          <c:dLbls>
            <c:txPr>
              <a:bodyPr/>
              <a:lstStyle/>
              <a:p>
                <a:pPr>
                  <a:defRPr sz="2800"/>
                </a:pPr>
                <a:endParaRPr lang="en-US"/>
              </a:p>
            </c:txPr>
            <c:showLegendKey val="0"/>
            <c:showVal val="1"/>
            <c:showCatName val="0"/>
            <c:showSerName val="0"/>
            <c:showPercent val="0"/>
            <c:showBubbleSize val="0"/>
            <c:showLeaderLines val="0"/>
          </c:dLbls>
          <c:cat>
            <c:strRef>
              <c:f>Sheet6!$D$5:$D$6</c:f>
              <c:strCache>
                <c:ptCount val="2"/>
                <c:pt idx="0">
                  <c:v>YES</c:v>
                </c:pt>
                <c:pt idx="1">
                  <c:v>NO</c:v>
                </c:pt>
              </c:strCache>
            </c:strRef>
          </c:cat>
          <c:val>
            <c:numRef>
              <c:f>Sheet6!$E$5:$E$6</c:f>
              <c:numCache>
                <c:formatCode>General</c:formatCode>
                <c:ptCount val="2"/>
                <c:pt idx="0">
                  <c:v>94</c:v>
                </c:pt>
                <c:pt idx="1">
                  <c:v>6</c:v>
                </c:pt>
              </c:numCache>
            </c:numRef>
          </c:val>
        </c:ser>
        <c:dLbls>
          <c:showLegendKey val="0"/>
          <c:showVal val="0"/>
          <c:showCatName val="0"/>
          <c:showSerName val="0"/>
          <c:showPercent val="0"/>
          <c:showBubbleSize val="0"/>
        </c:dLbls>
        <c:gapWidth val="150"/>
        <c:shape val="pyramid"/>
        <c:axId val="86234112"/>
        <c:axId val="85927616"/>
        <c:axId val="0"/>
      </c:bar3DChart>
      <c:catAx>
        <c:axId val="86234112"/>
        <c:scaling>
          <c:orientation val="minMax"/>
        </c:scaling>
        <c:delete val="0"/>
        <c:axPos val="b"/>
        <c:majorTickMark val="out"/>
        <c:minorTickMark val="none"/>
        <c:tickLblPos val="nextTo"/>
        <c:crossAx val="85927616"/>
        <c:crosses val="autoZero"/>
        <c:auto val="1"/>
        <c:lblAlgn val="ctr"/>
        <c:lblOffset val="100"/>
        <c:noMultiLvlLbl val="0"/>
      </c:catAx>
      <c:valAx>
        <c:axId val="85927616"/>
        <c:scaling>
          <c:orientation val="minMax"/>
        </c:scaling>
        <c:delete val="0"/>
        <c:axPos val="l"/>
        <c:majorGridlines/>
        <c:numFmt formatCode="General" sourceLinked="1"/>
        <c:majorTickMark val="out"/>
        <c:minorTickMark val="none"/>
        <c:tickLblPos val="nextTo"/>
        <c:crossAx val="86234112"/>
        <c:crosses val="autoZero"/>
        <c:crossBetween val="between"/>
      </c:valAx>
    </c:plotArea>
    <c:plotVisOnly val="1"/>
    <c:dispBlanksAs val="gap"/>
    <c:showDLblsOverMax val="0"/>
  </c:chart>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41"/>
    </mc:Choice>
    <mc:Fallback>
      <c:style val="41"/>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invertIfNegative val="0"/>
          <c:dLbls>
            <c:txPr>
              <a:bodyPr/>
              <a:lstStyle/>
              <a:p>
                <a:pPr>
                  <a:defRPr sz="3600">
                    <a:solidFill>
                      <a:schemeClr val="tx1"/>
                    </a:solidFill>
                  </a:defRPr>
                </a:pPr>
                <a:endParaRPr lang="en-US"/>
              </a:p>
            </c:txPr>
            <c:showLegendKey val="0"/>
            <c:showVal val="1"/>
            <c:showCatName val="0"/>
            <c:showSerName val="0"/>
            <c:showPercent val="0"/>
            <c:showBubbleSize val="0"/>
            <c:showLeaderLines val="0"/>
          </c:dLbls>
          <c:cat>
            <c:strRef>
              <c:f>Sheet7!$B$7:$B$8</c:f>
              <c:strCache>
                <c:ptCount val="2"/>
                <c:pt idx="0">
                  <c:v>YES</c:v>
                </c:pt>
                <c:pt idx="1">
                  <c:v>NO</c:v>
                </c:pt>
              </c:strCache>
            </c:strRef>
          </c:cat>
          <c:val>
            <c:numRef>
              <c:f>Sheet7!$C$7:$C$8</c:f>
              <c:numCache>
                <c:formatCode>General</c:formatCode>
                <c:ptCount val="2"/>
                <c:pt idx="0">
                  <c:v>81</c:v>
                </c:pt>
                <c:pt idx="1">
                  <c:v>19</c:v>
                </c:pt>
              </c:numCache>
            </c:numRef>
          </c:val>
        </c:ser>
        <c:dLbls>
          <c:showLegendKey val="0"/>
          <c:showVal val="0"/>
          <c:showCatName val="0"/>
          <c:showSerName val="0"/>
          <c:showPercent val="0"/>
          <c:showBubbleSize val="0"/>
        </c:dLbls>
        <c:gapWidth val="150"/>
        <c:shape val="box"/>
        <c:axId val="86234624"/>
        <c:axId val="85929920"/>
        <c:axId val="0"/>
      </c:bar3DChart>
      <c:catAx>
        <c:axId val="86234624"/>
        <c:scaling>
          <c:orientation val="minMax"/>
        </c:scaling>
        <c:delete val="0"/>
        <c:axPos val="b"/>
        <c:majorTickMark val="out"/>
        <c:minorTickMark val="none"/>
        <c:tickLblPos val="nextTo"/>
        <c:crossAx val="85929920"/>
        <c:crosses val="autoZero"/>
        <c:auto val="1"/>
        <c:lblAlgn val="ctr"/>
        <c:lblOffset val="100"/>
        <c:noMultiLvlLbl val="0"/>
      </c:catAx>
      <c:valAx>
        <c:axId val="85929920"/>
        <c:scaling>
          <c:orientation val="minMax"/>
        </c:scaling>
        <c:delete val="0"/>
        <c:axPos val="l"/>
        <c:majorGridlines/>
        <c:numFmt formatCode="General" sourceLinked="1"/>
        <c:majorTickMark val="out"/>
        <c:minorTickMark val="none"/>
        <c:tickLblPos val="nextTo"/>
        <c:crossAx val="8623462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invertIfNegative val="0"/>
          <c:dLbls>
            <c:dLbl>
              <c:idx val="0"/>
              <c:layout>
                <c:manualLayout>
                  <c:x val="3.3639143730886847E-2"/>
                  <c:y val="2.9850746268656716E-2"/>
                </c:manualLayout>
              </c:layout>
              <c:showLegendKey val="0"/>
              <c:showVal val="1"/>
              <c:showCatName val="0"/>
              <c:showSerName val="0"/>
              <c:showPercent val="0"/>
              <c:showBubbleSize val="0"/>
            </c:dLbl>
            <c:txPr>
              <a:bodyPr/>
              <a:lstStyle/>
              <a:p>
                <a:pPr>
                  <a:defRPr sz="2800"/>
                </a:pPr>
                <a:endParaRPr lang="en-US"/>
              </a:p>
            </c:txPr>
            <c:showLegendKey val="0"/>
            <c:showVal val="1"/>
            <c:showCatName val="0"/>
            <c:showSerName val="0"/>
            <c:showPercent val="0"/>
            <c:showBubbleSize val="0"/>
            <c:showLeaderLines val="0"/>
          </c:dLbls>
          <c:cat>
            <c:strRef>
              <c:f>Sheet7!$C$5:$C$14</c:f>
              <c:strCache>
                <c:ptCount val="10"/>
                <c:pt idx="0">
                  <c:v>N/A</c:v>
                </c:pt>
                <c:pt idx="1">
                  <c:v>NOT ANSWERING CALLS</c:v>
                </c:pt>
                <c:pt idx="2">
                  <c:v>NO PROPER GUIDELINES</c:v>
                </c:pt>
                <c:pt idx="3">
                  <c:v>NOT HANDLING QUERIES PROPERLY</c:v>
                </c:pt>
                <c:pt idx="4">
                  <c:v>NO 24-HOUR HELPLINE</c:v>
                </c:pt>
                <c:pt idx="5">
                  <c:v>BOTH a AND c</c:v>
                </c:pt>
                <c:pt idx="6">
                  <c:v>BOTH b AND c</c:v>
                </c:pt>
                <c:pt idx="7">
                  <c:v>b,c AND d</c:v>
                </c:pt>
                <c:pt idx="8">
                  <c:v>a,b,c</c:v>
                </c:pt>
                <c:pt idx="9">
                  <c:v>BOTH c AND d</c:v>
                </c:pt>
              </c:strCache>
            </c:strRef>
          </c:cat>
          <c:val>
            <c:numRef>
              <c:f>Sheet7!$D$5:$D$14</c:f>
              <c:numCache>
                <c:formatCode>###0</c:formatCode>
                <c:ptCount val="10"/>
                <c:pt idx="0">
                  <c:v>56</c:v>
                </c:pt>
                <c:pt idx="1">
                  <c:v>10</c:v>
                </c:pt>
                <c:pt idx="2">
                  <c:v>6</c:v>
                </c:pt>
                <c:pt idx="3">
                  <c:v>3</c:v>
                </c:pt>
                <c:pt idx="4">
                  <c:v>3</c:v>
                </c:pt>
                <c:pt idx="5">
                  <c:v>2</c:v>
                </c:pt>
                <c:pt idx="6">
                  <c:v>16</c:v>
                </c:pt>
                <c:pt idx="7">
                  <c:v>1</c:v>
                </c:pt>
                <c:pt idx="8">
                  <c:v>2</c:v>
                </c:pt>
                <c:pt idx="9">
                  <c:v>1</c:v>
                </c:pt>
              </c:numCache>
            </c:numRef>
          </c:val>
        </c:ser>
        <c:dLbls>
          <c:showLegendKey val="0"/>
          <c:showVal val="0"/>
          <c:showCatName val="0"/>
          <c:showSerName val="0"/>
          <c:showPercent val="0"/>
          <c:showBubbleSize val="0"/>
        </c:dLbls>
        <c:gapWidth val="150"/>
        <c:shape val="cone"/>
        <c:axId val="86236672"/>
        <c:axId val="85932224"/>
        <c:axId val="0"/>
      </c:bar3DChart>
      <c:catAx>
        <c:axId val="86236672"/>
        <c:scaling>
          <c:orientation val="minMax"/>
        </c:scaling>
        <c:delete val="0"/>
        <c:axPos val="b"/>
        <c:majorTickMark val="out"/>
        <c:minorTickMark val="none"/>
        <c:tickLblPos val="nextTo"/>
        <c:txPr>
          <a:bodyPr/>
          <a:lstStyle/>
          <a:p>
            <a:pPr>
              <a:defRPr sz="1400"/>
            </a:pPr>
            <a:endParaRPr lang="en-US"/>
          </a:p>
        </c:txPr>
        <c:crossAx val="85932224"/>
        <c:crosses val="autoZero"/>
        <c:auto val="1"/>
        <c:lblAlgn val="ctr"/>
        <c:lblOffset val="100"/>
        <c:noMultiLvlLbl val="0"/>
      </c:catAx>
      <c:valAx>
        <c:axId val="85932224"/>
        <c:scaling>
          <c:orientation val="minMax"/>
        </c:scaling>
        <c:delete val="0"/>
        <c:axPos val="l"/>
        <c:majorGridlines/>
        <c:numFmt formatCode="###0" sourceLinked="1"/>
        <c:majorTickMark val="out"/>
        <c:minorTickMark val="none"/>
        <c:tickLblPos val="nextTo"/>
        <c:crossAx val="86236672"/>
        <c:crosses val="autoZero"/>
        <c:crossBetween val="between"/>
      </c:valAx>
    </c:plotArea>
    <c:plotVisOnly val="1"/>
    <c:dispBlanksAs val="gap"/>
    <c:showDLblsOverMax val="0"/>
  </c:chart>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invertIfNegative val="0"/>
          <c:dLbls>
            <c:txPr>
              <a:bodyPr/>
              <a:lstStyle/>
              <a:p>
                <a:pPr>
                  <a:defRPr sz="2800"/>
                </a:pPr>
                <a:endParaRPr lang="en-US"/>
              </a:p>
            </c:txPr>
            <c:showLegendKey val="0"/>
            <c:showVal val="1"/>
            <c:showCatName val="0"/>
            <c:showSerName val="0"/>
            <c:showPercent val="0"/>
            <c:showBubbleSize val="0"/>
            <c:showLeaderLines val="0"/>
          </c:dLbls>
          <c:cat>
            <c:strRef>
              <c:f>Sheet10!$D$5:$D$9</c:f>
              <c:strCache>
                <c:ptCount val="5"/>
                <c:pt idx="0">
                  <c:v>NO RESPONSE</c:v>
                </c:pt>
                <c:pt idx="1">
                  <c:v>EXCELLENT</c:v>
                </c:pt>
                <c:pt idx="2">
                  <c:v>GOOD</c:v>
                </c:pt>
                <c:pt idx="3">
                  <c:v>SATISFACTORY</c:v>
                </c:pt>
                <c:pt idx="4">
                  <c:v>UNSATISFACTORY</c:v>
                </c:pt>
              </c:strCache>
            </c:strRef>
          </c:cat>
          <c:val>
            <c:numRef>
              <c:f>Sheet10!$E$5:$E$9</c:f>
              <c:numCache>
                <c:formatCode>General</c:formatCode>
                <c:ptCount val="5"/>
                <c:pt idx="0">
                  <c:v>3</c:v>
                </c:pt>
                <c:pt idx="1">
                  <c:v>11</c:v>
                </c:pt>
                <c:pt idx="2">
                  <c:v>41</c:v>
                </c:pt>
                <c:pt idx="3">
                  <c:v>11</c:v>
                </c:pt>
                <c:pt idx="4">
                  <c:v>34</c:v>
                </c:pt>
              </c:numCache>
            </c:numRef>
          </c:val>
        </c:ser>
        <c:dLbls>
          <c:showLegendKey val="0"/>
          <c:showVal val="0"/>
          <c:showCatName val="0"/>
          <c:showSerName val="0"/>
          <c:showPercent val="0"/>
          <c:showBubbleSize val="0"/>
        </c:dLbls>
        <c:gapWidth val="150"/>
        <c:shape val="box"/>
        <c:axId val="91719168"/>
        <c:axId val="92086848"/>
        <c:axId val="0"/>
      </c:bar3DChart>
      <c:catAx>
        <c:axId val="91719168"/>
        <c:scaling>
          <c:orientation val="minMax"/>
        </c:scaling>
        <c:delete val="0"/>
        <c:axPos val="b"/>
        <c:majorTickMark val="out"/>
        <c:minorTickMark val="none"/>
        <c:tickLblPos val="nextTo"/>
        <c:crossAx val="92086848"/>
        <c:crosses val="autoZero"/>
        <c:auto val="1"/>
        <c:lblAlgn val="ctr"/>
        <c:lblOffset val="100"/>
        <c:noMultiLvlLbl val="0"/>
      </c:catAx>
      <c:valAx>
        <c:axId val="92086848"/>
        <c:scaling>
          <c:orientation val="minMax"/>
        </c:scaling>
        <c:delete val="0"/>
        <c:axPos val="l"/>
        <c:majorGridlines/>
        <c:numFmt formatCode="General" sourceLinked="1"/>
        <c:majorTickMark val="out"/>
        <c:minorTickMark val="none"/>
        <c:tickLblPos val="nextTo"/>
        <c:crossAx val="91719168"/>
        <c:crosses val="autoZero"/>
        <c:crossBetween val="between"/>
      </c:valAx>
    </c:plotArea>
    <c:plotVisOnly val="1"/>
    <c:dispBlanksAs val="gap"/>
    <c:showDLblsOverMax val="0"/>
  </c:chart>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invertIfNegative val="0"/>
          <c:dLbls>
            <c:dLbl>
              <c:idx val="0"/>
              <c:layout>
                <c:manualLayout>
                  <c:x val="-1.6339869281045756E-3"/>
                  <c:y val="-5.2777777777777785E-2"/>
                </c:manualLayout>
              </c:layout>
              <c:showLegendKey val="0"/>
              <c:showVal val="1"/>
              <c:showCatName val="0"/>
              <c:showSerName val="0"/>
              <c:showPercent val="0"/>
              <c:showBubbleSize val="0"/>
            </c:dLbl>
            <c:txPr>
              <a:bodyPr/>
              <a:lstStyle/>
              <a:p>
                <a:pPr>
                  <a:defRPr sz="2000" b="1"/>
                </a:pPr>
                <a:endParaRPr lang="en-US"/>
              </a:p>
            </c:txPr>
            <c:showLegendKey val="0"/>
            <c:showVal val="1"/>
            <c:showCatName val="0"/>
            <c:showSerName val="0"/>
            <c:showPercent val="0"/>
            <c:showBubbleSize val="0"/>
            <c:showLeaderLines val="0"/>
          </c:dLbls>
          <c:cat>
            <c:strRef>
              <c:f>Sheet11!$D$6:$D$9</c:f>
              <c:strCache>
                <c:ptCount val="4"/>
                <c:pt idx="0">
                  <c:v>NO ANSWER</c:v>
                </c:pt>
                <c:pt idx="1">
                  <c:v>YES</c:v>
                </c:pt>
                <c:pt idx="2">
                  <c:v>NO</c:v>
                </c:pt>
                <c:pt idx="3">
                  <c:v>INDIFFERENT</c:v>
                </c:pt>
              </c:strCache>
            </c:strRef>
          </c:cat>
          <c:val>
            <c:numRef>
              <c:f>Sheet11!$E$6:$E$9</c:f>
              <c:numCache>
                <c:formatCode>General</c:formatCode>
                <c:ptCount val="4"/>
                <c:pt idx="0">
                  <c:v>1</c:v>
                </c:pt>
                <c:pt idx="1">
                  <c:v>58</c:v>
                </c:pt>
                <c:pt idx="2">
                  <c:v>31</c:v>
                </c:pt>
                <c:pt idx="3">
                  <c:v>10</c:v>
                </c:pt>
              </c:numCache>
            </c:numRef>
          </c:val>
        </c:ser>
        <c:dLbls>
          <c:showLegendKey val="0"/>
          <c:showVal val="0"/>
          <c:showCatName val="0"/>
          <c:showSerName val="0"/>
          <c:showPercent val="0"/>
          <c:showBubbleSize val="0"/>
        </c:dLbls>
        <c:gapWidth val="150"/>
        <c:shape val="box"/>
        <c:axId val="91720704"/>
        <c:axId val="92089152"/>
        <c:axId val="0"/>
      </c:bar3DChart>
      <c:catAx>
        <c:axId val="91720704"/>
        <c:scaling>
          <c:orientation val="minMax"/>
        </c:scaling>
        <c:delete val="0"/>
        <c:axPos val="b"/>
        <c:majorTickMark val="out"/>
        <c:minorTickMark val="none"/>
        <c:tickLblPos val="nextTo"/>
        <c:crossAx val="92089152"/>
        <c:crosses val="autoZero"/>
        <c:auto val="1"/>
        <c:lblAlgn val="ctr"/>
        <c:lblOffset val="100"/>
        <c:noMultiLvlLbl val="0"/>
      </c:catAx>
      <c:valAx>
        <c:axId val="92089152"/>
        <c:scaling>
          <c:orientation val="minMax"/>
        </c:scaling>
        <c:delete val="0"/>
        <c:axPos val="l"/>
        <c:majorGridlines/>
        <c:numFmt formatCode="General" sourceLinked="1"/>
        <c:majorTickMark val="out"/>
        <c:minorTickMark val="none"/>
        <c:tickLblPos val="nextTo"/>
        <c:crossAx val="91720704"/>
        <c:crosses val="autoZero"/>
        <c:crossBetween val="between"/>
      </c:valAx>
    </c:plotArea>
    <c:plotVisOnly val="1"/>
    <c:dispBlanksAs val="gap"/>
    <c:showDLblsOverMax val="0"/>
  </c:chart>
  <c:externalData r:id="rId1">
    <c:autoUpdate val="0"/>
  </c:externalData>
</c:chartSpace>
</file>

<file path=ppt/diagrams/_rels/drawing1.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B70A56-C4E5-4F1B-9D5E-141A76F67F57}" type="doc">
      <dgm:prSet loTypeId="urn:microsoft.com/office/officeart/2005/8/layout/bProcess2" loCatId="process" qsTypeId="urn:microsoft.com/office/officeart/2005/8/quickstyle/3d1" qsCatId="3D" csTypeId="urn:microsoft.com/office/officeart/2005/8/colors/accent1_2" csCatId="accent1" phldr="1"/>
      <dgm:spPr/>
      <dgm:t>
        <a:bodyPr/>
        <a:lstStyle/>
        <a:p>
          <a:endParaRPr lang="en-US"/>
        </a:p>
      </dgm:t>
    </dgm:pt>
    <dgm:pt modelId="{D3A502D5-0041-4558-BB89-FCDD22B9F437}">
      <dgm:prSet phldrT="[Text]" custT="1"/>
      <dgm:spPr/>
      <dgm:t>
        <a:bodyPr/>
        <a:lstStyle/>
        <a:p>
          <a:r>
            <a:rPr lang="en-US" sz="1800" dirty="0" smtClean="0">
              <a:latin typeface="Times New Roman" pitchFamily="18" charset="0"/>
              <a:cs typeface="Times New Roman" pitchFamily="18" charset="0"/>
            </a:rPr>
            <a:t>Records of medical insurance policies of an insurer will be transferred to the TPA once the insurance company has given the business to a TPA.</a:t>
          </a:r>
          <a:endParaRPr lang="en-US" sz="1800" dirty="0">
            <a:latin typeface="Times New Roman" pitchFamily="18" charset="0"/>
            <a:cs typeface="Times New Roman" pitchFamily="18" charset="0"/>
          </a:endParaRPr>
        </a:p>
      </dgm:t>
    </dgm:pt>
    <dgm:pt modelId="{D2F746CE-975C-4139-A52B-36BD28AED643}" type="parTrans" cxnId="{74BD28C4-5BCA-4517-BD8C-D45A2555DABE}">
      <dgm:prSet/>
      <dgm:spPr/>
      <dgm:t>
        <a:bodyPr/>
        <a:lstStyle/>
        <a:p>
          <a:endParaRPr lang="en-US"/>
        </a:p>
      </dgm:t>
    </dgm:pt>
    <dgm:pt modelId="{61C5D21C-9006-4BA0-88A9-81A1D56E98DE}" type="sibTrans" cxnId="{74BD28C4-5BCA-4517-BD8C-D45A2555DABE}">
      <dgm:prSet/>
      <dgm:spPr/>
      <dgm:t>
        <a:bodyPr/>
        <a:lstStyle/>
        <a:p>
          <a:endParaRPr lang="en-US" sz="1800">
            <a:latin typeface="Times New Roman" pitchFamily="18" charset="0"/>
            <a:cs typeface="Times New Roman" pitchFamily="18" charset="0"/>
          </a:endParaRPr>
        </a:p>
      </dgm:t>
    </dgm:pt>
    <dgm:pt modelId="{F5E98E58-F4B4-4A40-8808-049F188BF1DF}">
      <dgm:prSet phldrT="[Text]" custT="1"/>
      <dgm:spPr>
        <a:ln>
          <a:solidFill>
            <a:schemeClr val="accent1"/>
          </a:solidFill>
        </a:ln>
      </dgm:spPr>
      <dgm:t>
        <a:bodyPr/>
        <a:lstStyle/>
        <a:p>
          <a:r>
            <a:rPr lang="en-US" sz="1800" dirty="0" smtClean="0">
              <a:latin typeface="Times New Roman" pitchFamily="18" charset="0"/>
              <a:cs typeface="Times New Roman" pitchFamily="18" charset="0"/>
            </a:rPr>
            <a:t>The TPA will issue identity cards to all policyholders, which they have to show to the hospital authorities before availing any hospitalization services</a:t>
          </a:r>
          <a:endParaRPr lang="en-US" sz="1800" dirty="0">
            <a:latin typeface="Times New Roman" pitchFamily="18" charset="0"/>
            <a:cs typeface="Times New Roman" pitchFamily="18" charset="0"/>
          </a:endParaRPr>
        </a:p>
      </dgm:t>
    </dgm:pt>
    <dgm:pt modelId="{0230D23D-F6E5-4F6A-B094-817CD07E87EF}" type="parTrans" cxnId="{9161DD26-0372-4988-BA11-8FF508D487A2}">
      <dgm:prSet/>
      <dgm:spPr/>
      <dgm:t>
        <a:bodyPr/>
        <a:lstStyle/>
        <a:p>
          <a:endParaRPr lang="en-US"/>
        </a:p>
      </dgm:t>
    </dgm:pt>
    <dgm:pt modelId="{5CE9780E-2FA0-49A6-89C0-AA3B570660C1}" type="sibTrans" cxnId="{9161DD26-0372-4988-BA11-8FF508D487A2}">
      <dgm:prSet/>
      <dgm:spPr/>
      <dgm:t>
        <a:bodyPr/>
        <a:lstStyle/>
        <a:p>
          <a:endParaRPr lang="en-US" sz="1800">
            <a:latin typeface="Times New Roman" pitchFamily="18" charset="0"/>
            <a:cs typeface="Times New Roman" pitchFamily="18" charset="0"/>
          </a:endParaRPr>
        </a:p>
      </dgm:t>
    </dgm:pt>
    <dgm:pt modelId="{E003EF32-EE92-4770-8449-3C7D0DF7D9DF}">
      <dgm:prSet phldrT="[Text]" custT="1"/>
      <dgm:spPr/>
      <dgm:t>
        <a:bodyPr/>
        <a:lstStyle/>
        <a:p>
          <a:r>
            <a:rPr lang="en-US" sz="1800" dirty="0" smtClean="0">
              <a:latin typeface="Times New Roman" pitchFamily="18" charset="0"/>
              <a:cs typeface="Times New Roman" pitchFamily="18" charset="0"/>
            </a:rPr>
            <a:t>In case of a claim, policy holder has to inform the TPA on a 24-hour toll-free line provided by the latter.</a:t>
          </a:r>
          <a:endParaRPr lang="en-US" sz="1800" dirty="0">
            <a:latin typeface="Times New Roman" pitchFamily="18" charset="0"/>
            <a:cs typeface="Times New Roman" pitchFamily="18" charset="0"/>
          </a:endParaRPr>
        </a:p>
      </dgm:t>
    </dgm:pt>
    <dgm:pt modelId="{EECBEFBE-F644-45E8-9D2F-B9F0B7EDB34D}" type="parTrans" cxnId="{1CF17099-1B28-46BD-991C-BACF76BEAF8D}">
      <dgm:prSet/>
      <dgm:spPr/>
      <dgm:t>
        <a:bodyPr/>
        <a:lstStyle/>
        <a:p>
          <a:endParaRPr lang="en-US"/>
        </a:p>
      </dgm:t>
    </dgm:pt>
    <dgm:pt modelId="{47EC08C9-9E00-4BAD-9DA7-93EC984EDE3C}" type="sibTrans" cxnId="{1CF17099-1B28-46BD-991C-BACF76BEAF8D}">
      <dgm:prSet/>
      <dgm:spPr/>
      <dgm:t>
        <a:bodyPr/>
        <a:lstStyle/>
        <a:p>
          <a:endParaRPr lang="en-US" sz="1800">
            <a:latin typeface="Times New Roman" pitchFamily="18" charset="0"/>
            <a:cs typeface="Times New Roman" pitchFamily="18" charset="0"/>
          </a:endParaRPr>
        </a:p>
      </dgm:t>
    </dgm:pt>
    <dgm:pt modelId="{3D9017A9-3DFF-4A61-8A50-E52885BE5517}">
      <dgm:prSet phldrT="[Text]" custT="1"/>
      <dgm:spPr/>
      <dgm:t>
        <a:bodyPr/>
        <a:lstStyle/>
        <a:p>
          <a:r>
            <a:rPr lang="en-US" sz="1800" dirty="0" smtClean="0">
              <a:latin typeface="Times New Roman" pitchFamily="18" charset="0"/>
              <a:cs typeface="Times New Roman" pitchFamily="18" charset="0"/>
            </a:rPr>
            <a:t>On informing the TPA, policyholder will be directed to a hospital where the TPA has a tied up arrangement (cashless) or join any other hospital of their choice (reimbursement)</a:t>
          </a:r>
          <a:endParaRPr lang="en-US" sz="1800" dirty="0">
            <a:latin typeface="Times New Roman" pitchFamily="18" charset="0"/>
            <a:cs typeface="Times New Roman" pitchFamily="18" charset="0"/>
          </a:endParaRPr>
        </a:p>
      </dgm:t>
    </dgm:pt>
    <dgm:pt modelId="{2741E66C-0D34-445B-AA15-50018057E3E5}" type="parTrans" cxnId="{CA04F8C9-1FD2-49D0-BA0B-2FB2AB10B50E}">
      <dgm:prSet/>
      <dgm:spPr/>
      <dgm:t>
        <a:bodyPr/>
        <a:lstStyle/>
        <a:p>
          <a:endParaRPr lang="en-US"/>
        </a:p>
      </dgm:t>
    </dgm:pt>
    <dgm:pt modelId="{06683507-9EDF-465F-8C8B-A524824C9B8A}" type="sibTrans" cxnId="{CA04F8C9-1FD2-49D0-BA0B-2FB2AB10B50E}">
      <dgm:prSet/>
      <dgm:spPr/>
      <dgm:t>
        <a:bodyPr/>
        <a:lstStyle/>
        <a:p>
          <a:endParaRPr lang="en-US" sz="1800">
            <a:latin typeface="Times New Roman" pitchFamily="18" charset="0"/>
            <a:cs typeface="Times New Roman" pitchFamily="18" charset="0"/>
          </a:endParaRPr>
        </a:p>
      </dgm:t>
    </dgm:pt>
    <dgm:pt modelId="{DDC485E6-BFA1-4EA0-801E-1A9B3C7FAF7E}">
      <dgm:prSet phldrT="[Text]" custT="1"/>
      <dgm:spPr/>
      <dgm:t>
        <a:bodyPr/>
        <a:lstStyle/>
        <a:p>
          <a:r>
            <a:rPr lang="en-US" sz="1800" dirty="0" smtClean="0">
              <a:latin typeface="Times New Roman" pitchFamily="18" charset="0"/>
              <a:cs typeface="Times New Roman" pitchFamily="18" charset="0"/>
            </a:rPr>
            <a:t>TPA issues an authorization letter to the hospital for treatment, and will pay for the treatment.</a:t>
          </a:r>
          <a:endParaRPr lang="en-US" sz="1800" dirty="0">
            <a:latin typeface="Times New Roman" pitchFamily="18" charset="0"/>
            <a:cs typeface="Times New Roman" pitchFamily="18" charset="0"/>
          </a:endParaRPr>
        </a:p>
      </dgm:t>
    </dgm:pt>
    <dgm:pt modelId="{0B4871E0-8234-4956-B3B4-84BB2D6E65F1}" type="parTrans" cxnId="{E4F01928-9092-4836-8D20-903171D34F1D}">
      <dgm:prSet/>
      <dgm:spPr/>
      <dgm:t>
        <a:bodyPr/>
        <a:lstStyle/>
        <a:p>
          <a:endParaRPr lang="en-US"/>
        </a:p>
      </dgm:t>
    </dgm:pt>
    <dgm:pt modelId="{31F26B16-0280-428A-8E27-B033485AB795}" type="sibTrans" cxnId="{E4F01928-9092-4836-8D20-903171D34F1D}">
      <dgm:prSet/>
      <dgm:spPr/>
      <dgm:t>
        <a:bodyPr/>
        <a:lstStyle/>
        <a:p>
          <a:endParaRPr lang="en-US"/>
        </a:p>
      </dgm:t>
    </dgm:pt>
    <dgm:pt modelId="{7228B438-80E7-4AF0-93CB-EE88E36269FE}" type="pres">
      <dgm:prSet presAssocID="{B1B70A56-C4E5-4F1B-9D5E-141A76F67F57}" presName="diagram" presStyleCnt="0">
        <dgm:presLayoutVars>
          <dgm:dir/>
          <dgm:resizeHandles/>
        </dgm:presLayoutVars>
      </dgm:prSet>
      <dgm:spPr/>
      <dgm:t>
        <a:bodyPr/>
        <a:lstStyle/>
        <a:p>
          <a:endParaRPr lang="en-US"/>
        </a:p>
      </dgm:t>
    </dgm:pt>
    <dgm:pt modelId="{CF2F2AFB-5F17-4541-9A97-106C45254AAF}" type="pres">
      <dgm:prSet presAssocID="{D3A502D5-0041-4558-BB89-FCDD22B9F437}" presName="firstNode" presStyleLbl="node1" presStyleIdx="0" presStyleCnt="5" custScaleX="376959" custScaleY="139324" custLinFactX="-13202" custLinFactNeighborX="-100000" custLinFactNeighborY="-16">
        <dgm:presLayoutVars>
          <dgm:bulletEnabled val="1"/>
        </dgm:presLayoutVars>
      </dgm:prSet>
      <dgm:spPr/>
      <dgm:t>
        <a:bodyPr/>
        <a:lstStyle/>
        <a:p>
          <a:endParaRPr lang="en-US"/>
        </a:p>
      </dgm:t>
    </dgm:pt>
    <dgm:pt modelId="{C61255C9-A586-46F5-A51F-FE48A9EA4ADD}" type="pres">
      <dgm:prSet presAssocID="{61C5D21C-9006-4BA0-88A9-81A1D56E98DE}" presName="sibTrans" presStyleLbl="sibTrans2D1" presStyleIdx="0" presStyleCnt="4"/>
      <dgm:spPr/>
      <dgm:t>
        <a:bodyPr/>
        <a:lstStyle/>
        <a:p>
          <a:endParaRPr lang="en-US"/>
        </a:p>
      </dgm:t>
    </dgm:pt>
    <dgm:pt modelId="{542C295C-4D73-4B71-BC80-374ECEB89942}" type="pres">
      <dgm:prSet presAssocID="{F5E98E58-F4B4-4A40-8808-049F188BF1DF}" presName="middleNode" presStyleCnt="0"/>
      <dgm:spPr/>
    </dgm:pt>
    <dgm:pt modelId="{E638E663-417C-4D88-B910-D6EE26E0FCE2}" type="pres">
      <dgm:prSet presAssocID="{F5E98E58-F4B4-4A40-8808-049F188BF1DF}" presName="padding" presStyleLbl="node1" presStyleIdx="0" presStyleCnt="5"/>
      <dgm:spPr/>
    </dgm:pt>
    <dgm:pt modelId="{04F940C1-0A43-485C-9D28-2EC2B87BC4AB}" type="pres">
      <dgm:prSet presAssocID="{F5E98E58-F4B4-4A40-8808-049F188BF1DF}" presName="shape" presStyleLbl="node1" presStyleIdx="1" presStyleCnt="5" custScaleX="639633" custScaleY="245385" custLinFactX="-100000" custLinFactNeighborX="-115159" custLinFactNeighborY="-14723">
        <dgm:presLayoutVars>
          <dgm:bulletEnabled val="1"/>
        </dgm:presLayoutVars>
      </dgm:prSet>
      <dgm:spPr/>
      <dgm:t>
        <a:bodyPr/>
        <a:lstStyle/>
        <a:p>
          <a:endParaRPr lang="en-US"/>
        </a:p>
      </dgm:t>
    </dgm:pt>
    <dgm:pt modelId="{27501D49-16F6-4140-83C9-1528FF35D3FD}" type="pres">
      <dgm:prSet presAssocID="{5CE9780E-2FA0-49A6-89C0-AA3B570660C1}" presName="sibTrans" presStyleLbl="sibTrans2D1" presStyleIdx="1" presStyleCnt="4"/>
      <dgm:spPr/>
      <dgm:t>
        <a:bodyPr/>
        <a:lstStyle/>
        <a:p>
          <a:endParaRPr lang="en-US"/>
        </a:p>
      </dgm:t>
    </dgm:pt>
    <dgm:pt modelId="{7CF14800-6253-40B2-9B16-F579B29BDE70}" type="pres">
      <dgm:prSet presAssocID="{E003EF32-EE92-4770-8449-3C7D0DF7D9DF}" presName="middleNode" presStyleCnt="0"/>
      <dgm:spPr/>
    </dgm:pt>
    <dgm:pt modelId="{6F330E9F-56D0-4E14-AEBB-EA9AAA8359AB}" type="pres">
      <dgm:prSet presAssocID="{E003EF32-EE92-4770-8449-3C7D0DF7D9DF}" presName="padding" presStyleLbl="node1" presStyleIdx="1" presStyleCnt="5"/>
      <dgm:spPr/>
    </dgm:pt>
    <dgm:pt modelId="{CE6B5ADD-AB3A-4D61-8462-6A1E38D29CDF}" type="pres">
      <dgm:prSet presAssocID="{E003EF32-EE92-4770-8449-3C7D0DF7D9DF}" presName="shape" presStyleLbl="node1" presStyleIdx="2" presStyleCnt="5" custScaleX="501254" custScaleY="173452" custLinFactNeighborX="-58226" custLinFactNeighborY="-1154">
        <dgm:presLayoutVars>
          <dgm:bulletEnabled val="1"/>
        </dgm:presLayoutVars>
      </dgm:prSet>
      <dgm:spPr/>
      <dgm:t>
        <a:bodyPr/>
        <a:lstStyle/>
        <a:p>
          <a:endParaRPr lang="en-US"/>
        </a:p>
      </dgm:t>
    </dgm:pt>
    <dgm:pt modelId="{4704DB2C-F63F-4327-89A0-F6082FADC302}" type="pres">
      <dgm:prSet presAssocID="{47EC08C9-9E00-4BAD-9DA7-93EC984EDE3C}" presName="sibTrans" presStyleLbl="sibTrans2D1" presStyleIdx="2" presStyleCnt="4" custAng="21463492" custLinFactNeighborX="-42042" custLinFactNeighborY="72888"/>
      <dgm:spPr/>
      <dgm:t>
        <a:bodyPr/>
        <a:lstStyle/>
        <a:p>
          <a:endParaRPr lang="en-US"/>
        </a:p>
      </dgm:t>
    </dgm:pt>
    <dgm:pt modelId="{9E6B5C44-3B64-4BFB-9737-4518DC0D5D16}" type="pres">
      <dgm:prSet presAssocID="{3D9017A9-3DFF-4A61-8A50-E52885BE5517}" presName="middleNode" presStyleCnt="0"/>
      <dgm:spPr/>
    </dgm:pt>
    <dgm:pt modelId="{EBFD8DEC-DFCD-4E5A-BBA7-E6E2F461E2D7}" type="pres">
      <dgm:prSet presAssocID="{3D9017A9-3DFF-4A61-8A50-E52885BE5517}" presName="padding" presStyleLbl="node1" presStyleIdx="2" presStyleCnt="5"/>
      <dgm:spPr/>
    </dgm:pt>
    <dgm:pt modelId="{7535797F-2656-4321-939C-86A8A5A5398C}" type="pres">
      <dgm:prSet presAssocID="{3D9017A9-3DFF-4A61-8A50-E52885BE5517}" presName="shape" presStyleLbl="node1" presStyleIdx="3" presStyleCnt="5" custScaleX="469885" custScaleY="339288">
        <dgm:presLayoutVars>
          <dgm:bulletEnabled val="1"/>
        </dgm:presLayoutVars>
      </dgm:prSet>
      <dgm:spPr/>
      <dgm:t>
        <a:bodyPr/>
        <a:lstStyle/>
        <a:p>
          <a:endParaRPr lang="en-US"/>
        </a:p>
      </dgm:t>
    </dgm:pt>
    <dgm:pt modelId="{ECB38AB1-1109-4761-8E41-C0B9D66DCCCD}" type="pres">
      <dgm:prSet presAssocID="{06683507-9EDF-465F-8C8B-A524824C9B8A}" presName="sibTrans" presStyleLbl="sibTrans2D1" presStyleIdx="3" presStyleCnt="4"/>
      <dgm:spPr/>
      <dgm:t>
        <a:bodyPr/>
        <a:lstStyle/>
        <a:p>
          <a:endParaRPr lang="en-US"/>
        </a:p>
      </dgm:t>
    </dgm:pt>
    <dgm:pt modelId="{6C6FD830-AA43-4CBE-A668-8ADB324DEC74}" type="pres">
      <dgm:prSet presAssocID="{DDC485E6-BFA1-4EA0-801E-1A9B3C7FAF7E}" presName="lastNode" presStyleLbl="node1" presStyleIdx="4" presStyleCnt="5" custScaleX="252771" custScaleY="225244" custLinFactNeighborX="-47727" custLinFactNeighborY="-4477">
        <dgm:presLayoutVars>
          <dgm:bulletEnabled val="1"/>
        </dgm:presLayoutVars>
      </dgm:prSet>
      <dgm:spPr/>
      <dgm:t>
        <a:bodyPr/>
        <a:lstStyle/>
        <a:p>
          <a:endParaRPr lang="en-US"/>
        </a:p>
      </dgm:t>
    </dgm:pt>
  </dgm:ptLst>
  <dgm:cxnLst>
    <dgm:cxn modelId="{6CA675B3-FE56-424F-8B5A-0D8ACBE8EF33}" type="presOf" srcId="{3D9017A9-3DFF-4A61-8A50-E52885BE5517}" destId="{7535797F-2656-4321-939C-86A8A5A5398C}" srcOrd="0" destOrd="0" presId="urn:microsoft.com/office/officeart/2005/8/layout/bProcess2"/>
    <dgm:cxn modelId="{5AA5B959-C728-4F4F-B9C3-C807860461BD}" type="presOf" srcId="{E003EF32-EE92-4770-8449-3C7D0DF7D9DF}" destId="{CE6B5ADD-AB3A-4D61-8462-6A1E38D29CDF}" srcOrd="0" destOrd="0" presId="urn:microsoft.com/office/officeart/2005/8/layout/bProcess2"/>
    <dgm:cxn modelId="{1EA04E16-799C-4781-9169-154920FDDC8D}" type="presOf" srcId="{06683507-9EDF-465F-8C8B-A524824C9B8A}" destId="{ECB38AB1-1109-4761-8E41-C0B9D66DCCCD}" srcOrd="0" destOrd="0" presId="urn:microsoft.com/office/officeart/2005/8/layout/bProcess2"/>
    <dgm:cxn modelId="{F2FCA7C7-7C3C-489A-975B-94CA365AAD06}" type="presOf" srcId="{61C5D21C-9006-4BA0-88A9-81A1D56E98DE}" destId="{C61255C9-A586-46F5-A51F-FE48A9EA4ADD}" srcOrd="0" destOrd="0" presId="urn:microsoft.com/office/officeart/2005/8/layout/bProcess2"/>
    <dgm:cxn modelId="{E1DE1CFD-FF32-46E0-A7A9-61D891A41BE6}" type="presOf" srcId="{F5E98E58-F4B4-4A40-8808-049F188BF1DF}" destId="{04F940C1-0A43-485C-9D28-2EC2B87BC4AB}" srcOrd="0" destOrd="0" presId="urn:microsoft.com/office/officeart/2005/8/layout/bProcess2"/>
    <dgm:cxn modelId="{568B6F9C-BD3C-42AF-BE0A-EFCB979DD17E}" type="presOf" srcId="{5CE9780E-2FA0-49A6-89C0-AA3B570660C1}" destId="{27501D49-16F6-4140-83C9-1528FF35D3FD}" srcOrd="0" destOrd="0" presId="urn:microsoft.com/office/officeart/2005/8/layout/bProcess2"/>
    <dgm:cxn modelId="{AAA21020-CB1F-433D-ABDB-E11AE8173DAF}" type="presOf" srcId="{B1B70A56-C4E5-4F1B-9D5E-141A76F67F57}" destId="{7228B438-80E7-4AF0-93CB-EE88E36269FE}" srcOrd="0" destOrd="0" presId="urn:microsoft.com/office/officeart/2005/8/layout/bProcess2"/>
    <dgm:cxn modelId="{1CF17099-1B28-46BD-991C-BACF76BEAF8D}" srcId="{B1B70A56-C4E5-4F1B-9D5E-141A76F67F57}" destId="{E003EF32-EE92-4770-8449-3C7D0DF7D9DF}" srcOrd="2" destOrd="0" parTransId="{EECBEFBE-F644-45E8-9D2F-B9F0B7EDB34D}" sibTransId="{47EC08C9-9E00-4BAD-9DA7-93EC984EDE3C}"/>
    <dgm:cxn modelId="{9161DD26-0372-4988-BA11-8FF508D487A2}" srcId="{B1B70A56-C4E5-4F1B-9D5E-141A76F67F57}" destId="{F5E98E58-F4B4-4A40-8808-049F188BF1DF}" srcOrd="1" destOrd="0" parTransId="{0230D23D-F6E5-4F6A-B094-817CD07E87EF}" sibTransId="{5CE9780E-2FA0-49A6-89C0-AA3B570660C1}"/>
    <dgm:cxn modelId="{E4F01928-9092-4836-8D20-903171D34F1D}" srcId="{B1B70A56-C4E5-4F1B-9D5E-141A76F67F57}" destId="{DDC485E6-BFA1-4EA0-801E-1A9B3C7FAF7E}" srcOrd="4" destOrd="0" parTransId="{0B4871E0-8234-4956-B3B4-84BB2D6E65F1}" sibTransId="{31F26B16-0280-428A-8E27-B033485AB795}"/>
    <dgm:cxn modelId="{74BD28C4-5BCA-4517-BD8C-D45A2555DABE}" srcId="{B1B70A56-C4E5-4F1B-9D5E-141A76F67F57}" destId="{D3A502D5-0041-4558-BB89-FCDD22B9F437}" srcOrd="0" destOrd="0" parTransId="{D2F746CE-975C-4139-A52B-36BD28AED643}" sibTransId="{61C5D21C-9006-4BA0-88A9-81A1D56E98DE}"/>
    <dgm:cxn modelId="{4FDAA8D7-E40D-4EDA-BC8C-09C7C942B8F9}" type="presOf" srcId="{47EC08C9-9E00-4BAD-9DA7-93EC984EDE3C}" destId="{4704DB2C-F63F-4327-89A0-F6082FADC302}" srcOrd="0" destOrd="0" presId="urn:microsoft.com/office/officeart/2005/8/layout/bProcess2"/>
    <dgm:cxn modelId="{980DB2DF-EF6E-4F70-9CEF-E2C206F63E5F}" type="presOf" srcId="{DDC485E6-BFA1-4EA0-801E-1A9B3C7FAF7E}" destId="{6C6FD830-AA43-4CBE-A668-8ADB324DEC74}" srcOrd="0" destOrd="0" presId="urn:microsoft.com/office/officeart/2005/8/layout/bProcess2"/>
    <dgm:cxn modelId="{F30AF7C8-9CA5-4AA5-8C6D-89320AA517EF}" type="presOf" srcId="{D3A502D5-0041-4558-BB89-FCDD22B9F437}" destId="{CF2F2AFB-5F17-4541-9A97-106C45254AAF}" srcOrd="0" destOrd="0" presId="urn:microsoft.com/office/officeart/2005/8/layout/bProcess2"/>
    <dgm:cxn modelId="{CA04F8C9-1FD2-49D0-BA0B-2FB2AB10B50E}" srcId="{B1B70A56-C4E5-4F1B-9D5E-141A76F67F57}" destId="{3D9017A9-3DFF-4A61-8A50-E52885BE5517}" srcOrd="3" destOrd="0" parTransId="{2741E66C-0D34-445B-AA15-50018057E3E5}" sibTransId="{06683507-9EDF-465F-8C8B-A524824C9B8A}"/>
    <dgm:cxn modelId="{848E06F9-61E2-417A-8DA6-F424B899F50C}" type="presParOf" srcId="{7228B438-80E7-4AF0-93CB-EE88E36269FE}" destId="{CF2F2AFB-5F17-4541-9A97-106C45254AAF}" srcOrd="0" destOrd="0" presId="urn:microsoft.com/office/officeart/2005/8/layout/bProcess2"/>
    <dgm:cxn modelId="{B14DF9BE-7A76-48AE-B9B0-52E87787B9A0}" type="presParOf" srcId="{7228B438-80E7-4AF0-93CB-EE88E36269FE}" destId="{C61255C9-A586-46F5-A51F-FE48A9EA4ADD}" srcOrd="1" destOrd="0" presId="urn:microsoft.com/office/officeart/2005/8/layout/bProcess2"/>
    <dgm:cxn modelId="{75E91098-0577-447D-BD37-ED97ED20AF61}" type="presParOf" srcId="{7228B438-80E7-4AF0-93CB-EE88E36269FE}" destId="{542C295C-4D73-4B71-BC80-374ECEB89942}" srcOrd="2" destOrd="0" presId="urn:microsoft.com/office/officeart/2005/8/layout/bProcess2"/>
    <dgm:cxn modelId="{5615A2DA-8015-4A9E-B5AD-62579C44E021}" type="presParOf" srcId="{542C295C-4D73-4B71-BC80-374ECEB89942}" destId="{E638E663-417C-4D88-B910-D6EE26E0FCE2}" srcOrd="0" destOrd="0" presId="urn:microsoft.com/office/officeart/2005/8/layout/bProcess2"/>
    <dgm:cxn modelId="{1F490C43-9D2D-44C7-A7AA-D05EBF48A2D3}" type="presParOf" srcId="{542C295C-4D73-4B71-BC80-374ECEB89942}" destId="{04F940C1-0A43-485C-9D28-2EC2B87BC4AB}" srcOrd="1" destOrd="0" presId="urn:microsoft.com/office/officeart/2005/8/layout/bProcess2"/>
    <dgm:cxn modelId="{2CC234A8-AC2F-4A82-B71A-A6329E31B48B}" type="presParOf" srcId="{7228B438-80E7-4AF0-93CB-EE88E36269FE}" destId="{27501D49-16F6-4140-83C9-1528FF35D3FD}" srcOrd="3" destOrd="0" presId="urn:microsoft.com/office/officeart/2005/8/layout/bProcess2"/>
    <dgm:cxn modelId="{E4BF2DFF-96FE-4700-861B-B159089925DD}" type="presParOf" srcId="{7228B438-80E7-4AF0-93CB-EE88E36269FE}" destId="{7CF14800-6253-40B2-9B16-F579B29BDE70}" srcOrd="4" destOrd="0" presId="urn:microsoft.com/office/officeart/2005/8/layout/bProcess2"/>
    <dgm:cxn modelId="{ED4F379E-7534-4160-B332-06042A4D70E0}" type="presParOf" srcId="{7CF14800-6253-40B2-9B16-F579B29BDE70}" destId="{6F330E9F-56D0-4E14-AEBB-EA9AAA8359AB}" srcOrd="0" destOrd="0" presId="urn:microsoft.com/office/officeart/2005/8/layout/bProcess2"/>
    <dgm:cxn modelId="{546EBC23-6462-486F-A347-5FF67708EF5C}" type="presParOf" srcId="{7CF14800-6253-40B2-9B16-F579B29BDE70}" destId="{CE6B5ADD-AB3A-4D61-8462-6A1E38D29CDF}" srcOrd="1" destOrd="0" presId="urn:microsoft.com/office/officeart/2005/8/layout/bProcess2"/>
    <dgm:cxn modelId="{4FAF84D0-8A7D-4754-B6A2-EB725DE22E1D}" type="presParOf" srcId="{7228B438-80E7-4AF0-93CB-EE88E36269FE}" destId="{4704DB2C-F63F-4327-89A0-F6082FADC302}" srcOrd="5" destOrd="0" presId="urn:microsoft.com/office/officeart/2005/8/layout/bProcess2"/>
    <dgm:cxn modelId="{6305A9F5-295D-4AAE-99CD-C8F8D567082D}" type="presParOf" srcId="{7228B438-80E7-4AF0-93CB-EE88E36269FE}" destId="{9E6B5C44-3B64-4BFB-9737-4518DC0D5D16}" srcOrd="6" destOrd="0" presId="urn:microsoft.com/office/officeart/2005/8/layout/bProcess2"/>
    <dgm:cxn modelId="{A9CE1751-8C5B-4ABB-9668-D51DD74766DC}" type="presParOf" srcId="{9E6B5C44-3B64-4BFB-9737-4518DC0D5D16}" destId="{EBFD8DEC-DFCD-4E5A-BBA7-E6E2F461E2D7}" srcOrd="0" destOrd="0" presId="urn:microsoft.com/office/officeart/2005/8/layout/bProcess2"/>
    <dgm:cxn modelId="{7BF8E7E5-D4B0-44CF-8CF7-F7487C526B45}" type="presParOf" srcId="{9E6B5C44-3B64-4BFB-9737-4518DC0D5D16}" destId="{7535797F-2656-4321-939C-86A8A5A5398C}" srcOrd="1" destOrd="0" presId="urn:microsoft.com/office/officeart/2005/8/layout/bProcess2"/>
    <dgm:cxn modelId="{D37D427E-59FA-47CE-967A-4E389F8907CB}" type="presParOf" srcId="{7228B438-80E7-4AF0-93CB-EE88E36269FE}" destId="{ECB38AB1-1109-4761-8E41-C0B9D66DCCCD}" srcOrd="7" destOrd="0" presId="urn:microsoft.com/office/officeart/2005/8/layout/bProcess2"/>
    <dgm:cxn modelId="{988EFC7B-FB63-4254-9181-8FFE4015A695}" type="presParOf" srcId="{7228B438-80E7-4AF0-93CB-EE88E36269FE}" destId="{6C6FD830-AA43-4CBE-A668-8ADB324DEC74}" srcOrd="8" destOrd="0" presId="urn:microsoft.com/office/officeart/2005/8/layout/b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2A098AB-641F-4B50-A00A-DD6F43ABFA13}" type="doc">
      <dgm:prSet loTypeId="urn:microsoft.com/office/officeart/2005/8/layout/bProcess2" loCatId="process" qsTypeId="urn:microsoft.com/office/officeart/2005/8/quickstyle/3d1" qsCatId="3D" csTypeId="urn:microsoft.com/office/officeart/2005/8/colors/accent1_2" csCatId="accent1" phldr="1"/>
      <dgm:spPr/>
      <dgm:t>
        <a:bodyPr/>
        <a:lstStyle/>
        <a:p>
          <a:endParaRPr lang="en-US"/>
        </a:p>
      </dgm:t>
    </dgm:pt>
    <dgm:pt modelId="{4D3162E1-556B-478E-AFAF-97E2EFC706B8}">
      <dgm:prSet phldrT="[Text]" custT="1"/>
      <dgm:spPr/>
      <dgm:t>
        <a:bodyPr/>
        <a:lstStyle/>
        <a:p>
          <a:r>
            <a:rPr lang="en-US" sz="1800" dirty="0" smtClean="0">
              <a:latin typeface="Times New Roman" pitchFamily="18" charset="0"/>
              <a:cs typeface="Times New Roman" pitchFamily="18" charset="0"/>
            </a:rPr>
            <a:t>TPA makes the payment to the hospital</a:t>
          </a:r>
          <a:endParaRPr lang="en-US" sz="1800" dirty="0">
            <a:latin typeface="Times New Roman" pitchFamily="18" charset="0"/>
            <a:cs typeface="Times New Roman" pitchFamily="18" charset="0"/>
          </a:endParaRPr>
        </a:p>
      </dgm:t>
    </dgm:pt>
    <dgm:pt modelId="{8FBB2A7D-E608-42F4-9E20-4AEC1928CEAF}" type="parTrans" cxnId="{AE0FFD29-899F-4114-906E-BB75415918F6}">
      <dgm:prSet/>
      <dgm:spPr/>
      <dgm:t>
        <a:bodyPr/>
        <a:lstStyle/>
        <a:p>
          <a:endParaRPr lang="en-US"/>
        </a:p>
      </dgm:t>
    </dgm:pt>
    <dgm:pt modelId="{32A08033-B3B8-494D-85A7-B23E8004EB25}" type="sibTrans" cxnId="{AE0FFD29-899F-4114-906E-BB75415918F6}">
      <dgm:prSet/>
      <dgm:spPr/>
      <dgm:t>
        <a:bodyPr/>
        <a:lstStyle/>
        <a:p>
          <a:endParaRPr lang="en-US" sz="1800">
            <a:latin typeface="Times New Roman" pitchFamily="18" charset="0"/>
            <a:cs typeface="Times New Roman" pitchFamily="18" charset="0"/>
          </a:endParaRPr>
        </a:p>
      </dgm:t>
    </dgm:pt>
    <dgm:pt modelId="{8456F43B-8A46-4DFB-8CDA-DB4142721486}">
      <dgm:prSet phldrT="[Text]" custT="1"/>
      <dgm:spPr/>
      <dgm:t>
        <a:bodyPr/>
        <a:lstStyle/>
        <a:p>
          <a:r>
            <a:rPr lang="en-US" sz="1800" dirty="0" smtClean="0">
              <a:latin typeface="Times New Roman" pitchFamily="18" charset="0"/>
              <a:cs typeface="Times New Roman" pitchFamily="18" charset="0"/>
            </a:rPr>
            <a:t>TPA sends all the documents necessary for consideration of claims, along with bills to the insurer.</a:t>
          </a:r>
          <a:endParaRPr lang="en-US" sz="1800" dirty="0">
            <a:latin typeface="Times New Roman" pitchFamily="18" charset="0"/>
            <a:cs typeface="Times New Roman" pitchFamily="18" charset="0"/>
          </a:endParaRPr>
        </a:p>
      </dgm:t>
    </dgm:pt>
    <dgm:pt modelId="{74B52B66-C04F-4070-BCD7-3837B5D16C34}" type="parTrans" cxnId="{478182D2-799D-4D33-AEB4-4015C4A97B01}">
      <dgm:prSet/>
      <dgm:spPr/>
      <dgm:t>
        <a:bodyPr/>
        <a:lstStyle/>
        <a:p>
          <a:endParaRPr lang="en-US"/>
        </a:p>
      </dgm:t>
    </dgm:pt>
    <dgm:pt modelId="{9A1AA92F-7E24-494B-B3A2-718B4DA7EBA0}" type="sibTrans" cxnId="{478182D2-799D-4D33-AEB4-4015C4A97B01}">
      <dgm:prSet/>
      <dgm:spPr/>
      <dgm:t>
        <a:bodyPr/>
        <a:lstStyle/>
        <a:p>
          <a:endParaRPr lang="en-US" sz="1800">
            <a:latin typeface="Times New Roman" pitchFamily="18" charset="0"/>
            <a:cs typeface="Times New Roman" pitchFamily="18" charset="0"/>
          </a:endParaRPr>
        </a:p>
      </dgm:t>
    </dgm:pt>
    <dgm:pt modelId="{E80E8C4A-9D96-4F0E-B1E1-BC63F70814B3}">
      <dgm:prSet phldrT="[Text]" custT="1"/>
      <dgm:spPr/>
      <dgm:t>
        <a:bodyPr/>
        <a:lstStyle/>
        <a:p>
          <a:r>
            <a:rPr lang="en-US" sz="1800" dirty="0" smtClean="0">
              <a:latin typeface="Times New Roman" pitchFamily="18" charset="0"/>
              <a:cs typeface="Times New Roman" pitchFamily="18" charset="0"/>
            </a:rPr>
            <a:t>Insurer reimburses the TPA </a:t>
          </a:r>
          <a:endParaRPr lang="en-US" sz="1800" dirty="0">
            <a:latin typeface="Times New Roman" pitchFamily="18" charset="0"/>
            <a:cs typeface="Times New Roman" pitchFamily="18" charset="0"/>
          </a:endParaRPr>
        </a:p>
      </dgm:t>
    </dgm:pt>
    <dgm:pt modelId="{981CCB88-F88E-4A0B-81AA-8AA68B994309}" type="parTrans" cxnId="{2A11496C-C06D-4F27-8248-DAB6FACF3DDF}">
      <dgm:prSet/>
      <dgm:spPr/>
      <dgm:t>
        <a:bodyPr/>
        <a:lstStyle/>
        <a:p>
          <a:endParaRPr lang="en-US"/>
        </a:p>
      </dgm:t>
    </dgm:pt>
    <dgm:pt modelId="{498CC96A-E660-416D-A941-2877C255905A}" type="sibTrans" cxnId="{2A11496C-C06D-4F27-8248-DAB6FACF3DDF}">
      <dgm:prSet/>
      <dgm:spPr/>
      <dgm:t>
        <a:bodyPr/>
        <a:lstStyle/>
        <a:p>
          <a:endParaRPr lang="en-US" sz="1800">
            <a:latin typeface="Times New Roman" pitchFamily="18" charset="0"/>
            <a:cs typeface="Times New Roman" pitchFamily="18" charset="0"/>
          </a:endParaRPr>
        </a:p>
      </dgm:t>
    </dgm:pt>
    <dgm:pt modelId="{16F99BD0-C801-43D1-9E0E-AAA19B09C354}">
      <dgm:prSet phldrT="[Text]" custT="1"/>
      <dgm:spPr/>
      <dgm:t>
        <a:bodyPr/>
        <a:lstStyle/>
        <a:p>
          <a:r>
            <a:rPr lang="en-US" sz="1800" dirty="0" smtClean="0">
              <a:latin typeface="Times New Roman" pitchFamily="18" charset="0"/>
              <a:cs typeface="Times New Roman" pitchFamily="18" charset="0"/>
            </a:rPr>
            <a:t>TPA will track the case of the insured at the hospital and at the point of discharge; all the bills will be sent to TPA</a:t>
          </a:r>
          <a:endParaRPr lang="en-US" sz="1800" dirty="0">
            <a:latin typeface="Times New Roman" pitchFamily="18" charset="0"/>
            <a:cs typeface="Times New Roman" pitchFamily="18" charset="0"/>
          </a:endParaRPr>
        </a:p>
      </dgm:t>
    </dgm:pt>
    <dgm:pt modelId="{C8615C13-930D-4C76-9A64-94164FA43893}" type="parTrans" cxnId="{14CD4269-AD57-4D6C-B240-0094ACA0CE2A}">
      <dgm:prSet/>
      <dgm:spPr/>
      <dgm:t>
        <a:bodyPr/>
        <a:lstStyle/>
        <a:p>
          <a:endParaRPr lang="en-US"/>
        </a:p>
      </dgm:t>
    </dgm:pt>
    <dgm:pt modelId="{B7840311-3E70-4E14-9745-8EF1379D7958}" type="sibTrans" cxnId="{14CD4269-AD57-4D6C-B240-0094ACA0CE2A}">
      <dgm:prSet/>
      <dgm:spPr/>
      <dgm:t>
        <a:bodyPr/>
        <a:lstStyle/>
        <a:p>
          <a:endParaRPr lang="en-US"/>
        </a:p>
      </dgm:t>
    </dgm:pt>
    <dgm:pt modelId="{ECD6C545-3525-4FD9-BED2-F065716B296B}" type="pres">
      <dgm:prSet presAssocID="{32A098AB-641F-4B50-A00A-DD6F43ABFA13}" presName="diagram" presStyleCnt="0">
        <dgm:presLayoutVars>
          <dgm:dir/>
          <dgm:resizeHandles/>
        </dgm:presLayoutVars>
      </dgm:prSet>
      <dgm:spPr/>
      <dgm:t>
        <a:bodyPr/>
        <a:lstStyle/>
        <a:p>
          <a:endParaRPr lang="en-US"/>
        </a:p>
      </dgm:t>
    </dgm:pt>
    <dgm:pt modelId="{B8CDBDBF-6BFA-4F01-BABA-F7B2122C9E94}" type="pres">
      <dgm:prSet presAssocID="{4D3162E1-556B-478E-AFAF-97E2EFC706B8}" presName="firstNode" presStyleLbl="node1" presStyleIdx="0" presStyleCnt="4" custScaleX="156468" custScaleY="115671" custLinFactY="45925" custLinFactNeighborX="6466" custLinFactNeighborY="100000">
        <dgm:presLayoutVars>
          <dgm:bulletEnabled val="1"/>
        </dgm:presLayoutVars>
      </dgm:prSet>
      <dgm:spPr/>
      <dgm:t>
        <a:bodyPr/>
        <a:lstStyle/>
        <a:p>
          <a:endParaRPr lang="en-US"/>
        </a:p>
      </dgm:t>
    </dgm:pt>
    <dgm:pt modelId="{74485383-83D9-4F49-8683-B7AD9A0312F8}" type="pres">
      <dgm:prSet presAssocID="{32A08033-B3B8-494D-85A7-B23E8004EB25}" presName="sibTrans" presStyleLbl="sibTrans2D1" presStyleIdx="0" presStyleCnt="3" custScaleY="115671" custLinFactNeighborX="-23828" custLinFactNeighborY="25822"/>
      <dgm:spPr/>
      <dgm:t>
        <a:bodyPr/>
        <a:lstStyle/>
        <a:p>
          <a:endParaRPr lang="en-US"/>
        </a:p>
      </dgm:t>
    </dgm:pt>
    <dgm:pt modelId="{2A561F62-DA2A-4980-ACDC-E3DA0F1D17E5}" type="pres">
      <dgm:prSet presAssocID="{8456F43B-8A46-4DFB-8CDA-DB4142721486}" presName="middleNode" presStyleCnt="0"/>
      <dgm:spPr/>
    </dgm:pt>
    <dgm:pt modelId="{5B452CAE-6719-4E41-B7C1-286A23500316}" type="pres">
      <dgm:prSet presAssocID="{8456F43B-8A46-4DFB-8CDA-DB4142721486}" presName="padding" presStyleLbl="node1" presStyleIdx="0" presStyleCnt="4"/>
      <dgm:spPr/>
    </dgm:pt>
    <dgm:pt modelId="{A8EC01D2-B92C-4267-A13C-967015EBFF72}" type="pres">
      <dgm:prSet presAssocID="{8456F43B-8A46-4DFB-8CDA-DB4142721486}" presName="shape" presStyleLbl="node1" presStyleIdx="1" presStyleCnt="4" custScaleX="380384" custScaleY="174118" custLinFactX="200000" custLinFactNeighborX="222480" custLinFactNeighborY="38391">
        <dgm:presLayoutVars>
          <dgm:bulletEnabled val="1"/>
        </dgm:presLayoutVars>
      </dgm:prSet>
      <dgm:spPr/>
      <dgm:t>
        <a:bodyPr/>
        <a:lstStyle/>
        <a:p>
          <a:endParaRPr lang="en-US"/>
        </a:p>
      </dgm:t>
    </dgm:pt>
    <dgm:pt modelId="{B3D9D983-7532-44F1-A0F4-155708C6DEAC}" type="pres">
      <dgm:prSet presAssocID="{9A1AA92F-7E24-494B-B3A2-718B4DA7EBA0}" presName="sibTrans" presStyleLbl="sibTrans2D1" presStyleIdx="1" presStyleCnt="3" custScaleY="115671"/>
      <dgm:spPr/>
      <dgm:t>
        <a:bodyPr/>
        <a:lstStyle/>
        <a:p>
          <a:endParaRPr lang="en-US"/>
        </a:p>
      </dgm:t>
    </dgm:pt>
    <dgm:pt modelId="{0563F161-CC45-4D20-9C6E-957C59290D16}" type="pres">
      <dgm:prSet presAssocID="{E80E8C4A-9D96-4F0E-B1E1-BC63F70814B3}" presName="middleNode" presStyleCnt="0"/>
      <dgm:spPr/>
    </dgm:pt>
    <dgm:pt modelId="{CC04A9E7-A708-41CB-BA87-4B0F90DDF14E}" type="pres">
      <dgm:prSet presAssocID="{E80E8C4A-9D96-4F0E-B1E1-BC63F70814B3}" presName="padding" presStyleLbl="node1" presStyleIdx="1" presStyleCnt="4"/>
      <dgm:spPr/>
    </dgm:pt>
    <dgm:pt modelId="{A269CFD2-D86A-4331-99BA-BF72C9A4AF7E}" type="pres">
      <dgm:prSet presAssocID="{E80E8C4A-9D96-4F0E-B1E1-BC63F70814B3}" presName="shape" presStyleLbl="node1" presStyleIdx="2" presStyleCnt="4" custScaleX="259354" custScaleY="129884" custLinFactX="32250" custLinFactY="-100000" custLinFactNeighborX="100000" custLinFactNeighborY="-119967">
        <dgm:presLayoutVars>
          <dgm:bulletEnabled val="1"/>
        </dgm:presLayoutVars>
      </dgm:prSet>
      <dgm:spPr/>
      <dgm:t>
        <a:bodyPr/>
        <a:lstStyle/>
        <a:p>
          <a:endParaRPr lang="en-US"/>
        </a:p>
      </dgm:t>
    </dgm:pt>
    <dgm:pt modelId="{63C70102-F5D4-4B39-B059-C82F328FA5BF}" type="pres">
      <dgm:prSet presAssocID="{498CC96A-E660-416D-A941-2877C255905A}" presName="sibTrans" presStyleLbl="sibTrans2D1" presStyleIdx="2" presStyleCnt="3" custAng="15913544" custScaleY="115671" custLinFactX="-200000" custLinFactY="98723" custLinFactNeighborX="-283096" custLinFactNeighborY="100000"/>
      <dgm:spPr/>
      <dgm:t>
        <a:bodyPr/>
        <a:lstStyle/>
        <a:p>
          <a:endParaRPr lang="en-US"/>
        </a:p>
      </dgm:t>
    </dgm:pt>
    <dgm:pt modelId="{2097C313-48D1-4C36-A3CD-272F2C49DADA}" type="pres">
      <dgm:prSet presAssocID="{16F99BD0-C801-43D1-9E0E-AAA19B09C354}" presName="lastNode" presStyleLbl="node1" presStyleIdx="3" presStyleCnt="4" custScaleX="276440" custScaleY="122396" custLinFactX="-100000" custLinFactNeighborX="-140342" custLinFactNeighborY="-36252">
        <dgm:presLayoutVars>
          <dgm:bulletEnabled val="1"/>
        </dgm:presLayoutVars>
      </dgm:prSet>
      <dgm:spPr/>
      <dgm:t>
        <a:bodyPr/>
        <a:lstStyle/>
        <a:p>
          <a:endParaRPr lang="en-US"/>
        </a:p>
      </dgm:t>
    </dgm:pt>
  </dgm:ptLst>
  <dgm:cxnLst>
    <dgm:cxn modelId="{E59416D2-EC77-4A93-9206-00B9E784B955}" type="presOf" srcId="{E80E8C4A-9D96-4F0E-B1E1-BC63F70814B3}" destId="{A269CFD2-D86A-4331-99BA-BF72C9A4AF7E}" srcOrd="0" destOrd="0" presId="urn:microsoft.com/office/officeart/2005/8/layout/bProcess2"/>
    <dgm:cxn modelId="{9BA984E8-44F2-4FC8-B666-E86958701875}" type="presOf" srcId="{32A08033-B3B8-494D-85A7-B23E8004EB25}" destId="{74485383-83D9-4F49-8683-B7AD9A0312F8}" srcOrd="0" destOrd="0" presId="urn:microsoft.com/office/officeart/2005/8/layout/bProcess2"/>
    <dgm:cxn modelId="{AE0FFD29-899F-4114-906E-BB75415918F6}" srcId="{32A098AB-641F-4B50-A00A-DD6F43ABFA13}" destId="{4D3162E1-556B-478E-AFAF-97E2EFC706B8}" srcOrd="0" destOrd="0" parTransId="{8FBB2A7D-E608-42F4-9E20-4AEC1928CEAF}" sibTransId="{32A08033-B3B8-494D-85A7-B23E8004EB25}"/>
    <dgm:cxn modelId="{75C787FB-1388-4AF7-B7E4-59FA605B538B}" type="presOf" srcId="{8456F43B-8A46-4DFB-8CDA-DB4142721486}" destId="{A8EC01D2-B92C-4267-A13C-967015EBFF72}" srcOrd="0" destOrd="0" presId="urn:microsoft.com/office/officeart/2005/8/layout/bProcess2"/>
    <dgm:cxn modelId="{5CCA19A8-BF7C-40A8-8164-DC35C074FEB6}" type="presOf" srcId="{9A1AA92F-7E24-494B-B3A2-718B4DA7EBA0}" destId="{B3D9D983-7532-44F1-A0F4-155708C6DEAC}" srcOrd="0" destOrd="0" presId="urn:microsoft.com/office/officeart/2005/8/layout/bProcess2"/>
    <dgm:cxn modelId="{665F20DB-3866-4CC4-AF4C-54AE3F3BFB48}" type="presOf" srcId="{4D3162E1-556B-478E-AFAF-97E2EFC706B8}" destId="{B8CDBDBF-6BFA-4F01-BABA-F7B2122C9E94}" srcOrd="0" destOrd="0" presId="urn:microsoft.com/office/officeart/2005/8/layout/bProcess2"/>
    <dgm:cxn modelId="{1ACB5261-6B50-4890-AB3F-5FA70775E708}" type="presOf" srcId="{32A098AB-641F-4B50-A00A-DD6F43ABFA13}" destId="{ECD6C545-3525-4FD9-BED2-F065716B296B}" srcOrd="0" destOrd="0" presId="urn:microsoft.com/office/officeart/2005/8/layout/bProcess2"/>
    <dgm:cxn modelId="{478182D2-799D-4D33-AEB4-4015C4A97B01}" srcId="{32A098AB-641F-4B50-A00A-DD6F43ABFA13}" destId="{8456F43B-8A46-4DFB-8CDA-DB4142721486}" srcOrd="1" destOrd="0" parTransId="{74B52B66-C04F-4070-BCD7-3837B5D16C34}" sibTransId="{9A1AA92F-7E24-494B-B3A2-718B4DA7EBA0}"/>
    <dgm:cxn modelId="{14CD4269-AD57-4D6C-B240-0094ACA0CE2A}" srcId="{32A098AB-641F-4B50-A00A-DD6F43ABFA13}" destId="{16F99BD0-C801-43D1-9E0E-AAA19B09C354}" srcOrd="3" destOrd="0" parTransId="{C8615C13-930D-4C76-9A64-94164FA43893}" sibTransId="{B7840311-3E70-4E14-9745-8EF1379D7958}"/>
    <dgm:cxn modelId="{AAC519E1-75BC-438F-A684-E125FD047375}" type="presOf" srcId="{498CC96A-E660-416D-A941-2877C255905A}" destId="{63C70102-F5D4-4B39-B059-C82F328FA5BF}" srcOrd="0" destOrd="0" presId="urn:microsoft.com/office/officeart/2005/8/layout/bProcess2"/>
    <dgm:cxn modelId="{2A11496C-C06D-4F27-8248-DAB6FACF3DDF}" srcId="{32A098AB-641F-4B50-A00A-DD6F43ABFA13}" destId="{E80E8C4A-9D96-4F0E-B1E1-BC63F70814B3}" srcOrd="2" destOrd="0" parTransId="{981CCB88-F88E-4A0B-81AA-8AA68B994309}" sibTransId="{498CC96A-E660-416D-A941-2877C255905A}"/>
    <dgm:cxn modelId="{FBA66527-1027-4386-B21D-FC00B966CFD3}" type="presOf" srcId="{16F99BD0-C801-43D1-9E0E-AAA19B09C354}" destId="{2097C313-48D1-4C36-A3CD-272F2C49DADA}" srcOrd="0" destOrd="0" presId="urn:microsoft.com/office/officeart/2005/8/layout/bProcess2"/>
    <dgm:cxn modelId="{E86223E7-DEDD-4A05-BA19-D6A0BBD6CF72}" type="presParOf" srcId="{ECD6C545-3525-4FD9-BED2-F065716B296B}" destId="{B8CDBDBF-6BFA-4F01-BABA-F7B2122C9E94}" srcOrd="0" destOrd="0" presId="urn:microsoft.com/office/officeart/2005/8/layout/bProcess2"/>
    <dgm:cxn modelId="{80164A81-053E-4E22-8AAE-D45B2C06E9B0}" type="presParOf" srcId="{ECD6C545-3525-4FD9-BED2-F065716B296B}" destId="{74485383-83D9-4F49-8683-B7AD9A0312F8}" srcOrd="1" destOrd="0" presId="urn:microsoft.com/office/officeart/2005/8/layout/bProcess2"/>
    <dgm:cxn modelId="{CF27A828-3F18-49D5-86BC-77BCB2AD9F85}" type="presParOf" srcId="{ECD6C545-3525-4FD9-BED2-F065716B296B}" destId="{2A561F62-DA2A-4980-ACDC-E3DA0F1D17E5}" srcOrd="2" destOrd="0" presId="urn:microsoft.com/office/officeart/2005/8/layout/bProcess2"/>
    <dgm:cxn modelId="{B1592336-6567-49C2-8137-C07855DC8D7F}" type="presParOf" srcId="{2A561F62-DA2A-4980-ACDC-E3DA0F1D17E5}" destId="{5B452CAE-6719-4E41-B7C1-286A23500316}" srcOrd="0" destOrd="0" presId="urn:microsoft.com/office/officeart/2005/8/layout/bProcess2"/>
    <dgm:cxn modelId="{70CC861D-5BD0-4A78-A80A-5619404341B7}" type="presParOf" srcId="{2A561F62-DA2A-4980-ACDC-E3DA0F1D17E5}" destId="{A8EC01D2-B92C-4267-A13C-967015EBFF72}" srcOrd="1" destOrd="0" presId="urn:microsoft.com/office/officeart/2005/8/layout/bProcess2"/>
    <dgm:cxn modelId="{B9C0C6BD-BCD1-4792-B4B5-6EEF6A1B2A8E}" type="presParOf" srcId="{ECD6C545-3525-4FD9-BED2-F065716B296B}" destId="{B3D9D983-7532-44F1-A0F4-155708C6DEAC}" srcOrd="3" destOrd="0" presId="urn:microsoft.com/office/officeart/2005/8/layout/bProcess2"/>
    <dgm:cxn modelId="{D80C304F-445C-4533-8793-8643B8453B31}" type="presParOf" srcId="{ECD6C545-3525-4FD9-BED2-F065716B296B}" destId="{0563F161-CC45-4D20-9C6E-957C59290D16}" srcOrd="4" destOrd="0" presId="urn:microsoft.com/office/officeart/2005/8/layout/bProcess2"/>
    <dgm:cxn modelId="{CD870BF2-6D84-4987-B80A-D0744C64CB3E}" type="presParOf" srcId="{0563F161-CC45-4D20-9C6E-957C59290D16}" destId="{CC04A9E7-A708-41CB-BA87-4B0F90DDF14E}" srcOrd="0" destOrd="0" presId="urn:microsoft.com/office/officeart/2005/8/layout/bProcess2"/>
    <dgm:cxn modelId="{0E1C9DF5-821E-4214-A510-CDBFC0A69295}" type="presParOf" srcId="{0563F161-CC45-4D20-9C6E-957C59290D16}" destId="{A269CFD2-D86A-4331-99BA-BF72C9A4AF7E}" srcOrd="1" destOrd="0" presId="urn:microsoft.com/office/officeart/2005/8/layout/bProcess2"/>
    <dgm:cxn modelId="{0C1C2A5F-0723-440E-AF92-E18295CBE0EE}" type="presParOf" srcId="{ECD6C545-3525-4FD9-BED2-F065716B296B}" destId="{63C70102-F5D4-4B39-B059-C82F328FA5BF}" srcOrd="5" destOrd="0" presId="urn:microsoft.com/office/officeart/2005/8/layout/bProcess2"/>
    <dgm:cxn modelId="{CCC7E71C-A120-481E-B670-06BE096081C7}" type="presParOf" srcId="{ECD6C545-3525-4FD9-BED2-F065716B296B}" destId="{2097C313-48D1-4C36-A3CD-272F2C49DADA}" srcOrd="6" destOrd="0" presId="urn:microsoft.com/office/officeart/2005/8/layout/b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2F2AFB-5F17-4541-9A97-106C45254AAF}">
      <dsp:nvSpPr>
        <dsp:cNvPr id="0" name=""/>
        <dsp:cNvSpPr/>
      </dsp:nvSpPr>
      <dsp:spPr>
        <a:xfrm>
          <a:off x="0" y="26176"/>
          <a:ext cx="4250154" cy="1570856"/>
        </a:xfrm>
        <a:prstGeom prst="ellipse">
          <a:avLst/>
        </a:prstGeom>
        <a:blipFill rotWithShape="0">
          <a:blip xmlns:r="http://schemas.openxmlformats.org/officeDocument/2006/relationships" r:embed="rId1">
            <a:duotone>
              <a:schemeClr val="accent1">
                <a:hueOff val="0"/>
                <a:satOff val="0"/>
                <a:lumOff val="0"/>
                <a:alphaOff val="0"/>
                <a:shade val="22000"/>
                <a:satMod val="160000"/>
              </a:schemeClr>
              <a:schemeClr val="accent1">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latin typeface="Times New Roman" pitchFamily="18" charset="0"/>
              <a:cs typeface="Times New Roman" pitchFamily="18" charset="0"/>
            </a:rPr>
            <a:t>Records of medical insurance policies of an insurer will be transferred to the TPA once the insurance company has given the business to a TPA.</a:t>
          </a:r>
          <a:endParaRPr lang="en-US" sz="1800" kern="1200" dirty="0">
            <a:latin typeface="Times New Roman" pitchFamily="18" charset="0"/>
            <a:cs typeface="Times New Roman" pitchFamily="18" charset="0"/>
          </a:endParaRPr>
        </a:p>
      </dsp:txBody>
      <dsp:txXfrm>
        <a:off x="622421" y="256223"/>
        <a:ext cx="3005312" cy="1110762"/>
      </dsp:txXfrm>
    </dsp:sp>
    <dsp:sp modelId="{C61255C9-A586-46F5-A51F-FE48A9EA4ADD}">
      <dsp:nvSpPr>
        <dsp:cNvPr id="0" name=""/>
        <dsp:cNvSpPr/>
      </dsp:nvSpPr>
      <dsp:spPr>
        <a:xfrm rot="10319896">
          <a:off x="2058767" y="1666848"/>
          <a:ext cx="394619" cy="153324"/>
        </a:xfrm>
        <a:prstGeom prst="triangle">
          <a:avLst/>
        </a:prstGeom>
        <a:blipFill rotWithShape="0">
          <a:blip xmlns:r="http://schemas.openxmlformats.org/officeDocument/2006/relationships" r:embed="rId1">
            <a:duotone>
              <a:schemeClr val="accent1">
                <a:tint val="60000"/>
                <a:hueOff val="0"/>
                <a:satOff val="0"/>
                <a:lumOff val="0"/>
                <a:alphaOff val="0"/>
                <a:shade val="22000"/>
                <a:satMod val="160000"/>
              </a:schemeClr>
              <a:schemeClr val="accent1">
                <a:tint val="60000"/>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04F940C1-0A43-485C-9D28-2EC2B87BC4AB}">
      <dsp:nvSpPr>
        <dsp:cNvPr id="0" name=""/>
        <dsp:cNvSpPr/>
      </dsp:nvSpPr>
      <dsp:spPr>
        <a:xfrm>
          <a:off x="0" y="1881111"/>
          <a:ext cx="4810246" cy="1845374"/>
        </a:xfrm>
        <a:prstGeom prst="ellipse">
          <a:avLst/>
        </a:prstGeom>
        <a:blipFill rotWithShape="0">
          <a:blip xmlns:r="http://schemas.openxmlformats.org/officeDocument/2006/relationships" r:embed="rId1">
            <a:duotone>
              <a:schemeClr val="accent1">
                <a:hueOff val="0"/>
                <a:satOff val="0"/>
                <a:lumOff val="0"/>
                <a:alphaOff val="0"/>
                <a:shade val="22000"/>
                <a:satMod val="160000"/>
              </a:schemeClr>
              <a:schemeClr val="accent1">
                <a:hueOff val="0"/>
                <a:satOff val="0"/>
                <a:lumOff val="0"/>
                <a:alphaOff val="0"/>
                <a:shade val="45000"/>
                <a:satMod val="100000"/>
              </a:schemeClr>
            </a:duotone>
          </a:blip>
          <a:tile tx="0" ty="0" sx="65000" sy="65000" flip="none" algn="ctr"/>
        </a:blipFill>
        <a:ln>
          <a:solidFill>
            <a:schemeClr val="accent1"/>
          </a:solid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latin typeface="Times New Roman" pitchFamily="18" charset="0"/>
              <a:cs typeface="Times New Roman" pitchFamily="18" charset="0"/>
            </a:rPr>
            <a:t>The TPA will issue identity cards to all policyholders, which they have to show to the hospital authorities before availing any hospitalization services</a:t>
          </a:r>
          <a:endParaRPr lang="en-US" sz="1800" kern="1200" dirty="0">
            <a:latin typeface="Times New Roman" pitchFamily="18" charset="0"/>
            <a:cs typeface="Times New Roman" pitchFamily="18" charset="0"/>
          </a:endParaRPr>
        </a:p>
      </dsp:txBody>
      <dsp:txXfrm>
        <a:off x="704444" y="2151360"/>
        <a:ext cx="3401358" cy="1304876"/>
      </dsp:txXfrm>
    </dsp:sp>
    <dsp:sp modelId="{27501D49-16F6-4140-83C9-1528FF35D3FD}">
      <dsp:nvSpPr>
        <dsp:cNvPr id="0" name=""/>
        <dsp:cNvSpPr/>
      </dsp:nvSpPr>
      <dsp:spPr>
        <a:xfrm rot="11509980">
          <a:off x="1961713" y="3901773"/>
          <a:ext cx="394619" cy="153324"/>
        </a:xfrm>
        <a:prstGeom prst="triangle">
          <a:avLst/>
        </a:prstGeom>
        <a:blipFill rotWithShape="0">
          <a:blip xmlns:r="http://schemas.openxmlformats.org/officeDocument/2006/relationships" r:embed="rId1">
            <a:duotone>
              <a:schemeClr val="accent1">
                <a:tint val="60000"/>
                <a:hueOff val="0"/>
                <a:satOff val="0"/>
                <a:lumOff val="0"/>
                <a:alphaOff val="0"/>
                <a:shade val="22000"/>
                <a:satMod val="160000"/>
              </a:schemeClr>
              <a:schemeClr val="accent1">
                <a:tint val="60000"/>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CE6B5ADD-AB3A-4D61-8462-6A1E38D29CDF}">
      <dsp:nvSpPr>
        <dsp:cNvPr id="0" name=""/>
        <dsp:cNvSpPr/>
      </dsp:nvSpPr>
      <dsp:spPr>
        <a:xfrm>
          <a:off x="86311" y="4223149"/>
          <a:ext cx="3769591" cy="1304415"/>
        </a:xfrm>
        <a:prstGeom prst="ellipse">
          <a:avLst/>
        </a:prstGeom>
        <a:blipFill rotWithShape="0">
          <a:blip xmlns:r="http://schemas.openxmlformats.org/officeDocument/2006/relationships" r:embed="rId1">
            <a:duotone>
              <a:schemeClr val="accent1">
                <a:hueOff val="0"/>
                <a:satOff val="0"/>
                <a:lumOff val="0"/>
                <a:alphaOff val="0"/>
                <a:shade val="22000"/>
                <a:satMod val="160000"/>
              </a:schemeClr>
              <a:schemeClr val="accent1">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latin typeface="Times New Roman" pitchFamily="18" charset="0"/>
              <a:cs typeface="Times New Roman" pitchFamily="18" charset="0"/>
            </a:rPr>
            <a:t>In case of a claim, policy holder has to inform the TPA on a 24-hour toll-free line provided by the latter.</a:t>
          </a:r>
          <a:endParaRPr lang="en-US" sz="1800" kern="1200" dirty="0">
            <a:latin typeface="Times New Roman" pitchFamily="18" charset="0"/>
            <a:cs typeface="Times New Roman" pitchFamily="18" charset="0"/>
          </a:endParaRPr>
        </a:p>
      </dsp:txBody>
      <dsp:txXfrm>
        <a:off x="638355" y="4414176"/>
        <a:ext cx="2665503" cy="922361"/>
      </dsp:txXfrm>
    </dsp:sp>
    <dsp:sp modelId="{4704DB2C-F63F-4327-89A0-F6082FADC302}">
      <dsp:nvSpPr>
        <dsp:cNvPr id="0" name=""/>
        <dsp:cNvSpPr/>
      </dsp:nvSpPr>
      <dsp:spPr>
        <a:xfrm rot="4856816">
          <a:off x="4320037" y="4776037"/>
          <a:ext cx="394619" cy="153324"/>
        </a:xfrm>
        <a:prstGeom prst="triangle">
          <a:avLst/>
        </a:prstGeom>
        <a:blipFill rotWithShape="0">
          <a:blip xmlns:r="http://schemas.openxmlformats.org/officeDocument/2006/relationships" r:embed="rId1">
            <a:duotone>
              <a:schemeClr val="accent1">
                <a:tint val="60000"/>
                <a:hueOff val="0"/>
                <a:satOff val="0"/>
                <a:lumOff val="0"/>
                <a:alphaOff val="0"/>
                <a:shade val="22000"/>
                <a:satMod val="160000"/>
              </a:schemeClr>
              <a:schemeClr val="accent1">
                <a:tint val="60000"/>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7535797F-2656-4321-939C-86A8A5A5398C}">
      <dsp:nvSpPr>
        <dsp:cNvPr id="0" name=""/>
        <dsp:cNvSpPr/>
      </dsp:nvSpPr>
      <dsp:spPr>
        <a:xfrm>
          <a:off x="5377851" y="2984687"/>
          <a:ext cx="3533686" cy="2551555"/>
        </a:xfrm>
        <a:prstGeom prst="ellipse">
          <a:avLst/>
        </a:prstGeom>
        <a:blipFill rotWithShape="0">
          <a:blip xmlns:r="http://schemas.openxmlformats.org/officeDocument/2006/relationships" r:embed="rId1">
            <a:duotone>
              <a:schemeClr val="accent1">
                <a:hueOff val="0"/>
                <a:satOff val="0"/>
                <a:lumOff val="0"/>
                <a:alphaOff val="0"/>
                <a:shade val="22000"/>
                <a:satMod val="160000"/>
              </a:schemeClr>
              <a:schemeClr val="accent1">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latin typeface="Times New Roman" pitchFamily="18" charset="0"/>
              <a:cs typeface="Times New Roman" pitchFamily="18" charset="0"/>
            </a:rPr>
            <a:t>On informing the TPA, policyholder will be directed to a hospital where the TPA has a tied up arrangement (cashless) or join any other hospital of their choice (reimbursement)</a:t>
          </a:r>
          <a:endParaRPr lang="en-US" sz="1800" kern="1200" dirty="0">
            <a:latin typeface="Times New Roman" pitchFamily="18" charset="0"/>
            <a:cs typeface="Times New Roman" pitchFamily="18" charset="0"/>
          </a:endParaRPr>
        </a:p>
      </dsp:txBody>
      <dsp:txXfrm>
        <a:off x="5895347" y="3358354"/>
        <a:ext cx="2498694" cy="1804221"/>
      </dsp:txXfrm>
    </dsp:sp>
    <dsp:sp modelId="{ECB38AB1-1109-4761-8E41-C0B9D66DCCCD}">
      <dsp:nvSpPr>
        <dsp:cNvPr id="0" name=""/>
        <dsp:cNvSpPr/>
      </dsp:nvSpPr>
      <dsp:spPr>
        <a:xfrm rot="20987991">
          <a:off x="6676536" y="2678516"/>
          <a:ext cx="394619" cy="153324"/>
        </a:xfrm>
        <a:prstGeom prst="triangle">
          <a:avLst/>
        </a:prstGeom>
        <a:blipFill rotWithShape="0">
          <a:blip xmlns:r="http://schemas.openxmlformats.org/officeDocument/2006/relationships" r:embed="rId1">
            <a:duotone>
              <a:schemeClr val="accent1">
                <a:tint val="60000"/>
                <a:hueOff val="0"/>
                <a:satOff val="0"/>
                <a:lumOff val="0"/>
                <a:alphaOff val="0"/>
                <a:shade val="22000"/>
                <a:satMod val="160000"/>
              </a:schemeClr>
              <a:schemeClr val="accent1">
                <a:tint val="60000"/>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6C6FD830-AA43-4CBE-A668-8ADB324DEC74}">
      <dsp:nvSpPr>
        <dsp:cNvPr id="0" name=""/>
        <dsp:cNvSpPr/>
      </dsp:nvSpPr>
      <dsp:spPr>
        <a:xfrm>
          <a:off x="5181602" y="0"/>
          <a:ext cx="2849954" cy="2539591"/>
        </a:xfrm>
        <a:prstGeom prst="ellipse">
          <a:avLst/>
        </a:prstGeom>
        <a:blipFill rotWithShape="0">
          <a:blip xmlns:r="http://schemas.openxmlformats.org/officeDocument/2006/relationships" r:embed="rId1">
            <a:duotone>
              <a:schemeClr val="accent1">
                <a:hueOff val="0"/>
                <a:satOff val="0"/>
                <a:lumOff val="0"/>
                <a:alphaOff val="0"/>
                <a:shade val="22000"/>
                <a:satMod val="160000"/>
              </a:schemeClr>
              <a:schemeClr val="accent1">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latin typeface="Times New Roman" pitchFamily="18" charset="0"/>
              <a:cs typeface="Times New Roman" pitchFamily="18" charset="0"/>
            </a:rPr>
            <a:t>TPA issues an authorization letter to the hospital for treatment, and will pay for the treatment.</a:t>
          </a:r>
          <a:endParaRPr lang="en-US" sz="1800" kern="1200" dirty="0">
            <a:latin typeface="Times New Roman" pitchFamily="18" charset="0"/>
            <a:cs typeface="Times New Roman" pitchFamily="18" charset="0"/>
          </a:endParaRPr>
        </a:p>
      </dsp:txBody>
      <dsp:txXfrm>
        <a:off x="5598968" y="371914"/>
        <a:ext cx="2015222" cy="17957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CDBDBF-6BFA-4F01-BABA-F7B2122C9E94}">
      <dsp:nvSpPr>
        <dsp:cNvPr id="0" name=""/>
        <dsp:cNvSpPr/>
      </dsp:nvSpPr>
      <dsp:spPr>
        <a:xfrm>
          <a:off x="738121" y="2453742"/>
          <a:ext cx="2096164" cy="1549617"/>
        </a:xfrm>
        <a:prstGeom prst="ellipse">
          <a:avLst/>
        </a:prstGeom>
        <a:blipFill rotWithShape="0">
          <a:blip xmlns:r="http://schemas.openxmlformats.org/officeDocument/2006/relationships" r:embed="rId1">
            <a:duotone>
              <a:schemeClr val="accent1">
                <a:hueOff val="0"/>
                <a:satOff val="0"/>
                <a:lumOff val="0"/>
                <a:alphaOff val="0"/>
                <a:shade val="22000"/>
                <a:satMod val="160000"/>
              </a:schemeClr>
              <a:schemeClr val="accent1">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latin typeface="Times New Roman" pitchFamily="18" charset="0"/>
              <a:cs typeface="Times New Roman" pitchFamily="18" charset="0"/>
            </a:rPr>
            <a:t>TPA makes the payment to the hospital</a:t>
          </a:r>
          <a:endParaRPr lang="en-US" sz="1800" kern="1200" dirty="0">
            <a:latin typeface="Times New Roman" pitchFamily="18" charset="0"/>
            <a:cs typeface="Times New Roman" pitchFamily="18" charset="0"/>
          </a:endParaRPr>
        </a:p>
      </dsp:txBody>
      <dsp:txXfrm>
        <a:off x="1045097" y="2680678"/>
        <a:ext cx="1482212" cy="1095745"/>
      </dsp:txXfrm>
    </dsp:sp>
    <dsp:sp modelId="{74485383-83D9-4F49-8683-B7AD9A0312F8}">
      <dsp:nvSpPr>
        <dsp:cNvPr id="0" name=""/>
        <dsp:cNvSpPr/>
      </dsp:nvSpPr>
      <dsp:spPr>
        <a:xfrm rot="5780333">
          <a:off x="2941132" y="3258859"/>
          <a:ext cx="542365" cy="526241"/>
        </a:xfrm>
        <a:prstGeom prst="triangle">
          <a:avLst/>
        </a:prstGeom>
        <a:blipFill rotWithShape="0">
          <a:blip xmlns:r="http://schemas.openxmlformats.org/officeDocument/2006/relationships" r:embed="rId1">
            <a:duotone>
              <a:schemeClr val="accent1">
                <a:tint val="60000"/>
                <a:hueOff val="0"/>
                <a:satOff val="0"/>
                <a:lumOff val="0"/>
                <a:alphaOff val="0"/>
                <a:shade val="22000"/>
                <a:satMod val="160000"/>
              </a:schemeClr>
              <a:schemeClr val="accent1">
                <a:tint val="60000"/>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A8EC01D2-B92C-4267-A13C-967015EBFF72}">
      <dsp:nvSpPr>
        <dsp:cNvPr id="0" name=""/>
        <dsp:cNvSpPr/>
      </dsp:nvSpPr>
      <dsp:spPr>
        <a:xfrm>
          <a:off x="3775222" y="2860372"/>
          <a:ext cx="3398975" cy="1555856"/>
        </a:xfrm>
        <a:prstGeom prst="ellipse">
          <a:avLst/>
        </a:prstGeom>
        <a:blipFill rotWithShape="0">
          <a:blip xmlns:r="http://schemas.openxmlformats.org/officeDocument/2006/relationships" r:embed="rId1">
            <a:duotone>
              <a:schemeClr val="accent1">
                <a:hueOff val="0"/>
                <a:satOff val="0"/>
                <a:lumOff val="0"/>
                <a:alphaOff val="0"/>
                <a:shade val="22000"/>
                <a:satMod val="160000"/>
              </a:schemeClr>
              <a:schemeClr val="accent1">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latin typeface="Times New Roman" pitchFamily="18" charset="0"/>
              <a:cs typeface="Times New Roman" pitchFamily="18" charset="0"/>
            </a:rPr>
            <a:t>TPA sends all the documents necessary for consideration of claims, along with bills to the insurer.</a:t>
          </a:r>
          <a:endParaRPr lang="en-US" sz="1800" kern="1200" dirty="0">
            <a:latin typeface="Times New Roman" pitchFamily="18" charset="0"/>
            <a:cs typeface="Times New Roman" pitchFamily="18" charset="0"/>
          </a:endParaRPr>
        </a:p>
      </dsp:txBody>
      <dsp:txXfrm>
        <a:off x="4272990" y="3088222"/>
        <a:ext cx="2403439" cy="1100156"/>
      </dsp:txXfrm>
    </dsp:sp>
    <dsp:sp modelId="{B3D9D983-7532-44F1-A0F4-155708C6DEAC}">
      <dsp:nvSpPr>
        <dsp:cNvPr id="0" name=""/>
        <dsp:cNvSpPr/>
      </dsp:nvSpPr>
      <dsp:spPr>
        <a:xfrm rot="1641918">
          <a:off x="5830370" y="2164080"/>
          <a:ext cx="542365" cy="526241"/>
        </a:xfrm>
        <a:prstGeom prst="triangle">
          <a:avLst/>
        </a:prstGeom>
        <a:blipFill rotWithShape="0">
          <a:blip xmlns:r="http://schemas.openxmlformats.org/officeDocument/2006/relationships" r:embed="rId1">
            <a:duotone>
              <a:schemeClr val="accent1">
                <a:tint val="60000"/>
                <a:hueOff val="0"/>
                <a:satOff val="0"/>
                <a:lumOff val="0"/>
                <a:alphaOff val="0"/>
                <a:shade val="22000"/>
                <a:satMod val="160000"/>
              </a:schemeClr>
              <a:schemeClr val="accent1">
                <a:tint val="60000"/>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A269CFD2-D86A-4331-99BA-BF72C9A4AF7E}">
      <dsp:nvSpPr>
        <dsp:cNvPr id="0" name=""/>
        <dsp:cNvSpPr/>
      </dsp:nvSpPr>
      <dsp:spPr>
        <a:xfrm>
          <a:off x="5454905" y="857497"/>
          <a:ext cx="2317494" cy="1160596"/>
        </a:xfrm>
        <a:prstGeom prst="ellipse">
          <a:avLst/>
        </a:prstGeom>
        <a:blipFill rotWithShape="0">
          <a:blip xmlns:r="http://schemas.openxmlformats.org/officeDocument/2006/relationships" r:embed="rId1">
            <a:duotone>
              <a:schemeClr val="accent1">
                <a:hueOff val="0"/>
                <a:satOff val="0"/>
                <a:lumOff val="0"/>
                <a:alphaOff val="0"/>
                <a:shade val="22000"/>
                <a:satMod val="160000"/>
              </a:schemeClr>
              <a:schemeClr val="accent1">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latin typeface="Times New Roman" pitchFamily="18" charset="0"/>
              <a:cs typeface="Times New Roman" pitchFamily="18" charset="0"/>
            </a:rPr>
            <a:t>Insurer reimburses the TPA </a:t>
          </a:r>
          <a:endParaRPr lang="en-US" sz="1800" kern="1200" dirty="0">
            <a:latin typeface="Times New Roman" pitchFamily="18" charset="0"/>
            <a:cs typeface="Times New Roman" pitchFamily="18" charset="0"/>
          </a:endParaRPr>
        </a:p>
      </dsp:txBody>
      <dsp:txXfrm>
        <a:off x="5794294" y="1027462"/>
        <a:ext cx="1638716" cy="820666"/>
      </dsp:txXfrm>
    </dsp:sp>
    <dsp:sp modelId="{63C70102-F5D4-4B39-B059-C82F328FA5BF}">
      <dsp:nvSpPr>
        <dsp:cNvPr id="0" name=""/>
        <dsp:cNvSpPr/>
      </dsp:nvSpPr>
      <dsp:spPr>
        <a:xfrm rot="10932034">
          <a:off x="2158593" y="1905626"/>
          <a:ext cx="542365" cy="526241"/>
        </a:xfrm>
        <a:prstGeom prst="triangle">
          <a:avLst/>
        </a:prstGeom>
        <a:blipFill rotWithShape="0">
          <a:blip xmlns:r="http://schemas.openxmlformats.org/officeDocument/2006/relationships" r:embed="rId1">
            <a:duotone>
              <a:schemeClr val="accent1">
                <a:tint val="60000"/>
                <a:hueOff val="0"/>
                <a:satOff val="0"/>
                <a:lumOff val="0"/>
                <a:alphaOff val="0"/>
                <a:shade val="22000"/>
                <a:satMod val="160000"/>
              </a:schemeClr>
              <a:schemeClr val="accent1">
                <a:tint val="60000"/>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2097C313-48D1-4C36-A3CD-272F2C49DADA}">
      <dsp:nvSpPr>
        <dsp:cNvPr id="0" name=""/>
        <dsp:cNvSpPr/>
      </dsp:nvSpPr>
      <dsp:spPr>
        <a:xfrm>
          <a:off x="849100" y="139247"/>
          <a:ext cx="3703401" cy="1639710"/>
        </a:xfrm>
        <a:prstGeom prst="ellipse">
          <a:avLst/>
        </a:prstGeom>
        <a:blipFill rotWithShape="0">
          <a:blip xmlns:r="http://schemas.openxmlformats.org/officeDocument/2006/relationships" r:embed="rId1">
            <a:duotone>
              <a:schemeClr val="accent1">
                <a:hueOff val="0"/>
                <a:satOff val="0"/>
                <a:lumOff val="0"/>
                <a:alphaOff val="0"/>
                <a:shade val="22000"/>
                <a:satMod val="160000"/>
              </a:schemeClr>
              <a:schemeClr val="accent1">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latin typeface="Times New Roman" pitchFamily="18" charset="0"/>
              <a:cs typeface="Times New Roman" pitchFamily="18" charset="0"/>
            </a:rPr>
            <a:t>TPA will track the case of the insured at the hospital and at the point of discharge; all the bills will be sent to TPA</a:t>
          </a:r>
          <a:endParaRPr lang="en-US" sz="1800" kern="1200" dirty="0">
            <a:latin typeface="Times New Roman" pitchFamily="18" charset="0"/>
            <a:cs typeface="Times New Roman" pitchFamily="18" charset="0"/>
          </a:endParaRPr>
        </a:p>
      </dsp:txBody>
      <dsp:txXfrm>
        <a:off x="1391451" y="379377"/>
        <a:ext cx="2618699" cy="1159450"/>
      </dsp:txXfrm>
    </dsp:sp>
  </dsp:spTree>
</dsp:drawing>
</file>

<file path=ppt/diagrams/layout1.xml><?xml version="1.0" encoding="utf-8"?>
<dgm:layoutDef xmlns:dgm="http://schemas.openxmlformats.org/drawingml/2006/diagram" xmlns:a="http://schemas.openxmlformats.org/drawingml/2006/main" uniqueId="urn:microsoft.com/office/officeart/2005/8/layout/bProcess2">
  <dgm:title val=""/>
  <dgm:desc val=""/>
  <dgm:catLst>
    <dgm:cat type="process" pri="24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dgm:varLst>
    <dgm:choose name="Name0">
      <dgm:if name="Name1" func="var" arg="dir" op="equ" val="norm">
        <dgm:alg type="snake">
          <dgm:param type="grDir" val="tL"/>
          <dgm:param type="flowDir" val="col"/>
          <dgm:param type="contDir" val="revDir"/>
        </dgm:alg>
      </dgm:if>
      <dgm:else name="Name2">
        <dgm:alg type="snake">
          <dgm:param type="grDir" val="tR"/>
          <dgm:param type="flowDir" val="col"/>
          <dgm:param type="contDir" val="revDir"/>
        </dgm:alg>
      </dgm:else>
    </dgm:choose>
    <dgm:shape xmlns:r="http://schemas.openxmlformats.org/officeDocument/2006/relationships" r:blip="">
      <dgm:adjLst/>
    </dgm:shape>
    <dgm:presOf/>
    <dgm:constrLst>
      <dgm:constr type="w" for="ch" forName="firstNode" refType="w"/>
      <dgm:constr type="w" for="ch" forName="lastNode" refType="w" refFor="ch" refForName="firstNode" op="equ"/>
      <dgm:constr type="w" for="ch" forName="middleNode" refType="w" refFor="ch" refForName="firstNode" op="equ"/>
      <dgm:constr type="h" for="ch" ptType="sibTrans" refType="w" refFor="ch" refForName="middleNode" op="equ" fact="0.35"/>
      <dgm:constr type="sp" refType="w" refFor="ch" refForName="middleNode" fact="0.5"/>
      <dgm:constr type="connDist" for="des" ptType="sibTrans" op="equ"/>
      <dgm:constr type="primFontSz" for="ch" forName="firstNode" val="65"/>
      <dgm:constr type="primFontSz" for="ch" forName="lastNode" refType="primFontSz" refFor="ch" refForName="firstNode" op="equ"/>
      <dgm:constr type="primFontSz" for="des" forName="shape" val="65"/>
      <dgm:constr type="primFontSz" for="des" forName="shape" refType="primFontSz" refFor="ch" refForName="firstNode" op="lte"/>
      <dgm:constr type="primFontSz" for="des" forName="shape" refType="primFontSz" refFor="ch" refForName="lastNode" op="lte"/>
    </dgm:constrLst>
    <dgm:ruleLst/>
    <dgm:forEach name="Name3" axis="ch" ptType="node">
      <dgm:choose name="Name4">
        <dgm:if name="Name5" axis="self" ptType="node" func="pos" op="equ" val="1">
          <dgm:layoutNode name="fir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if name="Name6" axis="self" ptType="node" func="revPos" op="equ" val="1">
          <dgm:layoutNode name="la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7">
          <dgm:layoutNode name="middleNode">
            <dgm:alg type="composite"/>
            <dgm:shape xmlns:r="http://schemas.openxmlformats.org/officeDocument/2006/relationships" r:blip="">
              <dgm:adjLst/>
            </dgm:shape>
            <dgm:presOf/>
            <dgm:constrLst>
              <dgm:constr type="h" refType="w"/>
              <dgm:constr type="w" for="ch" forName="padding" refType="w"/>
              <dgm:constr type="h" for="ch" forName="padding" refType="h"/>
              <dgm:constr type="w" for="ch" forName="shape" refType="w" fact="0.667"/>
              <dgm:constr type="h" for="ch" forName="shape" refType="h" fact="0.667"/>
              <dgm:constr type="ctrX" for="ch" forName="shape" refType="w" fact="0.5"/>
              <dgm:constr type="ctrY" for="ch" forName="shape" refType="h" fact="0.5"/>
            </dgm:constrLst>
            <dgm:ruleLst/>
            <dgm:layoutNode name="padding">
              <dgm:alg type="sp"/>
              <dgm:shape xmlns:r="http://schemas.openxmlformats.org/officeDocument/2006/relationships" type="ellipse" r:blip="" hideGeom="1">
                <dgm:adjLst/>
              </dgm:shape>
              <dgm:presOf/>
              <dgm:constrLst/>
              <dgm:ruleLst/>
            </dgm:layoutNode>
            <dgm:layoutNode name="shap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else>
      </dgm:choose>
      <dgm:forEach name="Name8" axis="followSib" ptType="sibTrans" cnt="1">
        <dgm:layoutNode name="sibTrans">
          <dgm:choose name="Name9">
            <dgm:if name="Name10" func="var" arg="dir" op="equ" val="norm">
              <dgm:choose name="Name11">
                <dgm:if name="Name12" axis="self" ptType="sibTrans" func="pos" op="equ" val="1">
                  <dgm:alg type="conn">
                    <dgm:param type="begPts" val="auto"/>
                    <dgm:param type="endPts" val="auto"/>
                    <dgm:param type="srcNode" val="firstNode"/>
                    <dgm:param type="dstNode" val="shape"/>
                  </dgm:alg>
                </dgm:if>
                <dgm:if name="Name13" axis="self" ptType="sibTrans" func="revPos" op="equ" val="1">
                  <dgm:alg type="conn">
                    <dgm:param type="begPts" val="auto"/>
                    <dgm:param type="endPts" val="auto"/>
                    <dgm:param type="srcNode" val="shape"/>
                    <dgm:param type="dstNode" val="lastNode"/>
                  </dgm:alg>
                </dgm:if>
                <dgm:else name="Name14">
                  <dgm:alg type="conn">
                    <dgm:param type="begPts" val="auto"/>
                    <dgm:param type="endPts" val="auto"/>
                    <dgm:param type="srcNode" val="shape"/>
                    <dgm:param type="dstNode" val="shape"/>
                  </dgm:alg>
                </dgm:else>
              </dgm:choose>
            </dgm:if>
            <dgm:else name="Name15">
              <dgm:choose name="Name16">
                <dgm:if name="Name17" axis="self" ptType="sibTrans" func="pos" op="equ" val="1">
                  <dgm:alg type="conn">
                    <dgm:param type="begPts" val="auto"/>
                    <dgm:param type="endPts" val="auto"/>
                    <dgm:param type="srcNode" val="firstNode"/>
                    <dgm:param type="dstNode" val="shape"/>
                  </dgm:alg>
                </dgm:if>
                <dgm:if name="Name18" axis="self" ptType="sibTrans" func="revPos" op="equ" val="1">
                  <dgm:alg type="conn">
                    <dgm:param type="begPts" val="auto"/>
                    <dgm:param type="endPts" val="auto"/>
                    <dgm:param type="srcNode" val="shape"/>
                    <dgm:param type="dstNode" val="lastNode"/>
                  </dgm:alg>
                </dgm:if>
                <dgm:else name="Name19">
                  <dgm:alg type="conn">
                    <dgm:param type="begPts" val="auto"/>
                    <dgm:param type="endPts" val="auto"/>
                    <dgm:param type="srcNode" val="shape"/>
                    <dgm:param type="dstNode" val="shape"/>
                  </dgm:alg>
                </dgm:else>
              </dgm:choose>
            </dgm:else>
          </dgm:choose>
          <dgm:shape xmlns:r="http://schemas.openxmlformats.org/officeDocument/2006/relationships" rot="90" type="triangle" r:blip="">
            <dgm:adjLst/>
          </dgm:shape>
          <dgm:presOf axis="self"/>
          <dgm:constrLst>
            <dgm:constr type="w" refType="h"/>
            <dgm:constr type="connDist"/>
            <dgm:constr type="begPad" refType="connDist" fact="0.25"/>
            <dgm:constr type="endPad" refType="connDist" fact="0.22"/>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2">
  <dgm:title val=""/>
  <dgm:desc val=""/>
  <dgm:catLst>
    <dgm:cat type="process" pri="24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dgm:varLst>
    <dgm:choose name="Name0">
      <dgm:if name="Name1" func="var" arg="dir" op="equ" val="norm">
        <dgm:alg type="snake">
          <dgm:param type="grDir" val="tL"/>
          <dgm:param type="flowDir" val="col"/>
          <dgm:param type="contDir" val="revDir"/>
        </dgm:alg>
      </dgm:if>
      <dgm:else name="Name2">
        <dgm:alg type="snake">
          <dgm:param type="grDir" val="tR"/>
          <dgm:param type="flowDir" val="col"/>
          <dgm:param type="contDir" val="revDir"/>
        </dgm:alg>
      </dgm:else>
    </dgm:choose>
    <dgm:shape xmlns:r="http://schemas.openxmlformats.org/officeDocument/2006/relationships" r:blip="">
      <dgm:adjLst/>
    </dgm:shape>
    <dgm:presOf/>
    <dgm:constrLst>
      <dgm:constr type="w" for="ch" forName="firstNode" refType="w"/>
      <dgm:constr type="w" for="ch" forName="lastNode" refType="w" refFor="ch" refForName="firstNode" op="equ"/>
      <dgm:constr type="w" for="ch" forName="middleNode" refType="w" refFor="ch" refForName="firstNode" op="equ"/>
      <dgm:constr type="h" for="ch" ptType="sibTrans" refType="w" refFor="ch" refForName="middleNode" op="equ" fact="0.35"/>
      <dgm:constr type="sp" refType="w" refFor="ch" refForName="middleNode" fact="0.5"/>
      <dgm:constr type="connDist" for="des" ptType="sibTrans" op="equ"/>
      <dgm:constr type="primFontSz" for="ch" forName="firstNode" val="65"/>
      <dgm:constr type="primFontSz" for="ch" forName="lastNode" refType="primFontSz" refFor="ch" refForName="firstNode" op="equ"/>
      <dgm:constr type="primFontSz" for="des" forName="shape" val="65"/>
      <dgm:constr type="primFontSz" for="des" forName="shape" refType="primFontSz" refFor="ch" refForName="firstNode" op="lte"/>
      <dgm:constr type="primFontSz" for="des" forName="shape" refType="primFontSz" refFor="ch" refForName="lastNode" op="lte"/>
    </dgm:constrLst>
    <dgm:ruleLst/>
    <dgm:forEach name="Name3" axis="ch" ptType="node">
      <dgm:choose name="Name4">
        <dgm:if name="Name5" axis="self" ptType="node" func="pos" op="equ" val="1">
          <dgm:layoutNode name="fir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if name="Name6" axis="self" ptType="node" func="revPos" op="equ" val="1">
          <dgm:layoutNode name="la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7">
          <dgm:layoutNode name="middleNode">
            <dgm:alg type="composite"/>
            <dgm:shape xmlns:r="http://schemas.openxmlformats.org/officeDocument/2006/relationships" r:blip="">
              <dgm:adjLst/>
            </dgm:shape>
            <dgm:presOf/>
            <dgm:constrLst>
              <dgm:constr type="h" refType="w"/>
              <dgm:constr type="w" for="ch" forName="padding" refType="w"/>
              <dgm:constr type="h" for="ch" forName="padding" refType="h"/>
              <dgm:constr type="w" for="ch" forName="shape" refType="w" fact="0.667"/>
              <dgm:constr type="h" for="ch" forName="shape" refType="h" fact="0.667"/>
              <dgm:constr type="ctrX" for="ch" forName="shape" refType="w" fact="0.5"/>
              <dgm:constr type="ctrY" for="ch" forName="shape" refType="h" fact="0.5"/>
            </dgm:constrLst>
            <dgm:ruleLst/>
            <dgm:layoutNode name="padding">
              <dgm:alg type="sp"/>
              <dgm:shape xmlns:r="http://schemas.openxmlformats.org/officeDocument/2006/relationships" type="ellipse" r:blip="" hideGeom="1">
                <dgm:adjLst/>
              </dgm:shape>
              <dgm:presOf/>
              <dgm:constrLst/>
              <dgm:ruleLst/>
            </dgm:layoutNode>
            <dgm:layoutNode name="shap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else>
      </dgm:choose>
      <dgm:forEach name="Name8" axis="followSib" ptType="sibTrans" cnt="1">
        <dgm:layoutNode name="sibTrans">
          <dgm:choose name="Name9">
            <dgm:if name="Name10" func="var" arg="dir" op="equ" val="norm">
              <dgm:choose name="Name11">
                <dgm:if name="Name12" axis="self" ptType="sibTrans" func="pos" op="equ" val="1">
                  <dgm:alg type="conn">
                    <dgm:param type="begPts" val="auto"/>
                    <dgm:param type="endPts" val="auto"/>
                    <dgm:param type="srcNode" val="firstNode"/>
                    <dgm:param type="dstNode" val="shape"/>
                  </dgm:alg>
                </dgm:if>
                <dgm:if name="Name13" axis="self" ptType="sibTrans" func="revPos" op="equ" val="1">
                  <dgm:alg type="conn">
                    <dgm:param type="begPts" val="auto"/>
                    <dgm:param type="endPts" val="auto"/>
                    <dgm:param type="srcNode" val="shape"/>
                    <dgm:param type="dstNode" val="lastNode"/>
                  </dgm:alg>
                </dgm:if>
                <dgm:else name="Name14">
                  <dgm:alg type="conn">
                    <dgm:param type="begPts" val="auto"/>
                    <dgm:param type="endPts" val="auto"/>
                    <dgm:param type="srcNode" val="shape"/>
                    <dgm:param type="dstNode" val="shape"/>
                  </dgm:alg>
                </dgm:else>
              </dgm:choose>
            </dgm:if>
            <dgm:else name="Name15">
              <dgm:choose name="Name16">
                <dgm:if name="Name17" axis="self" ptType="sibTrans" func="pos" op="equ" val="1">
                  <dgm:alg type="conn">
                    <dgm:param type="begPts" val="auto"/>
                    <dgm:param type="endPts" val="auto"/>
                    <dgm:param type="srcNode" val="firstNode"/>
                    <dgm:param type="dstNode" val="shape"/>
                  </dgm:alg>
                </dgm:if>
                <dgm:if name="Name18" axis="self" ptType="sibTrans" func="revPos" op="equ" val="1">
                  <dgm:alg type="conn">
                    <dgm:param type="begPts" val="auto"/>
                    <dgm:param type="endPts" val="auto"/>
                    <dgm:param type="srcNode" val="shape"/>
                    <dgm:param type="dstNode" val="lastNode"/>
                  </dgm:alg>
                </dgm:if>
                <dgm:else name="Name19">
                  <dgm:alg type="conn">
                    <dgm:param type="begPts" val="auto"/>
                    <dgm:param type="endPts" val="auto"/>
                    <dgm:param type="srcNode" val="shape"/>
                    <dgm:param type="dstNode" val="shape"/>
                  </dgm:alg>
                </dgm:else>
              </dgm:choose>
            </dgm:else>
          </dgm:choose>
          <dgm:shape xmlns:r="http://schemas.openxmlformats.org/officeDocument/2006/relationships" rot="90" type="triangle" r:blip="">
            <dgm:adjLst/>
          </dgm:shape>
          <dgm:presOf axis="self"/>
          <dgm:constrLst>
            <dgm:constr type="w" refType="h"/>
            <dgm:constr type="connDist"/>
            <dgm:constr type="begPad" refType="connDist" fact="0.25"/>
            <dgm:constr type="endPad" refType="connDist" fact="0.22"/>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DD9B983-AF5B-4672-8E7B-EE9A7AE15923}" type="datetimeFigureOut">
              <a:rPr lang="en-US" smtClean="0"/>
              <a:pPr/>
              <a:t>10/5/2015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C40B3A4-3567-428A-8917-7C7800C14D22}" type="slidenum">
              <a:rPr lang="en-US" smtClean="0"/>
              <a:pPr/>
              <a:t>‹#›</a:t>
            </a:fld>
            <a:endParaRPr lang="en-US"/>
          </a:p>
        </p:txBody>
      </p:sp>
    </p:spTree>
    <p:extLst>
      <p:ext uri="{BB962C8B-B14F-4D97-AF65-F5344CB8AC3E}">
        <p14:creationId xmlns:p14="http://schemas.microsoft.com/office/powerpoint/2010/main" val="11009857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C40B3A4-3567-428A-8917-7C7800C14D22}" type="slidenum">
              <a:rPr lang="en-US" smtClean="0"/>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C4FE6FAC-574E-41D0-A7ED-E042A6F64A98}" type="datetimeFigureOut">
              <a:rPr lang="en-US" smtClean="0"/>
              <a:pPr/>
              <a:t>10/5/2015</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781A0674-B365-49F6-880E-C9CFEF041A95}"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4FE6FAC-574E-41D0-A7ED-E042A6F64A98}" type="datetimeFigureOut">
              <a:rPr lang="en-US" smtClean="0"/>
              <a:pPr/>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1A0674-B365-49F6-880E-C9CFEF041A95}"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4FE6FAC-574E-41D0-A7ED-E042A6F64A98}" type="datetimeFigureOut">
              <a:rPr lang="en-US" smtClean="0"/>
              <a:pPr/>
              <a:t>10/5/2015</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781A0674-B365-49F6-880E-C9CFEF041A95}"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4FE6FAC-574E-41D0-A7ED-E042A6F64A98}" type="datetimeFigureOut">
              <a:rPr lang="en-US" smtClean="0"/>
              <a:pPr/>
              <a:t>10/5/2015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1A0674-B365-49F6-880E-C9CFEF041A95}"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C4FE6FAC-574E-41D0-A7ED-E042A6F64A98}" type="datetimeFigureOut">
              <a:rPr lang="en-US" smtClean="0"/>
              <a:pPr/>
              <a:t>10/5/2015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1A0674-B365-49F6-880E-C9CFEF041A95}"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4FE6FAC-574E-41D0-A7ED-E042A6F64A98}" type="datetimeFigureOut">
              <a:rPr lang="en-US" smtClean="0"/>
              <a:pPr/>
              <a:t>10/5/2015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1A0674-B365-49F6-880E-C9CFEF041A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FE6FAC-574E-41D0-A7ED-E042A6F64A98}" type="datetimeFigureOut">
              <a:rPr lang="en-US" smtClean="0"/>
              <a:pPr/>
              <a:t>10/5/2015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1A0674-B365-49F6-880E-C9CFEF041A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4FE6FAC-574E-41D0-A7ED-E042A6F64A98}" type="datetimeFigureOut">
              <a:rPr lang="en-US" smtClean="0"/>
              <a:pPr/>
              <a:t>10/5/2015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1A0674-B365-49F6-880E-C9CFEF041A95}"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4FE6FAC-574E-41D0-A7ED-E042A6F64A98}" type="datetimeFigureOut">
              <a:rPr lang="en-US" smtClean="0"/>
              <a:pPr/>
              <a:t>10/5/2015</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781A0674-B365-49F6-880E-C9CFEF041A95}"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4FE6FAC-574E-41D0-A7ED-E042A6F64A98}" type="datetimeFigureOut">
              <a:rPr lang="en-US" smtClean="0"/>
              <a:pPr/>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1A0674-B365-49F6-880E-C9CFEF041A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4FE6FAC-574E-41D0-A7ED-E042A6F64A98}" type="datetimeFigureOut">
              <a:rPr lang="en-US" smtClean="0"/>
              <a:pPr/>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1A0674-B365-49F6-880E-C9CFEF041A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C4FE6FAC-574E-41D0-A7ED-E042A6F64A98}" type="datetimeFigureOut">
              <a:rPr lang="en-US" smtClean="0"/>
              <a:pPr/>
              <a:t>10/5/2015</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781A0674-B365-49F6-880E-C9CFEF041A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371600"/>
            <a:ext cx="9144000" cy="1752600"/>
          </a:xfrm>
          <a:solidFill>
            <a:schemeClr val="accent5">
              <a:lumMod val="60000"/>
              <a:lumOff val="40000"/>
            </a:schemeClr>
          </a:solidFill>
        </p:spPr>
        <p:txBody>
          <a:bodyPr>
            <a:normAutofit/>
          </a:bodyPr>
          <a:lstStyle/>
          <a:p>
            <a:r>
              <a:rPr lang="en-US"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HEALTH INSURANCE AND THIRD PARTY ADMINISTRATORS IN INDIA:</a:t>
            </a:r>
          </a:p>
          <a:p>
            <a:r>
              <a:rPr lang="en-US"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AWARENESS AND PERCEPTION OF POLICY HOLDERS </a:t>
            </a:r>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 name="TextBox 4"/>
          <p:cNvSpPr txBox="1"/>
          <p:nvPr/>
        </p:nvSpPr>
        <p:spPr>
          <a:xfrm>
            <a:off x="1295400" y="4495800"/>
            <a:ext cx="6781800" cy="1938992"/>
          </a:xfrm>
          <a:prstGeom prst="rect">
            <a:avLst/>
          </a:prstGeom>
          <a:solidFill>
            <a:schemeClr val="accent5">
              <a:lumMod val="20000"/>
              <a:lumOff val="80000"/>
            </a:schemeClr>
          </a:solidFill>
        </p:spPr>
        <p:txBody>
          <a:bodyPr wrap="square" rtlCol="0">
            <a:spAutoFit/>
          </a:bodyPr>
          <a:lstStyle/>
          <a:p>
            <a:r>
              <a:rPr lang="en-US" sz="2400" b="1" u="sng" dirty="0" smtClean="0">
                <a:effectLst>
                  <a:outerShdw blurRad="38100" dist="38100" dir="2700000" algn="tl">
                    <a:srgbClr val="000000">
                      <a:alpha val="43137"/>
                    </a:srgbClr>
                  </a:outerShdw>
                </a:effectLst>
                <a:latin typeface="Andalus" pitchFamily="18" charset="-78"/>
                <a:cs typeface="Andalus" pitchFamily="18" charset="-78"/>
              </a:rPr>
              <a:t>COMPILED AND COLLATED BY: </a:t>
            </a:r>
          </a:p>
          <a:p>
            <a:r>
              <a:rPr lang="en-US" sz="2400" b="1" dirty="0" smtClean="0">
                <a:effectLst>
                  <a:outerShdw blurRad="38100" dist="38100" dir="2700000" algn="tl">
                    <a:srgbClr val="000000">
                      <a:alpha val="43137"/>
                    </a:srgbClr>
                  </a:outerShdw>
                </a:effectLst>
                <a:latin typeface="Andalus" pitchFamily="18" charset="-78"/>
                <a:cs typeface="Andalus" pitchFamily="18" charset="-78"/>
              </a:rPr>
              <a:t>DR. PRABHJOT KAUR DILAWARI</a:t>
            </a:r>
          </a:p>
          <a:p>
            <a:r>
              <a:rPr lang="en-US" sz="2400" b="1" dirty="0" smtClean="0">
                <a:effectLst>
                  <a:outerShdw blurRad="38100" dist="38100" dir="2700000" algn="tl">
                    <a:srgbClr val="000000">
                      <a:alpha val="43137"/>
                    </a:srgbClr>
                  </a:outerShdw>
                </a:effectLst>
                <a:latin typeface="Andalus" pitchFamily="18" charset="-78"/>
                <a:cs typeface="Andalus" pitchFamily="18" charset="-78"/>
              </a:rPr>
              <a:t>BDS., MHA. </a:t>
            </a:r>
          </a:p>
          <a:p>
            <a:r>
              <a:rPr lang="en-US" sz="2400" b="1" dirty="0" smtClean="0">
                <a:effectLst>
                  <a:outerShdw blurRad="38100" dist="38100" dir="2700000" algn="tl">
                    <a:srgbClr val="000000">
                      <a:alpha val="43137"/>
                    </a:srgbClr>
                  </a:outerShdw>
                </a:effectLst>
                <a:latin typeface="Andalus" pitchFamily="18" charset="-78"/>
                <a:cs typeface="Andalus" pitchFamily="18" charset="-78"/>
              </a:rPr>
              <a:t>ASSISTANT PROFESSOR</a:t>
            </a:r>
          </a:p>
          <a:p>
            <a:r>
              <a:rPr lang="en-US" sz="2400" b="1" dirty="0" smtClean="0">
                <a:effectLst>
                  <a:outerShdw blurRad="38100" dist="38100" dir="2700000" algn="tl">
                    <a:srgbClr val="000000">
                      <a:alpha val="43137"/>
                    </a:srgbClr>
                  </a:outerShdw>
                </a:effectLst>
                <a:latin typeface="Andalus" pitchFamily="18" charset="-78"/>
                <a:cs typeface="Andalus" pitchFamily="18" charset="-78"/>
              </a:rPr>
              <a:t>GURU NANAK DEV UNIVERSITY, AMRITSAR</a:t>
            </a:r>
            <a:endParaRPr lang="en-US" sz="2400" b="1" dirty="0">
              <a:effectLst>
                <a:outerShdw blurRad="38100" dist="38100" dir="2700000" algn="tl">
                  <a:srgbClr val="000000">
                    <a:alpha val="43137"/>
                  </a:srgbClr>
                </a:outerShdw>
              </a:effectLst>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4572000" cy="655638"/>
          </a:xfrm>
        </p:spPr>
        <p:txBody>
          <a:bodyPr>
            <a:normAutofit/>
            <a:scene3d>
              <a:camera prst="orthographicFront"/>
              <a:lightRig rig="glow" dir="tl">
                <a:rot lat="0" lon="0" rev="5400000"/>
              </a:lightRig>
            </a:scene3d>
            <a:sp3d contourW="12700">
              <a:bevelT w="25400" h="25400"/>
              <a:contourClr>
                <a:schemeClr val="accent6">
                  <a:shade val="73000"/>
                </a:schemeClr>
              </a:contourClr>
            </a:sp3d>
          </a:bodyPr>
          <a:lstStyle/>
          <a:p>
            <a:r>
              <a:rPr lang="en-US"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Times New Roman" pitchFamily="18" charset="0"/>
                <a:cs typeface="Times New Roman" pitchFamily="18" charset="0"/>
              </a:rPr>
              <a:t>INTRODUCTION </a:t>
            </a:r>
            <a:endParaRPr lang="en-US" sz="3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Times New Roman" pitchFamily="18" charset="0"/>
              <a:cs typeface="Times New Roman" pitchFamily="18" charset="0"/>
            </a:endParaRPr>
          </a:p>
        </p:txBody>
      </p:sp>
      <p:sp>
        <p:nvSpPr>
          <p:cNvPr id="3" name="Content Placeholder 2"/>
          <p:cNvSpPr>
            <a:spLocks noGrp="1"/>
          </p:cNvSpPr>
          <p:nvPr>
            <p:ph sz="quarter" idx="1"/>
          </p:nvPr>
        </p:nvSpPr>
        <p:spPr>
          <a:xfrm>
            <a:off x="228600" y="762000"/>
            <a:ext cx="8915400" cy="5715000"/>
          </a:xfrm>
          <a:prstGeom prst="doubleWave">
            <a:avLst/>
          </a:prstGeom>
          <a:blipFill>
            <a:blip r:embed="rId2"/>
            <a:tile tx="0" ty="0" sx="100000" sy="100000" flip="none" algn="tl"/>
          </a:blipFill>
          <a:effectLst>
            <a:softEdge rad="317500"/>
          </a:effectLst>
        </p:spPr>
        <p:txBody>
          <a:bodyPr>
            <a:noAutofit/>
          </a:bodyPr>
          <a:lstStyle/>
          <a:p>
            <a:r>
              <a:rPr lang="en-US" sz="2400" b="1" dirty="0" smtClean="0">
                <a:latin typeface="Times New Roman" pitchFamily="18" charset="0"/>
                <a:cs typeface="Times New Roman" pitchFamily="18" charset="0"/>
              </a:rPr>
              <a:t>The </a:t>
            </a:r>
            <a:r>
              <a:rPr lang="en-US" sz="2400" b="1" i="1" dirty="0" smtClean="0">
                <a:latin typeface="Times New Roman" pitchFamily="18" charset="0"/>
                <a:cs typeface="Times New Roman" pitchFamily="18" charset="0"/>
              </a:rPr>
              <a:t>ILO </a:t>
            </a:r>
            <a:r>
              <a:rPr lang="en-US" sz="2400" b="1" dirty="0" smtClean="0">
                <a:latin typeface="Times New Roman" pitchFamily="18" charset="0"/>
                <a:cs typeface="Times New Roman" pitchFamily="18" charset="0"/>
              </a:rPr>
              <a:t>defines</a:t>
            </a:r>
            <a:r>
              <a:rPr lang="en-US" sz="2400" b="1" i="1" dirty="0" smtClean="0">
                <a:latin typeface="Times New Roman" pitchFamily="18" charset="0"/>
                <a:cs typeface="Times New Roman" pitchFamily="18" charset="0"/>
              </a:rPr>
              <a:t> Health Insurance </a:t>
            </a:r>
            <a:r>
              <a:rPr lang="en-US" sz="2400" b="1" dirty="0" smtClean="0">
                <a:latin typeface="Times New Roman" pitchFamily="18" charset="0"/>
                <a:cs typeface="Times New Roman" pitchFamily="18" charset="0"/>
              </a:rPr>
              <a:t>as “the reduction or elimination of the uncertain risk of loss for the individual or household by combining a larger number of similarly exposed individuals or households who are included in a common fund that makes good the loss caused to any one member” (ILO, 1996).  </a:t>
            </a:r>
          </a:p>
          <a:p>
            <a:pPr>
              <a:buNone/>
            </a:pPr>
            <a:endParaRPr lang="en-US" sz="2400" b="1" dirty="0" smtClean="0">
              <a:latin typeface="Times New Roman" pitchFamily="18" charset="0"/>
              <a:cs typeface="Times New Roman" pitchFamily="18" charset="0"/>
            </a:endParaRPr>
          </a:p>
          <a:p>
            <a:r>
              <a:rPr lang="en-IN" sz="2400" b="1" dirty="0" smtClean="0">
                <a:latin typeface="Times New Roman" pitchFamily="18" charset="0"/>
                <a:cs typeface="Times New Roman" pitchFamily="18" charset="0"/>
              </a:rPr>
              <a:t>Third party administrators was introduced through the notification on </a:t>
            </a:r>
            <a:r>
              <a:rPr lang="en-IN" sz="2400" b="1" i="1" dirty="0" smtClean="0">
                <a:latin typeface="Times New Roman" pitchFamily="18" charset="0"/>
                <a:cs typeface="Times New Roman" pitchFamily="18" charset="0"/>
              </a:rPr>
              <a:t>TPA Health Services Regulation 2001 </a:t>
            </a:r>
            <a:r>
              <a:rPr lang="en-IN" sz="2400" b="1" dirty="0" smtClean="0">
                <a:latin typeface="Times New Roman" pitchFamily="18" charset="0"/>
                <a:cs typeface="Times New Roman" pitchFamily="18" charset="0"/>
              </a:rPr>
              <a:t>by </a:t>
            </a:r>
            <a:r>
              <a:rPr lang="en-IN" sz="2400" b="1" i="1" dirty="0" smtClean="0">
                <a:latin typeface="Times New Roman" pitchFamily="18" charset="0"/>
                <a:cs typeface="Times New Roman" pitchFamily="18" charset="0"/>
              </a:rPr>
              <a:t>IRDA (</a:t>
            </a:r>
            <a:r>
              <a:rPr lang="en-US" sz="2400" b="1" i="1" dirty="0" smtClean="0">
                <a:latin typeface="Times New Roman" pitchFamily="18" charset="0"/>
                <a:cs typeface="Times New Roman" pitchFamily="18" charset="0"/>
              </a:rPr>
              <a:t>Insurance Regulatory and Development Authority of India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C:\Users\Indeepp\Desktop\HMIS\index.jpg"/>
          <p:cNvPicPr>
            <a:picLocks noChangeAspect="1" noChangeArrowheads="1"/>
          </p:cNvPicPr>
          <p:nvPr/>
        </p:nvPicPr>
        <p:blipFill>
          <a:blip r:embed="rId2"/>
          <a:srcRect/>
          <a:stretch>
            <a:fillRect/>
          </a:stretch>
        </p:blipFill>
        <p:spPr bwMode="auto">
          <a:xfrm>
            <a:off x="1295400" y="457199"/>
            <a:ext cx="5943600" cy="6131859"/>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458200" cy="762000"/>
          </a:xfrm>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n-US"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NEED FOR HEALTH INSURANCE IN INDIA</a:t>
            </a:r>
            <a:endParaRPr lang="en-US"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endParaRPr>
          </a:p>
        </p:txBody>
      </p:sp>
      <p:sp>
        <p:nvSpPr>
          <p:cNvPr id="3" name="Content Placeholder 2"/>
          <p:cNvSpPr>
            <a:spLocks noGrp="1"/>
          </p:cNvSpPr>
          <p:nvPr>
            <p:ph sz="quarter" idx="1"/>
          </p:nvPr>
        </p:nvSpPr>
        <p:spPr>
          <a:xfrm>
            <a:off x="304800" y="1447800"/>
            <a:ext cx="8382000" cy="5105400"/>
          </a:xfrm>
          <a:gradFill>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0"/>
          </a:gradFill>
          <a:ln w="57150">
            <a:solidFill>
              <a:schemeClr val="accent1"/>
            </a:solidFill>
          </a:ln>
          <a:effectLst>
            <a:glow rad="228600">
              <a:schemeClr val="accent4">
                <a:satMod val="175000"/>
                <a:alpha val="40000"/>
              </a:schemeClr>
            </a:glow>
          </a:effectLst>
        </p:spPr>
        <p:txBody>
          <a:bodyPr>
            <a:noAutofit/>
          </a:bodyPr>
          <a:lstStyle/>
          <a:p>
            <a:r>
              <a:rPr lang="en-IN" sz="2800" dirty="0" smtClean="0">
                <a:latin typeface="Times New Roman" pitchFamily="18" charset="0"/>
                <a:cs typeface="Times New Roman" pitchFamily="18" charset="0"/>
              </a:rPr>
              <a:t>Increase in communicable and non communicable diseases, </a:t>
            </a:r>
          </a:p>
          <a:p>
            <a:r>
              <a:rPr lang="en-IN" sz="2800" dirty="0" smtClean="0">
                <a:latin typeface="Times New Roman" pitchFamily="18" charset="0"/>
                <a:cs typeface="Times New Roman" pitchFamily="18" charset="0"/>
              </a:rPr>
              <a:t>Low public spending on health care, </a:t>
            </a:r>
          </a:p>
          <a:p>
            <a:r>
              <a:rPr lang="en-IN" sz="2800" dirty="0" smtClean="0">
                <a:latin typeface="Times New Roman" pitchFamily="18" charset="0"/>
                <a:cs typeface="Times New Roman" pitchFamily="18" charset="0"/>
              </a:rPr>
              <a:t>High out of pocket expenses, </a:t>
            </a:r>
          </a:p>
          <a:p>
            <a:r>
              <a:rPr lang="en-IN" sz="2800" dirty="0" smtClean="0">
                <a:latin typeface="Times New Roman" pitchFamily="18" charset="0"/>
                <a:cs typeface="Times New Roman" pitchFamily="18" charset="0"/>
              </a:rPr>
              <a:t>Poor public health institutes infrastructure, </a:t>
            </a:r>
          </a:p>
          <a:p>
            <a:r>
              <a:rPr lang="en-IN" sz="2800" dirty="0" smtClean="0">
                <a:latin typeface="Times New Roman" pitchFamily="18" charset="0"/>
                <a:cs typeface="Times New Roman" pitchFamily="18" charset="0"/>
              </a:rPr>
              <a:t>Shortage of drugs and equipment supply in public healthcare setup, </a:t>
            </a:r>
          </a:p>
          <a:p>
            <a:r>
              <a:rPr lang="en-IN" sz="2800" dirty="0" smtClean="0">
                <a:latin typeface="Times New Roman" pitchFamily="18" charset="0"/>
                <a:cs typeface="Times New Roman" pitchFamily="18" charset="0"/>
              </a:rPr>
              <a:t>Advent of corporate hospitals, </a:t>
            </a:r>
          </a:p>
          <a:p>
            <a:r>
              <a:rPr lang="en-IN" sz="2800" dirty="0" smtClean="0">
                <a:latin typeface="Times New Roman" pitchFamily="18" charset="0"/>
                <a:cs typeface="Times New Roman" pitchFamily="18" charset="0"/>
              </a:rPr>
              <a:t>Costly line of treatment in private hospitals due to highly qualified and highly paid doctors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838200" y="762000"/>
            <a:ext cx="7848600" cy="5257800"/>
          </a:xfrm>
          <a:solidFill>
            <a:schemeClr val="bg1"/>
          </a:solidFill>
          <a:ln w="57150">
            <a:solidFill>
              <a:schemeClr val="tx1"/>
            </a:solidFill>
          </a:ln>
          <a:effectLst>
            <a:glow rad="228600">
              <a:schemeClr val="accent4">
                <a:satMod val="175000"/>
                <a:alpha val="40000"/>
              </a:schemeClr>
            </a:glow>
          </a:effectLst>
        </p:spPr>
        <p:txBody>
          <a:bodyPr>
            <a:noAutofit/>
          </a:bodyPr>
          <a:lstStyle/>
          <a:p>
            <a:r>
              <a:rPr lang="en-IN" sz="3200" dirty="0" smtClean="0">
                <a:latin typeface="Times New Roman" pitchFamily="18" charset="0"/>
                <a:cs typeface="Times New Roman" pitchFamily="18" charset="0"/>
              </a:rPr>
              <a:t>Most of  the population cannot afford spending a ransom on getting themselves treated in case of an accident or disease, in one go.</a:t>
            </a:r>
          </a:p>
          <a:p>
            <a:endParaRPr lang="en-IN" sz="3200" dirty="0" smtClean="0">
              <a:latin typeface="Times New Roman" pitchFamily="18" charset="0"/>
              <a:cs typeface="Times New Roman" pitchFamily="18" charset="0"/>
            </a:endParaRPr>
          </a:p>
          <a:p>
            <a:r>
              <a:rPr lang="en-IN" sz="3200" dirty="0" smtClean="0">
                <a:latin typeface="Times New Roman" pitchFamily="18" charset="0"/>
                <a:cs typeface="Times New Roman" pitchFamily="18" charset="0"/>
              </a:rPr>
              <a:t>Hence the concept of health insurance offers relief to community at large by pooling in risks and funds among similarly exposed people , thereby protecting them from severe </a:t>
            </a:r>
            <a:r>
              <a:rPr lang="en-IN" sz="3200" dirty="0" err="1" smtClean="0">
                <a:latin typeface="Times New Roman" pitchFamily="18" charset="0"/>
                <a:cs typeface="Times New Roman" pitchFamily="18" charset="0"/>
              </a:rPr>
              <a:t>indebtation</a:t>
            </a:r>
            <a:r>
              <a:rPr lang="en-IN" sz="3200" dirty="0" smtClean="0">
                <a:latin typeface="Times New Roman" pitchFamily="18" charset="0"/>
                <a:cs typeface="Times New Roman" pitchFamily="18" charset="0"/>
              </a:rPr>
              <a:t> at the time of illness or accident. </a:t>
            </a:r>
            <a:endParaRPr lang="en-US" sz="32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
            <a:ext cx="8001000" cy="808038"/>
          </a:xfrm>
        </p:spPr>
        <p:txBody>
          <a:bodyPr>
            <a:normAutofit fontScale="90000"/>
          </a:bodyPr>
          <a:lstStyle/>
          <a:p>
            <a:r>
              <a:rPr lang="en-US" b="1" cap="all" dirty="0" smtClean="0">
                <a:ln w="9000" cmpd="sng">
                  <a:solidFill>
                    <a:schemeClr val="accent4">
                      <a:shade val="50000"/>
                      <a:satMod val="120000"/>
                    </a:schemeClr>
                  </a:solidFill>
                  <a:prstDash val="solid"/>
                </a:ln>
                <a:solidFill>
                  <a:srgbClr val="C00000"/>
                </a:solidFill>
                <a:effectLst>
                  <a:outerShdw blurRad="38100" dist="38100" dir="2700000" algn="tl">
                    <a:srgbClr val="000000">
                      <a:alpha val="43137"/>
                    </a:srgbClr>
                  </a:outerShdw>
                  <a:reflection blurRad="12700" stA="28000" endPos="45000" dist="1000" dir="5400000" sy="-100000" algn="bl" rotWithShape="0"/>
                </a:effectLst>
                <a:latin typeface="Times New Roman" pitchFamily="18" charset="0"/>
                <a:cs typeface="Times New Roman" pitchFamily="18" charset="0"/>
              </a:rPr>
              <a:t>government SPENDING ON HEALTH </a:t>
            </a:r>
            <a:endParaRPr lang="en-US" b="1" cap="all" dirty="0">
              <a:ln w="9000" cmpd="sng">
                <a:solidFill>
                  <a:schemeClr val="accent4">
                    <a:shade val="50000"/>
                    <a:satMod val="120000"/>
                  </a:schemeClr>
                </a:solidFill>
                <a:prstDash val="solid"/>
              </a:ln>
              <a:solidFill>
                <a:srgbClr val="C00000"/>
              </a:solidFill>
              <a:effectLst>
                <a:outerShdw blurRad="38100" dist="38100" dir="2700000" algn="tl">
                  <a:srgbClr val="000000">
                    <a:alpha val="43137"/>
                  </a:srgbClr>
                </a:outerShdw>
                <a:reflection blurRad="12700" stA="28000" endPos="45000" dist="1000" dir="5400000" sy="-100000" algn="bl" rotWithShape="0"/>
              </a:effectLst>
              <a:latin typeface="Times New Roman" pitchFamily="18" charset="0"/>
              <a:cs typeface="Times New Roman" pitchFamily="18" charset="0"/>
            </a:endParaRPr>
          </a:p>
        </p:txBody>
      </p:sp>
      <p:sp>
        <p:nvSpPr>
          <p:cNvPr id="3" name="Content Placeholder 2"/>
          <p:cNvSpPr>
            <a:spLocks noGrp="1"/>
          </p:cNvSpPr>
          <p:nvPr>
            <p:ph sz="quarter" idx="1"/>
          </p:nvPr>
        </p:nvSpPr>
        <p:spPr>
          <a:xfrm>
            <a:off x="304800" y="1219200"/>
            <a:ext cx="8382000" cy="5410200"/>
          </a:xfrm>
          <a:prstGeom prst="bevel">
            <a:avLst>
              <a:gd name="adj" fmla="val 4461"/>
            </a:avLst>
          </a:prstGeom>
          <a:solidFill>
            <a:schemeClr val="tx2">
              <a:lumMod val="75000"/>
            </a:schemeClr>
          </a:solidFill>
          <a:ln w="57150">
            <a:solidFill>
              <a:schemeClr val="tx1"/>
            </a:solidFill>
          </a:ln>
        </p:spPr>
        <p:txBody>
          <a:bodyPr>
            <a:normAutofit/>
          </a:bodyPr>
          <a:lstStyle/>
          <a:p>
            <a:endParaRPr lang="en-IN" sz="2000" dirty="0" smtClean="0">
              <a:solidFill>
                <a:schemeClr val="bg1"/>
              </a:solidFill>
              <a:latin typeface="Times New Roman" pitchFamily="18" charset="0"/>
              <a:cs typeface="Times New Roman" pitchFamily="18" charset="0"/>
            </a:endParaRPr>
          </a:p>
          <a:p>
            <a:r>
              <a:rPr lang="en-IN" sz="2000" dirty="0" smtClean="0">
                <a:solidFill>
                  <a:schemeClr val="bg1"/>
                </a:solidFill>
                <a:latin typeface="Times New Roman" pitchFamily="18" charset="0"/>
                <a:cs typeface="Times New Roman" pitchFamily="18" charset="0"/>
              </a:rPr>
              <a:t>The World Health Organisation has recommended that governments must spend at least 5 per cent of GDP on the health sector. </a:t>
            </a:r>
          </a:p>
          <a:p>
            <a:r>
              <a:rPr lang="en-IN" sz="2000" dirty="0" smtClean="0">
                <a:solidFill>
                  <a:schemeClr val="bg1"/>
                </a:solidFill>
                <a:latin typeface="Times New Roman" pitchFamily="18" charset="0"/>
                <a:cs typeface="Times New Roman" pitchFamily="18" charset="0"/>
              </a:rPr>
              <a:t>India spends 6 per cent of its GDP on health. Out of that the share of government is less than 2 percent. </a:t>
            </a:r>
          </a:p>
          <a:p>
            <a:r>
              <a:rPr lang="en-IN" sz="2000" dirty="0" smtClean="0">
                <a:solidFill>
                  <a:schemeClr val="bg1"/>
                </a:solidFill>
                <a:latin typeface="Times New Roman" pitchFamily="18" charset="0"/>
                <a:cs typeface="Times New Roman" pitchFamily="18" charset="0"/>
              </a:rPr>
              <a:t>Government allocations in health sector have been declining over the years from 1.3 per cent of GDP in 1990 to 0.9 per cent in 1999 according to National Health Policy, 2001.</a:t>
            </a:r>
          </a:p>
          <a:p>
            <a:r>
              <a:rPr lang="en-IN" sz="2000" dirty="0" smtClean="0">
                <a:solidFill>
                  <a:schemeClr val="bg1"/>
                </a:solidFill>
                <a:latin typeface="Times New Roman" pitchFamily="18" charset="0"/>
                <a:cs typeface="Times New Roman" pitchFamily="18" charset="0"/>
              </a:rPr>
              <a:t>Current health expenditure in India is estimated to be around Rs 1,030 billion. </a:t>
            </a:r>
          </a:p>
          <a:p>
            <a:r>
              <a:rPr lang="en-IN" sz="2000" dirty="0" smtClean="0">
                <a:solidFill>
                  <a:schemeClr val="bg1"/>
                </a:solidFill>
                <a:latin typeface="Times New Roman" pitchFamily="18" charset="0"/>
                <a:cs typeface="Times New Roman" pitchFamily="18" charset="0"/>
              </a:rPr>
              <a:t>Though the demand for healthcare is increasing owing to population pressure, the government is finding it very difficult to maintain its health facilities.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81000"/>
            <a:ext cx="6553200" cy="731838"/>
          </a:xfrm>
        </p:spPr>
        <p:txBody>
          <a:bodyPr>
            <a:normAutofit/>
          </a:bodyPr>
          <a:lstStyle/>
          <a:p>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THIRD PARTY ADMINISTRATOR</a:t>
            </a:r>
            <a:endPar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sp>
        <p:nvSpPr>
          <p:cNvPr id="3" name="Content Placeholder 2"/>
          <p:cNvSpPr>
            <a:spLocks noGrp="1"/>
          </p:cNvSpPr>
          <p:nvPr>
            <p:ph sz="quarter" idx="1"/>
          </p:nvPr>
        </p:nvSpPr>
        <p:spPr>
          <a:xfrm>
            <a:off x="685800" y="990600"/>
            <a:ext cx="8077200" cy="5638800"/>
          </a:xfrm>
          <a:prstGeom prst="doubleWave">
            <a:avLst>
              <a:gd name="adj1" fmla="val 6025"/>
              <a:gd name="adj2" fmla="val 0"/>
            </a:avLst>
          </a:prstGeom>
          <a:blipFill>
            <a:blip r:embed="rId2"/>
            <a:tile tx="0" ty="0" sx="100000" sy="100000" flip="none" algn="tl"/>
          </a:blipFill>
          <a:effectLst>
            <a:softEdge rad="63500"/>
          </a:effectLst>
        </p:spPr>
        <p:txBody>
          <a:bodyPr>
            <a:noAutofit/>
          </a:bodyPr>
          <a:lstStyle/>
          <a:p>
            <a:r>
              <a:rPr lang="en-US" sz="2200" dirty="0" smtClean="0">
                <a:solidFill>
                  <a:schemeClr val="bg1"/>
                </a:solidFill>
                <a:latin typeface="Times New Roman" pitchFamily="18" charset="0"/>
                <a:cs typeface="Times New Roman" pitchFamily="18" charset="0"/>
              </a:rPr>
              <a:t>The </a:t>
            </a:r>
            <a:r>
              <a:rPr lang="en-US" sz="2200" b="1" dirty="0" smtClean="0">
                <a:solidFill>
                  <a:schemeClr val="bg1"/>
                </a:solidFill>
                <a:latin typeface="Times New Roman" pitchFamily="18" charset="0"/>
                <a:cs typeface="Times New Roman" pitchFamily="18" charset="0"/>
              </a:rPr>
              <a:t>Insurance Regulatory and Development Authority of India (IRDA) </a:t>
            </a:r>
            <a:r>
              <a:rPr lang="en-US" sz="2200" dirty="0" smtClean="0">
                <a:solidFill>
                  <a:schemeClr val="bg1"/>
                </a:solidFill>
                <a:latin typeface="Times New Roman" pitchFamily="18" charset="0"/>
                <a:cs typeface="Times New Roman" pitchFamily="18" charset="0"/>
              </a:rPr>
              <a:t>defines </a:t>
            </a:r>
            <a:r>
              <a:rPr lang="en-US" sz="2200" b="1" dirty="0" smtClean="0">
                <a:solidFill>
                  <a:schemeClr val="bg1"/>
                </a:solidFill>
                <a:latin typeface="Times New Roman" pitchFamily="18" charset="0"/>
                <a:cs typeface="Times New Roman" pitchFamily="18" charset="0"/>
              </a:rPr>
              <a:t>TPA </a:t>
            </a:r>
            <a:r>
              <a:rPr lang="en-US" sz="2200" dirty="0" smtClean="0">
                <a:solidFill>
                  <a:schemeClr val="bg1"/>
                </a:solidFill>
                <a:latin typeface="Times New Roman" pitchFamily="18" charset="0"/>
                <a:cs typeface="Times New Roman" pitchFamily="18" charset="0"/>
              </a:rPr>
              <a:t>as a Third Party Administrator who, for the time being, is licensed by the Authority, and is engaged, for a fee or remuneration, in the agreement with an insurance company, for the provision of health services.</a:t>
            </a:r>
          </a:p>
          <a:p>
            <a:r>
              <a:rPr lang="en-US" sz="2200" dirty="0" smtClean="0">
                <a:solidFill>
                  <a:schemeClr val="bg1"/>
                </a:solidFill>
                <a:latin typeface="Times New Roman" pitchFamily="18" charset="0"/>
                <a:cs typeface="Times New Roman" pitchFamily="18" charset="0"/>
              </a:rPr>
              <a:t>A </a:t>
            </a:r>
            <a:r>
              <a:rPr lang="en-US" sz="2200" b="1" dirty="0" smtClean="0">
                <a:solidFill>
                  <a:schemeClr val="bg1"/>
                </a:solidFill>
                <a:latin typeface="Times New Roman" pitchFamily="18" charset="0"/>
                <a:cs typeface="Times New Roman" pitchFamily="18" charset="0"/>
              </a:rPr>
              <a:t>Third Party Administrator </a:t>
            </a:r>
            <a:r>
              <a:rPr lang="en-US" sz="2200" dirty="0" smtClean="0">
                <a:solidFill>
                  <a:schemeClr val="bg1"/>
                </a:solidFill>
                <a:latin typeface="Times New Roman" pitchFamily="18" charset="0"/>
                <a:cs typeface="Times New Roman" pitchFamily="18" charset="0"/>
              </a:rPr>
              <a:t>is an organization which processes claims or provides cashless facilities as a separate entity. It is seen as an outsourcing of claim processing.</a:t>
            </a:r>
          </a:p>
          <a:p>
            <a:r>
              <a:rPr lang="en-IN" sz="2200" dirty="0" smtClean="0">
                <a:solidFill>
                  <a:schemeClr val="bg1"/>
                </a:solidFill>
                <a:latin typeface="Times New Roman" pitchFamily="18" charset="0"/>
                <a:cs typeface="Times New Roman" pitchFamily="18" charset="0"/>
              </a:rPr>
              <a:t>Their basic role is to function as an intermediary between insured and insurer and facilitate the cashless service of the insurance. </a:t>
            </a:r>
          </a:p>
          <a:p>
            <a:r>
              <a:rPr lang="en-US" sz="2200" dirty="0" smtClean="0">
                <a:solidFill>
                  <a:schemeClr val="bg1"/>
                </a:solidFill>
                <a:latin typeface="Times New Roman" pitchFamily="18" charset="0"/>
                <a:cs typeface="Times New Roman" pitchFamily="18" charset="0"/>
              </a:rPr>
              <a:t>For this service they are paid a fixed 5.5 % of insurance premiums.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762000"/>
            <a:ext cx="9144000" cy="5638800"/>
          </a:xfrm>
          <a:prstGeom prst="cloud">
            <a:avLst/>
          </a:prstGeom>
          <a:blipFill>
            <a:blip r:embed="rId2"/>
            <a:tile tx="0" ty="0" sx="100000" sy="100000" flip="none" algn="tl"/>
          </a:blipFill>
          <a:ln>
            <a:solidFill>
              <a:schemeClr val="accent1"/>
            </a:solidFill>
          </a:ln>
        </p:spPr>
        <p:txBody>
          <a:bodyPr>
            <a:noAutofit/>
            <a:scene3d>
              <a:camera prst="orthographicFront"/>
              <a:lightRig rig="glow" dir="tl">
                <a:rot lat="0" lon="0" rev="5400000"/>
              </a:lightRig>
            </a:scene3d>
            <a:sp3d contourW="12700">
              <a:bevelT w="25400" h="25400"/>
              <a:contourClr>
                <a:schemeClr val="accent6">
                  <a:shade val="73000"/>
                </a:schemeClr>
              </a:contourClr>
            </a:sp3d>
          </a:bodyPr>
          <a:lstStyle/>
          <a:p>
            <a:r>
              <a:rPr lang="en-US" sz="20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Times New Roman" pitchFamily="18" charset="0"/>
                <a:cs typeface="Times New Roman" pitchFamily="18" charset="0"/>
              </a:rPr>
              <a:t>An insurance company hires TPA to manage its claims processing. </a:t>
            </a:r>
          </a:p>
          <a:p>
            <a:r>
              <a:rPr lang="en-US" sz="20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Times New Roman" pitchFamily="18" charset="0"/>
                <a:cs typeface="Times New Roman" pitchFamily="18" charset="0"/>
              </a:rPr>
              <a:t>While some TPA operates as units of insurance companies, most are often independent. </a:t>
            </a:r>
          </a:p>
          <a:p>
            <a:r>
              <a:rPr lang="en-US" sz="20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Times New Roman" pitchFamily="18" charset="0"/>
                <a:cs typeface="Times New Roman" pitchFamily="18" charset="0"/>
              </a:rPr>
              <a:t>Handling healthcare or employee benefit claims requires using a specialized set of manpower and technology, therefore hiring a TPA for the same is a more cost effective method. </a:t>
            </a:r>
          </a:p>
          <a:p>
            <a:r>
              <a:rPr lang="en-US" sz="20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Times New Roman" pitchFamily="18" charset="0"/>
                <a:cs typeface="Times New Roman" pitchFamily="18" charset="0"/>
              </a:rPr>
              <a:t>It has the expertise and capability to administer all or a portion of the claims process. </a:t>
            </a:r>
          </a:p>
          <a:p>
            <a:r>
              <a:rPr lang="en-US" sz="20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Times New Roman" pitchFamily="18" charset="0"/>
                <a:cs typeface="Times New Roman" pitchFamily="18" charset="0"/>
              </a:rPr>
              <a:t>The services include claims processing, premium collection, enrollment and cashless processing, handling employee benefit plans such as processing retirement plans.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Grp="1" noChangeAspect="1" noChangeArrowheads="1"/>
          </p:cNvPicPr>
          <p:nvPr>
            <p:ph sz="quarter" idx="1"/>
          </p:nvPr>
        </p:nvPicPr>
        <p:blipFill>
          <a:blip r:embed="rId3"/>
          <a:srcRect l="27451" t="20356" r="28431" b="8149"/>
          <a:stretch>
            <a:fillRect/>
          </a:stretch>
        </p:blipFill>
        <p:spPr bwMode="auto">
          <a:xfrm>
            <a:off x="0" y="0"/>
            <a:ext cx="9144000" cy="6858000"/>
          </a:xfrm>
          <a:prstGeom prst="rect">
            <a:avLst/>
          </a:prstGeom>
          <a:solidFill>
            <a:schemeClr val="accent1"/>
          </a:solidFill>
          <a:ln w="228600" cap="sq" cmpd="thickThin">
            <a:solidFill>
              <a:srgbClr val="000000"/>
            </a:solidFill>
            <a:prstDash val="solid"/>
            <a:miter lim="800000"/>
          </a:ln>
          <a:effectLst>
            <a:innerShdw blurRad="76200">
              <a:srgbClr val="000000"/>
            </a:innerShdw>
          </a:effectLst>
        </p:spPr>
      </p:pic>
      <p:sp>
        <p:nvSpPr>
          <p:cNvPr id="5" name="TextBox 4"/>
          <p:cNvSpPr txBox="1"/>
          <p:nvPr/>
        </p:nvSpPr>
        <p:spPr>
          <a:xfrm>
            <a:off x="228600" y="3048000"/>
            <a:ext cx="1655708" cy="830997"/>
          </a:xfrm>
          <a:prstGeom prst="rect">
            <a:avLst/>
          </a:prstGeom>
          <a:solidFill>
            <a:schemeClr val="bg1"/>
          </a:solidFill>
        </p:spPr>
        <p:txBody>
          <a:bodyPr wrap="square" rtlCol="0">
            <a:spAutoFit/>
          </a:bodyPr>
          <a:lstStyle/>
          <a:p>
            <a:endParaRPr lang="en-US" sz="2400" dirty="0"/>
          </a:p>
          <a:p>
            <a:endParaRPr lang="en-US" sz="2400" dirty="0"/>
          </a:p>
        </p:txBody>
      </p:sp>
      <p:sp>
        <p:nvSpPr>
          <p:cNvPr id="6" name="TextBox 5"/>
          <p:cNvSpPr txBox="1"/>
          <p:nvPr/>
        </p:nvSpPr>
        <p:spPr>
          <a:xfrm>
            <a:off x="685800" y="3505200"/>
            <a:ext cx="1261884" cy="369332"/>
          </a:xfrm>
          <a:prstGeom prst="rect">
            <a:avLst/>
          </a:prstGeom>
          <a:noFill/>
        </p:spPr>
        <p:txBody>
          <a:bodyPr wrap="none" rtlCol="0">
            <a:spAutoFit/>
          </a:bodyPr>
          <a:lstStyle/>
          <a:p>
            <a:r>
              <a:rPr lang="en-US" dirty="0" smtClean="0">
                <a:latin typeface="Times New Roman" pitchFamily="18" charset="0"/>
                <a:cs typeface="Times New Roman" pitchFamily="18" charset="0"/>
              </a:rPr>
              <a:t>PREMIUM</a:t>
            </a:r>
            <a:endParaRPr lang="en-US" dirty="0">
              <a:latin typeface="Times New Roman" pitchFamily="18" charset="0"/>
              <a:cs typeface="Times New Roman" pitchFamily="18" charset="0"/>
            </a:endParaRPr>
          </a:p>
        </p:txBody>
      </p:sp>
      <p:sp>
        <p:nvSpPr>
          <p:cNvPr id="7" name="TextBox 6"/>
          <p:cNvSpPr txBox="1"/>
          <p:nvPr/>
        </p:nvSpPr>
        <p:spPr>
          <a:xfrm>
            <a:off x="3581400" y="5257800"/>
            <a:ext cx="2800767" cy="369332"/>
          </a:xfrm>
          <a:prstGeom prst="rect">
            <a:avLst/>
          </a:prstGeom>
          <a:noFill/>
        </p:spPr>
        <p:txBody>
          <a:bodyPr wrap="none" rtlCol="0">
            <a:spAutoFit/>
          </a:bodyPr>
          <a:lstStyle/>
          <a:p>
            <a:r>
              <a:rPr lang="en-US" dirty="0" smtClean="0"/>
              <a:t>Services to policy holders</a:t>
            </a:r>
            <a:endParaRPr lang="en-US" dirty="0"/>
          </a:p>
        </p:txBody>
      </p:sp>
      <p:sp>
        <p:nvSpPr>
          <p:cNvPr id="8" name="TextBox 7"/>
          <p:cNvSpPr txBox="1"/>
          <p:nvPr/>
        </p:nvSpPr>
        <p:spPr>
          <a:xfrm>
            <a:off x="2819400" y="4953000"/>
            <a:ext cx="319318" cy="369332"/>
          </a:xfrm>
          <a:prstGeom prst="rect">
            <a:avLst/>
          </a:prstGeom>
          <a:noFill/>
        </p:spPr>
        <p:txBody>
          <a:bodyPr wrap="none" rtlCol="0">
            <a:spAutoFit/>
          </a:bodyPr>
          <a:lstStyle/>
          <a:p>
            <a:r>
              <a:rPr lang="en-US" b="1" dirty="0" smtClean="0"/>
              <a:t>&lt;</a:t>
            </a:r>
            <a:endParaRPr lang="en-US"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0"/>
            <a:ext cx="5638800" cy="838200"/>
          </a:xfrm>
        </p:spPr>
        <p:txBody>
          <a:bodyPr>
            <a:normAutofit/>
          </a:bodyPr>
          <a:lstStyle/>
          <a:p>
            <a:r>
              <a:rPr lang="en-US"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ROLE PLAYED BY TPA’S</a:t>
            </a:r>
            <a:endParaRPr lang="en-US"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graphicFrame>
        <p:nvGraphicFramePr>
          <p:cNvPr id="5" name="Content Placeholder 4"/>
          <p:cNvGraphicFramePr>
            <a:graphicFrameLocks noGrp="1"/>
          </p:cNvGraphicFramePr>
          <p:nvPr>
            <p:ph sz="quarter" idx="1"/>
          </p:nvPr>
        </p:nvGraphicFramePr>
        <p:xfrm>
          <a:off x="228600" y="914400"/>
          <a:ext cx="8915400" cy="5562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ight Arrow 5"/>
          <p:cNvSpPr/>
          <p:nvPr/>
        </p:nvSpPr>
        <p:spPr>
          <a:xfrm>
            <a:off x="7924800" y="914400"/>
            <a:ext cx="978408" cy="484632"/>
          </a:xfrm>
          <a:prstGeom prs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sz="quarter" idx="1"/>
          </p:nvPr>
        </p:nvGraphicFramePr>
        <p:xfrm>
          <a:off x="914400" y="1447800"/>
          <a:ext cx="7772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1"/>
          <p:cNvSpPr>
            <a:spLocks noGrp="1"/>
          </p:cNvSpPr>
          <p:nvPr>
            <p:ph type="title"/>
          </p:nvPr>
        </p:nvSpPr>
        <p:spPr>
          <a:xfrm>
            <a:off x="762000" y="381000"/>
            <a:ext cx="7772400" cy="731838"/>
          </a:xfrm>
        </p:spPr>
        <p:txBody>
          <a:bodyPr>
            <a:normAutofit/>
          </a:bodyPr>
          <a:lstStyle/>
          <a:p>
            <a:r>
              <a:rPr lang="en-US"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outerShdw blurRad="38100" dist="38100" dir="2700000" algn="tl">
                    <a:srgbClr val="000000">
                      <a:alpha val="43137"/>
                    </a:srgbClr>
                  </a:outerShdw>
                  <a:reflection blurRad="12700" stA="28000" endPos="45000" dist="1000" dir="5400000" sy="-100000" algn="bl" rotWithShape="0"/>
                </a:effectLst>
                <a:latin typeface="Times New Roman" pitchFamily="18" charset="0"/>
                <a:cs typeface="Times New Roman" pitchFamily="18" charset="0"/>
              </a:rPr>
              <a:t>ROLE PLAYED BY TPA’S (</a:t>
            </a:r>
            <a:r>
              <a:rPr lang="en-US" sz="32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outerShdw blurRad="38100" dist="38100" dir="2700000" algn="tl">
                    <a:srgbClr val="000000">
                      <a:alpha val="43137"/>
                    </a:srgbClr>
                  </a:outerShdw>
                  <a:reflection blurRad="12700" stA="28000" endPos="45000" dist="1000" dir="5400000" sy="-100000" algn="bl" rotWithShape="0"/>
                </a:effectLst>
                <a:latin typeface="Times New Roman" pitchFamily="18" charset="0"/>
                <a:cs typeface="Times New Roman" pitchFamily="18" charset="0"/>
              </a:rPr>
              <a:t>contd</a:t>
            </a:r>
            <a:r>
              <a:rPr lang="en-US"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outerShdw blurRad="38100" dist="38100" dir="2700000" algn="tl">
                    <a:srgbClr val="000000">
                      <a:alpha val="43137"/>
                    </a:srgbClr>
                  </a:outerShdw>
                  <a:reflection blurRad="12700" stA="28000" endPos="45000" dist="1000" dir="5400000" sy="-100000" algn="bl" rotWithShape="0"/>
                </a:effectLst>
                <a:latin typeface="Times New Roman" pitchFamily="18" charset="0"/>
                <a:cs typeface="Times New Roman" pitchFamily="18" charset="0"/>
              </a:rPr>
              <a:t>…)</a:t>
            </a:r>
            <a:endParaRPr lang="en-US"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outerShdw blurRad="38100" dist="38100" dir="2700000" algn="tl">
                  <a:srgbClr val="000000">
                    <a:alpha val="43137"/>
                  </a:srgbClr>
                </a:outerShdw>
                <a:reflection blurRad="12700" stA="28000" endPos="45000" dist="1000" dir="5400000" sy="-100000" algn="bl" rotWithShape="0"/>
              </a:effectLst>
              <a:latin typeface="Times New Roman" pitchFamily="18" charset="0"/>
              <a:cs typeface="Times New Roman" pitchFamily="18" charset="0"/>
            </a:endParaRPr>
          </a:p>
        </p:txBody>
      </p:sp>
      <p:sp>
        <p:nvSpPr>
          <p:cNvPr id="6" name="Right Arrow 5"/>
          <p:cNvSpPr/>
          <p:nvPr/>
        </p:nvSpPr>
        <p:spPr>
          <a:xfrm>
            <a:off x="381000" y="2057400"/>
            <a:ext cx="978408" cy="484632"/>
          </a:xfrm>
          <a:prstGeom prs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2200" y="381000"/>
            <a:ext cx="4267200" cy="6858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u="sng"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BENEFITS OF TPA</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p:txBody>
      </p:sp>
      <p:sp>
        <p:nvSpPr>
          <p:cNvPr id="3" name="Content Placeholder 2"/>
          <p:cNvSpPr>
            <a:spLocks noGrp="1"/>
          </p:cNvSpPr>
          <p:nvPr>
            <p:ph sz="quarter" idx="1"/>
          </p:nvPr>
        </p:nvSpPr>
        <p:spPr>
          <a:xfrm>
            <a:off x="457200" y="1219200"/>
            <a:ext cx="8458200" cy="5105400"/>
          </a:xfrm>
          <a:prstGeom prst="verticalScroll">
            <a:avLst/>
          </a:prstGeom>
          <a:solidFill>
            <a:srgbClr val="92D050"/>
          </a:solidFill>
        </p:spPr>
        <p:txBody>
          <a:bodyPr>
            <a:normAutofit fontScale="77500" lnSpcReduction="20000"/>
          </a:bodyPr>
          <a:lstStyle/>
          <a:p>
            <a:r>
              <a:rPr lang="en-US" dirty="0" smtClean="0">
                <a:ln w="10541" cmpd="sng">
                  <a:solidFill>
                    <a:sysClr val="windowText" lastClr="000000"/>
                  </a:solidFill>
                  <a:prstDash val="solid"/>
                </a:ln>
                <a:latin typeface="Times New Roman" pitchFamily="18" charset="0"/>
                <a:cs typeface="Times New Roman" pitchFamily="18" charset="0"/>
              </a:rPr>
              <a:t>TPAs are kind of </a:t>
            </a:r>
            <a:r>
              <a:rPr lang="en-US" i="1" dirty="0" smtClean="0">
                <a:ln w="10541" cmpd="sng">
                  <a:solidFill>
                    <a:sysClr val="windowText" lastClr="000000"/>
                  </a:solidFill>
                  <a:prstDash val="solid"/>
                </a:ln>
                <a:latin typeface="Times New Roman" pitchFamily="18" charset="0"/>
                <a:cs typeface="Times New Roman" pitchFamily="18" charset="0"/>
              </a:rPr>
              <a:t>single window service</a:t>
            </a:r>
            <a:r>
              <a:rPr lang="en-US" dirty="0" smtClean="0">
                <a:ln w="10541" cmpd="sng">
                  <a:solidFill>
                    <a:sysClr val="windowText" lastClr="000000"/>
                  </a:solidFill>
                  <a:prstDash val="solid"/>
                </a:ln>
                <a:latin typeface="Times New Roman" pitchFamily="18" charset="0"/>
                <a:cs typeface="Times New Roman" pitchFamily="18" charset="0"/>
              </a:rPr>
              <a:t> for all planes of pre and post hospitalization</a:t>
            </a:r>
          </a:p>
          <a:p>
            <a:pPr lvl="0"/>
            <a:r>
              <a:rPr lang="en-US" dirty="0" smtClean="0">
                <a:ln w="10541" cmpd="sng">
                  <a:solidFill>
                    <a:sysClr val="windowText" lastClr="000000"/>
                  </a:solidFill>
                  <a:prstDash val="solid"/>
                </a:ln>
                <a:latin typeface="Times New Roman" pitchFamily="18" charset="0"/>
                <a:cs typeface="Times New Roman" pitchFamily="18" charset="0"/>
              </a:rPr>
              <a:t>Admission to network hospital is beneficial because one gets cashless insurance and chances of overcharging by hospital gets diminished.</a:t>
            </a:r>
          </a:p>
          <a:p>
            <a:pPr lvl="0"/>
            <a:r>
              <a:rPr lang="en-US" dirty="0" smtClean="0">
                <a:ln w="10541" cmpd="sng">
                  <a:solidFill>
                    <a:sysClr val="windowText" lastClr="000000"/>
                  </a:solidFill>
                  <a:prstDash val="solid"/>
                </a:ln>
                <a:latin typeface="Times New Roman" pitchFamily="18" charset="0"/>
                <a:cs typeface="Times New Roman" pitchFamily="18" charset="0"/>
              </a:rPr>
              <a:t>TPAs verify treatment ensuring that patient don’t receive any unnecessary services and that the hospital charges are correct and at negotiated rates </a:t>
            </a:r>
          </a:p>
          <a:p>
            <a:pPr lvl="0"/>
            <a:r>
              <a:rPr lang="en-US" dirty="0" smtClean="0">
                <a:ln w="10541" cmpd="sng">
                  <a:solidFill>
                    <a:sysClr val="windowText" lastClr="000000"/>
                  </a:solidFill>
                  <a:prstDash val="solid"/>
                </a:ln>
                <a:latin typeface="Times New Roman" pitchFamily="18" charset="0"/>
                <a:cs typeface="Times New Roman" pitchFamily="18" charset="0"/>
              </a:rPr>
              <a:t>TPAs are advantageous to the health insurance companies because they manage down the claims as a result of vigilant administration. </a:t>
            </a:r>
          </a:p>
          <a:p>
            <a:pPr lvl="0"/>
            <a:r>
              <a:rPr lang="en-US" dirty="0" smtClean="0">
                <a:ln w="10541" cmpd="sng">
                  <a:solidFill>
                    <a:sysClr val="windowText" lastClr="000000"/>
                  </a:solidFill>
                  <a:prstDash val="solid"/>
                </a:ln>
                <a:latin typeface="Times New Roman" pitchFamily="18" charset="0"/>
                <a:cs typeface="Times New Roman" pitchFamily="18" charset="0"/>
              </a:rPr>
              <a:t>TPAs scrutinize all claims before settlement and can guide the patient for availing a particular treatment as there are a number of doctors among the employees of TPA.</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763000" cy="914400"/>
          </a:xfrm>
        </p:spPr>
        <p:txBody>
          <a:bodyPr>
            <a:normAutofit/>
          </a:bodyPr>
          <a:lstStyle/>
          <a:p>
            <a:r>
              <a:rPr lang="en-US" sz="3200" b="1" cap="all" dirty="0" smtClean="0">
                <a:ln w="9000" cmpd="sng">
                  <a:solidFill>
                    <a:schemeClr val="accent4">
                      <a:lumMod val="60000"/>
                      <a:lumOff val="40000"/>
                    </a:schemeClr>
                  </a:solidFill>
                  <a:prstDash val="solid"/>
                </a:ln>
                <a:solidFill>
                  <a:schemeClr val="tx1"/>
                </a:solidFill>
                <a:effectLst>
                  <a:glow rad="228600">
                    <a:schemeClr val="accent1">
                      <a:satMod val="175000"/>
                      <a:alpha val="40000"/>
                    </a:schemeClr>
                  </a:glow>
                  <a:reflection blurRad="12700" stA="28000" endPos="45000" dist="1000" dir="5400000" sy="-100000" algn="bl" rotWithShape="0"/>
                </a:effectLst>
                <a:latin typeface="Times New Roman" pitchFamily="18" charset="0"/>
                <a:cs typeface="Times New Roman" pitchFamily="18" charset="0"/>
              </a:rPr>
              <a:t>CONDITIONS DEFINED BY IRDA FOR TPAs</a:t>
            </a:r>
            <a:endParaRPr lang="en-US" sz="3200" b="1" cap="all" dirty="0">
              <a:ln w="9000" cmpd="sng">
                <a:solidFill>
                  <a:schemeClr val="accent4">
                    <a:lumMod val="60000"/>
                    <a:lumOff val="40000"/>
                  </a:schemeClr>
                </a:solidFill>
                <a:prstDash val="solid"/>
              </a:ln>
              <a:solidFill>
                <a:schemeClr val="tx1"/>
              </a:solidFill>
              <a:effectLst>
                <a:glow rad="228600">
                  <a:schemeClr val="accent1">
                    <a:satMod val="175000"/>
                    <a:alpha val="40000"/>
                  </a:schemeClr>
                </a:glow>
                <a:reflection blurRad="12700" stA="28000" endPos="45000" dist="1000" dir="5400000" sy="-100000" algn="bl" rotWithShape="0"/>
              </a:effectLst>
              <a:latin typeface="Times New Roman" pitchFamily="18" charset="0"/>
              <a:cs typeface="Times New Roman" pitchFamily="18" charset="0"/>
            </a:endParaRPr>
          </a:p>
        </p:txBody>
      </p:sp>
      <p:sp>
        <p:nvSpPr>
          <p:cNvPr id="3" name="Content Placeholder 2"/>
          <p:cNvSpPr>
            <a:spLocks noGrp="1"/>
          </p:cNvSpPr>
          <p:nvPr>
            <p:ph sz="quarter" idx="1"/>
          </p:nvPr>
        </p:nvSpPr>
        <p:spPr>
          <a:xfrm>
            <a:off x="533400" y="1295400"/>
            <a:ext cx="8153400" cy="5105400"/>
          </a:xfrm>
          <a:prstGeom prst="horizontalScroll">
            <a:avLst>
              <a:gd name="adj" fmla="val 4704"/>
            </a:avLst>
          </a:prstGeom>
          <a:solidFill>
            <a:schemeClr val="bg1">
              <a:lumMod val="85000"/>
            </a:schemeClr>
          </a:solidFill>
        </p:spPr>
        <p:txBody>
          <a:bodyPr>
            <a:noAutofit/>
          </a:bodyPr>
          <a:lstStyle/>
          <a:p>
            <a:r>
              <a:rPr lang="en-US" sz="2400" dirty="0" smtClean="0">
                <a:latin typeface="Times New Roman" pitchFamily="18" charset="0"/>
                <a:cs typeface="Times New Roman" pitchFamily="18" charset="0"/>
              </a:rPr>
              <a:t>Share capital 1 </a:t>
            </a:r>
            <a:r>
              <a:rPr lang="en-US" sz="2400" dirty="0" err="1" smtClean="0">
                <a:latin typeface="Times New Roman" pitchFamily="18" charset="0"/>
                <a:cs typeface="Times New Roman" pitchFamily="18" charset="0"/>
              </a:rPr>
              <a:t>crore</a:t>
            </a:r>
            <a:r>
              <a:rPr lang="en-US" sz="2400" dirty="0" smtClean="0">
                <a:latin typeface="Times New Roman" pitchFamily="18" charset="0"/>
                <a:cs typeface="Times New Roman" pitchFamily="18" charset="0"/>
              </a:rPr>
              <a:t> and registered under the Companies Act, 1956</a:t>
            </a:r>
          </a:p>
          <a:p>
            <a:r>
              <a:rPr lang="en-IN" sz="2400" dirty="0" smtClean="0">
                <a:latin typeface="Times New Roman" pitchFamily="18" charset="0"/>
                <a:cs typeface="Times New Roman" pitchFamily="18" charset="0"/>
              </a:rPr>
              <a:t>At least one of the directors of company should be a qualified doctor, registered under MCI.</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License from the Authority in Form TPA-1 and accompanied with a fees of Rs. 20000.</a:t>
            </a:r>
          </a:p>
          <a:p>
            <a:r>
              <a:rPr lang="en-US" sz="2400" dirty="0" smtClean="0">
                <a:latin typeface="Times New Roman" pitchFamily="18" charset="0"/>
                <a:cs typeface="Times New Roman" pitchFamily="18" charset="0"/>
              </a:rPr>
              <a:t>The Authority may issue a license, if satisfied, in Form </a:t>
            </a:r>
            <a:r>
              <a:rPr lang="en-US" sz="2400" b="1" dirty="0" smtClean="0">
                <a:latin typeface="Times New Roman" pitchFamily="18" charset="0"/>
                <a:cs typeface="Times New Roman" pitchFamily="18" charset="0"/>
              </a:rPr>
              <a:t>TPA-2 for 3 years </a:t>
            </a:r>
            <a:r>
              <a:rPr lang="en-US" sz="2400" dirty="0" smtClean="0">
                <a:latin typeface="Times New Roman" pitchFamily="18" charset="0"/>
                <a:cs typeface="Times New Roman" pitchFamily="18" charset="0"/>
              </a:rPr>
              <a:t>unless the Authority decides, either to revoke or cancel it earlier.</a:t>
            </a:r>
          </a:p>
          <a:p>
            <a:r>
              <a:rPr lang="en-US" sz="2400" dirty="0" smtClean="0">
                <a:latin typeface="Times New Roman" pitchFamily="18" charset="0"/>
                <a:cs typeface="Times New Roman" pitchFamily="18" charset="0"/>
              </a:rPr>
              <a:t>TPA approved by the Authority shall pay a further sum of Rs. 30,000 as license fee before the license is granted to it.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990600"/>
            <a:ext cx="8458200" cy="5562600"/>
          </a:xfrm>
          <a:prstGeom prst="horizontalScroll">
            <a:avLst>
              <a:gd name="adj" fmla="val 5278"/>
            </a:avLst>
          </a:prstGeom>
          <a:solidFill>
            <a:schemeClr val="bg1">
              <a:lumMod val="85000"/>
            </a:schemeClr>
          </a:solidFill>
        </p:spPr>
        <p:txBody>
          <a:bodyPr>
            <a:noAutofit/>
          </a:bodyPr>
          <a:lstStyle/>
          <a:p>
            <a:r>
              <a:rPr lang="en-IN" sz="2400" dirty="0" smtClean="0">
                <a:latin typeface="Times New Roman" pitchFamily="18" charset="0"/>
                <a:cs typeface="Times New Roman" pitchFamily="18" charset="0"/>
              </a:rPr>
              <a:t>Once the application is rejected, it can be entertained only after two years gap</a:t>
            </a:r>
            <a:r>
              <a:rPr lang="en-US" sz="2400" dirty="0" smtClean="0">
                <a:latin typeface="Times New Roman" pitchFamily="18" charset="0"/>
                <a:cs typeface="Times New Roman" pitchFamily="18" charset="0"/>
              </a:rPr>
              <a:t> </a:t>
            </a:r>
          </a:p>
          <a:p>
            <a:r>
              <a:rPr lang="en-US" sz="2400" dirty="0" smtClean="0">
                <a:latin typeface="Times New Roman" pitchFamily="18" charset="0"/>
                <a:cs typeface="Times New Roman" pitchFamily="18" charset="0"/>
              </a:rPr>
              <a:t>A copy of the agreement between the TPA and the insurance company, shall be filed, within 15 days of its execution.</a:t>
            </a:r>
          </a:p>
          <a:p>
            <a:r>
              <a:rPr lang="en-US" sz="2400" dirty="0" smtClean="0">
                <a:latin typeface="Times New Roman" pitchFamily="18" charset="0"/>
                <a:cs typeface="Times New Roman" pitchFamily="18" charset="0"/>
              </a:rPr>
              <a:t>Every TPA shall appoint from its directors or senior employees, a Chief Administrative Officer (CAO)/Chief Executive Officer (CEO) who shall be responsible for the proper day to day administration</a:t>
            </a:r>
          </a:p>
          <a:p>
            <a:r>
              <a:rPr lang="en-US" sz="2400" dirty="0" smtClean="0">
                <a:latin typeface="Times New Roman" pitchFamily="18" charset="0"/>
                <a:cs typeface="Times New Roman" pitchFamily="18" charset="0"/>
              </a:rPr>
              <a:t>A license granted to a TPA may be renewed for a further period of three years on submission of the prescribed renewal application in Form </a:t>
            </a:r>
            <a:r>
              <a:rPr lang="en-US" sz="2400" b="1" dirty="0" smtClean="0">
                <a:latin typeface="Times New Roman" pitchFamily="18" charset="0"/>
                <a:cs typeface="Times New Roman" pitchFamily="18" charset="0"/>
              </a:rPr>
              <a:t>TPA-3 </a:t>
            </a:r>
            <a:r>
              <a:rPr lang="en-US" sz="2400" dirty="0" smtClean="0">
                <a:latin typeface="Times New Roman" pitchFamily="18" charset="0"/>
                <a:cs typeface="Times New Roman" pitchFamily="18" charset="0"/>
              </a:rPr>
              <a:t>along with a renewal fee of Rs. 30,000/- at least thirty days prior to the date of expiry of the license.</a:t>
            </a:r>
          </a:p>
        </p:txBody>
      </p:sp>
      <p:sp>
        <p:nvSpPr>
          <p:cNvPr id="4" name="Title 1"/>
          <p:cNvSpPr>
            <a:spLocks noGrp="1"/>
          </p:cNvSpPr>
          <p:nvPr>
            <p:ph type="title"/>
          </p:nvPr>
        </p:nvSpPr>
        <p:spPr>
          <a:xfrm>
            <a:off x="228600" y="228600"/>
            <a:ext cx="8610600" cy="808038"/>
          </a:xfrm>
        </p:spPr>
        <p:txBody>
          <a:bodyPr>
            <a:normAutofit/>
          </a:bodyPr>
          <a:lstStyle/>
          <a:p>
            <a:r>
              <a:rPr lang="en-US" sz="3200" b="1" cap="all" dirty="0" smtClean="0">
                <a:ln w="9000" cmpd="sng">
                  <a:solidFill>
                    <a:schemeClr val="accent4">
                      <a:lumMod val="60000"/>
                      <a:lumOff val="40000"/>
                    </a:schemeClr>
                  </a:solidFill>
                  <a:prstDash val="solid"/>
                </a:ln>
                <a:solidFill>
                  <a:schemeClr val="tx1"/>
                </a:solidFill>
                <a:effectLst>
                  <a:glow rad="228600">
                    <a:schemeClr val="accent1">
                      <a:satMod val="175000"/>
                      <a:alpha val="40000"/>
                    </a:schemeClr>
                  </a:glow>
                  <a:reflection blurRad="12700" stA="28000" endPos="45000" dist="1000" dir="5400000" sy="-100000" algn="bl" rotWithShape="0"/>
                </a:effectLst>
                <a:latin typeface="Times New Roman" pitchFamily="18" charset="0"/>
                <a:cs typeface="Times New Roman" pitchFamily="18" charset="0"/>
              </a:rPr>
              <a:t>CONDITIONS DEFINED BY IRDA FOR TPAs</a:t>
            </a:r>
            <a:endParaRPr lang="en-US" sz="3200" b="1" cap="all" dirty="0">
              <a:ln w="9000" cmpd="sng">
                <a:solidFill>
                  <a:schemeClr val="accent4">
                    <a:lumMod val="60000"/>
                    <a:lumOff val="40000"/>
                  </a:schemeClr>
                </a:solidFill>
                <a:prstDash val="solid"/>
              </a:ln>
              <a:solidFill>
                <a:schemeClr val="tx1"/>
              </a:solidFill>
              <a:effectLst>
                <a:glow rad="228600">
                  <a:schemeClr val="accent1">
                    <a:satMod val="175000"/>
                    <a:alpha val="40000"/>
                  </a:schemeClr>
                </a:glow>
                <a:reflection blurRad="12700" stA="28000" endPos="45000" dist="1000" dir="5400000" sy="-100000" algn="bl" rotWithShape="0"/>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a:ln w="38100">
            <a:solidFill>
              <a:schemeClr val="tx1"/>
            </a:solidFill>
          </a:ln>
        </p:spPr>
        <p:txBody>
          <a:bodyPr>
            <a:normAutofit/>
          </a:bodyPr>
          <a:lstStyle/>
          <a:p>
            <a:r>
              <a:rPr lang="en-US"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outerShdw blurRad="38100" dist="38100" dir="2700000" algn="tl">
                    <a:srgbClr val="000000">
                      <a:alpha val="43137"/>
                    </a:srgbClr>
                  </a:outerShdw>
                </a:effectLst>
                <a:latin typeface="Times New Roman" pitchFamily="18" charset="0"/>
                <a:cs typeface="Times New Roman" pitchFamily="18" charset="0"/>
              </a:rPr>
              <a:t>PARITY BETWEEN ROLE DEFINED BY IRDA AND ROLE IN PRACTICE PLAYED BY TPAs</a:t>
            </a:r>
            <a:endParaRPr lang="en-US" sz="2800" dirty="0">
              <a:latin typeface="Times New Roman" pitchFamily="18" charset="0"/>
              <a:cs typeface="Times New Roman" pitchFamily="18" charset="0"/>
            </a:endParaRPr>
          </a:p>
        </p:txBody>
      </p:sp>
      <p:sp>
        <p:nvSpPr>
          <p:cNvPr id="3" name="Text Placeholder 2"/>
          <p:cNvSpPr>
            <a:spLocks noGrp="1"/>
          </p:cNvSpPr>
          <p:nvPr>
            <p:ph type="body" idx="1"/>
          </p:nvPr>
        </p:nvSpPr>
        <p:spPr>
          <a:ln w="38100">
            <a:solidFill>
              <a:schemeClr val="tx1"/>
            </a:solidFill>
          </a:ln>
        </p:spPr>
        <p:txBody>
          <a:bodyPr/>
          <a:lstStyle/>
          <a:p>
            <a:r>
              <a:rPr lang="en-US" dirty="0" smtClean="0">
                <a:effectLst>
                  <a:outerShdw blurRad="38100" dist="38100" dir="2700000" algn="tl">
                    <a:srgbClr val="000000">
                      <a:alpha val="43137"/>
                    </a:srgbClr>
                  </a:outerShdw>
                </a:effectLst>
                <a:latin typeface="Times New Roman" pitchFamily="18" charset="0"/>
                <a:cs typeface="Times New Roman" pitchFamily="18" charset="0"/>
              </a:rPr>
              <a:t>EXPECTED BENEFITS OF TPAs</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 name="Text Placeholder 3"/>
          <p:cNvSpPr>
            <a:spLocks noGrp="1"/>
          </p:cNvSpPr>
          <p:nvPr>
            <p:ph type="body" sz="half" idx="3"/>
          </p:nvPr>
        </p:nvSpPr>
        <p:spPr>
          <a:ln w="38100">
            <a:solidFill>
              <a:schemeClr val="tx1"/>
            </a:solidFill>
          </a:ln>
        </p:spPr>
        <p:txBody>
          <a:bodyPr/>
          <a:lstStyle/>
          <a:p>
            <a:r>
              <a:rPr lang="en-US" dirty="0" smtClean="0">
                <a:effectLst>
                  <a:outerShdw blurRad="38100" dist="38100" dir="2700000" algn="tl">
                    <a:srgbClr val="000000">
                      <a:alpha val="43137"/>
                    </a:srgbClr>
                  </a:outerShdw>
                </a:effectLst>
                <a:latin typeface="Times New Roman" pitchFamily="18" charset="0"/>
                <a:cs typeface="Times New Roman" pitchFamily="18" charset="0"/>
              </a:rPr>
              <a:t>DEVIATION FROM EXPECTATIONS</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 name="Content Placeholder 4"/>
          <p:cNvSpPr>
            <a:spLocks noGrp="1"/>
          </p:cNvSpPr>
          <p:nvPr>
            <p:ph sz="half" idx="2"/>
          </p:nvPr>
        </p:nvSpPr>
        <p:spPr>
          <a:ln w="38100">
            <a:solidFill>
              <a:schemeClr val="tx1"/>
            </a:solidFill>
          </a:ln>
        </p:spPr>
        <p:txBody>
          <a:bodyPr>
            <a:normAutofit/>
          </a:bodyPr>
          <a:lstStyle/>
          <a:p>
            <a:r>
              <a:rPr lang="en-US" sz="2000" dirty="0" smtClean="0">
                <a:latin typeface="Times New Roman" pitchFamily="18" charset="0"/>
                <a:cs typeface="Times New Roman" pitchFamily="18" charset="0"/>
              </a:rPr>
              <a:t>Providers of services as and when needed</a:t>
            </a:r>
          </a:p>
          <a:p>
            <a:r>
              <a:rPr lang="en-US" sz="2000" dirty="0" smtClean="0">
                <a:latin typeface="Times New Roman" pitchFamily="18" charset="0"/>
                <a:cs typeface="Times New Roman" pitchFamily="18" charset="0"/>
              </a:rPr>
              <a:t>Streamline and simplifies the claim process</a:t>
            </a:r>
          </a:p>
          <a:p>
            <a:r>
              <a:rPr lang="en-US" sz="2000" dirty="0" smtClean="0">
                <a:latin typeface="Times New Roman" pitchFamily="18" charset="0"/>
                <a:cs typeface="Times New Roman" pitchFamily="18" charset="0"/>
              </a:rPr>
              <a:t>Automatic development of information system</a:t>
            </a:r>
          </a:p>
          <a:p>
            <a:r>
              <a:rPr lang="en-US" sz="2000" dirty="0" smtClean="0">
                <a:latin typeface="Times New Roman" pitchFamily="18" charset="0"/>
                <a:cs typeface="Times New Roman" pitchFamily="18" charset="0"/>
              </a:rPr>
              <a:t>Ensured services of qualified registered medical professional</a:t>
            </a:r>
          </a:p>
          <a:p>
            <a:r>
              <a:rPr lang="en-US" sz="2000" dirty="0" smtClean="0">
                <a:latin typeface="Times New Roman" pitchFamily="18" charset="0"/>
                <a:cs typeface="Times New Roman" pitchFamily="18" charset="0"/>
              </a:rPr>
              <a:t>Value added services</a:t>
            </a:r>
          </a:p>
          <a:p>
            <a:r>
              <a:rPr lang="en-US" sz="2000" dirty="0" smtClean="0">
                <a:latin typeface="Times New Roman" pitchFamily="18" charset="0"/>
                <a:cs typeface="Times New Roman" pitchFamily="18" charset="0"/>
              </a:rPr>
              <a:t>No extra burden on insured</a:t>
            </a:r>
          </a:p>
        </p:txBody>
      </p:sp>
      <p:sp>
        <p:nvSpPr>
          <p:cNvPr id="6" name="Content Placeholder 5"/>
          <p:cNvSpPr>
            <a:spLocks noGrp="1"/>
          </p:cNvSpPr>
          <p:nvPr>
            <p:ph sz="half" idx="4"/>
          </p:nvPr>
        </p:nvSpPr>
        <p:spPr>
          <a:ln w="38100">
            <a:solidFill>
              <a:schemeClr val="tx1"/>
            </a:solidFill>
          </a:ln>
        </p:spPr>
        <p:txBody>
          <a:bodyPr>
            <a:normAutofit fontScale="77500" lnSpcReduction="20000"/>
          </a:bodyPr>
          <a:lstStyle/>
          <a:p>
            <a:r>
              <a:rPr lang="en-US" dirty="0" smtClean="0">
                <a:latin typeface="Times New Roman" pitchFamily="18" charset="0"/>
                <a:cs typeface="Times New Roman" pitchFamily="18" charset="0"/>
              </a:rPr>
              <a:t>Failure to meet the service responsibility</a:t>
            </a:r>
          </a:p>
          <a:p>
            <a:r>
              <a:rPr lang="en-US" dirty="0" smtClean="0">
                <a:latin typeface="Times New Roman" pitchFamily="18" charset="0"/>
                <a:cs typeface="Times New Roman" pitchFamily="18" charset="0"/>
              </a:rPr>
              <a:t>Lack of knowledge about coverage and exclusion in policies</a:t>
            </a:r>
          </a:p>
          <a:p>
            <a:r>
              <a:rPr lang="en-US" dirty="0" smtClean="0">
                <a:latin typeface="Times New Roman" pitchFamily="18" charset="0"/>
                <a:cs typeface="Times New Roman" pitchFamily="18" charset="0"/>
              </a:rPr>
              <a:t>Failure to meet the expectations of parties involved</a:t>
            </a:r>
          </a:p>
          <a:p>
            <a:r>
              <a:rPr lang="en-US" dirty="0" smtClean="0">
                <a:latin typeface="Times New Roman" pitchFamily="18" charset="0"/>
                <a:cs typeface="Times New Roman" pitchFamily="18" charset="0"/>
              </a:rPr>
              <a:t>Delay in settlement of claims</a:t>
            </a:r>
          </a:p>
          <a:p>
            <a:r>
              <a:rPr lang="en-US" dirty="0" smtClean="0">
                <a:latin typeface="Times New Roman" pitchFamily="18" charset="0"/>
                <a:cs typeface="Times New Roman" pitchFamily="18" charset="0"/>
              </a:rPr>
              <a:t>Indirect cost to consumer</a:t>
            </a:r>
          </a:p>
          <a:p>
            <a:r>
              <a:rPr lang="en-US" dirty="0" smtClean="0">
                <a:latin typeface="Times New Roman" pitchFamily="18" charset="0"/>
                <a:cs typeface="Times New Roman" pitchFamily="18" charset="0"/>
              </a:rPr>
              <a:t>Cost of healthcare increase </a:t>
            </a:r>
          </a:p>
          <a:p>
            <a:r>
              <a:rPr lang="en-US" dirty="0" smtClean="0">
                <a:latin typeface="Times New Roman" pitchFamily="18" charset="0"/>
                <a:cs typeface="Times New Roman" pitchFamily="18" charset="0"/>
              </a:rPr>
              <a:t>Cost of management increases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5486400" cy="1143000"/>
          </a:xfrm>
        </p:spPr>
        <p:txBody>
          <a:bodyPr>
            <a:normAutofit/>
          </a:bodyPr>
          <a:lstStyle/>
          <a:p>
            <a:r>
              <a:rPr lang="en-US" sz="3200" b="1" u="sng"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PURPOSE OF THIS STUDY</a:t>
            </a:r>
            <a:endPar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sp>
        <p:nvSpPr>
          <p:cNvPr id="3" name="Content Placeholder 2"/>
          <p:cNvSpPr>
            <a:spLocks noGrp="1"/>
          </p:cNvSpPr>
          <p:nvPr>
            <p:ph sz="quarter" idx="1"/>
          </p:nvPr>
        </p:nvSpPr>
        <p:spPr>
          <a:xfrm>
            <a:off x="228600" y="1524000"/>
            <a:ext cx="8915400" cy="5181600"/>
          </a:xfrm>
          <a:prstGeom prst="horizontalScroll">
            <a:avLst/>
          </a:prstGeom>
          <a:blipFill>
            <a:blip r:embed="rId2"/>
            <a:tile tx="0" ty="0" sx="100000" sy="100000" flip="none" algn="tl"/>
          </a:blipFill>
          <a:ln w="57150">
            <a:solidFill>
              <a:schemeClr val="tx1"/>
            </a:solidFill>
          </a:ln>
        </p:spPr>
        <p:txBody>
          <a:bodyPr>
            <a:noAutofit/>
          </a:bodyPr>
          <a:lstStyle/>
          <a:p>
            <a:r>
              <a:rPr lang="en-US" sz="2400" dirty="0" smtClean="0">
                <a:solidFill>
                  <a:schemeClr val="bg1"/>
                </a:solidFill>
                <a:latin typeface="Times New Roman" pitchFamily="18" charset="0"/>
                <a:cs typeface="Times New Roman" pitchFamily="18" charset="0"/>
              </a:rPr>
              <a:t>This study focuses on analyzing whether policy holders find health insurance beneficial.</a:t>
            </a:r>
          </a:p>
          <a:p>
            <a:pPr lvl="0"/>
            <a:r>
              <a:rPr lang="en-IN" sz="2400" dirty="0" smtClean="0">
                <a:solidFill>
                  <a:schemeClr val="bg1"/>
                </a:solidFill>
                <a:latin typeface="Times New Roman" pitchFamily="18" charset="0"/>
                <a:cs typeface="Times New Roman" pitchFamily="18" charset="0"/>
              </a:rPr>
              <a:t>The aim of the study is to check the level of awareness among health insurance policy holders and their perception about the services provided by the TPAs in claim settling and facilitation of the utilization of health insurance services(CASHLESS) by the hospital when they visit the hospital for treatment.</a:t>
            </a:r>
          </a:p>
          <a:p>
            <a:r>
              <a:rPr lang="en-US" sz="2400" dirty="0" smtClean="0">
                <a:solidFill>
                  <a:schemeClr val="bg1"/>
                </a:solidFill>
                <a:latin typeface="Times New Roman" pitchFamily="18" charset="0"/>
                <a:cs typeface="Times New Roman" pitchFamily="18" charset="0"/>
              </a:rPr>
              <a:t>Thus, in short, it determines which areas of health insurance and TPAs require attention and improvement. </a:t>
            </a:r>
          </a:p>
        </p:txBody>
      </p:sp>
      <p:pic>
        <p:nvPicPr>
          <p:cNvPr id="4" name="Picture 2" descr="C:\Users\Administrator\Desktop\2.jpg"/>
          <p:cNvPicPr>
            <a:picLocks noChangeAspect="1" noChangeArrowheads="1"/>
          </p:cNvPicPr>
          <p:nvPr/>
        </p:nvPicPr>
        <p:blipFill>
          <a:blip r:embed="rId3"/>
          <a:srcRect/>
          <a:stretch>
            <a:fillRect/>
          </a:stretch>
        </p:blipFill>
        <p:spPr bwMode="auto">
          <a:xfrm>
            <a:off x="6086475" y="0"/>
            <a:ext cx="3057525" cy="19812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0" y="228600"/>
            <a:ext cx="4724400" cy="1143000"/>
          </a:xfrm>
          <a:solidFill>
            <a:schemeClr val="tx1"/>
          </a:solidFill>
          <a:effectLst>
            <a:glow rad="228600">
              <a:schemeClr val="accent2">
                <a:satMod val="175000"/>
                <a:alpha val="40000"/>
              </a:schemeClr>
            </a:glow>
            <a:softEdge rad="63500"/>
          </a:effectLst>
        </p:spPr>
        <p:txBody>
          <a:bodyPr/>
          <a:lstStyle/>
          <a:p>
            <a:r>
              <a:rPr lang="en-US" b="1" cap="all" dirty="0" smtClean="0">
                <a:ln w="9000" cmpd="sng">
                  <a:noFill/>
                  <a:prstDash val="solid"/>
                </a:ln>
                <a:solidFill>
                  <a:srgbClr val="FFFF00"/>
                </a:solidFill>
                <a:effectLst>
                  <a:outerShdw blurRad="38100" dist="38100" dir="2700000" algn="tl">
                    <a:srgbClr val="000000">
                      <a:alpha val="43137"/>
                    </a:srgbClr>
                  </a:outerShdw>
                  <a:reflection blurRad="12700" stA="28000" endPos="45000" dist="1000" dir="5400000" sy="-100000" algn="bl" rotWithShape="0"/>
                </a:effectLst>
                <a:latin typeface="Times New Roman" pitchFamily="18" charset="0"/>
                <a:cs typeface="Times New Roman" pitchFamily="18" charset="0"/>
              </a:rPr>
              <a:t>METHODOLOGY</a:t>
            </a:r>
            <a:endParaRPr lang="en-US" b="1" cap="all" dirty="0">
              <a:ln w="9000" cmpd="sng">
                <a:noFill/>
                <a:prstDash val="solid"/>
              </a:ln>
              <a:solidFill>
                <a:srgbClr val="FFFF00"/>
              </a:solidFill>
              <a:effectLst>
                <a:outerShdw blurRad="38100" dist="38100" dir="2700000" algn="tl">
                  <a:srgbClr val="000000">
                    <a:alpha val="43137"/>
                  </a:srgbClr>
                </a:outerShdw>
                <a:reflection blurRad="12700" stA="28000" endPos="45000" dist="1000" dir="5400000" sy="-100000" algn="bl" rotWithShape="0"/>
              </a:effectLst>
              <a:latin typeface="Times New Roman" pitchFamily="18" charset="0"/>
              <a:cs typeface="Times New Roman" pitchFamily="18" charset="0"/>
            </a:endParaRPr>
          </a:p>
        </p:txBody>
      </p:sp>
      <p:sp>
        <p:nvSpPr>
          <p:cNvPr id="3" name="Content Placeholder 2"/>
          <p:cNvSpPr>
            <a:spLocks noGrp="1"/>
          </p:cNvSpPr>
          <p:nvPr>
            <p:ph sz="quarter" idx="1"/>
          </p:nvPr>
        </p:nvSpPr>
        <p:spPr>
          <a:blipFill>
            <a:blip r:embed="rId2"/>
            <a:tile tx="0" ty="0" sx="100000" sy="100000" flip="none" algn="tl"/>
          </a:blipFill>
          <a:ln w="76200">
            <a:solidFill>
              <a:schemeClr val="tx1"/>
            </a:solidFill>
          </a:ln>
          <a:effectLst>
            <a:softEdge rad="127000"/>
          </a:effectLst>
        </p:spPr>
        <p:txBody>
          <a:bodyPr/>
          <a:lstStyle/>
          <a:p>
            <a:pPr>
              <a:buNone/>
            </a:pPr>
            <a:r>
              <a:rPr lang="en-US" dirty="0" smtClean="0"/>
              <a:t>  </a:t>
            </a:r>
            <a:endParaRPr lang="en-US" dirty="0"/>
          </a:p>
        </p:txBody>
      </p:sp>
      <p:sp>
        <p:nvSpPr>
          <p:cNvPr id="4" name="TextBox 3"/>
          <p:cNvSpPr txBox="1"/>
          <p:nvPr/>
        </p:nvSpPr>
        <p:spPr>
          <a:xfrm rot="342146">
            <a:off x="4699186" y="2277590"/>
            <a:ext cx="2675732" cy="830997"/>
          </a:xfrm>
          <a:prstGeom prst="rect">
            <a:avLst/>
          </a:prstGeom>
          <a:gradFill>
            <a:gsLst>
              <a:gs pos="0">
                <a:srgbClr val="FFFFFF"/>
              </a:gs>
              <a:gs pos="16000">
                <a:srgbClr val="1F1F1F"/>
              </a:gs>
              <a:gs pos="17999">
                <a:srgbClr val="FFFFFF"/>
              </a:gs>
              <a:gs pos="42000">
                <a:srgbClr val="636363"/>
              </a:gs>
              <a:gs pos="53000">
                <a:srgbClr val="CFCFCF"/>
              </a:gs>
              <a:gs pos="66000">
                <a:srgbClr val="CFCFCF"/>
              </a:gs>
              <a:gs pos="75999">
                <a:srgbClr val="1F1F1F"/>
              </a:gs>
              <a:gs pos="78999">
                <a:srgbClr val="FFFFFF"/>
              </a:gs>
              <a:gs pos="100000">
                <a:srgbClr val="7F7F7F"/>
              </a:gs>
            </a:gsLst>
            <a:lin ang="5400000" scaled="0"/>
          </a:gradFill>
          <a:ln w="76200">
            <a:solidFill>
              <a:schemeClr val="accent1">
                <a:lumMod val="75000"/>
              </a:schemeClr>
            </a:solidFill>
          </a:ln>
          <a:effectLst>
            <a:softEdge rad="63500"/>
          </a:effectLst>
          <a:scene3d>
            <a:camera prst="perspectiveHeroicExtremeLeftFacing"/>
            <a:lightRig rig="threePt" dir="t"/>
          </a:scene3d>
        </p:spPr>
        <p:txBody>
          <a:bodyPr wrap="none" rtlCol="0">
            <a:spAutoFit/>
          </a:bodyPr>
          <a:lstStyle/>
          <a:p>
            <a:r>
              <a:rPr lang="en-US" sz="2800" b="1" i="1" u="sng" dirty="0" smtClean="0">
                <a:effectLst>
                  <a:outerShdw blurRad="38100" dist="38100" dir="2700000" algn="tl">
                    <a:srgbClr val="000000">
                      <a:alpha val="43137"/>
                    </a:srgbClr>
                  </a:outerShdw>
                </a:effectLst>
                <a:latin typeface="Times New Roman" pitchFamily="18" charset="0"/>
                <a:cs typeface="Times New Roman" pitchFamily="18" charset="0"/>
              </a:rPr>
              <a:t>SAMPLE  SIZE</a:t>
            </a:r>
          </a:p>
          <a:p>
            <a:r>
              <a:rPr lang="en-US" sz="2000" dirty="0" smtClean="0">
                <a:solidFill>
                  <a:schemeClr val="accent1">
                    <a:lumMod val="75000"/>
                  </a:schemeClr>
                </a:solidFill>
              </a:rPr>
              <a:t>	</a:t>
            </a:r>
            <a:r>
              <a:rPr lang="en-US" sz="2000" b="1" dirty="0" smtClean="0">
                <a:solidFill>
                  <a:schemeClr val="accent1">
                    <a:lumMod val="75000"/>
                  </a:schemeClr>
                </a:solidFill>
              </a:rPr>
              <a:t>N= 100</a:t>
            </a:r>
            <a:endParaRPr lang="en-US" sz="2000" b="1" dirty="0">
              <a:solidFill>
                <a:schemeClr val="accent1">
                  <a:lumMod val="75000"/>
                </a:schemeClr>
              </a:solidFill>
            </a:endParaRPr>
          </a:p>
        </p:txBody>
      </p:sp>
      <p:sp>
        <p:nvSpPr>
          <p:cNvPr id="5" name="TextBox 4"/>
          <p:cNvSpPr txBox="1"/>
          <p:nvPr/>
        </p:nvSpPr>
        <p:spPr>
          <a:xfrm>
            <a:off x="1066800" y="2286000"/>
            <a:ext cx="3403328" cy="830997"/>
          </a:xfrm>
          <a:prstGeom prst="rect">
            <a:avLst/>
          </a:prstGeom>
          <a:gradFill>
            <a:gsLst>
              <a:gs pos="0">
                <a:srgbClr val="FFFFFF"/>
              </a:gs>
              <a:gs pos="16000">
                <a:srgbClr val="1F1F1F"/>
              </a:gs>
              <a:gs pos="17999">
                <a:srgbClr val="FFFFFF"/>
              </a:gs>
              <a:gs pos="42000">
                <a:srgbClr val="636363"/>
              </a:gs>
              <a:gs pos="53000">
                <a:srgbClr val="CFCFCF"/>
              </a:gs>
              <a:gs pos="66000">
                <a:srgbClr val="CFCFCF"/>
              </a:gs>
              <a:gs pos="75999">
                <a:srgbClr val="1F1F1F"/>
              </a:gs>
              <a:gs pos="78999">
                <a:srgbClr val="FFFFFF"/>
              </a:gs>
              <a:gs pos="100000">
                <a:srgbClr val="7F7F7F"/>
              </a:gs>
            </a:gsLst>
            <a:lin ang="5400000" scaled="0"/>
          </a:gradFill>
          <a:ln w="76200">
            <a:solidFill>
              <a:schemeClr val="accent1">
                <a:lumMod val="75000"/>
              </a:schemeClr>
            </a:solidFill>
          </a:ln>
          <a:effectLst>
            <a:softEdge rad="63500"/>
          </a:effectLst>
          <a:scene3d>
            <a:camera prst="perspectiveContrastingRightFacing"/>
            <a:lightRig rig="threePt" dir="t"/>
          </a:scene3d>
        </p:spPr>
        <p:txBody>
          <a:bodyPr wrap="square" rtlCol="0">
            <a:spAutoFit/>
          </a:bodyPr>
          <a:lstStyle/>
          <a:p>
            <a:r>
              <a:rPr lang="en-US" sz="2800" b="1" i="1" u="sng" dirty="0" smtClean="0">
                <a:effectLst>
                  <a:outerShdw blurRad="38100" dist="38100" dir="2700000" algn="tl">
                    <a:srgbClr val="000000">
                      <a:alpha val="43137"/>
                    </a:srgbClr>
                  </a:outerShdw>
                </a:effectLst>
                <a:latin typeface="Times New Roman" pitchFamily="18" charset="0"/>
                <a:cs typeface="Times New Roman" pitchFamily="18" charset="0"/>
              </a:rPr>
              <a:t>STUDY DESIGN </a:t>
            </a:r>
          </a:p>
          <a:p>
            <a:r>
              <a:rPr lang="en-US" sz="2000" b="1" dirty="0" smtClean="0">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SURVEY TYPE</a:t>
            </a:r>
            <a:endParaRPr lang="en-US" sz="2000" b="1" dirty="0">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TextBox 5"/>
          <p:cNvSpPr txBox="1"/>
          <p:nvPr/>
        </p:nvSpPr>
        <p:spPr>
          <a:xfrm>
            <a:off x="1066800" y="4419600"/>
            <a:ext cx="7467600" cy="1261884"/>
          </a:xfrm>
          <a:prstGeom prst="rect">
            <a:avLst/>
          </a:prstGeom>
          <a:gradFill>
            <a:gsLst>
              <a:gs pos="0">
                <a:schemeClr val="accent1">
                  <a:lumMod val="50000"/>
                </a:schemeClr>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ln w="76200">
            <a:solidFill>
              <a:schemeClr val="tx1"/>
            </a:solidFill>
          </a:ln>
          <a:effectLst>
            <a:glow rad="139700">
              <a:schemeClr val="accent4">
                <a:satMod val="175000"/>
                <a:alpha val="40000"/>
              </a:schemeClr>
            </a:glow>
            <a:softEdge rad="127000"/>
          </a:effectLst>
        </p:spPr>
        <p:txBody>
          <a:bodyPr wrap="square" rtlCol="0">
            <a:spAutoFit/>
          </a:bodyPr>
          <a:lstStyle/>
          <a:p>
            <a:r>
              <a:rPr lang="en-US" sz="2800" b="1" dirty="0" smtClean="0">
                <a:effectLst>
                  <a:outerShdw blurRad="38100" dist="38100" dir="2700000" algn="tl">
                    <a:srgbClr val="000000">
                      <a:alpha val="43137"/>
                    </a:srgbClr>
                  </a:outerShdw>
                </a:effectLst>
                <a:latin typeface="Times New Roman" pitchFamily="18" charset="0"/>
                <a:cs typeface="Times New Roman" pitchFamily="18" charset="0"/>
              </a:rPr>
              <a:t>	AREA OF SAMPLE COLLECTION</a:t>
            </a:r>
          </a:p>
          <a:p>
            <a:endParaRPr lang="en-US" sz="2800" b="1" dirty="0" smtClean="0">
              <a:effectLst>
                <a:outerShdw blurRad="38100" dist="38100" dir="2700000" algn="tl">
                  <a:srgbClr val="000000">
                    <a:alpha val="43137"/>
                  </a:srgbClr>
                </a:outerShdw>
              </a:effectLst>
              <a:latin typeface="Times New Roman" pitchFamily="18" charset="0"/>
              <a:cs typeface="Times New Roman" pitchFamily="18" charset="0"/>
            </a:endParaRPr>
          </a:p>
          <a:p>
            <a:r>
              <a:rPr lang="en-US" sz="2000" b="1" dirty="0" smtClean="0">
                <a:effectLst>
                  <a:outerShdw blurRad="38100" dist="38100" dir="2700000" algn="tl">
                    <a:srgbClr val="000000">
                      <a:alpha val="43137"/>
                    </a:srgbClr>
                  </a:outerShdw>
                </a:effectLst>
                <a:latin typeface="Times New Roman" pitchFamily="18" charset="0"/>
                <a:cs typeface="Times New Roman" pitchFamily="18" charset="0"/>
              </a:rPr>
              <a:t>	     FORTIS ESCORTS HOSPITAL, AMRITSAR</a:t>
            </a:r>
            <a:endParaRPr lang="en-US" sz="2000" b="1" dirty="0">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533400" y="533400"/>
            <a:ext cx="8077200" cy="5867400"/>
          </a:xfrm>
          <a:blipFill>
            <a:blip r:embed="rId2"/>
            <a:tile tx="0" ty="0" sx="100000" sy="100000" flip="none" algn="tl"/>
          </a:blipFill>
          <a:effectLst>
            <a:softEdge rad="317500"/>
          </a:effectLst>
        </p:spPr>
        <p:txBody>
          <a:bodyPr/>
          <a:lstStyle/>
          <a:p>
            <a:pPr>
              <a:buNone/>
            </a:pPr>
            <a:r>
              <a:rPr lang="en-US" dirty="0" smtClean="0"/>
              <a:t>  </a:t>
            </a:r>
            <a:endParaRPr lang="en-US" dirty="0"/>
          </a:p>
        </p:txBody>
      </p:sp>
      <p:sp>
        <p:nvSpPr>
          <p:cNvPr id="5" name="TextBox 4"/>
          <p:cNvSpPr txBox="1"/>
          <p:nvPr/>
        </p:nvSpPr>
        <p:spPr>
          <a:xfrm>
            <a:off x="533400" y="1143000"/>
            <a:ext cx="8153400" cy="2156936"/>
          </a:xfrm>
          <a:prstGeom prst="ribbon">
            <a:avLst>
              <a:gd name="adj1" fmla="val 20735"/>
              <a:gd name="adj2" fmla="val 60675"/>
            </a:avLst>
          </a:prstGeom>
          <a:solidFill>
            <a:schemeClr val="accent1">
              <a:lumMod val="40000"/>
              <a:lumOff val="60000"/>
            </a:schemeClr>
          </a:solidFill>
          <a:ln>
            <a:solidFill>
              <a:schemeClr val="accent1">
                <a:lumMod val="75000"/>
              </a:schemeClr>
            </a:solidFill>
          </a:ln>
        </p:spPr>
        <p:txBody>
          <a:bodyPr wrap="square" rtlCol="0">
            <a:spAutoFit/>
          </a:bodyPr>
          <a:lstStyle/>
          <a:p>
            <a:r>
              <a:rPr lang="en-US" dirty="0" smtClean="0">
                <a:latin typeface="Times New Roman" pitchFamily="18" charset="0"/>
                <a:cs typeface="Times New Roman" pitchFamily="18" charset="0"/>
              </a:rPr>
              <a:t> </a:t>
            </a:r>
            <a:r>
              <a:rPr lang="en-US" sz="2800" b="1" i="1" u="sng" dirty="0" smtClean="0">
                <a:latin typeface="Times New Roman" pitchFamily="18" charset="0"/>
                <a:cs typeface="Times New Roman" pitchFamily="18" charset="0"/>
              </a:rPr>
              <a:t>TOOLS FOR EVALUATION</a:t>
            </a:r>
            <a:r>
              <a:rPr lang="en-US" dirty="0" smtClean="0"/>
              <a:t>:</a:t>
            </a:r>
          </a:p>
          <a:p>
            <a:endParaRPr lang="en-US" dirty="0" smtClean="0"/>
          </a:p>
          <a:p>
            <a:pPr>
              <a:buFont typeface="Wingdings" pitchFamily="2" charset="2"/>
              <a:buChar char="v"/>
            </a:pPr>
            <a:r>
              <a:rPr lang="en-US" sz="2000" dirty="0" smtClean="0">
                <a:latin typeface="Times New Roman" pitchFamily="18" charset="0"/>
                <a:cs typeface="Times New Roman" pitchFamily="18" charset="0"/>
              </a:rPr>
              <a:t>CONSENT FORM </a:t>
            </a:r>
          </a:p>
          <a:p>
            <a:pPr>
              <a:buFont typeface="Wingdings" pitchFamily="2" charset="2"/>
              <a:buChar char="v"/>
            </a:pPr>
            <a:r>
              <a:rPr lang="en-US" sz="2000" dirty="0" smtClean="0">
                <a:latin typeface="Times New Roman" pitchFamily="18" charset="0"/>
                <a:cs typeface="Times New Roman" pitchFamily="18" charset="0"/>
              </a:rPr>
              <a:t>WELL STRUCTURED CLOSE ENDED 	QUESTIONNAIRE</a:t>
            </a:r>
            <a:endParaRPr lang="en-US" sz="2000" dirty="0">
              <a:latin typeface="Times New Roman" pitchFamily="18" charset="0"/>
              <a:cs typeface="Times New Roman" pitchFamily="18" charset="0"/>
            </a:endParaRPr>
          </a:p>
        </p:txBody>
      </p:sp>
      <p:sp>
        <p:nvSpPr>
          <p:cNvPr id="6" name="TextBox 5"/>
          <p:cNvSpPr txBox="1"/>
          <p:nvPr/>
        </p:nvSpPr>
        <p:spPr>
          <a:xfrm>
            <a:off x="533400" y="4191000"/>
            <a:ext cx="8077200" cy="1505962"/>
          </a:xfrm>
          <a:prstGeom prst="ribbon">
            <a:avLst>
              <a:gd name="adj1" fmla="val 16667"/>
              <a:gd name="adj2" fmla="val 61006"/>
            </a:avLst>
          </a:prstGeom>
          <a:solidFill>
            <a:srgbClr val="92D050"/>
          </a:solidFill>
          <a:ln>
            <a:solidFill>
              <a:schemeClr val="accent1">
                <a:lumMod val="75000"/>
              </a:schemeClr>
            </a:solidFill>
          </a:ln>
        </p:spPr>
        <p:txBody>
          <a:bodyPr wrap="square" rtlCol="0">
            <a:spAutoFit/>
          </a:bodyPr>
          <a:lstStyle/>
          <a:p>
            <a:r>
              <a:rPr lang="en-US" sz="2800" b="1" i="1" u="sng" dirty="0" smtClean="0">
                <a:latin typeface="Times New Roman" pitchFamily="18" charset="0"/>
                <a:cs typeface="Times New Roman" pitchFamily="18" charset="0"/>
              </a:rPr>
              <a:t>SAMPLING TECHNIQUE:</a:t>
            </a:r>
          </a:p>
          <a:p>
            <a:endParaRPr lang="en-US" sz="2800" b="1" i="1" u="sng" dirty="0" smtClean="0">
              <a:latin typeface="Times New Roman" pitchFamily="18" charset="0"/>
              <a:cs typeface="Times New Roman" pitchFamily="18" charset="0"/>
            </a:endParaRPr>
          </a:p>
          <a:p>
            <a:pPr>
              <a:buFont typeface="Wingdings" pitchFamily="2" charset="2"/>
              <a:buChar char="v"/>
            </a:pPr>
            <a:r>
              <a:rPr lang="en-US" sz="2000" dirty="0" smtClean="0">
                <a:latin typeface="Times New Roman" pitchFamily="18" charset="0"/>
                <a:cs typeface="Times New Roman" pitchFamily="18" charset="0"/>
              </a:rPr>
              <a:t>RANDOMLY SELECTED PATIENTS</a:t>
            </a:r>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txBox="1">
            <a:spLocks noGrp="1"/>
          </p:cNvSpPr>
          <p:nvPr>
            <p:ph sz="quarter" idx="1"/>
          </p:nvPr>
        </p:nvSpPr>
        <p:spPr>
          <a:xfrm>
            <a:off x="304800" y="990600"/>
            <a:ext cx="8458200" cy="5380196"/>
          </a:xfrm>
          <a:prstGeom prst="verticalScroll">
            <a:avLst/>
          </a:prstGeom>
          <a:solidFill>
            <a:schemeClr val="accent1">
              <a:lumMod val="20000"/>
              <a:lumOff val="80000"/>
            </a:schemeClr>
          </a:solidFill>
          <a:ln>
            <a:solidFill>
              <a:schemeClr val="accent1">
                <a:lumMod val="75000"/>
              </a:schemeClr>
            </a:solidFill>
          </a:ln>
        </p:spPr>
        <p:txBody>
          <a:bodyPr wrap="square" rtlCol="0">
            <a:spAutoFit/>
          </a:bodyPr>
          <a:lstStyle/>
          <a:p>
            <a:r>
              <a:rPr lang="en-US" sz="2400" i="1" u="sng" dirty="0" smtClean="0">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PROCEDURE FOR DATA COLLECTION</a:t>
            </a:r>
          </a:p>
          <a:p>
            <a:pPr>
              <a:buNone/>
            </a:pPr>
            <a:endParaRPr lang="en-US" sz="2400" i="1" u="sng" dirty="0" smtClean="0">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endParaRPr>
          </a:p>
          <a:p>
            <a:pPr lvl="0">
              <a:buFont typeface="Wingdings" pitchFamily="2" charset="2"/>
              <a:buChar char="v"/>
            </a:pPr>
            <a:r>
              <a:rPr lang="en-US" sz="2400" dirty="0" smtClean="0">
                <a:latin typeface="Times New Roman" pitchFamily="18" charset="0"/>
                <a:cs typeface="Times New Roman" pitchFamily="18" charset="0"/>
              </a:rPr>
              <a:t>Explanation of questionnaire and purpose of the study to subjects</a:t>
            </a:r>
          </a:p>
          <a:p>
            <a:pPr lvl="0">
              <a:buFont typeface="Wingdings" pitchFamily="2" charset="2"/>
              <a:buChar char="v"/>
            </a:pPr>
            <a:endParaRPr lang="en-US" sz="2400" dirty="0" smtClean="0">
              <a:latin typeface="Times New Roman" pitchFamily="18" charset="0"/>
              <a:cs typeface="Times New Roman" pitchFamily="18" charset="0"/>
            </a:endParaRPr>
          </a:p>
          <a:p>
            <a:pPr lvl="0">
              <a:buFont typeface="Wingdings" pitchFamily="2" charset="2"/>
              <a:buChar char="v"/>
            </a:pPr>
            <a:r>
              <a:rPr lang="en-US" sz="2400" dirty="0" smtClean="0">
                <a:latin typeface="Times New Roman" pitchFamily="18" charset="0"/>
                <a:cs typeface="Times New Roman" pitchFamily="18" charset="0"/>
              </a:rPr>
              <a:t>Filling of consent form</a:t>
            </a:r>
          </a:p>
          <a:p>
            <a:pPr lvl="0">
              <a:buFont typeface="Wingdings" pitchFamily="2" charset="2"/>
              <a:buChar char="v"/>
            </a:pPr>
            <a:endParaRPr lang="en-US" sz="2400" dirty="0" smtClean="0">
              <a:latin typeface="Times New Roman" pitchFamily="18" charset="0"/>
              <a:cs typeface="Times New Roman" pitchFamily="18" charset="0"/>
            </a:endParaRPr>
          </a:p>
          <a:p>
            <a:pPr lvl="0">
              <a:buFont typeface="Wingdings" pitchFamily="2" charset="2"/>
              <a:buChar char="v"/>
            </a:pPr>
            <a:r>
              <a:rPr lang="en-US" sz="2400" dirty="0" smtClean="0">
                <a:latin typeface="Times New Roman" pitchFamily="18" charset="0"/>
                <a:cs typeface="Times New Roman" pitchFamily="18" charset="0"/>
              </a:rPr>
              <a:t>Recording feedback </a:t>
            </a:r>
          </a:p>
          <a:p>
            <a:pPr lvl="0">
              <a:buFont typeface="Wingdings" pitchFamily="2" charset="2"/>
              <a:buChar char="v"/>
            </a:pPr>
            <a:endParaRPr lang="en-US" sz="2400" dirty="0" smtClean="0">
              <a:latin typeface="Times New Roman" pitchFamily="18" charset="0"/>
              <a:cs typeface="Times New Roman" pitchFamily="18" charset="0"/>
            </a:endParaRPr>
          </a:p>
          <a:p>
            <a:pPr lvl="0">
              <a:buFont typeface="Wingdings" pitchFamily="2" charset="2"/>
              <a:buChar char="v"/>
            </a:pPr>
            <a:r>
              <a:rPr lang="en-US" sz="2400" dirty="0" smtClean="0">
                <a:latin typeface="Times New Roman" pitchFamily="18" charset="0"/>
                <a:cs typeface="Times New Roman" pitchFamily="18" charset="0"/>
              </a:rPr>
              <a:t>Analysis of questionnaires filled</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04800"/>
            <a:ext cx="5791200" cy="1143000"/>
          </a:xfrm>
        </p:spPr>
        <p:txBody>
          <a:bodyPr>
            <a:normAutofit/>
          </a:bodyPr>
          <a:lstStyle/>
          <a:p>
            <a:r>
              <a:rPr lang="en-US" b="1" u="sng" cap="all" dirty="0" smtClean="0">
                <a:ln w="9000" cmpd="sng">
                  <a:solidFill>
                    <a:schemeClr val="accent4">
                      <a:shade val="50000"/>
                      <a:satMod val="120000"/>
                    </a:schemeClr>
                  </a:solidFill>
                  <a:prstDash val="solid"/>
                </a:ln>
                <a:solidFill>
                  <a:schemeClr val="accent6">
                    <a:lumMod val="60000"/>
                    <a:lumOff val="40000"/>
                  </a:schemeClr>
                </a:solidFill>
                <a:effectLst>
                  <a:outerShdw blurRad="38100" dist="38100" dir="2700000" algn="tl">
                    <a:srgbClr val="000000">
                      <a:alpha val="43137"/>
                    </a:srgbClr>
                  </a:outerShdw>
                  <a:reflection blurRad="12700" stA="28000" endPos="45000" dist="1000" dir="5400000" sy="-100000" algn="bl" rotWithShape="0"/>
                </a:effectLst>
              </a:rPr>
              <a:t>INCLUSION CRITERIA</a:t>
            </a:r>
            <a:endParaRPr lang="en-US" b="1" cap="all" dirty="0">
              <a:ln w="9000" cmpd="sng">
                <a:solidFill>
                  <a:schemeClr val="accent4">
                    <a:shade val="50000"/>
                    <a:satMod val="120000"/>
                  </a:schemeClr>
                </a:solidFill>
                <a:prstDash val="solid"/>
              </a:ln>
              <a:solidFill>
                <a:schemeClr val="accent6">
                  <a:lumMod val="60000"/>
                  <a:lumOff val="40000"/>
                </a:schemeClr>
              </a:solidFill>
              <a:effectLst>
                <a:outerShdw blurRad="38100" dist="38100" dir="2700000" algn="tl">
                  <a:srgbClr val="000000">
                    <a:alpha val="43137"/>
                  </a:srgbClr>
                </a:outerShdw>
                <a:reflection blurRad="12700" stA="28000" endPos="45000" dist="1000" dir="5400000" sy="-100000" algn="bl" rotWithShape="0"/>
              </a:effectLst>
            </a:endParaRPr>
          </a:p>
        </p:txBody>
      </p:sp>
      <p:sp>
        <p:nvSpPr>
          <p:cNvPr id="3" name="Content Placeholder 2"/>
          <p:cNvSpPr>
            <a:spLocks noGrp="1"/>
          </p:cNvSpPr>
          <p:nvPr>
            <p:ph sz="quarter" idx="1"/>
          </p:nvPr>
        </p:nvSpPr>
        <p:spPr>
          <a:xfrm>
            <a:off x="685800" y="1676400"/>
            <a:ext cx="8077200" cy="3276600"/>
          </a:xfrm>
          <a:prstGeom prst="wedgeRoundRectCallout">
            <a:avLst>
              <a:gd name="adj1" fmla="val -33415"/>
              <a:gd name="adj2" fmla="val 66821"/>
              <a:gd name="adj3" fmla="val 16667"/>
            </a:avLst>
          </a:prstGeom>
          <a:solidFill>
            <a:schemeClr val="accent1">
              <a:lumMod val="40000"/>
              <a:lumOff val="60000"/>
            </a:schemeClr>
          </a:solidFill>
          <a:effectLst>
            <a:softEdge rad="63500"/>
          </a:effectLst>
        </p:spPr>
        <p:txBody>
          <a:bodyPr>
            <a:noAutofit/>
          </a:bodyPr>
          <a:lstStyle/>
          <a:p>
            <a:pPr>
              <a:buNone/>
            </a:pPr>
            <a:r>
              <a:rPr lang="en-IN" sz="3200" dirty="0" smtClean="0">
                <a:latin typeface="Times New Roman" pitchFamily="18" charset="0"/>
                <a:cs typeface="Times New Roman" pitchFamily="18" charset="0"/>
              </a:rPr>
              <a:t>1.  Patients visiting Fortis Escorts Hospital Amritsar.</a:t>
            </a:r>
            <a:endParaRPr lang="en-US" sz="3200" b="1" dirty="0" smtClean="0">
              <a:latin typeface="Times New Roman" pitchFamily="18" charset="0"/>
              <a:cs typeface="Times New Roman" pitchFamily="18" charset="0"/>
            </a:endParaRPr>
          </a:p>
          <a:p>
            <a:pPr>
              <a:buNone/>
            </a:pPr>
            <a:r>
              <a:rPr lang="en-US" sz="3200" dirty="0" smtClean="0">
                <a:latin typeface="Times New Roman" pitchFamily="18" charset="0"/>
                <a:cs typeface="Times New Roman" pitchFamily="18" charset="0"/>
              </a:rPr>
              <a:t>2. Health insurance Policy holders empanelled with Fortis Escorts Hospital Amritsar </a:t>
            </a:r>
          </a:p>
          <a:p>
            <a:pPr>
              <a:buNone/>
            </a:pPr>
            <a:r>
              <a:rPr lang="en-US" sz="3200" dirty="0" smtClean="0">
                <a:latin typeface="Times New Roman" pitchFamily="18" charset="0"/>
                <a:cs typeface="Times New Roman" pitchFamily="18" charset="0"/>
              </a:rPr>
              <a:t>3.  Age more than 18 years</a:t>
            </a:r>
          </a:p>
          <a:p>
            <a:endParaRPr lang="en-US"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304800"/>
            <a:ext cx="6248400" cy="1143000"/>
          </a:xfrm>
        </p:spPr>
        <p:txBody>
          <a:bodyPr>
            <a:normAutofit/>
          </a:bodyPr>
          <a:lstStyle/>
          <a:p>
            <a:r>
              <a:rPr lang="en-US" b="1" u="sng"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EXCLUSION CRITERIA</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sp>
        <p:nvSpPr>
          <p:cNvPr id="3" name="Content Placeholder 2"/>
          <p:cNvSpPr>
            <a:spLocks noGrp="1"/>
          </p:cNvSpPr>
          <p:nvPr>
            <p:ph sz="quarter" idx="1"/>
          </p:nvPr>
        </p:nvSpPr>
        <p:spPr>
          <a:xfrm>
            <a:off x="762000" y="1828800"/>
            <a:ext cx="8077200" cy="3276600"/>
          </a:xfrm>
          <a:prstGeom prst="wedgeRoundRectCallout">
            <a:avLst>
              <a:gd name="adj1" fmla="val -31627"/>
              <a:gd name="adj2" fmla="val 71711"/>
              <a:gd name="adj3" fmla="val 16667"/>
            </a:avLst>
          </a:prstGeom>
          <a:solidFill>
            <a:schemeClr val="accent5">
              <a:lumMod val="60000"/>
              <a:lumOff val="40000"/>
            </a:schemeClr>
          </a:solidFill>
          <a:effectLst>
            <a:softEdge rad="317500"/>
          </a:effectLst>
        </p:spPr>
        <p:txBody>
          <a:bodyPr>
            <a:noAutofit/>
          </a:bodyPr>
          <a:lstStyle/>
          <a:p>
            <a:pPr lvl="1"/>
            <a:r>
              <a:rPr lang="en-US" sz="3200" dirty="0" smtClean="0">
                <a:latin typeface="Times New Roman" pitchFamily="18" charset="0"/>
                <a:cs typeface="Times New Roman" pitchFamily="18" charset="0"/>
              </a:rPr>
              <a:t>Policy holders age less than 18 years</a:t>
            </a:r>
          </a:p>
          <a:p>
            <a:pPr lvl="1">
              <a:buNone/>
            </a:pPr>
            <a:endParaRPr lang="en-US" sz="3200" dirty="0" smtClean="0">
              <a:latin typeface="Times New Roman" pitchFamily="18" charset="0"/>
              <a:cs typeface="Times New Roman" pitchFamily="18" charset="0"/>
            </a:endParaRPr>
          </a:p>
          <a:p>
            <a:pPr lvl="1"/>
            <a:r>
              <a:rPr lang="en-US" sz="3200" dirty="0" smtClean="0">
                <a:latin typeface="Times New Roman" pitchFamily="18" charset="0"/>
                <a:cs typeface="Times New Roman" pitchFamily="18" charset="0"/>
              </a:rPr>
              <a:t>Policy holders suffering from neurological disorders or mental retardation are totally excluded from the survey.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smtClean="0"/>
              <a:t>RESULTS</a:t>
            </a:r>
            <a:endParaRPr lang="en-US" dirty="0"/>
          </a:p>
        </p:txBody>
      </p:sp>
      <p:pic>
        <p:nvPicPr>
          <p:cNvPr id="4" name="Picture 2" descr="C:\Users\Indeepp\Desktop\J.jpg"/>
          <p:cNvPicPr>
            <a:picLocks noChangeAspect="1" noChangeArrowheads="1"/>
          </p:cNvPicPr>
          <p:nvPr/>
        </p:nvPicPr>
        <p:blipFill>
          <a:blip r:embed="rId2"/>
          <a:srcRect/>
          <a:stretch>
            <a:fillRect/>
          </a:stretch>
        </p:blipFill>
        <p:spPr bwMode="auto">
          <a:xfrm>
            <a:off x="3048000" y="3276600"/>
            <a:ext cx="3667343" cy="259080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5181600" cy="685800"/>
          </a:xfrm>
        </p:spPr>
        <p:txBody>
          <a:bodyPr>
            <a:normAutofit/>
          </a:bodyPr>
          <a:lstStyle/>
          <a:p>
            <a:r>
              <a:rPr lang="en-US" sz="3200" b="1" dirty="0" smtClean="0">
                <a:ln w="10541" cmpd="sng">
                  <a:solidFill>
                    <a:srgbClr val="7D7D7D">
                      <a:tint val="100000"/>
                      <a:shade val="100000"/>
                      <a:satMod val="110000"/>
                    </a:srgbClr>
                  </a:solidFill>
                  <a:prstDash val="solid"/>
                </a:ln>
                <a:solidFill>
                  <a:srgbClr val="00B050"/>
                </a:solidFill>
                <a:latin typeface="Times New Roman" pitchFamily="18" charset="0"/>
                <a:cs typeface="Times New Roman" pitchFamily="18" charset="0"/>
              </a:rPr>
              <a:t>GENDER DISTRIBUTION</a:t>
            </a:r>
            <a:endParaRPr lang="en-US" sz="3200" b="1" dirty="0">
              <a:ln w="10541" cmpd="sng">
                <a:solidFill>
                  <a:srgbClr val="7D7D7D">
                    <a:tint val="100000"/>
                    <a:shade val="100000"/>
                    <a:satMod val="110000"/>
                  </a:srgbClr>
                </a:solidFill>
                <a:prstDash val="solid"/>
              </a:ln>
              <a:solidFill>
                <a:srgbClr val="00B050"/>
              </a:solidFill>
              <a:latin typeface="Times New Roman" pitchFamily="18" charset="0"/>
              <a:cs typeface="Times New Roman" pitchFamily="18" charset="0"/>
            </a:endParaRPr>
          </a:p>
        </p:txBody>
      </p:sp>
      <p:graphicFrame>
        <p:nvGraphicFramePr>
          <p:cNvPr id="6" name="Chart 5"/>
          <p:cNvGraphicFramePr/>
          <p:nvPr/>
        </p:nvGraphicFramePr>
        <p:xfrm>
          <a:off x="304800" y="1219200"/>
          <a:ext cx="4572000"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1"/>
          <p:cNvSpPr txBox="1">
            <a:spLocks/>
          </p:cNvSpPr>
          <p:nvPr/>
        </p:nvSpPr>
        <p:spPr>
          <a:xfrm>
            <a:off x="5410200" y="2819400"/>
            <a:ext cx="3429000" cy="1143000"/>
          </a:xfrm>
          <a:prstGeom prst="rect">
            <a:avLst/>
          </a:prstGeom>
        </p:spPr>
        <p:txBody>
          <a:bodyPr bIns="91440" anchor="b" anchorCtr="0">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normalizeH="0" baseline="0" noProof="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uLnTx/>
                <a:uFillTx/>
                <a:latin typeface="Times New Roman" pitchFamily="18" charset="0"/>
                <a:ea typeface="+mj-ea"/>
                <a:cs typeface="Times New Roman" pitchFamily="18" charset="0"/>
              </a:rPr>
              <a:t>AGE DISTRIBUTION </a:t>
            </a:r>
            <a:endParaRPr kumimoji="0" lang="en-US" sz="3200" b="1" i="0" u="none" strike="noStrike" kern="1200" normalizeH="0" baseline="0" noProof="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uLnTx/>
              <a:uFillTx/>
              <a:latin typeface="Times New Roman" pitchFamily="18" charset="0"/>
              <a:ea typeface="+mj-ea"/>
              <a:cs typeface="Times New Roman" pitchFamily="18" charset="0"/>
            </a:endParaRPr>
          </a:p>
        </p:txBody>
      </p:sp>
      <p:graphicFrame>
        <p:nvGraphicFramePr>
          <p:cNvPr id="5" name="Chart 4"/>
          <p:cNvGraphicFramePr/>
          <p:nvPr/>
        </p:nvGraphicFramePr>
        <p:xfrm>
          <a:off x="4038600" y="3962400"/>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33400"/>
            <a:ext cx="7772400" cy="1143000"/>
          </a:xfrm>
        </p:spPr>
        <p:txBody>
          <a:bodyPr>
            <a:no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en-US" sz="3200" b="1" dirty="0" smtClean="0">
                <a:ln/>
                <a:solidFill>
                  <a:schemeClr val="accent3"/>
                </a:solidFill>
                <a:latin typeface="Times New Roman" pitchFamily="18" charset="0"/>
                <a:cs typeface="Times New Roman" pitchFamily="18" charset="0"/>
              </a:rPr>
              <a:t>100% patients had to pay security at the time of admission of charges even though the treatment is claimed to be cashless. </a:t>
            </a:r>
            <a:endParaRPr lang="en-US" sz="3200" b="1" dirty="0">
              <a:ln/>
              <a:solidFill>
                <a:schemeClr val="accent3"/>
              </a:solidFill>
              <a:latin typeface="Times New Roman" pitchFamily="18" charset="0"/>
              <a:cs typeface="Times New Roman" pitchFamily="18" charset="0"/>
            </a:endParaRPr>
          </a:p>
        </p:txBody>
      </p:sp>
      <p:graphicFrame>
        <p:nvGraphicFramePr>
          <p:cNvPr id="6" name="Chart 5"/>
          <p:cNvGraphicFramePr/>
          <p:nvPr/>
        </p:nvGraphicFramePr>
        <p:xfrm>
          <a:off x="1371600" y="1981200"/>
          <a:ext cx="6827210" cy="44196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Overall 63% patients felt that health insurance is beneficial to them.</a:t>
            </a:r>
            <a:endPar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sz="quarter" idx="1"/>
          </p:nvPr>
        </p:nvGraphicFramePr>
        <p:xfrm>
          <a:off x="838200" y="1828800"/>
          <a:ext cx="7772400" cy="4572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
          </p:nvPr>
        </p:nvGraphicFramePr>
        <p:xfrm>
          <a:off x="457200" y="1752600"/>
          <a:ext cx="8001000" cy="46482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152400" y="381000"/>
            <a:ext cx="9233218" cy="1200329"/>
          </a:xfrm>
          <a:prstGeom prst="rect">
            <a:avLst/>
          </a:prstGeom>
          <a:noFill/>
        </p:spPr>
        <p:txBody>
          <a:bodyPr wrap="square" rtlCol="0">
            <a:spAutoFit/>
          </a:bodyPr>
          <a:lstStyle/>
          <a:p>
            <a: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Benefits of health insurance were felt more in the age groups more than 45 years which can be due to increased illness episodes, future risk coverage, etc.</a:t>
            </a:r>
            <a:endParaRPr lang="en-US"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763000" cy="1477962"/>
          </a:xfrm>
        </p:spPr>
        <p:txBody>
          <a:bodyPr>
            <a:noAutofit/>
          </a:bodyPr>
          <a:lstStyle/>
          <a:p>
            <a:r>
              <a:rPr lang="en-US" sz="24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Maximum number of sample from higher education levels found health insurance to be beneficial. </a:t>
            </a:r>
            <a:br>
              <a:rPr lang="en-US" sz="24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en-US" sz="24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Here, sample with lesser education or the ones having bad experience in claim settling, found it to be an additional financial burden.</a:t>
            </a:r>
            <a:endParaRPr lang="en-US" sz="24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sz="quarter" idx="1"/>
          </p:nvPr>
        </p:nvGraphicFramePr>
        <p:xfrm>
          <a:off x="381000" y="2057400"/>
          <a:ext cx="8229600" cy="4572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Majority of sample had insurance from public company owing to perception that private companies have more hidden clauses or terms and conditions</a:t>
            </a:r>
            <a:endParaRPr lang="en-US" sz="24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sz="quarter" idx="1"/>
          </p:nvPr>
        </p:nvGraphicFramePr>
        <p:xfrm>
          <a:off x="533400" y="1447800"/>
          <a:ext cx="8382000" cy="51816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305800" cy="1401762"/>
          </a:xfrm>
        </p:spPr>
        <p:txBody>
          <a:bodyPr>
            <a:normAutofit/>
          </a:bodyPr>
          <a:lstStyle/>
          <a:p>
            <a: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A major chunk of sample were covered under health insurance due to employers contribution as a compulsory insurance or the others had it done for future risk coverage.</a:t>
            </a:r>
            <a:endParaRPr lang="en-US"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sz="quarter" idx="1"/>
          </p:nvPr>
        </p:nvGraphicFramePr>
        <p:xfrm>
          <a:off x="685800" y="1905000"/>
          <a:ext cx="7772400" cy="45720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3200400" y="5943600"/>
            <a:ext cx="5110694" cy="461665"/>
          </a:xfrm>
          <a:prstGeom prst="rect">
            <a:avLst/>
          </a:prstGeom>
          <a:solidFill>
            <a:schemeClr val="accent2"/>
          </a:solidFill>
        </p:spPr>
        <p:txBody>
          <a:bodyPr wrap="none" rtlCol="0">
            <a:spAutoFit/>
          </a:bodyPr>
          <a:lstStyle/>
          <a:p>
            <a:r>
              <a:rPr lang="en-US" sz="2400" dirty="0" smtClean="0">
                <a:solidFill>
                  <a:schemeClr val="bg1"/>
                </a:solidFill>
                <a:latin typeface="Times New Roman" pitchFamily="18" charset="0"/>
                <a:cs typeface="Times New Roman" pitchFamily="18" charset="0"/>
              </a:rPr>
              <a:t>Reason for enrolling in health insurance</a:t>
            </a:r>
            <a:endParaRPr lang="en-US" sz="2400"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
          </p:nvPr>
        </p:nvGraphicFramePr>
        <p:xfrm>
          <a:off x="533400" y="1600200"/>
          <a:ext cx="8001000" cy="47244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533400" y="304800"/>
            <a:ext cx="8001000" cy="1200329"/>
          </a:xfrm>
          <a:prstGeom prst="rect">
            <a:avLst/>
          </a:prstGeom>
          <a:noFill/>
        </p:spPr>
        <p:txBody>
          <a:bodyPr wrap="square" rtlCol="0">
            <a:spAutoFit/>
          </a:bodyPr>
          <a:lstStyle/>
          <a:p>
            <a:r>
              <a:rPr lang="en-US" sz="24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Around 80% sample knew about the existence of TPAs out of</a:t>
            </a:r>
          </a:p>
          <a:p>
            <a:r>
              <a:rPr lang="en-US" sz="24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which 63% is male sample and a meager 17% of females knew the same. </a:t>
            </a:r>
            <a:endParaRPr lang="en-US" sz="24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Knowledge about existence of  TPAs on the basis of education- maximum in graduates</a:t>
            </a:r>
            <a:endParaRPr lang="en-US"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sz="quarter" idx="1"/>
          </p:nvPr>
        </p:nvGraphicFramePr>
        <p:xfrm>
          <a:off x="914400" y="1447800"/>
          <a:ext cx="7772400" cy="4572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Around 93% of patients denied having knowledge of hidden clauses.</a:t>
            </a:r>
            <a:endPar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graphicFrame>
        <p:nvGraphicFramePr>
          <p:cNvPr id="6" name="Content Placeholder 5"/>
          <p:cNvGraphicFramePr>
            <a:graphicFrameLocks noGrp="1"/>
          </p:cNvGraphicFramePr>
          <p:nvPr>
            <p:ph sz="quarter" idx="1"/>
          </p:nvPr>
        </p:nvGraphicFramePr>
        <p:xfrm>
          <a:off x="914400" y="1447800"/>
          <a:ext cx="7772400" cy="4572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81% of sample did not know the included and excluded illnesses. Only a 19% population read the document of insurance that enumerated diseases </a:t>
            </a:r>
            <a:endParaRPr lang="en-US"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sz="quarter" idx="1"/>
          </p:nvPr>
        </p:nvGraphicFramePr>
        <p:xfrm>
          <a:off x="914400" y="1447800"/>
          <a:ext cx="7772400" cy="4572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143000"/>
          </a:xfrm>
        </p:spPr>
        <p:txBody>
          <a:bodyPr>
            <a:normAutofit/>
          </a:bodyPr>
          <a:lstStyle/>
          <a:p>
            <a:r>
              <a:rPr lang="en-US"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Are you aware of the list of hospitals empanelled with your insurance company?</a:t>
            </a:r>
            <a:endParaRPr lang="en-US"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graphicFrame>
        <p:nvGraphicFramePr>
          <p:cNvPr id="4" name="Content Placeholder 3"/>
          <p:cNvGraphicFramePr>
            <a:graphicFrameLocks noGrp="1"/>
          </p:cNvGraphicFramePr>
          <p:nvPr>
            <p:ph sz="quarter" idx="1"/>
          </p:nvPr>
        </p:nvGraphicFramePr>
        <p:xfrm>
          <a:off x="914400" y="1447800"/>
          <a:ext cx="7772400" cy="4572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Even after 14 years of introduction of TPAs, there is a percentage of people who confuse TPAs for insurance agents.</a:t>
            </a:r>
            <a:endParaRPr lang="en-US"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sz="quarter" idx="1"/>
          </p:nvPr>
        </p:nvGraphicFramePr>
        <p:xfrm>
          <a:off x="914400" y="1447800"/>
          <a:ext cx="7772400" cy="4572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Problems faced sample when TPA is contacted on toll free number at the time of emergency</a:t>
            </a:r>
            <a:endParaRPr lang="en-US"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sz="quarter" idx="1"/>
          </p:nvPr>
        </p:nvGraphicFramePr>
        <p:xfrm>
          <a:off x="381000" y="1447800"/>
          <a:ext cx="8305800" cy="51054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52% sample population considered TPA services to be good where still 45% population were not highly satisfied with their services.</a:t>
            </a:r>
            <a:endParaRPr lang="en-US"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sz="quarter" idx="1"/>
          </p:nvPr>
        </p:nvGraphicFramePr>
        <p:xfrm>
          <a:off x="762000" y="1447800"/>
          <a:ext cx="7924800" cy="48006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7848600" cy="1143000"/>
          </a:xfrm>
        </p:spPr>
        <p:txBody>
          <a:bodyPr>
            <a:noAutofit/>
          </a:bodyPr>
          <a:lstStyle/>
          <a:p>
            <a:r>
              <a:rPr lang="en-US"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DO YOU THINK TPA FACILITATES THE DELIVERY OF CASHLESS INSURANCE SERVICE WELL?</a:t>
            </a:r>
            <a:endParaRPr lang="en-US"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sz="quarter" idx="1"/>
          </p:nvPr>
        </p:nvGraphicFramePr>
        <p:xfrm>
          <a:off x="914400" y="1447800"/>
          <a:ext cx="7772400" cy="4572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Autofit/>
          </a:bodyPr>
          <a:lstStyle/>
          <a:p>
            <a:r>
              <a:rPr lang="en-US" sz="9600" b="1" dirty="0" smtClean="0">
                <a:latin typeface="Times New Roman" pitchFamily="18" charset="0"/>
                <a:cs typeface="Times New Roman" pitchFamily="18" charset="0"/>
              </a:rPr>
              <a:t>DISCUSSION </a:t>
            </a:r>
            <a:endParaRPr lang="en-US" sz="9600" b="1" dirty="0">
              <a:latin typeface="Times New Roman" pitchFamily="18" charset="0"/>
              <a:cs typeface="Times New Roman" pitchFamily="18" charset="0"/>
            </a:endParaRPr>
          </a:p>
        </p:txBody>
      </p:sp>
      <p:pic>
        <p:nvPicPr>
          <p:cNvPr id="4" name="Picture 2" descr="C:\Users\Administrator\Desktop\19.jpg"/>
          <p:cNvPicPr>
            <a:picLocks noChangeAspect="1" noChangeArrowheads="1"/>
          </p:cNvPicPr>
          <p:nvPr/>
        </p:nvPicPr>
        <p:blipFill>
          <a:blip r:embed="rId2"/>
          <a:srcRect/>
          <a:stretch>
            <a:fillRect/>
          </a:stretch>
        </p:blipFill>
        <p:spPr bwMode="auto">
          <a:xfrm>
            <a:off x="2819400" y="3429000"/>
            <a:ext cx="3762205" cy="2133600"/>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85800" y="1447800"/>
            <a:ext cx="7772400" cy="4572000"/>
          </a:xfrm>
        </p:spPr>
        <p:txBody>
          <a:bodyPr>
            <a:normAutofit/>
          </a:bodyPr>
          <a:lstStyle/>
          <a:p>
            <a:r>
              <a:rPr lang="en-US" sz="3200" dirty="0" smtClean="0">
                <a:latin typeface="Times New Roman" pitchFamily="18" charset="0"/>
                <a:cs typeface="Times New Roman" pitchFamily="18" charset="0"/>
              </a:rPr>
              <a:t>The present study was undertaken with the objective of assessing the level of awareness and perception of policy holders with respect to TPAs and health insurance in India.</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8229600" cy="1143000"/>
          </a:xfrm>
        </p:spPr>
        <p:txBody>
          <a:bodyPr>
            <a:normAutofit fontScale="90000"/>
          </a:bodyPr>
          <a:lstStyle/>
          <a:p>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SAMPLE HAVING POSITIVE PERCEPTION ABOUT HEALTH INSURANCE</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sp>
        <p:nvSpPr>
          <p:cNvPr id="3" name="Content Placeholder 2"/>
          <p:cNvSpPr>
            <a:spLocks noGrp="1"/>
          </p:cNvSpPr>
          <p:nvPr>
            <p:ph sz="quarter" idx="1"/>
          </p:nvPr>
        </p:nvSpPr>
        <p:spPr>
          <a:xfrm>
            <a:off x="685800" y="3124200"/>
            <a:ext cx="7772400" cy="2819400"/>
          </a:xfrm>
          <a:solidFill>
            <a:schemeClr val="accent3">
              <a:lumMod val="20000"/>
              <a:lumOff val="80000"/>
            </a:schemeClr>
          </a:solidFill>
        </p:spPr>
        <p:txBody>
          <a:bodyPr>
            <a:normAutofit/>
          </a:bodyPr>
          <a:lstStyle/>
          <a:p>
            <a:r>
              <a:rPr lang="en-US" sz="2800" dirty="0" smtClean="0">
                <a:latin typeface="Times New Roman" pitchFamily="18" charset="0"/>
                <a:cs typeface="Times New Roman" pitchFamily="18" charset="0"/>
              </a:rPr>
              <a:t>Educated sample </a:t>
            </a:r>
          </a:p>
          <a:p>
            <a:r>
              <a:rPr lang="en-US" sz="2800" dirty="0" smtClean="0">
                <a:latin typeface="Times New Roman" pitchFamily="18" charset="0"/>
                <a:cs typeface="Times New Roman" pitchFamily="18" charset="0"/>
              </a:rPr>
              <a:t>Sample having facilitated claim settlement</a:t>
            </a:r>
          </a:p>
          <a:p>
            <a:r>
              <a:rPr lang="en-US" sz="2800" dirty="0" smtClean="0">
                <a:latin typeface="Times New Roman" pitchFamily="18" charset="0"/>
                <a:cs typeface="Times New Roman" pitchFamily="18" charset="0"/>
              </a:rPr>
              <a:t>Less educated and financially weaker subjects whose health insurance claim prevented them from severe </a:t>
            </a:r>
            <a:r>
              <a:rPr lang="en-US" sz="2800" dirty="0" err="1" smtClean="0">
                <a:latin typeface="Times New Roman" pitchFamily="18" charset="0"/>
                <a:cs typeface="Times New Roman" pitchFamily="18" charset="0"/>
              </a:rPr>
              <a:t>indebtation</a:t>
            </a:r>
            <a:r>
              <a:rPr lang="en-US" sz="2800" dirty="0" smtClean="0">
                <a:latin typeface="Times New Roman" pitchFamily="18" charset="0"/>
                <a:cs typeface="Times New Roman" pitchFamily="18" charset="0"/>
              </a:rPr>
              <a:t> in times of health emergency.</a:t>
            </a:r>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09600"/>
            <a:ext cx="7772400" cy="1143000"/>
          </a:xfrm>
        </p:spPr>
        <p:txBody>
          <a:bodyPr>
            <a:noAutofit/>
          </a:bodyPr>
          <a:lstStyle/>
          <a:p>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SAMPLE HAVING NEGATIVE PERCEPTION ABOUT HEALTH INSURANCE</a:t>
            </a:r>
            <a:endParaRPr lang="en-US" sz="3200" dirty="0"/>
          </a:p>
        </p:txBody>
      </p:sp>
      <p:sp>
        <p:nvSpPr>
          <p:cNvPr id="3" name="Content Placeholder 2"/>
          <p:cNvSpPr>
            <a:spLocks noGrp="1"/>
          </p:cNvSpPr>
          <p:nvPr>
            <p:ph sz="quarter" idx="1"/>
          </p:nvPr>
        </p:nvSpPr>
        <p:spPr>
          <a:xfrm>
            <a:off x="609600" y="2667000"/>
            <a:ext cx="7772400" cy="3048000"/>
          </a:xfrm>
          <a:solidFill>
            <a:schemeClr val="accent3">
              <a:lumMod val="20000"/>
              <a:lumOff val="80000"/>
            </a:schemeClr>
          </a:solidFill>
        </p:spPr>
        <p:txBody>
          <a:bodyPr>
            <a:noAutofit/>
          </a:bodyPr>
          <a:lstStyle/>
          <a:p>
            <a:r>
              <a:rPr lang="en-US" sz="3200" dirty="0" smtClean="0">
                <a:latin typeface="Times New Roman" pitchFamily="18" charset="0"/>
                <a:cs typeface="Times New Roman" pitchFamily="18" charset="0"/>
              </a:rPr>
              <a:t>Major uneducated sample .</a:t>
            </a:r>
          </a:p>
          <a:p>
            <a:r>
              <a:rPr lang="en-US" sz="3200" dirty="0" smtClean="0">
                <a:latin typeface="Times New Roman" pitchFamily="18" charset="0"/>
                <a:cs typeface="Times New Roman" pitchFamily="18" charset="0"/>
              </a:rPr>
              <a:t>Financially weaker samples for whom it is just an additional financial burden</a:t>
            </a:r>
          </a:p>
          <a:p>
            <a:r>
              <a:rPr lang="en-US" sz="3200" dirty="0" smtClean="0">
                <a:latin typeface="Times New Roman" pitchFamily="18" charset="0"/>
                <a:cs typeface="Times New Roman" pitchFamily="18" charset="0"/>
              </a:rPr>
              <a:t>Samples who had a troubled claim settlement. </a:t>
            </a:r>
            <a:endParaRPr lang="en-US"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ANOTHER MAJOR FINDINGS</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sp>
        <p:nvSpPr>
          <p:cNvPr id="3" name="Content Placeholder 2"/>
          <p:cNvSpPr>
            <a:spLocks noGrp="1"/>
          </p:cNvSpPr>
          <p:nvPr>
            <p:ph sz="quarter" idx="1"/>
          </p:nvPr>
        </p:nvSpPr>
        <p:spPr>
          <a:solidFill>
            <a:srgbClr val="92D050"/>
          </a:solidFill>
        </p:spPr>
        <p:txBody>
          <a:bodyPr/>
          <a:lstStyle/>
          <a:p>
            <a:r>
              <a:rPr lang="en-US" dirty="0" smtClean="0">
                <a:latin typeface="Times New Roman" pitchFamily="18" charset="0"/>
                <a:cs typeface="Times New Roman" pitchFamily="18" charset="0"/>
              </a:rPr>
              <a:t>The majority gave the reason to be enrolled in health insurance as employer’s contribution, tax planning measure and future coverage against potential illness and old age, etc.</a:t>
            </a: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Generally policy holders avoid dealing with the insurance company directly due to procedural hassles and it has been seen that they tend to rely more on insurance agents than insurance company or TPAs.</a:t>
            </a:r>
          </a:p>
          <a:p>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838200" y="685800"/>
            <a:ext cx="7772400" cy="5029200"/>
          </a:xfrm>
          <a:solidFill>
            <a:srgbClr val="92D050"/>
          </a:solidFill>
        </p:spPr>
        <p:txBody>
          <a:bodyPr>
            <a:normAutofit/>
          </a:bodyPr>
          <a:lstStyle/>
          <a:p>
            <a:r>
              <a:rPr lang="en-US" sz="2800" dirty="0" smtClean="0">
                <a:latin typeface="Times New Roman" pitchFamily="18" charset="0"/>
                <a:cs typeface="Times New Roman" pitchFamily="18" charset="0"/>
              </a:rPr>
              <a:t>The fault in acknowledgement of TPAs lies in both policy holders and insurance agents. Companies provide information booklet to policy holders who are required to read the same to have full knowledge about hospitals empanelled and diseases included or excluded.</a:t>
            </a:r>
          </a:p>
          <a:p>
            <a:endParaRPr lang="en-US" sz="2800" dirty="0" smtClean="0">
              <a:latin typeface="Times New Roman" pitchFamily="18" charset="0"/>
              <a:cs typeface="Times New Roman" pitchFamily="18" charset="0"/>
            </a:endParaRPr>
          </a:p>
          <a:p>
            <a:r>
              <a:rPr lang="en-US" sz="2800" dirty="0" smtClean="0">
                <a:latin typeface="Times New Roman" pitchFamily="18" charset="0"/>
                <a:cs typeface="Times New Roman" pitchFamily="18" charset="0"/>
              </a:rPr>
              <a:t>Another major issue is payment of hefty amount of security at the time of admission in a hospital even though the treatment is claimed to be cashless.</a:t>
            </a:r>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b="1" dirty="0" smtClean="0">
                <a:solidFill>
                  <a:schemeClr val="bg2">
                    <a:lumMod val="25000"/>
                  </a:schemeClr>
                </a:solidFill>
                <a:latin typeface="Algerian" pitchFamily="82" charset="0"/>
              </a:rPr>
              <a:t>Thanks for your attention </a:t>
            </a:r>
            <a:r>
              <a:rPr lang="en-US" sz="5400" b="1" dirty="0" smtClean="0">
                <a:solidFill>
                  <a:schemeClr val="bg2">
                    <a:lumMod val="25000"/>
                  </a:schemeClr>
                </a:solidFill>
                <a:latin typeface="Algerian" pitchFamily="82" charset="0"/>
                <a:sym typeface="Wingdings" pitchFamily="2" charset="2"/>
              </a:rPr>
              <a:t>  </a:t>
            </a:r>
            <a:endParaRPr lang="en-US" sz="5400" b="1" dirty="0">
              <a:solidFill>
                <a:schemeClr val="bg2">
                  <a:lumMod val="25000"/>
                </a:schemeClr>
              </a:solidFill>
              <a:latin typeface="Algerian" pitchFamily="82" charset="0"/>
            </a:endParaRPr>
          </a:p>
        </p:txBody>
      </p:sp>
      <p:pic>
        <p:nvPicPr>
          <p:cNvPr id="20484" name="Picture 4" descr="C:\Users\Indeepp\Desktop\aa.jpg"/>
          <p:cNvPicPr>
            <a:picLocks noChangeAspect="1" noChangeArrowheads="1"/>
          </p:cNvPicPr>
          <p:nvPr/>
        </p:nvPicPr>
        <p:blipFill>
          <a:blip r:embed="rId2"/>
          <a:srcRect/>
          <a:stretch>
            <a:fillRect/>
          </a:stretch>
        </p:blipFill>
        <p:spPr bwMode="auto">
          <a:xfrm>
            <a:off x="3200400" y="1905000"/>
            <a:ext cx="2209800" cy="2895600"/>
          </a:xfrm>
          <a:prstGeom prst="rect">
            <a:avLst/>
          </a:prstGeom>
          <a:noFill/>
        </p:spPr>
      </p:pic>
      <p:sp>
        <p:nvSpPr>
          <p:cNvPr id="7" name="TextBox 6"/>
          <p:cNvSpPr txBox="1"/>
          <p:nvPr/>
        </p:nvSpPr>
        <p:spPr>
          <a:xfrm>
            <a:off x="2057400" y="5638800"/>
            <a:ext cx="4145687" cy="1107996"/>
          </a:xfrm>
          <a:prstGeom prst="rect">
            <a:avLst/>
          </a:prstGeom>
          <a:noFill/>
        </p:spPr>
        <p:txBody>
          <a:bodyPr wrap="none" rtlCol="0">
            <a:spAutoFit/>
          </a:bodyPr>
          <a:lstStyle/>
          <a:p>
            <a:r>
              <a:rPr lang="en-US" sz="6600" b="1" dirty="0" smtClean="0">
                <a:solidFill>
                  <a:schemeClr val="accent1">
                    <a:lumMod val="50000"/>
                  </a:schemeClr>
                </a:solidFill>
                <a:latin typeface="Algerian"/>
                <a:cs typeface="Aharoni" pitchFamily="2" charset="-79"/>
              </a:rPr>
              <a:t>Have a nice day</a:t>
            </a:r>
            <a:endParaRPr lang="en-US" sz="6600" b="1" dirty="0">
              <a:solidFill>
                <a:schemeClr val="accent1">
                  <a:lumMod val="50000"/>
                </a:schemeClr>
              </a:solidFill>
              <a:latin typeface="Algerian"/>
              <a:cs typeface="Aharoni" pitchFamily="2" charset="-79"/>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2070</TotalTime>
  <Words>1869</Words>
  <Application>Microsoft Office PowerPoint</Application>
  <PresentationFormat>On-screen Show (4:3)</PresentationFormat>
  <Paragraphs>167</Paragraphs>
  <Slides>45</Slides>
  <Notes>1</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Equity</vt:lpstr>
      <vt:lpstr>PowerPoint Presentation</vt:lpstr>
      <vt:lpstr>INTRODUCTION </vt:lpstr>
      <vt:lpstr>PowerPoint Presentation</vt:lpstr>
      <vt:lpstr>NEED FOR HEALTH INSURANCE IN INDIA</vt:lpstr>
      <vt:lpstr>PowerPoint Presentation</vt:lpstr>
      <vt:lpstr>government SPENDING ON HEALTH </vt:lpstr>
      <vt:lpstr>THIRD PARTY ADMINISTRATOR</vt:lpstr>
      <vt:lpstr>PowerPoint Presentation</vt:lpstr>
      <vt:lpstr>PowerPoint Presentation</vt:lpstr>
      <vt:lpstr>ROLE PLAYED BY TPA’S</vt:lpstr>
      <vt:lpstr>ROLE PLAYED BY TPA’S (contd…)</vt:lpstr>
      <vt:lpstr>BENEFITS OF TPA</vt:lpstr>
      <vt:lpstr>CONDITIONS DEFINED BY IRDA FOR TPAs</vt:lpstr>
      <vt:lpstr>CONDITIONS DEFINED BY IRDA FOR TPAs</vt:lpstr>
      <vt:lpstr>PARITY BETWEEN ROLE DEFINED BY IRDA AND ROLE IN PRACTICE PLAYED BY TPAs</vt:lpstr>
      <vt:lpstr>PURPOSE OF THIS STUDY</vt:lpstr>
      <vt:lpstr>METHODOLOGY</vt:lpstr>
      <vt:lpstr>PowerPoint Presentation</vt:lpstr>
      <vt:lpstr>PowerPoint Presentation</vt:lpstr>
      <vt:lpstr>INCLUSION CRITERIA</vt:lpstr>
      <vt:lpstr>EXCLUSION CRITERIA</vt:lpstr>
      <vt:lpstr>RESULTS</vt:lpstr>
      <vt:lpstr>GENDER DISTRIBUTION</vt:lpstr>
      <vt:lpstr>100% patients had to pay security at the time of admission of charges even though the treatment is claimed to be cashless. </vt:lpstr>
      <vt:lpstr>Overall 63% patients felt that health insurance is beneficial to them.</vt:lpstr>
      <vt:lpstr>PowerPoint Presentation</vt:lpstr>
      <vt:lpstr>Maximum number of sample from higher education levels found health insurance to be beneficial.  Here, sample with lesser education or the ones having bad experience in claim settling, found it to be an additional financial burden.</vt:lpstr>
      <vt:lpstr>Majority of sample had insurance from public company owing to perception that private companies have more hidden clauses or terms and conditions</vt:lpstr>
      <vt:lpstr>A major chunk of sample were covered under health insurance due to employers contribution as a compulsory insurance or the others had it done for future risk coverage.</vt:lpstr>
      <vt:lpstr>PowerPoint Presentation</vt:lpstr>
      <vt:lpstr>Knowledge about existence of  TPAs on the basis of education- maximum in graduates</vt:lpstr>
      <vt:lpstr>Around 93% of patients denied having knowledge of hidden clauses.</vt:lpstr>
      <vt:lpstr>81% of sample did not know the included and excluded illnesses. Only a 19% population read the document of insurance that enumerated diseases </vt:lpstr>
      <vt:lpstr>Are you aware of the list of hospitals empanelled with your insurance company?</vt:lpstr>
      <vt:lpstr>Even after 14 years of introduction of TPAs, there is a percentage of people who confuse TPAs for insurance agents.</vt:lpstr>
      <vt:lpstr>Problems faced sample when TPA is contacted on toll free number at the time of emergency</vt:lpstr>
      <vt:lpstr>52% sample population considered TPA services to be good where still 45% population were not highly satisfied with their services.</vt:lpstr>
      <vt:lpstr>DO YOU THINK TPA FACILITATES THE DELIVERY OF CASHLESS INSURANCE SERVICE WELL?</vt:lpstr>
      <vt:lpstr>DISCUSSION </vt:lpstr>
      <vt:lpstr>PowerPoint Presentation</vt:lpstr>
      <vt:lpstr>SAMPLE HAVING POSITIVE PERCEPTION ABOUT HEALTH INSURANCE</vt:lpstr>
      <vt:lpstr>SAMPLE HAVING NEGATIVE PERCEPTION ABOUT HEALTH INSURANCE</vt:lpstr>
      <vt:lpstr>ANOTHER MAJOR FINDINGS</vt:lpstr>
      <vt:lpstr>PowerPoint Presentation</vt:lpstr>
      <vt:lpstr>Thanks for your attention  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Diamond</dc:creator>
  <cp:lastModifiedBy>omics</cp:lastModifiedBy>
  <cp:revision>142</cp:revision>
  <dcterms:created xsi:type="dcterms:W3CDTF">2015-09-29T13:52:17Z</dcterms:created>
  <dcterms:modified xsi:type="dcterms:W3CDTF">2015-10-05T08:27:20Z</dcterms:modified>
</cp:coreProperties>
</file>