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42"/>
  </p:notesMasterIdLst>
  <p:handoutMasterIdLst>
    <p:handoutMasterId r:id="rId43"/>
  </p:handoutMasterIdLst>
  <p:sldIdLst>
    <p:sldId id="277" r:id="rId2"/>
    <p:sldId id="315" r:id="rId3"/>
    <p:sldId id="404" r:id="rId4"/>
    <p:sldId id="406" r:id="rId5"/>
    <p:sldId id="407" r:id="rId6"/>
    <p:sldId id="410" r:id="rId7"/>
    <p:sldId id="411" r:id="rId8"/>
    <p:sldId id="429" r:id="rId9"/>
    <p:sldId id="430" r:id="rId10"/>
    <p:sldId id="431" r:id="rId11"/>
    <p:sldId id="414" r:id="rId12"/>
    <p:sldId id="278" r:id="rId13"/>
    <p:sldId id="415" r:id="rId14"/>
    <p:sldId id="416" r:id="rId15"/>
    <p:sldId id="417" r:id="rId16"/>
    <p:sldId id="418" r:id="rId17"/>
    <p:sldId id="343" r:id="rId18"/>
    <p:sldId id="360" r:id="rId19"/>
    <p:sldId id="423" r:id="rId20"/>
    <p:sldId id="419" r:id="rId21"/>
    <p:sldId id="420" r:id="rId22"/>
    <p:sldId id="421" r:id="rId23"/>
    <p:sldId id="422" r:id="rId24"/>
    <p:sldId id="295" r:id="rId25"/>
    <p:sldId id="317" r:id="rId26"/>
    <p:sldId id="318" r:id="rId27"/>
    <p:sldId id="319" r:id="rId28"/>
    <p:sldId id="305" r:id="rId29"/>
    <p:sldId id="321" r:id="rId30"/>
    <p:sldId id="427" r:id="rId31"/>
    <p:sldId id="426" r:id="rId32"/>
    <p:sldId id="322" r:id="rId33"/>
    <p:sldId id="326" r:id="rId34"/>
    <p:sldId id="329" r:id="rId35"/>
    <p:sldId id="368" r:id="rId36"/>
    <p:sldId id="276" r:id="rId37"/>
    <p:sldId id="428" r:id="rId38"/>
    <p:sldId id="314" r:id="rId39"/>
    <p:sldId id="362" r:id="rId40"/>
    <p:sldId id="371" r:id="rId41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FD1"/>
    <a:srgbClr val="8E0000"/>
    <a:srgbClr val="F6F9F1"/>
    <a:srgbClr val="FDFFB3"/>
    <a:srgbClr val="2A6874"/>
    <a:srgbClr val="FF7171"/>
    <a:srgbClr val="96B3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04" autoAdjust="0"/>
    <p:restoredTop sz="95482" autoAdjust="0"/>
  </p:normalViewPr>
  <p:slideViewPr>
    <p:cSldViewPr>
      <p:cViewPr>
        <p:scale>
          <a:sx n="90" d="100"/>
          <a:sy n="90" d="100"/>
        </p:scale>
        <p:origin x="-2360" y="-3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handoutMaster" Target="handoutMasters/handout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p.obakan\Local%20Settings\Temporary%20Internet%20Files\Content.IE5\AVU8L860\Bio%20Function%5b1%5d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.obakan\Desktop\EBR%20SILAC%20paper\SON%20HAL\MG132%20MT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.obakan\Desktop\EBR%20SILAC%20paper\SON%20HAL\CALR%20transfection%20ortalam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7"/>
            <c:bubble3D val="0"/>
            <c:spPr>
              <a:ln>
                <a:solidFill>
                  <a:schemeClr val="accent1"/>
                </a:solidFill>
              </a:ln>
            </c:spPr>
          </c:dPt>
          <c:dLbls>
            <c:dLbl>
              <c:idx val="1"/>
              <c:layout>
                <c:manualLayout>
                  <c:x val="-0.0524301944592677"/>
                  <c:y val="-0.015684154954554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"/>
                  <c:y val="-0.14243485127830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676872082519064"/>
                  <c:y val="0.033133679721834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372370966067523"/>
                  <c:y val="0.010729851494875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0"/>
                  <c:y val="-0.092938269651960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Cellular </a:t>
                    </a:r>
                    <a:endParaRPr lang="tr-TR" dirty="0" smtClean="0"/>
                  </a:p>
                  <a:p>
                    <a:r>
                      <a:rPr lang="en-US" dirty="0" smtClean="0"/>
                      <a:t>Growth</a:t>
                    </a:r>
                    <a:endParaRPr lang="tr-TR" dirty="0" smtClean="0"/>
                  </a:p>
                  <a:p>
                    <a:r>
                      <a:rPr lang="tr-TR" baseline="0" dirty="0" smtClean="0"/>
                      <a:t> </a:t>
                    </a:r>
                    <a:r>
                      <a:rPr lang="en-US" dirty="0" smtClean="0"/>
                      <a:t>and </a:t>
                    </a:r>
                    <a:endParaRPr lang="tr-TR" dirty="0" smtClean="0"/>
                  </a:p>
                  <a:p>
                    <a:r>
                      <a:rPr lang="en-US" dirty="0" smtClean="0"/>
                      <a:t>Proliferation</a:t>
                    </a:r>
                    <a:endParaRPr lang="tr-TR" dirty="0" smtClean="0"/>
                  </a:p>
                  <a:p>
                    <a:r>
                      <a:rPr lang="en-US" dirty="0" smtClean="0"/>
                      <a:t>; </a:t>
                    </a:r>
                    <a:r>
                      <a:rPr lang="en-US" dirty="0"/>
                      <a:t>50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0.0328788706201848"/>
                  <c:y val="0.009452975465670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'[Bio Function(1).xls]Sheet0'!$B$131:$B$146</c:f>
              <c:strCache>
                <c:ptCount val="16"/>
                <c:pt idx="0">
                  <c:v>Cellular Compromise</c:v>
                </c:pt>
                <c:pt idx="1">
                  <c:v>Cellular Function and Maintenance</c:v>
                </c:pt>
                <c:pt idx="2">
                  <c:v>Cellular Assembly and Organization</c:v>
                </c:pt>
                <c:pt idx="3">
                  <c:v>Cell Death and Survival</c:v>
                </c:pt>
                <c:pt idx="4">
                  <c:v>Molecular Transport</c:v>
                </c:pt>
                <c:pt idx="5">
                  <c:v>Nucleic Acid Metabolism</c:v>
                </c:pt>
                <c:pt idx="6">
                  <c:v>Protein Trafficking</c:v>
                </c:pt>
                <c:pt idx="7">
                  <c:v>Cellular Growth and Proliferation</c:v>
                </c:pt>
                <c:pt idx="8">
                  <c:v>Protein Degradation</c:v>
                </c:pt>
                <c:pt idx="9">
                  <c:v>Protein Synthesis</c:v>
                </c:pt>
                <c:pt idx="10">
                  <c:v>DNA Replication, Recombination, and Repair</c:v>
                </c:pt>
                <c:pt idx="11">
                  <c:v>Cell Cycle</c:v>
                </c:pt>
                <c:pt idx="12">
                  <c:v>Cell Signaling</c:v>
                </c:pt>
                <c:pt idx="13">
                  <c:v>Cell-To-Cell Signaling and Interaction</c:v>
                </c:pt>
                <c:pt idx="14">
                  <c:v>Post-Translational Modification</c:v>
                </c:pt>
                <c:pt idx="15">
                  <c:v>Protein Folding</c:v>
                </c:pt>
              </c:strCache>
            </c:strRef>
          </c:cat>
          <c:val>
            <c:numRef>
              <c:f>'[Bio Function(1).xls]Sheet0'!$C$131:$C$146</c:f>
              <c:numCache>
                <c:formatCode>General</c:formatCode>
                <c:ptCount val="16"/>
                <c:pt idx="0">
                  <c:v>14.0</c:v>
                </c:pt>
                <c:pt idx="1">
                  <c:v>40.0</c:v>
                </c:pt>
                <c:pt idx="2">
                  <c:v>40.0</c:v>
                </c:pt>
                <c:pt idx="3">
                  <c:v>42.0</c:v>
                </c:pt>
                <c:pt idx="4">
                  <c:v>36.0</c:v>
                </c:pt>
                <c:pt idx="5">
                  <c:v>15.0</c:v>
                </c:pt>
                <c:pt idx="6">
                  <c:v>6.0</c:v>
                </c:pt>
                <c:pt idx="7">
                  <c:v>50.0</c:v>
                </c:pt>
                <c:pt idx="8">
                  <c:v>4.0</c:v>
                </c:pt>
                <c:pt idx="9">
                  <c:v>11.0</c:v>
                </c:pt>
                <c:pt idx="10">
                  <c:v>12.0</c:v>
                </c:pt>
                <c:pt idx="11">
                  <c:v>6.0</c:v>
                </c:pt>
                <c:pt idx="12">
                  <c:v>9.0</c:v>
                </c:pt>
                <c:pt idx="13">
                  <c:v>7.0</c:v>
                </c:pt>
                <c:pt idx="14">
                  <c:v>5.0</c:v>
                </c:pt>
                <c:pt idx="15">
                  <c:v>3.0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errBars>
            <c:errBarType val="both"/>
            <c:errValType val="cust"/>
            <c:noEndCap val="0"/>
            <c:plus>
              <c:numRef>
                <c:f>Sayfa1!$C$67:$D$67</c:f>
                <c:numCache>
                  <c:formatCode>General</c:formatCode>
                  <c:ptCount val="2"/>
                  <c:pt idx="0">
                    <c:v>0.0</c:v>
                  </c:pt>
                  <c:pt idx="1">
                    <c:v>1.633416664540926</c:v>
                  </c:pt>
                </c:numCache>
              </c:numRef>
            </c:plus>
            <c:minus>
              <c:numRef>
                <c:f>Sayfa1!$C$67:$D$67</c:f>
                <c:numCache>
                  <c:formatCode>General</c:formatCode>
                  <c:ptCount val="2"/>
                  <c:pt idx="0">
                    <c:v>0.0</c:v>
                  </c:pt>
                  <c:pt idx="1">
                    <c:v>1.633416664540926</c:v>
                  </c:pt>
                </c:numCache>
              </c:numRef>
            </c:minus>
          </c:errBars>
          <c:cat>
            <c:numRef>
              <c:f>Sayfa1!$I$62:$J$62</c:f>
              <c:numCache>
                <c:formatCode>General</c:formatCode>
                <c:ptCount val="2"/>
              </c:numCache>
            </c:numRef>
          </c:cat>
          <c:val>
            <c:numRef>
              <c:f>Sayfa1!$C$66:$D$66</c:f>
              <c:numCache>
                <c:formatCode>General</c:formatCode>
                <c:ptCount val="2"/>
                <c:pt idx="0">
                  <c:v>100.0</c:v>
                </c:pt>
                <c:pt idx="1">
                  <c:v>54.445</c:v>
                </c:pt>
              </c:numCache>
            </c:numRef>
          </c:val>
        </c:ser>
        <c:ser>
          <c:idx val="1"/>
          <c:order val="1"/>
          <c:invertIfNegative val="0"/>
          <c:errBars>
            <c:errBarType val="both"/>
            <c:errValType val="cust"/>
            <c:noEndCap val="0"/>
            <c:plus>
              <c:numRef>
                <c:f>Sayfa1!$F$67:$G$67</c:f>
                <c:numCache>
                  <c:formatCode>General</c:formatCode>
                  <c:ptCount val="2"/>
                  <c:pt idx="0">
                    <c:v>3.534408588787075</c:v>
                  </c:pt>
                  <c:pt idx="1">
                    <c:v>5.876057351660202</c:v>
                  </c:pt>
                </c:numCache>
              </c:numRef>
            </c:plus>
            <c:minus>
              <c:numRef>
                <c:f>Sayfa1!$F$67:$G$67</c:f>
                <c:numCache>
                  <c:formatCode>General</c:formatCode>
                  <c:ptCount val="2"/>
                  <c:pt idx="0">
                    <c:v>3.534408588787075</c:v>
                  </c:pt>
                  <c:pt idx="1">
                    <c:v>5.876057351660202</c:v>
                  </c:pt>
                </c:numCache>
              </c:numRef>
            </c:minus>
          </c:errBars>
          <c:cat>
            <c:numRef>
              <c:f>Sayfa1!$I$62:$J$62</c:f>
              <c:numCache>
                <c:formatCode>General</c:formatCode>
                <c:ptCount val="2"/>
              </c:numCache>
            </c:numRef>
          </c:cat>
          <c:val>
            <c:numRef>
              <c:f>Sayfa1!$F$66:$G$66</c:f>
              <c:numCache>
                <c:formatCode>General</c:formatCode>
                <c:ptCount val="2"/>
                <c:pt idx="0">
                  <c:v>97.06452273714722</c:v>
                </c:pt>
                <c:pt idx="1">
                  <c:v>89.665</c:v>
                </c:pt>
              </c:numCache>
            </c:numRef>
          </c:val>
        </c:ser>
        <c:ser>
          <c:idx val="2"/>
          <c:order val="2"/>
          <c:invertIfNegative val="0"/>
          <c:errBars>
            <c:errBarType val="both"/>
            <c:errValType val="cust"/>
            <c:noEndCap val="0"/>
            <c:plus>
              <c:numRef>
                <c:f>Sayfa1!$I$67:$J$67</c:f>
                <c:numCache>
                  <c:formatCode>General</c:formatCode>
                  <c:ptCount val="2"/>
                  <c:pt idx="0">
                    <c:v>3.343907813442464</c:v>
                  </c:pt>
                  <c:pt idx="1">
                    <c:v>3.853824108654504</c:v>
                  </c:pt>
                </c:numCache>
              </c:numRef>
            </c:plus>
            <c:minus>
              <c:numRef>
                <c:f>Sayfa1!$I$67:$J$67</c:f>
                <c:numCache>
                  <c:formatCode>General</c:formatCode>
                  <c:ptCount val="2"/>
                  <c:pt idx="0">
                    <c:v>3.343907813442464</c:v>
                  </c:pt>
                  <c:pt idx="1">
                    <c:v>3.853824108654504</c:v>
                  </c:pt>
                </c:numCache>
              </c:numRef>
            </c:minus>
          </c:errBars>
          <c:cat>
            <c:numRef>
              <c:f>Sayfa1!$I$62:$J$62</c:f>
              <c:numCache>
                <c:formatCode>General</c:formatCode>
                <c:ptCount val="2"/>
              </c:numCache>
            </c:numRef>
          </c:cat>
          <c:val>
            <c:numRef>
              <c:f>Sayfa1!$I$66:$J$66</c:f>
              <c:numCache>
                <c:formatCode>General</c:formatCode>
                <c:ptCount val="2"/>
                <c:pt idx="0">
                  <c:v>84.75776882167901</c:v>
                </c:pt>
                <c:pt idx="1">
                  <c:v>30.3749348392702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89568936"/>
        <c:axId val="-1989567528"/>
      </c:barChart>
      <c:catAx>
        <c:axId val="-1989568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989567528"/>
        <c:crosses val="autoZero"/>
        <c:auto val="1"/>
        <c:lblAlgn val="ctr"/>
        <c:lblOffset val="100"/>
        <c:noMultiLvlLbl val="0"/>
      </c:catAx>
      <c:valAx>
        <c:axId val="-19895675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Relative Cell Viability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1989568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CALR (-)</c:v>
          </c:tx>
          <c:invertIfNegative val="0"/>
          <c:errBars>
            <c:errBarType val="both"/>
            <c:errValType val="cust"/>
            <c:noEndCap val="0"/>
            <c:plus>
              <c:numRef>
                <c:f>ortalama!$C$92:$E$92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6.989744698360404</c:v>
                  </c:pt>
                  <c:pt idx="2">
                    <c:v>3.759972813163471</c:v>
                  </c:pt>
                </c:numCache>
              </c:numRef>
            </c:plus>
            <c:minus>
              <c:numRef>
                <c:f>ortalama!$C$92:$E$92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6.989744698360404</c:v>
                  </c:pt>
                  <c:pt idx="2">
                    <c:v>3.759972813163471</c:v>
                  </c:pt>
                </c:numCache>
              </c:numRef>
            </c:minus>
          </c:errBars>
          <c:cat>
            <c:numRef>
              <c:f>ortalama!$J$87:$L$87</c:f>
              <c:numCache>
                <c:formatCode>General</c:formatCode>
                <c:ptCount val="3"/>
              </c:numCache>
            </c:numRef>
          </c:cat>
          <c:val>
            <c:numRef>
              <c:f>ortalama!$C$91:$E$91</c:f>
              <c:numCache>
                <c:formatCode>General</c:formatCode>
                <c:ptCount val="3"/>
                <c:pt idx="0">
                  <c:v>100.0</c:v>
                </c:pt>
                <c:pt idx="1">
                  <c:v>68.88610693588055</c:v>
                </c:pt>
                <c:pt idx="2">
                  <c:v>91.2995842541072</c:v>
                </c:pt>
              </c:numCache>
            </c:numRef>
          </c:val>
        </c:ser>
        <c:ser>
          <c:idx val="1"/>
          <c:order val="1"/>
          <c:tx>
            <c:v>CALR (+)</c:v>
          </c:tx>
          <c:invertIfNegative val="0"/>
          <c:errBars>
            <c:errBarType val="both"/>
            <c:errValType val="cust"/>
            <c:noEndCap val="0"/>
            <c:plus>
              <c:numRef>
                <c:f>ortalama!$F$92:$H$92</c:f>
                <c:numCache>
                  <c:formatCode>General</c:formatCode>
                  <c:ptCount val="3"/>
                  <c:pt idx="0">
                    <c:v>5.95360763328237</c:v>
                  </c:pt>
                  <c:pt idx="1">
                    <c:v>5.79814172576313</c:v>
                  </c:pt>
                  <c:pt idx="2">
                    <c:v>13.72311497446644</c:v>
                  </c:pt>
                </c:numCache>
              </c:numRef>
            </c:plus>
            <c:minus>
              <c:numRef>
                <c:f>ortalama!$F$92:$H$92</c:f>
                <c:numCache>
                  <c:formatCode>General</c:formatCode>
                  <c:ptCount val="3"/>
                  <c:pt idx="0">
                    <c:v>5.95360763328237</c:v>
                  </c:pt>
                  <c:pt idx="1">
                    <c:v>5.79814172576313</c:v>
                  </c:pt>
                  <c:pt idx="2">
                    <c:v>13.72311497446644</c:v>
                  </c:pt>
                </c:numCache>
              </c:numRef>
            </c:minus>
          </c:errBars>
          <c:val>
            <c:numRef>
              <c:f>ortalama!$F$91:$H$91</c:f>
              <c:numCache>
                <c:formatCode>General</c:formatCode>
                <c:ptCount val="3"/>
                <c:pt idx="0">
                  <c:v>93.37123159479285</c:v>
                </c:pt>
                <c:pt idx="1">
                  <c:v>101.4069720233323</c:v>
                </c:pt>
                <c:pt idx="2">
                  <c:v>80.74413177938286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3167528"/>
        <c:axId val="-2122907544"/>
      </c:barChart>
      <c:catAx>
        <c:axId val="-2123167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22907544"/>
        <c:crosses val="autoZero"/>
        <c:auto val="1"/>
        <c:lblAlgn val="ctr"/>
        <c:lblOffset val="100"/>
        <c:noMultiLvlLbl val="0"/>
      </c:catAx>
      <c:valAx>
        <c:axId val="-21229075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tr-TR" dirty="0" err="1"/>
                  <a:t>Relative</a:t>
                </a:r>
                <a:r>
                  <a:rPr lang="tr-TR" dirty="0"/>
                  <a:t> Cell </a:t>
                </a:r>
                <a:r>
                  <a:rPr lang="tr-TR" dirty="0" smtClean="0"/>
                  <a:t> </a:t>
                </a:r>
                <a:r>
                  <a:rPr lang="tr-TR" dirty="0" err="1" smtClean="0"/>
                  <a:t>Viability</a:t>
                </a:r>
                <a:r>
                  <a:rPr lang="tr-TR" dirty="0" smtClean="0"/>
                  <a:t> </a:t>
                </a:r>
                <a:r>
                  <a:rPr lang="tr-TR" dirty="0"/>
                  <a:t>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23167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66099300087489"/>
          <c:y val="0.0122455526392534"/>
          <c:w val="0.203345144356955"/>
          <c:h val="0.20699037620297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 b="1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image" Target="../media/image2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C8544-4A18-9E4E-83AB-44EA7F3EA96F}" type="datetimeFigureOut">
              <a:rPr lang="en-US" smtClean="0"/>
              <a:t>22/06/15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AB1A0-12B0-6E4E-9A86-661ECF769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532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0769929-37C0-B743-826F-8EE92C5D8DF3}" type="datetimeFigureOut">
              <a:rPr lang="tr-TR"/>
              <a:pPr/>
              <a:t>22/06/15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tr-T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C4B0D0-B5E5-A549-98B4-71E3A9AAE48E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7373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F962F-3FDF-4294-AA80-DD78F710F30C}" type="slidenum">
              <a:rPr lang="tr-TR" smtClean="0"/>
              <a:pPr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7937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F962F-3FDF-4294-AA80-DD78F710F30C}" type="slidenum">
              <a:rPr lang="tr-TR" smtClean="0"/>
              <a:pPr/>
              <a:t>33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0DDD-F400-4349-863B-FF68A3920851}" type="datetime1">
              <a:rPr lang="en-US" smtClean="0"/>
              <a:t>22/06/15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0DDD-F400-4349-863B-FF68A3920851}" type="datetime1">
              <a:rPr lang="en-US" smtClean="0"/>
              <a:t>22/06/15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0DDD-F400-4349-863B-FF68A3920851}" type="datetime1">
              <a:rPr lang="en-US" smtClean="0"/>
              <a:t>22/06/15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0DDD-F400-4349-863B-FF68A3920851}" type="datetime1">
              <a:rPr lang="en-US" smtClean="0"/>
              <a:t>22/06/15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0DDD-F400-4349-863B-FF68A3920851}" type="datetime1">
              <a:rPr lang="en-US" smtClean="0"/>
              <a:t>22/06/15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0DDD-F400-4349-863B-FF68A3920851}" type="datetime1">
              <a:rPr lang="en-US" smtClean="0"/>
              <a:t>22/06/15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0DDD-F400-4349-863B-FF68A3920851}" type="datetime1">
              <a:rPr lang="en-US" smtClean="0"/>
              <a:t>22/06/15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0DDD-F400-4349-863B-FF68A3920851}" type="datetime1">
              <a:rPr lang="en-US" smtClean="0"/>
              <a:t>22/06/15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0DDD-F400-4349-863B-FF68A3920851}" type="datetime1">
              <a:rPr lang="en-US" smtClean="0"/>
              <a:t>22/06/15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0DDD-F400-4349-863B-FF68A3920851}" type="datetime1">
              <a:rPr lang="en-US" smtClean="0"/>
              <a:t>22/06/15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0DDD-F400-4349-863B-FF68A3920851}" type="datetime1">
              <a:rPr lang="en-US" smtClean="0"/>
              <a:t>22/06/15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0DDD-F400-4349-863B-FF68A3920851}" type="datetime1">
              <a:rPr lang="en-US" smtClean="0"/>
              <a:t>22/06/15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C110DDD-F400-4349-863B-FF68A3920851}" type="datetime1">
              <a:rPr lang="en-US" smtClean="0"/>
              <a:t>22/06/15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DFFB66AA-C971-864F-B69C-009E5AD2218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hyperlink" Target="http://www.cyclacel.com/cyc/rd/programs/oncology/seliciclib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yclacel.com/cyc/rd/programs/oncology/seliciclib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5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yclacel.com/cyc/rd/programs/oncology/seliciclib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20" Type="http://schemas.openxmlformats.org/officeDocument/2006/relationships/image" Target="../media/image61.png"/><Relationship Id="rId21" Type="http://schemas.microsoft.com/office/2007/relationships/hdphoto" Target="../media/hdphoto7.wdp"/><Relationship Id="rId22" Type="http://schemas.openxmlformats.org/officeDocument/2006/relationships/image" Target="../media/image62.png"/><Relationship Id="rId23" Type="http://schemas.microsoft.com/office/2007/relationships/hdphoto" Target="../media/hdphoto8.wdp"/><Relationship Id="rId24" Type="http://schemas.openxmlformats.org/officeDocument/2006/relationships/image" Target="../media/image63.png"/><Relationship Id="rId25" Type="http://schemas.microsoft.com/office/2007/relationships/hdphoto" Target="../media/hdphoto9.wdp"/><Relationship Id="rId26" Type="http://schemas.openxmlformats.org/officeDocument/2006/relationships/image" Target="../media/image64.png"/><Relationship Id="rId27" Type="http://schemas.openxmlformats.org/officeDocument/2006/relationships/image" Target="../media/image65.png"/><Relationship Id="rId28" Type="http://schemas.openxmlformats.org/officeDocument/2006/relationships/image" Target="../media/image66.jpeg"/><Relationship Id="rId29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30" Type="http://schemas.openxmlformats.org/officeDocument/2006/relationships/image" Target="../media/image68.png"/><Relationship Id="rId31" Type="http://schemas.microsoft.com/office/2007/relationships/hdphoto" Target="../media/hdphoto10.wdp"/><Relationship Id="rId32" Type="http://schemas.openxmlformats.org/officeDocument/2006/relationships/image" Target="../media/image69.png"/><Relationship Id="rId9" Type="http://schemas.microsoft.com/office/2007/relationships/hdphoto" Target="../media/hdphoto1.wdp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55.png"/><Relationship Id="rId33" Type="http://schemas.microsoft.com/office/2007/relationships/hdphoto" Target="../media/hdphoto11.wdp"/><Relationship Id="rId10" Type="http://schemas.openxmlformats.org/officeDocument/2006/relationships/image" Target="../media/image56.png"/><Relationship Id="rId11" Type="http://schemas.microsoft.com/office/2007/relationships/hdphoto" Target="../media/hdphoto2.wdp"/><Relationship Id="rId12" Type="http://schemas.openxmlformats.org/officeDocument/2006/relationships/image" Target="../media/image57.png"/><Relationship Id="rId13" Type="http://schemas.microsoft.com/office/2007/relationships/hdphoto" Target="../media/hdphoto3.wdp"/><Relationship Id="rId14" Type="http://schemas.openxmlformats.org/officeDocument/2006/relationships/image" Target="../media/image58.png"/><Relationship Id="rId15" Type="http://schemas.microsoft.com/office/2007/relationships/hdphoto" Target="../media/hdphoto4.wdp"/><Relationship Id="rId16" Type="http://schemas.openxmlformats.org/officeDocument/2006/relationships/image" Target="../media/image59.png"/><Relationship Id="rId17" Type="http://schemas.microsoft.com/office/2007/relationships/hdphoto" Target="../media/hdphoto5.wdp"/><Relationship Id="rId18" Type="http://schemas.openxmlformats.org/officeDocument/2006/relationships/image" Target="../media/image60.png"/><Relationship Id="rId19" Type="http://schemas.microsoft.com/office/2007/relationships/hdphoto" Target="../media/hdphoto6.wdp"/></Relationships>
</file>

<file path=ppt/slides/_rels/slide33.xml.rels><?xml version="1.0" encoding="UTF-8" standalone="yes"?>
<Relationships xmlns="http://schemas.openxmlformats.org/package/2006/relationships"><Relationship Id="rId11" Type="http://schemas.microsoft.com/office/2007/relationships/hdphoto" Target="../media/hdphoto15.wdp"/><Relationship Id="rId12" Type="http://schemas.openxmlformats.org/officeDocument/2006/relationships/image" Target="../media/image74.png"/><Relationship Id="rId13" Type="http://schemas.openxmlformats.org/officeDocument/2006/relationships/image" Target="../media/image75.png"/><Relationship Id="rId14" Type="http://schemas.openxmlformats.org/officeDocument/2006/relationships/image" Target="../media/image76.png"/><Relationship Id="rId15" Type="http://schemas.openxmlformats.org/officeDocument/2006/relationships/image" Target="../media/image77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2.xml"/><Relationship Id="rId4" Type="http://schemas.openxmlformats.org/officeDocument/2006/relationships/image" Target="../media/image70.png"/><Relationship Id="rId5" Type="http://schemas.microsoft.com/office/2007/relationships/hdphoto" Target="../media/hdphoto12.wdp"/><Relationship Id="rId6" Type="http://schemas.openxmlformats.org/officeDocument/2006/relationships/image" Target="../media/image71.png"/><Relationship Id="rId7" Type="http://schemas.microsoft.com/office/2007/relationships/hdphoto" Target="../media/hdphoto13.wdp"/><Relationship Id="rId8" Type="http://schemas.openxmlformats.org/officeDocument/2006/relationships/image" Target="../media/image72.png"/><Relationship Id="rId9" Type="http://schemas.microsoft.com/office/2007/relationships/hdphoto" Target="../media/hdphoto14.wdp"/><Relationship Id="rId10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5" Type="http://schemas.microsoft.com/office/2007/relationships/hdphoto" Target="../media/hdphoto16.wdp"/><Relationship Id="rId6" Type="http://schemas.openxmlformats.org/officeDocument/2006/relationships/image" Target="../media/image80.png"/><Relationship Id="rId7" Type="http://schemas.openxmlformats.org/officeDocument/2006/relationships/image" Target="../media/image81.png"/><Relationship Id="rId8" Type="http://schemas.openxmlformats.org/officeDocument/2006/relationships/image" Target="../media/image82.png"/><Relationship Id="rId9" Type="http://schemas.microsoft.com/office/2007/relationships/hdphoto" Target="../media/hdphoto17.wdp"/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3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jpeg"/><Relationship Id="rId20" Type="http://schemas.openxmlformats.org/officeDocument/2006/relationships/image" Target="../media/image98.jpeg"/><Relationship Id="rId21" Type="http://schemas.openxmlformats.org/officeDocument/2006/relationships/image" Target="../media/image99.jpeg"/><Relationship Id="rId22" Type="http://schemas.openxmlformats.org/officeDocument/2006/relationships/image" Target="../media/image100.jpeg"/><Relationship Id="rId10" Type="http://schemas.openxmlformats.org/officeDocument/2006/relationships/image" Target="../media/image89.png"/><Relationship Id="rId11" Type="http://schemas.openxmlformats.org/officeDocument/2006/relationships/image" Target="../media/image90.jpeg"/><Relationship Id="rId12" Type="http://schemas.openxmlformats.org/officeDocument/2006/relationships/image" Target="../media/image91.jpeg"/><Relationship Id="rId13" Type="http://schemas.openxmlformats.org/officeDocument/2006/relationships/image" Target="../media/image92.tiff"/><Relationship Id="rId14" Type="http://schemas.openxmlformats.org/officeDocument/2006/relationships/image" Target="../media/image93.png"/><Relationship Id="rId15" Type="http://schemas.openxmlformats.org/officeDocument/2006/relationships/image" Target="../media/image94.jpeg"/><Relationship Id="rId16" Type="http://schemas.openxmlformats.org/officeDocument/2006/relationships/image" Target="../media/image95.png"/><Relationship Id="rId17" Type="http://schemas.microsoft.com/office/2007/relationships/hdphoto" Target="../media/hdphoto20.wdp"/><Relationship Id="rId18" Type="http://schemas.openxmlformats.org/officeDocument/2006/relationships/image" Target="../media/image96.png"/><Relationship Id="rId19" Type="http://schemas.openxmlformats.org/officeDocument/2006/relationships/image" Target="../media/image97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3.jpeg"/><Relationship Id="rId3" Type="http://schemas.openxmlformats.org/officeDocument/2006/relationships/image" Target="../media/image84.jpeg"/><Relationship Id="rId4" Type="http://schemas.openxmlformats.org/officeDocument/2006/relationships/image" Target="../media/image85.png"/><Relationship Id="rId5" Type="http://schemas.microsoft.com/office/2007/relationships/hdphoto" Target="../media/hdphoto18.wdp"/><Relationship Id="rId6" Type="http://schemas.openxmlformats.org/officeDocument/2006/relationships/image" Target="../media/image86.jpeg"/><Relationship Id="rId7" Type="http://schemas.microsoft.com/office/2007/relationships/hdphoto" Target="../media/hdphoto19.wdp"/><Relationship Id="rId8" Type="http://schemas.openxmlformats.org/officeDocument/2006/relationships/image" Target="../media/image87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4" Type="http://schemas.openxmlformats.org/officeDocument/2006/relationships/image" Target="../media/image103.png"/><Relationship Id="rId5" Type="http://schemas.openxmlformats.org/officeDocument/2006/relationships/image" Target="../media/image104.png"/><Relationship Id="rId6" Type="http://schemas.openxmlformats.org/officeDocument/2006/relationships/image" Target="../media/image105.png"/><Relationship Id="rId7" Type="http://schemas.openxmlformats.org/officeDocument/2006/relationships/image" Target="../media/image106.png"/><Relationship Id="rId8" Type="http://schemas.openxmlformats.org/officeDocument/2006/relationships/image" Target="../media/image107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1.jpeg"/></Relationships>
</file>

<file path=ppt/slides/_rels/slide39.xml.rels><?xml version="1.0" encoding="UTF-8" standalone="yes"?>
<Relationships xmlns="http://schemas.openxmlformats.org/package/2006/relationships"><Relationship Id="rId9" Type="http://schemas.microsoft.com/office/2007/relationships/hdphoto" Target="../media/hdphoto24.wdp"/><Relationship Id="rId20" Type="http://schemas.openxmlformats.org/officeDocument/2006/relationships/image" Target="../media/image120.png"/><Relationship Id="rId21" Type="http://schemas.openxmlformats.org/officeDocument/2006/relationships/image" Target="../media/image121.tiff"/><Relationship Id="rId22" Type="http://schemas.openxmlformats.org/officeDocument/2006/relationships/image" Target="../media/image122.jpeg"/><Relationship Id="rId23" Type="http://schemas.openxmlformats.org/officeDocument/2006/relationships/image" Target="../media/image123.tiff"/><Relationship Id="rId24" Type="http://schemas.openxmlformats.org/officeDocument/2006/relationships/image" Target="../media/image124.jpeg"/><Relationship Id="rId25" Type="http://schemas.openxmlformats.org/officeDocument/2006/relationships/image" Target="../media/image125.jpeg"/><Relationship Id="rId26" Type="http://schemas.openxmlformats.org/officeDocument/2006/relationships/image" Target="../media/image126.jpeg"/><Relationship Id="rId27" Type="http://schemas.openxmlformats.org/officeDocument/2006/relationships/image" Target="../media/image127.png"/><Relationship Id="rId10" Type="http://schemas.openxmlformats.org/officeDocument/2006/relationships/image" Target="../media/image112.png"/><Relationship Id="rId11" Type="http://schemas.microsoft.com/office/2007/relationships/hdphoto" Target="../media/hdphoto25.wdp"/><Relationship Id="rId12" Type="http://schemas.openxmlformats.org/officeDocument/2006/relationships/image" Target="../media/image113.jpeg"/><Relationship Id="rId13" Type="http://schemas.openxmlformats.org/officeDocument/2006/relationships/image" Target="../media/image114.png"/><Relationship Id="rId14" Type="http://schemas.openxmlformats.org/officeDocument/2006/relationships/image" Target="../media/image115.png"/><Relationship Id="rId15" Type="http://schemas.openxmlformats.org/officeDocument/2006/relationships/image" Target="../media/image116.jpeg"/><Relationship Id="rId16" Type="http://schemas.microsoft.com/office/2007/relationships/hdphoto" Target="../media/hdphoto26.wdp"/><Relationship Id="rId17" Type="http://schemas.openxmlformats.org/officeDocument/2006/relationships/image" Target="../media/image117.tiff"/><Relationship Id="rId18" Type="http://schemas.openxmlformats.org/officeDocument/2006/relationships/image" Target="../media/image118.png"/><Relationship Id="rId19" Type="http://schemas.openxmlformats.org/officeDocument/2006/relationships/image" Target="../media/image119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8.png"/><Relationship Id="rId3" Type="http://schemas.microsoft.com/office/2007/relationships/hdphoto" Target="../media/hdphoto21.wdp"/><Relationship Id="rId4" Type="http://schemas.openxmlformats.org/officeDocument/2006/relationships/image" Target="../media/image109.png"/><Relationship Id="rId5" Type="http://schemas.microsoft.com/office/2007/relationships/hdphoto" Target="../media/hdphoto22.wdp"/><Relationship Id="rId6" Type="http://schemas.openxmlformats.org/officeDocument/2006/relationships/image" Target="../media/image110.png"/><Relationship Id="rId7" Type="http://schemas.microsoft.com/office/2007/relationships/hdphoto" Target="../media/hdphoto23.wdp"/><Relationship Id="rId8" Type="http://schemas.openxmlformats.org/officeDocument/2006/relationships/image" Target="../media/image111.jpe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4" Type="http://schemas.openxmlformats.org/officeDocument/2006/relationships/image" Target="../media/image129.jpeg"/><Relationship Id="rId5" Type="http://schemas.openxmlformats.org/officeDocument/2006/relationships/image" Target="../media/image130.jpeg"/><Relationship Id="rId6" Type="http://schemas.openxmlformats.org/officeDocument/2006/relationships/image" Target="../media/image131.jpeg"/><Relationship Id="rId7" Type="http://schemas.openxmlformats.org/officeDocument/2006/relationships/image" Target="../media/image132.jpeg"/><Relationship Id="rId8" Type="http://schemas.openxmlformats.org/officeDocument/2006/relationships/image" Target="../media/image133.jpeg"/><Relationship Id="rId9" Type="http://schemas.openxmlformats.org/officeDocument/2006/relationships/image" Target="../media/image134.jpeg"/><Relationship Id="rId10" Type="http://schemas.openxmlformats.org/officeDocument/2006/relationships/image" Target="../media/image135.jpe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ChangeArrowheads="1"/>
          </p:cNvSpPr>
          <p:nvPr/>
        </p:nvSpPr>
        <p:spPr bwMode="auto">
          <a:xfrm>
            <a:off x="1331641" y="1202652"/>
            <a:ext cx="640871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tr-TR" sz="3600" b="1" dirty="0" err="1">
                <a:solidFill>
                  <a:srgbClr val="C00000"/>
                </a:solidFill>
              </a:rPr>
              <a:t>Epibrassinolide</a:t>
            </a:r>
            <a:r>
              <a:rPr lang="tr-TR" sz="3600" b="1" dirty="0">
                <a:solidFill>
                  <a:srgbClr val="C00000"/>
                </a:solidFill>
              </a:rPr>
              <a:t> </a:t>
            </a:r>
            <a:r>
              <a:rPr lang="tr-TR" sz="3600" b="1" dirty="0" err="1">
                <a:solidFill>
                  <a:srgbClr val="C00000"/>
                </a:solidFill>
              </a:rPr>
              <a:t>Induced</a:t>
            </a:r>
            <a:r>
              <a:rPr lang="tr-TR" sz="3600" b="1" dirty="0">
                <a:solidFill>
                  <a:srgbClr val="C00000"/>
                </a:solidFill>
              </a:rPr>
              <a:t> </a:t>
            </a:r>
            <a:r>
              <a:rPr lang="tr-TR" sz="3600" b="1" dirty="0" err="1">
                <a:solidFill>
                  <a:srgbClr val="C00000"/>
                </a:solidFill>
              </a:rPr>
              <a:t>Apoptosis</a:t>
            </a:r>
            <a:r>
              <a:rPr lang="tr-TR" sz="3600" b="1" dirty="0">
                <a:solidFill>
                  <a:srgbClr val="C00000"/>
                </a:solidFill>
              </a:rPr>
              <a:t> </a:t>
            </a:r>
            <a:r>
              <a:rPr lang="tr-TR" sz="3600" b="1" dirty="0" err="1">
                <a:solidFill>
                  <a:srgbClr val="C00000"/>
                </a:solidFill>
              </a:rPr>
              <a:t>via</a:t>
            </a:r>
            <a:r>
              <a:rPr lang="tr-TR" sz="3600" b="1" dirty="0">
                <a:solidFill>
                  <a:srgbClr val="C00000"/>
                </a:solidFill>
              </a:rPr>
              <a:t> </a:t>
            </a:r>
            <a:r>
              <a:rPr lang="tr-TR" sz="3600" b="1" dirty="0" err="1">
                <a:solidFill>
                  <a:srgbClr val="C00000"/>
                </a:solidFill>
              </a:rPr>
              <a:t>Endoplasmic</a:t>
            </a:r>
            <a:r>
              <a:rPr lang="tr-TR" sz="3600" b="1" dirty="0">
                <a:solidFill>
                  <a:srgbClr val="C00000"/>
                </a:solidFill>
              </a:rPr>
              <a:t> </a:t>
            </a:r>
            <a:r>
              <a:rPr lang="tr-TR" sz="3600" b="1" dirty="0" err="1">
                <a:solidFill>
                  <a:srgbClr val="C00000"/>
                </a:solidFill>
              </a:rPr>
              <a:t>Reticulum</a:t>
            </a:r>
            <a:r>
              <a:rPr lang="tr-TR" sz="3600" b="1" dirty="0">
                <a:solidFill>
                  <a:srgbClr val="C00000"/>
                </a:solidFill>
              </a:rPr>
              <a:t> </a:t>
            </a:r>
            <a:r>
              <a:rPr lang="tr-TR" sz="3600" b="1" dirty="0" err="1">
                <a:solidFill>
                  <a:srgbClr val="C00000"/>
                </a:solidFill>
              </a:rPr>
              <a:t>Stress</a:t>
            </a:r>
            <a:r>
              <a:rPr lang="tr-TR" sz="3600" b="1" dirty="0">
                <a:solidFill>
                  <a:srgbClr val="C00000"/>
                </a:solidFill>
              </a:rPr>
              <a:t> </a:t>
            </a:r>
            <a:r>
              <a:rPr lang="tr-TR" sz="3600" b="1" dirty="0" err="1">
                <a:solidFill>
                  <a:srgbClr val="C00000"/>
                </a:solidFill>
              </a:rPr>
              <a:t>Regardless</a:t>
            </a:r>
            <a:r>
              <a:rPr lang="tr-TR" sz="3600" b="1" dirty="0">
                <a:solidFill>
                  <a:srgbClr val="C00000"/>
                </a:solidFill>
              </a:rPr>
              <a:t> of p53 </a:t>
            </a:r>
            <a:r>
              <a:rPr lang="tr-TR" sz="3600" b="1" dirty="0" err="1">
                <a:solidFill>
                  <a:srgbClr val="C00000"/>
                </a:solidFill>
              </a:rPr>
              <a:t>Expression</a:t>
            </a:r>
            <a:r>
              <a:rPr lang="tr-TR" sz="3600" b="1" dirty="0">
                <a:solidFill>
                  <a:srgbClr val="C00000"/>
                </a:solidFill>
              </a:rPr>
              <a:t> in </a:t>
            </a:r>
            <a:r>
              <a:rPr lang="tr-TR" sz="3600" b="1" dirty="0" err="1">
                <a:solidFill>
                  <a:srgbClr val="C00000"/>
                </a:solidFill>
              </a:rPr>
              <a:t>Prostate</a:t>
            </a:r>
            <a:r>
              <a:rPr lang="tr-TR" sz="3600" b="1" dirty="0">
                <a:solidFill>
                  <a:srgbClr val="C00000"/>
                </a:solidFill>
              </a:rPr>
              <a:t> </a:t>
            </a:r>
            <a:r>
              <a:rPr lang="tr-TR" sz="3600" b="1" dirty="0" err="1">
                <a:solidFill>
                  <a:srgbClr val="C00000"/>
                </a:solidFill>
              </a:rPr>
              <a:t>Cancer</a:t>
            </a:r>
            <a:r>
              <a:rPr lang="tr-TR" sz="3600" b="1" dirty="0">
                <a:solidFill>
                  <a:srgbClr val="C00000"/>
                </a:solidFill>
              </a:rPr>
              <a:t> </a:t>
            </a:r>
            <a:r>
              <a:rPr lang="tr-TR" sz="3600" b="1" dirty="0" err="1">
                <a:solidFill>
                  <a:srgbClr val="C00000"/>
                </a:solidFill>
              </a:rPr>
              <a:t>Cells</a:t>
            </a:r>
            <a:endParaRPr lang="tr-TR" sz="3600" dirty="0">
              <a:solidFill>
                <a:srgbClr val="C00000"/>
              </a:solidFill>
            </a:endParaRPr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1893069" y="4750112"/>
            <a:ext cx="537839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tr-TR" sz="2400" b="1" dirty="0" err="1" smtClean="0">
                <a:solidFill>
                  <a:srgbClr val="002060"/>
                </a:solidFill>
                <a:latin typeface="Arial" charset="0"/>
              </a:rPr>
              <a:t>Pinar</a:t>
            </a:r>
            <a:r>
              <a:rPr lang="tr-TR" sz="2400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tr-TR" sz="2400" b="1" dirty="0" err="1" smtClean="0">
                <a:solidFill>
                  <a:srgbClr val="002060"/>
                </a:solidFill>
                <a:latin typeface="Arial" charset="0"/>
              </a:rPr>
              <a:t>Obakan</a:t>
            </a:r>
            <a:r>
              <a:rPr lang="tr-TR" sz="2400" b="1" dirty="0" smtClean="0">
                <a:solidFill>
                  <a:srgbClr val="002060"/>
                </a:solidFill>
                <a:latin typeface="Arial" charset="0"/>
              </a:rPr>
              <a:t>-Yerlikaya, </a:t>
            </a:r>
            <a:r>
              <a:rPr lang="tr-TR" sz="2400" b="1" dirty="0" err="1" smtClean="0">
                <a:solidFill>
                  <a:srgbClr val="002060"/>
                </a:solidFill>
                <a:latin typeface="Arial" charset="0"/>
              </a:rPr>
              <a:t>PhD</a:t>
            </a:r>
            <a:r>
              <a:rPr lang="tr-TR" sz="2400" b="1" dirty="0" smtClean="0">
                <a:solidFill>
                  <a:srgbClr val="002060"/>
                </a:solidFill>
                <a:latin typeface="Arial" charset="0"/>
              </a:rPr>
              <a:t>.</a:t>
            </a:r>
            <a:endParaRPr lang="tr-TR" sz="2400" b="1" dirty="0">
              <a:solidFill>
                <a:srgbClr val="002060"/>
              </a:solidFill>
              <a:latin typeface="Arial" charset="0"/>
            </a:endParaRPr>
          </a:p>
          <a:p>
            <a:pPr algn="ctr"/>
            <a:r>
              <a:rPr lang="tr-TR" sz="2000" b="1" dirty="0" err="1">
                <a:solidFill>
                  <a:srgbClr val="002060"/>
                </a:solidFill>
                <a:latin typeface="Arial" charset="0"/>
              </a:rPr>
              <a:t>Istanbul</a:t>
            </a:r>
            <a:r>
              <a:rPr lang="tr-TR" sz="20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tr-TR" sz="2000" b="1" dirty="0" err="1">
                <a:solidFill>
                  <a:srgbClr val="002060"/>
                </a:solidFill>
                <a:latin typeface="Arial" charset="0"/>
              </a:rPr>
              <a:t>Kultur</a:t>
            </a:r>
            <a:r>
              <a:rPr lang="tr-TR" sz="20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tr-TR" sz="2000" b="1" dirty="0" err="1">
                <a:solidFill>
                  <a:srgbClr val="002060"/>
                </a:solidFill>
                <a:latin typeface="Arial" charset="0"/>
              </a:rPr>
              <a:t>University</a:t>
            </a:r>
            <a:endParaRPr lang="tr-TR" sz="2000" b="1" dirty="0">
              <a:solidFill>
                <a:srgbClr val="002060"/>
              </a:solidFill>
              <a:latin typeface="Arial" charset="0"/>
            </a:endParaRPr>
          </a:p>
          <a:p>
            <a:pPr algn="ctr"/>
            <a:r>
              <a:rPr lang="tr-TR" sz="1800" b="1" dirty="0" err="1">
                <a:solidFill>
                  <a:srgbClr val="002060"/>
                </a:solidFill>
                <a:latin typeface="Arial" charset="0"/>
              </a:rPr>
              <a:t>Department</a:t>
            </a:r>
            <a:r>
              <a:rPr lang="tr-TR" sz="1800" b="1" dirty="0">
                <a:solidFill>
                  <a:srgbClr val="002060"/>
                </a:solidFill>
                <a:latin typeface="Arial" charset="0"/>
              </a:rPr>
              <a:t>  of </a:t>
            </a:r>
            <a:r>
              <a:rPr lang="tr-TR" sz="1800" b="1" dirty="0" err="1">
                <a:solidFill>
                  <a:srgbClr val="002060"/>
                </a:solidFill>
                <a:latin typeface="Arial" charset="0"/>
              </a:rPr>
              <a:t>Molecular</a:t>
            </a:r>
            <a:r>
              <a:rPr lang="tr-TR" sz="18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tr-TR" sz="1800" b="1" dirty="0" err="1">
                <a:solidFill>
                  <a:srgbClr val="002060"/>
                </a:solidFill>
                <a:latin typeface="Arial" charset="0"/>
              </a:rPr>
              <a:t>Biology</a:t>
            </a:r>
            <a:r>
              <a:rPr lang="tr-TR" sz="1800" b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tr-TR" sz="1800" b="1" dirty="0" err="1">
                <a:solidFill>
                  <a:srgbClr val="002060"/>
                </a:solidFill>
                <a:latin typeface="Arial" charset="0"/>
              </a:rPr>
              <a:t>and</a:t>
            </a:r>
            <a:r>
              <a:rPr lang="tr-TR" sz="1800" b="1" dirty="0">
                <a:solidFill>
                  <a:srgbClr val="002060"/>
                </a:solidFill>
                <a:latin typeface="Arial" charset="0"/>
              </a:rPr>
              <a:t> Genetics</a:t>
            </a:r>
          </a:p>
          <a:p>
            <a:pPr algn="ctr"/>
            <a:endParaRPr lang="tr-TR" sz="2000" b="1" dirty="0">
              <a:solidFill>
                <a:srgbClr val="002060"/>
              </a:solidFill>
              <a:latin typeface="Arial" charset="0"/>
            </a:endParaRPr>
          </a:p>
          <a:p>
            <a:pPr algn="ctr"/>
            <a:r>
              <a:rPr lang="tr-TR" sz="1800" b="1" i="1" dirty="0" smtClean="0">
                <a:solidFill>
                  <a:srgbClr val="002060"/>
                </a:solidFill>
                <a:latin typeface="Arial" charset="0"/>
              </a:rPr>
              <a:t>p.obakan@iku.edu.tr</a:t>
            </a:r>
            <a:endParaRPr lang="tr-TR" sz="1800" b="1" i="1" dirty="0">
              <a:solidFill>
                <a:srgbClr val="002060"/>
              </a:solidFill>
              <a:latin typeface="Arial" charset="0"/>
            </a:endParaRPr>
          </a:p>
        </p:txBody>
      </p:sp>
      <p:pic>
        <p:nvPicPr>
          <p:cNvPr id="7170" name="Picture 2" descr="http://studyinturkey.sir-edu.com/Assets/Images/kultur-university-logo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8" b="20165"/>
          <a:stretch/>
        </p:blipFill>
        <p:spPr bwMode="auto">
          <a:xfrm>
            <a:off x="0" y="-27384"/>
            <a:ext cx="2502892" cy="116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0"/>
            <a:ext cx="54292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.medicalxpress.com/newman/gfx/news/hires/2014/deathratesin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8" r="25227"/>
          <a:stretch/>
        </p:blipFill>
        <p:spPr bwMode="auto">
          <a:xfrm>
            <a:off x="899592" y="3212976"/>
            <a:ext cx="1622777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etin kutusu 8"/>
          <p:cNvSpPr txBox="1"/>
          <p:nvPr/>
        </p:nvSpPr>
        <p:spPr>
          <a:xfrm>
            <a:off x="4427984" y="44371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/>
          </a:p>
        </p:txBody>
      </p:sp>
      <p:grpSp>
        <p:nvGrpSpPr>
          <p:cNvPr id="13" name="Group 12"/>
          <p:cNvGrpSpPr/>
          <p:nvPr/>
        </p:nvGrpSpPr>
        <p:grpSpPr>
          <a:xfrm>
            <a:off x="827584" y="0"/>
            <a:ext cx="7541395" cy="2636912"/>
            <a:chOff x="0" y="1187624"/>
            <a:chExt cx="9208180" cy="322827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/>
            <a:srcRect b="6407"/>
            <a:stretch/>
          </p:blipFill>
          <p:spPr>
            <a:xfrm>
              <a:off x="0" y="1187624"/>
              <a:ext cx="9144000" cy="3228274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/>
            <a:srcRect l="23611" r="1649"/>
            <a:stretch/>
          </p:blipFill>
          <p:spPr>
            <a:xfrm>
              <a:off x="2373923" y="2883365"/>
              <a:ext cx="6834257" cy="1532533"/>
            </a:xfrm>
            <a:prstGeom prst="rect">
              <a:avLst/>
            </a:prstGeom>
          </p:spPr>
        </p:pic>
      </p:grpSp>
      <p:pic>
        <p:nvPicPr>
          <p:cNvPr id="16" name="Picture 2" descr="http://www.nature.com/nm/journal/v20/n4/images/nm.3522-F1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91" r="33842"/>
          <a:stretch/>
        </p:blipFill>
        <p:spPr bwMode="auto">
          <a:xfrm>
            <a:off x="3672408" y="3078714"/>
            <a:ext cx="4716016" cy="351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2699792" y="4365104"/>
            <a:ext cx="864096" cy="648072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661551" y="6621393"/>
            <a:ext cx="5590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www.cancer.gov</a:t>
            </a:r>
            <a:r>
              <a:rPr lang="en-US" sz="1200" dirty="0"/>
              <a:t>/types/prostate/</a:t>
            </a:r>
            <a:r>
              <a:rPr lang="en-US" sz="1200" dirty="0" err="1"/>
              <a:t>hp</a:t>
            </a:r>
            <a:r>
              <a:rPr lang="en-US" sz="1200" dirty="0"/>
              <a:t>/</a:t>
            </a:r>
            <a:r>
              <a:rPr lang="en-US" sz="1200" dirty="0" err="1"/>
              <a:t>prostate-treatment-pdq#link</a:t>
            </a:r>
            <a:r>
              <a:rPr lang="en-US" sz="1200" dirty="0"/>
              <a:t>/_1679_toc</a:t>
            </a:r>
          </a:p>
        </p:txBody>
      </p:sp>
    </p:spTree>
    <p:extLst>
      <p:ext uri="{BB962C8B-B14F-4D97-AF65-F5344CB8AC3E}">
        <p14:creationId xmlns:p14="http://schemas.microsoft.com/office/powerpoint/2010/main" val="2115823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" name="372 Grup"/>
          <p:cNvGrpSpPr/>
          <p:nvPr/>
        </p:nvGrpSpPr>
        <p:grpSpPr>
          <a:xfrm>
            <a:off x="214276" y="714356"/>
            <a:ext cx="8678204" cy="5782708"/>
            <a:chOff x="40938" y="1000125"/>
            <a:chExt cx="8678204" cy="5782708"/>
          </a:xfrm>
        </p:grpSpPr>
        <p:grpSp>
          <p:nvGrpSpPr>
            <p:cNvPr id="374" name="Group 17"/>
            <p:cNvGrpSpPr>
              <a:grpSpLocks noChangeAspect="1"/>
            </p:cNvGrpSpPr>
            <p:nvPr/>
          </p:nvGrpSpPr>
          <p:grpSpPr bwMode="auto">
            <a:xfrm>
              <a:off x="40938" y="1544314"/>
              <a:ext cx="2855415" cy="337402"/>
              <a:chOff x="446" y="1196"/>
              <a:chExt cx="1048" cy="312"/>
            </a:xfrm>
          </p:grpSpPr>
          <p:grpSp>
            <p:nvGrpSpPr>
              <p:cNvPr id="999" name="Group 18"/>
              <p:cNvGrpSpPr>
                <a:grpSpLocks noChangeAspect="1"/>
              </p:cNvGrpSpPr>
              <p:nvPr/>
            </p:nvGrpSpPr>
            <p:grpSpPr bwMode="auto">
              <a:xfrm>
                <a:off x="446" y="1200"/>
                <a:ext cx="62" cy="144"/>
                <a:chOff x="533" y="1248"/>
                <a:chExt cx="175" cy="403"/>
              </a:xfrm>
            </p:grpSpPr>
            <p:sp>
              <p:nvSpPr>
                <p:cNvPr id="1217" name="Oval 19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18" name="Oval 20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19" name="Freeform 21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20" name="Freeform 22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21" name="Freeform 23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22" name="Oval 24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00" name="Group 25"/>
              <p:cNvGrpSpPr>
                <a:grpSpLocks noChangeAspect="1"/>
              </p:cNvGrpSpPr>
              <p:nvPr/>
            </p:nvGrpSpPr>
            <p:grpSpPr bwMode="auto">
              <a:xfrm rot="10800000">
                <a:off x="448" y="1364"/>
                <a:ext cx="62" cy="144"/>
                <a:chOff x="533" y="1248"/>
                <a:chExt cx="175" cy="403"/>
              </a:xfrm>
            </p:grpSpPr>
            <p:sp>
              <p:nvSpPr>
                <p:cNvPr id="1211" name="Oval 26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12" name="Oval 27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13" name="Freeform 28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14" name="Freeform 29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15" name="Freeform 30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16" name="Oval 31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01" name="Group 32"/>
              <p:cNvGrpSpPr>
                <a:grpSpLocks noChangeAspect="1"/>
              </p:cNvGrpSpPr>
              <p:nvPr/>
            </p:nvGrpSpPr>
            <p:grpSpPr bwMode="auto">
              <a:xfrm>
                <a:off x="512" y="1200"/>
                <a:ext cx="62" cy="144"/>
                <a:chOff x="533" y="1248"/>
                <a:chExt cx="175" cy="403"/>
              </a:xfrm>
            </p:grpSpPr>
            <p:sp>
              <p:nvSpPr>
                <p:cNvPr id="1205" name="Oval 33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06" name="Oval 34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07" name="Freeform 35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08" name="Freeform 36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09" name="Freeform 37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10" name="Oval 38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02" name="Group 39"/>
              <p:cNvGrpSpPr>
                <a:grpSpLocks noChangeAspect="1"/>
              </p:cNvGrpSpPr>
              <p:nvPr/>
            </p:nvGrpSpPr>
            <p:grpSpPr bwMode="auto">
              <a:xfrm rot="10800000">
                <a:off x="514" y="1364"/>
                <a:ext cx="62" cy="144"/>
                <a:chOff x="533" y="1248"/>
                <a:chExt cx="175" cy="403"/>
              </a:xfrm>
            </p:grpSpPr>
            <p:sp>
              <p:nvSpPr>
                <p:cNvPr id="1199" name="Oval 40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00" name="Oval 41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01" name="Freeform 42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02" name="Freeform 43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03" name="Freeform 44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204" name="Oval 45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03" name="Group 46"/>
              <p:cNvGrpSpPr>
                <a:grpSpLocks noChangeAspect="1"/>
              </p:cNvGrpSpPr>
              <p:nvPr/>
            </p:nvGrpSpPr>
            <p:grpSpPr bwMode="auto">
              <a:xfrm>
                <a:off x="576" y="1200"/>
                <a:ext cx="62" cy="144"/>
                <a:chOff x="533" y="1248"/>
                <a:chExt cx="175" cy="403"/>
              </a:xfrm>
            </p:grpSpPr>
            <p:sp>
              <p:nvSpPr>
                <p:cNvPr id="1193" name="Oval 47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94" name="Oval 48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95" name="Freeform 49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96" name="Freeform 50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97" name="Freeform 51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98" name="Oval 52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04" name="Group 53"/>
              <p:cNvGrpSpPr>
                <a:grpSpLocks noChangeAspect="1"/>
              </p:cNvGrpSpPr>
              <p:nvPr/>
            </p:nvGrpSpPr>
            <p:grpSpPr bwMode="auto">
              <a:xfrm rot="10800000">
                <a:off x="578" y="1364"/>
                <a:ext cx="62" cy="144"/>
                <a:chOff x="533" y="1248"/>
                <a:chExt cx="175" cy="403"/>
              </a:xfrm>
            </p:grpSpPr>
            <p:sp>
              <p:nvSpPr>
                <p:cNvPr id="1187" name="Oval 54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88" name="Oval 55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89" name="Freeform 56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90" name="Freeform 57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91" name="Freeform 58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92" name="Oval 59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05" name="Group 60"/>
              <p:cNvGrpSpPr>
                <a:grpSpLocks noChangeAspect="1"/>
              </p:cNvGrpSpPr>
              <p:nvPr/>
            </p:nvGrpSpPr>
            <p:grpSpPr bwMode="auto">
              <a:xfrm>
                <a:off x="641" y="1200"/>
                <a:ext cx="62" cy="144"/>
                <a:chOff x="533" y="1248"/>
                <a:chExt cx="175" cy="403"/>
              </a:xfrm>
            </p:grpSpPr>
            <p:sp>
              <p:nvSpPr>
                <p:cNvPr id="1181" name="Oval 61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82" name="Oval 62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83" name="Freeform 63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84" name="Freeform 64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85" name="Freeform 65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86" name="Oval 66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06" name="Group 67"/>
              <p:cNvGrpSpPr>
                <a:grpSpLocks noChangeAspect="1"/>
              </p:cNvGrpSpPr>
              <p:nvPr/>
            </p:nvGrpSpPr>
            <p:grpSpPr bwMode="auto">
              <a:xfrm rot="10800000">
                <a:off x="643" y="1364"/>
                <a:ext cx="62" cy="144"/>
                <a:chOff x="533" y="1248"/>
                <a:chExt cx="175" cy="403"/>
              </a:xfrm>
            </p:grpSpPr>
            <p:sp>
              <p:nvSpPr>
                <p:cNvPr id="1175" name="Oval 68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76" name="Oval 69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77" name="Freeform 70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78" name="Freeform 71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79" name="Freeform 72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80" name="Oval 73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07" name="Group 74"/>
              <p:cNvGrpSpPr>
                <a:grpSpLocks noChangeAspect="1"/>
              </p:cNvGrpSpPr>
              <p:nvPr/>
            </p:nvGrpSpPr>
            <p:grpSpPr bwMode="auto">
              <a:xfrm>
                <a:off x="709" y="1198"/>
                <a:ext cx="62" cy="144"/>
                <a:chOff x="533" y="1248"/>
                <a:chExt cx="175" cy="403"/>
              </a:xfrm>
            </p:grpSpPr>
            <p:sp>
              <p:nvSpPr>
                <p:cNvPr id="1169" name="Oval 75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70" name="Oval 76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71" name="Freeform 77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72" name="Freeform 78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73" name="Freeform 79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74" name="Oval 80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08" name="Group 81"/>
              <p:cNvGrpSpPr>
                <a:grpSpLocks noChangeAspect="1"/>
              </p:cNvGrpSpPr>
              <p:nvPr/>
            </p:nvGrpSpPr>
            <p:grpSpPr bwMode="auto">
              <a:xfrm rot="10800000">
                <a:off x="711" y="1362"/>
                <a:ext cx="62" cy="144"/>
                <a:chOff x="533" y="1248"/>
                <a:chExt cx="175" cy="403"/>
              </a:xfrm>
            </p:grpSpPr>
            <p:sp>
              <p:nvSpPr>
                <p:cNvPr id="1163" name="Oval 82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64" name="Oval 83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65" name="Freeform 84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66" name="Freeform 85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67" name="Freeform 86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68" name="Oval 87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09" name="Group 88"/>
              <p:cNvGrpSpPr>
                <a:grpSpLocks noChangeAspect="1"/>
              </p:cNvGrpSpPr>
              <p:nvPr/>
            </p:nvGrpSpPr>
            <p:grpSpPr bwMode="auto">
              <a:xfrm>
                <a:off x="775" y="1198"/>
                <a:ext cx="62" cy="144"/>
                <a:chOff x="533" y="1248"/>
                <a:chExt cx="175" cy="403"/>
              </a:xfrm>
            </p:grpSpPr>
            <p:sp>
              <p:nvSpPr>
                <p:cNvPr id="1157" name="Oval 89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58" name="Oval 90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59" name="Freeform 91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60" name="Freeform 92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61" name="Freeform 93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62" name="Oval 94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10" name="Group 95"/>
              <p:cNvGrpSpPr>
                <a:grpSpLocks noChangeAspect="1"/>
              </p:cNvGrpSpPr>
              <p:nvPr/>
            </p:nvGrpSpPr>
            <p:grpSpPr bwMode="auto">
              <a:xfrm rot="10800000">
                <a:off x="777" y="1362"/>
                <a:ext cx="62" cy="144"/>
                <a:chOff x="533" y="1248"/>
                <a:chExt cx="175" cy="403"/>
              </a:xfrm>
            </p:grpSpPr>
            <p:sp>
              <p:nvSpPr>
                <p:cNvPr id="1151" name="Oval 96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52" name="Oval 97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53" name="Freeform 98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54" name="Freeform 99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55" name="Freeform 100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56" name="Oval 101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11" name="Group 102"/>
              <p:cNvGrpSpPr>
                <a:grpSpLocks noChangeAspect="1"/>
              </p:cNvGrpSpPr>
              <p:nvPr/>
            </p:nvGrpSpPr>
            <p:grpSpPr bwMode="auto">
              <a:xfrm>
                <a:off x="839" y="1198"/>
                <a:ext cx="62" cy="144"/>
                <a:chOff x="533" y="1248"/>
                <a:chExt cx="175" cy="403"/>
              </a:xfrm>
            </p:grpSpPr>
            <p:sp>
              <p:nvSpPr>
                <p:cNvPr id="1145" name="Oval 103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46" name="Oval 104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47" name="Freeform 105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48" name="Freeform 106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49" name="Freeform 107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50" name="Oval 108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12" name="Group 109"/>
              <p:cNvGrpSpPr>
                <a:grpSpLocks noChangeAspect="1"/>
              </p:cNvGrpSpPr>
              <p:nvPr/>
            </p:nvGrpSpPr>
            <p:grpSpPr bwMode="auto">
              <a:xfrm rot="10800000">
                <a:off x="841" y="1362"/>
                <a:ext cx="62" cy="144"/>
                <a:chOff x="533" y="1248"/>
                <a:chExt cx="175" cy="403"/>
              </a:xfrm>
            </p:grpSpPr>
            <p:sp>
              <p:nvSpPr>
                <p:cNvPr id="1139" name="Oval 110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40" name="Oval 111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41" name="Freeform 112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42" name="Freeform 113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43" name="Freeform 114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44" name="Oval 115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13" name="Group 116"/>
              <p:cNvGrpSpPr>
                <a:grpSpLocks noChangeAspect="1"/>
              </p:cNvGrpSpPr>
              <p:nvPr/>
            </p:nvGrpSpPr>
            <p:grpSpPr bwMode="auto">
              <a:xfrm>
                <a:off x="904" y="1198"/>
                <a:ext cx="62" cy="144"/>
                <a:chOff x="533" y="1248"/>
                <a:chExt cx="175" cy="403"/>
              </a:xfrm>
            </p:grpSpPr>
            <p:sp>
              <p:nvSpPr>
                <p:cNvPr id="1133" name="Oval 117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34" name="Oval 118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35" name="Freeform 119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36" name="Freeform 120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37" name="Freeform 121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38" name="Oval 122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14" name="Group 123"/>
              <p:cNvGrpSpPr>
                <a:grpSpLocks noChangeAspect="1"/>
              </p:cNvGrpSpPr>
              <p:nvPr/>
            </p:nvGrpSpPr>
            <p:grpSpPr bwMode="auto">
              <a:xfrm rot="10800000">
                <a:off x="906" y="1362"/>
                <a:ext cx="62" cy="144"/>
                <a:chOff x="533" y="1248"/>
                <a:chExt cx="175" cy="403"/>
              </a:xfrm>
            </p:grpSpPr>
            <p:sp>
              <p:nvSpPr>
                <p:cNvPr id="1127" name="Oval 124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28" name="Oval 125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29" name="Freeform 126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30" name="Freeform 127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31" name="Freeform 128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32" name="Oval 129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15" name="Group 130"/>
              <p:cNvGrpSpPr>
                <a:grpSpLocks noChangeAspect="1"/>
              </p:cNvGrpSpPr>
              <p:nvPr/>
            </p:nvGrpSpPr>
            <p:grpSpPr bwMode="auto">
              <a:xfrm>
                <a:off x="972" y="1198"/>
                <a:ext cx="62" cy="144"/>
                <a:chOff x="533" y="1248"/>
                <a:chExt cx="175" cy="403"/>
              </a:xfrm>
            </p:grpSpPr>
            <p:sp>
              <p:nvSpPr>
                <p:cNvPr id="1121" name="Oval 131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22" name="Oval 132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23" name="Freeform 133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24" name="Freeform 134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25" name="Freeform 135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26" name="Oval 136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16" name="Group 137"/>
              <p:cNvGrpSpPr>
                <a:grpSpLocks noChangeAspect="1"/>
              </p:cNvGrpSpPr>
              <p:nvPr/>
            </p:nvGrpSpPr>
            <p:grpSpPr bwMode="auto">
              <a:xfrm rot="10800000">
                <a:off x="974" y="1362"/>
                <a:ext cx="62" cy="144"/>
                <a:chOff x="533" y="1248"/>
                <a:chExt cx="175" cy="403"/>
              </a:xfrm>
            </p:grpSpPr>
            <p:sp>
              <p:nvSpPr>
                <p:cNvPr id="1115" name="Oval 138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16" name="Oval 139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17" name="Freeform 140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18" name="Freeform 141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19" name="Freeform 142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20" name="Oval 143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17" name="Group 144"/>
              <p:cNvGrpSpPr>
                <a:grpSpLocks noChangeAspect="1"/>
              </p:cNvGrpSpPr>
              <p:nvPr/>
            </p:nvGrpSpPr>
            <p:grpSpPr bwMode="auto">
              <a:xfrm>
                <a:off x="1038" y="1198"/>
                <a:ext cx="62" cy="144"/>
                <a:chOff x="533" y="1248"/>
                <a:chExt cx="175" cy="403"/>
              </a:xfrm>
            </p:grpSpPr>
            <p:sp>
              <p:nvSpPr>
                <p:cNvPr id="1109" name="Oval 145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10" name="Oval 146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11" name="Freeform 147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12" name="Freeform 148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13" name="Freeform 149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14" name="Oval 150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18" name="Group 151"/>
              <p:cNvGrpSpPr>
                <a:grpSpLocks noChangeAspect="1"/>
              </p:cNvGrpSpPr>
              <p:nvPr/>
            </p:nvGrpSpPr>
            <p:grpSpPr bwMode="auto">
              <a:xfrm rot="10800000">
                <a:off x="1040" y="1362"/>
                <a:ext cx="62" cy="144"/>
                <a:chOff x="533" y="1248"/>
                <a:chExt cx="175" cy="403"/>
              </a:xfrm>
            </p:grpSpPr>
            <p:sp>
              <p:nvSpPr>
                <p:cNvPr id="1103" name="Oval 152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04" name="Oval 153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05" name="Freeform 154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06" name="Freeform 155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07" name="Freeform 156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08" name="Oval 157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19" name="Group 158"/>
              <p:cNvGrpSpPr>
                <a:grpSpLocks noChangeAspect="1"/>
              </p:cNvGrpSpPr>
              <p:nvPr/>
            </p:nvGrpSpPr>
            <p:grpSpPr bwMode="auto">
              <a:xfrm>
                <a:off x="1102" y="1198"/>
                <a:ext cx="62" cy="144"/>
                <a:chOff x="533" y="1248"/>
                <a:chExt cx="175" cy="403"/>
              </a:xfrm>
            </p:grpSpPr>
            <p:sp>
              <p:nvSpPr>
                <p:cNvPr id="1097" name="Oval 159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98" name="Oval 160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99" name="Freeform 161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00" name="Freeform 162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01" name="Freeform 163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102" name="Oval 164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20" name="Group 165"/>
              <p:cNvGrpSpPr>
                <a:grpSpLocks noChangeAspect="1"/>
              </p:cNvGrpSpPr>
              <p:nvPr/>
            </p:nvGrpSpPr>
            <p:grpSpPr bwMode="auto">
              <a:xfrm rot="10800000">
                <a:off x="1104" y="1362"/>
                <a:ext cx="62" cy="144"/>
                <a:chOff x="533" y="1248"/>
                <a:chExt cx="175" cy="403"/>
              </a:xfrm>
            </p:grpSpPr>
            <p:sp>
              <p:nvSpPr>
                <p:cNvPr id="1091" name="Oval 166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92" name="Oval 167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93" name="Freeform 168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94" name="Freeform 169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95" name="Freeform 170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96" name="Oval 171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21" name="Group 172"/>
              <p:cNvGrpSpPr>
                <a:grpSpLocks noChangeAspect="1"/>
              </p:cNvGrpSpPr>
              <p:nvPr/>
            </p:nvGrpSpPr>
            <p:grpSpPr bwMode="auto">
              <a:xfrm>
                <a:off x="1167" y="1198"/>
                <a:ext cx="62" cy="144"/>
                <a:chOff x="533" y="1248"/>
                <a:chExt cx="175" cy="403"/>
              </a:xfrm>
            </p:grpSpPr>
            <p:sp>
              <p:nvSpPr>
                <p:cNvPr id="1085" name="Oval 173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86" name="Oval 174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87" name="Freeform 175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88" name="Freeform 176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89" name="Freeform 177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90" name="Oval 178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22" name="Group 179"/>
              <p:cNvGrpSpPr>
                <a:grpSpLocks noChangeAspect="1"/>
              </p:cNvGrpSpPr>
              <p:nvPr/>
            </p:nvGrpSpPr>
            <p:grpSpPr bwMode="auto">
              <a:xfrm rot="10800000">
                <a:off x="1169" y="1362"/>
                <a:ext cx="62" cy="144"/>
                <a:chOff x="533" y="1248"/>
                <a:chExt cx="175" cy="403"/>
              </a:xfrm>
            </p:grpSpPr>
            <p:sp>
              <p:nvSpPr>
                <p:cNvPr id="1079" name="Oval 180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80" name="Oval 181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81" name="Freeform 182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82" name="Freeform 183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83" name="Freeform 184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84" name="Oval 185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23" name="Group 186"/>
              <p:cNvGrpSpPr>
                <a:grpSpLocks noChangeAspect="1"/>
              </p:cNvGrpSpPr>
              <p:nvPr/>
            </p:nvGrpSpPr>
            <p:grpSpPr bwMode="auto">
              <a:xfrm>
                <a:off x="1235" y="1196"/>
                <a:ext cx="62" cy="144"/>
                <a:chOff x="533" y="1248"/>
                <a:chExt cx="175" cy="403"/>
              </a:xfrm>
            </p:grpSpPr>
            <p:sp>
              <p:nvSpPr>
                <p:cNvPr id="1073" name="Oval 187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74" name="Oval 188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75" name="Freeform 189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76" name="Freeform 190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77" name="Freeform 191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78" name="Oval 192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24" name="Group 193"/>
              <p:cNvGrpSpPr>
                <a:grpSpLocks noChangeAspect="1"/>
              </p:cNvGrpSpPr>
              <p:nvPr/>
            </p:nvGrpSpPr>
            <p:grpSpPr bwMode="auto">
              <a:xfrm rot="10800000">
                <a:off x="1237" y="1360"/>
                <a:ext cx="62" cy="144"/>
                <a:chOff x="533" y="1248"/>
                <a:chExt cx="175" cy="403"/>
              </a:xfrm>
            </p:grpSpPr>
            <p:sp>
              <p:nvSpPr>
                <p:cNvPr id="1067" name="Oval 194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68" name="Oval 195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69" name="Freeform 196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70" name="Freeform 197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71" name="Freeform 198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72" name="Oval 199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25" name="Group 200"/>
              <p:cNvGrpSpPr>
                <a:grpSpLocks noChangeAspect="1"/>
              </p:cNvGrpSpPr>
              <p:nvPr/>
            </p:nvGrpSpPr>
            <p:grpSpPr bwMode="auto">
              <a:xfrm>
                <a:off x="1301" y="1196"/>
                <a:ext cx="62" cy="144"/>
                <a:chOff x="533" y="1248"/>
                <a:chExt cx="175" cy="403"/>
              </a:xfrm>
            </p:grpSpPr>
            <p:sp>
              <p:nvSpPr>
                <p:cNvPr id="1061" name="Oval 201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62" name="Oval 202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63" name="Freeform 203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64" name="Freeform 204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65" name="Freeform 205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66" name="Oval 206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26" name="Group 207"/>
              <p:cNvGrpSpPr>
                <a:grpSpLocks noChangeAspect="1"/>
              </p:cNvGrpSpPr>
              <p:nvPr/>
            </p:nvGrpSpPr>
            <p:grpSpPr bwMode="auto">
              <a:xfrm rot="10800000">
                <a:off x="1303" y="1360"/>
                <a:ext cx="62" cy="144"/>
                <a:chOff x="533" y="1248"/>
                <a:chExt cx="175" cy="403"/>
              </a:xfrm>
            </p:grpSpPr>
            <p:sp>
              <p:nvSpPr>
                <p:cNvPr id="1055" name="Oval 208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56" name="Oval 209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57" name="Freeform 210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58" name="Freeform 211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59" name="Freeform 212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60" name="Oval 213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27" name="Group 214"/>
              <p:cNvGrpSpPr>
                <a:grpSpLocks noChangeAspect="1"/>
              </p:cNvGrpSpPr>
              <p:nvPr/>
            </p:nvGrpSpPr>
            <p:grpSpPr bwMode="auto">
              <a:xfrm>
                <a:off x="1365" y="1196"/>
                <a:ext cx="62" cy="144"/>
                <a:chOff x="533" y="1248"/>
                <a:chExt cx="175" cy="403"/>
              </a:xfrm>
            </p:grpSpPr>
            <p:sp>
              <p:nvSpPr>
                <p:cNvPr id="1049" name="Oval 215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50" name="Oval 216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51" name="Freeform 217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52" name="Freeform 218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53" name="Freeform 219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54" name="Oval 220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28" name="Group 221"/>
              <p:cNvGrpSpPr>
                <a:grpSpLocks noChangeAspect="1"/>
              </p:cNvGrpSpPr>
              <p:nvPr/>
            </p:nvGrpSpPr>
            <p:grpSpPr bwMode="auto">
              <a:xfrm rot="10800000">
                <a:off x="1367" y="1360"/>
                <a:ext cx="62" cy="144"/>
                <a:chOff x="533" y="1248"/>
                <a:chExt cx="175" cy="403"/>
              </a:xfrm>
            </p:grpSpPr>
            <p:sp>
              <p:nvSpPr>
                <p:cNvPr id="1043" name="Oval 222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44" name="Oval 223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45" name="Freeform 224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46" name="Freeform 225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47" name="Freeform 226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48" name="Oval 227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29" name="Group 228"/>
              <p:cNvGrpSpPr>
                <a:grpSpLocks noChangeAspect="1"/>
              </p:cNvGrpSpPr>
              <p:nvPr/>
            </p:nvGrpSpPr>
            <p:grpSpPr bwMode="auto">
              <a:xfrm>
                <a:off x="1430" y="1196"/>
                <a:ext cx="62" cy="144"/>
                <a:chOff x="533" y="1248"/>
                <a:chExt cx="175" cy="403"/>
              </a:xfrm>
            </p:grpSpPr>
            <p:sp>
              <p:nvSpPr>
                <p:cNvPr id="1037" name="Oval 229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38" name="Oval 230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39" name="Freeform 231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40" name="Freeform 232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41" name="Freeform 233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42" name="Oval 234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030" name="Group 235"/>
              <p:cNvGrpSpPr>
                <a:grpSpLocks noChangeAspect="1"/>
              </p:cNvGrpSpPr>
              <p:nvPr/>
            </p:nvGrpSpPr>
            <p:grpSpPr bwMode="auto">
              <a:xfrm rot="10800000">
                <a:off x="1432" y="1360"/>
                <a:ext cx="62" cy="144"/>
                <a:chOff x="533" y="1248"/>
                <a:chExt cx="175" cy="403"/>
              </a:xfrm>
            </p:grpSpPr>
            <p:sp>
              <p:nvSpPr>
                <p:cNvPr id="1031" name="Oval 236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solidFill>
                  <a:srgbClr val="FFFB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32" name="Oval 237"/>
                <p:cNvSpPr>
                  <a:spLocks noChangeAspect="1" noChangeArrowheads="1"/>
                </p:cNvSpPr>
                <p:nvPr/>
              </p:nvSpPr>
              <p:spPr bwMode="auto">
                <a:xfrm>
                  <a:off x="533" y="1248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3333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33" name="Freeform 238"/>
                <p:cNvSpPr>
                  <a:spLocks noChangeAspect="1"/>
                </p:cNvSpPr>
                <p:nvPr/>
              </p:nvSpPr>
              <p:spPr bwMode="auto">
                <a:xfrm>
                  <a:off x="575" y="1419"/>
                  <a:ext cx="88" cy="232"/>
                </a:xfrm>
                <a:custGeom>
                  <a:avLst/>
                  <a:gdLst>
                    <a:gd name="T0" fmla="*/ 32 w 35"/>
                    <a:gd name="T1" fmla="*/ 30 h 87"/>
                    <a:gd name="T2" fmla="*/ 33 w 35"/>
                    <a:gd name="T3" fmla="*/ 31 h 87"/>
                    <a:gd name="T4" fmla="*/ 34 w 35"/>
                    <a:gd name="T5" fmla="*/ 33 h 87"/>
                    <a:gd name="T6" fmla="*/ 34 w 35"/>
                    <a:gd name="T7" fmla="*/ 34 h 87"/>
                    <a:gd name="T8" fmla="*/ 35 w 35"/>
                    <a:gd name="T9" fmla="*/ 35 h 87"/>
                    <a:gd name="T10" fmla="*/ 35 w 35"/>
                    <a:gd name="T11" fmla="*/ 38 h 87"/>
                    <a:gd name="T12" fmla="*/ 35 w 35"/>
                    <a:gd name="T13" fmla="*/ 82 h 87"/>
                    <a:gd name="T14" fmla="*/ 30 w 35"/>
                    <a:gd name="T15" fmla="*/ 87 h 87"/>
                    <a:gd name="T16" fmla="*/ 25 w 35"/>
                    <a:gd name="T17" fmla="*/ 82 h 87"/>
                    <a:gd name="T18" fmla="*/ 25 w 35"/>
                    <a:gd name="T19" fmla="*/ 38 h 87"/>
                    <a:gd name="T20" fmla="*/ 18 w 35"/>
                    <a:gd name="T21" fmla="*/ 32 h 87"/>
                    <a:gd name="T22" fmla="*/ 10 w 35"/>
                    <a:gd name="T23" fmla="*/ 38 h 87"/>
                    <a:gd name="T24" fmla="*/ 10 w 35"/>
                    <a:gd name="T25" fmla="*/ 82 h 87"/>
                    <a:gd name="T26" fmla="*/ 5 w 35"/>
                    <a:gd name="T27" fmla="*/ 87 h 87"/>
                    <a:gd name="T28" fmla="*/ 0 w 35"/>
                    <a:gd name="T29" fmla="*/ 82 h 87"/>
                    <a:gd name="T30" fmla="*/ 0 w 35"/>
                    <a:gd name="T31" fmla="*/ 38 h 87"/>
                    <a:gd name="T32" fmla="*/ 1 w 35"/>
                    <a:gd name="T33" fmla="*/ 35 h 87"/>
                    <a:gd name="T34" fmla="*/ 1 w 35"/>
                    <a:gd name="T35" fmla="*/ 34 h 87"/>
                    <a:gd name="T36" fmla="*/ 2 w 35"/>
                    <a:gd name="T37" fmla="*/ 33 h 87"/>
                    <a:gd name="T38" fmla="*/ 2 w 35"/>
                    <a:gd name="T39" fmla="*/ 32 h 87"/>
                    <a:gd name="T40" fmla="*/ 3 w 35"/>
                    <a:gd name="T41" fmla="*/ 30 h 87"/>
                    <a:gd name="T42" fmla="*/ 4 w 35"/>
                    <a:gd name="T43" fmla="*/ 29 h 87"/>
                    <a:gd name="T44" fmla="*/ 6 w 35"/>
                    <a:gd name="T45" fmla="*/ 27 h 87"/>
                    <a:gd name="T46" fmla="*/ 7 w 35"/>
                    <a:gd name="T47" fmla="*/ 25 h 87"/>
                    <a:gd name="T48" fmla="*/ 8 w 35"/>
                    <a:gd name="T49" fmla="*/ 25 h 87"/>
                    <a:gd name="T50" fmla="*/ 10 w 35"/>
                    <a:gd name="T51" fmla="*/ 24 h 87"/>
                    <a:gd name="T52" fmla="*/ 10 w 35"/>
                    <a:gd name="T53" fmla="*/ 23 h 87"/>
                    <a:gd name="T54" fmla="*/ 12 w 35"/>
                    <a:gd name="T55" fmla="*/ 22 h 87"/>
                    <a:gd name="T56" fmla="*/ 12 w 35"/>
                    <a:gd name="T57" fmla="*/ 5 h 87"/>
                    <a:gd name="T58" fmla="*/ 17 w 35"/>
                    <a:gd name="T59" fmla="*/ 0 h 87"/>
                    <a:gd name="T60" fmla="*/ 22 w 35"/>
                    <a:gd name="T61" fmla="*/ 5 h 87"/>
                    <a:gd name="T62" fmla="*/ 22 w 35"/>
                    <a:gd name="T63" fmla="*/ 22 h 87"/>
                    <a:gd name="T64" fmla="*/ 22 w 35"/>
                    <a:gd name="T65" fmla="*/ 22 h 87"/>
                    <a:gd name="T66" fmla="*/ 31 w 35"/>
                    <a:gd name="T67" fmla="*/ 28 h 87"/>
                    <a:gd name="T68" fmla="*/ 31 w 35"/>
                    <a:gd name="T69" fmla="*/ 29 h 87"/>
                    <a:gd name="T70" fmla="*/ 32 w 35"/>
                    <a:gd name="T71" fmla="*/ 3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35"/>
                    <a:gd name="T109" fmla="*/ 0 h 87"/>
                    <a:gd name="T110" fmla="*/ 35 w 35"/>
                    <a:gd name="T111" fmla="*/ 87 h 87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35" h="87">
                      <a:moveTo>
                        <a:pt x="32" y="30"/>
                      </a:moveTo>
                      <a:cubicBezTo>
                        <a:pt x="32" y="30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3" y="30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7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44718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34" name="Freeform 239"/>
                <p:cNvSpPr>
                  <a:spLocks noChangeAspect="1"/>
                </p:cNvSpPr>
                <p:nvPr/>
              </p:nvSpPr>
              <p:spPr bwMode="auto">
                <a:xfrm>
                  <a:off x="580" y="1515"/>
                  <a:ext cx="5" cy="133"/>
                </a:xfrm>
                <a:custGeom>
                  <a:avLst/>
                  <a:gdLst>
                    <a:gd name="T0" fmla="*/ 0 w 2"/>
                    <a:gd name="T1" fmla="*/ 44 h 50"/>
                    <a:gd name="T2" fmla="*/ 0 w 2"/>
                    <a:gd name="T3" fmla="*/ 0 h 50"/>
                    <a:gd name="T4" fmla="*/ 0 w 2"/>
                    <a:gd name="T5" fmla="*/ 0 h 50"/>
                    <a:gd name="T6" fmla="*/ 2 w 2"/>
                    <a:gd name="T7" fmla="*/ 23 h 50"/>
                    <a:gd name="T8" fmla="*/ 2 w 2"/>
                    <a:gd name="T9" fmla="*/ 43 h 50"/>
                    <a:gd name="T10" fmla="*/ 2 w 2"/>
                    <a:gd name="T11" fmla="*/ 50 h 50"/>
                    <a:gd name="T12" fmla="*/ 2 w 2"/>
                    <a:gd name="T13" fmla="*/ 50 h 50"/>
                    <a:gd name="T14" fmla="*/ 0 w 2"/>
                    <a:gd name="T15" fmla="*/ 4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"/>
                    <a:gd name="T25" fmla="*/ 0 h 50"/>
                    <a:gd name="T26" fmla="*/ 2 w 2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35" name="Freeform 240"/>
                <p:cNvSpPr>
                  <a:spLocks noChangeAspect="1"/>
                </p:cNvSpPr>
                <p:nvPr/>
              </p:nvSpPr>
              <p:spPr bwMode="auto">
                <a:xfrm>
                  <a:off x="628" y="1504"/>
                  <a:ext cx="20" cy="144"/>
                </a:xfrm>
                <a:custGeom>
                  <a:avLst/>
                  <a:gdLst>
                    <a:gd name="T0" fmla="*/ 6 w 8"/>
                    <a:gd name="T1" fmla="*/ 48 h 54"/>
                    <a:gd name="T2" fmla="*/ 8 w 8"/>
                    <a:gd name="T3" fmla="*/ 54 h 54"/>
                    <a:gd name="T4" fmla="*/ 5 w 8"/>
                    <a:gd name="T5" fmla="*/ 48 h 54"/>
                    <a:gd name="T6" fmla="*/ 5 w 8"/>
                    <a:gd name="T7" fmla="*/ 39 h 54"/>
                    <a:gd name="T8" fmla="*/ 5 w 8"/>
                    <a:gd name="T9" fmla="*/ 6 h 54"/>
                    <a:gd name="T10" fmla="*/ 0 w 8"/>
                    <a:gd name="T11" fmla="*/ 0 h 54"/>
                    <a:gd name="T12" fmla="*/ 7 w 8"/>
                    <a:gd name="T13" fmla="*/ 8 h 54"/>
                    <a:gd name="T14" fmla="*/ 6 w 8"/>
                    <a:gd name="T15" fmla="*/ 4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"/>
                    <a:gd name="T25" fmla="*/ 0 h 54"/>
                    <a:gd name="T26" fmla="*/ 8 w 8"/>
                    <a:gd name="T27" fmla="*/ 54 h 5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1036" name="Oval 241"/>
                <p:cNvSpPr>
                  <a:spLocks noChangeAspect="1" noChangeArrowheads="1"/>
                </p:cNvSpPr>
                <p:nvPr/>
              </p:nvSpPr>
              <p:spPr bwMode="auto">
                <a:xfrm>
                  <a:off x="560" y="1285"/>
                  <a:ext cx="58" cy="6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</p:grpSp>
        <p:grpSp>
          <p:nvGrpSpPr>
            <p:cNvPr id="375" name="885 Grup"/>
            <p:cNvGrpSpPr/>
            <p:nvPr/>
          </p:nvGrpSpPr>
          <p:grpSpPr>
            <a:xfrm>
              <a:off x="1000100" y="1000125"/>
              <a:ext cx="7719042" cy="5782708"/>
              <a:chOff x="1000100" y="1000125"/>
              <a:chExt cx="7719042" cy="5782708"/>
            </a:xfrm>
          </p:grpSpPr>
          <p:sp>
            <p:nvSpPr>
              <p:cNvPr id="376" name="375 Metin kutusu"/>
              <p:cNvSpPr txBox="1"/>
              <p:nvPr/>
            </p:nvSpPr>
            <p:spPr>
              <a:xfrm>
                <a:off x="7215206" y="6233718"/>
                <a:ext cx="9791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1600" b="1" dirty="0" err="1" smtClean="0">
                    <a:latin typeface="+mj-lt"/>
                  </a:rPr>
                  <a:t>Survival</a:t>
                </a:r>
                <a:r>
                  <a:rPr lang="tr-TR" sz="1600" b="1" dirty="0" smtClean="0">
                    <a:latin typeface="+mj-lt"/>
                  </a:rPr>
                  <a:t> </a:t>
                </a:r>
                <a:endParaRPr lang="tr-TR" sz="1600" b="1" dirty="0">
                  <a:latin typeface="+mj-lt"/>
                </a:endParaRPr>
              </a:p>
            </p:txBody>
          </p:sp>
          <p:sp>
            <p:nvSpPr>
              <p:cNvPr id="377" name="376 Metin kutusu"/>
              <p:cNvSpPr txBox="1"/>
              <p:nvPr/>
            </p:nvSpPr>
            <p:spPr>
              <a:xfrm>
                <a:off x="7215206" y="5613084"/>
                <a:ext cx="142829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1600" b="1" dirty="0" err="1" smtClean="0">
                    <a:latin typeface="+mj-lt"/>
                  </a:rPr>
                  <a:t>Proliferation</a:t>
                </a:r>
                <a:r>
                  <a:rPr lang="tr-TR" sz="1600" b="1" dirty="0" smtClean="0">
                    <a:latin typeface="+mj-lt"/>
                  </a:rPr>
                  <a:t> </a:t>
                </a:r>
                <a:endParaRPr lang="tr-TR" sz="1600" b="1" dirty="0">
                  <a:latin typeface="+mj-lt"/>
                </a:endParaRPr>
              </a:p>
            </p:txBody>
          </p:sp>
          <p:sp>
            <p:nvSpPr>
              <p:cNvPr id="378" name="AutoShape 5"/>
              <p:cNvSpPr>
                <a:spLocks noChangeAspect="1" noChangeArrowheads="1"/>
              </p:cNvSpPr>
              <p:nvPr/>
            </p:nvSpPr>
            <p:spPr bwMode="auto">
              <a:xfrm>
                <a:off x="1785938" y="1000125"/>
                <a:ext cx="4724384" cy="4521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latin typeface="Calibri" pitchFamily="34" charset="0"/>
                </a:endParaRPr>
              </a:p>
            </p:txBody>
          </p:sp>
          <p:sp>
            <p:nvSpPr>
              <p:cNvPr id="379" name="Oval 6"/>
              <p:cNvSpPr>
                <a:spLocks noChangeArrowheads="1"/>
              </p:cNvSpPr>
              <p:nvPr/>
            </p:nvSpPr>
            <p:spPr bwMode="auto">
              <a:xfrm>
                <a:off x="1000100" y="4929198"/>
                <a:ext cx="5510222" cy="1853635"/>
              </a:xfrm>
              <a:prstGeom prst="ellipse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>
                  <a:latin typeface="Calibri" pitchFamily="34" charset="0"/>
                </a:endParaRPr>
              </a:p>
            </p:txBody>
          </p:sp>
          <p:sp>
            <p:nvSpPr>
              <p:cNvPr id="380" name="Line 10"/>
              <p:cNvSpPr>
                <a:spLocks noChangeShapeType="1"/>
              </p:cNvSpPr>
              <p:nvPr/>
            </p:nvSpPr>
            <p:spPr bwMode="auto">
              <a:xfrm flipH="1">
                <a:off x="2643172" y="4429132"/>
                <a:ext cx="500067" cy="714379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81" name="Rectangle 12"/>
              <p:cNvSpPr>
                <a:spLocks noChangeArrowheads="1"/>
              </p:cNvSpPr>
              <p:nvPr/>
            </p:nvSpPr>
            <p:spPr bwMode="auto">
              <a:xfrm>
                <a:off x="6143636" y="2500306"/>
                <a:ext cx="586611" cy="26992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r>
                  <a:rPr lang="tr-TR" dirty="0">
                    <a:solidFill>
                      <a:srgbClr val="000000"/>
                    </a:solidFill>
                    <a:latin typeface="Calibri" pitchFamily="34" charset="0"/>
                  </a:rPr>
                  <a:t>DHT</a:t>
                </a:r>
                <a:endParaRPr lang="tr-TR" dirty="0">
                  <a:latin typeface="Calibri" pitchFamily="34" charset="0"/>
                </a:endParaRPr>
              </a:p>
            </p:txBody>
          </p:sp>
          <p:sp>
            <p:nvSpPr>
              <p:cNvPr id="382" name="Line 13"/>
              <p:cNvSpPr>
                <a:spLocks noChangeShapeType="1"/>
              </p:cNvSpPr>
              <p:nvPr/>
            </p:nvSpPr>
            <p:spPr bwMode="auto">
              <a:xfrm>
                <a:off x="4786314" y="2500306"/>
                <a:ext cx="1000132" cy="14287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83" name="Rectangle 14"/>
              <p:cNvSpPr>
                <a:spLocks noChangeArrowheads="1"/>
              </p:cNvSpPr>
              <p:nvPr/>
            </p:nvSpPr>
            <p:spPr bwMode="auto">
              <a:xfrm>
                <a:off x="3405727" y="2214776"/>
                <a:ext cx="1239588" cy="269922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tr-TR" dirty="0" err="1" smtClean="0">
                    <a:solidFill>
                      <a:srgbClr val="000000"/>
                    </a:solidFill>
                    <a:latin typeface="Calibri" pitchFamily="34" charset="0"/>
                  </a:rPr>
                  <a:t>testosterone</a:t>
                </a:r>
                <a:endParaRPr lang="tr-TR" dirty="0">
                  <a:latin typeface="Calibri" pitchFamily="34" charset="0"/>
                </a:endParaRPr>
              </a:p>
            </p:txBody>
          </p:sp>
          <p:sp>
            <p:nvSpPr>
              <p:cNvPr id="384" name="Text Box 15"/>
              <p:cNvSpPr txBox="1">
                <a:spLocks noChangeArrowheads="1"/>
              </p:cNvSpPr>
              <p:nvPr/>
            </p:nvSpPr>
            <p:spPr bwMode="auto">
              <a:xfrm>
                <a:off x="4857752" y="2071678"/>
                <a:ext cx="14840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tr-TR" dirty="0">
                    <a:solidFill>
                      <a:srgbClr val="000000"/>
                    </a:solidFill>
                    <a:latin typeface="Calibri" pitchFamily="34" charset="0"/>
                  </a:rPr>
                  <a:t>5 </a:t>
                </a:r>
                <a:r>
                  <a:rPr lang="el-GR" dirty="0">
                    <a:solidFill>
                      <a:srgbClr val="000000"/>
                    </a:solidFill>
                    <a:latin typeface="Calibri" pitchFamily="34" charset="0"/>
                  </a:rPr>
                  <a:t>α</a:t>
                </a:r>
                <a:r>
                  <a:rPr lang="tr-TR" dirty="0">
                    <a:solidFill>
                      <a:srgbClr val="000000"/>
                    </a:solidFill>
                    <a:latin typeface="Calibri" pitchFamily="34" charset="0"/>
                  </a:rPr>
                  <a:t>-</a:t>
                </a:r>
                <a:r>
                  <a:rPr lang="tr-TR" dirty="0" err="1" smtClean="0">
                    <a:solidFill>
                      <a:srgbClr val="000000"/>
                    </a:solidFill>
                    <a:latin typeface="Calibri" pitchFamily="34" charset="0"/>
                  </a:rPr>
                  <a:t>reductase</a:t>
                </a:r>
                <a:endParaRPr lang="tr-TR" dirty="0">
                  <a:latin typeface="Calibri" pitchFamily="34" charset="0"/>
                </a:endParaRPr>
              </a:p>
            </p:txBody>
          </p:sp>
          <p:sp>
            <p:nvSpPr>
              <p:cNvPr id="385" name="Line 16"/>
              <p:cNvSpPr>
                <a:spLocks noChangeShapeType="1"/>
              </p:cNvSpPr>
              <p:nvPr/>
            </p:nvSpPr>
            <p:spPr bwMode="auto">
              <a:xfrm>
                <a:off x="3945656" y="1405009"/>
                <a:ext cx="0" cy="80976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386" name="Group 17"/>
              <p:cNvGrpSpPr>
                <a:grpSpLocks noChangeAspect="1"/>
              </p:cNvGrpSpPr>
              <p:nvPr/>
            </p:nvGrpSpPr>
            <p:grpSpPr bwMode="auto">
              <a:xfrm>
                <a:off x="2534522" y="1539968"/>
                <a:ext cx="2855415" cy="337402"/>
                <a:chOff x="446" y="1196"/>
                <a:chExt cx="1048" cy="312"/>
              </a:xfrm>
            </p:grpSpPr>
            <p:grpSp>
              <p:nvGrpSpPr>
                <p:cNvPr id="775" name="Group 18"/>
                <p:cNvGrpSpPr>
                  <a:grpSpLocks noChangeAspect="1"/>
                </p:cNvGrpSpPr>
                <p:nvPr/>
              </p:nvGrpSpPr>
              <p:grpSpPr bwMode="auto">
                <a:xfrm>
                  <a:off x="446" y="1200"/>
                  <a:ext cx="62" cy="144"/>
                  <a:chOff x="533" y="1248"/>
                  <a:chExt cx="175" cy="403"/>
                </a:xfrm>
              </p:grpSpPr>
              <p:sp>
                <p:nvSpPr>
                  <p:cNvPr id="993" name="Oval 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94" name="Oval 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95" name="Freeform 21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96" name="Freeform 22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97" name="Freeform 23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98" name="Oval 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76" name="Group 2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448" y="1364"/>
                  <a:ext cx="62" cy="144"/>
                  <a:chOff x="533" y="1248"/>
                  <a:chExt cx="175" cy="403"/>
                </a:xfrm>
              </p:grpSpPr>
              <p:sp>
                <p:nvSpPr>
                  <p:cNvPr id="987" name="Oval 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88" name="Oval 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89" name="Freeform 28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90" name="Freeform 29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91" name="Freeform 30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92" name="Oval 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77" name="Group 32"/>
                <p:cNvGrpSpPr>
                  <a:grpSpLocks noChangeAspect="1"/>
                </p:cNvGrpSpPr>
                <p:nvPr/>
              </p:nvGrpSpPr>
              <p:grpSpPr bwMode="auto">
                <a:xfrm>
                  <a:off x="512" y="1200"/>
                  <a:ext cx="62" cy="144"/>
                  <a:chOff x="533" y="1248"/>
                  <a:chExt cx="175" cy="403"/>
                </a:xfrm>
              </p:grpSpPr>
              <p:sp>
                <p:nvSpPr>
                  <p:cNvPr id="981" name="Oval 3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82" name="Oval 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83" name="Freeform 35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84" name="Freeform 36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85" name="Freeform 37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86" name="Oval 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78" name="Group 3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514" y="1364"/>
                  <a:ext cx="62" cy="144"/>
                  <a:chOff x="533" y="1248"/>
                  <a:chExt cx="175" cy="403"/>
                </a:xfrm>
              </p:grpSpPr>
              <p:sp>
                <p:nvSpPr>
                  <p:cNvPr id="975" name="Oval 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76" name="Oval 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77" name="Freeform 42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78" name="Freeform 43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79" name="Freeform 44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80" name="Oval 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79" name="Group 46"/>
                <p:cNvGrpSpPr>
                  <a:grpSpLocks noChangeAspect="1"/>
                </p:cNvGrpSpPr>
                <p:nvPr/>
              </p:nvGrpSpPr>
              <p:grpSpPr bwMode="auto">
                <a:xfrm>
                  <a:off x="576" y="1200"/>
                  <a:ext cx="62" cy="144"/>
                  <a:chOff x="533" y="1248"/>
                  <a:chExt cx="175" cy="403"/>
                </a:xfrm>
              </p:grpSpPr>
              <p:sp>
                <p:nvSpPr>
                  <p:cNvPr id="969" name="Oval 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70" name="Oval 4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71" name="Freeform 49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72" name="Freeform 50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73" name="Freeform 51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74" name="Oval 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80" name="Group 5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578" y="1364"/>
                  <a:ext cx="62" cy="144"/>
                  <a:chOff x="533" y="1248"/>
                  <a:chExt cx="175" cy="403"/>
                </a:xfrm>
              </p:grpSpPr>
              <p:sp>
                <p:nvSpPr>
                  <p:cNvPr id="963" name="Oval 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64" name="Oval 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65" name="Freeform 56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66" name="Freeform 57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67" name="Freeform 58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68" name="Oval 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81" name="Group 60"/>
                <p:cNvGrpSpPr>
                  <a:grpSpLocks noChangeAspect="1"/>
                </p:cNvGrpSpPr>
                <p:nvPr/>
              </p:nvGrpSpPr>
              <p:grpSpPr bwMode="auto">
                <a:xfrm>
                  <a:off x="641" y="1200"/>
                  <a:ext cx="62" cy="144"/>
                  <a:chOff x="533" y="1248"/>
                  <a:chExt cx="175" cy="403"/>
                </a:xfrm>
              </p:grpSpPr>
              <p:sp>
                <p:nvSpPr>
                  <p:cNvPr id="957" name="Oval 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58" name="Oval 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59" name="Freeform 63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60" name="Freeform 64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61" name="Freeform 65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62" name="Oval 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82" name="Group 6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643" y="1364"/>
                  <a:ext cx="62" cy="144"/>
                  <a:chOff x="533" y="1248"/>
                  <a:chExt cx="175" cy="403"/>
                </a:xfrm>
              </p:grpSpPr>
              <p:sp>
                <p:nvSpPr>
                  <p:cNvPr id="951" name="Oval 6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52" name="Oval 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53" name="Freeform 70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54" name="Freeform 71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55" name="Freeform 72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56" name="Oval 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83" name="Group 74"/>
                <p:cNvGrpSpPr>
                  <a:grpSpLocks noChangeAspect="1"/>
                </p:cNvGrpSpPr>
                <p:nvPr/>
              </p:nvGrpSpPr>
              <p:grpSpPr bwMode="auto">
                <a:xfrm>
                  <a:off x="709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945" name="Oval 7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46" name="Oval 7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47" name="Freeform 77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48" name="Freeform 78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49" name="Freeform 79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50" name="Oval 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84" name="Group 8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711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939" name="Oval 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40" name="Oval 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41" name="Freeform 84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42" name="Freeform 85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43" name="Freeform 86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44" name="Oval 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85" name="Group 88"/>
                <p:cNvGrpSpPr>
                  <a:grpSpLocks noChangeAspect="1"/>
                </p:cNvGrpSpPr>
                <p:nvPr/>
              </p:nvGrpSpPr>
              <p:grpSpPr bwMode="auto">
                <a:xfrm>
                  <a:off x="775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933" name="Oval 8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34" name="Oval 9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35" name="Freeform 91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36" name="Freeform 92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37" name="Freeform 93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38" name="Oval 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86" name="Group 9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777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927" name="Oval 9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28" name="Oval 9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29" name="Freeform 98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30" name="Freeform 99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31" name="Freeform 100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32" name="Oval 1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87" name="Group 102"/>
                <p:cNvGrpSpPr>
                  <a:grpSpLocks noChangeAspect="1"/>
                </p:cNvGrpSpPr>
                <p:nvPr/>
              </p:nvGrpSpPr>
              <p:grpSpPr bwMode="auto">
                <a:xfrm>
                  <a:off x="839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921" name="Oval 1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22" name="Oval 10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23" name="Freeform 105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24" name="Freeform 106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25" name="Freeform 107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26" name="Oval 1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88" name="Group 10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841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915" name="Oval 1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16" name="Oval 1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17" name="Freeform 112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18" name="Freeform 113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19" name="Freeform 114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20" name="Oval 1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89" name="Group 116"/>
                <p:cNvGrpSpPr>
                  <a:grpSpLocks noChangeAspect="1"/>
                </p:cNvGrpSpPr>
                <p:nvPr/>
              </p:nvGrpSpPr>
              <p:grpSpPr bwMode="auto">
                <a:xfrm>
                  <a:off x="904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909" name="Oval 1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10" name="Oval 1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11" name="Freeform 119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12" name="Freeform 120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13" name="Freeform 121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14" name="Oval 1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90" name="Group 12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906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903" name="Oval 1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04" name="Oval 12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05" name="Freeform 126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06" name="Freeform 127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07" name="Freeform 128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08" name="Oval 1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91" name="Group 130"/>
                <p:cNvGrpSpPr>
                  <a:grpSpLocks noChangeAspect="1"/>
                </p:cNvGrpSpPr>
                <p:nvPr/>
              </p:nvGrpSpPr>
              <p:grpSpPr bwMode="auto">
                <a:xfrm>
                  <a:off x="972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897" name="Oval 1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98" name="Oval 13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99" name="Freeform 133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00" name="Freeform 134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01" name="Freeform 135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902" name="Oval 1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92" name="Group 13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974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891" name="Oval 1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92" name="Oval 1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93" name="Freeform 140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94" name="Freeform 141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95" name="Freeform 142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96" name="Oval 1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93" name="Group 144"/>
                <p:cNvGrpSpPr>
                  <a:grpSpLocks noChangeAspect="1"/>
                </p:cNvGrpSpPr>
                <p:nvPr/>
              </p:nvGrpSpPr>
              <p:grpSpPr bwMode="auto">
                <a:xfrm>
                  <a:off x="1038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885" name="Oval 1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86" name="Oval 1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87" name="Freeform 147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88" name="Freeform 148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89" name="Freeform 149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90" name="Oval 1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94" name="Group 15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040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879" name="Oval 1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80" name="Oval 15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81" name="Freeform 154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82" name="Freeform 155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83" name="Freeform 156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84" name="Oval 1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95" name="Group 158"/>
                <p:cNvGrpSpPr>
                  <a:grpSpLocks noChangeAspect="1"/>
                </p:cNvGrpSpPr>
                <p:nvPr/>
              </p:nvGrpSpPr>
              <p:grpSpPr bwMode="auto">
                <a:xfrm>
                  <a:off x="1102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873" name="Oval 1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74" name="Oval 1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75" name="Freeform 161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76" name="Freeform 162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77" name="Freeform 163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78" name="Oval 1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96" name="Group 16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104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867" name="Oval 1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68" name="Oval 16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69" name="Freeform 168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70" name="Freeform 169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71" name="Freeform 170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72" name="Oval 17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97" name="Group 172"/>
                <p:cNvGrpSpPr>
                  <a:grpSpLocks noChangeAspect="1"/>
                </p:cNvGrpSpPr>
                <p:nvPr/>
              </p:nvGrpSpPr>
              <p:grpSpPr bwMode="auto">
                <a:xfrm>
                  <a:off x="1167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861" name="Oval 1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62" name="Oval 17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63" name="Freeform 175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64" name="Freeform 176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65" name="Freeform 177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66" name="Oval 17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98" name="Group 17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169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855" name="Oval 1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56" name="Oval 18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57" name="Freeform 182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58" name="Freeform 183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59" name="Freeform 184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60" name="Oval 18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799" name="Group 186"/>
                <p:cNvGrpSpPr>
                  <a:grpSpLocks noChangeAspect="1"/>
                </p:cNvGrpSpPr>
                <p:nvPr/>
              </p:nvGrpSpPr>
              <p:grpSpPr bwMode="auto">
                <a:xfrm>
                  <a:off x="1235" y="1196"/>
                  <a:ext cx="62" cy="144"/>
                  <a:chOff x="533" y="1248"/>
                  <a:chExt cx="175" cy="403"/>
                </a:xfrm>
              </p:grpSpPr>
              <p:sp>
                <p:nvSpPr>
                  <p:cNvPr id="849" name="Oval 1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50" name="Oval 18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51" name="Freeform 189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52" name="Freeform 190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53" name="Freeform 191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54" name="Oval 19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800" name="Group 19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237" y="1360"/>
                  <a:ext cx="62" cy="144"/>
                  <a:chOff x="533" y="1248"/>
                  <a:chExt cx="175" cy="403"/>
                </a:xfrm>
              </p:grpSpPr>
              <p:sp>
                <p:nvSpPr>
                  <p:cNvPr id="843" name="Oval 1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44" name="Oval 19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45" name="Freeform 196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46" name="Freeform 197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47" name="Freeform 198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48" name="Oval 19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801" name="Group 200"/>
                <p:cNvGrpSpPr>
                  <a:grpSpLocks noChangeAspect="1"/>
                </p:cNvGrpSpPr>
                <p:nvPr/>
              </p:nvGrpSpPr>
              <p:grpSpPr bwMode="auto">
                <a:xfrm>
                  <a:off x="1301" y="1196"/>
                  <a:ext cx="62" cy="144"/>
                  <a:chOff x="533" y="1248"/>
                  <a:chExt cx="175" cy="403"/>
                </a:xfrm>
              </p:grpSpPr>
              <p:sp>
                <p:nvSpPr>
                  <p:cNvPr id="837" name="Oval 2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38" name="Oval 2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39" name="Freeform 203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40" name="Freeform 204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41" name="Freeform 205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42" name="Oval 2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802" name="Group 20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303" y="1360"/>
                  <a:ext cx="62" cy="144"/>
                  <a:chOff x="533" y="1248"/>
                  <a:chExt cx="175" cy="403"/>
                </a:xfrm>
              </p:grpSpPr>
              <p:sp>
                <p:nvSpPr>
                  <p:cNvPr id="831" name="Oval 2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32" name="Oval 20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33" name="Freeform 210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34" name="Freeform 211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35" name="Freeform 212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36" name="Oval 2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803" name="Group 214"/>
                <p:cNvGrpSpPr>
                  <a:grpSpLocks noChangeAspect="1"/>
                </p:cNvGrpSpPr>
                <p:nvPr/>
              </p:nvGrpSpPr>
              <p:grpSpPr bwMode="auto">
                <a:xfrm>
                  <a:off x="1365" y="1196"/>
                  <a:ext cx="62" cy="144"/>
                  <a:chOff x="533" y="1248"/>
                  <a:chExt cx="175" cy="403"/>
                </a:xfrm>
              </p:grpSpPr>
              <p:sp>
                <p:nvSpPr>
                  <p:cNvPr id="825" name="Oval 2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26" name="Oval 2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27" name="Freeform 217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28" name="Freeform 218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29" name="Freeform 219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30" name="Oval 2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804" name="Group 22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367" y="1360"/>
                  <a:ext cx="62" cy="144"/>
                  <a:chOff x="533" y="1248"/>
                  <a:chExt cx="175" cy="403"/>
                </a:xfrm>
              </p:grpSpPr>
              <p:sp>
                <p:nvSpPr>
                  <p:cNvPr id="819" name="Oval 2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20" name="Oval 22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21" name="Freeform 224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22" name="Freeform 225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23" name="Freeform 226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24" name="Oval 2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805" name="Group 228"/>
                <p:cNvGrpSpPr>
                  <a:grpSpLocks noChangeAspect="1"/>
                </p:cNvGrpSpPr>
                <p:nvPr/>
              </p:nvGrpSpPr>
              <p:grpSpPr bwMode="auto">
                <a:xfrm>
                  <a:off x="1430" y="1196"/>
                  <a:ext cx="62" cy="144"/>
                  <a:chOff x="533" y="1248"/>
                  <a:chExt cx="175" cy="403"/>
                </a:xfrm>
              </p:grpSpPr>
              <p:sp>
                <p:nvSpPr>
                  <p:cNvPr id="813" name="Oval 2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14" name="Oval 2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15" name="Freeform 231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16" name="Freeform 232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17" name="Freeform 233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18" name="Oval 2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806" name="Group 23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432" y="1360"/>
                  <a:ext cx="62" cy="144"/>
                  <a:chOff x="533" y="1248"/>
                  <a:chExt cx="175" cy="403"/>
                </a:xfrm>
              </p:grpSpPr>
              <p:sp>
                <p:nvSpPr>
                  <p:cNvPr id="807" name="Oval 2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08" name="Oval 2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09" name="Freeform 238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10" name="Freeform 239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11" name="Freeform 240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812" name="Oval 2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</p:grpSp>
          <p:sp>
            <p:nvSpPr>
              <p:cNvPr id="387" name="Rectangle 242"/>
              <p:cNvSpPr>
                <a:spLocks noChangeArrowheads="1"/>
              </p:cNvSpPr>
              <p:nvPr/>
            </p:nvSpPr>
            <p:spPr bwMode="auto">
              <a:xfrm>
                <a:off x="3405727" y="1101346"/>
                <a:ext cx="1239588" cy="269922"/>
              </a:xfrm>
              <a:prstGeom prst="rec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tr-TR" dirty="0" err="1">
                    <a:solidFill>
                      <a:srgbClr val="000000"/>
                    </a:solidFill>
                    <a:latin typeface="Calibri" pitchFamily="34" charset="0"/>
                  </a:rPr>
                  <a:t>t</a:t>
                </a:r>
                <a:r>
                  <a:rPr lang="tr-TR" dirty="0" err="1" smtClean="0">
                    <a:solidFill>
                      <a:srgbClr val="000000"/>
                    </a:solidFill>
                    <a:latin typeface="Calibri" pitchFamily="34" charset="0"/>
                  </a:rPr>
                  <a:t>estosterone</a:t>
                </a:r>
                <a:endParaRPr lang="tr-TR" dirty="0">
                  <a:latin typeface="Calibri" pitchFamily="34" charset="0"/>
                </a:endParaRPr>
              </a:p>
            </p:txBody>
          </p:sp>
          <p:grpSp>
            <p:nvGrpSpPr>
              <p:cNvPr id="388" name="Group 244"/>
              <p:cNvGrpSpPr>
                <a:grpSpLocks/>
              </p:cNvGrpSpPr>
              <p:nvPr/>
            </p:nvGrpSpPr>
            <p:grpSpPr bwMode="auto">
              <a:xfrm rot="318451">
                <a:off x="2157498" y="5814634"/>
                <a:ext cx="3060334" cy="453243"/>
                <a:chOff x="1145" y="1011"/>
                <a:chExt cx="2022" cy="322"/>
              </a:xfrm>
            </p:grpSpPr>
            <p:sp>
              <p:nvSpPr>
                <p:cNvPr id="651" name="Freeform 245"/>
                <p:cNvSpPr>
                  <a:spLocks/>
                </p:cNvSpPr>
                <p:nvPr/>
              </p:nvSpPr>
              <p:spPr bwMode="auto">
                <a:xfrm>
                  <a:off x="2175" y="1219"/>
                  <a:ext cx="27" cy="34"/>
                </a:xfrm>
                <a:custGeom>
                  <a:avLst/>
                  <a:gdLst>
                    <a:gd name="T0" fmla="*/ 5 w 11"/>
                    <a:gd name="T1" fmla="*/ 12 h 13"/>
                    <a:gd name="T2" fmla="*/ 11 w 11"/>
                    <a:gd name="T3" fmla="*/ 11 h 13"/>
                    <a:gd name="T4" fmla="*/ 1 w 11"/>
                    <a:gd name="T5" fmla="*/ 0 h 13"/>
                    <a:gd name="T6" fmla="*/ 0 w 11"/>
                    <a:gd name="T7" fmla="*/ 9 h 13"/>
                    <a:gd name="T8" fmla="*/ 5 w 11"/>
                    <a:gd name="T9" fmla="*/ 12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"/>
                    <a:gd name="T16" fmla="*/ 0 h 13"/>
                    <a:gd name="T17" fmla="*/ 11 w 11"/>
                    <a:gd name="T18" fmla="*/ 13 h 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" h="13">
                      <a:moveTo>
                        <a:pt x="5" y="12"/>
                      </a:move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9" y="12"/>
                        <a:pt x="5" y="6"/>
                        <a:pt x="1" y="0"/>
                      </a:cubicBezTo>
                      <a:cubicBezTo>
                        <a:pt x="1" y="4"/>
                        <a:pt x="1" y="7"/>
                        <a:pt x="0" y="9"/>
                      </a:cubicBezTo>
                      <a:cubicBezTo>
                        <a:pt x="2" y="11"/>
                        <a:pt x="4" y="13"/>
                        <a:pt x="5" y="12"/>
                      </a:cubicBez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52" name="Freeform 246"/>
                <p:cNvSpPr>
                  <a:spLocks/>
                </p:cNvSpPr>
                <p:nvPr/>
              </p:nvSpPr>
              <p:spPr bwMode="auto">
                <a:xfrm>
                  <a:off x="2220" y="1112"/>
                  <a:ext cx="100" cy="115"/>
                </a:xfrm>
                <a:custGeom>
                  <a:avLst/>
                  <a:gdLst>
                    <a:gd name="T0" fmla="*/ 34 w 40"/>
                    <a:gd name="T1" fmla="*/ 43 h 43"/>
                    <a:gd name="T2" fmla="*/ 18 w 40"/>
                    <a:gd name="T3" fmla="*/ 22 h 43"/>
                    <a:gd name="T4" fmla="*/ 0 w 40"/>
                    <a:gd name="T5" fmla="*/ 3 h 43"/>
                    <a:gd name="T6" fmla="*/ 6 w 40"/>
                    <a:gd name="T7" fmla="*/ 2 h 43"/>
                    <a:gd name="T8" fmla="*/ 24 w 40"/>
                    <a:gd name="T9" fmla="*/ 20 h 43"/>
                    <a:gd name="T10" fmla="*/ 40 w 40"/>
                    <a:gd name="T11" fmla="*/ 41 h 43"/>
                    <a:gd name="T12" fmla="*/ 34 w 40"/>
                    <a:gd name="T13" fmla="*/ 43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43"/>
                    <a:gd name="T23" fmla="*/ 40 w 40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43">
                      <a:moveTo>
                        <a:pt x="34" y="43"/>
                      </a:moveTo>
                      <a:cubicBezTo>
                        <a:pt x="29" y="43"/>
                        <a:pt x="21" y="27"/>
                        <a:pt x="18" y="22"/>
                      </a:cubicBezTo>
                      <a:cubicBezTo>
                        <a:pt x="14" y="16"/>
                        <a:pt x="5" y="2"/>
                        <a:pt x="0" y="3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11" y="0"/>
                        <a:pt x="21" y="15"/>
                        <a:pt x="24" y="20"/>
                      </a:cubicBezTo>
                      <a:cubicBezTo>
                        <a:pt x="28" y="26"/>
                        <a:pt x="36" y="42"/>
                        <a:pt x="40" y="41"/>
                      </a:cubicBezTo>
                      <a:lnTo>
                        <a:pt x="34" y="43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53" name="Freeform 247"/>
                <p:cNvSpPr>
                  <a:spLocks/>
                </p:cNvSpPr>
                <p:nvPr/>
              </p:nvSpPr>
              <p:spPr bwMode="auto">
                <a:xfrm>
                  <a:off x="2185" y="1120"/>
                  <a:ext cx="102" cy="115"/>
                </a:xfrm>
                <a:custGeom>
                  <a:avLst/>
                  <a:gdLst>
                    <a:gd name="T0" fmla="*/ 34 w 41"/>
                    <a:gd name="T1" fmla="*/ 42 h 43"/>
                    <a:gd name="T2" fmla="*/ 18 w 41"/>
                    <a:gd name="T3" fmla="*/ 21 h 43"/>
                    <a:gd name="T4" fmla="*/ 0 w 41"/>
                    <a:gd name="T5" fmla="*/ 3 h 43"/>
                    <a:gd name="T6" fmla="*/ 6 w 41"/>
                    <a:gd name="T7" fmla="*/ 1 h 43"/>
                    <a:gd name="T8" fmla="*/ 25 w 41"/>
                    <a:gd name="T9" fmla="*/ 20 h 43"/>
                    <a:gd name="T10" fmla="*/ 41 w 41"/>
                    <a:gd name="T11" fmla="*/ 41 h 43"/>
                    <a:gd name="T12" fmla="*/ 34 w 41"/>
                    <a:gd name="T13" fmla="*/ 42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1"/>
                    <a:gd name="T22" fmla="*/ 0 h 43"/>
                    <a:gd name="T23" fmla="*/ 41 w 4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1" h="43">
                      <a:moveTo>
                        <a:pt x="34" y="42"/>
                      </a:moveTo>
                      <a:cubicBezTo>
                        <a:pt x="30" y="43"/>
                        <a:pt x="22" y="27"/>
                        <a:pt x="18" y="21"/>
                      </a:cubicBezTo>
                      <a:cubicBezTo>
                        <a:pt x="15" y="16"/>
                        <a:pt x="6" y="2"/>
                        <a:pt x="0" y="3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12" y="0"/>
                        <a:pt x="21" y="14"/>
                        <a:pt x="25" y="20"/>
                      </a:cubicBezTo>
                      <a:cubicBezTo>
                        <a:pt x="28" y="26"/>
                        <a:pt x="36" y="42"/>
                        <a:pt x="41" y="41"/>
                      </a:cubicBezTo>
                      <a:lnTo>
                        <a:pt x="34" y="42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54" name="Freeform 248"/>
                <p:cNvSpPr>
                  <a:spLocks/>
                </p:cNvSpPr>
                <p:nvPr/>
              </p:nvSpPr>
              <p:spPr bwMode="auto">
                <a:xfrm>
                  <a:off x="2335" y="1091"/>
                  <a:ext cx="97" cy="117"/>
                </a:xfrm>
                <a:custGeom>
                  <a:avLst/>
                  <a:gdLst>
                    <a:gd name="T0" fmla="*/ 32 w 39"/>
                    <a:gd name="T1" fmla="*/ 43 h 44"/>
                    <a:gd name="T2" fmla="*/ 17 w 39"/>
                    <a:gd name="T3" fmla="*/ 22 h 44"/>
                    <a:gd name="T4" fmla="*/ 0 w 39"/>
                    <a:gd name="T5" fmla="*/ 2 h 44"/>
                    <a:gd name="T6" fmla="*/ 6 w 39"/>
                    <a:gd name="T7" fmla="*/ 1 h 44"/>
                    <a:gd name="T8" fmla="*/ 24 w 39"/>
                    <a:gd name="T9" fmla="*/ 21 h 44"/>
                    <a:gd name="T10" fmla="*/ 39 w 39"/>
                    <a:gd name="T11" fmla="*/ 41 h 44"/>
                    <a:gd name="T12" fmla="*/ 32 w 39"/>
                    <a:gd name="T13" fmla="*/ 43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9"/>
                    <a:gd name="T22" fmla="*/ 0 h 44"/>
                    <a:gd name="T23" fmla="*/ 39 w 39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9" h="44">
                      <a:moveTo>
                        <a:pt x="32" y="43"/>
                      </a:moveTo>
                      <a:cubicBezTo>
                        <a:pt x="28" y="44"/>
                        <a:pt x="21" y="27"/>
                        <a:pt x="17" y="22"/>
                      </a:cubicBezTo>
                      <a:cubicBezTo>
                        <a:pt x="14" y="16"/>
                        <a:pt x="5" y="1"/>
                        <a:pt x="0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12" y="0"/>
                        <a:pt x="21" y="15"/>
                        <a:pt x="24" y="21"/>
                      </a:cubicBezTo>
                      <a:cubicBezTo>
                        <a:pt x="27" y="26"/>
                        <a:pt x="35" y="42"/>
                        <a:pt x="39" y="41"/>
                      </a:cubicBezTo>
                      <a:lnTo>
                        <a:pt x="32" y="43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55" name="Freeform 249"/>
                <p:cNvSpPr>
                  <a:spLocks/>
                </p:cNvSpPr>
                <p:nvPr/>
              </p:nvSpPr>
              <p:spPr bwMode="auto">
                <a:xfrm>
                  <a:off x="2300" y="1099"/>
                  <a:ext cx="97" cy="117"/>
                </a:xfrm>
                <a:custGeom>
                  <a:avLst/>
                  <a:gdLst>
                    <a:gd name="T0" fmla="*/ 33 w 39"/>
                    <a:gd name="T1" fmla="*/ 43 h 44"/>
                    <a:gd name="T2" fmla="*/ 18 w 39"/>
                    <a:gd name="T3" fmla="*/ 21 h 44"/>
                    <a:gd name="T4" fmla="*/ 0 w 39"/>
                    <a:gd name="T5" fmla="*/ 2 h 44"/>
                    <a:gd name="T6" fmla="*/ 7 w 39"/>
                    <a:gd name="T7" fmla="*/ 0 h 44"/>
                    <a:gd name="T8" fmla="*/ 24 w 39"/>
                    <a:gd name="T9" fmla="*/ 20 h 44"/>
                    <a:gd name="T10" fmla="*/ 39 w 39"/>
                    <a:gd name="T11" fmla="*/ 41 h 44"/>
                    <a:gd name="T12" fmla="*/ 33 w 39"/>
                    <a:gd name="T13" fmla="*/ 43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9"/>
                    <a:gd name="T22" fmla="*/ 0 h 44"/>
                    <a:gd name="T23" fmla="*/ 39 w 39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9" h="44">
                      <a:moveTo>
                        <a:pt x="33" y="43"/>
                      </a:moveTo>
                      <a:cubicBezTo>
                        <a:pt x="29" y="44"/>
                        <a:pt x="21" y="27"/>
                        <a:pt x="18" y="21"/>
                      </a:cubicBezTo>
                      <a:cubicBezTo>
                        <a:pt x="14" y="15"/>
                        <a:pt x="6" y="1"/>
                        <a:pt x="0" y="2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2" y="0"/>
                        <a:pt x="21" y="14"/>
                        <a:pt x="24" y="20"/>
                      </a:cubicBezTo>
                      <a:cubicBezTo>
                        <a:pt x="28" y="26"/>
                        <a:pt x="35" y="42"/>
                        <a:pt x="39" y="41"/>
                      </a:cubicBezTo>
                      <a:lnTo>
                        <a:pt x="33" y="43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56" name="Freeform 250"/>
                <p:cNvSpPr>
                  <a:spLocks/>
                </p:cNvSpPr>
                <p:nvPr/>
              </p:nvSpPr>
              <p:spPr bwMode="auto">
                <a:xfrm>
                  <a:off x="2557" y="1037"/>
                  <a:ext cx="95" cy="118"/>
                </a:xfrm>
                <a:custGeom>
                  <a:avLst/>
                  <a:gdLst>
                    <a:gd name="T0" fmla="*/ 32 w 38"/>
                    <a:gd name="T1" fmla="*/ 43 h 44"/>
                    <a:gd name="T2" fmla="*/ 17 w 38"/>
                    <a:gd name="T3" fmla="*/ 22 h 44"/>
                    <a:gd name="T4" fmla="*/ 0 w 38"/>
                    <a:gd name="T5" fmla="*/ 2 h 44"/>
                    <a:gd name="T6" fmla="*/ 6 w 38"/>
                    <a:gd name="T7" fmla="*/ 1 h 44"/>
                    <a:gd name="T8" fmla="*/ 24 w 38"/>
                    <a:gd name="T9" fmla="*/ 20 h 44"/>
                    <a:gd name="T10" fmla="*/ 38 w 38"/>
                    <a:gd name="T11" fmla="*/ 42 h 44"/>
                    <a:gd name="T12" fmla="*/ 32 w 38"/>
                    <a:gd name="T13" fmla="*/ 43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44"/>
                    <a:gd name="T23" fmla="*/ 38 w 38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44">
                      <a:moveTo>
                        <a:pt x="32" y="43"/>
                      </a:moveTo>
                      <a:cubicBezTo>
                        <a:pt x="28" y="44"/>
                        <a:pt x="20" y="27"/>
                        <a:pt x="17" y="22"/>
                      </a:cubicBezTo>
                      <a:cubicBezTo>
                        <a:pt x="14" y="16"/>
                        <a:pt x="5" y="1"/>
                        <a:pt x="0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12" y="0"/>
                        <a:pt x="20" y="15"/>
                        <a:pt x="24" y="20"/>
                      </a:cubicBezTo>
                      <a:cubicBezTo>
                        <a:pt x="27" y="26"/>
                        <a:pt x="34" y="43"/>
                        <a:pt x="38" y="42"/>
                      </a:cubicBezTo>
                      <a:lnTo>
                        <a:pt x="32" y="43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57" name="Freeform 251"/>
                <p:cNvSpPr>
                  <a:spLocks/>
                </p:cNvSpPr>
                <p:nvPr/>
              </p:nvSpPr>
              <p:spPr bwMode="auto">
                <a:xfrm>
                  <a:off x="2522" y="1043"/>
                  <a:ext cx="98" cy="117"/>
                </a:xfrm>
                <a:custGeom>
                  <a:avLst/>
                  <a:gdLst>
                    <a:gd name="T0" fmla="*/ 33 w 39"/>
                    <a:gd name="T1" fmla="*/ 43 h 44"/>
                    <a:gd name="T2" fmla="*/ 17 w 39"/>
                    <a:gd name="T3" fmla="*/ 22 h 44"/>
                    <a:gd name="T4" fmla="*/ 0 w 39"/>
                    <a:gd name="T5" fmla="*/ 2 h 44"/>
                    <a:gd name="T6" fmla="*/ 6 w 39"/>
                    <a:gd name="T7" fmla="*/ 1 h 44"/>
                    <a:gd name="T8" fmla="*/ 24 w 39"/>
                    <a:gd name="T9" fmla="*/ 21 h 44"/>
                    <a:gd name="T10" fmla="*/ 39 w 39"/>
                    <a:gd name="T11" fmla="*/ 42 h 44"/>
                    <a:gd name="T12" fmla="*/ 33 w 39"/>
                    <a:gd name="T13" fmla="*/ 43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9"/>
                    <a:gd name="T22" fmla="*/ 0 h 44"/>
                    <a:gd name="T23" fmla="*/ 39 w 39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9" h="44">
                      <a:moveTo>
                        <a:pt x="33" y="43"/>
                      </a:moveTo>
                      <a:cubicBezTo>
                        <a:pt x="28" y="44"/>
                        <a:pt x="21" y="28"/>
                        <a:pt x="17" y="22"/>
                      </a:cubicBezTo>
                      <a:cubicBezTo>
                        <a:pt x="14" y="16"/>
                        <a:pt x="6" y="2"/>
                        <a:pt x="0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12" y="0"/>
                        <a:pt x="21" y="15"/>
                        <a:pt x="24" y="21"/>
                      </a:cubicBezTo>
                      <a:cubicBezTo>
                        <a:pt x="27" y="27"/>
                        <a:pt x="35" y="43"/>
                        <a:pt x="39" y="42"/>
                      </a:cubicBezTo>
                      <a:lnTo>
                        <a:pt x="33" y="43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58" name="Freeform 252"/>
                <p:cNvSpPr>
                  <a:spLocks/>
                </p:cNvSpPr>
                <p:nvPr/>
              </p:nvSpPr>
              <p:spPr bwMode="auto">
                <a:xfrm>
                  <a:off x="2435" y="1061"/>
                  <a:ext cx="110" cy="115"/>
                </a:xfrm>
                <a:custGeom>
                  <a:avLst/>
                  <a:gdLst>
                    <a:gd name="T0" fmla="*/ 38 w 44"/>
                    <a:gd name="T1" fmla="*/ 41 h 43"/>
                    <a:gd name="T2" fmla="*/ 20 w 44"/>
                    <a:gd name="T3" fmla="*/ 21 h 43"/>
                    <a:gd name="T4" fmla="*/ 0 w 44"/>
                    <a:gd name="T5" fmla="*/ 3 h 43"/>
                    <a:gd name="T6" fmla="*/ 7 w 44"/>
                    <a:gd name="T7" fmla="*/ 2 h 43"/>
                    <a:gd name="T8" fmla="*/ 27 w 44"/>
                    <a:gd name="T9" fmla="*/ 19 h 43"/>
                    <a:gd name="T10" fmla="*/ 44 w 44"/>
                    <a:gd name="T11" fmla="*/ 40 h 43"/>
                    <a:gd name="T12" fmla="*/ 38 w 44"/>
                    <a:gd name="T13" fmla="*/ 41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43"/>
                    <a:gd name="T23" fmla="*/ 44 w 44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43">
                      <a:moveTo>
                        <a:pt x="38" y="41"/>
                      </a:moveTo>
                      <a:cubicBezTo>
                        <a:pt x="33" y="43"/>
                        <a:pt x="24" y="26"/>
                        <a:pt x="20" y="21"/>
                      </a:cubicBezTo>
                      <a:cubicBezTo>
                        <a:pt x="16" y="15"/>
                        <a:pt x="6" y="2"/>
                        <a:pt x="0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12" y="0"/>
                        <a:pt x="22" y="13"/>
                        <a:pt x="27" y="19"/>
                      </a:cubicBezTo>
                      <a:cubicBezTo>
                        <a:pt x="31" y="24"/>
                        <a:pt x="40" y="41"/>
                        <a:pt x="44" y="40"/>
                      </a:cubicBezTo>
                      <a:lnTo>
                        <a:pt x="38" y="41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59" name="Freeform 253"/>
                <p:cNvSpPr>
                  <a:spLocks/>
                </p:cNvSpPr>
                <p:nvPr/>
              </p:nvSpPr>
              <p:spPr bwMode="auto">
                <a:xfrm>
                  <a:off x="2402" y="1072"/>
                  <a:ext cx="110" cy="109"/>
                </a:xfrm>
                <a:custGeom>
                  <a:avLst/>
                  <a:gdLst>
                    <a:gd name="T0" fmla="*/ 37 w 44"/>
                    <a:gd name="T1" fmla="*/ 40 h 41"/>
                    <a:gd name="T2" fmla="*/ 20 w 44"/>
                    <a:gd name="T3" fmla="*/ 21 h 41"/>
                    <a:gd name="T4" fmla="*/ 0 w 44"/>
                    <a:gd name="T5" fmla="*/ 3 h 41"/>
                    <a:gd name="T6" fmla="*/ 7 w 44"/>
                    <a:gd name="T7" fmla="*/ 1 h 41"/>
                    <a:gd name="T8" fmla="*/ 26 w 44"/>
                    <a:gd name="T9" fmla="*/ 19 h 41"/>
                    <a:gd name="T10" fmla="*/ 44 w 44"/>
                    <a:gd name="T11" fmla="*/ 38 h 41"/>
                    <a:gd name="T12" fmla="*/ 37 w 44"/>
                    <a:gd name="T13" fmla="*/ 40 h 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41"/>
                    <a:gd name="T23" fmla="*/ 44 w 44"/>
                    <a:gd name="T24" fmla="*/ 41 h 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41">
                      <a:moveTo>
                        <a:pt x="37" y="40"/>
                      </a:moveTo>
                      <a:cubicBezTo>
                        <a:pt x="33" y="41"/>
                        <a:pt x="24" y="26"/>
                        <a:pt x="20" y="21"/>
                      </a:cubicBezTo>
                      <a:cubicBezTo>
                        <a:pt x="16" y="15"/>
                        <a:pt x="6" y="2"/>
                        <a:pt x="0" y="3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2" y="0"/>
                        <a:pt x="22" y="13"/>
                        <a:pt x="26" y="19"/>
                      </a:cubicBezTo>
                      <a:cubicBezTo>
                        <a:pt x="30" y="24"/>
                        <a:pt x="40" y="39"/>
                        <a:pt x="44" y="38"/>
                      </a:cubicBezTo>
                      <a:lnTo>
                        <a:pt x="37" y="40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60" name="Freeform 254"/>
                <p:cNvSpPr>
                  <a:spLocks/>
                </p:cNvSpPr>
                <p:nvPr/>
              </p:nvSpPr>
              <p:spPr bwMode="auto">
                <a:xfrm>
                  <a:off x="2790" y="1019"/>
                  <a:ext cx="80" cy="122"/>
                </a:xfrm>
                <a:custGeom>
                  <a:avLst/>
                  <a:gdLst>
                    <a:gd name="T0" fmla="*/ 26 w 32"/>
                    <a:gd name="T1" fmla="*/ 46 h 46"/>
                    <a:gd name="T2" fmla="*/ 14 w 32"/>
                    <a:gd name="T3" fmla="*/ 22 h 46"/>
                    <a:gd name="T4" fmla="*/ 0 w 32"/>
                    <a:gd name="T5" fmla="*/ 0 h 46"/>
                    <a:gd name="T6" fmla="*/ 6 w 32"/>
                    <a:gd name="T7" fmla="*/ 0 h 46"/>
                    <a:gd name="T8" fmla="*/ 21 w 32"/>
                    <a:gd name="T9" fmla="*/ 22 h 46"/>
                    <a:gd name="T10" fmla="*/ 32 w 32"/>
                    <a:gd name="T11" fmla="*/ 45 h 46"/>
                    <a:gd name="T12" fmla="*/ 26 w 32"/>
                    <a:gd name="T13" fmla="*/ 46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"/>
                    <a:gd name="T22" fmla="*/ 0 h 46"/>
                    <a:gd name="T23" fmla="*/ 32 w 32"/>
                    <a:gd name="T24" fmla="*/ 46 h 4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" h="46">
                      <a:moveTo>
                        <a:pt x="26" y="46"/>
                      </a:moveTo>
                      <a:cubicBezTo>
                        <a:pt x="22" y="46"/>
                        <a:pt x="17" y="28"/>
                        <a:pt x="14" y="22"/>
                      </a:cubicBezTo>
                      <a:cubicBezTo>
                        <a:pt x="12" y="16"/>
                        <a:pt x="5" y="0"/>
                        <a:pt x="0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2" y="0"/>
                        <a:pt x="18" y="16"/>
                        <a:pt x="21" y="22"/>
                      </a:cubicBezTo>
                      <a:cubicBezTo>
                        <a:pt x="23" y="28"/>
                        <a:pt x="28" y="45"/>
                        <a:pt x="32" y="45"/>
                      </a:cubicBezTo>
                      <a:lnTo>
                        <a:pt x="26" y="46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61" name="Freeform 255"/>
                <p:cNvSpPr>
                  <a:spLocks/>
                </p:cNvSpPr>
                <p:nvPr/>
              </p:nvSpPr>
              <p:spPr bwMode="auto">
                <a:xfrm>
                  <a:off x="2755" y="1019"/>
                  <a:ext cx="82" cy="122"/>
                </a:xfrm>
                <a:custGeom>
                  <a:avLst/>
                  <a:gdLst>
                    <a:gd name="T0" fmla="*/ 26 w 33"/>
                    <a:gd name="T1" fmla="*/ 46 h 46"/>
                    <a:gd name="T2" fmla="*/ 14 w 33"/>
                    <a:gd name="T3" fmla="*/ 22 h 46"/>
                    <a:gd name="T4" fmla="*/ 0 w 33"/>
                    <a:gd name="T5" fmla="*/ 1 h 46"/>
                    <a:gd name="T6" fmla="*/ 6 w 33"/>
                    <a:gd name="T7" fmla="*/ 1 h 46"/>
                    <a:gd name="T8" fmla="*/ 21 w 33"/>
                    <a:gd name="T9" fmla="*/ 22 h 46"/>
                    <a:gd name="T10" fmla="*/ 33 w 33"/>
                    <a:gd name="T11" fmla="*/ 46 h 46"/>
                    <a:gd name="T12" fmla="*/ 26 w 33"/>
                    <a:gd name="T13" fmla="*/ 46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3"/>
                    <a:gd name="T22" fmla="*/ 0 h 46"/>
                    <a:gd name="T23" fmla="*/ 33 w 33"/>
                    <a:gd name="T24" fmla="*/ 46 h 4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3" h="46">
                      <a:moveTo>
                        <a:pt x="26" y="46"/>
                      </a:moveTo>
                      <a:cubicBezTo>
                        <a:pt x="22" y="46"/>
                        <a:pt x="17" y="29"/>
                        <a:pt x="14" y="22"/>
                      </a:cubicBezTo>
                      <a:cubicBezTo>
                        <a:pt x="12" y="16"/>
                        <a:pt x="6" y="1"/>
                        <a:pt x="0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12" y="0"/>
                        <a:pt x="19" y="16"/>
                        <a:pt x="21" y="22"/>
                      </a:cubicBezTo>
                      <a:cubicBezTo>
                        <a:pt x="24" y="28"/>
                        <a:pt x="28" y="46"/>
                        <a:pt x="33" y="46"/>
                      </a:cubicBezTo>
                      <a:lnTo>
                        <a:pt x="26" y="46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62" name="Freeform 256"/>
                <p:cNvSpPr>
                  <a:spLocks/>
                </p:cNvSpPr>
                <p:nvPr/>
              </p:nvSpPr>
              <p:spPr bwMode="auto">
                <a:xfrm>
                  <a:off x="2672" y="1024"/>
                  <a:ext cx="90" cy="120"/>
                </a:xfrm>
                <a:custGeom>
                  <a:avLst/>
                  <a:gdLst>
                    <a:gd name="T0" fmla="*/ 29 w 36"/>
                    <a:gd name="T1" fmla="*/ 44 h 45"/>
                    <a:gd name="T2" fmla="*/ 16 w 36"/>
                    <a:gd name="T3" fmla="*/ 21 h 45"/>
                    <a:gd name="T4" fmla="*/ 0 w 36"/>
                    <a:gd name="T5" fmla="*/ 1 h 45"/>
                    <a:gd name="T6" fmla="*/ 7 w 36"/>
                    <a:gd name="T7" fmla="*/ 0 h 45"/>
                    <a:gd name="T8" fmla="*/ 23 w 36"/>
                    <a:gd name="T9" fmla="*/ 21 h 45"/>
                    <a:gd name="T10" fmla="*/ 36 w 36"/>
                    <a:gd name="T11" fmla="*/ 44 h 45"/>
                    <a:gd name="T12" fmla="*/ 29 w 36"/>
                    <a:gd name="T13" fmla="*/ 44 h 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45"/>
                    <a:gd name="T23" fmla="*/ 36 w 36"/>
                    <a:gd name="T24" fmla="*/ 45 h 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45">
                      <a:moveTo>
                        <a:pt x="29" y="44"/>
                      </a:moveTo>
                      <a:cubicBezTo>
                        <a:pt x="25" y="45"/>
                        <a:pt x="19" y="28"/>
                        <a:pt x="16" y="21"/>
                      </a:cubicBezTo>
                      <a:cubicBezTo>
                        <a:pt x="13" y="15"/>
                        <a:pt x="6" y="0"/>
                        <a:pt x="0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2" y="0"/>
                        <a:pt x="20" y="15"/>
                        <a:pt x="23" y="21"/>
                      </a:cubicBezTo>
                      <a:cubicBezTo>
                        <a:pt x="26" y="27"/>
                        <a:pt x="31" y="44"/>
                        <a:pt x="36" y="44"/>
                      </a:cubicBezTo>
                      <a:lnTo>
                        <a:pt x="29" y="44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63" name="Freeform 257"/>
                <p:cNvSpPr>
                  <a:spLocks/>
                </p:cNvSpPr>
                <p:nvPr/>
              </p:nvSpPr>
              <p:spPr bwMode="auto">
                <a:xfrm>
                  <a:off x="2640" y="1024"/>
                  <a:ext cx="87" cy="123"/>
                </a:xfrm>
                <a:custGeom>
                  <a:avLst/>
                  <a:gdLst>
                    <a:gd name="T0" fmla="*/ 28 w 35"/>
                    <a:gd name="T1" fmla="*/ 45 h 46"/>
                    <a:gd name="T2" fmla="*/ 15 w 35"/>
                    <a:gd name="T3" fmla="*/ 23 h 46"/>
                    <a:gd name="T4" fmla="*/ 0 w 35"/>
                    <a:gd name="T5" fmla="*/ 2 h 46"/>
                    <a:gd name="T6" fmla="*/ 7 w 35"/>
                    <a:gd name="T7" fmla="*/ 0 h 46"/>
                    <a:gd name="T8" fmla="*/ 22 w 35"/>
                    <a:gd name="T9" fmla="*/ 22 h 46"/>
                    <a:gd name="T10" fmla="*/ 35 w 35"/>
                    <a:gd name="T11" fmla="*/ 45 h 46"/>
                    <a:gd name="T12" fmla="*/ 28 w 35"/>
                    <a:gd name="T13" fmla="*/ 45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"/>
                    <a:gd name="T22" fmla="*/ 0 h 46"/>
                    <a:gd name="T23" fmla="*/ 35 w 35"/>
                    <a:gd name="T24" fmla="*/ 46 h 4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" h="46">
                      <a:moveTo>
                        <a:pt x="28" y="45"/>
                      </a:moveTo>
                      <a:cubicBezTo>
                        <a:pt x="24" y="46"/>
                        <a:pt x="18" y="29"/>
                        <a:pt x="15" y="23"/>
                      </a:cubicBezTo>
                      <a:cubicBezTo>
                        <a:pt x="12" y="17"/>
                        <a:pt x="6" y="1"/>
                        <a:pt x="0" y="2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3" y="0"/>
                        <a:pt x="19" y="16"/>
                        <a:pt x="22" y="22"/>
                      </a:cubicBezTo>
                      <a:cubicBezTo>
                        <a:pt x="25" y="28"/>
                        <a:pt x="31" y="45"/>
                        <a:pt x="35" y="45"/>
                      </a:cubicBezTo>
                      <a:lnTo>
                        <a:pt x="28" y="45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64" name="Freeform 258"/>
                <p:cNvSpPr>
                  <a:spLocks/>
                </p:cNvSpPr>
                <p:nvPr/>
              </p:nvSpPr>
              <p:spPr bwMode="auto">
                <a:xfrm>
                  <a:off x="3030" y="1013"/>
                  <a:ext cx="75" cy="126"/>
                </a:xfrm>
                <a:custGeom>
                  <a:avLst/>
                  <a:gdLst>
                    <a:gd name="T0" fmla="*/ 24 w 30"/>
                    <a:gd name="T1" fmla="*/ 47 h 47"/>
                    <a:gd name="T2" fmla="*/ 13 w 30"/>
                    <a:gd name="T3" fmla="*/ 23 h 47"/>
                    <a:gd name="T4" fmla="*/ 0 w 30"/>
                    <a:gd name="T5" fmla="*/ 0 h 47"/>
                    <a:gd name="T6" fmla="*/ 6 w 30"/>
                    <a:gd name="T7" fmla="*/ 1 h 47"/>
                    <a:gd name="T8" fmla="*/ 20 w 30"/>
                    <a:gd name="T9" fmla="*/ 23 h 47"/>
                    <a:gd name="T10" fmla="*/ 30 w 30"/>
                    <a:gd name="T11" fmla="*/ 47 h 47"/>
                    <a:gd name="T12" fmla="*/ 24 w 30"/>
                    <a:gd name="T13" fmla="*/ 47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0"/>
                    <a:gd name="T22" fmla="*/ 0 h 47"/>
                    <a:gd name="T23" fmla="*/ 30 w 30"/>
                    <a:gd name="T24" fmla="*/ 47 h 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0" h="47">
                      <a:moveTo>
                        <a:pt x="24" y="47"/>
                      </a:moveTo>
                      <a:cubicBezTo>
                        <a:pt x="19" y="47"/>
                        <a:pt x="15" y="29"/>
                        <a:pt x="13" y="23"/>
                      </a:cubicBezTo>
                      <a:cubicBezTo>
                        <a:pt x="11" y="17"/>
                        <a:pt x="5" y="1"/>
                        <a:pt x="0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12" y="1"/>
                        <a:pt x="18" y="17"/>
                        <a:pt x="20" y="23"/>
                      </a:cubicBezTo>
                      <a:cubicBezTo>
                        <a:pt x="22" y="30"/>
                        <a:pt x="26" y="47"/>
                        <a:pt x="30" y="47"/>
                      </a:cubicBezTo>
                      <a:lnTo>
                        <a:pt x="24" y="47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65" name="Freeform 259"/>
                <p:cNvSpPr>
                  <a:spLocks/>
                </p:cNvSpPr>
                <p:nvPr/>
              </p:nvSpPr>
              <p:spPr bwMode="auto">
                <a:xfrm>
                  <a:off x="2995" y="1013"/>
                  <a:ext cx="75" cy="126"/>
                </a:xfrm>
                <a:custGeom>
                  <a:avLst/>
                  <a:gdLst>
                    <a:gd name="T0" fmla="*/ 24 w 30"/>
                    <a:gd name="T1" fmla="*/ 47 h 47"/>
                    <a:gd name="T2" fmla="*/ 13 w 30"/>
                    <a:gd name="T3" fmla="*/ 22 h 47"/>
                    <a:gd name="T4" fmla="*/ 0 w 30"/>
                    <a:gd name="T5" fmla="*/ 0 h 47"/>
                    <a:gd name="T6" fmla="*/ 7 w 30"/>
                    <a:gd name="T7" fmla="*/ 0 h 47"/>
                    <a:gd name="T8" fmla="*/ 20 w 30"/>
                    <a:gd name="T9" fmla="*/ 23 h 47"/>
                    <a:gd name="T10" fmla="*/ 30 w 30"/>
                    <a:gd name="T11" fmla="*/ 47 h 47"/>
                    <a:gd name="T12" fmla="*/ 24 w 30"/>
                    <a:gd name="T13" fmla="*/ 47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0"/>
                    <a:gd name="T22" fmla="*/ 0 h 47"/>
                    <a:gd name="T23" fmla="*/ 30 w 30"/>
                    <a:gd name="T24" fmla="*/ 47 h 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0" h="47">
                      <a:moveTo>
                        <a:pt x="24" y="47"/>
                      </a:moveTo>
                      <a:cubicBezTo>
                        <a:pt x="19" y="46"/>
                        <a:pt x="15" y="29"/>
                        <a:pt x="13" y="22"/>
                      </a:cubicBezTo>
                      <a:cubicBezTo>
                        <a:pt x="11" y="16"/>
                        <a:pt x="6" y="0"/>
                        <a:pt x="0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2" y="0"/>
                        <a:pt x="18" y="16"/>
                        <a:pt x="20" y="23"/>
                      </a:cubicBezTo>
                      <a:cubicBezTo>
                        <a:pt x="22" y="29"/>
                        <a:pt x="26" y="47"/>
                        <a:pt x="30" y="47"/>
                      </a:cubicBezTo>
                      <a:lnTo>
                        <a:pt x="24" y="47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66" name="Freeform 260"/>
                <p:cNvSpPr>
                  <a:spLocks/>
                </p:cNvSpPr>
                <p:nvPr/>
              </p:nvSpPr>
              <p:spPr bwMode="auto">
                <a:xfrm>
                  <a:off x="2907" y="1013"/>
                  <a:ext cx="88" cy="123"/>
                </a:xfrm>
                <a:custGeom>
                  <a:avLst/>
                  <a:gdLst>
                    <a:gd name="T0" fmla="*/ 28 w 35"/>
                    <a:gd name="T1" fmla="*/ 46 h 46"/>
                    <a:gd name="T2" fmla="*/ 15 w 35"/>
                    <a:gd name="T3" fmla="*/ 22 h 46"/>
                    <a:gd name="T4" fmla="*/ 0 w 35"/>
                    <a:gd name="T5" fmla="*/ 1 h 46"/>
                    <a:gd name="T6" fmla="*/ 6 w 35"/>
                    <a:gd name="T7" fmla="*/ 0 h 46"/>
                    <a:gd name="T8" fmla="*/ 22 w 35"/>
                    <a:gd name="T9" fmla="*/ 21 h 46"/>
                    <a:gd name="T10" fmla="*/ 35 w 35"/>
                    <a:gd name="T11" fmla="*/ 45 h 46"/>
                    <a:gd name="T12" fmla="*/ 28 w 35"/>
                    <a:gd name="T13" fmla="*/ 46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"/>
                    <a:gd name="T22" fmla="*/ 0 h 46"/>
                    <a:gd name="T23" fmla="*/ 35 w 35"/>
                    <a:gd name="T24" fmla="*/ 46 h 4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" h="46">
                      <a:moveTo>
                        <a:pt x="28" y="46"/>
                      </a:moveTo>
                      <a:cubicBezTo>
                        <a:pt x="24" y="46"/>
                        <a:pt x="18" y="28"/>
                        <a:pt x="15" y="22"/>
                      </a:cubicBezTo>
                      <a:cubicBezTo>
                        <a:pt x="12" y="16"/>
                        <a:pt x="5" y="0"/>
                        <a:pt x="0" y="1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2" y="0"/>
                        <a:pt x="19" y="15"/>
                        <a:pt x="22" y="21"/>
                      </a:cubicBezTo>
                      <a:cubicBezTo>
                        <a:pt x="25" y="27"/>
                        <a:pt x="31" y="45"/>
                        <a:pt x="35" y="45"/>
                      </a:cubicBezTo>
                      <a:lnTo>
                        <a:pt x="28" y="46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67" name="Freeform 261"/>
                <p:cNvSpPr>
                  <a:spLocks/>
                </p:cNvSpPr>
                <p:nvPr/>
              </p:nvSpPr>
              <p:spPr bwMode="auto">
                <a:xfrm>
                  <a:off x="2875" y="1013"/>
                  <a:ext cx="87" cy="123"/>
                </a:xfrm>
                <a:custGeom>
                  <a:avLst/>
                  <a:gdLst>
                    <a:gd name="T0" fmla="*/ 28 w 35"/>
                    <a:gd name="T1" fmla="*/ 45 h 46"/>
                    <a:gd name="T2" fmla="*/ 15 w 35"/>
                    <a:gd name="T3" fmla="*/ 23 h 46"/>
                    <a:gd name="T4" fmla="*/ 0 w 35"/>
                    <a:gd name="T5" fmla="*/ 2 h 46"/>
                    <a:gd name="T6" fmla="*/ 6 w 35"/>
                    <a:gd name="T7" fmla="*/ 1 h 46"/>
                    <a:gd name="T8" fmla="*/ 21 w 35"/>
                    <a:gd name="T9" fmla="*/ 22 h 46"/>
                    <a:gd name="T10" fmla="*/ 35 w 35"/>
                    <a:gd name="T11" fmla="*/ 45 h 46"/>
                    <a:gd name="T12" fmla="*/ 28 w 35"/>
                    <a:gd name="T13" fmla="*/ 45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"/>
                    <a:gd name="T22" fmla="*/ 0 h 46"/>
                    <a:gd name="T23" fmla="*/ 35 w 35"/>
                    <a:gd name="T24" fmla="*/ 46 h 4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" h="46">
                      <a:moveTo>
                        <a:pt x="28" y="45"/>
                      </a:moveTo>
                      <a:cubicBezTo>
                        <a:pt x="24" y="46"/>
                        <a:pt x="18" y="29"/>
                        <a:pt x="15" y="23"/>
                      </a:cubicBezTo>
                      <a:cubicBezTo>
                        <a:pt x="12" y="17"/>
                        <a:pt x="5" y="1"/>
                        <a:pt x="0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12" y="0"/>
                        <a:pt x="19" y="16"/>
                        <a:pt x="21" y="22"/>
                      </a:cubicBezTo>
                      <a:cubicBezTo>
                        <a:pt x="24" y="28"/>
                        <a:pt x="30" y="45"/>
                        <a:pt x="35" y="45"/>
                      </a:cubicBezTo>
                      <a:lnTo>
                        <a:pt x="28" y="45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68" name="Freeform 262"/>
                <p:cNvSpPr>
                  <a:spLocks/>
                </p:cNvSpPr>
                <p:nvPr/>
              </p:nvSpPr>
              <p:spPr bwMode="auto">
                <a:xfrm>
                  <a:off x="1417" y="1099"/>
                  <a:ext cx="93" cy="120"/>
                </a:xfrm>
                <a:custGeom>
                  <a:avLst/>
                  <a:gdLst>
                    <a:gd name="T0" fmla="*/ 31 w 37"/>
                    <a:gd name="T1" fmla="*/ 45 h 45"/>
                    <a:gd name="T2" fmla="*/ 17 w 37"/>
                    <a:gd name="T3" fmla="*/ 22 h 45"/>
                    <a:gd name="T4" fmla="*/ 0 w 37"/>
                    <a:gd name="T5" fmla="*/ 2 h 45"/>
                    <a:gd name="T6" fmla="*/ 6 w 37"/>
                    <a:gd name="T7" fmla="*/ 1 h 45"/>
                    <a:gd name="T8" fmla="*/ 23 w 37"/>
                    <a:gd name="T9" fmla="*/ 21 h 45"/>
                    <a:gd name="T10" fmla="*/ 37 w 37"/>
                    <a:gd name="T11" fmla="*/ 44 h 45"/>
                    <a:gd name="T12" fmla="*/ 31 w 37"/>
                    <a:gd name="T13" fmla="*/ 45 h 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7"/>
                    <a:gd name="T22" fmla="*/ 0 h 45"/>
                    <a:gd name="T23" fmla="*/ 37 w 37"/>
                    <a:gd name="T24" fmla="*/ 45 h 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7" h="45">
                      <a:moveTo>
                        <a:pt x="31" y="45"/>
                      </a:moveTo>
                      <a:cubicBezTo>
                        <a:pt x="27" y="45"/>
                        <a:pt x="20" y="28"/>
                        <a:pt x="17" y="22"/>
                      </a:cubicBezTo>
                      <a:cubicBezTo>
                        <a:pt x="13" y="16"/>
                        <a:pt x="5" y="1"/>
                        <a:pt x="0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12" y="0"/>
                        <a:pt x="20" y="15"/>
                        <a:pt x="23" y="21"/>
                      </a:cubicBezTo>
                      <a:cubicBezTo>
                        <a:pt x="27" y="27"/>
                        <a:pt x="33" y="44"/>
                        <a:pt x="37" y="44"/>
                      </a:cubicBezTo>
                      <a:lnTo>
                        <a:pt x="31" y="45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69" name="Freeform 263"/>
                <p:cNvSpPr>
                  <a:spLocks/>
                </p:cNvSpPr>
                <p:nvPr/>
              </p:nvSpPr>
              <p:spPr bwMode="auto">
                <a:xfrm>
                  <a:off x="1382" y="1104"/>
                  <a:ext cx="93" cy="117"/>
                </a:xfrm>
                <a:custGeom>
                  <a:avLst/>
                  <a:gdLst>
                    <a:gd name="T0" fmla="*/ 30 w 37"/>
                    <a:gd name="T1" fmla="*/ 44 h 44"/>
                    <a:gd name="T2" fmla="*/ 17 w 37"/>
                    <a:gd name="T3" fmla="*/ 22 h 44"/>
                    <a:gd name="T4" fmla="*/ 0 w 37"/>
                    <a:gd name="T5" fmla="*/ 2 h 44"/>
                    <a:gd name="T6" fmla="*/ 6 w 37"/>
                    <a:gd name="T7" fmla="*/ 1 h 44"/>
                    <a:gd name="T8" fmla="*/ 24 w 37"/>
                    <a:gd name="T9" fmla="*/ 21 h 44"/>
                    <a:gd name="T10" fmla="*/ 37 w 37"/>
                    <a:gd name="T11" fmla="*/ 43 h 44"/>
                    <a:gd name="T12" fmla="*/ 30 w 37"/>
                    <a:gd name="T13" fmla="*/ 44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7"/>
                    <a:gd name="T22" fmla="*/ 0 h 44"/>
                    <a:gd name="T23" fmla="*/ 37 w 37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7" h="44">
                      <a:moveTo>
                        <a:pt x="30" y="44"/>
                      </a:moveTo>
                      <a:cubicBezTo>
                        <a:pt x="26" y="44"/>
                        <a:pt x="20" y="28"/>
                        <a:pt x="17" y="22"/>
                      </a:cubicBezTo>
                      <a:cubicBezTo>
                        <a:pt x="14" y="16"/>
                        <a:pt x="6" y="1"/>
                        <a:pt x="0" y="2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12" y="0"/>
                        <a:pt x="20" y="15"/>
                        <a:pt x="24" y="21"/>
                      </a:cubicBezTo>
                      <a:cubicBezTo>
                        <a:pt x="27" y="27"/>
                        <a:pt x="33" y="43"/>
                        <a:pt x="37" y="43"/>
                      </a:cubicBezTo>
                      <a:lnTo>
                        <a:pt x="30" y="44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70" name="Freeform 264"/>
                <p:cNvSpPr>
                  <a:spLocks/>
                </p:cNvSpPr>
                <p:nvPr/>
              </p:nvSpPr>
              <p:spPr bwMode="auto">
                <a:xfrm>
                  <a:off x="1657" y="1109"/>
                  <a:ext cx="48" cy="139"/>
                </a:xfrm>
                <a:custGeom>
                  <a:avLst/>
                  <a:gdLst>
                    <a:gd name="T0" fmla="*/ 13 w 19"/>
                    <a:gd name="T1" fmla="*/ 50 h 52"/>
                    <a:gd name="T2" fmla="*/ 8 w 19"/>
                    <a:gd name="T3" fmla="*/ 25 h 52"/>
                    <a:gd name="T4" fmla="*/ 0 w 19"/>
                    <a:gd name="T5" fmla="*/ 0 h 52"/>
                    <a:gd name="T6" fmla="*/ 7 w 19"/>
                    <a:gd name="T7" fmla="*/ 1 h 52"/>
                    <a:gd name="T8" fmla="*/ 15 w 19"/>
                    <a:gd name="T9" fmla="*/ 26 h 52"/>
                    <a:gd name="T10" fmla="*/ 19 w 19"/>
                    <a:gd name="T11" fmla="*/ 52 h 52"/>
                    <a:gd name="T12" fmla="*/ 13 w 19"/>
                    <a:gd name="T13" fmla="*/ 50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"/>
                    <a:gd name="T22" fmla="*/ 0 h 52"/>
                    <a:gd name="T23" fmla="*/ 19 w 19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" h="52">
                      <a:moveTo>
                        <a:pt x="13" y="50"/>
                      </a:moveTo>
                      <a:cubicBezTo>
                        <a:pt x="9" y="49"/>
                        <a:pt x="9" y="31"/>
                        <a:pt x="8" y="25"/>
                      </a:cubicBezTo>
                      <a:cubicBezTo>
                        <a:pt x="7" y="18"/>
                        <a:pt x="6" y="1"/>
                        <a:pt x="0" y="0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2" y="3"/>
                        <a:pt x="14" y="20"/>
                        <a:pt x="15" y="26"/>
                      </a:cubicBezTo>
                      <a:cubicBezTo>
                        <a:pt x="15" y="33"/>
                        <a:pt x="15" y="51"/>
                        <a:pt x="19" y="52"/>
                      </a:cubicBezTo>
                      <a:lnTo>
                        <a:pt x="13" y="50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71" name="Freeform 265"/>
                <p:cNvSpPr>
                  <a:spLocks/>
                </p:cNvSpPr>
                <p:nvPr/>
              </p:nvSpPr>
              <p:spPr bwMode="auto">
                <a:xfrm>
                  <a:off x="1625" y="1099"/>
                  <a:ext cx="47" cy="141"/>
                </a:xfrm>
                <a:custGeom>
                  <a:avLst/>
                  <a:gdLst>
                    <a:gd name="T0" fmla="*/ 13 w 19"/>
                    <a:gd name="T1" fmla="*/ 51 h 53"/>
                    <a:gd name="T2" fmla="*/ 8 w 19"/>
                    <a:gd name="T3" fmla="*/ 25 h 53"/>
                    <a:gd name="T4" fmla="*/ 0 w 19"/>
                    <a:gd name="T5" fmla="*/ 0 h 53"/>
                    <a:gd name="T6" fmla="*/ 6 w 19"/>
                    <a:gd name="T7" fmla="*/ 2 h 53"/>
                    <a:gd name="T8" fmla="*/ 14 w 19"/>
                    <a:gd name="T9" fmla="*/ 27 h 53"/>
                    <a:gd name="T10" fmla="*/ 19 w 19"/>
                    <a:gd name="T11" fmla="*/ 53 h 53"/>
                    <a:gd name="T12" fmla="*/ 13 w 19"/>
                    <a:gd name="T13" fmla="*/ 51 h 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"/>
                    <a:gd name="T22" fmla="*/ 0 h 53"/>
                    <a:gd name="T23" fmla="*/ 19 w 19"/>
                    <a:gd name="T24" fmla="*/ 53 h 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" h="53">
                      <a:moveTo>
                        <a:pt x="13" y="51"/>
                      </a:moveTo>
                      <a:cubicBezTo>
                        <a:pt x="8" y="50"/>
                        <a:pt x="9" y="32"/>
                        <a:pt x="8" y="25"/>
                      </a:cubicBezTo>
                      <a:cubicBezTo>
                        <a:pt x="7" y="18"/>
                        <a:pt x="6" y="2"/>
                        <a:pt x="0" y="0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12" y="3"/>
                        <a:pt x="14" y="20"/>
                        <a:pt x="14" y="27"/>
                      </a:cubicBezTo>
                      <a:cubicBezTo>
                        <a:pt x="15" y="33"/>
                        <a:pt x="15" y="51"/>
                        <a:pt x="19" y="53"/>
                      </a:cubicBezTo>
                      <a:lnTo>
                        <a:pt x="13" y="51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72" name="Freeform 266"/>
                <p:cNvSpPr>
                  <a:spLocks/>
                </p:cNvSpPr>
                <p:nvPr/>
              </p:nvSpPr>
              <p:spPr bwMode="auto">
                <a:xfrm>
                  <a:off x="1537" y="1093"/>
                  <a:ext cx="78" cy="128"/>
                </a:xfrm>
                <a:custGeom>
                  <a:avLst/>
                  <a:gdLst>
                    <a:gd name="T0" fmla="*/ 23 w 31"/>
                    <a:gd name="T1" fmla="*/ 48 h 48"/>
                    <a:gd name="T2" fmla="*/ 14 w 31"/>
                    <a:gd name="T3" fmla="*/ 23 h 48"/>
                    <a:gd name="T4" fmla="*/ 0 w 31"/>
                    <a:gd name="T5" fmla="*/ 0 h 48"/>
                    <a:gd name="T6" fmla="*/ 7 w 31"/>
                    <a:gd name="T7" fmla="*/ 0 h 48"/>
                    <a:gd name="T8" fmla="*/ 21 w 31"/>
                    <a:gd name="T9" fmla="*/ 23 h 48"/>
                    <a:gd name="T10" fmla="*/ 31 w 31"/>
                    <a:gd name="T11" fmla="*/ 48 h 48"/>
                    <a:gd name="T12" fmla="*/ 23 w 31"/>
                    <a:gd name="T13" fmla="*/ 48 h 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8"/>
                    <a:gd name="T23" fmla="*/ 31 w 31"/>
                    <a:gd name="T24" fmla="*/ 48 h 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8">
                      <a:moveTo>
                        <a:pt x="23" y="48"/>
                      </a:moveTo>
                      <a:cubicBezTo>
                        <a:pt x="19" y="48"/>
                        <a:pt x="16" y="29"/>
                        <a:pt x="14" y="23"/>
                      </a:cubicBezTo>
                      <a:cubicBezTo>
                        <a:pt x="12" y="16"/>
                        <a:pt x="6" y="1"/>
                        <a:pt x="0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3" y="0"/>
                        <a:pt x="18" y="16"/>
                        <a:pt x="21" y="23"/>
                      </a:cubicBezTo>
                      <a:cubicBezTo>
                        <a:pt x="23" y="29"/>
                        <a:pt x="27" y="48"/>
                        <a:pt x="31" y="48"/>
                      </a:cubicBezTo>
                      <a:lnTo>
                        <a:pt x="23" y="48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73" name="Freeform 267"/>
                <p:cNvSpPr>
                  <a:spLocks/>
                </p:cNvSpPr>
                <p:nvPr/>
              </p:nvSpPr>
              <p:spPr bwMode="auto">
                <a:xfrm>
                  <a:off x="1505" y="1093"/>
                  <a:ext cx="72" cy="123"/>
                </a:xfrm>
                <a:custGeom>
                  <a:avLst/>
                  <a:gdLst>
                    <a:gd name="T0" fmla="*/ 23 w 29"/>
                    <a:gd name="T1" fmla="*/ 46 h 46"/>
                    <a:gd name="T2" fmla="*/ 13 w 29"/>
                    <a:gd name="T3" fmla="*/ 23 h 46"/>
                    <a:gd name="T4" fmla="*/ 0 w 29"/>
                    <a:gd name="T5" fmla="*/ 0 h 46"/>
                    <a:gd name="T6" fmla="*/ 7 w 29"/>
                    <a:gd name="T7" fmla="*/ 0 h 46"/>
                    <a:gd name="T8" fmla="*/ 20 w 29"/>
                    <a:gd name="T9" fmla="*/ 23 h 46"/>
                    <a:gd name="T10" fmla="*/ 29 w 29"/>
                    <a:gd name="T11" fmla="*/ 46 h 46"/>
                    <a:gd name="T12" fmla="*/ 23 w 29"/>
                    <a:gd name="T13" fmla="*/ 46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9"/>
                    <a:gd name="T22" fmla="*/ 0 h 46"/>
                    <a:gd name="T23" fmla="*/ 29 w 29"/>
                    <a:gd name="T24" fmla="*/ 46 h 4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9" h="46">
                      <a:moveTo>
                        <a:pt x="23" y="46"/>
                      </a:moveTo>
                      <a:cubicBezTo>
                        <a:pt x="19" y="46"/>
                        <a:pt x="15" y="29"/>
                        <a:pt x="13" y="23"/>
                      </a:cubicBezTo>
                      <a:cubicBezTo>
                        <a:pt x="11" y="16"/>
                        <a:pt x="6" y="0"/>
                        <a:pt x="0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2" y="0"/>
                        <a:pt x="18" y="16"/>
                        <a:pt x="20" y="23"/>
                      </a:cubicBezTo>
                      <a:cubicBezTo>
                        <a:pt x="22" y="29"/>
                        <a:pt x="25" y="46"/>
                        <a:pt x="29" y="46"/>
                      </a:cubicBezTo>
                      <a:lnTo>
                        <a:pt x="23" y="46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74" name="Freeform 268"/>
                <p:cNvSpPr>
                  <a:spLocks/>
                </p:cNvSpPr>
                <p:nvPr/>
              </p:nvSpPr>
              <p:spPr bwMode="auto">
                <a:xfrm>
                  <a:off x="1187" y="1165"/>
                  <a:ext cx="120" cy="104"/>
                </a:xfrm>
                <a:custGeom>
                  <a:avLst/>
                  <a:gdLst>
                    <a:gd name="T0" fmla="*/ 42 w 48"/>
                    <a:gd name="T1" fmla="*/ 37 h 39"/>
                    <a:gd name="T2" fmla="*/ 22 w 48"/>
                    <a:gd name="T3" fmla="*/ 20 h 39"/>
                    <a:gd name="T4" fmla="*/ 0 w 48"/>
                    <a:gd name="T5" fmla="*/ 6 h 39"/>
                    <a:gd name="T6" fmla="*/ 6 w 48"/>
                    <a:gd name="T7" fmla="*/ 3 h 39"/>
                    <a:gd name="T8" fmla="*/ 28 w 48"/>
                    <a:gd name="T9" fmla="*/ 17 h 39"/>
                    <a:gd name="T10" fmla="*/ 48 w 48"/>
                    <a:gd name="T11" fmla="*/ 33 h 39"/>
                    <a:gd name="T12" fmla="*/ 42 w 48"/>
                    <a:gd name="T13" fmla="*/ 37 h 3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8"/>
                    <a:gd name="T22" fmla="*/ 0 h 39"/>
                    <a:gd name="T23" fmla="*/ 48 w 48"/>
                    <a:gd name="T24" fmla="*/ 39 h 3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8" h="39">
                      <a:moveTo>
                        <a:pt x="42" y="37"/>
                      </a:moveTo>
                      <a:cubicBezTo>
                        <a:pt x="38" y="39"/>
                        <a:pt x="27" y="24"/>
                        <a:pt x="22" y="20"/>
                      </a:cubicBezTo>
                      <a:cubicBezTo>
                        <a:pt x="17" y="15"/>
                        <a:pt x="5" y="3"/>
                        <a:pt x="0" y="6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10" y="0"/>
                        <a:pt x="23" y="12"/>
                        <a:pt x="28" y="17"/>
                      </a:cubicBezTo>
                      <a:cubicBezTo>
                        <a:pt x="33" y="21"/>
                        <a:pt x="44" y="35"/>
                        <a:pt x="48" y="33"/>
                      </a:cubicBezTo>
                      <a:lnTo>
                        <a:pt x="42" y="37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75" name="Freeform 269"/>
                <p:cNvSpPr>
                  <a:spLocks/>
                </p:cNvSpPr>
                <p:nvPr/>
              </p:nvSpPr>
              <p:spPr bwMode="auto">
                <a:xfrm>
                  <a:off x="1155" y="1181"/>
                  <a:ext cx="122" cy="102"/>
                </a:xfrm>
                <a:custGeom>
                  <a:avLst/>
                  <a:gdLst>
                    <a:gd name="T0" fmla="*/ 43 w 49"/>
                    <a:gd name="T1" fmla="*/ 36 h 38"/>
                    <a:gd name="T2" fmla="*/ 22 w 49"/>
                    <a:gd name="T3" fmla="*/ 20 h 38"/>
                    <a:gd name="T4" fmla="*/ 0 w 49"/>
                    <a:gd name="T5" fmla="*/ 6 h 38"/>
                    <a:gd name="T6" fmla="*/ 6 w 49"/>
                    <a:gd name="T7" fmla="*/ 3 h 38"/>
                    <a:gd name="T8" fmla="*/ 28 w 49"/>
                    <a:gd name="T9" fmla="*/ 17 h 38"/>
                    <a:gd name="T10" fmla="*/ 49 w 49"/>
                    <a:gd name="T11" fmla="*/ 33 h 38"/>
                    <a:gd name="T12" fmla="*/ 43 w 49"/>
                    <a:gd name="T13" fmla="*/ 36 h 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"/>
                    <a:gd name="T22" fmla="*/ 0 h 38"/>
                    <a:gd name="T23" fmla="*/ 49 w 49"/>
                    <a:gd name="T24" fmla="*/ 38 h 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" h="38">
                      <a:moveTo>
                        <a:pt x="43" y="36"/>
                      </a:moveTo>
                      <a:cubicBezTo>
                        <a:pt x="39" y="38"/>
                        <a:pt x="27" y="24"/>
                        <a:pt x="22" y="20"/>
                      </a:cubicBezTo>
                      <a:cubicBezTo>
                        <a:pt x="17" y="15"/>
                        <a:pt x="5" y="3"/>
                        <a:pt x="0" y="6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11" y="0"/>
                        <a:pt x="24" y="12"/>
                        <a:pt x="28" y="17"/>
                      </a:cubicBezTo>
                      <a:cubicBezTo>
                        <a:pt x="33" y="21"/>
                        <a:pt x="45" y="35"/>
                        <a:pt x="49" y="33"/>
                      </a:cubicBezTo>
                      <a:lnTo>
                        <a:pt x="43" y="36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76" name="Freeform 270"/>
                <p:cNvSpPr>
                  <a:spLocks/>
                </p:cNvSpPr>
                <p:nvPr/>
              </p:nvSpPr>
              <p:spPr bwMode="auto">
                <a:xfrm>
                  <a:off x="1300" y="1123"/>
                  <a:ext cx="107" cy="114"/>
                </a:xfrm>
                <a:custGeom>
                  <a:avLst/>
                  <a:gdLst>
                    <a:gd name="T0" fmla="*/ 37 w 43"/>
                    <a:gd name="T1" fmla="*/ 42 h 43"/>
                    <a:gd name="T2" fmla="*/ 20 w 43"/>
                    <a:gd name="T3" fmla="*/ 21 h 43"/>
                    <a:gd name="T4" fmla="*/ 0 w 43"/>
                    <a:gd name="T5" fmla="*/ 4 h 43"/>
                    <a:gd name="T6" fmla="*/ 7 w 43"/>
                    <a:gd name="T7" fmla="*/ 1 h 43"/>
                    <a:gd name="T8" fmla="*/ 26 w 43"/>
                    <a:gd name="T9" fmla="*/ 19 h 43"/>
                    <a:gd name="T10" fmla="*/ 43 w 43"/>
                    <a:gd name="T11" fmla="*/ 40 h 43"/>
                    <a:gd name="T12" fmla="*/ 37 w 43"/>
                    <a:gd name="T13" fmla="*/ 42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43"/>
                    <a:gd name="T23" fmla="*/ 43 w 43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43">
                      <a:moveTo>
                        <a:pt x="37" y="42"/>
                      </a:moveTo>
                      <a:cubicBezTo>
                        <a:pt x="33" y="43"/>
                        <a:pt x="24" y="26"/>
                        <a:pt x="20" y="21"/>
                      </a:cubicBezTo>
                      <a:cubicBezTo>
                        <a:pt x="16" y="16"/>
                        <a:pt x="5" y="2"/>
                        <a:pt x="0" y="4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2" y="0"/>
                        <a:pt x="22" y="14"/>
                        <a:pt x="26" y="19"/>
                      </a:cubicBezTo>
                      <a:cubicBezTo>
                        <a:pt x="30" y="25"/>
                        <a:pt x="39" y="41"/>
                        <a:pt x="43" y="40"/>
                      </a:cubicBezTo>
                      <a:lnTo>
                        <a:pt x="37" y="42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77" name="Freeform 271"/>
                <p:cNvSpPr>
                  <a:spLocks/>
                </p:cNvSpPr>
                <p:nvPr/>
              </p:nvSpPr>
              <p:spPr bwMode="auto">
                <a:xfrm>
                  <a:off x="1270" y="1131"/>
                  <a:ext cx="105" cy="117"/>
                </a:xfrm>
                <a:custGeom>
                  <a:avLst/>
                  <a:gdLst>
                    <a:gd name="T0" fmla="*/ 37 w 42"/>
                    <a:gd name="T1" fmla="*/ 43 h 44"/>
                    <a:gd name="T2" fmla="*/ 18 w 42"/>
                    <a:gd name="T3" fmla="*/ 22 h 44"/>
                    <a:gd name="T4" fmla="*/ 0 w 42"/>
                    <a:gd name="T5" fmla="*/ 5 h 44"/>
                    <a:gd name="T6" fmla="*/ 6 w 42"/>
                    <a:gd name="T7" fmla="*/ 2 h 44"/>
                    <a:gd name="T8" fmla="*/ 25 w 42"/>
                    <a:gd name="T9" fmla="*/ 20 h 44"/>
                    <a:gd name="T10" fmla="*/ 42 w 42"/>
                    <a:gd name="T11" fmla="*/ 40 h 44"/>
                    <a:gd name="T12" fmla="*/ 37 w 42"/>
                    <a:gd name="T13" fmla="*/ 43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44"/>
                    <a:gd name="T23" fmla="*/ 42 w 42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44">
                      <a:moveTo>
                        <a:pt x="37" y="43"/>
                      </a:moveTo>
                      <a:cubicBezTo>
                        <a:pt x="33" y="44"/>
                        <a:pt x="23" y="27"/>
                        <a:pt x="18" y="22"/>
                      </a:cubicBezTo>
                      <a:cubicBezTo>
                        <a:pt x="14" y="17"/>
                        <a:pt x="5" y="3"/>
                        <a:pt x="0" y="5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11" y="0"/>
                        <a:pt x="21" y="15"/>
                        <a:pt x="25" y="20"/>
                      </a:cubicBezTo>
                      <a:cubicBezTo>
                        <a:pt x="29" y="25"/>
                        <a:pt x="38" y="41"/>
                        <a:pt x="42" y="40"/>
                      </a:cubicBezTo>
                      <a:lnTo>
                        <a:pt x="37" y="43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78" name="Freeform 272"/>
                <p:cNvSpPr>
                  <a:spLocks/>
                </p:cNvSpPr>
                <p:nvPr/>
              </p:nvSpPr>
              <p:spPr bwMode="auto">
                <a:xfrm>
                  <a:off x="1772" y="1149"/>
                  <a:ext cx="55" cy="134"/>
                </a:xfrm>
                <a:custGeom>
                  <a:avLst/>
                  <a:gdLst>
                    <a:gd name="T0" fmla="*/ 15 w 22"/>
                    <a:gd name="T1" fmla="*/ 49 h 50"/>
                    <a:gd name="T2" fmla="*/ 8 w 22"/>
                    <a:gd name="T3" fmla="*/ 23 h 50"/>
                    <a:gd name="T4" fmla="*/ 0 w 22"/>
                    <a:gd name="T5" fmla="*/ 0 h 50"/>
                    <a:gd name="T6" fmla="*/ 7 w 22"/>
                    <a:gd name="T7" fmla="*/ 1 h 50"/>
                    <a:gd name="T8" fmla="*/ 15 w 22"/>
                    <a:gd name="T9" fmla="*/ 24 h 50"/>
                    <a:gd name="T10" fmla="*/ 22 w 22"/>
                    <a:gd name="T11" fmla="*/ 50 h 50"/>
                    <a:gd name="T12" fmla="*/ 15 w 22"/>
                    <a:gd name="T13" fmla="*/ 49 h 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"/>
                    <a:gd name="T22" fmla="*/ 0 h 50"/>
                    <a:gd name="T23" fmla="*/ 22 w 22"/>
                    <a:gd name="T24" fmla="*/ 50 h 5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" h="50">
                      <a:moveTo>
                        <a:pt x="15" y="49"/>
                      </a:moveTo>
                      <a:cubicBezTo>
                        <a:pt x="11" y="48"/>
                        <a:pt x="10" y="30"/>
                        <a:pt x="8" y="23"/>
                      </a:cubicBezTo>
                      <a:cubicBezTo>
                        <a:pt x="7" y="17"/>
                        <a:pt x="6" y="1"/>
                        <a:pt x="0" y="0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2" y="2"/>
                        <a:pt x="14" y="18"/>
                        <a:pt x="15" y="24"/>
                      </a:cubicBezTo>
                      <a:cubicBezTo>
                        <a:pt x="16" y="31"/>
                        <a:pt x="18" y="49"/>
                        <a:pt x="22" y="50"/>
                      </a:cubicBezTo>
                      <a:lnTo>
                        <a:pt x="15" y="49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79" name="Freeform 273"/>
                <p:cNvSpPr>
                  <a:spLocks/>
                </p:cNvSpPr>
                <p:nvPr/>
              </p:nvSpPr>
              <p:spPr bwMode="auto">
                <a:xfrm>
                  <a:off x="1742" y="1139"/>
                  <a:ext cx="50" cy="136"/>
                </a:xfrm>
                <a:custGeom>
                  <a:avLst/>
                  <a:gdLst>
                    <a:gd name="T0" fmla="*/ 14 w 20"/>
                    <a:gd name="T1" fmla="*/ 50 h 51"/>
                    <a:gd name="T2" fmla="*/ 7 w 20"/>
                    <a:gd name="T3" fmla="*/ 25 h 51"/>
                    <a:gd name="T4" fmla="*/ 0 w 20"/>
                    <a:gd name="T5" fmla="*/ 0 h 51"/>
                    <a:gd name="T6" fmla="*/ 6 w 20"/>
                    <a:gd name="T7" fmla="*/ 1 h 51"/>
                    <a:gd name="T8" fmla="*/ 13 w 20"/>
                    <a:gd name="T9" fmla="*/ 26 h 51"/>
                    <a:gd name="T10" fmla="*/ 20 w 20"/>
                    <a:gd name="T11" fmla="*/ 51 h 51"/>
                    <a:gd name="T12" fmla="*/ 14 w 20"/>
                    <a:gd name="T13" fmla="*/ 50 h 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51"/>
                    <a:gd name="T23" fmla="*/ 20 w 20"/>
                    <a:gd name="T24" fmla="*/ 51 h 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51">
                      <a:moveTo>
                        <a:pt x="14" y="50"/>
                      </a:moveTo>
                      <a:cubicBezTo>
                        <a:pt x="10" y="50"/>
                        <a:pt x="8" y="32"/>
                        <a:pt x="7" y="25"/>
                      </a:cubicBezTo>
                      <a:cubicBezTo>
                        <a:pt x="5" y="18"/>
                        <a:pt x="6" y="1"/>
                        <a:pt x="0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12" y="2"/>
                        <a:pt x="12" y="20"/>
                        <a:pt x="13" y="26"/>
                      </a:cubicBezTo>
                      <a:cubicBezTo>
                        <a:pt x="15" y="33"/>
                        <a:pt x="16" y="51"/>
                        <a:pt x="20" y="51"/>
                      </a:cubicBezTo>
                      <a:lnTo>
                        <a:pt x="14" y="50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80" name="Freeform 274"/>
                <p:cNvSpPr>
                  <a:spLocks/>
                </p:cNvSpPr>
                <p:nvPr/>
              </p:nvSpPr>
              <p:spPr bwMode="auto">
                <a:xfrm>
                  <a:off x="1987" y="1163"/>
                  <a:ext cx="88" cy="120"/>
                </a:xfrm>
                <a:custGeom>
                  <a:avLst/>
                  <a:gdLst>
                    <a:gd name="T0" fmla="*/ 29 w 35"/>
                    <a:gd name="T1" fmla="*/ 44 h 45"/>
                    <a:gd name="T2" fmla="*/ 16 w 35"/>
                    <a:gd name="T3" fmla="*/ 22 h 45"/>
                    <a:gd name="T4" fmla="*/ 0 w 35"/>
                    <a:gd name="T5" fmla="*/ 1 h 45"/>
                    <a:gd name="T6" fmla="*/ 7 w 35"/>
                    <a:gd name="T7" fmla="*/ 0 h 45"/>
                    <a:gd name="T8" fmla="*/ 22 w 35"/>
                    <a:gd name="T9" fmla="*/ 21 h 45"/>
                    <a:gd name="T10" fmla="*/ 35 w 35"/>
                    <a:gd name="T11" fmla="*/ 44 h 45"/>
                    <a:gd name="T12" fmla="*/ 29 w 35"/>
                    <a:gd name="T13" fmla="*/ 44 h 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"/>
                    <a:gd name="T22" fmla="*/ 0 h 45"/>
                    <a:gd name="T23" fmla="*/ 35 w 35"/>
                    <a:gd name="T24" fmla="*/ 45 h 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" h="45">
                      <a:moveTo>
                        <a:pt x="29" y="44"/>
                      </a:moveTo>
                      <a:cubicBezTo>
                        <a:pt x="24" y="45"/>
                        <a:pt x="19" y="28"/>
                        <a:pt x="16" y="22"/>
                      </a:cubicBezTo>
                      <a:cubicBezTo>
                        <a:pt x="13" y="16"/>
                        <a:pt x="6" y="0"/>
                        <a:pt x="0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2" y="0"/>
                        <a:pt x="20" y="15"/>
                        <a:pt x="22" y="21"/>
                      </a:cubicBezTo>
                      <a:cubicBezTo>
                        <a:pt x="25" y="27"/>
                        <a:pt x="31" y="44"/>
                        <a:pt x="35" y="44"/>
                      </a:cubicBezTo>
                      <a:lnTo>
                        <a:pt x="29" y="44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81" name="Freeform 275"/>
                <p:cNvSpPr>
                  <a:spLocks/>
                </p:cNvSpPr>
                <p:nvPr/>
              </p:nvSpPr>
              <p:spPr bwMode="auto">
                <a:xfrm>
                  <a:off x="1955" y="1165"/>
                  <a:ext cx="87" cy="120"/>
                </a:xfrm>
                <a:custGeom>
                  <a:avLst/>
                  <a:gdLst>
                    <a:gd name="T0" fmla="*/ 28 w 35"/>
                    <a:gd name="T1" fmla="*/ 44 h 45"/>
                    <a:gd name="T2" fmla="*/ 15 w 35"/>
                    <a:gd name="T3" fmla="*/ 22 h 45"/>
                    <a:gd name="T4" fmla="*/ 0 w 35"/>
                    <a:gd name="T5" fmla="*/ 1 h 45"/>
                    <a:gd name="T6" fmla="*/ 7 w 35"/>
                    <a:gd name="T7" fmla="*/ 0 h 45"/>
                    <a:gd name="T8" fmla="*/ 22 w 35"/>
                    <a:gd name="T9" fmla="*/ 21 h 45"/>
                    <a:gd name="T10" fmla="*/ 35 w 35"/>
                    <a:gd name="T11" fmla="*/ 44 h 45"/>
                    <a:gd name="T12" fmla="*/ 28 w 35"/>
                    <a:gd name="T13" fmla="*/ 44 h 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"/>
                    <a:gd name="T22" fmla="*/ 0 h 45"/>
                    <a:gd name="T23" fmla="*/ 35 w 35"/>
                    <a:gd name="T24" fmla="*/ 45 h 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" h="45">
                      <a:moveTo>
                        <a:pt x="28" y="44"/>
                      </a:moveTo>
                      <a:cubicBezTo>
                        <a:pt x="24" y="45"/>
                        <a:pt x="18" y="28"/>
                        <a:pt x="15" y="22"/>
                      </a:cubicBezTo>
                      <a:cubicBezTo>
                        <a:pt x="12" y="16"/>
                        <a:pt x="5" y="0"/>
                        <a:pt x="0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3" y="0"/>
                        <a:pt x="19" y="15"/>
                        <a:pt x="22" y="21"/>
                      </a:cubicBezTo>
                      <a:cubicBezTo>
                        <a:pt x="25" y="27"/>
                        <a:pt x="30" y="44"/>
                        <a:pt x="35" y="44"/>
                      </a:cubicBezTo>
                      <a:lnTo>
                        <a:pt x="28" y="44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82" name="Freeform 276"/>
                <p:cNvSpPr>
                  <a:spLocks/>
                </p:cNvSpPr>
                <p:nvPr/>
              </p:nvSpPr>
              <p:spPr bwMode="auto">
                <a:xfrm>
                  <a:off x="2100" y="1141"/>
                  <a:ext cx="105" cy="112"/>
                </a:xfrm>
                <a:custGeom>
                  <a:avLst/>
                  <a:gdLst>
                    <a:gd name="T0" fmla="*/ 35 w 42"/>
                    <a:gd name="T1" fmla="*/ 41 h 42"/>
                    <a:gd name="T2" fmla="*/ 19 w 42"/>
                    <a:gd name="T3" fmla="*/ 21 h 42"/>
                    <a:gd name="T4" fmla="*/ 0 w 42"/>
                    <a:gd name="T5" fmla="*/ 3 h 42"/>
                    <a:gd name="T6" fmla="*/ 6 w 42"/>
                    <a:gd name="T7" fmla="*/ 1 h 42"/>
                    <a:gd name="T8" fmla="*/ 25 w 42"/>
                    <a:gd name="T9" fmla="*/ 19 h 42"/>
                    <a:gd name="T10" fmla="*/ 42 w 42"/>
                    <a:gd name="T11" fmla="*/ 40 h 42"/>
                    <a:gd name="T12" fmla="*/ 35 w 42"/>
                    <a:gd name="T13" fmla="*/ 41 h 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42"/>
                    <a:gd name="T23" fmla="*/ 42 w 42"/>
                    <a:gd name="T24" fmla="*/ 42 h 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42">
                      <a:moveTo>
                        <a:pt x="35" y="41"/>
                      </a:moveTo>
                      <a:cubicBezTo>
                        <a:pt x="31" y="42"/>
                        <a:pt x="23" y="26"/>
                        <a:pt x="19" y="21"/>
                      </a:cubicBezTo>
                      <a:cubicBezTo>
                        <a:pt x="15" y="15"/>
                        <a:pt x="5" y="1"/>
                        <a:pt x="0" y="3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12" y="0"/>
                        <a:pt x="21" y="14"/>
                        <a:pt x="25" y="19"/>
                      </a:cubicBezTo>
                      <a:cubicBezTo>
                        <a:pt x="29" y="25"/>
                        <a:pt x="37" y="41"/>
                        <a:pt x="42" y="40"/>
                      </a:cubicBezTo>
                      <a:lnTo>
                        <a:pt x="35" y="41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83" name="Freeform 277"/>
                <p:cNvSpPr>
                  <a:spLocks/>
                </p:cNvSpPr>
                <p:nvPr/>
              </p:nvSpPr>
              <p:spPr bwMode="auto">
                <a:xfrm>
                  <a:off x="2067" y="1149"/>
                  <a:ext cx="103" cy="115"/>
                </a:xfrm>
                <a:custGeom>
                  <a:avLst/>
                  <a:gdLst>
                    <a:gd name="T0" fmla="*/ 35 w 41"/>
                    <a:gd name="T1" fmla="*/ 41 h 43"/>
                    <a:gd name="T2" fmla="*/ 18 w 41"/>
                    <a:gd name="T3" fmla="*/ 21 h 43"/>
                    <a:gd name="T4" fmla="*/ 0 w 41"/>
                    <a:gd name="T5" fmla="*/ 3 h 43"/>
                    <a:gd name="T6" fmla="*/ 7 w 41"/>
                    <a:gd name="T7" fmla="*/ 2 h 43"/>
                    <a:gd name="T8" fmla="*/ 25 w 41"/>
                    <a:gd name="T9" fmla="*/ 20 h 43"/>
                    <a:gd name="T10" fmla="*/ 41 w 41"/>
                    <a:gd name="T11" fmla="*/ 40 h 43"/>
                    <a:gd name="T12" fmla="*/ 35 w 41"/>
                    <a:gd name="T13" fmla="*/ 41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1"/>
                    <a:gd name="T22" fmla="*/ 0 h 43"/>
                    <a:gd name="T23" fmla="*/ 41 w 4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1" h="43">
                      <a:moveTo>
                        <a:pt x="35" y="41"/>
                      </a:moveTo>
                      <a:cubicBezTo>
                        <a:pt x="31" y="43"/>
                        <a:pt x="22" y="27"/>
                        <a:pt x="18" y="21"/>
                      </a:cubicBezTo>
                      <a:cubicBezTo>
                        <a:pt x="15" y="16"/>
                        <a:pt x="5" y="2"/>
                        <a:pt x="0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13" y="0"/>
                        <a:pt x="21" y="14"/>
                        <a:pt x="25" y="20"/>
                      </a:cubicBezTo>
                      <a:cubicBezTo>
                        <a:pt x="29" y="25"/>
                        <a:pt x="37" y="41"/>
                        <a:pt x="41" y="40"/>
                      </a:cubicBezTo>
                      <a:lnTo>
                        <a:pt x="35" y="41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84" name="Freeform 278"/>
                <p:cNvSpPr>
                  <a:spLocks/>
                </p:cNvSpPr>
                <p:nvPr/>
              </p:nvSpPr>
              <p:spPr bwMode="auto">
                <a:xfrm>
                  <a:off x="1877" y="1160"/>
                  <a:ext cx="78" cy="125"/>
                </a:xfrm>
                <a:custGeom>
                  <a:avLst/>
                  <a:gdLst>
                    <a:gd name="T0" fmla="*/ 25 w 31"/>
                    <a:gd name="T1" fmla="*/ 47 h 47"/>
                    <a:gd name="T2" fmla="*/ 14 w 31"/>
                    <a:gd name="T3" fmla="*/ 22 h 47"/>
                    <a:gd name="T4" fmla="*/ 0 w 31"/>
                    <a:gd name="T5" fmla="*/ 0 h 47"/>
                    <a:gd name="T6" fmla="*/ 7 w 31"/>
                    <a:gd name="T7" fmla="*/ 1 h 47"/>
                    <a:gd name="T8" fmla="*/ 21 w 31"/>
                    <a:gd name="T9" fmla="*/ 22 h 47"/>
                    <a:gd name="T10" fmla="*/ 31 w 31"/>
                    <a:gd name="T11" fmla="*/ 47 h 47"/>
                    <a:gd name="T12" fmla="*/ 25 w 31"/>
                    <a:gd name="T13" fmla="*/ 47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7"/>
                    <a:gd name="T23" fmla="*/ 31 w 31"/>
                    <a:gd name="T24" fmla="*/ 47 h 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7">
                      <a:moveTo>
                        <a:pt x="25" y="47"/>
                      </a:moveTo>
                      <a:cubicBezTo>
                        <a:pt x="20" y="47"/>
                        <a:pt x="16" y="28"/>
                        <a:pt x="14" y="22"/>
                      </a:cubicBezTo>
                      <a:cubicBezTo>
                        <a:pt x="11" y="15"/>
                        <a:pt x="5" y="0"/>
                        <a:pt x="0" y="0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12" y="1"/>
                        <a:pt x="18" y="15"/>
                        <a:pt x="21" y="22"/>
                      </a:cubicBezTo>
                      <a:cubicBezTo>
                        <a:pt x="23" y="28"/>
                        <a:pt x="27" y="47"/>
                        <a:pt x="31" y="47"/>
                      </a:cubicBezTo>
                      <a:lnTo>
                        <a:pt x="25" y="47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85" name="Freeform 279"/>
                <p:cNvSpPr>
                  <a:spLocks/>
                </p:cNvSpPr>
                <p:nvPr/>
              </p:nvSpPr>
              <p:spPr bwMode="auto">
                <a:xfrm>
                  <a:off x="1845" y="1157"/>
                  <a:ext cx="77" cy="128"/>
                </a:xfrm>
                <a:custGeom>
                  <a:avLst/>
                  <a:gdLst>
                    <a:gd name="T0" fmla="*/ 24 w 31"/>
                    <a:gd name="T1" fmla="*/ 48 h 48"/>
                    <a:gd name="T2" fmla="*/ 13 w 31"/>
                    <a:gd name="T3" fmla="*/ 23 h 48"/>
                    <a:gd name="T4" fmla="*/ 0 w 31"/>
                    <a:gd name="T5" fmla="*/ 1 h 48"/>
                    <a:gd name="T6" fmla="*/ 6 w 31"/>
                    <a:gd name="T7" fmla="*/ 0 h 48"/>
                    <a:gd name="T8" fmla="*/ 20 w 31"/>
                    <a:gd name="T9" fmla="*/ 23 h 48"/>
                    <a:gd name="T10" fmla="*/ 31 w 31"/>
                    <a:gd name="T11" fmla="*/ 46 h 48"/>
                    <a:gd name="T12" fmla="*/ 24 w 31"/>
                    <a:gd name="T13" fmla="*/ 48 h 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8"/>
                    <a:gd name="T23" fmla="*/ 31 w 31"/>
                    <a:gd name="T24" fmla="*/ 48 h 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8">
                      <a:moveTo>
                        <a:pt x="24" y="48"/>
                      </a:moveTo>
                      <a:cubicBezTo>
                        <a:pt x="20" y="48"/>
                        <a:pt x="16" y="29"/>
                        <a:pt x="13" y="23"/>
                      </a:cubicBezTo>
                      <a:cubicBezTo>
                        <a:pt x="11" y="17"/>
                        <a:pt x="5" y="1"/>
                        <a:pt x="0" y="1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2" y="0"/>
                        <a:pt x="17" y="17"/>
                        <a:pt x="20" y="23"/>
                      </a:cubicBezTo>
                      <a:cubicBezTo>
                        <a:pt x="22" y="29"/>
                        <a:pt x="27" y="46"/>
                        <a:pt x="31" y="46"/>
                      </a:cubicBezTo>
                      <a:lnTo>
                        <a:pt x="24" y="48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86" name="Freeform 280"/>
                <p:cNvSpPr>
                  <a:spLocks/>
                </p:cNvSpPr>
                <p:nvPr/>
              </p:nvSpPr>
              <p:spPr bwMode="auto">
                <a:xfrm>
                  <a:off x="2270" y="1099"/>
                  <a:ext cx="50" cy="133"/>
                </a:xfrm>
                <a:custGeom>
                  <a:avLst/>
                  <a:gdLst>
                    <a:gd name="T0" fmla="*/ 20 w 20"/>
                    <a:gd name="T1" fmla="*/ 0 h 50"/>
                    <a:gd name="T2" fmla="*/ 11 w 20"/>
                    <a:gd name="T3" fmla="*/ 26 h 50"/>
                    <a:gd name="T4" fmla="*/ 6 w 20"/>
                    <a:gd name="T5" fmla="*/ 49 h 50"/>
                    <a:gd name="T6" fmla="*/ 0 w 20"/>
                    <a:gd name="T7" fmla="*/ 50 h 50"/>
                    <a:gd name="T8" fmla="*/ 5 w 20"/>
                    <a:gd name="T9" fmla="*/ 28 h 50"/>
                    <a:gd name="T10" fmla="*/ 14 w 20"/>
                    <a:gd name="T11" fmla="*/ 1 h 50"/>
                    <a:gd name="T12" fmla="*/ 20 w 20"/>
                    <a:gd name="T13" fmla="*/ 0 h 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50"/>
                    <a:gd name="T23" fmla="*/ 20 w 20"/>
                    <a:gd name="T24" fmla="*/ 50 h 5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50">
                      <a:moveTo>
                        <a:pt x="20" y="0"/>
                      </a:moveTo>
                      <a:cubicBezTo>
                        <a:pt x="14" y="1"/>
                        <a:pt x="13" y="15"/>
                        <a:pt x="11" y="26"/>
                      </a:cubicBezTo>
                      <a:cubicBezTo>
                        <a:pt x="10" y="38"/>
                        <a:pt x="10" y="48"/>
                        <a:pt x="6" y="49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4" y="50"/>
                        <a:pt x="4" y="40"/>
                        <a:pt x="5" y="28"/>
                      </a:cubicBezTo>
                      <a:cubicBezTo>
                        <a:pt x="7" y="16"/>
                        <a:pt x="9" y="2"/>
                        <a:pt x="14" y="1"/>
                      </a:cubicBez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87" name="Freeform 281"/>
                <p:cNvSpPr>
                  <a:spLocks/>
                </p:cNvSpPr>
                <p:nvPr/>
              </p:nvSpPr>
              <p:spPr bwMode="auto">
                <a:xfrm>
                  <a:off x="2305" y="1093"/>
                  <a:ext cx="50" cy="134"/>
                </a:xfrm>
                <a:custGeom>
                  <a:avLst/>
                  <a:gdLst>
                    <a:gd name="T0" fmla="*/ 20 w 20"/>
                    <a:gd name="T1" fmla="*/ 0 h 50"/>
                    <a:gd name="T2" fmla="*/ 11 w 20"/>
                    <a:gd name="T3" fmla="*/ 26 h 50"/>
                    <a:gd name="T4" fmla="*/ 6 w 20"/>
                    <a:gd name="T5" fmla="*/ 48 h 50"/>
                    <a:gd name="T6" fmla="*/ 0 w 20"/>
                    <a:gd name="T7" fmla="*/ 50 h 50"/>
                    <a:gd name="T8" fmla="*/ 5 w 20"/>
                    <a:gd name="T9" fmla="*/ 27 h 50"/>
                    <a:gd name="T10" fmla="*/ 14 w 20"/>
                    <a:gd name="T11" fmla="*/ 0 h 50"/>
                    <a:gd name="T12" fmla="*/ 20 w 20"/>
                    <a:gd name="T13" fmla="*/ 0 h 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50"/>
                    <a:gd name="T23" fmla="*/ 20 w 20"/>
                    <a:gd name="T24" fmla="*/ 50 h 5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50">
                      <a:moveTo>
                        <a:pt x="20" y="0"/>
                      </a:moveTo>
                      <a:cubicBezTo>
                        <a:pt x="14" y="1"/>
                        <a:pt x="12" y="14"/>
                        <a:pt x="11" y="26"/>
                      </a:cubicBezTo>
                      <a:cubicBezTo>
                        <a:pt x="9" y="37"/>
                        <a:pt x="10" y="47"/>
                        <a:pt x="6" y="48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4" y="49"/>
                        <a:pt x="3" y="39"/>
                        <a:pt x="5" y="27"/>
                      </a:cubicBezTo>
                      <a:cubicBezTo>
                        <a:pt x="6" y="15"/>
                        <a:pt x="8" y="1"/>
                        <a:pt x="14" y="0"/>
                      </a:cubicBez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88" name="Freeform 282"/>
                <p:cNvSpPr>
                  <a:spLocks/>
                </p:cNvSpPr>
                <p:nvPr/>
              </p:nvSpPr>
              <p:spPr bwMode="auto">
                <a:xfrm>
                  <a:off x="2152" y="1123"/>
                  <a:ext cx="50" cy="136"/>
                </a:xfrm>
                <a:custGeom>
                  <a:avLst/>
                  <a:gdLst>
                    <a:gd name="T0" fmla="*/ 20 w 20"/>
                    <a:gd name="T1" fmla="*/ 0 h 51"/>
                    <a:gd name="T2" fmla="*/ 11 w 20"/>
                    <a:gd name="T3" fmla="*/ 27 h 51"/>
                    <a:gd name="T4" fmla="*/ 6 w 20"/>
                    <a:gd name="T5" fmla="*/ 50 h 51"/>
                    <a:gd name="T6" fmla="*/ 0 w 20"/>
                    <a:gd name="T7" fmla="*/ 51 h 51"/>
                    <a:gd name="T8" fmla="*/ 5 w 20"/>
                    <a:gd name="T9" fmla="*/ 28 h 51"/>
                    <a:gd name="T10" fmla="*/ 14 w 20"/>
                    <a:gd name="T11" fmla="*/ 2 h 51"/>
                    <a:gd name="T12" fmla="*/ 20 w 20"/>
                    <a:gd name="T13" fmla="*/ 0 h 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51"/>
                    <a:gd name="T23" fmla="*/ 20 w 20"/>
                    <a:gd name="T24" fmla="*/ 51 h 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51">
                      <a:moveTo>
                        <a:pt x="20" y="0"/>
                      </a:moveTo>
                      <a:cubicBezTo>
                        <a:pt x="15" y="1"/>
                        <a:pt x="13" y="16"/>
                        <a:pt x="11" y="27"/>
                      </a:cubicBezTo>
                      <a:cubicBezTo>
                        <a:pt x="10" y="39"/>
                        <a:pt x="10" y="49"/>
                        <a:pt x="6" y="50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4" y="50"/>
                        <a:pt x="4" y="40"/>
                        <a:pt x="5" y="28"/>
                      </a:cubicBezTo>
                      <a:cubicBezTo>
                        <a:pt x="7" y="17"/>
                        <a:pt x="8" y="3"/>
                        <a:pt x="14" y="2"/>
                      </a:cubicBez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89" name="Freeform 283"/>
                <p:cNvSpPr>
                  <a:spLocks/>
                </p:cNvSpPr>
                <p:nvPr/>
              </p:nvSpPr>
              <p:spPr bwMode="auto">
                <a:xfrm>
                  <a:off x="2185" y="1115"/>
                  <a:ext cx="52" cy="136"/>
                </a:xfrm>
                <a:custGeom>
                  <a:avLst/>
                  <a:gdLst>
                    <a:gd name="T0" fmla="*/ 21 w 21"/>
                    <a:gd name="T1" fmla="*/ 0 h 51"/>
                    <a:gd name="T2" fmla="*/ 12 w 21"/>
                    <a:gd name="T3" fmla="*/ 27 h 51"/>
                    <a:gd name="T4" fmla="*/ 7 w 21"/>
                    <a:gd name="T5" fmla="*/ 50 h 51"/>
                    <a:gd name="T6" fmla="*/ 0 w 21"/>
                    <a:gd name="T7" fmla="*/ 51 h 51"/>
                    <a:gd name="T8" fmla="*/ 6 w 21"/>
                    <a:gd name="T9" fmla="*/ 29 h 51"/>
                    <a:gd name="T10" fmla="*/ 14 w 21"/>
                    <a:gd name="T11" fmla="*/ 2 h 51"/>
                    <a:gd name="T12" fmla="*/ 21 w 21"/>
                    <a:gd name="T13" fmla="*/ 0 h 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"/>
                    <a:gd name="T22" fmla="*/ 0 h 51"/>
                    <a:gd name="T23" fmla="*/ 21 w 21"/>
                    <a:gd name="T24" fmla="*/ 51 h 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" h="51">
                      <a:moveTo>
                        <a:pt x="21" y="0"/>
                      </a:moveTo>
                      <a:cubicBezTo>
                        <a:pt x="15" y="2"/>
                        <a:pt x="13" y="16"/>
                        <a:pt x="12" y="27"/>
                      </a:cubicBezTo>
                      <a:cubicBezTo>
                        <a:pt x="10" y="39"/>
                        <a:pt x="11" y="49"/>
                        <a:pt x="7" y="50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5" y="51"/>
                        <a:pt x="4" y="41"/>
                        <a:pt x="6" y="29"/>
                      </a:cubicBezTo>
                      <a:cubicBezTo>
                        <a:pt x="7" y="17"/>
                        <a:pt x="9" y="3"/>
                        <a:pt x="14" y="2"/>
                      </a:cubicBez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90" name="Freeform 284"/>
                <p:cNvSpPr>
                  <a:spLocks/>
                </p:cNvSpPr>
                <p:nvPr/>
              </p:nvSpPr>
              <p:spPr bwMode="auto">
                <a:xfrm>
                  <a:off x="2277" y="1104"/>
                  <a:ext cx="23" cy="123"/>
                </a:xfrm>
                <a:custGeom>
                  <a:avLst/>
                  <a:gdLst>
                    <a:gd name="T0" fmla="*/ 0 w 9"/>
                    <a:gd name="T1" fmla="*/ 46 h 46"/>
                    <a:gd name="T2" fmla="*/ 4 w 9"/>
                    <a:gd name="T3" fmla="*/ 25 h 46"/>
                    <a:gd name="T4" fmla="*/ 9 w 9"/>
                    <a:gd name="T5" fmla="*/ 0 h 46"/>
                    <a:gd name="T6" fmla="*/ 3 w 9"/>
                    <a:gd name="T7" fmla="*/ 25 h 46"/>
                    <a:gd name="T8" fmla="*/ 0 w 9"/>
                    <a:gd name="T9" fmla="*/ 46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"/>
                    <a:gd name="T16" fmla="*/ 0 h 46"/>
                    <a:gd name="T17" fmla="*/ 9 w 9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" h="46">
                      <a:moveTo>
                        <a:pt x="0" y="46"/>
                      </a:moveTo>
                      <a:cubicBezTo>
                        <a:pt x="2" y="43"/>
                        <a:pt x="3" y="35"/>
                        <a:pt x="4" y="25"/>
                      </a:cubicBezTo>
                      <a:cubicBezTo>
                        <a:pt x="5" y="16"/>
                        <a:pt x="6" y="5"/>
                        <a:pt x="9" y="0"/>
                      </a:cubicBezTo>
                      <a:cubicBezTo>
                        <a:pt x="6" y="5"/>
                        <a:pt x="4" y="16"/>
                        <a:pt x="3" y="25"/>
                      </a:cubicBezTo>
                      <a:cubicBezTo>
                        <a:pt x="2" y="35"/>
                        <a:pt x="2" y="43"/>
                        <a:pt x="0" y="4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91" name="Freeform 285"/>
                <p:cNvSpPr>
                  <a:spLocks/>
                </p:cNvSpPr>
                <p:nvPr/>
              </p:nvSpPr>
              <p:spPr bwMode="auto">
                <a:xfrm>
                  <a:off x="2312" y="1099"/>
                  <a:ext cx="23" cy="122"/>
                </a:xfrm>
                <a:custGeom>
                  <a:avLst/>
                  <a:gdLst>
                    <a:gd name="T0" fmla="*/ 0 w 9"/>
                    <a:gd name="T1" fmla="*/ 46 h 46"/>
                    <a:gd name="T2" fmla="*/ 3 w 9"/>
                    <a:gd name="T3" fmla="*/ 25 h 46"/>
                    <a:gd name="T4" fmla="*/ 9 w 9"/>
                    <a:gd name="T5" fmla="*/ 0 h 46"/>
                    <a:gd name="T6" fmla="*/ 3 w 9"/>
                    <a:gd name="T7" fmla="*/ 25 h 46"/>
                    <a:gd name="T8" fmla="*/ 0 w 9"/>
                    <a:gd name="T9" fmla="*/ 46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"/>
                    <a:gd name="T16" fmla="*/ 0 h 46"/>
                    <a:gd name="T17" fmla="*/ 9 w 9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" h="46">
                      <a:moveTo>
                        <a:pt x="0" y="46"/>
                      </a:moveTo>
                      <a:cubicBezTo>
                        <a:pt x="1" y="42"/>
                        <a:pt x="2" y="34"/>
                        <a:pt x="3" y="25"/>
                      </a:cubicBezTo>
                      <a:cubicBezTo>
                        <a:pt x="5" y="15"/>
                        <a:pt x="5" y="4"/>
                        <a:pt x="9" y="0"/>
                      </a:cubicBezTo>
                      <a:cubicBezTo>
                        <a:pt x="5" y="4"/>
                        <a:pt x="4" y="15"/>
                        <a:pt x="3" y="25"/>
                      </a:cubicBezTo>
                      <a:cubicBezTo>
                        <a:pt x="1" y="34"/>
                        <a:pt x="1" y="42"/>
                        <a:pt x="0" y="4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92" name="Freeform 286"/>
                <p:cNvSpPr>
                  <a:spLocks/>
                </p:cNvSpPr>
                <p:nvPr/>
              </p:nvSpPr>
              <p:spPr bwMode="auto">
                <a:xfrm>
                  <a:off x="2160" y="1131"/>
                  <a:ext cx="22" cy="122"/>
                </a:xfrm>
                <a:custGeom>
                  <a:avLst/>
                  <a:gdLst>
                    <a:gd name="T0" fmla="*/ 0 w 9"/>
                    <a:gd name="T1" fmla="*/ 46 h 46"/>
                    <a:gd name="T2" fmla="*/ 4 w 9"/>
                    <a:gd name="T3" fmla="*/ 25 h 46"/>
                    <a:gd name="T4" fmla="*/ 9 w 9"/>
                    <a:gd name="T5" fmla="*/ 0 h 46"/>
                    <a:gd name="T6" fmla="*/ 3 w 9"/>
                    <a:gd name="T7" fmla="*/ 25 h 46"/>
                    <a:gd name="T8" fmla="*/ 0 w 9"/>
                    <a:gd name="T9" fmla="*/ 46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"/>
                    <a:gd name="T16" fmla="*/ 0 h 46"/>
                    <a:gd name="T17" fmla="*/ 9 w 9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" h="46">
                      <a:moveTo>
                        <a:pt x="0" y="46"/>
                      </a:moveTo>
                      <a:cubicBezTo>
                        <a:pt x="2" y="43"/>
                        <a:pt x="3" y="34"/>
                        <a:pt x="4" y="25"/>
                      </a:cubicBezTo>
                      <a:cubicBezTo>
                        <a:pt x="5" y="16"/>
                        <a:pt x="6" y="5"/>
                        <a:pt x="9" y="0"/>
                      </a:cubicBezTo>
                      <a:cubicBezTo>
                        <a:pt x="6" y="5"/>
                        <a:pt x="4" y="16"/>
                        <a:pt x="3" y="25"/>
                      </a:cubicBezTo>
                      <a:cubicBezTo>
                        <a:pt x="2" y="35"/>
                        <a:pt x="2" y="43"/>
                        <a:pt x="0" y="4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93" name="Freeform 287"/>
                <p:cNvSpPr>
                  <a:spLocks/>
                </p:cNvSpPr>
                <p:nvPr/>
              </p:nvSpPr>
              <p:spPr bwMode="auto">
                <a:xfrm>
                  <a:off x="2192" y="1125"/>
                  <a:ext cx="25" cy="120"/>
                </a:xfrm>
                <a:custGeom>
                  <a:avLst/>
                  <a:gdLst>
                    <a:gd name="T0" fmla="*/ 0 w 10"/>
                    <a:gd name="T1" fmla="*/ 45 h 45"/>
                    <a:gd name="T2" fmla="*/ 4 w 10"/>
                    <a:gd name="T3" fmla="*/ 24 h 45"/>
                    <a:gd name="T4" fmla="*/ 10 w 10"/>
                    <a:gd name="T5" fmla="*/ 0 h 45"/>
                    <a:gd name="T6" fmla="*/ 3 w 10"/>
                    <a:gd name="T7" fmla="*/ 25 h 45"/>
                    <a:gd name="T8" fmla="*/ 0 w 10"/>
                    <a:gd name="T9" fmla="*/ 45 h 4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"/>
                    <a:gd name="T16" fmla="*/ 0 h 45"/>
                    <a:gd name="T17" fmla="*/ 10 w 10"/>
                    <a:gd name="T18" fmla="*/ 45 h 4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" h="45">
                      <a:moveTo>
                        <a:pt x="0" y="45"/>
                      </a:moveTo>
                      <a:cubicBezTo>
                        <a:pt x="2" y="42"/>
                        <a:pt x="3" y="34"/>
                        <a:pt x="4" y="24"/>
                      </a:cubicBezTo>
                      <a:cubicBezTo>
                        <a:pt x="5" y="15"/>
                        <a:pt x="6" y="4"/>
                        <a:pt x="10" y="0"/>
                      </a:cubicBezTo>
                      <a:cubicBezTo>
                        <a:pt x="6" y="4"/>
                        <a:pt x="5" y="15"/>
                        <a:pt x="3" y="25"/>
                      </a:cubicBezTo>
                      <a:cubicBezTo>
                        <a:pt x="2" y="34"/>
                        <a:pt x="2" y="42"/>
                        <a:pt x="0" y="45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94" name="Freeform 288"/>
                <p:cNvSpPr>
                  <a:spLocks noEditPoints="1"/>
                </p:cNvSpPr>
                <p:nvPr/>
              </p:nvSpPr>
              <p:spPr bwMode="auto">
                <a:xfrm>
                  <a:off x="2152" y="1123"/>
                  <a:ext cx="50" cy="136"/>
                </a:xfrm>
                <a:custGeom>
                  <a:avLst/>
                  <a:gdLst>
                    <a:gd name="T0" fmla="*/ 0 w 20"/>
                    <a:gd name="T1" fmla="*/ 51 h 51"/>
                    <a:gd name="T2" fmla="*/ 6 w 20"/>
                    <a:gd name="T3" fmla="*/ 50 h 51"/>
                    <a:gd name="T4" fmla="*/ 11 w 20"/>
                    <a:gd name="T5" fmla="*/ 36 h 51"/>
                    <a:gd name="T6" fmla="*/ 11 w 20"/>
                    <a:gd name="T7" fmla="*/ 27 h 51"/>
                    <a:gd name="T8" fmla="*/ 11 w 20"/>
                    <a:gd name="T9" fmla="*/ 27 h 51"/>
                    <a:gd name="T10" fmla="*/ 20 w 20"/>
                    <a:gd name="T11" fmla="*/ 0 h 51"/>
                    <a:gd name="T12" fmla="*/ 20 w 20"/>
                    <a:gd name="T13" fmla="*/ 0 h 51"/>
                    <a:gd name="T14" fmla="*/ 14 w 20"/>
                    <a:gd name="T15" fmla="*/ 1 h 51"/>
                    <a:gd name="T16" fmla="*/ 5 w 20"/>
                    <a:gd name="T17" fmla="*/ 28 h 51"/>
                    <a:gd name="T18" fmla="*/ 5 w 20"/>
                    <a:gd name="T19" fmla="*/ 28 h 51"/>
                    <a:gd name="T20" fmla="*/ 4 w 20"/>
                    <a:gd name="T21" fmla="*/ 37 h 51"/>
                    <a:gd name="T22" fmla="*/ 0 w 20"/>
                    <a:gd name="T23" fmla="*/ 51 h 51"/>
                    <a:gd name="T24" fmla="*/ 19 w 20"/>
                    <a:gd name="T25" fmla="*/ 1 h 51"/>
                    <a:gd name="T26" fmla="*/ 11 w 20"/>
                    <a:gd name="T27" fmla="*/ 27 h 51"/>
                    <a:gd name="T28" fmla="*/ 11 w 20"/>
                    <a:gd name="T29" fmla="*/ 27 h 51"/>
                    <a:gd name="T30" fmla="*/ 10 w 20"/>
                    <a:gd name="T31" fmla="*/ 36 h 51"/>
                    <a:gd name="T32" fmla="*/ 6 w 20"/>
                    <a:gd name="T33" fmla="*/ 50 h 51"/>
                    <a:gd name="T34" fmla="*/ 1 w 20"/>
                    <a:gd name="T35" fmla="*/ 51 h 51"/>
                    <a:gd name="T36" fmla="*/ 1 w 20"/>
                    <a:gd name="T37" fmla="*/ 51 h 51"/>
                    <a:gd name="T38" fmla="*/ 4 w 20"/>
                    <a:gd name="T39" fmla="*/ 38 h 51"/>
                    <a:gd name="T40" fmla="*/ 5 w 20"/>
                    <a:gd name="T41" fmla="*/ 29 h 51"/>
                    <a:gd name="T42" fmla="*/ 5 w 20"/>
                    <a:gd name="T43" fmla="*/ 28 h 51"/>
                    <a:gd name="T44" fmla="*/ 14 w 20"/>
                    <a:gd name="T45" fmla="*/ 2 h 51"/>
                    <a:gd name="T46" fmla="*/ 19 w 20"/>
                    <a:gd name="T47" fmla="*/ 1 h 51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20"/>
                    <a:gd name="T73" fmla="*/ 0 h 51"/>
                    <a:gd name="T74" fmla="*/ 20 w 20"/>
                    <a:gd name="T75" fmla="*/ 51 h 51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20" h="51">
                      <a:moveTo>
                        <a:pt x="0" y="51"/>
                      </a:move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9" y="49"/>
                        <a:pt x="10" y="44"/>
                        <a:pt x="11" y="36"/>
                      </a:cubicBezTo>
                      <a:cubicBezTo>
                        <a:pt x="11" y="33"/>
                        <a:pt x="11" y="30"/>
                        <a:pt x="11" y="27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3" y="16"/>
                        <a:pt x="15" y="2"/>
                        <a:pt x="20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8" y="3"/>
                        <a:pt x="6" y="17"/>
                        <a:pt x="5" y="28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4" y="32"/>
                        <a:pt x="4" y="35"/>
                        <a:pt x="4" y="37"/>
                      </a:cubicBezTo>
                      <a:cubicBezTo>
                        <a:pt x="3" y="45"/>
                        <a:pt x="3" y="51"/>
                        <a:pt x="0" y="51"/>
                      </a:cubicBezTo>
                      <a:close/>
                      <a:moveTo>
                        <a:pt x="19" y="1"/>
                      </a:moveTo>
                      <a:cubicBezTo>
                        <a:pt x="14" y="4"/>
                        <a:pt x="12" y="17"/>
                        <a:pt x="11" y="27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1" y="30"/>
                        <a:pt x="10" y="33"/>
                        <a:pt x="10" y="36"/>
                      </a:cubicBezTo>
                      <a:cubicBezTo>
                        <a:pt x="9" y="44"/>
                        <a:pt x="9" y="49"/>
                        <a:pt x="6" y="50"/>
                      </a:cubicBezTo>
                      <a:cubicBezTo>
                        <a:pt x="6" y="50"/>
                        <a:pt x="2" y="51"/>
                        <a:pt x="1" y="51"/>
                      </a:cubicBezTo>
                      <a:cubicBezTo>
                        <a:pt x="1" y="51"/>
                        <a:pt x="1" y="51"/>
                        <a:pt x="1" y="51"/>
                      </a:cubicBezTo>
                      <a:cubicBezTo>
                        <a:pt x="3" y="49"/>
                        <a:pt x="4" y="44"/>
                        <a:pt x="4" y="38"/>
                      </a:cubicBezTo>
                      <a:cubicBezTo>
                        <a:pt x="5" y="35"/>
                        <a:pt x="5" y="32"/>
                        <a:pt x="5" y="29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7" y="17"/>
                        <a:pt x="9" y="3"/>
                        <a:pt x="14" y="2"/>
                      </a:cubicBezTo>
                      <a:cubicBezTo>
                        <a:pt x="14" y="2"/>
                        <a:pt x="17" y="1"/>
                        <a:pt x="19" y="1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95" name="Freeform 289"/>
                <p:cNvSpPr>
                  <a:spLocks/>
                </p:cNvSpPr>
                <p:nvPr/>
              </p:nvSpPr>
              <p:spPr bwMode="auto">
                <a:xfrm>
                  <a:off x="2245" y="1192"/>
                  <a:ext cx="25" cy="37"/>
                </a:xfrm>
                <a:custGeom>
                  <a:avLst/>
                  <a:gdLst>
                    <a:gd name="T0" fmla="*/ 0 w 10"/>
                    <a:gd name="T1" fmla="*/ 0 h 14"/>
                    <a:gd name="T2" fmla="*/ 10 w 10"/>
                    <a:gd name="T3" fmla="*/ 14 h 14"/>
                    <a:gd name="T4" fmla="*/ 5 w 10"/>
                    <a:gd name="T5" fmla="*/ 8 h 14"/>
                    <a:gd name="T6" fmla="*/ 0 w 10"/>
                    <a:gd name="T7" fmla="*/ 0 h 1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0"/>
                    <a:gd name="T13" fmla="*/ 0 h 14"/>
                    <a:gd name="T14" fmla="*/ 10 w 10"/>
                    <a:gd name="T15" fmla="*/ 14 h 1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0" h="14">
                      <a:moveTo>
                        <a:pt x="0" y="0"/>
                      </a:moveTo>
                      <a:cubicBezTo>
                        <a:pt x="1" y="2"/>
                        <a:pt x="7" y="12"/>
                        <a:pt x="10" y="14"/>
                      </a:cubicBezTo>
                      <a:cubicBezTo>
                        <a:pt x="9" y="12"/>
                        <a:pt x="6" y="9"/>
                        <a:pt x="5" y="8"/>
                      </a:cubicBezTo>
                      <a:cubicBezTo>
                        <a:pt x="5" y="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96" name="Freeform 290"/>
                <p:cNvSpPr>
                  <a:spLocks/>
                </p:cNvSpPr>
                <p:nvPr/>
              </p:nvSpPr>
              <p:spPr bwMode="auto">
                <a:xfrm>
                  <a:off x="2382" y="1075"/>
                  <a:ext cx="40" cy="138"/>
                </a:xfrm>
                <a:custGeom>
                  <a:avLst/>
                  <a:gdLst>
                    <a:gd name="T0" fmla="*/ 16 w 16"/>
                    <a:gd name="T1" fmla="*/ 0 h 52"/>
                    <a:gd name="T2" fmla="*/ 9 w 16"/>
                    <a:gd name="T3" fmla="*/ 28 h 52"/>
                    <a:gd name="T4" fmla="*/ 6 w 16"/>
                    <a:gd name="T5" fmla="*/ 51 h 52"/>
                    <a:gd name="T6" fmla="*/ 0 w 16"/>
                    <a:gd name="T7" fmla="*/ 52 h 52"/>
                    <a:gd name="T8" fmla="*/ 3 w 16"/>
                    <a:gd name="T9" fmla="*/ 29 h 52"/>
                    <a:gd name="T10" fmla="*/ 10 w 16"/>
                    <a:gd name="T11" fmla="*/ 2 h 52"/>
                    <a:gd name="T12" fmla="*/ 16 w 16"/>
                    <a:gd name="T13" fmla="*/ 0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6"/>
                    <a:gd name="T22" fmla="*/ 0 h 52"/>
                    <a:gd name="T23" fmla="*/ 16 w 16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6" h="52">
                      <a:moveTo>
                        <a:pt x="16" y="0"/>
                      </a:moveTo>
                      <a:cubicBezTo>
                        <a:pt x="10" y="2"/>
                        <a:pt x="9" y="16"/>
                        <a:pt x="9" y="28"/>
                      </a:cubicBezTo>
                      <a:cubicBezTo>
                        <a:pt x="8" y="40"/>
                        <a:pt x="10" y="49"/>
                        <a:pt x="6" y="51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4" y="51"/>
                        <a:pt x="2" y="41"/>
                        <a:pt x="3" y="29"/>
                      </a:cubicBezTo>
                      <a:cubicBezTo>
                        <a:pt x="3" y="18"/>
                        <a:pt x="4" y="3"/>
                        <a:pt x="10" y="2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97" name="Freeform 291"/>
                <p:cNvSpPr>
                  <a:spLocks/>
                </p:cNvSpPr>
                <p:nvPr/>
              </p:nvSpPr>
              <p:spPr bwMode="auto">
                <a:xfrm>
                  <a:off x="2417" y="1064"/>
                  <a:ext cx="38" cy="141"/>
                </a:xfrm>
                <a:custGeom>
                  <a:avLst/>
                  <a:gdLst>
                    <a:gd name="T0" fmla="*/ 15 w 15"/>
                    <a:gd name="T1" fmla="*/ 0 h 53"/>
                    <a:gd name="T2" fmla="*/ 8 w 15"/>
                    <a:gd name="T3" fmla="*/ 28 h 53"/>
                    <a:gd name="T4" fmla="*/ 6 w 15"/>
                    <a:gd name="T5" fmla="*/ 51 h 53"/>
                    <a:gd name="T6" fmla="*/ 0 w 15"/>
                    <a:gd name="T7" fmla="*/ 53 h 53"/>
                    <a:gd name="T8" fmla="*/ 2 w 15"/>
                    <a:gd name="T9" fmla="*/ 29 h 53"/>
                    <a:gd name="T10" fmla="*/ 9 w 15"/>
                    <a:gd name="T11" fmla="*/ 2 h 53"/>
                    <a:gd name="T12" fmla="*/ 15 w 15"/>
                    <a:gd name="T13" fmla="*/ 0 h 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"/>
                    <a:gd name="T22" fmla="*/ 0 h 53"/>
                    <a:gd name="T23" fmla="*/ 15 w 15"/>
                    <a:gd name="T24" fmla="*/ 53 h 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" h="53">
                      <a:moveTo>
                        <a:pt x="15" y="0"/>
                      </a:moveTo>
                      <a:cubicBezTo>
                        <a:pt x="9" y="2"/>
                        <a:pt x="9" y="16"/>
                        <a:pt x="8" y="28"/>
                      </a:cubicBezTo>
                      <a:cubicBezTo>
                        <a:pt x="8" y="40"/>
                        <a:pt x="10" y="50"/>
                        <a:pt x="6" y="51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4" y="52"/>
                        <a:pt x="2" y="41"/>
                        <a:pt x="2" y="29"/>
                      </a:cubicBezTo>
                      <a:cubicBezTo>
                        <a:pt x="3" y="18"/>
                        <a:pt x="3" y="3"/>
                        <a:pt x="9" y="2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98" name="Freeform 292"/>
                <p:cNvSpPr>
                  <a:spLocks/>
                </p:cNvSpPr>
                <p:nvPr/>
              </p:nvSpPr>
              <p:spPr bwMode="auto">
                <a:xfrm>
                  <a:off x="2390" y="1083"/>
                  <a:ext cx="15" cy="125"/>
                </a:xfrm>
                <a:custGeom>
                  <a:avLst/>
                  <a:gdLst>
                    <a:gd name="T0" fmla="*/ 0 w 6"/>
                    <a:gd name="T1" fmla="*/ 47 h 47"/>
                    <a:gd name="T2" fmla="*/ 3 w 6"/>
                    <a:gd name="T3" fmla="*/ 26 h 47"/>
                    <a:gd name="T4" fmla="*/ 6 w 6"/>
                    <a:gd name="T5" fmla="*/ 0 h 47"/>
                    <a:gd name="T6" fmla="*/ 2 w 6"/>
                    <a:gd name="T7" fmla="*/ 26 h 47"/>
                    <a:gd name="T8" fmla="*/ 0 w 6"/>
                    <a:gd name="T9" fmla="*/ 47 h 4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"/>
                    <a:gd name="T16" fmla="*/ 0 h 47"/>
                    <a:gd name="T17" fmla="*/ 6 w 6"/>
                    <a:gd name="T18" fmla="*/ 47 h 4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" h="47">
                      <a:moveTo>
                        <a:pt x="0" y="47"/>
                      </a:moveTo>
                      <a:cubicBezTo>
                        <a:pt x="2" y="43"/>
                        <a:pt x="2" y="35"/>
                        <a:pt x="3" y="26"/>
                      </a:cubicBezTo>
                      <a:cubicBezTo>
                        <a:pt x="3" y="16"/>
                        <a:pt x="3" y="5"/>
                        <a:pt x="6" y="0"/>
                      </a:cubicBezTo>
                      <a:cubicBezTo>
                        <a:pt x="3" y="5"/>
                        <a:pt x="3" y="16"/>
                        <a:pt x="2" y="26"/>
                      </a:cubicBezTo>
                      <a:cubicBezTo>
                        <a:pt x="1" y="35"/>
                        <a:pt x="2" y="43"/>
                        <a:pt x="0" y="47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699" name="Freeform 293"/>
                <p:cNvSpPr>
                  <a:spLocks/>
                </p:cNvSpPr>
                <p:nvPr/>
              </p:nvSpPr>
              <p:spPr bwMode="auto">
                <a:xfrm>
                  <a:off x="2422" y="1075"/>
                  <a:ext cx="13" cy="122"/>
                </a:xfrm>
                <a:custGeom>
                  <a:avLst/>
                  <a:gdLst>
                    <a:gd name="T0" fmla="*/ 0 w 5"/>
                    <a:gd name="T1" fmla="*/ 46 h 46"/>
                    <a:gd name="T2" fmla="*/ 2 w 5"/>
                    <a:gd name="T3" fmla="*/ 25 h 46"/>
                    <a:gd name="T4" fmla="*/ 5 w 5"/>
                    <a:gd name="T5" fmla="*/ 0 h 46"/>
                    <a:gd name="T6" fmla="*/ 1 w 5"/>
                    <a:gd name="T7" fmla="*/ 25 h 46"/>
                    <a:gd name="T8" fmla="*/ 0 w 5"/>
                    <a:gd name="T9" fmla="*/ 46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"/>
                    <a:gd name="T16" fmla="*/ 0 h 46"/>
                    <a:gd name="T17" fmla="*/ 5 w 5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" h="46">
                      <a:moveTo>
                        <a:pt x="0" y="46"/>
                      </a:moveTo>
                      <a:cubicBezTo>
                        <a:pt x="1" y="43"/>
                        <a:pt x="1" y="34"/>
                        <a:pt x="2" y="25"/>
                      </a:cubicBezTo>
                      <a:cubicBezTo>
                        <a:pt x="2" y="16"/>
                        <a:pt x="2" y="5"/>
                        <a:pt x="5" y="0"/>
                      </a:cubicBezTo>
                      <a:cubicBezTo>
                        <a:pt x="2" y="5"/>
                        <a:pt x="1" y="16"/>
                        <a:pt x="1" y="25"/>
                      </a:cubicBezTo>
                      <a:cubicBezTo>
                        <a:pt x="0" y="35"/>
                        <a:pt x="1" y="43"/>
                        <a:pt x="0" y="4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00" name="Freeform 294"/>
                <p:cNvSpPr>
                  <a:spLocks/>
                </p:cNvSpPr>
                <p:nvPr/>
              </p:nvSpPr>
              <p:spPr bwMode="auto">
                <a:xfrm>
                  <a:off x="2357" y="1171"/>
                  <a:ext cx="23" cy="37"/>
                </a:xfrm>
                <a:custGeom>
                  <a:avLst/>
                  <a:gdLst>
                    <a:gd name="T0" fmla="*/ 0 w 9"/>
                    <a:gd name="T1" fmla="*/ 0 h 14"/>
                    <a:gd name="T2" fmla="*/ 9 w 9"/>
                    <a:gd name="T3" fmla="*/ 14 h 14"/>
                    <a:gd name="T4" fmla="*/ 5 w 9"/>
                    <a:gd name="T5" fmla="*/ 8 h 14"/>
                    <a:gd name="T6" fmla="*/ 0 w 9"/>
                    <a:gd name="T7" fmla="*/ 0 h 1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"/>
                    <a:gd name="T13" fmla="*/ 0 h 14"/>
                    <a:gd name="T14" fmla="*/ 9 w 9"/>
                    <a:gd name="T15" fmla="*/ 14 h 1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" h="14">
                      <a:moveTo>
                        <a:pt x="0" y="0"/>
                      </a:moveTo>
                      <a:cubicBezTo>
                        <a:pt x="1" y="1"/>
                        <a:pt x="7" y="12"/>
                        <a:pt x="9" y="14"/>
                      </a:cubicBezTo>
                      <a:cubicBezTo>
                        <a:pt x="8" y="12"/>
                        <a:pt x="6" y="9"/>
                        <a:pt x="5" y="8"/>
                      </a:cubicBezTo>
                      <a:cubicBezTo>
                        <a:pt x="5" y="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01" name="Freeform 295"/>
                <p:cNvSpPr>
                  <a:spLocks/>
                </p:cNvSpPr>
                <p:nvPr/>
              </p:nvSpPr>
              <p:spPr bwMode="auto">
                <a:xfrm>
                  <a:off x="2492" y="1045"/>
                  <a:ext cx="48" cy="134"/>
                </a:xfrm>
                <a:custGeom>
                  <a:avLst/>
                  <a:gdLst>
                    <a:gd name="T0" fmla="*/ 19 w 19"/>
                    <a:gd name="T1" fmla="*/ 0 h 50"/>
                    <a:gd name="T2" fmla="*/ 11 w 19"/>
                    <a:gd name="T3" fmla="*/ 26 h 50"/>
                    <a:gd name="T4" fmla="*/ 6 w 19"/>
                    <a:gd name="T5" fmla="*/ 49 h 50"/>
                    <a:gd name="T6" fmla="*/ 0 w 19"/>
                    <a:gd name="T7" fmla="*/ 50 h 50"/>
                    <a:gd name="T8" fmla="*/ 5 w 19"/>
                    <a:gd name="T9" fmla="*/ 27 h 50"/>
                    <a:gd name="T10" fmla="*/ 14 w 19"/>
                    <a:gd name="T11" fmla="*/ 1 h 50"/>
                    <a:gd name="T12" fmla="*/ 19 w 19"/>
                    <a:gd name="T13" fmla="*/ 0 h 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"/>
                    <a:gd name="T22" fmla="*/ 0 h 50"/>
                    <a:gd name="T23" fmla="*/ 19 w 19"/>
                    <a:gd name="T24" fmla="*/ 50 h 5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" h="50">
                      <a:moveTo>
                        <a:pt x="19" y="0"/>
                      </a:moveTo>
                      <a:cubicBezTo>
                        <a:pt x="14" y="1"/>
                        <a:pt x="13" y="15"/>
                        <a:pt x="11" y="26"/>
                      </a:cubicBezTo>
                      <a:cubicBezTo>
                        <a:pt x="9" y="38"/>
                        <a:pt x="10" y="48"/>
                        <a:pt x="6" y="49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4" y="49"/>
                        <a:pt x="3" y="39"/>
                        <a:pt x="5" y="27"/>
                      </a:cubicBezTo>
                      <a:cubicBezTo>
                        <a:pt x="6" y="16"/>
                        <a:pt x="8" y="2"/>
                        <a:pt x="14" y="1"/>
                      </a:cubicBez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02" name="Freeform 296"/>
                <p:cNvSpPr>
                  <a:spLocks/>
                </p:cNvSpPr>
                <p:nvPr/>
              </p:nvSpPr>
              <p:spPr bwMode="auto">
                <a:xfrm>
                  <a:off x="2525" y="1040"/>
                  <a:ext cx="50" cy="131"/>
                </a:xfrm>
                <a:custGeom>
                  <a:avLst/>
                  <a:gdLst>
                    <a:gd name="T0" fmla="*/ 20 w 20"/>
                    <a:gd name="T1" fmla="*/ 0 h 49"/>
                    <a:gd name="T2" fmla="*/ 11 w 20"/>
                    <a:gd name="T3" fmla="*/ 25 h 49"/>
                    <a:gd name="T4" fmla="*/ 6 w 20"/>
                    <a:gd name="T5" fmla="*/ 48 h 49"/>
                    <a:gd name="T6" fmla="*/ 0 w 20"/>
                    <a:gd name="T7" fmla="*/ 49 h 49"/>
                    <a:gd name="T8" fmla="*/ 5 w 20"/>
                    <a:gd name="T9" fmla="*/ 27 h 49"/>
                    <a:gd name="T10" fmla="*/ 14 w 20"/>
                    <a:gd name="T11" fmla="*/ 0 h 49"/>
                    <a:gd name="T12" fmla="*/ 20 w 20"/>
                    <a:gd name="T13" fmla="*/ 0 h 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49"/>
                    <a:gd name="T23" fmla="*/ 20 w 20"/>
                    <a:gd name="T24" fmla="*/ 49 h 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49">
                      <a:moveTo>
                        <a:pt x="20" y="0"/>
                      </a:moveTo>
                      <a:cubicBezTo>
                        <a:pt x="15" y="1"/>
                        <a:pt x="13" y="14"/>
                        <a:pt x="11" y="25"/>
                      </a:cubicBezTo>
                      <a:cubicBezTo>
                        <a:pt x="10" y="37"/>
                        <a:pt x="11" y="47"/>
                        <a:pt x="6" y="48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4" y="49"/>
                        <a:pt x="4" y="39"/>
                        <a:pt x="5" y="27"/>
                      </a:cubicBezTo>
                      <a:cubicBezTo>
                        <a:pt x="7" y="15"/>
                        <a:pt x="9" y="1"/>
                        <a:pt x="14" y="0"/>
                      </a:cubicBez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03" name="Freeform 297"/>
                <p:cNvSpPr>
                  <a:spLocks/>
                </p:cNvSpPr>
                <p:nvPr/>
              </p:nvSpPr>
              <p:spPr bwMode="auto">
                <a:xfrm>
                  <a:off x="2500" y="1051"/>
                  <a:ext cx="22" cy="122"/>
                </a:xfrm>
                <a:custGeom>
                  <a:avLst/>
                  <a:gdLst>
                    <a:gd name="T0" fmla="*/ 0 w 9"/>
                    <a:gd name="T1" fmla="*/ 46 h 46"/>
                    <a:gd name="T2" fmla="*/ 4 w 9"/>
                    <a:gd name="T3" fmla="*/ 25 h 46"/>
                    <a:gd name="T4" fmla="*/ 9 w 9"/>
                    <a:gd name="T5" fmla="*/ 0 h 46"/>
                    <a:gd name="T6" fmla="*/ 3 w 9"/>
                    <a:gd name="T7" fmla="*/ 25 h 46"/>
                    <a:gd name="T8" fmla="*/ 0 w 9"/>
                    <a:gd name="T9" fmla="*/ 46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"/>
                    <a:gd name="T16" fmla="*/ 0 h 46"/>
                    <a:gd name="T17" fmla="*/ 9 w 9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" h="46">
                      <a:moveTo>
                        <a:pt x="0" y="46"/>
                      </a:moveTo>
                      <a:cubicBezTo>
                        <a:pt x="2" y="43"/>
                        <a:pt x="2" y="34"/>
                        <a:pt x="4" y="25"/>
                      </a:cubicBezTo>
                      <a:cubicBezTo>
                        <a:pt x="5" y="16"/>
                        <a:pt x="6" y="5"/>
                        <a:pt x="9" y="0"/>
                      </a:cubicBezTo>
                      <a:cubicBezTo>
                        <a:pt x="6" y="5"/>
                        <a:pt x="4" y="16"/>
                        <a:pt x="3" y="25"/>
                      </a:cubicBezTo>
                      <a:cubicBezTo>
                        <a:pt x="2" y="35"/>
                        <a:pt x="2" y="43"/>
                        <a:pt x="0" y="4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04" name="Freeform 298"/>
                <p:cNvSpPr>
                  <a:spLocks/>
                </p:cNvSpPr>
                <p:nvPr/>
              </p:nvSpPr>
              <p:spPr bwMode="auto">
                <a:xfrm>
                  <a:off x="2532" y="1045"/>
                  <a:ext cx="23" cy="120"/>
                </a:xfrm>
                <a:custGeom>
                  <a:avLst/>
                  <a:gdLst>
                    <a:gd name="T0" fmla="*/ 0 w 9"/>
                    <a:gd name="T1" fmla="*/ 45 h 45"/>
                    <a:gd name="T2" fmla="*/ 4 w 9"/>
                    <a:gd name="T3" fmla="*/ 24 h 45"/>
                    <a:gd name="T4" fmla="*/ 9 w 9"/>
                    <a:gd name="T5" fmla="*/ 0 h 45"/>
                    <a:gd name="T6" fmla="*/ 3 w 9"/>
                    <a:gd name="T7" fmla="*/ 25 h 45"/>
                    <a:gd name="T8" fmla="*/ 0 w 9"/>
                    <a:gd name="T9" fmla="*/ 45 h 4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"/>
                    <a:gd name="T16" fmla="*/ 0 h 45"/>
                    <a:gd name="T17" fmla="*/ 9 w 9"/>
                    <a:gd name="T18" fmla="*/ 45 h 4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" h="45">
                      <a:moveTo>
                        <a:pt x="0" y="45"/>
                      </a:moveTo>
                      <a:cubicBezTo>
                        <a:pt x="2" y="42"/>
                        <a:pt x="3" y="34"/>
                        <a:pt x="4" y="24"/>
                      </a:cubicBezTo>
                      <a:cubicBezTo>
                        <a:pt x="5" y="15"/>
                        <a:pt x="6" y="4"/>
                        <a:pt x="9" y="0"/>
                      </a:cubicBezTo>
                      <a:cubicBezTo>
                        <a:pt x="6" y="4"/>
                        <a:pt x="4" y="15"/>
                        <a:pt x="3" y="25"/>
                      </a:cubicBezTo>
                      <a:cubicBezTo>
                        <a:pt x="2" y="34"/>
                        <a:pt x="2" y="42"/>
                        <a:pt x="0" y="45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05" name="Freeform 299"/>
                <p:cNvSpPr>
                  <a:spLocks/>
                </p:cNvSpPr>
                <p:nvPr/>
              </p:nvSpPr>
              <p:spPr bwMode="auto">
                <a:xfrm>
                  <a:off x="2605" y="1024"/>
                  <a:ext cx="55" cy="133"/>
                </a:xfrm>
                <a:custGeom>
                  <a:avLst/>
                  <a:gdLst>
                    <a:gd name="T0" fmla="*/ 22 w 22"/>
                    <a:gd name="T1" fmla="*/ 0 h 50"/>
                    <a:gd name="T2" fmla="*/ 12 w 22"/>
                    <a:gd name="T3" fmla="*/ 27 h 50"/>
                    <a:gd name="T4" fmla="*/ 6 w 22"/>
                    <a:gd name="T5" fmla="*/ 49 h 50"/>
                    <a:gd name="T6" fmla="*/ 0 w 22"/>
                    <a:gd name="T7" fmla="*/ 50 h 50"/>
                    <a:gd name="T8" fmla="*/ 5 w 22"/>
                    <a:gd name="T9" fmla="*/ 28 h 50"/>
                    <a:gd name="T10" fmla="*/ 15 w 22"/>
                    <a:gd name="T11" fmla="*/ 1 h 50"/>
                    <a:gd name="T12" fmla="*/ 22 w 22"/>
                    <a:gd name="T13" fmla="*/ 0 h 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"/>
                    <a:gd name="T22" fmla="*/ 0 h 50"/>
                    <a:gd name="T23" fmla="*/ 22 w 22"/>
                    <a:gd name="T24" fmla="*/ 50 h 5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" h="50">
                      <a:moveTo>
                        <a:pt x="22" y="0"/>
                      </a:moveTo>
                      <a:cubicBezTo>
                        <a:pt x="16" y="1"/>
                        <a:pt x="14" y="15"/>
                        <a:pt x="12" y="27"/>
                      </a:cubicBezTo>
                      <a:cubicBezTo>
                        <a:pt x="10" y="39"/>
                        <a:pt x="10" y="49"/>
                        <a:pt x="6" y="49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4" y="50"/>
                        <a:pt x="3" y="40"/>
                        <a:pt x="5" y="28"/>
                      </a:cubicBezTo>
                      <a:cubicBezTo>
                        <a:pt x="7" y="16"/>
                        <a:pt x="10" y="2"/>
                        <a:pt x="15" y="1"/>
                      </a:cubicBez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06" name="Freeform 300"/>
                <p:cNvSpPr>
                  <a:spLocks/>
                </p:cNvSpPr>
                <p:nvPr/>
              </p:nvSpPr>
              <p:spPr bwMode="auto">
                <a:xfrm>
                  <a:off x="2637" y="1024"/>
                  <a:ext cx="55" cy="128"/>
                </a:xfrm>
                <a:custGeom>
                  <a:avLst/>
                  <a:gdLst>
                    <a:gd name="T0" fmla="*/ 22 w 22"/>
                    <a:gd name="T1" fmla="*/ 0 h 48"/>
                    <a:gd name="T2" fmla="*/ 12 w 22"/>
                    <a:gd name="T3" fmla="*/ 24 h 48"/>
                    <a:gd name="T4" fmla="*/ 6 w 22"/>
                    <a:gd name="T5" fmla="*/ 47 h 48"/>
                    <a:gd name="T6" fmla="*/ 0 w 22"/>
                    <a:gd name="T7" fmla="*/ 48 h 48"/>
                    <a:gd name="T8" fmla="*/ 6 w 22"/>
                    <a:gd name="T9" fmla="*/ 26 h 48"/>
                    <a:gd name="T10" fmla="*/ 15 w 22"/>
                    <a:gd name="T11" fmla="*/ 0 h 48"/>
                    <a:gd name="T12" fmla="*/ 22 w 22"/>
                    <a:gd name="T13" fmla="*/ 0 h 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"/>
                    <a:gd name="T22" fmla="*/ 0 h 48"/>
                    <a:gd name="T23" fmla="*/ 22 w 22"/>
                    <a:gd name="T24" fmla="*/ 48 h 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" h="48">
                      <a:moveTo>
                        <a:pt x="22" y="0"/>
                      </a:moveTo>
                      <a:cubicBezTo>
                        <a:pt x="16" y="1"/>
                        <a:pt x="14" y="13"/>
                        <a:pt x="12" y="24"/>
                      </a:cubicBezTo>
                      <a:cubicBezTo>
                        <a:pt x="10" y="36"/>
                        <a:pt x="10" y="46"/>
                        <a:pt x="6" y="47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4" y="47"/>
                        <a:pt x="4" y="37"/>
                        <a:pt x="6" y="26"/>
                      </a:cubicBezTo>
                      <a:cubicBezTo>
                        <a:pt x="8" y="14"/>
                        <a:pt x="9" y="1"/>
                        <a:pt x="15" y="0"/>
                      </a:cubicBez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07" name="Freeform 301"/>
                <p:cNvSpPr>
                  <a:spLocks/>
                </p:cNvSpPr>
                <p:nvPr/>
              </p:nvSpPr>
              <p:spPr bwMode="auto">
                <a:xfrm>
                  <a:off x="2612" y="1032"/>
                  <a:ext cx="28" cy="123"/>
                </a:xfrm>
                <a:custGeom>
                  <a:avLst/>
                  <a:gdLst>
                    <a:gd name="T0" fmla="*/ 0 w 11"/>
                    <a:gd name="T1" fmla="*/ 46 h 46"/>
                    <a:gd name="T2" fmla="*/ 4 w 11"/>
                    <a:gd name="T3" fmla="*/ 25 h 46"/>
                    <a:gd name="T4" fmla="*/ 11 w 11"/>
                    <a:gd name="T5" fmla="*/ 0 h 46"/>
                    <a:gd name="T6" fmla="*/ 3 w 11"/>
                    <a:gd name="T7" fmla="*/ 25 h 46"/>
                    <a:gd name="T8" fmla="*/ 0 w 11"/>
                    <a:gd name="T9" fmla="*/ 46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"/>
                    <a:gd name="T16" fmla="*/ 0 h 46"/>
                    <a:gd name="T17" fmla="*/ 11 w 11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" h="46">
                      <a:moveTo>
                        <a:pt x="0" y="46"/>
                      </a:moveTo>
                      <a:cubicBezTo>
                        <a:pt x="2" y="42"/>
                        <a:pt x="3" y="34"/>
                        <a:pt x="4" y="25"/>
                      </a:cubicBezTo>
                      <a:cubicBezTo>
                        <a:pt x="6" y="15"/>
                        <a:pt x="7" y="4"/>
                        <a:pt x="11" y="0"/>
                      </a:cubicBezTo>
                      <a:cubicBezTo>
                        <a:pt x="7" y="4"/>
                        <a:pt x="5" y="15"/>
                        <a:pt x="3" y="25"/>
                      </a:cubicBezTo>
                      <a:cubicBezTo>
                        <a:pt x="2" y="34"/>
                        <a:pt x="2" y="42"/>
                        <a:pt x="0" y="4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08" name="Freeform 302"/>
                <p:cNvSpPr>
                  <a:spLocks/>
                </p:cNvSpPr>
                <p:nvPr/>
              </p:nvSpPr>
              <p:spPr bwMode="auto">
                <a:xfrm>
                  <a:off x="2645" y="1035"/>
                  <a:ext cx="25" cy="112"/>
                </a:xfrm>
                <a:custGeom>
                  <a:avLst/>
                  <a:gdLst>
                    <a:gd name="T0" fmla="*/ 0 w 10"/>
                    <a:gd name="T1" fmla="*/ 42 h 42"/>
                    <a:gd name="T2" fmla="*/ 5 w 10"/>
                    <a:gd name="T3" fmla="*/ 21 h 42"/>
                    <a:gd name="T4" fmla="*/ 10 w 10"/>
                    <a:gd name="T5" fmla="*/ 0 h 42"/>
                    <a:gd name="T6" fmla="*/ 4 w 10"/>
                    <a:gd name="T7" fmla="*/ 21 h 42"/>
                    <a:gd name="T8" fmla="*/ 0 w 10"/>
                    <a:gd name="T9" fmla="*/ 42 h 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"/>
                    <a:gd name="T16" fmla="*/ 0 h 42"/>
                    <a:gd name="T17" fmla="*/ 10 w 10"/>
                    <a:gd name="T18" fmla="*/ 42 h 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" h="42">
                      <a:moveTo>
                        <a:pt x="0" y="42"/>
                      </a:moveTo>
                      <a:cubicBezTo>
                        <a:pt x="2" y="39"/>
                        <a:pt x="3" y="31"/>
                        <a:pt x="5" y="21"/>
                      </a:cubicBezTo>
                      <a:cubicBezTo>
                        <a:pt x="6" y="12"/>
                        <a:pt x="7" y="4"/>
                        <a:pt x="10" y="0"/>
                      </a:cubicBezTo>
                      <a:cubicBezTo>
                        <a:pt x="7" y="4"/>
                        <a:pt x="6" y="12"/>
                        <a:pt x="4" y="21"/>
                      </a:cubicBezTo>
                      <a:cubicBezTo>
                        <a:pt x="2" y="31"/>
                        <a:pt x="2" y="39"/>
                        <a:pt x="0" y="42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09" name="Freeform 303"/>
                <p:cNvSpPr>
                  <a:spLocks/>
                </p:cNvSpPr>
                <p:nvPr/>
              </p:nvSpPr>
              <p:spPr bwMode="auto">
                <a:xfrm>
                  <a:off x="2580" y="1115"/>
                  <a:ext cx="22" cy="40"/>
                </a:xfrm>
                <a:custGeom>
                  <a:avLst/>
                  <a:gdLst>
                    <a:gd name="T0" fmla="*/ 0 w 9"/>
                    <a:gd name="T1" fmla="*/ 0 h 15"/>
                    <a:gd name="T2" fmla="*/ 9 w 9"/>
                    <a:gd name="T3" fmla="*/ 15 h 15"/>
                    <a:gd name="T4" fmla="*/ 5 w 9"/>
                    <a:gd name="T5" fmla="*/ 9 h 15"/>
                    <a:gd name="T6" fmla="*/ 0 w 9"/>
                    <a:gd name="T7" fmla="*/ 0 h 1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"/>
                    <a:gd name="T13" fmla="*/ 0 h 15"/>
                    <a:gd name="T14" fmla="*/ 9 w 9"/>
                    <a:gd name="T15" fmla="*/ 15 h 1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" h="15">
                      <a:moveTo>
                        <a:pt x="0" y="0"/>
                      </a:moveTo>
                      <a:cubicBezTo>
                        <a:pt x="0" y="2"/>
                        <a:pt x="6" y="13"/>
                        <a:pt x="9" y="15"/>
                      </a:cubicBezTo>
                      <a:cubicBezTo>
                        <a:pt x="8" y="13"/>
                        <a:pt x="5" y="10"/>
                        <a:pt x="5" y="9"/>
                      </a:cubicBezTo>
                      <a:cubicBezTo>
                        <a:pt x="4" y="8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10" name="Freeform 304"/>
                <p:cNvSpPr>
                  <a:spLocks/>
                </p:cNvSpPr>
                <p:nvPr/>
              </p:nvSpPr>
              <p:spPr bwMode="auto">
                <a:xfrm>
                  <a:off x="2467" y="1139"/>
                  <a:ext cx="28" cy="34"/>
                </a:xfrm>
                <a:custGeom>
                  <a:avLst/>
                  <a:gdLst>
                    <a:gd name="T0" fmla="*/ 0 w 11"/>
                    <a:gd name="T1" fmla="*/ 0 h 13"/>
                    <a:gd name="T2" fmla="*/ 11 w 11"/>
                    <a:gd name="T3" fmla="*/ 13 h 13"/>
                    <a:gd name="T4" fmla="*/ 6 w 11"/>
                    <a:gd name="T5" fmla="*/ 8 h 13"/>
                    <a:gd name="T6" fmla="*/ 0 w 11"/>
                    <a:gd name="T7" fmla="*/ 0 h 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"/>
                    <a:gd name="T13" fmla="*/ 0 h 13"/>
                    <a:gd name="T14" fmla="*/ 11 w 11"/>
                    <a:gd name="T15" fmla="*/ 13 h 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" h="13">
                      <a:moveTo>
                        <a:pt x="0" y="0"/>
                      </a:moveTo>
                      <a:cubicBezTo>
                        <a:pt x="1" y="2"/>
                        <a:pt x="8" y="12"/>
                        <a:pt x="11" y="13"/>
                      </a:cubicBezTo>
                      <a:cubicBezTo>
                        <a:pt x="10" y="12"/>
                        <a:pt x="7" y="9"/>
                        <a:pt x="6" y="8"/>
                      </a:cubicBezTo>
                      <a:cubicBezTo>
                        <a:pt x="5" y="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11" name="Freeform 305"/>
                <p:cNvSpPr>
                  <a:spLocks/>
                </p:cNvSpPr>
                <p:nvPr/>
              </p:nvSpPr>
              <p:spPr bwMode="auto">
                <a:xfrm>
                  <a:off x="2707" y="1019"/>
                  <a:ext cx="65" cy="125"/>
                </a:xfrm>
                <a:custGeom>
                  <a:avLst/>
                  <a:gdLst>
                    <a:gd name="T0" fmla="*/ 26 w 26"/>
                    <a:gd name="T1" fmla="*/ 0 h 47"/>
                    <a:gd name="T2" fmla="*/ 14 w 26"/>
                    <a:gd name="T3" fmla="*/ 25 h 47"/>
                    <a:gd name="T4" fmla="*/ 6 w 26"/>
                    <a:gd name="T5" fmla="*/ 47 h 47"/>
                    <a:gd name="T6" fmla="*/ 0 w 26"/>
                    <a:gd name="T7" fmla="*/ 47 h 47"/>
                    <a:gd name="T8" fmla="*/ 8 w 26"/>
                    <a:gd name="T9" fmla="*/ 25 h 47"/>
                    <a:gd name="T10" fmla="*/ 21 w 26"/>
                    <a:gd name="T11" fmla="*/ 0 h 47"/>
                    <a:gd name="T12" fmla="*/ 26 w 26"/>
                    <a:gd name="T13" fmla="*/ 0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"/>
                    <a:gd name="T22" fmla="*/ 0 h 47"/>
                    <a:gd name="T23" fmla="*/ 26 w 26"/>
                    <a:gd name="T24" fmla="*/ 47 h 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" h="47">
                      <a:moveTo>
                        <a:pt x="26" y="0"/>
                      </a:moveTo>
                      <a:cubicBezTo>
                        <a:pt x="21" y="1"/>
                        <a:pt x="18" y="14"/>
                        <a:pt x="14" y="25"/>
                      </a:cubicBezTo>
                      <a:cubicBezTo>
                        <a:pt x="11" y="37"/>
                        <a:pt x="10" y="47"/>
                        <a:pt x="6" y="47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4" y="47"/>
                        <a:pt x="5" y="37"/>
                        <a:pt x="8" y="25"/>
                      </a:cubicBezTo>
                      <a:cubicBezTo>
                        <a:pt x="11" y="14"/>
                        <a:pt x="15" y="0"/>
                        <a:pt x="21" y="0"/>
                      </a:cubicBez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12" name="Freeform 306"/>
                <p:cNvSpPr>
                  <a:spLocks/>
                </p:cNvSpPr>
                <p:nvPr/>
              </p:nvSpPr>
              <p:spPr bwMode="auto">
                <a:xfrm>
                  <a:off x="2742" y="1016"/>
                  <a:ext cx="68" cy="125"/>
                </a:xfrm>
                <a:custGeom>
                  <a:avLst/>
                  <a:gdLst>
                    <a:gd name="T0" fmla="*/ 27 w 27"/>
                    <a:gd name="T1" fmla="*/ 1 h 47"/>
                    <a:gd name="T2" fmla="*/ 14 w 27"/>
                    <a:gd name="T3" fmla="*/ 25 h 47"/>
                    <a:gd name="T4" fmla="*/ 6 w 27"/>
                    <a:gd name="T5" fmla="*/ 47 h 47"/>
                    <a:gd name="T6" fmla="*/ 0 w 27"/>
                    <a:gd name="T7" fmla="*/ 47 h 47"/>
                    <a:gd name="T8" fmla="*/ 8 w 27"/>
                    <a:gd name="T9" fmla="*/ 26 h 47"/>
                    <a:gd name="T10" fmla="*/ 20 w 27"/>
                    <a:gd name="T11" fmla="*/ 0 h 47"/>
                    <a:gd name="T12" fmla="*/ 27 w 27"/>
                    <a:gd name="T13" fmla="*/ 1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7"/>
                    <a:gd name="T22" fmla="*/ 0 h 47"/>
                    <a:gd name="T23" fmla="*/ 27 w 27"/>
                    <a:gd name="T24" fmla="*/ 47 h 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7" h="47">
                      <a:moveTo>
                        <a:pt x="27" y="1"/>
                      </a:moveTo>
                      <a:cubicBezTo>
                        <a:pt x="21" y="2"/>
                        <a:pt x="17" y="14"/>
                        <a:pt x="14" y="25"/>
                      </a:cubicBezTo>
                      <a:cubicBezTo>
                        <a:pt x="11" y="37"/>
                        <a:pt x="10" y="47"/>
                        <a:pt x="6" y="47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4" y="47"/>
                        <a:pt x="5" y="37"/>
                        <a:pt x="8" y="26"/>
                      </a:cubicBezTo>
                      <a:cubicBezTo>
                        <a:pt x="11" y="14"/>
                        <a:pt x="15" y="1"/>
                        <a:pt x="20" y="0"/>
                      </a:cubicBezTo>
                      <a:lnTo>
                        <a:pt x="27" y="1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13" name="Freeform 307"/>
                <p:cNvSpPr>
                  <a:spLocks/>
                </p:cNvSpPr>
                <p:nvPr/>
              </p:nvSpPr>
              <p:spPr bwMode="auto">
                <a:xfrm>
                  <a:off x="2715" y="1024"/>
                  <a:ext cx="40" cy="117"/>
                </a:xfrm>
                <a:custGeom>
                  <a:avLst/>
                  <a:gdLst>
                    <a:gd name="T0" fmla="*/ 0 w 16"/>
                    <a:gd name="T1" fmla="*/ 44 h 44"/>
                    <a:gd name="T2" fmla="*/ 7 w 16"/>
                    <a:gd name="T3" fmla="*/ 23 h 44"/>
                    <a:gd name="T4" fmla="*/ 16 w 16"/>
                    <a:gd name="T5" fmla="*/ 0 h 44"/>
                    <a:gd name="T6" fmla="*/ 6 w 16"/>
                    <a:gd name="T7" fmla="*/ 23 h 44"/>
                    <a:gd name="T8" fmla="*/ 0 w 16"/>
                    <a:gd name="T9" fmla="*/ 44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44"/>
                    <a:gd name="T17" fmla="*/ 16 w 16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44">
                      <a:moveTo>
                        <a:pt x="0" y="44"/>
                      </a:moveTo>
                      <a:cubicBezTo>
                        <a:pt x="2" y="41"/>
                        <a:pt x="4" y="32"/>
                        <a:pt x="7" y="23"/>
                      </a:cubicBezTo>
                      <a:cubicBezTo>
                        <a:pt x="9" y="14"/>
                        <a:pt x="12" y="4"/>
                        <a:pt x="16" y="0"/>
                      </a:cubicBezTo>
                      <a:cubicBezTo>
                        <a:pt x="12" y="4"/>
                        <a:pt x="9" y="14"/>
                        <a:pt x="6" y="23"/>
                      </a:cubicBezTo>
                      <a:cubicBezTo>
                        <a:pt x="4" y="32"/>
                        <a:pt x="2" y="41"/>
                        <a:pt x="0" y="44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14" name="Freeform 308"/>
                <p:cNvSpPr>
                  <a:spLocks/>
                </p:cNvSpPr>
                <p:nvPr/>
              </p:nvSpPr>
              <p:spPr bwMode="auto">
                <a:xfrm>
                  <a:off x="2750" y="1021"/>
                  <a:ext cx="37" cy="118"/>
                </a:xfrm>
                <a:custGeom>
                  <a:avLst/>
                  <a:gdLst>
                    <a:gd name="T0" fmla="*/ 0 w 15"/>
                    <a:gd name="T1" fmla="*/ 44 h 44"/>
                    <a:gd name="T2" fmla="*/ 6 w 15"/>
                    <a:gd name="T3" fmla="*/ 24 h 44"/>
                    <a:gd name="T4" fmla="*/ 15 w 15"/>
                    <a:gd name="T5" fmla="*/ 0 h 44"/>
                    <a:gd name="T6" fmla="*/ 6 w 15"/>
                    <a:gd name="T7" fmla="*/ 24 h 44"/>
                    <a:gd name="T8" fmla="*/ 0 w 15"/>
                    <a:gd name="T9" fmla="*/ 44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"/>
                    <a:gd name="T16" fmla="*/ 0 h 44"/>
                    <a:gd name="T17" fmla="*/ 15 w 15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" h="44">
                      <a:moveTo>
                        <a:pt x="0" y="44"/>
                      </a:moveTo>
                      <a:cubicBezTo>
                        <a:pt x="2" y="41"/>
                        <a:pt x="4" y="33"/>
                        <a:pt x="6" y="24"/>
                      </a:cubicBezTo>
                      <a:cubicBezTo>
                        <a:pt x="9" y="14"/>
                        <a:pt x="11" y="4"/>
                        <a:pt x="15" y="0"/>
                      </a:cubicBezTo>
                      <a:cubicBezTo>
                        <a:pt x="11" y="4"/>
                        <a:pt x="8" y="15"/>
                        <a:pt x="6" y="24"/>
                      </a:cubicBezTo>
                      <a:cubicBezTo>
                        <a:pt x="3" y="33"/>
                        <a:pt x="2" y="41"/>
                        <a:pt x="0" y="44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15" name="Freeform 309"/>
                <p:cNvSpPr>
                  <a:spLocks/>
                </p:cNvSpPr>
                <p:nvPr/>
              </p:nvSpPr>
              <p:spPr bwMode="auto">
                <a:xfrm>
                  <a:off x="2820" y="1016"/>
                  <a:ext cx="72" cy="125"/>
                </a:xfrm>
                <a:custGeom>
                  <a:avLst/>
                  <a:gdLst>
                    <a:gd name="T0" fmla="*/ 29 w 29"/>
                    <a:gd name="T1" fmla="*/ 0 h 47"/>
                    <a:gd name="T2" fmla="*/ 16 w 29"/>
                    <a:gd name="T3" fmla="*/ 25 h 47"/>
                    <a:gd name="T4" fmla="*/ 7 w 29"/>
                    <a:gd name="T5" fmla="*/ 47 h 47"/>
                    <a:gd name="T6" fmla="*/ 0 w 29"/>
                    <a:gd name="T7" fmla="*/ 47 h 47"/>
                    <a:gd name="T8" fmla="*/ 9 w 29"/>
                    <a:gd name="T9" fmla="*/ 25 h 47"/>
                    <a:gd name="T10" fmla="*/ 23 w 29"/>
                    <a:gd name="T11" fmla="*/ 1 h 47"/>
                    <a:gd name="T12" fmla="*/ 29 w 29"/>
                    <a:gd name="T13" fmla="*/ 0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9"/>
                    <a:gd name="T22" fmla="*/ 0 h 47"/>
                    <a:gd name="T23" fmla="*/ 29 w 29"/>
                    <a:gd name="T24" fmla="*/ 47 h 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9" h="47">
                      <a:moveTo>
                        <a:pt x="29" y="0"/>
                      </a:moveTo>
                      <a:cubicBezTo>
                        <a:pt x="24" y="1"/>
                        <a:pt x="19" y="14"/>
                        <a:pt x="16" y="25"/>
                      </a:cubicBezTo>
                      <a:cubicBezTo>
                        <a:pt x="12" y="37"/>
                        <a:pt x="11" y="47"/>
                        <a:pt x="7" y="47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4" y="47"/>
                        <a:pt x="6" y="37"/>
                        <a:pt x="9" y="25"/>
                      </a:cubicBezTo>
                      <a:cubicBezTo>
                        <a:pt x="13" y="14"/>
                        <a:pt x="17" y="1"/>
                        <a:pt x="23" y="1"/>
                      </a:cubicBez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16" name="Freeform 310"/>
                <p:cNvSpPr>
                  <a:spLocks/>
                </p:cNvSpPr>
                <p:nvPr/>
              </p:nvSpPr>
              <p:spPr bwMode="auto">
                <a:xfrm>
                  <a:off x="2855" y="1013"/>
                  <a:ext cx="70" cy="128"/>
                </a:xfrm>
                <a:custGeom>
                  <a:avLst/>
                  <a:gdLst>
                    <a:gd name="T0" fmla="*/ 28 w 28"/>
                    <a:gd name="T1" fmla="*/ 1 h 48"/>
                    <a:gd name="T2" fmla="*/ 15 w 28"/>
                    <a:gd name="T3" fmla="*/ 26 h 48"/>
                    <a:gd name="T4" fmla="*/ 6 w 28"/>
                    <a:gd name="T5" fmla="*/ 47 h 48"/>
                    <a:gd name="T6" fmla="*/ 0 w 28"/>
                    <a:gd name="T7" fmla="*/ 48 h 48"/>
                    <a:gd name="T8" fmla="*/ 9 w 28"/>
                    <a:gd name="T9" fmla="*/ 26 h 48"/>
                    <a:gd name="T10" fmla="*/ 23 w 28"/>
                    <a:gd name="T11" fmla="*/ 0 h 48"/>
                    <a:gd name="T12" fmla="*/ 28 w 28"/>
                    <a:gd name="T13" fmla="*/ 1 h 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8"/>
                    <a:gd name="T22" fmla="*/ 0 h 48"/>
                    <a:gd name="T23" fmla="*/ 28 w 28"/>
                    <a:gd name="T24" fmla="*/ 48 h 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8" h="48">
                      <a:moveTo>
                        <a:pt x="28" y="1"/>
                      </a:moveTo>
                      <a:cubicBezTo>
                        <a:pt x="23" y="1"/>
                        <a:pt x="19" y="15"/>
                        <a:pt x="15" y="26"/>
                      </a:cubicBezTo>
                      <a:cubicBezTo>
                        <a:pt x="12" y="37"/>
                        <a:pt x="10" y="47"/>
                        <a:pt x="6" y="47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4" y="47"/>
                        <a:pt x="5" y="37"/>
                        <a:pt x="9" y="26"/>
                      </a:cubicBezTo>
                      <a:cubicBezTo>
                        <a:pt x="13" y="15"/>
                        <a:pt x="17" y="0"/>
                        <a:pt x="23" y="0"/>
                      </a:cubicBezTo>
                      <a:lnTo>
                        <a:pt x="28" y="1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17" name="Freeform 311"/>
                <p:cNvSpPr>
                  <a:spLocks/>
                </p:cNvSpPr>
                <p:nvPr/>
              </p:nvSpPr>
              <p:spPr bwMode="auto">
                <a:xfrm>
                  <a:off x="2830" y="1021"/>
                  <a:ext cx="42" cy="115"/>
                </a:xfrm>
                <a:custGeom>
                  <a:avLst/>
                  <a:gdLst>
                    <a:gd name="T0" fmla="*/ 0 w 17"/>
                    <a:gd name="T1" fmla="*/ 43 h 43"/>
                    <a:gd name="T2" fmla="*/ 7 w 17"/>
                    <a:gd name="T3" fmla="*/ 23 h 43"/>
                    <a:gd name="T4" fmla="*/ 17 w 17"/>
                    <a:gd name="T5" fmla="*/ 0 h 43"/>
                    <a:gd name="T6" fmla="*/ 6 w 17"/>
                    <a:gd name="T7" fmla="*/ 23 h 43"/>
                    <a:gd name="T8" fmla="*/ 0 w 17"/>
                    <a:gd name="T9" fmla="*/ 43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43"/>
                    <a:gd name="T17" fmla="*/ 17 w 17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43">
                      <a:moveTo>
                        <a:pt x="0" y="43"/>
                      </a:moveTo>
                      <a:cubicBezTo>
                        <a:pt x="2" y="40"/>
                        <a:pt x="4" y="32"/>
                        <a:pt x="7" y="23"/>
                      </a:cubicBezTo>
                      <a:cubicBezTo>
                        <a:pt x="10" y="14"/>
                        <a:pt x="13" y="4"/>
                        <a:pt x="17" y="0"/>
                      </a:cubicBezTo>
                      <a:cubicBezTo>
                        <a:pt x="13" y="4"/>
                        <a:pt x="9" y="14"/>
                        <a:pt x="6" y="23"/>
                      </a:cubicBezTo>
                      <a:cubicBezTo>
                        <a:pt x="3" y="32"/>
                        <a:pt x="2" y="40"/>
                        <a:pt x="0" y="43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18" name="Freeform 312"/>
                <p:cNvSpPr>
                  <a:spLocks/>
                </p:cNvSpPr>
                <p:nvPr/>
              </p:nvSpPr>
              <p:spPr bwMode="auto">
                <a:xfrm>
                  <a:off x="2862" y="1021"/>
                  <a:ext cx="45" cy="115"/>
                </a:xfrm>
                <a:custGeom>
                  <a:avLst/>
                  <a:gdLst>
                    <a:gd name="T0" fmla="*/ 0 w 18"/>
                    <a:gd name="T1" fmla="*/ 43 h 43"/>
                    <a:gd name="T2" fmla="*/ 8 w 18"/>
                    <a:gd name="T3" fmla="*/ 23 h 43"/>
                    <a:gd name="T4" fmla="*/ 18 w 18"/>
                    <a:gd name="T5" fmla="*/ 0 h 43"/>
                    <a:gd name="T6" fmla="*/ 7 w 18"/>
                    <a:gd name="T7" fmla="*/ 23 h 43"/>
                    <a:gd name="T8" fmla="*/ 0 w 18"/>
                    <a:gd name="T9" fmla="*/ 43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43"/>
                    <a:gd name="T17" fmla="*/ 18 w 18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43">
                      <a:moveTo>
                        <a:pt x="0" y="43"/>
                      </a:moveTo>
                      <a:cubicBezTo>
                        <a:pt x="3" y="40"/>
                        <a:pt x="5" y="32"/>
                        <a:pt x="8" y="23"/>
                      </a:cubicBezTo>
                      <a:cubicBezTo>
                        <a:pt x="11" y="14"/>
                        <a:pt x="13" y="3"/>
                        <a:pt x="18" y="0"/>
                      </a:cubicBezTo>
                      <a:cubicBezTo>
                        <a:pt x="13" y="3"/>
                        <a:pt x="10" y="14"/>
                        <a:pt x="7" y="23"/>
                      </a:cubicBezTo>
                      <a:cubicBezTo>
                        <a:pt x="4" y="32"/>
                        <a:pt x="3" y="40"/>
                        <a:pt x="0" y="43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19" name="Freeform 313"/>
                <p:cNvSpPr>
                  <a:spLocks/>
                </p:cNvSpPr>
                <p:nvPr/>
              </p:nvSpPr>
              <p:spPr bwMode="auto">
                <a:xfrm>
                  <a:off x="2802" y="1096"/>
                  <a:ext cx="18" cy="40"/>
                </a:xfrm>
                <a:custGeom>
                  <a:avLst/>
                  <a:gdLst>
                    <a:gd name="T0" fmla="*/ 0 w 7"/>
                    <a:gd name="T1" fmla="*/ 0 h 15"/>
                    <a:gd name="T2" fmla="*/ 7 w 7"/>
                    <a:gd name="T3" fmla="*/ 15 h 15"/>
                    <a:gd name="T4" fmla="*/ 4 w 7"/>
                    <a:gd name="T5" fmla="*/ 9 h 15"/>
                    <a:gd name="T6" fmla="*/ 0 w 7"/>
                    <a:gd name="T7" fmla="*/ 0 h 1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"/>
                    <a:gd name="T13" fmla="*/ 0 h 15"/>
                    <a:gd name="T14" fmla="*/ 7 w 7"/>
                    <a:gd name="T15" fmla="*/ 15 h 1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" h="15">
                      <a:moveTo>
                        <a:pt x="0" y="0"/>
                      </a:moveTo>
                      <a:cubicBezTo>
                        <a:pt x="0" y="2"/>
                        <a:pt x="5" y="13"/>
                        <a:pt x="7" y="15"/>
                      </a:cubicBezTo>
                      <a:cubicBezTo>
                        <a:pt x="6" y="14"/>
                        <a:pt x="4" y="10"/>
                        <a:pt x="4" y="9"/>
                      </a:cubicBezTo>
                      <a:cubicBezTo>
                        <a:pt x="3" y="8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20" name="Freeform 314"/>
                <p:cNvSpPr>
                  <a:spLocks/>
                </p:cNvSpPr>
                <p:nvPr/>
              </p:nvSpPr>
              <p:spPr bwMode="auto">
                <a:xfrm>
                  <a:off x="2690" y="1101"/>
                  <a:ext cx="20" cy="40"/>
                </a:xfrm>
                <a:custGeom>
                  <a:avLst/>
                  <a:gdLst>
                    <a:gd name="T0" fmla="*/ 0 w 8"/>
                    <a:gd name="T1" fmla="*/ 0 h 15"/>
                    <a:gd name="T2" fmla="*/ 8 w 8"/>
                    <a:gd name="T3" fmla="*/ 15 h 15"/>
                    <a:gd name="T4" fmla="*/ 4 w 8"/>
                    <a:gd name="T5" fmla="*/ 8 h 15"/>
                    <a:gd name="T6" fmla="*/ 0 w 8"/>
                    <a:gd name="T7" fmla="*/ 0 h 1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"/>
                    <a:gd name="T13" fmla="*/ 0 h 15"/>
                    <a:gd name="T14" fmla="*/ 8 w 8"/>
                    <a:gd name="T15" fmla="*/ 15 h 1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" h="15">
                      <a:moveTo>
                        <a:pt x="0" y="0"/>
                      </a:moveTo>
                      <a:cubicBezTo>
                        <a:pt x="1" y="1"/>
                        <a:pt x="6" y="13"/>
                        <a:pt x="8" y="15"/>
                      </a:cubicBezTo>
                      <a:cubicBezTo>
                        <a:pt x="7" y="13"/>
                        <a:pt x="5" y="9"/>
                        <a:pt x="4" y="8"/>
                      </a:cubicBezTo>
                      <a:cubicBezTo>
                        <a:pt x="4" y="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21" name="Freeform 315"/>
                <p:cNvSpPr>
                  <a:spLocks/>
                </p:cNvSpPr>
                <p:nvPr/>
              </p:nvSpPr>
              <p:spPr bwMode="auto">
                <a:xfrm>
                  <a:off x="2940" y="1011"/>
                  <a:ext cx="75" cy="122"/>
                </a:xfrm>
                <a:custGeom>
                  <a:avLst/>
                  <a:gdLst>
                    <a:gd name="T0" fmla="*/ 30 w 30"/>
                    <a:gd name="T1" fmla="*/ 1 h 46"/>
                    <a:gd name="T2" fmla="*/ 16 w 30"/>
                    <a:gd name="T3" fmla="*/ 25 h 46"/>
                    <a:gd name="T4" fmla="*/ 7 w 30"/>
                    <a:gd name="T5" fmla="*/ 46 h 46"/>
                    <a:gd name="T6" fmla="*/ 0 w 30"/>
                    <a:gd name="T7" fmla="*/ 46 h 46"/>
                    <a:gd name="T8" fmla="*/ 10 w 30"/>
                    <a:gd name="T9" fmla="*/ 25 h 46"/>
                    <a:gd name="T10" fmla="*/ 24 w 30"/>
                    <a:gd name="T11" fmla="*/ 0 h 46"/>
                    <a:gd name="T12" fmla="*/ 30 w 30"/>
                    <a:gd name="T13" fmla="*/ 1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0"/>
                    <a:gd name="T22" fmla="*/ 0 h 46"/>
                    <a:gd name="T23" fmla="*/ 30 w 30"/>
                    <a:gd name="T24" fmla="*/ 46 h 4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0" h="46">
                      <a:moveTo>
                        <a:pt x="30" y="1"/>
                      </a:moveTo>
                      <a:cubicBezTo>
                        <a:pt x="24" y="1"/>
                        <a:pt x="20" y="14"/>
                        <a:pt x="16" y="25"/>
                      </a:cubicBezTo>
                      <a:cubicBezTo>
                        <a:pt x="12" y="36"/>
                        <a:pt x="11" y="46"/>
                        <a:pt x="7" y="46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5" y="46"/>
                        <a:pt x="6" y="36"/>
                        <a:pt x="10" y="25"/>
                      </a:cubicBezTo>
                      <a:cubicBezTo>
                        <a:pt x="14" y="14"/>
                        <a:pt x="18" y="0"/>
                        <a:pt x="24" y="0"/>
                      </a:cubicBezTo>
                      <a:lnTo>
                        <a:pt x="30" y="1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22" name="Freeform 316"/>
                <p:cNvSpPr>
                  <a:spLocks/>
                </p:cNvSpPr>
                <p:nvPr/>
              </p:nvSpPr>
              <p:spPr bwMode="auto">
                <a:xfrm>
                  <a:off x="2975" y="1013"/>
                  <a:ext cx="75" cy="120"/>
                </a:xfrm>
                <a:custGeom>
                  <a:avLst/>
                  <a:gdLst>
                    <a:gd name="T0" fmla="*/ 30 w 30"/>
                    <a:gd name="T1" fmla="*/ 1 h 45"/>
                    <a:gd name="T2" fmla="*/ 16 w 30"/>
                    <a:gd name="T3" fmla="*/ 24 h 45"/>
                    <a:gd name="T4" fmla="*/ 6 w 30"/>
                    <a:gd name="T5" fmla="*/ 45 h 45"/>
                    <a:gd name="T6" fmla="*/ 0 w 30"/>
                    <a:gd name="T7" fmla="*/ 45 h 45"/>
                    <a:gd name="T8" fmla="*/ 10 w 30"/>
                    <a:gd name="T9" fmla="*/ 24 h 45"/>
                    <a:gd name="T10" fmla="*/ 24 w 30"/>
                    <a:gd name="T11" fmla="*/ 0 h 45"/>
                    <a:gd name="T12" fmla="*/ 30 w 30"/>
                    <a:gd name="T13" fmla="*/ 1 h 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0"/>
                    <a:gd name="T22" fmla="*/ 0 h 45"/>
                    <a:gd name="T23" fmla="*/ 30 w 30"/>
                    <a:gd name="T24" fmla="*/ 45 h 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0" h="45">
                      <a:moveTo>
                        <a:pt x="30" y="1"/>
                      </a:moveTo>
                      <a:cubicBezTo>
                        <a:pt x="24" y="1"/>
                        <a:pt x="20" y="13"/>
                        <a:pt x="16" y="24"/>
                      </a:cubicBezTo>
                      <a:cubicBezTo>
                        <a:pt x="12" y="35"/>
                        <a:pt x="11" y="45"/>
                        <a:pt x="6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4" y="45"/>
                        <a:pt x="6" y="35"/>
                        <a:pt x="10" y="24"/>
                      </a:cubicBezTo>
                      <a:cubicBezTo>
                        <a:pt x="13" y="13"/>
                        <a:pt x="18" y="0"/>
                        <a:pt x="24" y="0"/>
                      </a:cubicBezTo>
                      <a:lnTo>
                        <a:pt x="30" y="1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23" name="Freeform 317"/>
                <p:cNvSpPr>
                  <a:spLocks/>
                </p:cNvSpPr>
                <p:nvPr/>
              </p:nvSpPr>
              <p:spPr bwMode="auto">
                <a:xfrm>
                  <a:off x="2950" y="1016"/>
                  <a:ext cx="45" cy="115"/>
                </a:xfrm>
                <a:custGeom>
                  <a:avLst/>
                  <a:gdLst>
                    <a:gd name="T0" fmla="*/ 0 w 18"/>
                    <a:gd name="T1" fmla="*/ 43 h 43"/>
                    <a:gd name="T2" fmla="*/ 8 w 18"/>
                    <a:gd name="T3" fmla="*/ 23 h 43"/>
                    <a:gd name="T4" fmla="*/ 18 w 18"/>
                    <a:gd name="T5" fmla="*/ 0 h 43"/>
                    <a:gd name="T6" fmla="*/ 7 w 18"/>
                    <a:gd name="T7" fmla="*/ 23 h 43"/>
                    <a:gd name="T8" fmla="*/ 0 w 18"/>
                    <a:gd name="T9" fmla="*/ 43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43"/>
                    <a:gd name="T17" fmla="*/ 18 w 18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43">
                      <a:moveTo>
                        <a:pt x="0" y="43"/>
                      </a:moveTo>
                      <a:cubicBezTo>
                        <a:pt x="2" y="40"/>
                        <a:pt x="5" y="32"/>
                        <a:pt x="8" y="23"/>
                      </a:cubicBezTo>
                      <a:cubicBezTo>
                        <a:pt x="11" y="14"/>
                        <a:pt x="14" y="4"/>
                        <a:pt x="18" y="0"/>
                      </a:cubicBezTo>
                      <a:cubicBezTo>
                        <a:pt x="14" y="4"/>
                        <a:pt x="10" y="14"/>
                        <a:pt x="7" y="23"/>
                      </a:cubicBezTo>
                      <a:cubicBezTo>
                        <a:pt x="4" y="32"/>
                        <a:pt x="2" y="40"/>
                        <a:pt x="0" y="43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24" name="Freeform 318"/>
                <p:cNvSpPr>
                  <a:spLocks/>
                </p:cNvSpPr>
                <p:nvPr/>
              </p:nvSpPr>
              <p:spPr bwMode="auto">
                <a:xfrm>
                  <a:off x="2982" y="1016"/>
                  <a:ext cx="48" cy="115"/>
                </a:xfrm>
                <a:custGeom>
                  <a:avLst/>
                  <a:gdLst>
                    <a:gd name="T0" fmla="*/ 0 w 19"/>
                    <a:gd name="T1" fmla="*/ 43 h 43"/>
                    <a:gd name="T2" fmla="*/ 8 w 19"/>
                    <a:gd name="T3" fmla="*/ 23 h 43"/>
                    <a:gd name="T4" fmla="*/ 19 w 19"/>
                    <a:gd name="T5" fmla="*/ 0 h 43"/>
                    <a:gd name="T6" fmla="*/ 8 w 19"/>
                    <a:gd name="T7" fmla="*/ 23 h 43"/>
                    <a:gd name="T8" fmla="*/ 0 w 19"/>
                    <a:gd name="T9" fmla="*/ 43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43"/>
                    <a:gd name="T17" fmla="*/ 19 w 19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43">
                      <a:moveTo>
                        <a:pt x="0" y="43"/>
                      </a:moveTo>
                      <a:cubicBezTo>
                        <a:pt x="3" y="40"/>
                        <a:pt x="5" y="32"/>
                        <a:pt x="8" y="23"/>
                      </a:cubicBezTo>
                      <a:cubicBezTo>
                        <a:pt x="11" y="14"/>
                        <a:pt x="14" y="3"/>
                        <a:pt x="19" y="0"/>
                      </a:cubicBezTo>
                      <a:cubicBezTo>
                        <a:pt x="14" y="3"/>
                        <a:pt x="11" y="14"/>
                        <a:pt x="8" y="23"/>
                      </a:cubicBezTo>
                      <a:cubicBezTo>
                        <a:pt x="4" y="32"/>
                        <a:pt x="3" y="40"/>
                        <a:pt x="0" y="43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25" name="Freeform 319"/>
                <p:cNvSpPr>
                  <a:spLocks/>
                </p:cNvSpPr>
                <p:nvPr/>
              </p:nvSpPr>
              <p:spPr bwMode="auto">
                <a:xfrm>
                  <a:off x="3055" y="1016"/>
                  <a:ext cx="77" cy="123"/>
                </a:xfrm>
                <a:custGeom>
                  <a:avLst/>
                  <a:gdLst>
                    <a:gd name="T0" fmla="*/ 31 w 31"/>
                    <a:gd name="T1" fmla="*/ 1 h 46"/>
                    <a:gd name="T2" fmla="*/ 16 w 31"/>
                    <a:gd name="T3" fmla="*/ 25 h 46"/>
                    <a:gd name="T4" fmla="*/ 6 w 31"/>
                    <a:gd name="T5" fmla="*/ 46 h 46"/>
                    <a:gd name="T6" fmla="*/ 0 w 31"/>
                    <a:gd name="T7" fmla="*/ 46 h 46"/>
                    <a:gd name="T8" fmla="*/ 10 w 31"/>
                    <a:gd name="T9" fmla="*/ 25 h 46"/>
                    <a:gd name="T10" fmla="*/ 25 w 31"/>
                    <a:gd name="T11" fmla="*/ 1 h 46"/>
                    <a:gd name="T12" fmla="*/ 31 w 31"/>
                    <a:gd name="T13" fmla="*/ 1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6"/>
                    <a:gd name="T23" fmla="*/ 31 w 31"/>
                    <a:gd name="T24" fmla="*/ 46 h 4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6">
                      <a:moveTo>
                        <a:pt x="31" y="1"/>
                      </a:moveTo>
                      <a:cubicBezTo>
                        <a:pt x="26" y="1"/>
                        <a:pt x="21" y="14"/>
                        <a:pt x="16" y="25"/>
                      </a:cubicBezTo>
                      <a:cubicBezTo>
                        <a:pt x="12" y="36"/>
                        <a:pt x="10" y="46"/>
                        <a:pt x="6" y="46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4" y="46"/>
                        <a:pt x="6" y="36"/>
                        <a:pt x="10" y="25"/>
                      </a:cubicBezTo>
                      <a:cubicBezTo>
                        <a:pt x="14" y="14"/>
                        <a:pt x="20" y="0"/>
                        <a:pt x="25" y="1"/>
                      </a:cubicBezTo>
                      <a:lnTo>
                        <a:pt x="31" y="1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26" name="Freeform 320"/>
                <p:cNvSpPr>
                  <a:spLocks/>
                </p:cNvSpPr>
                <p:nvPr/>
              </p:nvSpPr>
              <p:spPr bwMode="auto">
                <a:xfrm>
                  <a:off x="3090" y="1019"/>
                  <a:ext cx="77" cy="120"/>
                </a:xfrm>
                <a:custGeom>
                  <a:avLst/>
                  <a:gdLst>
                    <a:gd name="T0" fmla="*/ 31 w 31"/>
                    <a:gd name="T1" fmla="*/ 0 h 45"/>
                    <a:gd name="T2" fmla="*/ 16 w 31"/>
                    <a:gd name="T3" fmla="*/ 24 h 45"/>
                    <a:gd name="T4" fmla="*/ 6 w 31"/>
                    <a:gd name="T5" fmla="*/ 45 h 45"/>
                    <a:gd name="T6" fmla="*/ 0 w 31"/>
                    <a:gd name="T7" fmla="*/ 45 h 45"/>
                    <a:gd name="T8" fmla="*/ 10 w 31"/>
                    <a:gd name="T9" fmla="*/ 24 h 45"/>
                    <a:gd name="T10" fmla="*/ 25 w 31"/>
                    <a:gd name="T11" fmla="*/ 0 h 45"/>
                    <a:gd name="T12" fmla="*/ 31 w 31"/>
                    <a:gd name="T13" fmla="*/ 0 h 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5"/>
                    <a:gd name="T23" fmla="*/ 31 w 31"/>
                    <a:gd name="T24" fmla="*/ 45 h 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5">
                      <a:moveTo>
                        <a:pt x="31" y="0"/>
                      </a:moveTo>
                      <a:cubicBezTo>
                        <a:pt x="26" y="0"/>
                        <a:pt x="20" y="13"/>
                        <a:pt x="16" y="24"/>
                      </a:cubicBezTo>
                      <a:cubicBezTo>
                        <a:pt x="12" y="36"/>
                        <a:pt x="10" y="45"/>
                        <a:pt x="6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4" y="45"/>
                        <a:pt x="6" y="35"/>
                        <a:pt x="10" y="24"/>
                      </a:cubicBezTo>
                      <a:cubicBezTo>
                        <a:pt x="14" y="13"/>
                        <a:pt x="19" y="0"/>
                        <a:pt x="25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27" name="Freeform 321"/>
                <p:cNvSpPr>
                  <a:spLocks/>
                </p:cNvSpPr>
                <p:nvPr/>
              </p:nvSpPr>
              <p:spPr bwMode="auto">
                <a:xfrm>
                  <a:off x="3062" y="1021"/>
                  <a:ext cx="50" cy="112"/>
                </a:xfrm>
                <a:custGeom>
                  <a:avLst/>
                  <a:gdLst>
                    <a:gd name="T0" fmla="*/ 0 w 20"/>
                    <a:gd name="T1" fmla="*/ 42 h 42"/>
                    <a:gd name="T2" fmla="*/ 9 w 20"/>
                    <a:gd name="T3" fmla="*/ 23 h 42"/>
                    <a:gd name="T4" fmla="*/ 20 w 20"/>
                    <a:gd name="T5" fmla="*/ 0 h 42"/>
                    <a:gd name="T6" fmla="*/ 8 w 20"/>
                    <a:gd name="T7" fmla="*/ 23 h 42"/>
                    <a:gd name="T8" fmla="*/ 0 w 20"/>
                    <a:gd name="T9" fmla="*/ 42 h 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42"/>
                    <a:gd name="T17" fmla="*/ 20 w 20"/>
                    <a:gd name="T18" fmla="*/ 42 h 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42">
                      <a:moveTo>
                        <a:pt x="0" y="42"/>
                      </a:moveTo>
                      <a:cubicBezTo>
                        <a:pt x="3" y="39"/>
                        <a:pt x="5" y="31"/>
                        <a:pt x="9" y="23"/>
                      </a:cubicBezTo>
                      <a:cubicBezTo>
                        <a:pt x="12" y="14"/>
                        <a:pt x="16" y="3"/>
                        <a:pt x="20" y="0"/>
                      </a:cubicBezTo>
                      <a:cubicBezTo>
                        <a:pt x="16" y="3"/>
                        <a:pt x="12" y="14"/>
                        <a:pt x="8" y="23"/>
                      </a:cubicBezTo>
                      <a:cubicBezTo>
                        <a:pt x="5" y="31"/>
                        <a:pt x="3" y="39"/>
                        <a:pt x="0" y="42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28" name="Freeform 322"/>
                <p:cNvSpPr>
                  <a:spLocks/>
                </p:cNvSpPr>
                <p:nvPr/>
              </p:nvSpPr>
              <p:spPr bwMode="auto">
                <a:xfrm>
                  <a:off x="3097" y="1021"/>
                  <a:ext cx="50" cy="115"/>
                </a:xfrm>
                <a:custGeom>
                  <a:avLst/>
                  <a:gdLst>
                    <a:gd name="T0" fmla="*/ 0 w 20"/>
                    <a:gd name="T1" fmla="*/ 43 h 43"/>
                    <a:gd name="T2" fmla="*/ 8 w 20"/>
                    <a:gd name="T3" fmla="*/ 23 h 43"/>
                    <a:gd name="T4" fmla="*/ 20 w 20"/>
                    <a:gd name="T5" fmla="*/ 0 h 43"/>
                    <a:gd name="T6" fmla="*/ 8 w 20"/>
                    <a:gd name="T7" fmla="*/ 23 h 43"/>
                    <a:gd name="T8" fmla="*/ 0 w 20"/>
                    <a:gd name="T9" fmla="*/ 43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43"/>
                    <a:gd name="T17" fmla="*/ 20 w 20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43">
                      <a:moveTo>
                        <a:pt x="0" y="43"/>
                      </a:moveTo>
                      <a:cubicBezTo>
                        <a:pt x="3" y="40"/>
                        <a:pt x="5" y="32"/>
                        <a:pt x="8" y="23"/>
                      </a:cubicBezTo>
                      <a:cubicBezTo>
                        <a:pt x="12" y="14"/>
                        <a:pt x="15" y="4"/>
                        <a:pt x="20" y="0"/>
                      </a:cubicBezTo>
                      <a:cubicBezTo>
                        <a:pt x="15" y="4"/>
                        <a:pt x="11" y="14"/>
                        <a:pt x="8" y="23"/>
                      </a:cubicBezTo>
                      <a:cubicBezTo>
                        <a:pt x="4" y="32"/>
                        <a:pt x="3" y="40"/>
                        <a:pt x="0" y="43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29" name="Freeform 323"/>
                <p:cNvSpPr>
                  <a:spLocks/>
                </p:cNvSpPr>
                <p:nvPr/>
              </p:nvSpPr>
              <p:spPr bwMode="auto">
                <a:xfrm>
                  <a:off x="2922" y="1091"/>
                  <a:ext cx="23" cy="40"/>
                </a:xfrm>
                <a:custGeom>
                  <a:avLst/>
                  <a:gdLst>
                    <a:gd name="T0" fmla="*/ 0 w 9"/>
                    <a:gd name="T1" fmla="*/ 0 h 15"/>
                    <a:gd name="T2" fmla="*/ 9 w 9"/>
                    <a:gd name="T3" fmla="*/ 15 h 15"/>
                    <a:gd name="T4" fmla="*/ 5 w 9"/>
                    <a:gd name="T5" fmla="*/ 9 h 15"/>
                    <a:gd name="T6" fmla="*/ 0 w 9"/>
                    <a:gd name="T7" fmla="*/ 0 h 1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"/>
                    <a:gd name="T13" fmla="*/ 0 h 15"/>
                    <a:gd name="T14" fmla="*/ 9 w 9"/>
                    <a:gd name="T15" fmla="*/ 15 h 1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" h="15">
                      <a:moveTo>
                        <a:pt x="0" y="0"/>
                      </a:moveTo>
                      <a:cubicBezTo>
                        <a:pt x="1" y="2"/>
                        <a:pt x="6" y="13"/>
                        <a:pt x="9" y="15"/>
                      </a:cubicBezTo>
                      <a:cubicBezTo>
                        <a:pt x="8" y="13"/>
                        <a:pt x="5" y="9"/>
                        <a:pt x="5" y="9"/>
                      </a:cubicBezTo>
                      <a:cubicBezTo>
                        <a:pt x="4" y="8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30" name="Freeform 324"/>
                <p:cNvSpPr>
                  <a:spLocks/>
                </p:cNvSpPr>
                <p:nvPr/>
              </p:nvSpPr>
              <p:spPr bwMode="auto">
                <a:xfrm>
                  <a:off x="1360" y="1107"/>
                  <a:ext cx="40" cy="138"/>
                </a:xfrm>
                <a:custGeom>
                  <a:avLst/>
                  <a:gdLst>
                    <a:gd name="T0" fmla="*/ 16 w 16"/>
                    <a:gd name="T1" fmla="*/ 0 h 52"/>
                    <a:gd name="T2" fmla="*/ 10 w 16"/>
                    <a:gd name="T3" fmla="*/ 27 h 52"/>
                    <a:gd name="T4" fmla="*/ 6 w 16"/>
                    <a:gd name="T5" fmla="*/ 50 h 52"/>
                    <a:gd name="T6" fmla="*/ 0 w 16"/>
                    <a:gd name="T7" fmla="*/ 52 h 52"/>
                    <a:gd name="T8" fmla="*/ 4 w 16"/>
                    <a:gd name="T9" fmla="*/ 29 h 52"/>
                    <a:gd name="T10" fmla="*/ 10 w 16"/>
                    <a:gd name="T11" fmla="*/ 1 h 52"/>
                    <a:gd name="T12" fmla="*/ 16 w 16"/>
                    <a:gd name="T13" fmla="*/ 0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6"/>
                    <a:gd name="T22" fmla="*/ 0 h 52"/>
                    <a:gd name="T23" fmla="*/ 16 w 16"/>
                    <a:gd name="T24" fmla="*/ 52 h 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6" h="52">
                      <a:moveTo>
                        <a:pt x="16" y="0"/>
                      </a:moveTo>
                      <a:cubicBezTo>
                        <a:pt x="11" y="1"/>
                        <a:pt x="10" y="16"/>
                        <a:pt x="10" y="27"/>
                      </a:cubicBezTo>
                      <a:cubicBezTo>
                        <a:pt x="9" y="39"/>
                        <a:pt x="10" y="49"/>
                        <a:pt x="6" y="50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4" y="51"/>
                        <a:pt x="3" y="41"/>
                        <a:pt x="4" y="29"/>
                      </a:cubicBezTo>
                      <a:cubicBezTo>
                        <a:pt x="4" y="17"/>
                        <a:pt x="4" y="3"/>
                        <a:pt x="10" y="1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31" name="Freeform 325"/>
                <p:cNvSpPr>
                  <a:spLocks/>
                </p:cNvSpPr>
                <p:nvPr/>
              </p:nvSpPr>
              <p:spPr bwMode="auto">
                <a:xfrm>
                  <a:off x="1392" y="1101"/>
                  <a:ext cx="43" cy="134"/>
                </a:xfrm>
                <a:custGeom>
                  <a:avLst/>
                  <a:gdLst>
                    <a:gd name="T0" fmla="*/ 17 w 17"/>
                    <a:gd name="T1" fmla="*/ 0 h 50"/>
                    <a:gd name="T2" fmla="*/ 10 w 17"/>
                    <a:gd name="T3" fmla="*/ 26 h 50"/>
                    <a:gd name="T4" fmla="*/ 6 w 17"/>
                    <a:gd name="T5" fmla="*/ 49 h 50"/>
                    <a:gd name="T6" fmla="*/ 0 w 17"/>
                    <a:gd name="T7" fmla="*/ 50 h 50"/>
                    <a:gd name="T8" fmla="*/ 4 w 17"/>
                    <a:gd name="T9" fmla="*/ 27 h 50"/>
                    <a:gd name="T10" fmla="*/ 11 w 17"/>
                    <a:gd name="T11" fmla="*/ 0 h 50"/>
                    <a:gd name="T12" fmla="*/ 17 w 17"/>
                    <a:gd name="T13" fmla="*/ 0 h 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"/>
                    <a:gd name="T22" fmla="*/ 0 h 50"/>
                    <a:gd name="T23" fmla="*/ 17 w 17"/>
                    <a:gd name="T24" fmla="*/ 50 h 5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" h="50">
                      <a:moveTo>
                        <a:pt x="17" y="0"/>
                      </a:moveTo>
                      <a:cubicBezTo>
                        <a:pt x="12" y="1"/>
                        <a:pt x="11" y="14"/>
                        <a:pt x="10" y="26"/>
                      </a:cubicBezTo>
                      <a:cubicBezTo>
                        <a:pt x="9" y="38"/>
                        <a:pt x="10" y="48"/>
                        <a:pt x="6" y="49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4" y="49"/>
                        <a:pt x="3" y="39"/>
                        <a:pt x="4" y="27"/>
                      </a:cubicBezTo>
                      <a:cubicBezTo>
                        <a:pt x="5" y="16"/>
                        <a:pt x="6" y="2"/>
                        <a:pt x="11" y="0"/>
                      </a:cubicBez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32" name="Freeform 326"/>
                <p:cNvSpPr>
                  <a:spLocks/>
                </p:cNvSpPr>
                <p:nvPr/>
              </p:nvSpPr>
              <p:spPr bwMode="auto">
                <a:xfrm>
                  <a:off x="1367" y="1115"/>
                  <a:ext cx="15" cy="125"/>
                </a:xfrm>
                <a:custGeom>
                  <a:avLst/>
                  <a:gdLst>
                    <a:gd name="T0" fmla="*/ 0 w 6"/>
                    <a:gd name="T1" fmla="*/ 47 h 47"/>
                    <a:gd name="T2" fmla="*/ 2 w 6"/>
                    <a:gd name="T3" fmla="*/ 26 h 47"/>
                    <a:gd name="T4" fmla="*/ 6 w 6"/>
                    <a:gd name="T5" fmla="*/ 0 h 47"/>
                    <a:gd name="T6" fmla="*/ 1 w 6"/>
                    <a:gd name="T7" fmla="*/ 26 h 47"/>
                    <a:gd name="T8" fmla="*/ 0 w 6"/>
                    <a:gd name="T9" fmla="*/ 47 h 4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"/>
                    <a:gd name="T16" fmla="*/ 0 h 47"/>
                    <a:gd name="T17" fmla="*/ 6 w 6"/>
                    <a:gd name="T18" fmla="*/ 47 h 4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" h="47">
                      <a:moveTo>
                        <a:pt x="0" y="47"/>
                      </a:moveTo>
                      <a:cubicBezTo>
                        <a:pt x="1" y="43"/>
                        <a:pt x="1" y="35"/>
                        <a:pt x="2" y="26"/>
                      </a:cubicBezTo>
                      <a:cubicBezTo>
                        <a:pt x="3" y="16"/>
                        <a:pt x="3" y="5"/>
                        <a:pt x="6" y="0"/>
                      </a:cubicBezTo>
                      <a:cubicBezTo>
                        <a:pt x="3" y="5"/>
                        <a:pt x="2" y="16"/>
                        <a:pt x="1" y="26"/>
                      </a:cubicBezTo>
                      <a:cubicBezTo>
                        <a:pt x="1" y="35"/>
                        <a:pt x="1" y="43"/>
                        <a:pt x="0" y="47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33" name="Freeform 327"/>
                <p:cNvSpPr>
                  <a:spLocks/>
                </p:cNvSpPr>
                <p:nvPr/>
              </p:nvSpPr>
              <p:spPr bwMode="auto">
                <a:xfrm>
                  <a:off x="1400" y="1107"/>
                  <a:ext cx="15" cy="122"/>
                </a:xfrm>
                <a:custGeom>
                  <a:avLst/>
                  <a:gdLst>
                    <a:gd name="T0" fmla="*/ 0 w 6"/>
                    <a:gd name="T1" fmla="*/ 46 h 46"/>
                    <a:gd name="T2" fmla="*/ 2 w 6"/>
                    <a:gd name="T3" fmla="*/ 25 h 46"/>
                    <a:gd name="T4" fmla="*/ 6 w 6"/>
                    <a:gd name="T5" fmla="*/ 0 h 46"/>
                    <a:gd name="T6" fmla="*/ 2 w 6"/>
                    <a:gd name="T7" fmla="*/ 25 h 46"/>
                    <a:gd name="T8" fmla="*/ 0 w 6"/>
                    <a:gd name="T9" fmla="*/ 46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"/>
                    <a:gd name="T16" fmla="*/ 0 h 46"/>
                    <a:gd name="T17" fmla="*/ 6 w 6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" h="46">
                      <a:moveTo>
                        <a:pt x="0" y="46"/>
                      </a:moveTo>
                      <a:cubicBezTo>
                        <a:pt x="1" y="43"/>
                        <a:pt x="2" y="34"/>
                        <a:pt x="2" y="25"/>
                      </a:cubicBezTo>
                      <a:cubicBezTo>
                        <a:pt x="3" y="16"/>
                        <a:pt x="3" y="5"/>
                        <a:pt x="6" y="0"/>
                      </a:cubicBezTo>
                      <a:cubicBezTo>
                        <a:pt x="3" y="5"/>
                        <a:pt x="2" y="16"/>
                        <a:pt x="2" y="25"/>
                      </a:cubicBezTo>
                      <a:cubicBezTo>
                        <a:pt x="1" y="35"/>
                        <a:pt x="1" y="43"/>
                        <a:pt x="0" y="4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34" name="Freeform 328"/>
                <p:cNvSpPr>
                  <a:spLocks/>
                </p:cNvSpPr>
                <p:nvPr/>
              </p:nvSpPr>
              <p:spPr bwMode="auto">
                <a:xfrm>
                  <a:off x="1455" y="1091"/>
                  <a:ext cx="67" cy="130"/>
                </a:xfrm>
                <a:custGeom>
                  <a:avLst/>
                  <a:gdLst>
                    <a:gd name="T0" fmla="*/ 27 w 27"/>
                    <a:gd name="T1" fmla="*/ 0 h 49"/>
                    <a:gd name="T2" fmla="*/ 15 w 27"/>
                    <a:gd name="T3" fmla="*/ 26 h 49"/>
                    <a:gd name="T4" fmla="*/ 7 w 27"/>
                    <a:gd name="T5" fmla="*/ 48 h 49"/>
                    <a:gd name="T6" fmla="*/ 0 w 27"/>
                    <a:gd name="T7" fmla="*/ 49 h 49"/>
                    <a:gd name="T8" fmla="*/ 9 w 27"/>
                    <a:gd name="T9" fmla="*/ 27 h 49"/>
                    <a:gd name="T10" fmla="*/ 21 w 27"/>
                    <a:gd name="T11" fmla="*/ 1 h 49"/>
                    <a:gd name="T12" fmla="*/ 27 w 27"/>
                    <a:gd name="T13" fmla="*/ 0 h 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7"/>
                    <a:gd name="T22" fmla="*/ 0 h 49"/>
                    <a:gd name="T23" fmla="*/ 27 w 27"/>
                    <a:gd name="T24" fmla="*/ 49 h 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7" h="49">
                      <a:moveTo>
                        <a:pt x="27" y="0"/>
                      </a:moveTo>
                      <a:cubicBezTo>
                        <a:pt x="22" y="1"/>
                        <a:pt x="18" y="15"/>
                        <a:pt x="15" y="26"/>
                      </a:cubicBezTo>
                      <a:cubicBezTo>
                        <a:pt x="12" y="38"/>
                        <a:pt x="11" y="48"/>
                        <a:pt x="7" y="48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5" y="48"/>
                        <a:pt x="5" y="38"/>
                        <a:pt x="9" y="27"/>
                      </a:cubicBezTo>
                      <a:cubicBezTo>
                        <a:pt x="12" y="16"/>
                        <a:pt x="15" y="1"/>
                        <a:pt x="21" y="1"/>
                      </a:cubicBez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35" name="Freeform 329"/>
                <p:cNvSpPr>
                  <a:spLocks/>
                </p:cNvSpPr>
                <p:nvPr/>
              </p:nvSpPr>
              <p:spPr bwMode="auto">
                <a:xfrm>
                  <a:off x="1490" y="1093"/>
                  <a:ext cx="67" cy="126"/>
                </a:xfrm>
                <a:custGeom>
                  <a:avLst/>
                  <a:gdLst>
                    <a:gd name="T0" fmla="*/ 27 w 27"/>
                    <a:gd name="T1" fmla="*/ 0 h 47"/>
                    <a:gd name="T2" fmla="*/ 15 w 27"/>
                    <a:gd name="T3" fmla="*/ 25 h 47"/>
                    <a:gd name="T4" fmla="*/ 6 w 27"/>
                    <a:gd name="T5" fmla="*/ 46 h 47"/>
                    <a:gd name="T6" fmla="*/ 0 w 27"/>
                    <a:gd name="T7" fmla="*/ 47 h 47"/>
                    <a:gd name="T8" fmla="*/ 8 w 27"/>
                    <a:gd name="T9" fmla="*/ 25 h 47"/>
                    <a:gd name="T10" fmla="*/ 21 w 27"/>
                    <a:gd name="T11" fmla="*/ 0 h 47"/>
                    <a:gd name="T12" fmla="*/ 27 w 27"/>
                    <a:gd name="T13" fmla="*/ 0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7"/>
                    <a:gd name="T22" fmla="*/ 0 h 47"/>
                    <a:gd name="T23" fmla="*/ 27 w 27"/>
                    <a:gd name="T24" fmla="*/ 47 h 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7" h="47">
                      <a:moveTo>
                        <a:pt x="27" y="0"/>
                      </a:moveTo>
                      <a:cubicBezTo>
                        <a:pt x="21" y="0"/>
                        <a:pt x="18" y="14"/>
                        <a:pt x="15" y="25"/>
                      </a:cubicBezTo>
                      <a:cubicBezTo>
                        <a:pt x="11" y="36"/>
                        <a:pt x="11" y="46"/>
                        <a:pt x="6" y="46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4" y="47"/>
                        <a:pt x="5" y="37"/>
                        <a:pt x="8" y="25"/>
                      </a:cubicBezTo>
                      <a:cubicBezTo>
                        <a:pt x="12" y="14"/>
                        <a:pt x="16" y="0"/>
                        <a:pt x="21" y="0"/>
                      </a:cubicBez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36" name="Freeform 330"/>
                <p:cNvSpPr>
                  <a:spLocks/>
                </p:cNvSpPr>
                <p:nvPr/>
              </p:nvSpPr>
              <p:spPr bwMode="auto">
                <a:xfrm>
                  <a:off x="1465" y="1099"/>
                  <a:ext cx="37" cy="117"/>
                </a:xfrm>
                <a:custGeom>
                  <a:avLst/>
                  <a:gdLst>
                    <a:gd name="T0" fmla="*/ 0 w 15"/>
                    <a:gd name="T1" fmla="*/ 44 h 44"/>
                    <a:gd name="T2" fmla="*/ 6 w 15"/>
                    <a:gd name="T3" fmla="*/ 24 h 44"/>
                    <a:gd name="T4" fmla="*/ 15 w 15"/>
                    <a:gd name="T5" fmla="*/ 0 h 44"/>
                    <a:gd name="T6" fmla="*/ 6 w 15"/>
                    <a:gd name="T7" fmla="*/ 24 h 44"/>
                    <a:gd name="T8" fmla="*/ 0 w 15"/>
                    <a:gd name="T9" fmla="*/ 44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"/>
                    <a:gd name="T16" fmla="*/ 0 h 44"/>
                    <a:gd name="T17" fmla="*/ 15 w 15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" h="44">
                      <a:moveTo>
                        <a:pt x="0" y="44"/>
                      </a:moveTo>
                      <a:cubicBezTo>
                        <a:pt x="2" y="41"/>
                        <a:pt x="4" y="33"/>
                        <a:pt x="6" y="24"/>
                      </a:cubicBezTo>
                      <a:cubicBezTo>
                        <a:pt x="9" y="15"/>
                        <a:pt x="11" y="4"/>
                        <a:pt x="15" y="0"/>
                      </a:cubicBezTo>
                      <a:cubicBezTo>
                        <a:pt x="11" y="4"/>
                        <a:pt x="8" y="15"/>
                        <a:pt x="6" y="24"/>
                      </a:cubicBezTo>
                      <a:cubicBezTo>
                        <a:pt x="3" y="33"/>
                        <a:pt x="2" y="41"/>
                        <a:pt x="0" y="44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37" name="Freeform 331"/>
                <p:cNvSpPr>
                  <a:spLocks/>
                </p:cNvSpPr>
                <p:nvPr/>
              </p:nvSpPr>
              <p:spPr bwMode="auto">
                <a:xfrm>
                  <a:off x="1497" y="1096"/>
                  <a:ext cx="40" cy="117"/>
                </a:xfrm>
                <a:custGeom>
                  <a:avLst/>
                  <a:gdLst>
                    <a:gd name="T0" fmla="*/ 0 w 16"/>
                    <a:gd name="T1" fmla="*/ 44 h 44"/>
                    <a:gd name="T2" fmla="*/ 7 w 16"/>
                    <a:gd name="T3" fmla="*/ 24 h 44"/>
                    <a:gd name="T4" fmla="*/ 16 w 16"/>
                    <a:gd name="T5" fmla="*/ 0 h 44"/>
                    <a:gd name="T6" fmla="*/ 6 w 16"/>
                    <a:gd name="T7" fmla="*/ 24 h 44"/>
                    <a:gd name="T8" fmla="*/ 0 w 16"/>
                    <a:gd name="T9" fmla="*/ 44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44"/>
                    <a:gd name="T17" fmla="*/ 16 w 16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44">
                      <a:moveTo>
                        <a:pt x="0" y="44"/>
                      </a:moveTo>
                      <a:cubicBezTo>
                        <a:pt x="3" y="41"/>
                        <a:pt x="4" y="33"/>
                        <a:pt x="7" y="24"/>
                      </a:cubicBezTo>
                      <a:cubicBezTo>
                        <a:pt x="10" y="15"/>
                        <a:pt x="12" y="4"/>
                        <a:pt x="16" y="0"/>
                      </a:cubicBezTo>
                      <a:cubicBezTo>
                        <a:pt x="12" y="4"/>
                        <a:pt x="9" y="15"/>
                        <a:pt x="6" y="24"/>
                      </a:cubicBezTo>
                      <a:cubicBezTo>
                        <a:pt x="4" y="33"/>
                        <a:pt x="3" y="41"/>
                        <a:pt x="0" y="44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38" name="Freeform 332"/>
                <p:cNvSpPr>
                  <a:spLocks/>
                </p:cNvSpPr>
                <p:nvPr/>
              </p:nvSpPr>
              <p:spPr bwMode="auto">
                <a:xfrm>
                  <a:off x="1437" y="1176"/>
                  <a:ext cx="23" cy="40"/>
                </a:xfrm>
                <a:custGeom>
                  <a:avLst/>
                  <a:gdLst>
                    <a:gd name="T0" fmla="*/ 0 w 9"/>
                    <a:gd name="T1" fmla="*/ 0 h 15"/>
                    <a:gd name="T2" fmla="*/ 9 w 9"/>
                    <a:gd name="T3" fmla="*/ 15 h 15"/>
                    <a:gd name="T4" fmla="*/ 5 w 9"/>
                    <a:gd name="T5" fmla="*/ 9 h 15"/>
                    <a:gd name="T6" fmla="*/ 0 w 9"/>
                    <a:gd name="T7" fmla="*/ 0 h 1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"/>
                    <a:gd name="T13" fmla="*/ 0 h 15"/>
                    <a:gd name="T14" fmla="*/ 9 w 9"/>
                    <a:gd name="T15" fmla="*/ 15 h 1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" h="15">
                      <a:moveTo>
                        <a:pt x="0" y="0"/>
                      </a:moveTo>
                      <a:cubicBezTo>
                        <a:pt x="1" y="2"/>
                        <a:pt x="7" y="13"/>
                        <a:pt x="9" y="15"/>
                      </a:cubicBezTo>
                      <a:cubicBezTo>
                        <a:pt x="8" y="13"/>
                        <a:pt x="6" y="10"/>
                        <a:pt x="5" y="9"/>
                      </a:cubicBezTo>
                      <a:cubicBezTo>
                        <a:pt x="5" y="8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39" name="Freeform 333"/>
                <p:cNvSpPr>
                  <a:spLocks/>
                </p:cNvSpPr>
                <p:nvPr/>
              </p:nvSpPr>
              <p:spPr bwMode="auto">
                <a:xfrm>
                  <a:off x="1557" y="1099"/>
                  <a:ext cx="85" cy="122"/>
                </a:xfrm>
                <a:custGeom>
                  <a:avLst/>
                  <a:gdLst>
                    <a:gd name="T0" fmla="*/ 34 w 34"/>
                    <a:gd name="T1" fmla="*/ 2 h 46"/>
                    <a:gd name="T2" fmla="*/ 19 w 34"/>
                    <a:gd name="T3" fmla="*/ 25 h 46"/>
                    <a:gd name="T4" fmla="*/ 7 w 34"/>
                    <a:gd name="T5" fmla="*/ 45 h 46"/>
                    <a:gd name="T6" fmla="*/ 0 w 34"/>
                    <a:gd name="T7" fmla="*/ 44 h 46"/>
                    <a:gd name="T8" fmla="*/ 12 w 34"/>
                    <a:gd name="T9" fmla="*/ 24 h 46"/>
                    <a:gd name="T10" fmla="*/ 29 w 34"/>
                    <a:gd name="T11" fmla="*/ 1 h 46"/>
                    <a:gd name="T12" fmla="*/ 34 w 34"/>
                    <a:gd name="T13" fmla="*/ 2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4"/>
                    <a:gd name="T22" fmla="*/ 0 h 46"/>
                    <a:gd name="T23" fmla="*/ 34 w 34"/>
                    <a:gd name="T24" fmla="*/ 46 h 4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4" h="46">
                      <a:moveTo>
                        <a:pt x="34" y="2"/>
                      </a:moveTo>
                      <a:cubicBezTo>
                        <a:pt x="29" y="1"/>
                        <a:pt x="24" y="15"/>
                        <a:pt x="19" y="25"/>
                      </a:cubicBezTo>
                      <a:cubicBezTo>
                        <a:pt x="13" y="36"/>
                        <a:pt x="11" y="46"/>
                        <a:pt x="7" y="45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4" y="45"/>
                        <a:pt x="7" y="35"/>
                        <a:pt x="12" y="24"/>
                      </a:cubicBezTo>
                      <a:cubicBezTo>
                        <a:pt x="18" y="14"/>
                        <a:pt x="23" y="0"/>
                        <a:pt x="29" y="1"/>
                      </a:cubicBezTo>
                      <a:lnTo>
                        <a:pt x="34" y="2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40" name="Freeform 334"/>
                <p:cNvSpPr>
                  <a:spLocks/>
                </p:cNvSpPr>
                <p:nvPr/>
              </p:nvSpPr>
              <p:spPr bwMode="auto">
                <a:xfrm>
                  <a:off x="1592" y="1107"/>
                  <a:ext cx="85" cy="117"/>
                </a:xfrm>
                <a:custGeom>
                  <a:avLst/>
                  <a:gdLst>
                    <a:gd name="T0" fmla="*/ 34 w 34"/>
                    <a:gd name="T1" fmla="*/ 3 h 44"/>
                    <a:gd name="T2" fmla="*/ 18 w 34"/>
                    <a:gd name="T3" fmla="*/ 24 h 44"/>
                    <a:gd name="T4" fmla="*/ 6 w 34"/>
                    <a:gd name="T5" fmla="*/ 44 h 44"/>
                    <a:gd name="T6" fmla="*/ 0 w 34"/>
                    <a:gd name="T7" fmla="*/ 43 h 44"/>
                    <a:gd name="T8" fmla="*/ 12 w 34"/>
                    <a:gd name="T9" fmla="*/ 23 h 44"/>
                    <a:gd name="T10" fmla="*/ 28 w 34"/>
                    <a:gd name="T11" fmla="*/ 1 h 44"/>
                    <a:gd name="T12" fmla="*/ 34 w 34"/>
                    <a:gd name="T13" fmla="*/ 3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4"/>
                    <a:gd name="T22" fmla="*/ 0 h 44"/>
                    <a:gd name="T23" fmla="*/ 34 w 34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4" h="44">
                      <a:moveTo>
                        <a:pt x="34" y="3"/>
                      </a:moveTo>
                      <a:cubicBezTo>
                        <a:pt x="28" y="2"/>
                        <a:pt x="24" y="14"/>
                        <a:pt x="18" y="24"/>
                      </a:cubicBezTo>
                      <a:cubicBezTo>
                        <a:pt x="13" y="35"/>
                        <a:pt x="10" y="44"/>
                        <a:pt x="6" y="44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4" y="44"/>
                        <a:pt x="7" y="34"/>
                        <a:pt x="12" y="23"/>
                      </a:cubicBezTo>
                      <a:cubicBezTo>
                        <a:pt x="17" y="13"/>
                        <a:pt x="22" y="0"/>
                        <a:pt x="28" y="1"/>
                      </a:cubicBezTo>
                      <a:lnTo>
                        <a:pt x="34" y="3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41" name="Freeform 335"/>
                <p:cNvSpPr>
                  <a:spLocks/>
                </p:cNvSpPr>
                <p:nvPr/>
              </p:nvSpPr>
              <p:spPr bwMode="auto">
                <a:xfrm>
                  <a:off x="1567" y="1107"/>
                  <a:ext cx="58" cy="106"/>
                </a:xfrm>
                <a:custGeom>
                  <a:avLst/>
                  <a:gdLst>
                    <a:gd name="T0" fmla="*/ 0 w 23"/>
                    <a:gd name="T1" fmla="*/ 40 h 40"/>
                    <a:gd name="T2" fmla="*/ 10 w 23"/>
                    <a:gd name="T3" fmla="*/ 22 h 40"/>
                    <a:gd name="T4" fmla="*/ 23 w 23"/>
                    <a:gd name="T5" fmla="*/ 0 h 40"/>
                    <a:gd name="T6" fmla="*/ 9 w 23"/>
                    <a:gd name="T7" fmla="*/ 22 h 40"/>
                    <a:gd name="T8" fmla="*/ 0 w 23"/>
                    <a:gd name="T9" fmla="*/ 40 h 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0"/>
                    <a:gd name="T17" fmla="*/ 23 w 23"/>
                    <a:gd name="T18" fmla="*/ 40 h 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0">
                      <a:moveTo>
                        <a:pt x="0" y="40"/>
                      </a:moveTo>
                      <a:cubicBezTo>
                        <a:pt x="3" y="38"/>
                        <a:pt x="6" y="30"/>
                        <a:pt x="10" y="22"/>
                      </a:cubicBezTo>
                      <a:cubicBezTo>
                        <a:pt x="14" y="13"/>
                        <a:pt x="19" y="3"/>
                        <a:pt x="23" y="0"/>
                      </a:cubicBezTo>
                      <a:cubicBezTo>
                        <a:pt x="19" y="3"/>
                        <a:pt x="14" y="13"/>
                        <a:pt x="9" y="22"/>
                      </a:cubicBezTo>
                      <a:cubicBezTo>
                        <a:pt x="5" y="30"/>
                        <a:pt x="3" y="38"/>
                        <a:pt x="0" y="4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42" name="Freeform 336"/>
                <p:cNvSpPr>
                  <a:spLocks/>
                </p:cNvSpPr>
                <p:nvPr/>
              </p:nvSpPr>
              <p:spPr bwMode="auto">
                <a:xfrm>
                  <a:off x="1600" y="1112"/>
                  <a:ext cx="60" cy="107"/>
                </a:xfrm>
                <a:custGeom>
                  <a:avLst/>
                  <a:gdLst>
                    <a:gd name="T0" fmla="*/ 0 w 24"/>
                    <a:gd name="T1" fmla="*/ 40 h 40"/>
                    <a:gd name="T2" fmla="*/ 11 w 24"/>
                    <a:gd name="T3" fmla="*/ 21 h 40"/>
                    <a:gd name="T4" fmla="*/ 24 w 24"/>
                    <a:gd name="T5" fmla="*/ 0 h 40"/>
                    <a:gd name="T6" fmla="*/ 10 w 24"/>
                    <a:gd name="T7" fmla="*/ 21 h 40"/>
                    <a:gd name="T8" fmla="*/ 0 w 24"/>
                    <a:gd name="T9" fmla="*/ 40 h 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40"/>
                    <a:gd name="T17" fmla="*/ 24 w 24"/>
                    <a:gd name="T18" fmla="*/ 40 h 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40">
                      <a:moveTo>
                        <a:pt x="0" y="40"/>
                      </a:moveTo>
                      <a:cubicBezTo>
                        <a:pt x="3" y="37"/>
                        <a:pt x="7" y="30"/>
                        <a:pt x="11" y="21"/>
                      </a:cubicBezTo>
                      <a:cubicBezTo>
                        <a:pt x="15" y="13"/>
                        <a:pt x="19" y="3"/>
                        <a:pt x="24" y="0"/>
                      </a:cubicBezTo>
                      <a:cubicBezTo>
                        <a:pt x="19" y="3"/>
                        <a:pt x="14" y="13"/>
                        <a:pt x="10" y="21"/>
                      </a:cubicBezTo>
                      <a:cubicBezTo>
                        <a:pt x="6" y="30"/>
                        <a:pt x="3" y="37"/>
                        <a:pt x="0" y="4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43" name="Freeform 337"/>
                <p:cNvSpPr>
                  <a:spLocks/>
                </p:cNvSpPr>
                <p:nvPr/>
              </p:nvSpPr>
              <p:spPr bwMode="auto">
                <a:xfrm>
                  <a:off x="1652" y="1133"/>
                  <a:ext cx="110" cy="107"/>
                </a:xfrm>
                <a:custGeom>
                  <a:avLst/>
                  <a:gdLst>
                    <a:gd name="T0" fmla="*/ 44 w 44"/>
                    <a:gd name="T1" fmla="*/ 4 h 40"/>
                    <a:gd name="T2" fmla="*/ 23 w 44"/>
                    <a:gd name="T3" fmla="*/ 22 h 40"/>
                    <a:gd name="T4" fmla="*/ 6 w 44"/>
                    <a:gd name="T5" fmla="*/ 39 h 40"/>
                    <a:gd name="T6" fmla="*/ 0 w 44"/>
                    <a:gd name="T7" fmla="*/ 37 h 40"/>
                    <a:gd name="T8" fmla="*/ 17 w 44"/>
                    <a:gd name="T9" fmla="*/ 20 h 40"/>
                    <a:gd name="T10" fmla="*/ 38 w 44"/>
                    <a:gd name="T11" fmla="*/ 2 h 40"/>
                    <a:gd name="T12" fmla="*/ 44 w 44"/>
                    <a:gd name="T13" fmla="*/ 4 h 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40"/>
                    <a:gd name="T23" fmla="*/ 44 w 44"/>
                    <a:gd name="T24" fmla="*/ 40 h 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40">
                      <a:moveTo>
                        <a:pt x="44" y="4"/>
                      </a:moveTo>
                      <a:cubicBezTo>
                        <a:pt x="39" y="2"/>
                        <a:pt x="30" y="13"/>
                        <a:pt x="23" y="22"/>
                      </a:cubicBezTo>
                      <a:cubicBezTo>
                        <a:pt x="15" y="31"/>
                        <a:pt x="10" y="40"/>
                        <a:pt x="6" y="39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4" y="38"/>
                        <a:pt x="9" y="29"/>
                        <a:pt x="17" y="20"/>
                      </a:cubicBezTo>
                      <a:cubicBezTo>
                        <a:pt x="24" y="11"/>
                        <a:pt x="33" y="0"/>
                        <a:pt x="38" y="2"/>
                      </a:cubicBezTo>
                      <a:lnTo>
                        <a:pt x="44" y="4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44" name="Freeform 338"/>
                <p:cNvSpPr>
                  <a:spLocks/>
                </p:cNvSpPr>
                <p:nvPr/>
              </p:nvSpPr>
              <p:spPr bwMode="auto">
                <a:xfrm>
                  <a:off x="1685" y="1144"/>
                  <a:ext cx="110" cy="109"/>
                </a:xfrm>
                <a:custGeom>
                  <a:avLst/>
                  <a:gdLst>
                    <a:gd name="T0" fmla="*/ 44 w 44"/>
                    <a:gd name="T1" fmla="*/ 4 h 41"/>
                    <a:gd name="T2" fmla="*/ 23 w 44"/>
                    <a:gd name="T3" fmla="*/ 23 h 41"/>
                    <a:gd name="T4" fmla="*/ 6 w 44"/>
                    <a:gd name="T5" fmla="*/ 39 h 41"/>
                    <a:gd name="T6" fmla="*/ 0 w 44"/>
                    <a:gd name="T7" fmla="*/ 37 h 41"/>
                    <a:gd name="T8" fmla="*/ 17 w 44"/>
                    <a:gd name="T9" fmla="*/ 21 h 41"/>
                    <a:gd name="T10" fmla="*/ 38 w 44"/>
                    <a:gd name="T11" fmla="*/ 2 h 41"/>
                    <a:gd name="T12" fmla="*/ 44 w 44"/>
                    <a:gd name="T13" fmla="*/ 4 h 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41"/>
                    <a:gd name="T23" fmla="*/ 44 w 44"/>
                    <a:gd name="T24" fmla="*/ 41 h 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41">
                      <a:moveTo>
                        <a:pt x="44" y="4"/>
                      </a:moveTo>
                      <a:cubicBezTo>
                        <a:pt x="39" y="2"/>
                        <a:pt x="30" y="14"/>
                        <a:pt x="23" y="23"/>
                      </a:cubicBezTo>
                      <a:cubicBezTo>
                        <a:pt x="15" y="32"/>
                        <a:pt x="10" y="41"/>
                        <a:pt x="6" y="39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4" y="39"/>
                        <a:pt x="9" y="30"/>
                        <a:pt x="17" y="21"/>
                      </a:cubicBezTo>
                      <a:cubicBezTo>
                        <a:pt x="24" y="11"/>
                        <a:pt x="33" y="0"/>
                        <a:pt x="38" y="2"/>
                      </a:cubicBezTo>
                      <a:lnTo>
                        <a:pt x="44" y="4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45" name="Freeform 339"/>
                <p:cNvSpPr>
                  <a:spLocks/>
                </p:cNvSpPr>
                <p:nvPr/>
              </p:nvSpPr>
              <p:spPr bwMode="auto">
                <a:xfrm>
                  <a:off x="1662" y="1139"/>
                  <a:ext cx="80" cy="93"/>
                </a:xfrm>
                <a:custGeom>
                  <a:avLst/>
                  <a:gdLst>
                    <a:gd name="T0" fmla="*/ 0 w 32"/>
                    <a:gd name="T1" fmla="*/ 35 h 35"/>
                    <a:gd name="T2" fmla="*/ 14 w 32"/>
                    <a:gd name="T3" fmla="*/ 19 h 35"/>
                    <a:gd name="T4" fmla="*/ 32 w 32"/>
                    <a:gd name="T5" fmla="*/ 0 h 35"/>
                    <a:gd name="T6" fmla="*/ 13 w 32"/>
                    <a:gd name="T7" fmla="*/ 18 h 35"/>
                    <a:gd name="T8" fmla="*/ 0 w 32"/>
                    <a:gd name="T9" fmla="*/ 35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"/>
                    <a:gd name="T16" fmla="*/ 0 h 35"/>
                    <a:gd name="T17" fmla="*/ 32 w 32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" h="35">
                      <a:moveTo>
                        <a:pt x="0" y="35"/>
                      </a:moveTo>
                      <a:cubicBezTo>
                        <a:pt x="4" y="33"/>
                        <a:pt x="8" y="26"/>
                        <a:pt x="14" y="19"/>
                      </a:cubicBezTo>
                      <a:cubicBezTo>
                        <a:pt x="20" y="11"/>
                        <a:pt x="26" y="2"/>
                        <a:pt x="32" y="0"/>
                      </a:cubicBezTo>
                      <a:cubicBezTo>
                        <a:pt x="26" y="2"/>
                        <a:pt x="19" y="11"/>
                        <a:pt x="13" y="18"/>
                      </a:cubicBezTo>
                      <a:cubicBezTo>
                        <a:pt x="8" y="26"/>
                        <a:pt x="4" y="33"/>
                        <a:pt x="0" y="35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46" name="Freeform 340"/>
                <p:cNvSpPr>
                  <a:spLocks/>
                </p:cNvSpPr>
                <p:nvPr/>
              </p:nvSpPr>
              <p:spPr bwMode="auto">
                <a:xfrm>
                  <a:off x="1695" y="1152"/>
                  <a:ext cx="80" cy="91"/>
                </a:xfrm>
                <a:custGeom>
                  <a:avLst/>
                  <a:gdLst>
                    <a:gd name="T0" fmla="*/ 0 w 32"/>
                    <a:gd name="T1" fmla="*/ 34 h 34"/>
                    <a:gd name="T2" fmla="*/ 14 w 32"/>
                    <a:gd name="T3" fmla="*/ 18 h 34"/>
                    <a:gd name="T4" fmla="*/ 32 w 32"/>
                    <a:gd name="T5" fmla="*/ 0 h 34"/>
                    <a:gd name="T6" fmla="*/ 13 w 32"/>
                    <a:gd name="T7" fmla="*/ 18 h 34"/>
                    <a:gd name="T8" fmla="*/ 0 w 32"/>
                    <a:gd name="T9" fmla="*/ 34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"/>
                    <a:gd name="T16" fmla="*/ 0 h 34"/>
                    <a:gd name="T17" fmla="*/ 32 w 32"/>
                    <a:gd name="T18" fmla="*/ 34 h 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" h="34">
                      <a:moveTo>
                        <a:pt x="0" y="34"/>
                      </a:moveTo>
                      <a:cubicBezTo>
                        <a:pt x="3" y="32"/>
                        <a:pt x="8" y="25"/>
                        <a:pt x="14" y="18"/>
                      </a:cubicBezTo>
                      <a:cubicBezTo>
                        <a:pt x="20" y="11"/>
                        <a:pt x="26" y="2"/>
                        <a:pt x="32" y="0"/>
                      </a:cubicBezTo>
                      <a:cubicBezTo>
                        <a:pt x="26" y="2"/>
                        <a:pt x="19" y="10"/>
                        <a:pt x="13" y="18"/>
                      </a:cubicBezTo>
                      <a:cubicBezTo>
                        <a:pt x="8" y="25"/>
                        <a:pt x="3" y="32"/>
                        <a:pt x="0" y="34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47" name="Freeform 341"/>
                <p:cNvSpPr>
                  <a:spLocks/>
                </p:cNvSpPr>
                <p:nvPr/>
              </p:nvSpPr>
              <p:spPr bwMode="auto">
                <a:xfrm>
                  <a:off x="1650" y="1184"/>
                  <a:ext cx="7" cy="45"/>
                </a:xfrm>
                <a:custGeom>
                  <a:avLst/>
                  <a:gdLst>
                    <a:gd name="T0" fmla="*/ 0 w 3"/>
                    <a:gd name="T1" fmla="*/ 0 h 17"/>
                    <a:gd name="T2" fmla="*/ 3 w 3"/>
                    <a:gd name="T3" fmla="*/ 17 h 17"/>
                    <a:gd name="T4" fmla="*/ 1 w 3"/>
                    <a:gd name="T5" fmla="*/ 10 h 17"/>
                    <a:gd name="T6" fmla="*/ 0 w 3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"/>
                    <a:gd name="T13" fmla="*/ 0 h 17"/>
                    <a:gd name="T14" fmla="*/ 3 w 3"/>
                    <a:gd name="T15" fmla="*/ 17 h 1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" h="17">
                      <a:moveTo>
                        <a:pt x="0" y="0"/>
                      </a:moveTo>
                      <a:cubicBezTo>
                        <a:pt x="0" y="2"/>
                        <a:pt x="1" y="14"/>
                        <a:pt x="3" y="17"/>
                      </a:cubicBezTo>
                      <a:cubicBezTo>
                        <a:pt x="3" y="15"/>
                        <a:pt x="2" y="11"/>
                        <a:pt x="1" y="10"/>
                      </a:cubicBezTo>
                      <a:cubicBezTo>
                        <a:pt x="1" y="9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48" name="Freeform 342"/>
                <p:cNvSpPr>
                  <a:spLocks/>
                </p:cNvSpPr>
                <p:nvPr/>
              </p:nvSpPr>
              <p:spPr bwMode="auto">
                <a:xfrm>
                  <a:off x="1547" y="1171"/>
                  <a:ext cx="18" cy="42"/>
                </a:xfrm>
                <a:custGeom>
                  <a:avLst/>
                  <a:gdLst>
                    <a:gd name="T0" fmla="*/ 0 w 7"/>
                    <a:gd name="T1" fmla="*/ 0 h 16"/>
                    <a:gd name="T2" fmla="*/ 7 w 7"/>
                    <a:gd name="T3" fmla="*/ 16 h 16"/>
                    <a:gd name="T4" fmla="*/ 4 w 7"/>
                    <a:gd name="T5" fmla="*/ 9 h 16"/>
                    <a:gd name="T6" fmla="*/ 0 w 7"/>
                    <a:gd name="T7" fmla="*/ 0 h 1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"/>
                    <a:gd name="T13" fmla="*/ 0 h 16"/>
                    <a:gd name="T14" fmla="*/ 7 w 7"/>
                    <a:gd name="T15" fmla="*/ 16 h 1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" h="16">
                      <a:moveTo>
                        <a:pt x="0" y="0"/>
                      </a:moveTo>
                      <a:cubicBezTo>
                        <a:pt x="1" y="2"/>
                        <a:pt x="5" y="13"/>
                        <a:pt x="7" y="16"/>
                      </a:cubicBezTo>
                      <a:cubicBezTo>
                        <a:pt x="6" y="14"/>
                        <a:pt x="4" y="10"/>
                        <a:pt x="4" y="9"/>
                      </a:cubicBezTo>
                      <a:cubicBezTo>
                        <a:pt x="4" y="8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49" name="Freeform 343"/>
                <p:cNvSpPr>
                  <a:spLocks/>
                </p:cNvSpPr>
                <p:nvPr/>
              </p:nvSpPr>
              <p:spPr bwMode="auto">
                <a:xfrm>
                  <a:off x="1145" y="1189"/>
                  <a:ext cx="47" cy="144"/>
                </a:xfrm>
                <a:custGeom>
                  <a:avLst/>
                  <a:gdLst>
                    <a:gd name="T0" fmla="*/ 11 w 19"/>
                    <a:gd name="T1" fmla="*/ 0 h 54"/>
                    <a:gd name="T2" fmla="*/ 13 w 19"/>
                    <a:gd name="T3" fmla="*/ 28 h 54"/>
                    <a:gd name="T4" fmla="*/ 16 w 19"/>
                    <a:gd name="T5" fmla="*/ 51 h 54"/>
                    <a:gd name="T6" fmla="*/ 10 w 19"/>
                    <a:gd name="T7" fmla="*/ 54 h 54"/>
                    <a:gd name="T8" fmla="*/ 7 w 19"/>
                    <a:gd name="T9" fmla="*/ 31 h 54"/>
                    <a:gd name="T10" fmla="*/ 5 w 19"/>
                    <a:gd name="T11" fmla="*/ 2 h 54"/>
                    <a:gd name="T12" fmla="*/ 11 w 19"/>
                    <a:gd name="T13" fmla="*/ 0 h 5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"/>
                    <a:gd name="T22" fmla="*/ 0 h 54"/>
                    <a:gd name="T23" fmla="*/ 19 w 19"/>
                    <a:gd name="T24" fmla="*/ 54 h 5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" h="54">
                      <a:moveTo>
                        <a:pt x="11" y="0"/>
                      </a:moveTo>
                      <a:cubicBezTo>
                        <a:pt x="6" y="3"/>
                        <a:pt x="10" y="16"/>
                        <a:pt x="13" y="28"/>
                      </a:cubicBezTo>
                      <a:cubicBezTo>
                        <a:pt x="15" y="39"/>
                        <a:pt x="19" y="49"/>
                        <a:pt x="16" y="51"/>
                      </a:cubicBezTo>
                      <a:cubicBezTo>
                        <a:pt x="10" y="54"/>
                        <a:pt x="10" y="54"/>
                        <a:pt x="10" y="54"/>
                      </a:cubicBezTo>
                      <a:cubicBezTo>
                        <a:pt x="14" y="52"/>
                        <a:pt x="10" y="43"/>
                        <a:pt x="7" y="31"/>
                      </a:cubicBezTo>
                      <a:cubicBezTo>
                        <a:pt x="5" y="20"/>
                        <a:pt x="0" y="5"/>
                        <a:pt x="5" y="2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50" name="Freeform 344"/>
                <p:cNvSpPr>
                  <a:spLocks/>
                </p:cNvSpPr>
                <p:nvPr/>
              </p:nvSpPr>
              <p:spPr bwMode="auto">
                <a:xfrm>
                  <a:off x="1177" y="1171"/>
                  <a:ext cx="45" cy="144"/>
                </a:xfrm>
                <a:custGeom>
                  <a:avLst/>
                  <a:gdLst>
                    <a:gd name="T0" fmla="*/ 11 w 18"/>
                    <a:gd name="T1" fmla="*/ 0 h 54"/>
                    <a:gd name="T2" fmla="*/ 11 w 18"/>
                    <a:gd name="T3" fmla="*/ 27 h 54"/>
                    <a:gd name="T4" fmla="*/ 14 w 18"/>
                    <a:gd name="T5" fmla="*/ 50 h 54"/>
                    <a:gd name="T6" fmla="*/ 9 w 18"/>
                    <a:gd name="T7" fmla="*/ 54 h 54"/>
                    <a:gd name="T8" fmla="*/ 6 w 18"/>
                    <a:gd name="T9" fmla="*/ 31 h 54"/>
                    <a:gd name="T10" fmla="*/ 5 w 18"/>
                    <a:gd name="T11" fmla="*/ 3 h 54"/>
                    <a:gd name="T12" fmla="*/ 11 w 18"/>
                    <a:gd name="T13" fmla="*/ 0 h 5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"/>
                    <a:gd name="T22" fmla="*/ 0 h 54"/>
                    <a:gd name="T23" fmla="*/ 18 w 18"/>
                    <a:gd name="T24" fmla="*/ 54 h 5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" h="54">
                      <a:moveTo>
                        <a:pt x="11" y="0"/>
                      </a:moveTo>
                      <a:cubicBezTo>
                        <a:pt x="6" y="3"/>
                        <a:pt x="9" y="16"/>
                        <a:pt x="11" y="27"/>
                      </a:cubicBezTo>
                      <a:cubicBezTo>
                        <a:pt x="14" y="39"/>
                        <a:pt x="18" y="48"/>
                        <a:pt x="14" y="50"/>
                      </a:cubicBezTo>
                      <a:cubicBezTo>
                        <a:pt x="9" y="54"/>
                        <a:pt x="9" y="54"/>
                        <a:pt x="9" y="54"/>
                      </a:cubicBezTo>
                      <a:cubicBezTo>
                        <a:pt x="13" y="52"/>
                        <a:pt x="9" y="42"/>
                        <a:pt x="6" y="31"/>
                      </a:cubicBezTo>
                      <a:cubicBezTo>
                        <a:pt x="3" y="19"/>
                        <a:pt x="0" y="6"/>
                        <a:pt x="5" y="3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51" name="Freeform 345"/>
                <p:cNvSpPr>
                  <a:spLocks/>
                </p:cNvSpPr>
                <p:nvPr/>
              </p:nvSpPr>
              <p:spPr bwMode="auto">
                <a:xfrm>
                  <a:off x="1152" y="1203"/>
                  <a:ext cx="25" cy="122"/>
                </a:xfrm>
                <a:custGeom>
                  <a:avLst/>
                  <a:gdLst>
                    <a:gd name="T0" fmla="*/ 10 w 10"/>
                    <a:gd name="T1" fmla="*/ 46 h 46"/>
                    <a:gd name="T2" fmla="*/ 6 w 10"/>
                    <a:gd name="T3" fmla="*/ 25 h 46"/>
                    <a:gd name="T4" fmla="*/ 2 w 10"/>
                    <a:gd name="T5" fmla="*/ 0 h 46"/>
                    <a:gd name="T6" fmla="*/ 5 w 10"/>
                    <a:gd name="T7" fmla="*/ 26 h 46"/>
                    <a:gd name="T8" fmla="*/ 10 w 10"/>
                    <a:gd name="T9" fmla="*/ 46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"/>
                    <a:gd name="T16" fmla="*/ 0 h 46"/>
                    <a:gd name="T17" fmla="*/ 10 w 10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" h="46">
                      <a:moveTo>
                        <a:pt x="10" y="46"/>
                      </a:moveTo>
                      <a:cubicBezTo>
                        <a:pt x="10" y="42"/>
                        <a:pt x="8" y="34"/>
                        <a:pt x="6" y="25"/>
                      </a:cubicBezTo>
                      <a:cubicBezTo>
                        <a:pt x="4" y="16"/>
                        <a:pt x="0" y="5"/>
                        <a:pt x="2" y="0"/>
                      </a:cubicBezTo>
                      <a:cubicBezTo>
                        <a:pt x="0" y="5"/>
                        <a:pt x="3" y="16"/>
                        <a:pt x="5" y="26"/>
                      </a:cubicBezTo>
                      <a:cubicBezTo>
                        <a:pt x="7" y="35"/>
                        <a:pt x="10" y="42"/>
                        <a:pt x="10" y="4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52" name="Freeform 346"/>
                <p:cNvSpPr>
                  <a:spLocks/>
                </p:cNvSpPr>
                <p:nvPr/>
              </p:nvSpPr>
              <p:spPr bwMode="auto">
                <a:xfrm>
                  <a:off x="1182" y="1184"/>
                  <a:ext cx="25" cy="123"/>
                </a:xfrm>
                <a:custGeom>
                  <a:avLst/>
                  <a:gdLst>
                    <a:gd name="T0" fmla="*/ 9 w 10"/>
                    <a:gd name="T1" fmla="*/ 46 h 46"/>
                    <a:gd name="T2" fmla="*/ 5 w 10"/>
                    <a:gd name="T3" fmla="*/ 25 h 46"/>
                    <a:gd name="T4" fmla="*/ 2 w 10"/>
                    <a:gd name="T5" fmla="*/ 0 h 46"/>
                    <a:gd name="T6" fmla="*/ 5 w 10"/>
                    <a:gd name="T7" fmla="*/ 25 h 46"/>
                    <a:gd name="T8" fmla="*/ 9 w 10"/>
                    <a:gd name="T9" fmla="*/ 46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"/>
                    <a:gd name="T16" fmla="*/ 0 h 46"/>
                    <a:gd name="T17" fmla="*/ 10 w 10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" h="46">
                      <a:moveTo>
                        <a:pt x="9" y="46"/>
                      </a:moveTo>
                      <a:cubicBezTo>
                        <a:pt x="10" y="42"/>
                        <a:pt x="7" y="34"/>
                        <a:pt x="5" y="25"/>
                      </a:cubicBezTo>
                      <a:cubicBezTo>
                        <a:pt x="3" y="16"/>
                        <a:pt x="0" y="5"/>
                        <a:pt x="2" y="0"/>
                      </a:cubicBezTo>
                      <a:cubicBezTo>
                        <a:pt x="0" y="5"/>
                        <a:pt x="3" y="16"/>
                        <a:pt x="5" y="25"/>
                      </a:cubicBezTo>
                      <a:cubicBezTo>
                        <a:pt x="7" y="34"/>
                        <a:pt x="10" y="42"/>
                        <a:pt x="9" y="4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53" name="Freeform 347"/>
                <p:cNvSpPr>
                  <a:spLocks/>
                </p:cNvSpPr>
                <p:nvPr/>
              </p:nvSpPr>
              <p:spPr bwMode="auto">
                <a:xfrm>
                  <a:off x="1257" y="1136"/>
                  <a:ext cx="28" cy="141"/>
                </a:xfrm>
                <a:custGeom>
                  <a:avLst/>
                  <a:gdLst>
                    <a:gd name="T0" fmla="*/ 11 w 11"/>
                    <a:gd name="T1" fmla="*/ 0 h 53"/>
                    <a:gd name="T2" fmla="*/ 7 w 11"/>
                    <a:gd name="T3" fmla="*/ 28 h 53"/>
                    <a:gd name="T4" fmla="*/ 7 w 11"/>
                    <a:gd name="T5" fmla="*/ 51 h 53"/>
                    <a:gd name="T6" fmla="*/ 1 w 11"/>
                    <a:gd name="T7" fmla="*/ 53 h 53"/>
                    <a:gd name="T8" fmla="*/ 1 w 11"/>
                    <a:gd name="T9" fmla="*/ 30 h 53"/>
                    <a:gd name="T10" fmla="*/ 6 w 11"/>
                    <a:gd name="T11" fmla="*/ 2 h 53"/>
                    <a:gd name="T12" fmla="*/ 11 w 11"/>
                    <a:gd name="T13" fmla="*/ 0 h 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"/>
                    <a:gd name="T22" fmla="*/ 0 h 53"/>
                    <a:gd name="T23" fmla="*/ 11 w 11"/>
                    <a:gd name="T24" fmla="*/ 53 h 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" h="53">
                      <a:moveTo>
                        <a:pt x="11" y="0"/>
                      </a:moveTo>
                      <a:cubicBezTo>
                        <a:pt x="6" y="2"/>
                        <a:pt x="7" y="17"/>
                        <a:pt x="7" y="28"/>
                      </a:cubicBezTo>
                      <a:cubicBezTo>
                        <a:pt x="7" y="40"/>
                        <a:pt x="11" y="50"/>
                        <a:pt x="7" y="51"/>
                      </a:cubicBezTo>
                      <a:cubicBezTo>
                        <a:pt x="1" y="53"/>
                        <a:pt x="1" y="53"/>
                        <a:pt x="1" y="53"/>
                      </a:cubicBezTo>
                      <a:cubicBezTo>
                        <a:pt x="5" y="52"/>
                        <a:pt x="1" y="42"/>
                        <a:pt x="1" y="30"/>
                      </a:cubicBezTo>
                      <a:cubicBezTo>
                        <a:pt x="1" y="19"/>
                        <a:pt x="0" y="4"/>
                        <a:pt x="6" y="2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54" name="Freeform 348"/>
                <p:cNvSpPr>
                  <a:spLocks/>
                </p:cNvSpPr>
                <p:nvPr/>
              </p:nvSpPr>
              <p:spPr bwMode="auto">
                <a:xfrm>
                  <a:off x="1287" y="1125"/>
                  <a:ext cx="30" cy="142"/>
                </a:xfrm>
                <a:custGeom>
                  <a:avLst/>
                  <a:gdLst>
                    <a:gd name="T0" fmla="*/ 12 w 12"/>
                    <a:gd name="T1" fmla="*/ 0 h 53"/>
                    <a:gd name="T2" fmla="*/ 8 w 12"/>
                    <a:gd name="T3" fmla="*/ 27 h 53"/>
                    <a:gd name="T4" fmla="*/ 6 w 12"/>
                    <a:gd name="T5" fmla="*/ 51 h 53"/>
                    <a:gd name="T6" fmla="*/ 0 w 12"/>
                    <a:gd name="T7" fmla="*/ 53 h 53"/>
                    <a:gd name="T8" fmla="*/ 2 w 12"/>
                    <a:gd name="T9" fmla="*/ 30 h 53"/>
                    <a:gd name="T10" fmla="*/ 7 w 12"/>
                    <a:gd name="T11" fmla="*/ 2 h 53"/>
                    <a:gd name="T12" fmla="*/ 12 w 12"/>
                    <a:gd name="T13" fmla="*/ 0 h 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"/>
                    <a:gd name="T22" fmla="*/ 0 h 53"/>
                    <a:gd name="T23" fmla="*/ 12 w 12"/>
                    <a:gd name="T24" fmla="*/ 53 h 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" h="53">
                      <a:moveTo>
                        <a:pt x="12" y="0"/>
                      </a:moveTo>
                      <a:cubicBezTo>
                        <a:pt x="7" y="2"/>
                        <a:pt x="8" y="16"/>
                        <a:pt x="8" y="27"/>
                      </a:cubicBezTo>
                      <a:cubicBezTo>
                        <a:pt x="8" y="39"/>
                        <a:pt x="10" y="49"/>
                        <a:pt x="6" y="51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4" y="51"/>
                        <a:pt x="2" y="42"/>
                        <a:pt x="2" y="30"/>
                      </a:cubicBezTo>
                      <a:cubicBezTo>
                        <a:pt x="2" y="18"/>
                        <a:pt x="1" y="4"/>
                        <a:pt x="7" y="2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55" name="Freeform 349"/>
                <p:cNvSpPr>
                  <a:spLocks/>
                </p:cNvSpPr>
                <p:nvPr/>
              </p:nvSpPr>
              <p:spPr bwMode="auto">
                <a:xfrm>
                  <a:off x="1262" y="1149"/>
                  <a:ext cx="5" cy="123"/>
                </a:xfrm>
                <a:custGeom>
                  <a:avLst/>
                  <a:gdLst>
                    <a:gd name="T0" fmla="*/ 0 w 2"/>
                    <a:gd name="T1" fmla="*/ 46 h 46"/>
                    <a:gd name="T2" fmla="*/ 1 w 2"/>
                    <a:gd name="T3" fmla="*/ 25 h 46"/>
                    <a:gd name="T4" fmla="*/ 2 w 2"/>
                    <a:gd name="T5" fmla="*/ 0 h 46"/>
                    <a:gd name="T6" fmla="*/ 0 w 2"/>
                    <a:gd name="T7" fmla="*/ 25 h 46"/>
                    <a:gd name="T8" fmla="*/ 0 w 2"/>
                    <a:gd name="T9" fmla="*/ 46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"/>
                    <a:gd name="T16" fmla="*/ 0 h 46"/>
                    <a:gd name="T17" fmla="*/ 2 w 2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" h="46">
                      <a:moveTo>
                        <a:pt x="0" y="46"/>
                      </a:moveTo>
                      <a:cubicBezTo>
                        <a:pt x="2" y="43"/>
                        <a:pt x="1" y="34"/>
                        <a:pt x="1" y="25"/>
                      </a:cubicBezTo>
                      <a:cubicBezTo>
                        <a:pt x="1" y="16"/>
                        <a:pt x="0" y="5"/>
                        <a:pt x="2" y="0"/>
                      </a:cubicBezTo>
                      <a:cubicBezTo>
                        <a:pt x="0" y="5"/>
                        <a:pt x="0" y="16"/>
                        <a:pt x="0" y="25"/>
                      </a:cubicBezTo>
                      <a:cubicBezTo>
                        <a:pt x="0" y="35"/>
                        <a:pt x="2" y="43"/>
                        <a:pt x="0" y="4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56" name="Freeform 350"/>
                <p:cNvSpPr>
                  <a:spLocks/>
                </p:cNvSpPr>
                <p:nvPr/>
              </p:nvSpPr>
              <p:spPr bwMode="auto">
                <a:xfrm>
                  <a:off x="1292" y="1136"/>
                  <a:ext cx="8" cy="125"/>
                </a:xfrm>
                <a:custGeom>
                  <a:avLst/>
                  <a:gdLst>
                    <a:gd name="T0" fmla="*/ 1 w 3"/>
                    <a:gd name="T1" fmla="*/ 47 h 47"/>
                    <a:gd name="T2" fmla="*/ 2 w 3"/>
                    <a:gd name="T3" fmla="*/ 25 h 47"/>
                    <a:gd name="T4" fmla="*/ 3 w 3"/>
                    <a:gd name="T5" fmla="*/ 0 h 47"/>
                    <a:gd name="T6" fmla="*/ 1 w 3"/>
                    <a:gd name="T7" fmla="*/ 25 h 47"/>
                    <a:gd name="T8" fmla="*/ 1 w 3"/>
                    <a:gd name="T9" fmla="*/ 47 h 4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"/>
                    <a:gd name="T16" fmla="*/ 0 h 47"/>
                    <a:gd name="T17" fmla="*/ 3 w 3"/>
                    <a:gd name="T18" fmla="*/ 47 h 4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" h="47">
                      <a:moveTo>
                        <a:pt x="1" y="47"/>
                      </a:moveTo>
                      <a:cubicBezTo>
                        <a:pt x="2" y="43"/>
                        <a:pt x="2" y="34"/>
                        <a:pt x="2" y="25"/>
                      </a:cubicBezTo>
                      <a:cubicBezTo>
                        <a:pt x="1" y="16"/>
                        <a:pt x="0" y="5"/>
                        <a:pt x="3" y="0"/>
                      </a:cubicBezTo>
                      <a:cubicBezTo>
                        <a:pt x="0" y="5"/>
                        <a:pt x="1" y="16"/>
                        <a:pt x="1" y="25"/>
                      </a:cubicBezTo>
                      <a:cubicBezTo>
                        <a:pt x="1" y="35"/>
                        <a:pt x="2" y="43"/>
                        <a:pt x="1" y="47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57" name="Freeform 351"/>
                <p:cNvSpPr>
                  <a:spLocks/>
                </p:cNvSpPr>
                <p:nvPr/>
              </p:nvSpPr>
              <p:spPr bwMode="auto">
                <a:xfrm>
                  <a:off x="1227" y="1243"/>
                  <a:ext cx="33" cy="29"/>
                </a:xfrm>
                <a:custGeom>
                  <a:avLst/>
                  <a:gdLst>
                    <a:gd name="T0" fmla="*/ 0 w 13"/>
                    <a:gd name="T1" fmla="*/ 0 h 11"/>
                    <a:gd name="T2" fmla="*/ 13 w 13"/>
                    <a:gd name="T3" fmla="*/ 11 h 11"/>
                    <a:gd name="T4" fmla="*/ 7 w 13"/>
                    <a:gd name="T5" fmla="*/ 7 h 11"/>
                    <a:gd name="T6" fmla="*/ 0 w 13"/>
                    <a:gd name="T7" fmla="*/ 0 h 1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"/>
                    <a:gd name="T13" fmla="*/ 0 h 11"/>
                    <a:gd name="T14" fmla="*/ 13 w 13"/>
                    <a:gd name="T15" fmla="*/ 11 h 1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" h="11">
                      <a:moveTo>
                        <a:pt x="0" y="0"/>
                      </a:moveTo>
                      <a:cubicBezTo>
                        <a:pt x="1" y="2"/>
                        <a:pt x="10" y="10"/>
                        <a:pt x="13" y="11"/>
                      </a:cubicBezTo>
                      <a:cubicBezTo>
                        <a:pt x="12" y="10"/>
                        <a:pt x="8" y="8"/>
                        <a:pt x="7" y="7"/>
                      </a:cubicBezTo>
                      <a:cubicBezTo>
                        <a:pt x="7" y="6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58" name="Freeform 352"/>
                <p:cNvSpPr>
                  <a:spLocks/>
                </p:cNvSpPr>
                <p:nvPr/>
              </p:nvSpPr>
              <p:spPr bwMode="auto">
                <a:xfrm>
                  <a:off x="1330" y="1203"/>
                  <a:ext cx="27" cy="34"/>
                </a:xfrm>
                <a:custGeom>
                  <a:avLst/>
                  <a:gdLst>
                    <a:gd name="T0" fmla="*/ 0 w 11"/>
                    <a:gd name="T1" fmla="*/ 0 h 13"/>
                    <a:gd name="T2" fmla="*/ 11 w 11"/>
                    <a:gd name="T3" fmla="*/ 13 h 13"/>
                    <a:gd name="T4" fmla="*/ 7 w 11"/>
                    <a:gd name="T5" fmla="*/ 8 h 13"/>
                    <a:gd name="T6" fmla="*/ 0 w 11"/>
                    <a:gd name="T7" fmla="*/ 0 h 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"/>
                    <a:gd name="T13" fmla="*/ 0 h 13"/>
                    <a:gd name="T14" fmla="*/ 11 w 11"/>
                    <a:gd name="T15" fmla="*/ 13 h 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" h="13">
                      <a:moveTo>
                        <a:pt x="0" y="0"/>
                      </a:moveTo>
                      <a:cubicBezTo>
                        <a:pt x="1" y="2"/>
                        <a:pt x="8" y="12"/>
                        <a:pt x="11" y="13"/>
                      </a:cubicBezTo>
                      <a:cubicBezTo>
                        <a:pt x="10" y="12"/>
                        <a:pt x="7" y="8"/>
                        <a:pt x="7" y="8"/>
                      </a:cubicBezTo>
                      <a:cubicBezTo>
                        <a:pt x="6" y="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59" name="Freeform 353"/>
                <p:cNvSpPr>
                  <a:spLocks/>
                </p:cNvSpPr>
                <p:nvPr/>
              </p:nvSpPr>
              <p:spPr bwMode="auto">
                <a:xfrm>
                  <a:off x="1777" y="1157"/>
                  <a:ext cx="88" cy="120"/>
                </a:xfrm>
                <a:custGeom>
                  <a:avLst/>
                  <a:gdLst>
                    <a:gd name="T0" fmla="*/ 35 w 35"/>
                    <a:gd name="T1" fmla="*/ 1 h 45"/>
                    <a:gd name="T2" fmla="*/ 18 w 35"/>
                    <a:gd name="T3" fmla="*/ 24 h 45"/>
                    <a:gd name="T4" fmla="*/ 6 w 35"/>
                    <a:gd name="T5" fmla="*/ 45 h 45"/>
                    <a:gd name="T6" fmla="*/ 0 w 35"/>
                    <a:gd name="T7" fmla="*/ 43 h 45"/>
                    <a:gd name="T8" fmla="*/ 12 w 35"/>
                    <a:gd name="T9" fmla="*/ 23 h 45"/>
                    <a:gd name="T10" fmla="*/ 28 w 35"/>
                    <a:gd name="T11" fmla="*/ 0 h 45"/>
                    <a:gd name="T12" fmla="*/ 35 w 35"/>
                    <a:gd name="T13" fmla="*/ 1 h 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"/>
                    <a:gd name="T22" fmla="*/ 0 h 45"/>
                    <a:gd name="T23" fmla="*/ 35 w 35"/>
                    <a:gd name="T24" fmla="*/ 45 h 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" h="45">
                      <a:moveTo>
                        <a:pt x="35" y="1"/>
                      </a:moveTo>
                      <a:cubicBezTo>
                        <a:pt x="29" y="0"/>
                        <a:pt x="23" y="13"/>
                        <a:pt x="18" y="24"/>
                      </a:cubicBezTo>
                      <a:cubicBezTo>
                        <a:pt x="13" y="35"/>
                        <a:pt x="10" y="45"/>
                        <a:pt x="6" y="45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4" y="44"/>
                        <a:pt x="6" y="34"/>
                        <a:pt x="12" y="23"/>
                      </a:cubicBezTo>
                      <a:cubicBezTo>
                        <a:pt x="16" y="13"/>
                        <a:pt x="23" y="0"/>
                        <a:pt x="28" y="0"/>
                      </a:cubicBezTo>
                      <a:lnTo>
                        <a:pt x="35" y="1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60" name="Freeform 354"/>
                <p:cNvSpPr>
                  <a:spLocks/>
                </p:cNvSpPr>
                <p:nvPr/>
              </p:nvSpPr>
              <p:spPr bwMode="auto">
                <a:xfrm>
                  <a:off x="1810" y="1157"/>
                  <a:ext cx="87" cy="126"/>
                </a:xfrm>
                <a:custGeom>
                  <a:avLst/>
                  <a:gdLst>
                    <a:gd name="T0" fmla="*/ 35 w 35"/>
                    <a:gd name="T1" fmla="*/ 2 h 47"/>
                    <a:gd name="T2" fmla="*/ 18 w 35"/>
                    <a:gd name="T3" fmla="*/ 25 h 47"/>
                    <a:gd name="T4" fmla="*/ 6 w 35"/>
                    <a:gd name="T5" fmla="*/ 47 h 47"/>
                    <a:gd name="T6" fmla="*/ 0 w 35"/>
                    <a:gd name="T7" fmla="*/ 46 h 47"/>
                    <a:gd name="T8" fmla="*/ 12 w 35"/>
                    <a:gd name="T9" fmla="*/ 25 h 47"/>
                    <a:gd name="T10" fmla="*/ 28 w 35"/>
                    <a:gd name="T11" fmla="*/ 1 h 47"/>
                    <a:gd name="T12" fmla="*/ 35 w 35"/>
                    <a:gd name="T13" fmla="*/ 2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5"/>
                    <a:gd name="T22" fmla="*/ 0 h 47"/>
                    <a:gd name="T23" fmla="*/ 35 w 35"/>
                    <a:gd name="T24" fmla="*/ 47 h 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5" h="47">
                      <a:moveTo>
                        <a:pt x="35" y="2"/>
                      </a:moveTo>
                      <a:cubicBezTo>
                        <a:pt x="29" y="1"/>
                        <a:pt x="23" y="15"/>
                        <a:pt x="18" y="25"/>
                      </a:cubicBezTo>
                      <a:cubicBezTo>
                        <a:pt x="13" y="36"/>
                        <a:pt x="10" y="47"/>
                        <a:pt x="6" y="47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4" y="47"/>
                        <a:pt x="7" y="35"/>
                        <a:pt x="12" y="25"/>
                      </a:cubicBezTo>
                      <a:cubicBezTo>
                        <a:pt x="17" y="14"/>
                        <a:pt x="22" y="0"/>
                        <a:pt x="28" y="1"/>
                      </a:cubicBezTo>
                      <a:lnTo>
                        <a:pt x="35" y="2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61" name="Freeform 355"/>
                <p:cNvSpPr>
                  <a:spLocks/>
                </p:cNvSpPr>
                <p:nvPr/>
              </p:nvSpPr>
              <p:spPr bwMode="auto">
                <a:xfrm>
                  <a:off x="1785" y="1160"/>
                  <a:ext cx="57" cy="109"/>
                </a:xfrm>
                <a:custGeom>
                  <a:avLst/>
                  <a:gdLst>
                    <a:gd name="T0" fmla="*/ 0 w 23"/>
                    <a:gd name="T1" fmla="*/ 41 h 41"/>
                    <a:gd name="T2" fmla="*/ 10 w 23"/>
                    <a:gd name="T3" fmla="*/ 22 h 41"/>
                    <a:gd name="T4" fmla="*/ 23 w 23"/>
                    <a:gd name="T5" fmla="*/ 0 h 41"/>
                    <a:gd name="T6" fmla="*/ 9 w 23"/>
                    <a:gd name="T7" fmla="*/ 22 h 41"/>
                    <a:gd name="T8" fmla="*/ 0 w 23"/>
                    <a:gd name="T9" fmla="*/ 41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41"/>
                    <a:gd name="T17" fmla="*/ 23 w 23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41">
                      <a:moveTo>
                        <a:pt x="0" y="41"/>
                      </a:moveTo>
                      <a:cubicBezTo>
                        <a:pt x="3" y="39"/>
                        <a:pt x="6" y="31"/>
                        <a:pt x="10" y="22"/>
                      </a:cubicBezTo>
                      <a:cubicBezTo>
                        <a:pt x="14" y="14"/>
                        <a:pt x="18" y="4"/>
                        <a:pt x="23" y="0"/>
                      </a:cubicBezTo>
                      <a:cubicBezTo>
                        <a:pt x="18" y="4"/>
                        <a:pt x="13" y="14"/>
                        <a:pt x="9" y="22"/>
                      </a:cubicBezTo>
                      <a:cubicBezTo>
                        <a:pt x="6" y="31"/>
                        <a:pt x="3" y="39"/>
                        <a:pt x="0" y="41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62" name="Freeform 356"/>
                <p:cNvSpPr>
                  <a:spLocks/>
                </p:cNvSpPr>
                <p:nvPr/>
              </p:nvSpPr>
              <p:spPr bwMode="auto">
                <a:xfrm>
                  <a:off x="1831" y="1154"/>
                  <a:ext cx="55" cy="110"/>
                </a:xfrm>
                <a:custGeom>
                  <a:avLst/>
                  <a:gdLst>
                    <a:gd name="T0" fmla="*/ 0 w 22"/>
                    <a:gd name="T1" fmla="*/ 41 h 41"/>
                    <a:gd name="T2" fmla="*/ 10 w 22"/>
                    <a:gd name="T3" fmla="*/ 22 h 41"/>
                    <a:gd name="T4" fmla="*/ 22 w 22"/>
                    <a:gd name="T5" fmla="*/ 0 h 41"/>
                    <a:gd name="T6" fmla="*/ 9 w 22"/>
                    <a:gd name="T7" fmla="*/ 22 h 41"/>
                    <a:gd name="T8" fmla="*/ 0 w 22"/>
                    <a:gd name="T9" fmla="*/ 41 h 4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41"/>
                    <a:gd name="T17" fmla="*/ 22 w 22"/>
                    <a:gd name="T18" fmla="*/ 41 h 4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41">
                      <a:moveTo>
                        <a:pt x="0" y="41"/>
                      </a:moveTo>
                      <a:cubicBezTo>
                        <a:pt x="3" y="38"/>
                        <a:pt x="6" y="30"/>
                        <a:pt x="10" y="22"/>
                      </a:cubicBezTo>
                      <a:cubicBezTo>
                        <a:pt x="14" y="13"/>
                        <a:pt x="18" y="3"/>
                        <a:pt x="22" y="0"/>
                      </a:cubicBezTo>
                      <a:cubicBezTo>
                        <a:pt x="18" y="3"/>
                        <a:pt x="13" y="13"/>
                        <a:pt x="9" y="22"/>
                      </a:cubicBezTo>
                      <a:cubicBezTo>
                        <a:pt x="5" y="30"/>
                        <a:pt x="3" y="38"/>
                        <a:pt x="0" y="41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63" name="Freeform 357"/>
                <p:cNvSpPr>
                  <a:spLocks/>
                </p:cNvSpPr>
                <p:nvPr/>
              </p:nvSpPr>
              <p:spPr bwMode="auto">
                <a:xfrm>
                  <a:off x="1767" y="1224"/>
                  <a:ext cx="10" cy="45"/>
                </a:xfrm>
                <a:custGeom>
                  <a:avLst/>
                  <a:gdLst>
                    <a:gd name="T0" fmla="*/ 0 w 4"/>
                    <a:gd name="T1" fmla="*/ 0 h 17"/>
                    <a:gd name="T2" fmla="*/ 4 w 4"/>
                    <a:gd name="T3" fmla="*/ 17 h 17"/>
                    <a:gd name="T4" fmla="*/ 2 w 4"/>
                    <a:gd name="T5" fmla="*/ 10 h 17"/>
                    <a:gd name="T6" fmla="*/ 0 w 4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"/>
                    <a:gd name="T13" fmla="*/ 0 h 17"/>
                    <a:gd name="T14" fmla="*/ 4 w 4"/>
                    <a:gd name="T15" fmla="*/ 17 h 1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" h="17">
                      <a:moveTo>
                        <a:pt x="0" y="0"/>
                      </a:moveTo>
                      <a:cubicBezTo>
                        <a:pt x="0" y="2"/>
                        <a:pt x="2" y="14"/>
                        <a:pt x="4" y="17"/>
                      </a:cubicBezTo>
                      <a:cubicBezTo>
                        <a:pt x="3" y="15"/>
                        <a:pt x="2" y="11"/>
                        <a:pt x="2" y="10"/>
                      </a:cubicBezTo>
                      <a:cubicBezTo>
                        <a:pt x="2" y="9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64" name="Freeform 358"/>
                <p:cNvSpPr>
                  <a:spLocks/>
                </p:cNvSpPr>
                <p:nvPr/>
              </p:nvSpPr>
              <p:spPr bwMode="auto">
                <a:xfrm>
                  <a:off x="1902" y="1163"/>
                  <a:ext cx="73" cy="122"/>
                </a:xfrm>
                <a:custGeom>
                  <a:avLst/>
                  <a:gdLst>
                    <a:gd name="T0" fmla="*/ 29 w 29"/>
                    <a:gd name="T1" fmla="*/ 1 h 46"/>
                    <a:gd name="T2" fmla="*/ 16 w 29"/>
                    <a:gd name="T3" fmla="*/ 25 h 46"/>
                    <a:gd name="T4" fmla="*/ 6 w 29"/>
                    <a:gd name="T5" fmla="*/ 46 h 46"/>
                    <a:gd name="T6" fmla="*/ 0 w 29"/>
                    <a:gd name="T7" fmla="*/ 46 h 46"/>
                    <a:gd name="T8" fmla="*/ 9 w 29"/>
                    <a:gd name="T9" fmla="*/ 25 h 46"/>
                    <a:gd name="T10" fmla="*/ 23 w 29"/>
                    <a:gd name="T11" fmla="*/ 0 h 46"/>
                    <a:gd name="T12" fmla="*/ 29 w 29"/>
                    <a:gd name="T13" fmla="*/ 1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9"/>
                    <a:gd name="T22" fmla="*/ 0 h 46"/>
                    <a:gd name="T23" fmla="*/ 29 w 29"/>
                    <a:gd name="T24" fmla="*/ 46 h 4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9" h="46">
                      <a:moveTo>
                        <a:pt x="29" y="1"/>
                      </a:moveTo>
                      <a:cubicBezTo>
                        <a:pt x="23" y="1"/>
                        <a:pt x="19" y="14"/>
                        <a:pt x="16" y="25"/>
                      </a:cubicBezTo>
                      <a:cubicBezTo>
                        <a:pt x="12" y="36"/>
                        <a:pt x="10" y="46"/>
                        <a:pt x="6" y="46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4" y="46"/>
                        <a:pt x="5" y="36"/>
                        <a:pt x="9" y="25"/>
                      </a:cubicBezTo>
                      <a:cubicBezTo>
                        <a:pt x="13" y="14"/>
                        <a:pt x="18" y="0"/>
                        <a:pt x="23" y="0"/>
                      </a:cubicBezTo>
                      <a:lnTo>
                        <a:pt x="29" y="1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65" name="Freeform 359"/>
                <p:cNvSpPr>
                  <a:spLocks/>
                </p:cNvSpPr>
                <p:nvPr/>
              </p:nvSpPr>
              <p:spPr bwMode="auto">
                <a:xfrm>
                  <a:off x="1937" y="1163"/>
                  <a:ext cx="70" cy="122"/>
                </a:xfrm>
                <a:custGeom>
                  <a:avLst/>
                  <a:gdLst>
                    <a:gd name="T0" fmla="*/ 28 w 28"/>
                    <a:gd name="T1" fmla="*/ 0 h 46"/>
                    <a:gd name="T2" fmla="*/ 15 w 28"/>
                    <a:gd name="T3" fmla="*/ 25 h 46"/>
                    <a:gd name="T4" fmla="*/ 6 w 28"/>
                    <a:gd name="T5" fmla="*/ 46 h 46"/>
                    <a:gd name="T6" fmla="*/ 0 w 28"/>
                    <a:gd name="T7" fmla="*/ 46 h 46"/>
                    <a:gd name="T8" fmla="*/ 9 w 28"/>
                    <a:gd name="T9" fmla="*/ 25 h 46"/>
                    <a:gd name="T10" fmla="*/ 22 w 28"/>
                    <a:gd name="T11" fmla="*/ 1 h 46"/>
                    <a:gd name="T12" fmla="*/ 28 w 28"/>
                    <a:gd name="T13" fmla="*/ 0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8"/>
                    <a:gd name="T22" fmla="*/ 0 h 46"/>
                    <a:gd name="T23" fmla="*/ 28 w 28"/>
                    <a:gd name="T24" fmla="*/ 46 h 4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8" h="46">
                      <a:moveTo>
                        <a:pt x="28" y="0"/>
                      </a:moveTo>
                      <a:cubicBezTo>
                        <a:pt x="22" y="0"/>
                        <a:pt x="19" y="14"/>
                        <a:pt x="15" y="25"/>
                      </a:cubicBezTo>
                      <a:cubicBezTo>
                        <a:pt x="12" y="36"/>
                        <a:pt x="10" y="46"/>
                        <a:pt x="6" y="46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4" y="46"/>
                        <a:pt x="5" y="36"/>
                        <a:pt x="9" y="25"/>
                      </a:cubicBezTo>
                      <a:cubicBezTo>
                        <a:pt x="13" y="14"/>
                        <a:pt x="16" y="1"/>
                        <a:pt x="22" y="1"/>
                      </a:cubicBez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66" name="Freeform 360"/>
                <p:cNvSpPr>
                  <a:spLocks/>
                </p:cNvSpPr>
                <p:nvPr/>
              </p:nvSpPr>
              <p:spPr bwMode="auto">
                <a:xfrm>
                  <a:off x="1910" y="1168"/>
                  <a:ext cx="45" cy="115"/>
                </a:xfrm>
                <a:custGeom>
                  <a:avLst/>
                  <a:gdLst>
                    <a:gd name="T0" fmla="*/ 0 w 18"/>
                    <a:gd name="T1" fmla="*/ 43 h 43"/>
                    <a:gd name="T2" fmla="*/ 8 w 18"/>
                    <a:gd name="T3" fmla="*/ 23 h 43"/>
                    <a:gd name="T4" fmla="*/ 18 w 18"/>
                    <a:gd name="T5" fmla="*/ 0 h 43"/>
                    <a:gd name="T6" fmla="*/ 7 w 18"/>
                    <a:gd name="T7" fmla="*/ 23 h 43"/>
                    <a:gd name="T8" fmla="*/ 0 w 18"/>
                    <a:gd name="T9" fmla="*/ 43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43"/>
                    <a:gd name="T17" fmla="*/ 18 w 18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43">
                      <a:moveTo>
                        <a:pt x="0" y="43"/>
                      </a:moveTo>
                      <a:cubicBezTo>
                        <a:pt x="3" y="40"/>
                        <a:pt x="5" y="32"/>
                        <a:pt x="8" y="23"/>
                      </a:cubicBezTo>
                      <a:cubicBezTo>
                        <a:pt x="11" y="14"/>
                        <a:pt x="14" y="3"/>
                        <a:pt x="18" y="0"/>
                      </a:cubicBezTo>
                      <a:cubicBezTo>
                        <a:pt x="14" y="3"/>
                        <a:pt x="10" y="14"/>
                        <a:pt x="7" y="23"/>
                      </a:cubicBezTo>
                      <a:cubicBezTo>
                        <a:pt x="4" y="32"/>
                        <a:pt x="3" y="40"/>
                        <a:pt x="0" y="43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67" name="Freeform 361"/>
                <p:cNvSpPr>
                  <a:spLocks/>
                </p:cNvSpPr>
                <p:nvPr/>
              </p:nvSpPr>
              <p:spPr bwMode="auto">
                <a:xfrm>
                  <a:off x="1945" y="1165"/>
                  <a:ext cx="45" cy="118"/>
                </a:xfrm>
                <a:custGeom>
                  <a:avLst/>
                  <a:gdLst>
                    <a:gd name="T0" fmla="*/ 0 w 18"/>
                    <a:gd name="T1" fmla="*/ 44 h 44"/>
                    <a:gd name="T2" fmla="*/ 8 w 18"/>
                    <a:gd name="T3" fmla="*/ 24 h 44"/>
                    <a:gd name="T4" fmla="*/ 18 w 18"/>
                    <a:gd name="T5" fmla="*/ 0 h 44"/>
                    <a:gd name="T6" fmla="*/ 7 w 18"/>
                    <a:gd name="T7" fmla="*/ 24 h 44"/>
                    <a:gd name="T8" fmla="*/ 0 w 18"/>
                    <a:gd name="T9" fmla="*/ 44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"/>
                    <a:gd name="T16" fmla="*/ 0 h 44"/>
                    <a:gd name="T17" fmla="*/ 18 w 18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" h="44">
                      <a:moveTo>
                        <a:pt x="0" y="44"/>
                      </a:moveTo>
                      <a:cubicBezTo>
                        <a:pt x="2" y="41"/>
                        <a:pt x="5" y="33"/>
                        <a:pt x="8" y="24"/>
                      </a:cubicBezTo>
                      <a:cubicBezTo>
                        <a:pt x="11" y="15"/>
                        <a:pt x="14" y="4"/>
                        <a:pt x="18" y="0"/>
                      </a:cubicBezTo>
                      <a:cubicBezTo>
                        <a:pt x="14" y="4"/>
                        <a:pt x="10" y="15"/>
                        <a:pt x="7" y="24"/>
                      </a:cubicBezTo>
                      <a:cubicBezTo>
                        <a:pt x="4" y="33"/>
                        <a:pt x="2" y="41"/>
                        <a:pt x="0" y="44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68" name="Freeform 362"/>
                <p:cNvSpPr>
                  <a:spLocks/>
                </p:cNvSpPr>
                <p:nvPr/>
              </p:nvSpPr>
              <p:spPr bwMode="auto">
                <a:xfrm>
                  <a:off x="2025" y="1155"/>
                  <a:ext cx="62" cy="128"/>
                </a:xfrm>
                <a:custGeom>
                  <a:avLst/>
                  <a:gdLst>
                    <a:gd name="T0" fmla="*/ 25 w 25"/>
                    <a:gd name="T1" fmla="*/ 0 h 48"/>
                    <a:gd name="T2" fmla="*/ 14 w 25"/>
                    <a:gd name="T3" fmla="*/ 26 h 48"/>
                    <a:gd name="T4" fmla="*/ 6 w 25"/>
                    <a:gd name="T5" fmla="*/ 48 h 48"/>
                    <a:gd name="T6" fmla="*/ 0 w 25"/>
                    <a:gd name="T7" fmla="*/ 48 h 48"/>
                    <a:gd name="T8" fmla="*/ 8 w 25"/>
                    <a:gd name="T9" fmla="*/ 27 h 48"/>
                    <a:gd name="T10" fmla="*/ 19 w 25"/>
                    <a:gd name="T11" fmla="*/ 0 h 48"/>
                    <a:gd name="T12" fmla="*/ 25 w 25"/>
                    <a:gd name="T13" fmla="*/ 0 h 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"/>
                    <a:gd name="T22" fmla="*/ 0 h 48"/>
                    <a:gd name="T23" fmla="*/ 25 w 25"/>
                    <a:gd name="T24" fmla="*/ 48 h 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" h="48">
                      <a:moveTo>
                        <a:pt x="25" y="0"/>
                      </a:moveTo>
                      <a:cubicBezTo>
                        <a:pt x="19" y="0"/>
                        <a:pt x="17" y="15"/>
                        <a:pt x="14" y="26"/>
                      </a:cubicBezTo>
                      <a:cubicBezTo>
                        <a:pt x="11" y="38"/>
                        <a:pt x="11" y="48"/>
                        <a:pt x="6" y="48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4" y="48"/>
                        <a:pt x="5" y="38"/>
                        <a:pt x="8" y="27"/>
                      </a:cubicBezTo>
                      <a:cubicBezTo>
                        <a:pt x="11" y="15"/>
                        <a:pt x="13" y="1"/>
                        <a:pt x="19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69" name="Freeform 363"/>
                <p:cNvSpPr>
                  <a:spLocks/>
                </p:cNvSpPr>
                <p:nvPr/>
              </p:nvSpPr>
              <p:spPr bwMode="auto">
                <a:xfrm>
                  <a:off x="2060" y="1144"/>
                  <a:ext cx="62" cy="136"/>
                </a:xfrm>
                <a:custGeom>
                  <a:avLst/>
                  <a:gdLst>
                    <a:gd name="T0" fmla="*/ 25 w 25"/>
                    <a:gd name="T1" fmla="*/ 0 h 51"/>
                    <a:gd name="T2" fmla="*/ 14 w 25"/>
                    <a:gd name="T3" fmla="*/ 29 h 51"/>
                    <a:gd name="T4" fmla="*/ 6 w 25"/>
                    <a:gd name="T5" fmla="*/ 51 h 51"/>
                    <a:gd name="T6" fmla="*/ 0 w 25"/>
                    <a:gd name="T7" fmla="*/ 51 h 51"/>
                    <a:gd name="T8" fmla="*/ 8 w 25"/>
                    <a:gd name="T9" fmla="*/ 30 h 51"/>
                    <a:gd name="T10" fmla="*/ 17 w 25"/>
                    <a:gd name="T11" fmla="*/ 1 h 51"/>
                    <a:gd name="T12" fmla="*/ 25 w 25"/>
                    <a:gd name="T13" fmla="*/ 0 h 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"/>
                    <a:gd name="T22" fmla="*/ 0 h 51"/>
                    <a:gd name="T23" fmla="*/ 25 w 25"/>
                    <a:gd name="T24" fmla="*/ 51 h 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" h="51">
                      <a:moveTo>
                        <a:pt x="25" y="0"/>
                      </a:moveTo>
                      <a:cubicBezTo>
                        <a:pt x="19" y="0"/>
                        <a:pt x="17" y="18"/>
                        <a:pt x="14" y="29"/>
                      </a:cubicBezTo>
                      <a:cubicBezTo>
                        <a:pt x="11" y="41"/>
                        <a:pt x="10" y="51"/>
                        <a:pt x="6" y="51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4" y="51"/>
                        <a:pt x="5" y="41"/>
                        <a:pt x="8" y="30"/>
                      </a:cubicBezTo>
                      <a:cubicBezTo>
                        <a:pt x="11" y="18"/>
                        <a:pt x="12" y="2"/>
                        <a:pt x="17" y="1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4763" cap="rnd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70" name="Freeform 364"/>
                <p:cNvSpPr>
                  <a:spLocks/>
                </p:cNvSpPr>
                <p:nvPr/>
              </p:nvSpPr>
              <p:spPr bwMode="auto">
                <a:xfrm>
                  <a:off x="2032" y="1163"/>
                  <a:ext cx="38" cy="117"/>
                </a:xfrm>
                <a:custGeom>
                  <a:avLst/>
                  <a:gdLst>
                    <a:gd name="T0" fmla="*/ 0 w 15"/>
                    <a:gd name="T1" fmla="*/ 44 h 44"/>
                    <a:gd name="T2" fmla="*/ 7 w 15"/>
                    <a:gd name="T3" fmla="*/ 23 h 44"/>
                    <a:gd name="T4" fmla="*/ 15 w 15"/>
                    <a:gd name="T5" fmla="*/ 0 h 44"/>
                    <a:gd name="T6" fmla="*/ 6 w 15"/>
                    <a:gd name="T7" fmla="*/ 24 h 44"/>
                    <a:gd name="T8" fmla="*/ 0 w 15"/>
                    <a:gd name="T9" fmla="*/ 44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"/>
                    <a:gd name="T16" fmla="*/ 0 h 44"/>
                    <a:gd name="T17" fmla="*/ 15 w 15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" h="44">
                      <a:moveTo>
                        <a:pt x="0" y="44"/>
                      </a:moveTo>
                      <a:cubicBezTo>
                        <a:pt x="3" y="41"/>
                        <a:pt x="4" y="33"/>
                        <a:pt x="7" y="23"/>
                      </a:cubicBezTo>
                      <a:cubicBezTo>
                        <a:pt x="9" y="14"/>
                        <a:pt x="11" y="4"/>
                        <a:pt x="15" y="0"/>
                      </a:cubicBezTo>
                      <a:cubicBezTo>
                        <a:pt x="11" y="4"/>
                        <a:pt x="9" y="14"/>
                        <a:pt x="6" y="24"/>
                      </a:cubicBezTo>
                      <a:cubicBezTo>
                        <a:pt x="4" y="33"/>
                        <a:pt x="3" y="41"/>
                        <a:pt x="0" y="44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71" name="Freeform 365"/>
                <p:cNvSpPr>
                  <a:spLocks/>
                </p:cNvSpPr>
                <p:nvPr/>
              </p:nvSpPr>
              <p:spPr bwMode="auto">
                <a:xfrm>
                  <a:off x="2067" y="1155"/>
                  <a:ext cx="35" cy="122"/>
                </a:xfrm>
                <a:custGeom>
                  <a:avLst/>
                  <a:gdLst>
                    <a:gd name="T0" fmla="*/ 0 w 14"/>
                    <a:gd name="T1" fmla="*/ 46 h 46"/>
                    <a:gd name="T2" fmla="*/ 6 w 14"/>
                    <a:gd name="T3" fmla="*/ 25 h 46"/>
                    <a:gd name="T4" fmla="*/ 14 w 14"/>
                    <a:gd name="T5" fmla="*/ 0 h 46"/>
                    <a:gd name="T6" fmla="*/ 6 w 14"/>
                    <a:gd name="T7" fmla="*/ 26 h 46"/>
                    <a:gd name="T8" fmla="*/ 0 w 14"/>
                    <a:gd name="T9" fmla="*/ 46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46"/>
                    <a:gd name="T17" fmla="*/ 14 w 14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46">
                      <a:moveTo>
                        <a:pt x="0" y="46"/>
                      </a:moveTo>
                      <a:cubicBezTo>
                        <a:pt x="2" y="43"/>
                        <a:pt x="4" y="34"/>
                        <a:pt x="6" y="25"/>
                      </a:cubicBezTo>
                      <a:cubicBezTo>
                        <a:pt x="9" y="16"/>
                        <a:pt x="10" y="4"/>
                        <a:pt x="14" y="0"/>
                      </a:cubicBezTo>
                      <a:cubicBezTo>
                        <a:pt x="10" y="4"/>
                        <a:pt x="8" y="16"/>
                        <a:pt x="6" y="26"/>
                      </a:cubicBezTo>
                      <a:cubicBezTo>
                        <a:pt x="3" y="35"/>
                        <a:pt x="2" y="43"/>
                        <a:pt x="0" y="4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72" name="Freeform 366"/>
                <p:cNvSpPr>
                  <a:spLocks/>
                </p:cNvSpPr>
                <p:nvPr/>
              </p:nvSpPr>
              <p:spPr bwMode="auto">
                <a:xfrm>
                  <a:off x="2005" y="1240"/>
                  <a:ext cx="20" cy="40"/>
                </a:xfrm>
                <a:custGeom>
                  <a:avLst/>
                  <a:gdLst>
                    <a:gd name="T0" fmla="*/ 0 w 8"/>
                    <a:gd name="T1" fmla="*/ 0 h 15"/>
                    <a:gd name="T2" fmla="*/ 8 w 8"/>
                    <a:gd name="T3" fmla="*/ 15 h 15"/>
                    <a:gd name="T4" fmla="*/ 4 w 8"/>
                    <a:gd name="T5" fmla="*/ 8 h 15"/>
                    <a:gd name="T6" fmla="*/ 0 w 8"/>
                    <a:gd name="T7" fmla="*/ 0 h 1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"/>
                    <a:gd name="T13" fmla="*/ 0 h 15"/>
                    <a:gd name="T14" fmla="*/ 8 w 8"/>
                    <a:gd name="T15" fmla="*/ 15 h 1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" h="15">
                      <a:moveTo>
                        <a:pt x="0" y="0"/>
                      </a:moveTo>
                      <a:cubicBezTo>
                        <a:pt x="0" y="1"/>
                        <a:pt x="5" y="13"/>
                        <a:pt x="8" y="15"/>
                      </a:cubicBezTo>
                      <a:cubicBezTo>
                        <a:pt x="7" y="13"/>
                        <a:pt x="5" y="9"/>
                        <a:pt x="4" y="8"/>
                      </a:cubicBezTo>
                      <a:cubicBezTo>
                        <a:pt x="4" y="8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73" name="Freeform 367"/>
                <p:cNvSpPr>
                  <a:spLocks/>
                </p:cNvSpPr>
                <p:nvPr/>
              </p:nvSpPr>
              <p:spPr bwMode="auto">
                <a:xfrm>
                  <a:off x="2127" y="1219"/>
                  <a:ext cx="25" cy="37"/>
                </a:xfrm>
                <a:custGeom>
                  <a:avLst/>
                  <a:gdLst>
                    <a:gd name="T0" fmla="*/ 0 w 10"/>
                    <a:gd name="T1" fmla="*/ 0 h 14"/>
                    <a:gd name="T2" fmla="*/ 10 w 10"/>
                    <a:gd name="T3" fmla="*/ 14 h 14"/>
                    <a:gd name="T4" fmla="*/ 6 w 10"/>
                    <a:gd name="T5" fmla="*/ 8 h 14"/>
                    <a:gd name="T6" fmla="*/ 0 w 10"/>
                    <a:gd name="T7" fmla="*/ 0 h 1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0"/>
                    <a:gd name="T13" fmla="*/ 0 h 14"/>
                    <a:gd name="T14" fmla="*/ 10 w 10"/>
                    <a:gd name="T15" fmla="*/ 14 h 1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0" h="14">
                      <a:moveTo>
                        <a:pt x="0" y="0"/>
                      </a:moveTo>
                      <a:cubicBezTo>
                        <a:pt x="1" y="2"/>
                        <a:pt x="8" y="12"/>
                        <a:pt x="10" y="14"/>
                      </a:cubicBezTo>
                      <a:cubicBezTo>
                        <a:pt x="9" y="13"/>
                        <a:pt x="6" y="9"/>
                        <a:pt x="6" y="8"/>
                      </a:cubicBezTo>
                      <a:cubicBezTo>
                        <a:pt x="5" y="7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  <p:sp>
              <p:nvSpPr>
                <p:cNvPr id="774" name="Freeform 368"/>
                <p:cNvSpPr>
                  <a:spLocks/>
                </p:cNvSpPr>
                <p:nvPr/>
              </p:nvSpPr>
              <p:spPr bwMode="auto">
                <a:xfrm>
                  <a:off x="1887" y="1235"/>
                  <a:ext cx="18" cy="42"/>
                </a:xfrm>
                <a:custGeom>
                  <a:avLst/>
                  <a:gdLst>
                    <a:gd name="T0" fmla="*/ 0 w 7"/>
                    <a:gd name="T1" fmla="*/ 0 h 16"/>
                    <a:gd name="T2" fmla="*/ 7 w 7"/>
                    <a:gd name="T3" fmla="*/ 16 h 16"/>
                    <a:gd name="T4" fmla="*/ 4 w 7"/>
                    <a:gd name="T5" fmla="*/ 9 h 16"/>
                    <a:gd name="T6" fmla="*/ 0 w 7"/>
                    <a:gd name="T7" fmla="*/ 0 h 1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"/>
                    <a:gd name="T13" fmla="*/ 0 h 16"/>
                    <a:gd name="T14" fmla="*/ 7 w 7"/>
                    <a:gd name="T15" fmla="*/ 16 h 1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" h="16">
                      <a:moveTo>
                        <a:pt x="0" y="0"/>
                      </a:moveTo>
                      <a:cubicBezTo>
                        <a:pt x="1" y="2"/>
                        <a:pt x="5" y="14"/>
                        <a:pt x="7" y="16"/>
                      </a:cubicBezTo>
                      <a:cubicBezTo>
                        <a:pt x="7" y="14"/>
                        <a:pt x="5" y="10"/>
                        <a:pt x="4" y="9"/>
                      </a:cubicBezTo>
                      <a:cubicBezTo>
                        <a:pt x="4" y="8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latin typeface="Calibri" pitchFamily="34" charset="0"/>
                  </a:endParaRPr>
                </a:p>
              </p:txBody>
            </p:sp>
          </p:grpSp>
          <p:sp>
            <p:nvSpPr>
              <p:cNvPr id="389" name="Line 369"/>
              <p:cNvSpPr>
                <a:spLocks noChangeShapeType="1"/>
              </p:cNvSpPr>
              <p:nvPr/>
            </p:nvSpPr>
            <p:spPr bwMode="auto">
              <a:xfrm>
                <a:off x="4643438" y="5643578"/>
                <a:ext cx="404947" cy="562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90" name="Line 370"/>
              <p:cNvSpPr>
                <a:spLocks noChangeShapeType="1"/>
              </p:cNvSpPr>
              <p:nvPr/>
            </p:nvSpPr>
            <p:spPr bwMode="auto">
              <a:xfrm>
                <a:off x="4643438" y="5643578"/>
                <a:ext cx="562" cy="202442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91" name="Line 371"/>
              <p:cNvSpPr>
                <a:spLocks noChangeShapeType="1"/>
              </p:cNvSpPr>
              <p:nvPr/>
            </p:nvSpPr>
            <p:spPr bwMode="auto">
              <a:xfrm flipH="1" flipV="1">
                <a:off x="5143504" y="4071942"/>
                <a:ext cx="500066" cy="45719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92" name="Oval 9"/>
              <p:cNvSpPr>
                <a:spLocks noChangeArrowheads="1"/>
              </p:cNvSpPr>
              <p:nvPr/>
            </p:nvSpPr>
            <p:spPr bwMode="auto">
              <a:xfrm>
                <a:off x="7072330" y="2928935"/>
                <a:ext cx="1000132" cy="357190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tr-TR" dirty="0">
                    <a:solidFill>
                      <a:srgbClr val="000000"/>
                    </a:solidFill>
                    <a:latin typeface="Calibri" pitchFamily="34" charset="0"/>
                  </a:rPr>
                  <a:t>AR</a:t>
                </a:r>
                <a:endParaRPr lang="tr-TR" dirty="0">
                  <a:latin typeface="Calibri" pitchFamily="34" charset="0"/>
                </a:endParaRPr>
              </a:p>
            </p:txBody>
          </p:sp>
          <p:sp>
            <p:nvSpPr>
              <p:cNvPr id="393" name="392 Altıgen"/>
              <p:cNvSpPr/>
              <p:nvPr/>
            </p:nvSpPr>
            <p:spPr>
              <a:xfrm>
                <a:off x="7183307" y="2500306"/>
                <a:ext cx="755356" cy="428628"/>
              </a:xfrm>
              <a:prstGeom prst="hexagon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1400" b="1" dirty="0" smtClean="0">
                    <a:latin typeface="Arial" pitchFamily="34" charset="0"/>
                    <a:cs typeface="Arial" pitchFamily="34" charset="0"/>
                  </a:rPr>
                  <a:t>HSP</a:t>
                </a:r>
                <a:endParaRPr lang="tr-T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394" name="393 Düz Ok Bağlayıcısı"/>
              <p:cNvCxnSpPr/>
              <p:nvPr/>
            </p:nvCxnSpPr>
            <p:spPr>
              <a:xfrm rot="5400000">
                <a:off x="6144430" y="3214686"/>
                <a:ext cx="713586" cy="79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5" name="Oval 9"/>
              <p:cNvSpPr>
                <a:spLocks noChangeArrowheads="1"/>
              </p:cNvSpPr>
              <p:nvPr/>
            </p:nvSpPr>
            <p:spPr bwMode="auto">
              <a:xfrm>
                <a:off x="5929322" y="3929066"/>
                <a:ext cx="1000132" cy="357190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tr-TR" dirty="0">
                    <a:solidFill>
                      <a:srgbClr val="000000"/>
                    </a:solidFill>
                    <a:latin typeface="Calibri" pitchFamily="34" charset="0"/>
                  </a:rPr>
                  <a:t>AR</a:t>
                </a:r>
                <a:endParaRPr lang="tr-TR" dirty="0">
                  <a:latin typeface="Calibri" pitchFamily="34" charset="0"/>
                </a:endParaRPr>
              </a:p>
            </p:txBody>
          </p:sp>
          <p:sp>
            <p:nvSpPr>
              <p:cNvPr id="396" name="Rectangle 12"/>
              <p:cNvSpPr>
                <a:spLocks noChangeArrowheads="1"/>
              </p:cNvSpPr>
              <p:nvPr/>
            </p:nvSpPr>
            <p:spPr bwMode="auto">
              <a:xfrm>
                <a:off x="6143636" y="3714752"/>
                <a:ext cx="586611" cy="26992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r>
                  <a:rPr lang="tr-TR" dirty="0">
                    <a:solidFill>
                      <a:srgbClr val="000000"/>
                    </a:solidFill>
                    <a:latin typeface="Calibri" pitchFamily="34" charset="0"/>
                  </a:rPr>
                  <a:t>DHT</a:t>
                </a:r>
                <a:endParaRPr lang="tr-TR" dirty="0">
                  <a:latin typeface="Calibri" pitchFamily="34" charset="0"/>
                </a:endParaRPr>
              </a:p>
            </p:txBody>
          </p:sp>
          <p:sp>
            <p:nvSpPr>
              <p:cNvPr id="397" name="396 Altıgen"/>
              <p:cNvSpPr/>
              <p:nvPr/>
            </p:nvSpPr>
            <p:spPr>
              <a:xfrm>
                <a:off x="7254745" y="3571876"/>
                <a:ext cx="755356" cy="428628"/>
              </a:xfrm>
              <a:prstGeom prst="hexagon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1400" b="1" dirty="0" smtClean="0">
                    <a:latin typeface="Arial" pitchFamily="34" charset="0"/>
                    <a:cs typeface="Arial" pitchFamily="34" charset="0"/>
                  </a:rPr>
                  <a:t>HSP</a:t>
                </a:r>
                <a:endParaRPr lang="tr-T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" name="397 Serbest Form"/>
              <p:cNvSpPr/>
              <p:nvPr/>
            </p:nvSpPr>
            <p:spPr>
              <a:xfrm rot="1744493">
                <a:off x="6443752" y="2853873"/>
                <a:ext cx="428628" cy="576618"/>
              </a:xfrm>
              <a:custGeom>
                <a:avLst/>
                <a:gdLst>
                  <a:gd name="connsiteX0" fmla="*/ 425355 w 425355"/>
                  <a:gd name="connsiteY0" fmla="*/ 0 h 1064525"/>
                  <a:gd name="connsiteX1" fmla="*/ 43218 w 425355"/>
                  <a:gd name="connsiteY1" fmla="*/ 395785 h 1064525"/>
                  <a:gd name="connsiteX2" fmla="*/ 166047 w 425355"/>
                  <a:gd name="connsiteY2" fmla="*/ 968991 h 1064525"/>
                  <a:gd name="connsiteX3" fmla="*/ 152400 w 425355"/>
                  <a:gd name="connsiteY3" fmla="*/ 968991 h 1064525"/>
                  <a:gd name="connsiteX4" fmla="*/ 152400 w 425355"/>
                  <a:gd name="connsiteY4" fmla="*/ 968991 h 1064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5355" h="1064525">
                    <a:moveTo>
                      <a:pt x="425355" y="0"/>
                    </a:moveTo>
                    <a:cubicBezTo>
                      <a:pt x="255895" y="117143"/>
                      <a:pt x="86436" y="234287"/>
                      <a:pt x="43218" y="395785"/>
                    </a:cubicBezTo>
                    <a:cubicBezTo>
                      <a:pt x="0" y="557284"/>
                      <a:pt x="147850" y="873457"/>
                      <a:pt x="166047" y="968991"/>
                    </a:cubicBezTo>
                    <a:cubicBezTo>
                      <a:pt x="184244" y="1064525"/>
                      <a:pt x="152400" y="968991"/>
                      <a:pt x="152400" y="968991"/>
                    </a:cubicBezTo>
                    <a:lnTo>
                      <a:pt x="152400" y="968991"/>
                    </a:lnTo>
                  </a:path>
                </a:pathLst>
              </a:cu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cxnSp>
            <p:nvCxnSpPr>
              <p:cNvPr id="399" name="398 Düz Ok Bağlayıcısı"/>
              <p:cNvCxnSpPr>
                <a:stCxn id="398" idx="3"/>
              </p:cNvCxnSpPr>
              <p:nvPr/>
            </p:nvCxnSpPr>
            <p:spPr>
              <a:xfrm>
                <a:off x="6490022" y="3319416"/>
                <a:ext cx="582308" cy="2524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400" name="403 Grup"/>
              <p:cNvGrpSpPr/>
              <p:nvPr/>
            </p:nvGrpSpPr>
            <p:grpSpPr>
              <a:xfrm>
                <a:off x="2643174" y="3643314"/>
                <a:ext cx="2357454" cy="589841"/>
                <a:chOff x="2285984" y="3143248"/>
                <a:chExt cx="2357454" cy="589841"/>
              </a:xfrm>
            </p:grpSpPr>
            <p:sp>
              <p:nvSpPr>
                <p:cNvPr id="645" name="Oval 9"/>
                <p:cNvSpPr>
                  <a:spLocks noChangeArrowheads="1"/>
                </p:cNvSpPr>
                <p:nvPr/>
              </p:nvSpPr>
              <p:spPr bwMode="auto">
                <a:xfrm>
                  <a:off x="3506964" y="3361946"/>
                  <a:ext cx="911131" cy="371143"/>
                </a:xfrm>
                <a:prstGeom prst="ellipse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tr-TR" dirty="0">
                      <a:solidFill>
                        <a:srgbClr val="000000"/>
                      </a:solidFill>
                      <a:latin typeface="Calibri" pitchFamily="34" charset="0"/>
                    </a:rPr>
                    <a:t>AR</a:t>
                  </a:r>
                  <a:endParaRPr lang="tr-TR" dirty="0">
                    <a:latin typeface="Calibri" pitchFamily="34" charset="0"/>
                  </a:endParaRPr>
                </a:p>
              </p:txBody>
            </p:sp>
            <p:sp>
              <p:nvSpPr>
                <p:cNvPr id="646" name="645 Oval"/>
                <p:cNvSpPr/>
                <p:nvPr/>
              </p:nvSpPr>
              <p:spPr bwMode="auto">
                <a:xfrm>
                  <a:off x="4429125" y="3429000"/>
                  <a:ext cx="214313" cy="214313"/>
                </a:xfrm>
                <a:prstGeom prst="ellipse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dirty="0">
                      <a:latin typeface="Arial" pitchFamily="34" charset="0"/>
                      <a:cs typeface="Arial" pitchFamily="34" charset="0"/>
                    </a:rPr>
                    <a:t>P</a:t>
                  </a:r>
                </a:p>
              </p:txBody>
            </p:sp>
            <p:sp>
              <p:nvSpPr>
                <p:cNvPr id="647" name="Rectangle 12"/>
                <p:cNvSpPr>
                  <a:spLocks noChangeArrowheads="1"/>
                </p:cNvSpPr>
                <p:nvPr/>
              </p:nvSpPr>
              <p:spPr bwMode="auto">
                <a:xfrm>
                  <a:off x="3714744" y="3143248"/>
                  <a:ext cx="586611" cy="269922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tr-TR" dirty="0">
                      <a:solidFill>
                        <a:srgbClr val="000000"/>
                      </a:solidFill>
                      <a:latin typeface="Calibri" pitchFamily="34" charset="0"/>
                    </a:rPr>
                    <a:t>DHT</a:t>
                  </a:r>
                  <a:endParaRPr lang="tr-TR" dirty="0">
                    <a:latin typeface="Calibri" pitchFamily="34" charset="0"/>
                  </a:endParaRPr>
                </a:p>
              </p:txBody>
            </p:sp>
            <p:sp>
              <p:nvSpPr>
                <p:cNvPr id="648" name="Oval 9"/>
                <p:cNvSpPr>
                  <a:spLocks noChangeArrowheads="1"/>
                </p:cNvSpPr>
                <p:nvPr/>
              </p:nvSpPr>
              <p:spPr bwMode="auto">
                <a:xfrm>
                  <a:off x="2500298" y="3357562"/>
                  <a:ext cx="1000132" cy="357190"/>
                </a:xfrm>
                <a:prstGeom prst="ellipse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tr-TR" dirty="0">
                      <a:solidFill>
                        <a:srgbClr val="000000"/>
                      </a:solidFill>
                      <a:latin typeface="Calibri" pitchFamily="34" charset="0"/>
                    </a:rPr>
                    <a:t>AR</a:t>
                  </a:r>
                  <a:endParaRPr lang="tr-TR" dirty="0">
                    <a:latin typeface="Calibri" pitchFamily="34" charset="0"/>
                  </a:endParaRPr>
                </a:p>
              </p:txBody>
            </p:sp>
            <p:sp>
              <p:nvSpPr>
                <p:cNvPr id="649" name="Rectangle 12"/>
                <p:cNvSpPr>
                  <a:spLocks noChangeArrowheads="1"/>
                </p:cNvSpPr>
                <p:nvPr/>
              </p:nvSpPr>
              <p:spPr bwMode="auto">
                <a:xfrm>
                  <a:off x="2714612" y="3143248"/>
                  <a:ext cx="586611" cy="269922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tr-TR" dirty="0">
                      <a:solidFill>
                        <a:srgbClr val="000000"/>
                      </a:solidFill>
                      <a:latin typeface="Calibri" pitchFamily="34" charset="0"/>
                    </a:rPr>
                    <a:t>DHT</a:t>
                  </a:r>
                  <a:endParaRPr lang="tr-TR" dirty="0">
                    <a:latin typeface="Calibri" pitchFamily="34" charset="0"/>
                  </a:endParaRPr>
                </a:p>
              </p:txBody>
            </p:sp>
            <p:sp>
              <p:nvSpPr>
                <p:cNvPr id="650" name="649 Oval"/>
                <p:cNvSpPr/>
                <p:nvPr/>
              </p:nvSpPr>
              <p:spPr bwMode="auto">
                <a:xfrm>
                  <a:off x="2285984" y="3429000"/>
                  <a:ext cx="214313" cy="214313"/>
                </a:xfrm>
                <a:prstGeom prst="ellipse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dirty="0">
                      <a:latin typeface="Arial" pitchFamily="34" charset="0"/>
                      <a:cs typeface="Arial" pitchFamily="34" charset="0"/>
                    </a:rPr>
                    <a:t>P</a:t>
                  </a:r>
                </a:p>
              </p:txBody>
            </p:sp>
          </p:grpSp>
          <p:grpSp>
            <p:nvGrpSpPr>
              <p:cNvPr id="401" name="401 Grup"/>
              <p:cNvGrpSpPr/>
              <p:nvPr/>
            </p:nvGrpSpPr>
            <p:grpSpPr>
              <a:xfrm>
                <a:off x="1357290" y="5286388"/>
                <a:ext cx="2199444" cy="598800"/>
                <a:chOff x="357158" y="3973208"/>
                <a:chExt cx="2199444" cy="598800"/>
              </a:xfrm>
            </p:grpSpPr>
            <p:sp>
              <p:nvSpPr>
                <p:cNvPr id="639" name="Oval 9"/>
                <p:cNvSpPr>
                  <a:spLocks noChangeArrowheads="1"/>
                </p:cNvSpPr>
                <p:nvPr/>
              </p:nvSpPr>
              <p:spPr bwMode="auto">
                <a:xfrm>
                  <a:off x="571472" y="4214818"/>
                  <a:ext cx="1000132" cy="357190"/>
                </a:xfrm>
                <a:prstGeom prst="ellipse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tr-TR" dirty="0">
                      <a:solidFill>
                        <a:srgbClr val="000000"/>
                      </a:solidFill>
                      <a:latin typeface="Calibri" pitchFamily="34" charset="0"/>
                    </a:rPr>
                    <a:t>AR</a:t>
                  </a:r>
                  <a:endParaRPr lang="tr-TR" dirty="0">
                    <a:latin typeface="Calibri" pitchFamily="34" charset="0"/>
                  </a:endParaRPr>
                </a:p>
              </p:txBody>
            </p:sp>
            <p:sp>
              <p:nvSpPr>
                <p:cNvPr id="640" name="Rectangle 12"/>
                <p:cNvSpPr>
                  <a:spLocks noChangeArrowheads="1"/>
                </p:cNvSpPr>
                <p:nvPr/>
              </p:nvSpPr>
              <p:spPr bwMode="auto">
                <a:xfrm>
                  <a:off x="785786" y="4000504"/>
                  <a:ext cx="586611" cy="269922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tr-TR" dirty="0">
                      <a:solidFill>
                        <a:srgbClr val="000000"/>
                      </a:solidFill>
                      <a:latin typeface="Calibri" pitchFamily="34" charset="0"/>
                    </a:rPr>
                    <a:t>DHT</a:t>
                  </a:r>
                  <a:endParaRPr lang="tr-TR" dirty="0">
                    <a:latin typeface="Calibri" pitchFamily="34" charset="0"/>
                  </a:endParaRPr>
                </a:p>
              </p:txBody>
            </p:sp>
            <p:sp>
              <p:nvSpPr>
                <p:cNvPr id="641" name="640 Oval"/>
                <p:cNvSpPr/>
                <p:nvPr/>
              </p:nvSpPr>
              <p:spPr bwMode="auto">
                <a:xfrm>
                  <a:off x="357158" y="4286256"/>
                  <a:ext cx="214313" cy="214313"/>
                </a:xfrm>
                <a:prstGeom prst="ellipse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dirty="0">
                      <a:latin typeface="Arial" pitchFamily="34" charset="0"/>
                      <a:cs typeface="Arial" pitchFamily="34" charset="0"/>
                    </a:rPr>
                    <a:t>P</a:t>
                  </a:r>
                </a:p>
              </p:txBody>
            </p:sp>
            <p:sp>
              <p:nvSpPr>
                <p:cNvPr id="642" name="Oval 9"/>
                <p:cNvSpPr>
                  <a:spLocks noChangeArrowheads="1"/>
                </p:cNvSpPr>
                <p:nvPr/>
              </p:nvSpPr>
              <p:spPr bwMode="auto">
                <a:xfrm>
                  <a:off x="1556470" y="4187522"/>
                  <a:ext cx="1000132" cy="357190"/>
                </a:xfrm>
                <a:prstGeom prst="ellipse">
                  <a:avLst/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tr-TR" dirty="0">
                      <a:solidFill>
                        <a:srgbClr val="000000"/>
                      </a:solidFill>
                      <a:latin typeface="Calibri" pitchFamily="34" charset="0"/>
                    </a:rPr>
                    <a:t>AR</a:t>
                  </a:r>
                  <a:endParaRPr lang="tr-TR" dirty="0">
                    <a:latin typeface="Calibri" pitchFamily="34" charset="0"/>
                  </a:endParaRPr>
                </a:p>
              </p:txBody>
            </p:sp>
            <p:sp>
              <p:nvSpPr>
                <p:cNvPr id="643" name="Rectangle 12"/>
                <p:cNvSpPr>
                  <a:spLocks noChangeArrowheads="1"/>
                </p:cNvSpPr>
                <p:nvPr/>
              </p:nvSpPr>
              <p:spPr bwMode="auto">
                <a:xfrm>
                  <a:off x="1770784" y="3973208"/>
                  <a:ext cx="586611" cy="269922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wrap="none" anchor="ctr"/>
                <a:lstStyle/>
                <a:p>
                  <a:pPr algn="ctr"/>
                  <a:r>
                    <a:rPr lang="tr-TR" dirty="0">
                      <a:solidFill>
                        <a:srgbClr val="000000"/>
                      </a:solidFill>
                      <a:latin typeface="Calibri" pitchFamily="34" charset="0"/>
                    </a:rPr>
                    <a:t>DHT</a:t>
                  </a:r>
                  <a:endParaRPr lang="tr-TR" dirty="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402" name="Group 17"/>
              <p:cNvGrpSpPr>
                <a:grpSpLocks noChangeAspect="1"/>
              </p:cNvGrpSpPr>
              <p:nvPr/>
            </p:nvGrpSpPr>
            <p:grpSpPr bwMode="auto">
              <a:xfrm>
                <a:off x="5385108" y="1530666"/>
                <a:ext cx="2855415" cy="337402"/>
                <a:chOff x="446" y="1196"/>
                <a:chExt cx="1048" cy="312"/>
              </a:xfrm>
            </p:grpSpPr>
            <p:grpSp>
              <p:nvGrpSpPr>
                <p:cNvPr id="415" name="Group 18"/>
                <p:cNvGrpSpPr>
                  <a:grpSpLocks noChangeAspect="1"/>
                </p:cNvGrpSpPr>
                <p:nvPr/>
              </p:nvGrpSpPr>
              <p:grpSpPr bwMode="auto">
                <a:xfrm>
                  <a:off x="446" y="1200"/>
                  <a:ext cx="62" cy="144"/>
                  <a:chOff x="533" y="1248"/>
                  <a:chExt cx="175" cy="403"/>
                </a:xfrm>
              </p:grpSpPr>
              <p:sp>
                <p:nvSpPr>
                  <p:cNvPr id="633" name="Oval 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34" name="Oval 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35" name="Freeform 21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36" name="Freeform 22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37" name="Freeform 23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38" name="Oval 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16" name="Group 2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448" y="1364"/>
                  <a:ext cx="62" cy="144"/>
                  <a:chOff x="533" y="1248"/>
                  <a:chExt cx="175" cy="403"/>
                </a:xfrm>
              </p:grpSpPr>
              <p:sp>
                <p:nvSpPr>
                  <p:cNvPr id="627" name="Oval 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28" name="Oval 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29" name="Freeform 28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30" name="Freeform 29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31" name="Freeform 30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32" name="Oval 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17" name="Group 32"/>
                <p:cNvGrpSpPr>
                  <a:grpSpLocks noChangeAspect="1"/>
                </p:cNvGrpSpPr>
                <p:nvPr/>
              </p:nvGrpSpPr>
              <p:grpSpPr bwMode="auto">
                <a:xfrm>
                  <a:off x="512" y="1200"/>
                  <a:ext cx="62" cy="144"/>
                  <a:chOff x="533" y="1248"/>
                  <a:chExt cx="175" cy="403"/>
                </a:xfrm>
              </p:grpSpPr>
              <p:sp>
                <p:nvSpPr>
                  <p:cNvPr id="621" name="Oval 3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22" name="Oval 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23" name="Freeform 35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24" name="Freeform 36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25" name="Freeform 37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26" name="Oval 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18" name="Group 3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514" y="1364"/>
                  <a:ext cx="62" cy="144"/>
                  <a:chOff x="533" y="1248"/>
                  <a:chExt cx="175" cy="403"/>
                </a:xfrm>
              </p:grpSpPr>
              <p:sp>
                <p:nvSpPr>
                  <p:cNvPr id="615" name="Oval 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16" name="Oval 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17" name="Freeform 42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18" name="Freeform 43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19" name="Freeform 44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20" name="Oval 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19" name="Group 46"/>
                <p:cNvGrpSpPr>
                  <a:grpSpLocks noChangeAspect="1"/>
                </p:cNvGrpSpPr>
                <p:nvPr/>
              </p:nvGrpSpPr>
              <p:grpSpPr bwMode="auto">
                <a:xfrm>
                  <a:off x="576" y="1200"/>
                  <a:ext cx="62" cy="144"/>
                  <a:chOff x="533" y="1248"/>
                  <a:chExt cx="175" cy="403"/>
                </a:xfrm>
              </p:grpSpPr>
              <p:sp>
                <p:nvSpPr>
                  <p:cNvPr id="609" name="Oval 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10" name="Oval 4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11" name="Freeform 49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12" name="Freeform 50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13" name="Freeform 51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14" name="Oval 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20" name="Group 5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578" y="1364"/>
                  <a:ext cx="62" cy="144"/>
                  <a:chOff x="533" y="1248"/>
                  <a:chExt cx="175" cy="403"/>
                </a:xfrm>
              </p:grpSpPr>
              <p:sp>
                <p:nvSpPr>
                  <p:cNvPr id="603" name="Oval 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04" name="Oval 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05" name="Freeform 56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06" name="Freeform 57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07" name="Freeform 58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08" name="Oval 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21" name="Group 60"/>
                <p:cNvGrpSpPr>
                  <a:grpSpLocks noChangeAspect="1"/>
                </p:cNvGrpSpPr>
                <p:nvPr/>
              </p:nvGrpSpPr>
              <p:grpSpPr bwMode="auto">
                <a:xfrm>
                  <a:off x="641" y="1200"/>
                  <a:ext cx="62" cy="144"/>
                  <a:chOff x="533" y="1248"/>
                  <a:chExt cx="175" cy="403"/>
                </a:xfrm>
              </p:grpSpPr>
              <p:sp>
                <p:nvSpPr>
                  <p:cNvPr id="597" name="Oval 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98" name="Oval 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99" name="Freeform 63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00" name="Freeform 64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01" name="Freeform 65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602" name="Oval 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22" name="Group 6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643" y="1364"/>
                  <a:ext cx="62" cy="144"/>
                  <a:chOff x="533" y="1248"/>
                  <a:chExt cx="175" cy="403"/>
                </a:xfrm>
              </p:grpSpPr>
              <p:sp>
                <p:nvSpPr>
                  <p:cNvPr id="591" name="Oval 6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92" name="Oval 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93" name="Freeform 70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94" name="Freeform 71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95" name="Freeform 72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96" name="Oval 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23" name="Group 74"/>
                <p:cNvGrpSpPr>
                  <a:grpSpLocks noChangeAspect="1"/>
                </p:cNvGrpSpPr>
                <p:nvPr/>
              </p:nvGrpSpPr>
              <p:grpSpPr bwMode="auto">
                <a:xfrm>
                  <a:off x="709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585" name="Oval 7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86" name="Oval 7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87" name="Freeform 77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88" name="Freeform 78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89" name="Freeform 79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90" name="Oval 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24" name="Group 8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711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579" name="Oval 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80" name="Oval 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81" name="Freeform 84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82" name="Freeform 85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83" name="Freeform 86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84" name="Oval 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25" name="Group 88"/>
                <p:cNvGrpSpPr>
                  <a:grpSpLocks noChangeAspect="1"/>
                </p:cNvGrpSpPr>
                <p:nvPr/>
              </p:nvGrpSpPr>
              <p:grpSpPr bwMode="auto">
                <a:xfrm>
                  <a:off x="775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573" name="Oval 8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74" name="Oval 9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75" name="Freeform 91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76" name="Freeform 92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77" name="Freeform 93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78" name="Oval 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26" name="Group 9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777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567" name="Oval 9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68" name="Oval 9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69" name="Freeform 98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70" name="Freeform 99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71" name="Freeform 100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72" name="Oval 1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27" name="Group 102"/>
                <p:cNvGrpSpPr>
                  <a:grpSpLocks noChangeAspect="1"/>
                </p:cNvGrpSpPr>
                <p:nvPr/>
              </p:nvGrpSpPr>
              <p:grpSpPr bwMode="auto">
                <a:xfrm>
                  <a:off x="839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561" name="Oval 1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62" name="Oval 10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63" name="Freeform 105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64" name="Freeform 106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65" name="Freeform 107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66" name="Oval 1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28" name="Group 10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841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555" name="Oval 1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56" name="Oval 1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57" name="Freeform 112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58" name="Freeform 113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59" name="Freeform 114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60" name="Oval 1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29" name="Group 116"/>
                <p:cNvGrpSpPr>
                  <a:grpSpLocks noChangeAspect="1"/>
                </p:cNvGrpSpPr>
                <p:nvPr/>
              </p:nvGrpSpPr>
              <p:grpSpPr bwMode="auto">
                <a:xfrm>
                  <a:off x="904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549" name="Oval 1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50" name="Oval 1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51" name="Freeform 119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52" name="Freeform 120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53" name="Freeform 121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54" name="Oval 1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30" name="Group 12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906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543" name="Oval 1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44" name="Oval 12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45" name="Freeform 126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46" name="Freeform 127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47" name="Freeform 128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48" name="Oval 1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31" name="Group 130"/>
                <p:cNvGrpSpPr>
                  <a:grpSpLocks noChangeAspect="1"/>
                </p:cNvGrpSpPr>
                <p:nvPr/>
              </p:nvGrpSpPr>
              <p:grpSpPr bwMode="auto">
                <a:xfrm>
                  <a:off x="972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537" name="Oval 1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38" name="Oval 13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39" name="Freeform 133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40" name="Freeform 134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41" name="Freeform 135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42" name="Oval 1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32" name="Group 13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974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531" name="Oval 1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32" name="Oval 1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33" name="Freeform 140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34" name="Freeform 141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35" name="Freeform 142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36" name="Oval 1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33" name="Group 144"/>
                <p:cNvGrpSpPr>
                  <a:grpSpLocks noChangeAspect="1"/>
                </p:cNvGrpSpPr>
                <p:nvPr/>
              </p:nvGrpSpPr>
              <p:grpSpPr bwMode="auto">
                <a:xfrm>
                  <a:off x="1038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525" name="Oval 1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26" name="Oval 1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27" name="Freeform 147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28" name="Freeform 148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29" name="Freeform 149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30" name="Oval 1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34" name="Group 15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040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519" name="Oval 1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20" name="Oval 15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21" name="Freeform 154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22" name="Freeform 155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23" name="Freeform 156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24" name="Oval 1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35" name="Group 158"/>
                <p:cNvGrpSpPr>
                  <a:grpSpLocks noChangeAspect="1"/>
                </p:cNvGrpSpPr>
                <p:nvPr/>
              </p:nvGrpSpPr>
              <p:grpSpPr bwMode="auto">
                <a:xfrm>
                  <a:off x="1102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513" name="Oval 1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14" name="Oval 1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15" name="Freeform 161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16" name="Freeform 162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17" name="Freeform 163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18" name="Oval 1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36" name="Group 16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104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507" name="Oval 1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08" name="Oval 16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09" name="Freeform 168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10" name="Freeform 169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11" name="Freeform 170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12" name="Oval 17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37" name="Group 172"/>
                <p:cNvGrpSpPr>
                  <a:grpSpLocks noChangeAspect="1"/>
                </p:cNvGrpSpPr>
                <p:nvPr/>
              </p:nvGrpSpPr>
              <p:grpSpPr bwMode="auto">
                <a:xfrm>
                  <a:off x="1167" y="1198"/>
                  <a:ext cx="62" cy="144"/>
                  <a:chOff x="533" y="1248"/>
                  <a:chExt cx="175" cy="403"/>
                </a:xfrm>
              </p:grpSpPr>
              <p:sp>
                <p:nvSpPr>
                  <p:cNvPr id="501" name="Oval 1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02" name="Oval 17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03" name="Freeform 175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04" name="Freeform 176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05" name="Freeform 177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06" name="Oval 17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38" name="Group 17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169" y="1362"/>
                  <a:ext cx="62" cy="144"/>
                  <a:chOff x="533" y="1248"/>
                  <a:chExt cx="175" cy="403"/>
                </a:xfrm>
              </p:grpSpPr>
              <p:sp>
                <p:nvSpPr>
                  <p:cNvPr id="495" name="Oval 1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96" name="Oval 18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97" name="Freeform 182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98" name="Freeform 183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99" name="Freeform 184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500" name="Oval 18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39" name="Group 186"/>
                <p:cNvGrpSpPr>
                  <a:grpSpLocks noChangeAspect="1"/>
                </p:cNvGrpSpPr>
                <p:nvPr/>
              </p:nvGrpSpPr>
              <p:grpSpPr bwMode="auto">
                <a:xfrm>
                  <a:off x="1235" y="1196"/>
                  <a:ext cx="62" cy="144"/>
                  <a:chOff x="533" y="1248"/>
                  <a:chExt cx="175" cy="403"/>
                </a:xfrm>
              </p:grpSpPr>
              <p:sp>
                <p:nvSpPr>
                  <p:cNvPr id="489" name="Oval 1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90" name="Oval 18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91" name="Freeform 189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92" name="Freeform 190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93" name="Freeform 191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94" name="Oval 19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40" name="Group 19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237" y="1360"/>
                  <a:ext cx="62" cy="144"/>
                  <a:chOff x="533" y="1248"/>
                  <a:chExt cx="175" cy="403"/>
                </a:xfrm>
              </p:grpSpPr>
              <p:sp>
                <p:nvSpPr>
                  <p:cNvPr id="483" name="Oval 1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84" name="Oval 19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85" name="Freeform 196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86" name="Freeform 197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87" name="Freeform 198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88" name="Oval 19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41" name="Group 200"/>
                <p:cNvGrpSpPr>
                  <a:grpSpLocks noChangeAspect="1"/>
                </p:cNvGrpSpPr>
                <p:nvPr/>
              </p:nvGrpSpPr>
              <p:grpSpPr bwMode="auto">
                <a:xfrm>
                  <a:off x="1301" y="1196"/>
                  <a:ext cx="62" cy="144"/>
                  <a:chOff x="533" y="1248"/>
                  <a:chExt cx="175" cy="403"/>
                </a:xfrm>
              </p:grpSpPr>
              <p:sp>
                <p:nvSpPr>
                  <p:cNvPr id="477" name="Oval 2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78" name="Oval 2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79" name="Freeform 203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80" name="Freeform 204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81" name="Freeform 205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82" name="Oval 2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42" name="Group 20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303" y="1360"/>
                  <a:ext cx="62" cy="144"/>
                  <a:chOff x="533" y="1248"/>
                  <a:chExt cx="175" cy="403"/>
                </a:xfrm>
              </p:grpSpPr>
              <p:sp>
                <p:nvSpPr>
                  <p:cNvPr id="471" name="Oval 2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72" name="Oval 20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73" name="Freeform 210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74" name="Freeform 211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75" name="Freeform 212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76" name="Oval 2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43" name="Group 214"/>
                <p:cNvGrpSpPr>
                  <a:grpSpLocks noChangeAspect="1"/>
                </p:cNvGrpSpPr>
                <p:nvPr/>
              </p:nvGrpSpPr>
              <p:grpSpPr bwMode="auto">
                <a:xfrm>
                  <a:off x="1365" y="1196"/>
                  <a:ext cx="62" cy="144"/>
                  <a:chOff x="533" y="1248"/>
                  <a:chExt cx="175" cy="403"/>
                </a:xfrm>
              </p:grpSpPr>
              <p:sp>
                <p:nvSpPr>
                  <p:cNvPr id="465" name="Oval 2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66" name="Oval 2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67" name="Freeform 217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68" name="Freeform 218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69" name="Freeform 219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70" name="Oval 2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44" name="Group 22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367" y="1360"/>
                  <a:ext cx="62" cy="144"/>
                  <a:chOff x="533" y="1248"/>
                  <a:chExt cx="175" cy="403"/>
                </a:xfrm>
              </p:grpSpPr>
              <p:sp>
                <p:nvSpPr>
                  <p:cNvPr id="459" name="Oval 2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60" name="Oval 22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61" name="Freeform 224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62" name="Freeform 225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63" name="Freeform 226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64" name="Oval 2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45" name="Group 228"/>
                <p:cNvGrpSpPr>
                  <a:grpSpLocks noChangeAspect="1"/>
                </p:cNvGrpSpPr>
                <p:nvPr/>
              </p:nvGrpSpPr>
              <p:grpSpPr bwMode="auto">
                <a:xfrm>
                  <a:off x="1430" y="1196"/>
                  <a:ext cx="62" cy="144"/>
                  <a:chOff x="533" y="1248"/>
                  <a:chExt cx="175" cy="403"/>
                </a:xfrm>
              </p:grpSpPr>
              <p:sp>
                <p:nvSpPr>
                  <p:cNvPr id="453" name="Oval 2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54" name="Oval 2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55" name="Freeform 231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56" name="Freeform 232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57" name="Freeform 233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58" name="Oval 2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446" name="Group 23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432" y="1360"/>
                  <a:ext cx="62" cy="144"/>
                  <a:chOff x="533" y="1248"/>
                  <a:chExt cx="175" cy="403"/>
                </a:xfrm>
              </p:grpSpPr>
              <p:sp>
                <p:nvSpPr>
                  <p:cNvPr id="447" name="Oval 2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solidFill>
                    <a:srgbClr val="FFFBC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48" name="Oval 2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3" y="1248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33333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49" name="Freeform 238"/>
                  <p:cNvSpPr>
                    <a:spLocks noChangeAspect="1"/>
                  </p:cNvSpPr>
                  <p:nvPr/>
                </p:nvSpPr>
                <p:spPr bwMode="auto">
                  <a:xfrm>
                    <a:off x="575" y="1419"/>
                    <a:ext cx="88" cy="232"/>
                  </a:xfrm>
                  <a:custGeom>
                    <a:avLst/>
                    <a:gdLst>
                      <a:gd name="T0" fmla="*/ 32 w 35"/>
                      <a:gd name="T1" fmla="*/ 30 h 87"/>
                      <a:gd name="T2" fmla="*/ 33 w 35"/>
                      <a:gd name="T3" fmla="*/ 31 h 87"/>
                      <a:gd name="T4" fmla="*/ 34 w 35"/>
                      <a:gd name="T5" fmla="*/ 33 h 87"/>
                      <a:gd name="T6" fmla="*/ 34 w 35"/>
                      <a:gd name="T7" fmla="*/ 34 h 87"/>
                      <a:gd name="T8" fmla="*/ 35 w 35"/>
                      <a:gd name="T9" fmla="*/ 35 h 87"/>
                      <a:gd name="T10" fmla="*/ 35 w 35"/>
                      <a:gd name="T11" fmla="*/ 38 h 87"/>
                      <a:gd name="T12" fmla="*/ 35 w 35"/>
                      <a:gd name="T13" fmla="*/ 82 h 87"/>
                      <a:gd name="T14" fmla="*/ 30 w 35"/>
                      <a:gd name="T15" fmla="*/ 87 h 87"/>
                      <a:gd name="T16" fmla="*/ 25 w 35"/>
                      <a:gd name="T17" fmla="*/ 82 h 87"/>
                      <a:gd name="T18" fmla="*/ 25 w 35"/>
                      <a:gd name="T19" fmla="*/ 38 h 87"/>
                      <a:gd name="T20" fmla="*/ 18 w 35"/>
                      <a:gd name="T21" fmla="*/ 32 h 87"/>
                      <a:gd name="T22" fmla="*/ 10 w 35"/>
                      <a:gd name="T23" fmla="*/ 38 h 87"/>
                      <a:gd name="T24" fmla="*/ 10 w 35"/>
                      <a:gd name="T25" fmla="*/ 82 h 87"/>
                      <a:gd name="T26" fmla="*/ 5 w 35"/>
                      <a:gd name="T27" fmla="*/ 87 h 87"/>
                      <a:gd name="T28" fmla="*/ 0 w 35"/>
                      <a:gd name="T29" fmla="*/ 82 h 87"/>
                      <a:gd name="T30" fmla="*/ 0 w 35"/>
                      <a:gd name="T31" fmla="*/ 38 h 87"/>
                      <a:gd name="T32" fmla="*/ 1 w 35"/>
                      <a:gd name="T33" fmla="*/ 35 h 87"/>
                      <a:gd name="T34" fmla="*/ 1 w 35"/>
                      <a:gd name="T35" fmla="*/ 34 h 87"/>
                      <a:gd name="T36" fmla="*/ 2 w 35"/>
                      <a:gd name="T37" fmla="*/ 33 h 87"/>
                      <a:gd name="T38" fmla="*/ 2 w 35"/>
                      <a:gd name="T39" fmla="*/ 32 h 87"/>
                      <a:gd name="T40" fmla="*/ 3 w 35"/>
                      <a:gd name="T41" fmla="*/ 30 h 87"/>
                      <a:gd name="T42" fmla="*/ 4 w 35"/>
                      <a:gd name="T43" fmla="*/ 29 h 87"/>
                      <a:gd name="T44" fmla="*/ 6 w 35"/>
                      <a:gd name="T45" fmla="*/ 27 h 87"/>
                      <a:gd name="T46" fmla="*/ 7 w 35"/>
                      <a:gd name="T47" fmla="*/ 25 h 87"/>
                      <a:gd name="T48" fmla="*/ 8 w 35"/>
                      <a:gd name="T49" fmla="*/ 25 h 87"/>
                      <a:gd name="T50" fmla="*/ 10 w 35"/>
                      <a:gd name="T51" fmla="*/ 24 h 87"/>
                      <a:gd name="T52" fmla="*/ 10 w 35"/>
                      <a:gd name="T53" fmla="*/ 23 h 87"/>
                      <a:gd name="T54" fmla="*/ 12 w 35"/>
                      <a:gd name="T55" fmla="*/ 22 h 87"/>
                      <a:gd name="T56" fmla="*/ 12 w 35"/>
                      <a:gd name="T57" fmla="*/ 5 h 87"/>
                      <a:gd name="T58" fmla="*/ 17 w 35"/>
                      <a:gd name="T59" fmla="*/ 0 h 87"/>
                      <a:gd name="T60" fmla="*/ 22 w 35"/>
                      <a:gd name="T61" fmla="*/ 5 h 87"/>
                      <a:gd name="T62" fmla="*/ 22 w 35"/>
                      <a:gd name="T63" fmla="*/ 22 h 87"/>
                      <a:gd name="T64" fmla="*/ 22 w 35"/>
                      <a:gd name="T65" fmla="*/ 22 h 87"/>
                      <a:gd name="T66" fmla="*/ 31 w 35"/>
                      <a:gd name="T67" fmla="*/ 28 h 87"/>
                      <a:gd name="T68" fmla="*/ 31 w 35"/>
                      <a:gd name="T69" fmla="*/ 29 h 87"/>
                      <a:gd name="T70" fmla="*/ 32 w 35"/>
                      <a:gd name="T71" fmla="*/ 3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87"/>
                      <a:gd name="T110" fmla="*/ 35 w 35"/>
                      <a:gd name="T111" fmla="*/ 87 h 87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87">
                        <a:moveTo>
                          <a:pt x="32" y="30"/>
                        </a:moveTo>
                        <a:cubicBezTo>
                          <a:pt x="32" y="30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3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3" y="30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44718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50" name="Freeform 239"/>
                  <p:cNvSpPr>
                    <a:spLocks noChangeAspect="1"/>
                  </p:cNvSpPr>
                  <p:nvPr/>
                </p:nvSpPr>
                <p:spPr bwMode="auto">
                  <a:xfrm>
                    <a:off x="580" y="1515"/>
                    <a:ext cx="5" cy="133"/>
                  </a:xfrm>
                  <a:custGeom>
                    <a:avLst/>
                    <a:gdLst>
                      <a:gd name="T0" fmla="*/ 0 w 2"/>
                      <a:gd name="T1" fmla="*/ 44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2 w 2"/>
                      <a:gd name="T7" fmla="*/ 23 h 50"/>
                      <a:gd name="T8" fmla="*/ 2 w 2"/>
                      <a:gd name="T9" fmla="*/ 43 h 50"/>
                      <a:gd name="T10" fmla="*/ 2 w 2"/>
                      <a:gd name="T11" fmla="*/ 50 h 50"/>
                      <a:gd name="T12" fmla="*/ 2 w 2"/>
                      <a:gd name="T13" fmla="*/ 50 h 50"/>
                      <a:gd name="T14" fmla="*/ 0 w 2"/>
                      <a:gd name="T15" fmla="*/ 44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"/>
                      <a:gd name="T25" fmla="*/ 0 h 50"/>
                      <a:gd name="T26" fmla="*/ 2 w 2"/>
                      <a:gd name="T27" fmla="*/ 50 h 5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51" name="Freeform 240"/>
                  <p:cNvSpPr>
                    <a:spLocks noChangeAspect="1"/>
                  </p:cNvSpPr>
                  <p:nvPr/>
                </p:nvSpPr>
                <p:spPr bwMode="auto">
                  <a:xfrm>
                    <a:off x="628" y="1504"/>
                    <a:ext cx="20" cy="144"/>
                  </a:xfrm>
                  <a:custGeom>
                    <a:avLst/>
                    <a:gdLst>
                      <a:gd name="T0" fmla="*/ 6 w 8"/>
                      <a:gd name="T1" fmla="*/ 48 h 54"/>
                      <a:gd name="T2" fmla="*/ 8 w 8"/>
                      <a:gd name="T3" fmla="*/ 54 h 54"/>
                      <a:gd name="T4" fmla="*/ 5 w 8"/>
                      <a:gd name="T5" fmla="*/ 48 h 54"/>
                      <a:gd name="T6" fmla="*/ 5 w 8"/>
                      <a:gd name="T7" fmla="*/ 39 h 54"/>
                      <a:gd name="T8" fmla="*/ 5 w 8"/>
                      <a:gd name="T9" fmla="*/ 6 h 54"/>
                      <a:gd name="T10" fmla="*/ 0 w 8"/>
                      <a:gd name="T11" fmla="*/ 0 h 54"/>
                      <a:gd name="T12" fmla="*/ 7 w 8"/>
                      <a:gd name="T13" fmla="*/ 8 h 54"/>
                      <a:gd name="T14" fmla="*/ 6 w 8"/>
                      <a:gd name="T15" fmla="*/ 4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"/>
                      <a:gd name="T25" fmla="*/ 0 h 54"/>
                      <a:gd name="T26" fmla="*/ 8 w 8"/>
                      <a:gd name="T27" fmla="*/ 54 h 5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  <p:sp>
                <p:nvSpPr>
                  <p:cNvPr id="452" name="Oval 2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1285"/>
                    <a:ext cx="58" cy="6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>
                      <a:latin typeface="Calibri" pitchFamily="34" charset="0"/>
                    </a:endParaRPr>
                  </a:p>
                </p:txBody>
              </p:sp>
            </p:grpSp>
          </p:grpSp>
          <p:sp>
            <p:nvSpPr>
              <p:cNvPr id="403" name="402 Sağ Köşeli Ayraç"/>
              <p:cNvSpPr/>
              <p:nvPr/>
            </p:nvSpPr>
            <p:spPr>
              <a:xfrm rot="5400000">
                <a:off x="2571735" y="5929332"/>
                <a:ext cx="142877" cy="714380"/>
              </a:xfrm>
              <a:prstGeom prst="rightBracket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404" name="403 Metin kutusu"/>
              <p:cNvSpPr txBox="1"/>
              <p:nvPr/>
            </p:nvSpPr>
            <p:spPr>
              <a:xfrm>
                <a:off x="2357422" y="6365836"/>
                <a:ext cx="5549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 smtClean="0">
                    <a:latin typeface="+mj-lt"/>
                  </a:rPr>
                  <a:t>ARE</a:t>
                </a:r>
                <a:endParaRPr lang="tr-TR" dirty="0">
                  <a:latin typeface="+mj-lt"/>
                </a:endParaRPr>
              </a:p>
            </p:txBody>
          </p:sp>
          <p:sp>
            <p:nvSpPr>
              <p:cNvPr id="407" name="406 Metin kutusu"/>
              <p:cNvSpPr txBox="1"/>
              <p:nvPr/>
            </p:nvSpPr>
            <p:spPr>
              <a:xfrm>
                <a:off x="5143504" y="5500702"/>
                <a:ext cx="12013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1400" b="1" dirty="0" err="1" smtClean="0">
                    <a:latin typeface="+mj-lt"/>
                  </a:rPr>
                  <a:t>Target</a:t>
                </a:r>
                <a:r>
                  <a:rPr lang="tr-TR" sz="1400" b="1" dirty="0" smtClean="0">
                    <a:latin typeface="+mj-lt"/>
                  </a:rPr>
                  <a:t> gene</a:t>
                </a:r>
                <a:endParaRPr lang="tr-TR" sz="1400" b="1" dirty="0">
                  <a:latin typeface="+mj-lt"/>
                </a:endParaRPr>
              </a:p>
            </p:txBody>
          </p:sp>
          <p:sp>
            <p:nvSpPr>
              <p:cNvPr id="408" name="407 Sol Köşeli Ayraç"/>
              <p:cNvSpPr/>
              <p:nvPr/>
            </p:nvSpPr>
            <p:spPr>
              <a:xfrm>
                <a:off x="6572264" y="5143512"/>
                <a:ext cx="571504" cy="1285884"/>
              </a:xfrm>
              <a:prstGeom prst="leftBracket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cxnSp>
            <p:nvCxnSpPr>
              <p:cNvPr id="409" name="408 Düz Bağlayıcı"/>
              <p:cNvCxnSpPr>
                <a:stCxn id="408" idx="1"/>
              </p:cNvCxnSpPr>
              <p:nvPr/>
            </p:nvCxnSpPr>
            <p:spPr>
              <a:xfrm rot="10800000" flipH="1">
                <a:off x="6572264" y="5786454"/>
                <a:ext cx="571504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0" name="409 Düz Bağlayıcı"/>
              <p:cNvCxnSpPr/>
              <p:nvPr/>
            </p:nvCxnSpPr>
            <p:spPr>
              <a:xfrm>
                <a:off x="6286512" y="5786454"/>
                <a:ext cx="35719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11" name="410 Metin kutusu"/>
              <p:cNvSpPr txBox="1"/>
              <p:nvPr/>
            </p:nvSpPr>
            <p:spPr>
              <a:xfrm>
                <a:off x="7204756" y="4973340"/>
                <a:ext cx="6069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1600" b="1" dirty="0" smtClean="0">
                    <a:latin typeface="+mj-lt"/>
                  </a:rPr>
                  <a:t>PSA  </a:t>
                </a:r>
                <a:endParaRPr lang="tr-TR" sz="1600" b="1" dirty="0">
                  <a:latin typeface="+mj-lt"/>
                </a:endParaRPr>
              </a:p>
            </p:txBody>
          </p:sp>
          <p:cxnSp>
            <p:nvCxnSpPr>
              <p:cNvPr id="412" name="411 Düz Ok Bağlayıcısı"/>
              <p:cNvCxnSpPr/>
              <p:nvPr/>
            </p:nvCxnSpPr>
            <p:spPr>
              <a:xfrm rot="5400000" flipH="1" flipV="1">
                <a:off x="8013083" y="5143512"/>
                <a:ext cx="285752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3" name="412 Düz Ok Bağlayıcısı"/>
              <p:cNvCxnSpPr/>
              <p:nvPr/>
            </p:nvCxnSpPr>
            <p:spPr>
              <a:xfrm rot="5400000" flipH="1" flipV="1">
                <a:off x="8575472" y="5714222"/>
                <a:ext cx="285752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4" name="413 Düz Ok Bağlayıcısı"/>
              <p:cNvCxnSpPr/>
              <p:nvPr/>
            </p:nvCxnSpPr>
            <p:spPr>
              <a:xfrm rot="5400000" flipH="1" flipV="1">
                <a:off x="8013877" y="6357164"/>
                <a:ext cx="285752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223" name="AutoShape 6" descr="data:image/jpeg;base64,/9j/4AAQSkZJRgABAQAAAQABAAD/2wCEAAkGBhQQEBUSERQWFRIVFxsWGBgWFxgVGBgeFxQWGBYYGBggGycfGRsjGRUVHy8gIycrLCwwFh8xNTEqNSYrLSkBCQoKDgwOGg8PGjQkHyQqMC4sKSkqLjIwLy0sLSosLS0sLDQtLC00LC4qLS4vLDU1KSwsLC0wKSwsLCwsKiwsLP/AABEIAL0BCgMBIgACEQEDEQH/xAAcAAEAAgMBAQEAAAAAAAAAAAAABQYCAwQHAQj/xABAEAACAQMCBQIEBAQDBgYDAAABAgMABBESIQUGEyIxQVEHMmFxFCOBkTNCUqEWcrEVYoKSwfEkRFNzstEXNEP/xAAbAQEAAwEBAQEAAAAAAAAAAAAAAQIDBAUGB//EADQRAAIBAgQDBgYCAAcAAAAAAAABAgMRBBIhMUFRYQUTcYHB8DKRobHR4RQiM0JScoLC8f/aAAwDAQACEQMRAD8A9xpSlAKUpQClKUApSlAKUpQClKUAqL5l46LK2acoX047V2JGRqP6Lk/pUpUTxLhbzuyvgQmMoAGGptYIcMDGQFIwMg5G/vVZXtoVle2h0T8bgjRJJJURJcaGYgBtQyAD4yRvXwcet+msgmjKPnSwYENpyWx74AOfbBzVE4vwya1tOH28zI5ivY9DBmOUAkxryoxpyBnx4qVtOR5Yp/xQkUymW4kMZLdPFwBgBtOQV0rk6d/pWeeTexkqkm9ix3PMtrGQJJ4lJUOMuBlScBhvuv1G1am5ptxcm2MgDiPqEk4UDyO7x8uW+wqix8uNBeR2SOrsOGyQ6nyq6nkk9gTtqyF9h+tS7/DpyGjEw6b2SWpODrBjOVYDwVJxkZG2R65DPN7IhTm9kWxOOQFdQlQjIX5h5YZUY85I3HuN65I+ZYzOy64eisSy9QSqT3Nj5MfKe3DAkEnFQNxyI8rvJKUJZYUCq8ileijASJIBlZNTZHaQBkb5zWCciTF3MzRTK9ukDay4LaJRIWOlRg4yAwOcgMQdxU5p8iXKfIuttdJINUbBhkjKkHBBwQfYg7EelbaiuW+FPbQ9OSQyHUxBY6mCk9qs+AXIH8xGf2qVrRbamyvbUUpSpJFKUoBSlKAUpSgFKUoBSlKAUpSgFKUoBSlKAVH8Z4utsikgs8jrFGg2LO52GfQAAkn0Cnz4qQqv818NZzbTqCxtp1kZV3JQgo5AAySoYNgbnSQNyKrJtLQrJtLQ4rznKWN71TFHizSOQkyFdYkQvgHTgNgYA3ySPFTNjzNbzaQJVV20/lsQsgLoXVWXOQ2kE4+lRvD+XCb65uZUieKcRaP5mXpLgEgrjfzsdsetfIeVWNzfSS6OndLGEKnLx6ITFkZXAOGJBB2qiz+/P9GSz/V+v6JqLjUDhmWaMqi62OtcBd+4nPy9rd3jY+1aF5ntT/8A3j2ZUPcBhm+VT7E+gqn8U5OkjtWaTS4isfwgVGZdf5it1CdPZjSpwdgRucZNaYODy3aSKsRSYzw3DtJKjxuIhpCqYwQpwo2I9c7+KjPLaxHeTvaxev8AEFvpVuvFpf5TrXB7tHnP9fb99qxl5ktlYo1xErq2gqzqCGIyFIJ2JFV3nHkyW7LCAwpG0OjxpbX+IWY6io7lOk7eAzE4zWnifJE8z3LZiHWuLeYDUx7YRhlPb5Pp9/3lynyJcp3tYtP+IrbSG68WlnMYbWMFx5TOcavpX215htpWVY54nZ86QrqS2n5sDO+PWqu3JU/UJzGV/wBpC9+ZvkAIKY0/N+uKxsuSJ43hYtH+XeTXDYZslZlwAO35hv59h+jNPkM0+RbRxqAhyJo8RjLnWuFAJGWOdhlWGfdSPSuLgnMX4m4uoQo027RgMGzr6iFtxjtIxiqzF8Nn/CPAWTqIuiKUNIdarOJkWRDsvcN9OfOR9Z/l7gs0VzdTzdP/AMSY2CoWOnpx6SMkDP3/ALDwCc21de9SVKbauvev6NlpzE1xcTRW6KUt20SSOxAL+qIADnHgk+D6Guu140p0LNphmckCJnBbZ2Vce4bTsfX0rg4ZwGS0uLh4dLxXD9UqzFWRz8+DpOpWO/pjxvXJd8oPJeGdyjxypGJBqkQo8Lao3jAO4zvpY7HfJ8GbyJvO3U12HPbSSQIYlHVuZrckOTjojOodu+fb0+tSnGuPPBdW0CIrC5LrqZiNJjTV4A3BG3kVA2HJdxHLA7GPEV3NcHDNkrMMADs8jeprj3BZZru0nj0FbcyMwZipbWmgAdp8eaqs1tenoVWfLrzXpf1M+F81pIZ45wIZbd1RwWyp1/w2RiBkP6DGfSpCXjcCqrNNGFcAqS64IYgBgc+CWUZ8ZI96qd5yFLI0lz1E/FNcR3AXLLHiFSqxlh3fKx7wM59K1cc+H8ssQhg6McfQZMZcsGadZsa8Fnj2IwcDJLY8AM00thmqJbEvzDz1FbC4RMPNbxrIyElQdR+UHB3C7+PUV3ycyxm3eeIrKIgGlVHBZRp1NgerBdwNs42qA41yXPM14UaPF1BFH3FgUaLAO+DkEZOayk4JNbfjZdIf8TBFFGkZJbWkBjwe0AKSc6vQCl5399f0RmqX99f0XKCdXVXQhlYBlI8EEZBH0INZ1H8v8ONtawwMdRjjVCfcqoBqQrVG621FKUqSRSlKAUpSgFKUoBSlKAUpSgFKUoBSlKAV8AxX2lAK57q/SId7AbZx5Y/ZRuf0FYcTvOkmQQGJwud8nydvsCf0qnSP+YWyc+pzkt43PudiAPT0AqspKKuzjr4nu5ZIq8rX6FlPMqeiSke+jH9iQf3FZWvNFtIcLKoI27sp/wDICvKuNZk4nY8J1P0JczTZODIqhyIyQB2notkeurJ33qxfFbh4j4a1zDiOa00NGygDCl1R4yMYMZVvkO2wqHKzSGGnWq0+8drcNH+X9j0ilVP4f8a69vHkaQ8KTIvooKgOi/7qsVx9HAGw2tlXOilUVSKkhSlKGgpSlAKUpQClKUApSlAKUpQClKUApSlAKUpQClKUApSlAKUpQClKUApUFxTna1tzpMnUk9I4R1XJ9sDYH7kVE3XHL27R44bBo0dWXXO4jI1DGdGM+v1rJ1YrRavod1PAVppSkssecml8rtX8jr5+upYoEeBFkkDHCttntJJB85CK+3r+gBrfL3FkvU6iZBVtLo2Mqc6v2328HB8Cufk6w4ldpiSZktgdmlGtiVO2jOGIyMZ1acZG+4qU/CGF5NgHLfmYGCSM4JOTnKkYzjbRsDnKNWFSleUXfmeN232fPB4hxjNO/FX0fJ6b267nn/LzTXU0d0zf+LtrhtBc4Rl0AzwOfmVfOCoYJrORgjF15zvV4jYiMOIbWQq08zMh7FYEJEVZlZmcKNWcbeGJwOi9VpIZI0IzIrKDkbFlIzkAYO+fWovlfkQ3VhDDOpCxsz56jdMl2c6e0gyqFbc7KcnDHJrqvSrN1HpqtOmvvzPOp1cRFd3TXy1tvrwt56HRw7niztRFJHqaFUeFBGvohiAxqK5XC7NnfH0OPQuD8Yju4VmhOUb3GCCDggj0ORVO438KI5o4xDIInjXTsn5ZGc4Cg9u5Y+STnf3rqsvhVaJGqsZGkHzSK7IW3/pyQAP+lccpVO9eVf14Xfv7H1mEwvZ9LA01KpJVbvNpfi/Bctbvw5XSlVH/APH5T+DfXkfsOrqG3jbAyPpX1uFcUhwYruGfA+WaLp5/Vck/vVs8lvH5WH8WjL4Ky/5KS9GvqW2vhNVEc030O1xw92H9Vu4kzv6Juf3NbrX4jWjtokZ7d/adCn7ncD9SKd9Di7eOgl2diLXjHMucWpfZs6Ied4GiilAk/Nm/DhCoDq+vRhxqwozg5z4ZfepOXjtugy08SjJXJkQDKjLDz5AOSPSoK25PgkVZIp2YGWCYspV0ZrZVVcAbDUEj1Y86B4rQ/wAMYDAIBI4RRKoOmPUVlt5bcBm0AsUjlYBmydhknG+pwNNOzJ08zQddIeouZFdkYMpQmOVImQNq+fXIo0/ceRitycftj4uITuF2lQ7nOB589p2+hqEb4fRE5aSQ98rEDSARPdR3TrsMjEkSAEHOMjzuML/4fwvaiB5pFQGZmYCNS3XdnOolDsrNsPGwznYgQWEcZgJYCaLKfOOonb3FO7fbuBXf1BFaOK8eS36OQz9d+mhTRgkxvIMlmAAKxtvn/WoST4cxM7v1ZMu5kGAnaxvBdg7qdQDgDB8r9d6lL/lhJY7aMHStswdAEQqdMTxKCuAoXTIdgB4GMAYoD5w3nC3nBIYovShm1SYjGm46nT8nz+U+Qf71rm51t0SdmY5t5Ok69uv5401BdW6ZlXu/7VHD4ZwYUdSQhBEo1CNxiIXKkMrIVYMt3MpXGACoAAXFbrn4dwyGQmSQdQuwxo7DJJbu+O3cZtYsZzju99gJj/EUGsqZEC6VbWXj0HXI8agHVnJZCPGD4BJyBuTjEBZFE0ZaQBkAdSXBBIKjPcCATke1QX+AY9ZfqvktG7bKQWjvpL3PjYNNIwI9sAe9cPCeR5rW6hMbRNbxCNRrV+r+VbGAPlXCdTSSu6HtY7+AALvSlKAVHcwQdS3ZMyDUUBMRcOAZFBKlO4EDJyPFSNKAoaXfEraNlMXVlDSjXhnEzRxQi37QcRLNmQsflRlbxmt99xjiKxGREBYzzxqn4aQsscQvDFIcP3dTRagHAHcfOrazcQ4zHCwU5ZzjtXBIBJ7myQFXY7k74IGTtULdcelb5WwGbCCNNbnyfXUDsCT27YO+1Dmq4qnSdm9eS1ZGx8y8RwubckmYA4t5FHT1WeonL5BVZ7nG2/RzkaSr9Nne3UFghCSs5uplcskkskcTXNx05BF88gC9EADwrZHjFY3PMpij6jTNhwNPapb5f5V0bEjc5GB64qIt/iW2rA1MPPekZyN/l0uv3z3Dxisp1qcHaUki2GqyxKcqdOTXPKSV5f30rFXjZBHd2wXppIpZBdQl31DKlGiMhZcnTgg+5nOSFlFhCJ+p1cNq6urX/EbGrV3eMefTFQXGPiYIbYSLGGkdiqjUdOwOWOVDAjbKkA93k+a4+Ecx3fGQYo9NtEoHWkQlnOrOFj/pyAftjz6Gsq8VLKtWexh+zqtah/J0jTvZyfCzs9N99LW30LJxvnSKBulCpubk+Iou4jHnWRnQP71wDlm7vsNxCYxxkb21udK/Z3ydX1G/0Iqf4Jy9BZpogQL7nyzfVm8n/T2xUlU925fH8lt+yf5cKGmGWv8Arl8Xkto+V31OHhXA4LVNEEaoPoNz/mby36mui7u0hQySMERdyzHAHp/qQP1rdUbzBwj8VD0w2hlkjlUkahqhlSVQy5GVJQAjPg1qkkrI4JzlOTlJ3b4s6rS+SXVoOdDaWGCCp0q2lgQCDpZTg+jCodpoLxybeVTLozjBIKiV4wWGx2eOVc+mDnOBWPF+XZbmWCQuqCJmLIuvDZ6ZR9QKnqIY9jjGHYffl5b5OktZHdpEYNC0WFDDBN3czg5z4xcBdsHtz67SY1Kcakcs1dHVa8NQzdGaRWkC9TpKCAy6iuWJ8rq2wMfXIOKnJLpVdUJ7nzpGDvpGTvjA2PrVJi+HsqyQP1lPQ0BSc6tKXnX06gAGJjzGWIydRznJz8Pw5kFrFCkqrIILiKR+/vaaARRv5z2hVOP90YoVpUadFZYKxdmvUEoiLfmMjOF3yVRkViPsXQf8QrfVH/wLOJEkWZB05J3CMC6Ms91BP0myCdIEJGRg6irehBjeLcmXcaNpIuOrINSKzRKo6V2rMdQlLE9aI5Kk6kUknSDQ1PSqVWeU+XJLdnlkY5kVcIWZmjBVPymbVofpkMquBkg+m+bNQCtF5YRzLplRZF9nUMP2Nb6U3JjJxd0UrivJi2ge5sHmikXu6UWZEkPopjPuT9QBvjao34ecRvIZHhu4ZxFIxcSOjAIxJZtRI2Vjk59D9zXo9ec/EDjl3bMr9NZIEJZ1AyQNXY4CvnGNW7A4IBx5xlDDZqiyO3TgehV7YlHDThWhnv8A5n8S5a+PO+9i48R4s0cgVVGkYLZByc/07/ff32qt/EbmyO1hSQL1cMAFDALlxkEnBwQgcj7j3yOe04kJkSWNiUZFK5IIC48ZPjBJGxxXNx3gqX0fRlJ0ZD6lxlSux0nBHgkb+5xWlOcFUSqbX1PlKuLnJST+F+TStqtOevH8Fu4dxyJbePTrbtGBp38A+Thcb+9StndrKgdc4O2D5BBwQa/PPBfiJdvxdbfA/DmUwCEKvYoYqDq+bUoGTvjY7e3vfCp1S3VmYAZbJbCjOthj/p9cU2O6hVqynkmltfS5JUr4rAgEHIO4I9a+1J2ClKUApSlAK57+66UbPgnA8D1PgD9yK6Kh+a5ylsWGrAZCQvzEBgdI98kAY9c49aGdWTjCUlwTIGUHSAxLFvmJ8tsSxPtnfYeM4GBWr8OHYBtwM/cEFdwR4Oc7iuLh3MMV3tGSHCklHGGwdsjBIP6HIyMgZrXzFftBaSyIdL4VA2nVpLsBq0+CRr/cVDpS71Qas7nysJSyXvr6t2v9iu8TVJuJRxTMY7ZWEexCKoTTpx6A6zsfT27dubnrhNlYSxG00A4LMoZWGxAA1kNjKGTt87ZFY3Nk99aRzasySDvAHeTGzRl9IOdLrGMhRkEZ/wAsOnDCz6WBYjZAhxjUCsmQNzqBXPbnY4AryMTGVOc4VFxfv0P0Hs2VOdCm6crZY2a5Nbt+eqdtfmTfLVslyfw8x1jGCUI2ZF7SCPXGsbjfIyO2vV+SeFRW9oqxLpJJ1knJZ1JRjn2yuw9P3qmcpcAMA6jKEJXAUDB3xqZhnydK4B3AG/nAvfLcmUkGANMhG3rmONsn65Y/sK7MJSy005LX62PLr9qOtjJ0KU26dk7J/wBXJWTa962uS9VCFpWjuDM863KyXBVV1hDGBKsAUAaSnTMbahvrGCc5FW+ldhJQuXuYb5xbQsgBOFeWSKY7LZ20xZu8d5eSaMk7Fk8AgivlzznfiLULYBtOogxStpb8NdyGEgMCzLJBAmsbN+IAABxV+pQFHh5xuyUBt85n6baYZsaOtaLrznbSk8hzvnpZwADjii5kvlKs0bNJpcHVFMqDPFI4RlAcHEDFg3nCE5IzXotKAqLcUuZ7S0ldXj1z4uekrqyxr1lBAPeimRYdRByFZjnG9bJ+LTwSpHCjyxOVbXIrsT1LkJIqttpWKImTLZ1KBv5arVSgPNZ+cL+WzkBgKStF80cUytGz2EsuFGSdfXQRg+hYAjOMyy8y3g1L0QNEkEYLxzFmWSS2V5TgBSNEszbMCpiIIODi6UoCj2fON20cbPb6S8UT9sMzaWaSFJVZcgqR1GIG4wpyw0MK54+YryVomkidA/8As9igjmTSZZXF0CwIPbgZVtsDcYyT6BSgPPrnnW/EAdbUa9JbBimOGFjLOYsBgdSzIkJbwxkGACMVf0bIB9xmsqUAqn8fVpJSBJ8pO6rp0+BpyCCxBwfOMjcHJWrhXLe2uqOQKq6nBHtnbAyft/pUMyrQdSDinb6+q/HQpyzt67fbYecbAjV4IqD5h4fKbKSO0B6kjKuVI8E4bO4xtjJOSQTnPpcF4ZKcDplc7ZJUgY9ThjtWUtgvXSKIHK/Ox3LAlGbO3oNh6ZfFRTbpzUr3tzPDp4ac4u8MruvP9Li+X0874vyo8SQJa9KJhGI5J9IExAVdOGC50EK2cHfYeKufBuV3toERUL6R8zMpZtRLE7nbcnbOw2qH+JHOLQXIgjRW0oCxcZwWyRp8YOCN/wC3vfOXOKLdWsUyrpDr8vnGCVIz6jIO9P5PePu77a7Huz7BrUaCq11/SVrO++l9UvpubuEwOkYD+c5A86R6LmuylKsXjFRSiuGgpSlCRSlKAVy8Ss+tEyeCcEH2KkMp/RgK6qUIaTVmeQcU5VSO6SWBuiVcPIAFAwJkRguXUnJOnADbMfdQbFxeyS4haJ86Tj+XVupDA49RkCp3mHhoDdfb0U5GQD4Vx7HcKf8Ah8YqIWDT4Xb6Ef8AXGPT1q061RtO+2x8tiaEaUsknts9Nf8AzbjxehHcP4VHbQhVdmEShyDpyzIr9x21A97bZx/fMLyXzLPNb3LS5mkiOtdK6dQdWYIoxnYrt5O/rVoePI7vlxvk+B9c5/Xes+TuSOgrliyxuxIU7OQFCocg9g+Y485bJ0/KL06icJZ1q2v2I0JYh5Y6+PDXn8ym8O4bd3dxHNddRIw2tY8lWJU9mmMdy7+RgbeWPgetcFsulHuCHc62BIOCVAxttsFUbfXzWyx4VFD/AA0APq27Mf8AM5yzfqa66VarqPayXBHt4XBKg8zd3sKUpWR3ilKUApSlAKUpQClKUApSlAKUpQClKUArVHaqrM4GGbGT748VtpQEHzDyZbXxDTIdYGkOrFWA3wPY4JJ3FcHIF06xyWcxzLaP0/uhGYm+2Af0AzVrqoTJ0eOxsNhcWzKfq0Z1Z+p0qorCcVGSmudn5/s9XD1Z16E8PN3Sjmj0cdXbo43+hb6UpW55QpSlAKUpQClKUBjJGGBVgCCMEHcEHyCKhZ+XiqgRP4/9TLH6dw32+oOanKUMa1CnWVqiuQ9ty6ocPKeppbUi40qCPlYjJ1MPIJ2BAIAIBqYpShanShSjlgrIUpShoKUpQClKUApSlAKUpQClKUApSlAKUpQClKUApXwnG5rl4hIeizR7nTkEe3upHrjxQdTrqkcb4rD/ALYs/wA1Py1nV8sBoJjOA2fGfT3qcW/b8IzFu4HRq8ndgB4Ox0sN/wBd6p/FeRQ90l3KT+H6fVlBO5KYCxjfPcukfo3uK562ayyrij0Oya2HdWTqyaTpyaf+5WS8Wm7eB6UrZGRuDX2ofgXFHmzlAqAbY/lKnToznDeu422+oqYrdHnRkpK8dhSlKkkUpSgFKVD23MiEXbSDpx2kjI7E6hhYklL4AyAFkH7H9QJilQ97zVBGshDhmjjaXTuuVWMvnURgKQPm8bH2NdUHG4XWR+ooWLPUJOFTSCWy3jt0tn2waA7qVCDmuN7iKCFWkaQSMxA0iMRGNX16sHVmWPt84OfUZm6AUpSgFKUoBWLuACScAbknYD71lSgKFc89yQG4c4dGSK4ttXaNDSrBIuRknHZLnGfzWH8u3TFz1KXCdDYsVDAnDgS3cfVj23jUWySHc9s67+NVrv8Ah8c8ZjlXUhwSCSPlYMPB9CAf0qE4rzKVvPwQiDs8asMyMmoOZtajEZAISCQ7sM7Db0AgLf4iXEqQyrACrZZlQM5kzw4XSxI3o/UbQdvIH1Ay4lzxPofChVFvdsHTJ6jwwW0kfRcggHM0i7hu6FttiKnrPmqyhijjic9MKqRokczkr0nePQoQsymOGQqRkHQcEmt686Whl6XVOvX08dOUDV1ZIcatGP4kTrnOMjzuMgY8G5gNxNPGQqLCSpBLCTYjTIe3TodSWUg+B9Diocuc33SqjSEzB4otRJDLEz3bRNJMQqmP8tlbQMgiNjlcEm2yc72/Z0yzl2ZPkddJS2/E9+VyuYyp8E93jY4+Rc82vSEkkgXEQlbAkcAdGOZgG0AsRHKjYwG0tnA3wBX/APGN3cS2/ShMTnJMLk/mauHPOms6crH1iserAOpD/lq38vcUN1brOVKLIAyKwKsFKj5wfB1avHpis4pob2Bsd8TF42BDIco7RupBAYEOjD9K7UQAAAYA2AHpjxQGVKUoBSlKA13EIdGQ+GBU/YjBqFgllteyUBos4BUe++QPQ+crv9CfFSXEjLgdED1ydsjbbSDtkn3/AO0PJw+5mGl2IHnuKD9QEU5/Wqsxq5nbIteD4eD1WnP5rUqnNPGpbfoR2zZimukjfbOVP8oOMglcZO2On6b51R89PPfdBmYwkvDHmN1YzRDVLqAAUpoIwfP98TnEOGRxP02mLkLqYFsFQPU7nPn9Nveo3i/Lko4lw5iMwpr6gDYCdRdAB3y+WKjb2ORipg8ySkrWT1vvxOGVOUpygnpontZJ/Ct9d7W5cdUW0cwWlrGoaQRoCFy4KDJPuQBk/SpDhnG4LpdVvKkgGM6GBxnxn2ri4pyfa3MfTliBXIOAWXBHgjB2P181y8uciW9hIz2+oahggnOcFio9tI1Ntj1+gq6y5ev09+R6Mc63tb5fkslKUqpcUpSgMRIMlcjUACRnfByAce2x/Y1CyctBTK8TnXJI0xWTuiZzEIhrUAMVCKo06sbA7mobjHC7sTPeIAC0M8LqrMXCBdVu6kN3OrqSFCgjrybnbPJw/g/EnhRxOy61DKryOXjYxWffJkZYB47smI7fnDb+kCbPIVsYIoGDaIoXgXDYOmWN4pO45YZWRts4yFOO1cdqcrQATggsLlBFKCcalCuuDjG+mRhq840jOFAFUtODXtyC+txGLkMElllUsIeKTOCM5Kr+HCAejdp/lBrsh5cvi8DSyiQRTRO46rjXpW7WWRdu0HrWxEXgdE++SBO8J5fgSRbmJi7Msh16gwk6xhLsSBg5EEIBG2E+pqaqpcrcGvIWhFy2tEgjXKzMArrGUlDR6dMupiHDEgjxtgZnOITOpyPlHgen1Jb0OPQ7bep2qspZVcvCGZ2Oq4u0QorOFaQlUBIyxCsxCj1OlWP6VWuG8vcQiu+o/EOrb6iTG8K5IOdsjGkjYDG23j0qftL4s2lxhs4GPsTjP2H0z7CtcUoMjTCZTCFKkZ7VKkEknOBgZ3/3vYCtKdayeXjzS9Ss6WtmdNjxCOdS0Tq6hmQlSCAyHDKfqCK6KrHLHN0c/WV2gjK3MkUYV0HUXUCjgZ3LFjuPJzVnqGrOwcZJJyTXiKUpUECuMcJjFwbjB6pQRk5ONKszKAucAgu++M9xrsr4TigIe05QtomRo4yGjKlO9zp0RyRIoyfkVJpQF8DWfWtf+CrXqdTQ2oP1P4kmNQnknzjVj+LLI2P97HjAqt8d+J9vFOYXlaIgDbQ2cMNQYnTnx7ePHnarhwHiQuIFkB1A+GHhgQCrD7gj9c1aUJRSbVk9jCFeE5uCvpxto/B++hxW/I1pGqqkbAK2ofmyk5/Di3JyX3zEAv1wD5rFuQ7MoYzEdJj6WOpJ8vRjhO+rIYxRRoW84Xzuc9fGePLblU8s33wvnBIAzjY+wwpyRtnvs59cattuAdvHiqmudZsvEw4fw5IEKRghS7yHJLd0sjSOcn3d2OPrXTSlCwpSlAKUqN45zBDZR9Sdwo/lHlmI9FX19PoM74qG0ldl6dOVSShBXb4I7ridY1LuwVVBJJOAAPJJrwxku7viBnt+o5MzdOUK4QAOdO5HagGNj6eauEnE24ncCK7DwW66XW20sJJwXVFZ22GkO6ZUbjWpPlWq9208EceI2jWNAPlKhVBJA8bAZBrlnTde3BL6nu4XFx7LUlZTqSVmuEVyvxfO2nW+0fa8ros/Vbux4BycnLHLA7Egs2+M7+a7bzhfUlSTVgLjIxnOkllwc7dx385xX2z4zFKXCtvHKYWDdveqqxC5+btYHat7X8YGTIgGSPmXyu7Dz6etdVkfO5Vy43873v8AM30qOvuPRQuyNqZkj6rhEZyqZIDEKCdyrAAZJ0nAODW284tHEMs388cZx3ENNIsceQNwCzrv9c1JY7KVwcO45DPGJEcaW141dp/LdkfY74DK2/0roS9jbGl0OTgYYHJxnA33ODQG+lYxyhhlSCPGQcjY4P8AesqAVAc8X7wWZeJyj9WFQQQNnuIkcZIOBoZ98befSp+lAUThnOc6aY3jMuZ3QPnZ1N6kKiFguJenHKHZiBkRNt5YcVnzvO8wkIfQ7QFYUK9pexu5XhJKZZ9caIRkHVjxup9IpQFT4Lzm872weJVW4DYZX14IQuAV8rsrKSRgFSDpOFNrIz5r7SgNcduqklRgkAfoM4H08n96xgs0RSqqApySPQ52/bAAx7ADwK3UqLJE3b1PN5PhhJFePPaSIgUiSEOuoBiTlCN8KB4OD5HqM1N2/PJhbp8Rha2fOkSAF4X+quPH2Ocepq21hLEHBVgGU+QRkH7isVRyfA7fY9Sp2k8RZYqOaysmtJLz1v5p+Rqsr+OZdcTrIvujBh+4roqr3Xw7tixe3MtrId9UDlB/y7jH0GK1xcM4nB8lzDcqPSdDG3r/ADJkk+Nyatnmvij8jJ4fDz1pVbdJpp/NXX1RbKVVZeZb6L+Lw9mHq0MqyZ9yE06v0qrcc+LcyTBYYOmq41LOpEhJAJGA3aN9v3+lUniIQWv2ZtQ7HxVeVqaT6qUWvo2XW95TSRtR0HfbXGrld8kA7beMfb1rsj4QY40SJyug59lO42Kj0A2A8VD2/MzSGOdQRE8YJQsM7rntGnzk+S3p6Zrg5m5glYH8Ohc5TTGz9JWBYByW8EjfbJGMec4O2ZNWPn2qNCUpRWqdna1+T46JcduZaOMcNSZQZCo0HILAFQcjfB9dtjnbNVPnvj01lYy/hmAMSA69IO7uMkDfYK2fX5h7Va+HSrNDpfDae1sj23U/fGk596pdrcXDmZDF00Ur0pTIrdUE5ft0np4UaRkHyNjjFXi7STav09DnxdaNOmqkLXlbW9tN/e7s9tC3crXjS24L51DAOSSclEcjJ32Lkb+1TFUy+43Lw601iF5pX7yQh6adirqcjOAdOrH1xkVHcs83cRu4B0reORgzBppHCpktkKEGD2qR71g60Yyy8fA+gwvZuIq4WNdtJaJuUktba79fN8LnolRXFuabW1/jzIp/pzqb/kGW/tUI3K97c/8A7d6UQ+Y7UaBj21nDH7EGpPhHJFpa4McKlxvrfvbPuCfB+wFM05bK3j+P2X7nC0v8SpmfKC/7P0iyP/xHd3m1jAY4z/5i4GkY90j8t9D4966+FcmRxy/iLh2ubn/1JPC/+2nhP749MVYqgeYrWRprVsM9sruZkXfJMZETMnmRFbOVHqytjtqVT4y198iksY1FworInvbd+Mt/JWXQ28Q5ZSeVZHbujmSeMqCrKUCqyk57ldVwRgfqQDUHF8N9GSlwchlZQ0SsuFlvHKuucSKRfSKfG6qRjGK2Xj3sL9O1jboBMrqxI/dHdNIWZiW1rILYKpzkOc530xUk3FJI/wAxJD2TghURAxawhaIMPOBO1wgx/Suc7E6nCTScgIJxMZM4meXSUGnD/hiABnZle0iYN4G/b4I1cO+HCRtGXkEqrKspVokCtpszaBdIOlV0ENgDAKgAAYA4Zb7iaiRYkbAgk6Q6a7OtpaNEMnzmc3S4P9P2NdcXEeJNIAI8Jm4I1ovdpuJBCkhDDQDB0mDjO+rOTgECwScGIuWuYpNDyRrFICusERs7Iw3Glh1ZBncHI22qIl5CUymQSsPzeqAVz5vYrxwxz3d8KqvjSpI381r5fguDb3rXCya5dLKGUAkmxgVwqDx+csgxj0zvnJrvCOEXsYtyI5e1rViDqjUOljcpMHXUSR1DDql8MWG3ZkgTsfw96ZjcTFjFrYLoVdZY3hwzZzjF4wGScacjGps6eBfDkpDAZZCkyrFr0ZGnRb28LxqQ2CGEAyxBydJAUopGnPEm/Dz6W64hlUqUVV1vJZMI5RkjT2XQ6gxgDY7gvjbWt9HiPpu0Iu1fuAJUNxOVyVI3KC2ZG3PaQB7rQFs5Z5fWxgEKtqxjLadJbSiRqSMnu0ouT422AGAJavMZ+aOIwQD8RmN30AMYGYhjbXDOFVEfIWWOEsSp2L48jHovDLjqQRPqD641bWAVDalB1AHcZznH1oDppSlAKUpQClKUApSlAKUpQClKUAqG4ryfa3UglnhDOMb5Zc48agCNX61M0qsoqSs0aUq1SlLNTk0+adiv8S5fC98WcZGEAGF2xlABsPUjcVBxF1bt++48/Lkn+rbbGd/er5XBJwSItqwRncgEhT9x/wDWM+tVdNPY8+rh5Sn3lN2fX7+92b7EDpqQoUsAxAGNyATXMnAow2e7Gc6c9vpt4zj6Z9ftiRApV7HVOMZ/Ek/FCtcNuqZ0Kq6jqOABk4AyceTgDf6VspUl7sUpShApSlAKUpQClKUApSlAKUpQGEsCuMMoYexAI/vWdKUB/9k="/>
          <p:cNvSpPr>
            <a:spLocks noChangeAspect="1" noChangeArrowheads="1"/>
          </p:cNvSpPr>
          <p:nvPr/>
        </p:nvSpPr>
        <p:spPr bwMode="auto">
          <a:xfrm>
            <a:off x="35496" y="0"/>
            <a:ext cx="6912768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ROLE OF ANDROGEN RECEPTOR (AR)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48264" y="6467505"/>
            <a:ext cx="2254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DHT: </a:t>
            </a:r>
            <a:r>
              <a:rPr lang="en-US" sz="1200" dirty="0" err="1" smtClean="0"/>
              <a:t>Dihydrotestosterone</a:t>
            </a:r>
            <a:endParaRPr lang="en-US" sz="1200" dirty="0" smtClean="0"/>
          </a:p>
          <a:p>
            <a:r>
              <a:rPr lang="en-US" sz="1200" dirty="0" smtClean="0"/>
              <a:t>PSA: Prostate </a:t>
            </a:r>
            <a:r>
              <a:rPr lang="en-US" sz="1200" dirty="0" err="1" smtClean="0"/>
              <a:t>spesific</a:t>
            </a:r>
            <a:r>
              <a:rPr lang="en-US" sz="1200" dirty="0" smtClean="0"/>
              <a:t> antigen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84491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9 Grup"/>
          <p:cNvGrpSpPr/>
          <p:nvPr/>
        </p:nvGrpSpPr>
        <p:grpSpPr>
          <a:xfrm>
            <a:off x="344223" y="855327"/>
            <a:ext cx="8799777" cy="5886041"/>
            <a:chOff x="0" y="-36959"/>
            <a:chExt cx="9371249" cy="6819792"/>
          </a:xfrm>
        </p:grpSpPr>
        <p:grpSp>
          <p:nvGrpSpPr>
            <p:cNvPr id="11" name="Group 35"/>
            <p:cNvGrpSpPr>
              <a:grpSpLocks/>
            </p:cNvGrpSpPr>
            <p:nvPr/>
          </p:nvGrpSpPr>
          <p:grpSpPr bwMode="auto">
            <a:xfrm rot="20023222">
              <a:off x="7582493" y="3624824"/>
              <a:ext cx="1788756" cy="1108572"/>
              <a:chOff x="3636" y="1163"/>
              <a:chExt cx="1679" cy="975"/>
            </a:xfrm>
          </p:grpSpPr>
          <p:sp>
            <p:nvSpPr>
              <p:cNvPr id="886" name="Freeform 36"/>
              <p:cNvSpPr>
                <a:spLocks/>
              </p:cNvSpPr>
              <p:nvPr/>
            </p:nvSpPr>
            <p:spPr bwMode="auto">
              <a:xfrm>
                <a:off x="3636" y="1163"/>
                <a:ext cx="1679" cy="975"/>
              </a:xfrm>
              <a:custGeom>
                <a:avLst/>
                <a:gdLst/>
                <a:ahLst/>
                <a:cxnLst>
                  <a:cxn ang="0">
                    <a:pos x="157" y="19"/>
                  </a:cxn>
                  <a:cxn ang="0">
                    <a:pos x="8" y="91"/>
                  </a:cxn>
                  <a:cxn ang="0">
                    <a:pos x="176" y="152"/>
                  </a:cxn>
                  <a:cxn ang="0">
                    <a:pos x="324" y="100"/>
                  </a:cxn>
                  <a:cxn ang="0">
                    <a:pos x="157" y="19"/>
                  </a:cxn>
                </a:cxnLst>
                <a:rect l="0" t="0" r="r" b="b"/>
                <a:pathLst>
                  <a:path w="334" h="182">
                    <a:moveTo>
                      <a:pt x="157" y="19"/>
                    </a:moveTo>
                    <a:cubicBezTo>
                      <a:pt x="134" y="17"/>
                      <a:pt x="16" y="0"/>
                      <a:pt x="8" y="91"/>
                    </a:cubicBezTo>
                    <a:cubicBezTo>
                      <a:pt x="0" y="182"/>
                      <a:pt x="120" y="162"/>
                      <a:pt x="176" y="152"/>
                    </a:cubicBezTo>
                    <a:cubicBezTo>
                      <a:pt x="232" y="142"/>
                      <a:pt x="313" y="172"/>
                      <a:pt x="324" y="100"/>
                    </a:cubicBezTo>
                    <a:cubicBezTo>
                      <a:pt x="334" y="39"/>
                      <a:pt x="230" y="23"/>
                      <a:pt x="157" y="19"/>
                    </a:cubicBezTo>
                    <a:close/>
                  </a:path>
                </a:pathLst>
              </a:custGeom>
              <a:solidFill>
                <a:srgbClr val="6CAC6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87" name="Freeform 37"/>
              <p:cNvSpPr>
                <a:spLocks/>
              </p:cNvSpPr>
              <p:nvPr/>
            </p:nvSpPr>
            <p:spPr bwMode="auto">
              <a:xfrm>
                <a:off x="3696" y="1270"/>
                <a:ext cx="1549" cy="787"/>
              </a:xfrm>
              <a:custGeom>
                <a:avLst/>
                <a:gdLst/>
                <a:ahLst/>
                <a:cxnLst>
                  <a:cxn ang="0">
                    <a:pos x="16" y="117"/>
                  </a:cxn>
                  <a:cxn ang="0">
                    <a:pos x="2" y="71"/>
                  </a:cxn>
                  <a:cxn ang="0">
                    <a:pos x="24" y="26"/>
                  </a:cxn>
                  <a:cxn ang="0">
                    <a:pos x="136" y="4"/>
                  </a:cxn>
                  <a:cxn ang="0">
                    <a:pos x="145" y="5"/>
                  </a:cxn>
                  <a:cxn ang="0">
                    <a:pos x="299" y="51"/>
                  </a:cxn>
                  <a:cxn ang="0">
                    <a:pos x="306" y="79"/>
                  </a:cxn>
                  <a:cxn ang="0">
                    <a:pos x="216" y="124"/>
                  </a:cxn>
                  <a:cxn ang="0">
                    <a:pos x="163" y="126"/>
                  </a:cxn>
                  <a:cxn ang="0">
                    <a:pos x="16" y="117"/>
                  </a:cxn>
                </a:cxnLst>
                <a:rect l="0" t="0" r="r" b="b"/>
                <a:pathLst>
                  <a:path w="308" h="147">
                    <a:moveTo>
                      <a:pt x="16" y="117"/>
                    </a:moveTo>
                    <a:cubicBezTo>
                      <a:pt x="5" y="107"/>
                      <a:pt x="0" y="92"/>
                      <a:pt x="2" y="71"/>
                    </a:cubicBezTo>
                    <a:cubicBezTo>
                      <a:pt x="4" y="52"/>
                      <a:pt x="11" y="36"/>
                      <a:pt x="24" y="26"/>
                    </a:cubicBezTo>
                    <a:cubicBezTo>
                      <a:pt x="55" y="0"/>
                      <a:pt x="112" y="1"/>
                      <a:pt x="136" y="4"/>
                    </a:cubicBezTo>
                    <a:cubicBezTo>
                      <a:pt x="136" y="4"/>
                      <a:pt x="145" y="5"/>
                      <a:pt x="145" y="5"/>
                    </a:cubicBezTo>
                    <a:cubicBezTo>
                      <a:pt x="187" y="8"/>
                      <a:pt x="273" y="19"/>
                      <a:pt x="299" y="51"/>
                    </a:cubicBezTo>
                    <a:cubicBezTo>
                      <a:pt x="306" y="59"/>
                      <a:pt x="308" y="68"/>
                      <a:pt x="306" y="79"/>
                    </a:cubicBezTo>
                    <a:cubicBezTo>
                      <a:pt x="299" y="125"/>
                      <a:pt x="260" y="125"/>
                      <a:pt x="216" y="124"/>
                    </a:cubicBezTo>
                    <a:cubicBezTo>
                      <a:pt x="198" y="123"/>
                      <a:pt x="179" y="123"/>
                      <a:pt x="163" y="126"/>
                    </a:cubicBezTo>
                    <a:cubicBezTo>
                      <a:pt x="129" y="132"/>
                      <a:pt x="49" y="147"/>
                      <a:pt x="16" y="117"/>
                    </a:cubicBezTo>
                    <a:close/>
                  </a:path>
                </a:pathLst>
              </a:custGeom>
              <a:solidFill>
                <a:srgbClr val="C2DDB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88" name="Freeform 38"/>
              <p:cNvSpPr>
                <a:spLocks/>
              </p:cNvSpPr>
              <p:nvPr/>
            </p:nvSpPr>
            <p:spPr bwMode="auto">
              <a:xfrm>
                <a:off x="3751" y="1334"/>
                <a:ext cx="1419" cy="659"/>
              </a:xfrm>
              <a:custGeom>
                <a:avLst/>
                <a:gdLst/>
                <a:ahLst/>
                <a:cxnLst>
                  <a:cxn ang="0">
                    <a:pos x="263" y="39"/>
                  </a:cxn>
                  <a:cxn ang="0">
                    <a:pos x="259" y="81"/>
                  </a:cxn>
                  <a:cxn ang="0">
                    <a:pos x="250" y="25"/>
                  </a:cxn>
                  <a:cxn ang="0">
                    <a:pos x="223" y="14"/>
                  </a:cxn>
                  <a:cxn ang="0">
                    <a:pos x="212" y="53"/>
                  </a:cxn>
                  <a:cxn ang="0">
                    <a:pos x="198" y="14"/>
                  </a:cxn>
                  <a:cxn ang="0">
                    <a:pos x="167" y="15"/>
                  </a:cxn>
                  <a:cxn ang="0">
                    <a:pos x="162" y="84"/>
                  </a:cxn>
                  <a:cxn ang="0">
                    <a:pos x="155" y="21"/>
                  </a:cxn>
                  <a:cxn ang="0">
                    <a:pos x="114" y="19"/>
                  </a:cxn>
                  <a:cxn ang="0">
                    <a:pos x="107" y="72"/>
                  </a:cxn>
                  <a:cxn ang="0">
                    <a:pos x="102" y="16"/>
                  </a:cxn>
                  <a:cxn ang="0">
                    <a:pos x="73" y="17"/>
                  </a:cxn>
                  <a:cxn ang="0">
                    <a:pos x="67" y="52"/>
                  </a:cxn>
                  <a:cxn ang="0">
                    <a:pos x="59" y="14"/>
                  </a:cxn>
                  <a:cxn ang="0">
                    <a:pos x="38" y="9"/>
                  </a:cxn>
                  <a:cxn ang="0">
                    <a:pos x="31" y="34"/>
                  </a:cxn>
                  <a:cxn ang="0">
                    <a:pos x="17" y="26"/>
                  </a:cxn>
                  <a:cxn ang="0">
                    <a:pos x="2" y="58"/>
                  </a:cxn>
                  <a:cxn ang="0">
                    <a:pos x="39" y="71"/>
                  </a:cxn>
                  <a:cxn ang="0">
                    <a:pos x="54" y="75"/>
                  </a:cxn>
                  <a:cxn ang="0">
                    <a:pos x="69" y="117"/>
                  </a:cxn>
                  <a:cxn ang="0">
                    <a:pos x="81" y="56"/>
                  </a:cxn>
                  <a:cxn ang="0">
                    <a:pos x="92" y="56"/>
                  </a:cxn>
                  <a:cxn ang="0">
                    <a:pos x="108" y="102"/>
                  </a:cxn>
                  <a:cxn ang="0">
                    <a:pos x="124" y="32"/>
                  </a:cxn>
                  <a:cxn ang="0">
                    <a:pos x="136" y="34"/>
                  </a:cxn>
                  <a:cxn ang="0">
                    <a:pos x="150" y="107"/>
                  </a:cxn>
                  <a:cxn ang="0">
                    <a:pos x="183" y="90"/>
                  </a:cxn>
                  <a:cxn ang="0">
                    <a:pos x="195" y="91"/>
                  </a:cxn>
                  <a:cxn ang="0">
                    <a:pos x="218" y="104"/>
                  </a:cxn>
                  <a:cxn ang="0">
                    <a:pos x="230" y="81"/>
                  </a:cxn>
                  <a:cxn ang="0">
                    <a:pos x="242" y="61"/>
                  </a:cxn>
                  <a:cxn ang="0">
                    <a:pos x="254" y="99"/>
                  </a:cxn>
                  <a:cxn ang="0">
                    <a:pos x="270" y="36"/>
                  </a:cxn>
                </a:cxnLst>
                <a:rect l="0" t="0" r="r" b="b"/>
                <a:pathLst>
                  <a:path w="282" h="123">
                    <a:moveTo>
                      <a:pt x="270" y="36"/>
                    </a:moveTo>
                    <a:cubicBezTo>
                      <a:pt x="268" y="34"/>
                      <a:pt x="262" y="34"/>
                      <a:pt x="263" y="39"/>
                    </a:cubicBezTo>
                    <a:cubicBezTo>
                      <a:pt x="262" y="45"/>
                      <a:pt x="263" y="53"/>
                      <a:pt x="264" y="58"/>
                    </a:cubicBezTo>
                    <a:cubicBezTo>
                      <a:pt x="265" y="65"/>
                      <a:pt x="268" y="79"/>
                      <a:pt x="259" y="81"/>
                    </a:cubicBezTo>
                    <a:cubicBezTo>
                      <a:pt x="251" y="84"/>
                      <a:pt x="254" y="58"/>
                      <a:pt x="254" y="47"/>
                    </a:cubicBezTo>
                    <a:cubicBezTo>
                      <a:pt x="254" y="39"/>
                      <a:pt x="253" y="31"/>
                      <a:pt x="250" y="25"/>
                    </a:cubicBezTo>
                    <a:cubicBezTo>
                      <a:pt x="249" y="24"/>
                      <a:pt x="244" y="21"/>
                      <a:pt x="243" y="20"/>
                    </a:cubicBezTo>
                    <a:cubicBezTo>
                      <a:pt x="235" y="17"/>
                      <a:pt x="228" y="15"/>
                      <a:pt x="223" y="14"/>
                    </a:cubicBezTo>
                    <a:cubicBezTo>
                      <a:pt x="218" y="13"/>
                      <a:pt x="216" y="20"/>
                      <a:pt x="215" y="22"/>
                    </a:cubicBezTo>
                    <a:cubicBezTo>
                      <a:pt x="213" y="30"/>
                      <a:pt x="212" y="41"/>
                      <a:pt x="212" y="53"/>
                    </a:cubicBezTo>
                    <a:cubicBezTo>
                      <a:pt x="212" y="63"/>
                      <a:pt x="202" y="64"/>
                      <a:pt x="201" y="54"/>
                    </a:cubicBezTo>
                    <a:cubicBezTo>
                      <a:pt x="201" y="46"/>
                      <a:pt x="201" y="19"/>
                      <a:pt x="198" y="14"/>
                    </a:cubicBezTo>
                    <a:cubicBezTo>
                      <a:pt x="198" y="13"/>
                      <a:pt x="198" y="13"/>
                      <a:pt x="198" y="13"/>
                    </a:cubicBezTo>
                    <a:cubicBezTo>
                      <a:pt x="190" y="7"/>
                      <a:pt x="166" y="5"/>
                      <a:pt x="167" y="15"/>
                    </a:cubicBezTo>
                    <a:cubicBezTo>
                      <a:pt x="167" y="32"/>
                      <a:pt x="170" y="59"/>
                      <a:pt x="169" y="70"/>
                    </a:cubicBezTo>
                    <a:cubicBezTo>
                      <a:pt x="169" y="80"/>
                      <a:pt x="165" y="83"/>
                      <a:pt x="162" y="84"/>
                    </a:cubicBezTo>
                    <a:cubicBezTo>
                      <a:pt x="159" y="84"/>
                      <a:pt x="155" y="82"/>
                      <a:pt x="153" y="71"/>
                    </a:cubicBezTo>
                    <a:cubicBezTo>
                      <a:pt x="152" y="62"/>
                      <a:pt x="154" y="38"/>
                      <a:pt x="155" y="21"/>
                    </a:cubicBezTo>
                    <a:cubicBezTo>
                      <a:pt x="155" y="18"/>
                      <a:pt x="155" y="7"/>
                      <a:pt x="135" y="5"/>
                    </a:cubicBezTo>
                    <a:cubicBezTo>
                      <a:pt x="113" y="3"/>
                      <a:pt x="114" y="14"/>
                      <a:pt x="114" y="19"/>
                    </a:cubicBezTo>
                    <a:cubicBezTo>
                      <a:pt x="113" y="34"/>
                      <a:pt x="113" y="58"/>
                      <a:pt x="113" y="66"/>
                    </a:cubicBezTo>
                    <a:cubicBezTo>
                      <a:pt x="113" y="69"/>
                      <a:pt x="110" y="72"/>
                      <a:pt x="107" y="72"/>
                    </a:cubicBezTo>
                    <a:cubicBezTo>
                      <a:pt x="104" y="72"/>
                      <a:pt x="101" y="69"/>
                      <a:pt x="101" y="66"/>
                    </a:cubicBezTo>
                    <a:cubicBezTo>
                      <a:pt x="101" y="57"/>
                      <a:pt x="101" y="31"/>
                      <a:pt x="102" y="16"/>
                    </a:cubicBezTo>
                    <a:cubicBezTo>
                      <a:pt x="102" y="12"/>
                      <a:pt x="104" y="0"/>
                      <a:pt x="87" y="0"/>
                    </a:cubicBezTo>
                    <a:cubicBezTo>
                      <a:pt x="71" y="0"/>
                      <a:pt x="73" y="14"/>
                      <a:pt x="73" y="17"/>
                    </a:cubicBezTo>
                    <a:cubicBezTo>
                      <a:pt x="72" y="24"/>
                      <a:pt x="72" y="38"/>
                      <a:pt x="73" y="45"/>
                    </a:cubicBezTo>
                    <a:cubicBezTo>
                      <a:pt x="73" y="49"/>
                      <a:pt x="70" y="51"/>
                      <a:pt x="67" y="52"/>
                    </a:cubicBezTo>
                    <a:cubicBezTo>
                      <a:pt x="64" y="52"/>
                      <a:pt x="61" y="49"/>
                      <a:pt x="61" y="46"/>
                    </a:cubicBezTo>
                    <a:cubicBezTo>
                      <a:pt x="60" y="37"/>
                      <a:pt x="59" y="24"/>
                      <a:pt x="59" y="14"/>
                    </a:cubicBezTo>
                    <a:cubicBezTo>
                      <a:pt x="59" y="13"/>
                      <a:pt x="58" y="2"/>
                      <a:pt x="49" y="4"/>
                    </a:cubicBezTo>
                    <a:cubicBezTo>
                      <a:pt x="46" y="6"/>
                      <a:pt x="42" y="7"/>
                      <a:pt x="38" y="9"/>
                    </a:cubicBezTo>
                    <a:cubicBezTo>
                      <a:pt x="37" y="10"/>
                      <a:pt x="32" y="14"/>
                      <a:pt x="32" y="18"/>
                    </a:cubicBezTo>
                    <a:cubicBezTo>
                      <a:pt x="31" y="22"/>
                      <a:pt x="31" y="27"/>
                      <a:pt x="31" y="34"/>
                    </a:cubicBezTo>
                    <a:cubicBezTo>
                      <a:pt x="31" y="46"/>
                      <a:pt x="30" y="51"/>
                      <a:pt x="26" y="50"/>
                    </a:cubicBezTo>
                    <a:cubicBezTo>
                      <a:pt x="23" y="50"/>
                      <a:pt x="23" y="23"/>
                      <a:pt x="17" y="26"/>
                    </a:cubicBezTo>
                    <a:cubicBezTo>
                      <a:pt x="16" y="26"/>
                      <a:pt x="16" y="27"/>
                      <a:pt x="15" y="27"/>
                    </a:cubicBezTo>
                    <a:cubicBezTo>
                      <a:pt x="9" y="35"/>
                      <a:pt x="4" y="45"/>
                      <a:pt x="2" y="58"/>
                    </a:cubicBezTo>
                    <a:cubicBezTo>
                      <a:pt x="0" y="83"/>
                      <a:pt x="12" y="92"/>
                      <a:pt x="24" y="98"/>
                    </a:cubicBezTo>
                    <a:cubicBezTo>
                      <a:pt x="39" y="106"/>
                      <a:pt x="38" y="77"/>
                      <a:pt x="39" y="71"/>
                    </a:cubicBezTo>
                    <a:cubicBezTo>
                      <a:pt x="41" y="64"/>
                      <a:pt x="43" y="63"/>
                      <a:pt x="47" y="63"/>
                    </a:cubicBezTo>
                    <a:cubicBezTo>
                      <a:pt x="50" y="63"/>
                      <a:pt x="53" y="65"/>
                      <a:pt x="54" y="75"/>
                    </a:cubicBezTo>
                    <a:cubicBezTo>
                      <a:pt x="55" y="83"/>
                      <a:pt x="53" y="89"/>
                      <a:pt x="53" y="99"/>
                    </a:cubicBezTo>
                    <a:cubicBezTo>
                      <a:pt x="54" y="114"/>
                      <a:pt x="66" y="116"/>
                      <a:pt x="69" y="117"/>
                    </a:cubicBezTo>
                    <a:cubicBezTo>
                      <a:pt x="90" y="123"/>
                      <a:pt x="83" y="86"/>
                      <a:pt x="83" y="84"/>
                    </a:cubicBezTo>
                    <a:cubicBezTo>
                      <a:pt x="82" y="74"/>
                      <a:pt x="81" y="69"/>
                      <a:pt x="81" y="56"/>
                    </a:cubicBezTo>
                    <a:cubicBezTo>
                      <a:pt x="82" y="49"/>
                      <a:pt x="82" y="40"/>
                      <a:pt x="87" y="40"/>
                    </a:cubicBezTo>
                    <a:cubicBezTo>
                      <a:pt x="93" y="40"/>
                      <a:pt x="92" y="47"/>
                      <a:pt x="92" y="56"/>
                    </a:cubicBezTo>
                    <a:cubicBezTo>
                      <a:pt x="92" y="61"/>
                      <a:pt x="92" y="65"/>
                      <a:pt x="92" y="70"/>
                    </a:cubicBezTo>
                    <a:cubicBezTo>
                      <a:pt x="92" y="75"/>
                      <a:pt x="91" y="100"/>
                      <a:pt x="108" y="102"/>
                    </a:cubicBezTo>
                    <a:cubicBezTo>
                      <a:pt x="125" y="103"/>
                      <a:pt x="123" y="78"/>
                      <a:pt x="123" y="71"/>
                    </a:cubicBezTo>
                    <a:cubicBezTo>
                      <a:pt x="123" y="54"/>
                      <a:pt x="123" y="37"/>
                      <a:pt x="124" y="32"/>
                    </a:cubicBezTo>
                    <a:cubicBezTo>
                      <a:pt x="125" y="29"/>
                      <a:pt x="128" y="26"/>
                      <a:pt x="131" y="27"/>
                    </a:cubicBezTo>
                    <a:cubicBezTo>
                      <a:pt x="134" y="28"/>
                      <a:pt x="137" y="31"/>
                      <a:pt x="136" y="34"/>
                    </a:cubicBezTo>
                    <a:cubicBezTo>
                      <a:pt x="135" y="38"/>
                      <a:pt x="135" y="64"/>
                      <a:pt x="135" y="89"/>
                    </a:cubicBezTo>
                    <a:cubicBezTo>
                      <a:pt x="135" y="92"/>
                      <a:pt x="134" y="107"/>
                      <a:pt x="150" y="107"/>
                    </a:cubicBezTo>
                    <a:cubicBezTo>
                      <a:pt x="156" y="107"/>
                      <a:pt x="161" y="107"/>
                      <a:pt x="167" y="107"/>
                    </a:cubicBezTo>
                    <a:cubicBezTo>
                      <a:pt x="185" y="107"/>
                      <a:pt x="183" y="90"/>
                      <a:pt x="183" y="90"/>
                    </a:cubicBezTo>
                    <a:cubicBezTo>
                      <a:pt x="183" y="90"/>
                      <a:pt x="180" y="67"/>
                      <a:pt x="189" y="67"/>
                    </a:cubicBezTo>
                    <a:cubicBezTo>
                      <a:pt x="198" y="67"/>
                      <a:pt x="195" y="82"/>
                      <a:pt x="195" y="91"/>
                    </a:cubicBezTo>
                    <a:cubicBezTo>
                      <a:pt x="196" y="100"/>
                      <a:pt x="197" y="102"/>
                      <a:pt x="205" y="104"/>
                    </a:cubicBezTo>
                    <a:cubicBezTo>
                      <a:pt x="208" y="105"/>
                      <a:pt x="212" y="105"/>
                      <a:pt x="218" y="104"/>
                    </a:cubicBezTo>
                    <a:cubicBezTo>
                      <a:pt x="219" y="104"/>
                      <a:pt x="225" y="101"/>
                      <a:pt x="226" y="99"/>
                    </a:cubicBezTo>
                    <a:cubicBezTo>
                      <a:pt x="229" y="94"/>
                      <a:pt x="230" y="87"/>
                      <a:pt x="230" y="81"/>
                    </a:cubicBezTo>
                    <a:cubicBezTo>
                      <a:pt x="230" y="71"/>
                      <a:pt x="223" y="42"/>
                      <a:pt x="231" y="41"/>
                    </a:cubicBezTo>
                    <a:cubicBezTo>
                      <a:pt x="238" y="39"/>
                      <a:pt x="242" y="50"/>
                      <a:pt x="242" y="61"/>
                    </a:cubicBezTo>
                    <a:cubicBezTo>
                      <a:pt x="242" y="68"/>
                      <a:pt x="242" y="85"/>
                      <a:pt x="245" y="95"/>
                    </a:cubicBezTo>
                    <a:cubicBezTo>
                      <a:pt x="246" y="97"/>
                      <a:pt x="252" y="100"/>
                      <a:pt x="254" y="99"/>
                    </a:cubicBezTo>
                    <a:cubicBezTo>
                      <a:pt x="273" y="93"/>
                      <a:pt x="281" y="78"/>
                      <a:pt x="282" y="61"/>
                    </a:cubicBezTo>
                    <a:cubicBezTo>
                      <a:pt x="282" y="50"/>
                      <a:pt x="277" y="42"/>
                      <a:pt x="270" y="36"/>
                    </a:cubicBezTo>
                    <a:close/>
                  </a:path>
                </a:pathLst>
              </a:custGeom>
              <a:solidFill>
                <a:srgbClr val="FCBEC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89" name="Rectangle 39"/>
              <p:cNvSpPr>
                <a:spLocks noChangeArrowheads="1"/>
              </p:cNvSpPr>
              <p:nvPr/>
            </p:nvSpPr>
            <p:spPr bwMode="auto">
              <a:xfrm>
                <a:off x="5114" y="1516"/>
                <a:ext cx="1" cy="1"/>
              </a:xfrm>
              <a:prstGeom prst="rect">
                <a:avLst/>
              </a:prstGeom>
              <a:solidFill>
                <a:srgbClr val="FB908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90" name="Freeform 40"/>
              <p:cNvSpPr>
                <a:spLocks noEditPoints="1"/>
              </p:cNvSpPr>
              <p:nvPr/>
            </p:nvSpPr>
            <p:spPr bwMode="auto">
              <a:xfrm>
                <a:off x="3761" y="1345"/>
                <a:ext cx="292" cy="487"/>
              </a:xfrm>
              <a:custGeom>
                <a:avLst/>
                <a:gdLst/>
                <a:ahLst/>
                <a:cxnLst>
                  <a:cxn ang="0">
                    <a:pos x="13" y="89"/>
                  </a:cxn>
                  <a:cxn ang="0">
                    <a:pos x="14" y="91"/>
                  </a:cxn>
                  <a:cxn ang="0">
                    <a:pos x="13" y="89"/>
                  </a:cxn>
                  <a:cxn ang="0">
                    <a:pos x="57" y="12"/>
                  </a:cxn>
                  <a:cxn ang="0">
                    <a:pos x="47" y="2"/>
                  </a:cxn>
                  <a:cxn ang="0">
                    <a:pos x="36" y="7"/>
                  </a:cxn>
                  <a:cxn ang="0">
                    <a:pos x="30" y="16"/>
                  </a:cxn>
                  <a:cxn ang="0">
                    <a:pos x="29" y="32"/>
                  </a:cxn>
                  <a:cxn ang="0">
                    <a:pos x="28" y="39"/>
                  </a:cxn>
                  <a:cxn ang="0">
                    <a:pos x="29" y="38"/>
                  </a:cxn>
                  <a:cxn ang="0">
                    <a:pos x="46" y="23"/>
                  </a:cxn>
                  <a:cxn ang="0">
                    <a:pos x="56" y="35"/>
                  </a:cxn>
                  <a:cxn ang="0">
                    <a:pos x="58" y="33"/>
                  </a:cxn>
                  <a:cxn ang="0">
                    <a:pos x="57" y="12"/>
                  </a:cxn>
                  <a:cxn ang="0">
                    <a:pos x="15" y="24"/>
                  </a:cxn>
                  <a:cxn ang="0">
                    <a:pos x="13" y="25"/>
                  </a:cxn>
                  <a:cxn ang="0">
                    <a:pos x="0" y="56"/>
                  </a:cxn>
                  <a:cxn ang="0">
                    <a:pos x="0" y="60"/>
                  </a:cxn>
                  <a:cxn ang="0">
                    <a:pos x="1" y="63"/>
                  </a:cxn>
                  <a:cxn ang="0">
                    <a:pos x="3" y="78"/>
                  </a:cxn>
                  <a:cxn ang="0">
                    <a:pos x="6" y="83"/>
                  </a:cxn>
                  <a:cxn ang="0">
                    <a:pos x="13" y="89"/>
                  </a:cxn>
                  <a:cxn ang="0">
                    <a:pos x="18" y="55"/>
                  </a:cxn>
                  <a:cxn ang="0">
                    <a:pos x="23" y="52"/>
                  </a:cxn>
                  <a:cxn ang="0">
                    <a:pos x="23" y="47"/>
                  </a:cxn>
                  <a:cxn ang="0">
                    <a:pos x="15" y="24"/>
                  </a:cxn>
                </a:cxnLst>
                <a:rect l="0" t="0" r="r" b="b"/>
                <a:pathLst>
                  <a:path w="58" h="91">
                    <a:moveTo>
                      <a:pt x="13" y="89"/>
                    </a:moveTo>
                    <a:cubicBezTo>
                      <a:pt x="13" y="89"/>
                      <a:pt x="14" y="90"/>
                      <a:pt x="14" y="91"/>
                    </a:cubicBezTo>
                    <a:cubicBezTo>
                      <a:pt x="14" y="90"/>
                      <a:pt x="14" y="89"/>
                      <a:pt x="13" y="89"/>
                    </a:cubicBezTo>
                    <a:close/>
                    <a:moveTo>
                      <a:pt x="57" y="12"/>
                    </a:moveTo>
                    <a:cubicBezTo>
                      <a:pt x="57" y="11"/>
                      <a:pt x="56" y="0"/>
                      <a:pt x="47" y="2"/>
                    </a:cubicBezTo>
                    <a:cubicBezTo>
                      <a:pt x="44" y="4"/>
                      <a:pt x="40" y="5"/>
                      <a:pt x="36" y="7"/>
                    </a:cubicBezTo>
                    <a:cubicBezTo>
                      <a:pt x="35" y="8"/>
                      <a:pt x="30" y="12"/>
                      <a:pt x="30" y="16"/>
                    </a:cubicBezTo>
                    <a:cubicBezTo>
                      <a:pt x="29" y="20"/>
                      <a:pt x="29" y="25"/>
                      <a:pt x="29" y="32"/>
                    </a:cubicBezTo>
                    <a:cubicBezTo>
                      <a:pt x="29" y="35"/>
                      <a:pt x="28" y="37"/>
                      <a:pt x="28" y="39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31" y="31"/>
                      <a:pt x="37" y="22"/>
                      <a:pt x="46" y="23"/>
                    </a:cubicBezTo>
                    <a:cubicBezTo>
                      <a:pt x="52" y="24"/>
                      <a:pt x="55" y="30"/>
                      <a:pt x="56" y="35"/>
                    </a:cubicBezTo>
                    <a:cubicBezTo>
                      <a:pt x="57" y="35"/>
                      <a:pt x="58" y="34"/>
                      <a:pt x="58" y="33"/>
                    </a:cubicBezTo>
                    <a:cubicBezTo>
                      <a:pt x="58" y="26"/>
                      <a:pt x="57" y="18"/>
                      <a:pt x="57" y="12"/>
                    </a:cubicBezTo>
                    <a:close/>
                    <a:moveTo>
                      <a:pt x="15" y="24"/>
                    </a:moveTo>
                    <a:cubicBezTo>
                      <a:pt x="14" y="24"/>
                      <a:pt x="14" y="25"/>
                      <a:pt x="13" y="25"/>
                    </a:cubicBezTo>
                    <a:cubicBezTo>
                      <a:pt x="7" y="33"/>
                      <a:pt x="2" y="43"/>
                      <a:pt x="0" y="56"/>
                    </a:cubicBezTo>
                    <a:cubicBezTo>
                      <a:pt x="0" y="57"/>
                      <a:pt x="0" y="59"/>
                      <a:pt x="0" y="60"/>
                    </a:cubicBezTo>
                    <a:cubicBezTo>
                      <a:pt x="0" y="61"/>
                      <a:pt x="0" y="62"/>
                      <a:pt x="1" y="63"/>
                    </a:cubicBezTo>
                    <a:cubicBezTo>
                      <a:pt x="2" y="67"/>
                      <a:pt x="2" y="73"/>
                      <a:pt x="3" y="78"/>
                    </a:cubicBezTo>
                    <a:cubicBezTo>
                      <a:pt x="4" y="80"/>
                      <a:pt x="5" y="82"/>
                      <a:pt x="6" y="83"/>
                    </a:cubicBezTo>
                    <a:cubicBezTo>
                      <a:pt x="8" y="85"/>
                      <a:pt x="12" y="87"/>
                      <a:pt x="13" y="89"/>
                    </a:cubicBezTo>
                    <a:cubicBezTo>
                      <a:pt x="10" y="78"/>
                      <a:pt x="8" y="61"/>
                      <a:pt x="18" y="55"/>
                    </a:cubicBezTo>
                    <a:cubicBezTo>
                      <a:pt x="20" y="54"/>
                      <a:pt x="22" y="54"/>
                      <a:pt x="23" y="52"/>
                    </a:cubicBezTo>
                    <a:cubicBezTo>
                      <a:pt x="23" y="51"/>
                      <a:pt x="23" y="49"/>
                      <a:pt x="23" y="47"/>
                    </a:cubicBezTo>
                    <a:cubicBezTo>
                      <a:pt x="21" y="43"/>
                      <a:pt x="20" y="21"/>
                      <a:pt x="15" y="24"/>
                    </a:cubicBezTo>
                    <a:close/>
                  </a:path>
                </a:pathLst>
              </a:custGeom>
              <a:solidFill>
                <a:srgbClr val="FA9B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91" name="Freeform 41"/>
              <p:cNvSpPr>
                <a:spLocks noEditPoints="1"/>
              </p:cNvSpPr>
              <p:nvPr/>
            </p:nvSpPr>
            <p:spPr bwMode="auto">
              <a:xfrm>
                <a:off x="3776" y="1688"/>
                <a:ext cx="398" cy="294"/>
              </a:xfrm>
              <a:custGeom>
                <a:avLst/>
                <a:gdLst/>
                <a:ahLst/>
                <a:cxnLst>
                  <a:cxn ang="0">
                    <a:pos x="18" y="19"/>
                  </a:cxn>
                  <a:cxn ang="0">
                    <a:pos x="1" y="9"/>
                  </a:cxn>
                  <a:cxn ang="0">
                    <a:pos x="0" y="17"/>
                  </a:cxn>
                  <a:cxn ang="0">
                    <a:pos x="18" y="33"/>
                  </a:cxn>
                  <a:cxn ang="0">
                    <a:pos x="33" y="5"/>
                  </a:cxn>
                  <a:cxn ang="0">
                    <a:pos x="35" y="0"/>
                  </a:cxn>
                  <a:cxn ang="0">
                    <a:pos x="25" y="6"/>
                  </a:cxn>
                  <a:cxn ang="0">
                    <a:pos x="18" y="19"/>
                  </a:cxn>
                  <a:cxn ang="0">
                    <a:pos x="78" y="29"/>
                  </a:cxn>
                  <a:cxn ang="0">
                    <a:pos x="64" y="35"/>
                  </a:cxn>
                  <a:cxn ang="0">
                    <a:pos x="54" y="28"/>
                  </a:cxn>
                  <a:cxn ang="0">
                    <a:pos x="47" y="2"/>
                  </a:cxn>
                  <a:cxn ang="0">
                    <a:pos x="47" y="2"/>
                  </a:cxn>
                  <a:cxn ang="0">
                    <a:pos x="48" y="9"/>
                  </a:cxn>
                  <a:cxn ang="0">
                    <a:pos x="47" y="34"/>
                  </a:cxn>
                  <a:cxn ang="0">
                    <a:pos x="63" y="51"/>
                  </a:cxn>
                  <a:cxn ang="0">
                    <a:pos x="78" y="29"/>
                  </a:cxn>
                </a:cxnLst>
                <a:rect l="0" t="0" r="r" b="b"/>
                <a:pathLst>
                  <a:path w="79" h="55">
                    <a:moveTo>
                      <a:pt x="18" y="19"/>
                    </a:moveTo>
                    <a:cubicBezTo>
                      <a:pt x="12" y="24"/>
                      <a:pt x="1" y="15"/>
                      <a:pt x="1" y="9"/>
                    </a:cubicBezTo>
                    <a:cubicBezTo>
                      <a:pt x="0" y="12"/>
                      <a:pt x="0" y="14"/>
                      <a:pt x="0" y="17"/>
                    </a:cubicBezTo>
                    <a:cubicBezTo>
                      <a:pt x="4" y="25"/>
                      <a:pt x="11" y="29"/>
                      <a:pt x="18" y="33"/>
                    </a:cubicBezTo>
                    <a:cubicBezTo>
                      <a:pt x="33" y="41"/>
                      <a:pt x="32" y="12"/>
                      <a:pt x="33" y="5"/>
                    </a:cubicBezTo>
                    <a:cubicBezTo>
                      <a:pt x="34" y="3"/>
                      <a:pt x="34" y="2"/>
                      <a:pt x="35" y="0"/>
                    </a:cubicBezTo>
                    <a:cubicBezTo>
                      <a:pt x="31" y="1"/>
                      <a:pt x="28" y="3"/>
                      <a:pt x="25" y="6"/>
                    </a:cubicBezTo>
                    <a:cubicBezTo>
                      <a:pt x="22" y="10"/>
                      <a:pt x="21" y="16"/>
                      <a:pt x="18" y="19"/>
                    </a:cubicBezTo>
                    <a:close/>
                    <a:moveTo>
                      <a:pt x="78" y="29"/>
                    </a:moveTo>
                    <a:cubicBezTo>
                      <a:pt x="73" y="31"/>
                      <a:pt x="70" y="36"/>
                      <a:pt x="64" y="35"/>
                    </a:cubicBezTo>
                    <a:cubicBezTo>
                      <a:pt x="60" y="35"/>
                      <a:pt x="56" y="32"/>
                      <a:pt x="54" y="28"/>
                    </a:cubicBezTo>
                    <a:cubicBezTo>
                      <a:pt x="51" y="20"/>
                      <a:pt x="56" y="8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4"/>
                      <a:pt x="48" y="6"/>
                      <a:pt x="48" y="9"/>
                    </a:cubicBezTo>
                    <a:cubicBezTo>
                      <a:pt x="49" y="17"/>
                      <a:pt x="47" y="23"/>
                      <a:pt x="47" y="34"/>
                    </a:cubicBezTo>
                    <a:cubicBezTo>
                      <a:pt x="48" y="48"/>
                      <a:pt x="60" y="50"/>
                      <a:pt x="63" y="51"/>
                    </a:cubicBezTo>
                    <a:cubicBezTo>
                      <a:pt x="78" y="55"/>
                      <a:pt x="79" y="40"/>
                      <a:pt x="78" y="29"/>
                    </a:cubicBezTo>
                    <a:close/>
                  </a:path>
                </a:pathLst>
              </a:custGeom>
              <a:solidFill>
                <a:srgbClr val="FA9B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92" name="Freeform 42"/>
              <p:cNvSpPr>
                <a:spLocks/>
              </p:cNvSpPr>
              <p:nvPr/>
            </p:nvSpPr>
            <p:spPr bwMode="auto">
              <a:xfrm>
                <a:off x="4108" y="1334"/>
                <a:ext cx="156" cy="2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2" y="17"/>
                  </a:cxn>
                  <a:cxn ang="0">
                    <a:pos x="1" y="35"/>
                  </a:cxn>
                  <a:cxn ang="0">
                    <a:pos x="3" y="43"/>
                  </a:cxn>
                  <a:cxn ang="0">
                    <a:pos x="13" y="17"/>
                  </a:cxn>
                  <a:cxn ang="0">
                    <a:pos x="17" y="39"/>
                  </a:cxn>
                  <a:cxn ang="0">
                    <a:pos x="25" y="27"/>
                  </a:cxn>
                  <a:cxn ang="0">
                    <a:pos x="31" y="9"/>
                  </a:cxn>
                  <a:cxn ang="0">
                    <a:pos x="16" y="0"/>
                  </a:cxn>
                </a:cxnLst>
                <a:rect l="0" t="0" r="r" b="b"/>
                <a:pathLst>
                  <a:path w="31" h="43">
                    <a:moveTo>
                      <a:pt x="16" y="0"/>
                    </a:moveTo>
                    <a:cubicBezTo>
                      <a:pt x="0" y="0"/>
                      <a:pt x="2" y="14"/>
                      <a:pt x="2" y="17"/>
                    </a:cubicBezTo>
                    <a:cubicBezTo>
                      <a:pt x="1" y="21"/>
                      <a:pt x="1" y="29"/>
                      <a:pt x="1" y="35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4" y="35"/>
                      <a:pt x="0" y="19"/>
                      <a:pt x="13" y="17"/>
                    </a:cubicBezTo>
                    <a:cubicBezTo>
                      <a:pt x="25" y="15"/>
                      <a:pt x="18" y="33"/>
                      <a:pt x="17" y="39"/>
                    </a:cubicBezTo>
                    <a:cubicBezTo>
                      <a:pt x="22" y="37"/>
                      <a:pt x="23" y="32"/>
                      <a:pt x="25" y="27"/>
                    </a:cubicBezTo>
                    <a:cubicBezTo>
                      <a:pt x="27" y="22"/>
                      <a:pt x="31" y="15"/>
                      <a:pt x="31" y="9"/>
                    </a:cubicBezTo>
                    <a:cubicBezTo>
                      <a:pt x="29" y="4"/>
                      <a:pt x="26" y="0"/>
                      <a:pt x="16" y="0"/>
                    </a:cubicBezTo>
                    <a:close/>
                  </a:path>
                </a:pathLst>
              </a:custGeom>
              <a:solidFill>
                <a:srgbClr val="FA9B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93" name="Freeform 43"/>
              <p:cNvSpPr>
                <a:spLocks noEditPoints="1"/>
              </p:cNvSpPr>
              <p:nvPr/>
            </p:nvSpPr>
            <p:spPr bwMode="auto">
              <a:xfrm>
                <a:off x="4214" y="1350"/>
                <a:ext cx="317" cy="541"/>
              </a:xfrm>
              <a:custGeom>
                <a:avLst/>
                <a:gdLst/>
                <a:ahLst/>
                <a:cxnLst>
                  <a:cxn ang="0">
                    <a:pos x="13" y="78"/>
                  </a:cxn>
                  <a:cxn ang="0">
                    <a:pos x="5" y="79"/>
                  </a:cxn>
                  <a:cxn ang="0">
                    <a:pos x="0" y="61"/>
                  </a:cxn>
                  <a:cxn ang="0">
                    <a:pos x="0" y="67"/>
                  </a:cxn>
                  <a:cxn ang="0">
                    <a:pos x="1" y="80"/>
                  </a:cxn>
                  <a:cxn ang="0">
                    <a:pos x="4" y="89"/>
                  </a:cxn>
                  <a:cxn ang="0">
                    <a:pos x="20" y="95"/>
                  </a:cxn>
                  <a:cxn ang="0">
                    <a:pos x="12" y="71"/>
                  </a:cxn>
                  <a:cxn ang="0">
                    <a:pos x="13" y="78"/>
                  </a:cxn>
                  <a:cxn ang="0">
                    <a:pos x="60" y="10"/>
                  </a:cxn>
                  <a:cxn ang="0">
                    <a:pos x="43" y="2"/>
                  </a:cxn>
                  <a:cxn ang="0">
                    <a:pos x="22" y="16"/>
                  </a:cxn>
                  <a:cxn ang="0">
                    <a:pos x="21" y="63"/>
                  </a:cxn>
                  <a:cxn ang="0">
                    <a:pos x="20" y="66"/>
                  </a:cxn>
                  <a:cxn ang="0">
                    <a:pos x="29" y="47"/>
                  </a:cxn>
                  <a:cxn ang="0">
                    <a:pos x="30" y="23"/>
                  </a:cxn>
                  <a:cxn ang="0">
                    <a:pos x="49" y="10"/>
                  </a:cxn>
                  <a:cxn ang="0">
                    <a:pos x="59" y="35"/>
                  </a:cxn>
                  <a:cxn ang="0">
                    <a:pos x="60" y="10"/>
                  </a:cxn>
                  <a:cxn ang="0">
                    <a:pos x="12" y="68"/>
                  </a:cxn>
                  <a:cxn ang="0">
                    <a:pos x="12" y="69"/>
                  </a:cxn>
                  <a:cxn ang="0">
                    <a:pos x="13" y="68"/>
                  </a:cxn>
                  <a:cxn ang="0">
                    <a:pos x="12" y="68"/>
                  </a:cxn>
                  <a:cxn ang="0">
                    <a:pos x="11" y="69"/>
                  </a:cxn>
                  <a:cxn ang="0">
                    <a:pos x="12" y="71"/>
                  </a:cxn>
                  <a:cxn ang="0">
                    <a:pos x="12" y="69"/>
                  </a:cxn>
                  <a:cxn ang="0">
                    <a:pos x="11" y="69"/>
                  </a:cxn>
                </a:cxnLst>
                <a:rect l="0" t="0" r="r" b="b"/>
                <a:pathLst>
                  <a:path w="63" h="101">
                    <a:moveTo>
                      <a:pt x="13" y="78"/>
                    </a:moveTo>
                    <a:cubicBezTo>
                      <a:pt x="13" y="85"/>
                      <a:pt x="9" y="84"/>
                      <a:pt x="5" y="79"/>
                    </a:cubicBezTo>
                    <a:cubicBezTo>
                      <a:pt x="2" y="74"/>
                      <a:pt x="2" y="67"/>
                      <a:pt x="0" y="61"/>
                    </a:cubicBezTo>
                    <a:cubicBezTo>
                      <a:pt x="0" y="63"/>
                      <a:pt x="0" y="65"/>
                      <a:pt x="0" y="67"/>
                    </a:cubicBezTo>
                    <a:cubicBezTo>
                      <a:pt x="0" y="69"/>
                      <a:pt x="0" y="74"/>
                      <a:pt x="1" y="80"/>
                    </a:cubicBezTo>
                    <a:cubicBezTo>
                      <a:pt x="2" y="83"/>
                      <a:pt x="3" y="87"/>
                      <a:pt x="4" y="89"/>
                    </a:cubicBezTo>
                    <a:cubicBezTo>
                      <a:pt x="7" y="94"/>
                      <a:pt x="15" y="101"/>
                      <a:pt x="20" y="95"/>
                    </a:cubicBezTo>
                    <a:cubicBezTo>
                      <a:pt x="28" y="87"/>
                      <a:pt x="17" y="77"/>
                      <a:pt x="12" y="71"/>
                    </a:cubicBezTo>
                    <a:cubicBezTo>
                      <a:pt x="13" y="73"/>
                      <a:pt x="13" y="75"/>
                      <a:pt x="13" y="78"/>
                    </a:cubicBezTo>
                    <a:close/>
                    <a:moveTo>
                      <a:pt x="60" y="10"/>
                    </a:moveTo>
                    <a:cubicBezTo>
                      <a:pt x="58" y="6"/>
                      <a:pt x="53" y="3"/>
                      <a:pt x="43" y="2"/>
                    </a:cubicBezTo>
                    <a:cubicBezTo>
                      <a:pt x="21" y="0"/>
                      <a:pt x="22" y="11"/>
                      <a:pt x="22" y="16"/>
                    </a:cubicBezTo>
                    <a:cubicBezTo>
                      <a:pt x="21" y="31"/>
                      <a:pt x="21" y="55"/>
                      <a:pt x="21" y="63"/>
                    </a:cubicBezTo>
                    <a:cubicBezTo>
                      <a:pt x="21" y="64"/>
                      <a:pt x="21" y="65"/>
                      <a:pt x="20" y="66"/>
                    </a:cubicBezTo>
                    <a:cubicBezTo>
                      <a:pt x="26" y="63"/>
                      <a:pt x="28" y="52"/>
                      <a:pt x="29" y="47"/>
                    </a:cubicBezTo>
                    <a:cubicBezTo>
                      <a:pt x="29" y="38"/>
                      <a:pt x="27" y="31"/>
                      <a:pt x="30" y="23"/>
                    </a:cubicBezTo>
                    <a:cubicBezTo>
                      <a:pt x="33" y="16"/>
                      <a:pt x="40" y="8"/>
                      <a:pt x="49" y="10"/>
                    </a:cubicBezTo>
                    <a:cubicBezTo>
                      <a:pt x="57" y="12"/>
                      <a:pt x="61" y="28"/>
                      <a:pt x="59" y="35"/>
                    </a:cubicBezTo>
                    <a:cubicBezTo>
                      <a:pt x="62" y="27"/>
                      <a:pt x="63" y="17"/>
                      <a:pt x="60" y="10"/>
                    </a:cubicBezTo>
                    <a:close/>
                    <a:moveTo>
                      <a:pt x="12" y="68"/>
                    </a:moveTo>
                    <a:cubicBezTo>
                      <a:pt x="12" y="68"/>
                      <a:pt x="12" y="68"/>
                      <a:pt x="12" y="69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12" y="68"/>
                      <a:pt x="12" y="68"/>
                      <a:pt x="12" y="68"/>
                    </a:cubicBezTo>
                    <a:close/>
                    <a:moveTo>
                      <a:pt x="11" y="69"/>
                    </a:moveTo>
                    <a:cubicBezTo>
                      <a:pt x="11" y="69"/>
                      <a:pt x="12" y="70"/>
                      <a:pt x="12" y="71"/>
                    </a:cubicBezTo>
                    <a:cubicBezTo>
                      <a:pt x="12" y="70"/>
                      <a:pt x="12" y="69"/>
                      <a:pt x="12" y="69"/>
                    </a:cubicBezTo>
                    <a:lnTo>
                      <a:pt x="11" y="69"/>
                    </a:lnTo>
                    <a:close/>
                  </a:path>
                </a:pathLst>
              </a:custGeom>
              <a:solidFill>
                <a:srgbClr val="FA9B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94" name="Freeform 44"/>
              <p:cNvSpPr>
                <a:spLocks noEditPoints="1"/>
              </p:cNvSpPr>
              <p:nvPr/>
            </p:nvSpPr>
            <p:spPr bwMode="auto">
              <a:xfrm>
                <a:off x="4430" y="1361"/>
                <a:ext cx="332" cy="536"/>
              </a:xfrm>
              <a:custGeom>
                <a:avLst/>
                <a:gdLst/>
                <a:ahLst/>
                <a:cxnLst>
                  <a:cxn ang="0">
                    <a:pos x="63" y="9"/>
                  </a:cxn>
                  <a:cxn ang="0">
                    <a:pos x="63" y="8"/>
                  </a:cxn>
                  <a:cxn ang="0">
                    <a:pos x="32" y="10"/>
                  </a:cxn>
                  <a:cxn ang="0">
                    <a:pos x="34" y="65"/>
                  </a:cxn>
                  <a:cxn ang="0">
                    <a:pos x="27" y="79"/>
                  </a:cxn>
                  <a:cxn ang="0">
                    <a:pos x="24" y="78"/>
                  </a:cxn>
                  <a:cxn ang="0">
                    <a:pos x="41" y="67"/>
                  </a:cxn>
                  <a:cxn ang="0">
                    <a:pos x="41" y="38"/>
                  </a:cxn>
                  <a:cxn ang="0">
                    <a:pos x="53" y="16"/>
                  </a:cxn>
                  <a:cxn ang="0">
                    <a:pos x="66" y="35"/>
                  </a:cxn>
                  <a:cxn ang="0">
                    <a:pos x="63" y="9"/>
                  </a:cxn>
                  <a:cxn ang="0">
                    <a:pos x="21" y="78"/>
                  </a:cxn>
                  <a:cxn ang="0">
                    <a:pos x="19" y="68"/>
                  </a:cxn>
                  <a:cxn ang="0">
                    <a:pos x="18" y="66"/>
                  </a:cxn>
                  <a:cxn ang="0">
                    <a:pos x="18" y="59"/>
                  </a:cxn>
                  <a:cxn ang="0">
                    <a:pos x="17" y="76"/>
                  </a:cxn>
                  <a:cxn ang="0">
                    <a:pos x="14" y="93"/>
                  </a:cxn>
                  <a:cxn ang="0">
                    <a:pos x="0" y="87"/>
                  </a:cxn>
                  <a:cxn ang="0">
                    <a:pos x="4" y="98"/>
                  </a:cxn>
                  <a:cxn ang="0">
                    <a:pos x="21" y="99"/>
                  </a:cxn>
                  <a:cxn ang="0">
                    <a:pos x="30" y="88"/>
                  </a:cxn>
                  <a:cxn ang="0">
                    <a:pos x="21" y="78"/>
                  </a:cxn>
                </a:cxnLst>
                <a:rect l="0" t="0" r="r" b="b"/>
                <a:pathLst>
                  <a:path w="66" h="100">
                    <a:moveTo>
                      <a:pt x="63" y="9"/>
                    </a:moveTo>
                    <a:cubicBezTo>
                      <a:pt x="63" y="8"/>
                      <a:pt x="63" y="8"/>
                      <a:pt x="63" y="8"/>
                    </a:cubicBezTo>
                    <a:cubicBezTo>
                      <a:pt x="55" y="2"/>
                      <a:pt x="31" y="0"/>
                      <a:pt x="32" y="10"/>
                    </a:cubicBezTo>
                    <a:cubicBezTo>
                      <a:pt x="32" y="27"/>
                      <a:pt x="35" y="54"/>
                      <a:pt x="34" y="65"/>
                    </a:cubicBezTo>
                    <a:cubicBezTo>
                      <a:pt x="34" y="75"/>
                      <a:pt x="30" y="78"/>
                      <a:pt x="27" y="79"/>
                    </a:cubicBezTo>
                    <a:cubicBezTo>
                      <a:pt x="26" y="79"/>
                      <a:pt x="25" y="78"/>
                      <a:pt x="24" y="78"/>
                    </a:cubicBezTo>
                    <a:cubicBezTo>
                      <a:pt x="30" y="82"/>
                      <a:pt x="40" y="72"/>
                      <a:pt x="41" y="67"/>
                    </a:cubicBezTo>
                    <a:cubicBezTo>
                      <a:pt x="43" y="57"/>
                      <a:pt x="41" y="48"/>
                      <a:pt x="41" y="38"/>
                    </a:cubicBezTo>
                    <a:cubicBezTo>
                      <a:pt x="41" y="31"/>
                      <a:pt x="42" y="17"/>
                      <a:pt x="53" y="16"/>
                    </a:cubicBezTo>
                    <a:cubicBezTo>
                      <a:pt x="61" y="16"/>
                      <a:pt x="64" y="29"/>
                      <a:pt x="66" y="35"/>
                    </a:cubicBezTo>
                    <a:cubicBezTo>
                      <a:pt x="65" y="25"/>
                      <a:pt x="65" y="12"/>
                      <a:pt x="63" y="9"/>
                    </a:cubicBezTo>
                    <a:close/>
                    <a:moveTo>
                      <a:pt x="21" y="78"/>
                    </a:moveTo>
                    <a:cubicBezTo>
                      <a:pt x="18" y="74"/>
                      <a:pt x="18" y="71"/>
                      <a:pt x="19" y="68"/>
                    </a:cubicBezTo>
                    <a:cubicBezTo>
                      <a:pt x="18" y="68"/>
                      <a:pt x="18" y="67"/>
                      <a:pt x="18" y="66"/>
                    </a:cubicBezTo>
                    <a:cubicBezTo>
                      <a:pt x="18" y="64"/>
                      <a:pt x="18" y="62"/>
                      <a:pt x="18" y="59"/>
                    </a:cubicBezTo>
                    <a:cubicBezTo>
                      <a:pt x="15" y="63"/>
                      <a:pt x="16" y="72"/>
                      <a:pt x="17" y="76"/>
                    </a:cubicBezTo>
                    <a:cubicBezTo>
                      <a:pt x="18" y="81"/>
                      <a:pt x="21" y="92"/>
                      <a:pt x="14" y="93"/>
                    </a:cubicBezTo>
                    <a:cubicBezTo>
                      <a:pt x="10" y="94"/>
                      <a:pt x="4" y="91"/>
                      <a:pt x="0" y="87"/>
                    </a:cubicBezTo>
                    <a:cubicBezTo>
                      <a:pt x="0" y="90"/>
                      <a:pt x="1" y="94"/>
                      <a:pt x="4" y="98"/>
                    </a:cubicBezTo>
                    <a:cubicBezTo>
                      <a:pt x="8" y="100"/>
                      <a:pt x="14" y="100"/>
                      <a:pt x="21" y="99"/>
                    </a:cubicBezTo>
                    <a:cubicBezTo>
                      <a:pt x="28" y="99"/>
                      <a:pt x="33" y="97"/>
                      <a:pt x="30" y="88"/>
                    </a:cubicBezTo>
                    <a:cubicBezTo>
                      <a:pt x="28" y="83"/>
                      <a:pt x="23" y="81"/>
                      <a:pt x="21" y="78"/>
                    </a:cubicBezTo>
                    <a:close/>
                  </a:path>
                </a:pathLst>
              </a:custGeom>
              <a:solidFill>
                <a:srgbClr val="FA9B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95" name="Freeform 45"/>
              <p:cNvSpPr>
                <a:spLocks/>
              </p:cNvSpPr>
              <p:nvPr/>
            </p:nvSpPr>
            <p:spPr bwMode="auto">
              <a:xfrm>
                <a:off x="4767" y="1409"/>
                <a:ext cx="191" cy="343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13" y="8"/>
                  </a:cxn>
                  <a:cxn ang="0">
                    <a:pos x="10" y="39"/>
                  </a:cxn>
                  <a:cxn ang="0">
                    <a:pos x="3" y="46"/>
                  </a:cxn>
                  <a:cxn ang="0">
                    <a:pos x="2" y="47"/>
                  </a:cxn>
                  <a:cxn ang="0">
                    <a:pos x="0" y="64"/>
                  </a:cxn>
                  <a:cxn ang="0">
                    <a:pos x="5" y="57"/>
                  </a:cxn>
                  <a:cxn ang="0">
                    <a:pos x="12" y="53"/>
                  </a:cxn>
                  <a:cxn ang="0">
                    <a:pos x="18" y="35"/>
                  </a:cxn>
                  <a:cxn ang="0">
                    <a:pos x="22" y="19"/>
                  </a:cxn>
                  <a:cxn ang="0">
                    <a:pos x="30" y="26"/>
                  </a:cxn>
                  <a:cxn ang="0">
                    <a:pos x="35" y="8"/>
                  </a:cxn>
                  <a:cxn ang="0">
                    <a:pos x="33" y="3"/>
                  </a:cxn>
                  <a:cxn ang="0">
                    <a:pos x="21" y="0"/>
                  </a:cxn>
                  <a:cxn ang="0">
                    <a:pos x="14" y="5"/>
                  </a:cxn>
                </a:cxnLst>
                <a:rect l="0" t="0" r="r" b="b"/>
                <a:pathLst>
                  <a:path w="38" h="64">
                    <a:moveTo>
                      <a:pt x="14" y="5"/>
                    </a:moveTo>
                    <a:cubicBezTo>
                      <a:pt x="14" y="6"/>
                      <a:pt x="13" y="7"/>
                      <a:pt x="13" y="8"/>
                    </a:cubicBezTo>
                    <a:cubicBezTo>
                      <a:pt x="11" y="16"/>
                      <a:pt x="10" y="27"/>
                      <a:pt x="10" y="39"/>
                    </a:cubicBezTo>
                    <a:cubicBezTo>
                      <a:pt x="10" y="46"/>
                      <a:pt x="6" y="48"/>
                      <a:pt x="3" y="46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1" y="53"/>
                      <a:pt x="2" y="58"/>
                      <a:pt x="0" y="64"/>
                    </a:cubicBezTo>
                    <a:cubicBezTo>
                      <a:pt x="2" y="62"/>
                      <a:pt x="3" y="59"/>
                      <a:pt x="5" y="57"/>
                    </a:cubicBezTo>
                    <a:cubicBezTo>
                      <a:pt x="7" y="55"/>
                      <a:pt x="10" y="55"/>
                      <a:pt x="12" y="53"/>
                    </a:cubicBezTo>
                    <a:cubicBezTo>
                      <a:pt x="17" y="49"/>
                      <a:pt x="18" y="42"/>
                      <a:pt x="18" y="35"/>
                    </a:cubicBezTo>
                    <a:cubicBezTo>
                      <a:pt x="18" y="30"/>
                      <a:pt x="17" y="23"/>
                      <a:pt x="22" y="19"/>
                    </a:cubicBezTo>
                    <a:cubicBezTo>
                      <a:pt x="28" y="14"/>
                      <a:pt x="30" y="20"/>
                      <a:pt x="30" y="26"/>
                    </a:cubicBezTo>
                    <a:cubicBezTo>
                      <a:pt x="38" y="28"/>
                      <a:pt x="36" y="12"/>
                      <a:pt x="35" y="8"/>
                    </a:cubicBezTo>
                    <a:cubicBezTo>
                      <a:pt x="35" y="7"/>
                      <a:pt x="34" y="5"/>
                      <a:pt x="33" y="3"/>
                    </a:cubicBezTo>
                    <a:cubicBezTo>
                      <a:pt x="28" y="2"/>
                      <a:pt x="24" y="1"/>
                      <a:pt x="21" y="0"/>
                    </a:cubicBezTo>
                    <a:cubicBezTo>
                      <a:pt x="19" y="1"/>
                      <a:pt x="16" y="3"/>
                      <a:pt x="14" y="5"/>
                    </a:cubicBezTo>
                    <a:close/>
                  </a:path>
                </a:pathLst>
              </a:custGeom>
              <a:solidFill>
                <a:srgbClr val="FA9B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96" name="Freeform 46"/>
              <p:cNvSpPr>
                <a:spLocks/>
              </p:cNvSpPr>
              <p:nvPr/>
            </p:nvSpPr>
            <p:spPr bwMode="auto">
              <a:xfrm>
                <a:off x="5019" y="1516"/>
                <a:ext cx="151" cy="311"/>
              </a:xfrm>
              <a:custGeom>
                <a:avLst/>
                <a:gdLst/>
                <a:ahLst/>
                <a:cxnLst>
                  <a:cxn ang="0">
                    <a:pos x="18" y="2"/>
                  </a:cxn>
                  <a:cxn ang="0">
                    <a:pos x="11" y="5"/>
                  </a:cxn>
                  <a:cxn ang="0">
                    <a:pos x="12" y="24"/>
                  </a:cxn>
                  <a:cxn ang="0">
                    <a:pos x="7" y="47"/>
                  </a:cxn>
                  <a:cxn ang="0">
                    <a:pos x="4" y="46"/>
                  </a:cxn>
                  <a:cxn ang="0">
                    <a:pos x="0" y="58"/>
                  </a:cxn>
                  <a:cxn ang="0">
                    <a:pos x="19" y="42"/>
                  </a:cxn>
                  <a:cxn ang="0">
                    <a:pos x="20" y="31"/>
                  </a:cxn>
                  <a:cxn ang="0">
                    <a:pos x="28" y="31"/>
                  </a:cxn>
                  <a:cxn ang="0">
                    <a:pos x="29" y="31"/>
                  </a:cxn>
                  <a:cxn ang="0">
                    <a:pos x="30" y="27"/>
                  </a:cxn>
                  <a:cxn ang="0">
                    <a:pos x="18" y="2"/>
                  </a:cxn>
                </a:cxnLst>
                <a:rect l="0" t="0" r="r" b="b"/>
                <a:pathLst>
                  <a:path w="30" h="58">
                    <a:moveTo>
                      <a:pt x="18" y="2"/>
                    </a:moveTo>
                    <a:cubicBezTo>
                      <a:pt x="16" y="0"/>
                      <a:pt x="10" y="0"/>
                      <a:pt x="11" y="5"/>
                    </a:cubicBezTo>
                    <a:cubicBezTo>
                      <a:pt x="10" y="11"/>
                      <a:pt x="11" y="19"/>
                      <a:pt x="12" y="24"/>
                    </a:cubicBezTo>
                    <a:cubicBezTo>
                      <a:pt x="13" y="31"/>
                      <a:pt x="16" y="45"/>
                      <a:pt x="7" y="47"/>
                    </a:cubicBezTo>
                    <a:cubicBezTo>
                      <a:pt x="6" y="48"/>
                      <a:pt x="5" y="47"/>
                      <a:pt x="4" y="46"/>
                    </a:cubicBezTo>
                    <a:cubicBezTo>
                      <a:pt x="6" y="51"/>
                      <a:pt x="4" y="56"/>
                      <a:pt x="0" y="58"/>
                    </a:cubicBezTo>
                    <a:cubicBezTo>
                      <a:pt x="8" y="55"/>
                      <a:pt x="16" y="50"/>
                      <a:pt x="19" y="42"/>
                    </a:cubicBezTo>
                    <a:cubicBezTo>
                      <a:pt x="20" y="39"/>
                      <a:pt x="18" y="35"/>
                      <a:pt x="20" y="31"/>
                    </a:cubicBezTo>
                    <a:cubicBezTo>
                      <a:pt x="23" y="25"/>
                      <a:pt x="24" y="32"/>
                      <a:pt x="28" y="31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0" y="30"/>
                      <a:pt x="30" y="28"/>
                      <a:pt x="30" y="27"/>
                    </a:cubicBezTo>
                    <a:cubicBezTo>
                      <a:pt x="30" y="16"/>
                      <a:pt x="25" y="8"/>
                      <a:pt x="18" y="2"/>
                    </a:cubicBezTo>
                    <a:close/>
                  </a:path>
                </a:pathLst>
              </a:custGeom>
              <a:solidFill>
                <a:srgbClr val="FA9B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97" name="Freeform 47"/>
              <p:cNvSpPr>
                <a:spLocks/>
              </p:cNvSpPr>
              <p:nvPr/>
            </p:nvSpPr>
            <p:spPr bwMode="auto">
              <a:xfrm>
                <a:off x="4732" y="1661"/>
                <a:ext cx="176" cy="236"/>
              </a:xfrm>
              <a:custGeom>
                <a:avLst/>
                <a:gdLst/>
                <a:ahLst/>
                <a:cxnLst>
                  <a:cxn ang="0">
                    <a:pos x="17" y="36"/>
                  </a:cxn>
                  <a:cxn ang="0">
                    <a:pos x="1" y="26"/>
                  </a:cxn>
                  <a:cxn ang="0">
                    <a:pos x="0" y="26"/>
                  </a:cxn>
                  <a:cxn ang="0">
                    <a:pos x="0" y="30"/>
                  </a:cxn>
                  <a:cxn ang="0">
                    <a:pos x="10" y="43"/>
                  </a:cxn>
                  <a:cxn ang="0">
                    <a:pos x="22" y="43"/>
                  </a:cxn>
                  <a:cxn ang="0">
                    <a:pos x="22" y="43"/>
                  </a:cxn>
                  <a:cxn ang="0">
                    <a:pos x="24" y="43"/>
                  </a:cxn>
                  <a:cxn ang="0">
                    <a:pos x="31" y="38"/>
                  </a:cxn>
                  <a:cxn ang="0">
                    <a:pos x="35" y="20"/>
                  </a:cxn>
                  <a:cxn ang="0">
                    <a:pos x="33" y="4"/>
                  </a:cxn>
                  <a:cxn ang="0">
                    <a:pos x="30" y="0"/>
                  </a:cxn>
                  <a:cxn ang="0">
                    <a:pos x="17" y="36"/>
                  </a:cxn>
                </a:cxnLst>
                <a:rect l="0" t="0" r="r" b="b"/>
                <a:pathLst>
                  <a:path w="35" h="44">
                    <a:moveTo>
                      <a:pt x="17" y="36"/>
                    </a:moveTo>
                    <a:cubicBezTo>
                      <a:pt x="8" y="39"/>
                      <a:pt x="2" y="34"/>
                      <a:pt x="1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8"/>
                      <a:pt x="0" y="29"/>
                      <a:pt x="0" y="30"/>
                    </a:cubicBezTo>
                    <a:cubicBezTo>
                      <a:pt x="1" y="39"/>
                      <a:pt x="2" y="41"/>
                      <a:pt x="10" y="43"/>
                    </a:cubicBezTo>
                    <a:cubicBezTo>
                      <a:pt x="13" y="44"/>
                      <a:pt x="17" y="44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3" y="43"/>
                      <a:pt x="23" y="43"/>
                      <a:pt x="24" y="43"/>
                    </a:cubicBezTo>
                    <a:cubicBezTo>
                      <a:pt x="27" y="42"/>
                      <a:pt x="31" y="40"/>
                      <a:pt x="31" y="38"/>
                    </a:cubicBezTo>
                    <a:cubicBezTo>
                      <a:pt x="34" y="33"/>
                      <a:pt x="35" y="26"/>
                      <a:pt x="35" y="20"/>
                    </a:cubicBezTo>
                    <a:cubicBezTo>
                      <a:pt x="35" y="17"/>
                      <a:pt x="34" y="11"/>
                      <a:pt x="33" y="4"/>
                    </a:cubicBezTo>
                    <a:cubicBezTo>
                      <a:pt x="32" y="3"/>
                      <a:pt x="31" y="1"/>
                      <a:pt x="30" y="0"/>
                    </a:cubicBezTo>
                    <a:cubicBezTo>
                      <a:pt x="34" y="11"/>
                      <a:pt x="30" y="33"/>
                      <a:pt x="17" y="36"/>
                    </a:cubicBezTo>
                    <a:close/>
                  </a:path>
                </a:pathLst>
              </a:custGeom>
              <a:solidFill>
                <a:srgbClr val="FA9B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98" name="Freeform 48"/>
              <p:cNvSpPr>
                <a:spLocks/>
              </p:cNvSpPr>
              <p:nvPr/>
            </p:nvSpPr>
            <p:spPr bwMode="auto">
              <a:xfrm>
                <a:off x="3822" y="1607"/>
                <a:ext cx="130" cy="118"/>
              </a:xfrm>
              <a:custGeom>
                <a:avLst/>
                <a:gdLst/>
                <a:ahLst/>
                <a:cxnLst>
                  <a:cxn ang="0">
                    <a:pos x="10" y="2"/>
                  </a:cxn>
                  <a:cxn ang="0">
                    <a:pos x="22" y="7"/>
                  </a:cxn>
                  <a:cxn ang="0">
                    <a:pos x="21" y="22"/>
                  </a:cxn>
                  <a:cxn ang="0">
                    <a:pos x="0" y="2"/>
                  </a:cxn>
                </a:cxnLst>
                <a:rect l="0" t="0" r="r" b="b"/>
                <a:pathLst>
                  <a:path w="26" h="22">
                    <a:moveTo>
                      <a:pt x="10" y="2"/>
                    </a:moveTo>
                    <a:cubicBezTo>
                      <a:pt x="14" y="0"/>
                      <a:pt x="20" y="3"/>
                      <a:pt x="22" y="7"/>
                    </a:cubicBezTo>
                    <a:cubicBezTo>
                      <a:pt x="25" y="12"/>
                      <a:pt x="22" y="17"/>
                      <a:pt x="21" y="22"/>
                    </a:cubicBezTo>
                    <a:cubicBezTo>
                      <a:pt x="26" y="10"/>
                      <a:pt x="10" y="3"/>
                      <a:pt x="0" y="2"/>
                    </a:cubicBezTo>
                  </a:path>
                </a:pathLst>
              </a:custGeom>
              <a:solidFill>
                <a:srgbClr val="FA9B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99" name="Freeform 49"/>
              <p:cNvSpPr>
                <a:spLocks/>
              </p:cNvSpPr>
              <p:nvPr/>
            </p:nvSpPr>
            <p:spPr bwMode="auto">
              <a:xfrm>
                <a:off x="3978" y="1436"/>
                <a:ext cx="110" cy="262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5" y="17"/>
                  </a:cxn>
                  <a:cxn ang="0">
                    <a:pos x="6" y="30"/>
                  </a:cxn>
                  <a:cxn ang="0">
                    <a:pos x="18" y="49"/>
                  </a:cxn>
                  <a:cxn ang="0">
                    <a:pos x="16" y="27"/>
                  </a:cxn>
                  <a:cxn ang="0">
                    <a:pos x="13" y="13"/>
                  </a:cxn>
                  <a:cxn ang="0">
                    <a:pos x="9" y="0"/>
                  </a:cxn>
                </a:cxnLst>
                <a:rect l="0" t="0" r="r" b="b"/>
                <a:pathLst>
                  <a:path w="22" h="49">
                    <a:moveTo>
                      <a:pt x="0" y="1"/>
                    </a:moveTo>
                    <a:cubicBezTo>
                      <a:pt x="3" y="6"/>
                      <a:pt x="5" y="11"/>
                      <a:pt x="5" y="17"/>
                    </a:cubicBezTo>
                    <a:cubicBezTo>
                      <a:pt x="5" y="21"/>
                      <a:pt x="4" y="25"/>
                      <a:pt x="6" y="30"/>
                    </a:cubicBezTo>
                    <a:cubicBezTo>
                      <a:pt x="9" y="37"/>
                      <a:pt x="16" y="40"/>
                      <a:pt x="18" y="49"/>
                    </a:cubicBezTo>
                    <a:cubicBezTo>
                      <a:pt x="22" y="40"/>
                      <a:pt x="18" y="35"/>
                      <a:pt x="16" y="27"/>
                    </a:cubicBezTo>
                    <a:cubicBezTo>
                      <a:pt x="14" y="22"/>
                      <a:pt x="13" y="18"/>
                      <a:pt x="13" y="13"/>
                    </a:cubicBezTo>
                    <a:cubicBezTo>
                      <a:pt x="12" y="8"/>
                      <a:pt x="10" y="5"/>
                      <a:pt x="9" y="0"/>
                    </a:cubicBezTo>
                  </a:path>
                </a:pathLst>
              </a:custGeom>
              <a:solidFill>
                <a:srgbClr val="FA9B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00" name="Freeform 50"/>
              <p:cNvSpPr>
                <a:spLocks/>
              </p:cNvSpPr>
              <p:nvPr/>
            </p:nvSpPr>
            <p:spPr bwMode="auto">
              <a:xfrm>
                <a:off x="4772" y="1655"/>
                <a:ext cx="15" cy="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" h="17">
                    <a:moveTo>
                      <a:pt x="0" y="0"/>
                    </a:moveTo>
                    <a:cubicBezTo>
                      <a:pt x="3" y="7"/>
                      <a:pt x="0" y="13"/>
                      <a:pt x="0" y="17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01" name="Freeform 51"/>
              <p:cNvSpPr>
                <a:spLocks/>
              </p:cNvSpPr>
              <p:nvPr/>
            </p:nvSpPr>
            <p:spPr bwMode="auto">
              <a:xfrm>
                <a:off x="5019" y="1752"/>
                <a:ext cx="30" cy="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14"/>
                  </a:cxn>
                </a:cxnLst>
                <a:rect l="0" t="0" r="r" b="b"/>
                <a:pathLst>
                  <a:path w="6" h="14">
                    <a:moveTo>
                      <a:pt x="2" y="0"/>
                    </a:moveTo>
                    <a:cubicBezTo>
                      <a:pt x="6" y="8"/>
                      <a:pt x="3" y="13"/>
                      <a:pt x="0" y="14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02" name="Freeform 52"/>
              <p:cNvSpPr>
                <a:spLocks/>
              </p:cNvSpPr>
              <p:nvPr/>
            </p:nvSpPr>
            <p:spPr bwMode="auto">
              <a:xfrm>
                <a:off x="4913" y="1511"/>
                <a:ext cx="35" cy="43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0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cubicBezTo>
                      <a:pt x="4" y="6"/>
                      <a:pt x="7" y="6"/>
                      <a:pt x="7" y="0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03" name="Freeform 53"/>
              <p:cNvSpPr>
                <a:spLocks/>
              </p:cNvSpPr>
              <p:nvPr/>
            </p:nvSpPr>
            <p:spPr bwMode="auto">
              <a:xfrm>
                <a:off x="4058" y="1591"/>
                <a:ext cx="35" cy="8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6"/>
                  </a:cxn>
                </a:cxnLst>
                <a:rect l="0" t="0" r="r" b="b"/>
                <a:pathLst>
                  <a:path w="7" h="16">
                    <a:moveTo>
                      <a:pt x="0" y="0"/>
                    </a:moveTo>
                    <a:cubicBezTo>
                      <a:pt x="7" y="7"/>
                      <a:pt x="4" y="12"/>
                      <a:pt x="4" y="16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04" name="Freeform 54"/>
              <p:cNvSpPr>
                <a:spLocks/>
              </p:cNvSpPr>
              <p:nvPr/>
            </p:nvSpPr>
            <p:spPr bwMode="auto">
              <a:xfrm>
                <a:off x="4264" y="1709"/>
                <a:ext cx="66" cy="1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18"/>
                  </a:cxn>
                  <a:cxn ang="0">
                    <a:pos x="7" y="32"/>
                  </a:cxn>
                </a:cxnLst>
                <a:rect l="0" t="0" r="r" b="b"/>
                <a:pathLst>
                  <a:path w="13" h="32">
                    <a:moveTo>
                      <a:pt x="0" y="0"/>
                    </a:moveTo>
                    <a:cubicBezTo>
                      <a:pt x="4" y="8"/>
                      <a:pt x="12" y="12"/>
                      <a:pt x="12" y="18"/>
                    </a:cubicBezTo>
                    <a:cubicBezTo>
                      <a:pt x="13" y="24"/>
                      <a:pt x="12" y="28"/>
                      <a:pt x="7" y="32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05" name="Freeform 55"/>
              <p:cNvSpPr>
                <a:spLocks/>
              </p:cNvSpPr>
              <p:nvPr/>
            </p:nvSpPr>
            <p:spPr bwMode="auto">
              <a:xfrm>
                <a:off x="4531" y="1757"/>
                <a:ext cx="60" cy="10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19"/>
                  </a:cxn>
                </a:cxnLst>
                <a:rect l="0" t="0" r="r" b="b"/>
                <a:pathLst>
                  <a:path w="12" h="19">
                    <a:moveTo>
                      <a:pt x="0" y="0"/>
                    </a:moveTo>
                    <a:cubicBezTo>
                      <a:pt x="4" y="8"/>
                      <a:pt x="11" y="12"/>
                      <a:pt x="12" y="19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06" name="Freeform 56"/>
              <p:cNvSpPr>
                <a:spLocks/>
              </p:cNvSpPr>
              <p:nvPr/>
            </p:nvSpPr>
            <p:spPr bwMode="auto">
              <a:xfrm>
                <a:off x="3882" y="1602"/>
                <a:ext cx="75" cy="1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" y="21"/>
                  </a:cxn>
                </a:cxnLst>
                <a:rect l="0" t="0" r="r" b="b"/>
                <a:pathLst>
                  <a:path w="15" h="21">
                    <a:moveTo>
                      <a:pt x="0" y="0"/>
                    </a:moveTo>
                    <a:cubicBezTo>
                      <a:pt x="5" y="3"/>
                      <a:pt x="15" y="3"/>
                      <a:pt x="13" y="21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07" name="Freeform 57"/>
              <p:cNvSpPr>
                <a:spLocks/>
              </p:cNvSpPr>
              <p:nvPr/>
            </p:nvSpPr>
            <p:spPr bwMode="auto">
              <a:xfrm>
                <a:off x="4189" y="1522"/>
                <a:ext cx="35" cy="32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</a:cxnLst>
                <a:rect l="0" t="0" r="r" b="b"/>
                <a:pathLst>
                  <a:path w="7" h="6">
                    <a:moveTo>
                      <a:pt x="0" y="5"/>
                    </a:moveTo>
                    <a:cubicBezTo>
                      <a:pt x="4" y="6"/>
                      <a:pt x="6" y="3"/>
                      <a:pt x="7" y="0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08" name="Freeform 58"/>
              <p:cNvSpPr>
                <a:spLocks/>
              </p:cNvSpPr>
              <p:nvPr/>
            </p:nvSpPr>
            <p:spPr bwMode="auto">
              <a:xfrm>
                <a:off x="3636" y="1163"/>
                <a:ext cx="1679" cy="975"/>
              </a:xfrm>
              <a:custGeom>
                <a:avLst/>
                <a:gdLst/>
                <a:ahLst/>
                <a:cxnLst>
                  <a:cxn ang="0">
                    <a:pos x="157" y="19"/>
                  </a:cxn>
                  <a:cxn ang="0">
                    <a:pos x="8" y="91"/>
                  </a:cxn>
                  <a:cxn ang="0">
                    <a:pos x="176" y="152"/>
                  </a:cxn>
                  <a:cxn ang="0">
                    <a:pos x="324" y="100"/>
                  </a:cxn>
                  <a:cxn ang="0">
                    <a:pos x="157" y="19"/>
                  </a:cxn>
                </a:cxnLst>
                <a:rect l="0" t="0" r="r" b="b"/>
                <a:pathLst>
                  <a:path w="334" h="182">
                    <a:moveTo>
                      <a:pt x="157" y="19"/>
                    </a:moveTo>
                    <a:cubicBezTo>
                      <a:pt x="134" y="17"/>
                      <a:pt x="16" y="0"/>
                      <a:pt x="8" y="91"/>
                    </a:cubicBezTo>
                    <a:cubicBezTo>
                      <a:pt x="0" y="182"/>
                      <a:pt x="120" y="162"/>
                      <a:pt x="176" y="152"/>
                    </a:cubicBezTo>
                    <a:cubicBezTo>
                      <a:pt x="232" y="142"/>
                      <a:pt x="313" y="172"/>
                      <a:pt x="324" y="100"/>
                    </a:cubicBezTo>
                    <a:cubicBezTo>
                      <a:pt x="334" y="39"/>
                      <a:pt x="230" y="23"/>
                      <a:pt x="157" y="19"/>
                    </a:cubicBezTo>
                    <a:close/>
                  </a:path>
                </a:pathLst>
              </a:custGeom>
              <a:noFill/>
              <a:ln w="158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09" name="Freeform 59"/>
              <p:cNvSpPr>
                <a:spLocks/>
              </p:cNvSpPr>
              <p:nvPr/>
            </p:nvSpPr>
            <p:spPr bwMode="auto">
              <a:xfrm>
                <a:off x="3696" y="1270"/>
                <a:ext cx="1549" cy="787"/>
              </a:xfrm>
              <a:custGeom>
                <a:avLst/>
                <a:gdLst/>
                <a:ahLst/>
                <a:cxnLst>
                  <a:cxn ang="0">
                    <a:pos x="16" y="117"/>
                  </a:cxn>
                  <a:cxn ang="0">
                    <a:pos x="2" y="71"/>
                  </a:cxn>
                  <a:cxn ang="0">
                    <a:pos x="24" y="26"/>
                  </a:cxn>
                  <a:cxn ang="0">
                    <a:pos x="136" y="4"/>
                  </a:cxn>
                  <a:cxn ang="0">
                    <a:pos x="145" y="5"/>
                  </a:cxn>
                  <a:cxn ang="0">
                    <a:pos x="299" y="51"/>
                  </a:cxn>
                  <a:cxn ang="0">
                    <a:pos x="306" y="79"/>
                  </a:cxn>
                  <a:cxn ang="0">
                    <a:pos x="216" y="124"/>
                  </a:cxn>
                  <a:cxn ang="0">
                    <a:pos x="163" y="126"/>
                  </a:cxn>
                  <a:cxn ang="0">
                    <a:pos x="16" y="117"/>
                  </a:cxn>
                </a:cxnLst>
                <a:rect l="0" t="0" r="r" b="b"/>
                <a:pathLst>
                  <a:path w="308" h="147">
                    <a:moveTo>
                      <a:pt x="16" y="117"/>
                    </a:moveTo>
                    <a:cubicBezTo>
                      <a:pt x="5" y="107"/>
                      <a:pt x="0" y="92"/>
                      <a:pt x="2" y="71"/>
                    </a:cubicBezTo>
                    <a:cubicBezTo>
                      <a:pt x="4" y="52"/>
                      <a:pt x="11" y="36"/>
                      <a:pt x="24" y="26"/>
                    </a:cubicBezTo>
                    <a:cubicBezTo>
                      <a:pt x="55" y="0"/>
                      <a:pt x="112" y="1"/>
                      <a:pt x="136" y="4"/>
                    </a:cubicBezTo>
                    <a:cubicBezTo>
                      <a:pt x="136" y="4"/>
                      <a:pt x="145" y="5"/>
                      <a:pt x="145" y="5"/>
                    </a:cubicBezTo>
                    <a:cubicBezTo>
                      <a:pt x="187" y="8"/>
                      <a:pt x="273" y="19"/>
                      <a:pt x="299" y="51"/>
                    </a:cubicBezTo>
                    <a:cubicBezTo>
                      <a:pt x="306" y="59"/>
                      <a:pt x="308" y="68"/>
                      <a:pt x="306" y="79"/>
                    </a:cubicBezTo>
                    <a:cubicBezTo>
                      <a:pt x="299" y="125"/>
                      <a:pt x="260" y="125"/>
                      <a:pt x="216" y="124"/>
                    </a:cubicBezTo>
                    <a:cubicBezTo>
                      <a:pt x="198" y="123"/>
                      <a:pt x="179" y="123"/>
                      <a:pt x="163" y="126"/>
                    </a:cubicBezTo>
                    <a:cubicBezTo>
                      <a:pt x="129" y="132"/>
                      <a:pt x="49" y="147"/>
                      <a:pt x="16" y="117"/>
                    </a:cubicBezTo>
                    <a:close/>
                  </a:path>
                </a:pathLst>
              </a:custGeom>
              <a:noFill/>
              <a:ln w="15875" cap="rnd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10" name="Freeform 60"/>
              <p:cNvSpPr>
                <a:spLocks noEditPoints="1"/>
              </p:cNvSpPr>
              <p:nvPr/>
            </p:nvSpPr>
            <p:spPr bwMode="auto">
              <a:xfrm>
                <a:off x="3741" y="1323"/>
                <a:ext cx="1439" cy="654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5" y="48"/>
                  </a:cxn>
                  <a:cxn ang="0">
                    <a:pos x="51" y="4"/>
                  </a:cxn>
                  <a:cxn ang="0">
                    <a:pos x="29" y="50"/>
                  </a:cxn>
                  <a:cxn ang="0">
                    <a:pos x="17" y="27"/>
                  </a:cxn>
                  <a:cxn ang="0">
                    <a:pos x="34" y="103"/>
                  </a:cxn>
                  <a:cxn ang="0">
                    <a:pos x="54" y="77"/>
                  </a:cxn>
                  <a:cxn ang="0">
                    <a:pos x="71" y="121"/>
                  </a:cxn>
                  <a:cxn ang="0">
                    <a:pos x="86" y="79"/>
                  </a:cxn>
                  <a:cxn ang="0">
                    <a:pos x="91" y="44"/>
                  </a:cxn>
                  <a:cxn ang="0">
                    <a:pos x="120" y="102"/>
                  </a:cxn>
                  <a:cxn ang="0">
                    <a:pos x="133" y="31"/>
                  </a:cxn>
                  <a:cxn ang="0">
                    <a:pos x="139" y="106"/>
                  </a:cxn>
                  <a:cxn ang="0">
                    <a:pos x="187" y="92"/>
                  </a:cxn>
                  <a:cxn ang="0">
                    <a:pos x="195" y="87"/>
                  </a:cxn>
                  <a:cxn ang="0">
                    <a:pos x="230" y="102"/>
                  </a:cxn>
                  <a:cxn ang="0">
                    <a:pos x="237" y="46"/>
                  </a:cxn>
                  <a:cxn ang="0">
                    <a:pos x="257" y="103"/>
                  </a:cxn>
                  <a:cxn ang="0">
                    <a:pos x="266" y="35"/>
                  </a:cxn>
                  <a:cxn ang="0">
                    <a:pos x="260" y="81"/>
                  </a:cxn>
                  <a:cxn ang="0">
                    <a:pos x="245" y="21"/>
                  </a:cxn>
                  <a:cxn ang="0">
                    <a:pos x="209" y="61"/>
                  </a:cxn>
                  <a:cxn ang="0">
                    <a:pos x="201" y="14"/>
                  </a:cxn>
                  <a:cxn ang="0">
                    <a:pos x="169" y="72"/>
                  </a:cxn>
                  <a:cxn ang="0">
                    <a:pos x="159" y="23"/>
                  </a:cxn>
                  <a:cxn ang="0">
                    <a:pos x="113" y="68"/>
                  </a:cxn>
                  <a:cxn ang="0">
                    <a:pos x="106" y="17"/>
                  </a:cxn>
                  <a:cxn ang="0">
                    <a:pos x="69" y="56"/>
                  </a:cxn>
                  <a:cxn ang="0">
                    <a:pos x="77" y="18"/>
                  </a:cxn>
                  <a:cxn ang="0">
                    <a:pos x="102" y="17"/>
                  </a:cxn>
                  <a:cxn ang="0">
                    <a:pos x="117" y="68"/>
                  </a:cxn>
                  <a:cxn ang="0">
                    <a:pos x="155" y="23"/>
                  </a:cxn>
                  <a:cxn ang="0">
                    <a:pos x="173" y="72"/>
                  </a:cxn>
                  <a:cxn ang="0">
                    <a:pos x="199" y="17"/>
                  </a:cxn>
                  <a:cxn ang="0">
                    <a:pos x="216" y="55"/>
                  </a:cxn>
                  <a:cxn ang="0">
                    <a:pos x="250" y="28"/>
                  </a:cxn>
                  <a:cxn ang="0">
                    <a:pos x="262" y="85"/>
                  </a:cxn>
                  <a:cxn ang="0">
                    <a:pos x="270" y="39"/>
                  </a:cxn>
                  <a:cxn ang="0">
                    <a:pos x="249" y="96"/>
                  </a:cxn>
                  <a:cxn ang="0">
                    <a:pos x="229" y="72"/>
                  </a:cxn>
                  <a:cxn ang="0">
                    <a:pos x="207" y="104"/>
                  </a:cxn>
                  <a:cxn ang="0">
                    <a:pos x="191" y="67"/>
                  </a:cxn>
                  <a:cxn ang="0">
                    <a:pos x="169" y="107"/>
                  </a:cxn>
                  <a:cxn ang="0">
                    <a:pos x="140" y="36"/>
                  </a:cxn>
                  <a:cxn ang="0">
                    <a:pos x="123" y="73"/>
                  </a:cxn>
                  <a:cxn ang="0">
                    <a:pos x="96" y="72"/>
                  </a:cxn>
                  <a:cxn ang="0">
                    <a:pos x="82" y="56"/>
                  </a:cxn>
                  <a:cxn ang="0">
                    <a:pos x="83" y="87"/>
                  </a:cxn>
                  <a:cxn ang="0">
                    <a:pos x="57" y="101"/>
                  </a:cxn>
                  <a:cxn ang="0">
                    <a:pos x="39" y="72"/>
                  </a:cxn>
                  <a:cxn ang="0">
                    <a:pos x="6" y="66"/>
                  </a:cxn>
                  <a:cxn ang="0">
                    <a:pos x="23" y="42"/>
                  </a:cxn>
                  <a:cxn ang="0">
                    <a:pos x="36" y="20"/>
                  </a:cxn>
                  <a:cxn ang="0">
                    <a:pos x="59" y="16"/>
                  </a:cxn>
                  <a:cxn ang="0">
                    <a:pos x="69" y="56"/>
                  </a:cxn>
                </a:cxnLst>
                <a:rect l="0" t="0" r="r" b="b"/>
                <a:pathLst>
                  <a:path w="286" h="122">
                    <a:moveTo>
                      <a:pt x="77" y="4"/>
                    </a:moveTo>
                    <a:cubicBezTo>
                      <a:pt x="73" y="9"/>
                      <a:pt x="73" y="15"/>
                      <a:pt x="73" y="18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2" y="26"/>
                      <a:pt x="72" y="40"/>
                      <a:pt x="73" y="47"/>
                    </a:cubicBezTo>
                    <a:cubicBezTo>
                      <a:pt x="73" y="49"/>
                      <a:pt x="72" y="50"/>
                      <a:pt x="72" y="50"/>
                    </a:cubicBezTo>
                    <a:cubicBezTo>
                      <a:pt x="71" y="51"/>
                      <a:pt x="70" y="52"/>
                      <a:pt x="69" y="52"/>
                    </a:cubicBezTo>
                    <a:cubicBezTo>
                      <a:pt x="68" y="52"/>
                      <a:pt x="67" y="51"/>
                      <a:pt x="66" y="51"/>
                    </a:cubicBezTo>
                    <a:cubicBezTo>
                      <a:pt x="65" y="50"/>
                      <a:pt x="65" y="49"/>
                      <a:pt x="65" y="48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31"/>
                      <a:pt x="63" y="23"/>
                      <a:pt x="63" y="16"/>
                    </a:cubicBezTo>
                    <a:cubicBezTo>
                      <a:pt x="63" y="16"/>
                      <a:pt x="63" y="9"/>
                      <a:pt x="59" y="6"/>
                    </a:cubicBezTo>
                    <a:cubicBezTo>
                      <a:pt x="57" y="4"/>
                      <a:pt x="55" y="3"/>
                      <a:pt x="51" y="4"/>
                    </a:cubicBezTo>
                    <a:cubicBezTo>
                      <a:pt x="47" y="6"/>
                      <a:pt x="43" y="7"/>
                      <a:pt x="39" y="9"/>
                    </a:cubicBezTo>
                    <a:cubicBezTo>
                      <a:pt x="37" y="10"/>
                      <a:pt x="33" y="16"/>
                      <a:pt x="32" y="19"/>
                    </a:cubicBezTo>
                    <a:cubicBezTo>
                      <a:pt x="31" y="23"/>
                      <a:pt x="31" y="29"/>
                      <a:pt x="31" y="36"/>
                    </a:cubicBezTo>
                    <a:cubicBezTo>
                      <a:pt x="31" y="44"/>
                      <a:pt x="30" y="49"/>
                      <a:pt x="29" y="50"/>
                    </a:cubicBezTo>
                    <a:cubicBezTo>
                      <a:pt x="28" y="50"/>
                      <a:pt x="27" y="45"/>
                      <a:pt x="27" y="42"/>
                    </a:cubicBezTo>
                    <a:cubicBezTo>
                      <a:pt x="25" y="33"/>
                      <a:pt x="24" y="28"/>
                      <a:pt x="21" y="26"/>
                    </a:cubicBezTo>
                    <a:cubicBezTo>
                      <a:pt x="20" y="26"/>
                      <a:pt x="19" y="26"/>
                      <a:pt x="18" y="26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7"/>
                      <a:pt x="16" y="27"/>
                      <a:pt x="16" y="27"/>
                    </a:cubicBezTo>
                    <a:cubicBezTo>
                      <a:pt x="8" y="36"/>
                      <a:pt x="4" y="47"/>
                      <a:pt x="2" y="60"/>
                    </a:cubicBezTo>
                    <a:cubicBezTo>
                      <a:pt x="0" y="86"/>
                      <a:pt x="12" y="95"/>
                      <a:pt x="25" y="102"/>
                    </a:cubicBezTo>
                    <a:cubicBezTo>
                      <a:pt x="29" y="104"/>
                      <a:pt x="32" y="104"/>
                      <a:pt x="34" y="103"/>
                    </a:cubicBezTo>
                    <a:cubicBezTo>
                      <a:pt x="41" y="99"/>
                      <a:pt x="42" y="88"/>
                      <a:pt x="42" y="79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5" y="67"/>
                      <a:pt x="47" y="67"/>
                      <a:pt x="49" y="67"/>
                    </a:cubicBezTo>
                    <a:cubicBezTo>
                      <a:pt x="50" y="67"/>
                      <a:pt x="53" y="67"/>
                      <a:pt x="54" y="77"/>
                    </a:cubicBezTo>
                    <a:cubicBezTo>
                      <a:pt x="54" y="81"/>
                      <a:pt x="54" y="85"/>
                      <a:pt x="54" y="89"/>
                    </a:cubicBezTo>
                    <a:cubicBezTo>
                      <a:pt x="53" y="102"/>
                      <a:pt x="53" y="102"/>
                      <a:pt x="53" y="102"/>
                    </a:cubicBezTo>
                    <a:cubicBezTo>
                      <a:pt x="54" y="117"/>
                      <a:pt x="66" y="120"/>
                      <a:pt x="70" y="121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6" y="122"/>
                      <a:pt x="80" y="122"/>
                      <a:pt x="83" y="119"/>
                    </a:cubicBezTo>
                    <a:cubicBezTo>
                      <a:pt x="91" y="112"/>
                      <a:pt x="88" y="93"/>
                      <a:pt x="87" y="87"/>
                    </a:cubicBezTo>
                    <a:cubicBezTo>
                      <a:pt x="87" y="85"/>
                      <a:pt x="87" y="85"/>
                      <a:pt x="87" y="85"/>
                    </a:cubicBezTo>
                    <a:cubicBezTo>
                      <a:pt x="86" y="79"/>
                      <a:pt x="86" y="79"/>
                      <a:pt x="86" y="79"/>
                    </a:cubicBezTo>
                    <a:cubicBezTo>
                      <a:pt x="85" y="73"/>
                      <a:pt x="85" y="68"/>
                      <a:pt x="85" y="58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6" y="50"/>
                      <a:pt x="86" y="44"/>
                      <a:pt x="89" y="44"/>
                    </a:cubicBezTo>
                    <a:cubicBezTo>
                      <a:pt x="90" y="44"/>
                      <a:pt x="90" y="44"/>
                      <a:pt x="91" y="44"/>
                    </a:cubicBezTo>
                    <a:cubicBezTo>
                      <a:pt x="92" y="46"/>
                      <a:pt x="92" y="52"/>
                      <a:pt x="92" y="58"/>
                    </a:cubicBezTo>
                    <a:cubicBezTo>
                      <a:pt x="92" y="58"/>
                      <a:pt x="92" y="72"/>
                      <a:pt x="92" y="72"/>
                    </a:cubicBezTo>
                    <a:cubicBezTo>
                      <a:pt x="92" y="77"/>
                      <a:pt x="92" y="104"/>
                      <a:pt x="110" y="106"/>
                    </a:cubicBezTo>
                    <a:cubicBezTo>
                      <a:pt x="114" y="106"/>
                      <a:pt x="118" y="105"/>
                      <a:pt x="120" y="102"/>
                    </a:cubicBezTo>
                    <a:cubicBezTo>
                      <a:pt x="127" y="96"/>
                      <a:pt x="127" y="83"/>
                      <a:pt x="127" y="76"/>
                    </a:cubicBezTo>
                    <a:cubicBezTo>
                      <a:pt x="127" y="73"/>
                      <a:pt x="127" y="73"/>
                      <a:pt x="127" y="73"/>
                    </a:cubicBezTo>
                    <a:cubicBezTo>
                      <a:pt x="127" y="46"/>
                      <a:pt x="128" y="37"/>
                      <a:pt x="128" y="34"/>
                    </a:cubicBezTo>
                    <a:cubicBezTo>
                      <a:pt x="129" y="32"/>
                      <a:pt x="131" y="31"/>
                      <a:pt x="133" y="31"/>
                    </a:cubicBezTo>
                    <a:cubicBezTo>
                      <a:pt x="134" y="31"/>
                      <a:pt x="135" y="32"/>
                      <a:pt x="135" y="33"/>
                    </a:cubicBezTo>
                    <a:cubicBezTo>
                      <a:pt x="136" y="34"/>
                      <a:pt x="136" y="35"/>
                      <a:pt x="136" y="36"/>
                    </a:cubicBezTo>
                    <a:cubicBezTo>
                      <a:pt x="135" y="41"/>
                      <a:pt x="135" y="72"/>
                      <a:pt x="135" y="91"/>
                    </a:cubicBezTo>
                    <a:cubicBezTo>
                      <a:pt x="135" y="94"/>
                      <a:pt x="135" y="101"/>
                      <a:pt x="139" y="106"/>
                    </a:cubicBezTo>
                    <a:cubicBezTo>
                      <a:pt x="142" y="109"/>
                      <a:pt x="147" y="111"/>
                      <a:pt x="152" y="111"/>
                    </a:cubicBezTo>
                    <a:cubicBezTo>
                      <a:pt x="152" y="111"/>
                      <a:pt x="169" y="111"/>
                      <a:pt x="169" y="111"/>
                    </a:cubicBezTo>
                    <a:cubicBezTo>
                      <a:pt x="175" y="111"/>
                      <a:pt x="180" y="109"/>
                      <a:pt x="183" y="105"/>
                    </a:cubicBezTo>
                    <a:cubicBezTo>
                      <a:pt x="188" y="100"/>
                      <a:pt x="187" y="92"/>
                      <a:pt x="187" y="92"/>
                    </a:cubicBezTo>
                    <a:cubicBezTo>
                      <a:pt x="186" y="87"/>
                      <a:pt x="186" y="76"/>
                      <a:pt x="189" y="72"/>
                    </a:cubicBezTo>
                    <a:cubicBezTo>
                      <a:pt x="189" y="72"/>
                      <a:pt x="190" y="71"/>
                      <a:pt x="191" y="71"/>
                    </a:cubicBezTo>
                    <a:cubicBezTo>
                      <a:pt x="193" y="71"/>
                      <a:pt x="193" y="72"/>
                      <a:pt x="194" y="72"/>
                    </a:cubicBezTo>
                    <a:cubicBezTo>
                      <a:pt x="196" y="75"/>
                      <a:pt x="196" y="82"/>
                      <a:pt x="195" y="87"/>
                    </a:cubicBezTo>
                    <a:cubicBezTo>
                      <a:pt x="195" y="93"/>
                      <a:pt x="195" y="93"/>
                      <a:pt x="195" y="93"/>
                    </a:cubicBezTo>
                    <a:cubicBezTo>
                      <a:pt x="196" y="103"/>
                      <a:pt x="197" y="106"/>
                      <a:pt x="206" y="108"/>
                    </a:cubicBezTo>
                    <a:cubicBezTo>
                      <a:pt x="210" y="109"/>
                      <a:pt x="214" y="109"/>
                      <a:pt x="220" y="108"/>
                    </a:cubicBezTo>
                    <a:cubicBezTo>
                      <a:pt x="222" y="108"/>
                      <a:pt x="229" y="105"/>
                      <a:pt x="230" y="102"/>
                    </a:cubicBezTo>
                    <a:cubicBezTo>
                      <a:pt x="233" y="96"/>
                      <a:pt x="234" y="87"/>
                      <a:pt x="234" y="83"/>
                    </a:cubicBezTo>
                    <a:cubicBezTo>
                      <a:pt x="233" y="71"/>
                      <a:pt x="233" y="71"/>
                      <a:pt x="233" y="71"/>
                    </a:cubicBezTo>
                    <a:cubicBezTo>
                      <a:pt x="232" y="63"/>
                      <a:pt x="229" y="45"/>
                      <a:pt x="233" y="45"/>
                    </a:cubicBezTo>
                    <a:cubicBezTo>
                      <a:pt x="234" y="44"/>
                      <a:pt x="236" y="45"/>
                      <a:pt x="237" y="46"/>
                    </a:cubicBezTo>
                    <a:cubicBezTo>
                      <a:pt x="240" y="48"/>
                      <a:pt x="242" y="55"/>
                      <a:pt x="242" y="63"/>
                    </a:cubicBezTo>
                    <a:cubicBezTo>
                      <a:pt x="242" y="71"/>
                      <a:pt x="242" y="87"/>
                      <a:pt x="245" y="98"/>
                    </a:cubicBezTo>
                    <a:cubicBezTo>
                      <a:pt x="246" y="99"/>
                      <a:pt x="247" y="100"/>
                      <a:pt x="249" y="101"/>
                    </a:cubicBezTo>
                    <a:cubicBezTo>
                      <a:pt x="251" y="102"/>
                      <a:pt x="255" y="104"/>
                      <a:pt x="257" y="103"/>
                    </a:cubicBezTo>
                    <a:cubicBezTo>
                      <a:pt x="275" y="97"/>
                      <a:pt x="285" y="83"/>
                      <a:pt x="286" y="63"/>
                    </a:cubicBezTo>
                    <a:cubicBezTo>
                      <a:pt x="286" y="63"/>
                      <a:pt x="286" y="63"/>
                      <a:pt x="286" y="63"/>
                    </a:cubicBezTo>
                    <a:cubicBezTo>
                      <a:pt x="286" y="53"/>
                      <a:pt x="282" y="44"/>
                      <a:pt x="273" y="36"/>
                    </a:cubicBezTo>
                    <a:cubicBezTo>
                      <a:pt x="272" y="35"/>
                      <a:pt x="268" y="34"/>
                      <a:pt x="266" y="35"/>
                    </a:cubicBezTo>
                    <a:cubicBezTo>
                      <a:pt x="265" y="36"/>
                      <a:pt x="263" y="37"/>
                      <a:pt x="263" y="41"/>
                    </a:cubicBezTo>
                    <a:cubicBezTo>
                      <a:pt x="262" y="47"/>
                      <a:pt x="263" y="56"/>
                      <a:pt x="264" y="60"/>
                    </a:cubicBezTo>
                    <a:cubicBezTo>
                      <a:pt x="266" y="69"/>
                      <a:pt x="267" y="80"/>
                      <a:pt x="261" y="81"/>
                    </a:cubicBezTo>
                    <a:cubicBezTo>
                      <a:pt x="260" y="82"/>
                      <a:pt x="260" y="82"/>
                      <a:pt x="260" y="81"/>
                    </a:cubicBezTo>
                    <a:cubicBezTo>
                      <a:pt x="256" y="79"/>
                      <a:pt x="257" y="61"/>
                      <a:pt x="258" y="53"/>
                    </a:cubicBezTo>
                    <a:cubicBezTo>
                      <a:pt x="258" y="49"/>
                      <a:pt x="258" y="49"/>
                      <a:pt x="258" y="49"/>
                    </a:cubicBezTo>
                    <a:cubicBezTo>
                      <a:pt x="258" y="40"/>
                      <a:pt x="257" y="32"/>
                      <a:pt x="253" y="26"/>
                    </a:cubicBezTo>
                    <a:cubicBezTo>
                      <a:pt x="252" y="25"/>
                      <a:pt x="247" y="21"/>
                      <a:pt x="245" y="21"/>
                    </a:cubicBezTo>
                    <a:cubicBezTo>
                      <a:pt x="237" y="17"/>
                      <a:pt x="230" y="15"/>
                      <a:pt x="226" y="14"/>
                    </a:cubicBezTo>
                    <a:cubicBezTo>
                      <a:pt x="223" y="14"/>
                      <a:pt x="218" y="14"/>
                      <a:pt x="215" y="24"/>
                    </a:cubicBezTo>
                    <a:cubicBezTo>
                      <a:pt x="213" y="32"/>
                      <a:pt x="212" y="44"/>
                      <a:pt x="212" y="55"/>
                    </a:cubicBezTo>
                    <a:cubicBezTo>
                      <a:pt x="212" y="59"/>
                      <a:pt x="211" y="61"/>
                      <a:pt x="209" y="61"/>
                    </a:cubicBezTo>
                    <a:cubicBezTo>
                      <a:pt x="207" y="61"/>
                      <a:pt x="206" y="59"/>
                      <a:pt x="205" y="55"/>
                    </a:cubicBezTo>
                    <a:cubicBezTo>
                      <a:pt x="205" y="44"/>
                      <a:pt x="205" y="44"/>
                      <a:pt x="205" y="44"/>
                    </a:cubicBezTo>
                    <a:cubicBezTo>
                      <a:pt x="204" y="30"/>
                      <a:pt x="204" y="18"/>
                      <a:pt x="202" y="15"/>
                    </a:cubicBezTo>
                    <a:cubicBezTo>
                      <a:pt x="202" y="15"/>
                      <a:pt x="202" y="14"/>
                      <a:pt x="201" y="14"/>
                    </a:cubicBezTo>
                    <a:cubicBezTo>
                      <a:pt x="195" y="9"/>
                      <a:pt x="178" y="6"/>
                      <a:pt x="171" y="10"/>
                    </a:cubicBezTo>
                    <a:cubicBezTo>
                      <a:pt x="168" y="12"/>
                      <a:pt x="166" y="14"/>
                      <a:pt x="167" y="17"/>
                    </a:cubicBezTo>
                    <a:cubicBezTo>
                      <a:pt x="167" y="25"/>
                      <a:pt x="167" y="36"/>
                      <a:pt x="168" y="46"/>
                    </a:cubicBezTo>
                    <a:cubicBezTo>
                      <a:pt x="169" y="56"/>
                      <a:pt x="170" y="66"/>
                      <a:pt x="169" y="72"/>
                    </a:cubicBezTo>
                    <a:cubicBezTo>
                      <a:pt x="169" y="80"/>
                      <a:pt x="166" y="83"/>
                      <a:pt x="164" y="84"/>
                    </a:cubicBezTo>
                    <a:cubicBezTo>
                      <a:pt x="160" y="84"/>
                      <a:pt x="158" y="78"/>
                      <a:pt x="157" y="73"/>
                    </a:cubicBezTo>
                    <a:cubicBezTo>
                      <a:pt x="156" y="67"/>
                      <a:pt x="157" y="53"/>
                      <a:pt x="158" y="40"/>
                    </a:cubicBezTo>
                    <a:cubicBezTo>
                      <a:pt x="159" y="23"/>
                      <a:pt x="159" y="23"/>
                      <a:pt x="159" y="23"/>
                    </a:cubicBezTo>
                    <a:cubicBezTo>
                      <a:pt x="159" y="17"/>
                      <a:pt x="156" y="7"/>
                      <a:pt x="137" y="5"/>
                    </a:cubicBezTo>
                    <a:cubicBezTo>
                      <a:pt x="128" y="4"/>
                      <a:pt x="122" y="5"/>
                      <a:pt x="118" y="9"/>
                    </a:cubicBezTo>
                    <a:cubicBezTo>
                      <a:pt x="114" y="12"/>
                      <a:pt x="114" y="17"/>
                      <a:pt x="114" y="20"/>
                    </a:cubicBezTo>
                    <a:cubicBezTo>
                      <a:pt x="113" y="68"/>
                      <a:pt x="113" y="68"/>
                      <a:pt x="113" y="68"/>
                    </a:cubicBezTo>
                    <a:cubicBezTo>
                      <a:pt x="113" y="70"/>
                      <a:pt x="111" y="72"/>
                      <a:pt x="109" y="72"/>
                    </a:cubicBezTo>
                    <a:cubicBezTo>
                      <a:pt x="107" y="72"/>
                      <a:pt x="105" y="70"/>
                      <a:pt x="105" y="68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6" y="17"/>
                      <a:pt x="106" y="17"/>
                      <a:pt x="106" y="17"/>
                    </a:cubicBezTo>
                    <a:cubicBezTo>
                      <a:pt x="106" y="14"/>
                      <a:pt x="106" y="8"/>
                      <a:pt x="102" y="4"/>
                    </a:cubicBezTo>
                    <a:cubicBezTo>
                      <a:pt x="99" y="1"/>
                      <a:pt x="95" y="0"/>
                      <a:pt x="89" y="0"/>
                    </a:cubicBezTo>
                    <a:cubicBezTo>
                      <a:pt x="84" y="0"/>
                      <a:pt x="80" y="1"/>
                      <a:pt x="77" y="4"/>
                    </a:cubicBezTo>
                    <a:close/>
                    <a:moveTo>
                      <a:pt x="69" y="56"/>
                    </a:moveTo>
                    <a:cubicBezTo>
                      <a:pt x="71" y="56"/>
                      <a:pt x="73" y="55"/>
                      <a:pt x="75" y="53"/>
                    </a:cubicBezTo>
                    <a:cubicBezTo>
                      <a:pt x="76" y="51"/>
                      <a:pt x="77" y="49"/>
                      <a:pt x="77" y="47"/>
                    </a:cubicBezTo>
                    <a:cubicBezTo>
                      <a:pt x="76" y="40"/>
                      <a:pt x="76" y="26"/>
                      <a:pt x="77" y="19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7" y="16"/>
                      <a:pt x="77" y="10"/>
                      <a:pt x="80" y="7"/>
                    </a:cubicBezTo>
                    <a:cubicBezTo>
                      <a:pt x="82" y="5"/>
                      <a:pt x="85" y="4"/>
                      <a:pt x="89" y="4"/>
                    </a:cubicBezTo>
                    <a:cubicBezTo>
                      <a:pt x="94" y="4"/>
                      <a:pt x="97" y="5"/>
                      <a:pt x="99" y="7"/>
                    </a:cubicBezTo>
                    <a:cubicBezTo>
                      <a:pt x="102" y="10"/>
                      <a:pt x="102" y="14"/>
                      <a:pt x="102" y="17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1" y="72"/>
                      <a:pt x="105" y="76"/>
                      <a:pt x="109" y="76"/>
                    </a:cubicBezTo>
                    <a:cubicBezTo>
                      <a:pt x="113" y="76"/>
                      <a:pt x="117" y="72"/>
                      <a:pt x="117" y="68"/>
                    </a:cubicBezTo>
                    <a:cubicBezTo>
                      <a:pt x="118" y="20"/>
                      <a:pt x="118" y="20"/>
                      <a:pt x="118" y="20"/>
                    </a:cubicBezTo>
                    <a:cubicBezTo>
                      <a:pt x="118" y="18"/>
                      <a:pt x="118" y="14"/>
                      <a:pt x="120" y="12"/>
                    </a:cubicBezTo>
                    <a:cubicBezTo>
                      <a:pt x="123" y="9"/>
                      <a:pt x="129" y="8"/>
                      <a:pt x="137" y="9"/>
                    </a:cubicBezTo>
                    <a:cubicBezTo>
                      <a:pt x="145" y="10"/>
                      <a:pt x="155" y="13"/>
                      <a:pt x="155" y="23"/>
                    </a:cubicBezTo>
                    <a:cubicBezTo>
                      <a:pt x="154" y="40"/>
                      <a:pt x="154" y="40"/>
                      <a:pt x="154" y="40"/>
                    </a:cubicBezTo>
                    <a:cubicBezTo>
                      <a:pt x="153" y="54"/>
                      <a:pt x="152" y="67"/>
                      <a:pt x="153" y="73"/>
                    </a:cubicBezTo>
                    <a:cubicBezTo>
                      <a:pt x="155" y="85"/>
                      <a:pt x="160" y="88"/>
                      <a:pt x="164" y="88"/>
                    </a:cubicBezTo>
                    <a:cubicBezTo>
                      <a:pt x="167" y="87"/>
                      <a:pt x="173" y="86"/>
                      <a:pt x="173" y="72"/>
                    </a:cubicBezTo>
                    <a:cubicBezTo>
                      <a:pt x="174" y="66"/>
                      <a:pt x="173" y="56"/>
                      <a:pt x="172" y="46"/>
                    </a:cubicBezTo>
                    <a:cubicBezTo>
                      <a:pt x="171" y="36"/>
                      <a:pt x="171" y="25"/>
                      <a:pt x="171" y="17"/>
                    </a:cubicBezTo>
                    <a:cubicBezTo>
                      <a:pt x="171" y="16"/>
                      <a:pt x="171" y="15"/>
                      <a:pt x="173" y="14"/>
                    </a:cubicBezTo>
                    <a:cubicBezTo>
                      <a:pt x="178" y="11"/>
                      <a:pt x="192" y="12"/>
                      <a:pt x="199" y="17"/>
                    </a:cubicBezTo>
                    <a:cubicBezTo>
                      <a:pt x="200" y="20"/>
                      <a:pt x="201" y="35"/>
                      <a:pt x="201" y="44"/>
                    </a:cubicBezTo>
                    <a:cubicBezTo>
                      <a:pt x="201" y="56"/>
                      <a:pt x="201" y="56"/>
                      <a:pt x="201" y="56"/>
                    </a:cubicBezTo>
                    <a:cubicBezTo>
                      <a:pt x="202" y="62"/>
                      <a:pt x="206" y="65"/>
                      <a:pt x="209" y="65"/>
                    </a:cubicBezTo>
                    <a:cubicBezTo>
                      <a:pt x="213" y="65"/>
                      <a:pt x="216" y="62"/>
                      <a:pt x="216" y="55"/>
                    </a:cubicBezTo>
                    <a:cubicBezTo>
                      <a:pt x="216" y="44"/>
                      <a:pt x="217" y="33"/>
                      <a:pt x="219" y="25"/>
                    </a:cubicBezTo>
                    <a:cubicBezTo>
                      <a:pt x="220" y="20"/>
                      <a:pt x="222" y="18"/>
                      <a:pt x="225" y="18"/>
                    </a:cubicBezTo>
                    <a:cubicBezTo>
                      <a:pt x="229" y="19"/>
                      <a:pt x="236" y="21"/>
                      <a:pt x="244" y="24"/>
                    </a:cubicBezTo>
                    <a:cubicBezTo>
                      <a:pt x="245" y="25"/>
                      <a:pt x="249" y="28"/>
                      <a:pt x="250" y="28"/>
                    </a:cubicBezTo>
                    <a:cubicBezTo>
                      <a:pt x="253" y="33"/>
                      <a:pt x="254" y="41"/>
                      <a:pt x="254" y="49"/>
                    </a:cubicBezTo>
                    <a:cubicBezTo>
                      <a:pt x="254" y="53"/>
                      <a:pt x="254" y="53"/>
                      <a:pt x="254" y="53"/>
                    </a:cubicBezTo>
                    <a:cubicBezTo>
                      <a:pt x="253" y="68"/>
                      <a:pt x="253" y="81"/>
                      <a:pt x="257" y="85"/>
                    </a:cubicBezTo>
                    <a:cubicBezTo>
                      <a:pt x="258" y="85"/>
                      <a:pt x="260" y="86"/>
                      <a:pt x="262" y="85"/>
                    </a:cubicBezTo>
                    <a:cubicBezTo>
                      <a:pt x="272" y="82"/>
                      <a:pt x="269" y="67"/>
                      <a:pt x="268" y="59"/>
                    </a:cubicBezTo>
                    <a:cubicBezTo>
                      <a:pt x="267" y="55"/>
                      <a:pt x="266" y="47"/>
                      <a:pt x="267" y="41"/>
                    </a:cubicBezTo>
                    <a:cubicBezTo>
                      <a:pt x="267" y="39"/>
                      <a:pt x="267" y="39"/>
                      <a:pt x="267" y="39"/>
                    </a:cubicBezTo>
                    <a:cubicBezTo>
                      <a:pt x="268" y="39"/>
                      <a:pt x="270" y="39"/>
                      <a:pt x="270" y="39"/>
                    </a:cubicBezTo>
                    <a:cubicBezTo>
                      <a:pt x="278" y="46"/>
                      <a:pt x="282" y="54"/>
                      <a:pt x="282" y="62"/>
                    </a:cubicBezTo>
                    <a:cubicBezTo>
                      <a:pt x="282" y="63"/>
                      <a:pt x="282" y="63"/>
                      <a:pt x="282" y="63"/>
                    </a:cubicBezTo>
                    <a:cubicBezTo>
                      <a:pt x="281" y="81"/>
                      <a:pt x="272" y="94"/>
                      <a:pt x="256" y="99"/>
                    </a:cubicBezTo>
                    <a:cubicBezTo>
                      <a:pt x="254" y="99"/>
                      <a:pt x="250" y="97"/>
                      <a:pt x="249" y="96"/>
                    </a:cubicBezTo>
                    <a:cubicBezTo>
                      <a:pt x="246" y="86"/>
                      <a:pt x="246" y="70"/>
                      <a:pt x="246" y="63"/>
                    </a:cubicBezTo>
                    <a:cubicBezTo>
                      <a:pt x="246" y="56"/>
                      <a:pt x="244" y="47"/>
                      <a:pt x="239" y="42"/>
                    </a:cubicBezTo>
                    <a:cubicBezTo>
                      <a:pt x="237" y="41"/>
                      <a:pt x="235" y="40"/>
                      <a:pt x="232" y="41"/>
                    </a:cubicBezTo>
                    <a:cubicBezTo>
                      <a:pt x="226" y="42"/>
                      <a:pt x="226" y="54"/>
                      <a:pt x="229" y="72"/>
                    </a:cubicBezTo>
                    <a:cubicBezTo>
                      <a:pt x="230" y="83"/>
                      <a:pt x="230" y="83"/>
                      <a:pt x="230" y="83"/>
                    </a:cubicBezTo>
                    <a:cubicBezTo>
                      <a:pt x="230" y="87"/>
                      <a:pt x="229" y="95"/>
                      <a:pt x="227" y="101"/>
                    </a:cubicBezTo>
                    <a:cubicBezTo>
                      <a:pt x="226" y="102"/>
                      <a:pt x="221" y="104"/>
                      <a:pt x="220" y="104"/>
                    </a:cubicBezTo>
                    <a:cubicBezTo>
                      <a:pt x="214" y="105"/>
                      <a:pt x="210" y="105"/>
                      <a:pt x="207" y="104"/>
                    </a:cubicBezTo>
                    <a:cubicBezTo>
                      <a:pt x="200" y="102"/>
                      <a:pt x="200" y="101"/>
                      <a:pt x="199" y="93"/>
                    </a:cubicBezTo>
                    <a:cubicBezTo>
                      <a:pt x="199" y="93"/>
                      <a:pt x="199" y="87"/>
                      <a:pt x="199" y="87"/>
                    </a:cubicBezTo>
                    <a:cubicBezTo>
                      <a:pt x="200" y="81"/>
                      <a:pt x="200" y="73"/>
                      <a:pt x="197" y="70"/>
                    </a:cubicBezTo>
                    <a:cubicBezTo>
                      <a:pt x="195" y="68"/>
                      <a:pt x="193" y="67"/>
                      <a:pt x="191" y="67"/>
                    </a:cubicBezTo>
                    <a:cubicBezTo>
                      <a:pt x="189" y="67"/>
                      <a:pt x="187" y="68"/>
                      <a:pt x="186" y="70"/>
                    </a:cubicBezTo>
                    <a:cubicBezTo>
                      <a:pt x="181" y="76"/>
                      <a:pt x="183" y="90"/>
                      <a:pt x="183" y="92"/>
                    </a:cubicBezTo>
                    <a:cubicBezTo>
                      <a:pt x="183" y="92"/>
                      <a:pt x="184" y="99"/>
                      <a:pt x="180" y="103"/>
                    </a:cubicBezTo>
                    <a:cubicBezTo>
                      <a:pt x="178" y="106"/>
                      <a:pt x="174" y="107"/>
                      <a:pt x="169" y="107"/>
                    </a:cubicBezTo>
                    <a:cubicBezTo>
                      <a:pt x="152" y="107"/>
                      <a:pt x="152" y="107"/>
                      <a:pt x="152" y="107"/>
                    </a:cubicBezTo>
                    <a:cubicBezTo>
                      <a:pt x="148" y="107"/>
                      <a:pt x="145" y="105"/>
                      <a:pt x="142" y="103"/>
                    </a:cubicBezTo>
                    <a:cubicBezTo>
                      <a:pt x="139" y="99"/>
                      <a:pt x="139" y="94"/>
                      <a:pt x="139" y="91"/>
                    </a:cubicBezTo>
                    <a:cubicBezTo>
                      <a:pt x="139" y="60"/>
                      <a:pt x="139" y="40"/>
                      <a:pt x="140" y="36"/>
                    </a:cubicBezTo>
                    <a:cubicBezTo>
                      <a:pt x="140" y="34"/>
                      <a:pt x="140" y="32"/>
                      <a:pt x="139" y="30"/>
                    </a:cubicBezTo>
                    <a:cubicBezTo>
                      <a:pt x="137" y="29"/>
                      <a:pt x="136" y="27"/>
                      <a:pt x="134" y="27"/>
                    </a:cubicBezTo>
                    <a:cubicBezTo>
                      <a:pt x="129" y="26"/>
                      <a:pt x="125" y="29"/>
                      <a:pt x="124" y="34"/>
                    </a:cubicBezTo>
                    <a:cubicBezTo>
                      <a:pt x="124" y="38"/>
                      <a:pt x="123" y="51"/>
                      <a:pt x="123" y="73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82"/>
                      <a:pt x="123" y="94"/>
                      <a:pt x="118" y="99"/>
                    </a:cubicBezTo>
                    <a:cubicBezTo>
                      <a:pt x="116" y="101"/>
                      <a:pt x="113" y="102"/>
                      <a:pt x="110" y="102"/>
                    </a:cubicBezTo>
                    <a:cubicBezTo>
                      <a:pt x="96" y="100"/>
                      <a:pt x="96" y="77"/>
                      <a:pt x="96" y="72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6" y="50"/>
                      <a:pt x="96" y="44"/>
                      <a:pt x="94" y="41"/>
                    </a:cubicBezTo>
                    <a:cubicBezTo>
                      <a:pt x="92" y="40"/>
                      <a:pt x="91" y="40"/>
                      <a:pt x="89" y="40"/>
                    </a:cubicBezTo>
                    <a:cubicBezTo>
                      <a:pt x="82" y="40"/>
                      <a:pt x="82" y="48"/>
                      <a:pt x="82" y="56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68"/>
                      <a:pt x="81" y="73"/>
                      <a:pt x="82" y="79"/>
                    </a:cubicBezTo>
                    <a:cubicBezTo>
                      <a:pt x="83" y="86"/>
                      <a:pt x="83" y="86"/>
                      <a:pt x="83" y="86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6" y="106"/>
                      <a:pt x="83" y="114"/>
                      <a:pt x="80" y="116"/>
                    </a:cubicBezTo>
                    <a:cubicBezTo>
                      <a:pt x="78" y="118"/>
                      <a:pt x="76" y="118"/>
                      <a:pt x="72" y="117"/>
                    </a:cubicBezTo>
                    <a:cubicBezTo>
                      <a:pt x="72" y="117"/>
                      <a:pt x="71" y="117"/>
                      <a:pt x="71" y="117"/>
                    </a:cubicBezTo>
                    <a:cubicBezTo>
                      <a:pt x="67" y="116"/>
                      <a:pt x="58" y="114"/>
                      <a:pt x="57" y="101"/>
                    </a:cubicBezTo>
                    <a:cubicBezTo>
                      <a:pt x="57" y="101"/>
                      <a:pt x="58" y="89"/>
                      <a:pt x="58" y="89"/>
                    </a:cubicBezTo>
                    <a:cubicBezTo>
                      <a:pt x="58" y="85"/>
                      <a:pt x="58" y="81"/>
                      <a:pt x="58" y="76"/>
                    </a:cubicBezTo>
                    <a:cubicBezTo>
                      <a:pt x="57" y="71"/>
                      <a:pt x="56" y="63"/>
                      <a:pt x="49" y="63"/>
                    </a:cubicBezTo>
                    <a:cubicBezTo>
                      <a:pt x="44" y="63"/>
                      <a:pt x="41" y="66"/>
                      <a:pt x="39" y="72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8" y="85"/>
                      <a:pt x="37" y="97"/>
                      <a:pt x="32" y="99"/>
                    </a:cubicBezTo>
                    <a:cubicBezTo>
                      <a:pt x="31" y="100"/>
                      <a:pt x="29" y="100"/>
                      <a:pt x="27" y="98"/>
                    </a:cubicBezTo>
                    <a:cubicBezTo>
                      <a:pt x="16" y="93"/>
                      <a:pt x="6" y="86"/>
                      <a:pt x="6" y="66"/>
                    </a:cubicBezTo>
                    <a:cubicBezTo>
                      <a:pt x="6" y="64"/>
                      <a:pt x="6" y="62"/>
                      <a:pt x="6" y="60"/>
                    </a:cubicBezTo>
                    <a:cubicBezTo>
                      <a:pt x="8" y="49"/>
                      <a:pt x="12" y="39"/>
                      <a:pt x="19" y="30"/>
                    </a:cubicBezTo>
                    <a:cubicBezTo>
                      <a:pt x="19" y="30"/>
                      <a:pt x="20" y="30"/>
                      <a:pt x="20" y="30"/>
                    </a:cubicBezTo>
                    <a:cubicBezTo>
                      <a:pt x="21" y="31"/>
                      <a:pt x="22" y="38"/>
                      <a:pt x="23" y="42"/>
                    </a:cubicBezTo>
                    <a:cubicBezTo>
                      <a:pt x="24" y="49"/>
                      <a:pt x="25" y="54"/>
                      <a:pt x="28" y="54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4" y="51"/>
                      <a:pt x="35" y="46"/>
                      <a:pt x="35" y="36"/>
                    </a:cubicBezTo>
                    <a:cubicBezTo>
                      <a:pt x="35" y="29"/>
                      <a:pt x="35" y="24"/>
                      <a:pt x="36" y="20"/>
                    </a:cubicBezTo>
                    <a:cubicBezTo>
                      <a:pt x="36" y="18"/>
                      <a:pt x="40" y="14"/>
                      <a:pt x="41" y="13"/>
                    </a:cubicBezTo>
                    <a:cubicBezTo>
                      <a:pt x="44" y="11"/>
                      <a:pt x="48" y="10"/>
                      <a:pt x="52" y="8"/>
                    </a:cubicBezTo>
                    <a:cubicBezTo>
                      <a:pt x="54" y="8"/>
                      <a:pt x="55" y="8"/>
                      <a:pt x="56" y="9"/>
                    </a:cubicBezTo>
                    <a:cubicBezTo>
                      <a:pt x="59" y="11"/>
                      <a:pt x="59" y="16"/>
                      <a:pt x="59" y="16"/>
                    </a:cubicBezTo>
                    <a:cubicBezTo>
                      <a:pt x="59" y="23"/>
                      <a:pt x="60" y="31"/>
                      <a:pt x="60" y="39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0"/>
                      <a:pt x="62" y="52"/>
                      <a:pt x="63" y="54"/>
                    </a:cubicBezTo>
                    <a:cubicBezTo>
                      <a:pt x="65" y="55"/>
                      <a:pt x="67" y="56"/>
                      <a:pt x="69" y="56"/>
                    </a:cubicBezTo>
                    <a:close/>
                  </a:path>
                </a:pathLst>
              </a:custGeom>
              <a:solidFill>
                <a:srgbClr val="FDCFC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11" name="Freeform 61"/>
              <p:cNvSpPr>
                <a:spLocks/>
              </p:cNvSpPr>
              <p:nvPr/>
            </p:nvSpPr>
            <p:spPr bwMode="auto">
              <a:xfrm>
                <a:off x="3741" y="1323"/>
                <a:ext cx="1439" cy="654"/>
              </a:xfrm>
              <a:custGeom>
                <a:avLst/>
                <a:gdLst/>
                <a:ahLst/>
                <a:cxnLst>
                  <a:cxn ang="0">
                    <a:pos x="73" y="18"/>
                  </a:cxn>
                  <a:cxn ang="0">
                    <a:pos x="73" y="47"/>
                  </a:cxn>
                  <a:cxn ang="0">
                    <a:pos x="69" y="52"/>
                  </a:cxn>
                  <a:cxn ang="0">
                    <a:pos x="65" y="48"/>
                  </a:cxn>
                  <a:cxn ang="0">
                    <a:pos x="63" y="16"/>
                  </a:cxn>
                  <a:cxn ang="0">
                    <a:pos x="51" y="4"/>
                  </a:cxn>
                  <a:cxn ang="0">
                    <a:pos x="32" y="19"/>
                  </a:cxn>
                  <a:cxn ang="0">
                    <a:pos x="29" y="50"/>
                  </a:cxn>
                  <a:cxn ang="0">
                    <a:pos x="21" y="26"/>
                  </a:cxn>
                  <a:cxn ang="0">
                    <a:pos x="17" y="27"/>
                  </a:cxn>
                  <a:cxn ang="0">
                    <a:pos x="2" y="60"/>
                  </a:cxn>
                  <a:cxn ang="0">
                    <a:pos x="34" y="103"/>
                  </a:cxn>
                  <a:cxn ang="0">
                    <a:pos x="43" y="73"/>
                  </a:cxn>
                  <a:cxn ang="0">
                    <a:pos x="54" y="77"/>
                  </a:cxn>
                  <a:cxn ang="0">
                    <a:pos x="53" y="102"/>
                  </a:cxn>
                  <a:cxn ang="0">
                    <a:pos x="71" y="121"/>
                  </a:cxn>
                  <a:cxn ang="0">
                    <a:pos x="87" y="87"/>
                  </a:cxn>
                  <a:cxn ang="0">
                    <a:pos x="86" y="79"/>
                  </a:cxn>
                  <a:cxn ang="0">
                    <a:pos x="86" y="56"/>
                  </a:cxn>
                  <a:cxn ang="0">
                    <a:pos x="91" y="44"/>
                  </a:cxn>
                  <a:cxn ang="0">
                    <a:pos x="92" y="72"/>
                  </a:cxn>
                  <a:cxn ang="0">
                    <a:pos x="120" y="102"/>
                  </a:cxn>
                  <a:cxn ang="0">
                    <a:pos x="127" y="73"/>
                  </a:cxn>
                  <a:cxn ang="0">
                    <a:pos x="133" y="31"/>
                  </a:cxn>
                  <a:cxn ang="0">
                    <a:pos x="136" y="36"/>
                  </a:cxn>
                  <a:cxn ang="0">
                    <a:pos x="139" y="106"/>
                  </a:cxn>
                  <a:cxn ang="0">
                    <a:pos x="169" y="111"/>
                  </a:cxn>
                  <a:cxn ang="0">
                    <a:pos x="187" y="92"/>
                  </a:cxn>
                  <a:cxn ang="0">
                    <a:pos x="191" y="71"/>
                  </a:cxn>
                  <a:cxn ang="0">
                    <a:pos x="195" y="87"/>
                  </a:cxn>
                  <a:cxn ang="0">
                    <a:pos x="206" y="108"/>
                  </a:cxn>
                  <a:cxn ang="0">
                    <a:pos x="230" y="102"/>
                  </a:cxn>
                  <a:cxn ang="0">
                    <a:pos x="233" y="71"/>
                  </a:cxn>
                  <a:cxn ang="0">
                    <a:pos x="237" y="46"/>
                  </a:cxn>
                  <a:cxn ang="0">
                    <a:pos x="245" y="98"/>
                  </a:cxn>
                  <a:cxn ang="0">
                    <a:pos x="257" y="103"/>
                  </a:cxn>
                  <a:cxn ang="0">
                    <a:pos x="286" y="63"/>
                  </a:cxn>
                  <a:cxn ang="0">
                    <a:pos x="266" y="35"/>
                  </a:cxn>
                  <a:cxn ang="0">
                    <a:pos x="264" y="60"/>
                  </a:cxn>
                  <a:cxn ang="0">
                    <a:pos x="260" y="81"/>
                  </a:cxn>
                  <a:cxn ang="0">
                    <a:pos x="258" y="49"/>
                  </a:cxn>
                  <a:cxn ang="0">
                    <a:pos x="245" y="21"/>
                  </a:cxn>
                  <a:cxn ang="0">
                    <a:pos x="215" y="24"/>
                  </a:cxn>
                  <a:cxn ang="0">
                    <a:pos x="209" y="61"/>
                  </a:cxn>
                  <a:cxn ang="0">
                    <a:pos x="205" y="44"/>
                  </a:cxn>
                  <a:cxn ang="0">
                    <a:pos x="201" y="14"/>
                  </a:cxn>
                  <a:cxn ang="0">
                    <a:pos x="167" y="17"/>
                  </a:cxn>
                  <a:cxn ang="0">
                    <a:pos x="169" y="72"/>
                  </a:cxn>
                  <a:cxn ang="0">
                    <a:pos x="157" y="73"/>
                  </a:cxn>
                  <a:cxn ang="0">
                    <a:pos x="159" y="23"/>
                  </a:cxn>
                  <a:cxn ang="0">
                    <a:pos x="118" y="9"/>
                  </a:cxn>
                  <a:cxn ang="0">
                    <a:pos x="113" y="68"/>
                  </a:cxn>
                  <a:cxn ang="0">
                    <a:pos x="105" y="68"/>
                  </a:cxn>
                  <a:cxn ang="0">
                    <a:pos x="106" y="17"/>
                  </a:cxn>
                  <a:cxn ang="0">
                    <a:pos x="89" y="0"/>
                  </a:cxn>
                </a:cxnLst>
                <a:rect l="0" t="0" r="r" b="b"/>
                <a:pathLst>
                  <a:path w="286" h="122">
                    <a:moveTo>
                      <a:pt x="77" y="4"/>
                    </a:moveTo>
                    <a:cubicBezTo>
                      <a:pt x="73" y="9"/>
                      <a:pt x="73" y="15"/>
                      <a:pt x="73" y="18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2" y="26"/>
                      <a:pt x="72" y="40"/>
                      <a:pt x="73" y="47"/>
                    </a:cubicBezTo>
                    <a:cubicBezTo>
                      <a:pt x="73" y="49"/>
                      <a:pt x="72" y="50"/>
                      <a:pt x="72" y="50"/>
                    </a:cubicBezTo>
                    <a:cubicBezTo>
                      <a:pt x="71" y="51"/>
                      <a:pt x="70" y="52"/>
                      <a:pt x="69" y="52"/>
                    </a:cubicBezTo>
                    <a:cubicBezTo>
                      <a:pt x="68" y="52"/>
                      <a:pt x="67" y="51"/>
                      <a:pt x="66" y="51"/>
                    </a:cubicBezTo>
                    <a:cubicBezTo>
                      <a:pt x="65" y="50"/>
                      <a:pt x="65" y="49"/>
                      <a:pt x="65" y="48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31"/>
                      <a:pt x="63" y="23"/>
                      <a:pt x="63" y="16"/>
                    </a:cubicBezTo>
                    <a:cubicBezTo>
                      <a:pt x="63" y="16"/>
                      <a:pt x="63" y="9"/>
                      <a:pt x="59" y="6"/>
                    </a:cubicBezTo>
                    <a:cubicBezTo>
                      <a:pt x="57" y="4"/>
                      <a:pt x="55" y="3"/>
                      <a:pt x="51" y="4"/>
                    </a:cubicBezTo>
                    <a:cubicBezTo>
                      <a:pt x="47" y="6"/>
                      <a:pt x="43" y="7"/>
                      <a:pt x="39" y="9"/>
                    </a:cubicBezTo>
                    <a:cubicBezTo>
                      <a:pt x="37" y="10"/>
                      <a:pt x="33" y="16"/>
                      <a:pt x="32" y="19"/>
                    </a:cubicBezTo>
                    <a:cubicBezTo>
                      <a:pt x="31" y="23"/>
                      <a:pt x="31" y="29"/>
                      <a:pt x="31" y="36"/>
                    </a:cubicBezTo>
                    <a:cubicBezTo>
                      <a:pt x="31" y="44"/>
                      <a:pt x="30" y="49"/>
                      <a:pt x="29" y="50"/>
                    </a:cubicBezTo>
                    <a:cubicBezTo>
                      <a:pt x="28" y="50"/>
                      <a:pt x="27" y="45"/>
                      <a:pt x="27" y="42"/>
                    </a:cubicBezTo>
                    <a:cubicBezTo>
                      <a:pt x="25" y="33"/>
                      <a:pt x="24" y="28"/>
                      <a:pt x="21" y="26"/>
                    </a:cubicBezTo>
                    <a:cubicBezTo>
                      <a:pt x="20" y="26"/>
                      <a:pt x="19" y="26"/>
                      <a:pt x="18" y="26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7"/>
                      <a:pt x="16" y="27"/>
                      <a:pt x="16" y="27"/>
                    </a:cubicBezTo>
                    <a:cubicBezTo>
                      <a:pt x="8" y="36"/>
                      <a:pt x="4" y="47"/>
                      <a:pt x="2" y="60"/>
                    </a:cubicBezTo>
                    <a:cubicBezTo>
                      <a:pt x="0" y="86"/>
                      <a:pt x="12" y="95"/>
                      <a:pt x="25" y="102"/>
                    </a:cubicBezTo>
                    <a:cubicBezTo>
                      <a:pt x="29" y="104"/>
                      <a:pt x="32" y="104"/>
                      <a:pt x="34" y="103"/>
                    </a:cubicBezTo>
                    <a:cubicBezTo>
                      <a:pt x="41" y="99"/>
                      <a:pt x="42" y="88"/>
                      <a:pt x="42" y="79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5" y="67"/>
                      <a:pt x="47" y="67"/>
                      <a:pt x="49" y="67"/>
                    </a:cubicBezTo>
                    <a:cubicBezTo>
                      <a:pt x="50" y="67"/>
                      <a:pt x="53" y="67"/>
                      <a:pt x="54" y="77"/>
                    </a:cubicBezTo>
                    <a:cubicBezTo>
                      <a:pt x="54" y="81"/>
                      <a:pt x="54" y="85"/>
                      <a:pt x="54" y="89"/>
                    </a:cubicBezTo>
                    <a:cubicBezTo>
                      <a:pt x="53" y="102"/>
                      <a:pt x="53" y="102"/>
                      <a:pt x="53" y="102"/>
                    </a:cubicBezTo>
                    <a:cubicBezTo>
                      <a:pt x="54" y="117"/>
                      <a:pt x="66" y="120"/>
                      <a:pt x="70" y="121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6" y="122"/>
                      <a:pt x="80" y="122"/>
                      <a:pt x="83" y="119"/>
                    </a:cubicBezTo>
                    <a:cubicBezTo>
                      <a:pt x="91" y="112"/>
                      <a:pt x="88" y="93"/>
                      <a:pt x="87" y="87"/>
                    </a:cubicBezTo>
                    <a:cubicBezTo>
                      <a:pt x="87" y="85"/>
                      <a:pt x="87" y="85"/>
                      <a:pt x="87" y="85"/>
                    </a:cubicBezTo>
                    <a:cubicBezTo>
                      <a:pt x="86" y="79"/>
                      <a:pt x="86" y="79"/>
                      <a:pt x="86" y="79"/>
                    </a:cubicBezTo>
                    <a:cubicBezTo>
                      <a:pt x="85" y="73"/>
                      <a:pt x="85" y="68"/>
                      <a:pt x="85" y="58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6" y="50"/>
                      <a:pt x="86" y="44"/>
                      <a:pt x="89" y="44"/>
                    </a:cubicBezTo>
                    <a:cubicBezTo>
                      <a:pt x="90" y="44"/>
                      <a:pt x="90" y="44"/>
                      <a:pt x="91" y="44"/>
                    </a:cubicBezTo>
                    <a:cubicBezTo>
                      <a:pt x="92" y="46"/>
                      <a:pt x="92" y="52"/>
                      <a:pt x="92" y="58"/>
                    </a:cubicBezTo>
                    <a:cubicBezTo>
                      <a:pt x="92" y="58"/>
                      <a:pt x="92" y="72"/>
                      <a:pt x="92" y="72"/>
                    </a:cubicBezTo>
                    <a:cubicBezTo>
                      <a:pt x="92" y="77"/>
                      <a:pt x="92" y="104"/>
                      <a:pt x="110" y="106"/>
                    </a:cubicBezTo>
                    <a:cubicBezTo>
                      <a:pt x="114" y="106"/>
                      <a:pt x="118" y="105"/>
                      <a:pt x="120" y="102"/>
                    </a:cubicBezTo>
                    <a:cubicBezTo>
                      <a:pt x="127" y="96"/>
                      <a:pt x="127" y="83"/>
                      <a:pt x="127" y="76"/>
                    </a:cubicBezTo>
                    <a:cubicBezTo>
                      <a:pt x="127" y="73"/>
                      <a:pt x="127" y="73"/>
                      <a:pt x="127" y="73"/>
                    </a:cubicBezTo>
                    <a:cubicBezTo>
                      <a:pt x="127" y="46"/>
                      <a:pt x="128" y="37"/>
                      <a:pt x="128" y="34"/>
                    </a:cubicBezTo>
                    <a:cubicBezTo>
                      <a:pt x="129" y="32"/>
                      <a:pt x="131" y="31"/>
                      <a:pt x="133" y="31"/>
                    </a:cubicBezTo>
                    <a:cubicBezTo>
                      <a:pt x="134" y="31"/>
                      <a:pt x="135" y="32"/>
                      <a:pt x="135" y="33"/>
                    </a:cubicBezTo>
                    <a:cubicBezTo>
                      <a:pt x="136" y="34"/>
                      <a:pt x="136" y="35"/>
                      <a:pt x="136" y="36"/>
                    </a:cubicBezTo>
                    <a:cubicBezTo>
                      <a:pt x="135" y="41"/>
                      <a:pt x="135" y="72"/>
                      <a:pt x="135" y="91"/>
                    </a:cubicBezTo>
                    <a:cubicBezTo>
                      <a:pt x="135" y="94"/>
                      <a:pt x="135" y="101"/>
                      <a:pt x="139" y="106"/>
                    </a:cubicBezTo>
                    <a:cubicBezTo>
                      <a:pt x="142" y="109"/>
                      <a:pt x="147" y="111"/>
                      <a:pt x="152" y="111"/>
                    </a:cubicBezTo>
                    <a:cubicBezTo>
                      <a:pt x="152" y="111"/>
                      <a:pt x="169" y="111"/>
                      <a:pt x="169" y="111"/>
                    </a:cubicBezTo>
                    <a:cubicBezTo>
                      <a:pt x="175" y="111"/>
                      <a:pt x="180" y="109"/>
                      <a:pt x="183" y="105"/>
                    </a:cubicBezTo>
                    <a:cubicBezTo>
                      <a:pt x="188" y="100"/>
                      <a:pt x="187" y="92"/>
                      <a:pt x="187" y="92"/>
                    </a:cubicBezTo>
                    <a:cubicBezTo>
                      <a:pt x="186" y="87"/>
                      <a:pt x="186" y="76"/>
                      <a:pt x="189" y="72"/>
                    </a:cubicBezTo>
                    <a:cubicBezTo>
                      <a:pt x="189" y="72"/>
                      <a:pt x="190" y="71"/>
                      <a:pt x="191" y="71"/>
                    </a:cubicBezTo>
                    <a:cubicBezTo>
                      <a:pt x="193" y="71"/>
                      <a:pt x="193" y="72"/>
                      <a:pt x="194" y="72"/>
                    </a:cubicBezTo>
                    <a:cubicBezTo>
                      <a:pt x="196" y="75"/>
                      <a:pt x="196" y="82"/>
                      <a:pt x="195" y="87"/>
                    </a:cubicBezTo>
                    <a:cubicBezTo>
                      <a:pt x="195" y="93"/>
                      <a:pt x="195" y="93"/>
                      <a:pt x="195" y="93"/>
                    </a:cubicBezTo>
                    <a:cubicBezTo>
                      <a:pt x="196" y="103"/>
                      <a:pt x="197" y="106"/>
                      <a:pt x="206" y="108"/>
                    </a:cubicBezTo>
                    <a:cubicBezTo>
                      <a:pt x="210" y="109"/>
                      <a:pt x="214" y="109"/>
                      <a:pt x="220" y="108"/>
                    </a:cubicBezTo>
                    <a:cubicBezTo>
                      <a:pt x="222" y="108"/>
                      <a:pt x="229" y="105"/>
                      <a:pt x="230" y="102"/>
                    </a:cubicBezTo>
                    <a:cubicBezTo>
                      <a:pt x="233" y="96"/>
                      <a:pt x="234" y="87"/>
                      <a:pt x="234" y="83"/>
                    </a:cubicBezTo>
                    <a:cubicBezTo>
                      <a:pt x="233" y="71"/>
                      <a:pt x="233" y="71"/>
                      <a:pt x="233" y="71"/>
                    </a:cubicBezTo>
                    <a:cubicBezTo>
                      <a:pt x="232" y="63"/>
                      <a:pt x="229" y="45"/>
                      <a:pt x="233" y="45"/>
                    </a:cubicBezTo>
                    <a:cubicBezTo>
                      <a:pt x="234" y="44"/>
                      <a:pt x="236" y="45"/>
                      <a:pt x="237" y="46"/>
                    </a:cubicBezTo>
                    <a:cubicBezTo>
                      <a:pt x="240" y="48"/>
                      <a:pt x="242" y="55"/>
                      <a:pt x="242" y="63"/>
                    </a:cubicBezTo>
                    <a:cubicBezTo>
                      <a:pt x="242" y="71"/>
                      <a:pt x="242" y="87"/>
                      <a:pt x="245" y="98"/>
                    </a:cubicBezTo>
                    <a:cubicBezTo>
                      <a:pt x="246" y="99"/>
                      <a:pt x="247" y="100"/>
                      <a:pt x="249" y="101"/>
                    </a:cubicBezTo>
                    <a:cubicBezTo>
                      <a:pt x="251" y="102"/>
                      <a:pt x="255" y="104"/>
                      <a:pt x="257" y="103"/>
                    </a:cubicBezTo>
                    <a:cubicBezTo>
                      <a:pt x="275" y="97"/>
                      <a:pt x="285" y="83"/>
                      <a:pt x="286" y="63"/>
                    </a:cubicBezTo>
                    <a:cubicBezTo>
                      <a:pt x="286" y="63"/>
                      <a:pt x="286" y="63"/>
                      <a:pt x="286" y="63"/>
                    </a:cubicBezTo>
                    <a:cubicBezTo>
                      <a:pt x="286" y="53"/>
                      <a:pt x="282" y="44"/>
                      <a:pt x="273" y="36"/>
                    </a:cubicBezTo>
                    <a:cubicBezTo>
                      <a:pt x="272" y="35"/>
                      <a:pt x="268" y="34"/>
                      <a:pt x="266" y="35"/>
                    </a:cubicBezTo>
                    <a:cubicBezTo>
                      <a:pt x="265" y="36"/>
                      <a:pt x="263" y="37"/>
                      <a:pt x="263" y="41"/>
                    </a:cubicBezTo>
                    <a:cubicBezTo>
                      <a:pt x="262" y="47"/>
                      <a:pt x="263" y="56"/>
                      <a:pt x="264" y="60"/>
                    </a:cubicBezTo>
                    <a:cubicBezTo>
                      <a:pt x="266" y="69"/>
                      <a:pt x="267" y="80"/>
                      <a:pt x="261" y="81"/>
                    </a:cubicBezTo>
                    <a:cubicBezTo>
                      <a:pt x="260" y="82"/>
                      <a:pt x="260" y="82"/>
                      <a:pt x="260" y="81"/>
                    </a:cubicBezTo>
                    <a:cubicBezTo>
                      <a:pt x="256" y="79"/>
                      <a:pt x="257" y="61"/>
                      <a:pt x="258" y="53"/>
                    </a:cubicBezTo>
                    <a:cubicBezTo>
                      <a:pt x="258" y="49"/>
                      <a:pt x="258" y="49"/>
                      <a:pt x="258" y="49"/>
                    </a:cubicBezTo>
                    <a:cubicBezTo>
                      <a:pt x="258" y="40"/>
                      <a:pt x="257" y="32"/>
                      <a:pt x="253" y="26"/>
                    </a:cubicBezTo>
                    <a:cubicBezTo>
                      <a:pt x="252" y="25"/>
                      <a:pt x="247" y="21"/>
                      <a:pt x="245" y="21"/>
                    </a:cubicBezTo>
                    <a:cubicBezTo>
                      <a:pt x="237" y="17"/>
                      <a:pt x="230" y="15"/>
                      <a:pt x="226" y="14"/>
                    </a:cubicBezTo>
                    <a:cubicBezTo>
                      <a:pt x="223" y="14"/>
                      <a:pt x="218" y="14"/>
                      <a:pt x="215" y="24"/>
                    </a:cubicBezTo>
                    <a:cubicBezTo>
                      <a:pt x="213" y="32"/>
                      <a:pt x="212" y="44"/>
                      <a:pt x="212" y="55"/>
                    </a:cubicBezTo>
                    <a:cubicBezTo>
                      <a:pt x="212" y="59"/>
                      <a:pt x="211" y="61"/>
                      <a:pt x="209" y="61"/>
                    </a:cubicBezTo>
                    <a:cubicBezTo>
                      <a:pt x="207" y="61"/>
                      <a:pt x="206" y="59"/>
                      <a:pt x="205" y="55"/>
                    </a:cubicBezTo>
                    <a:cubicBezTo>
                      <a:pt x="205" y="44"/>
                      <a:pt x="205" y="44"/>
                      <a:pt x="205" y="44"/>
                    </a:cubicBezTo>
                    <a:cubicBezTo>
                      <a:pt x="204" y="30"/>
                      <a:pt x="204" y="18"/>
                      <a:pt x="202" y="15"/>
                    </a:cubicBezTo>
                    <a:cubicBezTo>
                      <a:pt x="202" y="15"/>
                      <a:pt x="202" y="14"/>
                      <a:pt x="201" y="14"/>
                    </a:cubicBezTo>
                    <a:cubicBezTo>
                      <a:pt x="195" y="9"/>
                      <a:pt x="178" y="6"/>
                      <a:pt x="171" y="10"/>
                    </a:cubicBezTo>
                    <a:cubicBezTo>
                      <a:pt x="168" y="12"/>
                      <a:pt x="166" y="14"/>
                      <a:pt x="167" y="17"/>
                    </a:cubicBezTo>
                    <a:cubicBezTo>
                      <a:pt x="167" y="25"/>
                      <a:pt x="167" y="36"/>
                      <a:pt x="168" y="46"/>
                    </a:cubicBezTo>
                    <a:cubicBezTo>
                      <a:pt x="169" y="56"/>
                      <a:pt x="170" y="66"/>
                      <a:pt x="169" y="72"/>
                    </a:cubicBezTo>
                    <a:cubicBezTo>
                      <a:pt x="169" y="80"/>
                      <a:pt x="166" y="83"/>
                      <a:pt x="164" y="84"/>
                    </a:cubicBezTo>
                    <a:cubicBezTo>
                      <a:pt x="160" y="84"/>
                      <a:pt x="158" y="78"/>
                      <a:pt x="157" y="73"/>
                    </a:cubicBezTo>
                    <a:cubicBezTo>
                      <a:pt x="156" y="67"/>
                      <a:pt x="157" y="53"/>
                      <a:pt x="158" y="40"/>
                    </a:cubicBezTo>
                    <a:cubicBezTo>
                      <a:pt x="159" y="23"/>
                      <a:pt x="159" y="23"/>
                      <a:pt x="159" y="23"/>
                    </a:cubicBezTo>
                    <a:cubicBezTo>
                      <a:pt x="159" y="17"/>
                      <a:pt x="156" y="7"/>
                      <a:pt x="137" y="5"/>
                    </a:cubicBezTo>
                    <a:cubicBezTo>
                      <a:pt x="128" y="4"/>
                      <a:pt x="122" y="5"/>
                      <a:pt x="118" y="9"/>
                    </a:cubicBezTo>
                    <a:cubicBezTo>
                      <a:pt x="114" y="12"/>
                      <a:pt x="114" y="17"/>
                      <a:pt x="114" y="20"/>
                    </a:cubicBezTo>
                    <a:cubicBezTo>
                      <a:pt x="113" y="68"/>
                      <a:pt x="113" y="68"/>
                      <a:pt x="113" y="68"/>
                    </a:cubicBezTo>
                    <a:cubicBezTo>
                      <a:pt x="113" y="70"/>
                      <a:pt x="111" y="72"/>
                      <a:pt x="109" y="72"/>
                    </a:cubicBezTo>
                    <a:cubicBezTo>
                      <a:pt x="107" y="72"/>
                      <a:pt x="105" y="70"/>
                      <a:pt x="105" y="68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6" y="17"/>
                      <a:pt x="106" y="17"/>
                      <a:pt x="106" y="17"/>
                    </a:cubicBezTo>
                    <a:cubicBezTo>
                      <a:pt x="106" y="14"/>
                      <a:pt x="106" y="8"/>
                      <a:pt x="102" y="4"/>
                    </a:cubicBezTo>
                    <a:cubicBezTo>
                      <a:pt x="99" y="1"/>
                      <a:pt x="95" y="0"/>
                      <a:pt x="89" y="0"/>
                    </a:cubicBezTo>
                    <a:cubicBezTo>
                      <a:pt x="84" y="0"/>
                      <a:pt x="80" y="1"/>
                      <a:pt x="77" y="4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12" name="Freeform 62"/>
              <p:cNvSpPr>
                <a:spLocks/>
              </p:cNvSpPr>
              <p:nvPr/>
            </p:nvSpPr>
            <p:spPr bwMode="auto">
              <a:xfrm>
                <a:off x="3771" y="1345"/>
                <a:ext cx="1388" cy="611"/>
              </a:xfrm>
              <a:custGeom>
                <a:avLst/>
                <a:gdLst/>
                <a:ahLst/>
                <a:cxnLst>
                  <a:cxn ang="0">
                    <a:pos x="69" y="49"/>
                  </a:cxn>
                  <a:cxn ang="0">
                    <a:pos x="71" y="15"/>
                  </a:cxn>
                  <a:cxn ang="0">
                    <a:pos x="74" y="3"/>
                  </a:cxn>
                  <a:cxn ang="0">
                    <a:pos x="93" y="3"/>
                  </a:cxn>
                  <a:cxn ang="0">
                    <a:pos x="96" y="14"/>
                  </a:cxn>
                  <a:cxn ang="0">
                    <a:pos x="103" y="72"/>
                  </a:cxn>
                  <a:cxn ang="0">
                    <a:pos x="112" y="16"/>
                  </a:cxn>
                  <a:cxn ang="0">
                    <a:pos x="131" y="5"/>
                  </a:cxn>
                  <a:cxn ang="0">
                    <a:pos x="148" y="36"/>
                  </a:cxn>
                  <a:cxn ang="0">
                    <a:pos x="158" y="84"/>
                  </a:cxn>
                  <a:cxn ang="0">
                    <a:pos x="166" y="42"/>
                  </a:cxn>
                  <a:cxn ang="0">
                    <a:pos x="167" y="10"/>
                  </a:cxn>
                  <a:cxn ang="0">
                    <a:pos x="195" y="40"/>
                  </a:cxn>
                  <a:cxn ang="0">
                    <a:pos x="203" y="61"/>
                  </a:cxn>
                  <a:cxn ang="0">
                    <a:pos x="213" y="21"/>
                  </a:cxn>
                  <a:cxn ang="0">
                    <a:pos x="238" y="20"/>
                  </a:cxn>
                  <a:cxn ang="0">
                    <a:pos x="248" y="45"/>
                  </a:cxn>
                  <a:cxn ang="0">
                    <a:pos x="251" y="81"/>
                  </a:cxn>
                  <a:cxn ang="0">
                    <a:pos x="262" y="55"/>
                  </a:cxn>
                  <a:cxn ang="0">
                    <a:pos x="261" y="35"/>
                  </a:cxn>
                  <a:cxn ang="0">
                    <a:pos x="276" y="58"/>
                  </a:cxn>
                  <a:cxn ang="0">
                    <a:pos x="250" y="95"/>
                  </a:cxn>
                  <a:cxn ang="0">
                    <a:pos x="240" y="59"/>
                  </a:cxn>
                  <a:cxn ang="0">
                    <a:pos x="226" y="37"/>
                  </a:cxn>
                  <a:cxn ang="0">
                    <a:pos x="224" y="79"/>
                  </a:cxn>
                  <a:cxn ang="0">
                    <a:pos x="214" y="100"/>
                  </a:cxn>
                  <a:cxn ang="0">
                    <a:pos x="193" y="89"/>
                  </a:cxn>
                  <a:cxn ang="0">
                    <a:pos x="191" y="66"/>
                  </a:cxn>
                  <a:cxn ang="0">
                    <a:pos x="180" y="66"/>
                  </a:cxn>
                  <a:cxn ang="0">
                    <a:pos x="174" y="99"/>
                  </a:cxn>
                  <a:cxn ang="0">
                    <a:pos x="146" y="103"/>
                  </a:cxn>
                  <a:cxn ang="0">
                    <a:pos x="133" y="87"/>
                  </a:cxn>
                  <a:cxn ang="0">
                    <a:pos x="133" y="26"/>
                  </a:cxn>
                  <a:cxn ang="0">
                    <a:pos x="118" y="30"/>
                  </a:cxn>
                  <a:cxn ang="0">
                    <a:pos x="117" y="72"/>
                  </a:cxn>
                  <a:cxn ang="0">
                    <a:pos x="104" y="98"/>
                  </a:cxn>
                  <a:cxn ang="0">
                    <a:pos x="90" y="54"/>
                  </a:cxn>
                  <a:cxn ang="0">
                    <a:pos x="83" y="36"/>
                  </a:cxn>
                  <a:cxn ang="0">
                    <a:pos x="75" y="54"/>
                  </a:cxn>
                  <a:cxn ang="0">
                    <a:pos x="77" y="82"/>
                  </a:cxn>
                  <a:cxn ang="0">
                    <a:pos x="74" y="112"/>
                  </a:cxn>
                  <a:cxn ang="0">
                    <a:pos x="65" y="113"/>
                  </a:cxn>
                  <a:cxn ang="0">
                    <a:pos x="52" y="85"/>
                  </a:cxn>
                  <a:cxn ang="0">
                    <a:pos x="43" y="59"/>
                  </a:cxn>
                  <a:cxn ang="0">
                    <a:pos x="32" y="74"/>
                  </a:cxn>
                  <a:cxn ang="0">
                    <a:pos x="21" y="94"/>
                  </a:cxn>
                  <a:cxn ang="0">
                    <a:pos x="0" y="56"/>
                  </a:cxn>
                  <a:cxn ang="0">
                    <a:pos x="14" y="26"/>
                  </a:cxn>
                  <a:cxn ang="0">
                    <a:pos x="22" y="50"/>
                  </a:cxn>
                  <a:cxn ang="0">
                    <a:pos x="29" y="32"/>
                  </a:cxn>
                  <a:cxn ang="0">
                    <a:pos x="35" y="9"/>
                  </a:cxn>
                  <a:cxn ang="0">
                    <a:pos x="50" y="5"/>
                  </a:cxn>
                  <a:cxn ang="0">
                    <a:pos x="54" y="35"/>
                  </a:cxn>
                  <a:cxn ang="0">
                    <a:pos x="57" y="50"/>
                  </a:cxn>
                </a:cxnLst>
                <a:rect l="0" t="0" r="r" b="b"/>
                <a:pathLst>
                  <a:path w="276" h="114">
                    <a:moveTo>
                      <a:pt x="63" y="52"/>
                    </a:moveTo>
                    <a:cubicBezTo>
                      <a:pt x="65" y="52"/>
                      <a:pt x="67" y="51"/>
                      <a:pt x="69" y="49"/>
                    </a:cubicBezTo>
                    <a:cubicBezTo>
                      <a:pt x="70" y="47"/>
                      <a:pt x="71" y="45"/>
                      <a:pt x="71" y="43"/>
                    </a:cubicBezTo>
                    <a:cubicBezTo>
                      <a:pt x="70" y="36"/>
                      <a:pt x="70" y="22"/>
                      <a:pt x="71" y="15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2"/>
                      <a:pt x="71" y="6"/>
                      <a:pt x="74" y="3"/>
                    </a:cubicBezTo>
                    <a:cubicBezTo>
                      <a:pt x="76" y="1"/>
                      <a:pt x="79" y="0"/>
                      <a:pt x="83" y="0"/>
                    </a:cubicBezTo>
                    <a:cubicBezTo>
                      <a:pt x="88" y="0"/>
                      <a:pt x="91" y="1"/>
                      <a:pt x="93" y="3"/>
                    </a:cubicBezTo>
                    <a:cubicBezTo>
                      <a:pt x="96" y="6"/>
                      <a:pt x="96" y="10"/>
                      <a:pt x="96" y="13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5" y="64"/>
                      <a:pt x="95" y="64"/>
                      <a:pt x="95" y="64"/>
                    </a:cubicBezTo>
                    <a:cubicBezTo>
                      <a:pt x="95" y="68"/>
                      <a:pt x="99" y="72"/>
                      <a:pt x="103" y="72"/>
                    </a:cubicBezTo>
                    <a:cubicBezTo>
                      <a:pt x="107" y="72"/>
                      <a:pt x="111" y="68"/>
                      <a:pt x="111" y="64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112" y="14"/>
                      <a:pt x="112" y="10"/>
                      <a:pt x="114" y="8"/>
                    </a:cubicBezTo>
                    <a:cubicBezTo>
                      <a:pt x="117" y="5"/>
                      <a:pt x="123" y="4"/>
                      <a:pt x="131" y="5"/>
                    </a:cubicBezTo>
                    <a:cubicBezTo>
                      <a:pt x="139" y="6"/>
                      <a:pt x="149" y="9"/>
                      <a:pt x="149" y="19"/>
                    </a:cubicBezTo>
                    <a:cubicBezTo>
                      <a:pt x="148" y="36"/>
                      <a:pt x="148" y="36"/>
                      <a:pt x="148" y="36"/>
                    </a:cubicBezTo>
                    <a:cubicBezTo>
                      <a:pt x="147" y="50"/>
                      <a:pt x="146" y="63"/>
                      <a:pt x="147" y="69"/>
                    </a:cubicBezTo>
                    <a:cubicBezTo>
                      <a:pt x="149" y="81"/>
                      <a:pt x="154" y="84"/>
                      <a:pt x="158" y="84"/>
                    </a:cubicBezTo>
                    <a:cubicBezTo>
                      <a:pt x="161" y="83"/>
                      <a:pt x="167" y="82"/>
                      <a:pt x="167" y="68"/>
                    </a:cubicBezTo>
                    <a:cubicBezTo>
                      <a:pt x="168" y="62"/>
                      <a:pt x="167" y="52"/>
                      <a:pt x="166" y="42"/>
                    </a:cubicBezTo>
                    <a:cubicBezTo>
                      <a:pt x="165" y="32"/>
                      <a:pt x="165" y="21"/>
                      <a:pt x="165" y="13"/>
                    </a:cubicBezTo>
                    <a:cubicBezTo>
                      <a:pt x="165" y="12"/>
                      <a:pt x="165" y="11"/>
                      <a:pt x="167" y="10"/>
                    </a:cubicBezTo>
                    <a:cubicBezTo>
                      <a:pt x="172" y="7"/>
                      <a:pt x="186" y="8"/>
                      <a:pt x="193" y="13"/>
                    </a:cubicBezTo>
                    <a:cubicBezTo>
                      <a:pt x="194" y="16"/>
                      <a:pt x="195" y="31"/>
                      <a:pt x="195" y="40"/>
                    </a:cubicBezTo>
                    <a:cubicBezTo>
                      <a:pt x="195" y="52"/>
                      <a:pt x="195" y="52"/>
                      <a:pt x="195" y="52"/>
                    </a:cubicBezTo>
                    <a:cubicBezTo>
                      <a:pt x="196" y="58"/>
                      <a:pt x="200" y="61"/>
                      <a:pt x="203" y="61"/>
                    </a:cubicBezTo>
                    <a:cubicBezTo>
                      <a:pt x="207" y="61"/>
                      <a:pt x="210" y="58"/>
                      <a:pt x="210" y="51"/>
                    </a:cubicBezTo>
                    <a:cubicBezTo>
                      <a:pt x="210" y="40"/>
                      <a:pt x="211" y="29"/>
                      <a:pt x="213" y="21"/>
                    </a:cubicBezTo>
                    <a:cubicBezTo>
                      <a:pt x="214" y="16"/>
                      <a:pt x="216" y="14"/>
                      <a:pt x="219" y="14"/>
                    </a:cubicBezTo>
                    <a:cubicBezTo>
                      <a:pt x="223" y="15"/>
                      <a:pt x="230" y="17"/>
                      <a:pt x="238" y="20"/>
                    </a:cubicBezTo>
                    <a:cubicBezTo>
                      <a:pt x="239" y="21"/>
                      <a:pt x="243" y="24"/>
                      <a:pt x="244" y="24"/>
                    </a:cubicBezTo>
                    <a:cubicBezTo>
                      <a:pt x="247" y="29"/>
                      <a:pt x="248" y="37"/>
                      <a:pt x="248" y="45"/>
                    </a:cubicBezTo>
                    <a:cubicBezTo>
                      <a:pt x="248" y="49"/>
                      <a:pt x="248" y="49"/>
                      <a:pt x="248" y="49"/>
                    </a:cubicBezTo>
                    <a:cubicBezTo>
                      <a:pt x="247" y="64"/>
                      <a:pt x="247" y="77"/>
                      <a:pt x="251" y="81"/>
                    </a:cubicBezTo>
                    <a:cubicBezTo>
                      <a:pt x="252" y="81"/>
                      <a:pt x="254" y="82"/>
                      <a:pt x="256" y="81"/>
                    </a:cubicBezTo>
                    <a:cubicBezTo>
                      <a:pt x="266" y="78"/>
                      <a:pt x="263" y="63"/>
                      <a:pt x="262" y="55"/>
                    </a:cubicBezTo>
                    <a:cubicBezTo>
                      <a:pt x="261" y="51"/>
                      <a:pt x="260" y="43"/>
                      <a:pt x="261" y="37"/>
                    </a:cubicBezTo>
                    <a:cubicBezTo>
                      <a:pt x="261" y="35"/>
                      <a:pt x="261" y="35"/>
                      <a:pt x="261" y="35"/>
                    </a:cubicBezTo>
                    <a:cubicBezTo>
                      <a:pt x="262" y="35"/>
                      <a:pt x="264" y="35"/>
                      <a:pt x="264" y="35"/>
                    </a:cubicBezTo>
                    <a:cubicBezTo>
                      <a:pt x="272" y="42"/>
                      <a:pt x="276" y="50"/>
                      <a:pt x="276" y="58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5" y="77"/>
                      <a:pt x="266" y="90"/>
                      <a:pt x="250" y="95"/>
                    </a:cubicBezTo>
                    <a:cubicBezTo>
                      <a:pt x="248" y="95"/>
                      <a:pt x="244" y="93"/>
                      <a:pt x="243" y="92"/>
                    </a:cubicBezTo>
                    <a:cubicBezTo>
                      <a:pt x="240" y="82"/>
                      <a:pt x="240" y="66"/>
                      <a:pt x="240" y="59"/>
                    </a:cubicBezTo>
                    <a:cubicBezTo>
                      <a:pt x="240" y="52"/>
                      <a:pt x="238" y="43"/>
                      <a:pt x="233" y="38"/>
                    </a:cubicBezTo>
                    <a:cubicBezTo>
                      <a:pt x="231" y="37"/>
                      <a:pt x="229" y="36"/>
                      <a:pt x="226" y="37"/>
                    </a:cubicBezTo>
                    <a:cubicBezTo>
                      <a:pt x="220" y="38"/>
                      <a:pt x="220" y="50"/>
                      <a:pt x="223" y="68"/>
                    </a:cubicBezTo>
                    <a:cubicBezTo>
                      <a:pt x="224" y="79"/>
                      <a:pt x="224" y="79"/>
                      <a:pt x="224" y="79"/>
                    </a:cubicBezTo>
                    <a:cubicBezTo>
                      <a:pt x="224" y="83"/>
                      <a:pt x="223" y="91"/>
                      <a:pt x="221" y="97"/>
                    </a:cubicBezTo>
                    <a:cubicBezTo>
                      <a:pt x="220" y="98"/>
                      <a:pt x="215" y="100"/>
                      <a:pt x="214" y="100"/>
                    </a:cubicBezTo>
                    <a:cubicBezTo>
                      <a:pt x="208" y="101"/>
                      <a:pt x="204" y="101"/>
                      <a:pt x="201" y="100"/>
                    </a:cubicBezTo>
                    <a:cubicBezTo>
                      <a:pt x="194" y="98"/>
                      <a:pt x="194" y="97"/>
                      <a:pt x="193" y="89"/>
                    </a:cubicBezTo>
                    <a:cubicBezTo>
                      <a:pt x="193" y="89"/>
                      <a:pt x="193" y="83"/>
                      <a:pt x="193" y="83"/>
                    </a:cubicBezTo>
                    <a:cubicBezTo>
                      <a:pt x="194" y="77"/>
                      <a:pt x="194" y="69"/>
                      <a:pt x="191" y="66"/>
                    </a:cubicBezTo>
                    <a:cubicBezTo>
                      <a:pt x="189" y="64"/>
                      <a:pt x="187" y="63"/>
                      <a:pt x="185" y="63"/>
                    </a:cubicBezTo>
                    <a:cubicBezTo>
                      <a:pt x="183" y="63"/>
                      <a:pt x="181" y="64"/>
                      <a:pt x="180" y="66"/>
                    </a:cubicBezTo>
                    <a:cubicBezTo>
                      <a:pt x="175" y="72"/>
                      <a:pt x="177" y="86"/>
                      <a:pt x="177" y="88"/>
                    </a:cubicBezTo>
                    <a:cubicBezTo>
                      <a:pt x="177" y="88"/>
                      <a:pt x="178" y="95"/>
                      <a:pt x="174" y="99"/>
                    </a:cubicBezTo>
                    <a:cubicBezTo>
                      <a:pt x="172" y="102"/>
                      <a:pt x="168" y="103"/>
                      <a:pt x="163" y="103"/>
                    </a:cubicBezTo>
                    <a:cubicBezTo>
                      <a:pt x="146" y="103"/>
                      <a:pt x="146" y="103"/>
                      <a:pt x="146" y="103"/>
                    </a:cubicBezTo>
                    <a:cubicBezTo>
                      <a:pt x="142" y="103"/>
                      <a:pt x="139" y="101"/>
                      <a:pt x="136" y="99"/>
                    </a:cubicBezTo>
                    <a:cubicBezTo>
                      <a:pt x="133" y="95"/>
                      <a:pt x="133" y="90"/>
                      <a:pt x="133" y="87"/>
                    </a:cubicBezTo>
                    <a:cubicBezTo>
                      <a:pt x="133" y="56"/>
                      <a:pt x="133" y="36"/>
                      <a:pt x="134" y="32"/>
                    </a:cubicBezTo>
                    <a:cubicBezTo>
                      <a:pt x="134" y="30"/>
                      <a:pt x="134" y="28"/>
                      <a:pt x="133" y="26"/>
                    </a:cubicBezTo>
                    <a:cubicBezTo>
                      <a:pt x="131" y="25"/>
                      <a:pt x="130" y="23"/>
                      <a:pt x="128" y="23"/>
                    </a:cubicBezTo>
                    <a:cubicBezTo>
                      <a:pt x="123" y="22"/>
                      <a:pt x="119" y="25"/>
                      <a:pt x="118" y="30"/>
                    </a:cubicBezTo>
                    <a:cubicBezTo>
                      <a:pt x="118" y="34"/>
                      <a:pt x="117" y="47"/>
                      <a:pt x="117" y="69"/>
                    </a:cubicBezTo>
                    <a:cubicBezTo>
                      <a:pt x="117" y="72"/>
                      <a:pt x="117" y="72"/>
                      <a:pt x="117" y="72"/>
                    </a:cubicBezTo>
                    <a:cubicBezTo>
                      <a:pt x="117" y="78"/>
                      <a:pt x="117" y="90"/>
                      <a:pt x="112" y="95"/>
                    </a:cubicBezTo>
                    <a:cubicBezTo>
                      <a:pt x="110" y="97"/>
                      <a:pt x="107" y="98"/>
                      <a:pt x="104" y="98"/>
                    </a:cubicBezTo>
                    <a:cubicBezTo>
                      <a:pt x="90" y="96"/>
                      <a:pt x="90" y="73"/>
                      <a:pt x="90" y="68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90" y="46"/>
                      <a:pt x="90" y="40"/>
                      <a:pt x="88" y="37"/>
                    </a:cubicBezTo>
                    <a:cubicBezTo>
                      <a:pt x="86" y="36"/>
                      <a:pt x="85" y="36"/>
                      <a:pt x="83" y="36"/>
                    </a:cubicBezTo>
                    <a:cubicBezTo>
                      <a:pt x="76" y="36"/>
                      <a:pt x="76" y="44"/>
                      <a:pt x="76" y="52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64"/>
                      <a:pt x="75" y="69"/>
                      <a:pt x="76" y="75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7" y="83"/>
                      <a:pt x="77" y="83"/>
                      <a:pt x="77" y="83"/>
                    </a:cubicBezTo>
                    <a:cubicBezTo>
                      <a:pt x="80" y="102"/>
                      <a:pt x="77" y="110"/>
                      <a:pt x="74" y="112"/>
                    </a:cubicBezTo>
                    <a:cubicBezTo>
                      <a:pt x="72" y="114"/>
                      <a:pt x="70" y="114"/>
                      <a:pt x="66" y="113"/>
                    </a:cubicBezTo>
                    <a:cubicBezTo>
                      <a:pt x="66" y="113"/>
                      <a:pt x="65" y="113"/>
                      <a:pt x="65" y="113"/>
                    </a:cubicBezTo>
                    <a:cubicBezTo>
                      <a:pt x="61" y="112"/>
                      <a:pt x="52" y="110"/>
                      <a:pt x="51" y="97"/>
                    </a:cubicBezTo>
                    <a:cubicBezTo>
                      <a:pt x="51" y="97"/>
                      <a:pt x="52" y="85"/>
                      <a:pt x="52" y="85"/>
                    </a:cubicBezTo>
                    <a:cubicBezTo>
                      <a:pt x="52" y="81"/>
                      <a:pt x="52" y="77"/>
                      <a:pt x="52" y="72"/>
                    </a:cubicBezTo>
                    <a:cubicBezTo>
                      <a:pt x="51" y="67"/>
                      <a:pt x="50" y="59"/>
                      <a:pt x="43" y="59"/>
                    </a:cubicBezTo>
                    <a:cubicBezTo>
                      <a:pt x="38" y="59"/>
                      <a:pt x="35" y="62"/>
                      <a:pt x="33" y="6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81"/>
                      <a:pt x="31" y="93"/>
                      <a:pt x="26" y="95"/>
                    </a:cubicBezTo>
                    <a:cubicBezTo>
                      <a:pt x="25" y="96"/>
                      <a:pt x="23" y="96"/>
                      <a:pt x="21" y="94"/>
                    </a:cubicBezTo>
                    <a:cubicBezTo>
                      <a:pt x="10" y="89"/>
                      <a:pt x="0" y="82"/>
                      <a:pt x="0" y="62"/>
                    </a:cubicBezTo>
                    <a:cubicBezTo>
                      <a:pt x="0" y="60"/>
                      <a:pt x="0" y="58"/>
                      <a:pt x="0" y="56"/>
                    </a:cubicBezTo>
                    <a:cubicBezTo>
                      <a:pt x="2" y="45"/>
                      <a:pt x="6" y="35"/>
                      <a:pt x="13" y="26"/>
                    </a:cubicBezTo>
                    <a:cubicBezTo>
                      <a:pt x="13" y="26"/>
                      <a:pt x="14" y="26"/>
                      <a:pt x="14" y="26"/>
                    </a:cubicBezTo>
                    <a:cubicBezTo>
                      <a:pt x="15" y="27"/>
                      <a:pt x="16" y="34"/>
                      <a:pt x="17" y="38"/>
                    </a:cubicBezTo>
                    <a:cubicBezTo>
                      <a:pt x="18" y="45"/>
                      <a:pt x="19" y="50"/>
                      <a:pt x="22" y="50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8" y="47"/>
                      <a:pt x="29" y="42"/>
                      <a:pt x="29" y="32"/>
                    </a:cubicBezTo>
                    <a:cubicBezTo>
                      <a:pt x="29" y="25"/>
                      <a:pt x="29" y="20"/>
                      <a:pt x="30" y="16"/>
                    </a:cubicBezTo>
                    <a:cubicBezTo>
                      <a:pt x="30" y="14"/>
                      <a:pt x="34" y="10"/>
                      <a:pt x="35" y="9"/>
                    </a:cubicBezTo>
                    <a:cubicBezTo>
                      <a:pt x="38" y="7"/>
                      <a:pt x="42" y="6"/>
                      <a:pt x="46" y="4"/>
                    </a:cubicBezTo>
                    <a:cubicBezTo>
                      <a:pt x="48" y="4"/>
                      <a:pt x="49" y="4"/>
                      <a:pt x="50" y="5"/>
                    </a:cubicBezTo>
                    <a:cubicBezTo>
                      <a:pt x="53" y="7"/>
                      <a:pt x="53" y="12"/>
                      <a:pt x="53" y="12"/>
                    </a:cubicBezTo>
                    <a:cubicBezTo>
                      <a:pt x="53" y="19"/>
                      <a:pt x="54" y="27"/>
                      <a:pt x="54" y="35"/>
                    </a:cubicBezTo>
                    <a:cubicBezTo>
                      <a:pt x="55" y="44"/>
                      <a:pt x="55" y="44"/>
                      <a:pt x="55" y="44"/>
                    </a:cubicBezTo>
                    <a:cubicBezTo>
                      <a:pt x="55" y="46"/>
                      <a:pt x="56" y="48"/>
                      <a:pt x="57" y="50"/>
                    </a:cubicBezTo>
                    <a:cubicBezTo>
                      <a:pt x="59" y="51"/>
                      <a:pt x="61" y="52"/>
                      <a:pt x="63" y="52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12" name="931 Grup"/>
            <p:cNvGrpSpPr/>
            <p:nvPr/>
          </p:nvGrpSpPr>
          <p:grpSpPr>
            <a:xfrm>
              <a:off x="0" y="-36959"/>
              <a:ext cx="9152591" cy="6819792"/>
              <a:chOff x="0" y="-36959"/>
              <a:chExt cx="9152591" cy="6819792"/>
            </a:xfrm>
          </p:grpSpPr>
          <p:sp>
            <p:nvSpPr>
              <p:cNvPr id="13" name="12 Metin kutusu"/>
              <p:cNvSpPr txBox="1"/>
              <p:nvPr/>
            </p:nvSpPr>
            <p:spPr>
              <a:xfrm>
                <a:off x="7358082" y="-36959"/>
                <a:ext cx="1794509" cy="3922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1600" dirty="0" err="1" smtClean="0">
                    <a:latin typeface="+mj-lt"/>
                  </a:rPr>
                  <a:t>Hipersensitivity</a:t>
                </a:r>
                <a:endParaRPr lang="tr-TR" sz="1600" dirty="0">
                  <a:latin typeface="+mj-lt"/>
                </a:endParaRPr>
              </a:p>
            </p:txBody>
          </p:sp>
          <p:grpSp>
            <p:nvGrpSpPr>
              <p:cNvPr id="14" name="930 Grup"/>
              <p:cNvGrpSpPr/>
              <p:nvPr/>
            </p:nvGrpSpPr>
            <p:grpSpPr>
              <a:xfrm>
                <a:off x="0" y="-12344"/>
                <a:ext cx="8429652" cy="6795177"/>
                <a:chOff x="0" y="-12344"/>
                <a:chExt cx="8429652" cy="6795177"/>
              </a:xfrm>
            </p:grpSpPr>
            <p:sp>
              <p:nvSpPr>
                <p:cNvPr id="15" name="14 Metin kutusu"/>
                <p:cNvSpPr txBox="1"/>
                <p:nvPr/>
              </p:nvSpPr>
              <p:spPr>
                <a:xfrm>
                  <a:off x="4143372" y="0"/>
                  <a:ext cx="1635214" cy="96282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600" dirty="0" err="1" smtClean="0">
                      <a:latin typeface="+mj-lt"/>
                    </a:rPr>
                    <a:t>Estrogen</a:t>
                  </a:r>
                  <a:endParaRPr lang="tr-TR" sz="1600" dirty="0" smtClean="0">
                    <a:latin typeface="+mj-lt"/>
                  </a:endParaRPr>
                </a:p>
                <a:p>
                  <a:r>
                    <a:rPr lang="tr-TR" sz="1600" dirty="0" err="1" smtClean="0">
                      <a:latin typeface="+mj-lt"/>
                    </a:rPr>
                    <a:t>Glicocorticoid</a:t>
                  </a:r>
                  <a:endParaRPr lang="tr-TR" sz="1600" dirty="0" smtClean="0">
                    <a:latin typeface="+mj-lt"/>
                  </a:endParaRPr>
                </a:p>
                <a:p>
                  <a:r>
                    <a:rPr lang="tr-TR" sz="1600" dirty="0" err="1" smtClean="0">
                      <a:latin typeface="+mj-lt"/>
                    </a:rPr>
                    <a:t>Flutamide</a:t>
                  </a:r>
                  <a:endParaRPr lang="tr-TR" sz="1600" dirty="0">
                    <a:latin typeface="+mj-lt"/>
                  </a:endParaRPr>
                </a:p>
              </p:txBody>
            </p:sp>
            <p:grpSp>
              <p:nvGrpSpPr>
                <p:cNvPr id="16" name="929 Grup"/>
                <p:cNvGrpSpPr/>
                <p:nvPr/>
              </p:nvGrpSpPr>
              <p:grpSpPr>
                <a:xfrm>
                  <a:off x="0" y="-12344"/>
                  <a:ext cx="8429652" cy="6795177"/>
                  <a:chOff x="0" y="-12344"/>
                  <a:chExt cx="8429652" cy="6795177"/>
                </a:xfrm>
              </p:grpSpPr>
              <p:grpSp>
                <p:nvGrpSpPr>
                  <p:cNvPr id="17" name="4 Grup"/>
                  <p:cNvGrpSpPr/>
                  <p:nvPr/>
                </p:nvGrpSpPr>
                <p:grpSpPr>
                  <a:xfrm>
                    <a:off x="0" y="-12344"/>
                    <a:ext cx="8199544" cy="6795177"/>
                    <a:chOff x="0" y="-12344"/>
                    <a:chExt cx="8199544" cy="6795177"/>
                  </a:xfrm>
                </p:grpSpPr>
                <p:sp>
                  <p:nvSpPr>
                    <p:cNvPr id="43" name="AutoShape 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785938" y="1000125"/>
                      <a:ext cx="4724384" cy="45212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tr-TR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4" name="Oval 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00100" y="4929198"/>
                      <a:ext cx="5510222" cy="1853635"/>
                    </a:xfrm>
                    <a:prstGeom prst="ellipse">
                      <a:avLst/>
                    </a:prstGeom>
                    <a:solidFill>
                      <a:srgbClr val="BBE0E3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tr-TR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" name="Line 1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643172" y="4429132"/>
                      <a:ext cx="500067" cy="71437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grpSp>
                  <p:nvGrpSpPr>
                    <p:cNvPr id="46" name="Group 244"/>
                    <p:cNvGrpSpPr>
                      <a:grpSpLocks/>
                    </p:cNvGrpSpPr>
                    <p:nvPr/>
                  </p:nvGrpSpPr>
                  <p:grpSpPr bwMode="auto">
                    <a:xfrm rot="318451">
                      <a:off x="2157494" y="5814634"/>
                      <a:ext cx="3060334" cy="453243"/>
                      <a:chOff x="1145" y="1011"/>
                      <a:chExt cx="2022" cy="322"/>
                    </a:xfrm>
                  </p:grpSpPr>
                  <p:sp>
                    <p:nvSpPr>
                      <p:cNvPr id="762" name="Freeform 2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75" y="1219"/>
                        <a:ext cx="27" cy="34"/>
                      </a:xfrm>
                      <a:custGeom>
                        <a:avLst/>
                        <a:gdLst>
                          <a:gd name="T0" fmla="*/ 5 w 11"/>
                          <a:gd name="T1" fmla="*/ 12 h 13"/>
                          <a:gd name="T2" fmla="*/ 11 w 11"/>
                          <a:gd name="T3" fmla="*/ 11 h 13"/>
                          <a:gd name="T4" fmla="*/ 1 w 11"/>
                          <a:gd name="T5" fmla="*/ 0 h 13"/>
                          <a:gd name="T6" fmla="*/ 0 w 11"/>
                          <a:gd name="T7" fmla="*/ 9 h 13"/>
                          <a:gd name="T8" fmla="*/ 5 w 11"/>
                          <a:gd name="T9" fmla="*/ 12 h 1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1"/>
                          <a:gd name="T16" fmla="*/ 0 h 13"/>
                          <a:gd name="T17" fmla="*/ 11 w 11"/>
                          <a:gd name="T18" fmla="*/ 13 h 1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1" h="13">
                            <a:moveTo>
                              <a:pt x="5" y="12"/>
                            </a:moveTo>
                            <a:cubicBezTo>
                              <a:pt x="11" y="11"/>
                              <a:pt x="11" y="11"/>
                              <a:pt x="11" y="11"/>
                            </a:cubicBezTo>
                            <a:cubicBezTo>
                              <a:pt x="9" y="12"/>
                              <a:pt x="5" y="6"/>
                              <a:pt x="1" y="0"/>
                            </a:cubicBezTo>
                            <a:cubicBezTo>
                              <a:pt x="1" y="4"/>
                              <a:pt x="1" y="7"/>
                              <a:pt x="0" y="9"/>
                            </a:cubicBezTo>
                            <a:cubicBezTo>
                              <a:pt x="2" y="11"/>
                              <a:pt x="4" y="13"/>
                              <a:pt x="5" y="12"/>
                            </a:cubicBez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63" name="Freeform 2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20" y="1112"/>
                        <a:ext cx="100" cy="115"/>
                      </a:xfrm>
                      <a:custGeom>
                        <a:avLst/>
                        <a:gdLst>
                          <a:gd name="T0" fmla="*/ 34 w 40"/>
                          <a:gd name="T1" fmla="*/ 43 h 43"/>
                          <a:gd name="T2" fmla="*/ 18 w 40"/>
                          <a:gd name="T3" fmla="*/ 22 h 43"/>
                          <a:gd name="T4" fmla="*/ 0 w 40"/>
                          <a:gd name="T5" fmla="*/ 3 h 43"/>
                          <a:gd name="T6" fmla="*/ 6 w 40"/>
                          <a:gd name="T7" fmla="*/ 2 h 43"/>
                          <a:gd name="T8" fmla="*/ 24 w 40"/>
                          <a:gd name="T9" fmla="*/ 20 h 43"/>
                          <a:gd name="T10" fmla="*/ 40 w 40"/>
                          <a:gd name="T11" fmla="*/ 41 h 43"/>
                          <a:gd name="T12" fmla="*/ 34 w 40"/>
                          <a:gd name="T13" fmla="*/ 43 h 43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40"/>
                          <a:gd name="T22" fmla="*/ 0 h 43"/>
                          <a:gd name="T23" fmla="*/ 40 w 40"/>
                          <a:gd name="T24" fmla="*/ 43 h 43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40" h="43">
                            <a:moveTo>
                              <a:pt x="34" y="43"/>
                            </a:moveTo>
                            <a:cubicBezTo>
                              <a:pt x="29" y="43"/>
                              <a:pt x="21" y="27"/>
                              <a:pt x="18" y="22"/>
                            </a:cubicBezTo>
                            <a:cubicBezTo>
                              <a:pt x="14" y="16"/>
                              <a:pt x="5" y="2"/>
                              <a:pt x="0" y="3"/>
                            </a:cubicBezTo>
                            <a:cubicBezTo>
                              <a:pt x="6" y="2"/>
                              <a:pt x="6" y="2"/>
                              <a:pt x="6" y="2"/>
                            </a:cubicBezTo>
                            <a:cubicBezTo>
                              <a:pt x="11" y="0"/>
                              <a:pt x="21" y="15"/>
                              <a:pt x="24" y="20"/>
                            </a:cubicBezTo>
                            <a:cubicBezTo>
                              <a:pt x="28" y="26"/>
                              <a:pt x="36" y="42"/>
                              <a:pt x="40" y="41"/>
                            </a:cubicBezTo>
                            <a:lnTo>
                              <a:pt x="34" y="43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64" name="Freeform 2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85" y="1120"/>
                        <a:ext cx="102" cy="115"/>
                      </a:xfrm>
                      <a:custGeom>
                        <a:avLst/>
                        <a:gdLst>
                          <a:gd name="T0" fmla="*/ 34 w 41"/>
                          <a:gd name="T1" fmla="*/ 42 h 43"/>
                          <a:gd name="T2" fmla="*/ 18 w 41"/>
                          <a:gd name="T3" fmla="*/ 21 h 43"/>
                          <a:gd name="T4" fmla="*/ 0 w 41"/>
                          <a:gd name="T5" fmla="*/ 3 h 43"/>
                          <a:gd name="T6" fmla="*/ 6 w 41"/>
                          <a:gd name="T7" fmla="*/ 1 h 43"/>
                          <a:gd name="T8" fmla="*/ 25 w 41"/>
                          <a:gd name="T9" fmla="*/ 20 h 43"/>
                          <a:gd name="T10" fmla="*/ 41 w 41"/>
                          <a:gd name="T11" fmla="*/ 41 h 43"/>
                          <a:gd name="T12" fmla="*/ 34 w 41"/>
                          <a:gd name="T13" fmla="*/ 42 h 43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41"/>
                          <a:gd name="T22" fmla="*/ 0 h 43"/>
                          <a:gd name="T23" fmla="*/ 41 w 41"/>
                          <a:gd name="T24" fmla="*/ 43 h 43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41" h="43">
                            <a:moveTo>
                              <a:pt x="34" y="42"/>
                            </a:moveTo>
                            <a:cubicBezTo>
                              <a:pt x="30" y="43"/>
                              <a:pt x="22" y="27"/>
                              <a:pt x="18" y="21"/>
                            </a:cubicBezTo>
                            <a:cubicBezTo>
                              <a:pt x="15" y="16"/>
                              <a:pt x="6" y="2"/>
                              <a:pt x="0" y="3"/>
                            </a:cubicBezTo>
                            <a:cubicBezTo>
                              <a:pt x="6" y="1"/>
                              <a:pt x="6" y="1"/>
                              <a:pt x="6" y="1"/>
                            </a:cubicBezTo>
                            <a:cubicBezTo>
                              <a:pt x="12" y="0"/>
                              <a:pt x="21" y="14"/>
                              <a:pt x="25" y="20"/>
                            </a:cubicBezTo>
                            <a:cubicBezTo>
                              <a:pt x="28" y="26"/>
                              <a:pt x="36" y="42"/>
                              <a:pt x="41" y="41"/>
                            </a:cubicBezTo>
                            <a:lnTo>
                              <a:pt x="34" y="42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65" name="Freeform 2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335" y="1091"/>
                        <a:ext cx="97" cy="117"/>
                      </a:xfrm>
                      <a:custGeom>
                        <a:avLst/>
                        <a:gdLst>
                          <a:gd name="T0" fmla="*/ 32 w 39"/>
                          <a:gd name="T1" fmla="*/ 43 h 44"/>
                          <a:gd name="T2" fmla="*/ 17 w 39"/>
                          <a:gd name="T3" fmla="*/ 22 h 44"/>
                          <a:gd name="T4" fmla="*/ 0 w 39"/>
                          <a:gd name="T5" fmla="*/ 2 h 44"/>
                          <a:gd name="T6" fmla="*/ 6 w 39"/>
                          <a:gd name="T7" fmla="*/ 1 h 44"/>
                          <a:gd name="T8" fmla="*/ 24 w 39"/>
                          <a:gd name="T9" fmla="*/ 21 h 44"/>
                          <a:gd name="T10" fmla="*/ 39 w 39"/>
                          <a:gd name="T11" fmla="*/ 41 h 44"/>
                          <a:gd name="T12" fmla="*/ 32 w 39"/>
                          <a:gd name="T13" fmla="*/ 43 h 4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9"/>
                          <a:gd name="T22" fmla="*/ 0 h 44"/>
                          <a:gd name="T23" fmla="*/ 39 w 39"/>
                          <a:gd name="T24" fmla="*/ 44 h 44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9" h="44">
                            <a:moveTo>
                              <a:pt x="32" y="43"/>
                            </a:moveTo>
                            <a:cubicBezTo>
                              <a:pt x="28" y="44"/>
                              <a:pt x="21" y="27"/>
                              <a:pt x="17" y="22"/>
                            </a:cubicBezTo>
                            <a:cubicBezTo>
                              <a:pt x="14" y="16"/>
                              <a:pt x="5" y="1"/>
                              <a:pt x="0" y="2"/>
                            </a:cubicBezTo>
                            <a:cubicBezTo>
                              <a:pt x="6" y="1"/>
                              <a:pt x="6" y="1"/>
                              <a:pt x="6" y="1"/>
                            </a:cubicBezTo>
                            <a:cubicBezTo>
                              <a:pt x="12" y="0"/>
                              <a:pt x="21" y="15"/>
                              <a:pt x="24" y="21"/>
                            </a:cubicBezTo>
                            <a:cubicBezTo>
                              <a:pt x="27" y="26"/>
                              <a:pt x="35" y="42"/>
                              <a:pt x="39" y="41"/>
                            </a:cubicBezTo>
                            <a:lnTo>
                              <a:pt x="32" y="43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66" name="Freeform 2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300" y="1099"/>
                        <a:ext cx="97" cy="117"/>
                      </a:xfrm>
                      <a:custGeom>
                        <a:avLst/>
                        <a:gdLst>
                          <a:gd name="T0" fmla="*/ 33 w 39"/>
                          <a:gd name="T1" fmla="*/ 43 h 44"/>
                          <a:gd name="T2" fmla="*/ 18 w 39"/>
                          <a:gd name="T3" fmla="*/ 21 h 44"/>
                          <a:gd name="T4" fmla="*/ 0 w 39"/>
                          <a:gd name="T5" fmla="*/ 2 h 44"/>
                          <a:gd name="T6" fmla="*/ 7 w 39"/>
                          <a:gd name="T7" fmla="*/ 0 h 44"/>
                          <a:gd name="T8" fmla="*/ 24 w 39"/>
                          <a:gd name="T9" fmla="*/ 20 h 44"/>
                          <a:gd name="T10" fmla="*/ 39 w 39"/>
                          <a:gd name="T11" fmla="*/ 41 h 44"/>
                          <a:gd name="T12" fmla="*/ 33 w 39"/>
                          <a:gd name="T13" fmla="*/ 43 h 4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9"/>
                          <a:gd name="T22" fmla="*/ 0 h 44"/>
                          <a:gd name="T23" fmla="*/ 39 w 39"/>
                          <a:gd name="T24" fmla="*/ 44 h 44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9" h="44">
                            <a:moveTo>
                              <a:pt x="33" y="43"/>
                            </a:moveTo>
                            <a:cubicBezTo>
                              <a:pt x="29" y="44"/>
                              <a:pt x="21" y="27"/>
                              <a:pt x="18" y="21"/>
                            </a:cubicBezTo>
                            <a:cubicBezTo>
                              <a:pt x="14" y="15"/>
                              <a:pt x="6" y="1"/>
                              <a:pt x="0" y="2"/>
                            </a:cubicBezTo>
                            <a:cubicBezTo>
                              <a:pt x="7" y="0"/>
                              <a:pt x="7" y="0"/>
                              <a:pt x="7" y="0"/>
                            </a:cubicBezTo>
                            <a:cubicBezTo>
                              <a:pt x="12" y="0"/>
                              <a:pt x="21" y="14"/>
                              <a:pt x="24" y="20"/>
                            </a:cubicBezTo>
                            <a:cubicBezTo>
                              <a:pt x="28" y="26"/>
                              <a:pt x="35" y="42"/>
                              <a:pt x="39" y="41"/>
                            </a:cubicBezTo>
                            <a:lnTo>
                              <a:pt x="33" y="43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67" name="Freeform 2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57" y="1037"/>
                        <a:ext cx="95" cy="118"/>
                      </a:xfrm>
                      <a:custGeom>
                        <a:avLst/>
                        <a:gdLst>
                          <a:gd name="T0" fmla="*/ 32 w 38"/>
                          <a:gd name="T1" fmla="*/ 43 h 44"/>
                          <a:gd name="T2" fmla="*/ 17 w 38"/>
                          <a:gd name="T3" fmla="*/ 22 h 44"/>
                          <a:gd name="T4" fmla="*/ 0 w 38"/>
                          <a:gd name="T5" fmla="*/ 2 h 44"/>
                          <a:gd name="T6" fmla="*/ 6 w 38"/>
                          <a:gd name="T7" fmla="*/ 1 h 44"/>
                          <a:gd name="T8" fmla="*/ 24 w 38"/>
                          <a:gd name="T9" fmla="*/ 20 h 44"/>
                          <a:gd name="T10" fmla="*/ 38 w 38"/>
                          <a:gd name="T11" fmla="*/ 42 h 44"/>
                          <a:gd name="T12" fmla="*/ 32 w 38"/>
                          <a:gd name="T13" fmla="*/ 43 h 4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8"/>
                          <a:gd name="T22" fmla="*/ 0 h 44"/>
                          <a:gd name="T23" fmla="*/ 38 w 38"/>
                          <a:gd name="T24" fmla="*/ 44 h 44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8" h="44">
                            <a:moveTo>
                              <a:pt x="32" y="43"/>
                            </a:moveTo>
                            <a:cubicBezTo>
                              <a:pt x="28" y="44"/>
                              <a:pt x="20" y="27"/>
                              <a:pt x="17" y="22"/>
                            </a:cubicBezTo>
                            <a:cubicBezTo>
                              <a:pt x="14" y="16"/>
                              <a:pt x="5" y="1"/>
                              <a:pt x="0" y="2"/>
                            </a:cubicBezTo>
                            <a:cubicBezTo>
                              <a:pt x="6" y="1"/>
                              <a:pt x="6" y="1"/>
                              <a:pt x="6" y="1"/>
                            </a:cubicBezTo>
                            <a:cubicBezTo>
                              <a:pt x="12" y="0"/>
                              <a:pt x="20" y="15"/>
                              <a:pt x="24" y="20"/>
                            </a:cubicBezTo>
                            <a:cubicBezTo>
                              <a:pt x="27" y="26"/>
                              <a:pt x="34" y="43"/>
                              <a:pt x="38" y="42"/>
                            </a:cubicBezTo>
                            <a:lnTo>
                              <a:pt x="32" y="43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68" name="Freeform 25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22" y="1043"/>
                        <a:ext cx="98" cy="117"/>
                      </a:xfrm>
                      <a:custGeom>
                        <a:avLst/>
                        <a:gdLst>
                          <a:gd name="T0" fmla="*/ 33 w 39"/>
                          <a:gd name="T1" fmla="*/ 43 h 44"/>
                          <a:gd name="T2" fmla="*/ 17 w 39"/>
                          <a:gd name="T3" fmla="*/ 22 h 44"/>
                          <a:gd name="T4" fmla="*/ 0 w 39"/>
                          <a:gd name="T5" fmla="*/ 2 h 44"/>
                          <a:gd name="T6" fmla="*/ 6 w 39"/>
                          <a:gd name="T7" fmla="*/ 1 h 44"/>
                          <a:gd name="T8" fmla="*/ 24 w 39"/>
                          <a:gd name="T9" fmla="*/ 21 h 44"/>
                          <a:gd name="T10" fmla="*/ 39 w 39"/>
                          <a:gd name="T11" fmla="*/ 42 h 44"/>
                          <a:gd name="T12" fmla="*/ 33 w 39"/>
                          <a:gd name="T13" fmla="*/ 43 h 4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9"/>
                          <a:gd name="T22" fmla="*/ 0 h 44"/>
                          <a:gd name="T23" fmla="*/ 39 w 39"/>
                          <a:gd name="T24" fmla="*/ 44 h 44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9" h="44">
                            <a:moveTo>
                              <a:pt x="33" y="43"/>
                            </a:moveTo>
                            <a:cubicBezTo>
                              <a:pt x="28" y="44"/>
                              <a:pt x="21" y="28"/>
                              <a:pt x="17" y="22"/>
                            </a:cubicBezTo>
                            <a:cubicBezTo>
                              <a:pt x="14" y="16"/>
                              <a:pt x="6" y="2"/>
                              <a:pt x="0" y="2"/>
                            </a:cubicBezTo>
                            <a:cubicBezTo>
                              <a:pt x="6" y="1"/>
                              <a:pt x="6" y="1"/>
                              <a:pt x="6" y="1"/>
                            </a:cubicBezTo>
                            <a:cubicBezTo>
                              <a:pt x="12" y="0"/>
                              <a:pt x="21" y="15"/>
                              <a:pt x="24" y="21"/>
                            </a:cubicBezTo>
                            <a:cubicBezTo>
                              <a:pt x="27" y="27"/>
                              <a:pt x="35" y="43"/>
                              <a:pt x="39" y="42"/>
                            </a:cubicBezTo>
                            <a:lnTo>
                              <a:pt x="33" y="43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69" name="Freeform 2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35" y="1061"/>
                        <a:ext cx="110" cy="115"/>
                      </a:xfrm>
                      <a:custGeom>
                        <a:avLst/>
                        <a:gdLst>
                          <a:gd name="T0" fmla="*/ 38 w 44"/>
                          <a:gd name="T1" fmla="*/ 41 h 43"/>
                          <a:gd name="T2" fmla="*/ 20 w 44"/>
                          <a:gd name="T3" fmla="*/ 21 h 43"/>
                          <a:gd name="T4" fmla="*/ 0 w 44"/>
                          <a:gd name="T5" fmla="*/ 3 h 43"/>
                          <a:gd name="T6" fmla="*/ 7 w 44"/>
                          <a:gd name="T7" fmla="*/ 2 h 43"/>
                          <a:gd name="T8" fmla="*/ 27 w 44"/>
                          <a:gd name="T9" fmla="*/ 19 h 43"/>
                          <a:gd name="T10" fmla="*/ 44 w 44"/>
                          <a:gd name="T11" fmla="*/ 40 h 43"/>
                          <a:gd name="T12" fmla="*/ 38 w 44"/>
                          <a:gd name="T13" fmla="*/ 41 h 43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44"/>
                          <a:gd name="T22" fmla="*/ 0 h 43"/>
                          <a:gd name="T23" fmla="*/ 44 w 44"/>
                          <a:gd name="T24" fmla="*/ 43 h 43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44" h="43">
                            <a:moveTo>
                              <a:pt x="38" y="41"/>
                            </a:moveTo>
                            <a:cubicBezTo>
                              <a:pt x="33" y="43"/>
                              <a:pt x="24" y="26"/>
                              <a:pt x="20" y="21"/>
                            </a:cubicBezTo>
                            <a:cubicBezTo>
                              <a:pt x="16" y="15"/>
                              <a:pt x="6" y="2"/>
                              <a:pt x="0" y="3"/>
                            </a:cubicBezTo>
                            <a:cubicBezTo>
                              <a:pt x="7" y="2"/>
                              <a:pt x="7" y="2"/>
                              <a:pt x="7" y="2"/>
                            </a:cubicBezTo>
                            <a:cubicBezTo>
                              <a:pt x="12" y="0"/>
                              <a:pt x="22" y="13"/>
                              <a:pt x="27" y="19"/>
                            </a:cubicBezTo>
                            <a:cubicBezTo>
                              <a:pt x="31" y="24"/>
                              <a:pt x="40" y="41"/>
                              <a:pt x="44" y="40"/>
                            </a:cubicBezTo>
                            <a:lnTo>
                              <a:pt x="38" y="41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70" name="Freeform 2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2" y="1072"/>
                        <a:ext cx="110" cy="109"/>
                      </a:xfrm>
                      <a:custGeom>
                        <a:avLst/>
                        <a:gdLst>
                          <a:gd name="T0" fmla="*/ 37 w 44"/>
                          <a:gd name="T1" fmla="*/ 40 h 41"/>
                          <a:gd name="T2" fmla="*/ 20 w 44"/>
                          <a:gd name="T3" fmla="*/ 21 h 41"/>
                          <a:gd name="T4" fmla="*/ 0 w 44"/>
                          <a:gd name="T5" fmla="*/ 3 h 41"/>
                          <a:gd name="T6" fmla="*/ 7 w 44"/>
                          <a:gd name="T7" fmla="*/ 1 h 41"/>
                          <a:gd name="T8" fmla="*/ 26 w 44"/>
                          <a:gd name="T9" fmla="*/ 19 h 41"/>
                          <a:gd name="T10" fmla="*/ 44 w 44"/>
                          <a:gd name="T11" fmla="*/ 38 h 41"/>
                          <a:gd name="T12" fmla="*/ 37 w 44"/>
                          <a:gd name="T13" fmla="*/ 40 h 41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44"/>
                          <a:gd name="T22" fmla="*/ 0 h 41"/>
                          <a:gd name="T23" fmla="*/ 44 w 44"/>
                          <a:gd name="T24" fmla="*/ 41 h 41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44" h="41">
                            <a:moveTo>
                              <a:pt x="37" y="40"/>
                            </a:moveTo>
                            <a:cubicBezTo>
                              <a:pt x="33" y="41"/>
                              <a:pt x="24" y="26"/>
                              <a:pt x="20" y="21"/>
                            </a:cubicBezTo>
                            <a:cubicBezTo>
                              <a:pt x="16" y="15"/>
                              <a:pt x="6" y="2"/>
                              <a:pt x="0" y="3"/>
                            </a:cubicBezTo>
                            <a:cubicBezTo>
                              <a:pt x="7" y="1"/>
                              <a:pt x="7" y="1"/>
                              <a:pt x="7" y="1"/>
                            </a:cubicBezTo>
                            <a:cubicBezTo>
                              <a:pt x="12" y="0"/>
                              <a:pt x="22" y="13"/>
                              <a:pt x="26" y="19"/>
                            </a:cubicBezTo>
                            <a:cubicBezTo>
                              <a:pt x="30" y="24"/>
                              <a:pt x="40" y="39"/>
                              <a:pt x="44" y="38"/>
                            </a:cubicBezTo>
                            <a:lnTo>
                              <a:pt x="37" y="40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71" name="Freeform 2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790" y="1019"/>
                        <a:ext cx="80" cy="122"/>
                      </a:xfrm>
                      <a:custGeom>
                        <a:avLst/>
                        <a:gdLst>
                          <a:gd name="T0" fmla="*/ 26 w 32"/>
                          <a:gd name="T1" fmla="*/ 46 h 46"/>
                          <a:gd name="T2" fmla="*/ 14 w 32"/>
                          <a:gd name="T3" fmla="*/ 22 h 46"/>
                          <a:gd name="T4" fmla="*/ 0 w 32"/>
                          <a:gd name="T5" fmla="*/ 0 h 46"/>
                          <a:gd name="T6" fmla="*/ 6 w 32"/>
                          <a:gd name="T7" fmla="*/ 0 h 46"/>
                          <a:gd name="T8" fmla="*/ 21 w 32"/>
                          <a:gd name="T9" fmla="*/ 22 h 46"/>
                          <a:gd name="T10" fmla="*/ 32 w 32"/>
                          <a:gd name="T11" fmla="*/ 45 h 46"/>
                          <a:gd name="T12" fmla="*/ 26 w 32"/>
                          <a:gd name="T13" fmla="*/ 46 h 4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2"/>
                          <a:gd name="T22" fmla="*/ 0 h 46"/>
                          <a:gd name="T23" fmla="*/ 32 w 32"/>
                          <a:gd name="T24" fmla="*/ 46 h 4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2" h="46">
                            <a:moveTo>
                              <a:pt x="26" y="46"/>
                            </a:moveTo>
                            <a:cubicBezTo>
                              <a:pt x="22" y="46"/>
                              <a:pt x="17" y="28"/>
                              <a:pt x="14" y="22"/>
                            </a:cubicBezTo>
                            <a:cubicBezTo>
                              <a:pt x="12" y="16"/>
                              <a:pt x="5" y="0"/>
                              <a:pt x="0" y="0"/>
                            </a:cubicBezTo>
                            <a:cubicBezTo>
                              <a:pt x="6" y="0"/>
                              <a:pt x="6" y="0"/>
                              <a:pt x="6" y="0"/>
                            </a:cubicBezTo>
                            <a:cubicBezTo>
                              <a:pt x="12" y="0"/>
                              <a:pt x="18" y="16"/>
                              <a:pt x="21" y="22"/>
                            </a:cubicBezTo>
                            <a:cubicBezTo>
                              <a:pt x="23" y="28"/>
                              <a:pt x="28" y="45"/>
                              <a:pt x="32" y="45"/>
                            </a:cubicBezTo>
                            <a:lnTo>
                              <a:pt x="26" y="46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72" name="Freeform 25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755" y="1019"/>
                        <a:ext cx="82" cy="122"/>
                      </a:xfrm>
                      <a:custGeom>
                        <a:avLst/>
                        <a:gdLst>
                          <a:gd name="T0" fmla="*/ 26 w 33"/>
                          <a:gd name="T1" fmla="*/ 46 h 46"/>
                          <a:gd name="T2" fmla="*/ 14 w 33"/>
                          <a:gd name="T3" fmla="*/ 22 h 46"/>
                          <a:gd name="T4" fmla="*/ 0 w 33"/>
                          <a:gd name="T5" fmla="*/ 1 h 46"/>
                          <a:gd name="T6" fmla="*/ 6 w 33"/>
                          <a:gd name="T7" fmla="*/ 1 h 46"/>
                          <a:gd name="T8" fmla="*/ 21 w 33"/>
                          <a:gd name="T9" fmla="*/ 22 h 46"/>
                          <a:gd name="T10" fmla="*/ 33 w 33"/>
                          <a:gd name="T11" fmla="*/ 46 h 46"/>
                          <a:gd name="T12" fmla="*/ 26 w 33"/>
                          <a:gd name="T13" fmla="*/ 46 h 4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3"/>
                          <a:gd name="T22" fmla="*/ 0 h 46"/>
                          <a:gd name="T23" fmla="*/ 33 w 33"/>
                          <a:gd name="T24" fmla="*/ 46 h 4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3" h="46">
                            <a:moveTo>
                              <a:pt x="26" y="46"/>
                            </a:moveTo>
                            <a:cubicBezTo>
                              <a:pt x="22" y="46"/>
                              <a:pt x="17" y="29"/>
                              <a:pt x="14" y="22"/>
                            </a:cubicBezTo>
                            <a:cubicBezTo>
                              <a:pt x="12" y="16"/>
                              <a:pt x="6" y="1"/>
                              <a:pt x="0" y="1"/>
                            </a:cubicBezTo>
                            <a:cubicBezTo>
                              <a:pt x="6" y="1"/>
                              <a:pt x="6" y="1"/>
                              <a:pt x="6" y="1"/>
                            </a:cubicBezTo>
                            <a:cubicBezTo>
                              <a:pt x="12" y="0"/>
                              <a:pt x="19" y="16"/>
                              <a:pt x="21" y="22"/>
                            </a:cubicBezTo>
                            <a:cubicBezTo>
                              <a:pt x="24" y="28"/>
                              <a:pt x="28" y="46"/>
                              <a:pt x="33" y="46"/>
                            </a:cubicBezTo>
                            <a:lnTo>
                              <a:pt x="26" y="46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73" name="Freeform 2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72" y="1024"/>
                        <a:ext cx="90" cy="120"/>
                      </a:xfrm>
                      <a:custGeom>
                        <a:avLst/>
                        <a:gdLst>
                          <a:gd name="T0" fmla="*/ 29 w 36"/>
                          <a:gd name="T1" fmla="*/ 44 h 45"/>
                          <a:gd name="T2" fmla="*/ 16 w 36"/>
                          <a:gd name="T3" fmla="*/ 21 h 45"/>
                          <a:gd name="T4" fmla="*/ 0 w 36"/>
                          <a:gd name="T5" fmla="*/ 1 h 45"/>
                          <a:gd name="T6" fmla="*/ 7 w 36"/>
                          <a:gd name="T7" fmla="*/ 0 h 45"/>
                          <a:gd name="T8" fmla="*/ 23 w 36"/>
                          <a:gd name="T9" fmla="*/ 21 h 45"/>
                          <a:gd name="T10" fmla="*/ 36 w 36"/>
                          <a:gd name="T11" fmla="*/ 44 h 45"/>
                          <a:gd name="T12" fmla="*/ 29 w 36"/>
                          <a:gd name="T13" fmla="*/ 44 h 4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6"/>
                          <a:gd name="T22" fmla="*/ 0 h 45"/>
                          <a:gd name="T23" fmla="*/ 36 w 36"/>
                          <a:gd name="T24" fmla="*/ 45 h 45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6" h="45">
                            <a:moveTo>
                              <a:pt x="29" y="44"/>
                            </a:moveTo>
                            <a:cubicBezTo>
                              <a:pt x="25" y="45"/>
                              <a:pt x="19" y="28"/>
                              <a:pt x="16" y="21"/>
                            </a:cubicBezTo>
                            <a:cubicBezTo>
                              <a:pt x="13" y="15"/>
                              <a:pt x="6" y="0"/>
                              <a:pt x="0" y="1"/>
                            </a:cubicBezTo>
                            <a:cubicBezTo>
                              <a:pt x="7" y="0"/>
                              <a:pt x="7" y="0"/>
                              <a:pt x="7" y="0"/>
                            </a:cubicBezTo>
                            <a:cubicBezTo>
                              <a:pt x="12" y="0"/>
                              <a:pt x="20" y="15"/>
                              <a:pt x="23" y="21"/>
                            </a:cubicBezTo>
                            <a:cubicBezTo>
                              <a:pt x="26" y="27"/>
                              <a:pt x="31" y="44"/>
                              <a:pt x="36" y="44"/>
                            </a:cubicBezTo>
                            <a:lnTo>
                              <a:pt x="29" y="44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74" name="Freeform 2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40" y="1024"/>
                        <a:ext cx="87" cy="123"/>
                      </a:xfrm>
                      <a:custGeom>
                        <a:avLst/>
                        <a:gdLst>
                          <a:gd name="T0" fmla="*/ 28 w 35"/>
                          <a:gd name="T1" fmla="*/ 45 h 46"/>
                          <a:gd name="T2" fmla="*/ 15 w 35"/>
                          <a:gd name="T3" fmla="*/ 23 h 46"/>
                          <a:gd name="T4" fmla="*/ 0 w 35"/>
                          <a:gd name="T5" fmla="*/ 2 h 46"/>
                          <a:gd name="T6" fmla="*/ 7 w 35"/>
                          <a:gd name="T7" fmla="*/ 0 h 46"/>
                          <a:gd name="T8" fmla="*/ 22 w 35"/>
                          <a:gd name="T9" fmla="*/ 22 h 46"/>
                          <a:gd name="T10" fmla="*/ 35 w 35"/>
                          <a:gd name="T11" fmla="*/ 45 h 46"/>
                          <a:gd name="T12" fmla="*/ 28 w 35"/>
                          <a:gd name="T13" fmla="*/ 45 h 4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5"/>
                          <a:gd name="T22" fmla="*/ 0 h 46"/>
                          <a:gd name="T23" fmla="*/ 35 w 35"/>
                          <a:gd name="T24" fmla="*/ 46 h 4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5" h="46">
                            <a:moveTo>
                              <a:pt x="28" y="45"/>
                            </a:moveTo>
                            <a:cubicBezTo>
                              <a:pt x="24" y="46"/>
                              <a:pt x="18" y="29"/>
                              <a:pt x="15" y="23"/>
                            </a:cubicBezTo>
                            <a:cubicBezTo>
                              <a:pt x="12" y="17"/>
                              <a:pt x="6" y="1"/>
                              <a:pt x="0" y="2"/>
                            </a:cubicBezTo>
                            <a:cubicBezTo>
                              <a:pt x="7" y="0"/>
                              <a:pt x="7" y="0"/>
                              <a:pt x="7" y="0"/>
                            </a:cubicBezTo>
                            <a:cubicBezTo>
                              <a:pt x="13" y="0"/>
                              <a:pt x="19" y="16"/>
                              <a:pt x="22" y="22"/>
                            </a:cubicBezTo>
                            <a:cubicBezTo>
                              <a:pt x="25" y="28"/>
                              <a:pt x="31" y="45"/>
                              <a:pt x="35" y="45"/>
                            </a:cubicBezTo>
                            <a:lnTo>
                              <a:pt x="28" y="45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75" name="Freeform 2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30" y="1013"/>
                        <a:ext cx="75" cy="126"/>
                      </a:xfrm>
                      <a:custGeom>
                        <a:avLst/>
                        <a:gdLst>
                          <a:gd name="T0" fmla="*/ 24 w 30"/>
                          <a:gd name="T1" fmla="*/ 47 h 47"/>
                          <a:gd name="T2" fmla="*/ 13 w 30"/>
                          <a:gd name="T3" fmla="*/ 23 h 47"/>
                          <a:gd name="T4" fmla="*/ 0 w 30"/>
                          <a:gd name="T5" fmla="*/ 0 h 47"/>
                          <a:gd name="T6" fmla="*/ 6 w 30"/>
                          <a:gd name="T7" fmla="*/ 1 h 47"/>
                          <a:gd name="T8" fmla="*/ 20 w 30"/>
                          <a:gd name="T9" fmla="*/ 23 h 47"/>
                          <a:gd name="T10" fmla="*/ 30 w 30"/>
                          <a:gd name="T11" fmla="*/ 47 h 47"/>
                          <a:gd name="T12" fmla="*/ 24 w 30"/>
                          <a:gd name="T13" fmla="*/ 47 h 47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0"/>
                          <a:gd name="T22" fmla="*/ 0 h 47"/>
                          <a:gd name="T23" fmla="*/ 30 w 30"/>
                          <a:gd name="T24" fmla="*/ 47 h 47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0" h="47">
                            <a:moveTo>
                              <a:pt x="24" y="47"/>
                            </a:moveTo>
                            <a:cubicBezTo>
                              <a:pt x="19" y="47"/>
                              <a:pt x="15" y="29"/>
                              <a:pt x="13" y="23"/>
                            </a:cubicBezTo>
                            <a:cubicBezTo>
                              <a:pt x="11" y="17"/>
                              <a:pt x="5" y="1"/>
                              <a:pt x="0" y="0"/>
                            </a:cubicBezTo>
                            <a:cubicBezTo>
                              <a:pt x="6" y="1"/>
                              <a:pt x="6" y="1"/>
                              <a:pt x="6" y="1"/>
                            </a:cubicBezTo>
                            <a:cubicBezTo>
                              <a:pt x="12" y="1"/>
                              <a:pt x="18" y="17"/>
                              <a:pt x="20" y="23"/>
                            </a:cubicBezTo>
                            <a:cubicBezTo>
                              <a:pt x="22" y="30"/>
                              <a:pt x="26" y="47"/>
                              <a:pt x="30" y="47"/>
                            </a:cubicBezTo>
                            <a:lnTo>
                              <a:pt x="24" y="47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76" name="Freeform 2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995" y="1013"/>
                        <a:ext cx="75" cy="126"/>
                      </a:xfrm>
                      <a:custGeom>
                        <a:avLst/>
                        <a:gdLst>
                          <a:gd name="T0" fmla="*/ 24 w 30"/>
                          <a:gd name="T1" fmla="*/ 47 h 47"/>
                          <a:gd name="T2" fmla="*/ 13 w 30"/>
                          <a:gd name="T3" fmla="*/ 22 h 47"/>
                          <a:gd name="T4" fmla="*/ 0 w 30"/>
                          <a:gd name="T5" fmla="*/ 0 h 47"/>
                          <a:gd name="T6" fmla="*/ 7 w 30"/>
                          <a:gd name="T7" fmla="*/ 0 h 47"/>
                          <a:gd name="T8" fmla="*/ 20 w 30"/>
                          <a:gd name="T9" fmla="*/ 23 h 47"/>
                          <a:gd name="T10" fmla="*/ 30 w 30"/>
                          <a:gd name="T11" fmla="*/ 47 h 47"/>
                          <a:gd name="T12" fmla="*/ 24 w 30"/>
                          <a:gd name="T13" fmla="*/ 47 h 47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0"/>
                          <a:gd name="T22" fmla="*/ 0 h 47"/>
                          <a:gd name="T23" fmla="*/ 30 w 30"/>
                          <a:gd name="T24" fmla="*/ 47 h 47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0" h="47">
                            <a:moveTo>
                              <a:pt x="24" y="47"/>
                            </a:moveTo>
                            <a:cubicBezTo>
                              <a:pt x="19" y="46"/>
                              <a:pt x="15" y="29"/>
                              <a:pt x="13" y="22"/>
                            </a:cubicBezTo>
                            <a:cubicBezTo>
                              <a:pt x="11" y="16"/>
                              <a:pt x="6" y="0"/>
                              <a:pt x="0" y="0"/>
                            </a:cubicBezTo>
                            <a:cubicBezTo>
                              <a:pt x="7" y="0"/>
                              <a:pt x="7" y="0"/>
                              <a:pt x="7" y="0"/>
                            </a:cubicBezTo>
                            <a:cubicBezTo>
                              <a:pt x="12" y="0"/>
                              <a:pt x="18" y="16"/>
                              <a:pt x="20" y="23"/>
                            </a:cubicBezTo>
                            <a:cubicBezTo>
                              <a:pt x="22" y="29"/>
                              <a:pt x="26" y="47"/>
                              <a:pt x="30" y="47"/>
                            </a:cubicBezTo>
                            <a:lnTo>
                              <a:pt x="24" y="47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77" name="Freeform 2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907" y="1013"/>
                        <a:ext cx="88" cy="123"/>
                      </a:xfrm>
                      <a:custGeom>
                        <a:avLst/>
                        <a:gdLst>
                          <a:gd name="T0" fmla="*/ 28 w 35"/>
                          <a:gd name="T1" fmla="*/ 46 h 46"/>
                          <a:gd name="T2" fmla="*/ 15 w 35"/>
                          <a:gd name="T3" fmla="*/ 22 h 46"/>
                          <a:gd name="T4" fmla="*/ 0 w 35"/>
                          <a:gd name="T5" fmla="*/ 1 h 46"/>
                          <a:gd name="T6" fmla="*/ 6 w 35"/>
                          <a:gd name="T7" fmla="*/ 0 h 46"/>
                          <a:gd name="T8" fmla="*/ 22 w 35"/>
                          <a:gd name="T9" fmla="*/ 21 h 46"/>
                          <a:gd name="T10" fmla="*/ 35 w 35"/>
                          <a:gd name="T11" fmla="*/ 45 h 46"/>
                          <a:gd name="T12" fmla="*/ 28 w 35"/>
                          <a:gd name="T13" fmla="*/ 46 h 4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5"/>
                          <a:gd name="T22" fmla="*/ 0 h 46"/>
                          <a:gd name="T23" fmla="*/ 35 w 35"/>
                          <a:gd name="T24" fmla="*/ 46 h 4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5" h="46">
                            <a:moveTo>
                              <a:pt x="28" y="46"/>
                            </a:moveTo>
                            <a:cubicBezTo>
                              <a:pt x="24" y="46"/>
                              <a:pt x="18" y="28"/>
                              <a:pt x="15" y="22"/>
                            </a:cubicBezTo>
                            <a:cubicBezTo>
                              <a:pt x="12" y="16"/>
                              <a:pt x="5" y="0"/>
                              <a:pt x="0" y="1"/>
                            </a:cubicBezTo>
                            <a:cubicBezTo>
                              <a:pt x="6" y="0"/>
                              <a:pt x="6" y="0"/>
                              <a:pt x="6" y="0"/>
                            </a:cubicBezTo>
                            <a:cubicBezTo>
                              <a:pt x="12" y="0"/>
                              <a:pt x="19" y="15"/>
                              <a:pt x="22" y="21"/>
                            </a:cubicBezTo>
                            <a:cubicBezTo>
                              <a:pt x="25" y="27"/>
                              <a:pt x="31" y="45"/>
                              <a:pt x="35" y="45"/>
                            </a:cubicBezTo>
                            <a:lnTo>
                              <a:pt x="28" y="46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78" name="Freeform 2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875" y="1013"/>
                        <a:ext cx="87" cy="123"/>
                      </a:xfrm>
                      <a:custGeom>
                        <a:avLst/>
                        <a:gdLst>
                          <a:gd name="T0" fmla="*/ 28 w 35"/>
                          <a:gd name="T1" fmla="*/ 45 h 46"/>
                          <a:gd name="T2" fmla="*/ 15 w 35"/>
                          <a:gd name="T3" fmla="*/ 23 h 46"/>
                          <a:gd name="T4" fmla="*/ 0 w 35"/>
                          <a:gd name="T5" fmla="*/ 2 h 46"/>
                          <a:gd name="T6" fmla="*/ 6 w 35"/>
                          <a:gd name="T7" fmla="*/ 1 h 46"/>
                          <a:gd name="T8" fmla="*/ 21 w 35"/>
                          <a:gd name="T9" fmla="*/ 22 h 46"/>
                          <a:gd name="T10" fmla="*/ 35 w 35"/>
                          <a:gd name="T11" fmla="*/ 45 h 46"/>
                          <a:gd name="T12" fmla="*/ 28 w 35"/>
                          <a:gd name="T13" fmla="*/ 45 h 4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5"/>
                          <a:gd name="T22" fmla="*/ 0 h 46"/>
                          <a:gd name="T23" fmla="*/ 35 w 35"/>
                          <a:gd name="T24" fmla="*/ 46 h 4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5" h="46">
                            <a:moveTo>
                              <a:pt x="28" y="45"/>
                            </a:moveTo>
                            <a:cubicBezTo>
                              <a:pt x="24" y="46"/>
                              <a:pt x="18" y="29"/>
                              <a:pt x="15" y="23"/>
                            </a:cubicBezTo>
                            <a:cubicBezTo>
                              <a:pt x="12" y="17"/>
                              <a:pt x="5" y="1"/>
                              <a:pt x="0" y="2"/>
                            </a:cubicBezTo>
                            <a:cubicBezTo>
                              <a:pt x="6" y="1"/>
                              <a:pt x="6" y="1"/>
                              <a:pt x="6" y="1"/>
                            </a:cubicBezTo>
                            <a:cubicBezTo>
                              <a:pt x="12" y="0"/>
                              <a:pt x="19" y="16"/>
                              <a:pt x="21" y="22"/>
                            </a:cubicBezTo>
                            <a:cubicBezTo>
                              <a:pt x="24" y="28"/>
                              <a:pt x="30" y="45"/>
                              <a:pt x="35" y="45"/>
                            </a:cubicBezTo>
                            <a:lnTo>
                              <a:pt x="28" y="45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79" name="Freeform 2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17" y="1099"/>
                        <a:ext cx="93" cy="120"/>
                      </a:xfrm>
                      <a:custGeom>
                        <a:avLst/>
                        <a:gdLst>
                          <a:gd name="T0" fmla="*/ 31 w 37"/>
                          <a:gd name="T1" fmla="*/ 45 h 45"/>
                          <a:gd name="T2" fmla="*/ 17 w 37"/>
                          <a:gd name="T3" fmla="*/ 22 h 45"/>
                          <a:gd name="T4" fmla="*/ 0 w 37"/>
                          <a:gd name="T5" fmla="*/ 2 h 45"/>
                          <a:gd name="T6" fmla="*/ 6 w 37"/>
                          <a:gd name="T7" fmla="*/ 1 h 45"/>
                          <a:gd name="T8" fmla="*/ 23 w 37"/>
                          <a:gd name="T9" fmla="*/ 21 h 45"/>
                          <a:gd name="T10" fmla="*/ 37 w 37"/>
                          <a:gd name="T11" fmla="*/ 44 h 45"/>
                          <a:gd name="T12" fmla="*/ 31 w 37"/>
                          <a:gd name="T13" fmla="*/ 45 h 4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7"/>
                          <a:gd name="T22" fmla="*/ 0 h 45"/>
                          <a:gd name="T23" fmla="*/ 37 w 37"/>
                          <a:gd name="T24" fmla="*/ 45 h 45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7" h="45">
                            <a:moveTo>
                              <a:pt x="31" y="45"/>
                            </a:moveTo>
                            <a:cubicBezTo>
                              <a:pt x="27" y="45"/>
                              <a:pt x="20" y="28"/>
                              <a:pt x="17" y="22"/>
                            </a:cubicBezTo>
                            <a:cubicBezTo>
                              <a:pt x="13" y="16"/>
                              <a:pt x="5" y="1"/>
                              <a:pt x="0" y="2"/>
                            </a:cubicBezTo>
                            <a:cubicBezTo>
                              <a:pt x="6" y="1"/>
                              <a:pt x="6" y="1"/>
                              <a:pt x="6" y="1"/>
                            </a:cubicBezTo>
                            <a:cubicBezTo>
                              <a:pt x="12" y="0"/>
                              <a:pt x="20" y="15"/>
                              <a:pt x="23" y="21"/>
                            </a:cubicBezTo>
                            <a:cubicBezTo>
                              <a:pt x="27" y="27"/>
                              <a:pt x="33" y="44"/>
                              <a:pt x="37" y="44"/>
                            </a:cubicBezTo>
                            <a:lnTo>
                              <a:pt x="31" y="45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80" name="Freeform 2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382" y="1104"/>
                        <a:ext cx="93" cy="117"/>
                      </a:xfrm>
                      <a:custGeom>
                        <a:avLst/>
                        <a:gdLst>
                          <a:gd name="T0" fmla="*/ 30 w 37"/>
                          <a:gd name="T1" fmla="*/ 44 h 44"/>
                          <a:gd name="T2" fmla="*/ 17 w 37"/>
                          <a:gd name="T3" fmla="*/ 22 h 44"/>
                          <a:gd name="T4" fmla="*/ 0 w 37"/>
                          <a:gd name="T5" fmla="*/ 2 h 44"/>
                          <a:gd name="T6" fmla="*/ 6 w 37"/>
                          <a:gd name="T7" fmla="*/ 1 h 44"/>
                          <a:gd name="T8" fmla="*/ 24 w 37"/>
                          <a:gd name="T9" fmla="*/ 21 h 44"/>
                          <a:gd name="T10" fmla="*/ 37 w 37"/>
                          <a:gd name="T11" fmla="*/ 43 h 44"/>
                          <a:gd name="T12" fmla="*/ 30 w 37"/>
                          <a:gd name="T13" fmla="*/ 44 h 4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7"/>
                          <a:gd name="T22" fmla="*/ 0 h 44"/>
                          <a:gd name="T23" fmla="*/ 37 w 37"/>
                          <a:gd name="T24" fmla="*/ 44 h 44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7" h="44">
                            <a:moveTo>
                              <a:pt x="30" y="44"/>
                            </a:moveTo>
                            <a:cubicBezTo>
                              <a:pt x="26" y="44"/>
                              <a:pt x="20" y="28"/>
                              <a:pt x="17" y="22"/>
                            </a:cubicBezTo>
                            <a:cubicBezTo>
                              <a:pt x="14" y="16"/>
                              <a:pt x="6" y="1"/>
                              <a:pt x="0" y="2"/>
                            </a:cubicBezTo>
                            <a:cubicBezTo>
                              <a:pt x="6" y="1"/>
                              <a:pt x="6" y="1"/>
                              <a:pt x="6" y="1"/>
                            </a:cubicBezTo>
                            <a:cubicBezTo>
                              <a:pt x="12" y="0"/>
                              <a:pt x="20" y="15"/>
                              <a:pt x="24" y="21"/>
                            </a:cubicBezTo>
                            <a:cubicBezTo>
                              <a:pt x="27" y="27"/>
                              <a:pt x="33" y="43"/>
                              <a:pt x="37" y="43"/>
                            </a:cubicBezTo>
                            <a:lnTo>
                              <a:pt x="30" y="44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81" name="Freeform 2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57" y="1109"/>
                        <a:ext cx="48" cy="139"/>
                      </a:xfrm>
                      <a:custGeom>
                        <a:avLst/>
                        <a:gdLst>
                          <a:gd name="T0" fmla="*/ 13 w 19"/>
                          <a:gd name="T1" fmla="*/ 50 h 52"/>
                          <a:gd name="T2" fmla="*/ 8 w 19"/>
                          <a:gd name="T3" fmla="*/ 25 h 52"/>
                          <a:gd name="T4" fmla="*/ 0 w 19"/>
                          <a:gd name="T5" fmla="*/ 0 h 52"/>
                          <a:gd name="T6" fmla="*/ 7 w 19"/>
                          <a:gd name="T7" fmla="*/ 1 h 52"/>
                          <a:gd name="T8" fmla="*/ 15 w 19"/>
                          <a:gd name="T9" fmla="*/ 26 h 52"/>
                          <a:gd name="T10" fmla="*/ 19 w 19"/>
                          <a:gd name="T11" fmla="*/ 52 h 52"/>
                          <a:gd name="T12" fmla="*/ 13 w 19"/>
                          <a:gd name="T13" fmla="*/ 50 h 52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9"/>
                          <a:gd name="T22" fmla="*/ 0 h 52"/>
                          <a:gd name="T23" fmla="*/ 19 w 19"/>
                          <a:gd name="T24" fmla="*/ 52 h 52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9" h="52">
                            <a:moveTo>
                              <a:pt x="13" y="50"/>
                            </a:moveTo>
                            <a:cubicBezTo>
                              <a:pt x="9" y="49"/>
                              <a:pt x="9" y="31"/>
                              <a:pt x="8" y="25"/>
                            </a:cubicBezTo>
                            <a:cubicBezTo>
                              <a:pt x="7" y="18"/>
                              <a:pt x="6" y="1"/>
                              <a:pt x="0" y="0"/>
                            </a:cubicBezTo>
                            <a:cubicBezTo>
                              <a:pt x="7" y="1"/>
                              <a:pt x="7" y="1"/>
                              <a:pt x="7" y="1"/>
                            </a:cubicBezTo>
                            <a:cubicBezTo>
                              <a:pt x="12" y="3"/>
                              <a:pt x="14" y="20"/>
                              <a:pt x="15" y="26"/>
                            </a:cubicBezTo>
                            <a:cubicBezTo>
                              <a:pt x="15" y="33"/>
                              <a:pt x="15" y="51"/>
                              <a:pt x="19" y="52"/>
                            </a:cubicBezTo>
                            <a:lnTo>
                              <a:pt x="13" y="50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82" name="Freeform 2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25" y="1099"/>
                        <a:ext cx="47" cy="141"/>
                      </a:xfrm>
                      <a:custGeom>
                        <a:avLst/>
                        <a:gdLst>
                          <a:gd name="T0" fmla="*/ 13 w 19"/>
                          <a:gd name="T1" fmla="*/ 51 h 53"/>
                          <a:gd name="T2" fmla="*/ 8 w 19"/>
                          <a:gd name="T3" fmla="*/ 25 h 53"/>
                          <a:gd name="T4" fmla="*/ 0 w 19"/>
                          <a:gd name="T5" fmla="*/ 0 h 53"/>
                          <a:gd name="T6" fmla="*/ 6 w 19"/>
                          <a:gd name="T7" fmla="*/ 2 h 53"/>
                          <a:gd name="T8" fmla="*/ 14 w 19"/>
                          <a:gd name="T9" fmla="*/ 27 h 53"/>
                          <a:gd name="T10" fmla="*/ 19 w 19"/>
                          <a:gd name="T11" fmla="*/ 53 h 53"/>
                          <a:gd name="T12" fmla="*/ 13 w 19"/>
                          <a:gd name="T13" fmla="*/ 51 h 53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9"/>
                          <a:gd name="T22" fmla="*/ 0 h 53"/>
                          <a:gd name="T23" fmla="*/ 19 w 19"/>
                          <a:gd name="T24" fmla="*/ 53 h 53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9" h="53">
                            <a:moveTo>
                              <a:pt x="13" y="51"/>
                            </a:moveTo>
                            <a:cubicBezTo>
                              <a:pt x="8" y="50"/>
                              <a:pt x="9" y="32"/>
                              <a:pt x="8" y="25"/>
                            </a:cubicBezTo>
                            <a:cubicBezTo>
                              <a:pt x="7" y="18"/>
                              <a:pt x="6" y="2"/>
                              <a:pt x="0" y="0"/>
                            </a:cubicBezTo>
                            <a:cubicBezTo>
                              <a:pt x="6" y="2"/>
                              <a:pt x="6" y="2"/>
                              <a:pt x="6" y="2"/>
                            </a:cubicBezTo>
                            <a:cubicBezTo>
                              <a:pt x="12" y="3"/>
                              <a:pt x="14" y="20"/>
                              <a:pt x="14" y="27"/>
                            </a:cubicBezTo>
                            <a:cubicBezTo>
                              <a:pt x="15" y="33"/>
                              <a:pt x="15" y="51"/>
                              <a:pt x="19" y="53"/>
                            </a:cubicBezTo>
                            <a:lnTo>
                              <a:pt x="13" y="51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83" name="Freeform 2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37" y="1093"/>
                        <a:ext cx="78" cy="128"/>
                      </a:xfrm>
                      <a:custGeom>
                        <a:avLst/>
                        <a:gdLst>
                          <a:gd name="T0" fmla="*/ 23 w 31"/>
                          <a:gd name="T1" fmla="*/ 48 h 48"/>
                          <a:gd name="T2" fmla="*/ 14 w 31"/>
                          <a:gd name="T3" fmla="*/ 23 h 48"/>
                          <a:gd name="T4" fmla="*/ 0 w 31"/>
                          <a:gd name="T5" fmla="*/ 0 h 48"/>
                          <a:gd name="T6" fmla="*/ 7 w 31"/>
                          <a:gd name="T7" fmla="*/ 0 h 48"/>
                          <a:gd name="T8" fmla="*/ 21 w 31"/>
                          <a:gd name="T9" fmla="*/ 23 h 48"/>
                          <a:gd name="T10" fmla="*/ 31 w 31"/>
                          <a:gd name="T11" fmla="*/ 48 h 48"/>
                          <a:gd name="T12" fmla="*/ 23 w 31"/>
                          <a:gd name="T13" fmla="*/ 48 h 48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1"/>
                          <a:gd name="T22" fmla="*/ 0 h 48"/>
                          <a:gd name="T23" fmla="*/ 31 w 31"/>
                          <a:gd name="T24" fmla="*/ 48 h 48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1" h="48">
                            <a:moveTo>
                              <a:pt x="23" y="48"/>
                            </a:moveTo>
                            <a:cubicBezTo>
                              <a:pt x="19" y="48"/>
                              <a:pt x="16" y="29"/>
                              <a:pt x="14" y="23"/>
                            </a:cubicBezTo>
                            <a:cubicBezTo>
                              <a:pt x="12" y="16"/>
                              <a:pt x="6" y="1"/>
                              <a:pt x="0" y="0"/>
                            </a:cubicBezTo>
                            <a:cubicBezTo>
                              <a:pt x="7" y="0"/>
                              <a:pt x="7" y="0"/>
                              <a:pt x="7" y="0"/>
                            </a:cubicBezTo>
                            <a:cubicBezTo>
                              <a:pt x="13" y="0"/>
                              <a:pt x="18" y="16"/>
                              <a:pt x="21" y="23"/>
                            </a:cubicBezTo>
                            <a:cubicBezTo>
                              <a:pt x="23" y="29"/>
                              <a:pt x="27" y="48"/>
                              <a:pt x="31" y="48"/>
                            </a:cubicBezTo>
                            <a:lnTo>
                              <a:pt x="23" y="48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84" name="Freeform 2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05" y="1093"/>
                        <a:ext cx="72" cy="123"/>
                      </a:xfrm>
                      <a:custGeom>
                        <a:avLst/>
                        <a:gdLst>
                          <a:gd name="T0" fmla="*/ 23 w 29"/>
                          <a:gd name="T1" fmla="*/ 46 h 46"/>
                          <a:gd name="T2" fmla="*/ 13 w 29"/>
                          <a:gd name="T3" fmla="*/ 23 h 46"/>
                          <a:gd name="T4" fmla="*/ 0 w 29"/>
                          <a:gd name="T5" fmla="*/ 0 h 46"/>
                          <a:gd name="T6" fmla="*/ 7 w 29"/>
                          <a:gd name="T7" fmla="*/ 0 h 46"/>
                          <a:gd name="T8" fmla="*/ 20 w 29"/>
                          <a:gd name="T9" fmla="*/ 23 h 46"/>
                          <a:gd name="T10" fmla="*/ 29 w 29"/>
                          <a:gd name="T11" fmla="*/ 46 h 46"/>
                          <a:gd name="T12" fmla="*/ 23 w 29"/>
                          <a:gd name="T13" fmla="*/ 46 h 4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9"/>
                          <a:gd name="T22" fmla="*/ 0 h 46"/>
                          <a:gd name="T23" fmla="*/ 29 w 29"/>
                          <a:gd name="T24" fmla="*/ 46 h 4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9" h="46">
                            <a:moveTo>
                              <a:pt x="23" y="46"/>
                            </a:moveTo>
                            <a:cubicBezTo>
                              <a:pt x="19" y="46"/>
                              <a:pt x="15" y="29"/>
                              <a:pt x="13" y="23"/>
                            </a:cubicBezTo>
                            <a:cubicBezTo>
                              <a:pt x="11" y="16"/>
                              <a:pt x="6" y="0"/>
                              <a:pt x="0" y="0"/>
                            </a:cubicBezTo>
                            <a:cubicBezTo>
                              <a:pt x="7" y="0"/>
                              <a:pt x="7" y="0"/>
                              <a:pt x="7" y="0"/>
                            </a:cubicBezTo>
                            <a:cubicBezTo>
                              <a:pt x="12" y="0"/>
                              <a:pt x="18" y="16"/>
                              <a:pt x="20" y="23"/>
                            </a:cubicBezTo>
                            <a:cubicBezTo>
                              <a:pt x="22" y="29"/>
                              <a:pt x="25" y="46"/>
                              <a:pt x="29" y="46"/>
                            </a:cubicBezTo>
                            <a:lnTo>
                              <a:pt x="23" y="46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85" name="Freeform 26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187" y="1165"/>
                        <a:ext cx="120" cy="104"/>
                      </a:xfrm>
                      <a:custGeom>
                        <a:avLst/>
                        <a:gdLst>
                          <a:gd name="T0" fmla="*/ 42 w 48"/>
                          <a:gd name="T1" fmla="*/ 37 h 39"/>
                          <a:gd name="T2" fmla="*/ 22 w 48"/>
                          <a:gd name="T3" fmla="*/ 20 h 39"/>
                          <a:gd name="T4" fmla="*/ 0 w 48"/>
                          <a:gd name="T5" fmla="*/ 6 h 39"/>
                          <a:gd name="T6" fmla="*/ 6 w 48"/>
                          <a:gd name="T7" fmla="*/ 3 h 39"/>
                          <a:gd name="T8" fmla="*/ 28 w 48"/>
                          <a:gd name="T9" fmla="*/ 17 h 39"/>
                          <a:gd name="T10" fmla="*/ 48 w 48"/>
                          <a:gd name="T11" fmla="*/ 33 h 39"/>
                          <a:gd name="T12" fmla="*/ 42 w 48"/>
                          <a:gd name="T13" fmla="*/ 37 h 39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48"/>
                          <a:gd name="T22" fmla="*/ 0 h 39"/>
                          <a:gd name="T23" fmla="*/ 48 w 48"/>
                          <a:gd name="T24" fmla="*/ 39 h 39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48" h="39">
                            <a:moveTo>
                              <a:pt x="42" y="37"/>
                            </a:moveTo>
                            <a:cubicBezTo>
                              <a:pt x="38" y="39"/>
                              <a:pt x="27" y="24"/>
                              <a:pt x="22" y="20"/>
                            </a:cubicBezTo>
                            <a:cubicBezTo>
                              <a:pt x="17" y="15"/>
                              <a:pt x="5" y="3"/>
                              <a:pt x="0" y="6"/>
                            </a:cubicBezTo>
                            <a:cubicBezTo>
                              <a:pt x="6" y="3"/>
                              <a:pt x="6" y="3"/>
                              <a:pt x="6" y="3"/>
                            </a:cubicBezTo>
                            <a:cubicBezTo>
                              <a:pt x="10" y="0"/>
                              <a:pt x="23" y="12"/>
                              <a:pt x="28" y="17"/>
                            </a:cubicBezTo>
                            <a:cubicBezTo>
                              <a:pt x="33" y="21"/>
                              <a:pt x="44" y="35"/>
                              <a:pt x="48" y="33"/>
                            </a:cubicBezTo>
                            <a:lnTo>
                              <a:pt x="42" y="37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86" name="Freeform 26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155" y="1181"/>
                        <a:ext cx="122" cy="102"/>
                      </a:xfrm>
                      <a:custGeom>
                        <a:avLst/>
                        <a:gdLst>
                          <a:gd name="T0" fmla="*/ 43 w 49"/>
                          <a:gd name="T1" fmla="*/ 36 h 38"/>
                          <a:gd name="T2" fmla="*/ 22 w 49"/>
                          <a:gd name="T3" fmla="*/ 20 h 38"/>
                          <a:gd name="T4" fmla="*/ 0 w 49"/>
                          <a:gd name="T5" fmla="*/ 6 h 38"/>
                          <a:gd name="T6" fmla="*/ 6 w 49"/>
                          <a:gd name="T7" fmla="*/ 3 h 38"/>
                          <a:gd name="T8" fmla="*/ 28 w 49"/>
                          <a:gd name="T9" fmla="*/ 17 h 38"/>
                          <a:gd name="T10" fmla="*/ 49 w 49"/>
                          <a:gd name="T11" fmla="*/ 33 h 38"/>
                          <a:gd name="T12" fmla="*/ 43 w 49"/>
                          <a:gd name="T13" fmla="*/ 36 h 38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49"/>
                          <a:gd name="T22" fmla="*/ 0 h 38"/>
                          <a:gd name="T23" fmla="*/ 49 w 49"/>
                          <a:gd name="T24" fmla="*/ 38 h 38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49" h="38">
                            <a:moveTo>
                              <a:pt x="43" y="36"/>
                            </a:moveTo>
                            <a:cubicBezTo>
                              <a:pt x="39" y="38"/>
                              <a:pt x="27" y="24"/>
                              <a:pt x="22" y="20"/>
                            </a:cubicBezTo>
                            <a:cubicBezTo>
                              <a:pt x="17" y="15"/>
                              <a:pt x="5" y="3"/>
                              <a:pt x="0" y="6"/>
                            </a:cubicBezTo>
                            <a:cubicBezTo>
                              <a:pt x="6" y="3"/>
                              <a:pt x="6" y="3"/>
                              <a:pt x="6" y="3"/>
                            </a:cubicBezTo>
                            <a:cubicBezTo>
                              <a:pt x="11" y="0"/>
                              <a:pt x="24" y="12"/>
                              <a:pt x="28" y="17"/>
                            </a:cubicBezTo>
                            <a:cubicBezTo>
                              <a:pt x="33" y="21"/>
                              <a:pt x="45" y="35"/>
                              <a:pt x="49" y="33"/>
                            </a:cubicBezTo>
                            <a:lnTo>
                              <a:pt x="43" y="36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87" name="Freeform 27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300" y="1123"/>
                        <a:ext cx="107" cy="114"/>
                      </a:xfrm>
                      <a:custGeom>
                        <a:avLst/>
                        <a:gdLst>
                          <a:gd name="T0" fmla="*/ 37 w 43"/>
                          <a:gd name="T1" fmla="*/ 42 h 43"/>
                          <a:gd name="T2" fmla="*/ 20 w 43"/>
                          <a:gd name="T3" fmla="*/ 21 h 43"/>
                          <a:gd name="T4" fmla="*/ 0 w 43"/>
                          <a:gd name="T5" fmla="*/ 4 h 43"/>
                          <a:gd name="T6" fmla="*/ 7 w 43"/>
                          <a:gd name="T7" fmla="*/ 1 h 43"/>
                          <a:gd name="T8" fmla="*/ 26 w 43"/>
                          <a:gd name="T9" fmla="*/ 19 h 43"/>
                          <a:gd name="T10" fmla="*/ 43 w 43"/>
                          <a:gd name="T11" fmla="*/ 40 h 43"/>
                          <a:gd name="T12" fmla="*/ 37 w 43"/>
                          <a:gd name="T13" fmla="*/ 42 h 43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43"/>
                          <a:gd name="T22" fmla="*/ 0 h 43"/>
                          <a:gd name="T23" fmla="*/ 43 w 43"/>
                          <a:gd name="T24" fmla="*/ 43 h 43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43" h="43">
                            <a:moveTo>
                              <a:pt x="37" y="42"/>
                            </a:moveTo>
                            <a:cubicBezTo>
                              <a:pt x="33" y="43"/>
                              <a:pt x="24" y="26"/>
                              <a:pt x="20" y="21"/>
                            </a:cubicBezTo>
                            <a:cubicBezTo>
                              <a:pt x="16" y="16"/>
                              <a:pt x="5" y="2"/>
                              <a:pt x="0" y="4"/>
                            </a:cubicBezTo>
                            <a:cubicBezTo>
                              <a:pt x="7" y="1"/>
                              <a:pt x="7" y="1"/>
                              <a:pt x="7" y="1"/>
                            </a:cubicBezTo>
                            <a:cubicBezTo>
                              <a:pt x="12" y="0"/>
                              <a:pt x="22" y="14"/>
                              <a:pt x="26" y="19"/>
                            </a:cubicBezTo>
                            <a:cubicBezTo>
                              <a:pt x="30" y="25"/>
                              <a:pt x="39" y="41"/>
                              <a:pt x="43" y="40"/>
                            </a:cubicBezTo>
                            <a:lnTo>
                              <a:pt x="37" y="42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88" name="Freeform 27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70" y="1131"/>
                        <a:ext cx="105" cy="117"/>
                      </a:xfrm>
                      <a:custGeom>
                        <a:avLst/>
                        <a:gdLst>
                          <a:gd name="T0" fmla="*/ 37 w 42"/>
                          <a:gd name="T1" fmla="*/ 43 h 44"/>
                          <a:gd name="T2" fmla="*/ 18 w 42"/>
                          <a:gd name="T3" fmla="*/ 22 h 44"/>
                          <a:gd name="T4" fmla="*/ 0 w 42"/>
                          <a:gd name="T5" fmla="*/ 5 h 44"/>
                          <a:gd name="T6" fmla="*/ 6 w 42"/>
                          <a:gd name="T7" fmla="*/ 2 h 44"/>
                          <a:gd name="T8" fmla="*/ 25 w 42"/>
                          <a:gd name="T9" fmla="*/ 20 h 44"/>
                          <a:gd name="T10" fmla="*/ 42 w 42"/>
                          <a:gd name="T11" fmla="*/ 40 h 44"/>
                          <a:gd name="T12" fmla="*/ 37 w 42"/>
                          <a:gd name="T13" fmla="*/ 43 h 4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42"/>
                          <a:gd name="T22" fmla="*/ 0 h 44"/>
                          <a:gd name="T23" fmla="*/ 42 w 42"/>
                          <a:gd name="T24" fmla="*/ 44 h 44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42" h="44">
                            <a:moveTo>
                              <a:pt x="37" y="43"/>
                            </a:moveTo>
                            <a:cubicBezTo>
                              <a:pt x="33" y="44"/>
                              <a:pt x="23" y="27"/>
                              <a:pt x="18" y="22"/>
                            </a:cubicBezTo>
                            <a:cubicBezTo>
                              <a:pt x="14" y="17"/>
                              <a:pt x="5" y="3"/>
                              <a:pt x="0" y="5"/>
                            </a:cubicBezTo>
                            <a:cubicBezTo>
                              <a:pt x="6" y="2"/>
                              <a:pt x="6" y="2"/>
                              <a:pt x="6" y="2"/>
                            </a:cubicBezTo>
                            <a:cubicBezTo>
                              <a:pt x="11" y="0"/>
                              <a:pt x="21" y="15"/>
                              <a:pt x="25" y="20"/>
                            </a:cubicBezTo>
                            <a:cubicBezTo>
                              <a:pt x="29" y="25"/>
                              <a:pt x="38" y="41"/>
                              <a:pt x="42" y="40"/>
                            </a:cubicBezTo>
                            <a:lnTo>
                              <a:pt x="37" y="43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89" name="Freeform 27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772" y="1149"/>
                        <a:ext cx="55" cy="134"/>
                      </a:xfrm>
                      <a:custGeom>
                        <a:avLst/>
                        <a:gdLst>
                          <a:gd name="T0" fmla="*/ 15 w 22"/>
                          <a:gd name="T1" fmla="*/ 49 h 50"/>
                          <a:gd name="T2" fmla="*/ 8 w 22"/>
                          <a:gd name="T3" fmla="*/ 23 h 50"/>
                          <a:gd name="T4" fmla="*/ 0 w 22"/>
                          <a:gd name="T5" fmla="*/ 0 h 50"/>
                          <a:gd name="T6" fmla="*/ 7 w 22"/>
                          <a:gd name="T7" fmla="*/ 1 h 50"/>
                          <a:gd name="T8" fmla="*/ 15 w 22"/>
                          <a:gd name="T9" fmla="*/ 24 h 50"/>
                          <a:gd name="T10" fmla="*/ 22 w 22"/>
                          <a:gd name="T11" fmla="*/ 50 h 50"/>
                          <a:gd name="T12" fmla="*/ 15 w 22"/>
                          <a:gd name="T13" fmla="*/ 49 h 50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2"/>
                          <a:gd name="T22" fmla="*/ 0 h 50"/>
                          <a:gd name="T23" fmla="*/ 22 w 22"/>
                          <a:gd name="T24" fmla="*/ 50 h 50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2" h="50">
                            <a:moveTo>
                              <a:pt x="15" y="49"/>
                            </a:moveTo>
                            <a:cubicBezTo>
                              <a:pt x="11" y="48"/>
                              <a:pt x="10" y="30"/>
                              <a:pt x="8" y="23"/>
                            </a:cubicBezTo>
                            <a:cubicBezTo>
                              <a:pt x="7" y="17"/>
                              <a:pt x="6" y="1"/>
                              <a:pt x="0" y="0"/>
                            </a:cubicBezTo>
                            <a:cubicBezTo>
                              <a:pt x="7" y="1"/>
                              <a:pt x="7" y="1"/>
                              <a:pt x="7" y="1"/>
                            </a:cubicBezTo>
                            <a:cubicBezTo>
                              <a:pt x="12" y="2"/>
                              <a:pt x="14" y="18"/>
                              <a:pt x="15" y="24"/>
                            </a:cubicBezTo>
                            <a:cubicBezTo>
                              <a:pt x="16" y="31"/>
                              <a:pt x="18" y="49"/>
                              <a:pt x="22" y="50"/>
                            </a:cubicBezTo>
                            <a:lnTo>
                              <a:pt x="15" y="49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90" name="Freeform 27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742" y="1139"/>
                        <a:ext cx="50" cy="136"/>
                      </a:xfrm>
                      <a:custGeom>
                        <a:avLst/>
                        <a:gdLst>
                          <a:gd name="T0" fmla="*/ 14 w 20"/>
                          <a:gd name="T1" fmla="*/ 50 h 51"/>
                          <a:gd name="T2" fmla="*/ 7 w 20"/>
                          <a:gd name="T3" fmla="*/ 25 h 51"/>
                          <a:gd name="T4" fmla="*/ 0 w 20"/>
                          <a:gd name="T5" fmla="*/ 0 h 51"/>
                          <a:gd name="T6" fmla="*/ 6 w 20"/>
                          <a:gd name="T7" fmla="*/ 1 h 51"/>
                          <a:gd name="T8" fmla="*/ 13 w 20"/>
                          <a:gd name="T9" fmla="*/ 26 h 51"/>
                          <a:gd name="T10" fmla="*/ 20 w 20"/>
                          <a:gd name="T11" fmla="*/ 51 h 51"/>
                          <a:gd name="T12" fmla="*/ 14 w 20"/>
                          <a:gd name="T13" fmla="*/ 50 h 51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0"/>
                          <a:gd name="T22" fmla="*/ 0 h 51"/>
                          <a:gd name="T23" fmla="*/ 20 w 20"/>
                          <a:gd name="T24" fmla="*/ 51 h 51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0" h="51">
                            <a:moveTo>
                              <a:pt x="14" y="50"/>
                            </a:moveTo>
                            <a:cubicBezTo>
                              <a:pt x="10" y="50"/>
                              <a:pt x="8" y="32"/>
                              <a:pt x="7" y="25"/>
                            </a:cubicBezTo>
                            <a:cubicBezTo>
                              <a:pt x="5" y="18"/>
                              <a:pt x="6" y="1"/>
                              <a:pt x="0" y="0"/>
                            </a:cubicBezTo>
                            <a:cubicBezTo>
                              <a:pt x="6" y="1"/>
                              <a:pt x="6" y="1"/>
                              <a:pt x="6" y="1"/>
                            </a:cubicBezTo>
                            <a:cubicBezTo>
                              <a:pt x="12" y="2"/>
                              <a:pt x="12" y="20"/>
                              <a:pt x="13" y="26"/>
                            </a:cubicBezTo>
                            <a:cubicBezTo>
                              <a:pt x="15" y="33"/>
                              <a:pt x="16" y="51"/>
                              <a:pt x="20" y="51"/>
                            </a:cubicBezTo>
                            <a:lnTo>
                              <a:pt x="14" y="50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91" name="Freeform 27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987" y="1163"/>
                        <a:ext cx="88" cy="120"/>
                      </a:xfrm>
                      <a:custGeom>
                        <a:avLst/>
                        <a:gdLst>
                          <a:gd name="T0" fmla="*/ 29 w 35"/>
                          <a:gd name="T1" fmla="*/ 44 h 45"/>
                          <a:gd name="T2" fmla="*/ 16 w 35"/>
                          <a:gd name="T3" fmla="*/ 22 h 45"/>
                          <a:gd name="T4" fmla="*/ 0 w 35"/>
                          <a:gd name="T5" fmla="*/ 1 h 45"/>
                          <a:gd name="T6" fmla="*/ 7 w 35"/>
                          <a:gd name="T7" fmla="*/ 0 h 45"/>
                          <a:gd name="T8" fmla="*/ 22 w 35"/>
                          <a:gd name="T9" fmla="*/ 21 h 45"/>
                          <a:gd name="T10" fmla="*/ 35 w 35"/>
                          <a:gd name="T11" fmla="*/ 44 h 45"/>
                          <a:gd name="T12" fmla="*/ 29 w 35"/>
                          <a:gd name="T13" fmla="*/ 44 h 4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5"/>
                          <a:gd name="T22" fmla="*/ 0 h 45"/>
                          <a:gd name="T23" fmla="*/ 35 w 35"/>
                          <a:gd name="T24" fmla="*/ 45 h 45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5" h="45">
                            <a:moveTo>
                              <a:pt x="29" y="44"/>
                            </a:moveTo>
                            <a:cubicBezTo>
                              <a:pt x="24" y="45"/>
                              <a:pt x="19" y="28"/>
                              <a:pt x="16" y="22"/>
                            </a:cubicBezTo>
                            <a:cubicBezTo>
                              <a:pt x="13" y="16"/>
                              <a:pt x="6" y="0"/>
                              <a:pt x="0" y="1"/>
                            </a:cubicBezTo>
                            <a:cubicBezTo>
                              <a:pt x="7" y="0"/>
                              <a:pt x="7" y="0"/>
                              <a:pt x="7" y="0"/>
                            </a:cubicBezTo>
                            <a:cubicBezTo>
                              <a:pt x="12" y="0"/>
                              <a:pt x="20" y="15"/>
                              <a:pt x="22" y="21"/>
                            </a:cubicBezTo>
                            <a:cubicBezTo>
                              <a:pt x="25" y="27"/>
                              <a:pt x="31" y="44"/>
                              <a:pt x="35" y="44"/>
                            </a:cubicBezTo>
                            <a:lnTo>
                              <a:pt x="29" y="44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92" name="Freeform 27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955" y="1165"/>
                        <a:ext cx="87" cy="120"/>
                      </a:xfrm>
                      <a:custGeom>
                        <a:avLst/>
                        <a:gdLst>
                          <a:gd name="T0" fmla="*/ 28 w 35"/>
                          <a:gd name="T1" fmla="*/ 44 h 45"/>
                          <a:gd name="T2" fmla="*/ 15 w 35"/>
                          <a:gd name="T3" fmla="*/ 22 h 45"/>
                          <a:gd name="T4" fmla="*/ 0 w 35"/>
                          <a:gd name="T5" fmla="*/ 1 h 45"/>
                          <a:gd name="T6" fmla="*/ 7 w 35"/>
                          <a:gd name="T7" fmla="*/ 0 h 45"/>
                          <a:gd name="T8" fmla="*/ 22 w 35"/>
                          <a:gd name="T9" fmla="*/ 21 h 45"/>
                          <a:gd name="T10" fmla="*/ 35 w 35"/>
                          <a:gd name="T11" fmla="*/ 44 h 45"/>
                          <a:gd name="T12" fmla="*/ 28 w 35"/>
                          <a:gd name="T13" fmla="*/ 44 h 4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5"/>
                          <a:gd name="T22" fmla="*/ 0 h 45"/>
                          <a:gd name="T23" fmla="*/ 35 w 35"/>
                          <a:gd name="T24" fmla="*/ 45 h 45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5" h="45">
                            <a:moveTo>
                              <a:pt x="28" y="44"/>
                            </a:moveTo>
                            <a:cubicBezTo>
                              <a:pt x="24" y="45"/>
                              <a:pt x="18" y="28"/>
                              <a:pt x="15" y="22"/>
                            </a:cubicBezTo>
                            <a:cubicBezTo>
                              <a:pt x="12" y="16"/>
                              <a:pt x="5" y="0"/>
                              <a:pt x="0" y="1"/>
                            </a:cubicBezTo>
                            <a:cubicBezTo>
                              <a:pt x="7" y="0"/>
                              <a:pt x="7" y="0"/>
                              <a:pt x="7" y="0"/>
                            </a:cubicBezTo>
                            <a:cubicBezTo>
                              <a:pt x="13" y="0"/>
                              <a:pt x="19" y="15"/>
                              <a:pt x="22" y="21"/>
                            </a:cubicBezTo>
                            <a:cubicBezTo>
                              <a:pt x="25" y="27"/>
                              <a:pt x="30" y="44"/>
                              <a:pt x="35" y="44"/>
                            </a:cubicBezTo>
                            <a:lnTo>
                              <a:pt x="28" y="44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93" name="Freeform 27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00" y="1141"/>
                        <a:ext cx="105" cy="112"/>
                      </a:xfrm>
                      <a:custGeom>
                        <a:avLst/>
                        <a:gdLst>
                          <a:gd name="T0" fmla="*/ 35 w 42"/>
                          <a:gd name="T1" fmla="*/ 41 h 42"/>
                          <a:gd name="T2" fmla="*/ 19 w 42"/>
                          <a:gd name="T3" fmla="*/ 21 h 42"/>
                          <a:gd name="T4" fmla="*/ 0 w 42"/>
                          <a:gd name="T5" fmla="*/ 3 h 42"/>
                          <a:gd name="T6" fmla="*/ 6 w 42"/>
                          <a:gd name="T7" fmla="*/ 1 h 42"/>
                          <a:gd name="T8" fmla="*/ 25 w 42"/>
                          <a:gd name="T9" fmla="*/ 19 h 42"/>
                          <a:gd name="T10" fmla="*/ 42 w 42"/>
                          <a:gd name="T11" fmla="*/ 40 h 42"/>
                          <a:gd name="T12" fmla="*/ 35 w 42"/>
                          <a:gd name="T13" fmla="*/ 41 h 42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42"/>
                          <a:gd name="T22" fmla="*/ 0 h 42"/>
                          <a:gd name="T23" fmla="*/ 42 w 42"/>
                          <a:gd name="T24" fmla="*/ 42 h 42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42" h="42">
                            <a:moveTo>
                              <a:pt x="35" y="41"/>
                            </a:moveTo>
                            <a:cubicBezTo>
                              <a:pt x="31" y="42"/>
                              <a:pt x="23" y="26"/>
                              <a:pt x="19" y="21"/>
                            </a:cubicBezTo>
                            <a:cubicBezTo>
                              <a:pt x="15" y="15"/>
                              <a:pt x="5" y="1"/>
                              <a:pt x="0" y="3"/>
                            </a:cubicBezTo>
                            <a:cubicBezTo>
                              <a:pt x="6" y="1"/>
                              <a:pt x="6" y="1"/>
                              <a:pt x="6" y="1"/>
                            </a:cubicBezTo>
                            <a:cubicBezTo>
                              <a:pt x="12" y="0"/>
                              <a:pt x="21" y="14"/>
                              <a:pt x="25" y="19"/>
                            </a:cubicBezTo>
                            <a:cubicBezTo>
                              <a:pt x="29" y="25"/>
                              <a:pt x="37" y="41"/>
                              <a:pt x="42" y="40"/>
                            </a:cubicBezTo>
                            <a:lnTo>
                              <a:pt x="35" y="41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94" name="Freeform 27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67" y="1149"/>
                        <a:ext cx="103" cy="115"/>
                      </a:xfrm>
                      <a:custGeom>
                        <a:avLst/>
                        <a:gdLst>
                          <a:gd name="T0" fmla="*/ 35 w 41"/>
                          <a:gd name="T1" fmla="*/ 41 h 43"/>
                          <a:gd name="T2" fmla="*/ 18 w 41"/>
                          <a:gd name="T3" fmla="*/ 21 h 43"/>
                          <a:gd name="T4" fmla="*/ 0 w 41"/>
                          <a:gd name="T5" fmla="*/ 3 h 43"/>
                          <a:gd name="T6" fmla="*/ 7 w 41"/>
                          <a:gd name="T7" fmla="*/ 2 h 43"/>
                          <a:gd name="T8" fmla="*/ 25 w 41"/>
                          <a:gd name="T9" fmla="*/ 20 h 43"/>
                          <a:gd name="T10" fmla="*/ 41 w 41"/>
                          <a:gd name="T11" fmla="*/ 40 h 43"/>
                          <a:gd name="T12" fmla="*/ 35 w 41"/>
                          <a:gd name="T13" fmla="*/ 41 h 43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41"/>
                          <a:gd name="T22" fmla="*/ 0 h 43"/>
                          <a:gd name="T23" fmla="*/ 41 w 41"/>
                          <a:gd name="T24" fmla="*/ 43 h 43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41" h="43">
                            <a:moveTo>
                              <a:pt x="35" y="41"/>
                            </a:moveTo>
                            <a:cubicBezTo>
                              <a:pt x="31" y="43"/>
                              <a:pt x="22" y="27"/>
                              <a:pt x="18" y="21"/>
                            </a:cubicBezTo>
                            <a:cubicBezTo>
                              <a:pt x="15" y="16"/>
                              <a:pt x="5" y="2"/>
                              <a:pt x="0" y="3"/>
                            </a:cubicBezTo>
                            <a:cubicBezTo>
                              <a:pt x="7" y="2"/>
                              <a:pt x="7" y="2"/>
                              <a:pt x="7" y="2"/>
                            </a:cubicBezTo>
                            <a:cubicBezTo>
                              <a:pt x="13" y="0"/>
                              <a:pt x="21" y="14"/>
                              <a:pt x="25" y="20"/>
                            </a:cubicBezTo>
                            <a:cubicBezTo>
                              <a:pt x="29" y="25"/>
                              <a:pt x="37" y="41"/>
                              <a:pt x="41" y="40"/>
                            </a:cubicBezTo>
                            <a:lnTo>
                              <a:pt x="35" y="41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95" name="Freeform 27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77" y="1160"/>
                        <a:ext cx="78" cy="125"/>
                      </a:xfrm>
                      <a:custGeom>
                        <a:avLst/>
                        <a:gdLst>
                          <a:gd name="T0" fmla="*/ 25 w 31"/>
                          <a:gd name="T1" fmla="*/ 47 h 47"/>
                          <a:gd name="T2" fmla="*/ 14 w 31"/>
                          <a:gd name="T3" fmla="*/ 22 h 47"/>
                          <a:gd name="T4" fmla="*/ 0 w 31"/>
                          <a:gd name="T5" fmla="*/ 0 h 47"/>
                          <a:gd name="T6" fmla="*/ 7 w 31"/>
                          <a:gd name="T7" fmla="*/ 1 h 47"/>
                          <a:gd name="T8" fmla="*/ 21 w 31"/>
                          <a:gd name="T9" fmla="*/ 22 h 47"/>
                          <a:gd name="T10" fmla="*/ 31 w 31"/>
                          <a:gd name="T11" fmla="*/ 47 h 47"/>
                          <a:gd name="T12" fmla="*/ 25 w 31"/>
                          <a:gd name="T13" fmla="*/ 47 h 47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1"/>
                          <a:gd name="T22" fmla="*/ 0 h 47"/>
                          <a:gd name="T23" fmla="*/ 31 w 31"/>
                          <a:gd name="T24" fmla="*/ 47 h 47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1" h="47">
                            <a:moveTo>
                              <a:pt x="25" y="47"/>
                            </a:moveTo>
                            <a:cubicBezTo>
                              <a:pt x="20" y="47"/>
                              <a:pt x="16" y="28"/>
                              <a:pt x="14" y="22"/>
                            </a:cubicBezTo>
                            <a:cubicBezTo>
                              <a:pt x="11" y="15"/>
                              <a:pt x="5" y="0"/>
                              <a:pt x="0" y="0"/>
                            </a:cubicBezTo>
                            <a:cubicBezTo>
                              <a:pt x="7" y="1"/>
                              <a:pt x="7" y="1"/>
                              <a:pt x="7" y="1"/>
                            </a:cubicBezTo>
                            <a:cubicBezTo>
                              <a:pt x="12" y="1"/>
                              <a:pt x="18" y="15"/>
                              <a:pt x="21" y="22"/>
                            </a:cubicBezTo>
                            <a:cubicBezTo>
                              <a:pt x="23" y="28"/>
                              <a:pt x="27" y="47"/>
                              <a:pt x="31" y="47"/>
                            </a:cubicBezTo>
                            <a:lnTo>
                              <a:pt x="25" y="47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96" name="Freeform 27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45" y="1157"/>
                        <a:ext cx="77" cy="128"/>
                      </a:xfrm>
                      <a:custGeom>
                        <a:avLst/>
                        <a:gdLst>
                          <a:gd name="T0" fmla="*/ 24 w 31"/>
                          <a:gd name="T1" fmla="*/ 48 h 48"/>
                          <a:gd name="T2" fmla="*/ 13 w 31"/>
                          <a:gd name="T3" fmla="*/ 23 h 48"/>
                          <a:gd name="T4" fmla="*/ 0 w 31"/>
                          <a:gd name="T5" fmla="*/ 1 h 48"/>
                          <a:gd name="T6" fmla="*/ 6 w 31"/>
                          <a:gd name="T7" fmla="*/ 0 h 48"/>
                          <a:gd name="T8" fmla="*/ 20 w 31"/>
                          <a:gd name="T9" fmla="*/ 23 h 48"/>
                          <a:gd name="T10" fmla="*/ 31 w 31"/>
                          <a:gd name="T11" fmla="*/ 46 h 48"/>
                          <a:gd name="T12" fmla="*/ 24 w 31"/>
                          <a:gd name="T13" fmla="*/ 48 h 48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1"/>
                          <a:gd name="T22" fmla="*/ 0 h 48"/>
                          <a:gd name="T23" fmla="*/ 31 w 31"/>
                          <a:gd name="T24" fmla="*/ 48 h 48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1" h="48">
                            <a:moveTo>
                              <a:pt x="24" y="48"/>
                            </a:moveTo>
                            <a:cubicBezTo>
                              <a:pt x="20" y="48"/>
                              <a:pt x="16" y="29"/>
                              <a:pt x="13" y="23"/>
                            </a:cubicBezTo>
                            <a:cubicBezTo>
                              <a:pt x="11" y="17"/>
                              <a:pt x="5" y="1"/>
                              <a:pt x="0" y="1"/>
                            </a:cubicBezTo>
                            <a:cubicBezTo>
                              <a:pt x="6" y="0"/>
                              <a:pt x="6" y="0"/>
                              <a:pt x="6" y="0"/>
                            </a:cubicBezTo>
                            <a:cubicBezTo>
                              <a:pt x="12" y="0"/>
                              <a:pt x="17" y="17"/>
                              <a:pt x="20" y="23"/>
                            </a:cubicBezTo>
                            <a:cubicBezTo>
                              <a:pt x="22" y="29"/>
                              <a:pt x="27" y="46"/>
                              <a:pt x="31" y="46"/>
                            </a:cubicBezTo>
                            <a:lnTo>
                              <a:pt x="24" y="48"/>
                            </a:lnTo>
                            <a:close/>
                          </a:path>
                        </a:pathLst>
                      </a:custGeom>
                      <a:solidFill>
                        <a:srgbClr val="308539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97" name="Freeform 2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70" y="1099"/>
                        <a:ext cx="50" cy="133"/>
                      </a:xfrm>
                      <a:custGeom>
                        <a:avLst/>
                        <a:gdLst>
                          <a:gd name="T0" fmla="*/ 20 w 20"/>
                          <a:gd name="T1" fmla="*/ 0 h 50"/>
                          <a:gd name="T2" fmla="*/ 11 w 20"/>
                          <a:gd name="T3" fmla="*/ 26 h 50"/>
                          <a:gd name="T4" fmla="*/ 6 w 20"/>
                          <a:gd name="T5" fmla="*/ 49 h 50"/>
                          <a:gd name="T6" fmla="*/ 0 w 20"/>
                          <a:gd name="T7" fmla="*/ 50 h 50"/>
                          <a:gd name="T8" fmla="*/ 5 w 20"/>
                          <a:gd name="T9" fmla="*/ 28 h 50"/>
                          <a:gd name="T10" fmla="*/ 14 w 20"/>
                          <a:gd name="T11" fmla="*/ 1 h 50"/>
                          <a:gd name="T12" fmla="*/ 20 w 20"/>
                          <a:gd name="T13" fmla="*/ 0 h 50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0"/>
                          <a:gd name="T22" fmla="*/ 0 h 50"/>
                          <a:gd name="T23" fmla="*/ 20 w 20"/>
                          <a:gd name="T24" fmla="*/ 50 h 50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0" h="50">
                            <a:moveTo>
                              <a:pt x="20" y="0"/>
                            </a:moveTo>
                            <a:cubicBezTo>
                              <a:pt x="14" y="1"/>
                              <a:pt x="13" y="15"/>
                              <a:pt x="11" y="26"/>
                            </a:cubicBezTo>
                            <a:cubicBezTo>
                              <a:pt x="10" y="38"/>
                              <a:pt x="10" y="48"/>
                              <a:pt x="6" y="49"/>
                            </a:cubicBezTo>
                            <a:cubicBezTo>
                              <a:pt x="0" y="50"/>
                              <a:pt x="0" y="50"/>
                              <a:pt x="0" y="50"/>
                            </a:cubicBezTo>
                            <a:cubicBezTo>
                              <a:pt x="4" y="50"/>
                              <a:pt x="4" y="40"/>
                              <a:pt x="5" y="28"/>
                            </a:cubicBezTo>
                            <a:cubicBezTo>
                              <a:pt x="7" y="16"/>
                              <a:pt x="9" y="2"/>
                              <a:pt x="14" y="1"/>
                            </a:cubicBez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98" name="Freeform 2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305" y="1093"/>
                        <a:ext cx="50" cy="134"/>
                      </a:xfrm>
                      <a:custGeom>
                        <a:avLst/>
                        <a:gdLst>
                          <a:gd name="T0" fmla="*/ 20 w 20"/>
                          <a:gd name="T1" fmla="*/ 0 h 50"/>
                          <a:gd name="T2" fmla="*/ 11 w 20"/>
                          <a:gd name="T3" fmla="*/ 26 h 50"/>
                          <a:gd name="T4" fmla="*/ 6 w 20"/>
                          <a:gd name="T5" fmla="*/ 48 h 50"/>
                          <a:gd name="T6" fmla="*/ 0 w 20"/>
                          <a:gd name="T7" fmla="*/ 50 h 50"/>
                          <a:gd name="T8" fmla="*/ 5 w 20"/>
                          <a:gd name="T9" fmla="*/ 27 h 50"/>
                          <a:gd name="T10" fmla="*/ 14 w 20"/>
                          <a:gd name="T11" fmla="*/ 0 h 50"/>
                          <a:gd name="T12" fmla="*/ 20 w 20"/>
                          <a:gd name="T13" fmla="*/ 0 h 50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0"/>
                          <a:gd name="T22" fmla="*/ 0 h 50"/>
                          <a:gd name="T23" fmla="*/ 20 w 20"/>
                          <a:gd name="T24" fmla="*/ 50 h 50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0" h="50">
                            <a:moveTo>
                              <a:pt x="20" y="0"/>
                            </a:moveTo>
                            <a:cubicBezTo>
                              <a:pt x="14" y="1"/>
                              <a:pt x="12" y="14"/>
                              <a:pt x="11" y="26"/>
                            </a:cubicBezTo>
                            <a:cubicBezTo>
                              <a:pt x="9" y="37"/>
                              <a:pt x="10" y="47"/>
                              <a:pt x="6" y="48"/>
                            </a:cubicBezTo>
                            <a:cubicBezTo>
                              <a:pt x="0" y="50"/>
                              <a:pt x="0" y="50"/>
                              <a:pt x="0" y="50"/>
                            </a:cubicBezTo>
                            <a:cubicBezTo>
                              <a:pt x="4" y="49"/>
                              <a:pt x="3" y="39"/>
                              <a:pt x="5" y="27"/>
                            </a:cubicBezTo>
                            <a:cubicBezTo>
                              <a:pt x="6" y="15"/>
                              <a:pt x="8" y="1"/>
                              <a:pt x="14" y="0"/>
                            </a:cubicBez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99" name="Freeform 28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52" y="1123"/>
                        <a:ext cx="50" cy="136"/>
                      </a:xfrm>
                      <a:custGeom>
                        <a:avLst/>
                        <a:gdLst>
                          <a:gd name="T0" fmla="*/ 20 w 20"/>
                          <a:gd name="T1" fmla="*/ 0 h 51"/>
                          <a:gd name="T2" fmla="*/ 11 w 20"/>
                          <a:gd name="T3" fmla="*/ 27 h 51"/>
                          <a:gd name="T4" fmla="*/ 6 w 20"/>
                          <a:gd name="T5" fmla="*/ 50 h 51"/>
                          <a:gd name="T6" fmla="*/ 0 w 20"/>
                          <a:gd name="T7" fmla="*/ 51 h 51"/>
                          <a:gd name="T8" fmla="*/ 5 w 20"/>
                          <a:gd name="T9" fmla="*/ 28 h 51"/>
                          <a:gd name="T10" fmla="*/ 14 w 20"/>
                          <a:gd name="T11" fmla="*/ 2 h 51"/>
                          <a:gd name="T12" fmla="*/ 20 w 20"/>
                          <a:gd name="T13" fmla="*/ 0 h 51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0"/>
                          <a:gd name="T22" fmla="*/ 0 h 51"/>
                          <a:gd name="T23" fmla="*/ 20 w 20"/>
                          <a:gd name="T24" fmla="*/ 51 h 51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0" h="51">
                            <a:moveTo>
                              <a:pt x="20" y="0"/>
                            </a:moveTo>
                            <a:cubicBezTo>
                              <a:pt x="15" y="1"/>
                              <a:pt x="13" y="16"/>
                              <a:pt x="11" y="27"/>
                            </a:cubicBezTo>
                            <a:cubicBezTo>
                              <a:pt x="10" y="39"/>
                              <a:pt x="10" y="49"/>
                              <a:pt x="6" y="50"/>
                            </a:cubicBezTo>
                            <a:cubicBezTo>
                              <a:pt x="0" y="51"/>
                              <a:pt x="0" y="51"/>
                              <a:pt x="0" y="51"/>
                            </a:cubicBezTo>
                            <a:cubicBezTo>
                              <a:pt x="4" y="50"/>
                              <a:pt x="4" y="40"/>
                              <a:pt x="5" y="28"/>
                            </a:cubicBezTo>
                            <a:cubicBezTo>
                              <a:pt x="7" y="17"/>
                              <a:pt x="8" y="3"/>
                              <a:pt x="14" y="2"/>
                            </a:cubicBez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00" name="Freeform 28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85" y="1115"/>
                        <a:ext cx="52" cy="136"/>
                      </a:xfrm>
                      <a:custGeom>
                        <a:avLst/>
                        <a:gdLst>
                          <a:gd name="T0" fmla="*/ 21 w 21"/>
                          <a:gd name="T1" fmla="*/ 0 h 51"/>
                          <a:gd name="T2" fmla="*/ 12 w 21"/>
                          <a:gd name="T3" fmla="*/ 27 h 51"/>
                          <a:gd name="T4" fmla="*/ 7 w 21"/>
                          <a:gd name="T5" fmla="*/ 50 h 51"/>
                          <a:gd name="T6" fmla="*/ 0 w 21"/>
                          <a:gd name="T7" fmla="*/ 51 h 51"/>
                          <a:gd name="T8" fmla="*/ 6 w 21"/>
                          <a:gd name="T9" fmla="*/ 29 h 51"/>
                          <a:gd name="T10" fmla="*/ 14 w 21"/>
                          <a:gd name="T11" fmla="*/ 2 h 51"/>
                          <a:gd name="T12" fmla="*/ 21 w 21"/>
                          <a:gd name="T13" fmla="*/ 0 h 51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1"/>
                          <a:gd name="T22" fmla="*/ 0 h 51"/>
                          <a:gd name="T23" fmla="*/ 21 w 21"/>
                          <a:gd name="T24" fmla="*/ 51 h 51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1" h="51">
                            <a:moveTo>
                              <a:pt x="21" y="0"/>
                            </a:moveTo>
                            <a:cubicBezTo>
                              <a:pt x="15" y="2"/>
                              <a:pt x="13" y="16"/>
                              <a:pt x="12" y="27"/>
                            </a:cubicBezTo>
                            <a:cubicBezTo>
                              <a:pt x="10" y="39"/>
                              <a:pt x="11" y="49"/>
                              <a:pt x="7" y="50"/>
                            </a:cubicBezTo>
                            <a:cubicBezTo>
                              <a:pt x="0" y="51"/>
                              <a:pt x="0" y="51"/>
                              <a:pt x="0" y="51"/>
                            </a:cubicBezTo>
                            <a:cubicBezTo>
                              <a:pt x="5" y="51"/>
                              <a:pt x="4" y="41"/>
                              <a:pt x="6" y="29"/>
                            </a:cubicBezTo>
                            <a:cubicBezTo>
                              <a:pt x="7" y="17"/>
                              <a:pt x="9" y="3"/>
                              <a:pt x="14" y="2"/>
                            </a:cubicBezTo>
                            <a:lnTo>
                              <a:pt x="21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01" name="Freeform 28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77" y="1104"/>
                        <a:ext cx="23" cy="123"/>
                      </a:xfrm>
                      <a:custGeom>
                        <a:avLst/>
                        <a:gdLst>
                          <a:gd name="T0" fmla="*/ 0 w 9"/>
                          <a:gd name="T1" fmla="*/ 46 h 46"/>
                          <a:gd name="T2" fmla="*/ 4 w 9"/>
                          <a:gd name="T3" fmla="*/ 25 h 46"/>
                          <a:gd name="T4" fmla="*/ 9 w 9"/>
                          <a:gd name="T5" fmla="*/ 0 h 46"/>
                          <a:gd name="T6" fmla="*/ 3 w 9"/>
                          <a:gd name="T7" fmla="*/ 25 h 46"/>
                          <a:gd name="T8" fmla="*/ 0 w 9"/>
                          <a:gd name="T9" fmla="*/ 46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9"/>
                          <a:gd name="T16" fmla="*/ 0 h 46"/>
                          <a:gd name="T17" fmla="*/ 9 w 9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9" h="46">
                            <a:moveTo>
                              <a:pt x="0" y="46"/>
                            </a:moveTo>
                            <a:cubicBezTo>
                              <a:pt x="2" y="43"/>
                              <a:pt x="3" y="35"/>
                              <a:pt x="4" y="25"/>
                            </a:cubicBezTo>
                            <a:cubicBezTo>
                              <a:pt x="5" y="16"/>
                              <a:pt x="6" y="5"/>
                              <a:pt x="9" y="0"/>
                            </a:cubicBezTo>
                            <a:cubicBezTo>
                              <a:pt x="6" y="5"/>
                              <a:pt x="4" y="16"/>
                              <a:pt x="3" y="25"/>
                            </a:cubicBezTo>
                            <a:cubicBezTo>
                              <a:pt x="2" y="35"/>
                              <a:pt x="2" y="43"/>
                              <a:pt x="0" y="46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02" name="Freeform 28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312" y="1099"/>
                        <a:ext cx="23" cy="122"/>
                      </a:xfrm>
                      <a:custGeom>
                        <a:avLst/>
                        <a:gdLst>
                          <a:gd name="T0" fmla="*/ 0 w 9"/>
                          <a:gd name="T1" fmla="*/ 46 h 46"/>
                          <a:gd name="T2" fmla="*/ 3 w 9"/>
                          <a:gd name="T3" fmla="*/ 25 h 46"/>
                          <a:gd name="T4" fmla="*/ 9 w 9"/>
                          <a:gd name="T5" fmla="*/ 0 h 46"/>
                          <a:gd name="T6" fmla="*/ 3 w 9"/>
                          <a:gd name="T7" fmla="*/ 25 h 46"/>
                          <a:gd name="T8" fmla="*/ 0 w 9"/>
                          <a:gd name="T9" fmla="*/ 46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9"/>
                          <a:gd name="T16" fmla="*/ 0 h 46"/>
                          <a:gd name="T17" fmla="*/ 9 w 9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9" h="46">
                            <a:moveTo>
                              <a:pt x="0" y="46"/>
                            </a:moveTo>
                            <a:cubicBezTo>
                              <a:pt x="1" y="42"/>
                              <a:pt x="2" y="34"/>
                              <a:pt x="3" y="25"/>
                            </a:cubicBezTo>
                            <a:cubicBezTo>
                              <a:pt x="5" y="15"/>
                              <a:pt x="5" y="4"/>
                              <a:pt x="9" y="0"/>
                            </a:cubicBezTo>
                            <a:cubicBezTo>
                              <a:pt x="5" y="4"/>
                              <a:pt x="4" y="15"/>
                              <a:pt x="3" y="25"/>
                            </a:cubicBezTo>
                            <a:cubicBezTo>
                              <a:pt x="1" y="34"/>
                              <a:pt x="1" y="42"/>
                              <a:pt x="0" y="46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03" name="Freeform 28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60" y="1131"/>
                        <a:ext cx="22" cy="122"/>
                      </a:xfrm>
                      <a:custGeom>
                        <a:avLst/>
                        <a:gdLst>
                          <a:gd name="T0" fmla="*/ 0 w 9"/>
                          <a:gd name="T1" fmla="*/ 46 h 46"/>
                          <a:gd name="T2" fmla="*/ 4 w 9"/>
                          <a:gd name="T3" fmla="*/ 25 h 46"/>
                          <a:gd name="T4" fmla="*/ 9 w 9"/>
                          <a:gd name="T5" fmla="*/ 0 h 46"/>
                          <a:gd name="T6" fmla="*/ 3 w 9"/>
                          <a:gd name="T7" fmla="*/ 25 h 46"/>
                          <a:gd name="T8" fmla="*/ 0 w 9"/>
                          <a:gd name="T9" fmla="*/ 46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9"/>
                          <a:gd name="T16" fmla="*/ 0 h 46"/>
                          <a:gd name="T17" fmla="*/ 9 w 9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9" h="46">
                            <a:moveTo>
                              <a:pt x="0" y="46"/>
                            </a:moveTo>
                            <a:cubicBezTo>
                              <a:pt x="2" y="43"/>
                              <a:pt x="3" y="34"/>
                              <a:pt x="4" y="25"/>
                            </a:cubicBezTo>
                            <a:cubicBezTo>
                              <a:pt x="5" y="16"/>
                              <a:pt x="6" y="5"/>
                              <a:pt x="9" y="0"/>
                            </a:cubicBezTo>
                            <a:cubicBezTo>
                              <a:pt x="6" y="5"/>
                              <a:pt x="4" y="16"/>
                              <a:pt x="3" y="25"/>
                            </a:cubicBezTo>
                            <a:cubicBezTo>
                              <a:pt x="2" y="35"/>
                              <a:pt x="2" y="43"/>
                              <a:pt x="0" y="46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04" name="Freeform 28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92" y="1125"/>
                        <a:ext cx="25" cy="120"/>
                      </a:xfrm>
                      <a:custGeom>
                        <a:avLst/>
                        <a:gdLst>
                          <a:gd name="T0" fmla="*/ 0 w 10"/>
                          <a:gd name="T1" fmla="*/ 45 h 45"/>
                          <a:gd name="T2" fmla="*/ 4 w 10"/>
                          <a:gd name="T3" fmla="*/ 24 h 45"/>
                          <a:gd name="T4" fmla="*/ 10 w 10"/>
                          <a:gd name="T5" fmla="*/ 0 h 45"/>
                          <a:gd name="T6" fmla="*/ 3 w 10"/>
                          <a:gd name="T7" fmla="*/ 25 h 45"/>
                          <a:gd name="T8" fmla="*/ 0 w 10"/>
                          <a:gd name="T9" fmla="*/ 45 h 4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0"/>
                          <a:gd name="T16" fmla="*/ 0 h 45"/>
                          <a:gd name="T17" fmla="*/ 10 w 10"/>
                          <a:gd name="T18" fmla="*/ 45 h 4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0" h="45">
                            <a:moveTo>
                              <a:pt x="0" y="45"/>
                            </a:moveTo>
                            <a:cubicBezTo>
                              <a:pt x="2" y="42"/>
                              <a:pt x="3" y="34"/>
                              <a:pt x="4" y="24"/>
                            </a:cubicBezTo>
                            <a:cubicBezTo>
                              <a:pt x="5" y="15"/>
                              <a:pt x="6" y="4"/>
                              <a:pt x="10" y="0"/>
                            </a:cubicBezTo>
                            <a:cubicBezTo>
                              <a:pt x="6" y="4"/>
                              <a:pt x="5" y="15"/>
                              <a:pt x="3" y="25"/>
                            </a:cubicBezTo>
                            <a:cubicBezTo>
                              <a:pt x="2" y="34"/>
                              <a:pt x="2" y="42"/>
                              <a:pt x="0" y="45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05" name="Freeform 288"/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2152" y="1123"/>
                        <a:ext cx="50" cy="136"/>
                      </a:xfrm>
                      <a:custGeom>
                        <a:avLst/>
                        <a:gdLst>
                          <a:gd name="T0" fmla="*/ 0 w 20"/>
                          <a:gd name="T1" fmla="*/ 51 h 51"/>
                          <a:gd name="T2" fmla="*/ 6 w 20"/>
                          <a:gd name="T3" fmla="*/ 50 h 51"/>
                          <a:gd name="T4" fmla="*/ 11 w 20"/>
                          <a:gd name="T5" fmla="*/ 36 h 51"/>
                          <a:gd name="T6" fmla="*/ 11 w 20"/>
                          <a:gd name="T7" fmla="*/ 27 h 51"/>
                          <a:gd name="T8" fmla="*/ 11 w 20"/>
                          <a:gd name="T9" fmla="*/ 27 h 51"/>
                          <a:gd name="T10" fmla="*/ 20 w 20"/>
                          <a:gd name="T11" fmla="*/ 0 h 51"/>
                          <a:gd name="T12" fmla="*/ 20 w 20"/>
                          <a:gd name="T13" fmla="*/ 0 h 51"/>
                          <a:gd name="T14" fmla="*/ 14 w 20"/>
                          <a:gd name="T15" fmla="*/ 1 h 51"/>
                          <a:gd name="T16" fmla="*/ 5 w 20"/>
                          <a:gd name="T17" fmla="*/ 28 h 51"/>
                          <a:gd name="T18" fmla="*/ 5 w 20"/>
                          <a:gd name="T19" fmla="*/ 28 h 51"/>
                          <a:gd name="T20" fmla="*/ 4 w 20"/>
                          <a:gd name="T21" fmla="*/ 37 h 51"/>
                          <a:gd name="T22" fmla="*/ 0 w 20"/>
                          <a:gd name="T23" fmla="*/ 51 h 51"/>
                          <a:gd name="T24" fmla="*/ 19 w 20"/>
                          <a:gd name="T25" fmla="*/ 1 h 51"/>
                          <a:gd name="T26" fmla="*/ 11 w 20"/>
                          <a:gd name="T27" fmla="*/ 27 h 51"/>
                          <a:gd name="T28" fmla="*/ 11 w 20"/>
                          <a:gd name="T29" fmla="*/ 27 h 51"/>
                          <a:gd name="T30" fmla="*/ 10 w 20"/>
                          <a:gd name="T31" fmla="*/ 36 h 51"/>
                          <a:gd name="T32" fmla="*/ 6 w 20"/>
                          <a:gd name="T33" fmla="*/ 50 h 51"/>
                          <a:gd name="T34" fmla="*/ 1 w 20"/>
                          <a:gd name="T35" fmla="*/ 51 h 51"/>
                          <a:gd name="T36" fmla="*/ 1 w 20"/>
                          <a:gd name="T37" fmla="*/ 51 h 51"/>
                          <a:gd name="T38" fmla="*/ 4 w 20"/>
                          <a:gd name="T39" fmla="*/ 38 h 51"/>
                          <a:gd name="T40" fmla="*/ 5 w 20"/>
                          <a:gd name="T41" fmla="*/ 29 h 51"/>
                          <a:gd name="T42" fmla="*/ 5 w 20"/>
                          <a:gd name="T43" fmla="*/ 28 h 51"/>
                          <a:gd name="T44" fmla="*/ 14 w 20"/>
                          <a:gd name="T45" fmla="*/ 2 h 51"/>
                          <a:gd name="T46" fmla="*/ 19 w 20"/>
                          <a:gd name="T47" fmla="*/ 1 h 51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w 20"/>
                          <a:gd name="T73" fmla="*/ 0 h 51"/>
                          <a:gd name="T74" fmla="*/ 20 w 20"/>
                          <a:gd name="T75" fmla="*/ 51 h 51"/>
                        </a:gdLst>
                        <a:ahLst/>
                        <a:cxnLst>
                          <a:cxn ang="T48">
                            <a:pos x="T0" y="T1"/>
                          </a:cxn>
                          <a:cxn ang="T49">
                            <a:pos x="T2" y="T3"/>
                          </a:cxn>
                          <a:cxn ang="T50">
                            <a:pos x="T4" y="T5"/>
                          </a:cxn>
                          <a:cxn ang="T51">
                            <a:pos x="T6" y="T7"/>
                          </a:cxn>
                          <a:cxn ang="T52">
                            <a:pos x="T8" y="T9"/>
                          </a:cxn>
                          <a:cxn ang="T53">
                            <a:pos x="T10" y="T11"/>
                          </a:cxn>
                          <a:cxn ang="T54">
                            <a:pos x="T12" y="T13"/>
                          </a:cxn>
                          <a:cxn ang="T55">
                            <a:pos x="T14" y="T15"/>
                          </a:cxn>
                          <a:cxn ang="T56">
                            <a:pos x="T16" y="T17"/>
                          </a:cxn>
                          <a:cxn ang="T57">
                            <a:pos x="T18" y="T19"/>
                          </a:cxn>
                          <a:cxn ang="T58">
                            <a:pos x="T20" y="T21"/>
                          </a:cxn>
                          <a:cxn ang="T59">
                            <a:pos x="T22" y="T23"/>
                          </a:cxn>
                          <a:cxn ang="T60">
                            <a:pos x="T24" y="T25"/>
                          </a:cxn>
                          <a:cxn ang="T61">
                            <a:pos x="T26" y="T27"/>
                          </a:cxn>
                          <a:cxn ang="T62">
                            <a:pos x="T28" y="T29"/>
                          </a:cxn>
                          <a:cxn ang="T63">
                            <a:pos x="T30" y="T31"/>
                          </a:cxn>
                          <a:cxn ang="T64">
                            <a:pos x="T32" y="T33"/>
                          </a:cxn>
                          <a:cxn ang="T65">
                            <a:pos x="T34" y="T35"/>
                          </a:cxn>
                          <a:cxn ang="T66">
                            <a:pos x="T36" y="T37"/>
                          </a:cxn>
                          <a:cxn ang="T67">
                            <a:pos x="T38" y="T39"/>
                          </a:cxn>
                          <a:cxn ang="T68">
                            <a:pos x="T40" y="T41"/>
                          </a:cxn>
                          <a:cxn ang="T69">
                            <a:pos x="T42" y="T43"/>
                          </a:cxn>
                          <a:cxn ang="T70">
                            <a:pos x="T44" y="T45"/>
                          </a:cxn>
                          <a:cxn ang="T71">
                            <a:pos x="T46" y="T47"/>
                          </a:cxn>
                        </a:cxnLst>
                        <a:rect l="T72" t="T73" r="T74" b="T75"/>
                        <a:pathLst>
                          <a:path w="20" h="51">
                            <a:moveTo>
                              <a:pt x="0" y="51"/>
                            </a:moveTo>
                            <a:cubicBezTo>
                              <a:pt x="6" y="50"/>
                              <a:pt x="6" y="50"/>
                              <a:pt x="6" y="50"/>
                            </a:cubicBezTo>
                            <a:cubicBezTo>
                              <a:pt x="9" y="49"/>
                              <a:pt x="10" y="44"/>
                              <a:pt x="11" y="36"/>
                            </a:cubicBezTo>
                            <a:cubicBezTo>
                              <a:pt x="11" y="33"/>
                              <a:pt x="11" y="30"/>
                              <a:pt x="11" y="27"/>
                            </a:cubicBezTo>
                            <a:cubicBezTo>
                              <a:pt x="11" y="27"/>
                              <a:pt x="11" y="27"/>
                              <a:pt x="11" y="27"/>
                            </a:cubicBezTo>
                            <a:cubicBezTo>
                              <a:pt x="13" y="16"/>
                              <a:pt x="15" y="2"/>
                              <a:pt x="20" y="0"/>
                            </a:cubicBezTo>
                            <a:cubicBezTo>
                              <a:pt x="20" y="0"/>
                              <a:pt x="20" y="0"/>
                              <a:pt x="20" y="0"/>
                            </a:cubicBezTo>
                            <a:cubicBezTo>
                              <a:pt x="14" y="1"/>
                              <a:pt x="14" y="1"/>
                              <a:pt x="14" y="1"/>
                            </a:cubicBezTo>
                            <a:cubicBezTo>
                              <a:pt x="8" y="3"/>
                              <a:pt x="6" y="17"/>
                              <a:pt x="5" y="28"/>
                            </a:cubicBezTo>
                            <a:cubicBezTo>
                              <a:pt x="5" y="28"/>
                              <a:pt x="5" y="28"/>
                              <a:pt x="5" y="28"/>
                            </a:cubicBezTo>
                            <a:cubicBezTo>
                              <a:pt x="4" y="32"/>
                              <a:pt x="4" y="35"/>
                              <a:pt x="4" y="37"/>
                            </a:cubicBezTo>
                            <a:cubicBezTo>
                              <a:pt x="3" y="45"/>
                              <a:pt x="3" y="51"/>
                              <a:pt x="0" y="51"/>
                            </a:cubicBezTo>
                            <a:close/>
                            <a:moveTo>
                              <a:pt x="19" y="1"/>
                            </a:moveTo>
                            <a:cubicBezTo>
                              <a:pt x="14" y="4"/>
                              <a:pt x="12" y="17"/>
                              <a:pt x="11" y="27"/>
                            </a:cubicBezTo>
                            <a:cubicBezTo>
                              <a:pt x="11" y="27"/>
                              <a:pt x="11" y="27"/>
                              <a:pt x="11" y="27"/>
                            </a:cubicBezTo>
                            <a:cubicBezTo>
                              <a:pt x="11" y="30"/>
                              <a:pt x="10" y="33"/>
                              <a:pt x="10" y="36"/>
                            </a:cubicBezTo>
                            <a:cubicBezTo>
                              <a:pt x="9" y="44"/>
                              <a:pt x="9" y="49"/>
                              <a:pt x="6" y="50"/>
                            </a:cubicBezTo>
                            <a:cubicBezTo>
                              <a:pt x="6" y="50"/>
                              <a:pt x="2" y="51"/>
                              <a:pt x="1" y="51"/>
                            </a:cubicBezTo>
                            <a:cubicBezTo>
                              <a:pt x="1" y="51"/>
                              <a:pt x="1" y="51"/>
                              <a:pt x="1" y="51"/>
                            </a:cubicBezTo>
                            <a:cubicBezTo>
                              <a:pt x="3" y="49"/>
                              <a:pt x="4" y="44"/>
                              <a:pt x="4" y="38"/>
                            </a:cubicBezTo>
                            <a:cubicBezTo>
                              <a:pt x="5" y="35"/>
                              <a:pt x="5" y="32"/>
                              <a:pt x="5" y="29"/>
                            </a:cubicBezTo>
                            <a:cubicBezTo>
                              <a:pt x="5" y="28"/>
                              <a:pt x="5" y="28"/>
                              <a:pt x="5" y="28"/>
                            </a:cubicBezTo>
                            <a:cubicBezTo>
                              <a:pt x="7" y="17"/>
                              <a:pt x="9" y="3"/>
                              <a:pt x="14" y="2"/>
                            </a:cubicBezTo>
                            <a:cubicBezTo>
                              <a:pt x="14" y="2"/>
                              <a:pt x="17" y="1"/>
                              <a:pt x="19" y="1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06" name="Freeform 28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45" y="1192"/>
                        <a:ext cx="25" cy="37"/>
                      </a:xfrm>
                      <a:custGeom>
                        <a:avLst/>
                        <a:gdLst>
                          <a:gd name="T0" fmla="*/ 0 w 10"/>
                          <a:gd name="T1" fmla="*/ 0 h 14"/>
                          <a:gd name="T2" fmla="*/ 10 w 10"/>
                          <a:gd name="T3" fmla="*/ 14 h 14"/>
                          <a:gd name="T4" fmla="*/ 5 w 10"/>
                          <a:gd name="T5" fmla="*/ 8 h 14"/>
                          <a:gd name="T6" fmla="*/ 0 w 10"/>
                          <a:gd name="T7" fmla="*/ 0 h 14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10"/>
                          <a:gd name="T13" fmla="*/ 0 h 14"/>
                          <a:gd name="T14" fmla="*/ 10 w 10"/>
                          <a:gd name="T15" fmla="*/ 14 h 14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10" h="14">
                            <a:moveTo>
                              <a:pt x="0" y="0"/>
                            </a:moveTo>
                            <a:cubicBezTo>
                              <a:pt x="1" y="2"/>
                              <a:pt x="7" y="12"/>
                              <a:pt x="10" y="14"/>
                            </a:cubicBezTo>
                            <a:cubicBezTo>
                              <a:pt x="9" y="12"/>
                              <a:pt x="6" y="9"/>
                              <a:pt x="5" y="8"/>
                            </a:cubicBezTo>
                            <a:cubicBezTo>
                              <a:pt x="5" y="7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07" name="Freeform 29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382" y="1075"/>
                        <a:ext cx="40" cy="138"/>
                      </a:xfrm>
                      <a:custGeom>
                        <a:avLst/>
                        <a:gdLst>
                          <a:gd name="T0" fmla="*/ 16 w 16"/>
                          <a:gd name="T1" fmla="*/ 0 h 52"/>
                          <a:gd name="T2" fmla="*/ 9 w 16"/>
                          <a:gd name="T3" fmla="*/ 28 h 52"/>
                          <a:gd name="T4" fmla="*/ 6 w 16"/>
                          <a:gd name="T5" fmla="*/ 51 h 52"/>
                          <a:gd name="T6" fmla="*/ 0 w 16"/>
                          <a:gd name="T7" fmla="*/ 52 h 52"/>
                          <a:gd name="T8" fmla="*/ 3 w 16"/>
                          <a:gd name="T9" fmla="*/ 29 h 52"/>
                          <a:gd name="T10" fmla="*/ 10 w 16"/>
                          <a:gd name="T11" fmla="*/ 2 h 52"/>
                          <a:gd name="T12" fmla="*/ 16 w 16"/>
                          <a:gd name="T13" fmla="*/ 0 h 52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6"/>
                          <a:gd name="T22" fmla="*/ 0 h 52"/>
                          <a:gd name="T23" fmla="*/ 16 w 16"/>
                          <a:gd name="T24" fmla="*/ 52 h 52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6" h="52">
                            <a:moveTo>
                              <a:pt x="16" y="0"/>
                            </a:moveTo>
                            <a:cubicBezTo>
                              <a:pt x="10" y="2"/>
                              <a:pt x="9" y="16"/>
                              <a:pt x="9" y="28"/>
                            </a:cubicBezTo>
                            <a:cubicBezTo>
                              <a:pt x="8" y="40"/>
                              <a:pt x="10" y="49"/>
                              <a:pt x="6" y="51"/>
                            </a:cubicBezTo>
                            <a:cubicBezTo>
                              <a:pt x="0" y="52"/>
                              <a:pt x="0" y="52"/>
                              <a:pt x="0" y="52"/>
                            </a:cubicBezTo>
                            <a:cubicBezTo>
                              <a:pt x="4" y="51"/>
                              <a:pt x="2" y="41"/>
                              <a:pt x="3" y="29"/>
                            </a:cubicBezTo>
                            <a:cubicBezTo>
                              <a:pt x="3" y="18"/>
                              <a:pt x="4" y="3"/>
                              <a:pt x="10" y="2"/>
                            </a:cubicBezTo>
                            <a:lnTo>
                              <a:pt x="16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08" name="Freeform 29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17" y="1064"/>
                        <a:ext cx="38" cy="141"/>
                      </a:xfrm>
                      <a:custGeom>
                        <a:avLst/>
                        <a:gdLst>
                          <a:gd name="T0" fmla="*/ 15 w 15"/>
                          <a:gd name="T1" fmla="*/ 0 h 53"/>
                          <a:gd name="T2" fmla="*/ 8 w 15"/>
                          <a:gd name="T3" fmla="*/ 28 h 53"/>
                          <a:gd name="T4" fmla="*/ 6 w 15"/>
                          <a:gd name="T5" fmla="*/ 51 h 53"/>
                          <a:gd name="T6" fmla="*/ 0 w 15"/>
                          <a:gd name="T7" fmla="*/ 53 h 53"/>
                          <a:gd name="T8" fmla="*/ 2 w 15"/>
                          <a:gd name="T9" fmla="*/ 29 h 53"/>
                          <a:gd name="T10" fmla="*/ 9 w 15"/>
                          <a:gd name="T11" fmla="*/ 2 h 53"/>
                          <a:gd name="T12" fmla="*/ 15 w 15"/>
                          <a:gd name="T13" fmla="*/ 0 h 53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5"/>
                          <a:gd name="T22" fmla="*/ 0 h 53"/>
                          <a:gd name="T23" fmla="*/ 15 w 15"/>
                          <a:gd name="T24" fmla="*/ 53 h 53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5" h="53">
                            <a:moveTo>
                              <a:pt x="15" y="0"/>
                            </a:moveTo>
                            <a:cubicBezTo>
                              <a:pt x="9" y="2"/>
                              <a:pt x="9" y="16"/>
                              <a:pt x="8" y="28"/>
                            </a:cubicBezTo>
                            <a:cubicBezTo>
                              <a:pt x="8" y="40"/>
                              <a:pt x="10" y="50"/>
                              <a:pt x="6" y="51"/>
                            </a:cubicBezTo>
                            <a:cubicBezTo>
                              <a:pt x="0" y="53"/>
                              <a:pt x="0" y="53"/>
                              <a:pt x="0" y="53"/>
                            </a:cubicBezTo>
                            <a:cubicBezTo>
                              <a:pt x="4" y="52"/>
                              <a:pt x="2" y="41"/>
                              <a:pt x="2" y="29"/>
                            </a:cubicBezTo>
                            <a:cubicBezTo>
                              <a:pt x="3" y="18"/>
                              <a:pt x="3" y="3"/>
                              <a:pt x="9" y="2"/>
                            </a:cubicBezTo>
                            <a:lnTo>
                              <a:pt x="15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09" name="Freeform 29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390" y="1083"/>
                        <a:ext cx="15" cy="125"/>
                      </a:xfrm>
                      <a:custGeom>
                        <a:avLst/>
                        <a:gdLst>
                          <a:gd name="T0" fmla="*/ 0 w 6"/>
                          <a:gd name="T1" fmla="*/ 47 h 47"/>
                          <a:gd name="T2" fmla="*/ 3 w 6"/>
                          <a:gd name="T3" fmla="*/ 26 h 47"/>
                          <a:gd name="T4" fmla="*/ 6 w 6"/>
                          <a:gd name="T5" fmla="*/ 0 h 47"/>
                          <a:gd name="T6" fmla="*/ 2 w 6"/>
                          <a:gd name="T7" fmla="*/ 26 h 47"/>
                          <a:gd name="T8" fmla="*/ 0 w 6"/>
                          <a:gd name="T9" fmla="*/ 47 h 4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6"/>
                          <a:gd name="T16" fmla="*/ 0 h 47"/>
                          <a:gd name="T17" fmla="*/ 6 w 6"/>
                          <a:gd name="T18" fmla="*/ 47 h 47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6" h="47">
                            <a:moveTo>
                              <a:pt x="0" y="47"/>
                            </a:moveTo>
                            <a:cubicBezTo>
                              <a:pt x="2" y="43"/>
                              <a:pt x="2" y="35"/>
                              <a:pt x="3" y="26"/>
                            </a:cubicBezTo>
                            <a:cubicBezTo>
                              <a:pt x="3" y="16"/>
                              <a:pt x="3" y="5"/>
                              <a:pt x="6" y="0"/>
                            </a:cubicBezTo>
                            <a:cubicBezTo>
                              <a:pt x="3" y="5"/>
                              <a:pt x="3" y="16"/>
                              <a:pt x="2" y="26"/>
                            </a:cubicBezTo>
                            <a:cubicBezTo>
                              <a:pt x="1" y="35"/>
                              <a:pt x="2" y="43"/>
                              <a:pt x="0" y="47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10" name="Freeform 29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22" y="1075"/>
                        <a:ext cx="13" cy="122"/>
                      </a:xfrm>
                      <a:custGeom>
                        <a:avLst/>
                        <a:gdLst>
                          <a:gd name="T0" fmla="*/ 0 w 5"/>
                          <a:gd name="T1" fmla="*/ 46 h 46"/>
                          <a:gd name="T2" fmla="*/ 2 w 5"/>
                          <a:gd name="T3" fmla="*/ 25 h 46"/>
                          <a:gd name="T4" fmla="*/ 5 w 5"/>
                          <a:gd name="T5" fmla="*/ 0 h 46"/>
                          <a:gd name="T6" fmla="*/ 1 w 5"/>
                          <a:gd name="T7" fmla="*/ 25 h 46"/>
                          <a:gd name="T8" fmla="*/ 0 w 5"/>
                          <a:gd name="T9" fmla="*/ 46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5"/>
                          <a:gd name="T16" fmla="*/ 0 h 46"/>
                          <a:gd name="T17" fmla="*/ 5 w 5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5" h="46">
                            <a:moveTo>
                              <a:pt x="0" y="46"/>
                            </a:moveTo>
                            <a:cubicBezTo>
                              <a:pt x="1" y="43"/>
                              <a:pt x="1" y="34"/>
                              <a:pt x="2" y="25"/>
                            </a:cubicBezTo>
                            <a:cubicBezTo>
                              <a:pt x="2" y="16"/>
                              <a:pt x="2" y="5"/>
                              <a:pt x="5" y="0"/>
                            </a:cubicBezTo>
                            <a:cubicBezTo>
                              <a:pt x="2" y="5"/>
                              <a:pt x="1" y="16"/>
                              <a:pt x="1" y="25"/>
                            </a:cubicBezTo>
                            <a:cubicBezTo>
                              <a:pt x="0" y="35"/>
                              <a:pt x="1" y="43"/>
                              <a:pt x="0" y="46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11" name="Freeform 29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357" y="1171"/>
                        <a:ext cx="23" cy="37"/>
                      </a:xfrm>
                      <a:custGeom>
                        <a:avLst/>
                        <a:gdLst>
                          <a:gd name="T0" fmla="*/ 0 w 9"/>
                          <a:gd name="T1" fmla="*/ 0 h 14"/>
                          <a:gd name="T2" fmla="*/ 9 w 9"/>
                          <a:gd name="T3" fmla="*/ 14 h 14"/>
                          <a:gd name="T4" fmla="*/ 5 w 9"/>
                          <a:gd name="T5" fmla="*/ 8 h 14"/>
                          <a:gd name="T6" fmla="*/ 0 w 9"/>
                          <a:gd name="T7" fmla="*/ 0 h 14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9"/>
                          <a:gd name="T13" fmla="*/ 0 h 14"/>
                          <a:gd name="T14" fmla="*/ 9 w 9"/>
                          <a:gd name="T15" fmla="*/ 14 h 14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9" h="14">
                            <a:moveTo>
                              <a:pt x="0" y="0"/>
                            </a:moveTo>
                            <a:cubicBezTo>
                              <a:pt x="1" y="1"/>
                              <a:pt x="7" y="12"/>
                              <a:pt x="9" y="14"/>
                            </a:cubicBezTo>
                            <a:cubicBezTo>
                              <a:pt x="8" y="12"/>
                              <a:pt x="6" y="9"/>
                              <a:pt x="5" y="8"/>
                            </a:cubicBezTo>
                            <a:cubicBezTo>
                              <a:pt x="5" y="7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12" name="Freeform 29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92" y="1045"/>
                        <a:ext cx="48" cy="134"/>
                      </a:xfrm>
                      <a:custGeom>
                        <a:avLst/>
                        <a:gdLst>
                          <a:gd name="T0" fmla="*/ 19 w 19"/>
                          <a:gd name="T1" fmla="*/ 0 h 50"/>
                          <a:gd name="T2" fmla="*/ 11 w 19"/>
                          <a:gd name="T3" fmla="*/ 26 h 50"/>
                          <a:gd name="T4" fmla="*/ 6 w 19"/>
                          <a:gd name="T5" fmla="*/ 49 h 50"/>
                          <a:gd name="T6" fmla="*/ 0 w 19"/>
                          <a:gd name="T7" fmla="*/ 50 h 50"/>
                          <a:gd name="T8" fmla="*/ 5 w 19"/>
                          <a:gd name="T9" fmla="*/ 27 h 50"/>
                          <a:gd name="T10" fmla="*/ 14 w 19"/>
                          <a:gd name="T11" fmla="*/ 1 h 50"/>
                          <a:gd name="T12" fmla="*/ 19 w 19"/>
                          <a:gd name="T13" fmla="*/ 0 h 50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9"/>
                          <a:gd name="T22" fmla="*/ 0 h 50"/>
                          <a:gd name="T23" fmla="*/ 19 w 19"/>
                          <a:gd name="T24" fmla="*/ 50 h 50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9" h="50">
                            <a:moveTo>
                              <a:pt x="19" y="0"/>
                            </a:moveTo>
                            <a:cubicBezTo>
                              <a:pt x="14" y="1"/>
                              <a:pt x="13" y="15"/>
                              <a:pt x="11" y="26"/>
                            </a:cubicBezTo>
                            <a:cubicBezTo>
                              <a:pt x="9" y="38"/>
                              <a:pt x="10" y="48"/>
                              <a:pt x="6" y="49"/>
                            </a:cubicBezTo>
                            <a:cubicBezTo>
                              <a:pt x="0" y="50"/>
                              <a:pt x="0" y="50"/>
                              <a:pt x="0" y="50"/>
                            </a:cubicBezTo>
                            <a:cubicBezTo>
                              <a:pt x="4" y="49"/>
                              <a:pt x="3" y="39"/>
                              <a:pt x="5" y="27"/>
                            </a:cubicBezTo>
                            <a:cubicBezTo>
                              <a:pt x="6" y="16"/>
                              <a:pt x="8" y="2"/>
                              <a:pt x="14" y="1"/>
                            </a:cubicBezTo>
                            <a:lnTo>
                              <a:pt x="19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13" name="Freeform 29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25" y="1040"/>
                        <a:ext cx="50" cy="131"/>
                      </a:xfrm>
                      <a:custGeom>
                        <a:avLst/>
                        <a:gdLst>
                          <a:gd name="T0" fmla="*/ 20 w 20"/>
                          <a:gd name="T1" fmla="*/ 0 h 49"/>
                          <a:gd name="T2" fmla="*/ 11 w 20"/>
                          <a:gd name="T3" fmla="*/ 25 h 49"/>
                          <a:gd name="T4" fmla="*/ 6 w 20"/>
                          <a:gd name="T5" fmla="*/ 48 h 49"/>
                          <a:gd name="T6" fmla="*/ 0 w 20"/>
                          <a:gd name="T7" fmla="*/ 49 h 49"/>
                          <a:gd name="T8" fmla="*/ 5 w 20"/>
                          <a:gd name="T9" fmla="*/ 27 h 49"/>
                          <a:gd name="T10" fmla="*/ 14 w 20"/>
                          <a:gd name="T11" fmla="*/ 0 h 49"/>
                          <a:gd name="T12" fmla="*/ 20 w 20"/>
                          <a:gd name="T13" fmla="*/ 0 h 49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0"/>
                          <a:gd name="T22" fmla="*/ 0 h 49"/>
                          <a:gd name="T23" fmla="*/ 20 w 20"/>
                          <a:gd name="T24" fmla="*/ 49 h 49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0" h="49">
                            <a:moveTo>
                              <a:pt x="20" y="0"/>
                            </a:moveTo>
                            <a:cubicBezTo>
                              <a:pt x="15" y="1"/>
                              <a:pt x="13" y="14"/>
                              <a:pt x="11" y="25"/>
                            </a:cubicBezTo>
                            <a:cubicBezTo>
                              <a:pt x="10" y="37"/>
                              <a:pt x="11" y="47"/>
                              <a:pt x="6" y="48"/>
                            </a:cubicBezTo>
                            <a:cubicBezTo>
                              <a:pt x="0" y="49"/>
                              <a:pt x="0" y="49"/>
                              <a:pt x="0" y="49"/>
                            </a:cubicBezTo>
                            <a:cubicBezTo>
                              <a:pt x="4" y="49"/>
                              <a:pt x="4" y="39"/>
                              <a:pt x="5" y="27"/>
                            </a:cubicBezTo>
                            <a:cubicBezTo>
                              <a:pt x="7" y="15"/>
                              <a:pt x="9" y="1"/>
                              <a:pt x="14" y="0"/>
                            </a:cubicBez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14" name="Freeform 29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00" y="1051"/>
                        <a:ext cx="22" cy="122"/>
                      </a:xfrm>
                      <a:custGeom>
                        <a:avLst/>
                        <a:gdLst>
                          <a:gd name="T0" fmla="*/ 0 w 9"/>
                          <a:gd name="T1" fmla="*/ 46 h 46"/>
                          <a:gd name="T2" fmla="*/ 4 w 9"/>
                          <a:gd name="T3" fmla="*/ 25 h 46"/>
                          <a:gd name="T4" fmla="*/ 9 w 9"/>
                          <a:gd name="T5" fmla="*/ 0 h 46"/>
                          <a:gd name="T6" fmla="*/ 3 w 9"/>
                          <a:gd name="T7" fmla="*/ 25 h 46"/>
                          <a:gd name="T8" fmla="*/ 0 w 9"/>
                          <a:gd name="T9" fmla="*/ 46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9"/>
                          <a:gd name="T16" fmla="*/ 0 h 46"/>
                          <a:gd name="T17" fmla="*/ 9 w 9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9" h="46">
                            <a:moveTo>
                              <a:pt x="0" y="46"/>
                            </a:moveTo>
                            <a:cubicBezTo>
                              <a:pt x="2" y="43"/>
                              <a:pt x="2" y="34"/>
                              <a:pt x="4" y="25"/>
                            </a:cubicBezTo>
                            <a:cubicBezTo>
                              <a:pt x="5" y="16"/>
                              <a:pt x="6" y="5"/>
                              <a:pt x="9" y="0"/>
                            </a:cubicBezTo>
                            <a:cubicBezTo>
                              <a:pt x="6" y="5"/>
                              <a:pt x="4" y="16"/>
                              <a:pt x="3" y="25"/>
                            </a:cubicBezTo>
                            <a:cubicBezTo>
                              <a:pt x="2" y="35"/>
                              <a:pt x="2" y="43"/>
                              <a:pt x="0" y="46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15" name="Freeform 29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045"/>
                        <a:ext cx="23" cy="120"/>
                      </a:xfrm>
                      <a:custGeom>
                        <a:avLst/>
                        <a:gdLst>
                          <a:gd name="T0" fmla="*/ 0 w 9"/>
                          <a:gd name="T1" fmla="*/ 45 h 45"/>
                          <a:gd name="T2" fmla="*/ 4 w 9"/>
                          <a:gd name="T3" fmla="*/ 24 h 45"/>
                          <a:gd name="T4" fmla="*/ 9 w 9"/>
                          <a:gd name="T5" fmla="*/ 0 h 45"/>
                          <a:gd name="T6" fmla="*/ 3 w 9"/>
                          <a:gd name="T7" fmla="*/ 25 h 45"/>
                          <a:gd name="T8" fmla="*/ 0 w 9"/>
                          <a:gd name="T9" fmla="*/ 45 h 4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9"/>
                          <a:gd name="T16" fmla="*/ 0 h 45"/>
                          <a:gd name="T17" fmla="*/ 9 w 9"/>
                          <a:gd name="T18" fmla="*/ 45 h 4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9" h="45">
                            <a:moveTo>
                              <a:pt x="0" y="45"/>
                            </a:moveTo>
                            <a:cubicBezTo>
                              <a:pt x="2" y="42"/>
                              <a:pt x="3" y="34"/>
                              <a:pt x="4" y="24"/>
                            </a:cubicBezTo>
                            <a:cubicBezTo>
                              <a:pt x="5" y="15"/>
                              <a:pt x="6" y="4"/>
                              <a:pt x="9" y="0"/>
                            </a:cubicBezTo>
                            <a:cubicBezTo>
                              <a:pt x="6" y="4"/>
                              <a:pt x="4" y="15"/>
                              <a:pt x="3" y="25"/>
                            </a:cubicBezTo>
                            <a:cubicBezTo>
                              <a:pt x="2" y="34"/>
                              <a:pt x="2" y="42"/>
                              <a:pt x="0" y="45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16" name="Freeform 29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05" y="1024"/>
                        <a:ext cx="55" cy="133"/>
                      </a:xfrm>
                      <a:custGeom>
                        <a:avLst/>
                        <a:gdLst>
                          <a:gd name="T0" fmla="*/ 22 w 22"/>
                          <a:gd name="T1" fmla="*/ 0 h 50"/>
                          <a:gd name="T2" fmla="*/ 12 w 22"/>
                          <a:gd name="T3" fmla="*/ 27 h 50"/>
                          <a:gd name="T4" fmla="*/ 6 w 22"/>
                          <a:gd name="T5" fmla="*/ 49 h 50"/>
                          <a:gd name="T6" fmla="*/ 0 w 22"/>
                          <a:gd name="T7" fmla="*/ 50 h 50"/>
                          <a:gd name="T8" fmla="*/ 5 w 22"/>
                          <a:gd name="T9" fmla="*/ 28 h 50"/>
                          <a:gd name="T10" fmla="*/ 15 w 22"/>
                          <a:gd name="T11" fmla="*/ 1 h 50"/>
                          <a:gd name="T12" fmla="*/ 22 w 22"/>
                          <a:gd name="T13" fmla="*/ 0 h 50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2"/>
                          <a:gd name="T22" fmla="*/ 0 h 50"/>
                          <a:gd name="T23" fmla="*/ 22 w 22"/>
                          <a:gd name="T24" fmla="*/ 50 h 50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2" h="50">
                            <a:moveTo>
                              <a:pt x="22" y="0"/>
                            </a:moveTo>
                            <a:cubicBezTo>
                              <a:pt x="16" y="1"/>
                              <a:pt x="14" y="15"/>
                              <a:pt x="12" y="27"/>
                            </a:cubicBezTo>
                            <a:cubicBezTo>
                              <a:pt x="10" y="39"/>
                              <a:pt x="10" y="49"/>
                              <a:pt x="6" y="49"/>
                            </a:cubicBezTo>
                            <a:cubicBezTo>
                              <a:pt x="0" y="50"/>
                              <a:pt x="0" y="50"/>
                              <a:pt x="0" y="50"/>
                            </a:cubicBezTo>
                            <a:cubicBezTo>
                              <a:pt x="4" y="50"/>
                              <a:pt x="3" y="40"/>
                              <a:pt x="5" y="28"/>
                            </a:cubicBezTo>
                            <a:cubicBezTo>
                              <a:pt x="7" y="16"/>
                              <a:pt x="10" y="2"/>
                              <a:pt x="15" y="1"/>
                            </a:cubicBezTo>
                            <a:lnTo>
                              <a:pt x="22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17" name="Freeform 30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37" y="1024"/>
                        <a:ext cx="55" cy="128"/>
                      </a:xfrm>
                      <a:custGeom>
                        <a:avLst/>
                        <a:gdLst>
                          <a:gd name="T0" fmla="*/ 22 w 22"/>
                          <a:gd name="T1" fmla="*/ 0 h 48"/>
                          <a:gd name="T2" fmla="*/ 12 w 22"/>
                          <a:gd name="T3" fmla="*/ 24 h 48"/>
                          <a:gd name="T4" fmla="*/ 6 w 22"/>
                          <a:gd name="T5" fmla="*/ 47 h 48"/>
                          <a:gd name="T6" fmla="*/ 0 w 22"/>
                          <a:gd name="T7" fmla="*/ 48 h 48"/>
                          <a:gd name="T8" fmla="*/ 6 w 22"/>
                          <a:gd name="T9" fmla="*/ 26 h 48"/>
                          <a:gd name="T10" fmla="*/ 15 w 22"/>
                          <a:gd name="T11" fmla="*/ 0 h 48"/>
                          <a:gd name="T12" fmla="*/ 22 w 22"/>
                          <a:gd name="T13" fmla="*/ 0 h 48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2"/>
                          <a:gd name="T22" fmla="*/ 0 h 48"/>
                          <a:gd name="T23" fmla="*/ 22 w 22"/>
                          <a:gd name="T24" fmla="*/ 48 h 48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2" h="48">
                            <a:moveTo>
                              <a:pt x="22" y="0"/>
                            </a:moveTo>
                            <a:cubicBezTo>
                              <a:pt x="16" y="1"/>
                              <a:pt x="14" y="13"/>
                              <a:pt x="12" y="24"/>
                            </a:cubicBezTo>
                            <a:cubicBezTo>
                              <a:pt x="10" y="36"/>
                              <a:pt x="10" y="46"/>
                              <a:pt x="6" y="47"/>
                            </a:cubicBezTo>
                            <a:cubicBezTo>
                              <a:pt x="0" y="48"/>
                              <a:pt x="0" y="48"/>
                              <a:pt x="0" y="48"/>
                            </a:cubicBezTo>
                            <a:cubicBezTo>
                              <a:pt x="4" y="47"/>
                              <a:pt x="4" y="37"/>
                              <a:pt x="6" y="26"/>
                            </a:cubicBezTo>
                            <a:cubicBezTo>
                              <a:pt x="8" y="14"/>
                              <a:pt x="9" y="1"/>
                              <a:pt x="15" y="0"/>
                            </a:cubicBezTo>
                            <a:lnTo>
                              <a:pt x="22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18" name="Freeform 30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12" y="1032"/>
                        <a:ext cx="28" cy="123"/>
                      </a:xfrm>
                      <a:custGeom>
                        <a:avLst/>
                        <a:gdLst>
                          <a:gd name="T0" fmla="*/ 0 w 11"/>
                          <a:gd name="T1" fmla="*/ 46 h 46"/>
                          <a:gd name="T2" fmla="*/ 4 w 11"/>
                          <a:gd name="T3" fmla="*/ 25 h 46"/>
                          <a:gd name="T4" fmla="*/ 11 w 11"/>
                          <a:gd name="T5" fmla="*/ 0 h 46"/>
                          <a:gd name="T6" fmla="*/ 3 w 11"/>
                          <a:gd name="T7" fmla="*/ 25 h 46"/>
                          <a:gd name="T8" fmla="*/ 0 w 11"/>
                          <a:gd name="T9" fmla="*/ 46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1"/>
                          <a:gd name="T16" fmla="*/ 0 h 46"/>
                          <a:gd name="T17" fmla="*/ 11 w 11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1" h="46">
                            <a:moveTo>
                              <a:pt x="0" y="46"/>
                            </a:moveTo>
                            <a:cubicBezTo>
                              <a:pt x="2" y="42"/>
                              <a:pt x="3" y="34"/>
                              <a:pt x="4" y="25"/>
                            </a:cubicBezTo>
                            <a:cubicBezTo>
                              <a:pt x="6" y="15"/>
                              <a:pt x="7" y="4"/>
                              <a:pt x="11" y="0"/>
                            </a:cubicBezTo>
                            <a:cubicBezTo>
                              <a:pt x="7" y="4"/>
                              <a:pt x="5" y="15"/>
                              <a:pt x="3" y="25"/>
                            </a:cubicBezTo>
                            <a:cubicBezTo>
                              <a:pt x="2" y="34"/>
                              <a:pt x="2" y="42"/>
                              <a:pt x="0" y="46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19" name="Freeform 30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45" y="1035"/>
                        <a:ext cx="25" cy="112"/>
                      </a:xfrm>
                      <a:custGeom>
                        <a:avLst/>
                        <a:gdLst>
                          <a:gd name="T0" fmla="*/ 0 w 10"/>
                          <a:gd name="T1" fmla="*/ 42 h 42"/>
                          <a:gd name="T2" fmla="*/ 5 w 10"/>
                          <a:gd name="T3" fmla="*/ 21 h 42"/>
                          <a:gd name="T4" fmla="*/ 10 w 10"/>
                          <a:gd name="T5" fmla="*/ 0 h 42"/>
                          <a:gd name="T6" fmla="*/ 4 w 10"/>
                          <a:gd name="T7" fmla="*/ 21 h 42"/>
                          <a:gd name="T8" fmla="*/ 0 w 10"/>
                          <a:gd name="T9" fmla="*/ 42 h 4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0"/>
                          <a:gd name="T16" fmla="*/ 0 h 42"/>
                          <a:gd name="T17" fmla="*/ 10 w 10"/>
                          <a:gd name="T18" fmla="*/ 42 h 4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0" h="42">
                            <a:moveTo>
                              <a:pt x="0" y="42"/>
                            </a:moveTo>
                            <a:cubicBezTo>
                              <a:pt x="2" y="39"/>
                              <a:pt x="3" y="31"/>
                              <a:pt x="5" y="21"/>
                            </a:cubicBezTo>
                            <a:cubicBezTo>
                              <a:pt x="6" y="12"/>
                              <a:pt x="7" y="4"/>
                              <a:pt x="10" y="0"/>
                            </a:cubicBezTo>
                            <a:cubicBezTo>
                              <a:pt x="7" y="4"/>
                              <a:pt x="6" y="12"/>
                              <a:pt x="4" y="21"/>
                            </a:cubicBezTo>
                            <a:cubicBezTo>
                              <a:pt x="2" y="31"/>
                              <a:pt x="2" y="39"/>
                              <a:pt x="0" y="42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20" name="Freeform 30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80" y="1115"/>
                        <a:ext cx="22" cy="40"/>
                      </a:xfrm>
                      <a:custGeom>
                        <a:avLst/>
                        <a:gdLst>
                          <a:gd name="T0" fmla="*/ 0 w 9"/>
                          <a:gd name="T1" fmla="*/ 0 h 15"/>
                          <a:gd name="T2" fmla="*/ 9 w 9"/>
                          <a:gd name="T3" fmla="*/ 15 h 15"/>
                          <a:gd name="T4" fmla="*/ 5 w 9"/>
                          <a:gd name="T5" fmla="*/ 9 h 15"/>
                          <a:gd name="T6" fmla="*/ 0 w 9"/>
                          <a:gd name="T7" fmla="*/ 0 h 15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9"/>
                          <a:gd name="T13" fmla="*/ 0 h 15"/>
                          <a:gd name="T14" fmla="*/ 9 w 9"/>
                          <a:gd name="T15" fmla="*/ 15 h 15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9" h="15">
                            <a:moveTo>
                              <a:pt x="0" y="0"/>
                            </a:moveTo>
                            <a:cubicBezTo>
                              <a:pt x="0" y="2"/>
                              <a:pt x="6" y="13"/>
                              <a:pt x="9" y="15"/>
                            </a:cubicBezTo>
                            <a:cubicBezTo>
                              <a:pt x="8" y="13"/>
                              <a:pt x="5" y="10"/>
                              <a:pt x="5" y="9"/>
                            </a:cubicBezTo>
                            <a:cubicBezTo>
                              <a:pt x="4" y="8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21" name="Freeform 30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67" y="1139"/>
                        <a:ext cx="28" cy="34"/>
                      </a:xfrm>
                      <a:custGeom>
                        <a:avLst/>
                        <a:gdLst>
                          <a:gd name="T0" fmla="*/ 0 w 11"/>
                          <a:gd name="T1" fmla="*/ 0 h 13"/>
                          <a:gd name="T2" fmla="*/ 11 w 11"/>
                          <a:gd name="T3" fmla="*/ 13 h 13"/>
                          <a:gd name="T4" fmla="*/ 6 w 11"/>
                          <a:gd name="T5" fmla="*/ 8 h 13"/>
                          <a:gd name="T6" fmla="*/ 0 w 11"/>
                          <a:gd name="T7" fmla="*/ 0 h 13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11"/>
                          <a:gd name="T13" fmla="*/ 0 h 13"/>
                          <a:gd name="T14" fmla="*/ 11 w 11"/>
                          <a:gd name="T15" fmla="*/ 13 h 13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11" h="13">
                            <a:moveTo>
                              <a:pt x="0" y="0"/>
                            </a:moveTo>
                            <a:cubicBezTo>
                              <a:pt x="1" y="2"/>
                              <a:pt x="8" y="12"/>
                              <a:pt x="11" y="13"/>
                            </a:cubicBezTo>
                            <a:cubicBezTo>
                              <a:pt x="10" y="12"/>
                              <a:pt x="7" y="9"/>
                              <a:pt x="6" y="8"/>
                            </a:cubicBezTo>
                            <a:cubicBezTo>
                              <a:pt x="5" y="7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22" name="Freeform 30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707" y="1019"/>
                        <a:ext cx="65" cy="125"/>
                      </a:xfrm>
                      <a:custGeom>
                        <a:avLst/>
                        <a:gdLst>
                          <a:gd name="T0" fmla="*/ 26 w 26"/>
                          <a:gd name="T1" fmla="*/ 0 h 47"/>
                          <a:gd name="T2" fmla="*/ 14 w 26"/>
                          <a:gd name="T3" fmla="*/ 25 h 47"/>
                          <a:gd name="T4" fmla="*/ 6 w 26"/>
                          <a:gd name="T5" fmla="*/ 47 h 47"/>
                          <a:gd name="T6" fmla="*/ 0 w 26"/>
                          <a:gd name="T7" fmla="*/ 47 h 47"/>
                          <a:gd name="T8" fmla="*/ 8 w 26"/>
                          <a:gd name="T9" fmla="*/ 25 h 47"/>
                          <a:gd name="T10" fmla="*/ 21 w 26"/>
                          <a:gd name="T11" fmla="*/ 0 h 47"/>
                          <a:gd name="T12" fmla="*/ 26 w 26"/>
                          <a:gd name="T13" fmla="*/ 0 h 47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6"/>
                          <a:gd name="T22" fmla="*/ 0 h 47"/>
                          <a:gd name="T23" fmla="*/ 26 w 26"/>
                          <a:gd name="T24" fmla="*/ 47 h 47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6" h="47">
                            <a:moveTo>
                              <a:pt x="26" y="0"/>
                            </a:moveTo>
                            <a:cubicBezTo>
                              <a:pt x="21" y="1"/>
                              <a:pt x="18" y="14"/>
                              <a:pt x="14" y="25"/>
                            </a:cubicBezTo>
                            <a:cubicBezTo>
                              <a:pt x="11" y="37"/>
                              <a:pt x="10" y="47"/>
                              <a:pt x="6" y="47"/>
                            </a:cubicBezTo>
                            <a:cubicBezTo>
                              <a:pt x="0" y="47"/>
                              <a:pt x="0" y="47"/>
                              <a:pt x="0" y="47"/>
                            </a:cubicBezTo>
                            <a:cubicBezTo>
                              <a:pt x="4" y="47"/>
                              <a:pt x="5" y="37"/>
                              <a:pt x="8" y="25"/>
                            </a:cubicBezTo>
                            <a:cubicBezTo>
                              <a:pt x="11" y="14"/>
                              <a:pt x="15" y="0"/>
                              <a:pt x="21" y="0"/>
                            </a:cubicBezTo>
                            <a:lnTo>
                              <a:pt x="26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23" name="Freeform 30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742" y="1016"/>
                        <a:ext cx="68" cy="125"/>
                      </a:xfrm>
                      <a:custGeom>
                        <a:avLst/>
                        <a:gdLst>
                          <a:gd name="T0" fmla="*/ 27 w 27"/>
                          <a:gd name="T1" fmla="*/ 1 h 47"/>
                          <a:gd name="T2" fmla="*/ 14 w 27"/>
                          <a:gd name="T3" fmla="*/ 25 h 47"/>
                          <a:gd name="T4" fmla="*/ 6 w 27"/>
                          <a:gd name="T5" fmla="*/ 47 h 47"/>
                          <a:gd name="T6" fmla="*/ 0 w 27"/>
                          <a:gd name="T7" fmla="*/ 47 h 47"/>
                          <a:gd name="T8" fmla="*/ 8 w 27"/>
                          <a:gd name="T9" fmla="*/ 26 h 47"/>
                          <a:gd name="T10" fmla="*/ 20 w 27"/>
                          <a:gd name="T11" fmla="*/ 0 h 47"/>
                          <a:gd name="T12" fmla="*/ 27 w 27"/>
                          <a:gd name="T13" fmla="*/ 1 h 47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7"/>
                          <a:gd name="T22" fmla="*/ 0 h 47"/>
                          <a:gd name="T23" fmla="*/ 27 w 27"/>
                          <a:gd name="T24" fmla="*/ 47 h 47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7" h="47">
                            <a:moveTo>
                              <a:pt x="27" y="1"/>
                            </a:moveTo>
                            <a:cubicBezTo>
                              <a:pt x="21" y="2"/>
                              <a:pt x="17" y="14"/>
                              <a:pt x="14" y="25"/>
                            </a:cubicBezTo>
                            <a:cubicBezTo>
                              <a:pt x="11" y="37"/>
                              <a:pt x="10" y="47"/>
                              <a:pt x="6" y="47"/>
                            </a:cubicBezTo>
                            <a:cubicBezTo>
                              <a:pt x="0" y="47"/>
                              <a:pt x="0" y="47"/>
                              <a:pt x="0" y="47"/>
                            </a:cubicBezTo>
                            <a:cubicBezTo>
                              <a:pt x="4" y="47"/>
                              <a:pt x="5" y="37"/>
                              <a:pt x="8" y="26"/>
                            </a:cubicBezTo>
                            <a:cubicBezTo>
                              <a:pt x="11" y="14"/>
                              <a:pt x="15" y="1"/>
                              <a:pt x="20" y="0"/>
                            </a:cubicBezTo>
                            <a:lnTo>
                              <a:pt x="27" y="1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24" name="Freeform 30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715" y="1024"/>
                        <a:ext cx="40" cy="117"/>
                      </a:xfrm>
                      <a:custGeom>
                        <a:avLst/>
                        <a:gdLst>
                          <a:gd name="T0" fmla="*/ 0 w 16"/>
                          <a:gd name="T1" fmla="*/ 44 h 44"/>
                          <a:gd name="T2" fmla="*/ 7 w 16"/>
                          <a:gd name="T3" fmla="*/ 23 h 44"/>
                          <a:gd name="T4" fmla="*/ 16 w 16"/>
                          <a:gd name="T5" fmla="*/ 0 h 44"/>
                          <a:gd name="T6" fmla="*/ 6 w 16"/>
                          <a:gd name="T7" fmla="*/ 23 h 44"/>
                          <a:gd name="T8" fmla="*/ 0 w 16"/>
                          <a:gd name="T9" fmla="*/ 44 h 4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6"/>
                          <a:gd name="T16" fmla="*/ 0 h 44"/>
                          <a:gd name="T17" fmla="*/ 16 w 16"/>
                          <a:gd name="T18" fmla="*/ 44 h 44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6" h="44">
                            <a:moveTo>
                              <a:pt x="0" y="44"/>
                            </a:moveTo>
                            <a:cubicBezTo>
                              <a:pt x="2" y="41"/>
                              <a:pt x="4" y="32"/>
                              <a:pt x="7" y="23"/>
                            </a:cubicBezTo>
                            <a:cubicBezTo>
                              <a:pt x="9" y="14"/>
                              <a:pt x="12" y="4"/>
                              <a:pt x="16" y="0"/>
                            </a:cubicBezTo>
                            <a:cubicBezTo>
                              <a:pt x="12" y="4"/>
                              <a:pt x="9" y="14"/>
                              <a:pt x="6" y="23"/>
                            </a:cubicBezTo>
                            <a:cubicBezTo>
                              <a:pt x="4" y="32"/>
                              <a:pt x="2" y="41"/>
                              <a:pt x="0" y="44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25" name="Freeform 30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750" y="1021"/>
                        <a:ext cx="37" cy="118"/>
                      </a:xfrm>
                      <a:custGeom>
                        <a:avLst/>
                        <a:gdLst>
                          <a:gd name="T0" fmla="*/ 0 w 15"/>
                          <a:gd name="T1" fmla="*/ 44 h 44"/>
                          <a:gd name="T2" fmla="*/ 6 w 15"/>
                          <a:gd name="T3" fmla="*/ 24 h 44"/>
                          <a:gd name="T4" fmla="*/ 15 w 15"/>
                          <a:gd name="T5" fmla="*/ 0 h 44"/>
                          <a:gd name="T6" fmla="*/ 6 w 15"/>
                          <a:gd name="T7" fmla="*/ 24 h 44"/>
                          <a:gd name="T8" fmla="*/ 0 w 15"/>
                          <a:gd name="T9" fmla="*/ 44 h 4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5"/>
                          <a:gd name="T16" fmla="*/ 0 h 44"/>
                          <a:gd name="T17" fmla="*/ 15 w 15"/>
                          <a:gd name="T18" fmla="*/ 44 h 44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5" h="44">
                            <a:moveTo>
                              <a:pt x="0" y="44"/>
                            </a:moveTo>
                            <a:cubicBezTo>
                              <a:pt x="2" y="41"/>
                              <a:pt x="4" y="33"/>
                              <a:pt x="6" y="24"/>
                            </a:cubicBezTo>
                            <a:cubicBezTo>
                              <a:pt x="9" y="14"/>
                              <a:pt x="11" y="4"/>
                              <a:pt x="15" y="0"/>
                            </a:cubicBezTo>
                            <a:cubicBezTo>
                              <a:pt x="11" y="4"/>
                              <a:pt x="8" y="15"/>
                              <a:pt x="6" y="24"/>
                            </a:cubicBezTo>
                            <a:cubicBezTo>
                              <a:pt x="3" y="33"/>
                              <a:pt x="2" y="41"/>
                              <a:pt x="0" y="44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26" name="Freeform 30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820" y="1016"/>
                        <a:ext cx="72" cy="125"/>
                      </a:xfrm>
                      <a:custGeom>
                        <a:avLst/>
                        <a:gdLst>
                          <a:gd name="T0" fmla="*/ 29 w 29"/>
                          <a:gd name="T1" fmla="*/ 0 h 47"/>
                          <a:gd name="T2" fmla="*/ 16 w 29"/>
                          <a:gd name="T3" fmla="*/ 25 h 47"/>
                          <a:gd name="T4" fmla="*/ 7 w 29"/>
                          <a:gd name="T5" fmla="*/ 47 h 47"/>
                          <a:gd name="T6" fmla="*/ 0 w 29"/>
                          <a:gd name="T7" fmla="*/ 47 h 47"/>
                          <a:gd name="T8" fmla="*/ 9 w 29"/>
                          <a:gd name="T9" fmla="*/ 25 h 47"/>
                          <a:gd name="T10" fmla="*/ 23 w 29"/>
                          <a:gd name="T11" fmla="*/ 1 h 47"/>
                          <a:gd name="T12" fmla="*/ 29 w 29"/>
                          <a:gd name="T13" fmla="*/ 0 h 47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9"/>
                          <a:gd name="T22" fmla="*/ 0 h 47"/>
                          <a:gd name="T23" fmla="*/ 29 w 29"/>
                          <a:gd name="T24" fmla="*/ 47 h 47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9" h="47">
                            <a:moveTo>
                              <a:pt x="29" y="0"/>
                            </a:moveTo>
                            <a:cubicBezTo>
                              <a:pt x="24" y="1"/>
                              <a:pt x="19" y="14"/>
                              <a:pt x="16" y="25"/>
                            </a:cubicBezTo>
                            <a:cubicBezTo>
                              <a:pt x="12" y="37"/>
                              <a:pt x="11" y="47"/>
                              <a:pt x="7" y="47"/>
                            </a:cubicBezTo>
                            <a:cubicBezTo>
                              <a:pt x="0" y="47"/>
                              <a:pt x="0" y="47"/>
                              <a:pt x="0" y="47"/>
                            </a:cubicBezTo>
                            <a:cubicBezTo>
                              <a:pt x="4" y="47"/>
                              <a:pt x="6" y="37"/>
                              <a:pt x="9" y="25"/>
                            </a:cubicBezTo>
                            <a:cubicBezTo>
                              <a:pt x="13" y="14"/>
                              <a:pt x="17" y="1"/>
                              <a:pt x="23" y="1"/>
                            </a:cubicBezTo>
                            <a:lnTo>
                              <a:pt x="29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27" name="Freeform 31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855" y="1013"/>
                        <a:ext cx="70" cy="128"/>
                      </a:xfrm>
                      <a:custGeom>
                        <a:avLst/>
                        <a:gdLst>
                          <a:gd name="T0" fmla="*/ 28 w 28"/>
                          <a:gd name="T1" fmla="*/ 1 h 48"/>
                          <a:gd name="T2" fmla="*/ 15 w 28"/>
                          <a:gd name="T3" fmla="*/ 26 h 48"/>
                          <a:gd name="T4" fmla="*/ 6 w 28"/>
                          <a:gd name="T5" fmla="*/ 47 h 48"/>
                          <a:gd name="T6" fmla="*/ 0 w 28"/>
                          <a:gd name="T7" fmla="*/ 48 h 48"/>
                          <a:gd name="T8" fmla="*/ 9 w 28"/>
                          <a:gd name="T9" fmla="*/ 26 h 48"/>
                          <a:gd name="T10" fmla="*/ 23 w 28"/>
                          <a:gd name="T11" fmla="*/ 0 h 48"/>
                          <a:gd name="T12" fmla="*/ 28 w 28"/>
                          <a:gd name="T13" fmla="*/ 1 h 48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8"/>
                          <a:gd name="T22" fmla="*/ 0 h 48"/>
                          <a:gd name="T23" fmla="*/ 28 w 28"/>
                          <a:gd name="T24" fmla="*/ 48 h 48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8" h="48">
                            <a:moveTo>
                              <a:pt x="28" y="1"/>
                            </a:moveTo>
                            <a:cubicBezTo>
                              <a:pt x="23" y="1"/>
                              <a:pt x="19" y="15"/>
                              <a:pt x="15" y="26"/>
                            </a:cubicBezTo>
                            <a:cubicBezTo>
                              <a:pt x="12" y="37"/>
                              <a:pt x="10" y="47"/>
                              <a:pt x="6" y="47"/>
                            </a:cubicBezTo>
                            <a:cubicBezTo>
                              <a:pt x="0" y="48"/>
                              <a:pt x="0" y="48"/>
                              <a:pt x="0" y="48"/>
                            </a:cubicBezTo>
                            <a:cubicBezTo>
                              <a:pt x="4" y="47"/>
                              <a:pt x="5" y="37"/>
                              <a:pt x="9" y="26"/>
                            </a:cubicBezTo>
                            <a:cubicBezTo>
                              <a:pt x="13" y="15"/>
                              <a:pt x="17" y="0"/>
                              <a:pt x="23" y="0"/>
                            </a:cubicBezTo>
                            <a:lnTo>
                              <a:pt x="28" y="1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28" name="Freeform 31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830" y="1021"/>
                        <a:ext cx="42" cy="115"/>
                      </a:xfrm>
                      <a:custGeom>
                        <a:avLst/>
                        <a:gdLst>
                          <a:gd name="T0" fmla="*/ 0 w 17"/>
                          <a:gd name="T1" fmla="*/ 43 h 43"/>
                          <a:gd name="T2" fmla="*/ 7 w 17"/>
                          <a:gd name="T3" fmla="*/ 23 h 43"/>
                          <a:gd name="T4" fmla="*/ 17 w 17"/>
                          <a:gd name="T5" fmla="*/ 0 h 43"/>
                          <a:gd name="T6" fmla="*/ 6 w 17"/>
                          <a:gd name="T7" fmla="*/ 23 h 43"/>
                          <a:gd name="T8" fmla="*/ 0 w 17"/>
                          <a:gd name="T9" fmla="*/ 43 h 4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7"/>
                          <a:gd name="T16" fmla="*/ 0 h 43"/>
                          <a:gd name="T17" fmla="*/ 17 w 17"/>
                          <a:gd name="T18" fmla="*/ 43 h 4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7" h="43">
                            <a:moveTo>
                              <a:pt x="0" y="43"/>
                            </a:moveTo>
                            <a:cubicBezTo>
                              <a:pt x="2" y="40"/>
                              <a:pt x="4" y="32"/>
                              <a:pt x="7" y="23"/>
                            </a:cubicBezTo>
                            <a:cubicBezTo>
                              <a:pt x="10" y="14"/>
                              <a:pt x="13" y="4"/>
                              <a:pt x="17" y="0"/>
                            </a:cubicBezTo>
                            <a:cubicBezTo>
                              <a:pt x="13" y="4"/>
                              <a:pt x="9" y="14"/>
                              <a:pt x="6" y="23"/>
                            </a:cubicBezTo>
                            <a:cubicBezTo>
                              <a:pt x="3" y="32"/>
                              <a:pt x="2" y="40"/>
                              <a:pt x="0" y="43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29" name="Freeform 31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862" y="1021"/>
                        <a:ext cx="45" cy="115"/>
                      </a:xfrm>
                      <a:custGeom>
                        <a:avLst/>
                        <a:gdLst>
                          <a:gd name="T0" fmla="*/ 0 w 18"/>
                          <a:gd name="T1" fmla="*/ 43 h 43"/>
                          <a:gd name="T2" fmla="*/ 8 w 18"/>
                          <a:gd name="T3" fmla="*/ 23 h 43"/>
                          <a:gd name="T4" fmla="*/ 18 w 18"/>
                          <a:gd name="T5" fmla="*/ 0 h 43"/>
                          <a:gd name="T6" fmla="*/ 7 w 18"/>
                          <a:gd name="T7" fmla="*/ 23 h 43"/>
                          <a:gd name="T8" fmla="*/ 0 w 18"/>
                          <a:gd name="T9" fmla="*/ 43 h 4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8"/>
                          <a:gd name="T16" fmla="*/ 0 h 43"/>
                          <a:gd name="T17" fmla="*/ 18 w 18"/>
                          <a:gd name="T18" fmla="*/ 43 h 4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8" h="43">
                            <a:moveTo>
                              <a:pt x="0" y="43"/>
                            </a:moveTo>
                            <a:cubicBezTo>
                              <a:pt x="3" y="40"/>
                              <a:pt x="5" y="32"/>
                              <a:pt x="8" y="23"/>
                            </a:cubicBezTo>
                            <a:cubicBezTo>
                              <a:pt x="11" y="14"/>
                              <a:pt x="13" y="3"/>
                              <a:pt x="18" y="0"/>
                            </a:cubicBezTo>
                            <a:cubicBezTo>
                              <a:pt x="13" y="3"/>
                              <a:pt x="10" y="14"/>
                              <a:pt x="7" y="23"/>
                            </a:cubicBezTo>
                            <a:cubicBezTo>
                              <a:pt x="4" y="32"/>
                              <a:pt x="3" y="40"/>
                              <a:pt x="0" y="43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30" name="Freeform 31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802" y="1096"/>
                        <a:ext cx="18" cy="40"/>
                      </a:xfrm>
                      <a:custGeom>
                        <a:avLst/>
                        <a:gdLst>
                          <a:gd name="T0" fmla="*/ 0 w 7"/>
                          <a:gd name="T1" fmla="*/ 0 h 15"/>
                          <a:gd name="T2" fmla="*/ 7 w 7"/>
                          <a:gd name="T3" fmla="*/ 15 h 15"/>
                          <a:gd name="T4" fmla="*/ 4 w 7"/>
                          <a:gd name="T5" fmla="*/ 9 h 15"/>
                          <a:gd name="T6" fmla="*/ 0 w 7"/>
                          <a:gd name="T7" fmla="*/ 0 h 15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7"/>
                          <a:gd name="T13" fmla="*/ 0 h 15"/>
                          <a:gd name="T14" fmla="*/ 7 w 7"/>
                          <a:gd name="T15" fmla="*/ 15 h 15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7" h="15">
                            <a:moveTo>
                              <a:pt x="0" y="0"/>
                            </a:moveTo>
                            <a:cubicBezTo>
                              <a:pt x="0" y="2"/>
                              <a:pt x="5" y="13"/>
                              <a:pt x="7" y="15"/>
                            </a:cubicBezTo>
                            <a:cubicBezTo>
                              <a:pt x="6" y="14"/>
                              <a:pt x="4" y="10"/>
                              <a:pt x="4" y="9"/>
                            </a:cubicBezTo>
                            <a:cubicBezTo>
                              <a:pt x="3" y="8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31" name="Freeform 31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90" y="1101"/>
                        <a:ext cx="20" cy="40"/>
                      </a:xfrm>
                      <a:custGeom>
                        <a:avLst/>
                        <a:gdLst>
                          <a:gd name="T0" fmla="*/ 0 w 8"/>
                          <a:gd name="T1" fmla="*/ 0 h 15"/>
                          <a:gd name="T2" fmla="*/ 8 w 8"/>
                          <a:gd name="T3" fmla="*/ 15 h 15"/>
                          <a:gd name="T4" fmla="*/ 4 w 8"/>
                          <a:gd name="T5" fmla="*/ 8 h 15"/>
                          <a:gd name="T6" fmla="*/ 0 w 8"/>
                          <a:gd name="T7" fmla="*/ 0 h 15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"/>
                          <a:gd name="T13" fmla="*/ 0 h 15"/>
                          <a:gd name="T14" fmla="*/ 8 w 8"/>
                          <a:gd name="T15" fmla="*/ 15 h 15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" h="15">
                            <a:moveTo>
                              <a:pt x="0" y="0"/>
                            </a:moveTo>
                            <a:cubicBezTo>
                              <a:pt x="1" y="1"/>
                              <a:pt x="6" y="13"/>
                              <a:pt x="8" y="15"/>
                            </a:cubicBezTo>
                            <a:cubicBezTo>
                              <a:pt x="7" y="13"/>
                              <a:pt x="5" y="9"/>
                              <a:pt x="4" y="8"/>
                            </a:cubicBezTo>
                            <a:cubicBezTo>
                              <a:pt x="4" y="7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32" name="Freeform 31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940" y="1011"/>
                        <a:ext cx="75" cy="122"/>
                      </a:xfrm>
                      <a:custGeom>
                        <a:avLst/>
                        <a:gdLst>
                          <a:gd name="T0" fmla="*/ 30 w 30"/>
                          <a:gd name="T1" fmla="*/ 1 h 46"/>
                          <a:gd name="T2" fmla="*/ 16 w 30"/>
                          <a:gd name="T3" fmla="*/ 25 h 46"/>
                          <a:gd name="T4" fmla="*/ 7 w 30"/>
                          <a:gd name="T5" fmla="*/ 46 h 46"/>
                          <a:gd name="T6" fmla="*/ 0 w 30"/>
                          <a:gd name="T7" fmla="*/ 46 h 46"/>
                          <a:gd name="T8" fmla="*/ 10 w 30"/>
                          <a:gd name="T9" fmla="*/ 25 h 46"/>
                          <a:gd name="T10" fmla="*/ 24 w 30"/>
                          <a:gd name="T11" fmla="*/ 0 h 46"/>
                          <a:gd name="T12" fmla="*/ 30 w 30"/>
                          <a:gd name="T13" fmla="*/ 1 h 4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0"/>
                          <a:gd name="T22" fmla="*/ 0 h 46"/>
                          <a:gd name="T23" fmla="*/ 30 w 30"/>
                          <a:gd name="T24" fmla="*/ 46 h 4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0" h="46">
                            <a:moveTo>
                              <a:pt x="30" y="1"/>
                            </a:moveTo>
                            <a:cubicBezTo>
                              <a:pt x="24" y="1"/>
                              <a:pt x="20" y="14"/>
                              <a:pt x="16" y="25"/>
                            </a:cubicBezTo>
                            <a:cubicBezTo>
                              <a:pt x="12" y="36"/>
                              <a:pt x="11" y="46"/>
                              <a:pt x="7" y="46"/>
                            </a:cubicBezTo>
                            <a:cubicBezTo>
                              <a:pt x="0" y="46"/>
                              <a:pt x="0" y="46"/>
                              <a:pt x="0" y="46"/>
                            </a:cubicBezTo>
                            <a:cubicBezTo>
                              <a:pt x="5" y="46"/>
                              <a:pt x="6" y="36"/>
                              <a:pt x="10" y="25"/>
                            </a:cubicBezTo>
                            <a:cubicBezTo>
                              <a:pt x="14" y="14"/>
                              <a:pt x="18" y="0"/>
                              <a:pt x="24" y="0"/>
                            </a:cubicBezTo>
                            <a:lnTo>
                              <a:pt x="30" y="1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33" name="Freeform 31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975" y="1013"/>
                        <a:ext cx="75" cy="120"/>
                      </a:xfrm>
                      <a:custGeom>
                        <a:avLst/>
                        <a:gdLst>
                          <a:gd name="T0" fmla="*/ 30 w 30"/>
                          <a:gd name="T1" fmla="*/ 1 h 45"/>
                          <a:gd name="T2" fmla="*/ 16 w 30"/>
                          <a:gd name="T3" fmla="*/ 24 h 45"/>
                          <a:gd name="T4" fmla="*/ 6 w 30"/>
                          <a:gd name="T5" fmla="*/ 45 h 45"/>
                          <a:gd name="T6" fmla="*/ 0 w 30"/>
                          <a:gd name="T7" fmla="*/ 45 h 45"/>
                          <a:gd name="T8" fmla="*/ 10 w 30"/>
                          <a:gd name="T9" fmla="*/ 24 h 45"/>
                          <a:gd name="T10" fmla="*/ 24 w 30"/>
                          <a:gd name="T11" fmla="*/ 0 h 45"/>
                          <a:gd name="T12" fmla="*/ 30 w 30"/>
                          <a:gd name="T13" fmla="*/ 1 h 4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0"/>
                          <a:gd name="T22" fmla="*/ 0 h 45"/>
                          <a:gd name="T23" fmla="*/ 30 w 30"/>
                          <a:gd name="T24" fmla="*/ 45 h 45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0" h="45">
                            <a:moveTo>
                              <a:pt x="30" y="1"/>
                            </a:moveTo>
                            <a:cubicBezTo>
                              <a:pt x="24" y="1"/>
                              <a:pt x="20" y="13"/>
                              <a:pt x="16" y="24"/>
                            </a:cubicBezTo>
                            <a:cubicBezTo>
                              <a:pt x="12" y="35"/>
                              <a:pt x="11" y="45"/>
                              <a:pt x="6" y="45"/>
                            </a:cubicBezTo>
                            <a:cubicBezTo>
                              <a:pt x="0" y="45"/>
                              <a:pt x="0" y="45"/>
                              <a:pt x="0" y="45"/>
                            </a:cubicBezTo>
                            <a:cubicBezTo>
                              <a:pt x="4" y="45"/>
                              <a:pt x="6" y="35"/>
                              <a:pt x="10" y="24"/>
                            </a:cubicBezTo>
                            <a:cubicBezTo>
                              <a:pt x="13" y="13"/>
                              <a:pt x="18" y="0"/>
                              <a:pt x="24" y="0"/>
                            </a:cubicBezTo>
                            <a:lnTo>
                              <a:pt x="30" y="1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34" name="Freeform 31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950" y="1016"/>
                        <a:ext cx="45" cy="115"/>
                      </a:xfrm>
                      <a:custGeom>
                        <a:avLst/>
                        <a:gdLst>
                          <a:gd name="T0" fmla="*/ 0 w 18"/>
                          <a:gd name="T1" fmla="*/ 43 h 43"/>
                          <a:gd name="T2" fmla="*/ 8 w 18"/>
                          <a:gd name="T3" fmla="*/ 23 h 43"/>
                          <a:gd name="T4" fmla="*/ 18 w 18"/>
                          <a:gd name="T5" fmla="*/ 0 h 43"/>
                          <a:gd name="T6" fmla="*/ 7 w 18"/>
                          <a:gd name="T7" fmla="*/ 23 h 43"/>
                          <a:gd name="T8" fmla="*/ 0 w 18"/>
                          <a:gd name="T9" fmla="*/ 43 h 4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8"/>
                          <a:gd name="T16" fmla="*/ 0 h 43"/>
                          <a:gd name="T17" fmla="*/ 18 w 18"/>
                          <a:gd name="T18" fmla="*/ 43 h 4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8" h="43">
                            <a:moveTo>
                              <a:pt x="0" y="43"/>
                            </a:moveTo>
                            <a:cubicBezTo>
                              <a:pt x="2" y="40"/>
                              <a:pt x="5" y="32"/>
                              <a:pt x="8" y="23"/>
                            </a:cubicBezTo>
                            <a:cubicBezTo>
                              <a:pt x="11" y="14"/>
                              <a:pt x="14" y="4"/>
                              <a:pt x="18" y="0"/>
                            </a:cubicBezTo>
                            <a:cubicBezTo>
                              <a:pt x="14" y="4"/>
                              <a:pt x="10" y="14"/>
                              <a:pt x="7" y="23"/>
                            </a:cubicBezTo>
                            <a:cubicBezTo>
                              <a:pt x="4" y="32"/>
                              <a:pt x="2" y="40"/>
                              <a:pt x="0" y="43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35" name="Freeform 31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982" y="1016"/>
                        <a:ext cx="48" cy="115"/>
                      </a:xfrm>
                      <a:custGeom>
                        <a:avLst/>
                        <a:gdLst>
                          <a:gd name="T0" fmla="*/ 0 w 19"/>
                          <a:gd name="T1" fmla="*/ 43 h 43"/>
                          <a:gd name="T2" fmla="*/ 8 w 19"/>
                          <a:gd name="T3" fmla="*/ 23 h 43"/>
                          <a:gd name="T4" fmla="*/ 19 w 19"/>
                          <a:gd name="T5" fmla="*/ 0 h 43"/>
                          <a:gd name="T6" fmla="*/ 8 w 19"/>
                          <a:gd name="T7" fmla="*/ 23 h 43"/>
                          <a:gd name="T8" fmla="*/ 0 w 19"/>
                          <a:gd name="T9" fmla="*/ 43 h 4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9"/>
                          <a:gd name="T16" fmla="*/ 0 h 43"/>
                          <a:gd name="T17" fmla="*/ 19 w 19"/>
                          <a:gd name="T18" fmla="*/ 43 h 4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9" h="43">
                            <a:moveTo>
                              <a:pt x="0" y="43"/>
                            </a:moveTo>
                            <a:cubicBezTo>
                              <a:pt x="3" y="40"/>
                              <a:pt x="5" y="32"/>
                              <a:pt x="8" y="23"/>
                            </a:cubicBezTo>
                            <a:cubicBezTo>
                              <a:pt x="11" y="14"/>
                              <a:pt x="14" y="3"/>
                              <a:pt x="19" y="0"/>
                            </a:cubicBezTo>
                            <a:cubicBezTo>
                              <a:pt x="14" y="3"/>
                              <a:pt x="11" y="14"/>
                              <a:pt x="8" y="23"/>
                            </a:cubicBezTo>
                            <a:cubicBezTo>
                              <a:pt x="4" y="32"/>
                              <a:pt x="3" y="40"/>
                              <a:pt x="0" y="43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36" name="Freeform 31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55" y="1016"/>
                        <a:ext cx="77" cy="123"/>
                      </a:xfrm>
                      <a:custGeom>
                        <a:avLst/>
                        <a:gdLst>
                          <a:gd name="T0" fmla="*/ 31 w 31"/>
                          <a:gd name="T1" fmla="*/ 1 h 46"/>
                          <a:gd name="T2" fmla="*/ 16 w 31"/>
                          <a:gd name="T3" fmla="*/ 25 h 46"/>
                          <a:gd name="T4" fmla="*/ 6 w 31"/>
                          <a:gd name="T5" fmla="*/ 46 h 46"/>
                          <a:gd name="T6" fmla="*/ 0 w 31"/>
                          <a:gd name="T7" fmla="*/ 46 h 46"/>
                          <a:gd name="T8" fmla="*/ 10 w 31"/>
                          <a:gd name="T9" fmla="*/ 25 h 46"/>
                          <a:gd name="T10" fmla="*/ 25 w 31"/>
                          <a:gd name="T11" fmla="*/ 1 h 46"/>
                          <a:gd name="T12" fmla="*/ 31 w 31"/>
                          <a:gd name="T13" fmla="*/ 1 h 4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1"/>
                          <a:gd name="T22" fmla="*/ 0 h 46"/>
                          <a:gd name="T23" fmla="*/ 31 w 31"/>
                          <a:gd name="T24" fmla="*/ 46 h 4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1" h="46">
                            <a:moveTo>
                              <a:pt x="31" y="1"/>
                            </a:moveTo>
                            <a:cubicBezTo>
                              <a:pt x="26" y="1"/>
                              <a:pt x="21" y="14"/>
                              <a:pt x="16" y="25"/>
                            </a:cubicBezTo>
                            <a:cubicBezTo>
                              <a:pt x="12" y="36"/>
                              <a:pt x="10" y="46"/>
                              <a:pt x="6" y="46"/>
                            </a:cubicBezTo>
                            <a:cubicBezTo>
                              <a:pt x="0" y="46"/>
                              <a:pt x="0" y="46"/>
                              <a:pt x="0" y="46"/>
                            </a:cubicBezTo>
                            <a:cubicBezTo>
                              <a:pt x="4" y="46"/>
                              <a:pt x="6" y="36"/>
                              <a:pt x="10" y="25"/>
                            </a:cubicBezTo>
                            <a:cubicBezTo>
                              <a:pt x="14" y="14"/>
                              <a:pt x="20" y="0"/>
                              <a:pt x="25" y="1"/>
                            </a:cubicBezTo>
                            <a:lnTo>
                              <a:pt x="31" y="1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37" name="Freeform 32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90" y="1019"/>
                        <a:ext cx="77" cy="120"/>
                      </a:xfrm>
                      <a:custGeom>
                        <a:avLst/>
                        <a:gdLst>
                          <a:gd name="T0" fmla="*/ 31 w 31"/>
                          <a:gd name="T1" fmla="*/ 0 h 45"/>
                          <a:gd name="T2" fmla="*/ 16 w 31"/>
                          <a:gd name="T3" fmla="*/ 24 h 45"/>
                          <a:gd name="T4" fmla="*/ 6 w 31"/>
                          <a:gd name="T5" fmla="*/ 45 h 45"/>
                          <a:gd name="T6" fmla="*/ 0 w 31"/>
                          <a:gd name="T7" fmla="*/ 45 h 45"/>
                          <a:gd name="T8" fmla="*/ 10 w 31"/>
                          <a:gd name="T9" fmla="*/ 24 h 45"/>
                          <a:gd name="T10" fmla="*/ 25 w 31"/>
                          <a:gd name="T11" fmla="*/ 0 h 45"/>
                          <a:gd name="T12" fmla="*/ 31 w 31"/>
                          <a:gd name="T13" fmla="*/ 0 h 4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1"/>
                          <a:gd name="T22" fmla="*/ 0 h 45"/>
                          <a:gd name="T23" fmla="*/ 31 w 31"/>
                          <a:gd name="T24" fmla="*/ 45 h 45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1" h="45">
                            <a:moveTo>
                              <a:pt x="31" y="0"/>
                            </a:moveTo>
                            <a:cubicBezTo>
                              <a:pt x="26" y="0"/>
                              <a:pt x="20" y="13"/>
                              <a:pt x="16" y="24"/>
                            </a:cubicBezTo>
                            <a:cubicBezTo>
                              <a:pt x="12" y="36"/>
                              <a:pt x="10" y="45"/>
                              <a:pt x="6" y="45"/>
                            </a:cubicBezTo>
                            <a:cubicBezTo>
                              <a:pt x="0" y="45"/>
                              <a:pt x="0" y="45"/>
                              <a:pt x="0" y="45"/>
                            </a:cubicBezTo>
                            <a:cubicBezTo>
                              <a:pt x="4" y="45"/>
                              <a:pt x="6" y="35"/>
                              <a:pt x="10" y="24"/>
                            </a:cubicBezTo>
                            <a:cubicBezTo>
                              <a:pt x="14" y="13"/>
                              <a:pt x="19" y="0"/>
                              <a:pt x="25" y="0"/>
                            </a:cubicBezTo>
                            <a:lnTo>
                              <a:pt x="31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38" name="Freeform 32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62" y="1021"/>
                        <a:ext cx="50" cy="112"/>
                      </a:xfrm>
                      <a:custGeom>
                        <a:avLst/>
                        <a:gdLst>
                          <a:gd name="T0" fmla="*/ 0 w 20"/>
                          <a:gd name="T1" fmla="*/ 42 h 42"/>
                          <a:gd name="T2" fmla="*/ 9 w 20"/>
                          <a:gd name="T3" fmla="*/ 23 h 42"/>
                          <a:gd name="T4" fmla="*/ 20 w 20"/>
                          <a:gd name="T5" fmla="*/ 0 h 42"/>
                          <a:gd name="T6" fmla="*/ 8 w 20"/>
                          <a:gd name="T7" fmla="*/ 23 h 42"/>
                          <a:gd name="T8" fmla="*/ 0 w 20"/>
                          <a:gd name="T9" fmla="*/ 42 h 4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0"/>
                          <a:gd name="T16" fmla="*/ 0 h 42"/>
                          <a:gd name="T17" fmla="*/ 20 w 20"/>
                          <a:gd name="T18" fmla="*/ 42 h 4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0" h="42">
                            <a:moveTo>
                              <a:pt x="0" y="42"/>
                            </a:moveTo>
                            <a:cubicBezTo>
                              <a:pt x="3" y="39"/>
                              <a:pt x="5" y="31"/>
                              <a:pt x="9" y="23"/>
                            </a:cubicBezTo>
                            <a:cubicBezTo>
                              <a:pt x="12" y="14"/>
                              <a:pt x="16" y="3"/>
                              <a:pt x="20" y="0"/>
                            </a:cubicBezTo>
                            <a:cubicBezTo>
                              <a:pt x="16" y="3"/>
                              <a:pt x="12" y="14"/>
                              <a:pt x="8" y="23"/>
                            </a:cubicBezTo>
                            <a:cubicBezTo>
                              <a:pt x="5" y="31"/>
                              <a:pt x="3" y="39"/>
                              <a:pt x="0" y="42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39" name="Freeform 32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97" y="1021"/>
                        <a:ext cx="50" cy="115"/>
                      </a:xfrm>
                      <a:custGeom>
                        <a:avLst/>
                        <a:gdLst>
                          <a:gd name="T0" fmla="*/ 0 w 20"/>
                          <a:gd name="T1" fmla="*/ 43 h 43"/>
                          <a:gd name="T2" fmla="*/ 8 w 20"/>
                          <a:gd name="T3" fmla="*/ 23 h 43"/>
                          <a:gd name="T4" fmla="*/ 20 w 20"/>
                          <a:gd name="T5" fmla="*/ 0 h 43"/>
                          <a:gd name="T6" fmla="*/ 8 w 20"/>
                          <a:gd name="T7" fmla="*/ 23 h 43"/>
                          <a:gd name="T8" fmla="*/ 0 w 20"/>
                          <a:gd name="T9" fmla="*/ 43 h 4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0"/>
                          <a:gd name="T16" fmla="*/ 0 h 43"/>
                          <a:gd name="T17" fmla="*/ 20 w 20"/>
                          <a:gd name="T18" fmla="*/ 43 h 4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0" h="43">
                            <a:moveTo>
                              <a:pt x="0" y="43"/>
                            </a:moveTo>
                            <a:cubicBezTo>
                              <a:pt x="3" y="40"/>
                              <a:pt x="5" y="32"/>
                              <a:pt x="8" y="23"/>
                            </a:cubicBezTo>
                            <a:cubicBezTo>
                              <a:pt x="12" y="14"/>
                              <a:pt x="15" y="4"/>
                              <a:pt x="20" y="0"/>
                            </a:cubicBezTo>
                            <a:cubicBezTo>
                              <a:pt x="15" y="4"/>
                              <a:pt x="11" y="14"/>
                              <a:pt x="8" y="23"/>
                            </a:cubicBezTo>
                            <a:cubicBezTo>
                              <a:pt x="4" y="32"/>
                              <a:pt x="3" y="40"/>
                              <a:pt x="0" y="43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40" name="Freeform 32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922" y="1091"/>
                        <a:ext cx="23" cy="40"/>
                      </a:xfrm>
                      <a:custGeom>
                        <a:avLst/>
                        <a:gdLst>
                          <a:gd name="T0" fmla="*/ 0 w 9"/>
                          <a:gd name="T1" fmla="*/ 0 h 15"/>
                          <a:gd name="T2" fmla="*/ 9 w 9"/>
                          <a:gd name="T3" fmla="*/ 15 h 15"/>
                          <a:gd name="T4" fmla="*/ 5 w 9"/>
                          <a:gd name="T5" fmla="*/ 9 h 15"/>
                          <a:gd name="T6" fmla="*/ 0 w 9"/>
                          <a:gd name="T7" fmla="*/ 0 h 15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9"/>
                          <a:gd name="T13" fmla="*/ 0 h 15"/>
                          <a:gd name="T14" fmla="*/ 9 w 9"/>
                          <a:gd name="T15" fmla="*/ 15 h 15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9" h="15">
                            <a:moveTo>
                              <a:pt x="0" y="0"/>
                            </a:moveTo>
                            <a:cubicBezTo>
                              <a:pt x="1" y="2"/>
                              <a:pt x="6" y="13"/>
                              <a:pt x="9" y="15"/>
                            </a:cubicBezTo>
                            <a:cubicBezTo>
                              <a:pt x="8" y="13"/>
                              <a:pt x="5" y="9"/>
                              <a:pt x="5" y="9"/>
                            </a:cubicBezTo>
                            <a:cubicBezTo>
                              <a:pt x="4" y="8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41" name="Freeform 32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360" y="1107"/>
                        <a:ext cx="40" cy="138"/>
                      </a:xfrm>
                      <a:custGeom>
                        <a:avLst/>
                        <a:gdLst>
                          <a:gd name="T0" fmla="*/ 16 w 16"/>
                          <a:gd name="T1" fmla="*/ 0 h 52"/>
                          <a:gd name="T2" fmla="*/ 10 w 16"/>
                          <a:gd name="T3" fmla="*/ 27 h 52"/>
                          <a:gd name="T4" fmla="*/ 6 w 16"/>
                          <a:gd name="T5" fmla="*/ 50 h 52"/>
                          <a:gd name="T6" fmla="*/ 0 w 16"/>
                          <a:gd name="T7" fmla="*/ 52 h 52"/>
                          <a:gd name="T8" fmla="*/ 4 w 16"/>
                          <a:gd name="T9" fmla="*/ 29 h 52"/>
                          <a:gd name="T10" fmla="*/ 10 w 16"/>
                          <a:gd name="T11" fmla="*/ 1 h 52"/>
                          <a:gd name="T12" fmla="*/ 16 w 16"/>
                          <a:gd name="T13" fmla="*/ 0 h 52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6"/>
                          <a:gd name="T22" fmla="*/ 0 h 52"/>
                          <a:gd name="T23" fmla="*/ 16 w 16"/>
                          <a:gd name="T24" fmla="*/ 52 h 52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6" h="52">
                            <a:moveTo>
                              <a:pt x="16" y="0"/>
                            </a:moveTo>
                            <a:cubicBezTo>
                              <a:pt x="11" y="1"/>
                              <a:pt x="10" y="16"/>
                              <a:pt x="10" y="27"/>
                            </a:cubicBezTo>
                            <a:cubicBezTo>
                              <a:pt x="9" y="39"/>
                              <a:pt x="10" y="49"/>
                              <a:pt x="6" y="50"/>
                            </a:cubicBezTo>
                            <a:cubicBezTo>
                              <a:pt x="0" y="52"/>
                              <a:pt x="0" y="52"/>
                              <a:pt x="0" y="52"/>
                            </a:cubicBezTo>
                            <a:cubicBezTo>
                              <a:pt x="4" y="51"/>
                              <a:pt x="3" y="41"/>
                              <a:pt x="4" y="29"/>
                            </a:cubicBezTo>
                            <a:cubicBezTo>
                              <a:pt x="4" y="17"/>
                              <a:pt x="4" y="3"/>
                              <a:pt x="10" y="1"/>
                            </a:cubicBezTo>
                            <a:lnTo>
                              <a:pt x="16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42" name="Freeform 32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392" y="1101"/>
                        <a:ext cx="43" cy="134"/>
                      </a:xfrm>
                      <a:custGeom>
                        <a:avLst/>
                        <a:gdLst>
                          <a:gd name="T0" fmla="*/ 17 w 17"/>
                          <a:gd name="T1" fmla="*/ 0 h 50"/>
                          <a:gd name="T2" fmla="*/ 10 w 17"/>
                          <a:gd name="T3" fmla="*/ 26 h 50"/>
                          <a:gd name="T4" fmla="*/ 6 w 17"/>
                          <a:gd name="T5" fmla="*/ 49 h 50"/>
                          <a:gd name="T6" fmla="*/ 0 w 17"/>
                          <a:gd name="T7" fmla="*/ 50 h 50"/>
                          <a:gd name="T8" fmla="*/ 4 w 17"/>
                          <a:gd name="T9" fmla="*/ 27 h 50"/>
                          <a:gd name="T10" fmla="*/ 11 w 17"/>
                          <a:gd name="T11" fmla="*/ 0 h 50"/>
                          <a:gd name="T12" fmla="*/ 17 w 17"/>
                          <a:gd name="T13" fmla="*/ 0 h 50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7"/>
                          <a:gd name="T22" fmla="*/ 0 h 50"/>
                          <a:gd name="T23" fmla="*/ 17 w 17"/>
                          <a:gd name="T24" fmla="*/ 50 h 50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7" h="50">
                            <a:moveTo>
                              <a:pt x="17" y="0"/>
                            </a:moveTo>
                            <a:cubicBezTo>
                              <a:pt x="12" y="1"/>
                              <a:pt x="11" y="14"/>
                              <a:pt x="10" y="26"/>
                            </a:cubicBezTo>
                            <a:cubicBezTo>
                              <a:pt x="9" y="38"/>
                              <a:pt x="10" y="48"/>
                              <a:pt x="6" y="49"/>
                            </a:cubicBezTo>
                            <a:cubicBezTo>
                              <a:pt x="0" y="50"/>
                              <a:pt x="0" y="50"/>
                              <a:pt x="0" y="50"/>
                            </a:cubicBezTo>
                            <a:cubicBezTo>
                              <a:pt x="4" y="49"/>
                              <a:pt x="3" y="39"/>
                              <a:pt x="4" y="27"/>
                            </a:cubicBezTo>
                            <a:cubicBezTo>
                              <a:pt x="5" y="16"/>
                              <a:pt x="6" y="2"/>
                              <a:pt x="11" y="0"/>
                            </a:cubicBezTo>
                            <a:lnTo>
                              <a:pt x="17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43" name="Freeform 32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367" y="1115"/>
                        <a:ext cx="15" cy="125"/>
                      </a:xfrm>
                      <a:custGeom>
                        <a:avLst/>
                        <a:gdLst>
                          <a:gd name="T0" fmla="*/ 0 w 6"/>
                          <a:gd name="T1" fmla="*/ 47 h 47"/>
                          <a:gd name="T2" fmla="*/ 2 w 6"/>
                          <a:gd name="T3" fmla="*/ 26 h 47"/>
                          <a:gd name="T4" fmla="*/ 6 w 6"/>
                          <a:gd name="T5" fmla="*/ 0 h 47"/>
                          <a:gd name="T6" fmla="*/ 1 w 6"/>
                          <a:gd name="T7" fmla="*/ 26 h 47"/>
                          <a:gd name="T8" fmla="*/ 0 w 6"/>
                          <a:gd name="T9" fmla="*/ 47 h 4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6"/>
                          <a:gd name="T16" fmla="*/ 0 h 47"/>
                          <a:gd name="T17" fmla="*/ 6 w 6"/>
                          <a:gd name="T18" fmla="*/ 47 h 47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6" h="47">
                            <a:moveTo>
                              <a:pt x="0" y="47"/>
                            </a:moveTo>
                            <a:cubicBezTo>
                              <a:pt x="1" y="43"/>
                              <a:pt x="1" y="35"/>
                              <a:pt x="2" y="26"/>
                            </a:cubicBezTo>
                            <a:cubicBezTo>
                              <a:pt x="3" y="16"/>
                              <a:pt x="3" y="5"/>
                              <a:pt x="6" y="0"/>
                            </a:cubicBezTo>
                            <a:cubicBezTo>
                              <a:pt x="3" y="5"/>
                              <a:pt x="2" y="16"/>
                              <a:pt x="1" y="26"/>
                            </a:cubicBezTo>
                            <a:cubicBezTo>
                              <a:pt x="1" y="35"/>
                              <a:pt x="1" y="43"/>
                              <a:pt x="0" y="47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44" name="Freeform 32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00" y="1107"/>
                        <a:ext cx="15" cy="122"/>
                      </a:xfrm>
                      <a:custGeom>
                        <a:avLst/>
                        <a:gdLst>
                          <a:gd name="T0" fmla="*/ 0 w 6"/>
                          <a:gd name="T1" fmla="*/ 46 h 46"/>
                          <a:gd name="T2" fmla="*/ 2 w 6"/>
                          <a:gd name="T3" fmla="*/ 25 h 46"/>
                          <a:gd name="T4" fmla="*/ 6 w 6"/>
                          <a:gd name="T5" fmla="*/ 0 h 46"/>
                          <a:gd name="T6" fmla="*/ 2 w 6"/>
                          <a:gd name="T7" fmla="*/ 25 h 46"/>
                          <a:gd name="T8" fmla="*/ 0 w 6"/>
                          <a:gd name="T9" fmla="*/ 46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6"/>
                          <a:gd name="T16" fmla="*/ 0 h 46"/>
                          <a:gd name="T17" fmla="*/ 6 w 6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6" h="46">
                            <a:moveTo>
                              <a:pt x="0" y="46"/>
                            </a:moveTo>
                            <a:cubicBezTo>
                              <a:pt x="1" y="43"/>
                              <a:pt x="2" y="34"/>
                              <a:pt x="2" y="25"/>
                            </a:cubicBezTo>
                            <a:cubicBezTo>
                              <a:pt x="3" y="16"/>
                              <a:pt x="3" y="5"/>
                              <a:pt x="6" y="0"/>
                            </a:cubicBezTo>
                            <a:cubicBezTo>
                              <a:pt x="3" y="5"/>
                              <a:pt x="2" y="16"/>
                              <a:pt x="2" y="25"/>
                            </a:cubicBezTo>
                            <a:cubicBezTo>
                              <a:pt x="1" y="35"/>
                              <a:pt x="1" y="43"/>
                              <a:pt x="0" y="46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45" name="Freeform 32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55" y="1091"/>
                        <a:ext cx="67" cy="130"/>
                      </a:xfrm>
                      <a:custGeom>
                        <a:avLst/>
                        <a:gdLst>
                          <a:gd name="T0" fmla="*/ 27 w 27"/>
                          <a:gd name="T1" fmla="*/ 0 h 49"/>
                          <a:gd name="T2" fmla="*/ 15 w 27"/>
                          <a:gd name="T3" fmla="*/ 26 h 49"/>
                          <a:gd name="T4" fmla="*/ 7 w 27"/>
                          <a:gd name="T5" fmla="*/ 48 h 49"/>
                          <a:gd name="T6" fmla="*/ 0 w 27"/>
                          <a:gd name="T7" fmla="*/ 49 h 49"/>
                          <a:gd name="T8" fmla="*/ 9 w 27"/>
                          <a:gd name="T9" fmla="*/ 27 h 49"/>
                          <a:gd name="T10" fmla="*/ 21 w 27"/>
                          <a:gd name="T11" fmla="*/ 1 h 49"/>
                          <a:gd name="T12" fmla="*/ 27 w 27"/>
                          <a:gd name="T13" fmla="*/ 0 h 49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7"/>
                          <a:gd name="T22" fmla="*/ 0 h 49"/>
                          <a:gd name="T23" fmla="*/ 27 w 27"/>
                          <a:gd name="T24" fmla="*/ 49 h 49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7" h="49">
                            <a:moveTo>
                              <a:pt x="27" y="0"/>
                            </a:moveTo>
                            <a:cubicBezTo>
                              <a:pt x="22" y="1"/>
                              <a:pt x="18" y="15"/>
                              <a:pt x="15" y="26"/>
                            </a:cubicBezTo>
                            <a:cubicBezTo>
                              <a:pt x="12" y="38"/>
                              <a:pt x="11" y="48"/>
                              <a:pt x="7" y="48"/>
                            </a:cubicBezTo>
                            <a:cubicBezTo>
                              <a:pt x="0" y="49"/>
                              <a:pt x="0" y="49"/>
                              <a:pt x="0" y="49"/>
                            </a:cubicBezTo>
                            <a:cubicBezTo>
                              <a:pt x="5" y="48"/>
                              <a:pt x="5" y="38"/>
                              <a:pt x="9" y="27"/>
                            </a:cubicBezTo>
                            <a:cubicBezTo>
                              <a:pt x="12" y="16"/>
                              <a:pt x="15" y="1"/>
                              <a:pt x="21" y="1"/>
                            </a:cubicBezTo>
                            <a:lnTo>
                              <a:pt x="27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46" name="Freeform 3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90" y="1093"/>
                        <a:ext cx="67" cy="126"/>
                      </a:xfrm>
                      <a:custGeom>
                        <a:avLst/>
                        <a:gdLst>
                          <a:gd name="T0" fmla="*/ 27 w 27"/>
                          <a:gd name="T1" fmla="*/ 0 h 47"/>
                          <a:gd name="T2" fmla="*/ 15 w 27"/>
                          <a:gd name="T3" fmla="*/ 25 h 47"/>
                          <a:gd name="T4" fmla="*/ 6 w 27"/>
                          <a:gd name="T5" fmla="*/ 46 h 47"/>
                          <a:gd name="T6" fmla="*/ 0 w 27"/>
                          <a:gd name="T7" fmla="*/ 47 h 47"/>
                          <a:gd name="T8" fmla="*/ 8 w 27"/>
                          <a:gd name="T9" fmla="*/ 25 h 47"/>
                          <a:gd name="T10" fmla="*/ 21 w 27"/>
                          <a:gd name="T11" fmla="*/ 0 h 47"/>
                          <a:gd name="T12" fmla="*/ 27 w 27"/>
                          <a:gd name="T13" fmla="*/ 0 h 47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7"/>
                          <a:gd name="T22" fmla="*/ 0 h 47"/>
                          <a:gd name="T23" fmla="*/ 27 w 27"/>
                          <a:gd name="T24" fmla="*/ 47 h 47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7" h="47">
                            <a:moveTo>
                              <a:pt x="27" y="0"/>
                            </a:moveTo>
                            <a:cubicBezTo>
                              <a:pt x="21" y="0"/>
                              <a:pt x="18" y="14"/>
                              <a:pt x="15" y="25"/>
                            </a:cubicBezTo>
                            <a:cubicBezTo>
                              <a:pt x="11" y="36"/>
                              <a:pt x="11" y="46"/>
                              <a:pt x="6" y="46"/>
                            </a:cubicBezTo>
                            <a:cubicBezTo>
                              <a:pt x="0" y="47"/>
                              <a:pt x="0" y="47"/>
                              <a:pt x="0" y="47"/>
                            </a:cubicBezTo>
                            <a:cubicBezTo>
                              <a:pt x="4" y="47"/>
                              <a:pt x="5" y="37"/>
                              <a:pt x="8" y="25"/>
                            </a:cubicBezTo>
                            <a:cubicBezTo>
                              <a:pt x="12" y="14"/>
                              <a:pt x="16" y="0"/>
                              <a:pt x="21" y="0"/>
                            </a:cubicBezTo>
                            <a:lnTo>
                              <a:pt x="27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47" name="Freeform 3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65" y="1099"/>
                        <a:ext cx="37" cy="117"/>
                      </a:xfrm>
                      <a:custGeom>
                        <a:avLst/>
                        <a:gdLst>
                          <a:gd name="T0" fmla="*/ 0 w 15"/>
                          <a:gd name="T1" fmla="*/ 44 h 44"/>
                          <a:gd name="T2" fmla="*/ 6 w 15"/>
                          <a:gd name="T3" fmla="*/ 24 h 44"/>
                          <a:gd name="T4" fmla="*/ 15 w 15"/>
                          <a:gd name="T5" fmla="*/ 0 h 44"/>
                          <a:gd name="T6" fmla="*/ 6 w 15"/>
                          <a:gd name="T7" fmla="*/ 24 h 44"/>
                          <a:gd name="T8" fmla="*/ 0 w 15"/>
                          <a:gd name="T9" fmla="*/ 44 h 4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5"/>
                          <a:gd name="T16" fmla="*/ 0 h 44"/>
                          <a:gd name="T17" fmla="*/ 15 w 15"/>
                          <a:gd name="T18" fmla="*/ 44 h 44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5" h="44">
                            <a:moveTo>
                              <a:pt x="0" y="44"/>
                            </a:moveTo>
                            <a:cubicBezTo>
                              <a:pt x="2" y="41"/>
                              <a:pt x="4" y="33"/>
                              <a:pt x="6" y="24"/>
                            </a:cubicBezTo>
                            <a:cubicBezTo>
                              <a:pt x="9" y="15"/>
                              <a:pt x="11" y="4"/>
                              <a:pt x="15" y="0"/>
                            </a:cubicBezTo>
                            <a:cubicBezTo>
                              <a:pt x="11" y="4"/>
                              <a:pt x="8" y="15"/>
                              <a:pt x="6" y="24"/>
                            </a:cubicBezTo>
                            <a:cubicBezTo>
                              <a:pt x="3" y="33"/>
                              <a:pt x="2" y="41"/>
                              <a:pt x="0" y="44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48" name="Freeform 3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97" y="1096"/>
                        <a:ext cx="40" cy="117"/>
                      </a:xfrm>
                      <a:custGeom>
                        <a:avLst/>
                        <a:gdLst>
                          <a:gd name="T0" fmla="*/ 0 w 16"/>
                          <a:gd name="T1" fmla="*/ 44 h 44"/>
                          <a:gd name="T2" fmla="*/ 7 w 16"/>
                          <a:gd name="T3" fmla="*/ 24 h 44"/>
                          <a:gd name="T4" fmla="*/ 16 w 16"/>
                          <a:gd name="T5" fmla="*/ 0 h 44"/>
                          <a:gd name="T6" fmla="*/ 6 w 16"/>
                          <a:gd name="T7" fmla="*/ 24 h 44"/>
                          <a:gd name="T8" fmla="*/ 0 w 16"/>
                          <a:gd name="T9" fmla="*/ 44 h 4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6"/>
                          <a:gd name="T16" fmla="*/ 0 h 44"/>
                          <a:gd name="T17" fmla="*/ 16 w 16"/>
                          <a:gd name="T18" fmla="*/ 44 h 44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6" h="44">
                            <a:moveTo>
                              <a:pt x="0" y="44"/>
                            </a:moveTo>
                            <a:cubicBezTo>
                              <a:pt x="3" y="41"/>
                              <a:pt x="4" y="33"/>
                              <a:pt x="7" y="24"/>
                            </a:cubicBezTo>
                            <a:cubicBezTo>
                              <a:pt x="10" y="15"/>
                              <a:pt x="12" y="4"/>
                              <a:pt x="16" y="0"/>
                            </a:cubicBezTo>
                            <a:cubicBezTo>
                              <a:pt x="12" y="4"/>
                              <a:pt x="9" y="15"/>
                              <a:pt x="6" y="24"/>
                            </a:cubicBezTo>
                            <a:cubicBezTo>
                              <a:pt x="4" y="33"/>
                              <a:pt x="3" y="41"/>
                              <a:pt x="0" y="44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49" name="Freeform 3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37" y="1176"/>
                        <a:ext cx="23" cy="40"/>
                      </a:xfrm>
                      <a:custGeom>
                        <a:avLst/>
                        <a:gdLst>
                          <a:gd name="T0" fmla="*/ 0 w 9"/>
                          <a:gd name="T1" fmla="*/ 0 h 15"/>
                          <a:gd name="T2" fmla="*/ 9 w 9"/>
                          <a:gd name="T3" fmla="*/ 15 h 15"/>
                          <a:gd name="T4" fmla="*/ 5 w 9"/>
                          <a:gd name="T5" fmla="*/ 9 h 15"/>
                          <a:gd name="T6" fmla="*/ 0 w 9"/>
                          <a:gd name="T7" fmla="*/ 0 h 15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9"/>
                          <a:gd name="T13" fmla="*/ 0 h 15"/>
                          <a:gd name="T14" fmla="*/ 9 w 9"/>
                          <a:gd name="T15" fmla="*/ 15 h 15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9" h="15">
                            <a:moveTo>
                              <a:pt x="0" y="0"/>
                            </a:moveTo>
                            <a:cubicBezTo>
                              <a:pt x="1" y="2"/>
                              <a:pt x="7" y="13"/>
                              <a:pt x="9" y="15"/>
                            </a:cubicBezTo>
                            <a:cubicBezTo>
                              <a:pt x="8" y="13"/>
                              <a:pt x="6" y="10"/>
                              <a:pt x="5" y="9"/>
                            </a:cubicBezTo>
                            <a:cubicBezTo>
                              <a:pt x="5" y="8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50" name="Freeform 3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57" y="1099"/>
                        <a:ext cx="85" cy="122"/>
                      </a:xfrm>
                      <a:custGeom>
                        <a:avLst/>
                        <a:gdLst>
                          <a:gd name="T0" fmla="*/ 34 w 34"/>
                          <a:gd name="T1" fmla="*/ 2 h 46"/>
                          <a:gd name="T2" fmla="*/ 19 w 34"/>
                          <a:gd name="T3" fmla="*/ 25 h 46"/>
                          <a:gd name="T4" fmla="*/ 7 w 34"/>
                          <a:gd name="T5" fmla="*/ 45 h 46"/>
                          <a:gd name="T6" fmla="*/ 0 w 34"/>
                          <a:gd name="T7" fmla="*/ 44 h 46"/>
                          <a:gd name="T8" fmla="*/ 12 w 34"/>
                          <a:gd name="T9" fmla="*/ 24 h 46"/>
                          <a:gd name="T10" fmla="*/ 29 w 34"/>
                          <a:gd name="T11" fmla="*/ 1 h 46"/>
                          <a:gd name="T12" fmla="*/ 34 w 34"/>
                          <a:gd name="T13" fmla="*/ 2 h 4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4"/>
                          <a:gd name="T22" fmla="*/ 0 h 46"/>
                          <a:gd name="T23" fmla="*/ 34 w 34"/>
                          <a:gd name="T24" fmla="*/ 46 h 4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4" h="46">
                            <a:moveTo>
                              <a:pt x="34" y="2"/>
                            </a:moveTo>
                            <a:cubicBezTo>
                              <a:pt x="29" y="1"/>
                              <a:pt x="24" y="15"/>
                              <a:pt x="19" y="25"/>
                            </a:cubicBezTo>
                            <a:cubicBezTo>
                              <a:pt x="13" y="36"/>
                              <a:pt x="11" y="46"/>
                              <a:pt x="7" y="45"/>
                            </a:cubicBezTo>
                            <a:cubicBezTo>
                              <a:pt x="0" y="44"/>
                              <a:pt x="0" y="44"/>
                              <a:pt x="0" y="44"/>
                            </a:cubicBezTo>
                            <a:cubicBezTo>
                              <a:pt x="4" y="45"/>
                              <a:pt x="7" y="35"/>
                              <a:pt x="12" y="24"/>
                            </a:cubicBezTo>
                            <a:cubicBezTo>
                              <a:pt x="18" y="14"/>
                              <a:pt x="23" y="0"/>
                              <a:pt x="29" y="1"/>
                            </a:cubicBezTo>
                            <a:lnTo>
                              <a:pt x="34" y="2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51" name="Freeform 3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92" y="1107"/>
                        <a:ext cx="85" cy="117"/>
                      </a:xfrm>
                      <a:custGeom>
                        <a:avLst/>
                        <a:gdLst>
                          <a:gd name="T0" fmla="*/ 34 w 34"/>
                          <a:gd name="T1" fmla="*/ 3 h 44"/>
                          <a:gd name="T2" fmla="*/ 18 w 34"/>
                          <a:gd name="T3" fmla="*/ 24 h 44"/>
                          <a:gd name="T4" fmla="*/ 6 w 34"/>
                          <a:gd name="T5" fmla="*/ 44 h 44"/>
                          <a:gd name="T6" fmla="*/ 0 w 34"/>
                          <a:gd name="T7" fmla="*/ 43 h 44"/>
                          <a:gd name="T8" fmla="*/ 12 w 34"/>
                          <a:gd name="T9" fmla="*/ 23 h 44"/>
                          <a:gd name="T10" fmla="*/ 28 w 34"/>
                          <a:gd name="T11" fmla="*/ 1 h 44"/>
                          <a:gd name="T12" fmla="*/ 34 w 34"/>
                          <a:gd name="T13" fmla="*/ 3 h 4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4"/>
                          <a:gd name="T22" fmla="*/ 0 h 44"/>
                          <a:gd name="T23" fmla="*/ 34 w 34"/>
                          <a:gd name="T24" fmla="*/ 44 h 44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4" h="44">
                            <a:moveTo>
                              <a:pt x="34" y="3"/>
                            </a:moveTo>
                            <a:cubicBezTo>
                              <a:pt x="28" y="2"/>
                              <a:pt x="24" y="14"/>
                              <a:pt x="18" y="24"/>
                            </a:cubicBezTo>
                            <a:cubicBezTo>
                              <a:pt x="13" y="35"/>
                              <a:pt x="10" y="44"/>
                              <a:pt x="6" y="44"/>
                            </a:cubicBezTo>
                            <a:cubicBezTo>
                              <a:pt x="0" y="43"/>
                              <a:pt x="0" y="43"/>
                              <a:pt x="0" y="43"/>
                            </a:cubicBezTo>
                            <a:cubicBezTo>
                              <a:pt x="4" y="44"/>
                              <a:pt x="7" y="34"/>
                              <a:pt x="12" y="23"/>
                            </a:cubicBezTo>
                            <a:cubicBezTo>
                              <a:pt x="17" y="13"/>
                              <a:pt x="22" y="0"/>
                              <a:pt x="28" y="1"/>
                            </a:cubicBezTo>
                            <a:lnTo>
                              <a:pt x="34" y="3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52" name="Freeform 33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67" y="1107"/>
                        <a:ext cx="58" cy="106"/>
                      </a:xfrm>
                      <a:custGeom>
                        <a:avLst/>
                        <a:gdLst>
                          <a:gd name="T0" fmla="*/ 0 w 23"/>
                          <a:gd name="T1" fmla="*/ 40 h 40"/>
                          <a:gd name="T2" fmla="*/ 10 w 23"/>
                          <a:gd name="T3" fmla="*/ 22 h 40"/>
                          <a:gd name="T4" fmla="*/ 23 w 23"/>
                          <a:gd name="T5" fmla="*/ 0 h 40"/>
                          <a:gd name="T6" fmla="*/ 9 w 23"/>
                          <a:gd name="T7" fmla="*/ 22 h 40"/>
                          <a:gd name="T8" fmla="*/ 0 w 23"/>
                          <a:gd name="T9" fmla="*/ 40 h 4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3"/>
                          <a:gd name="T16" fmla="*/ 0 h 40"/>
                          <a:gd name="T17" fmla="*/ 23 w 23"/>
                          <a:gd name="T18" fmla="*/ 40 h 40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3" h="40">
                            <a:moveTo>
                              <a:pt x="0" y="40"/>
                            </a:moveTo>
                            <a:cubicBezTo>
                              <a:pt x="3" y="38"/>
                              <a:pt x="6" y="30"/>
                              <a:pt x="10" y="22"/>
                            </a:cubicBezTo>
                            <a:cubicBezTo>
                              <a:pt x="14" y="13"/>
                              <a:pt x="19" y="3"/>
                              <a:pt x="23" y="0"/>
                            </a:cubicBezTo>
                            <a:cubicBezTo>
                              <a:pt x="19" y="3"/>
                              <a:pt x="14" y="13"/>
                              <a:pt x="9" y="22"/>
                            </a:cubicBezTo>
                            <a:cubicBezTo>
                              <a:pt x="5" y="30"/>
                              <a:pt x="3" y="38"/>
                              <a:pt x="0" y="40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53" name="Freeform 3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00" y="1112"/>
                        <a:ext cx="60" cy="107"/>
                      </a:xfrm>
                      <a:custGeom>
                        <a:avLst/>
                        <a:gdLst>
                          <a:gd name="T0" fmla="*/ 0 w 24"/>
                          <a:gd name="T1" fmla="*/ 40 h 40"/>
                          <a:gd name="T2" fmla="*/ 11 w 24"/>
                          <a:gd name="T3" fmla="*/ 21 h 40"/>
                          <a:gd name="T4" fmla="*/ 24 w 24"/>
                          <a:gd name="T5" fmla="*/ 0 h 40"/>
                          <a:gd name="T6" fmla="*/ 10 w 24"/>
                          <a:gd name="T7" fmla="*/ 21 h 40"/>
                          <a:gd name="T8" fmla="*/ 0 w 24"/>
                          <a:gd name="T9" fmla="*/ 40 h 4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4"/>
                          <a:gd name="T16" fmla="*/ 0 h 40"/>
                          <a:gd name="T17" fmla="*/ 24 w 24"/>
                          <a:gd name="T18" fmla="*/ 40 h 40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4" h="40">
                            <a:moveTo>
                              <a:pt x="0" y="40"/>
                            </a:moveTo>
                            <a:cubicBezTo>
                              <a:pt x="3" y="37"/>
                              <a:pt x="7" y="30"/>
                              <a:pt x="11" y="21"/>
                            </a:cubicBezTo>
                            <a:cubicBezTo>
                              <a:pt x="15" y="13"/>
                              <a:pt x="19" y="3"/>
                              <a:pt x="24" y="0"/>
                            </a:cubicBezTo>
                            <a:cubicBezTo>
                              <a:pt x="19" y="3"/>
                              <a:pt x="14" y="13"/>
                              <a:pt x="10" y="21"/>
                            </a:cubicBezTo>
                            <a:cubicBezTo>
                              <a:pt x="6" y="30"/>
                              <a:pt x="3" y="37"/>
                              <a:pt x="0" y="40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54" name="Freeform 3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52" y="1133"/>
                        <a:ext cx="110" cy="107"/>
                      </a:xfrm>
                      <a:custGeom>
                        <a:avLst/>
                        <a:gdLst>
                          <a:gd name="T0" fmla="*/ 44 w 44"/>
                          <a:gd name="T1" fmla="*/ 4 h 40"/>
                          <a:gd name="T2" fmla="*/ 23 w 44"/>
                          <a:gd name="T3" fmla="*/ 22 h 40"/>
                          <a:gd name="T4" fmla="*/ 6 w 44"/>
                          <a:gd name="T5" fmla="*/ 39 h 40"/>
                          <a:gd name="T6" fmla="*/ 0 w 44"/>
                          <a:gd name="T7" fmla="*/ 37 h 40"/>
                          <a:gd name="T8" fmla="*/ 17 w 44"/>
                          <a:gd name="T9" fmla="*/ 20 h 40"/>
                          <a:gd name="T10" fmla="*/ 38 w 44"/>
                          <a:gd name="T11" fmla="*/ 2 h 40"/>
                          <a:gd name="T12" fmla="*/ 44 w 44"/>
                          <a:gd name="T13" fmla="*/ 4 h 40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44"/>
                          <a:gd name="T22" fmla="*/ 0 h 40"/>
                          <a:gd name="T23" fmla="*/ 44 w 44"/>
                          <a:gd name="T24" fmla="*/ 40 h 40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44" h="40">
                            <a:moveTo>
                              <a:pt x="44" y="4"/>
                            </a:moveTo>
                            <a:cubicBezTo>
                              <a:pt x="39" y="2"/>
                              <a:pt x="30" y="13"/>
                              <a:pt x="23" y="22"/>
                            </a:cubicBezTo>
                            <a:cubicBezTo>
                              <a:pt x="15" y="31"/>
                              <a:pt x="10" y="40"/>
                              <a:pt x="6" y="39"/>
                            </a:cubicBezTo>
                            <a:cubicBezTo>
                              <a:pt x="0" y="37"/>
                              <a:pt x="0" y="37"/>
                              <a:pt x="0" y="37"/>
                            </a:cubicBezTo>
                            <a:cubicBezTo>
                              <a:pt x="4" y="38"/>
                              <a:pt x="9" y="29"/>
                              <a:pt x="17" y="20"/>
                            </a:cubicBezTo>
                            <a:cubicBezTo>
                              <a:pt x="24" y="11"/>
                              <a:pt x="33" y="0"/>
                              <a:pt x="38" y="2"/>
                            </a:cubicBezTo>
                            <a:lnTo>
                              <a:pt x="44" y="4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55" name="Freeform 3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85" y="1144"/>
                        <a:ext cx="110" cy="109"/>
                      </a:xfrm>
                      <a:custGeom>
                        <a:avLst/>
                        <a:gdLst>
                          <a:gd name="T0" fmla="*/ 44 w 44"/>
                          <a:gd name="T1" fmla="*/ 4 h 41"/>
                          <a:gd name="T2" fmla="*/ 23 w 44"/>
                          <a:gd name="T3" fmla="*/ 23 h 41"/>
                          <a:gd name="T4" fmla="*/ 6 w 44"/>
                          <a:gd name="T5" fmla="*/ 39 h 41"/>
                          <a:gd name="T6" fmla="*/ 0 w 44"/>
                          <a:gd name="T7" fmla="*/ 37 h 41"/>
                          <a:gd name="T8" fmla="*/ 17 w 44"/>
                          <a:gd name="T9" fmla="*/ 21 h 41"/>
                          <a:gd name="T10" fmla="*/ 38 w 44"/>
                          <a:gd name="T11" fmla="*/ 2 h 41"/>
                          <a:gd name="T12" fmla="*/ 44 w 44"/>
                          <a:gd name="T13" fmla="*/ 4 h 41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44"/>
                          <a:gd name="T22" fmla="*/ 0 h 41"/>
                          <a:gd name="T23" fmla="*/ 44 w 44"/>
                          <a:gd name="T24" fmla="*/ 41 h 41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44" h="41">
                            <a:moveTo>
                              <a:pt x="44" y="4"/>
                            </a:moveTo>
                            <a:cubicBezTo>
                              <a:pt x="39" y="2"/>
                              <a:pt x="30" y="14"/>
                              <a:pt x="23" y="23"/>
                            </a:cubicBezTo>
                            <a:cubicBezTo>
                              <a:pt x="15" y="32"/>
                              <a:pt x="10" y="41"/>
                              <a:pt x="6" y="39"/>
                            </a:cubicBezTo>
                            <a:cubicBezTo>
                              <a:pt x="0" y="37"/>
                              <a:pt x="0" y="37"/>
                              <a:pt x="0" y="37"/>
                            </a:cubicBezTo>
                            <a:cubicBezTo>
                              <a:pt x="4" y="39"/>
                              <a:pt x="9" y="30"/>
                              <a:pt x="17" y="21"/>
                            </a:cubicBezTo>
                            <a:cubicBezTo>
                              <a:pt x="24" y="11"/>
                              <a:pt x="33" y="0"/>
                              <a:pt x="38" y="2"/>
                            </a:cubicBezTo>
                            <a:lnTo>
                              <a:pt x="44" y="4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56" name="Freeform 3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62" y="1139"/>
                        <a:ext cx="80" cy="93"/>
                      </a:xfrm>
                      <a:custGeom>
                        <a:avLst/>
                        <a:gdLst>
                          <a:gd name="T0" fmla="*/ 0 w 32"/>
                          <a:gd name="T1" fmla="*/ 35 h 35"/>
                          <a:gd name="T2" fmla="*/ 14 w 32"/>
                          <a:gd name="T3" fmla="*/ 19 h 35"/>
                          <a:gd name="T4" fmla="*/ 32 w 32"/>
                          <a:gd name="T5" fmla="*/ 0 h 35"/>
                          <a:gd name="T6" fmla="*/ 13 w 32"/>
                          <a:gd name="T7" fmla="*/ 18 h 35"/>
                          <a:gd name="T8" fmla="*/ 0 w 32"/>
                          <a:gd name="T9" fmla="*/ 35 h 3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2"/>
                          <a:gd name="T16" fmla="*/ 0 h 35"/>
                          <a:gd name="T17" fmla="*/ 32 w 32"/>
                          <a:gd name="T18" fmla="*/ 35 h 3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2" h="35">
                            <a:moveTo>
                              <a:pt x="0" y="35"/>
                            </a:moveTo>
                            <a:cubicBezTo>
                              <a:pt x="4" y="33"/>
                              <a:pt x="8" y="26"/>
                              <a:pt x="14" y="19"/>
                            </a:cubicBezTo>
                            <a:cubicBezTo>
                              <a:pt x="20" y="11"/>
                              <a:pt x="26" y="2"/>
                              <a:pt x="32" y="0"/>
                            </a:cubicBezTo>
                            <a:cubicBezTo>
                              <a:pt x="26" y="2"/>
                              <a:pt x="19" y="11"/>
                              <a:pt x="13" y="18"/>
                            </a:cubicBezTo>
                            <a:cubicBezTo>
                              <a:pt x="8" y="26"/>
                              <a:pt x="4" y="33"/>
                              <a:pt x="0" y="35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57" name="Freeform 3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95" y="1152"/>
                        <a:ext cx="80" cy="91"/>
                      </a:xfrm>
                      <a:custGeom>
                        <a:avLst/>
                        <a:gdLst>
                          <a:gd name="T0" fmla="*/ 0 w 32"/>
                          <a:gd name="T1" fmla="*/ 34 h 34"/>
                          <a:gd name="T2" fmla="*/ 14 w 32"/>
                          <a:gd name="T3" fmla="*/ 18 h 34"/>
                          <a:gd name="T4" fmla="*/ 32 w 32"/>
                          <a:gd name="T5" fmla="*/ 0 h 34"/>
                          <a:gd name="T6" fmla="*/ 13 w 32"/>
                          <a:gd name="T7" fmla="*/ 18 h 34"/>
                          <a:gd name="T8" fmla="*/ 0 w 32"/>
                          <a:gd name="T9" fmla="*/ 34 h 3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2"/>
                          <a:gd name="T16" fmla="*/ 0 h 34"/>
                          <a:gd name="T17" fmla="*/ 32 w 32"/>
                          <a:gd name="T18" fmla="*/ 34 h 34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2" h="34">
                            <a:moveTo>
                              <a:pt x="0" y="34"/>
                            </a:moveTo>
                            <a:cubicBezTo>
                              <a:pt x="3" y="32"/>
                              <a:pt x="8" y="25"/>
                              <a:pt x="14" y="18"/>
                            </a:cubicBezTo>
                            <a:cubicBezTo>
                              <a:pt x="20" y="11"/>
                              <a:pt x="26" y="2"/>
                              <a:pt x="32" y="0"/>
                            </a:cubicBezTo>
                            <a:cubicBezTo>
                              <a:pt x="26" y="2"/>
                              <a:pt x="19" y="10"/>
                              <a:pt x="13" y="18"/>
                            </a:cubicBezTo>
                            <a:cubicBezTo>
                              <a:pt x="8" y="25"/>
                              <a:pt x="3" y="32"/>
                              <a:pt x="0" y="34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58" name="Freeform 3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50" y="1184"/>
                        <a:ext cx="7" cy="45"/>
                      </a:xfrm>
                      <a:custGeom>
                        <a:avLst/>
                        <a:gdLst>
                          <a:gd name="T0" fmla="*/ 0 w 3"/>
                          <a:gd name="T1" fmla="*/ 0 h 17"/>
                          <a:gd name="T2" fmla="*/ 3 w 3"/>
                          <a:gd name="T3" fmla="*/ 17 h 17"/>
                          <a:gd name="T4" fmla="*/ 1 w 3"/>
                          <a:gd name="T5" fmla="*/ 10 h 17"/>
                          <a:gd name="T6" fmla="*/ 0 w 3"/>
                          <a:gd name="T7" fmla="*/ 0 h 17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3"/>
                          <a:gd name="T13" fmla="*/ 0 h 17"/>
                          <a:gd name="T14" fmla="*/ 3 w 3"/>
                          <a:gd name="T15" fmla="*/ 17 h 17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3" h="17">
                            <a:moveTo>
                              <a:pt x="0" y="0"/>
                            </a:moveTo>
                            <a:cubicBezTo>
                              <a:pt x="0" y="2"/>
                              <a:pt x="1" y="14"/>
                              <a:pt x="3" y="17"/>
                            </a:cubicBezTo>
                            <a:cubicBezTo>
                              <a:pt x="3" y="15"/>
                              <a:pt x="2" y="11"/>
                              <a:pt x="1" y="10"/>
                            </a:cubicBezTo>
                            <a:cubicBezTo>
                              <a:pt x="1" y="9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59" name="Freeform 3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47" y="1171"/>
                        <a:ext cx="18" cy="42"/>
                      </a:xfrm>
                      <a:custGeom>
                        <a:avLst/>
                        <a:gdLst>
                          <a:gd name="T0" fmla="*/ 0 w 7"/>
                          <a:gd name="T1" fmla="*/ 0 h 16"/>
                          <a:gd name="T2" fmla="*/ 7 w 7"/>
                          <a:gd name="T3" fmla="*/ 16 h 16"/>
                          <a:gd name="T4" fmla="*/ 4 w 7"/>
                          <a:gd name="T5" fmla="*/ 9 h 16"/>
                          <a:gd name="T6" fmla="*/ 0 w 7"/>
                          <a:gd name="T7" fmla="*/ 0 h 16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7"/>
                          <a:gd name="T13" fmla="*/ 0 h 16"/>
                          <a:gd name="T14" fmla="*/ 7 w 7"/>
                          <a:gd name="T15" fmla="*/ 16 h 1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7" h="16">
                            <a:moveTo>
                              <a:pt x="0" y="0"/>
                            </a:moveTo>
                            <a:cubicBezTo>
                              <a:pt x="1" y="2"/>
                              <a:pt x="5" y="13"/>
                              <a:pt x="7" y="16"/>
                            </a:cubicBezTo>
                            <a:cubicBezTo>
                              <a:pt x="6" y="14"/>
                              <a:pt x="4" y="10"/>
                              <a:pt x="4" y="9"/>
                            </a:cubicBezTo>
                            <a:cubicBezTo>
                              <a:pt x="4" y="8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60" name="Freeform 3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145" y="1189"/>
                        <a:ext cx="47" cy="144"/>
                      </a:xfrm>
                      <a:custGeom>
                        <a:avLst/>
                        <a:gdLst>
                          <a:gd name="T0" fmla="*/ 11 w 19"/>
                          <a:gd name="T1" fmla="*/ 0 h 54"/>
                          <a:gd name="T2" fmla="*/ 13 w 19"/>
                          <a:gd name="T3" fmla="*/ 28 h 54"/>
                          <a:gd name="T4" fmla="*/ 16 w 19"/>
                          <a:gd name="T5" fmla="*/ 51 h 54"/>
                          <a:gd name="T6" fmla="*/ 10 w 19"/>
                          <a:gd name="T7" fmla="*/ 54 h 54"/>
                          <a:gd name="T8" fmla="*/ 7 w 19"/>
                          <a:gd name="T9" fmla="*/ 31 h 54"/>
                          <a:gd name="T10" fmla="*/ 5 w 19"/>
                          <a:gd name="T11" fmla="*/ 2 h 54"/>
                          <a:gd name="T12" fmla="*/ 11 w 19"/>
                          <a:gd name="T13" fmla="*/ 0 h 5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9"/>
                          <a:gd name="T22" fmla="*/ 0 h 54"/>
                          <a:gd name="T23" fmla="*/ 19 w 19"/>
                          <a:gd name="T24" fmla="*/ 54 h 54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9" h="54">
                            <a:moveTo>
                              <a:pt x="11" y="0"/>
                            </a:moveTo>
                            <a:cubicBezTo>
                              <a:pt x="6" y="3"/>
                              <a:pt x="10" y="16"/>
                              <a:pt x="13" y="28"/>
                            </a:cubicBezTo>
                            <a:cubicBezTo>
                              <a:pt x="15" y="39"/>
                              <a:pt x="19" y="49"/>
                              <a:pt x="16" y="51"/>
                            </a:cubicBezTo>
                            <a:cubicBezTo>
                              <a:pt x="10" y="54"/>
                              <a:pt x="10" y="54"/>
                              <a:pt x="10" y="54"/>
                            </a:cubicBezTo>
                            <a:cubicBezTo>
                              <a:pt x="14" y="52"/>
                              <a:pt x="10" y="43"/>
                              <a:pt x="7" y="31"/>
                            </a:cubicBezTo>
                            <a:cubicBezTo>
                              <a:pt x="5" y="20"/>
                              <a:pt x="0" y="5"/>
                              <a:pt x="5" y="2"/>
                            </a:cubicBezTo>
                            <a:lnTo>
                              <a:pt x="11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61" name="Freeform 3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177" y="1171"/>
                        <a:ext cx="45" cy="144"/>
                      </a:xfrm>
                      <a:custGeom>
                        <a:avLst/>
                        <a:gdLst>
                          <a:gd name="T0" fmla="*/ 11 w 18"/>
                          <a:gd name="T1" fmla="*/ 0 h 54"/>
                          <a:gd name="T2" fmla="*/ 11 w 18"/>
                          <a:gd name="T3" fmla="*/ 27 h 54"/>
                          <a:gd name="T4" fmla="*/ 14 w 18"/>
                          <a:gd name="T5" fmla="*/ 50 h 54"/>
                          <a:gd name="T6" fmla="*/ 9 w 18"/>
                          <a:gd name="T7" fmla="*/ 54 h 54"/>
                          <a:gd name="T8" fmla="*/ 6 w 18"/>
                          <a:gd name="T9" fmla="*/ 31 h 54"/>
                          <a:gd name="T10" fmla="*/ 5 w 18"/>
                          <a:gd name="T11" fmla="*/ 3 h 54"/>
                          <a:gd name="T12" fmla="*/ 11 w 18"/>
                          <a:gd name="T13" fmla="*/ 0 h 5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8"/>
                          <a:gd name="T22" fmla="*/ 0 h 54"/>
                          <a:gd name="T23" fmla="*/ 18 w 18"/>
                          <a:gd name="T24" fmla="*/ 54 h 54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8" h="54">
                            <a:moveTo>
                              <a:pt x="11" y="0"/>
                            </a:moveTo>
                            <a:cubicBezTo>
                              <a:pt x="6" y="3"/>
                              <a:pt x="9" y="16"/>
                              <a:pt x="11" y="27"/>
                            </a:cubicBezTo>
                            <a:cubicBezTo>
                              <a:pt x="14" y="39"/>
                              <a:pt x="18" y="48"/>
                              <a:pt x="14" y="50"/>
                            </a:cubicBezTo>
                            <a:cubicBezTo>
                              <a:pt x="9" y="54"/>
                              <a:pt x="9" y="54"/>
                              <a:pt x="9" y="54"/>
                            </a:cubicBezTo>
                            <a:cubicBezTo>
                              <a:pt x="13" y="52"/>
                              <a:pt x="9" y="42"/>
                              <a:pt x="6" y="31"/>
                            </a:cubicBezTo>
                            <a:cubicBezTo>
                              <a:pt x="3" y="19"/>
                              <a:pt x="0" y="6"/>
                              <a:pt x="5" y="3"/>
                            </a:cubicBezTo>
                            <a:lnTo>
                              <a:pt x="11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62" name="Freeform 3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152" y="1203"/>
                        <a:ext cx="25" cy="122"/>
                      </a:xfrm>
                      <a:custGeom>
                        <a:avLst/>
                        <a:gdLst>
                          <a:gd name="T0" fmla="*/ 10 w 10"/>
                          <a:gd name="T1" fmla="*/ 46 h 46"/>
                          <a:gd name="T2" fmla="*/ 6 w 10"/>
                          <a:gd name="T3" fmla="*/ 25 h 46"/>
                          <a:gd name="T4" fmla="*/ 2 w 10"/>
                          <a:gd name="T5" fmla="*/ 0 h 46"/>
                          <a:gd name="T6" fmla="*/ 5 w 10"/>
                          <a:gd name="T7" fmla="*/ 26 h 46"/>
                          <a:gd name="T8" fmla="*/ 10 w 10"/>
                          <a:gd name="T9" fmla="*/ 46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0"/>
                          <a:gd name="T16" fmla="*/ 0 h 46"/>
                          <a:gd name="T17" fmla="*/ 10 w 10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0" h="46">
                            <a:moveTo>
                              <a:pt x="10" y="46"/>
                            </a:moveTo>
                            <a:cubicBezTo>
                              <a:pt x="10" y="42"/>
                              <a:pt x="8" y="34"/>
                              <a:pt x="6" y="25"/>
                            </a:cubicBezTo>
                            <a:cubicBezTo>
                              <a:pt x="4" y="16"/>
                              <a:pt x="0" y="5"/>
                              <a:pt x="2" y="0"/>
                            </a:cubicBezTo>
                            <a:cubicBezTo>
                              <a:pt x="0" y="5"/>
                              <a:pt x="3" y="16"/>
                              <a:pt x="5" y="26"/>
                            </a:cubicBezTo>
                            <a:cubicBezTo>
                              <a:pt x="7" y="35"/>
                              <a:pt x="10" y="42"/>
                              <a:pt x="10" y="46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63" name="Freeform 3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182" y="1184"/>
                        <a:ext cx="25" cy="123"/>
                      </a:xfrm>
                      <a:custGeom>
                        <a:avLst/>
                        <a:gdLst>
                          <a:gd name="T0" fmla="*/ 9 w 10"/>
                          <a:gd name="T1" fmla="*/ 46 h 46"/>
                          <a:gd name="T2" fmla="*/ 5 w 10"/>
                          <a:gd name="T3" fmla="*/ 25 h 46"/>
                          <a:gd name="T4" fmla="*/ 2 w 10"/>
                          <a:gd name="T5" fmla="*/ 0 h 46"/>
                          <a:gd name="T6" fmla="*/ 5 w 10"/>
                          <a:gd name="T7" fmla="*/ 25 h 46"/>
                          <a:gd name="T8" fmla="*/ 9 w 10"/>
                          <a:gd name="T9" fmla="*/ 46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0"/>
                          <a:gd name="T16" fmla="*/ 0 h 46"/>
                          <a:gd name="T17" fmla="*/ 10 w 10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0" h="46">
                            <a:moveTo>
                              <a:pt x="9" y="46"/>
                            </a:moveTo>
                            <a:cubicBezTo>
                              <a:pt x="10" y="42"/>
                              <a:pt x="7" y="34"/>
                              <a:pt x="5" y="25"/>
                            </a:cubicBezTo>
                            <a:cubicBezTo>
                              <a:pt x="3" y="16"/>
                              <a:pt x="0" y="5"/>
                              <a:pt x="2" y="0"/>
                            </a:cubicBezTo>
                            <a:cubicBezTo>
                              <a:pt x="0" y="5"/>
                              <a:pt x="3" y="16"/>
                              <a:pt x="5" y="25"/>
                            </a:cubicBezTo>
                            <a:cubicBezTo>
                              <a:pt x="7" y="34"/>
                              <a:pt x="10" y="42"/>
                              <a:pt x="9" y="46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64" name="Freeform 3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57" y="1136"/>
                        <a:ext cx="28" cy="141"/>
                      </a:xfrm>
                      <a:custGeom>
                        <a:avLst/>
                        <a:gdLst>
                          <a:gd name="T0" fmla="*/ 11 w 11"/>
                          <a:gd name="T1" fmla="*/ 0 h 53"/>
                          <a:gd name="T2" fmla="*/ 7 w 11"/>
                          <a:gd name="T3" fmla="*/ 28 h 53"/>
                          <a:gd name="T4" fmla="*/ 7 w 11"/>
                          <a:gd name="T5" fmla="*/ 51 h 53"/>
                          <a:gd name="T6" fmla="*/ 1 w 11"/>
                          <a:gd name="T7" fmla="*/ 53 h 53"/>
                          <a:gd name="T8" fmla="*/ 1 w 11"/>
                          <a:gd name="T9" fmla="*/ 30 h 53"/>
                          <a:gd name="T10" fmla="*/ 6 w 11"/>
                          <a:gd name="T11" fmla="*/ 2 h 53"/>
                          <a:gd name="T12" fmla="*/ 11 w 11"/>
                          <a:gd name="T13" fmla="*/ 0 h 53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1"/>
                          <a:gd name="T22" fmla="*/ 0 h 53"/>
                          <a:gd name="T23" fmla="*/ 11 w 11"/>
                          <a:gd name="T24" fmla="*/ 53 h 53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1" h="53">
                            <a:moveTo>
                              <a:pt x="11" y="0"/>
                            </a:moveTo>
                            <a:cubicBezTo>
                              <a:pt x="6" y="2"/>
                              <a:pt x="7" y="17"/>
                              <a:pt x="7" y="28"/>
                            </a:cubicBezTo>
                            <a:cubicBezTo>
                              <a:pt x="7" y="40"/>
                              <a:pt x="11" y="50"/>
                              <a:pt x="7" y="51"/>
                            </a:cubicBezTo>
                            <a:cubicBezTo>
                              <a:pt x="1" y="53"/>
                              <a:pt x="1" y="53"/>
                              <a:pt x="1" y="53"/>
                            </a:cubicBezTo>
                            <a:cubicBezTo>
                              <a:pt x="5" y="52"/>
                              <a:pt x="1" y="42"/>
                              <a:pt x="1" y="30"/>
                            </a:cubicBezTo>
                            <a:cubicBezTo>
                              <a:pt x="1" y="19"/>
                              <a:pt x="0" y="4"/>
                              <a:pt x="6" y="2"/>
                            </a:cubicBezTo>
                            <a:lnTo>
                              <a:pt x="11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65" name="Freeform 3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87" y="1125"/>
                        <a:ext cx="30" cy="142"/>
                      </a:xfrm>
                      <a:custGeom>
                        <a:avLst/>
                        <a:gdLst>
                          <a:gd name="T0" fmla="*/ 12 w 12"/>
                          <a:gd name="T1" fmla="*/ 0 h 53"/>
                          <a:gd name="T2" fmla="*/ 8 w 12"/>
                          <a:gd name="T3" fmla="*/ 27 h 53"/>
                          <a:gd name="T4" fmla="*/ 6 w 12"/>
                          <a:gd name="T5" fmla="*/ 51 h 53"/>
                          <a:gd name="T6" fmla="*/ 0 w 12"/>
                          <a:gd name="T7" fmla="*/ 53 h 53"/>
                          <a:gd name="T8" fmla="*/ 2 w 12"/>
                          <a:gd name="T9" fmla="*/ 30 h 53"/>
                          <a:gd name="T10" fmla="*/ 7 w 12"/>
                          <a:gd name="T11" fmla="*/ 2 h 53"/>
                          <a:gd name="T12" fmla="*/ 12 w 12"/>
                          <a:gd name="T13" fmla="*/ 0 h 53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2"/>
                          <a:gd name="T22" fmla="*/ 0 h 53"/>
                          <a:gd name="T23" fmla="*/ 12 w 12"/>
                          <a:gd name="T24" fmla="*/ 53 h 53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2" h="53">
                            <a:moveTo>
                              <a:pt x="12" y="0"/>
                            </a:moveTo>
                            <a:cubicBezTo>
                              <a:pt x="7" y="2"/>
                              <a:pt x="8" y="16"/>
                              <a:pt x="8" y="27"/>
                            </a:cubicBezTo>
                            <a:cubicBezTo>
                              <a:pt x="8" y="39"/>
                              <a:pt x="10" y="49"/>
                              <a:pt x="6" y="51"/>
                            </a:cubicBezTo>
                            <a:cubicBezTo>
                              <a:pt x="0" y="53"/>
                              <a:pt x="0" y="53"/>
                              <a:pt x="0" y="53"/>
                            </a:cubicBezTo>
                            <a:cubicBezTo>
                              <a:pt x="4" y="51"/>
                              <a:pt x="2" y="42"/>
                              <a:pt x="2" y="30"/>
                            </a:cubicBezTo>
                            <a:cubicBezTo>
                              <a:pt x="2" y="18"/>
                              <a:pt x="1" y="4"/>
                              <a:pt x="7" y="2"/>
                            </a:cubicBezTo>
                            <a:lnTo>
                              <a:pt x="12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66" name="Freeform 3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62" y="1149"/>
                        <a:ext cx="5" cy="123"/>
                      </a:xfrm>
                      <a:custGeom>
                        <a:avLst/>
                        <a:gdLst>
                          <a:gd name="T0" fmla="*/ 0 w 2"/>
                          <a:gd name="T1" fmla="*/ 46 h 46"/>
                          <a:gd name="T2" fmla="*/ 1 w 2"/>
                          <a:gd name="T3" fmla="*/ 25 h 46"/>
                          <a:gd name="T4" fmla="*/ 2 w 2"/>
                          <a:gd name="T5" fmla="*/ 0 h 46"/>
                          <a:gd name="T6" fmla="*/ 0 w 2"/>
                          <a:gd name="T7" fmla="*/ 25 h 46"/>
                          <a:gd name="T8" fmla="*/ 0 w 2"/>
                          <a:gd name="T9" fmla="*/ 46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"/>
                          <a:gd name="T16" fmla="*/ 0 h 46"/>
                          <a:gd name="T17" fmla="*/ 2 w 2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" h="46">
                            <a:moveTo>
                              <a:pt x="0" y="46"/>
                            </a:moveTo>
                            <a:cubicBezTo>
                              <a:pt x="2" y="43"/>
                              <a:pt x="1" y="34"/>
                              <a:pt x="1" y="25"/>
                            </a:cubicBezTo>
                            <a:cubicBezTo>
                              <a:pt x="1" y="16"/>
                              <a:pt x="0" y="5"/>
                              <a:pt x="2" y="0"/>
                            </a:cubicBezTo>
                            <a:cubicBezTo>
                              <a:pt x="0" y="5"/>
                              <a:pt x="0" y="16"/>
                              <a:pt x="0" y="25"/>
                            </a:cubicBezTo>
                            <a:cubicBezTo>
                              <a:pt x="0" y="35"/>
                              <a:pt x="2" y="43"/>
                              <a:pt x="0" y="46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67" name="Freeform 3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92" y="1136"/>
                        <a:ext cx="8" cy="125"/>
                      </a:xfrm>
                      <a:custGeom>
                        <a:avLst/>
                        <a:gdLst>
                          <a:gd name="T0" fmla="*/ 1 w 3"/>
                          <a:gd name="T1" fmla="*/ 47 h 47"/>
                          <a:gd name="T2" fmla="*/ 2 w 3"/>
                          <a:gd name="T3" fmla="*/ 25 h 47"/>
                          <a:gd name="T4" fmla="*/ 3 w 3"/>
                          <a:gd name="T5" fmla="*/ 0 h 47"/>
                          <a:gd name="T6" fmla="*/ 1 w 3"/>
                          <a:gd name="T7" fmla="*/ 25 h 47"/>
                          <a:gd name="T8" fmla="*/ 1 w 3"/>
                          <a:gd name="T9" fmla="*/ 47 h 4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"/>
                          <a:gd name="T16" fmla="*/ 0 h 47"/>
                          <a:gd name="T17" fmla="*/ 3 w 3"/>
                          <a:gd name="T18" fmla="*/ 47 h 47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" h="47">
                            <a:moveTo>
                              <a:pt x="1" y="47"/>
                            </a:moveTo>
                            <a:cubicBezTo>
                              <a:pt x="2" y="43"/>
                              <a:pt x="2" y="34"/>
                              <a:pt x="2" y="25"/>
                            </a:cubicBezTo>
                            <a:cubicBezTo>
                              <a:pt x="1" y="16"/>
                              <a:pt x="0" y="5"/>
                              <a:pt x="3" y="0"/>
                            </a:cubicBezTo>
                            <a:cubicBezTo>
                              <a:pt x="0" y="5"/>
                              <a:pt x="1" y="16"/>
                              <a:pt x="1" y="25"/>
                            </a:cubicBezTo>
                            <a:cubicBezTo>
                              <a:pt x="1" y="35"/>
                              <a:pt x="2" y="43"/>
                              <a:pt x="1" y="47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68" name="Freeform 35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27" y="1243"/>
                        <a:ext cx="33" cy="29"/>
                      </a:xfrm>
                      <a:custGeom>
                        <a:avLst/>
                        <a:gdLst>
                          <a:gd name="T0" fmla="*/ 0 w 13"/>
                          <a:gd name="T1" fmla="*/ 0 h 11"/>
                          <a:gd name="T2" fmla="*/ 13 w 13"/>
                          <a:gd name="T3" fmla="*/ 11 h 11"/>
                          <a:gd name="T4" fmla="*/ 7 w 13"/>
                          <a:gd name="T5" fmla="*/ 7 h 11"/>
                          <a:gd name="T6" fmla="*/ 0 w 13"/>
                          <a:gd name="T7" fmla="*/ 0 h 11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13"/>
                          <a:gd name="T13" fmla="*/ 0 h 11"/>
                          <a:gd name="T14" fmla="*/ 13 w 13"/>
                          <a:gd name="T15" fmla="*/ 11 h 11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13" h="11">
                            <a:moveTo>
                              <a:pt x="0" y="0"/>
                            </a:moveTo>
                            <a:cubicBezTo>
                              <a:pt x="1" y="2"/>
                              <a:pt x="10" y="10"/>
                              <a:pt x="13" y="11"/>
                            </a:cubicBezTo>
                            <a:cubicBezTo>
                              <a:pt x="12" y="10"/>
                              <a:pt x="8" y="8"/>
                              <a:pt x="7" y="7"/>
                            </a:cubicBezTo>
                            <a:cubicBezTo>
                              <a:pt x="7" y="6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69" name="Freeform 3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330" y="1203"/>
                        <a:ext cx="27" cy="34"/>
                      </a:xfrm>
                      <a:custGeom>
                        <a:avLst/>
                        <a:gdLst>
                          <a:gd name="T0" fmla="*/ 0 w 11"/>
                          <a:gd name="T1" fmla="*/ 0 h 13"/>
                          <a:gd name="T2" fmla="*/ 11 w 11"/>
                          <a:gd name="T3" fmla="*/ 13 h 13"/>
                          <a:gd name="T4" fmla="*/ 7 w 11"/>
                          <a:gd name="T5" fmla="*/ 8 h 13"/>
                          <a:gd name="T6" fmla="*/ 0 w 11"/>
                          <a:gd name="T7" fmla="*/ 0 h 13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11"/>
                          <a:gd name="T13" fmla="*/ 0 h 13"/>
                          <a:gd name="T14" fmla="*/ 11 w 11"/>
                          <a:gd name="T15" fmla="*/ 13 h 13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11" h="13">
                            <a:moveTo>
                              <a:pt x="0" y="0"/>
                            </a:moveTo>
                            <a:cubicBezTo>
                              <a:pt x="1" y="2"/>
                              <a:pt x="8" y="12"/>
                              <a:pt x="11" y="13"/>
                            </a:cubicBezTo>
                            <a:cubicBezTo>
                              <a:pt x="10" y="12"/>
                              <a:pt x="7" y="8"/>
                              <a:pt x="7" y="8"/>
                            </a:cubicBezTo>
                            <a:cubicBezTo>
                              <a:pt x="6" y="7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70" name="Freeform 3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777" y="1157"/>
                        <a:ext cx="88" cy="120"/>
                      </a:xfrm>
                      <a:custGeom>
                        <a:avLst/>
                        <a:gdLst>
                          <a:gd name="T0" fmla="*/ 35 w 35"/>
                          <a:gd name="T1" fmla="*/ 1 h 45"/>
                          <a:gd name="T2" fmla="*/ 18 w 35"/>
                          <a:gd name="T3" fmla="*/ 24 h 45"/>
                          <a:gd name="T4" fmla="*/ 6 w 35"/>
                          <a:gd name="T5" fmla="*/ 45 h 45"/>
                          <a:gd name="T6" fmla="*/ 0 w 35"/>
                          <a:gd name="T7" fmla="*/ 43 h 45"/>
                          <a:gd name="T8" fmla="*/ 12 w 35"/>
                          <a:gd name="T9" fmla="*/ 23 h 45"/>
                          <a:gd name="T10" fmla="*/ 28 w 35"/>
                          <a:gd name="T11" fmla="*/ 0 h 45"/>
                          <a:gd name="T12" fmla="*/ 35 w 35"/>
                          <a:gd name="T13" fmla="*/ 1 h 4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5"/>
                          <a:gd name="T22" fmla="*/ 0 h 45"/>
                          <a:gd name="T23" fmla="*/ 35 w 35"/>
                          <a:gd name="T24" fmla="*/ 45 h 45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5" h="45">
                            <a:moveTo>
                              <a:pt x="35" y="1"/>
                            </a:moveTo>
                            <a:cubicBezTo>
                              <a:pt x="29" y="0"/>
                              <a:pt x="23" y="13"/>
                              <a:pt x="18" y="24"/>
                            </a:cubicBezTo>
                            <a:cubicBezTo>
                              <a:pt x="13" y="35"/>
                              <a:pt x="10" y="45"/>
                              <a:pt x="6" y="45"/>
                            </a:cubicBezTo>
                            <a:cubicBezTo>
                              <a:pt x="0" y="43"/>
                              <a:pt x="0" y="43"/>
                              <a:pt x="0" y="43"/>
                            </a:cubicBezTo>
                            <a:cubicBezTo>
                              <a:pt x="4" y="44"/>
                              <a:pt x="6" y="34"/>
                              <a:pt x="12" y="23"/>
                            </a:cubicBezTo>
                            <a:cubicBezTo>
                              <a:pt x="16" y="13"/>
                              <a:pt x="23" y="0"/>
                              <a:pt x="28" y="0"/>
                            </a:cubicBezTo>
                            <a:lnTo>
                              <a:pt x="35" y="1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71" name="Freeform 3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10" y="1157"/>
                        <a:ext cx="87" cy="126"/>
                      </a:xfrm>
                      <a:custGeom>
                        <a:avLst/>
                        <a:gdLst>
                          <a:gd name="T0" fmla="*/ 35 w 35"/>
                          <a:gd name="T1" fmla="*/ 2 h 47"/>
                          <a:gd name="T2" fmla="*/ 18 w 35"/>
                          <a:gd name="T3" fmla="*/ 25 h 47"/>
                          <a:gd name="T4" fmla="*/ 6 w 35"/>
                          <a:gd name="T5" fmla="*/ 47 h 47"/>
                          <a:gd name="T6" fmla="*/ 0 w 35"/>
                          <a:gd name="T7" fmla="*/ 46 h 47"/>
                          <a:gd name="T8" fmla="*/ 12 w 35"/>
                          <a:gd name="T9" fmla="*/ 25 h 47"/>
                          <a:gd name="T10" fmla="*/ 28 w 35"/>
                          <a:gd name="T11" fmla="*/ 1 h 47"/>
                          <a:gd name="T12" fmla="*/ 35 w 35"/>
                          <a:gd name="T13" fmla="*/ 2 h 47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35"/>
                          <a:gd name="T22" fmla="*/ 0 h 47"/>
                          <a:gd name="T23" fmla="*/ 35 w 35"/>
                          <a:gd name="T24" fmla="*/ 47 h 47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35" h="47">
                            <a:moveTo>
                              <a:pt x="35" y="2"/>
                            </a:moveTo>
                            <a:cubicBezTo>
                              <a:pt x="29" y="1"/>
                              <a:pt x="23" y="15"/>
                              <a:pt x="18" y="25"/>
                            </a:cubicBezTo>
                            <a:cubicBezTo>
                              <a:pt x="13" y="36"/>
                              <a:pt x="10" y="47"/>
                              <a:pt x="6" y="47"/>
                            </a:cubicBezTo>
                            <a:cubicBezTo>
                              <a:pt x="0" y="46"/>
                              <a:pt x="0" y="46"/>
                              <a:pt x="0" y="46"/>
                            </a:cubicBezTo>
                            <a:cubicBezTo>
                              <a:pt x="4" y="47"/>
                              <a:pt x="7" y="35"/>
                              <a:pt x="12" y="25"/>
                            </a:cubicBezTo>
                            <a:cubicBezTo>
                              <a:pt x="17" y="14"/>
                              <a:pt x="22" y="0"/>
                              <a:pt x="28" y="1"/>
                            </a:cubicBezTo>
                            <a:lnTo>
                              <a:pt x="35" y="2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72" name="Freeform 35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785" y="1160"/>
                        <a:ext cx="57" cy="109"/>
                      </a:xfrm>
                      <a:custGeom>
                        <a:avLst/>
                        <a:gdLst>
                          <a:gd name="T0" fmla="*/ 0 w 23"/>
                          <a:gd name="T1" fmla="*/ 41 h 41"/>
                          <a:gd name="T2" fmla="*/ 10 w 23"/>
                          <a:gd name="T3" fmla="*/ 22 h 41"/>
                          <a:gd name="T4" fmla="*/ 23 w 23"/>
                          <a:gd name="T5" fmla="*/ 0 h 41"/>
                          <a:gd name="T6" fmla="*/ 9 w 23"/>
                          <a:gd name="T7" fmla="*/ 22 h 41"/>
                          <a:gd name="T8" fmla="*/ 0 w 23"/>
                          <a:gd name="T9" fmla="*/ 41 h 41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3"/>
                          <a:gd name="T16" fmla="*/ 0 h 41"/>
                          <a:gd name="T17" fmla="*/ 23 w 23"/>
                          <a:gd name="T18" fmla="*/ 41 h 41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3" h="41">
                            <a:moveTo>
                              <a:pt x="0" y="41"/>
                            </a:moveTo>
                            <a:cubicBezTo>
                              <a:pt x="3" y="39"/>
                              <a:pt x="6" y="31"/>
                              <a:pt x="10" y="22"/>
                            </a:cubicBezTo>
                            <a:cubicBezTo>
                              <a:pt x="14" y="14"/>
                              <a:pt x="18" y="4"/>
                              <a:pt x="23" y="0"/>
                            </a:cubicBezTo>
                            <a:cubicBezTo>
                              <a:pt x="18" y="4"/>
                              <a:pt x="13" y="14"/>
                              <a:pt x="9" y="22"/>
                            </a:cubicBezTo>
                            <a:cubicBezTo>
                              <a:pt x="6" y="31"/>
                              <a:pt x="3" y="39"/>
                              <a:pt x="0" y="41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73" name="Freeform 3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31" y="1154"/>
                        <a:ext cx="55" cy="110"/>
                      </a:xfrm>
                      <a:custGeom>
                        <a:avLst/>
                        <a:gdLst>
                          <a:gd name="T0" fmla="*/ 0 w 22"/>
                          <a:gd name="T1" fmla="*/ 41 h 41"/>
                          <a:gd name="T2" fmla="*/ 10 w 22"/>
                          <a:gd name="T3" fmla="*/ 22 h 41"/>
                          <a:gd name="T4" fmla="*/ 22 w 22"/>
                          <a:gd name="T5" fmla="*/ 0 h 41"/>
                          <a:gd name="T6" fmla="*/ 9 w 22"/>
                          <a:gd name="T7" fmla="*/ 22 h 41"/>
                          <a:gd name="T8" fmla="*/ 0 w 22"/>
                          <a:gd name="T9" fmla="*/ 41 h 41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2"/>
                          <a:gd name="T16" fmla="*/ 0 h 41"/>
                          <a:gd name="T17" fmla="*/ 22 w 22"/>
                          <a:gd name="T18" fmla="*/ 41 h 41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2" h="41">
                            <a:moveTo>
                              <a:pt x="0" y="41"/>
                            </a:moveTo>
                            <a:cubicBezTo>
                              <a:pt x="3" y="38"/>
                              <a:pt x="6" y="30"/>
                              <a:pt x="10" y="22"/>
                            </a:cubicBezTo>
                            <a:cubicBezTo>
                              <a:pt x="14" y="13"/>
                              <a:pt x="18" y="3"/>
                              <a:pt x="22" y="0"/>
                            </a:cubicBezTo>
                            <a:cubicBezTo>
                              <a:pt x="18" y="3"/>
                              <a:pt x="13" y="13"/>
                              <a:pt x="9" y="22"/>
                            </a:cubicBezTo>
                            <a:cubicBezTo>
                              <a:pt x="5" y="30"/>
                              <a:pt x="3" y="38"/>
                              <a:pt x="0" y="41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74" name="Freeform 3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767" y="1224"/>
                        <a:ext cx="10" cy="45"/>
                      </a:xfrm>
                      <a:custGeom>
                        <a:avLst/>
                        <a:gdLst>
                          <a:gd name="T0" fmla="*/ 0 w 4"/>
                          <a:gd name="T1" fmla="*/ 0 h 17"/>
                          <a:gd name="T2" fmla="*/ 4 w 4"/>
                          <a:gd name="T3" fmla="*/ 17 h 17"/>
                          <a:gd name="T4" fmla="*/ 2 w 4"/>
                          <a:gd name="T5" fmla="*/ 10 h 17"/>
                          <a:gd name="T6" fmla="*/ 0 w 4"/>
                          <a:gd name="T7" fmla="*/ 0 h 17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4"/>
                          <a:gd name="T13" fmla="*/ 0 h 17"/>
                          <a:gd name="T14" fmla="*/ 4 w 4"/>
                          <a:gd name="T15" fmla="*/ 17 h 17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4" h="17">
                            <a:moveTo>
                              <a:pt x="0" y="0"/>
                            </a:moveTo>
                            <a:cubicBezTo>
                              <a:pt x="0" y="2"/>
                              <a:pt x="2" y="14"/>
                              <a:pt x="4" y="17"/>
                            </a:cubicBezTo>
                            <a:cubicBezTo>
                              <a:pt x="3" y="15"/>
                              <a:pt x="2" y="11"/>
                              <a:pt x="2" y="10"/>
                            </a:cubicBezTo>
                            <a:cubicBezTo>
                              <a:pt x="2" y="9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75" name="Freeform 3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902" y="1163"/>
                        <a:ext cx="73" cy="122"/>
                      </a:xfrm>
                      <a:custGeom>
                        <a:avLst/>
                        <a:gdLst>
                          <a:gd name="T0" fmla="*/ 29 w 29"/>
                          <a:gd name="T1" fmla="*/ 1 h 46"/>
                          <a:gd name="T2" fmla="*/ 16 w 29"/>
                          <a:gd name="T3" fmla="*/ 25 h 46"/>
                          <a:gd name="T4" fmla="*/ 6 w 29"/>
                          <a:gd name="T5" fmla="*/ 46 h 46"/>
                          <a:gd name="T6" fmla="*/ 0 w 29"/>
                          <a:gd name="T7" fmla="*/ 46 h 46"/>
                          <a:gd name="T8" fmla="*/ 9 w 29"/>
                          <a:gd name="T9" fmla="*/ 25 h 46"/>
                          <a:gd name="T10" fmla="*/ 23 w 29"/>
                          <a:gd name="T11" fmla="*/ 0 h 46"/>
                          <a:gd name="T12" fmla="*/ 29 w 29"/>
                          <a:gd name="T13" fmla="*/ 1 h 4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9"/>
                          <a:gd name="T22" fmla="*/ 0 h 46"/>
                          <a:gd name="T23" fmla="*/ 29 w 29"/>
                          <a:gd name="T24" fmla="*/ 46 h 4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9" h="46">
                            <a:moveTo>
                              <a:pt x="29" y="1"/>
                            </a:moveTo>
                            <a:cubicBezTo>
                              <a:pt x="23" y="1"/>
                              <a:pt x="19" y="14"/>
                              <a:pt x="16" y="25"/>
                            </a:cubicBezTo>
                            <a:cubicBezTo>
                              <a:pt x="12" y="36"/>
                              <a:pt x="10" y="46"/>
                              <a:pt x="6" y="46"/>
                            </a:cubicBezTo>
                            <a:cubicBezTo>
                              <a:pt x="0" y="46"/>
                              <a:pt x="0" y="46"/>
                              <a:pt x="0" y="46"/>
                            </a:cubicBezTo>
                            <a:cubicBezTo>
                              <a:pt x="4" y="46"/>
                              <a:pt x="5" y="36"/>
                              <a:pt x="9" y="25"/>
                            </a:cubicBezTo>
                            <a:cubicBezTo>
                              <a:pt x="13" y="14"/>
                              <a:pt x="18" y="0"/>
                              <a:pt x="23" y="0"/>
                            </a:cubicBezTo>
                            <a:lnTo>
                              <a:pt x="29" y="1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76" name="Freeform 3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937" y="1163"/>
                        <a:ext cx="70" cy="122"/>
                      </a:xfrm>
                      <a:custGeom>
                        <a:avLst/>
                        <a:gdLst>
                          <a:gd name="T0" fmla="*/ 28 w 28"/>
                          <a:gd name="T1" fmla="*/ 0 h 46"/>
                          <a:gd name="T2" fmla="*/ 15 w 28"/>
                          <a:gd name="T3" fmla="*/ 25 h 46"/>
                          <a:gd name="T4" fmla="*/ 6 w 28"/>
                          <a:gd name="T5" fmla="*/ 46 h 46"/>
                          <a:gd name="T6" fmla="*/ 0 w 28"/>
                          <a:gd name="T7" fmla="*/ 46 h 46"/>
                          <a:gd name="T8" fmla="*/ 9 w 28"/>
                          <a:gd name="T9" fmla="*/ 25 h 46"/>
                          <a:gd name="T10" fmla="*/ 22 w 28"/>
                          <a:gd name="T11" fmla="*/ 1 h 46"/>
                          <a:gd name="T12" fmla="*/ 28 w 28"/>
                          <a:gd name="T13" fmla="*/ 0 h 4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8"/>
                          <a:gd name="T22" fmla="*/ 0 h 46"/>
                          <a:gd name="T23" fmla="*/ 28 w 28"/>
                          <a:gd name="T24" fmla="*/ 46 h 4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8" h="46">
                            <a:moveTo>
                              <a:pt x="28" y="0"/>
                            </a:moveTo>
                            <a:cubicBezTo>
                              <a:pt x="22" y="0"/>
                              <a:pt x="19" y="14"/>
                              <a:pt x="15" y="25"/>
                            </a:cubicBezTo>
                            <a:cubicBezTo>
                              <a:pt x="12" y="36"/>
                              <a:pt x="10" y="46"/>
                              <a:pt x="6" y="46"/>
                            </a:cubicBezTo>
                            <a:cubicBezTo>
                              <a:pt x="0" y="46"/>
                              <a:pt x="0" y="46"/>
                              <a:pt x="0" y="46"/>
                            </a:cubicBezTo>
                            <a:cubicBezTo>
                              <a:pt x="4" y="46"/>
                              <a:pt x="5" y="36"/>
                              <a:pt x="9" y="25"/>
                            </a:cubicBezTo>
                            <a:cubicBezTo>
                              <a:pt x="13" y="14"/>
                              <a:pt x="16" y="1"/>
                              <a:pt x="22" y="1"/>
                            </a:cubicBezTo>
                            <a:lnTo>
                              <a:pt x="28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77" name="Freeform 3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910" y="1168"/>
                        <a:ext cx="45" cy="115"/>
                      </a:xfrm>
                      <a:custGeom>
                        <a:avLst/>
                        <a:gdLst>
                          <a:gd name="T0" fmla="*/ 0 w 18"/>
                          <a:gd name="T1" fmla="*/ 43 h 43"/>
                          <a:gd name="T2" fmla="*/ 8 w 18"/>
                          <a:gd name="T3" fmla="*/ 23 h 43"/>
                          <a:gd name="T4" fmla="*/ 18 w 18"/>
                          <a:gd name="T5" fmla="*/ 0 h 43"/>
                          <a:gd name="T6" fmla="*/ 7 w 18"/>
                          <a:gd name="T7" fmla="*/ 23 h 43"/>
                          <a:gd name="T8" fmla="*/ 0 w 18"/>
                          <a:gd name="T9" fmla="*/ 43 h 4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8"/>
                          <a:gd name="T16" fmla="*/ 0 h 43"/>
                          <a:gd name="T17" fmla="*/ 18 w 18"/>
                          <a:gd name="T18" fmla="*/ 43 h 4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8" h="43">
                            <a:moveTo>
                              <a:pt x="0" y="43"/>
                            </a:moveTo>
                            <a:cubicBezTo>
                              <a:pt x="3" y="40"/>
                              <a:pt x="5" y="32"/>
                              <a:pt x="8" y="23"/>
                            </a:cubicBezTo>
                            <a:cubicBezTo>
                              <a:pt x="11" y="14"/>
                              <a:pt x="14" y="3"/>
                              <a:pt x="18" y="0"/>
                            </a:cubicBezTo>
                            <a:cubicBezTo>
                              <a:pt x="14" y="3"/>
                              <a:pt x="10" y="14"/>
                              <a:pt x="7" y="23"/>
                            </a:cubicBezTo>
                            <a:cubicBezTo>
                              <a:pt x="4" y="32"/>
                              <a:pt x="3" y="40"/>
                              <a:pt x="0" y="43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78" name="Freeform 3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945" y="1165"/>
                        <a:ext cx="45" cy="118"/>
                      </a:xfrm>
                      <a:custGeom>
                        <a:avLst/>
                        <a:gdLst>
                          <a:gd name="T0" fmla="*/ 0 w 18"/>
                          <a:gd name="T1" fmla="*/ 44 h 44"/>
                          <a:gd name="T2" fmla="*/ 8 w 18"/>
                          <a:gd name="T3" fmla="*/ 24 h 44"/>
                          <a:gd name="T4" fmla="*/ 18 w 18"/>
                          <a:gd name="T5" fmla="*/ 0 h 44"/>
                          <a:gd name="T6" fmla="*/ 7 w 18"/>
                          <a:gd name="T7" fmla="*/ 24 h 44"/>
                          <a:gd name="T8" fmla="*/ 0 w 18"/>
                          <a:gd name="T9" fmla="*/ 44 h 4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8"/>
                          <a:gd name="T16" fmla="*/ 0 h 44"/>
                          <a:gd name="T17" fmla="*/ 18 w 18"/>
                          <a:gd name="T18" fmla="*/ 44 h 44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8" h="44">
                            <a:moveTo>
                              <a:pt x="0" y="44"/>
                            </a:moveTo>
                            <a:cubicBezTo>
                              <a:pt x="2" y="41"/>
                              <a:pt x="5" y="33"/>
                              <a:pt x="8" y="24"/>
                            </a:cubicBezTo>
                            <a:cubicBezTo>
                              <a:pt x="11" y="15"/>
                              <a:pt x="14" y="4"/>
                              <a:pt x="18" y="0"/>
                            </a:cubicBezTo>
                            <a:cubicBezTo>
                              <a:pt x="14" y="4"/>
                              <a:pt x="10" y="15"/>
                              <a:pt x="7" y="24"/>
                            </a:cubicBezTo>
                            <a:cubicBezTo>
                              <a:pt x="4" y="33"/>
                              <a:pt x="2" y="41"/>
                              <a:pt x="0" y="44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79" name="Freeform 3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25" y="1155"/>
                        <a:ext cx="62" cy="128"/>
                      </a:xfrm>
                      <a:custGeom>
                        <a:avLst/>
                        <a:gdLst>
                          <a:gd name="T0" fmla="*/ 25 w 25"/>
                          <a:gd name="T1" fmla="*/ 0 h 48"/>
                          <a:gd name="T2" fmla="*/ 14 w 25"/>
                          <a:gd name="T3" fmla="*/ 26 h 48"/>
                          <a:gd name="T4" fmla="*/ 6 w 25"/>
                          <a:gd name="T5" fmla="*/ 48 h 48"/>
                          <a:gd name="T6" fmla="*/ 0 w 25"/>
                          <a:gd name="T7" fmla="*/ 48 h 48"/>
                          <a:gd name="T8" fmla="*/ 8 w 25"/>
                          <a:gd name="T9" fmla="*/ 27 h 48"/>
                          <a:gd name="T10" fmla="*/ 19 w 25"/>
                          <a:gd name="T11" fmla="*/ 0 h 48"/>
                          <a:gd name="T12" fmla="*/ 25 w 25"/>
                          <a:gd name="T13" fmla="*/ 0 h 48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5"/>
                          <a:gd name="T22" fmla="*/ 0 h 48"/>
                          <a:gd name="T23" fmla="*/ 25 w 25"/>
                          <a:gd name="T24" fmla="*/ 48 h 48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5" h="48">
                            <a:moveTo>
                              <a:pt x="25" y="0"/>
                            </a:moveTo>
                            <a:cubicBezTo>
                              <a:pt x="19" y="0"/>
                              <a:pt x="17" y="15"/>
                              <a:pt x="14" y="26"/>
                            </a:cubicBezTo>
                            <a:cubicBezTo>
                              <a:pt x="11" y="38"/>
                              <a:pt x="11" y="48"/>
                              <a:pt x="6" y="48"/>
                            </a:cubicBezTo>
                            <a:cubicBezTo>
                              <a:pt x="0" y="48"/>
                              <a:pt x="0" y="48"/>
                              <a:pt x="0" y="48"/>
                            </a:cubicBezTo>
                            <a:cubicBezTo>
                              <a:pt x="4" y="48"/>
                              <a:pt x="5" y="38"/>
                              <a:pt x="8" y="27"/>
                            </a:cubicBezTo>
                            <a:cubicBezTo>
                              <a:pt x="11" y="15"/>
                              <a:pt x="13" y="1"/>
                              <a:pt x="19" y="0"/>
                            </a:cubicBezTo>
                            <a:lnTo>
                              <a:pt x="25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80" name="Freeform 3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60" y="1144"/>
                        <a:ext cx="62" cy="136"/>
                      </a:xfrm>
                      <a:custGeom>
                        <a:avLst/>
                        <a:gdLst>
                          <a:gd name="T0" fmla="*/ 25 w 25"/>
                          <a:gd name="T1" fmla="*/ 0 h 51"/>
                          <a:gd name="T2" fmla="*/ 14 w 25"/>
                          <a:gd name="T3" fmla="*/ 29 h 51"/>
                          <a:gd name="T4" fmla="*/ 6 w 25"/>
                          <a:gd name="T5" fmla="*/ 51 h 51"/>
                          <a:gd name="T6" fmla="*/ 0 w 25"/>
                          <a:gd name="T7" fmla="*/ 51 h 51"/>
                          <a:gd name="T8" fmla="*/ 8 w 25"/>
                          <a:gd name="T9" fmla="*/ 30 h 51"/>
                          <a:gd name="T10" fmla="*/ 17 w 25"/>
                          <a:gd name="T11" fmla="*/ 1 h 51"/>
                          <a:gd name="T12" fmla="*/ 25 w 25"/>
                          <a:gd name="T13" fmla="*/ 0 h 51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25"/>
                          <a:gd name="T22" fmla="*/ 0 h 51"/>
                          <a:gd name="T23" fmla="*/ 25 w 25"/>
                          <a:gd name="T24" fmla="*/ 51 h 51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25" h="51">
                            <a:moveTo>
                              <a:pt x="25" y="0"/>
                            </a:moveTo>
                            <a:cubicBezTo>
                              <a:pt x="19" y="0"/>
                              <a:pt x="17" y="18"/>
                              <a:pt x="14" y="29"/>
                            </a:cubicBezTo>
                            <a:cubicBezTo>
                              <a:pt x="11" y="41"/>
                              <a:pt x="10" y="51"/>
                              <a:pt x="6" y="51"/>
                            </a:cubicBezTo>
                            <a:cubicBezTo>
                              <a:pt x="0" y="51"/>
                              <a:pt x="0" y="51"/>
                              <a:pt x="0" y="51"/>
                            </a:cubicBezTo>
                            <a:cubicBezTo>
                              <a:pt x="4" y="51"/>
                              <a:pt x="5" y="41"/>
                              <a:pt x="8" y="30"/>
                            </a:cubicBezTo>
                            <a:cubicBezTo>
                              <a:pt x="11" y="18"/>
                              <a:pt x="12" y="2"/>
                              <a:pt x="17" y="1"/>
                            </a:cubicBezTo>
                            <a:lnTo>
                              <a:pt x="25" y="0"/>
                            </a:lnTo>
                            <a:close/>
                          </a:path>
                        </a:pathLst>
                      </a:custGeom>
                      <a:solidFill>
                        <a:srgbClr val="84CB7E"/>
                      </a:solidFill>
                      <a:ln w="4763" cap="rnd">
                        <a:solidFill>
                          <a:srgbClr val="333333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81" name="Freeform 3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32" y="1163"/>
                        <a:ext cx="38" cy="117"/>
                      </a:xfrm>
                      <a:custGeom>
                        <a:avLst/>
                        <a:gdLst>
                          <a:gd name="T0" fmla="*/ 0 w 15"/>
                          <a:gd name="T1" fmla="*/ 44 h 44"/>
                          <a:gd name="T2" fmla="*/ 7 w 15"/>
                          <a:gd name="T3" fmla="*/ 23 h 44"/>
                          <a:gd name="T4" fmla="*/ 15 w 15"/>
                          <a:gd name="T5" fmla="*/ 0 h 44"/>
                          <a:gd name="T6" fmla="*/ 6 w 15"/>
                          <a:gd name="T7" fmla="*/ 24 h 44"/>
                          <a:gd name="T8" fmla="*/ 0 w 15"/>
                          <a:gd name="T9" fmla="*/ 44 h 4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5"/>
                          <a:gd name="T16" fmla="*/ 0 h 44"/>
                          <a:gd name="T17" fmla="*/ 15 w 15"/>
                          <a:gd name="T18" fmla="*/ 44 h 44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5" h="44">
                            <a:moveTo>
                              <a:pt x="0" y="44"/>
                            </a:moveTo>
                            <a:cubicBezTo>
                              <a:pt x="3" y="41"/>
                              <a:pt x="4" y="33"/>
                              <a:pt x="7" y="23"/>
                            </a:cubicBezTo>
                            <a:cubicBezTo>
                              <a:pt x="9" y="14"/>
                              <a:pt x="11" y="4"/>
                              <a:pt x="15" y="0"/>
                            </a:cubicBezTo>
                            <a:cubicBezTo>
                              <a:pt x="11" y="4"/>
                              <a:pt x="9" y="14"/>
                              <a:pt x="6" y="24"/>
                            </a:cubicBezTo>
                            <a:cubicBezTo>
                              <a:pt x="4" y="33"/>
                              <a:pt x="3" y="41"/>
                              <a:pt x="0" y="44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82" name="Freeform 3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67" y="1155"/>
                        <a:ext cx="35" cy="122"/>
                      </a:xfrm>
                      <a:custGeom>
                        <a:avLst/>
                        <a:gdLst>
                          <a:gd name="T0" fmla="*/ 0 w 14"/>
                          <a:gd name="T1" fmla="*/ 46 h 46"/>
                          <a:gd name="T2" fmla="*/ 6 w 14"/>
                          <a:gd name="T3" fmla="*/ 25 h 46"/>
                          <a:gd name="T4" fmla="*/ 14 w 14"/>
                          <a:gd name="T5" fmla="*/ 0 h 46"/>
                          <a:gd name="T6" fmla="*/ 6 w 14"/>
                          <a:gd name="T7" fmla="*/ 26 h 46"/>
                          <a:gd name="T8" fmla="*/ 0 w 14"/>
                          <a:gd name="T9" fmla="*/ 46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4"/>
                          <a:gd name="T16" fmla="*/ 0 h 46"/>
                          <a:gd name="T17" fmla="*/ 14 w 14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4" h="46">
                            <a:moveTo>
                              <a:pt x="0" y="46"/>
                            </a:moveTo>
                            <a:cubicBezTo>
                              <a:pt x="2" y="43"/>
                              <a:pt x="4" y="34"/>
                              <a:pt x="6" y="25"/>
                            </a:cubicBezTo>
                            <a:cubicBezTo>
                              <a:pt x="9" y="16"/>
                              <a:pt x="10" y="4"/>
                              <a:pt x="14" y="0"/>
                            </a:cubicBezTo>
                            <a:cubicBezTo>
                              <a:pt x="10" y="4"/>
                              <a:pt x="8" y="16"/>
                              <a:pt x="6" y="26"/>
                            </a:cubicBezTo>
                            <a:cubicBezTo>
                              <a:pt x="3" y="35"/>
                              <a:pt x="2" y="43"/>
                              <a:pt x="0" y="46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83" name="Freeform 3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05" y="1240"/>
                        <a:ext cx="20" cy="40"/>
                      </a:xfrm>
                      <a:custGeom>
                        <a:avLst/>
                        <a:gdLst>
                          <a:gd name="T0" fmla="*/ 0 w 8"/>
                          <a:gd name="T1" fmla="*/ 0 h 15"/>
                          <a:gd name="T2" fmla="*/ 8 w 8"/>
                          <a:gd name="T3" fmla="*/ 15 h 15"/>
                          <a:gd name="T4" fmla="*/ 4 w 8"/>
                          <a:gd name="T5" fmla="*/ 8 h 15"/>
                          <a:gd name="T6" fmla="*/ 0 w 8"/>
                          <a:gd name="T7" fmla="*/ 0 h 15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"/>
                          <a:gd name="T13" fmla="*/ 0 h 15"/>
                          <a:gd name="T14" fmla="*/ 8 w 8"/>
                          <a:gd name="T15" fmla="*/ 15 h 15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" h="15">
                            <a:moveTo>
                              <a:pt x="0" y="0"/>
                            </a:moveTo>
                            <a:cubicBezTo>
                              <a:pt x="0" y="1"/>
                              <a:pt x="5" y="13"/>
                              <a:pt x="8" y="15"/>
                            </a:cubicBezTo>
                            <a:cubicBezTo>
                              <a:pt x="7" y="13"/>
                              <a:pt x="5" y="9"/>
                              <a:pt x="4" y="8"/>
                            </a:cubicBezTo>
                            <a:cubicBezTo>
                              <a:pt x="4" y="8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84" name="Freeform 3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27" y="1219"/>
                        <a:ext cx="25" cy="37"/>
                      </a:xfrm>
                      <a:custGeom>
                        <a:avLst/>
                        <a:gdLst>
                          <a:gd name="T0" fmla="*/ 0 w 10"/>
                          <a:gd name="T1" fmla="*/ 0 h 14"/>
                          <a:gd name="T2" fmla="*/ 10 w 10"/>
                          <a:gd name="T3" fmla="*/ 14 h 14"/>
                          <a:gd name="T4" fmla="*/ 6 w 10"/>
                          <a:gd name="T5" fmla="*/ 8 h 14"/>
                          <a:gd name="T6" fmla="*/ 0 w 10"/>
                          <a:gd name="T7" fmla="*/ 0 h 14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10"/>
                          <a:gd name="T13" fmla="*/ 0 h 14"/>
                          <a:gd name="T14" fmla="*/ 10 w 10"/>
                          <a:gd name="T15" fmla="*/ 14 h 14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10" h="14">
                            <a:moveTo>
                              <a:pt x="0" y="0"/>
                            </a:moveTo>
                            <a:cubicBezTo>
                              <a:pt x="1" y="2"/>
                              <a:pt x="8" y="12"/>
                              <a:pt x="10" y="14"/>
                            </a:cubicBezTo>
                            <a:cubicBezTo>
                              <a:pt x="9" y="13"/>
                              <a:pt x="6" y="9"/>
                              <a:pt x="6" y="8"/>
                            </a:cubicBezTo>
                            <a:cubicBezTo>
                              <a:pt x="5" y="7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885" name="Freeform 36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87" y="1235"/>
                        <a:ext cx="18" cy="42"/>
                      </a:xfrm>
                      <a:custGeom>
                        <a:avLst/>
                        <a:gdLst>
                          <a:gd name="T0" fmla="*/ 0 w 7"/>
                          <a:gd name="T1" fmla="*/ 0 h 16"/>
                          <a:gd name="T2" fmla="*/ 7 w 7"/>
                          <a:gd name="T3" fmla="*/ 16 h 16"/>
                          <a:gd name="T4" fmla="*/ 4 w 7"/>
                          <a:gd name="T5" fmla="*/ 9 h 16"/>
                          <a:gd name="T6" fmla="*/ 0 w 7"/>
                          <a:gd name="T7" fmla="*/ 0 h 16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7"/>
                          <a:gd name="T13" fmla="*/ 0 h 16"/>
                          <a:gd name="T14" fmla="*/ 7 w 7"/>
                          <a:gd name="T15" fmla="*/ 16 h 1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7" h="16">
                            <a:moveTo>
                              <a:pt x="0" y="0"/>
                            </a:moveTo>
                            <a:cubicBezTo>
                              <a:pt x="1" y="2"/>
                              <a:pt x="5" y="14"/>
                              <a:pt x="7" y="16"/>
                            </a:cubicBezTo>
                            <a:cubicBezTo>
                              <a:pt x="7" y="14"/>
                              <a:pt x="5" y="10"/>
                              <a:pt x="4" y="9"/>
                            </a:cubicBezTo>
                            <a:cubicBezTo>
                              <a:pt x="4" y="8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>
                          <a:latin typeface="Calibri" pitchFamily="34" charset="0"/>
                        </a:endParaRPr>
                      </a:p>
                    </p:txBody>
                  </p:sp>
                </p:grpSp>
                <p:sp>
                  <p:nvSpPr>
                    <p:cNvPr id="47" name="Line 3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43438" y="5643578"/>
                      <a:ext cx="404947" cy="56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48" name="Line 3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43438" y="5643578"/>
                      <a:ext cx="562" cy="202442"/>
                    </a:xfrm>
                    <a:prstGeom prst="line">
                      <a:avLst/>
                    </a:prstGeom>
                    <a:noFill/>
                    <a:ln w="317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tr-TR"/>
                    </a:p>
                  </p:txBody>
                </p:sp>
                <p:cxnSp>
                  <p:nvCxnSpPr>
                    <p:cNvPr id="49" name="48 Düz Ok Bağlayıcısı"/>
                    <p:cNvCxnSpPr/>
                    <p:nvPr/>
                  </p:nvCxnSpPr>
                  <p:spPr>
                    <a:xfrm>
                      <a:off x="1928794" y="3214686"/>
                      <a:ext cx="785818" cy="428628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50" name="403 Grup"/>
                    <p:cNvGrpSpPr/>
                    <p:nvPr/>
                  </p:nvGrpSpPr>
                  <p:grpSpPr>
                    <a:xfrm>
                      <a:off x="2643174" y="3857628"/>
                      <a:ext cx="2357454" cy="375527"/>
                      <a:chOff x="2285984" y="3357562"/>
                      <a:chExt cx="2357454" cy="375527"/>
                    </a:xfrm>
                  </p:grpSpPr>
                  <p:sp>
                    <p:nvSpPr>
                      <p:cNvPr id="758" name="Oval 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06964" y="3361946"/>
                        <a:ext cx="911131" cy="371143"/>
                      </a:xfrm>
                      <a:prstGeom prst="ellipse">
                        <a:avLst/>
                      </a:prstGeom>
                      <a:solidFill>
                        <a:srgbClr val="FF99CC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anchor="ctr"/>
                      <a:lstStyle/>
                      <a:p>
                        <a:pPr algn="ctr"/>
                        <a:r>
                          <a:rPr lang="tr-TR" dirty="0">
                            <a:solidFill>
                              <a:srgbClr val="000000"/>
                            </a:solidFill>
                            <a:latin typeface="Calibri" pitchFamily="34" charset="0"/>
                          </a:rPr>
                          <a:t>AR</a:t>
                        </a:r>
                        <a:endParaRPr lang="tr-TR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59" name="758 Oval"/>
                      <p:cNvSpPr/>
                      <p:nvPr/>
                    </p:nvSpPr>
                    <p:spPr bwMode="auto">
                      <a:xfrm>
                        <a:off x="4429125" y="3429000"/>
                        <a:ext cx="214313" cy="214313"/>
                      </a:xfrm>
                      <a:prstGeom prst="ellipse">
                        <a:avLst/>
                      </a:prstGeom>
                    </p:spPr>
                    <p:style>
                      <a:lnRef idx="1">
                        <a:schemeClr val="accent6"/>
                      </a:lnRef>
                      <a:fillRef idx="2">
                        <a:schemeClr val="accent6"/>
                      </a:fillRef>
                      <a:effectRef idx="1">
                        <a:schemeClr val="accent6"/>
                      </a:effectRef>
                      <a:fontRef idx="minor">
                        <a:schemeClr val="dk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tr-TR" sz="1600" dirty="0">
                            <a:latin typeface="Arial" pitchFamily="34" charset="0"/>
                            <a:cs typeface="Arial" pitchFamily="34" charset="0"/>
                          </a:rPr>
                          <a:t>P</a:t>
                        </a:r>
                      </a:p>
                    </p:txBody>
                  </p:sp>
                  <p:sp>
                    <p:nvSpPr>
                      <p:cNvPr id="760" name="Oval 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00298" y="3357562"/>
                        <a:ext cx="1000132" cy="357190"/>
                      </a:xfrm>
                      <a:prstGeom prst="ellipse">
                        <a:avLst/>
                      </a:prstGeom>
                      <a:solidFill>
                        <a:srgbClr val="FF99CC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anchor="ctr"/>
                      <a:lstStyle/>
                      <a:p>
                        <a:pPr algn="ctr"/>
                        <a:r>
                          <a:rPr lang="tr-TR" dirty="0">
                            <a:solidFill>
                              <a:srgbClr val="000000"/>
                            </a:solidFill>
                            <a:latin typeface="Calibri" pitchFamily="34" charset="0"/>
                          </a:rPr>
                          <a:t>AR</a:t>
                        </a:r>
                        <a:endParaRPr lang="tr-TR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61" name="760 Oval"/>
                      <p:cNvSpPr/>
                      <p:nvPr/>
                    </p:nvSpPr>
                    <p:spPr bwMode="auto">
                      <a:xfrm>
                        <a:off x="2285984" y="3429000"/>
                        <a:ext cx="214313" cy="214313"/>
                      </a:xfrm>
                      <a:prstGeom prst="ellipse">
                        <a:avLst/>
                      </a:prstGeom>
                    </p:spPr>
                    <p:style>
                      <a:lnRef idx="1">
                        <a:schemeClr val="accent6"/>
                      </a:lnRef>
                      <a:fillRef idx="2">
                        <a:schemeClr val="accent6"/>
                      </a:fillRef>
                      <a:effectRef idx="1">
                        <a:schemeClr val="accent6"/>
                      </a:effectRef>
                      <a:fontRef idx="minor">
                        <a:schemeClr val="dk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tr-TR" sz="1600" dirty="0">
                            <a:latin typeface="Arial" pitchFamily="34" charset="0"/>
                            <a:cs typeface="Arial" pitchFamily="34" charset="0"/>
                          </a:rPr>
                          <a:t>P</a:t>
                        </a:r>
                      </a:p>
                    </p:txBody>
                  </p:sp>
                </p:grpSp>
                <p:grpSp>
                  <p:nvGrpSpPr>
                    <p:cNvPr id="51" name="401 Grup"/>
                    <p:cNvGrpSpPr/>
                    <p:nvPr/>
                  </p:nvGrpSpPr>
                  <p:grpSpPr>
                    <a:xfrm>
                      <a:off x="1357290" y="5286388"/>
                      <a:ext cx="2199444" cy="598800"/>
                      <a:chOff x="357158" y="3973208"/>
                      <a:chExt cx="2199444" cy="598800"/>
                    </a:xfrm>
                  </p:grpSpPr>
                  <p:sp>
                    <p:nvSpPr>
                      <p:cNvPr id="752" name="Oval 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71472" y="4214818"/>
                        <a:ext cx="1000132" cy="357190"/>
                      </a:xfrm>
                      <a:prstGeom prst="ellipse">
                        <a:avLst/>
                      </a:prstGeom>
                      <a:solidFill>
                        <a:srgbClr val="FF99CC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anchor="ctr"/>
                      <a:lstStyle/>
                      <a:p>
                        <a:pPr algn="ctr"/>
                        <a:r>
                          <a:rPr lang="tr-TR" dirty="0">
                            <a:solidFill>
                              <a:srgbClr val="000000"/>
                            </a:solidFill>
                            <a:latin typeface="Calibri" pitchFamily="34" charset="0"/>
                          </a:rPr>
                          <a:t>AR</a:t>
                        </a:r>
                        <a:endParaRPr lang="tr-TR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53" name="Rectangle 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85786" y="4000504"/>
                        <a:ext cx="586611" cy="269922"/>
                      </a:xfrm>
                      <a:prstGeom prst="rect">
                        <a:avLst/>
                      </a:prstGeom>
                      <a:ln>
                        <a:headEnd/>
                        <a:tailEnd/>
                      </a:ln>
                    </p:spPr>
                    <p:style>
                      <a:lnRef idx="2">
                        <a:schemeClr val="accent4"/>
                      </a:lnRef>
                      <a:fillRef idx="1">
                        <a:schemeClr val="lt1"/>
                      </a:fillRef>
                      <a:effectRef idx="0">
                        <a:schemeClr val="accent4"/>
                      </a:effectRef>
                      <a:fontRef idx="minor">
                        <a:schemeClr val="dk1"/>
                      </a:fontRef>
                    </p:style>
                    <p:txBody>
                      <a:bodyPr wrap="none" anchor="ctr"/>
                      <a:lstStyle/>
                      <a:p>
                        <a:pPr algn="ctr"/>
                        <a:r>
                          <a:rPr lang="tr-TR" dirty="0">
                            <a:solidFill>
                              <a:srgbClr val="000000"/>
                            </a:solidFill>
                            <a:latin typeface="Calibri" pitchFamily="34" charset="0"/>
                          </a:rPr>
                          <a:t>DHT</a:t>
                        </a:r>
                        <a:endParaRPr lang="tr-TR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54" name="753 Oval"/>
                      <p:cNvSpPr/>
                      <p:nvPr/>
                    </p:nvSpPr>
                    <p:spPr bwMode="auto">
                      <a:xfrm>
                        <a:off x="357158" y="4286256"/>
                        <a:ext cx="214313" cy="214313"/>
                      </a:xfrm>
                      <a:prstGeom prst="ellipse">
                        <a:avLst/>
                      </a:prstGeom>
                    </p:spPr>
                    <p:style>
                      <a:lnRef idx="1">
                        <a:schemeClr val="accent6"/>
                      </a:lnRef>
                      <a:fillRef idx="2">
                        <a:schemeClr val="accent6"/>
                      </a:fillRef>
                      <a:effectRef idx="1">
                        <a:schemeClr val="accent6"/>
                      </a:effectRef>
                      <a:fontRef idx="minor">
                        <a:schemeClr val="dk1"/>
                      </a:fontRef>
                    </p:style>
                    <p:txBody>
                      <a:bodyPr anchor="ctr"/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tr-TR" sz="1600" dirty="0">
                            <a:latin typeface="Arial" pitchFamily="34" charset="0"/>
                            <a:cs typeface="Arial" pitchFamily="34" charset="0"/>
                          </a:rPr>
                          <a:t>P</a:t>
                        </a:r>
                      </a:p>
                    </p:txBody>
                  </p:sp>
                  <p:sp>
                    <p:nvSpPr>
                      <p:cNvPr id="755" name="Oval 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56470" y="4187522"/>
                        <a:ext cx="1000132" cy="357190"/>
                      </a:xfrm>
                      <a:prstGeom prst="ellipse">
                        <a:avLst/>
                      </a:prstGeom>
                      <a:solidFill>
                        <a:srgbClr val="FF99CC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anchor="ctr"/>
                      <a:lstStyle/>
                      <a:p>
                        <a:pPr algn="ctr"/>
                        <a:r>
                          <a:rPr lang="tr-TR" dirty="0">
                            <a:solidFill>
                              <a:srgbClr val="000000"/>
                            </a:solidFill>
                            <a:latin typeface="Calibri" pitchFamily="34" charset="0"/>
                          </a:rPr>
                          <a:t>AR</a:t>
                        </a:r>
                        <a:endParaRPr lang="tr-TR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56" name="Rectangle 1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70784" y="3973208"/>
                        <a:ext cx="586611" cy="269922"/>
                      </a:xfrm>
                      <a:prstGeom prst="rect">
                        <a:avLst/>
                      </a:prstGeom>
                      <a:ln>
                        <a:headEnd/>
                        <a:tailEnd/>
                      </a:ln>
                    </p:spPr>
                    <p:style>
                      <a:lnRef idx="2">
                        <a:schemeClr val="accent4"/>
                      </a:lnRef>
                      <a:fillRef idx="1">
                        <a:schemeClr val="lt1"/>
                      </a:fillRef>
                      <a:effectRef idx="0">
                        <a:schemeClr val="accent4"/>
                      </a:effectRef>
                      <a:fontRef idx="minor">
                        <a:schemeClr val="dk1"/>
                      </a:fontRef>
                    </p:style>
                    <p:txBody>
                      <a:bodyPr wrap="none" anchor="ctr"/>
                      <a:lstStyle/>
                      <a:p>
                        <a:pPr algn="ctr"/>
                        <a:r>
                          <a:rPr lang="tr-TR" dirty="0">
                            <a:solidFill>
                              <a:srgbClr val="000000"/>
                            </a:solidFill>
                            <a:latin typeface="Calibri" pitchFamily="34" charset="0"/>
                          </a:rPr>
                          <a:t>DHT</a:t>
                        </a:r>
                        <a:endParaRPr lang="tr-TR" dirty="0">
                          <a:latin typeface="Calibri" pitchFamily="34" charset="0"/>
                        </a:endParaRPr>
                      </a:p>
                    </p:txBody>
                  </p:sp>
                </p:grpSp>
                <p:sp>
                  <p:nvSpPr>
                    <p:cNvPr id="52" name="51 Sağ Köşeli Ayraç"/>
                    <p:cNvSpPr/>
                    <p:nvPr/>
                  </p:nvSpPr>
                  <p:spPr>
                    <a:xfrm rot="5400000">
                      <a:off x="2571735" y="5929332"/>
                      <a:ext cx="142877" cy="714380"/>
                    </a:xfrm>
                    <a:prstGeom prst="rightBracket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r-TR"/>
                    </a:p>
                  </p:txBody>
                </p:sp>
                <p:sp>
                  <p:nvSpPr>
                    <p:cNvPr id="53" name="52 Metin kutusu"/>
                    <p:cNvSpPr txBox="1"/>
                    <p:nvPr/>
                  </p:nvSpPr>
                  <p:spPr>
                    <a:xfrm>
                      <a:off x="2357422" y="6365836"/>
                      <a:ext cx="55496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tr-TR" dirty="0" smtClean="0">
                          <a:latin typeface="+mj-lt"/>
                        </a:rPr>
                        <a:t>ARE</a:t>
                      </a:r>
                      <a:endParaRPr lang="tr-TR" dirty="0">
                        <a:latin typeface="+mj-lt"/>
                      </a:endParaRPr>
                    </a:p>
                  </p:txBody>
                </p:sp>
                <p:sp>
                  <p:nvSpPr>
                    <p:cNvPr id="56" name="55 Metin kutusu"/>
                    <p:cNvSpPr txBox="1"/>
                    <p:nvPr/>
                  </p:nvSpPr>
                  <p:spPr>
                    <a:xfrm>
                      <a:off x="4549299" y="5214536"/>
                      <a:ext cx="1078885" cy="35660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tr-TR" sz="1400" b="1" dirty="0" err="1" smtClean="0">
                          <a:latin typeface="Arial" pitchFamily="34" charset="0"/>
                          <a:cs typeface="Arial" pitchFamily="34" charset="0"/>
                        </a:rPr>
                        <a:t>kalikreins</a:t>
                      </a:r>
                      <a:r>
                        <a:rPr lang="tr-TR" sz="1400" b="1" dirty="0" smtClean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tr-TR" sz="1400" b="1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cxnSp>
                  <p:nvCxnSpPr>
                    <p:cNvPr id="57" name="56 Düz Ok Bağlayıcısı"/>
                    <p:cNvCxnSpPr/>
                    <p:nvPr/>
                  </p:nvCxnSpPr>
                  <p:spPr>
                    <a:xfrm rot="5400000" flipH="1" flipV="1">
                      <a:off x="5430050" y="5357032"/>
                      <a:ext cx="285752" cy="1588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57 Düz Ok Bağlayıcısı"/>
                    <p:cNvCxnSpPr/>
                    <p:nvPr/>
                  </p:nvCxnSpPr>
                  <p:spPr>
                    <a:xfrm rot="5400000" flipH="1" flipV="1">
                      <a:off x="5930116" y="5714222"/>
                      <a:ext cx="285752" cy="1588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58 Düz Ok Bağlayıcısı"/>
                    <p:cNvCxnSpPr/>
                    <p:nvPr/>
                  </p:nvCxnSpPr>
                  <p:spPr>
                    <a:xfrm rot="5400000" flipH="1" flipV="1">
                      <a:off x="6144430" y="6071412"/>
                      <a:ext cx="285752" cy="1588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60" name="872 Grup"/>
                    <p:cNvGrpSpPr/>
                    <p:nvPr/>
                  </p:nvGrpSpPr>
                  <p:grpSpPr>
                    <a:xfrm>
                      <a:off x="0" y="142852"/>
                      <a:ext cx="8199544" cy="1959319"/>
                      <a:chOff x="0" y="142852"/>
                      <a:chExt cx="8199544" cy="1959319"/>
                    </a:xfrm>
                  </p:grpSpPr>
                  <p:cxnSp>
                    <p:nvCxnSpPr>
                      <p:cNvPr id="68" name="67 Düz Bağlayıcı"/>
                      <p:cNvCxnSpPr/>
                      <p:nvPr/>
                    </p:nvCxnSpPr>
                    <p:spPr>
                      <a:xfrm rot="5400000">
                        <a:off x="242372" y="1213628"/>
                        <a:ext cx="1000132" cy="15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69" name="871 Grup"/>
                      <p:cNvGrpSpPr/>
                      <p:nvPr/>
                    </p:nvGrpSpPr>
                    <p:grpSpPr>
                      <a:xfrm>
                        <a:off x="0" y="142852"/>
                        <a:ext cx="8199544" cy="1959319"/>
                        <a:chOff x="40938" y="728004"/>
                        <a:chExt cx="8199544" cy="1959319"/>
                      </a:xfrm>
                    </p:grpSpPr>
                    <p:grpSp>
                      <p:nvGrpSpPr>
                        <p:cNvPr id="70" name="870 Grup"/>
                        <p:cNvGrpSpPr/>
                        <p:nvPr/>
                      </p:nvGrpSpPr>
                      <p:grpSpPr>
                        <a:xfrm>
                          <a:off x="40938" y="1530670"/>
                          <a:ext cx="8199544" cy="351046"/>
                          <a:chOff x="40938" y="1530670"/>
                          <a:chExt cx="8199544" cy="351046"/>
                        </a:xfrm>
                      </p:grpSpPr>
                      <p:grpSp>
                        <p:nvGrpSpPr>
                          <p:cNvPr id="79" name="Group 18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40938" y="1548640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746" name="Oval 19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47" name="Oval 2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48" name="Freeform 2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49" name="Freeform 2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50" name="Freeform 2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51" name="Oval 2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0" name="Group 25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46387" y="1725992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740" name="Oval 2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41" name="Oval 2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42" name="Freeform 2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43" name="Freeform 2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44" name="Freeform 3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45" name="Oval 31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1" name="Group 32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220764" y="1548640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734" name="Oval 3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35" name="Oval 3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36" name="Freeform 3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37" name="Freeform 3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38" name="Freeform 3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39" name="Oval 38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2" name="Group 39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226213" y="1725992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728" name="Oval 4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29" name="Oval 41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30" name="Freeform 4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31" name="Freeform 4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32" name="Freeform 4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33" name="Oval 4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3" name="Group 46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395140" y="1548640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722" name="Oval 4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23" name="Oval 48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24" name="Freeform 4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25" name="Freeform 5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26" name="Freeform 5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27" name="Oval 52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4" name="Group 53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400590" y="1725992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716" name="Oval 5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17" name="Oval 5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18" name="Freeform 5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19" name="Freeform 5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20" name="Freeform 5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21" name="Oval 59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5" name="Group 60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572241" y="1548640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710" name="Oval 61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11" name="Oval 62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12" name="Freeform 6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13" name="Freeform 6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14" name="Freeform 6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15" name="Oval 6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6" name="Group 67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577691" y="1725992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704" name="Oval 68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05" name="Oval 69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06" name="Freeform 7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07" name="Freeform 7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08" name="Freeform 7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09" name="Oval 7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7" name="Group 74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757516" y="1546477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98" name="Oval 7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99" name="Oval 7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00" name="Freeform 7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01" name="Freeform 7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02" name="Freeform 7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703" name="Oval 8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8" name="Group 81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762966" y="1723829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92" name="Oval 82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93" name="Oval 8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94" name="Freeform 8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95" name="Freeform 8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96" name="Freeform 8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97" name="Oval 8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9" name="Group 88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937342" y="1546477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86" name="Oval 89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87" name="Oval 9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88" name="Freeform 9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89" name="Freeform 9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90" name="Freeform 9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91" name="Oval 9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90" name="Group 95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942791" y="1723829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80" name="Oval 9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81" name="Oval 9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82" name="Freeform 9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83" name="Freeform 9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84" name="Freeform 10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85" name="Oval 101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91" name="Group 102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1111719" y="1546477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74" name="Oval 10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5" name="Oval 10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6" name="Freeform 10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7" name="Freeform 10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8" name="Freeform 10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9" name="Oval 108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92" name="Group 109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1117168" y="1723829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68" name="Oval 11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9" name="Oval 111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0" name="Freeform 11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1" name="Freeform 11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2" name="Freeform 11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3" name="Oval 11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93" name="Group 116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1288820" y="1546477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62" name="Oval 11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3" name="Oval 118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4" name="Freeform 11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5" name="Freeform 12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6" name="Freeform 12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7" name="Oval 122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94" name="Group 123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1294269" y="1723829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56" name="Oval 12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7" name="Oval 12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8" name="Freeform 12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9" name="Freeform 12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0" name="Freeform 12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1" name="Oval 129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95" name="Group 130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1474095" y="1546477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50" name="Oval 131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1" name="Oval 132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2" name="Freeform 13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3" name="Freeform 13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4" name="Freeform 13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5" name="Oval 13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96" name="Group 137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1479544" y="1723829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44" name="Oval 138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5" name="Oval 139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6" name="Freeform 14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7" name="Freeform 14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8" name="Freeform 14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9" name="Oval 14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97" name="Group 144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1653921" y="1546477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38" name="Oval 14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9" name="Oval 14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0" name="Freeform 14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1" name="Freeform 14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2" name="Freeform 14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3" name="Oval 15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98" name="Group 151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1659370" y="1723829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32" name="Oval 152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3" name="Oval 15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4" name="Freeform 15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5" name="Freeform 15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6" name="Freeform 15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7" name="Oval 15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99" name="Group 158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1828297" y="1546477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26" name="Oval 159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7" name="Oval 16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8" name="Freeform 16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9" name="Freeform 16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0" name="Freeform 16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1" name="Oval 16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00" name="Group 165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1833746" y="1723829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20" name="Oval 16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1" name="Oval 16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2" name="Freeform 16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3" name="Freeform 16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4" name="Freeform 17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5" name="Oval 171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01" name="Group 172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2005398" y="1546477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14" name="Oval 17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5" name="Oval 17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6" name="Freeform 17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7" name="Freeform 17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8" name="Freeform 17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9" name="Oval 178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02" name="Group 179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2010847" y="1723829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08" name="Oval 18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9" name="Oval 181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0" name="Freeform 18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1" name="Freeform 18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2" name="Freeform 18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3" name="Oval 18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03" name="Group 186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2190673" y="1544314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602" name="Oval 18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3" name="Oval 188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4" name="Freeform 18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5" name="Freeform 19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6" name="Freeform 19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7" name="Oval 192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04" name="Group 193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2196122" y="1721666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596" name="Oval 19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7" name="Oval 19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8" name="Freeform 19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9" name="Freeform 19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0" name="Freeform 19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1" name="Oval 199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05" name="Group 200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2370499" y="1544314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590" name="Oval 201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1" name="Oval 202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2" name="Freeform 20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3" name="Freeform 20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4" name="Freeform 20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5" name="Oval 20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06" name="Group 207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2375948" y="1721666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584" name="Oval 208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85" name="Oval 209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86" name="Freeform 21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87" name="Freeform 21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88" name="Freeform 21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89" name="Oval 21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07" name="Group 214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2544875" y="1544314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578" name="Oval 21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79" name="Oval 21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80" name="Freeform 21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81" name="Freeform 21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82" name="Freeform 21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83" name="Oval 22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08" name="Group 221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2550325" y="1721666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572" name="Oval 222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73" name="Oval 22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74" name="Freeform 224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75" name="Freeform 225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76" name="Freeform 22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77" name="Oval 22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09" name="Group 228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2721977" y="1544314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566" name="Oval 229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67" name="Oval 23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68" name="Freeform 23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69" name="Freeform 232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70" name="Freeform 233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71" name="Oval 23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10" name="Group 235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 rot="10800000">
                            <a:off x="2727426" y="1721666"/>
                            <a:ext cx="168927" cy="155724"/>
                            <a:chOff x="533" y="1248"/>
                            <a:chExt cx="175" cy="403"/>
                          </a:xfrm>
                        </p:grpSpPr>
                        <p:sp>
                          <p:nvSpPr>
                            <p:cNvPr id="560" name="Oval 23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solidFill>
                              <a:srgbClr val="FFFBC5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61" name="Oval 23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33" y="1248"/>
                              <a:ext cx="175" cy="187"/>
                            </a:xfrm>
                            <a:prstGeom prst="ellipse">
                              <a:avLst/>
                            </a:prstGeom>
                            <a:noFill/>
                            <a:ln w="7938">
                              <a:solidFill>
                                <a:srgbClr val="333333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62" name="Freeform 23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75" y="1419"/>
                              <a:ext cx="88" cy="232"/>
                            </a:xfrm>
                            <a:custGeom>
                              <a:avLst/>
                              <a:gdLst>
                                <a:gd name="T0" fmla="*/ 32 w 35"/>
                                <a:gd name="T1" fmla="*/ 30 h 87"/>
                                <a:gd name="T2" fmla="*/ 33 w 35"/>
                                <a:gd name="T3" fmla="*/ 31 h 87"/>
                                <a:gd name="T4" fmla="*/ 34 w 35"/>
                                <a:gd name="T5" fmla="*/ 33 h 87"/>
                                <a:gd name="T6" fmla="*/ 34 w 35"/>
                                <a:gd name="T7" fmla="*/ 34 h 87"/>
                                <a:gd name="T8" fmla="*/ 35 w 35"/>
                                <a:gd name="T9" fmla="*/ 35 h 87"/>
                                <a:gd name="T10" fmla="*/ 35 w 35"/>
                                <a:gd name="T11" fmla="*/ 38 h 87"/>
                                <a:gd name="T12" fmla="*/ 35 w 35"/>
                                <a:gd name="T13" fmla="*/ 82 h 87"/>
                                <a:gd name="T14" fmla="*/ 30 w 35"/>
                                <a:gd name="T15" fmla="*/ 87 h 87"/>
                                <a:gd name="T16" fmla="*/ 25 w 35"/>
                                <a:gd name="T17" fmla="*/ 82 h 87"/>
                                <a:gd name="T18" fmla="*/ 25 w 35"/>
                                <a:gd name="T19" fmla="*/ 38 h 87"/>
                                <a:gd name="T20" fmla="*/ 18 w 35"/>
                                <a:gd name="T21" fmla="*/ 32 h 87"/>
                                <a:gd name="T22" fmla="*/ 10 w 35"/>
                                <a:gd name="T23" fmla="*/ 38 h 87"/>
                                <a:gd name="T24" fmla="*/ 10 w 35"/>
                                <a:gd name="T25" fmla="*/ 82 h 87"/>
                                <a:gd name="T26" fmla="*/ 5 w 35"/>
                                <a:gd name="T27" fmla="*/ 87 h 87"/>
                                <a:gd name="T28" fmla="*/ 0 w 35"/>
                                <a:gd name="T29" fmla="*/ 82 h 87"/>
                                <a:gd name="T30" fmla="*/ 0 w 35"/>
                                <a:gd name="T31" fmla="*/ 38 h 87"/>
                                <a:gd name="T32" fmla="*/ 1 w 35"/>
                                <a:gd name="T33" fmla="*/ 35 h 87"/>
                                <a:gd name="T34" fmla="*/ 1 w 35"/>
                                <a:gd name="T35" fmla="*/ 34 h 87"/>
                                <a:gd name="T36" fmla="*/ 2 w 35"/>
                                <a:gd name="T37" fmla="*/ 33 h 87"/>
                                <a:gd name="T38" fmla="*/ 2 w 35"/>
                                <a:gd name="T39" fmla="*/ 32 h 87"/>
                                <a:gd name="T40" fmla="*/ 3 w 35"/>
                                <a:gd name="T41" fmla="*/ 30 h 87"/>
                                <a:gd name="T42" fmla="*/ 4 w 35"/>
                                <a:gd name="T43" fmla="*/ 29 h 87"/>
                                <a:gd name="T44" fmla="*/ 6 w 35"/>
                                <a:gd name="T45" fmla="*/ 27 h 87"/>
                                <a:gd name="T46" fmla="*/ 7 w 35"/>
                                <a:gd name="T47" fmla="*/ 25 h 87"/>
                                <a:gd name="T48" fmla="*/ 8 w 35"/>
                                <a:gd name="T49" fmla="*/ 25 h 87"/>
                                <a:gd name="T50" fmla="*/ 10 w 35"/>
                                <a:gd name="T51" fmla="*/ 24 h 87"/>
                                <a:gd name="T52" fmla="*/ 10 w 35"/>
                                <a:gd name="T53" fmla="*/ 23 h 87"/>
                                <a:gd name="T54" fmla="*/ 12 w 35"/>
                                <a:gd name="T55" fmla="*/ 22 h 87"/>
                                <a:gd name="T56" fmla="*/ 12 w 35"/>
                                <a:gd name="T57" fmla="*/ 5 h 87"/>
                                <a:gd name="T58" fmla="*/ 17 w 35"/>
                                <a:gd name="T59" fmla="*/ 0 h 87"/>
                                <a:gd name="T60" fmla="*/ 22 w 35"/>
                                <a:gd name="T61" fmla="*/ 5 h 87"/>
                                <a:gd name="T62" fmla="*/ 22 w 35"/>
                                <a:gd name="T63" fmla="*/ 22 h 87"/>
                                <a:gd name="T64" fmla="*/ 22 w 35"/>
                                <a:gd name="T65" fmla="*/ 22 h 87"/>
                                <a:gd name="T66" fmla="*/ 31 w 35"/>
                                <a:gd name="T67" fmla="*/ 28 h 87"/>
                                <a:gd name="T68" fmla="*/ 31 w 35"/>
                                <a:gd name="T69" fmla="*/ 29 h 87"/>
                                <a:gd name="T70" fmla="*/ 32 w 35"/>
                                <a:gd name="T71" fmla="*/ 30 h 87"/>
                                <a:gd name="T72" fmla="*/ 0 60000 65536"/>
                                <a:gd name="T73" fmla="*/ 0 60000 65536"/>
                                <a:gd name="T74" fmla="*/ 0 60000 65536"/>
                                <a:gd name="T75" fmla="*/ 0 60000 65536"/>
                                <a:gd name="T76" fmla="*/ 0 60000 65536"/>
                                <a:gd name="T77" fmla="*/ 0 60000 65536"/>
                                <a:gd name="T78" fmla="*/ 0 60000 65536"/>
                                <a:gd name="T79" fmla="*/ 0 60000 65536"/>
                                <a:gd name="T80" fmla="*/ 0 60000 65536"/>
                                <a:gd name="T81" fmla="*/ 0 60000 65536"/>
                                <a:gd name="T82" fmla="*/ 0 60000 65536"/>
                                <a:gd name="T83" fmla="*/ 0 60000 65536"/>
                                <a:gd name="T84" fmla="*/ 0 60000 65536"/>
                                <a:gd name="T85" fmla="*/ 0 60000 65536"/>
                                <a:gd name="T86" fmla="*/ 0 60000 65536"/>
                                <a:gd name="T87" fmla="*/ 0 60000 65536"/>
                                <a:gd name="T88" fmla="*/ 0 60000 65536"/>
                                <a:gd name="T89" fmla="*/ 0 60000 65536"/>
                                <a:gd name="T90" fmla="*/ 0 60000 65536"/>
                                <a:gd name="T91" fmla="*/ 0 60000 65536"/>
                                <a:gd name="T92" fmla="*/ 0 60000 65536"/>
                                <a:gd name="T93" fmla="*/ 0 60000 65536"/>
                                <a:gd name="T94" fmla="*/ 0 60000 65536"/>
                                <a:gd name="T95" fmla="*/ 0 60000 65536"/>
                                <a:gd name="T96" fmla="*/ 0 60000 65536"/>
                                <a:gd name="T97" fmla="*/ 0 60000 65536"/>
                                <a:gd name="T98" fmla="*/ 0 60000 65536"/>
                                <a:gd name="T99" fmla="*/ 0 60000 65536"/>
                                <a:gd name="T100" fmla="*/ 0 60000 65536"/>
                                <a:gd name="T101" fmla="*/ 0 60000 65536"/>
                                <a:gd name="T102" fmla="*/ 0 60000 65536"/>
                                <a:gd name="T103" fmla="*/ 0 60000 65536"/>
                                <a:gd name="T104" fmla="*/ 0 60000 65536"/>
                                <a:gd name="T105" fmla="*/ 0 60000 65536"/>
                                <a:gd name="T106" fmla="*/ 0 60000 65536"/>
                                <a:gd name="T107" fmla="*/ 0 60000 65536"/>
                                <a:gd name="T108" fmla="*/ 0 w 35"/>
                                <a:gd name="T109" fmla="*/ 0 h 87"/>
                                <a:gd name="T110" fmla="*/ 35 w 35"/>
                                <a:gd name="T111" fmla="*/ 87 h 87"/>
                              </a:gdLst>
                              <a:ahLst/>
                              <a:cxnLst>
                                <a:cxn ang="T72">
                                  <a:pos x="T0" y="T1"/>
                                </a:cxn>
                                <a:cxn ang="T73">
                                  <a:pos x="T2" y="T3"/>
                                </a:cxn>
                                <a:cxn ang="T74">
                                  <a:pos x="T4" y="T5"/>
                                </a:cxn>
                                <a:cxn ang="T75">
                                  <a:pos x="T6" y="T7"/>
                                </a:cxn>
                                <a:cxn ang="T76">
                                  <a:pos x="T8" y="T9"/>
                                </a:cxn>
                                <a:cxn ang="T77">
                                  <a:pos x="T10" y="T11"/>
                                </a:cxn>
                                <a:cxn ang="T78">
                                  <a:pos x="T12" y="T13"/>
                                </a:cxn>
                                <a:cxn ang="T79">
                                  <a:pos x="T14" y="T15"/>
                                </a:cxn>
                                <a:cxn ang="T80">
                                  <a:pos x="T16" y="T17"/>
                                </a:cxn>
                                <a:cxn ang="T81">
                                  <a:pos x="T18" y="T19"/>
                                </a:cxn>
                                <a:cxn ang="T82">
                                  <a:pos x="T20" y="T21"/>
                                </a:cxn>
                                <a:cxn ang="T83">
                                  <a:pos x="T22" y="T23"/>
                                </a:cxn>
                                <a:cxn ang="T84">
                                  <a:pos x="T24" y="T25"/>
                                </a:cxn>
                                <a:cxn ang="T85">
                                  <a:pos x="T26" y="T27"/>
                                </a:cxn>
                                <a:cxn ang="T86">
                                  <a:pos x="T28" y="T29"/>
                                </a:cxn>
                                <a:cxn ang="T87">
                                  <a:pos x="T30" y="T31"/>
                                </a:cxn>
                                <a:cxn ang="T88">
                                  <a:pos x="T32" y="T33"/>
                                </a:cxn>
                                <a:cxn ang="T89">
                                  <a:pos x="T34" y="T35"/>
                                </a:cxn>
                                <a:cxn ang="T90">
                                  <a:pos x="T36" y="T37"/>
                                </a:cxn>
                                <a:cxn ang="T91">
                                  <a:pos x="T38" y="T39"/>
                                </a:cxn>
                                <a:cxn ang="T92">
                                  <a:pos x="T40" y="T41"/>
                                </a:cxn>
                                <a:cxn ang="T93">
                                  <a:pos x="T42" y="T43"/>
                                </a:cxn>
                                <a:cxn ang="T94">
                                  <a:pos x="T44" y="T45"/>
                                </a:cxn>
                                <a:cxn ang="T95">
                                  <a:pos x="T46" y="T47"/>
                                </a:cxn>
                                <a:cxn ang="T96">
                                  <a:pos x="T48" y="T49"/>
                                </a:cxn>
                                <a:cxn ang="T97">
                                  <a:pos x="T50" y="T51"/>
                                </a:cxn>
                                <a:cxn ang="T98">
                                  <a:pos x="T52" y="T53"/>
                                </a:cxn>
                                <a:cxn ang="T99">
                                  <a:pos x="T54" y="T55"/>
                                </a:cxn>
                                <a:cxn ang="T100">
                                  <a:pos x="T56" y="T57"/>
                                </a:cxn>
                                <a:cxn ang="T101">
                                  <a:pos x="T58" y="T59"/>
                                </a:cxn>
                                <a:cxn ang="T102">
                                  <a:pos x="T60" y="T61"/>
                                </a:cxn>
                                <a:cxn ang="T103">
                                  <a:pos x="T62" y="T63"/>
                                </a:cxn>
                                <a:cxn ang="T104">
                                  <a:pos x="T64" y="T65"/>
                                </a:cxn>
                                <a:cxn ang="T105">
                                  <a:pos x="T66" y="T67"/>
                                </a:cxn>
                                <a:cxn ang="T106">
                                  <a:pos x="T68" y="T69"/>
                                </a:cxn>
                                <a:cxn ang="T107">
                                  <a:pos x="T70" y="T71"/>
                                </a:cxn>
                              </a:cxnLst>
                              <a:rect l="T108" t="T109" r="T110" b="T111"/>
                              <a:pathLst>
                                <a:path w="35" h="87">
                                  <a:moveTo>
                                    <a:pt x="32" y="30"/>
                                  </a:moveTo>
                                  <a:cubicBezTo>
                                    <a:pt x="32" y="30"/>
                                    <a:pt x="33" y="31"/>
                                    <a:pt x="33" y="31"/>
                                  </a:cubicBezTo>
                                  <a:cubicBezTo>
                                    <a:pt x="33" y="32"/>
                                    <a:pt x="33" y="32"/>
                                    <a:pt x="34" y="33"/>
                                  </a:cubicBezTo>
                                  <a:cubicBezTo>
                                    <a:pt x="34" y="33"/>
                                    <a:pt x="34" y="34"/>
                                    <a:pt x="34" y="34"/>
                                  </a:cubicBezTo>
                                  <a:cubicBezTo>
                                    <a:pt x="34" y="35"/>
                                    <a:pt x="35" y="35"/>
                                    <a:pt x="35" y="35"/>
                                  </a:cubicBezTo>
                                  <a:cubicBezTo>
                                    <a:pt x="35" y="36"/>
                                    <a:pt x="35" y="37"/>
                                    <a:pt x="35" y="38"/>
                                  </a:cubicBezTo>
                                  <a:cubicBezTo>
                                    <a:pt x="35" y="82"/>
                                    <a:pt x="35" y="82"/>
                                    <a:pt x="35" y="82"/>
                                  </a:cubicBezTo>
                                  <a:cubicBezTo>
                                    <a:pt x="35" y="85"/>
                                    <a:pt x="33" y="87"/>
                                    <a:pt x="30" y="87"/>
                                  </a:cubicBezTo>
                                  <a:cubicBezTo>
                                    <a:pt x="27" y="87"/>
                                    <a:pt x="25" y="85"/>
                                    <a:pt x="25" y="82"/>
                                  </a:cubicBezTo>
                                  <a:cubicBezTo>
                                    <a:pt x="25" y="38"/>
                                    <a:pt x="25" y="38"/>
                                    <a:pt x="25" y="38"/>
                                  </a:cubicBezTo>
                                  <a:cubicBezTo>
                                    <a:pt x="25" y="36"/>
                                    <a:pt x="22" y="32"/>
                                    <a:pt x="18" y="32"/>
                                  </a:cubicBezTo>
                                  <a:cubicBezTo>
                                    <a:pt x="13" y="32"/>
                                    <a:pt x="10" y="36"/>
                                    <a:pt x="10" y="38"/>
                                  </a:cubicBezTo>
                                  <a:cubicBezTo>
                                    <a:pt x="10" y="82"/>
                                    <a:pt x="10" y="82"/>
                                    <a:pt x="10" y="82"/>
                                  </a:cubicBezTo>
                                  <a:cubicBezTo>
                                    <a:pt x="10" y="85"/>
                                    <a:pt x="8" y="87"/>
                                    <a:pt x="5" y="87"/>
                                  </a:cubicBezTo>
                                  <a:cubicBezTo>
                                    <a:pt x="3" y="87"/>
                                    <a:pt x="0" y="85"/>
                                    <a:pt x="0" y="82"/>
                                  </a:cubicBezTo>
                                  <a:cubicBezTo>
                                    <a:pt x="0" y="38"/>
                                    <a:pt x="0" y="38"/>
                                    <a:pt x="0" y="38"/>
                                  </a:cubicBezTo>
                                  <a:cubicBezTo>
                                    <a:pt x="0" y="37"/>
                                    <a:pt x="0" y="36"/>
                                    <a:pt x="1" y="35"/>
                                  </a:cubicBezTo>
                                  <a:cubicBezTo>
                                    <a:pt x="1" y="35"/>
                                    <a:pt x="1" y="35"/>
                                    <a:pt x="1" y="34"/>
                                  </a:cubicBezTo>
                                  <a:cubicBezTo>
                                    <a:pt x="1" y="34"/>
                                    <a:pt x="1" y="33"/>
                                    <a:pt x="2" y="33"/>
                                  </a:cubicBezTo>
                                  <a:cubicBezTo>
                                    <a:pt x="2" y="32"/>
                                    <a:pt x="2" y="32"/>
                                    <a:pt x="2" y="32"/>
                                  </a:cubicBezTo>
                                  <a:cubicBezTo>
                                    <a:pt x="3" y="31"/>
                                    <a:pt x="3" y="30"/>
                                    <a:pt x="3" y="30"/>
                                  </a:cubicBezTo>
                                  <a:cubicBezTo>
                                    <a:pt x="3" y="30"/>
                                    <a:pt x="4" y="29"/>
                                    <a:pt x="4" y="29"/>
                                  </a:cubicBezTo>
                                  <a:cubicBezTo>
                                    <a:pt x="4" y="28"/>
                                    <a:pt x="5" y="27"/>
                                    <a:pt x="6" y="27"/>
                                  </a:cubicBezTo>
                                  <a:cubicBezTo>
                                    <a:pt x="6" y="26"/>
                                    <a:pt x="7" y="26"/>
                                    <a:pt x="7" y="25"/>
                                  </a:cubicBezTo>
                                  <a:cubicBezTo>
                                    <a:pt x="7" y="25"/>
                                    <a:pt x="8" y="25"/>
                                    <a:pt x="8" y="25"/>
                                  </a:cubicBezTo>
                                  <a:cubicBezTo>
                                    <a:pt x="8" y="24"/>
                                    <a:pt x="9" y="24"/>
                                    <a:pt x="10" y="24"/>
                                  </a:cubicBezTo>
                                  <a:cubicBezTo>
                                    <a:pt x="10" y="23"/>
                                    <a:pt x="10" y="23"/>
                                    <a:pt x="10" y="23"/>
                                  </a:cubicBezTo>
                                  <a:cubicBezTo>
                                    <a:pt x="11" y="23"/>
                                    <a:pt x="12" y="22"/>
                                    <a:pt x="12" y="22"/>
                                  </a:cubicBezTo>
                                  <a:cubicBezTo>
                                    <a:pt x="12" y="5"/>
                                    <a:pt x="12" y="5"/>
                                    <a:pt x="12" y="5"/>
                                  </a:cubicBezTo>
                                  <a:cubicBezTo>
                                    <a:pt x="12" y="3"/>
                                    <a:pt x="14" y="0"/>
                                    <a:pt x="17" y="0"/>
                                  </a:cubicBezTo>
                                  <a:cubicBezTo>
                                    <a:pt x="20" y="0"/>
                                    <a:pt x="22" y="3"/>
                                    <a:pt x="22" y="5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2" y="22"/>
                                    <a:pt x="22" y="22"/>
                                    <a:pt x="22" y="22"/>
                                  </a:cubicBezTo>
                                  <a:cubicBezTo>
                                    <a:pt x="25" y="23"/>
                                    <a:pt x="28" y="25"/>
                                    <a:pt x="31" y="28"/>
                                  </a:cubicBezTo>
                                  <a:cubicBezTo>
                                    <a:pt x="31" y="28"/>
                                    <a:pt x="31" y="28"/>
                                    <a:pt x="31" y="29"/>
                                  </a:cubicBezTo>
                                  <a:cubicBezTo>
                                    <a:pt x="32" y="29"/>
                                    <a:pt x="32" y="30"/>
                                    <a:pt x="32" y="3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44718A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63" name="Freeform 23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0" y="1515"/>
                              <a:ext cx="5" cy="133"/>
                            </a:xfrm>
                            <a:custGeom>
                              <a:avLst/>
                              <a:gdLst>
                                <a:gd name="T0" fmla="*/ 0 w 2"/>
                                <a:gd name="T1" fmla="*/ 44 h 50"/>
                                <a:gd name="T2" fmla="*/ 0 w 2"/>
                                <a:gd name="T3" fmla="*/ 0 h 50"/>
                                <a:gd name="T4" fmla="*/ 0 w 2"/>
                                <a:gd name="T5" fmla="*/ 0 h 50"/>
                                <a:gd name="T6" fmla="*/ 2 w 2"/>
                                <a:gd name="T7" fmla="*/ 23 h 50"/>
                                <a:gd name="T8" fmla="*/ 2 w 2"/>
                                <a:gd name="T9" fmla="*/ 43 h 50"/>
                                <a:gd name="T10" fmla="*/ 2 w 2"/>
                                <a:gd name="T11" fmla="*/ 50 h 50"/>
                                <a:gd name="T12" fmla="*/ 2 w 2"/>
                                <a:gd name="T13" fmla="*/ 50 h 50"/>
                                <a:gd name="T14" fmla="*/ 0 w 2"/>
                                <a:gd name="T15" fmla="*/ 44 h 50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2"/>
                                <a:gd name="T25" fmla="*/ 0 h 50"/>
                                <a:gd name="T26" fmla="*/ 2 w 2"/>
                                <a:gd name="T27" fmla="*/ 50 h 50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2" h="50">
                                  <a:moveTo>
                                    <a:pt x="0" y="44"/>
                                  </a:move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0" y="0"/>
                                    <a:pt x="0" y="0"/>
                                  </a:cubicBezTo>
                                  <a:cubicBezTo>
                                    <a:pt x="0" y="0"/>
                                    <a:pt x="1" y="15"/>
                                    <a:pt x="2" y="23"/>
                                  </a:cubicBezTo>
                                  <a:cubicBezTo>
                                    <a:pt x="2" y="30"/>
                                    <a:pt x="2" y="43"/>
                                    <a:pt x="2" y="43"/>
                                  </a:cubicBezTo>
                                  <a:cubicBezTo>
                                    <a:pt x="2" y="44"/>
                                    <a:pt x="2" y="49"/>
                                    <a:pt x="2" y="50"/>
                                  </a:cubicBezTo>
                                  <a:cubicBezTo>
                                    <a:pt x="2" y="50"/>
                                    <a:pt x="2" y="50"/>
                                    <a:pt x="2" y="50"/>
                                  </a:cubicBezTo>
                                  <a:cubicBezTo>
                                    <a:pt x="1" y="48"/>
                                    <a:pt x="0" y="46"/>
                                    <a:pt x="0" y="44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64" name="Freeform 24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628" y="1504"/>
                              <a:ext cx="20" cy="144"/>
                            </a:xfrm>
                            <a:custGeom>
                              <a:avLst/>
                              <a:gdLst>
                                <a:gd name="T0" fmla="*/ 6 w 8"/>
                                <a:gd name="T1" fmla="*/ 48 h 54"/>
                                <a:gd name="T2" fmla="*/ 8 w 8"/>
                                <a:gd name="T3" fmla="*/ 54 h 54"/>
                                <a:gd name="T4" fmla="*/ 5 w 8"/>
                                <a:gd name="T5" fmla="*/ 48 h 54"/>
                                <a:gd name="T6" fmla="*/ 5 w 8"/>
                                <a:gd name="T7" fmla="*/ 39 h 54"/>
                                <a:gd name="T8" fmla="*/ 5 w 8"/>
                                <a:gd name="T9" fmla="*/ 6 h 54"/>
                                <a:gd name="T10" fmla="*/ 0 w 8"/>
                                <a:gd name="T11" fmla="*/ 0 h 54"/>
                                <a:gd name="T12" fmla="*/ 7 w 8"/>
                                <a:gd name="T13" fmla="*/ 8 h 54"/>
                                <a:gd name="T14" fmla="*/ 6 w 8"/>
                                <a:gd name="T15" fmla="*/ 48 h 54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8"/>
                                <a:gd name="T25" fmla="*/ 0 h 54"/>
                                <a:gd name="T26" fmla="*/ 8 w 8"/>
                                <a:gd name="T27" fmla="*/ 54 h 54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8" h="54">
                                  <a:moveTo>
                                    <a:pt x="6" y="48"/>
                                  </a:moveTo>
                                  <a:cubicBezTo>
                                    <a:pt x="6" y="50"/>
                                    <a:pt x="7" y="53"/>
                                    <a:pt x="8" y="54"/>
                                  </a:cubicBezTo>
                                  <a:cubicBezTo>
                                    <a:pt x="6" y="52"/>
                                    <a:pt x="5" y="50"/>
                                    <a:pt x="5" y="48"/>
                                  </a:cubicBezTo>
                                  <a:cubicBezTo>
                                    <a:pt x="5" y="39"/>
                                    <a:pt x="5" y="39"/>
                                    <a:pt x="5" y="39"/>
                                  </a:cubicBezTo>
                                  <a:cubicBezTo>
                                    <a:pt x="5" y="6"/>
                                    <a:pt x="5" y="6"/>
                                    <a:pt x="5" y="6"/>
                                  </a:cubicBezTo>
                                  <a:cubicBezTo>
                                    <a:pt x="5" y="5"/>
                                    <a:pt x="3" y="0"/>
                                    <a:pt x="0" y="0"/>
                                  </a:cubicBezTo>
                                  <a:cubicBezTo>
                                    <a:pt x="6" y="0"/>
                                    <a:pt x="7" y="5"/>
                                    <a:pt x="7" y="8"/>
                                  </a:cubicBezTo>
                                  <a:lnTo>
                                    <a:pt x="6" y="4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65" name="Oval 241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560" y="1285"/>
                              <a:ext cx="58" cy="62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tr-TR">
                                <a:latin typeface="Calibri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11" name="Group 17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2534510" y="1539972"/>
                            <a:ext cx="2855386" cy="337402"/>
                            <a:chOff x="446" y="1196"/>
                            <a:chExt cx="1048" cy="312"/>
                          </a:xfrm>
                        </p:grpSpPr>
                        <p:grpSp>
                          <p:nvGrpSpPr>
                            <p:cNvPr id="337" name="Group 18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446" y="120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554" name="Oval 1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5" name="Oval 2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6" name="Freeform 2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7" name="Freeform 2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8" name="Freeform 2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9" name="Oval 2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38" name="Group 25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448" y="1364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548" name="Oval 2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49" name="Oval 2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0" name="Freeform 2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1" name="Freeform 2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2" name="Freeform 3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3" name="Oval 3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39" name="Group 32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512" y="120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542" name="Oval 3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43" name="Oval 3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44" name="Freeform 3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45" name="Freeform 3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46" name="Freeform 3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47" name="Oval 3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40" name="Group 39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514" y="1364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536" name="Oval 4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7" name="Oval 4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8" name="Freeform 4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9" name="Freeform 4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40" name="Freeform 4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41" name="Oval 4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41" name="Group 46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576" y="120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530" name="Oval 4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1" name="Oval 4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2" name="Freeform 4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3" name="Freeform 5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4" name="Freeform 5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5" name="Oval 5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42" name="Group 53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578" y="1364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524" name="Oval 5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25" name="Oval 5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26" name="Freeform 5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27" name="Freeform 5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28" name="Freeform 5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29" name="Oval 5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43" name="Group 60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641" y="120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518" name="Oval 6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19" name="Oval 6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20" name="Freeform 6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21" name="Freeform 6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22" name="Freeform 6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23" name="Oval 6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44" name="Group 67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643" y="1364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512" name="Oval 6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13" name="Oval 6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14" name="Freeform 7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15" name="Freeform 7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16" name="Freeform 7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17" name="Oval 7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45" name="Group 74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709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506" name="Oval 7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07" name="Oval 7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08" name="Freeform 7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09" name="Freeform 7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10" name="Freeform 7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11" name="Oval 8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46" name="Group 81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711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501" name="Oval 8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02" name="Freeform 8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03" name="Freeform 8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04" name="Freeform 8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05" name="Oval 8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47" name="Group 88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775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95" name="Oval 8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96" name="Oval 9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97" name="Freeform 9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98" name="Freeform 9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99" name="Freeform 9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00" name="Oval 9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48" name="Group 95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777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89" name="Oval 9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90" name="Oval 9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91" name="Freeform 9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92" name="Freeform 9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93" name="Freeform 10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94" name="Oval 10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49" name="Group 102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839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83" name="Oval 10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84" name="Oval 10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85" name="Freeform 10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86" name="Freeform 10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87" name="Freeform 10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88" name="Oval 10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50" name="Group 109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841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77" name="Oval 11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78" name="Oval 11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79" name="Freeform 11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80" name="Freeform 11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81" name="Freeform 11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82" name="Oval 11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51" name="Group 116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904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71" name="Oval 11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72" name="Oval 11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73" name="Freeform 11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74" name="Freeform 12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75" name="Freeform 12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76" name="Oval 12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52" name="Group 123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906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65" name="Oval 12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66" name="Oval 12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67" name="Freeform 12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68" name="Freeform 12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69" name="Freeform 12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70" name="Oval 12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53" name="Group 130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972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59" name="Oval 13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60" name="Oval 13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61" name="Freeform 13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62" name="Freeform 13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63" name="Freeform 13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64" name="Oval 13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54" name="Group 137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974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53" name="Oval 13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54" name="Oval 13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55" name="Freeform 14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56" name="Freeform 14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57" name="Freeform 14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58" name="Oval 14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55" name="Group 144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038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47" name="Oval 14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48" name="Oval 14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49" name="Freeform 14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50" name="Freeform 14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51" name="Freeform 14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52" name="Oval 15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56" name="Group 151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040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41" name="Oval 15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42" name="Oval 15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43" name="Freeform 15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44" name="Freeform 15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45" name="Freeform 15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46" name="Oval 15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57" name="Group 158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102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35" name="Oval 15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36" name="Oval 16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37" name="Freeform 16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38" name="Freeform 16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39" name="Freeform 16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40" name="Oval 16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58" name="Group 165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104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29" name="Oval 16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30" name="Oval 16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31" name="Freeform 16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32" name="Freeform 16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33" name="Freeform 17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34" name="Oval 17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59" name="Group 172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167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23" name="Oval 17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24" name="Oval 17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25" name="Freeform 17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26" name="Freeform 17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27" name="Freeform 17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28" name="Oval 17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60" name="Group 179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169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17" name="Oval 18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18" name="Oval 18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19" name="Freeform 18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20" name="Freeform 18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21" name="Freeform 18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22" name="Oval 18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61" name="Group 186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235" y="1196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11" name="Oval 18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12" name="Oval 18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13" name="Freeform 18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14" name="Freeform 19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15" name="Freeform 19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16" name="Oval 19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62" name="Group 193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237" y="136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405" name="Oval 19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06" name="Oval 19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07" name="Freeform 19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08" name="Freeform 19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09" name="Freeform 19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10" name="Oval 19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63" name="Group 200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301" y="1196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399" name="Oval 20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00" name="Oval 20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01" name="Freeform 20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02" name="Freeform 20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03" name="Freeform 20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404" name="Oval 20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64" name="Group 207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303" y="136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393" name="Oval 20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94" name="Oval 20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95" name="Freeform 21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96" name="Freeform 21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97" name="Freeform 21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98" name="Oval 21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65" name="Group 214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365" y="1196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387" name="Oval 21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88" name="Oval 21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89" name="Freeform 21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90" name="Freeform 21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91" name="Freeform 21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92" name="Oval 22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66" name="Group 221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367" y="136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381" name="Oval 22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82" name="Oval 22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83" name="Freeform 22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84" name="Freeform 22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85" name="Freeform 22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86" name="Oval 22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67" name="Group 228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430" y="1196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375" name="Oval 22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76" name="Oval 23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77" name="Freeform 23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78" name="Freeform 23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79" name="Freeform 23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80" name="Oval 23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368" name="Group 235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432" y="136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369" name="Oval 23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70" name="Oval 23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71" name="Freeform 23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72" name="Freeform 23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73" name="Freeform 24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74" name="Oval 24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  <p:grpSp>
                        <p:nvGrpSpPr>
                          <p:cNvPr id="112" name="Group 17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5385096" y="1530670"/>
                            <a:ext cx="2855386" cy="337402"/>
                            <a:chOff x="446" y="1196"/>
                            <a:chExt cx="1048" cy="312"/>
                          </a:xfrm>
                        </p:grpSpPr>
                        <p:grpSp>
                          <p:nvGrpSpPr>
                            <p:cNvPr id="113" name="Group 18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446" y="120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331" name="Oval 1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32" name="Oval 2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33" name="Freeform 2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34" name="Freeform 2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35" name="Freeform 2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36" name="Oval 2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14" name="Group 25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448" y="1364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325" name="Oval 2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26" name="Oval 2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27" name="Freeform 2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28" name="Freeform 2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29" name="Freeform 3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30" name="Oval 3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15" name="Group 32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512" y="120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319" name="Oval 3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20" name="Oval 3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21" name="Freeform 3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22" name="Freeform 3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23" name="Freeform 3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24" name="Oval 3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16" name="Group 39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514" y="1364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313" name="Oval 4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14" name="Oval 4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15" name="Freeform 4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16" name="Freeform 4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17" name="Freeform 4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18" name="Oval 4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17" name="Group 46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576" y="120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307" name="Oval 4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08" name="Oval 4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09" name="Freeform 4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10" name="Freeform 5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11" name="Freeform 5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12" name="Oval 5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18" name="Group 53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578" y="1364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301" name="Oval 5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02" name="Oval 5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03" name="Freeform 5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04" name="Freeform 5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05" name="Freeform 5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06" name="Oval 5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19" name="Group 60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641" y="120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95" name="Oval 6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96" name="Oval 6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97" name="Freeform 6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98" name="Freeform 6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99" name="Freeform 6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00" name="Oval 6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20" name="Group 67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643" y="1364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89" name="Oval 6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90" name="Oval 6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91" name="Freeform 7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92" name="Freeform 7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93" name="Freeform 7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94" name="Oval 7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21" name="Group 74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709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83" name="Oval 7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84" name="Oval 7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85" name="Freeform 7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86" name="Freeform 7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87" name="Freeform 7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88" name="Oval 8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22" name="Group 81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711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77" name="Oval 8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78" name="Oval 8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79" name="Freeform 8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80" name="Freeform 8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81" name="Freeform 8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82" name="Oval 8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23" name="Group 88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775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71" name="Oval 8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72" name="Oval 9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73" name="Freeform 9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74" name="Freeform 9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75" name="Freeform 9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76" name="Oval 9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24" name="Group 95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777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65" name="Oval 9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66" name="Oval 9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67" name="Freeform 9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68" name="Freeform 9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69" name="Freeform 10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70" name="Oval 10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25" name="Group 102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839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59" name="Oval 10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60" name="Oval 10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61" name="Freeform 10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62" name="Freeform 10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63" name="Freeform 10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64" name="Oval 10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26" name="Group 109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841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53" name="Oval 11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54" name="Oval 11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55" name="Freeform 11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56" name="Freeform 11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57" name="Freeform 11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58" name="Oval 11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27" name="Group 116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904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47" name="Oval 11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48" name="Oval 11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49" name="Freeform 11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50" name="Freeform 12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51" name="Freeform 12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52" name="Oval 12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28" name="Group 123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906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41" name="Oval 12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42" name="Oval 12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43" name="Freeform 12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44" name="Freeform 12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45" name="Freeform 12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46" name="Oval 12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29" name="Group 130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972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35" name="Oval 13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36" name="Oval 13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37" name="Freeform 13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38" name="Freeform 13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39" name="Freeform 13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40" name="Oval 13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30" name="Group 137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974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29" name="Oval 13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30" name="Oval 13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31" name="Freeform 14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32" name="Freeform 14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33" name="Freeform 14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34" name="Oval 14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31" name="Group 144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038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23" name="Oval 14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24" name="Oval 14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25" name="Freeform 14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26" name="Freeform 14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27" name="Freeform 14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28" name="Oval 15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32" name="Group 151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040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17" name="Oval 15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18" name="Oval 15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19" name="Freeform 15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20" name="Freeform 15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21" name="Freeform 15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22" name="Oval 15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33" name="Group 158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102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11" name="Oval 15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12" name="Oval 16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13" name="Freeform 16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14" name="Freeform 16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15" name="Freeform 16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16" name="Oval 16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34" name="Group 165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104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205" name="Oval 16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06" name="Oval 16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07" name="Freeform 16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08" name="Freeform 16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09" name="Freeform 17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10" name="Oval 17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35" name="Group 172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167" y="1198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199" name="Oval 17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00" name="Oval 17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01" name="Freeform 17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02" name="Freeform 17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03" name="Freeform 17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204" name="Oval 17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36" name="Group 179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169" y="1362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193" name="Oval 18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94" name="Oval 18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95" name="Freeform 18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96" name="Freeform 18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97" name="Freeform 18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98" name="Oval 18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37" name="Group 186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235" y="1196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187" name="Oval 18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88" name="Oval 18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89" name="Freeform 18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90" name="Freeform 19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91" name="Freeform 19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92" name="Oval 19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38" name="Group 193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237" y="136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181" name="Oval 19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82" name="Oval 19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83" name="Freeform 19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84" name="Freeform 19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85" name="Freeform 19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86" name="Oval 19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39" name="Group 200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301" y="1196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175" name="Oval 20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76" name="Oval 20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77" name="Freeform 20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78" name="Freeform 20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79" name="Freeform 20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80" name="Oval 20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40" name="Group 207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303" y="136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169" name="Oval 208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70" name="Oval 20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71" name="Freeform 21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72" name="Freeform 21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73" name="Freeform 21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74" name="Oval 21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41" name="Group 214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365" y="1196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163" name="Oval 215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64" name="Oval 21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65" name="Freeform 217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66" name="Freeform 21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67" name="Freeform 21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68" name="Oval 22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42" name="Group 221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367" y="136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157" name="Oval 222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58" name="Oval 223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59" name="Freeform 22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60" name="Freeform 22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61" name="Freeform 226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62" name="Oval 22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43" name="Group 228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1430" y="1196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151" name="Oval 229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52" name="Oval 230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53" name="Freeform 231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54" name="Freeform 23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55" name="Freeform 23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56" name="Oval 234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44" name="Group 235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 rot="10800000">
                              <a:off x="1432" y="1360"/>
                              <a:ext cx="62" cy="144"/>
                              <a:chOff x="533" y="1248"/>
                              <a:chExt cx="175" cy="403"/>
                            </a:xfrm>
                          </p:grpSpPr>
                          <p:sp>
                            <p:nvSpPr>
                              <p:cNvPr id="145" name="Oval 236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BC5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46" name="Oval 237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33" y="1248"/>
                                <a:ext cx="175" cy="187"/>
                              </a:xfrm>
                              <a:prstGeom prst="ellipse">
                                <a:avLst/>
                              </a:prstGeom>
                              <a:noFill/>
                              <a:ln w="7938">
                                <a:solidFill>
                                  <a:srgbClr val="333333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47" name="Freeform 23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75" y="1419"/>
                                <a:ext cx="88" cy="232"/>
                              </a:xfrm>
                              <a:custGeom>
                                <a:avLst/>
                                <a:gdLst>
                                  <a:gd name="T0" fmla="*/ 32 w 35"/>
                                  <a:gd name="T1" fmla="*/ 30 h 87"/>
                                  <a:gd name="T2" fmla="*/ 33 w 35"/>
                                  <a:gd name="T3" fmla="*/ 31 h 87"/>
                                  <a:gd name="T4" fmla="*/ 34 w 35"/>
                                  <a:gd name="T5" fmla="*/ 33 h 87"/>
                                  <a:gd name="T6" fmla="*/ 34 w 35"/>
                                  <a:gd name="T7" fmla="*/ 34 h 87"/>
                                  <a:gd name="T8" fmla="*/ 35 w 35"/>
                                  <a:gd name="T9" fmla="*/ 35 h 87"/>
                                  <a:gd name="T10" fmla="*/ 35 w 35"/>
                                  <a:gd name="T11" fmla="*/ 38 h 87"/>
                                  <a:gd name="T12" fmla="*/ 35 w 35"/>
                                  <a:gd name="T13" fmla="*/ 82 h 87"/>
                                  <a:gd name="T14" fmla="*/ 30 w 35"/>
                                  <a:gd name="T15" fmla="*/ 87 h 87"/>
                                  <a:gd name="T16" fmla="*/ 25 w 35"/>
                                  <a:gd name="T17" fmla="*/ 82 h 87"/>
                                  <a:gd name="T18" fmla="*/ 25 w 35"/>
                                  <a:gd name="T19" fmla="*/ 38 h 87"/>
                                  <a:gd name="T20" fmla="*/ 18 w 35"/>
                                  <a:gd name="T21" fmla="*/ 32 h 87"/>
                                  <a:gd name="T22" fmla="*/ 10 w 35"/>
                                  <a:gd name="T23" fmla="*/ 38 h 87"/>
                                  <a:gd name="T24" fmla="*/ 10 w 35"/>
                                  <a:gd name="T25" fmla="*/ 82 h 87"/>
                                  <a:gd name="T26" fmla="*/ 5 w 35"/>
                                  <a:gd name="T27" fmla="*/ 87 h 87"/>
                                  <a:gd name="T28" fmla="*/ 0 w 35"/>
                                  <a:gd name="T29" fmla="*/ 82 h 87"/>
                                  <a:gd name="T30" fmla="*/ 0 w 35"/>
                                  <a:gd name="T31" fmla="*/ 38 h 87"/>
                                  <a:gd name="T32" fmla="*/ 1 w 35"/>
                                  <a:gd name="T33" fmla="*/ 35 h 87"/>
                                  <a:gd name="T34" fmla="*/ 1 w 35"/>
                                  <a:gd name="T35" fmla="*/ 34 h 87"/>
                                  <a:gd name="T36" fmla="*/ 2 w 35"/>
                                  <a:gd name="T37" fmla="*/ 33 h 87"/>
                                  <a:gd name="T38" fmla="*/ 2 w 35"/>
                                  <a:gd name="T39" fmla="*/ 32 h 87"/>
                                  <a:gd name="T40" fmla="*/ 3 w 35"/>
                                  <a:gd name="T41" fmla="*/ 30 h 87"/>
                                  <a:gd name="T42" fmla="*/ 4 w 35"/>
                                  <a:gd name="T43" fmla="*/ 29 h 87"/>
                                  <a:gd name="T44" fmla="*/ 6 w 35"/>
                                  <a:gd name="T45" fmla="*/ 27 h 87"/>
                                  <a:gd name="T46" fmla="*/ 7 w 35"/>
                                  <a:gd name="T47" fmla="*/ 25 h 87"/>
                                  <a:gd name="T48" fmla="*/ 8 w 35"/>
                                  <a:gd name="T49" fmla="*/ 25 h 87"/>
                                  <a:gd name="T50" fmla="*/ 10 w 35"/>
                                  <a:gd name="T51" fmla="*/ 24 h 87"/>
                                  <a:gd name="T52" fmla="*/ 10 w 35"/>
                                  <a:gd name="T53" fmla="*/ 23 h 87"/>
                                  <a:gd name="T54" fmla="*/ 12 w 35"/>
                                  <a:gd name="T55" fmla="*/ 22 h 87"/>
                                  <a:gd name="T56" fmla="*/ 12 w 35"/>
                                  <a:gd name="T57" fmla="*/ 5 h 87"/>
                                  <a:gd name="T58" fmla="*/ 17 w 35"/>
                                  <a:gd name="T59" fmla="*/ 0 h 87"/>
                                  <a:gd name="T60" fmla="*/ 22 w 35"/>
                                  <a:gd name="T61" fmla="*/ 5 h 87"/>
                                  <a:gd name="T62" fmla="*/ 22 w 35"/>
                                  <a:gd name="T63" fmla="*/ 22 h 87"/>
                                  <a:gd name="T64" fmla="*/ 22 w 35"/>
                                  <a:gd name="T65" fmla="*/ 22 h 87"/>
                                  <a:gd name="T66" fmla="*/ 31 w 35"/>
                                  <a:gd name="T67" fmla="*/ 28 h 87"/>
                                  <a:gd name="T68" fmla="*/ 31 w 35"/>
                                  <a:gd name="T69" fmla="*/ 29 h 87"/>
                                  <a:gd name="T70" fmla="*/ 32 w 35"/>
                                  <a:gd name="T71" fmla="*/ 30 h 87"/>
                                  <a:gd name="T72" fmla="*/ 0 60000 65536"/>
                                  <a:gd name="T73" fmla="*/ 0 60000 65536"/>
                                  <a:gd name="T74" fmla="*/ 0 60000 65536"/>
                                  <a:gd name="T75" fmla="*/ 0 60000 65536"/>
                                  <a:gd name="T76" fmla="*/ 0 60000 65536"/>
                                  <a:gd name="T77" fmla="*/ 0 60000 65536"/>
                                  <a:gd name="T78" fmla="*/ 0 60000 65536"/>
                                  <a:gd name="T79" fmla="*/ 0 60000 65536"/>
                                  <a:gd name="T80" fmla="*/ 0 60000 65536"/>
                                  <a:gd name="T81" fmla="*/ 0 60000 65536"/>
                                  <a:gd name="T82" fmla="*/ 0 60000 65536"/>
                                  <a:gd name="T83" fmla="*/ 0 60000 65536"/>
                                  <a:gd name="T84" fmla="*/ 0 60000 65536"/>
                                  <a:gd name="T85" fmla="*/ 0 60000 65536"/>
                                  <a:gd name="T86" fmla="*/ 0 60000 65536"/>
                                  <a:gd name="T87" fmla="*/ 0 60000 65536"/>
                                  <a:gd name="T88" fmla="*/ 0 60000 65536"/>
                                  <a:gd name="T89" fmla="*/ 0 60000 65536"/>
                                  <a:gd name="T90" fmla="*/ 0 60000 65536"/>
                                  <a:gd name="T91" fmla="*/ 0 60000 65536"/>
                                  <a:gd name="T92" fmla="*/ 0 60000 65536"/>
                                  <a:gd name="T93" fmla="*/ 0 60000 65536"/>
                                  <a:gd name="T94" fmla="*/ 0 60000 65536"/>
                                  <a:gd name="T95" fmla="*/ 0 60000 65536"/>
                                  <a:gd name="T96" fmla="*/ 0 60000 65536"/>
                                  <a:gd name="T97" fmla="*/ 0 60000 65536"/>
                                  <a:gd name="T98" fmla="*/ 0 60000 65536"/>
                                  <a:gd name="T99" fmla="*/ 0 60000 65536"/>
                                  <a:gd name="T100" fmla="*/ 0 60000 65536"/>
                                  <a:gd name="T101" fmla="*/ 0 60000 65536"/>
                                  <a:gd name="T102" fmla="*/ 0 60000 65536"/>
                                  <a:gd name="T103" fmla="*/ 0 60000 65536"/>
                                  <a:gd name="T104" fmla="*/ 0 60000 65536"/>
                                  <a:gd name="T105" fmla="*/ 0 60000 65536"/>
                                  <a:gd name="T106" fmla="*/ 0 60000 65536"/>
                                  <a:gd name="T107" fmla="*/ 0 60000 65536"/>
                                  <a:gd name="T108" fmla="*/ 0 w 35"/>
                                  <a:gd name="T109" fmla="*/ 0 h 87"/>
                                  <a:gd name="T110" fmla="*/ 35 w 35"/>
                                  <a:gd name="T111" fmla="*/ 87 h 87"/>
                                </a:gdLst>
                                <a:ahLst/>
                                <a:cxnLst>
                                  <a:cxn ang="T72">
                                    <a:pos x="T0" y="T1"/>
                                  </a:cxn>
                                  <a:cxn ang="T73">
                                    <a:pos x="T2" y="T3"/>
                                  </a:cxn>
                                  <a:cxn ang="T74">
                                    <a:pos x="T4" y="T5"/>
                                  </a:cxn>
                                  <a:cxn ang="T75">
                                    <a:pos x="T6" y="T7"/>
                                  </a:cxn>
                                  <a:cxn ang="T76">
                                    <a:pos x="T8" y="T9"/>
                                  </a:cxn>
                                  <a:cxn ang="T77">
                                    <a:pos x="T10" y="T11"/>
                                  </a:cxn>
                                  <a:cxn ang="T78">
                                    <a:pos x="T12" y="T13"/>
                                  </a:cxn>
                                  <a:cxn ang="T79">
                                    <a:pos x="T14" y="T15"/>
                                  </a:cxn>
                                  <a:cxn ang="T80">
                                    <a:pos x="T16" y="T17"/>
                                  </a:cxn>
                                  <a:cxn ang="T81">
                                    <a:pos x="T18" y="T19"/>
                                  </a:cxn>
                                  <a:cxn ang="T82">
                                    <a:pos x="T20" y="T21"/>
                                  </a:cxn>
                                  <a:cxn ang="T83">
                                    <a:pos x="T22" y="T23"/>
                                  </a:cxn>
                                  <a:cxn ang="T84">
                                    <a:pos x="T24" y="T25"/>
                                  </a:cxn>
                                  <a:cxn ang="T85">
                                    <a:pos x="T26" y="T27"/>
                                  </a:cxn>
                                  <a:cxn ang="T86">
                                    <a:pos x="T28" y="T29"/>
                                  </a:cxn>
                                  <a:cxn ang="T87">
                                    <a:pos x="T30" y="T31"/>
                                  </a:cxn>
                                  <a:cxn ang="T88">
                                    <a:pos x="T32" y="T33"/>
                                  </a:cxn>
                                  <a:cxn ang="T89">
                                    <a:pos x="T34" y="T35"/>
                                  </a:cxn>
                                  <a:cxn ang="T90">
                                    <a:pos x="T36" y="T37"/>
                                  </a:cxn>
                                  <a:cxn ang="T91">
                                    <a:pos x="T38" y="T39"/>
                                  </a:cxn>
                                  <a:cxn ang="T92">
                                    <a:pos x="T40" y="T41"/>
                                  </a:cxn>
                                  <a:cxn ang="T93">
                                    <a:pos x="T42" y="T43"/>
                                  </a:cxn>
                                  <a:cxn ang="T94">
                                    <a:pos x="T44" y="T45"/>
                                  </a:cxn>
                                  <a:cxn ang="T95">
                                    <a:pos x="T46" y="T47"/>
                                  </a:cxn>
                                  <a:cxn ang="T96">
                                    <a:pos x="T48" y="T49"/>
                                  </a:cxn>
                                  <a:cxn ang="T97">
                                    <a:pos x="T50" y="T51"/>
                                  </a:cxn>
                                  <a:cxn ang="T98">
                                    <a:pos x="T52" y="T53"/>
                                  </a:cxn>
                                  <a:cxn ang="T99">
                                    <a:pos x="T54" y="T55"/>
                                  </a:cxn>
                                  <a:cxn ang="T100">
                                    <a:pos x="T56" y="T57"/>
                                  </a:cxn>
                                  <a:cxn ang="T101">
                                    <a:pos x="T58" y="T59"/>
                                  </a:cxn>
                                  <a:cxn ang="T102">
                                    <a:pos x="T60" y="T61"/>
                                  </a:cxn>
                                  <a:cxn ang="T103">
                                    <a:pos x="T62" y="T63"/>
                                  </a:cxn>
                                  <a:cxn ang="T104">
                                    <a:pos x="T64" y="T65"/>
                                  </a:cxn>
                                  <a:cxn ang="T105">
                                    <a:pos x="T66" y="T67"/>
                                  </a:cxn>
                                  <a:cxn ang="T106">
                                    <a:pos x="T68" y="T69"/>
                                  </a:cxn>
                                  <a:cxn ang="T107">
                                    <a:pos x="T70" y="T71"/>
                                  </a:cxn>
                                </a:cxnLst>
                                <a:rect l="T108" t="T109" r="T110" b="T111"/>
                                <a:pathLst>
                                  <a:path w="35" h="87">
                                    <a:moveTo>
                                      <a:pt x="32" y="30"/>
                                    </a:moveTo>
                                    <a:cubicBezTo>
                                      <a:pt x="32" y="30"/>
                                      <a:pt x="33" y="31"/>
                                      <a:pt x="33" y="31"/>
                                    </a:cubicBezTo>
                                    <a:cubicBezTo>
                                      <a:pt x="33" y="32"/>
                                      <a:pt x="33" y="32"/>
                                      <a:pt x="34" y="33"/>
                                    </a:cubicBezTo>
                                    <a:cubicBezTo>
                                      <a:pt x="34" y="33"/>
                                      <a:pt x="34" y="34"/>
                                      <a:pt x="34" y="34"/>
                                    </a:cubicBezTo>
                                    <a:cubicBezTo>
                                      <a:pt x="34" y="35"/>
                                      <a:pt x="35" y="35"/>
                                      <a:pt x="35" y="35"/>
                                    </a:cubicBezTo>
                                    <a:cubicBezTo>
                                      <a:pt x="35" y="36"/>
                                      <a:pt x="35" y="37"/>
                                      <a:pt x="35" y="38"/>
                                    </a:cubicBezTo>
                                    <a:cubicBezTo>
                                      <a:pt x="35" y="82"/>
                                      <a:pt x="35" y="82"/>
                                      <a:pt x="35" y="82"/>
                                    </a:cubicBezTo>
                                    <a:cubicBezTo>
                                      <a:pt x="35" y="85"/>
                                      <a:pt x="33" y="87"/>
                                      <a:pt x="30" y="87"/>
                                    </a:cubicBezTo>
                                    <a:cubicBezTo>
                                      <a:pt x="27" y="87"/>
                                      <a:pt x="25" y="85"/>
                                      <a:pt x="25" y="82"/>
                                    </a:cubicBezTo>
                                    <a:cubicBezTo>
                                      <a:pt x="25" y="38"/>
                                      <a:pt x="25" y="38"/>
                                      <a:pt x="25" y="38"/>
                                    </a:cubicBezTo>
                                    <a:cubicBezTo>
                                      <a:pt x="25" y="36"/>
                                      <a:pt x="22" y="32"/>
                                      <a:pt x="18" y="32"/>
                                    </a:cubicBezTo>
                                    <a:cubicBezTo>
                                      <a:pt x="13" y="32"/>
                                      <a:pt x="10" y="36"/>
                                      <a:pt x="10" y="38"/>
                                    </a:cubicBezTo>
                                    <a:cubicBezTo>
                                      <a:pt x="10" y="82"/>
                                      <a:pt x="10" y="82"/>
                                      <a:pt x="10" y="82"/>
                                    </a:cubicBezTo>
                                    <a:cubicBezTo>
                                      <a:pt x="10" y="85"/>
                                      <a:pt x="8" y="87"/>
                                      <a:pt x="5" y="87"/>
                                    </a:cubicBezTo>
                                    <a:cubicBezTo>
                                      <a:pt x="3" y="87"/>
                                      <a:pt x="0" y="85"/>
                                      <a:pt x="0" y="82"/>
                                    </a:cubicBezTo>
                                    <a:cubicBezTo>
                                      <a:pt x="0" y="38"/>
                                      <a:pt x="0" y="38"/>
                                      <a:pt x="0" y="38"/>
                                    </a:cubicBezTo>
                                    <a:cubicBezTo>
                                      <a:pt x="0" y="37"/>
                                      <a:pt x="0" y="36"/>
                                      <a:pt x="1" y="35"/>
                                    </a:cubicBezTo>
                                    <a:cubicBezTo>
                                      <a:pt x="1" y="35"/>
                                      <a:pt x="1" y="35"/>
                                      <a:pt x="1" y="34"/>
                                    </a:cubicBezTo>
                                    <a:cubicBezTo>
                                      <a:pt x="1" y="34"/>
                                      <a:pt x="1" y="33"/>
                                      <a:pt x="2" y="33"/>
                                    </a:cubicBezTo>
                                    <a:cubicBezTo>
                                      <a:pt x="2" y="32"/>
                                      <a:pt x="2" y="32"/>
                                      <a:pt x="2" y="32"/>
                                    </a:cubicBezTo>
                                    <a:cubicBezTo>
                                      <a:pt x="3" y="31"/>
                                      <a:pt x="3" y="30"/>
                                      <a:pt x="3" y="30"/>
                                    </a:cubicBezTo>
                                    <a:cubicBezTo>
                                      <a:pt x="3" y="30"/>
                                      <a:pt x="4" y="29"/>
                                      <a:pt x="4" y="29"/>
                                    </a:cubicBezTo>
                                    <a:cubicBezTo>
                                      <a:pt x="4" y="28"/>
                                      <a:pt x="5" y="27"/>
                                      <a:pt x="6" y="27"/>
                                    </a:cubicBezTo>
                                    <a:cubicBezTo>
                                      <a:pt x="6" y="26"/>
                                      <a:pt x="7" y="26"/>
                                      <a:pt x="7" y="25"/>
                                    </a:cubicBezTo>
                                    <a:cubicBezTo>
                                      <a:pt x="7" y="25"/>
                                      <a:pt x="8" y="25"/>
                                      <a:pt x="8" y="25"/>
                                    </a:cubicBezTo>
                                    <a:cubicBezTo>
                                      <a:pt x="8" y="24"/>
                                      <a:pt x="9" y="24"/>
                                      <a:pt x="10" y="24"/>
                                    </a:cubicBezTo>
                                    <a:cubicBezTo>
                                      <a:pt x="10" y="23"/>
                                      <a:pt x="10" y="23"/>
                                      <a:pt x="10" y="23"/>
                                    </a:cubicBezTo>
                                    <a:cubicBezTo>
                                      <a:pt x="11" y="23"/>
                                      <a:pt x="12" y="22"/>
                                      <a:pt x="12" y="22"/>
                                    </a:cubicBezTo>
                                    <a:cubicBezTo>
                                      <a:pt x="12" y="5"/>
                                      <a:pt x="12" y="5"/>
                                      <a:pt x="12" y="5"/>
                                    </a:cubicBezTo>
                                    <a:cubicBezTo>
                                      <a:pt x="12" y="3"/>
                                      <a:pt x="14" y="0"/>
                                      <a:pt x="17" y="0"/>
                                    </a:cubicBezTo>
                                    <a:cubicBezTo>
                                      <a:pt x="20" y="0"/>
                                      <a:pt x="22" y="3"/>
                                      <a:pt x="22" y="5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2" y="22"/>
                                      <a:pt x="22" y="22"/>
                                      <a:pt x="22" y="22"/>
                                    </a:cubicBezTo>
                                    <a:cubicBezTo>
                                      <a:pt x="25" y="23"/>
                                      <a:pt x="28" y="25"/>
                                      <a:pt x="31" y="28"/>
                                    </a:cubicBezTo>
                                    <a:cubicBezTo>
                                      <a:pt x="31" y="28"/>
                                      <a:pt x="31" y="28"/>
                                      <a:pt x="31" y="29"/>
                                    </a:cubicBezTo>
                                    <a:cubicBezTo>
                                      <a:pt x="32" y="29"/>
                                      <a:pt x="32" y="30"/>
                                      <a:pt x="32" y="30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44718A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48" name="Freeform 239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0" y="1515"/>
                                <a:ext cx="5" cy="133"/>
                              </a:xfrm>
                              <a:custGeom>
                                <a:avLst/>
                                <a:gdLst>
                                  <a:gd name="T0" fmla="*/ 0 w 2"/>
                                  <a:gd name="T1" fmla="*/ 44 h 50"/>
                                  <a:gd name="T2" fmla="*/ 0 w 2"/>
                                  <a:gd name="T3" fmla="*/ 0 h 50"/>
                                  <a:gd name="T4" fmla="*/ 0 w 2"/>
                                  <a:gd name="T5" fmla="*/ 0 h 50"/>
                                  <a:gd name="T6" fmla="*/ 2 w 2"/>
                                  <a:gd name="T7" fmla="*/ 23 h 50"/>
                                  <a:gd name="T8" fmla="*/ 2 w 2"/>
                                  <a:gd name="T9" fmla="*/ 43 h 50"/>
                                  <a:gd name="T10" fmla="*/ 2 w 2"/>
                                  <a:gd name="T11" fmla="*/ 50 h 50"/>
                                  <a:gd name="T12" fmla="*/ 2 w 2"/>
                                  <a:gd name="T13" fmla="*/ 50 h 50"/>
                                  <a:gd name="T14" fmla="*/ 0 w 2"/>
                                  <a:gd name="T15" fmla="*/ 44 h 50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2"/>
                                  <a:gd name="T25" fmla="*/ 0 h 50"/>
                                  <a:gd name="T26" fmla="*/ 2 w 2"/>
                                  <a:gd name="T27" fmla="*/ 50 h 50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2" h="50">
                                    <a:moveTo>
                                      <a:pt x="0" y="44"/>
                                    </a:move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0" y="0"/>
                                      <a:pt x="0" y="0"/>
                                    </a:cubicBezTo>
                                    <a:cubicBezTo>
                                      <a:pt x="0" y="0"/>
                                      <a:pt x="1" y="15"/>
                                      <a:pt x="2" y="23"/>
                                    </a:cubicBezTo>
                                    <a:cubicBezTo>
                                      <a:pt x="2" y="30"/>
                                      <a:pt x="2" y="43"/>
                                      <a:pt x="2" y="43"/>
                                    </a:cubicBezTo>
                                    <a:cubicBezTo>
                                      <a:pt x="2" y="44"/>
                                      <a:pt x="2" y="49"/>
                                      <a:pt x="2" y="50"/>
                                    </a:cubicBezTo>
                                    <a:cubicBezTo>
                                      <a:pt x="2" y="50"/>
                                      <a:pt x="2" y="50"/>
                                      <a:pt x="2" y="50"/>
                                    </a:cubicBezTo>
                                    <a:cubicBezTo>
                                      <a:pt x="1" y="48"/>
                                      <a:pt x="0" y="46"/>
                                      <a:pt x="0" y="44"/>
                                    </a:cubicBez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49" name="Freeform 240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28" y="1504"/>
                                <a:ext cx="20" cy="144"/>
                              </a:xfrm>
                              <a:custGeom>
                                <a:avLst/>
                                <a:gdLst>
                                  <a:gd name="T0" fmla="*/ 6 w 8"/>
                                  <a:gd name="T1" fmla="*/ 48 h 54"/>
                                  <a:gd name="T2" fmla="*/ 8 w 8"/>
                                  <a:gd name="T3" fmla="*/ 54 h 54"/>
                                  <a:gd name="T4" fmla="*/ 5 w 8"/>
                                  <a:gd name="T5" fmla="*/ 48 h 54"/>
                                  <a:gd name="T6" fmla="*/ 5 w 8"/>
                                  <a:gd name="T7" fmla="*/ 39 h 54"/>
                                  <a:gd name="T8" fmla="*/ 5 w 8"/>
                                  <a:gd name="T9" fmla="*/ 6 h 54"/>
                                  <a:gd name="T10" fmla="*/ 0 w 8"/>
                                  <a:gd name="T11" fmla="*/ 0 h 54"/>
                                  <a:gd name="T12" fmla="*/ 7 w 8"/>
                                  <a:gd name="T13" fmla="*/ 8 h 54"/>
                                  <a:gd name="T14" fmla="*/ 6 w 8"/>
                                  <a:gd name="T15" fmla="*/ 48 h 54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60000 65536"/>
                                  <a:gd name="T22" fmla="*/ 0 60000 65536"/>
                                  <a:gd name="T23" fmla="*/ 0 60000 65536"/>
                                  <a:gd name="T24" fmla="*/ 0 w 8"/>
                                  <a:gd name="T25" fmla="*/ 0 h 54"/>
                                  <a:gd name="T26" fmla="*/ 8 w 8"/>
                                  <a:gd name="T27" fmla="*/ 54 h 54"/>
                                </a:gdLst>
                                <a:ahLst/>
                                <a:cxnLst>
                                  <a:cxn ang="T16">
                                    <a:pos x="T0" y="T1"/>
                                  </a:cxn>
                                  <a:cxn ang="T17">
                                    <a:pos x="T2" y="T3"/>
                                  </a:cxn>
                                  <a:cxn ang="T18">
                                    <a:pos x="T4" y="T5"/>
                                  </a:cxn>
                                  <a:cxn ang="T19">
                                    <a:pos x="T6" y="T7"/>
                                  </a:cxn>
                                  <a:cxn ang="T20">
                                    <a:pos x="T8" y="T9"/>
                                  </a:cxn>
                                  <a:cxn ang="T21">
                                    <a:pos x="T10" y="T11"/>
                                  </a:cxn>
                                  <a:cxn ang="T22">
                                    <a:pos x="T12" y="T13"/>
                                  </a:cxn>
                                  <a:cxn ang="T23">
                                    <a:pos x="T14" y="T15"/>
                                  </a:cxn>
                                </a:cxnLst>
                                <a:rect l="T24" t="T25" r="T26" b="T27"/>
                                <a:pathLst>
                                  <a:path w="8" h="54">
                                    <a:moveTo>
                                      <a:pt x="6" y="48"/>
                                    </a:moveTo>
                                    <a:cubicBezTo>
                                      <a:pt x="6" y="50"/>
                                      <a:pt x="7" y="53"/>
                                      <a:pt x="8" y="54"/>
                                    </a:cubicBezTo>
                                    <a:cubicBezTo>
                                      <a:pt x="6" y="52"/>
                                      <a:pt x="5" y="50"/>
                                      <a:pt x="5" y="48"/>
                                    </a:cubicBezTo>
                                    <a:cubicBezTo>
                                      <a:pt x="5" y="39"/>
                                      <a:pt x="5" y="39"/>
                                      <a:pt x="5" y="39"/>
                                    </a:cubicBezTo>
                                    <a:cubicBezTo>
                                      <a:pt x="5" y="6"/>
                                      <a:pt x="5" y="6"/>
                                      <a:pt x="5" y="6"/>
                                    </a:cubicBezTo>
                                    <a:cubicBezTo>
                                      <a:pt x="5" y="5"/>
                                      <a:pt x="3" y="0"/>
                                      <a:pt x="0" y="0"/>
                                    </a:cubicBezTo>
                                    <a:cubicBezTo>
                                      <a:pt x="6" y="0"/>
                                      <a:pt x="7" y="5"/>
                                      <a:pt x="7" y="8"/>
                                    </a:cubicBezTo>
                                    <a:lnTo>
                                      <a:pt x="6" y="4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50" name="Oval 24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60" y="1285"/>
                                <a:ext cx="58" cy="62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noFill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tr-TR">
                                  <a:latin typeface="Calibri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</p:grpSp>
                    <p:cxnSp>
                      <p:nvCxnSpPr>
                        <p:cNvPr id="71" name="51 Düz Bağlayıcı"/>
                        <p:cNvCxnSpPr/>
                        <p:nvPr/>
                      </p:nvCxnSpPr>
                      <p:spPr>
                        <a:xfrm rot="5400000">
                          <a:off x="812288" y="1713694"/>
                          <a:ext cx="1000132" cy="1588"/>
                        </a:xfrm>
                        <a:prstGeom prst="line">
                          <a:avLst/>
                        </a:prstGeom>
                      </p:spPr>
                      <p:style>
                        <a:lnRef idx="2">
                          <a:schemeClr val="dk1"/>
                        </a:lnRef>
                        <a:fillRef idx="0">
                          <a:schemeClr val="dk1"/>
                        </a:fillRef>
                        <a:effectRef idx="1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72" name="71 Oval"/>
                        <p:cNvSpPr/>
                        <p:nvPr/>
                      </p:nvSpPr>
                      <p:spPr>
                        <a:xfrm>
                          <a:off x="527330" y="857232"/>
                          <a:ext cx="500066" cy="500066"/>
                        </a:xfrm>
                        <a:prstGeom prst="ellipse">
                          <a:avLst/>
                        </a:prstGeom>
                      </p:spPr>
                      <p:style>
                        <a:lnRef idx="1">
                          <a:schemeClr val="accent2"/>
                        </a:lnRef>
                        <a:fillRef idx="2">
                          <a:schemeClr val="accent2"/>
                        </a:fillRef>
                        <a:effectRef idx="1">
                          <a:schemeClr val="accent2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r-TR"/>
                        </a:p>
                      </p:txBody>
                    </p:sp>
                    <p:sp>
                      <p:nvSpPr>
                        <p:cNvPr id="73" name="72 Oval"/>
                        <p:cNvSpPr/>
                        <p:nvPr/>
                      </p:nvSpPr>
                      <p:spPr>
                        <a:xfrm>
                          <a:off x="1054692" y="857232"/>
                          <a:ext cx="500066" cy="500066"/>
                        </a:xfrm>
                        <a:prstGeom prst="ellipse">
                          <a:avLst/>
                        </a:prstGeom>
                      </p:spPr>
                      <p:style>
                        <a:lnRef idx="1">
                          <a:schemeClr val="accent2"/>
                        </a:lnRef>
                        <a:fillRef idx="2">
                          <a:schemeClr val="accent2"/>
                        </a:fillRef>
                        <a:effectRef idx="1">
                          <a:schemeClr val="accent2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r-TR"/>
                        </a:p>
                      </p:txBody>
                    </p:sp>
                    <p:sp>
                      <p:nvSpPr>
                        <p:cNvPr id="74" name="73 İkizkenar Üçgen"/>
                        <p:cNvSpPr/>
                        <p:nvPr/>
                      </p:nvSpPr>
                      <p:spPr>
                        <a:xfrm rot="10800000">
                          <a:off x="639712" y="728004"/>
                          <a:ext cx="285752" cy="285752"/>
                        </a:xfrm>
                        <a:prstGeom prst="triangle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r-TR"/>
                        </a:p>
                      </p:txBody>
                    </p:sp>
                    <p:sp>
                      <p:nvSpPr>
                        <p:cNvPr id="75" name="74 Oval"/>
                        <p:cNvSpPr/>
                        <p:nvPr/>
                      </p:nvSpPr>
                      <p:spPr>
                        <a:xfrm>
                          <a:off x="513682" y="2071678"/>
                          <a:ext cx="500066" cy="500066"/>
                        </a:xfrm>
                        <a:prstGeom prst="ellipse">
                          <a:avLst/>
                        </a:prstGeom>
                      </p:spPr>
                      <p:style>
                        <a:lnRef idx="1">
                          <a:schemeClr val="accent2"/>
                        </a:lnRef>
                        <a:fillRef idx="2">
                          <a:schemeClr val="accent2"/>
                        </a:fillRef>
                        <a:effectRef idx="1">
                          <a:schemeClr val="accent2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r-TR"/>
                        </a:p>
                      </p:txBody>
                    </p:sp>
                    <p:sp>
                      <p:nvSpPr>
                        <p:cNvPr id="76" name="75 Oval"/>
                        <p:cNvSpPr/>
                        <p:nvPr/>
                      </p:nvSpPr>
                      <p:spPr>
                        <a:xfrm>
                          <a:off x="1041044" y="2071678"/>
                          <a:ext cx="500066" cy="500066"/>
                        </a:xfrm>
                        <a:prstGeom prst="ellipse">
                          <a:avLst/>
                        </a:prstGeom>
                      </p:spPr>
                      <p:style>
                        <a:lnRef idx="1">
                          <a:schemeClr val="accent2"/>
                        </a:lnRef>
                        <a:fillRef idx="2">
                          <a:schemeClr val="accent2"/>
                        </a:fillRef>
                        <a:effectRef idx="1">
                          <a:schemeClr val="accent2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r-TR"/>
                        </a:p>
                      </p:txBody>
                    </p:sp>
                    <p:sp>
                      <p:nvSpPr>
                        <p:cNvPr id="77" name="76 Oval"/>
                        <p:cNvSpPr/>
                        <p:nvPr/>
                      </p:nvSpPr>
                      <p:spPr bwMode="auto">
                        <a:xfrm>
                          <a:off x="428596" y="2428868"/>
                          <a:ext cx="214313" cy="214313"/>
                        </a:xfrm>
                        <a:prstGeom prst="ellipse">
                          <a:avLst/>
                        </a:prstGeom>
                      </p:spPr>
                      <p:style>
                        <a:lnRef idx="1">
                          <a:schemeClr val="accent6"/>
                        </a:lnRef>
                        <a:fillRef idx="2">
                          <a:schemeClr val="accent6"/>
                        </a:fillRef>
                        <a:effectRef idx="1">
                          <a:schemeClr val="accent6"/>
                        </a:effectRef>
                        <a:fontRef idx="minor">
                          <a:schemeClr val="dk1"/>
                        </a:fontRef>
                      </p:style>
                      <p:txBody>
                        <a:bodyPr anchor="ctr"/>
                        <a:lstStyle/>
                        <a:p>
                          <a:pPr algn="ctr"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r>
                            <a:rPr lang="tr-TR" sz="1600" dirty="0">
                              <a:latin typeface="Arial" pitchFamily="34" charset="0"/>
                              <a:cs typeface="Arial" pitchFamily="34" charset="0"/>
                            </a:rPr>
                            <a:t>P</a:t>
                          </a:r>
                        </a:p>
                      </p:txBody>
                    </p:sp>
                    <p:sp>
                      <p:nvSpPr>
                        <p:cNvPr id="78" name="77 Oval"/>
                        <p:cNvSpPr/>
                        <p:nvPr/>
                      </p:nvSpPr>
                      <p:spPr bwMode="auto">
                        <a:xfrm>
                          <a:off x="1428728" y="2473010"/>
                          <a:ext cx="214313" cy="214313"/>
                        </a:xfrm>
                        <a:prstGeom prst="ellipse">
                          <a:avLst/>
                        </a:prstGeom>
                      </p:spPr>
                      <p:style>
                        <a:lnRef idx="1">
                          <a:schemeClr val="accent6"/>
                        </a:lnRef>
                        <a:fillRef idx="2">
                          <a:schemeClr val="accent6"/>
                        </a:fillRef>
                        <a:effectRef idx="1">
                          <a:schemeClr val="accent6"/>
                        </a:effectRef>
                        <a:fontRef idx="minor">
                          <a:schemeClr val="dk1"/>
                        </a:fontRef>
                      </p:style>
                      <p:txBody>
                        <a:bodyPr anchor="ctr"/>
                        <a:lstStyle/>
                        <a:p>
                          <a:pPr algn="ctr"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r>
                            <a:rPr lang="tr-TR" sz="1600" dirty="0">
                              <a:latin typeface="Arial" pitchFamily="34" charset="0"/>
                              <a:cs typeface="Arial" pitchFamily="34" charset="0"/>
                            </a:rPr>
                            <a:t>P</a:t>
                          </a:r>
                        </a:p>
                      </p:txBody>
                    </p:sp>
                  </p:grpSp>
                </p:grpSp>
                <p:sp>
                  <p:nvSpPr>
                    <p:cNvPr id="61" name="60 Yuvarlatılmış Dikdörtgen"/>
                    <p:cNvSpPr/>
                    <p:nvPr/>
                  </p:nvSpPr>
                  <p:spPr>
                    <a:xfrm>
                      <a:off x="1500166" y="2571744"/>
                      <a:ext cx="785818" cy="285752"/>
                    </a:xfrm>
                    <a:prstGeom prst="roundRect">
                      <a:avLst/>
                    </a:prstGeom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tr-TR" sz="1400" dirty="0" smtClean="0">
                          <a:latin typeface="Arial" pitchFamily="34" charset="0"/>
                          <a:cs typeface="Arial" pitchFamily="34" charset="0"/>
                        </a:rPr>
                        <a:t>MAPK</a:t>
                      </a:r>
                      <a:endParaRPr lang="tr-TR" sz="1400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62" name="61 Altıgen"/>
                    <p:cNvSpPr/>
                    <p:nvPr/>
                  </p:nvSpPr>
                  <p:spPr>
                    <a:xfrm>
                      <a:off x="571472" y="2571744"/>
                      <a:ext cx="785818" cy="357190"/>
                    </a:xfrm>
                    <a:prstGeom prst="hexagon">
                      <a:avLst/>
                    </a:prstGeom>
                  </p:spPr>
                  <p:style>
                    <a:lnRef idx="1">
                      <a:schemeClr val="accent6"/>
                    </a:lnRef>
                    <a:fillRef idx="2">
                      <a:schemeClr val="accent6"/>
                    </a:fillRef>
                    <a:effectRef idx="1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tr-TR" sz="1400" dirty="0" smtClean="0">
                          <a:latin typeface="Arial" pitchFamily="34" charset="0"/>
                          <a:cs typeface="Arial" pitchFamily="34" charset="0"/>
                        </a:rPr>
                        <a:t>AKT</a:t>
                      </a:r>
                      <a:endParaRPr lang="tr-TR" sz="1400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cxnSp>
                  <p:nvCxnSpPr>
                    <p:cNvPr id="63" name="62 Düz Ok Bağlayıcısı"/>
                    <p:cNvCxnSpPr/>
                    <p:nvPr/>
                  </p:nvCxnSpPr>
                  <p:spPr>
                    <a:xfrm rot="5400000">
                      <a:off x="3215472" y="1570818"/>
                      <a:ext cx="1571636" cy="1588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4" name="63 Metin kutusu"/>
                    <p:cNvSpPr txBox="1"/>
                    <p:nvPr/>
                  </p:nvSpPr>
                  <p:spPr>
                    <a:xfrm>
                      <a:off x="1477519" y="-12344"/>
                      <a:ext cx="1713848" cy="39226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tr-TR" sz="1600" dirty="0" err="1" smtClean="0">
                          <a:latin typeface="+mj-lt"/>
                        </a:rPr>
                        <a:t>Growth</a:t>
                      </a:r>
                      <a:r>
                        <a:rPr lang="tr-TR" sz="1600" dirty="0" smtClean="0">
                          <a:latin typeface="+mj-lt"/>
                        </a:rPr>
                        <a:t> </a:t>
                      </a:r>
                      <a:r>
                        <a:rPr lang="tr-TR" sz="1600" dirty="0" err="1" smtClean="0">
                          <a:latin typeface="+mj-lt"/>
                        </a:rPr>
                        <a:t>factors</a:t>
                      </a:r>
                      <a:endParaRPr lang="tr-TR" sz="1600" dirty="0">
                        <a:latin typeface="+mj-lt"/>
                      </a:endParaRPr>
                    </a:p>
                  </p:txBody>
                </p:sp>
                <p:cxnSp>
                  <p:nvCxnSpPr>
                    <p:cNvPr id="65" name="64 Düz Ok Bağlayıcısı"/>
                    <p:cNvCxnSpPr/>
                    <p:nvPr/>
                  </p:nvCxnSpPr>
                  <p:spPr>
                    <a:xfrm rot="5400000">
                      <a:off x="857224" y="2285992"/>
                      <a:ext cx="285752" cy="1588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6" name="65 Metin kutusu"/>
                    <p:cNvSpPr txBox="1"/>
                    <p:nvPr/>
                  </p:nvSpPr>
                  <p:spPr>
                    <a:xfrm>
                      <a:off x="5085714" y="5527998"/>
                      <a:ext cx="940623" cy="35660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tr-TR" sz="1400" b="1" dirty="0" err="1" smtClean="0">
                          <a:latin typeface="Arial" pitchFamily="34" charset="0"/>
                          <a:cs typeface="Arial" pitchFamily="34" charset="0"/>
                        </a:rPr>
                        <a:t>Survival</a:t>
                      </a:r>
                      <a:endParaRPr lang="tr-TR" sz="1400" b="1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67" name="7 Metin kutusu"/>
                    <p:cNvSpPr txBox="1"/>
                    <p:nvPr/>
                  </p:nvSpPr>
                  <p:spPr>
                    <a:xfrm>
                      <a:off x="5357818" y="5929330"/>
                      <a:ext cx="865750" cy="35660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tr-TR" sz="1400" b="1" dirty="0" err="1" smtClean="0">
                          <a:latin typeface="Arial" pitchFamily="34" charset="0"/>
                          <a:cs typeface="Arial" pitchFamily="34" charset="0"/>
                        </a:rPr>
                        <a:t>Growth</a:t>
                      </a:r>
                      <a:r>
                        <a:rPr lang="tr-TR" sz="1400" b="1" dirty="0" smtClean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tr-TR" sz="1400" b="1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cxnSp>
                <p:nvCxnSpPr>
                  <p:cNvPr id="18" name="17 Düz Ok Bağlayıcısı"/>
                  <p:cNvCxnSpPr/>
                  <p:nvPr/>
                </p:nvCxnSpPr>
                <p:spPr>
                  <a:xfrm>
                    <a:off x="1000100" y="2143116"/>
                    <a:ext cx="357190" cy="285752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" name="18 Akış Çizelgesi: Gecikme"/>
                  <p:cNvSpPr/>
                  <p:nvPr/>
                </p:nvSpPr>
                <p:spPr>
                  <a:xfrm>
                    <a:off x="3929058" y="357166"/>
                    <a:ext cx="214314" cy="285752"/>
                  </a:xfrm>
                  <a:prstGeom prst="flowChartDelay">
                    <a:avLst/>
                  </a:prstGeom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grpSp>
                <p:nvGrpSpPr>
                  <p:cNvPr id="20" name="878 Grup"/>
                  <p:cNvGrpSpPr/>
                  <p:nvPr/>
                </p:nvGrpSpPr>
                <p:grpSpPr>
                  <a:xfrm>
                    <a:off x="2714612" y="2786058"/>
                    <a:ext cx="2357454" cy="375527"/>
                    <a:chOff x="2795574" y="4010028"/>
                    <a:chExt cx="2357454" cy="375527"/>
                  </a:xfrm>
                </p:grpSpPr>
                <p:sp>
                  <p:nvSpPr>
                    <p:cNvPr id="39" name="Oval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16554" y="4014412"/>
                      <a:ext cx="911131" cy="371143"/>
                    </a:xfrm>
                    <a:prstGeom prst="ellipse">
                      <a:avLst/>
                    </a:prstGeom>
                    <a:solidFill>
                      <a:srgbClr val="FF99CC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anchor="ctr"/>
                    <a:lstStyle/>
                    <a:p>
                      <a:pPr algn="ctr"/>
                      <a:r>
                        <a:rPr lang="tr-TR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AR</a:t>
                      </a:r>
                      <a:endParaRPr lang="tr-TR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0" name="39 Oval"/>
                    <p:cNvSpPr/>
                    <p:nvPr/>
                  </p:nvSpPr>
                  <p:spPr bwMode="auto">
                    <a:xfrm>
                      <a:off x="4938715" y="4081466"/>
                      <a:ext cx="214313" cy="214313"/>
                    </a:xfrm>
                    <a:prstGeom prst="ellipse">
                      <a:avLst/>
                    </a:prstGeom>
                  </p:spPr>
                  <p:style>
                    <a:lnRef idx="1">
                      <a:schemeClr val="accent6"/>
                    </a:lnRef>
                    <a:fillRef idx="2">
                      <a:schemeClr val="accent6"/>
                    </a:fillRef>
                    <a:effectRef idx="1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tr-TR" sz="16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p:txBody>
                </p:sp>
                <p:sp>
                  <p:nvSpPr>
                    <p:cNvPr id="41" name="Oval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09888" y="4010028"/>
                      <a:ext cx="1000132" cy="357190"/>
                    </a:xfrm>
                    <a:prstGeom prst="ellipse">
                      <a:avLst/>
                    </a:prstGeom>
                    <a:solidFill>
                      <a:srgbClr val="FF99CC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anchor="ctr"/>
                    <a:lstStyle/>
                    <a:p>
                      <a:pPr algn="ctr"/>
                      <a:r>
                        <a:rPr lang="tr-TR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AR</a:t>
                      </a:r>
                      <a:endParaRPr lang="tr-TR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2" name="41 Oval"/>
                    <p:cNvSpPr/>
                    <p:nvPr/>
                  </p:nvSpPr>
                  <p:spPr bwMode="auto">
                    <a:xfrm>
                      <a:off x="2795574" y="4081466"/>
                      <a:ext cx="214313" cy="214313"/>
                    </a:xfrm>
                    <a:prstGeom prst="ellipse">
                      <a:avLst/>
                    </a:prstGeom>
                  </p:spPr>
                  <p:style>
                    <a:lnRef idx="1">
                      <a:schemeClr val="accent6"/>
                    </a:lnRef>
                    <a:fillRef idx="2">
                      <a:schemeClr val="accent6"/>
                    </a:fillRef>
                    <a:effectRef idx="1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tr-TR" sz="16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p:txBody>
                </p:sp>
              </p:grpSp>
              <p:sp>
                <p:nvSpPr>
                  <p:cNvPr id="21" name="20 Akış Çizelgesi: Gecikme"/>
                  <p:cNvSpPr/>
                  <p:nvPr/>
                </p:nvSpPr>
                <p:spPr>
                  <a:xfrm>
                    <a:off x="3357554" y="2571744"/>
                    <a:ext cx="214314" cy="285752"/>
                  </a:xfrm>
                  <a:prstGeom prst="flowChartDelay">
                    <a:avLst/>
                  </a:prstGeom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sp>
                <p:nvSpPr>
                  <p:cNvPr id="22" name="21 Akış Çizelgesi: Gecikme"/>
                  <p:cNvSpPr/>
                  <p:nvPr/>
                </p:nvSpPr>
                <p:spPr>
                  <a:xfrm>
                    <a:off x="4357686" y="2571744"/>
                    <a:ext cx="214314" cy="285752"/>
                  </a:xfrm>
                  <a:prstGeom prst="flowChartDelay">
                    <a:avLst/>
                  </a:prstGeom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/>
                  </a:p>
                </p:txBody>
              </p:sp>
              <p:grpSp>
                <p:nvGrpSpPr>
                  <p:cNvPr id="23" name="890 Grup"/>
                  <p:cNvGrpSpPr/>
                  <p:nvPr/>
                </p:nvGrpSpPr>
                <p:grpSpPr>
                  <a:xfrm>
                    <a:off x="5857884" y="2214554"/>
                    <a:ext cx="2571768" cy="1089907"/>
                    <a:chOff x="5708474" y="2781674"/>
                    <a:chExt cx="2571768" cy="1089907"/>
                  </a:xfrm>
                </p:grpSpPr>
                <p:sp>
                  <p:nvSpPr>
                    <p:cNvPr id="31" name="Oval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929454" y="2786058"/>
                      <a:ext cx="911131" cy="371143"/>
                    </a:xfrm>
                    <a:prstGeom prst="ellipse">
                      <a:avLst/>
                    </a:prstGeom>
                    <a:solidFill>
                      <a:srgbClr val="FF99CC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anchor="ctr"/>
                    <a:lstStyle/>
                    <a:p>
                      <a:pPr algn="ctr"/>
                      <a:r>
                        <a:rPr lang="tr-TR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AR</a:t>
                      </a:r>
                      <a:endParaRPr lang="tr-TR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32" name="31 Oval"/>
                    <p:cNvSpPr/>
                    <p:nvPr/>
                  </p:nvSpPr>
                  <p:spPr bwMode="auto">
                    <a:xfrm>
                      <a:off x="7851615" y="2853112"/>
                      <a:ext cx="214313" cy="214313"/>
                    </a:xfrm>
                    <a:prstGeom prst="ellipse">
                      <a:avLst/>
                    </a:prstGeom>
                  </p:spPr>
                  <p:style>
                    <a:lnRef idx="1">
                      <a:schemeClr val="accent6"/>
                    </a:lnRef>
                    <a:fillRef idx="2">
                      <a:schemeClr val="accent6"/>
                    </a:fillRef>
                    <a:effectRef idx="1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tr-TR" sz="16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p:txBody>
                </p:sp>
                <p:sp>
                  <p:nvSpPr>
                    <p:cNvPr id="33" name="Oval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922788" y="2781674"/>
                      <a:ext cx="1000132" cy="357190"/>
                    </a:xfrm>
                    <a:prstGeom prst="ellipse">
                      <a:avLst/>
                    </a:prstGeom>
                    <a:solidFill>
                      <a:srgbClr val="FF99CC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anchor="ctr"/>
                    <a:lstStyle/>
                    <a:p>
                      <a:pPr algn="ctr"/>
                      <a:r>
                        <a:rPr lang="tr-TR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AR</a:t>
                      </a:r>
                      <a:endParaRPr lang="tr-TR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34" name="33 Oval"/>
                    <p:cNvSpPr/>
                    <p:nvPr/>
                  </p:nvSpPr>
                  <p:spPr bwMode="auto">
                    <a:xfrm>
                      <a:off x="5708474" y="2853112"/>
                      <a:ext cx="214313" cy="214313"/>
                    </a:xfrm>
                    <a:prstGeom prst="ellipse">
                      <a:avLst/>
                    </a:prstGeom>
                  </p:spPr>
                  <p:style>
                    <a:lnRef idx="1">
                      <a:schemeClr val="accent6"/>
                    </a:lnRef>
                    <a:fillRef idx="2">
                      <a:schemeClr val="accent6"/>
                    </a:fillRef>
                    <a:effectRef idx="1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tr-TR" sz="16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p:txBody>
                </p:sp>
                <p:sp>
                  <p:nvSpPr>
                    <p:cNvPr id="35" name="Oval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143768" y="3500438"/>
                      <a:ext cx="911131" cy="371143"/>
                    </a:xfrm>
                    <a:prstGeom prst="ellipse">
                      <a:avLst/>
                    </a:prstGeom>
                    <a:solidFill>
                      <a:srgbClr val="FF99CC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anchor="ctr"/>
                    <a:lstStyle/>
                    <a:p>
                      <a:pPr algn="ctr"/>
                      <a:r>
                        <a:rPr lang="tr-TR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AR</a:t>
                      </a:r>
                      <a:endParaRPr lang="tr-TR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36" name="35 Oval"/>
                    <p:cNvSpPr/>
                    <p:nvPr/>
                  </p:nvSpPr>
                  <p:spPr bwMode="auto">
                    <a:xfrm>
                      <a:off x="8065929" y="3567492"/>
                      <a:ext cx="214313" cy="214313"/>
                    </a:xfrm>
                    <a:prstGeom prst="ellipse">
                      <a:avLst/>
                    </a:prstGeom>
                  </p:spPr>
                  <p:style>
                    <a:lnRef idx="1">
                      <a:schemeClr val="accent6"/>
                    </a:lnRef>
                    <a:fillRef idx="2">
                      <a:schemeClr val="accent6"/>
                    </a:fillRef>
                    <a:effectRef idx="1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tr-TR" sz="16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p:txBody>
                </p:sp>
                <p:sp>
                  <p:nvSpPr>
                    <p:cNvPr id="37" name="Oval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7102" y="3496054"/>
                      <a:ext cx="1000132" cy="357190"/>
                    </a:xfrm>
                    <a:prstGeom prst="ellipse">
                      <a:avLst/>
                    </a:prstGeom>
                    <a:solidFill>
                      <a:srgbClr val="FF99CC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anchor="ctr"/>
                    <a:lstStyle/>
                    <a:p>
                      <a:pPr algn="ctr"/>
                      <a:r>
                        <a:rPr lang="tr-TR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AR</a:t>
                      </a:r>
                      <a:endParaRPr lang="tr-TR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38" name="37 Oval"/>
                    <p:cNvSpPr/>
                    <p:nvPr/>
                  </p:nvSpPr>
                  <p:spPr bwMode="auto">
                    <a:xfrm>
                      <a:off x="5922788" y="3567492"/>
                      <a:ext cx="214313" cy="214313"/>
                    </a:xfrm>
                    <a:prstGeom prst="ellipse">
                      <a:avLst/>
                    </a:prstGeom>
                  </p:spPr>
                  <p:style>
                    <a:lnRef idx="1">
                      <a:schemeClr val="accent6"/>
                    </a:lnRef>
                    <a:fillRef idx="2">
                      <a:schemeClr val="accent6"/>
                    </a:fillRef>
                    <a:effectRef idx="1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tr-TR" sz="1600" dirty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p:txBody>
                </p:sp>
              </p:grpSp>
              <p:sp>
                <p:nvSpPr>
                  <p:cNvPr id="24" name="Rectangle 242"/>
                  <p:cNvSpPr>
                    <a:spLocks noChangeArrowheads="1"/>
                  </p:cNvSpPr>
                  <p:nvPr/>
                </p:nvSpPr>
                <p:spPr bwMode="auto">
                  <a:xfrm>
                    <a:off x="6286512" y="357166"/>
                    <a:ext cx="1239588" cy="269922"/>
                  </a:xfrm>
                  <a:prstGeom prst="rect">
                    <a:avLst/>
                  </a:prstGeom>
                  <a:solidFill>
                    <a:srgbClr val="BBE0E3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tr-TR" dirty="0" err="1" smtClean="0">
                        <a:solidFill>
                          <a:srgbClr val="000000"/>
                        </a:solidFill>
                        <a:latin typeface="Calibri" pitchFamily="34" charset="0"/>
                      </a:rPr>
                      <a:t>testosterone</a:t>
                    </a:r>
                    <a:endParaRPr lang="tr-TR" dirty="0">
                      <a:latin typeface="Calibri" pitchFamily="34" charset="0"/>
                    </a:endParaRPr>
                  </a:p>
                </p:txBody>
              </p:sp>
              <p:cxnSp>
                <p:nvCxnSpPr>
                  <p:cNvPr id="25" name="24 Düz Ok Bağlayıcısı"/>
                  <p:cNvCxnSpPr/>
                  <p:nvPr/>
                </p:nvCxnSpPr>
                <p:spPr>
                  <a:xfrm rot="5400000">
                    <a:off x="6358744" y="1427942"/>
                    <a:ext cx="1285884" cy="1588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" name="Line 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00430" y="3500438"/>
                    <a:ext cx="3000396" cy="1714512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cxnSp>
                <p:nvCxnSpPr>
                  <p:cNvPr id="27" name="26 Düz Ok Bağlayıcısı"/>
                  <p:cNvCxnSpPr/>
                  <p:nvPr/>
                </p:nvCxnSpPr>
                <p:spPr>
                  <a:xfrm rot="5400000">
                    <a:off x="3643306" y="3500438"/>
                    <a:ext cx="428628" cy="1588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8" name="27 Oval"/>
                  <p:cNvSpPr/>
                  <p:nvPr/>
                </p:nvSpPr>
                <p:spPr>
                  <a:xfrm>
                    <a:off x="6858016" y="4214818"/>
                    <a:ext cx="915643" cy="571504"/>
                  </a:xfrm>
                  <a:prstGeom prst="ellipse">
                    <a:avLst/>
                  </a:prstGeom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tr-TR" sz="1200" b="1" dirty="0" smtClean="0">
                        <a:latin typeface="Arial" pitchFamily="34" charset="0"/>
                        <a:cs typeface="Arial" pitchFamily="34" charset="0"/>
                      </a:rPr>
                      <a:t>Bcl-2</a:t>
                    </a:r>
                    <a:endParaRPr lang="tr-TR" sz="1200" b="1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cxnSp>
                <p:nvCxnSpPr>
                  <p:cNvPr id="29" name="28 Düz Ok Bağlayıcısı"/>
                  <p:cNvCxnSpPr/>
                  <p:nvPr/>
                </p:nvCxnSpPr>
                <p:spPr>
                  <a:xfrm rot="5400000" flipH="1" flipV="1">
                    <a:off x="6644496" y="4499776"/>
                    <a:ext cx="285752" cy="1588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0" name="Line 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857883" y="4786322"/>
                    <a:ext cx="1000133" cy="71438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</p:grpSp>
        </p:grpSp>
      </p:grpSp>
      <p:cxnSp>
        <p:nvCxnSpPr>
          <p:cNvPr id="914" name="Straight Arrow Connector 913"/>
          <p:cNvCxnSpPr/>
          <p:nvPr/>
        </p:nvCxnSpPr>
        <p:spPr>
          <a:xfrm rot="5400000" flipH="1" flipV="1">
            <a:off x="5500694" y="4929198"/>
            <a:ext cx="428628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15" name="Rounded Rectangle 914"/>
          <p:cNvSpPr/>
          <p:nvPr/>
        </p:nvSpPr>
        <p:spPr>
          <a:xfrm>
            <a:off x="5786446" y="4500570"/>
            <a:ext cx="571504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latin typeface="Arial" pitchFamily="34" charset="0"/>
                <a:cs typeface="Arial" pitchFamily="34" charset="0"/>
              </a:rPr>
              <a:t>PSA</a:t>
            </a:r>
            <a:endParaRPr lang="tr-T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3" name="AutoShape 6" descr="data:image/jpeg;base64,/9j/4AAQSkZJRgABAQAAAQABAAD/2wCEAAkGBhQQEBUSERQWFRIVFxsWGBgWFxgVGBgeFxQWGBYYGBggGycfGRsjGRUVHy8gIycrLCwwFh8xNTEqNSYrLSkBCQoKDgwOGg8PGjQkHyQqMC4sKSkqLjIwLy0sLSosLS0sLDQtLC00LC4qLS4vLDU1KSwsLC0wKSwsLCwsKiwsLP/AABEIAL0BCgMBIgACEQEDEQH/xAAcAAEAAgMBAQEAAAAAAAAAAAAABQYCAwQHAQj/xABAEAACAQMCBQIEBAQDBgYDAAABAgMABBESIQUGEyIxQVEHMmFxFCOBkTNCUqEWcrEVYoKSwfEkRFNzstEXNEP/xAAbAQEAAwEBAQEAAAAAAAAAAAAAAQIDBAUGB//EADQRAAIBAgQDBgYCAAcAAAAAAAABAgMRBBIhMUFRYQUTcYHB8DKRobHR4RQiM0JScoLC8f/aAAwDAQACEQMRAD8A9xpSlAKUpQClKUApSlAKUpQClKUAqL5l46LK2acoX047V2JGRqP6Lk/pUpUTxLhbzuyvgQmMoAGGptYIcMDGQFIwMg5G/vVZXtoVle2h0T8bgjRJJJURJcaGYgBtQyAD4yRvXwcet+msgmjKPnSwYENpyWx74AOfbBzVE4vwya1tOH28zI5ivY9DBmOUAkxryoxpyBnx4qVtOR5Yp/xQkUymW4kMZLdPFwBgBtOQV0rk6d/pWeeTexkqkm9ix3PMtrGQJJ4lJUOMuBlScBhvuv1G1am5ptxcm2MgDiPqEk4UDyO7x8uW+wqix8uNBeR2SOrsOGyQ6nyq6nkk9gTtqyF9h+tS7/DpyGjEw6b2SWpODrBjOVYDwVJxkZG2R65DPN7IhTm9kWxOOQFdQlQjIX5h5YZUY85I3HuN65I+ZYzOy64eisSy9QSqT3Nj5MfKe3DAkEnFQNxyI8rvJKUJZYUCq8ileijASJIBlZNTZHaQBkb5zWCciTF3MzRTK9ukDay4LaJRIWOlRg4yAwOcgMQdxU5p8iXKfIuttdJINUbBhkjKkHBBwQfYg7EelbaiuW+FPbQ9OSQyHUxBY6mCk9qs+AXIH8xGf2qVrRbamyvbUUpSpJFKUoBSlKAUpSgFKUoBSlKAUpSgFKUoBSlKAVH8Z4utsikgs8jrFGg2LO52GfQAAkn0Cnz4qQqv818NZzbTqCxtp1kZV3JQgo5AAySoYNgbnSQNyKrJtLQrJtLQ4rznKWN71TFHizSOQkyFdYkQvgHTgNgYA3ySPFTNjzNbzaQJVV20/lsQsgLoXVWXOQ2kE4+lRvD+XCb65uZUieKcRaP5mXpLgEgrjfzsdsetfIeVWNzfSS6OndLGEKnLx6ITFkZXAOGJBB2qiz+/P9GSz/V+v6JqLjUDhmWaMqi62OtcBd+4nPy9rd3jY+1aF5ntT/8A3j2ZUPcBhm+VT7E+gqn8U5OkjtWaTS4isfwgVGZdf5it1CdPZjSpwdgRucZNaYODy3aSKsRSYzw3DtJKjxuIhpCqYwQpwo2I9c7+KjPLaxHeTvaxev8AEFvpVuvFpf5TrXB7tHnP9fb99qxl5ktlYo1xErq2gqzqCGIyFIJ2JFV3nHkyW7LCAwpG0OjxpbX+IWY6io7lOk7eAzE4zWnifJE8z3LZiHWuLeYDUx7YRhlPb5Pp9/3lynyJcp3tYtP+IrbSG68WlnMYbWMFx5TOcavpX215htpWVY54nZ86QrqS2n5sDO+PWqu3JU/UJzGV/wBpC9+ZvkAIKY0/N+uKxsuSJ43hYtH+XeTXDYZslZlwAO35hv59h+jNPkM0+RbRxqAhyJo8RjLnWuFAJGWOdhlWGfdSPSuLgnMX4m4uoQo027RgMGzr6iFtxjtIxiqzF8Nn/CPAWTqIuiKUNIdarOJkWRDsvcN9OfOR9Z/l7gs0VzdTzdP/AMSY2CoWOnpx6SMkDP3/ALDwCc21de9SVKbauvev6NlpzE1xcTRW6KUt20SSOxAL+qIADnHgk+D6Guu140p0LNphmckCJnBbZ2Vce4bTsfX0rg4ZwGS0uLh4dLxXD9UqzFWRz8+DpOpWO/pjxvXJd8oPJeGdyjxypGJBqkQo8Lao3jAO4zvpY7HfJ8GbyJvO3U12HPbSSQIYlHVuZrckOTjojOodu+fb0+tSnGuPPBdW0CIrC5LrqZiNJjTV4A3BG3kVA2HJdxHLA7GPEV3NcHDNkrMMADs8jeprj3BZZru0nj0FbcyMwZipbWmgAdp8eaqs1tenoVWfLrzXpf1M+F81pIZ45wIZbd1RwWyp1/w2RiBkP6DGfSpCXjcCqrNNGFcAqS64IYgBgc+CWUZ8ZI96qd5yFLI0lz1E/FNcR3AXLLHiFSqxlh3fKx7wM59K1cc+H8ssQhg6McfQZMZcsGadZsa8Fnj2IwcDJLY8AM00thmqJbEvzDz1FbC4RMPNbxrIyElQdR+UHB3C7+PUV3ycyxm3eeIrKIgGlVHBZRp1NgerBdwNs42qA41yXPM14UaPF1BFH3FgUaLAO+DkEZOayk4JNbfjZdIf8TBFFGkZJbWkBjwe0AKSc6vQCl5399f0RmqX99f0XKCdXVXQhlYBlI8EEZBH0INZ1H8v8ONtawwMdRjjVCfcqoBqQrVG621FKUqSRSlKAUpSgFKUoBSlKAUpSgFKUoBSlKAV8AxX2lAK57q/SId7AbZx5Y/ZRuf0FYcTvOkmQQGJwud8nydvsCf0qnSP+YWyc+pzkt43PudiAPT0AqspKKuzjr4nu5ZIq8rX6FlPMqeiSke+jH9iQf3FZWvNFtIcLKoI27sp/wDICvKuNZk4nY8J1P0JczTZODIqhyIyQB2notkeurJ33qxfFbh4j4a1zDiOa00NGygDCl1R4yMYMZVvkO2wqHKzSGGnWq0+8drcNH+X9j0ilVP4f8a69vHkaQ8KTIvooKgOi/7qsVx9HAGw2tlXOilUVSKkhSlKGgpSlAKUpQClKUApSlAKUpQClKUApSlAKUpQClKUApSlAKUpQClKUApUFxTna1tzpMnUk9I4R1XJ9sDYH7kVE3XHL27R44bBo0dWXXO4jI1DGdGM+v1rJ1YrRavod1PAVppSkssecml8rtX8jr5+upYoEeBFkkDHCttntJJB85CK+3r+gBrfL3FkvU6iZBVtLo2Mqc6v2328HB8Cufk6w4ldpiSZktgdmlGtiVO2jOGIyMZ1acZG+4qU/CGF5NgHLfmYGCSM4JOTnKkYzjbRsDnKNWFSleUXfmeN232fPB4hxjNO/FX0fJ6b267nn/LzTXU0d0zf+LtrhtBc4Rl0AzwOfmVfOCoYJrORgjF15zvV4jYiMOIbWQq08zMh7FYEJEVZlZmcKNWcbeGJwOi9VpIZI0IzIrKDkbFlIzkAYO+fWovlfkQ3VhDDOpCxsz56jdMl2c6e0gyqFbc7KcnDHJrqvSrN1HpqtOmvvzPOp1cRFd3TXy1tvrwt56HRw7niztRFJHqaFUeFBGvohiAxqK5XC7NnfH0OPQuD8Yju4VmhOUb3GCCDggj0ORVO438KI5o4xDIInjXTsn5ZGc4Cg9u5Y+STnf3rqsvhVaJGqsZGkHzSK7IW3/pyQAP+lccpVO9eVf14Xfv7H1mEwvZ9LA01KpJVbvNpfi/Bctbvw5XSlVH/APH5T+DfXkfsOrqG3jbAyPpX1uFcUhwYruGfA+WaLp5/Vck/vVs8lvH5WH8WjL4Ky/5KS9GvqW2vhNVEc030O1xw92H9Vu4kzv6Juf3NbrX4jWjtokZ7d/adCn7ncD9SKd9Di7eOgl2diLXjHMucWpfZs6Ied4GiilAk/Nm/DhCoDq+vRhxqwozg5z4ZfepOXjtugy08SjJXJkQDKjLDz5AOSPSoK25PgkVZIp2YGWCYspV0ZrZVVcAbDUEj1Y86B4rQ/wAMYDAIBI4RRKoOmPUVlt5bcBm0AsUjlYBmydhknG+pwNNOzJ08zQddIeouZFdkYMpQmOVImQNq+fXIo0/ceRitycftj4uITuF2lQ7nOB589p2+hqEb4fRE5aSQ98rEDSARPdR3TrsMjEkSAEHOMjzuML/4fwvaiB5pFQGZmYCNS3XdnOolDsrNsPGwznYgQWEcZgJYCaLKfOOonb3FO7fbuBXf1BFaOK8eS36OQz9d+mhTRgkxvIMlmAAKxtvn/WoST4cxM7v1ZMu5kGAnaxvBdg7qdQDgDB8r9d6lL/lhJY7aMHStswdAEQqdMTxKCuAoXTIdgB4GMAYoD5w3nC3nBIYovShm1SYjGm46nT8nz+U+Qf71rm51t0SdmY5t5Ok69uv5401BdW6ZlXu/7VHD4ZwYUdSQhBEo1CNxiIXKkMrIVYMt3MpXGACoAAXFbrn4dwyGQmSQdQuwxo7DJJbu+O3cZtYsZzju99gJj/EUGsqZEC6VbWXj0HXI8agHVnJZCPGD4BJyBuTjEBZFE0ZaQBkAdSXBBIKjPcCATke1QX+AY9ZfqvktG7bKQWjvpL3PjYNNIwI9sAe9cPCeR5rW6hMbRNbxCNRrV+r+VbGAPlXCdTSSu6HtY7+AALvSlKAVHcwQdS3ZMyDUUBMRcOAZFBKlO4EDJyPFSNKAoaXfEraNlMXVlDSjXhnEzRxQi37QcRLNmQsflRlbxmt99xjiKxGREBYzzxqn4aQsscQvDFIcP3dTRagHAHcfOrazcQ4zHCwU5ZzjtXBIBJ7myQFXY7k74IGTtULdcelb5WwGbCCNNbnyfXUDsCT27YO+1Dmq4qnSdm9eS1ZGx8y8RwubckmYA4t5FHT1WeonL5BVZ7nG2/RzkaSr9Nne3UFghCSs5uplcskkskcTXNx05BF88gC9EADwrZHjFY3PMpij6jTNhwNPapb5f5V0bEjc5GB64qIt/iW2rA1MPPekZyN/l0uv3z3Dxisp1qcHaUki2GqyxKcqdOTXPKSV5f30rFXjZBHd2wXppIpZBdQl31DKlGiMhZcnTgg+5nOSFlFhCJ+p1cNq6urX/EbGrV3eMefTFQXGPiYIbYSLGGkdiqjUdOwOWOVDAjbKkA93k+a4+Ecx3fGQYo9NtEoHWkQlnOrOFj/pyAftjz6Gsq8VLKtWexh+zqtah/J0jTvZyfCzs9N99LW30LJxvnSKBulCpubk+Iou4jHnWRnQP71wDlm7vsNxCYxxkb21udK/Z3ydX1G/0Iqf4Jy9BZpogQL7nyzfVm8n/T2xUlU925fH8lt+yf5cKGmGWv8Arl8Xkto+V31OHhXA4LVNEEaoPoNz/mby36mui7u0hQySMERdyzHAHp/qQP1rdUbzBwj8VD0w2hlkjlUkahqhlSVQy5GVJQAjPg1qkkrI4JzlOTlJ3b4s6rS+SXVoOdDaWGCCp0q2lgQCDpZTg+jCodpoLxybeVTLozjBIKiV4wWGx2eOVc+mDnOBWPF+XZbmWCQuqCJmLIuvDZ6ZR9QKnqIY9jjGHYffl5b5OktZHdpEYNC0WFDDBN3czg5z4xcBdsHtz67SY1Kcakcs1dHVa8NQzdGaRWkC9TpKCAy6iuWJ8rq2wMfXIOKnJLpVdUJ7nzpGDvpGTvjA2PrVJi+HsqyQP1lPQ0BSc6tKXnX06gAGJjzGWIydRznJz8Pw5kFrFCkqrIILiKR+/vaaARRv5z2hVOP90YoVpUadFZYKxdmvUEoiLfmMjOF3yVRkViPsXQf8QrfVH/wLOJEkWZB05J3CMC6Ms91BP0myCdIEJGRg6irehBjeLcmXcaNpIuOrINSKzRKo6V2rMdQlLE9aI5Kk6kUknSDQ1PSqVWeU+XJLdnlkY5kVcIWZmjBVPymbVofpkMquBkg+m+bNQCtF5YRzLplRZF9nUMP2Nb6U3JjJxd0UrivJi2ge5sHmikXu6UWZEkPopjPuT9QBvjao34ecRvIZHhu4ZxFIxcSOjAIxJZtRI2Vjk59D9zXo9ec/EDjl3bMr9NZIEJZ1AyQNXY4CvnGNW7A4IBx5xlDDZqiyO3TgehV7YlHDThWhnv8A5n8S5a+PO+9i48R4s0cgVVGkYLZByc/07/ff32qt/EbmyO1hSQL1cMAFDALlxkEnBwQgcj7j3yOe04kJkSWNiUZFK5IIC48ZPjBJGxxXNx3gqX0fRlJ0ZD6lxlSux0nBHgkb+5xWlOcFUSqbX1PlKuLnJST+F+TStqtOevH8Fu4dxyJbePTrbtGBp38A+Thcb+9StndrKgdc4O2D5BBwQa/PPBfiJdvxdbfA/DmUwCEKvYoYqDq+bUoGTvjY7e3vfCp1S3VmYAZbJbCjOthj/p9cU2O6hVqynkmltfS5JUr4rAgEHIO4I9a+1J2ClKUApSlAK57+66UbPgnA8D1PgD9yK6Kh+a5ylsWGrAZCQvzEBgdI98kAY9c49aGdWTjCUlwTIGUHSAxLFvmJ8tsSxPtnfYeM4GBWr8OHYBtwM/cEFdwR4Oc7iuLh3MMV3tGSHCklHGGwdsjBIP6HIyMgZrXzFftBaSyIdL4VA2nVpLsBq0+CRr/cVDpS71Qas7nysJSyXvr6t2v9iu8TVJuJRxTMY7ZWEexCKoTTpx6A6zsfT27dubnrhNlYSxG00A4LMoZWGxAA1kNjKGTt87ZFY3Nk99aRzasySDvAHeTGzRl9IOdLrGMhRkEZ/wAsOnDCz6WBYjZAhxjUCsmQNzqBXPbnY4AryMTGVOc4VFxfv0P0Hs2VOdCm6crZY2a5Nbt+eqdtfmTfLVslyfw8x1jGCUI2ZF7SCPXGsbjfIyO2vV+SeFRW9oqxLpJJ1knJZ1JRjn2yuw9P3qmcpcAMA6jKEJXAUDB3xqZhnydK4B3AG/nAvfLcmUkGANMhG3rmONsn65Y/sK7MJSy005LX62PLr9qOtjJ0KU26dk7J/wBXJWTa962uS9VCFpWjuDM863KyXBVV1hDGBKsAUAaSnTMbahvrGCc5FW+ldhJQuXuYb5xbQsgBOFeWSKY7LZ20xZu8d5eSaMk7Fk8AgivlzznfiLULYBtOogxStpb8NdyGEgMCzLJBAmsbN+IAABxV+pQFHh5xuyUBt85n6baYZsaOtaLrznbSk8hzvnpZwADjii5kvlKs0bNJpcHVFMqDPFI4RlAcHEDFg3nCE5IzXotKAqLcUuZ7S0ldXj1z4uekrqyxr1lBAPeimRYdRByFZjnG9bJ+LTwSpHCjyxOVbXIrsT1LkJIqttpWKImTLZ1KBv5arVSgPNZ+cL+WzkBgKStF80cUytGz2EsuFGSdfXQRg+hYAjOMyy8y3g1L0QNEkEYLxzFmWSS2V5TgBSNEszbMCpiIIODi6UoCj2fON20cbPb6S8UT9sMzaWaSFJVZcgqR1GIG4wpyw0MK54+YryVomkidA/8As9igjmTSZZXF0CwIPbgZVtsDcYyT6BSgPPrnnW/EAdbUa9JbBimOGFjLOYsBgdSzIkJbwxkGACMVf0bIB9xmsqUAqn8fVpJSBJ8pO6rp0+BpyCCxBwfOMjcHJWrhXLe2uqOQKq6nBHtnbAyft/pUMyrQdSDinb6+q/HQpyzt67fbYecbAjV4IqD5h4fKbKSO0B6kjKuVI8E4bO4xtjJOSQTnPpcF4ZKcDplc7ZJUgY9ThjtWUtgvXSKIHK/Ox3LAlGbO3oNh6ZfFRTbpzUr3tzPDp4ac4u8MruvP9Li+X0874vyo8SQJa9KJhGI5J9IExAVdOGC50EK2cHfYeKufBuV3toERUL6R8zMpZtRLE7nbcnbOw2qH+JHOLQXIgjRW0oCxcZwWyRp8YOCN/wC3vfOXOKLdWsUyrpDr8vnGCVIz6jIO9P5PePu77a7Huz7BrUaCq11/SVrO++l9UvpubuEwOkYD+c5A86R6LmuylKsXjFRSiuGgpSlCRSlKAVy8Ss+tEyeCcEH2KkMp/RgK6qUIaTVmeQcU5VSO6SWBuiVcPIAFAwJkRguXUnJOnADbMfdQbFxeyS4haJ86Tj+XVupDA49RkCp3mHhoDdfb0U5GQD4Vx7HcKf8Ah8YqIWDT4Xb6Ef8AXGPT1q061RtO+2x8tiaEaUsknts9Nf8AzbjxehHcP4VHbQhVdmEShyDpyzIr9x21A97bZx/fMLyXzLPNb3LS5mkiOtdK6dQdWYIoxnYrt5O/rVoePI7vlxvk+B9c5/Xes+TuSOgrliyxuxIU7OQFCocg9g+Y485bJ0/KL06icJZ1q2v2I0JYh5Y6+PDXn8ym8O4bd3dxHNddRIw2tY8lWJU9mmMdy7+RgbeWPgetcFsulHuCHc62BIOCVAxttsFUbfXzWyx4VFD/AA0APq27Mf8AM5yzfqa66VarqPayXBHt4XBKg8zd3sKUpWR3ilKUApSlAKUpQClKUApSlAKUpQClKUArVHaqrM4GGbGT748VtpQEHzDyZbXxDTIdYGkOrFWA3wPY4JJ3FcHIF06xyWcxzLaP0/uhGYm+2Af0AzVrqoTJ0eOxsNhcWzKfq0Z1Z+p0qorCcVGSmudn5/s9XD1Z16E8PN3Sjmj0cdXbo43+hb6UpW55QpSlAKUpQClKUBjJGGBVgCCMEHcEHyCKhZ+XiqgRP4/9TLH6dw32+oOanKUMa1CnWVqiuQ9ty6ocPKeppbUi40qCPlYjJ1MPIJ2BAIAIBqYpShanShSjlgrIUpShoKUpQClKUApSlAKUpQClKUApSlAKUpQClKUApXwnG5rl4hIeizR7nTkEe3upHrjxQdTrqkcb4rD/ALYs/wA1Py1nV8sBoJjOA2fGfT3qcW/b8IzFu4HRq8ndgB4Ox0sN/wBd6p/FeRQ90l3KT+H6fVlBO5KYCxjfPcukfo3uK562ayyrij0Oya2HdWTqyaTpyaf+5WS8Wm7eB6UrZGRuDX2ofgXFHmzlAqAbY/lKnToznDeu422+oqYrdHnRkpK8dhSlKkkUpSgFKVD23MiEXbSDpx2kjI7E6hhYklL4AyAFkH7H9QJilQ97zVBGshDhmjjaXTuuVWMvnURgKQPm8bH2NdUHG4XWR+ooWLPUJOFTSCWy3jt0tn2waA7qVCDmuN7iKCFWkaQSMxA0iMRGNX16sHVmWPt84OfUZm6AUpSgFKUoBWLuACScAbknYD71lSgKFc89yQG4c4dGSK4ttXaNDSrBIuRknHZLnGfzWH8u3TFz1KXCdDYsVDAnDgS3cfVj23jUWySHc9s67+NVrv8Ah8c8ZjlXUhwSCSPlYMPB9CAf0qE4rzKVvPwQiDs8asMyMmoOZtajEZAISCQ7sM7Db0AgLf4iXEqQyrACrZZlQM5kzw4XSxI3o/UbQdvIH1Ay4lzxPofChVFvdsHTJ6jwwW0kfRcggHM0i7hu6FttiKnrPmqyhijjic9MKqRokczkr0nePQoQsymOGQqRkHQcEmt686Whl6XVOvX08dOUDV1ZIcatGP4kTrnOMjzuMgY8G5gNxNPGQqLCSpBLCTYjTIe3TodSWUg+B9Diocuc33SqjSEzB4otRJDLEz3bRNJMQqmP8tlbQMgiNjlcEm2yc72/Z0yzl2ZPkddJS2/E9+VyuYyp8E93jY4+Rc82vSEkkgXEQlbAkcAdGOZgG0AsRHKjYwG0tnA3wBX/APGN3cS2/ShMTnJMLk/mauHPOms6crH1iserAOpD/lq38vcUN1brOVKLIAyKwKsFKj5wfB1avHpis4pob2Bsd8TF42BDIco7RupBAYEOjD9K7UQAAAYA2AHpjxQGVKUoBSlKA13EIdGQ+GBU/YjBqFgllteyUBos4BUe++QPQ+crv9CfFSXEjLgdED1ydsjbbSDtkn3/AO0PJw+5mGl2IHnuKD9QEU5/Wqsxq5nbIteD4eD1WnP5rUqnNPGpbfoR2zZimukjfbOVP8oOMglcZO2On6b51R89PPfdBmYwkvDHmN1YzRDVLqAAUpoIwfP98TnEOGRxP02mLkLqYFsFQPU7nPn9Nveo3i/Lko4lw5iMwpr6gDYCdRdAB3y+WKjb2ORipg8ySkrWT1vvxOGVOUpygnpontZJ/Ct9d7W5cdUW0cwWlrGoaQRoCFy4KDJPuQBk/SpDhnG4LpdVvKkgGM6GBxnxn2ri4pyfa3MfTliBXIOAWXBHgjB2P181y8uciW9hIz2+oahggnOcFio9tI1Ntj1+gq6y5ev09+R6Mc63tb5fkslKUqpcUpSgMRIMlcjUACRnfByAce2x/Y1CyctBTK8TnXJI0xWTuiZzEIhrUAMVCKo06sbA7mobjHC7sTPeIAC0M8LqrMXCBdVu6kN3OrqSFCgjrybnbPJw/g/EnhRxOy61DKryOXjYxWffJkZYB47smI7fnDb+kCbPIVsYIoGDaIoXgXDYOmWN4pO45YZWRts4yFOO1cdqcrQATggsLlBFKCcalCuuDjG+mRhq840jOFAFUtODXtyC+txGLkMElllUsIeKTOCM5Kr+HCAejdp/lBrsh5cvi8DSyiQRTRO46rjXpW7WWRdu0HrWxEXgdE++SBO8J5fgSRbmJi7Msh16gwk6xhLsSBg5EEIBG2E+pqaqpcrcGvIWhFy2tEgjXKzMArrGUlDR6dMupiHDEgjxtgZnOITOpyPlHgen1Jb0OPQ7bep2qspZVcvCGZ2Oq4u0QorOFaQlUBIyxCsxCj1OlWP6VWuG8vcQiu+o/EOrb6iTG8K5IOdsjGkjYDG23j0qftL4s2lxhs4GPsTjP2H0z7CtcUoMjTCZTCFKkZ7VKkEknOBgZ3/3vYCtKdayeXjzS9Ss6WtmdNjxCOdS0Tq6hmQlSCAyHDKfqCK6KrHLHN0c/WV2gjK3MkUYV0HUXUCjgZ3LFjuPJzVnqGrOwcZJJyTXiKUpUECuMcJjFwbjB6pQRk5ONKszKAucAgu++M9xrsr4TigIe05QtomRo4yGjKlO9zp0RyRIoyfkVJpQF8DWfWtf+CrXqdTQ2oP1P4kmNQnknzjVj+LLI2P97HjAqt8d+J9vFOYXlaIgDbQ2cMNQYnTnx7ePHnarhwHiQuIFkB1A+GHhgQCrD7gj9c1aUJRSbVk9jCFeE5uCvpxto/B++hxW/I1pGqqkbAK2ofmyk5/Di3JyX3zEAv1wD5rFuQ7MoYzEdJj6WOpJ8vRjhO+rIYxRRoW84Xzuc9fGePLblU8s33wvnBIAzjY+wwpyRtnvs59cattuAdvHiqmudZsvEw4fw5IEKRghS7yHJLd0sjSOcn3d2OPrXTSlCwpSlAKUqN45zBDZR9Sdwo/lHlmI9FX19PoM74qG0ldl6dOVSShBXb4I7ridY1LuwVVBJJOAAPJJrwxku7viBnt+o5MzdOUK4QAOdO5HagGNj6eauEnE24ncCK7DwW66XW20sJJwXVFZ22GkO6ZUbjWpPlWq9208EceI2jWNAPlKhVBJA8bAZBrlnTde3BL6nu4XFx7LUlZTqSVmuEVyvxfO2nW+0fa8ros/Vbux4BycnLHLA7Egs2+M7+a7bzhfUlSTVgLjIxnOkllwc7dx385xX2z4zFKXCtvHKYWDdveqqxC5+btYHat7X8YGTIgGSPmXyu7Dz6etdVkfO5Vy43873v8AM30qOvuPRQuyNqZkj6rhEZyqZIDEKCdyrAAZJ0nAODW284tHEMs388cZx3ENNIsceQNwCzrv9c1JY7KVwcO45DPGJEcaW141dp/LdkfY74DK2/0roS9jbGl0OTgYYHJxnA33ODQG+lYxyhhlSCPGQcjY4P8AesqAVAc8X7wWZeJyj9WFQQQNnuIkcZIOBoZ98befSp+lAUThnOc6aY3jMuZ3QPnZ1N6kKiFguJenHKHZiBkRNt5YcVnzvO8wkIfQ7QFYUK9pexu5XhJKZZ9caIRkHVjxup9IpQFT4Lzm872weJVW4DYZX14IQuAV8rsrKSRgFSDpOFNrIz5r7SgNcduqklRgkAfoM4H08n96xgs0RSqqApySPQ52/bAAx7ADwK3UqLJE3b1PN5PhhJFePPaSIgUiSEOuoBiTlCN8KB4OD5HqM1N2/PJhbp8Rha2fOkSAF4X+quPH2Ocepq21hLEHBVgGU+QRkH7isVRyfA7fY9Sp2k8RZYqOaysmtJLz1v5p+Rqsr+OZdcTrIvujBh+4roqr3Xw7tixe3MtrId9UDlB/y7jH0GK1xcM4nB8lzDcqPSdDG3r/ADJkk+Nyatnmvij8jJ4fDz1pVbdJpp/NXX1RbKVVZeZb6L+Lw9mHq0MqyZ9yE06v0qrcc+LcyTBYYOmq41LOpEhJAJGA3aN9v3+lUniIQWv2ZtQ7HxVeVqaT6qUWvo2XW95TSRtR0HfbXGrld8kA7beMfb1rsj4QY40SJyug59lO42Kj0A2A8VD2/MzSGOdQRE8YJQsM7rntGnzk+S3p6Zrg5m5glYH8Ohc5TTGz9JWBYByW8EjfbJGMec4O2ZNWPn2qNCUpRWqdna1+T46JcduZaOMcNSZQZCo0HILAFQcjfB9dtjnbNVPnvj01lYy/hmAMSA69IO7uMkDfYK2fX5h7Va+HSrNDpfDae1sj23U/fGk596pdrcXDmZDF00Ur0pTIrdUE5ft0np4UaRkHyNjjFXi7STav09DnxdaNOmqkLXlbW9tN/e7s9tC3crXjS24L51DAOSSclEcjJ32Lkb+1TFUy+43Lw601iF5pX7yQh6adirqcjOAdOrH1xkVHcs83cRu4B0reORgzBppHCpktkKEGD2qR71g60Yyy8fA+gwvZuIq4WNdtJaJuUktba79fN8LnolRXFuabW1/jzIp/pzqb/kGW/tUI3K97c/8A7d6UQ+Y7UaBj21nDH7EGpPhHJFpa4McKlxvrfvbPuCfB+wFM05bK3j+P2X7nC0v8SpmfKC/7P0iyP/xHd3m1jAY4z/5i4GkY90j8t9D4966+FcmRxy/iLh2ubn/1JPC/+2nhP749MVYqgeYrWRprVsM9sruZkXfJMZETMnmRFbOVHqytjtqVT4y198iksY1FworInvbd+Mt/JWXQ28Q5ZSeVZHbujmSeMqCrKUCqyk57ldVwRgfqQDUHF8N9GSlwchlZQ0SsuFlvHKuucSKRfSKfG6qRjGK2Xj3sL9O1jboBMrqxI/dHdNIWZiW1rILYKpzkOc530xUk3FJI/wAxJD2TghURAxawhaIMPOBO1wgx/Suc7E6nCTScgIJxMZM4meXSUGnD/hiABnZle0iYN4G/b4I1cO+HCRtGXkEqrKspVokCtpszaBdIOlV0ENgDAKgAAYA4Zb7iaiRYkbAgk6Q6a7OtpaNEMnzmc3S4P9P2NdcXEeJNIAI8Jm4I1ovdpuJBCkhDDQDB0mDjO+rOTgECwScGIuWuYpNDyRrFICusERs7Iw3Glh1ZBncHI22qIl5CUymQSsPzeqAVz5vYrxwxz3d8KqvjSpI381r5fguDb3rXCya5dLKGUAkmxgVwqDx+csgxj0zvnJrvCOEXsYtyI5e1rViDqjUOljcpMHXUSR1DDql8MWG3ZkgTsfw96ZjcTFjFrYLoVdZY3hwzZzjF4wGScacjGps6eBfDkpDAZZCkyrFr0ZGnRb28LxqQ2CGEAyxBydJAUopGnPEm/Dz6W64hlUqUVV1vJZMI5RkjT2XQ6gxgDY7gvjbWt9HiPpu0Iu1fuAJUNxOVyVI3KC2ZG3PaQB7rQFs5Z5fWxgEKtqxjLadJbSiRqSMnu0ouT422AGAJavMZ+aOIwQD8RmN30AMYGYhjbXDOFVEfIWWOEsSp2L48jHovDLjqQRPqD641bWAVDalB1AHcZznH1oDppSlAKUpQClKUApSlAKUpQClKUAqG4ryfa3UglnhDOMb5Zc48agCNX61M0qsoqSs0aUq1SlLNTk0+adiv8S5fC98WcZGEAGF2xlABsPUjcVBxF1bt++48/Lkn+rbbGd/er5XBJwSItqwRncgEhT9x/wDWM+tVdNPY8+rh5Sn3lN2fX7+92b7EDpqQoUsAxAGNyATXMnAow2e7Gc6c9vpt4zj6Z9ftiRApV7HVOMZ/Ek/FCtcNuqZ0Kq6jqOABk4AyceTgDf6VspUl7sUpShApSlAKUpQClKUApSlAKUpQGEsCuMMoYexAI/vWdKUB/9k="/>
          <p:cNvSpPr>
            <a:spLocks noChangeAspect="1" noChangeArrowheads="1"/>
          </p:cNvSpPr>
          <p:nvPr/>
        </p:nvSpPr>
        <p:spPr bwMode="auto">
          <a:xfrm>
            <a:off x="35496" y="0"/>
            <a:ext cx="8352928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OTHER FACTORS</a:t>
            </a:r>
            <a:endParaRPr lang="tr-T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958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610D-A0AD-DE4B-B81F-0128F5227CBE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5" name="TextBox 4"/>
          <p:cNvSpPr txBox="1"/>
          <p:nvPr/>
        </p:nvSpPr>
        <p:spPr>
          <a:xfrm>
            <a:off x="1907704" y="6540453"/>
            <a:ext cx="6492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www.cancer.gov</a:t>
            </a:r>
            <a:r>
              <a:rPr lang="en-US" sz="1400" dirty="0"/>
              <a:t>/types/prostate/</a:t>
            </a:r>
            <a:r>
              <a:rPr lang="en-US" sz="1400" dirty="0" err="1"/>
              <a:t>hp</a:t>
            </a:r>
            <a:r>
              <a:rPr lang="en-US" sz="1400" dirty="0"/>
              <a:t>/</a:t>
            </a:r>
            <a:r>
              <a:rPr lang="en-US" sz="1400" dirty="0" err="1"/>
              <a:t>prostate-treatment-pdq#link</a:t>
            </a:r>
            <a:r>
              <a:rPr lang="en-US" sz="1400" dirty="0"/>
              <a:t>/_1679_toc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88032" y="836712"/>
            <a:ext cx="8316416" cy="4464496"/>
            <a:chOff x="2003777" y="1628800"/>
            <a:chExt cx="6872111" cy="358648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l="21707" t="24135" r="3138"/>
            <a:stretch/>
          </p:blipFill>
          <p:spPr>
            <a:xfrm>
              <a:off x="2003777" y="1628800"/>
              <a:ext cx="6872111" cy="3586482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2458110" y="2467240"/>
              <a:ext cx="3600400" cy="432048"/>
            </a:xfrm>
            <a:prstGeom prst="ellipse">
              <a:avLst/>
            </a:prstGeom>
            <a:noFill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 smtClean="0">
                <a:solidFill>
                  <a:srgbClr val="FFFF00"/>
                </a:solidFill>
                <a:hlinkClick r:id="rId3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2483768" y="3068960"/>
              <a:ext cx="3600400" cy="432048"/>
            </a:xfrm>
            <a:prstGeom prst="ellipse">
              <a:avLst/>
            </a:prstGeom>
            <a:noFill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 smtClean="0">
                <a:solidFill>
                  <a:srgbClr val="FFFF00"/>
                </a:solidFill>
                <a:hlinkClick r:id="rId3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724128" y="2420888"/>
            <a:ext cx="2698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Related to APOPTOSIS</a:t>
            </a:r>
            <a:endParaRPr lang="en-US" b="1" dirty="0">
              <a:solidFill>
                <a:srgbClr val="3366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364088" y="2060848"/>
            <a:ext cx="648072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292080" y="2780928"/>
            <a:ext cx="504056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178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5" name="3724 Oval"/>
          <p:cNvSpPr/>
          <p:nvPr/>
        </p:nvSpPr>
        <p:spPr>
          <a:xfrm>
            <a:off x="642938" y="428625"/>
            <a:ext cx="2214562" cy="2000250"/>
          </a:xfrm>
          <a:prstGeom prst="ellipse">
            <a:avLst/>
          </a:prstGeom>
          <a:solidFill>
            <a:schemeClr val="accent4">
              <a:alpha val="24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730" name="3729 Serbest Form"/>
          <p:cNvSpPr/>
          <p:nvPr/>
        </p:nvSpPr>
        <p:spPr>
          <a:xfrm>
            <a:off x="6715125" y="2071688"/>
            <a:ext cx="1543050" cy="1363662"/>
          </a:xfrm>
          <a:custGeom>
            <a:avLst/>
            <a:gdLst>
              <a:gd name="connsiteX0" fmla="*/ 313899 w 2686335"/>
              <a:gd name="connsiteY0" fmla="*/ 1756011 h 2720453"/>
              <a:gd name="connsiteX1" fmla="*/ 109182 w 2686335"/>
              <a:gd name="connsiteY1" fmla="*/ 1019032 h 2720453"/>
              <a:gd name="connsiteX2" fmla="*/ 968991 w 2686335"/>
              <a:gd name="connsiteY2" fmla="*/ 746077 h 2720453"/>
              <a:gd name="connsiteX3" fmla="*/ 1310185 w 2686335"/>
              <a:gd name="connsiteY3" fmla="*/ 9098 h 2720453"/>
              <a:gd name="connsiteX4" fmla="*/ 1883391 w 2686335"/>
              <a:gd name="connsiteY4" fmla="*/ 800668 h 2720453"/>
              <a:gd name="connsiteX5" fmla="*/ 2593075 w 2686335"/>
              <a:gd name="connsiteY5" fmla="*/ 582304 h 2720453"/>
              <a:gd name="connsiteX6" fmla="*/ 2442949 w 2686335"/>
              <a:gd name="connsiteY6" fmla="*/ 1687773 h 2720453"/>
              <a:gd name="connsiteX7" fmla="*/ 1937982 w 2686335"/>
              <a:gd name="connsiteY7" fmla="*/ 1851546 h 2720453"/>
              <a:gd name="connsiteX8" fmla="*/ 1528549 w 2686335"/>
              <a:gd name="connsiteY8" fmla="*/ 2697707 h 2720453"/>
              <a:gd name="connsiteX9" fmla="*/ 1009934 w 2686335"/>
              <a:gd name="connsiteY9" fmla="*/ 1988023 h 2720453"/>
              <a:gd name="connsiteX10" fmla="*/ 313899 w 2686335"/>
              <a:gd name="connsiteY10" fmla="*/ 1756011 h 2720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86335" h="2720453">
                <a:moveTo>
                  <a:pt x="313899" y="1756011"/>
                </a:moveTo>
                <a:cubicBezTo>
                  <a:pt x="163774" y="1594513"/>
                  <a:pt x="0" y="1187354"/>
                  <a:pt x="109182" y="1019032"/>
                </a:cubicBezTo>
                <a:cubicBezTo>
                  <a:pt x="218364" y="850710"/>
                  <a:pt x="768824" y="914399"/>
                  <a:pt x="968991" y="746077"/>
                </a:cubicBezTo>
                <a:cubicBezTo>
                  <a:pt x="1169158" y="577755"/>
                  <a:pt x="1157785" y="0"/>
                  <a:pt x="1310185" y="9098"/>
                </a:cubicBezTo>
                <a:cubicBezTo>
                  <a:pt x="1462585" y="18196"/>
                  <a:pt x="1669576" y="705134"/>
                  <a:pt x="1883391" y="800668"/>
                </a:cubicBezTo>
                <a:cubicBezTo>
                  <a:pt x="2097206" y="896202"/>
                  <a:pt x="2499815" y="434453"/>
                  <a:pt x="2593075" y="582304"/>
                </a:cubicBezTo>
                <a:cubicBezTo>
                  <a:pt x="2686335" y="730155"/>
                  <a:pt x="2552131" y="1476233"/>
                  <a:pt x="2442949" y="1687773"/>
                </a:cubicBezTo>
                <a:cubicBezTo>
                  <a:pt x="2333767" y="1899313"/>
                  <a:pt x="2090382" y="1683224"/>
                  <a:pt x="1937982" y="1851546"/>
                </a:cubicBezTo>
                <a:cubicBezTo>
                  <a:pt x="1785582" y="2019868"/>
                  <a:pt x="1683224" y="2674961"/>
                  <a:pt x="1528549" y="2697707"/>
                </a:cubicBezTo>
                <a:cubicBezTo>
                  <a:pt x="1373874" y="2720453"/>
                  <a:pt x="1212376" y="2149522"/>
                  <a:pt x="1009934" y="1988023"/>
                </a:cubicBezTo>
                <a:cubicBezTo>
                  <a:pt x="807492" y="1826525"/>
                  <a:pt x="464024" y="1917509"/>
                  <a:pt x="313899" y="1756011"/>
                </a:cubicBezTo>
                <a:close/>
              </a:path>
            </a:pathLst>
          </a:custGeom>
          <a:solidFill>
            <a:schemeClr val="accent3">
              <a:alpha val="6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5843" name="AutoShape 4" descr="data:image/jpeg;base64,/9j/4AAQSkZJRgABAQAAAQABAAD/2wCEAAkGBhQQEBUSERQWFRIVFxsWGBgWFxgVGBgeFxQWGBYYGBggGycfGRsjGRUVHy8gIycrLCwwFh8xNTEqNSYrLSkBCQoKDgwOGg8PGjQkHyQqMC4sKSkqLjIwLy0sLSosLS0sLDQtLC00LC4qLS4vLDU1KSwsLC0wKSwsLCwsKiwsLP/AABEIAL0BCgMBIgACEQEDEQH/xAAcAAEAAgMBAQEAAAAAAAAAAAAABQYCAwQHAQj/xABAEAACAQMCBQIEBAQDBgYDAAABAgMABBESIQUGEyIxQVEHMmFxFCOBkTNCUqEWcrEVYoKSwfEkRFNzstEXNEP/xAAbAQEAAwEBAQEAAAAAAAAAAAAAAQIDBAUGB//EADQRAAIBAgQDBgYCAAcAAAAAAAABAgMRBBIhMUFRYQUTcYHB8DKRobHR4RQiM0JScoLC8f/aAAwDAQACEQMRAD8A9xpSlAKUpQClKUApSlAKUpQClKUAqL5l46LK2acoX047V2JGRqP6Lk/pUpUTxLhbzuyvgQmMoAGGptYIcMDGQFIwMg5G/vVZXtoVle2h0T8bgjRJJJURJcaGYgBtQyAD4yRvXwcet+msgmjKPnSwYENpyWx74AOfbBzVE4vwya1tOH28zI5ivY9DBmOUAkxryoxpyBnx4qVtOR5Yp/xQkUymW4kMZLdPFwBgBtOQV0rk6d/pWeeTexkqkm9ix3PMtrGQJJ4lJUOMuBlScBhvuv1G1am5ptxcm2MgDiPqEk4UDyO7x8uW+wqix8uNBeR2SOrsOGyQ6nyq6nkk9gTtqyF9h+tS7/DpyGjEw6b2SWpODrBjOVYDwVJxkZG2R65DPN7IhTm9kWxOOQFdQlQjIX5h5YZUY85I3HuN65I+ZYzOy64eisSy9QSqT3Nj5MfKe3DAkEnFQNxyI8rvJKUJZYUCq8ileijASJIBlZNTZHaQBkb5zWCciTF3MzRTK9ukDay4LaJRIWOlRg4yAwOcgMQdxU5p8iXKfIuttdJINUbBhkjKkHBBwQfYg7EelbaiuW+FPbQ9OSQyHUxBY6mCk9qs+AXIH8xGf2qVrRbamyvbUUpSpJFKUoBSlKAUpSgFKUoBSlKAUpSgFKUoBSlKAVH8Z4utsikgs8jrFGg2LO52GfQAAkn0Cnz4qQqv818NZzbTqCxtp1kZV3JQgo5AAySoYNgbnSQNyKrJtLQrJtLQ4rznKWN71TFHizSOQkyFdYkQvgHTgNgYA3ySPFTNjzNbzaQJVV20/lsQsgLoXVWXOQ2kE4+lRvD+XCb65uZUieKcRaP5mXpLgEgrjfzsdsetfIeVWNzfSS6OndLGEKnLx6ITFkZXAOGJBB2qiz+/P9GSz/V+v6JqLjUDhmWaMqi62OtcBd+4nPy9rd3jY+1aF5ntT/8A3j2ZUPcBhm+VT7E+gqn8U5OkjtWaTS4isfwgVGZdf5it1CdPZjSpwdgRucZNaYODy3aSKsRSYzw3DtJKjxuIhpCqYwQpwo2I9c7+KjPLaxHeTvaxev8AEFvpVuvFpf5TrXB7tHnP9fb99qxl5ktlYo1xErq2gqzqCGIyFIJ2JFV3nHkyW7LCAwpG0OjxpbX+IWY6io7lOk7eAzE4zWnifJE8z3LZiHWuLeYDUx7YRhlPb5Pp9/3lynyJcp3tYtP+IrbSG68WlnMYbWMFx5TOcavpX215htpWVY54nZ86QrqS2n5sDO+PWqu3JU/UJzGV/wBpC9+ZvkAIKY0/N+uKxsuSJ43hYtH+XeTXDYZslZlwAO35hv59h+jNPkM0+RbRxqAhyJo8RjLnWuFAJGWOdhlWGfdSPSuLgnMX4m4uoQo027RgMGzr6iFtxjtIxiqzF8Nn/CPAWTqIuiKUNIdarOJkWRDsvcN9OfOR9Z/l7gs0VzdTzdP/AMSY2CoWOnpx6SMkDP3/ALDwCc21de9SVKbauvev6NlpzE1xcTRW6KUt20SSOxAL+qIADnHgk+D6Guu140p0LNphmckCJnBbZ2Vce4bTsfX0rg4ZwGS0uLh4dLxXD9UqzFWRz8+DpOpWO/pjxvXJd8oPJeGdyjxypGJBqkQo8Lao3jAO4zvpY7HfJ8GbyJvO3U12HPbSSQIYlHVuZrckOTjojOodu+fb0+tSnGuPPBdW0CIrC5LrqZiNJjTV4A3BG3kVA2HJdxHLA7GPEV3NcHDNkrMMADs8jeprj3BZZru0nj0FbcyMwZipbWmgAdp8eaqs1tenoVWfLrzXpf1M+F81pIZ45wIZbd1RwWyp1/w2RiBkP6DGfSpCXjcCqrNNGFcAqS64IYgBgc+CWUZ8ZI96qd5yFLI0lz1E/FNcR3AXLLHiFSqxlh3fKx7wM59K1cc+H8ssQhg6McfQZMZcsGadZsa8Fnj2IwcDJLY8AM00thmqJbEvzDz1FbC4RMPNbxrIyElQdR+UHB3C7+PUV3ycyxm3eeIrKIgGlVHBZRp1NgerBdwNs42qA41yXPM14UaPF1BFH3FgUaLAO+DkEZOayk4JNbfjZdIf8TBFFGkZJbWkBjwe0AKSc6vQCl5399f0RmqX99f0XKCdXVXQhlYBlI8EEZBH0INZ1H8v8ONtawwMdRjjVCfcqoBqQrVG621FKUqSRSlKAUpSgFKUoBSlKAUpSgFKUoBSlKAV8AxX2lAK57q/SId7AbZx5Y/ZRuf0FYcTvOkmQQGJwud8nydvsCf0qnSP+YWyc+pzkt43PudiAPT0AqspKKuzjr4nu5ZIq8rX6FlPMqeiSke+jH9iQf3FZWvNFtIcLKoI27sp/wDICvKuNZk4nY8J1P0JczTZODIqhyIyQB2notkeurJ33qxfFbh4j4a1zDiOa00NGygDCl1R4yMYMZVvkO2wqHKzSGGnWq0+8drcNH+X9j0ilVP4f8a69vHkaQ8KTIvooKgOi/7qsVx9HAGw2tlXOilUVSKkhSlKGgpSlAKUpQClKUApSlAKUpQClKUApSlAKUpQClKUApSlAKUpQClKUApUFxTna1tzpMnUk9I4R1XJ9sDYH7kVE3XHL27R44bBo0dWXXO4jI1DGdGM+v1rJ1YrRavod1PAVppSkssecml8rtX8jr5+upYoEeBFkkDHCttntJJB85CK+3r+gBrfL3FkvU6iZBVtLo2Mqc6v2328HB8Cufk6w4ldpiSZktgdmlGtiVO2jOGIyMZ1acZG+4qU/CGF5NgHLfmYGCSM4JOTnKkYzjbRsDnKNWFSleUXfmeN232fPB4hxjNO/FX0fJ6b267nn/LzTXU0d0zf+LtrhtBc4Rl0AzwOfmVfOCoYJrORgjF15zvV4jYiMOIbWQq08zMh7FYEJEVZlZmcKNWcbeGJwOi9VpIZI0IzIrKDkbFlIzkAYO+fWovlfkQ3VhDDOpCxsz56jdMl2c6e0gyqFbc7KcnDHJrqvSrN1HpqtOmvvzPOp1cRFd3TXy1tvrwt56HRw7niztRFJHqaFUeFBGvohiAxqK5XC7NnfH0OPQuD8Yju4VmhOUb3GCCDggj0ORVO438KI5o4xDIInjXTsn5ZGc4Cg9u5Y+STnf3rqsvhVaJGqsZGkHzSK7IW3/pyQAP+lccpVO9eVf14Xfv7H1mEwvZ9LA01KpJVbvNpfi/Bctbvw5XSlVH/APH5T+DfXkfsOrqG3jbAyPpX1uFcUhwYruGfA+WaLp5/Vck/vVs8lvH5WH8WjL4Ky/5KS9GvqW2vhNVEc030O1xw92H9Vu4kzv6Juf3NbrX4jWjtokZ7d/adCn7ncD9SKd9Di7eOgl2diLXjHMucWpfZs6Ied4GiilAk/Nm/DhCoDq+vRhxqwozg5z4ZfepOXjtugy08SjJXJkQDKjLDz5AOSPSoK25PgkVZIp2YGWCYspV0ZrZVVcAbDUEj1Y86B4rQ/wAMYDAIBI4RRKoOmPUVlt5bcBm0AsUjlYBmydhknG+pwNNOzJ08zQddIeouZFdkYMpQmOVImQNq+fXIo0/ceRitycftj4uITuF2lQ7nOB589p2+hqEb4fRE5aSQ98rEDSARPdR3TrsMjEkSAEHOMjzuML/4fwvaiB5pFQGZmYCNS3XdnOolDsrNsPGwznYgQWEcZgJYCaLKfOOonb3FO7fbuBXf1BFaOK8eS36OQz9d+mhTRgkxvIMlmAAKxtvn/WoST4cxM7v1ZMu5kGAnaxvBdg7qdQDgDB8r9d6lL/lhJY7aMHStswdAEQqdMTxKCuAoXTIdgB4GMAYoD5w3nC3nBIYovShm1SYjGm46nT8nz+U+Qf71rm51t0SdmY5t5Ok69uv5401BdW6ZlXu/7VHD4ZwYUdSQhBEo1CNxiIXKkMrIVYMt3MpXGACoAAXFbrn4dwyGQmSQdQuwxo7DJJbu+O3cZtYsZzju99gJj/EUGsqZEC6VbWXj0HXI8agHVnJZCPGD4BJyBuTjEBZFE0ZaQBkAdSXBBIKjPcCATke1QX+AY9ZfqvktG7bKQWjvpL3PjYNNIwI9sAe9cPCeR5rW6hMbRNbxCNRrV+r+VbGAPlXCdTSSu6HtY7+AALvSlKAVHcwQdS3ZMyDUUBMRcOAZFBKlO4EDJyPFSNKAoaXfEraNlMXVlDSjXhnEzRxQi37QcRLNmQsflRlbxmt99xjiKxGREBYzzxqn4aQsscQvDFIcP3dTRagHAHcfOrazcQ4zHCwU5ZzjtXBIBJ7myQFXY7k74IGTtULdcelb5WwGbCCNNbnyfXUDsCT27YO+1Dmq4qnSdm9eS1ZGx8y8RwubckmYA4t5FHT1WeonL5BVZ7nG2/RzkaSr9Nne3UFghCSs5uplcskkskcTXNx05BF88gC9EADwrZHjFY3PMpij6jTNhwNPapb5f5V0bEjc5GB64qIt/iW2rA1MPPekZyN/l0uv3z3Dxisp1qcHaUki2GqyxKcqdOTXPKSV5f30rFXjZBHd2wXppIpZBdQl31DKlGiMhZcnTgg+5nOSFlFhCJ+p1cNq6urX/EbGrV3eMefTFQXGPiYIbYSLGGkdiqjUdOwOWOVDAjbKkA93k+a4+Ecx3fGQYo9NtEoHWkQlnOrOFj/pyAftjz6Gsq8VLKtWexh+zqtah/J0jTvZyfCzs9N99LW30LJxvnSKBulCpubk+Iou4jHnWRnQP71wDlm7vsNxCYxxkb21udK/Z3ydX1G/0Iqf4Jy9BZpogQL7nyzfVm8n/T2xUlU925fH8lt+yf5cKGmGWv8Arl8Xkto+V31OHhXA4LVNEEaoPoNz/mby36mui7u0hQySMERdyzHAHp/qQP1rdUbzBwj8VD0w2hlkjlUkahqhlSVQy5GVJQAjPg1qkkrI4JzlOTlJ3b4s6rS+SXVoOdDaWGCCp0q2lgQCDpZTg+jCodpoLxybeVTLozjBIKiV4wWGx2eOVc+mDnOBWPF+XZbmWCQuqCJmLIuvDZ6ZR9QKnqIY9jjGHYffl5b5OktZHdpEYNC0WFDDBN3czg5z4xcBdsHtz67SY1Kcakcs1dHVa8NQzdGaRWkC9TpKCAy6iuWJ8rq2wMfXIOKnJLpVdUJ7nzpGDvpGTvjA2PrVJi+HsqyQP1lPQ0BSc6tKXnX06gAGJjzGWIydRznJz8Pw5kFrFCkqrIILiKR+/vaaARRv5z2hVOP90YoVpUadFZYKxdmvUEoiLfmMjOF3yVRkViPsXQf8QrfVH/wLOJEkWZB05J3CMC6Ms91BP0myCdIEJGRg6irehBjeLcmXcaNpIuOrINSKzRKo6V2rMdQlLE9aI5Kk6kUknSDQ1PSqVWeU+XJLdnlkY5kVcIWZmjBVPymbVofpkMquBkg+m+bNQCtF5YRzLplRZF9nUMP2Nb6U3JjJxd0UrivJi2ge5sHmikXu6UWZEkPopjPuT9QBvjao34ecRvIZHhu4ZxFIxcSOjAIxJZtRI2Vjk59D9zXo9ec/EDjl3bMr9NZIEJZ1AyQNXY4CvnGNW7A4IBx5xlDDZqiyO3TgehV7YlHDThWhnv8A5n8S5a+PO+9i48R4s0cgVVGkYLZByc/07/ff32qt/EbmyO1hSQL1cMAFDALlxkEnBwQgcj7j3yOe04kJkSWNiUZFK5IIC48ZPjBJGxxXNx3gqX0fRlJ0ZD6lxlSux0nBHgkb+5xWlOcFUSqbX1PlKuLnJST+F+TStqtOevH8Fu4dxyJbePTrbtGBp38A+Thcb+9StndrKgdc4O2D5BBwQa/PPBfiJdvxdbfA/DmUwCEKvYoYqDq+bUoGTvjY7e3vfCp1S3VmYAZbJbCjOthj/p9cU2O6hVqynkmltfS5JUr4rAgEHIO4I9a+1J2ClKUApSlAK57+66UbPgnA8D1PgD9yK6Kh+a5ylsWGrAZCQvzEBgdI98kAY9c49aGdWTjCUlwTIGUHSAxLFvmJ8tsSxPtnfYeM4GBWr8OHYBtwM/cEFdwR4Oc7iuLh3MMV3tGSHCklHGGwdsjBIP6HIyMgZrXzFftBaSyIdL4VA2nVpLsBq0+CRr/cVDpS71Qas7nysJSyXvr6t2v9iu8TVJuJRxTMY7ZWEexCKoTTpx6A6zsfT27dubnrhNlYSxG00A4LMoZWGxAA1kNjKGTt87ZFY3Nk99aRzasySDvAHeTGzRl9IOdLrGMhRkEZ/wAsOnDCz6WBYjZAhxjUCsmQNzqBXPbnY4AryMTGVOc4VFxfv0P0Hs2VOdCm6crZY2a5Nbt+eqdtfmTfLVslyfw8x1jGCUI2ZF7SCPXGsbjfIyO2vV+SeFRW9oqxLpJJ1knJZ1JRjn2yuw9P3qmcpcAMA6jKEJXAUDB3xqZhnydK4B3AG/nAvfLcmUkGANMhG3rmONsn65Y/sK7MJSy005LX62PLr9qOtjJ0KU26dk7J/wBXJWTa962uS9VCFpWjuDM863KyXBVV1hDGBKsAUAaSnTMbahvrGCc5FW+ldhJQuXuYb5xbQsgBOFeWSKY7LZ20xZu8d5eSaMk7Fk8AgivlzznfiLULYBtOogxStpb8NdyGEgMCzLJBAmsbN+IAABxV+pQFHh5xuyUBt85n6baYZsaOtaLrznbSk8hzvnpZwADjii5kvlKs0bNJpcHVFMqDPFI4RlAcHEDFg3nCE5IzXotKAqLcUuZ7S0ldXj1z4uekrqyxr1lBAPeimRYdRByFZjnG9bJ+LTwSpHCjyxOVbXIrsT1LkJIqttpWKImTLZ1KBv5arVSgPNZ+cL+WzkBgKStF80cUytGz2EsuFGSdfXQRg+hYAjOMyy8y3g1L0QNEkEYLxzFmWSS2V5TgBSNEszbMCpiIIODi6UoCj2fON20cbPb6S8UT9sMzaWaSFJVZcgqR1GIG4wpyw0MK54+YryVomkidA/8As9igjmTSZZXF0CwIPbgZVtsDcYyT6BSgPPrnnW/EAdbUa9JbBimOGFjLOYsBgdSzIkJbwxkGACMVf0bIB9xmsqUAqn8fVpJSBJ8pO6rp0+BpyCCxBwfOMjcHJWrhXLe2uqOQKq6nBHtnbAyft/pUMyrQdSDinb6+q/HQpyzt67fbYecbAjV4IqD5h4fKbKSO0B6kjKuVI8E4bO4xtjJOSQTnPpcF4ZKcDplc7ZJUgY9ThjtWUtgvXSKIHK/Ox3LAlGbO3oNh6ZfFRTbpzUr3tzPDp4ac4u8MruvP9Li+X0874vyo8SQJa9KJhGI5J9IExAVdOGC50EK2cHfYeKufBuV3toERUL6R8zMpZtRLE7nbcnbOw2qH+JHOLQXIgjRW0oCxcZwWyRp8YOCN/wC3vfOXOKLdWsUyrpDr8vnGCVIz6jIO9P5PePu77a7Huz7BrUaCq11/SVrO++l9UvpubuEwOkYD+c5A86R6LmuylKsXjFRSiuGgpSlCRSlKAVy8Ss+tEyeCcEH2KkMp/RgK6qUIaTVmeQcU5VSO6SWBuiVcPIAFAwJkRguXUnJOnADbMfdQbFxeyS4haJ86Tj+XVupDA49RkCp3mHhoDdfb0U5GQD4Vx7HcKf8Ah8YqIWDT4Xb6Ef8AXGPT1q061RtO+2x8tiaEaUsknts9Nf8AzbjxehHcP4VHbQhVdmEShyDpyzIr9x21A97bZx/fMLyXzLPNb3LS5mkiOtdK6dQdWYIoxnYrt5O/rVoePI7vlxvk+B9c5/Xes+TuSOgrliyxuxIU7OQFCocg9g+Y485bJ0/KL06icJZ1q2v2I0JYh5Y6+PDXn8ym8O4bd3dxHNddRIw2tY8lWJU9mmMdy7+RgbeWPgetcFsulHuCHc62BIOCVAxttsFUbfXzWyx4VFD/AA0APq27Mf8AM5yzfqa66VarqPayXBHt4XBKg8zd3sKUpWR3ilKUApSlAKUpQClKUApSlAKUpQClKUArVHaqrM4GGbGT748VtpQEHzDyZbXxDTIdYGkOrFWA3wPY4JJ3FcHIF06xyWcxzLaP0/uhGYm+2Af0AzVrqoTJ0eOxsNhcWzKfq0Z1Z+p0qorCcVGSmudn5/s9XD1Z16E8PN3Sjmj0cdXbo43+hb6UpW55QpSlAKUpQClKUBjJGGBVgCCMEHcEHyCKhZ+XiqgRP4/9TLH6dw32+oOanKUMa1CnWVqiuQ9ty6ocPKeppbUi40qCPlYjJ1MPIJ2BAIAIBqYpShanShSjlgrIUpShoKUpQClKUApSlAKUpQClKUApSlAKUpQClKUApXwnG5rl4hIeizR7nTkEe3upHrjxQdTrqkcb4rD/ALYs/wA1Py1nV8sBoJjOA2fGfT3qcW/b8IzFu4HRq8ndgB4Ox0sN/wBd6p/FeRQ90l3KT+H6fVlBO5KYCxjfPcukfo3uK562ayyrij0Oya2HdWTqyaTpyaf+5WS8Wm7eB6UrZGRuDX2ofgXFHmzlAqAbY/lKnToznDeu422+oqYrdHnRkpK8dhSlKkkUpSgFKVD23MiEXbSDpx2kjI7E6hhYklL4AyAFkH7H9QJilQ97zVBGshDhmjjaXTuuVWMvnURgKQPm8bH2NdUHG4XWR+ooWLPUJOFTSCWy3jt0tn2waA7qVCDmuN7iKCFWkaQSMxA0iMRGNX16sHVmWPt84OfUZm6AUpSgFKUoBWLuACScAbknYD71lSgKFc89yQG4c4dGSK4ttXaNDSrBIuRknHZLnGfzWH8u3TFz1KXCdDYsVDAnDgS3cfVj23jUWySHc9s67+NVrv8Ah8c8ZjlXUhwSCSPlYMPB9CAf0qE4rzKVvPwQiDs8asMyMmoOZtajEZAISCQ7sM7Db0AgLf4iXEqQyrACrZZlQM5kzw4XSxI3o/UbQdvIH1Ay4lzxPofChVFvdsHTJ6jwwW0kfRcggHM0i7hu6FttiKnrPmqyhijjic9MKqRokczkr0nePQoQsymOGQqRkHQcEmt686Whl6XVOvX08dOUDV1ZIcatGP4kTrnOMjzuMgY8G5gNxNPGQqLCSpBLCTYjTIe3TodSWUg+B9Diocuc33SqjSEzB4otRJDLEz3bRNJMQqmP8tlbQMgiNjlcEm2yc72/Z0yzl2ZPkddJS2/E9+VyuYyp8E93jY4+Rc82vSEkkgXEQlbAkcAdGOZgG0AsRHKjYwG0tnA3wBX/APGN3cS2/ShMTnJMLk/mauHPOms6crH1iserAOpD/lq38vcUN1brOVKLIAyKwKsFKj5wfB1avHpis4pob2Bsd8TF42BDIco7RupBAYEOjD9K7UQAAAYA2AHpjxQGVKUoBSlKA13EIdGQ+GBU/YjBqFgllteyUBos4BUe++QPQ+crv9CfFSXEjLgdED1ydsjbbSDtkn3/AO0PJw+5mGl2IHnuKD9QEU5/Wqsxq5nbIteD4eD1WnP5rUqnNPGpbfoR2zZimukjfbOVP8oOMglcZO2On6b51R89PPfdBmYwkvDHmN1YzRDVLqAAUpoIwfP98TnEOGRxP02mLkLqYFsFQPU7nPn9Nveo3i/Lko4lw5iMwpr6gDYCdRdAB3y+WKjb2ORipg8ySkrWT1vvxOGVOUpygnpontZJ/Ct9d7W5cdUW0cwWlrGoaQRoCFy4KDJPuQBk/SpDhnG4LpdVvKkgGM6GBxnxn2ri4pyfa3MfTliBXIOAWXBHgjB2P181y8uciW9hIz2+oahggnOcFio9tI1Ntj1+gq6y5ev09+R6Mc63tb5fkslKUqpcUpSgMRIMlcjUACRnfByAce2x/Y1CyctBTK8TnXJI0xWTuiZzEIhrUAMVCKo06sbA7mobjHC7sTPeIAC0M8LqrMXCBdVu6kN3OrqSFCgjrybnbPJw/g/EnhRxOy61DKryOXjYxWffJkZYB47smI7fnDb+kCbPIVsYIoGDaIoXgXDYOmWN4pO45YZWRts4yFOO1cdqcrQATggsLlBFKCcalCuuDjG+mRhq840jOFAFUtODXtyC+txGLkMElllUsIeKTOCM5Kr+HCAejdp/lBrsh5cvi8DSyiQRTRO46rjXpW7WWRdu0HrWxEXgdE++SBO8J5fgSRbmJi7Msh16gwk6xhLsSBg5EEIBG2E+pqaqpcrcGvIWhFy2tEgjXKzMArrGUlDR6dMupiHDEgjxtgZnOITOpyPlHgen1Jb0OPQ7bep2qspZVcvCGZ2Oq4u0QorOFaQlUBIyxCsxCj1OlWP6VWuG8vcQiu+o/EOrb6iTG8K5IOdsjGkjYDG23j0qftL4s2lxhs4GPsTjP2H0z7CtcUoMjTCZTCFKkZ7VKkEknOBgZ3/3vYCtKdayeXjzS9Ss6WtmdNjxCOdS0Tq6hmQlSCAyHDKfqCK6KrHLHN0c/WV2gjK3MkUYV0HUXUCjgZ3LFjuPJzVnqGrOwcZJJyTXiKUpUECuMcJjFwbjB6pQRk5ONKszKAucAgu++M9xrsr4TigIe05QtomRo4yGjKlO9zp0RyRIoyfkVJpQF8DWfWtf+CrXqdTQ2oP1P4kmNQnknzjVj+LLI2P97HjAqt8d+J9vFOYXlaIgDbQ2cMNQYnTnx7ePHnarhwHiQuIFkB1A+GHhgQCrD7gj9c1aUJRSbVk9jCFeE5uCvpxto/B++hxW/I1pGqqkbAK2ofmyk5/Di3JyX3zEAv1wD5rFuQ7MoYzEdJj6WOpJ8vRjhO+rIYxRRoW84Xzuc9fGePLblU8s33wvnBIAzjY+wwpyRtnvs59cattuAdvHiqmudZsvEw4fw5IEKRghS7yHJLd0sjSOcn3d2OPrXTSlCwpSlAKUqN45zBDZR9Sdwo/lHlmI9FX19PoM74qG0ldl6dOVSShBXb4I7ridY1LuwVVBJJOAAPJJrwxku7viBnt+o5MzdOUK4QAOdO5HagGNj6eauEnE24ncCK7DwW66XW20sJJwXVFZ22GkO6ZUbjWpPlWq9208EceI2jWNAPlKhVBJA8bAZBrlnTde3BL6nu4XFx7LUlZTqSVmuEVyvxfO2nW+0fa8ros/Vbux4BycnLHLA7Egs2+M7+a7bzhfUlSTVgLjIxnOkllwc7dx385xX2z4zFKXCtvHKYWDdveqqxC5+btYHat7X8YGTIgGSPmXyu7Dz6etdVkfO5Vy43873v8AM30qOvuPRQuyNqZkj6rhEZyqZIDEKCdyrAAZJ0nAODW284tHEMs388cZx3ENNIsceQNwCzrv9c1JY7KVwcO45DPGJEcaW141dp/LdkfY74DK2/0roS9jbGl0OTgYYHJxnA33ODQG+lYxyhhlSCPGQcjY4P8AesqAVAc8X7wWZeJyj9WFQQQNnuIkcZIOBoZ98befSp+lAUThnOc6aY3jMuZ3QPnZ1N6kKiFguJenHKHZiBkRNt5YcVnzvO8wkIfQ7QFYUK9pexu5XhJKZZ9caIRkHVjxup9IpQFT4Lzm872weJVW4DYZX14IQuAV8rsrKSRgFSDpOFNrIz5r7SgNcduqklRgkAfoM4H08n96xgs0RSqqApySPQ52/bAAx7ADwK3UqLJE3b1PN5PhhJFePPaSIgUiSEOuoBiTlCN8KB4OD5HqM1N2/PJhbp8Rha2fOkSAF4X+quPH2Ocepq21hLEHBVgGU+QRkH7isVRyfA7fY9Sp2k8RZYqOaysmtJLz1v5p+Rqsr+OZdcTrIvujBh+4roqr3Xw7tixe3MtrId9UDlB/y7jH0GK1xcM4nB8lzDcqPSdDG3r/ADJkk+Nyatnmvij8jJ4fDz1pVbdJpp/NXX1RbKVVZeZb6L+Lw9mHq0MqyZ9yE06v0qrcc+LcyTBYYOmq41LOpEhJAJGA3aN9v3+lUniIQWv2ZtQ7HxVeVqaT6qUWvo2XW95TSRtR0HfbXGrld8kA7beMfb1rsj4QY40SJyug59lO42Kj0A2A8VD2/MzSGOdQRE8YJQsM7rntGnzk+S3p6Zrg5m5glYH8Ohc5TTGz9JWBYByW8EjfbJGMec4O2ZNWPn2qNCUpRWqdna1+T46JcduZaOMcNSZQZCo0HILAFQcjfB9dtjnbNVPnvj01lYy/hmAMSA69IO7uMkDfYK2fX5h7Va+HSrNDpfDae1sj23U/fGk596pdrcXDmZDF00Ur0pTIrdUE5ft0np4UaRkHyNjjFXi7STav09DnxdaNOmqkLXlbW9tN/e7s9tC3crXjS24L51DAOSSclEcjJ32Lkb+1TFUy+43Lw601iF5pX7yQh6adirqcjOAdOrH1xkVHcs83cRu4B0reORgzBppHCpktkKEGD2qR71g60Yyy8fA+gwvZuIq4WNdtJaJuUktba79fN8LnolRXFuabW1/jzIp/pzqb/kGW/tUI3K97c/8A7d6UQ+Y7UaBj21nDH7EGpPhHJFpa4McKlxvrfvbPuCfB+wFM05bK3j+P2X7nC0v8SpmfKC/7P0iyP/xHd3m1jAY4z/5i4GkY90j8t9D4966+FcmRxy/iLh2ubn/1JPC/+2nhP749MVYqgeYrWRprVsM9sruZkXfJMZETMnmRFbOVHqytjtqVT4y198iksY1FworInvbd+Mt/JWXQ28Q5ZSeVZHbujmSeMqCrKUCqyk57ldVwRgfqQDUHF8N9GSlwchlZQ0SsuFlvHKuucSKRfSKfG6qRjGK2Xj3sL9O1jboBMrqxI/dHdNIWZiW1rILYKpzkOc530xUk3FJI/wAxJD2TghURAxawhaIMPOBO1wgx/Suc7E6nCTScgIJxMZM4meXSUGnD/hiABnZle0iYN4G/b4I1cO+HCRtGXkEqrKspVokCtpszaBdIOlV0ENgDAKgAAYA4Zb7iaiRYkbAgk6Q6a7OtpaNEMnzmc3S4P9P2NdcXEeJNIAI8Jm4I1ovdpuJBCkhDDQDB0mDjO+rOTgECwScGIuWuYpNDyRrFICusERs7Iw3Glh1ZBncHI22qIl5CUymQSsPzeqAVz5vYrxwxz3d8KqvjSpI381r5fguDb3rXCya5dLKGUAkmxgVwqDx+csgxj0zvnJrvCOEXsYtyI5e1rViDqjUOljcpMHXUSR1DDql8MWG3ZkgTsfw96ZjcTFjFrYLoVdZY3hwzZzjF4wGScacjGps6eBfDkpDAZZCkyrFr0ZGnRb28LxqQ2CGEAyxBydJAUopGnPEm/Dz6W64hlUqUVV1vJZMI5RkjT2XQ6gxgDY7gvjbWt9HiPpu0Iu1fuAJUNxOVyVI3KC2ZG3PaQB7rQFs5Z5fWxgEKtqxjLadJbSiRqSMnu0ouT422AGAJavMZ+aOIwQD8RmN30AMYGYhjbXDOFVEfIWWOEsSp2L48jHovDLjqQRPqD641bWAVDalB1AHcZznH1oDppSlAKUpQClKUApSlAKUpQClKUAqG4ryfa3UglnhDOMb5Zc48agCNX61M0qsoqSs0aUq1SlLNTk0+adiv8S5fC98WcZGEAGF2xlABsPUjcVBxF1bt++48/Lkn+rbbGd/er5XBJwSItqwRncgEhT9x/wDWM+tVdNPY8+rh5Sn3lN2fX7+92b7EDpqQoUsAxAGNyATXMnAow2e7Gc6c9vpt4zj6Z9ftiRApV7HVOMZ/Ek/FCtcNuqZ0Kq6jqOABk4AyceTgDf6VspUl7sUpShApSlAKUpQClKUApSlAKUpQGEsCuMMoYexAI/vWdKU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>
              <a:latin typeface="Calibri" pitchFamily="34" charset="0"/>
            </a:endParaRPr>
          </a:p>
        </p:txBody>
      </p:sp>
      <p:sp>
        <p:nvSpPr>
          <p:cNvPr id="35844" name="AutoShape 6" descr="data:image/jpeg;base64,/9j/4AAQSkZJRgABAQAAAQABAAD/2wCEAAkGBhQQEBUSERQWFRIVFxsWGBgWFxgVGBgeFxQWGBYYGBggGycfGRsjGRUVHy8gIycrLCwwFh8xNTEqNSYrLSkBCQoKDgwOGg8PGjQkHyQqMC4sKSkqLjIwLy0sLSosLS0sLDQtLC00LC4qLS4vLDU1KSwsLC0wKSwsLCwsKiwsLP/AABEIAL0BCgMBIgACEQEDEQH/xAAcAAEAAgMBAQEAAAAAAAAAAAAABQYCAwQHAQj/xABAEAACAQMCBQIEBAQDBgYDAAABAgMABBESIQUGEyIxQVEHMmFxFCOBkTNCUqEWcrEVYoKSwfEkRFNzstEXNEP/xAAbAQEAAwEBAQEAAAAAAAAAAAAAAQIDBAUGB//EADQRAAIBAgQDBgYCAAcAAAAAAAABAgMRBBIhMUFRYQUTcYHB8DKRobHR4RQiM0JScoLC8f/aAAwDAQACEQMRAD8A9xpSlAKUpQClKUApSlAKUpQClKUAqL5l46LK2acoX047V2JGRqP6Lk/pUpUTxLhbzuyvgQmMoAGGptYIcMDGQFIwMg5G/vVZXtoVle2h0T8bgjRJJJURJcaGYgBtQyAD4yRvXwcet+msgmjKPnSwYENpyWx74AOfbBzVE4vwya1tOH28zI5ivY9DBmOUAkxryoxpyBnx4qVtOR5Yp/xQkUymW4kMZLdPFwBgBtOQV0rk6d/pWeeTexkqkm9ix3PMtrGQJJ4lJUOMuBlScBhvuv1G1am5ptxcm2MgDiPqEk4UDyO7x8uW+wqix8uNBeR2SOrsOGyQ6nyq6nkk9gTtqyF9h+tS7/DpyGjEw6b2SWpODrBjOVYDwVJxkZG2R65DPN7IhTm9kWxOOQFdQlQjIX5h5YZUY85I3HuN65I+ZYzOy64eisSy9QSqT3Nj5MfKe3DAkEnFQNxyI8rvJKUJZYUCq8ileijASJIBlZNTZHaQBkb5zWCciTF3MzRTK9ukDay4LaJRIWOlRg4yAwOcgMQdxU5p8iXKfIuttdJINUbBhkjKkHBBwQfYg7EelbaiuW+FPbQ9OSQyHUxBY6mCk9qs+AXIH8xGf2qVrRbamyvbUUpSpJFKUoBSlKAUpSgFKUoBSlKAUpSgFKUoBSlKAVH8Z4utsikgs8jrFGg2LO52GfQAAkn0Cnz4qQqv818NZzbTqCxtp1kZV3JQgo5AAySoYNgbnSQNyKrJtLQrJtLQ4rznKWN71TFHizSOQkyFdYkQvgHTgNgYA3ySPFTNjzNbzaQJVV20/lsQsgLoXVWXOQ2kE4+lRvD+XCb65uZUieKcRaP5mXpLgEgrjfzsdsetfIeVWNzfSS6OndLGEKnLx6ITFkZXAOGJBB2qiz+/P9GSz/V+v6JqLjUDhmWaMqi62OtcBd+4nPy9rd3jY+1aF5ntT/8A3j2ZUPcBhm+VT7E+gqn8U5OkjtWaTS4isfwgVGZdf5it1CdPZjSpwdgRucZNaYODy3aSKsRSYzw3DtJKjxuIhpCqYwQpwo2I9c7+KjPLaxHeTvaxev8AEFvpVuvFpf5TrXB7tHnP9fb99qxl5ktlYo1xErq2gqzqCGIyFIJ2JFV3nHkyW7LCAwpG0OjxpbX+IWY6io7lOk7eAzE4zWnifJE8z3LZiHWuLeYDUx7YRhlPb5Pp9/3lynyJcp3tYtP+IrbSG68WlnMYbWMFx5TOcavpX215htpWVY54nZ86QrqS2n5sDO+PWqu3JU/UJzGV/wBpC9+ZvkAIKY0/N+uKxsuSJ43hYtH+XeTXDYZslZlwAO35hv59h+jNPkM0+RbRxqAhyJo8RjLnWuFAJGWOdhlWGfdSPSuLgnMX4m4uoQo027RgMGzr6iFtxjtIxiqzF8Nn/CPAWTqIuiKUNIdarOJkWRDsvcN9OfOR9Z/l7gs0VzdTzdP/AMSY2CoWOnpx6SMkDP3/ALDwCc21de9SVKbauvev6NlpzE1xcTRW6KUt20SSOxAL+qIADnHgk+D6Guu140p0LNphmckCJnBbZ2Vce4bTsfX0rg4ZwGS0uLh4dLxXD9UqzFWRz8+DpOpWO/pjxvXJd8oPJeGdyjxypGJBqkQo8Lao3jAO4zvpY7HfJ8GbyJvO3U12HPbSSQIYlHVuZrckOTjojOodu+fb0+tSnGuPPBdW0CIrC5LrqZiNJjTV4A3BG3kVA2HJdxHLA7GPEV3NcHDNkrMMADs8jeprj3BZZru0nj0FbcyMwZipbWmgAdp8eaqs1tenoVWfLrzXpf1M+F81pIZ45wIZbd1RwWyp1/w2RiBkP6DGfSpCXjcCqrNNGFcAqS64IYgBgc+CWUZ8ZI96qd5yFLI0lz1E/FNcR3AXLLHiFSqxlh3fKx7wM59K1cc+H8ssQhg6McfQZMZcsGadZsa8Fnj2IwcDJLY8AM00thmqJbEvzDz1FbC4RMPNbxrIyElQdR+UHB3C7+PUV3ycyxm3eeIrKIgGlVHBZRp1NgerBdwNs42qA41yXPM14UaPF1BFH3FgUaLAO+DkEZOayk4JNbfjZdIf8TBFFGkZJbWkBjwe0AKSc6vQCl5399f0RmqX99f0XKCdXVXQhlYBlI8EEZBH0INZ1H8v8ONtawwMdRjjVCfcqoBqQrVG621FKUqSRSlKAUpSgFKUoBSlKAUpSgFKUoBSlKAV8AxX2lAK57q/SId7AbZx5Y/ZRuf0FYcTvOkmQQGJwud8nydvsCf0qnSP+YWyc+pzkt43PudiAPT0AqspKKuzjr4nu5ZIq8rX6FlPMqeiSke+jH9iQf3FZWvNFtIcLKoI27sp/wDICvKuNZk4nY8J1P0JczTZODIqhyIyQB2notkeurJ33qxfFbh4j4a1zDiOa00NGygDCl1R4yMYMZVvkO2wqHKzSGGnWq0+8drcNH+X9j0ilVP4f8a69vHkaQ8KTIvooKgOi/7qsVx9HAGw2tlXOilUVSKkhSlKGgpSlAKUpQClKUApSlAKUpQClKUApSlAKUpQClKUApSlAKUpQClKUApUFxTna1tzpMnUk9I4R1XJ9sDYH7kVE3XHL27R44bBo0dWXXO4jI1DGdGM+v1rJ1YrRavod1PAVppSkssecml8rtX8jr5+upYoEeBFkkDHCttntJJB85CK+3r+gBrfL3FkvU6iZBVtLo2Mqc6v2328HB8Cufk6w4ldpiSZktgdmlGtiVO2jOGIyMZ1acZG+4qU/CGF5NgHLfmYGCSM4JOTnKkYzjbRsDnKNWFSleUXfmeN232fPB4hxjNO/FX0fJ6b267nn/LzTXU0d0zf+LtrhtBc4Rl0AzwOfmVfOCoYJrORgjF15zvV4jYiMOIbWQq08zMh7FYEJEVZlZmcKNWcbeGJwOi9VpIZI0IzIrKDkbFlIzkAYO+fWovlfkQ3VhDDOpCxsz56jdMl2c6e0gyqFbc7KcnDHJrqvSrN1HpqtOmvvzPOp1cRFd3TXy1tvrwt56HRw7niztRFJHqaFUeFBGvohiAxqK5XC7NnfH0OPQuD8Yju4VmhOUb3GCCDggj0ORVO438KI5o4xDIInjXTsn5ZGc4Cg9u5Y+STnf3rqsvhVaJGqsZGkHzSK7IW3/pyQAP+lccpVO9eVf14Xfv7H1mEwvZ9LA01KpJVbvNpfi/Bctbvw5XSlVH/APH5T+DfXkfsOrqG3jbAyPpX1uFcUhwYruGfA+WaLp5/Vck/vVs8lvH5WH8WjL4Ky/5KS9GvqW2vhNVEc030O1xw92H9Vu4kzv6Juf3NbrX4jWjtokZ7d/adCn7ncD9SKd9Di7eOgl2diLXjHMucWpfZs6Ied4GiilAk/Nm/DhCoDq+vRhxqwozg5z4ZfepOXjtugy08SjJXJkQDKjLDz5AOSPSoK25PgkVZIp2YGWCYspV0ZrZVVcAbDUEj1Y86B4rQ/wAMYDAIBI4RRKoOmPUVlt5bcBm0AsUjlYBmydhknG+pwNNOzJ08zQddIeouZFdkYMpQmOVImQNq+fXIo0/ceRitycftj4uITuF2lQ7nOB589p2+hqEb4fRE5aSQ98rEDSARPdR3TrsMjEkSAEHOMjzuML/4fwvaiB5pFQGZmYCNS3XdnOolDsrNsPGwznYgQWEcZgJYCaLKfOOonb3FO7fbuBXf1BFaOK8eS36OQz9d+mhTRgkxvIMlmAAKxtvn/WoST4cxM7v1ZMu5kGAnaxvBdg7qdQDgDB8r9d6lL/lhJY7aMHStswdAEQqdMTxKCuAoXTIdgB4GMAYoD5w3nC3nBIYovShm1SYjGm46nT8nz+U+Qf71rm51t0SdmY5t5Ok69uv5401BdW6ZlXu/7VHD4ZwYUdSQhBEo1CNxiIXKkMrIVYMt3MpXGACoAAXFbrn4dwyGQmSQdQuwxo7DJJbu+O3cZtYsZzju99gJj/EUGsqZEC6VbWXj0HXI8agHVnJZCPGD4BJyBuTjEBZFE0ZaQBkAdSXBBIKjPcCATke1QX+AY9ZfqvktG7bKQWjvpL3PjYNNIwI9sAe9cPCeR5rW6hMbRNbxCNRrV+r+VbGAPlXCdTSSu6HtY7+AALvSlKAVHcwQdS3ZMyDUUBMRcOAZFBKlO4EDJyPFSNKAoaXfEraNlMXVlDSjXhnEzRxQi37QcRLNmQsflRlbxmt99xjiKxGREBYzzxqn4aQsscQvDFIcP3dTRagHAHcfOrazcQ4zHCwU5ZzjtXBIBJ7myQFXY7k74IGTtULdcelb5WwGbCCNNbnyfXUDsCT27YO+1Dmq4qnSdm9eS1ZGx8y8RwubckmYA4t5FHT1WeonL5BVZ7nG2/RzkaSr9Nne3UFghCSs5uplcskkskcTXNx05BF88gC9EADwrZHjFY3PMpij6jTNhwNPapb5f5V0bEjc5GB64qIt/iW2rA1MPPekZyN/l0uv3z3Dxisp1qcHaUki2GqyxKcqdOTXPKSV5f30rFXjZBHd2wXppIpZBdQl31DKlGiMhZcnTgg+5nOSFlFhCJ+p1cNq6urX/EbGrV3eMefTFQXGPiYIbYSLGGkdiqjUdOwOWOVDAjbKkA93k+a4+Ecx3fGQYo9NtEoHWkQlnOrOFj/pyAftjz6Gsq8VLKtWexh+zqtah/J0jTvZyfCzs9N99LW30LJxvnSKBulCpubk+Iou4jHnWRnQP71wDlm7vsNxCYxxkb21udK/Z3ydX1G/0Iqf4Jy9BZpogQL7nyzfVm8n/T2xUlU925fH8lt+yf5cKGmGWv8Arl8Xkto+V31OHhXA4LVNEEaoPoNz/mby36mui7u0hQySMERdyzHAHp/qQP1rdUbzBwj8VD0w2hlkjlUkahqhlSVQy5GVJQAjPg1qkkrI4JzlOTlJ3b4s6rS+SXVoOdDaWGCCp0q2lgQCDpZTg+jCodpoLxybeVTLozjBIKiV4wWGx2eOVc+mDnOBWPF+XZbmWCQuqCJmLIuvDZ6ZR9QKnqIY9jjGHYffl5b5OktZHdpEYNC0WFDDBN3czg5z4xcBdsHtz67SY1Kcakcs1dHVa8NQzdGaRWkC9TpKCAy6iuWJ8rq2wMfXIOKnJLpVdUJ7nzpGDvpGTvjA2PrVJi+HsqyQP1lPQ0BSc6tKXnX06gAGJjzGWIydRznJz8Pw5kFrFCkqrIILiKR+/vaaARRv5z2hVOP90YoVpUadFZYKxdmvUEoiLfmMjOF3yVRkViPsXQf8QrfVH/wLOJEkWZB05J3CMC6Ms91BP0myCdIEJGRg6irehBjeLcmXcaNpIuOrINSKzRKo6V2rMdQlLE9aI5Kk6kUknSDQ1PSqVWeU+XJLdnlkY5kVcIWZmjBVPymbVofpkMquBkg+m+bNQCtF5YRzLplRZF9nUMP2Nb6U3JjJxd0UrivJi2ge5sHmikXu6UWZEkPopjPuT9QBvjao34ecRvIZHhu4ZxFIxcSOjAIxJZtRI2Vjk59D9zXo9ec/EDjl3bMr9NZIEJZ1AyQNXY4CvnGNW7A4IBx5xlDDZqiyO3TgehV7YlHDThWhnv8A5n8S5a+PO+9i48R4s0cgVVGkYLZByc/07/ff32qt/EbmyO1hSQL1cMAFDALlxkEnBwQgcj7j3yOe04kJkSWNiUZFK5IIC48ZPjBJGxxXNx3gqX0fRlJ0ZD6lxlSux0nBHgkb+5xWlOcFUSqbX1PlKuLnJST+F+TStqtOevH8Fu4dxyJbePTrbtGBp38A+Thcb+9StndrKgdc4O2D5BBwQa/PPBfiJdvxdbfA/DmUwCEKvYoYqDq+bUoGTvjY7e3vfCp1S3VmYAZbJbCjOthj/p9cU2O6hVqynkmltfS5JUr4rAgEHIO4I9a+1J2ClKUApSlAK57+66UbPgnA8D1PgD9yK6Kh+a5ylsWGrAZCQvzEBgdI98kAY9c49aGdWTjCUlwTIGUHSAxLFvmJ8tsSxPtnfYeM4GBWr8OHYBtwM/cEFdwR4Oc7iuLh3MMV3tGSHCklHGGwdsjBIP6HIyMgZrXzFftBaSyIdL4VA2nVpLsBq0+CRr/cVDpS71Qas7nysJSyXvr6t2v9iu8TVJuJRxTMY7ZWEexCKoTTpx6A6zsfT27dubnrhNlYSxG00A4LMoZWGxAA1kNjKGTt87ZFY3Nk99aRzasySDvAHeTGzRl9IOdLrGMhRkEZ/wAsOnDCz6WBYjZAhxjUCsmQNzqBXPbnY4AryMTGVOc4VFxfv0P0Hs2VOdCm6crZY2a5Nbt+eqdtfmTfLVslyfw8x1jGCUI2ZF7SCPXGsbjfIyO2vV+SeFRW9oqxLpJJ1knJZ1JRjn2yuw9P3qmcpcAMA6jKEJXAUDB3xqZhnydK4B3AG/nAvfLcmUkGANMhG3rmONsn65Y/sK7MJSy005LX62PLr9qOtjJ0KU26dk7J/wBXJWTa962uS9VCFpWjuDM863KyXBVV1hDGBKsAUAaSnTMbahvrGCc5FW+ldhJQuXuYb5xbQsgBOFeWSKY7LZ20xZu8d5eSaMk7Fk8AgivlzznfiLULYBtOogxStpb8NdyGEgMCzLJBAmsbN+IAABxV+pQFHh5xuyUBt85n6baYZsaOtaLrznbSk8hzvnpZwADjii5kvlKs0bNJpcHVFMqDPFI4RlAcHEDFg3nCE5IzXotKAqLcUuZ7S0ldXj1z4uekrqyxr1lBAPeimRYdRByFZjnG9bJ+LTwSpHCjyxOVbXIrsT1LkJIqttpWKImTLZ1KBv5arVSgPNZ+cL+WzkBgKStF80cUytGz2EsuFGSdfXQRg+hYAjOMyy8y3g1L0QNEkEYLxzFmWSS2V5TgBSNEszbMCpiIIODi6UoCj2fON20cbPb6S8UT9sMzaWaSFJVZcgqR1GIG4wpyw0MK54+YryVomkidA/8As9igjmTSZZXF0CwIPbgZVtsDcYyT6BSgPPrnnW/EAdbUa9JbBimOGFjLOYsBgdSzIkJbwxkGACMVf0bIB9xmsqUAqn8fVpJSBJ8pO6rp0+BpyCCxBwfOMjcHJWrhXLe2uqOQKq6nBHtnbAyft/pUMyrQdSDinb6+q/HQpyzt67fbYecbAjV4IqD5h4fKbKSO0B6kjKuVI8E4bO4xtjJOSQTnPpcF4ZKcDplc7ZJUgY9ThjtWUtgvXSKIHK/Ox3LAlGbO3oNh6ZfFRTbpzUr3tzPDp4ac4u8MruvP9Li+X0874vyo8SQJa9KJhGI5J9IExAVdOGC50EK2cHfYeKufBuV3toERUL6R8zMpZtRLE7nbcnbOw2qH+JHOLQXIgjRW0oCxcZwWyRp8YOCN/wC3vfOXOKLdWsUyrpDr8vnGCVIz6jIO9P5PePu77a7Huz7BrUaCq11/SVrO++l9UvpubuEwOkYD+c5A86R6LmuylKsXjFRSiuGgpSlCRSlKAVy8Ss+tEyeCcEH2KkMp/RgK6qUIaTVmeQcU5VSO6SWBuiVcPIAFAwJkRguXUnJOnADbMfdQbFxeyS4haJ86Tj+XVupDA49RkCp3mHhoDdfb0U5GQD4Vx7HcKf8Ah8YqIWDT4Xb6Ef8AXGPT1q061RtO+2x8tiaEaUsknts9Nf8AzbjxehHcP4VHbQhVdmEShyDpyzIr9x21A97bZx/fMLyXzLPNb3LS5mkiOtdK6dQdWYIoxnYrt5O/rVoePI7vlxvk+B9c5/Xes+TuSOgrliyxuxIU7OQFCocg9g+Y485bJ0/KL06icJZ1q2v2I0JYh5Y6+PDXn8ym8O4bd3dxHNddRIw2tY8lWJU9mmMdy7+RgbeWPgetcFsulHuCHc62BIOCVAxttsFUbfXzWyx4VFD/AA0APq27Mf8AM5yzfqa66VarqPayXBHt4XBKg8zd3sKUpWR3ilKUApSlAKUpQClKUApSlAKUpQClKUArVHaqrM4GGbGT748VtpQEHzDyZbXxDTIdYGkOrFWA3wPY4JJ3FcHIF06xyWcxzLaP0/uhGYm+2Af0AzVrqoTJ0eOxsNhcWzKfq0Z1Z+p0qorCcVGSmudn5/s9XD1Z16E8PN3Sjmj0cdXbo43+hb6UpW55QpSlAKUpQClKUBjJGGBVgCCMEHcEHyCKhZ+XiqgRP4/9TLH6dw32+oOanKUMa1CnWVqiuQ9ty6ocPKeppbUi40qCPlYjJ1MPIJ2BAIAIBqYpShanShSjlgrIUpShoKUpQClKUApSlAKUpQClKUApSlAKUpQClKUApXwnG5rl4hIeizR7nTkEe3upHrjxQdTrqkcb4rD/ALYs/wA1Py1nV8sBoJjOA2fGfT3qcW/b8IzFu4HRq8ndgB4Ox0sN/wBd6p/FeRQ90l3KT+H6fVlBO5KYCxjfPcukfo3uK562ayyrij0Oya2HdWTqyaTpyaf+5WS8Wm7eB6UrZGRuDX2ofgXFHmzlAqAbY/lKnToznDeu422+oqYrdHnRkpK8dhSlKkkUpSgFKVD23MiEXbSDpx2kjI7E6hhYklL4AyAFkH7H9QJilQ97zVBGshDhmjjaXTuuVWMvnURgKQPm8bH2NdUHG4XWR+ooWLPUJOFTSCWy3jt0tn2waA7qVCDmuN7iKCFWkaQSMxA0iMRGNX16sHVmWPt84OfUZm6AUpSgFKUoBWLuACScAbknYD71lSgKFc89yQG4c4dGSK4ttXaNDSrBIuRknHZLnGfzWH8u3TFz1KXCdDYsVDAnDgS3cfVj23jUWySHc9s67+NVrv8Ah8c8ZjlXUhwSCSPlYMPB9CAf0qE4rzKVvPwQiDs8asMyMmoOZtajEZAISCQ7sM7Db0AgLf4iXEqQyrACrZZlQM5kzw4XSxI3o/UbQdvIH1Ay4lzxPofChVFvdsHTJ6jwwW0kfRcggHM0i7hu6FttiKnrPmqyhijjic9MKqRokczkr0nePQoQsymOGQqRkHQcEmt686Whl6XVOvX08dOUDV1ZIcatGP4kTrnOMjzuMgY8G5gNxNPGQqLCSpBLCTYjTIe3TodSWUg+B9Diocuc33SqjSEzB4otRJDLEz3bRNJMQqmP8tlbQMgiNjlcEm2yc72/Z0yzl2ZPkddJS2/E9+VyuYyp8E93jY4+Rc82vSEkkgXEQlbAkcAdGOZgG0AsRHKjYwG0tnA3wBX/APGN3cS2/ShMTnJMLk/mauHPOms6crH1iserAOpD/lq38vcUN1brOVKLIAyKwKsFKj5wfB1avHpis4pob2Bsd8TF42BDIco7RupBAYEOjD9K7UQAAAYA2AHpjxQGVKUoBSlKA13EIdGQ+GBU/YjBqFgllteyUBos4BUe++QPQ+crv9CfFSXEjLgdED1ydsjbbSDtkn3/AO0PJw+5mGl2IHnuKD9QEU5/Wqsxq5nbIteD4eD1WnP5rUqnNPGpbfoR2zZimukjfbOVP8oOMglcZO2On6b51R89PPfdBmYwkvDHmN1YzRDVLqAAUpoIwfP98TnEOGRxP02mLkLqYFsFQPU7nPn9Nveo3i/Lko4lw5iMwpr6gDYCdRdAB3y+WKjb2ORipg8ySkrWT1vvxOGVOUpygnpontZJ/Ct9d7W5cdUW0cwWlrGoaQRoCFy4KDJPuQBk/SpDhnG4LpdVvKkgGM6GBxnxn2ri4pyfa3MfTliBXIOAWXBHgjB2P181y8uciW9hIz2+oahggnOcFio9tI1Ntj1+gq6y5ev09+R6Mc63tb5fkslKUqpcUpSgMRIMlcjUACRnfByAce2x/Y1CyctBTK8TnXJI0xWTuiZzEIhrUAMVCKo06sbA7mobjHC7sTPeIAC0M8LqrMXCBdVu6kN3OrqSFCgjrybnbPJw/g/EnhRxOy61DKryOXjYxWffJkZYB47smI7fnDb+kCbPIVsYIoGDaIoXgXDYOmWN4pO45YZWRts4yFOO1cdqcrQATggsLlBFKCcalCuuDjG+mRhq840jOFAFUtODXtyC+txGLkMElllUsIeKTOCM5Kr+HCAejdp/lBrsh5cvi8DSyiQRTRO46rjXpW7WWRdu0HrWxEXgdE++SBO8J5fgSRbmJi7Msh16gwk6xhLsSBg5EEIBG2E+pqaqpcrcGvIWhFy2tEgjXKzMArrGUlDR6dMupiHDEgjxtgZnOITOpyPlHgen1Jb0OPQ7bep2qspZVcvCGZ2Oq4u0QorOFaQlUBIyxCsxCj1OlWP6VWuG8vcQiu+o/EOrb6iTG8K5IOdsjGkjYDG23j0qftL4s2lxhs4GPsTjP2H0z7CtcUoMjTCZTCFKkZ7VKkEknOBgZ3/3vYCtKdayeXjzS9Ss6WtmdNjxCOdS0Tq6hmQlSCAyHDKfqCK6KrHLHN0c/WV2gjK3MkUYV0HUXUCjgZ3LFjuPJzVnqGrOwcZJJyTXiKUpUECuMcJjFwbjB6pQRk5ONKszKAucAgu++M9xrsr4TigIe05QtomRo4yGjKlO9zp0RyRIoyfkVJpQF8DWfWtf+CrXqdTQ2oP1P4kmNQnknzjVj+LLI2P97HjAqt8d+J9vFOYXlaIgDbQ2cMNQYnTnx7ePHnarhwHiQuIFkB1A+GHhgQCrD7gj9c1aUJRSbVk9jCFeE5uCvpxto/B++hxW/I1pGqqkbAK2ofmyk5/Di3JyX3zEAv1wD5rFuQ7MoYzEdJj6WOpJ8vRjhO+rIYxRRoW84Xzuc9fGePLblU8s33wvnBIAzjY+wwpyRtnvs59cattuAdvHiqmudZsvEw4fw5IEKRghS7yHJLd0sjSOcn3d2OPrXTSlCwpSlAKUqN45zBDZR9Sdwo/lHlmI9FX19PoM74qG0ldl6dOVSShBXb4I7ridY1LuwVVBJJOAAPJJrwxku7viBnt+o5MzdOUK4QAOdO5HagGNj6eauEnE24ncCK7DwW66XW20sJJwXVFZ22GkO6ZUbjWpPlWq9208EceI2jWNAPlKhVBJA8bAZBrlnTde3BL6nu4XFx7LUlZTqSVmuEVyvxfO2nW+0fa8ros/Vbux4BycnLHLA7Egs2+M7+a7bzhfUlSTVgLjIxnOkllwc7dx385xX2z4zFKXCtvHKYWDdveqqxC5+btYHat7X8YGTIgGSPmXyu7Dz6etdVkfO5Vy43873v8AM30qOvuPRQuyNqZkj6rhEZyqZIDEKCdyrAAZJ0nAODW284tHEMs388cZx3ENNIsceQNwCzrv9c1JY7KVwcO45DPGJEcaW141dp/LdkfY74DK2/0roS9jbGl0OTgYYHJxnA33ODQG+lYxyhhlSCPGQcjY4P8AesqAVAc8X7wWZeJyj9WFQQQNnuIkcZIOBoZ98befSp+lAUThnOc6aY3jMuZ3QPnZ1N6kKiFguJenHKHZiBkRNt5YcVnzvO8wkIfQ7QFYUK9pexu5XhJKZZ9caIRkHVjxup9IpQFT4Lzm872weJVW4DYZX14IQuAV8rsrKSRgFSDpOFNrIz5r7SgNcduqklRgkAfoM4H08n96xgs0RSqqApySPQ52/bAAx7ADwK3UqLJE3b1PN5PhhJFePPaSIgUiSEOuoBiTlCN8KB4OD5HqM1N2/PJhbp8Rha2fOkSAF4X+quPH2Ocepq21hLEHBVgGU+QRkH7isVRyfA7fY9Sp2k8RZYqOaysmtJLz1v5p+Rqsr+OZdcTrIvujBh+4roqr3Xw7tixe3MtrId9UDlB/y7jH0GK1xcM4nB8lzDcqPSdDG3r/ADJkk+Nyatnmvij8jJ4fDz1pVbdJpp/NXX1RbKVVZeZb6L+Lw9mHq0MqyZ9yE06v0qrcc+LcyTBYYOmq41LOpEhJAJGA3aN9v3+lUniIQWv2ZtQ7HxVeVqaT6qUWvo2XW95TSRtR0HfbXGrld8kA7beMfb1rsj4QY40SJyug59lO42Kj0A2A8VD2/MzSGOdQRE8YJQsM7rntGnzk+S3p6Zrg5m5glYH8Ohc5TTGz9JWBYByW8EjfbJGMec4O2ZNWPn2qNCUpRWqdna1+T46JcduZaOMcNSZQZCo0HILAFQcjfB9dtjnbNVPnvj01lYy/hmAMSA69IO7uMkDfYK2fX5h7Va+HSrNDpfDae1sj23U/fGk596pdrcXDmZDF00Ur0pTIrdUE5ft0np4UaRkHyNjjFXi7STav09DnxdaNOmqkLXlbW9tN/e7s9tC3crXjS24L51DAOSSclEcjJ32Lkb+1TFUy+43Lw601iF5pX7yQh6adirqcjOAdOrH1xkVHcs83cRu4B0reORgzBppHCpktkKEGD2qR71g60Yyy8fA+gwvZuIq4WNdtJaJuUktba79fN8LnolRXFuabW1/jzIp/pzqb/kGW/tUI3K97c/8A7d6UQ+Y7UaBj21nDH7EGpPhHJFpa4McKlxvrfvbPuCfB+wFM05bK3j+P2X7nC0v8SpmfKC/7P0iyP/xHd3m1jAY4z/5i4GkY90j8t9D4966+FcmRxy/iLh2ubn/1JPC/+2nhP749MVYqgeYrWRprVsM9sruZkXfJMZETMnmRFbOVHqytjtqVT4y198iksY1FworInvbd+Mt/JWXQ28Q5ZSeVZHbujmSeMqCrKUCqyk57ldVwRgfqQDUHF8N9GSlwchlZQ0SsuFlvHKuucSKRfSKfG6qRjGK2Xj3sL9O1jboBMrqxI/dHdNIWZiW1rILYKpzkOc530xUk3FJI/wAxJD2TghURAxawhaIMPOBO1wgx/Suc7E6nCTScgIJxMZM4meXSUGnD/hiABnZle0iYN4G/b4I1cO+HCRtGXkEqrKspVokCtpszaBdIOlV0ENgDAKgAAYA4Zb7iaiRYkbAgk6Q6a7OtpaNEMnzmc3S4P9P2NdcXEeJNIAI8Jm4I1ovdpuJBCkhDDQDB0mDjO+rOTgECwScGIuWuYpNDyRrFICusERs7Iw3Glh1ZBncHI22qIl5CUymQSsPzeqAVz5vYrxwxz3d8KqvjSpI381r5fguDb3rXCya5dLKGUAkmxgVwqDx+csgxj0zvnJrvCOEXsYtyI5e1rViDqjUOljcpMHXUSR1DDql8MWG3ZkgTsfw96ZjcTFjFrYLoVdZY3hwzZzjF4wGScacjGps6eBfDkpDAZZCkyrFr0ZGnRb28LxqQ2CGEAyxBydJAUopGnPEm/Dz6W64hlUqUVV1vJZMI5RkjT2XQ6gxgDY7gvjbWt9HiPpu0Iu1fuAJUNxOVyVI3KC2ZG3PaQB7rQFs5Z5fWxgEKtqxjLadJbSiRqSMnu0ouT422AGAJavMZ+aOIwQD8RmN30AMYGYhjbXDOFVEfIWWOEsSp2L48jHovDLjqQRPqD641bWAVDalB1AHcZznH1oDppSlAKUpQClKUApSlAKUpQClKUAqG4ryfa3UglnhDOMb5Zc48agCNX61M0qsoqSs0aUq1SlLNTk0+adiv8S5fC98WcZGEAGF2xlABsPUjcVBxF1bt++48/Lkn+rbbGd/er5XBJwSItqwRncgEhT9x/wDWM+tVdNPY8+rh5Sn3lN2fX7+92b7EDpqQoUsAxAGNyATXMnAow2e7Gc6c9vpt4zj6Z9ftiRApV7HVOMZ/Ek/FCtcNuqZ0Kq6jqOABk4AyceTgDf6VspUl7sUpShApSlAKUpQClKUApSlAKUpQGEsCuMMoYexAI/vWdKUB/9k="/>
          <p:cNvSpPr>
            <a:spLocks noChangeAspect="1" noChangeArrowheads="1"/>
          </p:cNvSpPr>
          <p:nvPr/>
        </p:nvSpPr>
        <p:spPr bwMode="auto">
          <a:xfrm>
            <a:off x="3275856" y="0"/>
            <a:ext cx="39878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tr-TR" sz="2800" b="1" dirty="0" smtClean="0">
                <a:solidFill>
                  <a:srgbClr val="FF0000"/>
                </a:solidFill>
                <a:cs typeface="Arial" charset="0"/>
              </a:rPr>
              <a:t>APOPTOSIS</a:t>
            </a:r>
            <a:endParaRPr lang="tr-TR" sz="28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734" name="3733 Serbest Form"/>
          <p:cNvSpPr/>
          <p:nvPr/>
        </p:nvSpPr>
        <p:spPr>
          <a:xfrm>
            <a:off x="4143375" y="1000125"/>
            <a:ext cx="1714500" cy="1303338"/>
          </a:xfrm>
          <a:custGeom>
            <a:avLst/>
            <a:gdLst>
              <a:gd name="connsiteX0" fmla="*/ 163773 w 2210936"/>
              <a:gd name="connsiteY0" fmla="*/ 1260143 h 1862919"/>
              <a:gd name="connsiteX1" fmla="*/ 477671 w 2210936"/>
              <a:gd name="connsiteY1" fmla="*/ 168322 h 1862919"/>
              <a:gd name="connsiteX2" fmla="*/ 1624083 w 2210936"/>
              <a:gd name="connsiteY2" fmla="*/ 250208 h 1862919"/>
              <a:gd name="connsiteX3" fmla="*/ 2183641 w 2210936"/>
              <a:gd name="connsiteY3" fmla="*/ 1069074 h 1862919"/>
              <a:gd name="connsiteX4" fmla="*/ 1460310 w 2210936"/>
              <a:gd name="connsiteY4" fmla="*/ 1833349 h 1862919"/>
              <a:gd name="connsiteX5" fmla="*/ 163773 w 2210936"/>
              <a:gd name="connsiteY5" fmla="*/ 1260143 h 186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0936" h="1862919">
                <a:moveTo>
                  <a:pt x="163773" y="1260143"/>
                </a:moveTo>
                <a:cubicBezTo>
                  <a:pt x="0" y="982639"/>
                  <a:pt x="234286" y="336644"/>
                  <a:pt x="477671" y="168322"/>
                </a:cubicBezTo>
                <a:cubicBezTo>
                  <a:pt x="721056" y="0"/>
                  <a:pt x="1339755" y="100083"/>
                  <a:pt x="1624083" y="250208"/>
                </a:cubicBezTo>
                <a:cubicBezTo>
                  <a:pt x="1908411" y="400333"/>
                  <a:pt x="2210936" y="805217"/>
                  <a:pt x="2183641" y="1069074"/>
                </a:cubicBezTo>
                <a:cubicBezTo>
                  <a:pt x="2156346" y="1332931"/>
                  <a:pt x="1796955" y="1803779"/>
                  <a:pt x="1460310" y="1833349"/>
                </a:cubicBezTo>
                <a:cubicBezTo>
                  <a:pt x="1123665" y="1862919"/>
                  <a:pt x="327546" y="1537647"/>
                  <a:pt x="163773" y="1260143"/>
                </a:cubicBezTo>
                <a:close/>
              </a:path>
            </a:pathLst>
          </a:custGeom>
          <a:solidFill>
            <a:schemeClr val="accent4">
              <a:alpha val="5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735" name="3734 Serbest Form"/>
          <p:cNvSpPr/>
          <p:nvPr/>
        </p:nvSpPr>
        <p:spPr>
          <a:xfrm>
            <a:off x="6858000" y="4357688"/>
            <a:ext cx="1103313" cy="922337"/>
          </a:xfrm>
          <a:custGeom>
            <a:avLst/>
            <a:gdLst>
              <a:gd name="connsiteX0" fmla="*/ 983663 w 2091127"/>
              <a:gd name="connsiteY0" fmla="*/ 1023582 h 1624083"/>
              <a:gd name="connsiteX1" fmla="*/ 915425 w 2091127"/>
              <a:gd name="connsiteY1" fmla="*/ 818865 h 1624083"/>
              <a:gd name="connsiteX2" fmla="*/ 819890 w 2091127"/>
              <a:gd name="connsiteY2" fmla="*/ 723331 h 1624083"/>
              <a:gd name="connsiteX3" fmla="*/ 792595 w 2091127"/>
              <a:gd name="connsiteY3" fmla="*/ 668740 h 1624083"/>
              <a:gd name="connsiteX4" fmla="*/ 724356 w 2091127"/>
              <a:gd name="connsiteY4" fmla="*/ 600501 h 1624083"/>
              <a:gd name="connsiteX5" fmla="*/ 710708 w 2091127"/>
              <a:gd name="connsiteY5" fmla="*/ 532262 h 1624083"/>
              <a:gd name="connsiteX6" fmla="*/ 669765 w 2091127"/>
              <a:gd name="connsiteY6" fmla="*/ 491319 h 1624083"/>
              <a:gd name="connsiteX7" fmla="*/ 642469 w 2091127"/>
              <a:gd name="connsiteY7" fmla="*/ 436728 h 1624083"/>
              <a:gd name="connsiteX8" fmla="*/ 615174 w 2091127"/>
              <a:gd name="connsiteY8" fmla="*/ 395785 h 1624083"/>
              <a:gd name="connsiteX9" fmla="*/ 560583 w 2091127"/>
              <a:gd name="connsiteY9" fmla="*/ 272955 h 1624083"/>
              <a:gd name="connsiteX10" fmla="*/ 546935 w 2091127"/>
              <a:gd name="connsiteY10" fmla="*/ 109182 h 1624083"/>
              <a:gd name="connsiteX11" fmla="*/ 546935 w 2091127"/>
              <a:gd name="connsiteY11" fmla="*/ 13648 h 1624083"/>
              <a:gd name="connsiteX12" fmla="*/ 601526 w 2091127"/>
              <a:gd name="connsiteY12" fmla="*/ 0 h 1624083"/>
              <a:gd name="connsiteX13" fmla="*/ 710708 w 2091127"/>
              <a:gd name="connsiteY13" fmla="*/ 27295 h 1624083"/>
              <a:gd name="connsiteX14" fmla="*/ 792595 w 2091127"/>
              <a:gd name="connsiteY14" fmla="*/ 95534 h 1624083"/>
              <a:gd name="connsiteX15" fmla="*/ 819890 w 2091127"/>
              <a:gd name="connsiteY15" fmla="*/ 136477 h 1624083"/>
              <a:gd name="connsiteX16" fmla="*/ 833538 w 2091127"/>
              <a:gd name="connsiteY16" fmla="*/ 191068 h 1624083"/>
              <a:gd name="connsiteX17" fmla="*/ 874481 w 2091127"/>
              <a:gd name="connsiteY17" fmla="*/ 232012 h 1624083"/>
              <a:gd name="connsiteX18" fmla="*/ 901777 w 2091127"/>
              <a:gd name="connsiteY18" fmla="*/ 354842 h 1624083"/>
              <a:gd name="connsiteX19" fmla="*/ 929072 w 2091127"/>
              <a:gd name="connsiteY19" fmla="*/ 395785 h 1624083"/>
              <a:gd name="connsiteX20" fmla="*/ 956368 w 2091127"/>
              <a:gd name="connsiteY20" fmla="*/ 450376 h 1624083"/>
              <a:gd name="connsiteX21" fmla="*/ 983663 w 2091127"/>
              <a:gd name="connsiteY21" fmla="*/ 491319 h 1624083"/>
              <a:gd name="connsiteX22" fmla="*/ 1024607 w 2091127"/>
              <a:gd name="connsiteY22" fmla="*/ 559558 h 1624083"/>
              <a:gd name="connsiteX23" fmla="*/ 1106493 w 2091127"/>
              <a:gd name="connsiteY23" fmla="*/ 532262 h 1624083"/>
              <a:gd name="connsiteX24" fmla="*/ 1133789 w 2091127"/>
              <a:gd name="connsiteY24" fmla="*/ 491319 h 1624083"/>
              <a:gd name="connsiteX25" fmla="*/ 1174732 w 2091127"/>
              <a:gd name="connsiteY25" fmla="*/ 450376 h 1624083"/>
              <a:gd name="connsiteX26" fmla="*/ 1188380 w 2091127"/>
              <a:gd name="connsiteY26" fmla="*/ 300251 h 1624083"/>
              <a:gd name="connsiteX27" fmla="*/ 1215675 w 2091127"/>
              <a:gd name="connsiteY27" fmla="*/ 136477 h 1624083"/>
              <a:gd name="connsiteX28" fmla="*/ 1229323 w 2091127"/>
              <a:gd name="connsiteY28" fmla="*/ 40943 h 1624083"/>
              <a:gd name="connsiteX29" fmla="*/ 1352153 w 2091127"/>
              <a:gd name="connsiteY29" fmla="*/ 54591 h 1624083"/>
              <a:gd name="connsiteX30" fmla="*/ 1434039 w 2091127"/>
              <a:gd name="connsiteY30" fmla="*/ 109182 h 1624083"/>
              <a:gd name="connsiteX31" fmla="*/ 1461335 w 2091127"/>
              <a:gd name="connsiteY31" fmla="*/ 150125 h 1624083"/>
              <a:gd name="connsiteX32" fmla="*/ 1502278 w 2091127"/>
              <a:gd name="connsiteY32" fmla="*/ 191068 h 1624083"/>
              <a:gd name="connsiteX33" fmla="*/ 1461335 w 2091127"/>
              <a:gd name="connsiteY33" fmla="*/ 518615 h 1624083"/>
              <a:gd name="connsiteX34" fmla="*/ 1434039 w 2091127"/>
              <a:gd name="connsiteY34" fmla="*/ 586854 h 1624083"/>
              <a:gd name="connsiteX35" fmla="*/ 1447687 w 2091127"/>
              <a:gd name="connsiteY35" fmla="*/ 627797 h 1624083"/>
              <a:gd name="connsiteX36" fmla="*/ 1638756 w 2091127"/>
              <a:gd name="connsiteY36" fmla="*/ 586854 h 1624083"/>
              <a:gd name="connsiteX37" fmla="*/ 1898063 w 2091127"/>
              <a:gd name="connsiteY37" fmla="*/ 518615 h 1624083"/>
              <a:gd name="connsiteX38" fmla="*/ 1979950 w 2091127"/>
              <a:gd name="connsiteY38" fmla="*/ 586854 h 1624083"/>
              <a:gd name="connsiteX39" fmla="*/ 2061836 w 2091127"/>
              <a:gd name="connsiteY39" fmla="*/ 723331 h 1624083"/>
              <a:gd name="connsiteX40" fmla="*/ 2034541 w 2091127"/>
              <a:gd name="connsiteY40" fmla="*/ 900752 h 1624083"/>
              <a:gd name="connsiteX41" fmla="*/ 1625108 w 2091127"/>
              <a:gd name="connsiteY41" fmla="*/ 873456 h 1624083"/>
              <a:gd name="connsiteX42" fmla="*/ 1488630 w 2091127"/>
              <a:gd name="connsiteY42" fmla="*/ 846161 h 1624083"/>
              <a:gd name="connsiteX43" fmla="*/ 1488630 w 2091127"/>
              <a:gd name="connsiteY43" fmla="*/ 1023582 h 1624083"/>
              <a:gd name="connsiteX44" fmla="*/ 1529574 w 2091127"/>
              <a:gd name="connsiteY44" fmla="*/ 1105468 h 1624083"/>
              <a:gd name="connsiteX45" fmla="*/ 1543222 w 2091127"/>
              <a:gd name="connsiteY45" fmla="*/ 1187355 h 1624083"/>
              <a:gd name="connsiteX46" fmla="*/ 1570517 w 2091127"/>
              <a:gd name="connsiteY46" fmla="*/ 1419367 h 1624083"/>
              <a:gd name="connsiteX47" fmla="*/ 1502278 w 2091127"/>
              <a:gd name="connsiteY47" fmla="*/ 1610436 h 1624083"/>
              <a:gd name="connsiteX48" fmla="*/ 1434039 w 2091127"/>
              <a:gd name="connsiteY48" fmla="*/ 1624083 h 1624083"/>
              <a:gd name="connsiteX49" fmla="*/ 1324857 w 2091127"/>
              <a:gd name="connsiteY49" fmla="*/ 1596788 h 1624083"/>
              <a:gd name="connsiteX50" fmla="*/ 1242971 w 2091127"/>
              <a:gd name="connsiteY50" fmla="*/ 1514901 h 1624083"/>
              <a:gd name="connsiteX51" fmla="*/ 1174732 w 2091127"/>
              <a:gd name="connsiteY51" fmla="*/ 1392071 h 1624083"/>
              <a:gd name="connsiteX52" fmla="*/ 1161084 w 2091127"/>
              <a:gd name="connsiteY52" fmla="*/ 1337480 h 1624083"/>
              <a:gd name="connsiteX53" fmla="*/ 1147436 w 2091127"/>
              <a:gd name="connsiteY53" fmla="*/ 1078173 h 1624083"/>
              <a:gd name="connsiteX54" fmla="*/ 1092845 w 2091127"/>
              <a:gd name="connsiteY54" fmla="*/ 1064525 h 1624083"/>
              <a:gd name="connsiteX55" fmla="*/ 1024607 w 2091127"/>
              <a:gd name="connsiteY55" fmla="*/ 1119116 h 1624083"/>
              <a:gd name="connsiteX56" fmla="*/ 1010959 w 2091127"/>
              <a:gd name="connsiteY56" fmla="*/ 1160059 h 1624083"/>
              <a:gd name="connsiteX57" fmla="*/ 970016 w 2091127"/>
              <a:gd name="connsiteY57" fmla="*/ 1201003 h 1624083"/>
              <a:gd name="connsiteX58" fmla="*/ 847186 w 2091127"/>
              <a:gd name="connsiteY58" fmla="*/ 1323833 h 1624083"/>
              <a:gd name="connsiteX59" fmla="*/ 765299 w 2091127"/>
              <a:gd name="connsiteY59" fmla="*/ 1337480 h 1624083"/>
              <a:gd name="connsiteX60" fmla="*/ 14672 w 2091127"/>
              <a:gd name="connsiteY60" fmla="*/ 1310185 h 1624083"/>
              <a:gd name="connsiteX61" fmla="*/ 1025 w 2091127"/>
              <a:gd name="connsiteY61" fmla="*/ 1269242 h 1624083"/>
              <a:gd name="connsiteX62" fmla="*/ 28320 w 2091127"/>
              <a:gd name="connsiteY62" fmla="*/ 1119116 h 1624083"/>
              <a:gd name="connsiteX63" fmla="*/ 96559 w 2091127"/>
              <a:gd name="connsiteY63" fmla="*/ 1078173 h 1624083"/>
              <a:gd name="connsiteX64" fmla="*/ 137502 w 2091127"/>
              <a:gd name="connsiteY64" fmla="*/ 1064525 h 1624083"/>
              <a:gd name="connsiteX65" fmla="*/ 205741 w 2091127"/>
              <a:gd name="connsiteY65" fmla="*/ 1037230 h 1624083"/>
              <a:gd name="connsiteX66" fmla="*/ 301275 w 2091127"/>
              <a:gd name="connsiteY66" fmla="*/ 996286 h 1624083"/>
              <a:gd name="connsiteX67" fmla="*/ 424105 w 2091127"/>
              <a:gd name="connsiteY67" fmla="*/ 928048 h 1624083"/>
              <a:gd name="connsiteX68" fmla="*/ 710708 w 2091127"/>
              <a:gd name="connsiteY68" fmla="*/ 941695 h 1624083"/>
              <a:gd name="connsiteX69" fmla="*/ 833538 w 2091127"/>
              <a:gd name="connsiteY69" fmla="*/ 968991 h 1624083"/>
              <a:gd name="connsiteX70" fmla="*/ 942720 w 2091127"/>
              <a:gd name="connsiteY70" fmla="*/ 1037230 h 1624083"/>
              <a:gd name="connsiteX71" fmla="*/ 997311 w 2091127"/>
              <a:gd name="connsiteY71" fmla="*/ 1009934 h 1624083"/>
              <a:gd name="connsiteX72" fmla="*/ 1010959 w 2091127"/>
              <a:gd name="connsiteY72" fmla="*/ 968991 h 162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091127" h="1624083">
                <a:moveTo>
                  <a:pt x="983663" y="1023582"/>
                </a:moveTo>
                <a:cubicBezTo>
                  <a:pt x="960773" y="897685"/>
                  <a:pt x="983096" y="893302"/>
                  <a:pt x="915425" y="818865"/>
                </a:cubicBezTo>
                <a:cubicBezTo>
                  <a:pt x="885131" y="785542"/>
                  <a:pt x="819890" y="723331"/>
                  <a:pt x="819890" y="723331"/>
                </a:cubicBezTo>
                <a:cubicBezTo>
                  <a:pt x="810792" y="705134"/>
                  <a:pt x="805085" y="684799"/>
                  <a:pt x="792595" y="668740"/>
                </a:cubicBezTo>
                <a:cubicBezTo>
                  <a:pt x="772846" y="643348"/>
                  <a:pt x="740906" y="628085"/>
                  <a:pt x="724356" y="600501"/>
                </a:cubicBezTo>
                <a:cubicBezTo>
                  <a:pt x="712421" y="580610"/>
                  <a:pt x="721082" y="553010"/>
                  <a:pt x="710708" y="532262"/>
                </a:cubicBezTo>
                <a:cubicBezTo>
                  <a:pt x="702076" y="514999"/>
                  <a:pt x="680983" y="507025"/>
                  <a:pt x="669765" y="491319"/>
                </a:cubicBezTo>
                <a:cubicBezTo>
                  <a:pt x="657940" y="474764"/>
                  <a:pt x="652563" y="454392"/>
                  <a:pt x="642469" y="436728"/>
                </a:cubicBezTo>
                <a:cubicBezTo>
                  <a:pt x="634331" y="422487"/>
                  <a:pt x="623312" y="410026"/>
                  <a:pt x="615174" y="395785"/>
                </a:cubicBezTo>
                <a:cubicBezTo>
                  <a:pt x="589670" y="351153"/>
                  <a:pt x="580083" y="321706"/>
                  <a:pt x="560583" y="272955"/>
                </a:cubicBezTo>
                <a:cubicBezTo>
                  <a:pt x="556034" y="218364"/>
                  <a:pt x="554175" y="163482"/>
                  <a:pt x="546935" y="109182"/>
                </a:cubicBezTo>
                <a:cubicBezTo>
                  <a:pt x="542360" y="74870"/>
                  <a:pt x="510234" y="50349"/>
                  <a:pt x="546935" y="13648"/>
                </a:cubicBezTo>
                <a:cubicBezTo>
                  <a:pt x="560198" y="385"/>
                  <a:pt x="583329" y="4549"/>
                  <a:pt x="601526" y="0"/>
                </a:cubicBezTo>
                <a:cubicBezTo>
                  <a:pt x="603733" y="441"/>
                  <a:pt x="697457" y="16253"/>
                  <a:pt x="710708" y="27295"/>
                </a:cubicBezTo>
                <a:cubicBezTo>
                  <a:pt x="809859" y="109920"/>
                  <a:pt x="698717" y="64241"/>
                  <a:pt x="792595" y="95534"/>
                </a:cubicBezTo>
                <a:cubicBezTo>
                  <a:pt x="801693" y="109182"/>
                  <a:pt x="813429" y="121401"/>
                  <a:pt x="819890" y="136477"/>
                </a:cubicBezTo>
                <a:cubicBezTo>
                  <a:pt x="827279" y="153717"/>
                  <a:pt x="824232" y="174782"/>
                  <a:pt x="833538" y="191068"/>
                </a:cubicBezTo>
                <a:cubicBezTo>
                  <a:pt x="843114" y="207826"/>
                  <a:pt x="860833" y="218364"/>
                  <a:pt x="874481" y="232012"/>
                </a:cubicBezTo>
                <a:cubicBezTo>
                  <a:pt x="876910" y="244158"/>
                  <a:pt x="894549" y="337977"/>
                  <a:pt x="901777" y="354842"/>
                </a:cubicBezTo>
                <a:cubicBezTo>
                  <a:pt x="908238" y="369918"/>
                  <a:pt x="920934" y="381544"/>
                  <a:pt x="929072" y="395785"/>
                </a:cubicBezTo>
                <a:cubicBezTo>
                  <a:pt x="939166" y="413449"/>
                  <a:pt x="946274" y="432712"/>
                  <a:pt x="956368" y="450376"/>
                </a:cubicBezTo>
                <a:cubicBezTo>
                  <a:pt x="964506" y="464617"/>
                  <a:pt x="974970" y="477410"/>
                  <a:pt x="983663" y="491319"/>
                </a:cubicBezTo>
                <a:cubicBezTo>
                  <a:pt x="997722" y="513814"/>
                  <a:pt x="1010959" y="536812"/>
                  <a:pt x="1024607" y="559558"/>
                </a:cubicBezTo>
                <a:cubicBezTo>
                  <a:pt x="1051902" y="550459"/>
                  <a:pt x="1082095" y="547511"/>
                  <a:pt x="1106493" y="532262"/>
                </a:cubicBezTo>
                <a:cubicBezTo>
                  <a:pt x="1120402" y="523569"/>
                  <a:pt x="1123288" y="503920"/>
                  <a:pt x="1133789" y="491319"/>
                </a:cubicBezTo>
                <a:cubicBezTo>
                  <a:pt x="1146145" y="476492"/>
                  <a:pt x="1161084" y="464024"/>
                  <a:pt x="1174732" y="450376"/>
                </a:cubicBezTo>
                <a:cubicBezTo>
                  <a:pt x="1179281" y="400334"/>
                  <a:pt x="1181881" y="350077"/>
                  <a:pt x="1188380" y="300251"/>
                </a:cubicBezTo>
                <a:cubicBezTo>
                  <a:pt x="1195538" y="245372"/>
                  <a:pt x="1207848" y="191265"/>
                  <a:pt x="1215675" y="136477"/>
                </a:cubicBezTo>
                <a:lnTo>
                  <a:pt x="1229323" y="40943"/>
                </a:lnTo>
                <a:cubicBezTo>
                  <a:pt x="1270266" y="45492"/>
                  <a:pt x="1313072" y="41564"/>
                  <a:pt x="1352153" y="54591"/>
                </a:cubicBezTo>
                <a:cubicBezTo>
                  <a:pt x="1383275" y="64965"/>
                  <a:pt x="1434039" y="109182"/>
                  <a:pt x="1434039" y="109182"/>
                </a:cubicBezTo>
                <a:cubicBezTo>
                  <a:pt x="1443138" y="122830"/>
                  <a:pt x="1450834" y="137524"/>
                  <a:pt x="1461335" y="150125"/>
                </a:cubicBezTo>
                <a:cubicBezTo>
                  <a:pt x="1473691" y="164952"/>
                  <a:pt x="1501474" y="171784"/>
                  <a:pt x="1502278" y="191068"/>
                </a:cubicBezTo>
                <a:cubicBezTo>
                  <a:pt x="1507028" y="305069"/>
                  <a:pt x="1500322" y="414651"/>
                  <a:pt x="1461335" y="518615"/>
                </a:cubicBezTo>
                <a:cubicBezTo>
                  <a:pt x="1452733" y="541554"/>
                  <a:pt x="1443138" y="564108"/>
                  <a:pt x="1434039" y="586854"/>
                </a:cubicBezTo>
                <a:cubicBezTo>
                  <a:pt x="1438588" y="600502"/>
                  <a:pt x="1433360" y="626495"/>
                  <a:pt x="1447687" y="627797"/>
                </a:cubicBezTo>
                <a:cubicBezTo>
                  <a:pt x="1470395" y="629861"/>
                  <a:pt x="1592590" y="598395"/>
                  <a:pt x="1638756" y="586854"/>
                </a:cubicBezTo>
                <a:cubicBezTo>
                  <a:pt x="1762584" y="463025"/>
                  <a:pt x="1682154" y="502006"/>
                  <a:pt x="1898063" y="518615"/>
                </a:cubicBezTo>
                <a:cubicBezTo>
                  <a:pt x="1934460" y="542879"/>
                  <a:pt x="1951656" y="550476"/>
                  <a:pt x="1979950" y="586854"/>
                </a:cubicBezTo>
                <a:cubicBezTo>
                  <a:pt x="2026066" y="646146"/>
                  <a:pt x="2032125" y="663909"/>
                  <a:pt x="2061836" y="723331"/>
                </a:cubicBezTo>
                <a:cubicBezTo>
                  <a:pt x="2052738" y="782471"/>
                  <a:pt x="2091127" y="881301"/>
                  <a:pt x="2034541" y="900752"/>
                </a:cubicBezTo>
                <a:cubicBezTo>
                  <a:pt x="1905189" y="945217"/>
                  <a:pt x="1761210" y="887066"/>
                  <a:pt x="1625108" y="873456"/>
                </a:cubicBezTo>
                <a:cubicBezTo>
                  <a:pt x="1578945" y="868840"/>
                  <a:pt x="1488630" y="846161"/>
                  <a:pt x="1488630" y="846161"/>
                </a:cubicBezTo>
                <a:cubicBezTo>
                  <a:pt x="1464593" y="918276"/>
                  <a:pt x="1460626" y="911567"/>
                  <a:pt x="1488630" y="1023582"/>
                </a:cubicBezTo>
                <a:cubicBezTo>
                  <a:pt x="1496032" y="1053188"/>
                  <a:pt x="1515926" y="1078173"/>
                  <a:pt x="1529574" y="1105468"/>
                </a:cubicBezTo>
                <a:cubicBezTo>
                  <a:pt x="1534123" y="1132764"/>
                  <a:pt x="1540166" y="1159852"/>
                  <a:pt x="1543222" y="1187355"/>
                </a:cubicBezTo>
                <a:cubicBezTo>
                  <a:pt x="1570476" y="1432649"/>
                  <a:pt x="1541179" y="1272680"/>
                  <a:pt x="1570517" y="1419367"/>
                </a:cubicBezTo>
                <a:cubicBezTo>
                  <a:pt x="1555745" y="1508001"/>
                  <a:pt x="1584760" y="1579506"/>
                  <a:pt x="1502278" y="1610436"/>
                </a:cubicBezTo>
                <a:cubicBezTo>
                  <a:pt x="1480558" y="1618581"/>
                  <a:pt x="1456785" y="1619534"/>
                  <a:pt x="1434039" y="1624083"/>
                </a:cubicBezTo>
                <a:cubicBezTo>
                  <a:pt x="1397645" y="1614985"/>
                  <a:pt x="1357428" y="1615400"/>
                  <a:pt x="1324857" y="1596788"/>
                </a:cubicBezTo>
                <a:cubicBezTo>
                  <a:pt x="1291341" y="1577636"/>
                  <a:pt x="1242971" y="1514901"/>
                  <a:pt x="1242971" y="1514901"/>
                </a:cubicBezTo>
                <a:cubicBezTo>
                  <a:pt x="1209571" y="1414705"/>
                  <a:pt x="1236020" y="1453360"/>
                  <a:pt x="1174732" y="1392071"/>
                </a:cubicBezTo>
                <a:cubicBezTo>
                  <a:pt x="1170183" y="1373874"/>
                  <a:pt x="1162709" y="1356167"/>
                  <a:pt x="1161084" y="1337480"/>
                </a:cubicBezTo>
                <a:cubicBezTo>
                  <a:pt x="1153586" y="1251250"/>
                  <a:pt x="1168429" y="1162144"/>
                  <a:pt x="1147436" y="1078173"/>
                </a:cubicBezTo>
                <a:cubicBezTo>
                  <a:pt x="1142887" y="1059976"/>
                  <a:pt x="1111042" y="1069074"/>
                  <a:pt x="1092845" y="1064525"/>
                </a:cubicBezTo>
                <a:cubicBezTo>
                  <a:pt x="1070099" y="1082722"/>
                  <a:pt x="1043564" y="1096999"/>
                  <a:pt x="1024607" y="1119116"/>
                </a:cubicBezTo>
                <a:cubicBezTo>
                  <a:pt x="1015245" y="1130039"/>
                  <a:pt x="1018939" y="1148089"/>
                  <a:pt x="1010959" y="1160059"/>
                </a:cubicBezTo>
                <a:cubicBezTo>
                  <a:pt x="1000253" y="1176118"/>
                  <a:pt x="982726" y="1186477"/>
                  <a:pt x="970016" y="1201003"/>
                </a:cubicBezTo>
                <a:cubicBezTo>
                  <a:pt x="931563" y="1244950"/>
                  <a:pt x="903837" y="1298083"/>
                  <a:pt x="847186" y="1323833"/>
                </a:cubicBezTo>
                <a:cubicBezTo>
                  <a:pt x="821994" y="1335284"/>
                  <a:pt x="792595" y="1332931"/>
                  <a:pt x="765299" y="1337480"/>
                </a:cubicBezTo>
                <a:cubicBezTo>
                  <a:pt x="515090" y="1328382"/>
                  <a:pt x="264054" y="1332451"/>
                  <a:pt x="14672" y="1310185"/>
                </a:cubicBezTo>
                <a:cubicBezTo>
                  <a:pt x="343" y="1308906"/>
                  <a:pt x="0" y="1283591"/>
                  <a:pt x="1025" y="1269242"/>
                </a:cubicBezTo>
                <a:cubicBezTo>
                  <a:pt x="4649" y="1218509"/>
                  <a:pt x="5574" y="1164609"/>
                  <a:pt x="28320" y="1119116"/>
                </a:cubicBezTo>
                <a:cubicBezTo>
                  <a:pt x="40183" y="1095390"/>
                  <a:pt x="72833" y="1090036"/>
                  <a:pt x="96559" y="1078173"/>
                </a:cubicBezTo>
                <a:cubicBezTo>
                  <a:pt x="109426" y="1071739"/>
                  <a:pt x="124032" y="1069576"/>
                  <a:pt x="137502" y="1064525"/>
                </a:cubicBezTo>
                <a:cubicBezTo>
                  <a:pt x="160441" y="1055923"/>
                  <a:pt x="183829" y="1048186"/>
                  <a:pt x="205741" y="1037230"/>
                </a:cubicBezTo>
                <a:cubicBezTo>
                  <a:pt x="299995" y="990103"/>
                  <a:pt x="187655" y="1024692"/>
                  <a:pt x="301275" y="996286"/>
                </a:cubicBezTo>
                <a:cubicBezTo>
                  <a:pt x="395132" y="933715"/>
                  <a:pt x="352040" y="952068"/>
                  <a:pt x="424105" y="928048"/>
                </a:cubicBezTo>
                <a:cubicBezTo>
                  <a:pt x="519639" y="932597"/>
                  <a:pt x="615347" y="934360"/>
                  <a:pt x="710708" y="941695"/>
                </a:cubicBezTo>
                <a:cubicBezTo>
                  <a:pt x="735735" y="943620"/>
                  <a:pt x="806257" y="962171"/>
                  <a:pt x="833538" y="968991"/>
                </a:cubicBezTo>
                <a:cubicBezTo>
                  <a:pt x="865008" y="1000461"/>
                  <a:pt x="889682" y="1043860"/>
                  <a:pt x="942720" y="1037230"/>
                </a:cubicBezTo>
                <a:cubicBezTo>
                  <a:pt x="962908" y="1034706"/>
                  <a:pt x="979114" y="1019033"/>
                  <a:pt x="997311" y="1009934"/>
                </a:cubicBezTo>
                <a:lnTo>
                  <a:pt x="1010959" y="968991"/>
                </a:lnTo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739" name="3738 Serbest Form"/>
          <p:cNvSpPr/>
          <p:nvPr/>
        </p:nvSpPr>
        <p:spPr>
          <a:xfrm>
            <a:off x="5864225" y="5568950"/>
            <a:ext cx="593725" cy="612775"/>
          </a:xfrm>
          <a:custGeom>
            <a:avLst/>
            <a:gdLst>
              <a:gd name="connsiteX0" fmla="*/ 100084 w 593678"/>
              <a:gd name="connsiteY0" fmla="*/ 573206 h 614149"/>
              <a:gd name="connsiteX1" fmla="*/ 31845 w 593678"/>
              <a:gd name="connsiteY1" fmla="*/ 218364 h 614149"/>
              <a:gd name="connsiteX2" fmla="*/ 291152 w 593678"/>
              <a:gd name="connsiteY2" fmla="*/ 40943 h 614149"/>
              <a:gd name="connsiteX3" fmla="*/ 564108 w 593678"/>
              <a:gd name="connsiteY3" fmla="*/ 464023 h 614149"/>
              <a:gd name="connsiteX4" fmla="*/ 100084 w 593678"/>
              <a:gd name="connsiteY4" fmla="*/ 573206 h 614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678" h="614149">
                <a:moveTo>
                  <a:pt x="100084" y="573206"/>
                </a:moveTo>
                <a:cubicBezTo>
                  <a:pt x="11374" y="532263"/>
                  <a:pt x="0" y="307075"/>
                  <a:pt x="31845" y="218364"/>
                </a:cubicBezTo>
                <a:cubicBezTo>
                  <a:pt x="63690" y="129654"/>
                  <a:pt x="202442" y="0"/>
                  <a:pt x="291152" y="40943"/>
                </a:cubicBezTo>
                <a:cubicBezTo>
                  <a:pt x="379862" y="81886"/>
                  <a:pt x="593678" y="375312"/>
                  <a:pt x="564108" y="464023"/>
                </a:cubicBezTo>
                <a:cubicBezTo>
                  <a:pt x="534538" y="552734"/>
                  <a:pt x="188794" y="614149"/>
                  <a:pt x="100084" y="573206"/>
                </a:cubicBezTo>
                <a:close/>
              </a:path>
            </a:pathLst>
          </a:custGeom>
          <a:solidFill>
            <a:schemeClr val="accent6">
              <a:alpha val="59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740" name="3739 Serbest Form"/>
          <p:cNvSpPr/>
          <p:nvPr/>
        </p:nvSpPr>
        <p:spPr>
          <a:xfrm>
            <a:off x="5357813" y="5984875"/>
            <a:ext cx="415925" cy="349250"/>
          </a:xfrm>
          <a:custGeom>
            <a:avLst/>
            <a:gdLst>
              <a:gd name="connsiteX0" fmla="*/ 90985 w 416256"/>
              <a:gd name="connsiteY0" fmla="*/ 184245 h 350293"/>
              <a:gd name="connsiteX1" fmla="*/ 104633 w 416256"/>
              <a:gd name="connsiteY1" fmla="*/ 47767 h 350293"/>
              <a:gd name="connsiteX2" fmla="*/ 363940 w 416256"/>
              <a:gd name="connsiteY2" fmla="*/ 47767 h 350293"/>
              <a:gd name="connsiteX3" fmla="*/ 363940 w 416256"/>
              <a:gd name="connsiteY3" fmla="*/ 334370 h 350293"/>
              <a:gd name="connsiteX4" fmla="*/ 50042 w 416256"/>
              <a:gd name="connsiteY4" fmla="*/ 143302 h 350293"/>
              <a:gd name="connsiteX5" fmla="*/ 90985 w 416256"/>
              <a:gd name="connsiteY5" fmla="*/ 184245 h 350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6256" h="350293">
                <a:moveTo>
                  <a:pt x="90985" y="184245"/>
                </a:moveTo>
                <a:cubicBezTo>
                  <a:pt x="100083" y="168323"/>
                  <a:pt x="59141" y="70513"/>
                  <a:pt x="104633" y="47767"/>
                </a:cubicBezTo>
                <a:cubicBezTo>
                  <a:pt x="150125" y="25021"/>
                  <a:pt x="320722" y="0"/>
                  <a:pt x="363940" y="47767"/>
                </a:cubicBezTo>
                <a:cubicBezTo>
                  <a:pt x="407158" y="95534"/>
                  <a:pt x="416256" y="318448"/>
                  <a:pt x="363940" y="334370"/>
                </a:cubicBezTo>
                <a:cubicBezTo>
                  <a:pt x="311624" y="350293"/>
                  <a:pt x="100084" y="172872"/>
                  <a:pt x="50042" y="143302"/>
                </a:cubicBezTo>
                <a:cubicBezTo>
                  <a:pt x="0" y="113732"/>
                  <a:pt x="81887" y="200167"/>
                  <a:pt x="90985" y="184245"/>
                </a:cubicBezTo>
                <a:close/>
              </a:path>
            </a:pathLst>
          </a:custGeom>
          <a:solidFill>
            <a:schemeClr val="accent6">
              <a:alpha val="67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741" name="3740 Oval"/>
          <p:cNvSpPr/>
          <p:nvPr/>
        </p:nvSpPr>
        <p:spPr>
          <a:xfrm>
            <a:off x="5857875" y="6429375"/>
            <a:ext cx="71438" cy="142875"/>
          </a:xfrm>
          <a:prstGeom prst="ellipse">
            <a:avLst/>
          </a:prstGeom>
          <a:solidFill>
            <a:schemeClr val="accent6">
              <a:alpha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742" name="3741 Oval"/>
          <p:cNvSpPr/>
          <p:nvPr/>
        </p:nvSpPr>
        <p:spPr>
          <a:xfrm flipH="1">
            <a:off x="6000750" y="6286500"/>
            <a:ext cx="204788" cy="366713"/>
          </a:xfrm>
          <a:prstGeom prst="ellipse">
            <a:avLst/>
          </a:prstGeom>
          <a:solidFill>
            <a:schemeClr val="accent6">
              <a:alpha val="63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5851" name="3742 Metin kutusu"/>
          <p:cNvSpPr txBox="1">
            <a:spLocks noChangeArrowheads="1"/>
          </p:cNvSpPr>
          <p:nvPr/>
        </p:nvSpPr>
        <p:spPr bwMode="auto">
          <a:xfrm>
            <a:off x="1043608" y="2492896"/>
            <a:ext cx="14297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0000FF"/>
                </a:solidFill>
                <a:latin typeface="Calibri" pitchFamily="34" charset="0"/>
              </a:rPr>
              <a:t>Normal </a:t>
            </a:r>
            <a:r>
              <a:rPr lang="tr-TR" sz="2000" b="1" dirty="0" smtClean="0">
                <a:solidFill>
                  <a:srgbClr val="0000FF"/>
                </a:solidFill>
                <a:latin typeface="Calibri" pitchFamily="34" charset="0"/>
              </a:rPr>
              <a:t>Cell</a:t>
            </a:r>
            <a:endParaRPr lang="tr-TR" sz="2000" b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35852" name="3743 Metin kutusu"/>
          <p:cNvSpPr txBox="1">
            <a:spLocks noChangeArrowheads="1"/>
          </p:cNvSpPr>
          <p:nvPr/>
        </p:nvSpPr>
        <p:spPr bwMode="auto">
          <a:xfrm>
            <a:off x="3643313" y="2286000"/>
            <a:ext cx="28099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 dirty="0" smtClean="0">
                <a:solidFill>
                  <a:srgbClr val="0000FF"/>
                </a:solidFill>
                <a:latin typeface="Calibri" pitchFamily="34" charset="0"/>
              </a:rPr>
              <a:t>Cell </a:t>
            </a:r>
            <a:r>
              <a:rPr lang="tr-TR" sz="2000" b="1" dirty="0" err="1" smtClean="0">
                <a:solidFill>
                  <a:srgbClr val="0000FF"/>
                </a:solidFill>
                <a:latin typeface="Calibri" pitchFamily="34" charset="0"/>
              </a:rPr>
              <a:t>shrinkage</a:t>
            </a:r>
            <a:endParaRPr lang="tr-TR" sz="2000" b="1" dirty="0">
              <a:solidFill>
                <a:srgbClr val="0000FF"/>
              </a:solidFill>
              <a:latin typeface="Calibri" pitchFamily="34" charset="0"/>
            </a:endParaRPr>
          </a:p>
          <a:p>
            <a:r>
              <a:rPr lang="tr-TR" sz="2000" b="1" dirty="0" err="1" smtClean="0">
                <a:solidFill>
                  <a:srgbClr val="0000FF"/>
                </a:solidFill>
                <a:latin typeface="Calibri" pitchFamily="34" charset="0"/>
              </a:rPr>
              <a:t>Chromatin</a:t>
            </a:r>
            <a:r>
              <a:rPr lang="tr-TR" sz="2000" b="1" dirty="0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0000FF"/>
                </a:solidFill>
                <a:latin typeface="Calibri" pitchFamily="34" charset="0"/>
              </a:rPr>
              <a:t>condensation</a:t>
            </a:r>
            <a:endParaRPr lang="tr-TR" sz="2000" b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35853" name="3744 Metin kutusu"/>
          <p:cNvSpPr txBox="1">
            <a:spLocks noChangeArrowheads="1"/>
          </p:cNvSpPr>
          <p:nvPr/>
        </p:nvSpPr>
        <p:spPr bwMode="auto">
          <a:xfrm>
            <a:off x="6588224" y="3501008"/>
            <a:ext cx="23539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0000FF"/>
                </a:solidFill>
                <a:latin typeface="Calibri" pitchFamily="34" charset="0"/>
              </a:rPr>
              <a:t>Membrane</a:t>
            </a:r>
            <a:r>
              <a:rPr lang="tr-TR" sz="2000" b="1" dirty="0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0000FF"/>
                </a:solidFill>
                <a:latin typeface="Calibri" pitchFamily="34" charset="0"/>
              </a:rPr>
              <a:t>blebbing</a:t>
            </a:r>
            <a:endParaRPr lang="tr-TR" sz="2000" b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35854" name="3745 Metin kutusu"/>
          <p:cNvSpPr txBox="1">
            <a:spLocks noChangeArrowheads="1"/>
          </p:cNvSpPr>
          <p:nvPr/>
        </p:nvSpPr>
        <p:spPr bwMode="auto">
          <a:xfrm>
            <a:off x="6742113" y="5357813"/>
            <a:ext cx="19333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0000FF"/>
                </a:solidFill>
                <a:latin typeface="Calibri" pitchFamily="34" charset="0"/>
              </a:rPr>
              <a:t>Nuclear</a:t>
            </a:r>
            <a:r>
              <a:rPr lang="tr-TR" sz="2000" b="1" dirty="0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0000FF"/>
                </a:solidFill>
                <a:latin typeface="Calibri" pitchFamily="34" charset="0"/>
              </a:rPr>
              <a:t>collapse</a:t>
            </a:r>
            <a:endParaRPr lang="tr-TR" sz="2000" b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35855" name="3746 Metin kutusu"/>
          <p:cNvSpPr txBox="1">
            <a:spLocks noChangeArrowheads="1"/>
          </p:cNvSpPr>
          <p:nvPr/>
        </p:nvSpPr>
        <p:spPr bwMode="auto">
          <a:xfrm>
            <a:off x="2987824" y="6237312"/>
            <a:ext cx="23667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 dirty="0" err="1" smtClean="0">
                <a:solidFill>
                  <a:srgbClr val="0000FF"/>
                </a:solidFill>
                <a:latin typeface="Calibri" pitchFamily="34" charset="0"/>
              </a:rPr>
              <a:t>Apoptotic</a:t>
            </a:r>
            <a:r>
              <a:rPr lang="tr-TR" sz="2400" b="1" dirty="0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tr-TR" sz="2400" b="1" dirty="0" err="1" smtClean="0">
                <a:solidFill>
                  <a:srgbClr val="0000FF"/>
                </a:solidFill>
                <a:latin typeface="Calibri" pitchFamily="34" charset="0"/>
              </a:rPr>
              <a:t>bodies</a:t>
            </a:r>
            <a:endParaRPr lang="tr-TR" sz="2400" b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3749" name="3748 Çentikli Sağ Ok"/>
          <p:cNvSpPr/>
          <p:nvPr/>
        </p:nvSpPr>
        <p:spPr>
          <a:xfrm rot="865551">
            <a:off x="3157538" y="1238250"/>
            <a:ext cx="785812" cy="21431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750" name="3749 Çentikli Sağ Ok"/>
          <p:cNvSpPr/>
          <p:nvPr/>
        </p:nvSpPr>
        <p:spPr>
          <a:xfrm rot="1958546">
            <a:off x="6086475" y="1952625"/>
            <a:ext cx="785813" cy="21431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751" name="3750 Çentikli Sağ Ok"/>
          <p:cNvSpPr/>
          <p:nvPr/>
        </p:nvSpPr>
        <p:spPr>
          <a:xfrm rot="7508026">
            <a:off x="7671594" y="4115594"/>
            <a:ext cx="546100" cy="17621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752" name="3751 Çentikli Sağ Ok"/>
          <p:cNvSpPr/>
          <p:nvPr/>
        </p:nvSpPr>
        <p:spPr>
          <a:xfrm rot="8572511">
            <a:off x="6661150" y="5929313"/>
            <a:ext cx="527050" cy="19843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5860" name="3752 Metin kutusu"/>
          <p:cNvSpPr txBox="1">
            <a:spLocks noChangeArrowheads="1"/>
          </p:cNvSpPr>
          <p:nvPr/>
        </p:nvSpPr>
        <p:spPr bwMode="auto">
          <a:xfrm>
            <a:off x="285720" y="3857628"/>
            <a:ext cx="495873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Mitochondrial</a:t>
            </a:r>
            <a:r>
              <a:rPr lang="tr-T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0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membrane</a:t>
            </a:r>
            <a:r>
              <a:rPr lang="tr-T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0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potential</a:t>
            </a:r>
            <a:r>
              <a:rPr lang="tr-T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0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loss</a:t>
            </a:r>
            <a:endParaRPr lang="tr-TR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sz="20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Activation</a:t>
            </a:r>
            <a:r>
              <a:rPr lang="tr-T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tr-TR" sz="20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caspases</a:t>
            </a:r>
            <a:endParaRPr lang="tr-TR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Protein </a:t>
            </a:r>
            <a:r>
              <a:rPr lang="tr-TR" sz="20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degradation</a:t>
            </a:r>
            <a:endParaRPr lang="tr-TR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DNA </a:t>
            </a:r>
            <a:r>
              <a:rPr lang="tr-TR" sz="20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fragmentation</a:t>
            </a:r>
            <a:endParaRPr lang="tr-TR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endParaRPr lang="tr-TR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endParaRPr lang="tr-TR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2" descr="http://sphotos-b.ak.fbcdn.net/hphotos-ak-prn1/31911_478542465528245_422845587_n.jpg"/>
          <p:cNvPicPr>
            <a:picLocks noChangeAspect="1" noChangeArrowheads="1"/>
          </p:cNvPicPr>
          <p:nvPr/>
        </p:nvPicPr>
        <p:blipFill>
          <a:blip r:embed="rId2"/>
          <a:srcRect l="20374" t="18398" r="14685" b="20995"/>
          <a:stretch>
            <a:fillRect/>
          </a:stretch>
        </p:blipFill>
        <p:spPr bwMode="auto">
          <a:xfrm>
            <a:off x="1403648" y="5292963"/>
            <a:ext cx="1477806" cy="15436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9343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up 168"/>
          <p:cNvGrpSpPr/>
          <p:nvPr/>
        </p:nvGrpSpPr>
        <p:grpSpPr>
          <a:xfrm>
            <a:off x="467544" y="764704"/>
            <a:ext cx="8208912" cy="5616624"/>
            <a:chOff x="467544" y="466955"/>
            <a:chExt cx="8208912" cy="5616624"/>
          </a:xfrm>
        </p:grpSpPr>
        <p:sp>
          <p:nvSpPr>
            <p:cNvPr id="3" name="Oval 2"/>
            <p:cNvSpPr/>
            <p:nvPr/>
          </p:nvSpPr>
          <p:spPr>
            <a:xfrm>
              <a:off x="467544" y="466955"/>
              <a:ext cx="8208912" cy="5616624"/>
            </a:xfrm>
            <a:prstGeom prst="ellipse">
              <a:avLst/>
            </a:prstGeom>
            <a:solidFill>
              <a:srgbClr val="FEFFD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>
                <a:solidFill>
                  <a:schemeClr val="accent1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971600" y="2564904"/>
              <a:ext cx="2160240" cy="230425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" name="Yuvarlatılmış Dikdörtgen 5"/>
            <p:cNvSpPr/>
            <p:nvPr/>
          </p:nvSpPr>
          <p:spPr>
            <a:xfrm>
              <a:off x="3779912" y="908720"/>
              <a:ext cx="792088" cy="504056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 smtClean="0"/>
                <a:t>p53</a:t>
              </a:r>
              <a:endParaRPr lang="tr-TR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5142015" y="1334719"/>
              <a:ext cx="864096" cy="50405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 err="1" smtClean="0"/>
                <a:t>Bax</a:t>
              </a:r>
              <a:endParaRPr lang="tr-TR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6006111" y="2276872"/>
              <a:ext cx="917435" cy="50405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 err="1" smtClean="0"/>
                <a:t>Bax</a:t>
              </a:r>
              <a:endParaRPr lang="tr-TR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6732239" y="2203708"/>
              <a:ext cx="894797" cy="50405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 err="1" smtClean="0"/>
                <a:t>Bax</a:t>
              </a:r>
              <a:endParaRPr lang="tr-TR" dirty="0"/>
            </a:p>
          </p:txBody>
        </p:sp>
        <p:grpSp>
          <p:nvGrpSpPr>
            <p:cNvPr id="149" name="Grup 148"/>
            <p:cNvGrpSpPr/>
            <p:nvPr/>
          </p:nvGrpSpPr>
          <p:grpSpPr>
            <a:xfrm>
              <a:off x="3700325" y="1944236"/>
              <a:ext cx="857550" cy="763528"/>
              <a:chOff x="3563888" y="2016244"/>
              <a:chExt cx="857550" cy="763528"/>
            </a:xfrm>
          </p:grpSpPr>
          <p:sp>
            <p:nvSpPr>
              <p:cNvPr id="11" name="Dikdörtgen 10"/>
              <p:cNvSpPr/>
              <p:nvPr/>
            </p:nvSpPr>
            <p:spPr>
              <a:xfrm>
                <a:off x="3563888" y="2016244"/>
                <a:ext cx="857550" cy="487288"/>
              </a:xfrm>
              <a:prstGeom prst="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1400" b="1" dirty="0" err="1" smtClean="0"/>
                  <a:t>Bcl-xL</a:t>
                </a:r>
                <a:endParaRPr lang="tr-TR" sz="1400" b="1" dirty="0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3563888" y="2368116"/>
                <a:ext cx="857550" cy="411656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dirty="0" err="1" smtClean="0"/>
                  <a:t>BiD</a:t>
                </a:r>
                <a:endParaRPr lang="tr-TR" dirty="0"/>
              </a:p>
            </p:txBody>
          </p:sp>
        </p:grpSp>
        <p:grpSp>
          <p:nvGrpSpPr>
            <p:cNvPr id="20" name="Group 35"/>
            <p:cNvGrpSpPr>
              <a:grpSpLocks/>
            </p:cNvGrpSpPr>
            <p:nvPr/>
          </p:nvGrpSpPr>
          <p:grpSpPr bwMode="auto">
            <a:xfrm rot="3686774">
              <a:off x="6324991" y="2968452"/>
              <a:ext cx="2280414" cy="1238946"/>
              <a:chOff x="3636" y="1163"/>
              <a:chExt cx="1679" cy="975"/>
            </a:xfrm>
          </p:grpSpPr>
          <p:sp>
            <p:nvSpPr>
              <p:cNvPr id="21" name="Freeform 36"/>
              <p:cNvSpPr>
                <a:spLocks/>
              </p:cNvSpPr>
              <p:nvPr/>
            </p:nvSpPr>
            <p:spPr bwMode="auto">
              <a:xfrm>
                <a:off x="3636" y="1163"/>
                <a:ext cx="1679" cy="975"/>
              </a:xfrm>
              <a:custGeom>
                <a:avLst/>
                <a:gdLst>
                  <a:gd name="T0" fmla="*/ 789 w 334"/>
                  <a:gd name="T1" fmla="*/ 102 h 182"/>
                  <a:gd name="T2" fmla="*/ 40 w 334"/>
                  <a:gd name="T3" fmla="*/ 487 h 182"/>
                  <a:gd name="T4" fmla="*/ 885 w 334"/>
                  <a:gd name="T5" fmla="*/ 814 h 182"/>
                  <a:gd name="T6" fmla="*/ 1629 w 334"/>
                  <a:gd name="T7" fmla="*/ 536 h 182"/>
                  <a:gd name="T8" fmla="*/ 789 w 334"/>
                  <a:gd name="T9" fmla="*/ 102 h 1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4" h="182">
                    <a:moveTo>
                      <a:pt x="157" y="19"/>
                    </a:moveTo>
                    <a:cubicBezTo>
                      <a:pt x="134" y="17"/>
                      <a:pt x="16" y="0"/>
                      <a:pt x="8" y="91"/>
                    </a:cubicBezTo>
                    <a:cubicBezTo>
                      <a:pt x="0" y="182"/>
                      <a:pt x="120" y="162"/>
                      <a:pt x="176" y="152"/>
                    </a:cubicBezTo>
                    <a:cubicBezTo>
                      <a:pt x="232" y="142"/>
                      <a:pt x="313" y="172"/>
                      <a:pt x="324" y="100"/>
                    </a:cubicBezTo>
                    <a:cubicBezTo>
                      <a:pt x="334" y="39"/>
                      <a:pt x="230" y="23"/>
                      <a:pt x="157" y="19"/>
                    </a:cubicBezTo>
                    <a:close/>
                  </a:path>
                </a:pathLst>
              </a:custGeom>
              <a:solidFill>
                <a:srgbClr val="6CAC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" name="Freeform 37"/>
              <p:cNvSpPr>
                <a:spLocks/>
              </p:cNvSpPr>
              <p:nvPr/>
            </p:nvSpPr>
            <p:spPr bwMode="auto">
              <a:xfrm>
                <a:off x="3696" y="1270"/>
                <a:ext cx="1549" cy="787"/>
              </a:xfrm>
              <a:custGeom>
                <a:avLst/>
                <a:gdLst>
                  <a:gd name="T0" fmla="*/ 80 w 308"/>
                  <a:gd name="T1" fmla="*/ 626 h 147"/>
                  <a:gd name="T2" fmla="*/ 10 w 308"/>
                  <a:gd name="T3" fmla="*/ 380 h 147"/>
                  <a:gd name="T4" fmla="*/ 121 w 308"/>
                  <a:gd name="T5" fmla="*/ 139 h 147"/>
                  <a:gd name="T6" fmla="*/ 684 w 308"/>
                  <a:gd name="T7" fmla="*/ 21 h 147"/>
                  <a:gd name="T8" fmla="*/ 729 w 308"/>
                  <a:gd name="T9" fmla="*/ 27 h 147"/>
                  <a:gd name="T10" fmla="*/ 1504 w 308"/>
                  <a:gd name="T11" fmla="*/ 273 h 147"/>
                  <a:gd name="T12" fmla="*/ 1539 w 308"/>
                  <a:gd name="T13" fmla="*/ 423 h 147"/>
                  <a:gd name="T14" fmla="*/ 1086 w 308"/>
                  <a:gd name="T15" fmla="*/ 664 h 147"/>
                  <a:gd name="T16" fmla="*/ 820 w 308"/>
                  <a:gd name="T17" fmla="*/ 675 h 147"/>
                  <a:gd name="T18" fmla="*/ 80 w 308"/>
                  <a:gd name="T19" fmla="*/ 626 h 14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08" h="147">
                    <a:moveTo>
                      <a:pt x="16" y="117"/>
                    </a:moveTo>
                    <a:cubicBezTo>
                      <a:pt x="5" y="107"/>
                      <a:pt x="0" y="92"/>
                      <a:pt x="2" y="71"/>
                    </a:cubicBezTo>
                    <a:cubicBezTo>
                      <a:pt x="4" y="52"/>
                      <a:pt x="11" y="36"/>
                      <a:pt x="24" y="26"/>
                    </a:cubicBezTo>
                    <a:cubicBezTo>
                      <a:pt x="55" y="0"/>
                      <a:pt x="112" y="1"/>
                      <a:pt x="136" y="4"/>
                    </a:cubicBezTo>
                    <a:cubicBezTo>
                      <a:pt x="136" y="4"/>
                      <a:pt x="145" y="5"/>
                      <a:pt x="145" y="5"/>
                    </a:cubicBezTo>
                    <a:cubicBezTo>
                      <a:pt x="187" y="8"/>
                      <a:pt x="273" y="19"/>
                      <a:pt x="299" y="51"/>
                    </a:cubicBezTo>
                    <a:cubicBezTo>
                      <a:pt x="306" y="59"/>
                      <a:pt x="308" y="68"/>
                      <a:pt x="306" y="79"/>
                    </a:cubicBezTo>
                    <a:cubicBezTo>
                      <a:pt x="299" y="125"/>
                      <a:pt x="260" y="125"/>
                      <a:pt x="216" y="124"/>
                    </a:cubicBezTo>
                    <a:cubicBezTo>
                      <a:pt x="198" y="123"/>
                      <a:pt x="179" y="123"/>
                      <a:pt x="163" y="126"/>
                    </a:cubicBezTo>
                    <a:cubicBezTo>
                      <a:pt x="129" y="132"/>
                      <a:pt x="49" y="147"/>
                      <a:pt x="16" y="117"/>
                    </a:cubicBezTo>
                    <a:close/>
                  </a:path>
                </a:pathLst>
              </a:custGeom>
              <a:solidFill>
                <a:srgbClr val="C2DD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3" name="Freeform 38"/>
              <p:cNvSpPr>
                <a:spLocks/>
              </p:cNvSpPr>
              <p:nvPr/>
            </p:nvSpPr>
            <p:spPr bwMode="auto">
              <a:xfrm>
                <a:off x="3751" y="1334"/>
                <a:ext cx="1419" cy="659"/>
              </a:xfrm>
              <a:custGeom>
                <a:avLst/>
                <a:gdLst>
                  <a:gd name="T0" fmla="*/ 1323 w 282"/>
                  <a:gd name="T1" fmla="*/ 209 h 123"/>
                  <a:gd name="T2" fmla="*/ 1303 w 282"/>
                  <a:gd name="T3" fmla="*/ 434 h 123"/>
                  <a:gd name="T4" fmla="*/ 1258 w 282"/>
                  <a:gd name="T5" fmla="*/ 134 h 123"/>
                  <a:gd name="T6" fmla="*/ 1122 w 282"/>
                  <a:gd name="T7" fmla="*/ 75 h 123"/>
                  <a:gd name="T8" fmla="*/ 1067 w 282"/>
                  <a:gd name="T9" fmla="*/ 284 h 123"/>
                  <a:gd name="T10" fmla="*/ 996 w 282"/>
                  <a:gd name="T11" fmla="*/ 75 h 123"/>
                  <a:gd name="T12" fmla="*/ 840 w 282"/>
                  <a:gd name="T13" fmla="*/ 80 h 123"/>
                  <a:gd name="T14" fmla="*/ 815 w 282"/>
                  <a:gd name="T15" fmla="*/ 450 h 123"/>
                  <a:gd name="T16" fmla="*/ 780 w 282"/>
                  <a:gd name="T17" fmla="*/ 113 h 123"/>
                  <a:gd name="T18" fmla="*/ 574 w 282"/>
                  <a:gd name="T19" fmla="*/ 102 h 123"/>
                  <a:gd name="T20" fmla="*/ 538 w 282"/>
                  <a:gd name="T21" fmla="*/ 386 h 123"/>
                  <a:gd name="T22" fmla="*/ 513 w 282"/>
                  <a:gd name="T23" fmla="*/ 86 h 123"/>
                  <a:gd name="T24" fmla="*/ 367 w 282"/>
                  <a:gd name="T25" fmla="*/ 91 h 123"/>
                  <a:gd name="T26" fmla="*/ 337 w 282"/>
                  <a:gd name="T27" fmla="*/ 279 h 123"/>
                  <a:gd name="T28" fmla="*/ 297 w 282"/>
                  <a:gd name="T29" fmla="*/ 75 h 123"/>
                  <a:gd name="T30" fmla="*/ 191 w 282"/>
                  <a:gd name="T31" fmla="*/ 48 h 123"/>
                  <a:gd name="T32" fmla="*/ 156 w 282"/>
                  <a:gd name="T33" fmla="*/ 182 h 123"/>
                  <a:gd name="T34" fmla="*/ 86 w 282"/>
                  <a:gd name="T35" fmla="*/ 139 h 123"/>
                  <a:gd name="T36" fmla="*/ 10 w 282"/>
                  <a:gd name="T37" fmla="*/ 311 h 123"/>
                  <a:gd name="T38" fmla="*/ 196 w 282"/>
                  <a:gd name="T39" fmla="*/ 380 h 123"/>
                  <a:gd name="T40" fmla="*/ 272 w 282"/>
                  <a:gd name="T41" fmla="*/ 402 h 123"/>
                  <a:gd name="T42" fmla="*/ 347 w 282"/>
                  <a:gd name="T43" fmla="*/ 627 h 123"/>
                  <a:gd name="T44" fmla="*/ 408 w 282"/>
                  <a:gd name="T45" fmla="*/ 300 h 123"/>
                  <a:gd name="T46" fmla="*/ 463 w 282"/>
                  <a:gd name="T47" fmla="*/ 300 h 123"/>
                  <a:gd name="T48" fmla="*/ 543 w 282"/>
                  <a:gd name="T49" fmla="*/ 546 h 123"/>
                  <a:gd name="T50" fmla="*/ 624 w 282"/>
                  <a:gd name="T51" fmla="*/ 171 h 123"/>
                  <a:gd name="T52" fmla="*/ 684 w 282"/>
                  <a:gd name="T53" fmla="*/ 182 h 123"/>
                  <a:gd name="T54" fmla="*/ 755 w 282"/>
                  <a:gd name="T55" fmla="*/ 573 h 123"/>
                  <a:gd name="T56" fmla="*/ 921 w 282"/>
                  <a:gd name="T57" fmla="*/ 482 h 123"/>
                  <a:gd name="T58" fmla="*/ 981 w 282"/>
                  <a:gd name="T59" fmla="*/ 488 h 123"/>
                  <a:gd name="T60" fmla="*/ 1097 w 282"/>
                  <a:gd name="T61" fmla="*/ 557 h 123"/>
                  <a:gd name="T62" fmla="*/ 1157 w 282"/>
                  <a:gd name="T63" fmla="*/ 434 h 123"/>
                  <a:gd name="T64" fmla="*/ 1218 w 282"/>
                  <a:gd name="T65" fmla="*/ 327 h 123"/>
                  <a:gd name="T66" fmla="*/ 1278 w 282"/>
                  <a:gd name="T67" fmla="*/ 530 h 123"/>
                  <a:gd name="T68" fmla="*/ 1359 w 282"/>
                  <a:gd name="T69" fmla="*/ 193 h 12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282" h="123">
                    <a:moveTo>
                      <a:pt x="270" y="36"/>
                    </a:moveTo>
                    <a:cubicBezTo>
                      <a:pt x="268" y="34"/>
                      <a:pt x="262" y="34"/>
                      <a:pt x="263" y="39"/>
                    </a:cubicBezTo>
                    <a:cubicBezTo>
                      <a:pt x="262" y="45"/>
                      <a:pt x="263" y="53"/>
                      <a:pt x="264" y="58"/>
                    </a:cubicBezTo>
                    <a:cubicBezTo>
                      <a:pt x="265" y="65"/>
                      <a:pt x="268" y="79"/>
                      <a:pt x="259" y="81"/>
                    </a:cubicBezTo>
                    <a:cubicBezTo>
                      <a:pt x="251" y="84"/>
                      <a:pt x="254" y="58"/>
                      <a:pt x="254" y="47"/>
                    </a:cubicBezTo>
                    <a:cubicBezTo>
                      <a:pt x="254" y="39"/>
                      <a:pt x="253" y="31"/>
                      <a:pt x="250" y="25"/>
                    </a:cubicBezTo>
                    <a:cubicBezTo>
                      <a:pt x="249" y="24"/>
                      <a:pt x="244" y="21"/>
                      <a:pt x="243" y="20"/>
                    </a:cubicBezTo>
                    <a:cubicBezTo>
                      <a:pt x="235" y="17"/>
                      <a:pt x="228" y="15"/>
                      <a:pt x="223" y="14"/>
                    </a:cubicBezTo>
                    <a:cubicBezTo>
                      <a:pt x="218" y="13"/>
                      <a:pt x="216" y="20"/>
                      <a:pt x="215" y="22"/>
                    </a:cubicBezTo>
                    <a:cubicBezTo>
                      <a:pt x="213" y="30"/>
                      <a:pt x="212" y="41"/>
                      <a:pt x="212" y="53"/>
                    </a:cubicBezTo>
                    <a:cubicBezTo>
                      <a:pt x="212" y="63"/>
                      <a:pt x="202" y="64"/>
                      <a:pt x="201" y="54"/>
                    </a:cubicBezTo>
                    <a:cubicBezTo>
                      <a:pt x="201" y="46"/>
                      <a:pt x="201" y="19"/>
                      <a:pt x="198" y="14"/>
                    </a:cubicBezTo>
                    <a:cubicBezTo>
                      <a:pt x="198" y="13"/>
                      <a:pt x="198" y="13"/>
                      <a:pt x="198" y="13"/>
                    </a:cubicBezTo>
                    <a:cubicBezTo>
                      <a:pt x="190" y="7"/>
                      <a:pt x="166" y="5"/>
                      <a:pt x="167" y="15"/>
                    </a:cubicBezTo>
                    <a:cubicBezTo>
                      <a:pt x="167" y="32"/>
                      <a:pt x="170" y="59"/>
                      <a:pt x="169" y="70"/>
                    </a:cubicBezTo>
                    <a:cubicBezTo>
                      <a:pt x="169" y="80"/>
                      <a:pt x="165" y="83"/>
                      <a:pt x="162" y="84"/>
                    </a:cubicBezTo>
                    <a:cubicBezTo>
                      <a:pt x="159" y="84"/>
                      <a:pt x="155" y="82"/>
                      <a:pt x="153" y="71"/>
                    </a:cubicBezTo>
                    <a:cubicBezTo>
                      <a:pt x="152" y="62"/>
                      <a:pt x="154" y="38"/>
                      <a:pt x="155" y="21"/>
                    </a:cubicBezTo>
                    <a:cubicBezTo>
                      <a:pt x="155" y="18"/>
                      <a:pt x="155" y="7"/>
                      <a:pt x="135" y="5"/>
                    </a:cubicBezTo>
                    <a:cubicBezTo>
                      <a:pt x="113" y="3"/>
                      <a:pt x="114" y="14"/>
                      <a:pt x="114" y="19"/>
                    </a:cubicBezTo>
                    <a:cubicBezTo>
                      <a:pt x="113" y="34"/>
                      <a:pt x="113" y="58"/>
                      <a:pt x="113" y="66"/>
                    </a:cubicBezTo>
                    <a:cubicBezTo>
                      <a:pt x="113" y="69"/>
                      <a:pt x="110" y="72"/>
                      <a:pt x="107" y="72"/>
                    </a:cubicBezTo>
                    <a:cubicBezTo>
                      <a:pt x="104" y="72"/>
                      <a:pt x="101" y="69"/>
                      <a:pt x="101" y="66"/>
                    </a:cubicBezTo>
                    <a:cubicBezTo>
                      <a:pt x="101" y="57"/>
                      <a:pt x="101" y="31"/>
                      <a:pt x="102" y="16"/>
                    </a:cubicBezTo>
                    <a:cubicBezTo>
                      <a:pt x="102" y="12"/>
                      <a:pt x="104" y="0"/>
                      <a:pt x="87" y="0"/>
                    </a:cubicBezTo>
                    <a:cubicBezTo>
                      <a:pt x="71" y="0"/>
                      <a:pt x="73" y="14"/>
                      <a:pt x="73" y="17"/>
                    </a:cubicBezTo>
                    <a:cubicBezTo>
                      <a:pt x="72" y="24"/>
                      <a:pt x="72" y="38"/>
                      <a:pt x="73" y="45"/>
                    </a:cubicBezTo>
                    <a:cubicBezTo>
                      <a:pt x="73" y="49"/>
                      <a:pt x="70" y="51"/>
                      <a:pt x="67" y="52"/>
                    </a:cubicBezTo>
                    <a:cubicBezTo>
                      <a:pt x="64" y="52"/>
                      <a:pt x="61" y="49"/>
                      <a:pt x="61" y="46"/>
                    </a:cubicBezTo>
                    <a:cubicBezTo>
                      <a:pt x="60" y="37"/>
                      <a:pt x="59" y="24"/>
                      <a:pt x="59" y="14"/>
                    </a:cubicBezTo>
                    <a:cubicBezTo>
                      <a:pt x="59" y="13"/>
                      <a:pt x="58" y="2"/>
                      <a:pt x="49" y="4"/>
                    </a:cubicBezTo>
                    <a:cubicBezTo>
                      <a:pt x="46" y="6"/>
                      <a:pt x="42" y="7"/>
                      <a:pt x="38" y="9"/>
                    </a:cubicBezTo>
                    <a:cubicBezTo>
                      <a:pt x="37" y="10"/>
                      <a:pt x="32" y="14"/>
                      <a:pt x="32" y="18"/>
                    </a:cubicBezTo>
                    <a:cubicBezTo>
                      <a:pt x="31" y="22"/>
                      <a:pt x="31" y="27"/>
                      <a:pt x="31" y="34"/>
                    </a:cubicBezTo>
                    <a:cubicBezTo>
                      <a:pt x="31" y="46"/>
                      <a:pt x="30" y="51"/>
                      <a:pt x="26" y="50"/>
                    </a:cubicBezTo>
                    <a:cubicBezTo>
                      <a:pt x="23" y="50"/>
                      <a:pt x="23" y="23"/>
                      <a:pt x="17" y="26"/>
                    </a:cubicBezTo>
                    <a:cubicBezTo>
                      <a:pt x="16" y="26"/>
                      <a:pt x="16" y="27"/>
                      <a:pt x="15" y="27"/>
                    </a:cubicBezTo>
                    <a:cubicBezTo>
                      <a:pt x="9" y="35"/>
                      <a:pt x="4" y="45"/>
                      <a:pt x="2" y="58"/>
                    </a:cubicBezTo>
                    <a:cubicBezTo>
                      <a:pt x="0" y="83"/>
                      <a:pt x="12" y="92"/>
                      <a:pt x="24" y="98"/>
                    </a:cubicBezTo>
                    <a:cubicBezTo>
                      <a:pt x="39" y="106"/>
                      <a:pt x="38" y="77"/>
                      <a:pt x="39" y="71"/>
                    </a:cubicBezTo>
                    <a:cubicBezTo>
                      <a:pt x="41" y="64"/>
                      <a:pt x="43" y="63"/>
                      <a:pt x="47" y="63"/>
                    </a:cubicBezTo>
                    <a:cubicBezTo>
                      <a:pt x="50" y="63"/>
                      <a:pt x="53" y="65"/>
                      <a:pt x="54" y="75"/>
                    </a:cubicBezTo>
                    <a:cubicBezTo>
                      <a:pt x="55" y="83"/>
                      <a:pt x="53" y="89"/>
                      <a:pt x="53" y="99"/>
                    </a:cubicBezTo>
                    <a:cubicBezTo>
                      <a:pt x="54" y="114"/>
                      <a:pt x="66" y="116"/>
                      <a:pt x="69" y="117"/>
                    </a:cubicBezTo>
                    <a:cubicBezTo>
                      <a:pt x="90" y="123"/>
                      <a:pt x="83" y="86"/>
                      <a:pt x="83" y="84"/>
                    </a:cubicBezTo>
                    <a:cubicBezTo>
                      <a:pt x="82" y="74"/>
                      <a:pt x="81" y="69"/>
                      <a:pt x="81" y="56"/>
                    </a:cubicBezTo>
                    <a:cubicBezTo>
                      <a:pt x="82" y="49"/>
                      <a:pt x="82" y="40"/>
                      <a:pt x="87" y="40"/>
                    </a:cubicBezTo>
                    <a:cubicBezTo>
                      <a:pt x="93" y="40"/>
                      <a:pt x="92" y="47"/>
                      <a:pt x="92" y="56"/>
                    </a:cubicBezTo>
                    <a:cubicBezTo>
                      <a:pt x="92" y="61"/>
                      <a:pt x="92" y="65"/>
                      <a:pt x="92" y="70"/>
                    </a:cubicBezTo>
                    <a:cubicBezTo>
                      <a:pt x="92" y="75"/>
                      <a:pt x="91" y="100"/>
                      <a:pt x="108" y="102"/>
                    </a:cubicBezTo>
                    <a:cubicBezTo>
                      <a:pt x="125" y="103"/>
                      <a:pt x="123" y="78"/>
                      <a:pt x="123" y="71"/>
                    </a:cubicBezTo>
                    <a:cubicBezTo>
                      <a:pt x="123" y="54"/>
                      <a:pt x="123" y="37"/>
                      <a:pt x="124" y="32"/>
                    </a:cubicBezTo>
                    <a:cubicBezTo>
                      <a:pt x="125" y="29"/>
                      <a:pt x="128" y="26"/>
                      <a:pt x="131" y="27"/>
                    </a:cubicBezTo>
                    <a:cubicBezTo>
                      <a:pt x="134" y="28"/>
                      <a:pt x="137" y="31"/>
                      <a:pt x="136" y="34"/>
                    </a:cubicBezTo>
                    <a:cubicBezTo>
                      <a:pt x="135" y="38"/>
                      <a:pt x="135" y="64"/>
                      <a:pt x="135" y="89"/>
                    </a:cubicBezTo>
                    <a:cubicBezTo>
                      <a:pt x="135" y="92"/>
                      <a:pt x="134" y="107"/>
                      <a:pt x="150" y="107"/>
                    </a:cubicBezTo>
                    <a:cubicBezTo>
                      <a:pt x="156" y="107"/>
                      <a:pt x="161" y="107"/>
                      <a:pt x="167" y="107"/>
                    </a:cubicBezTo>
                    <a:cubicBezTo>
                      <a:pt x="185" y="107"/>
                      <a:pt x="183" y="90"/>
                      <a:pt x="183" y="90"/>
                    </a:cubicBezTo>
                    <a:cubicBezTo>
                      <a:pt x="183" y="90"/>
                      <a:pt x="180" y="67"/>
                      <a:pt x="189" y="67"/>
                    </a:cubicBezTo>
                    <a:cubicBezTo>
                      <a:pt x="198" y="67"/>
                      <a:pt x="195" y="82"/>
                      <a:pt x="195" y="91"/>
                    </a:cubicBezTo>
                    <a:cubicBezTo>
                      <a:pt x="196" y="100"/>
                      <a:pt x="197" y="102"/>
                      <a:pt x="205" y="104"/>
                    </a:cubicBezTo>
                    <a:cubicBezTo>
                      <a:pt x="208" y="105"/>
                      <a:pt x="212" y="105"/>
                      <a:pt x="218" y="104"/>
                    </a:cubicBezTo>
                    <a:cubicBezTo>
                      <a:pt x="219" y="104"/>
                      <a:pt x="225" y="101"/>
                      <a:pt x="226" y="99"/>
                    </a:cubicBezTo>
                    <a:cubicBezTo>
                      <a:pt x="229" y="94"/>
                      <a:pt x="230" y="87"/>
                      <a:pt x="230" y="81"/>
                    </a:cubicBezTo>
                    <a:cubicBezTo>
                      <a:pt x="230" y="71"/>
                      <a:pt x="223" y="42"/>
                      <a:pt x="231" y="41"/>
                    </a:cubicBezTo>
                    <a:cubicBezTo>
                      <a:pt x="238" y="39"/>
                      <a:pt x="242" y="50"/>
                      <a:pt x="242" y="61"/>
                    </a:cubicBezTo>
                    <a:cubicBezTo>
                      <a:pt x="242" y="68"/>
                      <a:pt x="242" y="85"/>
                      <a:pt x="245" y="95"/>
                    </a:cubicBezTo>
                    <a:cubicBezTo>
                      <a:pt x="246" y="97"/>
                      <a:pt x="252" y="100"/>
                      <a:pt x="254" y="99"/>
                    </a:cubicBezTo>
                    <a:cubicBezTo>
                      <a:pt x="273" y="93"/>
                      <a:pt x="281" y="78"/>
                      <a:pt x="282" y="61"/>
                    </a:cubicBezTo>
                    <a:cubicBezTo>
                      <a:pt x="282" y="50"/>
                      <a:pt x="277" y="42"/>
                      <a:pt x="270" y="36"/>
                    </a:cubicBezTo>
                    <a:close/>
                  </a:path>
                </a:pathLst>
              </a:custGeom>
              <a:solidFill>
                <a:srgbClr val="FCBE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4" name="Rectangle 39"/>
              <p:cNvSpPr>
                <a:spLocks noChangeArrowheads="1"/>
              </p:cNvSpPr>
              <p:nvPr/>
            </p:nvSpPr>
            <p:spPr bwMode="auto">
              <a:xfrm>
                <a:off x="5114" y="1516"/>
                <a:ext cx="1" cy="1"/>
              </a:xfrm>
              <a:prstGeom prst="rect">
                <a:avLst/>
              </a:prstGeom>
              <a:solidFill>
                <a:srgbClr val="FB90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tr-TR" altLang="tr-TR"/>
              </a:p>
            </p:txBody>
          </p:sp>
          <p:sp>
            <p:nvSpPr>
              <p:cNvPr id="25" name="Freeform 40"/>
              <p:cNvSpPr>
                <a:spLocks noEditPoints="1"/>
              </p:cNvSpPr>
              <p:nvPr/>
            </p:nvSpPr>
            <p:spPr bwMode="auto">
              <a:xfrm>
                <a:off x="3761" y="1345"/>
                <a:ext cx="292" cy="487"/>
              </a:xfrm>
              <a:custGeom>
                <a:avLst/>
                <a:gdLst>
                  <a:gd name="T0" fmla="*/ 65 w 58"/>
                  <a:gd name="T1" fmla="*/ 476 h 91"/>
                  <a:gd name="T2" fmla="*/ 70 w 58"/>
                  <a:gd name="T3" fmla="*/ 487 h 91"/>
                  <a:gd name="T4" fmla="*/ 65 w 58"/>
                  <a:gd name="T5" fmla="*/ 476 h 91"/>
                  <a:gd name="T6" fmla="*/ 287 w 58"/>
                  <a:gd name="T7" fmla="*/ 64 h 91"/>
                  <a:gd name="T8" fmla="*/ 237 w 58"/>
                  <a:gd name="T9" fmla="*/ 11 h 91"/>
                  <a:gd name="T10" fmla="*/ 181 w 58"/>
                  <a:gd name="T11" fmla="*/ 37 h 91"/>
                  <a:gd name="T12" fmla="*/ 151 w 58"/>
                  <a:gd name="T13" fmla="*/ 86 h 91"/>
                  <a:gd name="T14" fmla="*/ 146 w 58"/>
                  <a:gd name="T15" fmla="*/ 171 h 91"/>
                  <a:gd name="T16" fmla="*/ 141 w 58"/>
                  <a:gd name="T17" fmla="*/ 209 h 91"/>
                  <a:gd name="T18" fmla="*/ 146 w 58"/>
                  <a:gd name="T19" fmla="*/ 203 h 91"/>
                  <a:gd name="T20" fmla="*/ 232 w 58"/>
                  <a:gd name="T21" fmla="*/ 123 h 91"/>
                  <a:gd name="T22" fmla="*/ 282 w 58"/>
                  <a:gd name="T23" fmla="*/ 187 h 91"/>
                  <a:gd name="T24" fmla="*/ 292 w 58"/>
                  <a:gd name="T25" fmla="*/ 177 h 91"/>
                  <a:gd name="T26" fmla="*/ 287 w 58"/>
                  <a:gd name="T27" fmla="*/ 64 h 91"/>
                  <a:gd name="T28" fmla="*/ 76 w 58"/>
                  <a:gd name="T29" fmla="*/ 128 h 91"/>
                  <a:gd name="T30" fmla="*/ 65 w 58"/>
                  <a:gd name="T31" fmla="*/ 134 h 91"/>
                  <a:gd name="T32" fmla="*/ 0 w 58"/>
                  <a:gd name="T33" fmla="*/ 300 h 91"/>
                  <a:gd name="T34" fmla="*/ 0 w 58"/>
                  <a:gd name="T35" fmla="*/ 321 h 91"/>
                  <a:gd name="T36" fmla="*/ 5 w 58"/>
                  <a:gd name="T37" fmla="*/ 337 h 91"/>
                  <a:gd name="T38" fmla="*/ 15 w 58"/>
                  <a:gd name="T39" fmla="*/ 417 h 91"/>
                  <a:gd name="T40" fmla="*/ 30 w 58"/>
                  <a:gd name="T41" fmla="*/ 444 h 91"/>
                  <a:gd name="T42" fmla="*/ 65 w 58"/>
                  <a:gd name="T43" fmla="*/ 476 h 91"/>
                  <a:gd name="T44" fmla="*/ 91 w 58"/>
                  <a:gd name="T45" fmla="*/ 294 h 91"/>
                  <a:gd name="T46" fmla="*/ 116 w 58"/>
                  <a:gd name="T47" fmla="*/ 278 h 91"/>
                  <a:gd name="T48" fmla="*/ 116 w 58"/>
                  <a:gd name="T49" fmla="*/ 252 h 91"/>
                  <a:gd name="T50" fmla="*/ 76 w 58"/>
                  <a:gd name="T51" fmla="*/ 128 h 9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8" h="91">
                    <a:moveTo>
                      <a:pt x="13" y="89"/>
                    </a:moveTo>
                    <a:cubicBezTo>
                      <a:pt x="13" y="89"/>
                      <a:pt x="14" y="90"/>
                      <a:pt x="14" y="91"/>
                    </a:cubicBezTo>
                    <a:cubicBezTo>
                      <a:pt x="14" y="90"/>
                      <a:pt x="14" y="89"/>
                      <a:pt x="13" y="89"/>
                    </a:cubicBezTo>
                    <a:close/>
                    <a:moveTo>
                      <a:pt x="57" y="12"/>
                    </a:moveTo>
                    <a:cubicBezTo>
                      <a:pt x="57" y="11"/>
                      <a:pt x="56" y="0"/>
                      <a:pt x="47" y="2"/>
                    </a:cubicBezTo>
                    <a:cubicBezTo>
                      <a:pt x="44" y="4"/>
                      <a:pt x="40" y="5"/>
                      <a:pt x="36" y="7"/>
                    </a:cubicBezTo>
                    <a:cubicBezTo>
                      <a:pt x="35" y="8"/>
                      <a:pt x="30" y="12"/>
                      <a:pt x="30" y="16"/>
                    </a:cubicBezTo>
                    <a:cubicBezTo>
                      <a:pt x="29" y="20"/>
                      <a:pt x="29" y="25"/>
                      <a:pt x="29" y="32"/>
                    </a:cubicBezTo>
                    <a:cubicBezTo>
                      <a:pt x="29" y="35"/>
                      <a:pt x="28" y="37"/>
                      <a:pt x="28" y="39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31" y="31"/>
                      <a:pt x="37" y="22"/>
                      <a:pt x="46" y="23"/>
                    </a:cubicBezTo>
                    <a:cubicBezTo>
                      <a:pt x="52" y="24"/>
                      <a:pt x="55" y="30"/>
                      <a:pt x="56" y="35"/>
                    </a:cubicBezTo>
                    <a:cubicBezTo>
                      <a:pt x="57" y="35"/>
                      <a:pt x="58" y="34"/>
                      <a:pt x="58" y="33"/>
                    </a:cubicBezTo>
                    <a:cubicBezTo>
                      <a:pt x="58" y="26"/>
                      <a:pt x="57" y="18"/>
                      <a:pt x="57" y="12"/>
                    </a:cubicBezTo>
                    <a:close/>
                    <a:moveTo>
                      <a:pt x="15" y="24"/>
                    </a:moveTo>
                    <a:cubicBezTo>
                      <a:pt x="14" y="24"/>
                      <a:pt x="14" y="25"/>
                      <a:pt x="13" y="25"/>
                    </a:cubicBezTo>
                    <a:cubicBezTo>
                      <a:pt x="7" y="33"/>
                      <a:pt x="2" y="43"/>
                      <a:pt x="0" y="56"/>
                    </a:cubicBezTo>
                    <a:cubicBezTo>
                      <a:pt x="0" y="57"/>
                      <a:pt x="0" y="59"/>
                      <a:pt x="0" y="60"/>
                    </a:cubicBezTo>
                    <a:cubicBezTo>
                      <a:pt x="0" y="61"/>
                      <a:pt x="0" y="62"/>
                      <a:pt x="1" y="63"/>
                    </a:cubicBezTo>
                    <a:cubicBezTo>
                      <a:pt x="2" y="67"/>
                      <a:pt x="2" y="73"/>
                      <a:pt x="3" y="78"/>
                    </a:cubicBezTo>
                    <a:cubicBezTo>
                      <a:pt x="4" y="80"/>
                      <a:pt x="5" y="82"/>
                      <a:pt x="6" y="83"/>
                    </a:cubicBezTo>
                    <a:cubicBezTo>
                      <a:pt x="8" y="85"/>
                      <a:pt x="12" y="87"/>
                      <a:pt x="13" y="89"/>
                    </a:cubicBezTo>
                    <a:cubicBezTo>
                      <a:pt x="10" y="78"/>
                      <a:pt x="8" y="61"/>
                      <a:pt x="18" y="55"/>
                    </a:cubicBezTo>
                    <a:cubicBezTo>
                      <a:pt x="20" y="54"/>
                      <a:pt x="22" y="54"/>
                      <a:pt x="23" y="52"/>
                    </a:cubicBezTo>
                    <a:cubicBezTo>
                      <a:pt x="23" y="51"/>
                      <a:pt x="23" y="49"/>
                      <a:pt x="23" y="47"/>
                    </a:cubicBezTo>
                    <a:cubicBezTo>
                      <a:pt x="21" y="43"/>
                      <a:pt x="20" y="21"/>
                      <a:pt x="15" y="24"/>
                    </a:cubicBezTo>
                    <a:close/>
                  </a:path>
                </a:pathLst>
              </a:custGeom>
              <a:solidFill>
                <a:srgbClr val="FA9B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6" name="Freeform 41"/>
              <p:cNvSpPr>
                <a:spLocks noEditPoints="1"/>
              </p:cNvSpPr>
              <p:nvPr/>
            </p:nvSpPr>
            <p:spPr bwMode="auto">
              <a:xfrm>
                <a:off x="3776" y="1688"/>
                <a:ext cx="398" cy="294"/>
              </a:xfrm>
              <a:custGeom>
                <a:avLst/>
                <a:gdLst>
                  <a:gd name="T0" fmla="*/ 91 w 79"/>
                  <a:gd name="T1" fmla="*/ 102 h 55"/>
                  <a:gd name="T2" fmla="*/ 5 w 79"/>
                  <a:gd name="T3" fmla="*/ 48 h 55"/>
                  <a:gd name="T4" fmla="*/ 0 w 79"/>
                  <a:gd name="T5" fmla="*/ 91 h 55"/>
                  <a:gd name="T6" fmla="*/ 91 w 79"/>
                  <a:gd name="T7" fmla="*/ 176 h 55"/>
                  <a:gd name="T8" fmla="*/ 166 w 79"/>
                  <a:gd name="T9" fmla="*/ 27 h 55"/>
                  <a:gd name="T10" fmla="*/ 176 w 79"/>
                  <a:gd name="T11" fmla="*/ 0 h 55"/>
                  <a:gd name="T12" fmla="*/ 126 w 79"/>
                  <a:gd name="T13" fmla="*/ 32 h 55"/>
                  <a:gd name="T14" fmla="*/ 91 w 79"/>
                  <a:gd name="T15" fmla="*/ 102 h 55"/>
                  <a:gd name="T16" fmla="*/ 393 w 79"/>
                  <a:gd name="T17" fmla="*/ 155 h 55"/>
                  <a:gd name="T18" fmla="*/ 322 w 79"/>
                  <a:gd name="T19" fmla="*/ 187 h 55"/>
                  <a:gd name="T20" fmla="*/ 272 w 79"/>
                  <a:gd name="T21" fmla="*/ 150 h 55"/>
                  <a:gd name="T22" fmla="*/ 237 w 79"/>
                  <a:gd name="T23" fmla="*/ 11 h 55"/>
                  <a:gd name="T24" fmla="*/ 237 w 79"/>
                  <a:gd name="T25" fmla="*/ 11 h 55"/>
                  <a:gd name="T26" fmla="*/ 242 w 79"/>
                  <a:gd name="T27" fmla="*/ 48 h 55"/>
                  <a:gd name="T28" fmla="*/ 237 w 79"/>
                  <a:gd name="T29" fmla="*/ 182 h 55"/>
                  <a:gd name="T30" fmla="*/ 317 w 79"/>
                  <a:gd name="T31" fmla="*/ 273 h 55"/>
                  <a:gd name="T32" fmla="*/ 393 w 79"/>
                  <a:gd name="T33" fmla="*/ 1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9" h="55">
                    <a:moveTo>
                      <a:pt x="18" y="19"/>
                    </a:moveTo>
                    <a:cubicBezTo>
                      <a:pt x="12" y="24"/>
                      <a:pt x="1" y="15"/>
                      <a:pt x="1" y="9"/>
                    </a:cubicBezTo>
                    <a:cubicBezTo>
                      <a:pt x="0" y="12"/>
                      <a:pt x="0" y="14"/>
                      <a:pt x="0" y="17"/>
                    </a:cubicBezTo>
                    <a:cubicBezTo>
                      <a:pt x="4" y="25"/>
                      <a:pt x="11" y="29"/>
                      <a:pt x="18" y="33"/>
                    </a:cubicBezTo>
                    <a:cubicBezTo>
                      <a:pt x="33" y="41"/>
                      <a:pt x="32" y="12"/>
                      <a:pt x="33" y="5"/>
                    </a:cubicBezTo>
                    <a:cubicBezTo>
                      <a:pt x="34" y="3"/>
                      <a:pt x="34" y="2"/>
                      <a:pt x="35" y="0"/>
                    </a:cubicBezTo>
                    <a:cubicBezTo>
                      <a:pt x="31" y="1"/>
                      <a:pt x="28" y="3"/>
                      <a:pt x="25" y="6"/>
                    </a:cubicBezTo>
                    <a:cubicBezTo>
                      <a:pt x="22" y="10"/>
                      <a:pt x="21" y="16"/>
                      <a:pt x="18" y="19"/>
                    </a:cubicBezTo>
                    <a:close/>
                    <a:moveTo>
                      <a:pt x="78" y="29"/>
                    </a:moveTo>
                    <a:cubicBezTo>
                      <a:pt x="73" y="31"/>
                      <a:pt x="70" y="36"/>
                      <a:pt x="64" y="35"/>
                    </a:cubicBezTo>
                    <a:cubicBezTo>
                      <a:pt x="60" y="35"/>
                      <a:pt x="56" y="32"/>
                      <a:pt x="54" y="28"/>
                    </a:cubicBezTo>
                    <a:cubicBezTo>
                      <a:pt x="51" y="20"/>
                      <a:pt x="56" y="8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4"/>
                      <a:pt x="48" y="6"/>
                      <a:pt x="48" y="9"/>
                    </a:cubicBezTo>
                    <a:cubicBezTo>
                      <a:pt x="49" y="17"/>
                      <a:pt x="47" y="23"/>
                      <a:pt x="47" y="34"/>
                    </a:cubicBezTo>
                    <a:cubicBezTo>
                      <a:pt x="48" y="48"/>
                      <a:pt x="60" y="50"/>
                      <a:pt x="63" y="51"/>
                    </a:cubicBezTo>
                    <a:cubicBezTo>
                      <a:pt x="78" y="55"/>
                      <a:pt x="79" y="40"/>
                      <a:pt x="78" y="29"/>
                    </a:cubicBezTo>
                    <a:close/>
                  </a:path>
                </a:pathLst>
              </a:custGeom>
              <a:solidFill>
                <a:srgbClr val="FA9B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7" name="Freeform 42"/>
              <p:cNvSpPr>
                <a:spLocks/>
              </p:cNvSpPr>
              <p:nvPr/>
            </p:nvSpPr>
            <p:spPr bwMode="auto">
              <a:xfrm>
                <a:off x="4108" y="1334"/>
                <a:ext cx="156" cy="230"/>
              </a:xfrm>
              <a:custGeom>
                <a:avLst/>
                <a:gdLst>
                  <a:gd name="T0" fmla="*/ 81 w 31"/>
                  <a:gd name="T1" fmla="*/ 0 h 43"/>
                  <a:gd name="T2" fmla="*/ 10 w 31"/>
                  <a:gd name="T3" fmla="*/ 91 h 43"/>
                  <a:gd name="T4" fmla="*/ 5 w 31"/>
                  <a:gd name="T5" fmla="*/ 187 h 43"/>
                  <a:gd name="T6" fmla="*/ 15 w 31"/>
                  <a:gd name="T7" fmla="*/ 230 h 43"/>
                  <a:gd name="T8" fmla="*/ 65 w 31"/>
                  <a:gd name="T9" fmla="*/ 91 h 43"/>
                  <a:gd name="T10" fmla="*/ 86 w 31"/>
                  <a:gd name="T11" fmla="*/ 209 h 43"/>
                  <a:gd name="T12" fmla="*/ 126 w 31"/>
                  <a:gd name="T13" fmla="*/ 144 h 43"/>
                  <a:gd name="T14" fmla="*/ 156 w 31"/>
                  <a:gd name="T15" fmla="*/ 48 h 43"/>
                  <a:gd name="T16" fmla="*/ 81 w 31"/>
                  <a:gd name="T17" fmla="*/ 0 h 4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1" h="43">
                    <a:moveTo>
                      <a:pt x="16" y="0"/>
                    </a:moveTo>
                    <a:cubicBezTo>
                      <a:pt x="0" y="0"/>
                      <a:pt x="2" y="14"/>
                      <a:pt x="2" y="17"/>
                    </a:cubicBezTo>
                    <a:cubicBezTo>
                      <a:pt x="1" y="21"/>
                      <a:pt x="1" y="29"/>
                      <a:pt x="1" y="35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4" y="35"/>
                      <a:pt x="0" y="19"/>
                      <a:pt x="13" y="17"/>
                    </a:cubicBezTo>
                    <a:cubicBezTo>
                      <a:pt x="25" y="15"/>
                      <a:pt x="18" y="33"/>
                      <a:pt x="17" y="39"/>
                    </a:cubicBezTo>
                    <a:cubicBezTo>
                      <a:pt x="22" y="37"/>
                      <a:pt x="23" y="32"/>
                      <a:pt x="25" y="27"/>
                    </a:cubicBezTo>
                    <a:cubicBezTo>
                      <a:pt x="27" y="22"/>
                      <a:pt x="31" y="15"/>
                      <a:pt x="31" y="9"/>
                    </a:cubicBezTo>
                    <a:cubicBezTo>
                      <a:pt x="29" y="4"/>
                      <a:pt x="26" y="0"/>
                      <a:pt x="16" y="0"/>
                    </a:cubicBezTo>
                    <a:close/>
                  </a:path>
                </a:pathLst>
              </a:custGeom>
              <a:solidFill>
                <a:srgbClr val="FA9B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8" name="Freeform 43"/>
              <p:cNvSpPr>
                <a:spLocks noEditPoints="1"/>
              </p:cNvSpPr>
              <p:nvPr/>
            </p:nvSpPr>
            <p:spPr bwMode="auto">
              <a:xfrm>
                <a:off x="4214" y="1350"/>
                <a:ext cx="317" cy="541"/>
              </a:xfrm>
              <a:custGeom>
                <a:avLst/>
                <a:gdLst>
                  <a:gd name="T0" fmla="*/ 65 w 63"/>
                  <a:gd name="T1" fmla="*/ 418 h 101"/>
                  <a:gd name="T2" fmla="*/ 25 w 63"/>
                  <a:gd name="T3" fmla="*/ 423 h 101"/>
                  <a:gd name="T4" fmla="*/ 0 w 63"/>
                  <a:gd name="T5" fmla="*/ 327 h 101"/>
                  <a:gd name="T6" fmla="*/ 0 w 63"/>
                  <a:gd name="T7" fmla="*/ 359 h 101"/>
                  <a:gd name="T8" fmla="*/ 5 w 63"/>
                  <a:gd name="T9" fmla="*/ 429 h 101"/>
                  <a:gd name="T10" fmla="*/ 20 w 63"/>
                  <a:gd name="T11" fmla="*/ 477 h 101"/>
                  <a:gd name="T12" fmla="*/ 101 w 63"/>
                  <a:gd name="T13" fmla="*/ 509 h 101"/>
                  <a:gd name="T14" fmla="*/ 60 w 63"/>
                  <a:gd name="T15" fmla="*/ 380 h 101"/>
                  <a:gd name="T16" fmla="*/ 65 w 63"/>
                  <a:gd name="T17" fmla="*/ 418 h 101"/>
                  <a:gd name="T18" fmla="*/ 302 w 63"/>
                  <a:gd name="T19" fmla="*/ 54 h 101"/>
                  <a:gd name="T20" fmla="*/ 216 w 63"/>
                  <a:gd name="T21" fmla="*/ 11 h 101"/>
                  <a:gd name="T22" fmla="*/ 111 w 63"/>
                  <a:gd name="T23" fmla="*/ 86 h 101"/>
                  <a:gd name="T24" fmla="*/ 106 w 63"/>
                  <a:gd name="T25" fmla="*/ 337 h 101"/>
                  <a:gd name="T26" fmla="*/ 101 w 63"/>
                  <a:gd name="T27" fmla="*/ 354 h 101"/>
                  <a:gd name="T28" fmla="*/ 146 w 63"/>
                  <a:gd name="T29" fmla="*/ 252 h 101"/>
                  <a:gd name="T30" fmla="*/ 151 w 63"/>
                  <a:gd name="T31" fmla="*/ 123 h 101"/>
                  <a:gd name="T32" fmla="*/ 247 w 63"/>
                  <a:gd name="T33" fmla="*/ 54 h 101"/>
                  <a:gd name="T34" fmla="*/ 297 w 63"/>
                  <a:gd name="T35" fmla="*/ 187 h 101"/>
                  <a:gd name="T36" fmla="*/ 302 w 63"/>
                  <a:gd name="T37" fmla="*/ 54 h 101"/>
                  <a:gd name="T38" fmla="*/ 60 w 63"/>
                  <a:gd name="T39" fmla="*/ 364 h 101"/>
                  <a:gd name="T40" fmla="*/ 60 w 63"/>
                  <a:gd name="T41" fmla="*/ 370 h 101"/>
                  <a:gd name="T42" fmla="*/ 65 w 63"/>
                  <a:gd name="T43" fmla="*/ 364 h 101"/>
                  <a:gd name="T44" fmla="*/ 60 w 63"/>
                  <a:gd name="T45" fmla="*/ 364 h 101"/>
                  <a:gd name="T46" fmla="*/ 55 w 63"/>
                  <a:gd name="T47" fmla="*/ 370 h 101"/>
                  <a:gd name="T48" fmla="*/ 60 w 63"/>
                  <a:gd name="T49" fmla="*/ 380 h 101"/>
                  <a:gd name="T50" fmla="*/ 60 w 63"/>
                  <a:gd name="T51" fmla="*/ 370 h 101"/>
                  <a:gd name="T52" fmla="*/ 55 w 63"/>
                  <a:gd name="T53" fmla="*/ 370 h 10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63" h="101">
                    <a:moveTo>
                      <a:pt x="13" y="78"/>
                    </a:moveTo>
                    <a:cubicBezTo>
                      <a:pt x="13" y="85"/>
                      <a:pt x="9" y="84"/>
                      <a:pt x="5" y="79"/>
                    </a:cubicBezTo>
                    <a:cubicBezTo>
                      <a:pt x="2" y="74"/>
                      <a:pt x="2" y="67"/>
                      <a:pt x="0" y="61"/>
                    </a:cubicBezTo>
                    <a:cubicBezTo>
                      <a:pt x="0" y="63"/>
                      <a:pt x="0" y="65"/>
                      <a:pt x="0" y="67"/>
                    </a:cubicBezTo>
                    <a:cubicBezTo>
                      <a:pt x="0" y="69"/>
                      <a:pt x="0" y="74"/>
                      <a:pt x="1" y="80"/>
                    </a:cubicBezTo>
                    <a:cubicBezTo>
                      <a:pt x="2" y="83"/>
                      <a:pt x="3" y="87"/>
                      <a:pt x="4" y="89"/>
                    </a:cubicBezTo>
                    <a:cubicBezTo>
                      <a:pt x="7" y="94"/>
                      <a:pt x="15" y="101"/>
                      <a:pt x="20" y="95"/>
                    </a:cubicBezTo>
                    <a:cubicBezTo>
                      <a:pt x="28" y="87"/>
                      <a:pt x="17" y="77"/>
                      <a:pt x="12" y="71"/>
                    </a:cubicBezTo>
                    <a:cubicBezTo>
                      <a:pt x="13" y="73"/>
                      <a:pt x="13" y="75"/>
                      <a:pt x="13" y="78"/>
                    </a:cubicBezTo>
                    <a:close/>
                    <a:moveTo>
                      <a:pt x="60" y="10"/>
                    </a:moveTo>
                    <a:cubicBezTo>
                      <a:pt x="58" y="6"/>
                      <a:pt x="53" y="3"/>
                      <a:pt x="43" y="2"/>
                    </a:cubicBezTo>
                    <a:cubicBezTo>
                      <a:pt x="21" y="0"/>
                      <a:pt x="22" y="11"/>
                      <a:pt x="22" y="16"/>
                    </a:cubicBezTo>
                    <a:cubicBezTo>
                      <a:pt x="21" y="31"/>
                      <a:pt x="21" y="55"/>
                      <a:pt x="21" y="63"/>
                    </a:cubicBezTo>
                    <a:cubicBezTo>
                      <a:pt x="21" y="64"/>
                      <a:pt x="21" y="65"/>
                      <a:pt x="20" y="66"/>
                    </a:cubicBezTo>
                    <a:cubicBezTo>
                      <a:pt x="26" y="63"/>
                      <a:pt x="28" y="52"/>
                      <a:pt x="29" y="47"/>
                    </a:cubicBezTo>
                    <a:cubicBezTo>
                      <a:pt x="29" y="38"/>
                      <a:pt x="27" y="31"/>
                      <a:pt x="30" y="23"/>
                    </a:cubicBezTo>
                    <a:cubicBezTo>
                      <a:pt x="33" y="16"/>
                      <a:pt x="40" y="8"/>
                      <a:pt x="49" y="10"/>
                    </a:cubicBezTo>
                    <a:cubicBezTo>
                      <a:pt x="57" y="12"/>
                      <a:pt x="61" y="28"/>
                      <a:pt x="59" y="35"/>
                    </a:cubicBezTo>
                    <a:cubicBezTo>
                      <a:pt x="62" y="27"/>
                      <a:pt x="63" y="17"/>
                      <a:pt x="60" y="10"/>
                    </a:cubicBezTo>
                    <a:close/>
                    <a:moveTo>
                      <a:pt x="12" y="68"/>
                    </a:moveTo>
                    <a:cubicBezTo>
                      <a:pt x="12" y="68"/>
                      <a:pt x="12" y="68"/>
                      <a:pt x="12" y="69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12" y="68"/>
                      <a:pt x="12" y="68"/>
                      <a:pt x="12" y="68"/>
                    </a:cubicBezTo>
                    <a:close/>
                    <a:moveTo>
                      <a:pt x="11" y="69"/>
                    </a:moveTo>
                    <a:cubicBezTo>
                      <a:pt x="11" y="69"/>
                      <a:pt x="12" y="70"/>
                      <a:pt x="12" y="71"/>
                    </a:cubicBezTo>
                    <a:cubicBezTo>
                      <a:pt x="12" y="70"/>
                      <a:pt x="12" y="69"/>
                      <a:pt x="12" y="69"/>
                    </a:cubicBezTo>
                    <a:lnTo>
                      <a:pt x="11" y="69"/>
                    </a:lnTo>
                    <a:close/>
                  </a:path>
                </a:pathLst>
              </a:custGeom>
              <a:solidFill>
                <a:srgbClr val="FA9B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9" name="Freeform 44"/>
              <p:cNvSpPr>
                <a:spLocks noEditPoints="1"/>
              </p:cNvSpPr>
              <p:nvPr/>
            </p:nvSpPr>
            <p:spPr bwMode="auto">
              <a:xfrm>
                <a:off x="4430" y="1361"/>
                <a:ext cx="332" cy="536"/>
              </a:xfrm>
              <a:custGeom>
                <a:avLst/>
                <a:gdLst>
                  <a:gd name="T0" fmla="*/ 317 w 66"/>
                  <a:gd name="T1" fmla="*/ 48 h 100"/>
                  <a:gd name="T2" fmla="*/ 317 w 66"/>
                  <a:gd name="T3" fmla="*/ 43 h 100"/>
                  <a:gd name="T4" fmla="*/ 161 w 66"/>
                  <a:gd name="T5" fmla="*/ 54 h 100"/>
                  <a:gd name="T6" fmla="*/ 171 w 66"/>
                  <a:gd name="T7" fmla="*/ 348 h 100"/>
                  <a:gd name="T8" fmla="*/ 136 w 66"/>
                  <a:gd name="T9" fmla="*/ 423 h 100"/>
                  <a:gd name="T10" fmla="*/ 121 w 66"/>
                  <a:gd name="T11" fmla="*/ 418 h 100"/>
                  <a:gd name="T12" fmla="*/ 206 w 66"/>
                  <a:gd name="T13" fmla="*/ 359 h 100"/>
                  <a:gd name="T14" fmla="*/ 206 w 66"/>
                  <a:gd name="T15" fmla="*/ 204 h 100"/>
                  <a:gd name="T16" fmla="*/ 267 w 66"/>
                  <a:gd name="T17" fmla="*/ 86 h 100"/>
                  <a:gd name="T18" fmla="*/ 332 w 66"/>
                  <a:gd name="T19" fmla="*/ 188 h 100"/>
                  <a:gd name="T20" fmla="*/ 317 w 66"/>
                  <a:gd name="T21" fmla="*/ 48 h 100"/>
                  <a:gd name="T22" fmla="*/ 106 w 66"/>
                  <a:gd name="T23" fmla="*/ 418 h 100"/>
                  <a:gd name="T24" fmla="*/ 96 w 66"/>
                  <a:gd name="T25" fmla="*/ 364 h 100"/>
                  <a:gd name="T26" fmla="*/ 91 w 66"/>
                  <a:gd name="T27" fmla="*/ 354 h 100"/>
                  <a:gd name="T28" fmla="*/ 91 w 66"/>
                  <a:gd name="T29" fmla="*/ 316 h 100"/>
                  <a:gd name="T30" fmla="*/ 86 w 66"/>
                  <a:gd name="T31" fmla="*/ 407 h 100"/>
                  <a:gd name="T32" fmla="*/ 70 w 66"/>
                  <a:gd name="T33" fmla="*/ 498 h 100"/>
                  <a:gd name="T34" fmla="*/ 0 w 66"/>
                  <a:gd name="T35" fmla="*/ 466 h 100"/>
                  <a:gd name="T36" fmla="*/ 20 w 66"/>
                  <a:gd name="T37" fmla="*/ 525 h 100"/>
                  <a:gd name="T38" fmla="*/ 106 w 66"/>
                  <a:gd name="T39" fmla="*/ 531 h 100"/>
                  <a:gd name="T40" fmla="*/ 151 w 66"/>
                  <a:gd name="T41" fmla="*/ 472 h 100"/>
                  <a:gd name="T42" fmla="*/ 106 w 66"/>
                  <a:gd name="T43" fmla="*/ 418 h 10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6" h="100">
                    <a:moveTo>
                      <a:pt x="63" y="9"/>
                    </a:moveTo>
                    <a:cubicBezTo>
                      <a:pt x="63" y="8"/>
                      <a:pt x="63" y="8"/>
                      <a:pt x="63" y="8"/>
                    </a:cubicBezTo>
                    <a:cubicBezTo>
                      <a:pt x="55" y="2"/>
                      <a:pt x="31" y="0"/>
                      <a:pt x="32" y="10"/>
                    </a:cubicBezTo>
                    <a:cubicBezTo>
                      <a:pt x="32" y="27"/>
                      <a:pt x="35" y="54"/>
                      <a:pt x="34" y="65"/>
                    </a:cubicBezTo>
                    <a:cubicBezTo>
                      <a:pt x="34" y="75"/>
                      <a:pt x="30" y="78"/>
                      <a:pt x="27" y="79"/>
                    </a:cubicBezTo>
                    <a:cubicBezTo>
                      <a:pt x="26" y="79"/>
                      <a:pt x="25" y="78"/>
                      <a:pt x="24" y="78"/>
                    </a:cubicBezTo>
                    <a:cubicBezTo>
                      <a:pt x="30" y="82"/>
                      <a:pt x="40" y="72"/>
                      <a:pt x="41" y="67"/>
                    </a:cubicBezTo>
                    <a:cubicBezTo>
                      <a:pt x="43" y="57"/>
                      <a:pt x="41" y="48"/>
                      <a:pt x="41" y="38"/>
                    </a:cubicBezTo>
                    <a:cubicBezTo>
                      <a:pt x="41" y="31"/>
                      <a:pt x="42" y="17"/>
                      <a:pt x="53" y="16"/>
                    </a:cubicBezTo>
                    <a:cubicBezTo>
                      <a:pt x="61" y="16"/>
                      <a:pt x="64" y="29"/>
                      <a:pt x="66" y="35"/>
                    </a:cubicBezTo>
                    <a:cubicBezTo>
                      <a:pt x="65" y="25"/>
                      <a:pt x="65" y="12"/>
                      <a:pt x="63" y="9"/>
                    </a:cubicBezTo>
                    <a:close/>
                    <a:moveTo>
                      <a:pt x="21" y="78"/>
                    </a:moveTo>
                    <a:cubicBezTo>
                      <a:pt x="18" y="74"/>
                      <a:pt x="18" y="71"/>
                      <a:pt x="19" y="68"/>
                    </a:cubicBezTo>
                    <a:cubicBezTo>
                      <a:pt x="18" y="68"/>
                      <a:pt x="18" y="67"/>
                      <a:pt x="18" y="66"/>
                    </a:cubicBezTo>
                    <a:cubicBezTo>
                      <a:pt x="18" y="64"/>
                      <a:pt x="18" y="62"/>
                      <a:pt x="18" y="59"/>
                    </a:cubicBezTo>
                    <a:cubicBezTo>
                      <a:pt x="15" y="63"/>
                      <a:pt x="16" y="72"/>
                      <a:pt x="17" y="76"/>
                    </a:cubicBezTo>
                    <a:cubicBezTo>
                      <a:pt x="18" y="81"/>
                      <a:pt x="21" y="92"/>
                      <a:pt x="14" y="93"/>
                    </a:cubicBezTo>
                    <a:cubicBezTo>
                      <a:pt x="10" y="94"/>
                      <a:pt x="4" y="91"/>
                      <a:pt x="0" y="87"/>
                    </a:cubicBezTo>
                    <a:cubicBezTo>
                      <a:pt x="0" y="90"/>
                      <a:pt x="1" y="94"/>
                      <a:pt x="4" y="98"/>
                    </a:cubicBezTo>
                    <a:cubicBezTo>
                      <a:pt x="8" y="100"/>
                      <a:pt x="14" y="100"/>
                      <a:pt x="21" y="99"/>
                    </a:cubicBezTo>
                    <a:cubicBezTo>
                      <a:pt x="28" y="99"/>
                      <a:pt x="33" y="97"/>
                      <a:pt x="30" y="88"/>
                    </a:cubicBezTo>
                    <a:cubicBezTo>
                      <a:pt x="28" y="83"/>
                      <a:pt x="23" y="81"/>
                      <a:pt x="21" y="78"/>
                    </a:cubicBezTo>
                    <a:close/>
                  </a:path>
                </a:pathLst>
              </a:custGeom>
              <a:solidFill>
                <a:srgbClr val="FA9B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" name="Freeform 45"/>
              <p:cNvSpPr>
                <a:spLocks/>
              </p:cNvSpPr>
              <p:nvPr/>
            </p:nvSpPr>
            <p:spPr bwMode="auto">
              <a:xfrm>
                <a:off x="4767" y="1409"/>
                <a:ext cx="191" cy="343"/>
              </a:xfrm>
              <a:custGeom>
                <a:avLst/>
                <a:gdLst>
                  <a:gd name="T0" fmla="*/ 70 w 38"/>
                  <a:gd name="T1" fmla="*/ 27 h 64"/>
                  <a:gd name="T2" fmla="*/ 65 w 38"/>
                  <a:gd name="T3" fmla="*/ 43 h 64"/>
                  <a:gd name="T4" fmla="*/ 50 w 38"/>
                  <a:gd name="T5" fmla="*/ 209 h 64"/>
                  <a:gd name="T6" fmla="*/ 15 w 38"/>
                  <a:gd name="T7" fmla="*/ 247 h 64"/>
                  <a:gd name="T8" fmla="*/ 10 w 38"/>
                  <a:gd name="T9" fmla="*/ 252 h 64"/>
                  <a:gd name="T10" fmla="*/ 0 w 38"/>
                  <a:gd name="T11" fmla="*/ 343 h 64"/>
                  <a:gd name="T12" fmla="*/ 25 w 38"/>
                  <a:gd name="T13" fmla="*/ 305 h 64"/>
                  <a:gd name="T14" fmla="*/ 60 w 38"/>
                  <a:gd name="T15" fmla="*/ 284 h 64"/>
                  <a:gd name="T16" fmla="*/ 90 w 38"/>
                  <a:gd name="T17" fmla="*/ 188 h 64"/>
                  <a:gd name="T18" fmla="*/ 111 w 38"/>
                  <a:gd name="T19" fmla="*/ 102 h 64"/>
                  <a:gd name="T20" fmla="*/ 151 w 38"/>
                  <a:gd name="T21" fmla="*/ 139 h 64"/>
                  <a:gd name="T22" fmla="*/ 176 w 38"/>
                  <a:gd name="T23" fmla="*/ 43 h 64"/>
                  <a:gd name="T24" fmla="*/ 166 w 38"/>
                  <a:gd name="T25" fmla="*/ 16 h 64"/>
                  <a:gd name="T26" fmla="*/ 106 w 38"/>
                  <a:gd name="T27" fmla="*/ 0 h 64"/>
                  <a:gd name="T28" fmla="*/ 70 w 38"/>
                  <a:gd name="T29" fmla="*/ 27 h 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8" h="64">
                    <a:moveTo>
                      <a:pt x="14" y="5"/>
                    </a:moveTo>
                    <a:cubicBezTo>
                      <a:pt x="14" y="6"/>
                      <a:pt x="13" y="7"/>
                      <a:pt x="13" y="8"/>
                    </a:cubicBezTo>
                    <a:cubicBezTo>
                      <a:pt x="11" y="16"/>
                      <a:pt x="10" y="27"/>
                      <a:pt x="10" y="39"/>
                    </a:cubicBezTo>
                    <a:cubicBezTo>
                      <a:pt x="10" y="46"/>
                      <a:pt x="6" y="48"/>
                      <a:pt x="3" y="46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1" y="53"/>
                      <a:pt x="2" y="58"/>
                      <a:pt x="0" y="64"/>
                    </a:cubicBezTo>
                    <a:cubicBezTo>
                      <a:pt x="2" y="62"/>
                      <a:pt x="3" y="59"/>
                      <a:pt x="5" y="57"/>
                    </a:cubicBezTo>
                    <a:cubicBezTo>
                      <a:pt x="7" y="55"/>
                      <a:pt x="10" y="55"/>
                      <a:pt x="12" y="53"/>
                    </a:cubicBezTo>
                    <a:cubicBezTo>
                      <a:pt x="17" y="49"/>
                      <a:pt x="18" y="42"/>
                      <a:pt x="18" y="35"/>
                    </a:cubicBezTo>
                    <a:cubicBezTo>
                      <a:pt x="18" y="30"/>
                      <a:pt x="17" y="23"/>
                      <a:pt x="22" y="19"/>
                    </a:cubicBezTo>
                    <a:cubicBezTo>
                      <a:pt x="28" y="14"/>
                      <a:pt x="30" y="20"/>
                      <a:pt x="30" y="26"/>
                    </a:cubicBezTo>
                    <a:cubicBezTo>
                      <a:pt x="38" y="28"/>
                      <a:pt x="36" y="12"/>
                      <a:pt x="35" y="8"/>
                    </a:cubicBezTo>
                    <a:cubicBezTo>
                      <a:pt x="35" y="7"/>
                      <a:pt x="34" y="5"/>
                      <a:pt x="33" y="3"/>
                    </a:cubicBezTo>
                    <a:cubicBezTo>
                      <a:pt x="28" y="2"/>
                      <a:pt x="24" y="1"/>
                      <a:pt x="21" y="0"/>
                    </a:cubicBezTo>
                    <a:cubicBezTo>
                      <a:pt x="19" y="1"/>
                      <a:pt x="16" y="3"/>
                      <a:pt x="14" y="5"/>
                    </a:cubicBezTo>
                    <a:close/>
                  </a:path>
                </a:pathLst>
              </a:custGeom>
              <a:solidFill>
                <a:srgbClr val="FA9B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1" name="Freeform 46"/>
              <p:cNvSpPr>
                <a:spLocks/>
              </p:cNvSpPr>
              <p:nvPr/>
            </p:nvSpPr>
            <p:spPr bwMode="auto">
              <a:xfrm>
                <a:off x="5019" y="1516"/>
                <a:ext cx="151" cy="311"/>
              </a:xfrm>
              <a:custGeom>
                <a:avLst/>
                <a:gdLst>
                  <a:gd name="T0" fmla="*/ 91 w 30"/>
                  <a:gd name="T1" fmla="*/ 11 h 58"/>
                  <a:gd name="T2" fmla="*/ 55 w 30"/>
                  <a:gd name="T3" fmla="*/ 27 h 58"/>
                  <a:gd name="T4" fmla="*/ 60 w 30"/>
                  <a:gd name="T5" fmla="*/ 129 h 58"/>
                  <a:gd name="T6" fmla="*/ 35 w 30"/>
                  <a:gd name="T7" fmla="*/ 252 h 58"/>
                  <a:gd name="T8" fmla="*/ 20 w 30"/>
                  <a:gd name="T9" fmla="*/ 247 h 58"/>
                  <a:gd name="T10" fmla="*/ 0 w 30"/>
                  <a:gd name="T11" fmla="*/ 311 h 58"/>
                  <a:gd name="T12" fmla="*/ 96 w 30"/>
                  <a:gd name="T13" fmla="*/ 225 h 58"/>
                  <a:gd name="T14" fmla="*/ 101 w 30"/>
                  <a:gd name="T15" fmla="*/ 166 h 58"/>
                  <a:gd name="T16" fmla="*/ 141 w 30"/>
                  <a:gd name="T17" fmla="*/ 166 h 58"/>
                  <a:gd name="T18" fmla="*/ 146 w 30"/>
                  <a:gd name="T19" fmla="*/ 166 h 58"/>
                  <a:gd name="T20" fmla="*/ 151 w 30"/>
                  <a:gd name="T21" fmla="*/ 145 h 58"/>
                  <a:gd name="T22" fmla="*/ 91 w 30"/>
                  <a:gd name="T23" fmla="*/ 11 h 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" h="58">
                    <a:moveTo>
                      <a:pt x="18" y="2"/>
                    </a:moveTo>
                    <a:cubicBezTo>
                      <a:pt x="16" y="0"/>
                      <a:pt x="10" y="0"/>
                      <a:pt x="11" y="5"/>
                    </a:cubicBezTo>
                    <a:cubicBezTo>
                      <a:pt x="10" y="11"/>
                      <a:pt x="11" y="19"/>
                      <a:pt x="12" y="24"/>
                    </a:cubicBezTo>
                    <a:cubicBezTo>
                      <a:pt x="13" y="31"/>
                      <a:pt x="16" y="45"/>
                      <a:pt x="7" y="47"/>
                    </a:cubicBezTo>
                    <a:cubicBezTo>
                      <a:pt x="6" y="48"/>
                      <a:pt x="5" y="47"/>
                      <a:pt x="4" y="46"/>
                    </a:cubicBezTo>
                    <a:cubicBezTo>
                      <a:pt x="6" y="51"/>
                      <a:pt x="4" y="56"/>
                      <a:pt x="0" y="58"/>
                    </a:cubicBezTo>
                    <a:cubicBezTo>
                      <a:pt x="8" y="55"/>
                      <a:pt x="16" y="50"/>
                      <a:pt x="19" y="42"/>
                    </a:cubicBezTo>
                    <a:cubicBezTo>
                      <a:pt x="20" y="39"/>
                      <a:pt x="18" y="35"/>
                      <a:pt x="20" y="31"/>
                    </a:cubicBezTo>
                    <a:cubicBezTo>
                      <a:pt x="23" y="25"/>
                      <a:pt x="24" y="32"/>
                      <a:pt x="28" y="31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0" y="30"/>
                      <a:pt x="30" y="28"/>
                      <a:pt x="30" y="27"/>
                    </a:cubicBezTo>
                    <a:cubicBezTo>
                      <a:pt x="30" y="16"/>
                      <a:pt x="25" y="8"/>
                      <a:pt x="18" y="2"/>
                    </a:cubicBezTo>
                    <a:close/>
                  </a:path>
                </a:pathLst>
              </a:custGeom>
              <a:solidFill>
                <a:srgbClr val="FA9B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2" name="Freeform 47"/>
              <p:cNvSpPr>
                <a:spLocks/>
              </p:cNvSpPr>
              <p:nvPr/>
            </p:nvSpPr>
            <p:spPr bwMode="auto">
              <a:xfrm>
                <a:off x="4732" y="1661"/>
                <a:ext cx="176" cy="236"/>
              </a:xfrm>
              <a:custGeom>
                <a:avLst/>
                <a:gdLst>
                  <a:gd name="T0" fmla="*/ 85 w 35"/>
                  <a:gd name="T1" fmla="*/ 193 h 44"/>
                  <a:gd name="T2" fmla="*/ 5 w 35"/>
                  <a:gd name="T3" fmla="*/ 139 h 44"/>
                  <a:gd name="T4" fmla="*/ 0 w 35"/>
                  <a:gd name="T5" fmla="*/ 139 h 44"/>
                  <a:gd name="T6" fmla="*/ 0 w 35"/>
                  <a:gd name="T7" fmla="*/ 161 h 44"/>
                  <a:gd name="T8" fmla="*/ 50 w 35"/>
                  <a:gd name="T9" fmla="*/ 231 h 44"/>
                  <a:gd name="T10" fmla="*/ 111 w 35"/>
                  <a:gd name="T11" fmla="*/ 231 h 44"/>
                  <a:gd name="T12" fmla="*/ 111 w 35"/>
                  <a:gd name="T13" fmla="*/ 231 h 44"/>
                  <a:gd name="T14" fmla="*/ 121 w 35"/>
                  <a:gd name="T15" fmla="*/ 231 h 44"/>
                  <a:gd name="T16" fmla="*/ 156 w 35"/>
                  <a:gd name="T17" fmla="*/ 204 h 44"/>
                  <a:gd name="T18" fmla="*/ 176 w 35"/>
                  <a:gd name="T19" fmla="*/ 107 h 44"/>
                  <a:gd name="T20" fmla="*/ 166 w 35"/>
                  <a:gd name="T21" fmla="*/ 21 h 44"/>
                  <a:gd name="T22" fmla="*/ 151 w 35"/>
                  <a:gd name="T23" fmla="*/ 0 h 44"/>
                  <a:gd name="T24" fmla="*/ 85 w 35"/>
                  <a:gd name="T25" fmla="*/ 193 h 4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5" h="44">
                    <a:moveTo>
                      <a:pt x="17" y="36"/>
                    </a:moveTo>
                    <a:cubicBezTo>
                      <a:pt x="8" y="39"/>
                      <a:pt x="2" y="34"/>
                      <a:pt x="1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8"/>
                      <a:pt x="0" y="29"/>
                      <a:pt x="0" y="30"/>
                    </a:cubicBezTo>
                    <a:cubicBezTo>
                      <a:pt x="1" y="39"/>
                      <a:pt x="2" y="41"/>
                      <a:pt x="10" y="43"/>
                    </a:cubicBezTo>
                    <a:cubicBezTo>
                      <a:pt x="13" y="44"/>
                      <a:pt x="17" y="44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3" y="43"/>
                      <a:pt x="23" y="43"/>
                      <a:pt x="24" y="43"/>
                    </a:cubicBezTo>
                    <a:cubicBezTo>
                      <a:pt x="27" y="42"/>
                      <a:pt x="31" y="40"/>
                      <a:pt x="31" y="38"/>
                    </a:cubicBezTo>
                    <a:cubicBezTo>
                      <a:pt x="34" y="33"/>
                      <a:pt x="35" y="26"/>
                      <a:pt x="35" y="20"/>
                    </a:cubicBezTo>
                    <a:cubicBezTo>
                      <a:pt x="35" y="17"/>
                      <a:pt x="34" y="11"/>
                      <a:pt x="33" y="4"/>
                    </a:cubicBezTo>
                    <a:cubicBezTo>
                      <a:pt x="32" y="3"/>
                      <a:pt x="31" y="1"/>
                      <a:pt x="30" y="0"/>
                    </a:cubicBezTo>
                    <a:cubicBezTo>
                      <a:pt x="34" y="11"/>
                      <a:pt x="30" y="33"/>
                      <a:pt x="17" y="36"/>
                    </a:cubicBezTo>
                    <a:close/>
                  </a:path>
                </a:pathLst>
              </a:custGeom>
              <a:solidFill>
                <a:srgbClr val="FA9B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3" name="Freeform 48"/>
              <p:cNvSpPr>
                <a:spLocks/>
              </p:cNvSpPr>
              <p:nvPr/>
            </p:nvSpPr>
            <p:spPr bwMode="auto">
              <a:xfrm>
                <a:off x="3822" y="1607"/>
                <a:ext cx="130" cy="118"/>
              </a:xfrm>
              <a:custGeom>
                <a:avLst/>
                <a:gdLst>
                  <a:gd name="T0" fmla="*/ 50 w 26"/>
                  <a:gd name="T1" fmla="*/ 11 h 22"/>
                  <a:gd name="T2" fmla="*/ 110 w 26"/>
                  <a:gd name="T3" fmla="*/ 38 h 22"/>
                  <a:gd name="T4" fmla="*/ 105 w 26"/>
                  <a:gd name="T5" fmla="*/ 118 h 22"/>
                  <a:gd name="T6" fmla="*/ 0 w 26"/>
                  <a:gd name="T7" fmla="*/ 11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" h="22">
                    <a:moveTo>
                      <a:pt x="10" y="2"/>
                    </a:moveTo>
                    <a:cubicBezTo>
                      <a:pt x="14" y="0"/>
                      <a:pt x="20" y="3"/>
                      <a:pt x="22" y="7"/>
                    </a:cubicBezTo>
                    <a:cubicBezTo>
                      <a:pt x="25" y="12"/>
                      <a:pt x="22" y="17"/>
                      <a:pt x="21" y="22"/>
                    </a:cubicBezTo>
                    <a:cubicBezTo>
                      <a:pt x="26" y="10"/>
                      <a:pt x="10" y="3"/>
                      <a:pt x="0" y="2"/>
                    </a:cubicBezTo>
                  </a:path>
                </a:pathLst>
              </a:custGeom>
              <a:solidFill>
                <a:srgbClr val="FA9B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4" name="Freeform 49"/>
              <p:cNvSpPr>
                <a:spLocks/>
              </p:cNvSpPr>
              <p:nvPr/>
            </p:nvSpPr>
            <p:spPr bwMode="auto">
              <a:xfrm>
                <a:off x="3978" y="1436"/>
                <a:ext cx="110" cy="262"/>
              </a:xfrm>
              <a:custGeom>
                <a:avLst/>
                <a:gdLst>
                  <a:gd name="T0" fmla="*/ 0 w 22"/>
                  <a:gd name="T1" fmla="*/ 5 h 49"/>
                  <a:gd name="T2" fmla="*/ 25 w 22"/>
                  <a:gd name="T3" fmla="*/ 91 h 49"/>
                  <a:gd name="T4" fmla="*/ 30 w 22"/>
                  <a:gd name="T5" fmla="*/ 160 h 49"/>
                  <a:gd name="T6" fmla="*/ 90 w 22"/>
                  <a:gd name="T7" fmla="*/ 262 h 49"/>
                  <a:gd name="T8" fmla="*/ 80 w 22"/>
                  <a:gd name="T9" fmla="*/ 144 h 49"/>
                  <a:gd name="T10" fmla="*/ 65 w 22"/>
                  <a:gd name="T11" fmla="*/ 70 h 49"/>
                  <a:gd name="T12" fmla="*/ 45 w 22"/>
                  <a:gd name="T13" fmla="*/ 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" h="49">
                    <a:moveTo>
                      <a:pt x="0" y="1"/>
                    </a:moveTo>
                    <a:cubicBezTo>
                      <a:pt x="3" y="6"/>
                      <a:pt x="5" y="11"/>
                      <a:pt x="5" y="17"/>
                    </a:cubicBezTo>
                    <a:cubicBezTo>
                      <a:pt x="5" y="21"/>
                      <a:pt x="4" y="25"/>
                      <a:pt x="6" y="30"/>
                    </a:cubicBezTo>
                    <a:cubicBezTo>
                      <a:pt x="9" y="37"/>
                      <a:pt x="16" y="40"/>
                      <a:pt x="18" y="49"/>
                    </a:cubicBezTo>
                    <a:cubicBezTo>
                      <a:pt x="22" y="40"/>
                      <a:pt x="18" y="35"/>
                      <a:pt x="16" y="27"/>
                    </a:cubicBezTo>
                    <a:cubicBezTo>
                      <a:pt x="14" y="22"/>
                      <a:pt x="13" y="18"/>
                      <a:pt x="13" y="13"/>
                    </a:cubicBezTo>
                    <a:cubicBezTo>
                      <a:pt x="12" y="8"/>
                      <a:pt x="10" y="5"/>
                      <a:pt x="9" y="0"/>
                    </a:cubicBezTo>
                  </a:path>
                </a:pathLst>
              </a:custGeom>
              <a:solidFill>
                <a:srgbClr val="FA9B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5" name="Freeform 50"/>
              <p:cNvSpPr>
                <a:spLocks/>
              </p:cNvSpPr>
              <p:nvPr/>
            </p:nvSpPr>
            <p:spPr bwMode="auto">
              <a:xfrm>
                <a:off x="4772" y="1655"/>
                <a:ext cx="15" cy="92"/>
              </a:xfrm>
              <a:custGeom>
                <a:avLst/>
                <a:gdLst>
                  <a:gd name="T0" fmla="*/ 0 w 3"/>
                  <a:gd name="T1" fmla="*/ 0 h 17"/>
                  <a:gd name="T2" fmla="*/ 0 w 3"/>
                  <a:gd name="T3" fmla="*/ 92 h 1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17">
                    <a:moveTo>
                      <a:pt x="0" y="0"/>
                    </a:moveTo>
                    <a:cubicBezTo>
                      <a:pt x="3" y="7"/>
                      <a:pt x="0" y="13"/>
                      <a:pt x="0" y="17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6" name="Freeform 51"/>
              <p:cNvSpPr>
                <a:spLocks/>
              </p:cNvSpPr>
              <p:nvPr/>
            </p:nvSpPr>
            <p:spPr bwMode="auto">
              <a:xfrm>
                <a:off x="5019" y="1752"/>
                <a:ext cx="30" cy="75"/>
              </a:xfrm>
              <a:custGeom>
                <a:avLst/>
                <a:gdLst>
                  <a:gd name="T0" fmla="*/ 10 w 6"/>
                  <a:gd name="T1" fmla="*/ 0 h 14"/>
                  <a:gd name="T2" fmla="*/ 0 w 6"/>
                  <a:gd name="T3" fmla="*/ 75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14">
                    <a:moveTo>
                      <a:pt x="2" y="0"/>
                    </a:moveTo>
                    <a:cubicBezTo>
                      <a:pt x="6" y="8"/>
                      <a:pt x="3" y="13"/>
                      <a:pt x="0" y="14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7" name="Freeform 52"/>
              <p:cNvSpPr>
                <a:spLocks/>
              </p:cNvSpPr>
              <p:nvPr/>
            </p:nvSpPr>
            <p:spPr bwMode="auto">
              <a:xfrm>
                <a:off x="4913" y="1511"/>
                <a:ext cx="35" cy="43"/>
              </a:xfrm>
              <a:custGeom>
                <a:avLst/>
                <a:gdLst>
                  <a:gd name="T0" fmla="*/ 0 w 7"/>
                  <a:gd name="T1" fmla="*/ 43 h 8"/>
                  <a:gd name="T2" fmla="*/ 35 w 7"/>
                  <a:gd name="T3" fmla="*/ 0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cubicBezTo>
                      <a:pt x="4" y="6"/>
                      <a:pt x="7" y="6"/>
                      <a:pt x="7" y="0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8" name="Freeform 53"/>
              <p:cNvSpPr>
                <a:spLocks/>
              </p:cNvSpPr>
              <p:nvPr/>
            </p:nvSpPr>
            <p:spPr bwMode="auto">
              <a:xfrm>
                <a:off x="4058" y="1591"/>
                <a:ext cx="35" cy="86"/>
              </a:xfrm>
              <a:custGeom>
                <a:avLst/>
                <a:gdLst>
                  <a:gd name="T0" fmla="*/ 0 w 7"/>
                  <a:gd name="T1" fmla="*/ 0 h 16"/>
                  <a:gd name="T2" fmla="*/ 20 w 7"/>
                  <a:gd name="T3" fmla="*/ 86 h 1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16">
                    <a:moveTo>
                      <a:pt x="0" y="0"/>
                    </a:moveTo>
                    <a:cubicBezTo>
                      <a:pt x="7" y="7"/>
                      <a:pt x="4" y="12"/>
                      <a:pt x="4" y="16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9" name="Freeform 54"/>
              <p:cNvSpPr>
                <a:spLocks/>
              </p:cNvSpPr>
              <p:nvPr/>
            </p:nvSpPr>
            <p:spPr bwMode="auto">
              <a:xfrm>
                <a:off x="4264" y="1709"/>
                <a:ext cx="66" cy="172"/>
              </a:xfrm>
              <a:custGeom>
                <a:avLst/>
                <a:gdLst>
                  <a:gd name="T0" fmla="*/ 0 w 13"/>
                  <a:gd name="T1" fmla="*/ 0 h 32"/>
                  <a:gd name="T2" fmla="*/ 61 w 13"/>
                  <a:gd name="T3" fmla="*/ 97 h 32"/>
                  <a:gd name="T4" fmla="*/ 36 w 13"/>
                  <a:gd name="T5" fmla="*/ 172 h 3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32">
                    <a:moveTo>
                      <a:pt x="0" y="0"/>
                    </a:moveTo>
                    <a:cubicBezTo>
                      <a:pt x="4" y="8"/>
                      <a:pt x="12" y="12"/>
                      <a:pt x="12" y="18"/>
                    </a:cubicBezTo>
                    <a:cubicBezTo>
                      <a:pt x="13" y="24"/>
                      <a:pt x="12" y="28"/>
                      <a:pt x="7" y="32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0" name="Freeform 55"/>
              <p:cNvSpPr>
                <a:spLocks/>
              </p:cNvSpPr>
              <p:nvPr/>
            </p:nvSpPr>
            <p:spPr bwMode="auto">
              <a:xfrm>
                <a:off x="4531" y="1757"/>
                <a:ext cx="60" cy="102"/>
              </a:xfrm>
              <a:custGeom>
                <a:avLst/>
                <a:gdLst>
                  <a:gd name="T0" fmla="*/ 0 w 12"/>
                  <a:gd name="T1" fmla="*/ 0 h 19"/>
                  <a:gd name="T2" fmla="*/ 60 w 12"/>
                  <a:gd name="T3" fmla="*/ 102 h 1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2" h="19">
                    <a:moveTo>
                      <a:pt x="0" y="0"/>
                    </a:moveTo>
                    <a:cubicBezTo>
                      <a:pt x="4" y="8"/>
                      <a:pt x="11" y="12"/>
                      <a:pt x="12" y="19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1" name="Freeform 56"/>
              <p:cNvSpPr>
                <a:spLocks/>
              </p:cNvSpPr>
              <p:nvPr/>
            </p:nvSpPr>
            <p:spPr bwMode="auto">
              <a:xfrm>
                <a:off x="3882" y="1602"/>
                <a:ext cx="75" cy="112"/>
              </a:xfrm>
              <a:custGeom>
                <a:avLst/>
                <a:gdLst>
                  <a:gd name="T0" fmla="*/ 0 w 15"/>
                  <a:gd name="T1" fmla="*/ 0 h 21"/>
                  <a:gd name="T2" fmla="*/ 65 w 15"/>
                  <a:gd name="T3" fmla="*/ 112 h 2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" h="21">
                    <a:moveTo>
                      <a:pt x="0" y="0"/>
                    </a:moveTo>
                    <a:cubicBezTo>
                      <a:pt x="5" y="3"/>
                      <a:pt x="15" y="3"/>
                      <a:pt x="13" y="21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2" name="Freeform 57"/>
              <p:cNvSpPr>
                <a:spLocks/>
              </p:cNvSpPr>
              <p:nvPr/>
            </p:nvSpPr>
            <p:spPr bwMode="auto">
              <a:xfrm>
                <a:off x="4189" y="1522"/>
                <a:ext cx="35" cy="32"/>
              </a:xfrm>
              <a:custGeom>
                <a:avLst/>
                <a:gdLst>
                  <a:gd name="T0" fmla="*/ 0 w 7"/>
                  <a:gd name="T1" fmla="*/ 27 h 6"/>
                  <a:gd name="T2" fmla="*/ 35 w 7"/>
                  <a:gd name="T3" fmla="*/ 0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6">
                    <a:moveTo>
                      <a:pt x="0" y="5"/>
                    </a:moveTo>
                    <a:cubicBezTo>
                      <a:pt x="4" y="6"/>
                      <a:pt x="6" y="3"/>
                      <a:pt x="7" y="0"/>
                    </a:cubicBezTo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3" name="Freeform 58"/>
              <p:cNvSpPr>
                <a:spLocks/>
              </p:cNvSpPr>
              <p:nvPr/>
            </p:nvSpPr>
            <p:spPr bwMode="auto">
              <a:xfrm>
                <a:off x="3636" y="1163"/>
                <a:ext cx="1679" cy="975"/>
              </a:xfrm>
              <a:custGeom>
                <a:avLst/>
                <a:gdLst>
                  <a:gd name="T0" fmla="*/ 789 w 334"/>
                  <a:gd name="T1" fmla="*/ 102 h 182"/>
                  <a:gd name="T2" fmla="*/ 40 w 334"/>
                  <a:gd name="T3" fmla="*/ 487 h 182"/>
                  <a:gd name="T4" fmla="*/ 885 w 334"/>
                  <a:gd name="T5" fmla="*/ 814 h 182"/>
                  <a:gd name="T6" fmla="*/ 1629 w 334"/>
                  <a:gd name="T7" fmla="*/ 536 h 182"/>
                  <a:gd name="T8" fmla="*/ 789 w 334"/>
                  <a:gd name="T9" fmla="*/ 102 h 1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4" h="182">
                    <a:moveTo>
                      <a:pt x="157" y="19"/>
                    </a:moveTo>
                    <a:cubicBezTo>
                      <a:pt x="134" y="17"/>
                      <a:pt x="16" y="0"/>
                      <a:pt x="8" y="91"/>
                    </a:cubicBezTo>
                    <a:cubicBezTo>
                      <a:pt x="0" y="182"/>
                      <a:pt x="120" y="162"/>
                      <a:pt x="176" y="152"/>
                    </a:cubicBezTo>
                    <a:cubicBezTo>
                      <a:pt x="232" y="142"/>
                      <a:pt x="313" y="172"/>
                      <a:pt x="324" y="100"/>
                    </a:cubicBezTo>
                    <a:cubicBezTo>
                      <a:pt x="334" y="39"/>
                      <a:pt x="230" y="23"/>
                      <a:pt x="157" y="19"/>
                    </a:cubicBezTo>
                    <a:close/>
                  </a:path>
                </a:pathLst>
              </a:custGeom>
              <a:noFill/>
              <a:ln w="158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4" name="Freeform 59"/>
              <p:cNvSpPr>
                <a:spLocks/>
              </p:cNvSpPr>
              <p:nvPr/>
            </p:nvSpPr>
            <p:spPr bwMode="auto">
              <a:xfrm>
                <a:off x="3696" y="1270"/>
                <a:ext cx="1549" cy="787"/>
              </a:xfrm>
              <a:custGeom>
                <a:avLst/>
                <a:gdLst>
                  <a:gd name="T0" fmla="*/ 80 w 308"/>
                  <a:gd name="T1" fmla="*/ 626 h 147"/>
                  <a:gd name="T2" fmla="*/ 10 w 308"/>
                  <a:gd name="T3" fmla="*/ 380 h 147"/>
                  <a:gd name="T4" fmla="*/ 121 w 308"/>
                  <a:gd name="T5" fmla="*/ 139 h 147"/>
                  <a:gd name="T6" fmla="*/ 684 w 308"/>
                  <a:gd name="T7" fmla="*/ 21 h 147"/>
                  <a:gd name="T8" fmla="*/ 729 w 308"/>
                  <a:gd name="T9" fmla="*/ 27 h 147"/>
                  <a:gd name="T10" fmla="*/ 1504 w 308"/>
                  <a:gd name="T11" fmla="*/ 273 h 147"/>
                  <a:gd name="T12" fmla="*/ 1539 w 308"/>
                  <a:gd name="T13" fmla="*/ 423 h 147"/>
                  <a:gd name="T14" fmla="*/ 1086 w 308"/>
                  <a:gd name="T15" fmla="*/ 664 h 147"/>
                  <a:gd name="T16" fmla="*/ 820 w 308"/>
                  <a:gd name="T17" fmla="*/ 675 h 147"/>
                  <a:gd name="T18" fmla="*/ 80 w 308"/>
                  <a:gd name="T19" fmla="*/ 626 h 14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08" h="147">
                    <a:moveTo>
                      <a:pt x="16" y="117"/>
                    </a:moveTo>
                    <a:cubicBezTo>
                      <a:pt x="5" y="107"/>
                      <a:pt x="0" y="92"/>
                      <a:pt x="2" y="71"/>
                    </a:cubicBezTo>
                    <a:cubicBezTo>
                      <a:pt x="4" y="52"/>
                      <a:pt x="11" y="36"/>
                      <a:pt x="24" y="26"/>
                    </a:cubicBezTo>
                    <a:cubicBezTo>
                      <a:pt x="55" y="0"/>
                      <a:pt x="112" y="1"/>
                      <a:pt x="136" y="4"/>
                    </a:cubicBezTo>
                    <a:cubicBezTo>
                      <a:pt x="136" y="4"/>
                      <a:pt x="145" y="5"/>
                      <a:pt x="145" y="5"/>
                    </a:cubicBezTo>
                    <a:cubicBezTo>
                      <a:pt x="187" y="8"/>
                      <a:pt x="273" y="19"/>
                      <a:pt x="299" y="51"/>
                    </a:cubicBezTo>
                    <a:cubicBezTo>
                      <a:pt x="306" y="59"/>
                      <a:pt x="308" y="68"/>
                      <a:pt x="306" y="79"/>
                    </a:cubicBezTo>
                    <a:cubicBezTo>
                      <a:pt x="299" y="125"/>
                      <a:pt x="260" y="125"/>
                      <a:pt x="216" y="124"/>
                    </a:cubicBezTo>
                    <a:cubicBezTo>
                      <a:pt x="198" y="123"/>
                      <a:pt x="179" y="123"/>
                      <a:pt x="163" y="126"/>
                    </a:cubicBezTo>
                    <a:cubicBezTo>
                      <a:pt x="129" y="132"/>
                      <a:pt x="49" y="147"/>
                      <a:pt x="16" y="117"/>
                    </a:cubicBezTo>
                    <a:close/>
                  </a:path>
                </a:pathLst>
              </a:custGeom>
              <a:noFill/>
              <a:ln w="15875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5" name="Freeform 60"/>
              <p:cNvSpPr>
                <a:spLocks noEditPoints="1"/>
              </p:cNvSpPr>
              <p:nvPr/>
            </p:nvSpPr>
            <p:spPr bwMode="auto">
              <a:xfrm>
                <a:off x="3741" y="1323"/>
                <a:ext cx="1439" cy="654"/>
              </a:xfrm>
              <a:custGeom>
                <a:avLst/>
                <a:gdLst>
                  <a:gd name="T0" fmla="*/ 367 w 286"/>
                  <a:gd name="T1" fmla="*/ 252 h 122"/>
                  <a:gd name="T2" fmla="*/ 327 w 286"/>
                  <a:gd name="T3" fmla="*/ 257 h 122"/>
                  <a:gd name="T4" fmla="*/ 257 w 286"/>
                  <a:gd name="T5" fmla="*/ 21 h 122"/>
                  <a:gd name="T6" fmla="*/ 146 w 286"/>
                  <a:gd name="T7" fmla="*/ 268 h 122"/>
                  <a:gd name="T8" fmla="*/ 86 w 286"/>
                  <a:gd name="T9" fmla="*/ 145 h 122"/>
                  <a:gd name="T10" fmla="*/ 171 w 286"/>
                  <a:gd name="T11" fmla="*/ 552 h 122"/>
                  <a:gd name="T12" fmla="*/ 272 w 286"/>
                  <a:gd name="T13" fmla="*/ 413 h 122"/>
                  <a:gd name="T14" fmla="*/ 357 w 286"/>
                  <a:gd name="T15" fmla="*/ 649 h 122"/>
                  <a:gd name="T16" fmla="*/ 433 w 286"/>
                  <a:gd name="T17" fmla="*/ 423 h 122"/>
                  <a:gd name="T18" fmla="*/ 458 w 286"/>
                  <a:gd name="T19" fmla="*/ 236 h 122"/>
                  <a:gd name="T20" fmla="*/ 604 w 286"/>
                  <a:gd name="T21" fmla="*/ 547 h 122"/>
                  <a:gd name="T22" fmla="*/ 669 w 286"/>
                  <a:gd name="T23" fmla="*/ 166 h 122"/>
                  <a:gd name="T24" fmla="*/ 699 w 286"/>
                  <a:gd name="T25" fmla="*/ 568 h 122"/>
                  <a:gd name="T26" fmla="*/ 941 w 286"/>
                  <a:gd name="T27" fmla="*/ 493 h 122"/>
                  <a:gd name="T28" fmla="*/ 981 w 286"/>
                  <a:gd name="T29" fmla="*/ 466 h 122"/>
                  <a:gd name="T30" fmla="*/ 1157 w 286"/>
                  <a:gd name="T31" fmla="*/ 547 h 122"/>
                  <a:gd name="T32" fmla="*/ 1192 w 286"/>
                  <a:gd name="T33" fmla="*/ 247 h 122"/>
                  <a:gd name="T34" fmla="*/ 1293 w 286"/>
                  <a:gd name="T35" fmla="*/ 552 h 122"/>
                  <a:gd name="T36" fmla="*/ 1338 w 286"/>
                  <a:gd name="T37" fmla="*/ 188 h 122"/>
                  <a:gd name="T38" fmla="*/ 1308 w 286"/>
                  <a:gd name="T39" fmla="*/ 434 h 122"/>
                  <a:gd name="T40" fmla="*/ 1233 w 286"/>
                  <a:gd name="T41" fmla="*/ 113 h 122"/>
                  <a:gd name="T42" fmla="*/ 1052 w 286"/>
                  <a:gd name="T43" fmla="*/ 327 h 122"/>
                  <a:gd name="T44" fmla="*/ 1011 w 286"/>
                  <a:gd name="T45" fmla="*/ 75 h 122"/>
                  <a:gd name="T46" fmla="*/ 850 w 286"/>
                  <a:gd name="T47" fmla="*/ 386 h 122"/>
                  <a:gd name="T48" fmla="*/ 800 w 286"/>
                  <a:gd name="T49" fmla="*/ 123 h 122"/>
                  <a:gd name="T50" fmla="*/ 569 w 286"/>
                  <a:gd name="T51" fmla="*/ 365 h 122"/>
                  <a:gd name="T52" fmla="*/ 533 w 286"/>
                  <a:gd name="T53" fmla="*/ 91 h 122"/>
                  <a:gd name="T54" fmla="*/ 347 w 286"/>
                  <a:gd name="T55" fmla="*/ 300 h 122"/>
                  <a:gd name="T56" fmla="*/ 387 w 286"/>
                  <a:gd name="T57" fmla="*/ 96 h 122"/>
                  <a:gd name="T58" fmla="*/ 513 w 286"/>
                  <a:gd name="T59" fmla="*/ 91 h 122"/>
                  <a:gd name="T60" fmla="*/ 589 w 286"/>
                  <a:gd name="T61" fmla="*/ 365 h 122"/>
                  <a:gd name="T62" fmla="*/ 780 w 286"/>
                  <a:gd name="T63" fmla="*/ 123 h 122"/>
                  <a:gd name="T64" fmla="*/ 870 w 286"/>
                  <a:gd name="T65" fmla="*/ 386 h 122"/>
                  <a:gd name="T66" fmla="*/ 1001 w 286"/>
                  <a:gd name="T67" fmla="*/ 91 h 122"/>
                  <a:gd name="T68" fmla="*/ 1087 w 286"/>
                  <a:gd name="T69" fmla="*/ 295 h 122"/>
                  <a:gd name="T70" fmla="*/ 1258 w 286"/>
                  <a:gd name="T71" fmla="*/ 150 h 122"/>
                  <a:gd name="T72" fmla="*/ 1318 w 286"/>
                  <a:gd name="T73" fmla="*/ 456 h 122"/>
                  <a:gd name="T74" fmla="*/ 1358 w 286"/>
                  <a:gd name="T75" fmla="*/ 209 h 122"/>
                  <a:gd name="T76" fmla="*/ 1253 w 286"/>
                  <a:gd name="T77" fmla="*/ 515 h 122"/>
                  <a:gd name="T78" fmla="*/ 1152 w 286"/>
                  <a:gd name="T79" fmla="*/ 386 h 122"/>
                  <a:gd name="T80" fmla="*/ 1042 w 286"/>
                  <a:gd name="T81" fmla="*/ 558 h 122"/>
                  <a:gd name="T82" fmla="*/ 961 w 286"/>
                  <a:gd name="T83" fmla="*/ 359 h 122"/>
                  <a:gd name="T84" fmla="*/ 850 w 286"/>
                  <a:gd name="T85" fmla="*/ 574 h 122"/>
                  <a:gd name="T86" fmla="*/ 704 w 286"/>
                  <a:gd name="T87" fmla="*/ 193 h 122"/>
                  <a:gd name="T88" fmla="*/ 619 w 286"/>
                  <a:gd name="T89" fmla="*/ 391 h 122"/>
                  <a:gd name="T90" fmla="*/ 483 w 286"/>
                  <a:gd name="T91" fmla="*/ 386 h 122"/>
                  <a:gd name="T92" fmla="*/ 413 w 286"/>
                  <a:gd name="T93" fmla="*/ 300 h 122"/>
                  <a:gd name="T94" fmla="*/ 418 w 286"/>
                  <a:gd name="T95" fmla="*/ 466 h 122"/>
                  <a:gd name="T96" fmla="*/ 287 w 286"/>
                  <a:gd name="T97" fmla="*/ 541 h 122"/>
                  <a:gd name="T98" fmla="*/ 196 w 286"/>
                  <a:gd name="T99" fmla="*/ 386 h 122"/>
                  <a:gd name="T100" fmla="*/ 30 w 286"/>
                  <a:gd name="T101" fmla="*/ 354 h 122"/>
                  <a:gd name="T102" fmla="*/ 116 w 286"/>
                  <a:gd name="T103" fmla="*/ 225 h 122"/>
                  <a:gd name="T104" fmla="*/ 181 w 286"/>
                  <a:gd name="T105" fmla="*/ 107 h 122"/>
                  <a:gd name="T106" fmla="*/ 297 w 286"/>
                  <a:gd name="T107" fmla="*/ 86 h 122"/>
                  <a:gd name="T108" fmla="*/ 347 w 286"/>
                  <a:gd name="T109" fmla="*/ 300 h 12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86" h="122">
                    <a:moveTo>
                      <a:pt x="77" y="4"/>
                    </a:moveTo>
                    <a:cubicBezTo>
                      <a:pt x="73" y="9"/>
                      <a:pt x="73" y="15"/>
                      <a:pt x="73" y="18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2" y="26"/>
                      <a:pt x="72" y="40"/>
                      <a:pt x="73" y="47"/>
                    </a:cubicBezTo>
                    <a:cubicBezTo>
                      <a:pt x="73" y="49"/>
                      <a:pt x="72" y="50"/>
                      <a:pt x="72" y="50"/>
                    </a:cubicBezTo>
                    <a:cubicBezTo>
                      <a:pt x="71" y="51"/>
                      <a:pt x="70" y="52"/>
                      <a:pt x="69" y="52"/>
                    </a:cubicBezTo>
                    <a:cubicBezTo>
                      <a:pt x="68" y="52"/>
                      <a:pt x="67" y="51"/>
                      <a:pt x="66" y="51"/>
                    </a:cubicBezTo>
                    <a:cubicBezTo>
                      <a:pt x="65" y="50"/>
                      <a:pt x="65" y="49"/>
                      <a:pt x="65" y="48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31"/>
                      <a:pt x="63" y="23"/>
                      <a:pt x="63" y="16"/>
                    </a:cubicBezTo>
                    <a:cubicBezTo>
                      <a:pt x="63" y="16"/>
                      <a:pt x="63" y="9"/>
                      <a:pt x="59" y="6"/>
                    </a:cubicBezTo>
                    <a:cubicBezTo>
                      <a:pt x="57" y="4"/>
                      <a:pt x="55" y="3"/>
                      <a:pt x="51" y="4"/>
                    </a:cubicBezTo>
                    <a:cubicBezTo>
                      <a:pt x="47" y="6"/>
                      <a:pt x="43" y="7"/>
                      <a:pt x="39" y="9"/>
                    </a:cubicBezTo>
                    <a:cubicBezTo>
                      <a:pt x="37" y="10"/>
                      <a:pt x="33" y="16"/>
                      <a:pt x="32" y="19"/>
                    </a:cubicBezTo>
                    <a:cubicBezTo>
                      <a:pt x="31" y="23"/>
                      <a:pt x="31" y="29"/>
                      <a:pt x="31" y="36"/>
                    </a:cubicBezTo>
                    <a:cubicBezTo>
                      <a:pt x="31" y="44"/>
                      <a:pt x="30" y="49"/>
                      <a:pt x="29" y="50"/>
                    </a:cubicBezTo>
                    <a:cubicBezTo>
                      <a:pt x="28" y="50"/>
                      <a:pt x="27" y="45"/>
                      <a:pt x="27" y="42"/>
                    </a:cubicBezTo>
                    <a:cubicBezTo>
                      <a:pt x="25" y="33"/>
                      <a:pt x="24" y="28"/>
                      <a:pt x="21" y="26"/>
                    </a:cubicBezTo>
                    <a:cubicBezTo>
                      <a:pt x="20" y="26"/>
                      <a:pt x="19" y="26"/>
                      <a:pt x="18" y="26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7"/>
                      <a:pt x="16" y="27"/>
                      <a:pt x="16" y="27"/>
                    </a:cubicBezTo>
                    <a:cubicBezTo>
                      <a:pt x="8" y="36"/>
                      <a:pt x="4" y="47"/>
                      <a:pt x="2" y="60"/>
                    </a:cubicBezTo>
                    <a:cubicBezTo>
                      <a:pt x="0" y="86"/>
                      <a:pt x="12" y="95"/>
                      <a:pt x="25" y="102"/>
                    </a:cubicBezTo>
                    <a:cubicBezTo>
                      <a:pt x="29" y="104"/>
                      <a:pt x="32" y="104"/>
                      <a:pt x="34" y="103"/>
                    </a:cubicBezTo>
                    <a:cubicBezTo>
                      <a:pt x="41" y="99"/>
                      <a:pt x="42" y="88"/>
                      <a:pt x="42" y="79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5" y="67"/>
                      <a:pt x="47" y="67"/>
                      <a:pt x="49" y="67"/>
                    </a:cubicBezTo>
                    <a:cubicBezTo>
                      <a:pt x="50" y="67"/>
                      <a:pt x="53" y="67"/>
                      <a:pt x="54" y="77"/>
                    </a:cubicBezTo>
                    <a:cubicBezTo>
                      <a:pt x="54" y="81"/>
                      <a:pt x="54" y="85"/>
                      <a:pt x="54" y="89"/>
                    </a:cubicBezTo>
                    <a:cubicBezTo>
                      <a:pt x="53" y="102"/>
                      <a:pt x="53" y="102"/>
                      <a:pt x="53" y="102"/>
                    </a:cubicBezTo>
                    <a:cubicBezTo>
                      <a:pt x="54" y="117"/>
                      <a:pt x="66" y="120"/>
                      <a:pt x="70" y="121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6" y="122"/>
                      <a:pt x="80" y="122"/>
                      <a:pt x="83" y="119"/>
                    </a:cubicBezTo>
                    <a:cubicBezTo>
                      <a:pt x="91" y="112"/>
                      <a:pt x="88" y="93"/>
                      <a:pt x="87" y="87"/>
                    </a:cubicBezTo>
                    <a:cubicBezTo>
                      <a:pt x="87" y="85"/>
                      <a:pt x="87" y="85"/>
                      <a:pt x="87" y="85"/>
                    </a:cubicBezTo>
                    <a:cubicBezTo>
                      <a:pt x="86" y="79"/>
                      <a:pt x="86" y="79"/>
                      <a:pt x="86" y="79"/>
                    </a:cubicBezTo>
                    <a:cubicBezTo>
                      <a:pt x="85" y="73"/>
                      <a:pt x="85" y="68"/>
                      <a:pt x="85" y="58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6" y="50"/>
                      <a:pt x="86" y="44"/>
                      <a:pt x="89" y="44"/>
                    </a:cubicBezTo>
                    <a:cubicBezTo>
                      <a:pt x="90" y="44"/>
                      <a:pt x="90" y="44"/>
                      <a:pt x="91" y="44"/>
                    </a:cubicBezTo>
                    <a:cubicBezTo>
                      <a:pt x="92" y="46"/>
                      <a:pt x="92" y="52"/>
                      <a:pt x="92" y="58"/>
                    </a:cubicBezTo>
                    <a:cubicBezTo>
                      <a:pt x="92" y="58"/>
                      <a:pt x="92" y="72"/>
                      <a:pt x="92" y="72"/>
                    </a:cubicBezTo>
                    <a:cubicBezTo>
                      <a:pt x="92" y="77"/>
                      <a:pt x="92" y="104"/>
                      <a:pt x="110" y="106"/>
                    </a:cubicBezTo>
                    <a:cubicBezTo>
                      <a:pt x="114" y="106"/>
                      <a:pt x="118" y="105"/>
                      <a:pt x="120" y="102"/>
                    </a:cubicBezTo>
                    <a:cubicBezTo>
                      <a:pt x="127" y="96"/>
                      <a:pt x="127" y="83"/>
                      <a:pt x="127" y="76"/>
                    </a:cubicBezTo>
                    <a:cubicBezTo>
                      <a:pt x="127" y="73"/>
                      <a:pt x="127" y="73"/>
                      <a:pt x="127" y="73"/>
                    </a:cubicBezTo>
                    <a:cubicBezTo>
                      <a:pt x="127" y="46"/>
                      <a:pt x="128" y="37"/>
                      <a:pt x="128" y="34"/>
                    </a:cubicBezTo>
                    <a:cubicBezTo>
                      <a:pt x="129" y="32"/>
                      <a:pt x="131" y="31"/>
                      <a:pt x="133" y="31"/>
                    </a:cubicBezTo>
                    <a:cubicBezTo>
                      <a:pt x="134" y="31"/>
                      <a:pt x="135" y="32"/>
                      <a:pt x="135" y="33"/>
                    </a:cubicBezTo>
                    <a:cubicBezTo>
                      <a:pt x="136" y="34"/>
                      <a:pt x="136" y="35"/>
                      <a:pt x="136" y="36"/>
                    </a:cubicBezTo>
                    <a:cubicBezTo>
                      <a:pt x="135" y="41"/>
                      <a:pt x="135" y="72"/>
                      <a:pt x="135" y="91"/>
                    </a:cubicBezTo>
                    <a:cubicBezTo>
                      <a:pt x="135" y="94"/>
                      <a:pt x="135" y="101"/>
                      <a:pt x="139" y="106"/>
                    </a:cubicBezTo>
                    <a:cubicBezTo>
                      <a:pt x="142" y="109"/>
                      <a:pt x="147" y="111"/>
                      <a:pt x="152" y="111"/>
                    </a:cubicBezTo>
                    <a:cubicBezTo>
                      <a:pt x="152" y="111"/>
                      <a:pt x="169" y="111"/>
                      <a:pt x="169" y="111"/>
                    </a:cubicBezTo>
                    <a:cubicBezTo>
                      <a:pt x="175" y="111"/>
                      <a:pt x="180" y="109"/>
                      <a:pt x="183" y="105"/>
                    </a:cubicBezTo>
                    <a:cubicBezTo>
                      <a:pt x="188" y="100"/>
                      <a:pt x="187" y="92"/>
                      <a:pt x="187" y="92"/>
                    </a:cubicBezTo>
                    <a:cubicBezTo>
                      <a:pt x="186" y="87"/>
                      <a:pt x="186" y="76"/>
                      <a:pt x="189" y="72"/>
                    </a:cubicBezTo>
                    <a:cubicBezTo>
                      <a:pt x="189" y="72"/>
                      <a:pt x="190" y="71"/>
                      <a:pt x="191" y="71"/>
                    </a:cubicBezTo>
                    <a:cubicBezTo>
                      <a:pt x="193" y="71"/>
                      <a:pt x="193" y="72"/>
                      <a:pt x="194" y="72"/>
                    </a:cubicBezTo>
                    <a:cubicBezTo>
                      <a:pt x="196" y="75"/>
                      <a:pt x="196" y="82"/>
                      <a:pt x="195" y="87"/>
                    </a:cubicBezTo>
                    <a:cubicBezTo>
                      <a:pt x="195" y="93"/>
                      <a:pt x="195" y="93"/>
                      <a:pt x="195" y="93"/>
                    </a:cubicBezTo>
                    <a:cubicBezTo>
                      <a:pt x="196" y="103"/>
                      <a:pt x="197" y="106"/>
                      <a:pt x="206" y="108"/>
                    </a:cubicBezTo>
                    <a:cubicBezTo>
                      <a:pt x="210" y="109"/>
                      <a:pt x="214" y="109"/>
                      <a:pt x="220" y="108"/>
                    </a:cubicBezTo>
                    <a:cubicBezTo>
                      <a:pt x="222" y="108"/>
                      <a:pt x="229" y="105"/>
                      <a:pt x="230" y="102"/>
                    </a:cubicBezTo>
                    <a:cubicBezTo>
                      <a:pt x="233" y="96"/>
                      <a:pt x="234" y="87"/>
                      <a:pt x="234" y="83"/>
                    </a:cubicBezTo>
                    <a:cubicBezTo>
                      <a:pt x="233" y="71"/>
                      <a:pt x="233" y="71"/>
                      <a:pt x="233" y="71"/>
                    </a:cubicBezTo>
                    <a:cubicBezTo>
                      <a:pt x="232" y="63"/>
                      <a:pt x="229" y="45"/>
                      <a:pt x="233" y="45"/>
                    </a:cubicBezTo>
                    <a:cubicBezTo>
                      <a:pt x="234" y="44"/>
                      <a:pt x="236" y="45"/>
                      <a:pt x="237" y="46"/>
                    </a:cubicBezTo>
                    <a:cubicBezTo>
                      <a:pt x="240" y="48"/>
                      <a:pt x="242" y="55"/>
                      <a:pt x="242" y="63"/>
                    </a:cubicBezTo>
                    <a:cubicBezTo>
                      <a:pt x="242" y="71"/>
                      <a:pt x="242" y="87"/>
                      <a:pt x="245" y="98"/>
                    </a:cubicBezTo>
                    <a:cubicBezTo>
                      <a:pt x="246" y="99"/>
                      <a:pt x="247" y="100"/>
                      <a:pt x="249" y="101"/>
                    </a:cubicBezTo>
                    <a:cubicBezTo>
                      <a:pt x="251" y="102"/>
                      <a:pt x="255" y="104"/>
                      <a:pt x="257" y="103"/>
                    </a:cubicBezTo>
                    <a:cubicBezTo>
                      <a:pt x="275" y="97"/>
                      <a:pt x="285" y="83"/>
                      <a:pt x="286" y="63"/>
                    </a:cubicBezTo>
                    <a:cubicBezTo>
                      <a:pt x="286" y="63"/>
                      <a:pt x="286" y="63"/>
                      <a:pt x="286" y="63"/>
                    </a:cubicBezTo>
                    <a:cubicBezTo>
                      <a:pt x="286" y="53"/>
                      <a:pt x="282" y="44"/>
                      <a:pt x="273" y="36"/>
                    </a:cubicBezTo>
                    <a:cubicBezTo>
                      <a:pt x="272" y="35"/>
                      <a:pt x="268" y="34"/>
                      <a:pt x="266" y="35"/>
                    </a:cubicBezTo>
                    <a:cubicBezTo>
                      <a:pt x="265" y="36"/>
                      <a:pt x="263" y="37"/>
                      <a:pt x="263" y="41"/>
                    </a:cubicBezTo>
                    <a:cubicBezTo>
                      <a:pt x="262" y="47"/>
                      <a:pt x="263" y="56"/>
                      <a:pt x="264" y="60"/>
                    </a:cubicBezTo>
                    <a:cubicBezTo>
                      <a:pt x="266" y="69"/>
                      <a:pt x="267" y="80"/>
                      <a:pt x="261" y="81"/>
                    </a:cubicBezTo>
                    <a:cubicBezTo>
                      <a:pt x="260" y="82"/>
                      <a:pt x="260" y="82"/>
                      <a:pt x="260" y="81"/>
                    </a:cubicBezTo>
                    <a:cubicBezTo>
                      <a:pt x="256" y="79"/>
                      <a:pt x="257" y="61"/>
                      <a:pt x="258" y="53"/>
                    </a:cubicBezTo>
                    <a:cubicBezTo>
                      <a:pt x="258" y="49"/>
                      <a:pt x="258" y="49"/>
                      <a:pt x="258" y="49"/>
                    </a:cubicBezTo>
                    <a:cubicBezTo>
                      <a:pt x="258" y="40"/>
                      <a:pt x="257" y="32"/>
                      <a:pt x="253" y="26"/>
                    </a:cubicBezTo>
                    <a:cubicBezTo>
                      <a:pt x="252" y="25"/>
                      <a:pt x="247" y="21"/>
                      <a:pt x="245" y="21"/>
                    </a:cubicBezTo>
                    <a:cubicBezTo>
                      <a:pt x="237" y="17"/>
                      <a:pt x="230" y="15"/>
                      <a:pt x="226" y="14"/>
                    </a:cubicBezTo>
                    <a:cubicBezTo>
                      <a:pt x="223" y="14"/>
                      <a:pt x="218" y="14"/>
                      <a:pt x="215" y="24"/>
                    </a:cubicBezTo>
                    <a:cubicBezTo>
                      <a:pt x="213" y="32"/>
                      <a:pt x="212" y="44"/>
                      <a:pt x="212" y="55"/>
                    </a:cubicBezTo>
                    <a:cubicBezTo>
                      <a:pt x="212" y="59"/>
                      <a:pt x="211" y="61"/>
                      <a:pt x="209" y="61"/>
                    </a:cubicBezTo>
                    <a:cubicBezTo>
                      <a:pt x="207" y="61"/>
                      <a:pt x="206" y="59"/>
                      <a:pt x="205" y="55"/>
                    </a:cubicBezTo>
                    <a:cubicBezTo>
                      <a:pt x="205" y="44"/>
                      <a:pt x="205" y="44"/>
                      <a:pt x="205" y="44"/>
                    </a:cubicBezTo>
                    <a:cubicBezTo>
                      <a:pt x="204" y="30"/>
                      <a:pt x="204" y="18"/>
                      <a:pt x="202" y="15"/>
                    </a:cubicBezTo>
                    <a:cubicBezTo>
                      <a:pt x="202" y="15"/>
                      <a:pt x="202" y="14"/>
                      <a:pt x="201" y="14"/>
                    </a:cubicBezTo>
                    <a:cubicBezTo>
                      <a:pt x="195" y="9"/>
                      <a:pt x="178" y="6"/>
                      <a:pt x="171" y="10"/>
                    </a:cubicBezTo>
                    <a:cubicBezTo>
                      <a:pt x="168" y="12"/>
                      <a:pt x="166" y="14"/>
                      <a:pt x="167" y="17"/>
                    </a:cubicBezTo>
                    <a:cubicBezTo>
                      <a:pt x="167" y="25"/>
                      <a:pt x="167" y="36"/>
                      <a:pt x="168" y="46"/>
                    </a:cubicBezTo>
                    <a:cubicBezTo>
                      <a:pt x="169" y="56"/>
                      <a:pt x="170" y="66"/>
                      <a:pt x="169" y="72"/>
                    </a:cubicBezTo>
                    <a:cubicBezTo>
                      <a:pt x="169" y="80"/>
                      <a:pt x="166" y="83"/>
                      <a:pt x="164" y="84"/>
                    </a:cubicBezTo>
                    <a:cubicBezTo>
                      <a:pt x="160" y="84"/>
                      <a:pt x="158" y="78"/>
                      <a:pt x="157" y="73"/>
                    </a:cubicBezTo>
                    <a:cubicBezTo>
                      <a:pt x="156" y="67"/>
                      <a:pt x="157" y="53"/>
                      <a:pt x="158" y="40"/>
                    </a:cubicBezTo>
                    <a:cubicBezTo>
                      <a:pt x="159" y="23"/>
                      <a:pt x="159" y="23"/>
                      <a:pt x="159" y="23"/>
                    </a:cubicBezTo>
                    <a:cubicBezTo>
                      <a:pt x="159" y="17"/>
                      <a:pt x="156" y="7"/>
                      <a:pt x="137" y="5"/>
                    </a:cubicBezTo>
                    <a:cubicBezTo>
                      <a:pt x="128" y="4"/>
                      <a:pt x="122" y="5"/>
                      <a:pt x="118" y="9"/>
                    </a:cubicBezTo>
                    <a:cubicBezTo>
                      <a:pt x="114" y="12"/>
                      <a:pt x="114" y="17"/>
                      <a:pt x="114" y="20"/>
                    </a:cubicBezTo>
                    <a:cubicBezTo>
                      <a:pt x="113" y="68"/>
                      <a:pt x="113" y="68"/>
                      <a:pt x="113" y="68"/>
                    </a:cubicBezTo>
                    <a:cubicBezTo>
                      <a:pt x="113" y="70"/>
                      <a:pt x="111" y="72"/>
                      <a:pt x="109" y="72"/>
                    </a:cubicBezTo>
                    <a:cubicBezTo>
                      <a:pt x="107" y="72"/>
                      <a:pt x="105" y="70"/>
                      <a:pt x="105" y="68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6" y="17"/>
                      <a:pt x="106" y="17"/>
                      <a:pt x="106" y="17"/>
                    </a:cubicBezTo>
                    <a:cubicBezTo>
                      <a:pt x="106" y="14"/>
                      <a:pt x="106" y="8"/>
                      <a:pt x="102" y="4"/>
                    </a:cubicBezTo>
                    <a:cubicBezTo>
                      <a:pt x="99" y="1"/>
                      <a:pt x="95" y="0"/>
                      <a:pt x="89" y="0"/>
                    </a:cubicBezTo>
                    <a:cubicBezTo>
                      <a:pt x="84" y="0"/>
                      <a:pt x="80" y="1"/>
                      <a:pt x="77" y="4"/>
                    </a:cubicBezTo>
                    <a:close/>
                    <a:moveTo>
                      <a:pt x="69" y="56"/>
                    </a:moveTo>
                    <a:cubicBezTo>
                      <a:pt x="71" y="56"/>
                      <a:pt x="73" y="55"/>
                      <a:pt x="75" y="53"/>
                    </a:cubicBezTo>
                    <a:cubicBezTo>
                      <a:pt x="76" y="51"/>
                      <a:pt x="77" y="49"/>
                      <a:pt x="77" y="47"/>
                    </a:cubicBezTo>
                    <a:cubicBezTo>
                      <a:pt x="76" y="40"/>
                      <a:pt x="76" y="26"/>
                      <a:pt x="77" y="19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7" y="16"/>
                      <a:pt x="77" y="10"/>
                      <a:pt x="80" y="7"/>
                    </a:cubicBezTo>
                    <a:cubicBezTo>
                      <a:pt x="82" y="5"/>
                      <a:pt x="85" y="4"/>
                      <a:pt x="89" y="4"/>
                    </a:cubicBezTo>
                    <a:cubicBezTo>
                      <a:pt x="94" y="4"/>
                      <a:pt x="97" y="5"/>
                      <a:pt x="99" y="7"/>
                    </a:cubicBezTo>
                    <a:cubicBezTo>
                      <a:pt x="102" y="10"/>
                      <a:pt x="102" y="14"/>
                      <a:pt x="102" y="17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1" y="72"/>
                      <a:pt x="105" y="76"/>
                      <a:pt x="109" y="76"/>
                    </a:cubicBezTo>
                    <a:cubicBezTo>
                      <a:pt x="113" y="76"/>
                      <a:pt x="117" y="72"/>
                      <a:pt x="117" y="68"/>
                    </a:cubicBezTo>
                    <a:cubicBezTo>
                      <a:pt x="118" y="20"/>
                      <a:pt x="118" y="20"/>
                      <a:pt x="118" y="20"/>
                    </a:cubicBezTo>
                    <a:cubicBezTo>
                      <a:pt x="118" y="18"/>
                      <a:pt x="118" y="14"/>
                      <a:pt x="120" y="12"/>
                    </a:cubicBezTo>
                    <a:cubicBezTo>
                      <a:pt x="123" y="9"/>
                      <a:pt x="129" y="8"/>
                      <a:pt x="137" y="9"/>
                    </a:cubicBezTo>
                    <a:cubicBezTo>
                      <a:pt x="145" y="10"/>
                      <a:pt x="155" y="13"/>
                      <a:pt x="155" y="23"/>
                    </a:cubicBezTo>
                    <a:cubicBezTo>
                      <a:pt x="154" y="40"/>
                      <a:pt x="154" y="40"/>
                      <a:pt x="154" y="40"/>
                    </a:cubicBezTo>
                    <a:cubicBezTo>
                      <a:pt x="153" y="54"/>
                      <a:pt x="152" y="67"/>
                      <a:pt x="153" y="73"/>
                    </a:cubicBezTo>
                    <a:cubicBezTo>
                      <a:pt x="155" y="85"/>
                      <a:pt x="160" y="88"/>
                      <a:pt x="164" y="88"/>
                    </a:cubicBezTo>
                    <a:cubicBezTo>
                      <a:pt x="167" y="87"/>
                      <a:pt x="173" y="86"/>
                      <a:pt x="173" y="72"/>
                    </a:cubicBezTo>
                    <a:cubicBezTo>
                      <a:pt x="174" y="66"/>
                      <a:pt x="173" y="56"/>
                      <a:pt x="172" y="46"/>
                    </a:cubicBezTo>
                    <a:cubicBezTo>
                      <a:pt x="171" y="36"/>
                      <a:pt x="171" y="25"/>
                      <a:pt x="171" y="17"/>
                    </a:cubicBezTo>
                    <a:cubicBezTo>
                      <a:pt x="171" y="16"/>
                      <a:pt x="171" y="15"/>
                      <a:pt x="173" y="14"/>
                    </a:cubicBezTo>
                    <a:cubicBezTo>
                      <a:pt x="178" y="11"/>
                      <a:pt x="192" y="12"/>
                      <a:pt x="199" y="17"/>
                    </a:cubicBezTo>
                    <a:cubicBezTo>
                      <a:pt x="200" y="20"/>
                      <a:pt x="201" y="35"/>
                      <a:pt x="201" y="44"/>
                    </a:cubicBezTo>
                    <a:cubicBezTo>
                      <a:pt x="201" y="56"/>
                      <a:pt x="201" y="56"/>
                      <a:pt x="201" y="56"/>
                    </a:cubicBezTo>
                    <a:cubicBezTo>
                      <a:pt x="202" y="62"/>
                      <a:pt x="206" y="65"/>
                      <a:pt x="209" y="65"/>
                    </a:cubicBezTo>
                    <a:cubicBezTo>
                      <a:pt x="213" y="65"/>
                      <a:pt x="216" y="62"/>
                      <a:pt x="216" y="55"/>
                    </a:cubicBezTo>
                    <a:cubicBezTo>
                      <a:pt x="216" y="44"/>
                      <a:pt x="217" y="33"/>
                      <a:pt x="219" y="25"/>
                    </a:cubicBezTo>
                    <a:cubicBezTo>
                      <a:pt x="220" y="20"/>
                      <a:pt x="222" y="18"/>
                      <a:pt x="225" y="18"/>
                    </a:cubicBezTo>
                    <a:cubicBezTo>
                      <a:pt x="229" y="19"/>
                      <a:pt x="236" y="21"/>
                      <a:pt x="244" y="24"/>
                    </a:cubicBezTo>
                    <a:cubicBezTo>
                      <a:pt x="245" y="25"/>
                      <a:pt x="249" y="28"/>
                      <a:pt x="250" y="28"/>
                    </a:cubicBezTo>
                    <a:cubicBezTo>
                      <a:pt x="253" y="33"/>
                      <a:pt x="254" y="41"/>
                      <a:pt x="254" y="49"/>
                    </a:cubicBezTo>
                    <a:cubicBezTo>
                      <a:pt x="254" y="53"/>
                      <a:pt x="254" y="53"/>
                      <a:pt x="254" y="53"/>
                    </a:cubicBezTo>
                    <a:cubicBezTo>
                      <a:pt x="253" y="68"/>
                      <a:pt x="253" y="81"/>
                      <a:pt x="257" y="85"/>
                    </a:cubicBezTo>
                    <a:cubicBezTo>
                      <a:pt x="258" y="85"/>
                      <a:pt x="260" y="86"/>
                      <a:pt x="262" y="85"/>
                    </a:cubicBezTo>
                    <a:cubicBezTo>
                      <a:pt x="272" y="82"/>
                      <a:pt x="269" y="67"/>
                      <a:pt x="268" y="59"/>
                    </a:cubicBezTo>
                    <a:cubicBezTo>
                      <a:pt x="267" y="55"/>
                      <a:pt x="266" y="47"/>
                      <a:pt x="267" y="41"/>
                    </a:cubicBezTo>
                    <a:cubicBezTo>
                      <a:pt x="267" y="39"/>
                      <a:pt x="267" y="39"/>
                      <a:pt x="267" y="39"/>
                    </a:cubicBezTo>
                    <a:cubicBezTo>
                      <a:pt x="268" y="39"/>
                      <a:pt x="270" y="39"/>
                      <a:pt x="270" y="39"/>
                    </a:cubicBezTo>
                    <a:cubicBezTo>
                      <a:pt x="278" y="46"/>
                      <a:pt x="282" y="54"/>
                      <a:pt x="282" y="62"/>
                    </a:cubicBezTo>
                    <a:cubicBezTo>
                      <a:pt x="282" y="63"/>
                      <a:pt x="282" y="63"/>
                      <a:pt x="282" y="63"/>
                    </a:cubicBezTo>
                    <a:cubicBezTo>
                      <a:pt x="281" y="81"/>
                      <a:pt x="272" y="94"/>
                      <a:pt x="256" y="99"/>
                    </a:cubicBezTo>
                    <a:cubicBezTo>
                      <a:pt x="254" y="99"/>
                      <a:pt x="250" y="97"/>
                      <a:pt x="249" y="96"/>
                    </a:cubicBezTo>
                    <a:cubicBezTo>
                      <a:pt x="246" y="86"/>
                      <a:pt x="246" y="70"/>
                      <a:pt x="246" y="63"/>
                    </a:cubicBezTo>
                    <a:cubicBezTo>
                      <a:pt x="246" y="56"/>
                      <a:pt x="244" y="47"/>
                      <a:pt x="239" y="42"/>
                    </a:cubicBezTo>
                    <a:cubicBezTo>
                      <a:pt x="237" y="41"/>
                      <a:pt x="235" y="40"/>
                      <a:pt x="232" y="41"/>
                    </a:cubicBezTo>
                    <a:cubicBezTo>
                      <a:pt x="226" y="42"/>
                      <a:pt x="226" y="54"/>
                      <a:pt x="229" y="72"/>
                    </a:cubicBezTo>
                    <a:cubicBezTo>
                      <a:pt x="230" y="83"/>
                      <a:pt x="230" y="83"/>
                      <a:pt x="230" y="83"/>
                    </a:cubicBezTo>
                    <a:cubicBezTo>
                      <a:pt x="230" y="87"/>
                      <a:pt x="229" y="95"/>
                      <a:pt x="227" y="101"/>
                    </a:cubicBezTo>
                    <a:cubicBezTo>
                      <a:pt x="226" y="102"/>
                      <a:pt x="221" y="104"/>
                      <a:pt x="220" y="104"/>
                    </a:cubicBezTo>
                    <a:cubicBezTo>
                      <a:pt x="214" y="105"/>
                      <a:pt x="210" y="105"/>
                      <a:pt x="207" y="104"/>
                    </a:cubicBezTo>
                    <a:cubicBezTo>
                      <a:pt x="200" y="102"/>
                      <a:pt x="200" y="101"/>
                      <a:pt x="199" y="93"/>
                    </a:cubicBezTo>
                    <a:cubicBezTo>
                      <a:pt x="199" y="93"/>
                      <a:pt x="199" y="87"/>
                      <a:pt x="199" y="87"/>
                    </a:cubicBezTo>
                    <a:cubicBezTo>
                      <a:pt x="200" y="81"/>
                      <a:pt x="200" y="73"/>
                      <a:pt x="197" y="70"/>
                    </a:cubicBezTo>
                    <a:cubicBezTo>
                      <a:pt x="195" y="68"/>
                      <a:pt x="193" y="67"/>
                      <a:pt x="191" y="67"/>
                    </a:cubicBezTo>
                    <a:cubicBezTo>
                      <a:pt x="189" y="67"/>
                      <a:pt x="187" y="68"/>
                      <a:pt x="186" y="70"/>
                    </a:cubicBezTo>
                    <a:cubicBezTo>
                      <a:pt x="181" y="76"/>
                      <a:pt x="183" y="90"/>
                      <a:pt x="183" y="92"/>
                    </a:cubicBezTo>
                    <a:cubicBezTo>
                      <a:pt x="183" y="92"/>
                      <a:pt x="184" y="99"/>
                      <a:pt x="180" y="103"/>
                    </a:cubicBezTo>
                    <a:cubicBezTo>
                      <a:pt x="178" y="106"/>
                      <a:pt x="174" y="107"/>
                      <a:pt x="169" y="107"/>
                    </a:cubicBezTo>
                    <a:cubicBezTo>
                      <a:pt x="152" y="107"/>
                      <a:pt x="152" y="107"/>
                      <a:pt x="152" y="107"/>
                    </a:cubicBezTo>
                    <a:cubicBezTo>
                      <a:pt x="148" y="107"/>
                      <a:pt x="145" y="105"/>
                      <a:pt x="142" y="103"/>
                    </a:cubicBezTo>
                    <a:cubicBezTo>
                      <a:pt x="139" y="99"/>
                      <a:pt x="139" y="94"/>
                      <a:pt x="139" y="91"/>
                    </a:cubicBezTo>
                    <a:cubicBezTo>
                      <a:pt x="139" y="60"/>
                      <a:pt x="139" y="40"/>
                      <a:pt x="140" y="36"/>
                    </a:cubicBezTo>
                    <a:cubicBezTo>
                      <a:pt x="140" y="34"/>
                      <a:pt x="140" y="32"/>
                      <a:pt x="139" y="30"/>
                    </a:cubicBezTo>
                    <a:cubicBezTo>
                      <a:pt x="137" y="29"/>
                      <a:pt x="136" y="27"/>
                      <a:pt x="134" y="27"/>
                    </a:cubicBezTo>
                    <a:cubicBezTo>
                      <a:pt x="129" y="26"/>
                      <a:pt x="125" y="29"/>
                      <a:pt x="124" y="34"/>
                    </a:cubicBezTo>
                    <a:cubicBezTo>
                      <a:pt x="124" y="38"/>
                      <a:pt x="123" y="51"/>
                      <a:pt x="123" y="73"/>
                    </a:cubicBezTo>
                    <a:cubicBezTo>
                      <a:pt x="123" y="76"/>
                      <a:pt x="123" y="76"/>
                      <a:pt x="123" y="76"/>
                    </a:cubicBezTo>
                    <a:cubicBezTo>
                      <a:pt x="123" y="82"/>
                      <a:pt x="123" y="94"/>
                      <a:pt x="118" y="99"/>
                    </a:cubicBezTo>
                    <a:cubicBezTo>
                      <a:pt x="116" y="101"/>
                      <a:pt x="113" y="102"/>
                      <a:pt x="110" y="102"/>
                    </a:cubicBezTo>
                    <a:cubicBezTo>
                      <a:pt x="96" y="100"/>
                      <a:pt x="96" y="77"/>
                      <a:pt x="96" y="72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6" y="50"/>
                      <a:pt x="96" y="44"/>
                      <a:pt x="94" y="41"/>
                    </a:cubicBezTo>
                    <a:cubicBezTo>
                      <a:pt x="92" y="40"/>
                      <a:pt x="91" y="40"/>
                      <a:pt x="89" y="40"/>
                    </a:cubicBezTo>
                    <a:cubicBezTo>
                      <a:pt x="82" y="40"/>
                      <a:pt x="82" y="48"/>
                      <a:pt x="82" y="56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68"/>
                      <a:pt x="81" y="73"/>
                      <a:pt x="82" y="79"/>
                    </a:cubicBezTo>
                    <a:cubicBezTo>
                      <a:pt x="83" y="86"/>
                      <a:pt x="83" y="86"/>
                      <a:pt x="83" y="86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6" y="106"/>
                      <a:pt x="83" y="114"/>
                      <a:pt x="80" y="116"/>
                    </a:cubicBezTo>
                    <a:cubicBezTo>
                      <a:pt x="78" y="118"/>
                      <a:pt x="76" y="118"/>
                      <a:pt x="72" y="117"/>
                    </a:cubicBezTo>
                    <a:cubicBezTo>
                      <a:pt x="72" y="117"/>
                      <a:pt x="71" y="117"/>
                      <a:pt x="71" y="117"/>
                    </a:cubicBezTo>
                    <a:cubicBezTo>
                      <a:pt x="67" y="116"/>
                      <a:pt x="58" y="114"/>
                      <a:pt x="57" y="101"/>
                    </a:cubicBezTo>
                    <a:cubicBezTo>
                      <a:pt x="57" y="101"/>
                      <a:pt x="58" y="89"/>
                      <a:pt x="58" y="89"/>
                    </a:cubicBezTo>
                    <a:cubicBezTo>
                      <a:pt x="58" y="85"/>
                      <a:pt x="58" y="81"/>
                      <a:pt x="58" y="76"/>
                    </a:cubicBezTo>
                    <a:cubicBezTo>
                      <a:pt x="57" y="71"/>
                      <a:pt x="56" y="63"/>
                      <a:pt x="49" y="63"/>
                    </a:cubicBezTo>
                    <a:cubicBezTo>
                      <a:pt x="44" y="63"/>
                      <a:pt x="41" y="66"/>
                      <a:pt x="39" y="72"/>
                    </a:cubicBezTo>
                    <a:cubicBezTo>
                      <a:pt x="38" y="78"/>
                      <a:pt x="38" y="78"/>
                      <a:pt x="38" y="78"/>
                    </a:cubicBezTo>
                    <a:cubicBezTo>
                      <a:pt x="38" y="85"/>
                      <a:pt x="37" y="97"/>
                      <a:pt x="32" y="99"/>
                    </a:cubicBezTo>
                    <a:cubicBezTo>
                      <a:pt x="31" y="100"/>
                      <a:pt x="29" y="100"/>
                      <a:pt x="27" y="98"/>
                    </a:cubicBezTo>
                    <a:cubicBezTo>
                      <a:pt x="16" y="93"/>
                      <a:pt x="6" y="86"/>
                      <a:pt x="6" y="66"/>
                    </a:cubicBezTo>
                    <a:cubicBezTo>
                      <a:pt x="6" y="64"/>
                      <a:pt x="6" y="62"/>
                      <a:pt x="6" y="60"/>
                    </a:cubicBezTo>
                    <a:cubicBezTo>
                      <a:pt x="8" y="49"/>
                      <a:pt x="12" y="39"/>
                      <a:pt x="19" y="30"/>
                    </a:cubicBezTo>
                    <a:cubicBezTo>
                      <a:pt x="19" y="30"/>
                      <a:pt x="20" y="30"/>
                      <a:pt x="20" y="30"/>
                    </a:cubicBezTo>
                    <a:cubicBezTo>
                      <a:pt x="21" y="31"/>
                      <a:pt x="22" y="38"/>
                      <a:pt x="23" y="42"/>
                    </a:cubicBezTo>
                    <a:cubicBezTo>
                      <a:pt x="24" y="49"/>
                      <a:pt x="25" y="54"/>
                      <a:pt x="28" y="54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4" y="51"/>
                      <a:pt x="35" y="46"/>
                      <a:pt x="35" y="36"/>
                    </a:cubicBezTo>
                    <a:cubicBezTo>
                      <a:pt x="35" y="29"/>
                      <a:pt x="35" y="24"/>
                      <a:pt x="36" y="20"/>
                    </a:cubicBezTo>
                    <a:cubicBezTo>
                      <a:pt x="36" y="18"/>
                      <a:pt x="40" y="14"/>
                      <a:pt x="41" y="13"/>
                    </a:cubicBezTo>
                    <a:cubicBezTo>
                      <a:pt x="44" y="11"/>
                      <a:pt x="48" y="10"/>
                      <a:pt x="52" y="8"/>
                    </a:cubicBezTo>
                    <a:cubicBezTo>
                      <a:pt x="54" y="8"/>
                      <a:pt x="55" y="8"/>
                      <a:pt x="56" y="9"/>
                    </a:cubicBezTo>
                    <a:cubicBezTo>
                      <a:pt x="59" y="11"/>
                      <a:pt x="59" y="16"/>
                      <a:pt x="59" y="16"/>
                    </a:cubicBezTo>
                    <a:cubicBezTo>
                      <a:pt x="59" y="23"/>
                      <a:pt x="60" y="31"/>
                      <a:pt x="60" y="39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0"/>
                      <a:pt x="62" y="52"/>
                      <a:pt x="63" y="54"/>
                    </a:cubicBezTo>
                    <a:cubicBezTo>
                      <a:pt x="65" y="55"/>
                      <a:pt x="67" y="56"/>
                      <a:pt x="69" y="56"/>
                    </a:cubicBezTo>
                    <a:close/>
                  </a:path>
                </a:pathLst>
              </a:custGeom>
              <a:solidFill>
                <a:srgbClr val="FDC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6" name="Freeform 61"/>
              <p:cNvSpPr>
                <a:spLocks/>
              </p:cNvSpPr>
              <p:nvPr/>
            </p:nvSpPr>
            <p:spPr bwMode="auto">
              <a:xfrm>
                <a:off x="3741" y="1323"/>
                <a:ext cx="1439" cy="654"/>
              </a:xfrm>
              <a:custGeom>
                <a:avLst/>
                <a:gdLst>
                  <a:gd name="T0" fmla="*/ 367 w 286"/>
                  <a:gd name="T1" fmla="*/ 96 h 122"/>
                  <a:gd name="T2" fmla="*/ 367 w 286"/>
                  <a:gd name="T3" fmla="*/ 252 h 122"/>
                  <a:gd name="T4" fmla="*/ 347 w 286"/>
                  <a:gd name="T5" fmla="*/ 279 h 122"/>
                  <a:gd name="T6" fmla="*/ 327 w 286"/>
                  <a:gd name="T7" fmla="*/ 257 h 122"/>
                  <a:gd name="T8" fmla="*/ 317 w 286"/>
                  <a:gd name="T9" fmla="*/ 86 h 122"/>
                  <a:gd name="T10" fmla="*/ 257 w 286"/>
                  <a:gd name="T11" fmla="*/ 21 h 122"/>
                  <a:gd name="T12" fmla="*/ 161 w 286"/>
                  <a:gd name="T13" fmla="*/ 102 h 122"/>
                  <a:gd name="T14" fmla="*/ 146 w 286"/>
                  <a:gd name="T15" fmla="*/ 268 h 122"/>
                  <a:gd name="T16" fmla="*/ 106 w 286"/>
                  <a:gd name="T17" fmla="*/ 139 h 122"/>
                  <a:gd name="T18" fmla="*/ 86 w 286"/>
                  <a:gd name="T19" fmla="*/ 145 h 122"/>
                  <a:gd name="T20" fmla="*/ 10 w 286"/>
                  <a:gd name="T21" fmla="*/ 322 h 122"/>
                  <a:gd name="T22" fmla="*/ 171 w 286"/>
                  <a:gd name="T23" fmla="*/ 552 h 122"/>
                  <a:gd name="T24" fmla="*/ 216 w 286"/>
                  <a:gd name="T25" fmla="*/ 391 h 122"/>
                  <a:gd name="T26" fmla="*/ 272 w 286"/>
                  <a:gd name="T27" fmla="*/ 413 h 122"/>
                  <a:gd name="T28" fmla="*/ 267 w 286"/>
                  <a:gd name="T29" fmla="*/ 547 h 122"/>
                  <a:gd name="T30" fmla="*/ 357 w 286"/>
                  <a:gd name="T31" fmla="*/ 649 h 122"/>
                  <a:gd name="T32" fmla="*/ 438 w 286"/>
                  <a:gd name="T33" fmla="*/ 466 h 122"/>
                  <a:gd name="T34" fmla="*/ 433 w 286"/>
                  <a:gd name="T35" fmla="*/ 423 h 122"/>
                  <a:gd name="T36" fmla="*/ 433 w 286"/>
                  <a:gd name="T37" fmla="*/ 300 h 122"/>
                  <a:gd name="T38" fmla="*/ 458 w 286"/>
                  <a:gd name="T39" fmla="*/ 236 h 122"/>
                  <a:gd name="T40" fmla="*/ 463 w 286"/>
                  <a:gd name="T41" fmla="*/ 386 h 122"/>
                  <a:gd name="T42" fmla="*/ 604 w 286"/>
                  <a:gd name="T43" fmla="*/ 547 h 122"/>
                  <a:gd name="T44" fmla="*/ 639 w 286"/>
                  <a:gd name="T45" fmla="*/ 391 h 122"/>
                  <a:gd name="T46" fmla="*/ 669 w 286"/>
                  <a:gd name="T47" fmla="*/ 166 h 122"/>
                  <a:gd name="T48" fmla="*/ 684 w 286"/>
                  <a:gd name="T49" fmla="*/ 193 h 122"/>
                  <a:gd name="T50" fmla="*/ 699 w 286"/>
                  <a:gd name="T51" fmla="*/ 568 h 122"/>
                  <a:gd name="T52" fmla="*/ 850 w 286"/>
                  <a:gd name="T53" fmla="*/ 595 h 122"/>
                  <a:gd name="T54" fmla="*/ 941 w 286"/>
                  <a:gd name="T55" fmla="*/ 493 h 122"/>
                  <a:gd name="T56" fmla="*/ 961 w 286"/>
                  <a:gd name="T57" fmla="*/ 381 h 122"/>
                  <a:gd name="T58" fmla="*/ 981 w 286"/>
                  <a:gd name="T59" fmla="*/ 466 h 122"/>
                  <a:gd name="T60" fmla="*/ 1036 w 286"/>
                  <a:gd name="T61" fmla="*/ 579 h 122"/>
                  <a:gd name="T62" fmla="*/ 1157 w 286"/>
                  <a:gd name="T63" fmla="*/ 547 h 122"/>
                  <a:gd name="T64" fmla="*/ 1172 w 286"/>
                  <a:gd name="T65" fmla="*/ 381 h 122"/>
                  <a:gd name="T66" fmla="*/ 1192 w 286"/>
                  <a:gd name="T67" fmla="*/ 247 h 122"/>
                  <a:gd name="T68" fmla="*/ 1233 w 286"/>
                  <a:gd name="T69" fmla="*/ 525 h 122"/>
                  <a:gd name="T70" fmla="*/ 1293 w 286"/>
                  <a:gd name="T71" fmla="*/ 552 h 122"/>
                  <a:gd name="T72" fmla="*/ 1439 w 286"/>
                  <a:gd name="T73" fmla="*/ 338 h 122"/>
                  <a:gd name="T74" fmla="*/ 1338 w 286"/>
                  <a:gd name="T75" fmla="*/ 188 h 122"/>
                  <a:gd name="T76" fmla="*/ 1328 w 286"/>
                  <a:gd name="T77" fmla="*/ 322 h 122"/>
                  <a:gd name="T78" fmla="*/ 1308 w 286"/>
                  <a:gd name="T79" fmla="*/ 434 h 122"/>
                  <a:gd name="T80" fmla="*/ 1298 w 286"/>
                  <a:gd name="T81" fmla="*/ 263 h 122"/>
                  <a:gd name="T82" fmla="*/ 1233 w 286"/>
                  <a:gd name="T83" fmla="*/ 113 h 122"/>
                  <a:gd name="T84" fmla="*/ 1082 w 286"/>
                  <a:gd name="T85" fmla="*/ 129 h 122"/>
                  <a:gd name="T86" fmla="*/ 1052 w 286"/>
                  <a:gd name="T87" fmla="*/ 327 h 122"/>
                  <a:gd name="T88" fmla="*/ 1031 w 286"/>
                  <a:gd name="T89" fmla="*/ 236 h 122"/>
                  <a:gd name="T90" fmla="*/ 1011 w 286"/>
                  <a:gd name="T91" fmla="*/ 75 h 122"/>
                  <a:gd name="T92" fmla="*/ 840 w 286"/>
                  <a:gd name="T93" fmla="*/ 91 h 122"/>
                  <a:gd name="T94" fmla="*/ 850 w 286"/>
                  <a:gd name="T95" fmla="*/ 386 h 122"/>
                  <a:gd name="T96" fmla="*/ 790 w 286"/>
                  <a:gd name="T97" fmla="*/ 391 h 122"/>
                  <a:gd name="T98" fmla="*/ 800 w 286"/>
                  <a:gd name="T99" fmla="*/ 123 h 122"/>
                  <a:gd name="T100" fmla="*/ 594 w 286"/>
                  <a:gd name="T101" fmla="*/ 48 h 122"/>
                  <a:gd name="T102" fmla="*/ 569 w 286"/>
                  <a:gd name="T103" fmla="*/ 365 h 122"/>
                  <a:gd name="T104" fmla="*/ 528 w 286"/>
                  <a:gd name="T105" fmla="*/ 365 h 122"/>
                  <a:gd name="T106" fmla="*/ 533 w 286"/>
                  <a:gd name="T107" fmla="*/ 91 h 122"/>
                  <a:gd name="T108" fmla="*/ 448 w 286"/>
                  <a:gd name="T109" fmla="*/ 0 h 12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86" h="122">
                    <a:moveTo>
                      <a:pt x="77" y="4"/>
                    </a:moveTo>
                    <a:cubicBezTo>
                      <a:pt x="73" y="9"/>
                      <a:pt x="73" y="15"/>
                      <a:pt x="73" y="18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2" y="26"/>
                      <a:pt x="72" y="40"/>
                      <a:pt x="73" y="47"/>
                    </a:cubicBezTo>
                    <a:cubicBezTo>
                      <a:pt x="73" y="49"/>
                      <a:pt x="72" y="50"/>
                      <a:pt x="72" y="50"/>
                    </a:cubicBezTo>
                    <a:cubicBezTo>
                      <a:pt x="71" y="51"/>
                      <a:pt x="70" y="52"/>
                      <a:pt x="69" y="52"/>
                    </a:cubicBezTo>
                    <a:cubicBezTo>
                      <a:pt x="68" y="52"/>
                      <a:pt x="67" y="51"/>
                      <a:pt x="66" y="51"/>
                    </a:cubicBezTo>
                    <a:cubicBezTo>
                      <a:pt x="65" y="50"/>
                      <a:pt x="65" y="49"/>
                      <a:pt x="65" y="48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31"/>
                      <a:pt x="63" y="23"/>
                      <a:pt x="63" y="16"/>
                    </a:cubicBezTo>
                    <a:cubicBezTo>
                      <a:pt x="63" y="16"/>
                      <a:pt x="63" y="9"/>
                      <a:pt x="59" y="6"/>
                    </a:cubicBezTo>
                    <a:cubicBezTo>
                      <a:pt x="57" y="4"/>
                      <a:pt x="55" y="3"/>
                      <a:pt x="51" y="4"/>
                    </a:cubicBezTo>
                    <a:cubicBezTo>
                      <a:pt x="47" y="6"/>
                      <a:pt x="43" y="7"/>
                      <a:pt x="39" y="9"/>
                    </a:cubicBezTo>
                    <a:cubicBezTo>
                      <a:pt x="37" y="10"/>
                      <a:pt x="33" y="16"/>
                      <a:pt x="32" y="19"/>
                    </a:cubicBezTo>
                    <a:cubicBezTo>
                      <a:pt x="31" y="23"/>
                      <a:pt x="31" y="29"/>
                      <a:pt x="31" y="36"/>
                    </a:cubicBezTo>
                    <a:cubicBezTo>
                      <a:pt x="31" y="44"/>
                      <a:pt x="30" y="49"/>
                      <a:pt x="29" y="50"/>
                    </a:cubicBezTo>
                    <a:cubicBezTo>
                      <a:pt x="28" y="50"/>
                      <a:pt x="27" y="45"/>
                      <a:pt x="27" y="42"/>
                    </a:cubicBezTo>
                    <a:cubicBezTo>
                      <a:pt x="25" y="33"/>
                      <a:pt x="24" y="28"/>
                      <a:pt x="21" y="26"/>
                    </a:cubicBezTo>
                    <a:cubicBezTo>
                      <a:pt x="20" y="26"/>
                      <a:pt x="19" y="26"/>
                      <a:pt x="18" y="26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7"/>
                      <a:pt x="16" y="27"/>
                      <a:pt x="16" y="27"/>
                    </a:cubicBezTo>
                    <a:cubicBezTo>
                      <a:pt x="8" y="36"/>
                      <a:pt x="4" y="47"/>
                      <a:pt x="2" y="60"/>
                    </a:cubicBezTo>
                    <a:cubicBezTo>
                      <a:pt x="0" y="86"/>
                      <a:pt x="12" y="95"/>
                      <a:pt x="25" y="102"/>
                    </a:cubicBezTo>
                    <a:cubicBezTo>
                      <a:pt x="29" y="104"/>
                      <a:pt x="32" y="104"/>
                      <a:pt x="34" y="103"/>
                    </a:cubicBezTo>
                    <a:cubicBezTo>
                      <a:pt x="41" y="99"/>
                      <a:pt x="42" y="88"/>
                      <a:pt x="42" y="79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5" y="67"/>
                      <a:pt x="47" y="67"/>
                      <a:pt x="49" y="67"/>
                    </a:cubicBezTo>
                    <a:cubicBezTo>
                      <a:pt x="50" y="67"/>
                      <a:pt x="53" y="67"/>
                      <a:pt x="54" y="77"/>
                    </a:cubicBezTo>
                    <a:cubicBezTo>
                      <a:pt x="54" y="81"/>
                      <a:pt x="54" y="85"/>
                      <a:pt x="54" y="89"/>
                    </a:cubicBezTo>
                    <a:cubicBezTo>
                      <a:pt x="53" y="102"/>
                      <a:pt x="53" y="102"/>
                      <a:pt x="53" y="102"/>
                    </a:cubicBezTo>
                    <a:cubicBezTo>
                      <a:pt x="54" y="117"/>
                      <a:pt x="66" y="120"/>
                      <a:pt x="70" y="121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6" y="122"/>
                      <a:pt x="80" y="122"/>
                      <a:pt x="83" y="119"/>
                    </a:cubicBezTo>
                    <a:cubicBezTo>
                      <a:pt x="91" y="112"/>
                      <a:pt x="88" y="93"/>
                      <a:pt x="87" y="87"/>
                    </a:cubicBezTo>
                    <a:cubicBezTo>
                      <a:pt x="87" y="85"/>
                      <a:pt x="87" y="85"/>
                      <a:pt x="87" y="85"/>
                    </a:cubicBezTo>
                    <a:cubicBezTo>
                      <a:pt x="86" y="79"/>
                      <a:pt x="86" y="79"/>
                      <a:pt x="86" y="79"/>
                    </a:cubicBezTo>
                    <a:cubicBezTo>
                      <a:pt x="85" y="73"/>
                      <a:pt x="85" y="68"/>
                      <a:pt x="85" y="58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6" y="50"/>
                      <a:pt x="86" y="44"/>
                      <a:pt x="89" y="44"/>
                    </a:cubicBezTo>
                    <a:cubicBezTo>
                      <a:pt x="90" y="44"/>
                      <a:pt x="90" y="44"/>
                      <a:pt x="91" y="44"/>
                    </a:cubicBezTo>
                    <a:cubicBezTo>
                      <a:pt x="92" y="46"/>
                      <a:pt x="92" y="52"/>
                      <a:pt x="92" y="58"/>
                    </a:cubicBezTo>
                    <a:cubicBezTo>
                      <a:pt x="92" y="58"/>
                      <a:pt x="92" y="72"/>
                      <a:pt x="92" y="72"/>
                    </a:cubicBezTo>
                    <a:cubicBezTo>
                      <a:pt x="92" y="77"/>
                      <a:pt x="92" y="104"/>
                      <a:pt x="110" y="106"/>
                    </a:cubicBezTo>
                    <a:cubicBezTo>
                      <a:pt x="114" y="106"/>
                      <a:pt x="118" y="105"/>
                      <a:pt x="120" y="102"/>
                    </a:cubicBezTo>
                    <a:cubicBezTo>
                      <a:pt x="127" y="96"/>
                      <a:pt x="127" y="83"/>
                      <a:pt x="127" y="76"/>
                    </a:cubicBezTo>
                    <a:cubicBezTo>
                      <a:pt x="127" y="73"/>
                      <a:pt x="127" y="73"/>
                      <a:pt x="127" y="73"/>
                    </a:cubicBezTo>
                    <a:cubicBezTo>
                      <a:pt x="127" y="46"/>
                      <a:pt x="128" y="37"/>
                      <a:pt x="128" y="34"/>
                    </a:cubicBezTo>
                    <a:cubicBezTo>
                      <a:pt x="129" y="32"/>
                      <a:pt x="131" y="31"/>
                      <a:pt x="133" y="31"/>
                    </a:cubicBezTo>
                    <a:cubicBezTo>
                      <a:pt x="134" y="31"/>
                      <a:pt x="135" y="32"/>
                      <a:pt x="135" y="33"/>
                    </a:cubicBezTo>
                    <a:cubicBezTo>
                      <a:pt x="136" y="34"/>
                      <a:pt x="136" y="35"/>
                      <a:pt x="136" y="36"/>
                    </a:cubicBezTo>
                    <a:cubicBezTo>
                      <a:pt x="135" y="41"/>
                      <a:pt x="135" y="72"/>
                      <a:pt x="135" y="91"/>
                    </a:cubicBezTo>
                    <a:cubicBezTo>
                      <a:pt x="135" y="94"/>
                      <a:pt x="135" y="101"/>
                      <a:pt x="139" y="106"/>
                    </a:cubicBezTo>
                    <a:cubicBezTo>
                      <a:pt x="142" y="109"/>
                      <a:pt x="147" y="111"/>
                      <a:pt x="152" y="111"/>
                    </a:cubicBezTo>
                    <a:cubicBezTo>
                      <a:pt x="152" y="111"/>
                      <a:pt x="169" y="111"/>
                      <a:pt x="169" y="111"/>
                    </a:cubicBezTo>
                    <a:cubicBezTo>
                      <a:pt x="175" y="111"/>
                      <a:pt x="180" y="109"/>
                      <a:pt x="183" y="105"/>
                    </a:cubicBezTo>
                    <a:cubicBezTo>
                      <a:pt x="188" y="100"/>
                      <a:pt x="187" y="92"/>
                      <a:pt x="187" y="92"/>
                    </a:cubicBezTo>
                    <a:cubicBezTo>
                      <a:pt x="186" y="87"/>
                      <a:pt x="186" y="76"/>
                      <a:pt x="189" y="72"/>
                    </a:cubicBezTo>
                    <a:cubicBezTo>
                      <a:pt x="189" y="72"/>
                      <a:pt x="190" y="71"/>
                      <a:pt x="191" y="71"/>
                    </a:cubicBezTo>
                    <a:cubicBezTo>
                      <a:pt x="193" y="71"/>
                      <a:pt x="193" y="72"/>
                      <a:pt x="194" y="72"/>
                    </a:cubicBezTo>
                    <a:cubicBezTo>
                      <a:pt x="196" y="75"/>
                      <a:pt x="196" y="82"/>
                      <a:pt x="195" y="87"/>
                    </a:cubicBezTo>
                    <a:cubicBezTo>
                      <a:pt x="195" y="93"/>
                      <a:pt x="195" y="93"/>
                      <a:pt x="195" y="93"/>
                    </a:cubicBezTo>
                    <a:cubicBezTo>
                      <a:pt x="196" y="103"/>
                      <a:pt x="197" y="106"/>
                      <a:pt x="206" y="108"/>
                    </a:cubicBezTo>
                    <a:cubicBezTo>
                      <a:pt x="210" y="109"/>
                      <a:pt x="214" y="109"/>
                      <a:pt x="220" y="108"/>
                    </a:cubicBezTo>
                    <a:cubicBezTo>
                      <a:pt x="222" y="108"/>
                      <a:pt x="229" y="105"/>
                      <a:pt x="230" y="102"/>
                    </a:cubicBezTo>
                    <a:cubicBezTo>
                      <a:pt x="233" y="96"/>
                      <a:pt x="234" y="87"/>
                      <a:pt x="234" y="83"/>
                    </a:cubicBezTo>
                    <a:cubicBezTo>
                      <a:pt x="233" y="71"/>
                      <a:pt x="233" y="71"/>
                      <a:pt x="233" y="71"/>
                    </a:cubicBezTo>
                    <a:cubicBezTo>
                      <a:pt x="232" y="63"/>
                      <a:pt x="229" y="45"/>
                      <a:pt x="233" y="45"/>
                    </a:cubicBezTo>
                    <a:cubicBezTo>
                      <a:pt x="234" y="44"/>
                      <a:pt x="236" y="45"/>
                      <a:pt x="237" y="46"/>
                    </a:cubicBezTo>
                    <a:cubicBezTo>
                      <a:pt x="240" y="48"/>
                      <a:pt x="242" y="55"/>
                      <a:pt x="242" y="63"/>
                    </a:cubicBezTo>
                    <a:cubicBezTo>
                      <a:pt x="242" y="71"/>
                      <a:pt x="242" y="87"/>
                      <a:pt x="245" y="98"/>
                    </a:cubicBezTo>
                    <a:cubicBezTo>
                      <a:pt x="246" y="99"/>
                      <a:pt x="247" y="100"/>
                      <a:pt x="249" y="101"/>
                    </a:cubicBezTo>
                    <a:cubicBezTo>
                      <a:pt x="251" y="102"/>
                      <a:pt x="255" y="104"/>
                      <a:pt x="257" y="103"/>
                    </a:cubicBezTo>
                    <a:cubicBezTo>
                      <a:pt x="275" y="97"/>
                      <a:pt x="285" y="83"/>
                      <a:pt x="286" y="63"/>
                    </a:cubicBezTo>
                    <a:cubicBezTo>
                      <a:pt x="286" y="63"/>
                      <a:pt x="286" y="63"/>
                      <a:pt x="286" y="63"/>
                    </a:cubicBezTo>
                    <a:cubicBezTo>
                      <a:pt x="286" y="53"/>
                      <a:pt x="282" y="44"/>
                      <a:pt x="273" y="36"/>
                    </a:cubicBezTo>
                    <a:cubicBezTo>
                      <a:pt x="272" y="35"/>
                      <a:pt x="268" y="34"/>
                      <a:pt x="266" y="35"/>
                    </a:cubicBezTo>
                    <a:cubicBezTo>
                      <a:pt x="265" y="36"/>
                      <a:pt x="263" y="37"/>
                      <a:pt x="263" y="41"/>
                    </a:cubicBezTo>
                    <a:cubicBezTo>
                      <a:pt x="262" y="47"/>
                      <a:pt x="263" y="56"/>
                      <a:pt x="264" y="60"/>
                    </a:cubicBezTo>
                    <a:cubicBezTo>
                      <a:pt x="266" y="69"/>
                      <a:pt x="267" y="80"/>
                      <a:pt x="261" y="81"/>
                    </a:cubicBezTo>
                    <a:cubicBezTo>
                      <a:pt x="260" y="82"/>
                      <a:pt x="260" y="82"/>
                      <a:pt x="260" y="81"/>
                    </a:cubicBezTo>
                    <a:cubicBezTo>
                      <a:pt x="256" y="79"/>
                      <a:pt x="257" y="61"/>
                      <a:pt x="258" y="53"/>
                    </a:cubicBezTo>
                    <a:cubicBezTo>
                      <a:pt x="258" y="49"/>
                      <a:pt x="258" y="49"/>
                      <a:pt x="258" y="49"/>
                    </a:cubicBezTo>
                    <a:cubicBezTo>
                      <a:pt x="258" y="40"/>
                      <a:pt x="257" y="32"/>
                      <a:pt x="253" y="26"/>
                    </a:cubicBezTo>
                    <a:cubicBezTo>
                      <a:pt x="252" y="25"/>
                      <a:pt x="247" y="21"/>
                      <a:pt x="245" y="21"/>
                    </a:cubicBezTo>
                    <a:cubicBezTo>
                      <a:pt x="237" y="17"/>
                      <a:pt x="230" y="15"/>
                      <a:pt x="226" y="14"/>
                    </a:cubicBezTo>
                    <a:cubicBezTo>
                      <a:pt x="223" y="14"/>
                      <a:pt x="218" y="14"/>
                      <a:pt x="215" y="24"/>
                    </a:cubicBezTo>
                    <a:cubicBezTo>
                      <a:pt x="213" y="32"/>
                      <a:pt x="212" y="44"/>
                      <a:pt x="212" y="55"/>
                    </a:cubicBezTo>
                    <a:cubicBezTo>
                      <a:pt x="212" y="59"/>
                      <a:pt x="211" y="61"/>
                      <a:pt x="209" y="61"/>
                    </a:cubicBezTo>
                    <a:cubicBezTo>
                      <a:pt x="207" y="61"/>
                      <a:pt x="206" y="59"/>
                      <a:pt x="205" y="55"/>
                    </a:cubicBezTo>
                    <a:cubicBezTo>
                      <a:pt x="205" y="44"/>
                      <a:pt x="205" y="44"/>
                      <a:pt x="205" y="44"/>
                    </a:cubicBezTo>
                    <a:cubicBezTo>
                      <a:pt x="204" y="30"/>
                      <a:pt x="204" y="18"/>
                      <a:pt x="202" y="15"/>
                    </a:cubicBezTo>
                    <a:cubicBezTo>
                      <a:pt x="202" y="15"/>
                      <a:pt x="202" y="14"/>
                      <a:pt x="201" y="14"/>
                    </a:cubicBezTo>
                    <a:cubicBezTo>
                      <a:pt x="195" y="9"/>
                      <a:pt x="178" y="6"/>
                      <a:pt x="171" y="10"/>
                    </a:cubicBezTo>
                    <a:cubicBezTo>
                      <a:pt x="168" y="12"/>
                      <a:pt x="166" y="14"/>
                      <a:pt x="167" y="17"/>
                    </a:cubicBezTo>
                    <a:cubicBezTo>
                      <a:pt x="167" y="25"/>
                      <a:pt x="167" y="36"/>
                      <a:pt x="168" y="46"/>
                    </a:cubicBezTo>
                    <a:cubicBezTo>
                      <a:pt x="169" y="56"/>
                      <a:pt x="170" y="66"/>
                      <a:pt x="169" y="72"/>
                    </a:cubicBezTo>
                    <a:cubicBezTo>
                      <a:pt x="169" y="80"/>
                      <a:pt x="166" y="83"/>
                      <a:pt x="164" y="84"/>
                    </a:cubicBezTo>
                    <a:cubicBezTo>
                      <a:pt x="160" y="84"/>
                      <a:pt x="158" y="78"/>
                      <a:pt x="157" y="73"/>
                    </a:cubicBezTo>
                    <a:cubicBezTo>
                      <a:pt x="156" y="67"/>
                      <a:pt x="157" y="53"/>
                      <a:pt x="158" y="40"/>
                    </a:cubicBezTo>
                    <a:cubicBezTo>
                      <a:pt x="159" y="23"/>
                      <a:pt x="159" y="23"/>
                      <a:pt x="159" y="23"/>
                    </a:cubicBezTo>
                    <a:cubicBezTo>
                      <a:pt x="159" y="17"/>
                      <a:pt x="156" y="7"/>
                      <a:pt x="137" y="5"/>
                    </a:cubicBezTo>
                    <a:cubicBezTo>
                      <a:pt x="128" y="4"/>
                      <a:pt x="122" y="5"/>
                      <a:pt x="118" y="9"/>
                    </a:cubicBezTo>
                    <a:cubicBezTo>
                      <a:pt x="114" y="12"/>
                      <a:pt x="114" y="17"/>
                      <a:pt x="114" y="20"/>
                    </a:cubicBezTo>
                    <a:cubicBezTo>
                      <a:pt x="113" y="68"/>
                      <a:pt x="113" y="68"/>
                      <a:pt x="113" y="68"/>
                    </a:cubicBezTo>
                    <a:cubicBezTo>
                      <a:pt x="113" y="70"/>
                      <a:pt x="111" y="72"/>
                      <a:pt x="109" y="72"/>
                    </a:cubicBezTo>
                    <a:cubicBezTo>
                      <a:pt x="107" y="72"/>
                      <a:pt x="105" y="70"/>
                      <a:pt x="105" y="68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6" y="17"/>
                      <a:pt x="106" y="17"/>
                      <a:pt x="106" y="17"/>
                    </a:cubicBezTo>
                    <a:cubicBezTo>
                      <a:pt x="106" y="14"/>
                      <a:pt x="106" y="8"/>
                      <a:pt x="102" y="4"/>
                    </a:cubicBezTo>
                    <a:cubicBezTo>
                      <a:pt x="99" y="1"/>
                      <a:pt x="95" y="0"/>
                      <a:pt x="89" y="0"/>
                    </a:cubicBezTo>
                    <a:cubicBezTo>
                      <a:pt x="84" y="0"/>
                      <a:pt x="80" y="1"/>
                      <a:pt x="77" y="4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7" name="Freeform 62"/>
              <p:cNvSpPr>
                <a:spLocks/>
              </p:cNvSpPr>
              <p:nvPr/>
            </p:nvSpPr>
            <p:spPr bwMode="auto">
              <a:xfrm>
                <a:off x="3771" y="1345"/>
                <a:ext cx="1388" cy="611"/>
              </a:xfrm>
              <a:custGeom>
                <a:avLst/>
                <a:gdLst>
                  <a:gd name="T0" fmla="*/ 347 w 276"/>
                  <a:gd name="T1" fmla="*/ 263 h 114"/>
                  <a:gd name="T2" fmla="*/ 357 w 276"/>
                  <a:gd name="T3" fmla="*/ 80 h 114"/>
                  <a:gd name="T4" fmla="*/ 372 w 276"/>
                  <a:gd name="T5" fmla="*/ 16 h 114"/>
                  <a:gd name="T6" fmla="*/ 468 w 276"/>
                  <a:gd name="T7" fmla="*/ 16 h 114"/>
                  <a:gd name="T8" fmla="*/ 483 w 276"/>
                  <a:gd name="T9" fmla="*/ 75 h 114"/>
                  <a:gd name="T10" fmla="*/ 518 w 276"/>
                  <a:gd name="T11" fmla="*/ 386 h 114"/>
                  <a:gd name="T12" fmla="*/ 563 w 276"/>
                  <a:gd name="T13" fmla="*/ 86 h 114"/>
                  <a:gd name="T14" fmla="*/ 659 w 276"/>
                  <a:gd name="T15" fmla="*/ 27 h 114"/>
                  <a:gd name="T16" fmla="*/ 744 w 276"/>
                  <a:gd name="T17" fmla="*/ 193 h 114"/>
                  <a:gd name="T18" fmla="*/ 795 w 276"/>
                  <a:gd name="T19" fmla="*/ 450 h 114"/>
                  <a:gd name="T20" fmla="*/ 835 w 276"/>
                  <a:gd name="T21" fmla="*/ 225 h 114"/>
                  <a:gd name="T22" fmla="*/ 840 w 276"/>
                  <a:gd name="T23" fmla="*/ 54 h 114"/>
                  <a:gd name="T24" fmla="*/ 981 w 276"/>
                  <a:gd name="T25" fmla="*/ 214 h 114"/>
                  <a:gd name="T26" fmla="*/ 1021 w 276"/>
                  <a:gd name="T27" fmla="*/ 327 h 114"/>
                  <a:gd name="T28" fmla="*/ 1071 w 276"/>
                  <a:gd name="T29" fmla="*/ 113 h 114"/>
                  <a:gd name="T30" fmla="*/ 1197 w 276"/>
                  <a:gd name="T31" fmla="*/ 107 h 114"/>
                  <a:gd name="T32" fmla="*/ 1247 w 276"/>
                  <a:gd name="T33" fmla="*/ 241 h 114"/>
                  <a:gd name="T34" fmla="*/ 1262 w 276"/>
                  <a:gd name="T35" fmla="*/ 434 h 114"/>
                  <a:gd name="T36" fmla="*/ 1318 w 276"/>
                  <a:gd name="T37" fmla="*/ 295 h 114"/>
                  <a:gd name="T38" fmla="*/ 1313 w 276"/>
                  <a:gd name="T39" fmla="*/ 188 h 114"/>
                  <a:gd name="T40" fmla="*/ 1388 w 276"/>
                  <a:gd name="T41" fmla="*/ 311 h 114"/>
                  <a:gd name="T42" fmla="*/ 1257 w 276"/>
                  <a:gd name="T43" fmla="*/ 509 h 114"/>
                  <a:gd name="T44" fmla="*/ 1207 w 276"/>
                  <a:gd name="T45" fmla="*/ 316 h 114"/>
                  <a:gd name="T46" fmla="*/ 1137 w 276"/>
                  <a:gd name="T47" fmla="*/ 198 h 114"/>
                  <a:gd name="T48" fmla="*/ 1126 w 276"/>
                  <a:gd name="T49" fmla="*/ 423 h 114"/>
                  <a:gd name="T50" fmla="*/ 1076 w 276"/>
                  <a:gd name="T51" fmla="*/ 536 h 114"/>
                  <a:gd name="T52" fmla="*/ 971 w 276"/>
                  <a:gd name="T53" fmla="*/ 477 h 114"/>
                  <a:gd name="T54" fmla="*/ 961 w 276"/>
                  <a:gd name="T55" fmla="*/ 354 h 114"/>
                  <a:gd name="T56" fmla="*/ 905 w 276"/>
                  <a:gd name="T57" fmla="*/ 354 h 114"/>
                  <a:gd name="T58" fmla="*/ 875 w 276"/>
                  <a:gd name="T59" fmla="*/ 531 h 114"/>
                  <a:gd name="T60" fmla="*/ 734 w 276"/>
                  <a:gd name="T61" fmla="*/ 552 h 114"/>
                  <a:gd name="T62" fmla="*/ 669 w 276"/>
                  <a:gd name="T63" fmla="*/ 466 h 114"/>
                  <a:gd name="T64" fmla="*/ 669 w 276"/>
                  <a:gd name="T65" fmla="*/ 139 h 114"/>
                  <a:gd name="T66" fmla="*/ 593 w 276"/>
                  <a:gd name="T67" fmla="*/ 161 h 114"/>
                  <a:gd name="T68" fmla="*/ 588 w 276"/>
                  <a:gd name="T69" fmla="*/ 386 h 114"/>
                  <a:gd name="T70" fmla="*/ 523 w 276"/>
                  <a:gd name="T71" fmla="*/ 525 h 114"/>
                  <a:gd name="T72" fmla="*/ 453 w 276"/>
                  <a:gd name="T73" fmla="*/ 289 h 114"/>
                  <a:gd name="T74" fmla="*/ 417 w 276"/>
                  <a:gd name="T75" fmla="*/ 193 h 114"/>
                  <a:gd name="T76" fmla="*/ 377 w 276"/>
                  <a:gd name="T77" fmla="*/ 289 h 114"/>
                  <a:gd name="T78" fmla="*/ 387 w 276"/>
                  <a:gd name="T79" fmla="*/ 439 h 114"/>
                  <a:gd name="T80" fmla="*/ 372 w 276"/>
                  <a:gd name="T81" fmla="*/ 600 h 114"/>
                  <a:gd name="T82" fmla="*/ 327 w 276"/>
                  <a:gd name="T83" fmla="*/ 606 h 114"/>
                  <a:gd name="T84" fmla="*/ 262 w 276"/>
                  <a:gd name="T85" fmla="*/ 456 h 114"/>
                  <a:gd name="T86" fmla="*/ 216 w 276"/>
                  <a:gd name="T87" fmla="*/ 316 h 114"/>
                  <a:gd name="T88" fmla="*/ 161 w 276"/>
                  <a:gd name="T89" fmla="*/ 397 h 114"/>
                  <a:gd name="T90" fmla="*/ 106 w 276"/>
                  <a:gd name="T91" fmla="*/ 504 h 114"/>
                  <a:gd name="T92" fmla="*/ 0 w 276"/>
                  <a:gd name="T93" fmla="*/ 300 h 114"/>
                  <a:gd name="T94" fmla="*/ 70 w 276"/>
                  <a:gd name="T95" fmla="*/ 139 h 114"/>
                  <a:gd name="T96" fmla="*/ 111 w 276"/>
                  <a:gd name="T97" fmla="*/ 268 h 114"/>
                  <a:gd name="T98" fmla="*/ 146 w 276"/>
                  <a:gd name="T99" fmla="*/ 172 h 114"/>
                  <a:gd name="T100" fmla="*/ 176 w 276"/>
                  <a:gd name="T101" fmla="*/ 48 h 114"/>
                  <a:gd name="T102" fmla="*/ 251 w 276"/>
                  <a:gd name="T103" fmla="*/ 27 h 114"/>
                  <a:gd name="T104" fmla="*/ 272 w 276"/>
                  <a:gd name="T105" fmla="*/ 188 h 114"/>
                  <a:gd name="T106" fmla="*/ 287 w 276"/>
                  <a:gd name="T107" fmla="*/ 268 h 11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76" h="114">
                    <a:moveTo>
                      <a:pt x="63" y="52"/>
                    </a:moveTo>
                    <a:cubicBezTo>
                      <a:pt x="65" y="52"/>
                      <a:pt x="67" y="51"/>
                      <a:pt x="69" y="49"/>
                    </a:cubicBezTo>
                    <a:cubicBezTo>
                      <a:pt x="70" y="47"/>
                      <a:pt x="71" y="45"/>
                      <a:pt x="71" y="43"/>
                    </a:cubicBezTo>
                    <a:cubicBezTo>
                      <a:pt x="70" y="36"/>
                      <a:pt x="70" y="22"/>
                      <a:pt x="71" y="15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2"/>
                      <a:pt x="71" y="6"/>
                      <a:pt x="74" y="3"/>
                    </a:cubicBezTo>
                    <a:cubicBezTo>
                      <a:pt x="76" y="1"/>
                      <a:pt x="79" y="0"/>
                      <a:pt x="83" y="0"/>
                    </a:cubicBezTo>
                    <a:cubicBezTo>
                      <a:pt x="88" y="0"/>
                      <a:pt x="91" y="1"/>
                      <a:pt x="93" y="3"/>
                    </a:cubicBezTo>
                    <a:cubicBezTo>
                      <a:pt x="96" y="6"/>
                      <a:pt x="96" y="10"/>
                      <a:pt x="96" y="13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5" y="64"/>
                      <a:pt x="95" y="64"/>
                      <a:pt x="95" y="64"/>
                    </a:cubicBezTo>
                    <a:cubicBezTo>
                      <a:pt x="95" y="68"/>
                      <a:pt x="99" y="72"/>
                      <a:pt x="103" y="72"/>
                    </a:cubicBezTo>
                    <a:cubicBezTo>
                      <a:pt x="107" y="72"/>
                      <a:pt x="111" y="68"/>
                      <a:pt x="111" y="64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112" y="14"/>
                      <a:pt x="112" y="10"/>
                      <a:pt x="114" y="8"/>
                    </a:cubicBezTo>
                    <a:cubicBezTo>
                      <a:pt x="117" y="5"/>
                      <a:pt x="123" y="4"/>
                      <a:pt x="131" y="5"/>
                    </a:cubicBezTo>
                    <a:cubicBezTo>
                      <a:pt x="139" y="6"/>
                      <a:pt x="149" y="9"/>
                      <a:pt x="149" y="19"/>
                    </a:cubicBezTo>
                    <a:cubicBezTo>
                      <a:pt x="148" y="36"/>
                      <a:pt x="148" y="36"/>
                      <a:pt x="148" y="36"/>
                    </a:cubicBezTo>
                    <a:cubicBezTo>
                      <a:pt x="147" y="50"/>
                      <a:pt x="146" y="63"/>
                      <a:pt x="147" y="69"/>
                    </a:cubicBezTo>
                    <a:cubicBezTo>
                      <a:pt x="149" y="81"/>
                      <a:pt x="154" y="84"/>
                      <a:pt x="158" y="84"/>
                    </a:cubicBezTo>
                    <a:cubicBezTo>
                      <a:pt x="161" y="83"/>
                      <a:pt x="167" y="82"/>
                      <a:pt x="167" y="68"/>
                    </a:cubicBezTo>
                    <a:cubicBezTo>
                      <a:pt x="168" y="62"/>
                      <a:pt x="167" y="52"/>
                      <a:pt x="166" y="42"/>
                    </a:cubicBezTo>
                    <a:cubicBezTo>
                      <a:pt x="165" y="32"/>
                      <a:pt x="165" y="21"/>
                      <a:pt x="165" y="13"/>
                    </a:cubicBezTo>
                    <a:cubicBezTo>
                      <a:pt x="165" y="12"/>
                      <a:pt x="165" y="11"/>
                      <a:pt x="167" y="10"/>
                    </a:cubicBezTo>
                    <a:cubicBezTo>
                      <a:pt x="172" y="7"/>
                      <a:pt x="186" y="8"/>
                      <a:pt x="193" y="13"/>
                    </a:cubicBezTo>
                    <a:cubicBezTo>
                      <a:pt x="194" y="16"/>
                      <a:pt x="195" y="31"/>
                      <a:pt x="195" y="40"/>
                    </a:cubicBezTo>
                    <a:cubicBezTo>
                      <a:pt x="195" y="52"/>
                      <a:pt x="195" y="52"/>
                      <a:pt x="195" y="52"/>
                    </a:cubicBezTo>
                    <a:cubicBezTo>
                      <a:pt x="196" y="58"/>
                      <a:pt x="200" y="61"/>
                      <a:pt x="203" y="61"/>
                    </a:cubicBezTo>
                    <a:cubicBezTo>
                      <a:pt x="207" y="61"/>
                      <a:pt x="210" y="58"/>
                      <a:pt x="210" y="51"/>
                    </a:cubicBezTo>
                    <a:cubicBezTo>
                      <a:pt x="210" y="40"/>
                      <a:pt x="211" y="29"/>
                      <a:pt x="213" y="21"/>
                    </a:cubicBezTo>
                    <a:cubicBezTo>
                      <a:pt x="214" y="16"/>
                      <a:pt x="216" y="14"/>
                      <a:pt x="219" y="14"/>
                    </a:cubicBezTo>
                    <a:cubicBezTo>
                      <a:pt x="223" y="15"/>
                      <a:pt x="230" y="17"/>
                      <a:pt x="238" y="20"/>
                    </a:cubicBezTo>
                    <a:cubicBezTo>
                      <a:pt x="239" y="21"/>
                      <a:pt x="243" y="24"/>
                      <a:pt x="244" y="24"/>
                    </a:cubicBezTo>
                    <a:cubicBezTo>
                      <a:pt x="247" y="29"/>
                      <a:pt x="248" y="37"/>
                      <a:pt x="248" y="45"/>
                    </a:cubicBezTo>
                    <a:cubicBezTo>
                      <a:pt x="248" y="49"/>
                      <a:pt x="248" y="49"/>
                      <a:pt x="248" y="49"/>
                    </a:cubicBezTo>
                    <a:cubicBezTo>
                      <a:pt x="247" y="64"/>
                      <a:pt x="247" y="77"/>
                      <a:pt x="251" y="81"/>
                    </a:cubicBezTo>
                    <a:cubicBezTo>
                      <a:pt x="252" y="81"/>
                      <a:pt x="254" y="82"/>
                      <a:pt x="256" y="81"/>
                    </a:cubicBezTo>
                    <a:cubicBezTo>
                      <a:pt x="266" y="78"/>
                      <a:pt x="263" y="63"/>
                      <a:pt x="262" y="55"/>
                    </a:cubicBezTo>
                    <a:cubicBezTo>
                      <a:pt x="261" y="51"/>
                      <a:pt x="260" y="43"/>
                      <a:pt x="261" y="37"/>
                    </a:cubicBezTo>
                    <a:cubicBezTo>
                      <a:pt x="261" y="35"/>
                      <a:pt x="261" y="35"/>
                      <a:pt x="261" y="35"/>
                    </a:cubicBezTo>
                    <a:cubicBezTo>
                      <a:pt x="262" y="35"/>
                      <a:pt x="264" y="35"/>
                      <a:pt x="264" y="35"/>
                    </a:cubicBezTo>
                    <a:cubicBezTo>
                      <a:pt x="272" y="42"/>
                      <a:pt x="276" y="50"/>
                      <a:pt x="276" y="58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5" y="77"/>
                      <a:pt x="266" y="90"/>
                      <a:pt x="250" y="95"/>
                    </a:cubicBezTo>
                    <a:cubicBezTo>
                      <a:pt x="248" y="95"/>
                      <a:pt x="244" y="93"/>
                      <a:pt x="243" y="92"/>
                    </a:cubicBezTo>
                    <a:cubicBezTo>
                      <a:pt x="240" y="82"/>
                      <a:pt x="240" y="66"/>
                      <a:pt x="240" y="59"/>
                    </a:cubicBezTo>
                    <a:cubicBezTo>
                      <a:pt x="240" y="52"/>
                      <a:pt x="238" y="43"/>
                      <a:pt x="233" y="38"/>
                    </a:cubicBezTo>
                    <a:cubicBezTo>
                      <a:pt x="231" y="37"/>
                      <a:pt x="229" y="36"/>
                      <a:pt x="226" y="37"/>
                    </a:cubicBezTo>
                    <a:cubicBezTo>
                      <a:pt x="220" y="38"/>
                      <a:pt x="220" y="50"/>
                      <a:pt x="223" y="68"/>
                    </a:cubicBezTo>
                    <a:cubicBezTo>
                      <a:pt x="224" y="79"/>
                      <a:pt x="224" y="79"/>
                      <a:pt x="224" y="79"/>
                    </a:cubicBezTo>
                    <a:cubicBezTo>
                      <a:pt x="224" y="83"/>
                      <a:pt x="223" y="91"/>
                      <a:pt x="221" y="97"/>
                    </a:cubicBezTo>
                    <a:cubicBezTo>
                      <a:pt x="220" y="98"/>
                      <a:pt x="215" y="100"/>
                      <a:pt x="214" y="100"/>
                    </a:cubicBezTo>
                    <a:cubicBezTo>
                      <a:pt x="208" y="101"/>
                      <a:pt x="204" y="101"/>
                      <a:pt x="201" y="100"/>
                    </a:cubicBezTo>
                    <a:cubicBezTo>
                      <a:pt x="194" y="98"/>
                      <a:pt x="194" y="97"/>
                      <a:pt x="193" y="89"/>
                    </a:cubicBezTo>
                    <a:cubicBezTo>
                      <a:pt x="193" y="89"/>
                      <a:pt x="193" y="83"/>
                      <a:pt x="193" y="83"/>
                    </a:cubicBezTo>
                    <a:cubicBezTo>
                      <a:pt x="194" y="77"/>
                      <a:pt x="194" y="69"/>
                      <a:pt x="191" y="66"/>
                    </a:cubicBezTo>
                    <a:cubicBezTo>
                      <a:pt x="189" y="64"/>
                      <a:pt x="187" y="63"/>
                      <a:pt x="185" y="63"/>
                    </a:cubicBezTo>
                    <a:cubicBezTo>
                      <a:pt x="183" y="63"/>
                      <a:pt x="181" y="64"/>
                      <a:pt x="180" y="66"/>
                    </a:cubicBezTo>
                    <a:cubicBezTo>
                      <a:pt x="175" y="72"/>
                      <a:pt x="177" y="86"/>
                      <a:pt x="177" y="88"/>
                    </a:cubicBezTo>
                    <a:cubicBezTo>
                      <a:pt x="177" y="88"/>
                      <a:pt x="178" y="95"/>
                      <a:pt x="174" y="99"/>
                    </a:cubicBezTo>
                    <a:cubicBezTo>
                      <a:pt x="172" y="102"/>
                      <a:pt x="168" y="103"/>
                      <a:pt x="163" y="103"/>
                    </a:cubicBezTo>
                    <a:cubicBezTo>
                      <a:pt x="146" y="103"/>
                      <a:pt x="146" y="103"/>
                      <a:pt x="146" y="103"/>
                    </a:cubicBezTo>
                    <a:cubicBezTo>
                      <a:pt x="142" y="103"/>
                      <a:pt x="139" y="101"/>
                      <a:pt x="136" y="99"/>
                    </a:cubicBezTo>
                    <a:cubicBezTo>
                      <a:pt x="133" y="95"/>
                      <a:pt x="133" y="90"/>
                      <a:pt x="133" y="87"/>
                    </a:cubicBezTo>
                    <a:cubicBezTo>
                      <a:pt x="133" y="56"/>
                      <a:pt x="133" y="36"/>
                      <a:pt x="134" y="32"/>
                    </a:cubicBezTo>
                    <a:cubicBezTo>
                      <a:pt x="134" y="30"/>
                      <a:pt x="134" y="28"/>
                      <a:pt x="133" y="26"/>
                    </a:cubicBezTo>
                    <a:cubicBezTo>
                      <a:pt x="131" y="25"/>
                      <a:pt x="130" y="23"/>
                      <a:pt x="128" y="23"/>
                    </a:cubicBezTo>
                    <a:cubicBezTo>
                      <a:pt x="123" y="22"/>
                      <a:pt x="119" y="25"/>
                      <a:pt x="118" y="30"/>
                    </a:cubicBezTo>
                    <a:cubicBezTo>
                      <a:pt x="118" y="34"/>
                      <a:pt x="117" y="47"/>
                      <a:pt x="117" y="69"/>
                    </a:cubicBezTo>
                    <a:cubicBezTo>
                      <a:pt x="117" y="72"/>
                      <a:pt x="117" y="72"/>
                      <a:pt x="117" y="72"/>
                    </a:cubicBezTo>
                    <a:cubicBezTo>
                      <a:pt x="117" y="78"/>
                      <a:pt x="117" y="90"/>
                      <a:pt x="112" y="95"/>
                    </a:cubicBezTo>
                    <a:cubicBezTo>
                      <a:pt x="110" y="97"/>
                      <a:pt x="107" y="98"/>
                      <a:pt x="104" y="98"/>
                    </a:cubicBezTo>
                    <a:cubicBezTo>
                      <a:pt x="90" y="96"/>
                      <a:pt x="90" y="73"/>
                      <a:pt x="90" y="68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90" y="46"/>
                      <a:pt x="90" y="40"/>
                      <a:pt x="88" y="37"/>
                    </a:cubicBezTo>
                    <a:cubicBezTo>
                      <a:pt x="86" y="36"/>
                      <a:pt x="85" y="36"/>
                      <a:pt x="83" y="36"/>
                    </a:cubicBezTo>
                    <a:cubicBezTo>
                      <a:pt x="76" y="36"/>
                      <a:pt x="76" y="44"/>
                      <a:pt x="76" y="52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64"/>
                      <a:pt x="75" y="69"/>
                      <a:pt x="76" y="75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7" y="83"/>
                      <a:pt x="77" y="83"/>
                      <a:pt x="77" y="83"/>
                    </a:cubicBezTo>
                    <a:cubicBezTo>
                      <a:pt x="80" y="102"/>
                      <a:pt x="77" y="110"/>
                      <a:pt x="74" y="112"/>
                    </a:cubicBezTo>
                    <a:cubicBezTo>
                      <a:pt x="72" y="114"/>
                      <a:pt x="70" y="114"/>
                      <a:pt x="66" y="113"/>
                    </a:cubicBezTo>
                    <a:cubicBezTo>
                      <a:pt x="66" y="113"/>
                      <a:pt x="65" y="113"/>
                      <a:pt x="65" y="113"/>
                    </a:cubicBezTo>
                    <a:cubicBezTo>
                      <a:pt x="61" y="112"/>
                      <a:pt x="52" y="110"/>
                      <a:pt x="51" y="97"/>
                    </a:cubicBezTo>
                    <a:cubicBezTo>
                      <a:pt x="51" y="97"/>
                      <a:pt x="52" y="85"/>
                      <a:pt x="52" y="85"/>
                    </a:cubicBezTo>
                    <a:cubicBezTo>
                      <a:pt x="52" y="81"/>
                      <a:pt x="52" y="77"/>
                      <a:pt x="52" y="72"/>
                    </a:cubicBezTo>
                    <a:cubicBezTo>
                      <a:pt x="51" y="67"/>
                      <a:pt x="50" y="59"/>
                      <a:pt x="43" y="59"/>
                    </a:cubicBezTo>
                    <a:cubicBezTo>
                      <a:pt x="38" y="59"/>
                      <a:pt x="35" y="62"/>
                      <a:pt x="33" y="6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81"/>
                      <a:pt x="31" y="93"/>
                      <a:pt x="26" y="95"/>
                    </a:cubicBezTo>
                    <a:cubicBezTo>
                      <a:pt x="25" y="96"/>
                      <a:pt x="23" y="96"/>
                      <a:pt x="21" y="94"/>
                    </a:cubicBezTo>
                    <a:cubicBezTo>
                      <a:pt x="10" y="89"/>
                      <a:pt x="0" y="82"/>
                      <a:pt x="0" y="62"/>
                    </a:cubicBezTo>
                    <a:cubicBezTo>
                      <a:pt x="0" y="60"/>
                      <a:pt x="0" y="58"/>
                      <a:pt x="0" y="56"/>
                    </a:cubicBezTo>
                    <a:cubicBezTo>
                      <a:pt x="2" y="45"/>
                      <a:pt x="6" y="35"/>
                      <a:pt x="13" y="26"/>
                    </a:cubicBezTo>
                    <a:cubicBezTo>
                      <a:pt x="13" y="26"/>
                      <a:pt x="14" y="26"/>
                      <a:pt x="14" y="26"/>
                    </a:cubicBezTo>
                    <a:cubicBezTo>
                      <a:pt x="15" y="27"/>
                      <a:pt x="16" y="34"/>
                      <a:pt x="17" y="38"/>
                    </a:cubicBezTo>
                    <a:cubicBezTo>
                      <a:pt x="18" y="45"/>
                      <a:pt x="19" y="50"/>
                      <a:pt x="22" y="50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8" y="47"/>
                      <a:pt x="29" y="42"/>
                      <a:pt x="29" y="32"/>
                    </a:cubicBezTo>
                    <a:cubicBezTo>
                      <a:pt x="29" y="25"/>
                      <a:pt x="29" y="20"/>
                      <a:pt x="30" y="16"/>
                    </a:cubicBezTo>
                    <a:cubicBezTo>
                      <a:pt x="30" y="14"/>
                      <a:pt x="34" y="10"/>
                      <a:pt x="35" y="9"/>
                    </a:cubicBezTo>
                    <a:cubicBezTo>
                      <a:pt x="38" y="7"/>
                      <a:pt x="42" y="6"/>
                      <a:pt x="46" y="4"/>
                    </a:cubicBezTo>
                    <a:cubicBezTo>
                      <a:pt x="48" y="4"/>
                      <a:pt x="49" y="4"/>
                      <a:pt x="50" y="5"/>
                    </a:cubicBezTo>
                    <a:cubicBezTo>
                      <a:pt x="53" y="7"/>
                      <a:pt x="53" y="12"/>
                      <a:pt x="53" y="12"/>
                    </a:cubicBezTo>
                    <a:cubicBezTo>
                      <a:pt x="53" y="19"/>
                      <a:pt x="54" y="27"/>
                      <a:pt x="54" y="35"/>
                    </a:cubicBezTo>
                    <a:cubicBezTo>
                      <a:pt x="55" y="44"/>
                      <a:pt x="55" y="44"/>
                      <a:pt x="55" y="44"/>
                    </a:cubicBezTo>
                    <a:cubicBezTo>
                      <a:pt x="55" y="46"/>
                      <a:pt x="56" y="48"/>
                      <a:pt x="57" y="50"/>
                    </a:cubicBezTo>
                    <a:cubicBezTo>
                      <a:pt x="59" y="51"/>
                      <a:pt x="61" y="52"/>
                      <a:pt x="63" y="52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48" name="Grup 47"/>
            <p:cNvGrpSpPr/>
            <p:nvPr/>
          </p:nvGrpSpPr>
          <p:grpSpPr>
            <a:xfrm>
              <a:off x="6514225" y="3573016"/>
              <a:ext cx="506047" cy="432048"/>
              <a:chOff x="4892763" y="3573016"/>
              <a:chExt cx="506047" cy="432048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4892763" y="3573016"/>
                <a:ext cx="111285" cy="144016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5045163" y="3725416"/>
                <a:ext cx="111285" cy="144016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5197562" y="3717032"/>
                <a:ext cx="111285" cy="144016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4933878" y="3795999"/>
                <a:ext cx="111285" cy="144016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5072050" y="3861048"/>
                <a:ext cx="111285" cy="144016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5287525" y="3575308"/>
                <a:ext cx="111285" cy="144016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5086278" y="3573016"/>
                <a:ext cx="111285" cy="144016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grpSp>
          <p:nvGrpSpPr>
            <p:cNvPr id="49" name="Group 909"/>
            <p:cNvGrpSpPr>
              <a:grpSpLocks/>
            </p:cNvGrpSpPr>
            <p:nvPr/>
          </p:nvGrpSpPr>
          <p:grpSpPr bwMode="auto">
            <a:xfrm>
              <a:off x="1196460" y="3713620"/>
              <a:ext cx="1712913" cy="530225"/>
              <a:chOff x="3075" y="1155"/>
              <a:chExt cx="1357" cy="424"/>
            </a:xfrm>
          </p:grpSpPr>
          <p:sp>
            <p:nvSpPr>
              <p:cNvPr id="50" name="Freeform 910"/>
              <p:cNvSpPr>
                <a:spLocks/>
              </p:cNvSpPr>
              <p:nvPr/>
            </p:nvSpPr>
            <p:spPr bwMode="auto">
              <a:xfrm>
                <a:off x="3100" y="1456"/>
                <a:ext cx="27" cy="35"/>
              </a:xfrm>
              <a:custGeom>
                <a:avLst/>
                <a:gdLst>
                  <a:gd name="T0" fmla="*/ 0 w 11"/>
                  <a:gd name="T1" fmla="*/ 4 h 13"/>
                  <a:gd name="T2" fmla="*/ 3 w 11"/>
                  <a:gd name="T3" fmla="*/ 13 h 13"/>
                  <a:gd name="T4" fmla="*/ 11 w 11"/>
                  <a:gd name="T5" fmla="*/ 0 h 13"/>
                  <a:gd name="T6" fmla="*/ 4 w 11"/>
                  <a:gd name="T7" fmla="*/ 0 h 13"/>
                  <a:gd name="T8" fmla="*/ 0 w 11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0" y="4"/>
                    </a:moveTo>
                    <a:cubicBezTo>
                      <a:pt x="1" y="7"/>
                      <a:pt x="2" y="10"/>
                      <a:pt x="3" y="13"/>
                    </a:cubicBezTo>
                    <a:cubicBezTo>
                      <a:pt x="5" y="7"/>
                      <a:pt x="8" y="0"/>
                      <a:pt x="1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2"/>
                      <a:pt x="0" y="4"/>
                    </a:cubicBez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51" name="Freeform 911"/>
              <p:cNvSpPr>
                <a:spLocks/>
              </p:cNvSpPr>
              <p:nvPr/>
            </p:nvSpPr>
            <p:spPr bwMode="auto">
              <a:xfrm>
                <a:off x="3167" y="1456"/>
                <a:ext cx="78" cy="123"/>
              </a:xfrm>
              <a:custGeom>
                <a:avLst/>
                <a:gdLst>
                  <a:gd name="T0" fmla="*/ 25 w 31"/>
                  <a:gd name="T1" fmla="*/ 0 h 46"/>
                  <a:gd name="T2" fmla="*/ 14 w 31"/>
                  <a:gd name="T3" fmla="*/ 24 h 46"/>
                  <a:gd name="T4" fmla="*/ 0 w 31"/>
                  <a:gd name="T5" fmla="*/ 46 h 46"/>
                  <a:gd name="T6" fmla="*/ 6 w 31"/>
                  <a:gd name="T7" fmla="*/ 46 h 46"/>
                  <a:gd name="T8" fmla="*/ 20 w 31"/>
                  <a:gd name="T9" fmla="*/ 24 h 46"/>
                  <a:gd name="T10" fmla="*/ 31 w 31"/>
                  <a:gd name="T11" fmla="*/ 0 h 46"/>
                  <a:gd name="T12" fmla="*/ 25 w 31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6">
                    <a:moveTo>
                      <a:pt x="25" y="0"/>
                    </a:moveTo>
                    <a:cubicBezTo>
                      <a:pt x="21" y="0"/>
                      <a:pt x="16" y="18"/>
                      <a:pt x="14" y="24"/>
                    </a:cubicBezTo>
                    <a:cubicBezTo>
                      <a:pt x="11" y="30"/>
                      <a:pt x="5" y="46"/>
                      <a:pt x="0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8" y="30"/>
                      <a:pt x="20" y="24"/>
                    </a:cubicBezTo>
                    <a:cubicBezTo>
                      <a:pt x="23" y="18"/>
                      <a:pt x="27" y="0"/>
                      <a:pt x="31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52" name="Freeform 912"/>
              <p:cNvSpPr>
                <a:spLocks/>
              </p:cNvSpPr>
              <p:nvPr/>
            </p:nvSpPr>
            <p:spPr bwMode="auto">
              <a:xfrm>
                <a:off x="3132" y="1456"/>
                <a:ext cx="80" cy="123"/>
              </a:xfrm>
              <a:custGeom>
                <a:avLst/>
                <a:gdLst>
                  <a:gd name="T0" fmla="*/ 25 w 32"/>
                  <a:gd name="T1" fmla="*/ 0 h 46"/>
                  <a:gd name="T2" fmla="*/ 14 w 32"/>
                  <a:gd name="T3" fmla="*/ 24 h 46"/>
                  <a:gd name="T4" fmla="*/ 0 w 32"/>
                  <a:gd name="T5" fmla="*/ 46 h 46"/>
                  <a:gd name="T6" fmla="*/ 6 w 32"/>
                  <a:gd name="T7" fmla="*/ 46 h 46"/>
                  <a:gd name="T8" fmla="*/ 21 w 32"/>
                  <a:gd name="T9" fmla="*/ 24 h 46"/>
                  <a:gd name="T10" fmla="*/ 32 w 32"/>
                  <a:gd name="T11" fmla="*/ 0 h 46"/>
                  <a:gd name="T12" fmla="*/ 25 w 32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6">
                    <a:moveTo>
                      <a:pt x="25" y="0"/>
                    </a:moveTo>
                    <a:cubicBezTo>
                      <a:pt x="21" y="0"/>
                      <a:pt x="16" y="18"/>
                      <a:pt x="14" y="24"/>
                    </a:cubicBezTo>
                    <a:cubicBezTo>
                      <a:pt x="11" y="30"/>
                      <a:pt x="5" y="46"/>
                      <a:pt x="0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8" y="30"/>
                      <a:pt x="21" y="24"/>
                    </a:cubicBezTo>
                    <a:cubicBezTo>
                      <a:pt x="23" y="18"/>
                      <a:pt x="27" y="0"/>
                      <a:pt x="32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53" name="Freeform 913"/>
              <p:cNvSpPr>
                <a:spLocks/>
              </p:cNvSpPr>
              <p:nvPr/>
            </p:nvSpPr>
            <p:spPr bwMode="auto">
              <a:xfrm>
                <a:off x="3284" y="1451"/>
                <a:ext cx="75" cy="125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5 h 47"/>
                  <a:gd name="T4" fmla="*/ 0 w 30"/>
                  <a:gd name="T5" fmla="*/ 47 h 47"/>
                  <a:gd name="T6" fmla="*/ 6 w 30"/>
                  <a:gd name="T7" fmla="*/ 47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1"/>
                      <a:pt x="15" y="18"/>
                      <a:pt x="13" y="25"/>
                    </a:cubicBezTo>
                    <a:cubicBezTo>
                      <a:pt x="11" y="31"/>
                      <a:pt x="5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2" y="47"/>
                      <a:pt x="17" y="31"/>
                      <a:pt x="20" y="24"/>
                    </a:cubicBezTo>
                    <a:cubicBezTo>
                      <a:pt x="22" y="18"/>
                      <a:pt x="25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54" name="Freeform 914"/>
              <p:cNvSpPr>
                <a:spLocks/>
              </p:cNvSpPr>
              <p:nvPr/>
            </p:nvSpPr>
            <p:spPr bwMode="auto">
              <a:xfrm>
                <a:off x="3250" y="1453"/>
                <a:ext cx="74" cy="126"/>
              </a:xfrm>
              <a:custGeom>
                <a:avLst/>
                <a:gdLst>
                  <a:gd name="T0" fmla="*/ 24 w 30"/>
                  <a:gd name="T1" fmla="*/ 0 h 47"/>
                  <a:gd name="T2" fmla="*/ 13 w 30"/>
                  <a:gd name="T3" fmla="*/ 24 h 47"/>
                  <a:gd name="T4" fmla="*/ 0 w 30"/>
                  <a:gd name="T5" fmla="*/ 47 h 47"/>
                  <a:gd name="T6" fmla="*/ 7 w 30"/>
                  <a:gd name="T7" fmla="*/ 46 h 47"/>
                  <a:gd name="T8" fmla="*/ 20 w 30"/>
                  <a:gd name="T9" fmla="*/ 24 h 47"/>
                  <a:gd name="T10" fmla="*/ 30 w 30"/>
                  <a:gd name="T11" fmla="*/ 0 h 47"/>
                  <a:gd name="T12" fmla="*/ 24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4" y="0"/>
                    </a:moveTo>
                    <a:cubicBezTo>
                      <a:pt x="19" y="0"/>
                      <a:pt x="15" y="18"/>
                      <a:pt x="13" y="24"/>
                    </a:cubicBezTo>
                    <a:cubicBezTo>
                      <a:pt x="11" y="30"/>
                      <a:pt x="6" y="46"/>
                      <a:pt x="0" y="47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12" y="46"/>
                      <a:pt x="18" y="30"/>
                      <a:pt x="20" y="24"/>
                    </a:cubicBezTo>
                    <a:cubicBezTo>
                      <a:pt x="22" y="17"/>
                      <a:pt x="26" y="0"/>
                      <a:pt x="30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55" name="Freeform 915"/>
              <p:cNvSpPr>
                <a:spLocks/>
              </p:cNvSpPr>
              <p:nvPr/>
            </p:nvSpPr>
            <p:spPr bwMode="auto">
              <a:xfrm>
                <a:off x="3524" y="1421"/>
                <a:ext cx="60" cy="134"/>
              </a:xfrm>
              <a:custGeom>
                <a:avLst/>
                <a:gdLst>
                  <a:gd name="T0" fmla="*/ 18 w 24"/>
                  <a:gd name="T1" fmla="*/ 1 h 50"/>
                  <a:gd name="T2" fmla="*/ 11 w 24"/>
                  <a:gd name="T3" fmla="*/ 26 h 50"/>
                  <a:gd name="T4" fmla="*/ 0 w 24"/>
                  <a:gd name="T5" fmla="*/ 50 h 50"/>
                  <a:gd name="T6" fmla="*/ 7 w 24"/>
                  <a:gd name="T7" fmla="*/ 49 h 50"/>
                  <a:gd name="T8" fmla="*/ 17 w 24"/>
                  <a:gd name="T9" fmla="*/ 25 h 50"/>
                  <a:gd name="T10" fmla="*/ 24 w 24"/>
                  <a:gd name="T11" fmla="*/ 0 h 50"/>
                  <a:gd name="T12" fmla="*/ 18 w 24"/>
                  <a:gd name="T13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50">
                    <a:moveTo>
                      <a:pt x="18" y="1"/>
                    </a:moveTo>
                    <a:cubicBezTo>
                      <a:pt x="14" y="2"/>
                      <a:pt x="12" y="20"/>
                      <a:pt x="11" y="26"/>
                    </a:cubicBezTo>
                    <a:cubicBezTo>
                      <a:pt x="9" y="33"/>
                      <a:pt x="6" y="49"/>
                      <a:pt x="0" y="50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2" y="48"/>
                      <a:pt x="16" y="32"/>
                      <a:pt x="17" y="25"/>
                    </a:cubicBezTo>
                    <a:cubicBezTo>
                      <a:pt x="19" y="19"/>
                      <a:pt x="20" y="1"/>
                      <a:pt x="24" y="0"/>
                    </a:cubicBez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56" name="Freeform 916"/>
              <p:cNvSpPr>
                <a:spLocks/>
              </p:cNvSpPr>
              <p:nvPr/>
            </p:nvSpPr>
            <p:spPr bwMode="auto">
              <a:xfrm>
                <a:off x="3492" y="1427"/>
                <a:ext cx="60" cy="136"/>
              </a:xfrm>
              <a:custGeom>
                <a:avLst/>
                <a:gdLst>
                  <a:gd name="T0" fmla="*/ 17 w 24"/>
                  <a:gd name="T1" fmla="*/ 1 h 51"/>
                  <a:gd name="T2" fmla="*/ 10 w 24"/>
                  <a:gd name="T3" fmla="*/ 27 h 51"/>
                  <a:gd name="T4" fmla="*/ 0 w 24"/>
                  <a:gd name="T5" fmla="*/ 51 h 51"/>
                  <a:gd name="T6" fmla="*/ 6 w 24"/>
                  <a:gd name="T7" fmla="*/ 49 h 51"/>
                  <a:gd name="T8" fmla="*/ 17 w 24"/>
                  <a:gd name="T9" fmla="*/ 25 h 51"/>
                  <a:gd name="T10" fmla="*/ 24 w 24"/>
                  <a:gd name="T11" fmla="*/ 0 h 51"/>
                  <a:gd name="T12" fmla="*/ 17 w 24"/>
                  <a:gd name="T13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51">
                    <a:moveTo>
                      <a:pt x="17" y="1"/>
                    </a:moveTo>
                    <a:cubicBezTo>
                      <a:pt x="13" y="2"/>
                      <a:pt x="11" y="20"/>
                      <a:pt x="10" y="27"/>
                    </a:cubicBezTo>
                    <a:cubicBezTo>
                      <a:pt x="9" y="33"/>
                      <a:pt x="5" y="50"/>
                      <a:pt x="0" y="51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12" y="49"/>
                      <a:pt x="15" y="32"/>
                      <a:pt x="17" y="25"/>
                    </a:cubicBezTo>
                    <a:cubicBezTo>
                      <a:pt x="18" y="19"/>
                      <a:pt x="20" y="1"/>
                      <a:pt x="24" y="0"/>
                    </a:cubicBezTo>
                    <a:lnTo>
                      <a:pt x="17" y="1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57" name="Freeform 917"/>
              <p:cNvSpPr>
                <a:spLocks/>
              </p:cNvSpPr>
              <p:nvPr/>
            </p:nvSpPr>
            <p:spPr bwMode="auto">
              <a:xfrm>
                <a:off x="3404" y="1443"/>
                <a:ext cx="73" cy="128"/>
              </a:xfrm>
              <a:custGeom>
                <a:avLst/>
                <a:gdLst>
                  <a:gd name="T0" fmla="*/ 22 w 29"/>
                  <a:gd name="T1" fmla="*/ 0 h 48"/>
                  <a:gd name="T2" fmla="*/ 13 w 29"/>
                  <a:gd name="T3" fmla="*/ 26 h 48"/>
                  <a:gd name="T4" fmla="*/ 0 w 29"/>
                  <a:gd name="T5" fmla="*/ 48 h 48"/>
                  <a:gd name="T6" fmla="*/ 6 w 29"/>
                  <a:gd name="T7" fmla="*/ 48 h 48"/>
                  <a:gd name="T8" fmla="*/ 19 w 29"/>
                  <a:gd name="T9" fmla="*/ 25 h 48"/>
                  <a:gd name="T10" fmla="*/ 29 w 29"/>
                  <a:gd name="T11" fmla="*/ 0 h 48"/>
                  <a:gd name="T12" fmla="*/ 22 w 29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48">
                    <a:moveTo>
                      <a:pt x="22" y="0"/>
                    </a:moveTo>
                    <a:cubicBezTo>
                      <a:pt x="18" y="0"/>
                      <a:pt x="15" y="19"/>
                      <a:pt x="13" y="26"/>
                    </a:cubicBezTo>
                    <a:cubicBezTo>
                      <a:pt x="10" y="32"/>
                      <a:pt x="5" y="48"/>
                      <a:pt x="0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2" y="48"/>
                      <a:pt x="17" y="32"/>
                      <a:pt x="19" y="25"/>
                    </a:cubicBezTo>
                    <a:cubicBezTo>
                      <a:pt x="21" y="19"/>
                      <a:pt x="25" y="0"/>
                      <a:pt x="29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58" name="Freeform 918"/>
              <p:cNvSpPr>
                <a:spLocks/>
              </p:cNvSpPr>
              <p:nvPr/>
            </p:nvSpPr>
            <p:spPr bwMode="auto">
              <a:xfrm>
                <a:off x="3369" y="1448"/>
                <a:ext cx="75" cy="125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4 h 47"/>
                  <a:gd name="T4" fmla="*/ 0 w 30"/>
                  <a:gd name="T5" fmla="*/ 47 h 47"/>
                  <a:gd name="T6" fmla="*/ 6 w 30"/>
                  <a:gd name="T7" fmla="*/ 46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0"/>
                      <a:pt x="15" y="18"/>
                      <a:pt x="13" y="24"/>
                    </a:cubicBezTo>
                    <a:cubicBezTo>
                      <a:pt x="11" y="30"/>
                      <a:pt x="5" y="46"/>
                      <a:pt x="0" y="47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7" y="30"/>
                      <a:pt x="20" y="24"/>
                    </a:cubicBezTo>
                    <a:cubicBezTo>
                      <a:pt x="22" y="17"/>
                      <a:pt x="25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59" name="Freeform 919"/>
              <p:cNvSpPr>
                <a:spLocks/>
              </p:cNvSpPr>
              <p:nvPr/>
            </p:nvSpPr>
            <p:spPr bwMode="auto">
              <a:xfrm>
                <a:off x="3757" y="1347"/>
                <a:ext cx="35" cy="144"/>
              </a:xfrm>
              <a:custGeom>
                <a:avLst/>
                <a:gdLst>
                  <a:gd name="T0" fmla="*/ 7 w 14"/>
                  <a:gd name="T1" fmla="*/ 2 h 54"/>
                  <a:gd name="T2" fmla="*/ 5 w 14"/>
                  <a:gd name="T3" fmla="*/ 28 h 54"/>
                  <a:gd name="T4" fmla="*/ 0 w 14"/>
                  <a:gd name="T5" fmla="*/ 54 h 54"/>
                  <a:gd name="T6" fmla="*/ 6 w 14"/>
                  <a:gd name="T7" fmla="*/ 51 h 54"/>
                  <a:gd name="T8" fmla="*/ 12 w 14"/>
                  <a:gd name="T9" fmla="*/ 26 h 54"/>
                  <a:gd name="T10" fmla="*/ 14 w 14"/>
                  <a:gd name="T11" fmla="*/ 0 h 54"/>
                  <a:gd name="T12" fmla="*/ 7 w 14"/>
                  <a:gd name="T13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4">
                    <a:moveTo>
                      <a:pt x="7" y="2"/>
                    </a:moveTo>
                    <a:cubicBezTo>
                      <a:pt x="3" y="4"/>
                      <a:pt x="5" y="21"/>
                      <a:pt x="5" y="28"/>
                    </a:cubicBezTo>
                    <a:cubicBezTo>
                      <a:pt x="5" y="35"/>
                      <a:pt x="6" y="52"/>
                      <a:pt x="0" y="54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2" y="33"/>
                      <a:pt x="12" y="26"/>
                    </a:cubicBezTo>
                    <a:cubicBezTo>
                      <a:pt x="12" y="19"/>
                      <a:pt x="9" y="1"/>
                      <a:pt x="14" y="0"/>
                    </a:cubicBez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60" name="Freeform 920"/>
              <p:cNvSpPr>
                <a:spLocks/>
              </p:cNvSpPr>
              <p:nvPr/>
            </p:nvSpPr>
            <p:spPr bwMode="auto">
              <a:xfrm>
                <a:off x="3727" y="1360"/>
                <a:ext cx="32" cy="144"/>
              </a:xfrm>
              <a:custGeom>
                <a:avLst/>
                <a:gdLst>
                  <a:gd name="T0" fmla="*/ 7 w 13"/>
                  <a:gd name="T1" fmla="*/ 2 h 54"/>
                  <a:gd name="T2" fmla="*/ 5 w 13"/>
                  <a:gd name="T3" fmla="*/ 28 h 54"/>
                  <a:gd name="T4" fmla="*/ 0 w 13"/>
                  <a:gd name="T5" fmla="*/ 54 h 54"/>
                  <a:gd name="T6" fmla="*/ 6 w 13"/>
                  <a:gd name="T7" fmla="*/ 51 h 54"/>
                  <a:gd name="T8" fmla="*/ 11 w 13"/>
                  <a:gd name="T9" fmla="*/ 26 h 54"/>
                  <a:gd name="T10" fmla="*/ 13 w 13"/>
                  <a:gd name="T11" fmla="*/ 0 h 54"/>
                  <a:gd name="T12" fmla="*/ 7 w 13"/>
                  <a:gd name="T13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54">
                    <a:moveTo>
                      <a:pt x="7" y="2"/>
                    </a:moveTo>
                    <a:cubicBezTo>
                      <a:pt x="3" y="4"/>
                      <a:pt x="5" y="21"/>
                      <a:pt x="5" y="28"/>
                    </a:cubicBezTo>
                    <a:cubicBezTo>
                      <a:pt x="5" y="35"/>
                      <a:pt x="5" y="52"/>
                      <a:pt x="0" y="54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1" y="49"/>
                      <a:pt x="11" y="32"/>
                      <a:pt x="11" y="26"/>
                    </a:cubicBezTo>
                    <a:cubicBezTo>
                      <a:pt x="11" y="19"/>
                      <a:pt x="9" y="1"/>
                      <a:pt x="13" y="0"/>
                    </a:cubicBez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61" name="Freeform 921"/>
              <p:cNvSpPr>
                <a:spLocks/>
              </p:cNvSpPr>
              <p:nvPr/>
            </p:nvSpPr>
            <p:spPr bwMode="auto">
              <a:xfrm>
                <a:off x="3642" y="1389"/>
                <a:ext cx="47" cy="142"/>
              </a:xfrm>
              <a:custGeom>
                <a:avLst/>
                <a:gdLst>
                  <a:gd name="T0" fmla="*/ 12 w 19"/>
                  <a:gd name="T1" fmla="*/ 2 h 53"/>
                  <a:gd name="T2" fmla="*/ 8 w 19"/>
                  <a:gd name="T3" fmla="*/ 29 h 53"/>
                  <a:gd name="T4" fmla="*/ 0 w 19"/>
                  <a:gd name="T5" fmla="*/ 53 h 53"/>
                  <a:gd name="T6" fmla="*/ 6 w 19"/>
                  <a:gd name="T7" fmla="*/ 52 h 53"/>
                  <a:gd name="T8" fmla="*/ 14 w 19"/>
                  <a:gd name="T9" fmla="*/ 27 h 53"/>
                  <a:gd name="T10" fmla="*/ 19 w 19"/>
                  <a:gd name="T11" fmla="*/ 0 h 53"/>
                  <a:gd name="T12" fmla="*/ 12 w 19"/>
                  <a:gd name="T13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3">
                    <a:moveTo>
                      <a:pt x="12" y="2"/>
                    </a:moveTo>
                    <a:cubicBezTo>
                      <a:pt x="8" y="3"/>
                      <a:pt x="9" y="22"/>
                      <a:pt x="8" y="29"/>
                    </a:cubicBezTo>
                    <a:cubicBezTo>
                      <a:pt x="7" y="35"/>
                      <a:pt x="5" y="52"/>
                      <a:pt x="0" y="53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11" y="51"/>
                      <a:pt x="14" y="34"/>
                      <a:pt x="14" y="27"/>
                    </a:cubicBezTo>
                    <a:cubicBezTo>
                      <a:pt x="15" y="20"/>
                      <a:pt x="14" y="1"/>
                      <a:pt x="19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62" name="Freeform 922"/>
              <p:cNvSpPr>
                <a:spLocks/>
              </p:cNvSpPr>
              <p:nvPr/>
            </p:nvSpPr>
            <p:spPr bwMode="auto">
              <a:xfrm>
                <a:off x="3609" y="1403"/>
                <a:ext cx="48" cy="138"/>
              </a:xfrm>
              <a:custGeom>
                <a:avLst/>
                <a:gdLst>
                  <a:gd name="T0" fmla="*/ 13 w 19"/>
                  <a:gd name="T1" fmla="*/ 1 h 52"/>
                  <a:gd name="T2" fmla="*/ 7 w 19"/>
                  <a:gd name="T3" fmla="*/ 27 h 52"/>
                  <a:gd name="T4" fmla="*/ 0 w 19"/>
                  <a:gd name="T5" fmla="*/ 52 h 52"/>
                  <a:gd name="T6" fmla="*/ 7 w 19"/>
                  <a:gd name="T7" fmla="*/ 51 h 52"/>
                  <a:gd name="T8" fmla="*/ 14 w 19"/>
                  <a:gd name="T9" fmla="*/ 25 h 52"/>
                  <a:gd name="T10" fmla="*/ 19 w 19"/>
                  <a:gd name="T11" fmla="*/ 0 h 52"/>
                  <a:gd name="T12" fmla="*/ 13 w 19"/>
                  <a:gd name="T13" fmla="*/ 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2">
                    <a:moveTo>
                      <a:pt x="13" y="1"/>
                    </a:moveTo>
                    <a:cubicBezTo>
                      <a:pt x="8" y="2"/>
                      <a:pt x="8" y="20"/>
                      <a:pt x="7" y="27"/>
                    </a:cubicBezTo>
                    <a:cubicBezTo>
                      <a:pt x="7" y="34"/>
                      <a:pt x="6" y="50"/>
                      <a:pt x="0" y="52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12" y="49"/>
                      <a:pt x="13" y="32"/>
                      <a:pt x="14" y="25"/>
                    </a:cubicBezTo>
                    <a:cubicBezTo>
                      <a:pt x="15" y="19"/>
                      <a:pt x="15" y="1"/>
                      <a:pt x="19" y="0"/>
                    </a:cubicBez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63" name="Freeform 923"/>
              <p:cNvSpPr>
                <a:spLocks/>
              </p:cNvSpPr>
              <p:nvPr/>
            </p:nvSpPr>
            <p:spPr bwMode="auto">
              <a:xfrm>
                <a:off x="3969" y="1237"/>
                <a:ext cx="35" cy="150"/>
              </a:xfrm>
              <a:custGeom>
                <a:avLst/>
                <a:gdLst>
                  <a:gd name="T0" fmla="*/ 3 w 14"/>
                  <a:gd name="T1" fmla="*/ 3 h 56"/>
                  <a:gd name="T2" fmla="*/ 5 w 14"/>
                  <a:gd name="T3" fmla="*/ 30 h 56"/>
                  <a:gd name="T4" fmla="*/ 3 w 14"/>
                  <a:gd name="T5" fmla="*/ 56 h 56"/>
                  <a:gd name="T6" fmla="*/ 9 w 14"/>
                  <a:gd name="T7" fmla="*/ 52 h 56"/>
                  <a:gd name="T8" fmla="*/ 11 w 14"/>
                  <a:gd name="T9" fmla="*/ 26 h 56"/>
                  <a:gd name="T10" fmla="*/ 9 w 14"/>
                  <a:gd name="T11" fmla="*/ 0 h 56"/>
                  <a:gd name="T12" fmla="*/ 3 w 14"/>
                  <a:gd name="T13" fmla="*/ 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6">
                    <a:moveTo>
                      <a:pt x="3" y="3"/>
                    </a:moveTo>
                    <a:cubicBezTo>
                      <a:pt x="0" y="5"/>
                      <a:pt x="4" y="23"/>
                      <a:pt x="5" y="30"/>
                    </a:cubicBezTo>
                    <a:cubicBezTo>
                      <a:pt x="6" y="36"/>
                      <a:pt x="8" y="53"/>
                      <a:pt x="3" y="56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4" y="50"/>
                      <a:pt x="12" y="33"/>
                      <a:pt x="11" y="26"/>
                    </a:cubicBezTo>
                    <a:cubicBezTo>
                      <a:pt x="10" y="20"/>
                      <a:pt x="5" y="2"/>
                      <a:pt x="9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64" name="Freeform 924"/>
              <p:cNvSpPr>
                <a:spLocks/>
              </p:cNvSpPr>
              <p:nvPr/>
            </p:nvSpPr>
            <p:spPr bwMode="auto">
              <a:xfrm>
                <a:off x="3939" y="1256"/>
                <a:ext cx="35" cy="147"/>
              </a:xfrm>
              <a:custGeom>
                <a:avLst/>
                <a:gdLst>
                  <a:gd name="T0" fmla="*/ 3 w 14"/>
                  <a:gd name="T1" fmla="*/ 3 h 55"/>
                  <a:gd name="T2" fmla="*/ 5 w 14"/>
                  <a:gd name="T3" fmla="*/ 29 h 55"/>
                  <a:gd name="T4" fmla="*/ 3 w 14"/>
                  <a:gd name="T5" fmla="*/ 55 h 55"/>
                  <a:gd name="T6" fmla="*/ 9 w 14"/>
                  <a:gd name="T7" fmla="*/ 52 h 55"/>
                  <a:gd name="T8" fmla="*/ 11 w 14"/>
                  <a:gd name="T9" fmla="*/ 26 h 55"/>
                  <a:gd name="T10" fmla="*/ 9 w 14"/>
                  <a:gd name="T11" fmla="*/ 0 h 55"/>
                  <a:gd name="T12" fmla="*/ 3 w 14"/>
                  <a:gd name="T13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5">
                    <a:moveTo>
                      <a:pt x="3" y="3"/>
                    </a:moveTo>
                    <a:cubicBezTo>
                      <a:pt x="0" y="5"/>
                      <a:pt x="4" y="23"/>
                      <a:pt x="5" y="29"/>
                    </a:cubicBezTo>
                    <a:cubicBezTo>
                      <a:pt x="6" y="36"/>
                      <a:pt x="8" y="53"/>
                      <a:pt x="3" y="55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4" y="49"/>
                      <a:pt x="12" y="33"/>
                      <a:pt x="11" y="26"/>
                    </a:cubicBezTo>
                    <a:cubicBezTo>
                      <a:pt x="10" y="19"/>
                      <a:pt x="5" y="2"/>
                      <a:pt x="9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65" name="Freeform 925"/>
              <p:cNvSpPr>
                <a:spLocks/>
              </p:cNvSpPr>
              <p:nvPr/>
            </p:nvSpPr>
            <p:spPr bwMode="auto">
              <a:xfrm>
                <a:off x="3867" y="1296"/>
                <a:ext cx="30" cy="147"/>
              </a:xfrm>
              <a:custGeom>
                <a:avLst/>
                <a:gdLst>
                  <a:gd name="T0" fmla="*/ 6 w 12"/>
                  <a:gd name="T1" fmla="*/ 3 h 55"/>
                  <a:gd name="T2" fmla="*/ 5 w 12"/>
                  <a:gd name="T3" fmla="*/ 30 h 55"/>
                  <a:gd name="T4" fmla="*/ 0 w 12"/>
                  <a:gd name="T5" fmla="*/ 55 h 55"/>
                  <a:gd name="T6" fmla="*/ 6 w 12"/>
                  <a:gd name="T7" fmla="*/ 53 h 55"/>
                  <a:gd name="T8" fmla="*/ 11 w 12"/>
                  <a:gd name="T9" fmla="*/ 27 h 55"/>
                  <a:gd name="T10" fmla="*/ 12 w 12"/>
                  <a:gd name="T11" fmla="*/ 0 h 55"/>
                  <a:gd name="T12" fmla="*/ 6 w 12"/>
                  <a:gd name="T13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5">
                    <a:moveTo>
                      <a:pt x="6" y="3"/>
                    </a:moveTo>
                    <a:cubicBezTo>
                      <a:pt x="2" y="4"/>
                      <a:pt x="5" y="23"/>
                      <a:pt x="5" y="30"/>
                    </a:cubicBezTo>
                    <a:cubicBezTo>
                      <a:pt x="5" y="36"/>
                      <a:pt x="5" y="53"/>
                      <a:pt x="0" y="55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1" y="51"/>
                      <a:pt x="11" y="34"/>
                      <a:pt x="11" y="27"/>
                    </a:cubicBezTo>
                    <a:cubicBezTo>
                      <a:pt x="11" y="21"/>
                      <a:pt x="8" y="2"/>
                      <a:pt x="12" y="0"/>
                    </a:cubicBez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66" name="Freeform 926"/>
              <p:cNvSpPr>
                <a:spLocks/>
              </p:cNvSpPr>
              <p:nvPr/>
            </p:nvSpPr>
            <p:spPr bwMode="auto">
              <a:xfrm>
                <a:off x="3837" y="1312"/>
                <a:ext cx="30" cy="144"/>
              </a:xfrm>
              <a:custGeom>
                <a:avLst/>
                <a:gdLst>
                  <a:gd name="T0" fmla="*/ 6 w 12"/>
                  <a:gd name="T1" fmla="*/ 3 h 54"/>
                  <a:gd name="T2" fmla="*/ 4 w 12"/>
                  <a:gd name="T3" fmla="*/ 29 h 54"/>
                  <a:gd name="T4" fmla="*/ 0 w 12"/>
                  <a:gd name="T5" fmla="*/ 54 h 54"/>
                  <a:gd name="T6" fmla="*/ 7 w 12"/>
                  <a:gd name="T7" fmla="*/ 52 h 54"/>
                  <a:gd name="T8" fmla="*/ 10 w 12"/>
                  <a:gd name="T9" fmla="*/ 26 h 54"/>
                  <a:gd name="T10" fmla="*/ 12 w 12"/>
                  <a:gd name="T11" fmla="*/ 0 h 54"/>
                  <a:gd name="T12" fmla="*/ 6 w 12"/>
                  <a:gd name="T13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4">
                    <a:moveTo>
                      <a:pt x="6" y="3"/>
                    </a:moveTo>
                    <a:cubicBezTo>
                      <a:pt x="2" y="4"/>
                      <a:pt x="4" y="22"/>
                      <a:pt x="4" y="29"/>
                    </a:cubicBezTo>
                    <a:cubicBezTo>
                      <a:pt x="4" y="36"/>
                      <a:pt x="5" y="52"/>
                      <a:pt x="0" y="54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12" y="50"/>
                      <a:pt x="11" y="33"/>
                      <a:pt x="10" y="26"/>
                    </a:cubicBezTo>
                    <a:cubicBezTo>
                      <a:pt x="10" y="20"/>
                      <a:pt x="8" y="2"/>
                      <a:pt x="12" y="0"/>
                    </a:cubicBez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67" name="Freeform 927"/>
              <p:cNvSpPr>
                <a:spLocks/>
              </p:cNvSpPr>
              <p:nvPr/>
            </p:nvSpPr>
            <p:spPr bwMode="auto">
              <a:xfrm>
                <a:off x="4077" y="1181"/>
                <a:ext cx="45" cy="142"/>
              </a:xfrm>
              <a:custGeom>
                <a:avLst/>
                <a:gdLst>
                  <a:gd name="T0" fmla="*/ 12 w 18"/>
                  <a:gd name="T1" fmla="*/ 2 h 53"/>
                  <a:gd name="T2" fmla="*/ 7 w 18"/>
                  <a:gd name="T3" fmla="*/ 28 h 53"/>
                  <a:gd name="T4" fmla="*/ 0 w 18"/>
                  <a:gd name="T5" fmla="*/ 53 h 53"/>
                  <a:gd name="T6" fmla="*/ 6 w 18"/>
                  <a:gd name="T7" fmla="*/ 51 h 53"/>
                  <a:gd name="T8" fmla="*/ 14 w 18"/>
                  <a:gd name="T9" fmla="*/ 26 h 53"/>
                  <a:gd name="T10" fmla="*/ 18 w 18"/>
                  <a:gd name="T11" fmla="*/ 0 h 53"/>
                  <a:gd name="T12" fmla="*/ 12 w 18"/>
                  <a:gd name="T13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3">
                    <a:moveTo>
                      <a:pt x="12" y="2"/>
                    </a:moveTo>
                    <a:cubicBezTo>
                      <a:pt x="7" y="3"/>
                      <a:pt x="8" y="21"/>
                      <a:pt x="7" y="28"/>
                    </a:cubicBezTo>
                    <a:cubicBezTo>
                      <a:pt x="7" y="34"/>
                      <a:pt x="5" y="51"/>
                      <a:pt x="0" y="5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3" y="33"/>
                      <a:pt x="14" y="26"/>
                    </a:cubicBezTo>
                    <a:cubicBezTo>
                      <a:pt x="14" y="19"/>
                      <a:pt x="14" y="1"/>
                      <a:pt x="18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68" name="Freeform 928"/>
              <p:cNvSpPr>
                <a:spLocks/>
              </p:cNvSpPr>
              <p:nvPr/>
            </p:nvSpPr>
            <p:spPr bwMode="auto">
              <a:xfrm>
                <a:off x="4049" y="1192"/>
                <a:ext cx="40" cy="147"/>
              </a:xfrm>
              <a:custGeom>
                <a:avLst/>
                <a:gdLst>
                  <a:gd name="T0" fmla="*/ 9 w 16"/>
                  <a:gd name="T1" fmla="*/ 2 h 55"/>
                  <a:gd name="T2" fmla="*/ 5 w 16"/>
                  <a:gd name="T3" fmla="*/ 27 h 55"/>
                  <a:gd name="T4" fmla="*/ 0 w 16"/>
                  <a:gd name="T5" fmla="*/ 55 h 55"/>
                  <a:gd name="T6" fmla="*/ 6 w 16"/>
                  <a:gd name="T7" fmla="*/ 53 h 55"/>
                  <a:gd name="T8" fmla="*/ 12 w 16"/>
                  <a:gd name="T9" fmla="*/ 26 h 55"/>
                  <a:gd name="T10" fmla="*/ 16 w 16"/>
                  <a:gd name="T11" fmla="*/ 0 h 55"/>
                  <a:gd name="T12" fmla="*/ 9 w 16"/>
                  <a:gd name="T13" fmla="*/ 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55">
                    <a:moveTo>
                      <a:pt x="9" y="2"/>
                    </a:moveTo>
                    <a:cubicBezTo>
                      <a:pt x="5" y="3"/>
                      <a:pt x="6" y="21"/>
                      <a:pt x="5" y="27"/>
                    </a:cubicBezTo>
                    <a:cubicBezTo>
                      <a:pt x="4" y="34"/>
                      <a:pt x="5" y="53"/>
                      <a:pt x="0" y="55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2" y="51"/>
                      <a:pt x="11" y="32"/>
                      <a:pt x="12" y="26"/>
                    </a:cubicBezTo>
                    <a:cubicBezTo>
                      <a:pt x="12" y="19"/>
                      <a:pt x="11" y="1"/>
                      <a:pt x="16" y="0"/>
                    </a:cubicBezTo>
                    <a:lnTo>
                      <a:pt x="9" y="2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69" name="Freeform 929"/>
              <p:cNvSpPr>
                <a:spLocks/>
              </p:cNvSpPr>
              <p:nvPr/>
            </p:nvSpPr>
            <p:spPr bwMode="auto">
              <a:xfrm>
                <a:off x="4294" y="1155"/>
                <a:ext cx="75" cy="125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4 h 47"/>
                  <a:gd name="T4" fmla="*/ 0 w 30"/>
                  <a:gd name="T5" fmla="*/ 47 h 47"/>
                  <a:gd name="T6" fmla="*/ 6 w 30"/>
                  <a:gd name="T7" fmla="*/ 46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0"/>
                      <a:pt x="15" y="18"/>
                      <a:pt x="13" y="24"/>
                    </a:cubicBezTo>
                    <a:cubicBezTo>
                      <a:pt x="11" y="31"/>
                      <a:pt x="5" y="46"/>
                      <a:pt x="0" y="47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7" y="30"/>
                      <a:pt x="20" y="24"/>
                    </a:cubicBezTo>
                    <a:cubicBezTo>
                      <a:pt x="22" y="18"/>
                      <a:pt x="26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70" name="Freeform 930"/>
              <p:cNvSpPr>
                <a:spLocks/>
              </p:cNvSpPr>
              <p:nvPr/>
            </p:nvSpPr>
            <p:spPr bwMode="auto">
              <a:xfrm>
                <a:off x="4259" y="1155"/>
                <a:ext cx="75" cy="125"/>
              </a:xfrm>
              <a:custGeom>
                <a:avLst/>
                <a:gdLst>
                  <a:gd name="T0" fmla="*/ 24 w 30"/>
                  <a:gd name="T1" fmla="*/ 1 h 47"/>
                  <a:gd name="T2" fmla="*/ 13 w 30"/>
                  <a:gd name="T3" fmla="*/ 25 h 47"/>
                  <a:gd name="T4" fmla="*/ 0 w 30"/>
                  <a:gd name="T5" fmla="*/ 47 h 47"/>
                  <a:gd name="T6" fmla="*/ 8 w 30"/>
                  <a:gd name="T7" fmla="*/ 47 h 47"/>
                  <a:gd name="T8" fmla="*/ 20 w 30"/>
                  <a:gd name="T9" fmla="*/ 24 h 47"/>
                  <a:gd name="T10" fmla="*/ 30 w 30"/>
                  <a:gd name="T11" fmla="*/ 0 h 47"/>
                  <a:gd name="T12" fmla="*/ 24 w 30"/>
                  <a:gd name="T13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4" y="1"/>
                    </a:moveTo>
                    <a:cubicBezTo>
                      <a:pt x="19" y="1"/>
                      <a:pt x="15" y="18"/>
                      <a:pt x="13" y="25"/>
                    </a:cubicBezTo>
                    <a:cubicBezTo>
                      <a:pt x="11" y="31"/>
                      <a:pt x="6" y="47"/>
                      <a:pt x="0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13" y="47"/>
                      <a:pt x="18" y="31"/>
                      <a:pt x="20" y="24"/>
                    </a:cubicBezTo>
                    <a:cubicBezTo>
                      <a:pt x="22" y="18"/>
                      <a:pt x="26" y="0"/>
                      <a:pt x="30" y="0"/>
                    </a:cubicBez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71" name="Freeform 931"/>
              <p:cNvSpPr>
                <a:spLocks/>
              </p:cNvSpPr>
              <p:nvPr/>
            </p:nvSpPr>
            <p:spPr bwMode="auto">
              <a:xfrm>
                <a:off x="4184" y="1163"/>
                <a:ext cx="65" cy="133"/>
              </a:xfrm>
              <a:custGeom>
                <a:avLst/>
                <a:gdLst>
                  <a:gd name="T0" fmla="*/ 19 w 26"/>
                  <a:gd name="T1" fmla="*/ 1 h 50"/>
                  <a:gd name="T2" fmla="*/ 11 w 26"/>
                  <a:gd name="T3" fmla="*/ 27 h 50"/>
                  <a:gd name="T4" fmla="*/ 0 w 26"/>
                  <a:gd name="T5" fmla="*/ 50 h 50"/>
                  <a:gd name="T6" fmla="*/ 7 w 26"/>
                  <a:gd name="T7" fmla="*/ 49 h 50"/>
                  <a:gd name="T8" fmla="*/ 18 w 26"/>
                  <a:gd name="T9" fmla="*/ 26 h 50"/>
                  <a:gd name="T10" fmla="*/ 26 w 26"/>
                  <a:gd name="T11" fmla="*/ 0 h 50"/>
                  <a:gd name="T12" fmla="*/ 19 w 26"/>
                  <a:gd name="T13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50">
                    <a:moveTo>
                      <a:pt x="19" y="1"/>
                    </a:moveTo>
                    <a:cubicBezTo>
                      <a:pt x="15" y="1"/>
                      <a:pt x="13" y="21"/>
                      <a:pt x="11" y="27"/>
                    </a:cubicBezTo>
                    <a:cubicBezTo>
                      <a:pt x="10" y="34"/>
                      <a:pt x="5" y="50"/>
                      <a:pt x="0" y="50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2" y="48"/>
                      <a:pt x="16" y="33"/>
                      <a:pt x="18" y="26"/>
                    </a:cubicBezTo>
                    <a:cubicBezTo>
                      <a:pt x="20" y="20"/>
                      <a:pt x="22" y="1"/>
                      <a:pt x="26" y="0"/>
                    </a:cubicBez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72" name="Freeform 932"/>
              <p:cNvSpPr>
                <a:spLocks/>
              </p:cNvSpPr>
              <p:nvPr/>
            </p:nvSpPr>
            <p:spPr bwMode="auto">
              <a:xfrm>
                <a:off x="4152" y="1168"/>
                <a:ext cx="65" cy="133"/>
              </a:xfrm>
              <a:custGeom>
                <a:avLst/>
                <a:gdLst>
                  <a:gd name="T0" fmla="*/ 19 w 26"/>
                  <a:gd name="T1" fmla="*/ 0 h 50"/>
                  <a:gd name="T2" fmla="*/ 11 w 26"/>
                  <a:gd name="T3" fmla="*/ 26 h 50"/>
                  <a:gd name="T4" fmla="*/ 0 w 26"/>
                  <a:gd name="T5" fmla="*/ 50 h 50"/>
                  <a:gd name="T6" fmla="*/ 7 w 26"/>
                  <a:gd name="T7" fmla="*/ 50 h 50"/>
                  <a:gd name="T8" fmla="*/ 17 w 26"/>
                  <a:gd name="T9" fmla="*/ 26 h 50"/>
                  <a:gd name="T10" fmla="*/ 26 w 26"/>
                  <a:gd name="T11" fmla="*/ 1 h 50"/>
                  <a:gd name="T12" fmla="*/ 19 w 26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50">
                    <a:moveTo>
                      <a:pt x="19" y="0"/>
                    </a:moveTo>
                    <a:cubicBezTo>
                      <a:pt x="14" y="1"/>
                      <a:pt x="12" y="20"/>
                      <a:pt x="11" y="26"/>
                    </a:cubicBezTo>
                    <a:cubicBezTo>
                      <a:pt x="9" y="33"/>
                      <a:pt x="5" y="49"/>
                      <a:pt x="0" y="50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2" y="49"/>
                      <a:pt x="16" y="32"/>
                      <a:pt x="17" y="26"/>
                    </a:cubicBezTo>
                    <a:cubicBezTo>
                      <a:pt x="19" y="19"/>
                      <a:pt x="22" y="2"/>
                      <a:pt x="26" y="1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08539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73" name="Freeform 933"/>
              <p:cNvSpPr>
                <a:spLocks/>
              </p:cNvSpPr>
              <p:nvPr/>
            </p:nvSpPr>
            <p:spPr bwMode="auto">
              <a:xfrm>
                <a:off x="3195" y="1456"/>
                <a:ext cx="74" cy="123"/>
              </a:xfrm>
              <a:custGeom>
                <a:avLst/>
                <a:gdLst>
                  <a:gd name="T0" fmla="*/ 30 w 30"/>
                  <a:gd name="T1" fmla="*/ 46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10 w 30"/>
                  <a:gd name="T9" fmla="*/ 22 h 46"/>
                  <a:gd name="T10" fmla="*/ 24 w 30"/>
                  <a:gd name="T11" fmla="*/ 46 h 46"/>
                  <a:gd name="T12" fmla="*/ 30 w 30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6"/>
                    </a:moveTo>
                    <a:cubicBezTo>
                      <a:pt x="24" y="46"/>
                      <a:pt x="20" y="33"/>
                      <a:pt x="16" y="22"/>
                    </a:cubicBezTo>
                    <a:cubicBezTo>
                      <a:pt x="12" y="10"/>
                      <a:pt x="11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0" y="22"/>
                    </a:cubicBezTo>
                    <a:cubicBezTo>
                      <a:pt x="14" y="33"/>
                      <a:pt x="18" y="46"/>
                      <a:pt x="24" y="46"/>
                    </a:cubicBezTo>
                    <a:lnTo>
                      <a:pt x="30" y="46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74" name="Freeform 934"/>
              <p:cNvSpPr>
                <a:spLocks/>
              </p:cNvSpPr>
              <p:nvPr/>
            </p:nvSpPr>
            <p:spPr bwMode="auto">
              <a:xfrm>
                <a:off x="3230" y="1456"/>
                <a:ext cx="74" cy="123"/>
              </a:xfrm>
              <a:custGeom>
                <a:avLst/>
                <a:gdLst>
                  <a:gd name="T0" fmla="*/ 30 w 30"/>
                  <a:gd name="T1" fmla="*/ 45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10 w 30"/>
                  <a:gd name="T9" fmla="*/ 22 h 46"/>
                  <a:gd name="T10" fmla="*/ 24 w 30"/>
                  <a:gd name="T11" fmla="*/ 46 h 46"/>
                  <a:gd name="T12" fmla="*/ 30 w 30"/>
                  <a:gd name="T13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5"/>
                    </a:moveTo>
                    <a:cubicBezTo>
                      <a:pt x="24" y="45"/>
                      <a:pt x="20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0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5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75" name="Freeform 935"/>
              <p:cNvSpPr>
                <a:spLocks/>
              </p:cNvSpPr>
              <p:nvPr/>
            </p:nvSpPr>
            <p:spPr bwMode="auto">
              <a:xfrm>
                <a:off x="3075" y="1456"/>
                <a:ext cx="75" cy="123"/>
              </a:xfrm>
              <a:custGeom>
                <a:avLst/>
                <a:gdLst>
                  <a:gd name="T0" fmla="*/ 30 w 30"/>
                  <a:gd name="T1" fmla="*/ 46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10 w 30"/>
                  <a:gd name="T9" fmla="*/ 22 h 46"/>
                  <a:gd name="T10" fmla="*/ 24 w 30"/>
                  <a:gd name="T11" fmla="*/ 46 h 46"/>
                  <a:gd name="T12" fmla="*/ 30 w 30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6"/>
                    </a:moveTo>
                    <a:cubicBezTo>
                      <a:pt x="24" y="46"/>
                      <a:pt x="20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0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6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76" name="Freeform 936"/>
              <p:cNvSpPr>
                <a:spLocks/>
              </p:cNvSpPr>
              <p:nvPr/>
            </p:nvSpPr>
            <p:spPr bwMode="auto">
              <a:xfrm>
                <a:off x="3110" y="1456"/>
                <a:ext cx="75" cy="123"/>
              </a:xfrm>
              <a:custGeom>
                <a:avLst/>
                <a:gdLst>
                  <a:gd name="T0" fmla="*/ 30 w 30"/>
                  <a:gd name="T1" fmla="*/ 46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9 w 30"/>
                  <a:gd name="T9" fmla="*/ 22 h 46"/>
                  <a:gd name="T10" fmla="*/ 24 w 30"/>
                  <a:gd name="T11" fmla="*/ 46 h 46"/>
                  <a:gd name="T12" fmla="*/ 30 w 30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6"/>
                    </a:moveTo>
                    <a:cubicBezTo>
                      <a:pt x="24" y="46"/>
                      <a:pt x="19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5" y="10"/>
                      <a:pt x="9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6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77" name="Freeform 937"/>
              <p:cNvSpPr>
                <a:spLocks/>
              </p:cNvSpPr>
              <p:nvPr/>
            </p:nvSpPr>
            <p:spPr bwMode="auto">
              <a:xfrm>
                <a:off x="3205" y="1461"/>
                <a:ext cx="45" cy="115"/>
              </a:xfrm>
              <a:custGeom>
                <a:avLst/>
                <a:gdLst>
                  <a:gd name="T0" fmla="*/ 0 w 18"/>
                  <a:gd name="T1" fmla="*/ 0 h 43"/>
                  <a:gd name="T2" fmla="*/ 7 w 18"/>
                  <a:gd name="T3" fmla="*/ 20 h 43"/>
                  <a:gd name="T4" fmla="*/ 18 w 18"/>
                  <a:gd name="T5" fmla="*/ 43 h 43"/>
                  <a:gd name="T6" fmla="*/ 7 w 18"/>
                  <a:gd name="T7" fmla="*/ 20 h 43"/>
                  <a:gd name="T8" fmla="*/ 0 w 18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3">
                    <a:moveTo>
                      <a:pt x="0" y="0"/>
                    </a:moveTo>
                    <a:cubicBezTo>
                      <a:pt x="2" y="3"/>
                      <a:pt x="4" y="11"/>
                      <a:pt x="7" y="20"/>
                    </a:cubicBezTo>
                    <a:cubicBezTo>
                      <a:pt x="11" y="28"/>
                      <a:pt x="14" y="39"/>
                      <a:pt x="18" y="43"/>
                    </a:cubicBezTo>
                    <a:cubicBezTo>
                      <a:pt x="14" y="39"/>
                      <a:pt x="10" y="28"/>
                      <a:pt x="7" y="20"/>
                    </a:cubicBezTo>
                    <a:cubicBezTo>
                      <a:pt x="4" y="11"/>
                      <a:pt x="2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78" name="Freeform 938"/>
              <p:cNvSpPr>
                <a:spLocks/>
              </p:cNvSpPr>
              <p:nvPr/>
            </p:nvSpPr>
            <p:spPr bwMode="auto">
              <a:xfrm>
                <a:off x="3237" y="1461"/>
                <a:ext cx="47" cy="115"/>
              </a:xfrm>
              <a:custGeom>
                <a:avLst/>
                <a:gdLst>
                  <a:gd name="T0" fmla="*/ 0 w 19"/>
                  <a:gd name="T1" fmla="*/ 0 h 43"/>
                  <a:gd name="T2" fmla="*/ 8 w 19"/>
                  <a:gd name="T3" fmla="*/ 20 h 43"/>
                  <a:gd name="T4" fmla="*/ 19 w 19"/>
                  <a:gd name="T5" fmla="*/ 43 h 43"/>
                  <a:gd name="T6" fmla="*/ 7 w 19"/>
                  <a:gd name="T7" fmla="*/ 20 h 43"/>
                  <a:gd name="T8" fmla="*/ 0 w 1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9" y="43"/>
                    </a:cubicBezTo>
                    <a:cubicBezTo>
                      <a:pt x="14" y="39"/>
                      <a:pt x="11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79" name="Freeform 939"/>
              <p:cNvSpPr>
                <a:spLocks/>
              </p:cNvSpPr>
              <p:nvPr/>
            </p:nvSpPr>
            <p:spPr bwMode="auto">
              <a:xfrm>
                <a:off x="3082" y="1461"/>
                <a:ext cx="48" cy="115"/>
              </a:xfrm>
              <a:custGeom>
                <a:avLst/>
                <a:gdLst>
                  <a:gd name="T0" fmla="*/ 0 w 19"/>
                  <a:gd name="T1" fmla="*/ 0 h 43"/>
                  <a:gd name="T2" fmla="*/ 8 w 19"/>
                  <a:gd name="T3" fmla="*/ 20 h 43"/>
                  <a:gd name="T4" fmla="*/ 19 w 19"/>
                  <a:gd name="T5" fmla="*/ 43 h 43"/>
                  <a:gd name="T6" fmla="*/ 8 w 19"/>
                  <a:gd name="T7" fmla="*/ 20 h 43"/>
                  <a:gd name="T8" fmla="*/ 0 w 1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9" y="43"/>
                    </a:cubicBezTo>
                    <a:cubicBezTo>
                      <a:pt x="14" y="39"/>
                      <a:pt x="11" y="28"/>
                      <a:pt x="8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0" name="Freeform 940"/>
              <p:cNvSpPr>
                <a:spLocks/>
              </p:cNvSpPr>
              <p:nvPr/>
            </p:nvSpPr>
            <p:spPr bwMode="auto">
              <a:xfrm>
                <a:off x="3117" y="1461"/>
                <a:ext cx="45" cy="115"/>
              </a:xfrm>
              <a:custGeom>
                <a:avLst/>
                <a:gdLst>
                  <a:gd name="T0" fmla="*/ 0 w 18"/>
                  <a:gd name="T1" fmla="*/ 0 h 43"/>
                  <a:gd name="T2" fmla="*/ 8 w 18"/>
                  <a:gd name="T3" fmla="*/ 20 h 43"/>
                  <a:gd name="T4" fmla="*/ 18 w 18"/>
                  <a:gd name="T5" fmla="*/ 43 h 43"/>
                  <a:gd name="T6" fmla="*/ 7 w 18"/>
                  <a:gd name="T7" fmla="*/ 20 h 43"/>
                  <a:gd name="T8" fmla="*/ 0 w 18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8" y="43"/>
                    </a:cubicBezTo>
                    <a:cubicBezTo>
                      <a:pt x="14" y="39"/>
                      <a:pt x="10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1" name="Freeform 941"/>
              <p:cNvSpPr>
                <a:spLocks noEditPoints="1"/>
              </p:cNvSpPr>
              <p:nvPr/>
            </p:nvSpPr>
            <p:spPr bwMode="auto">
              <a:xfrm>
                <a:off x="3075" y="1456"/>
                <a:ext cx="75" cy="123"/>
              </a:xfrm>
              <a:custGeom>
                <a:avLst/>
                <a:gdLst>
                  <a:gd name="T0" fmla="*/ 0 w 30"/>
                  <a:gd name="T1" fmla="*/ 0 h 46"/>
                  <a:gd name="T2" fmla="*/ 7 w 30"/>
                  <a:gd name="T3" fmla="*/ 13 h 46"/>
                  <a:gd name="T4" fmla="*/ 9 w 30"/>
                  <a:gd name="T5" fmla="*/ 22 h 46"/>
                  <a:gd name="T6" fmla="*/ 9 w 30"/>
                  <a:gd name="T7" fmla="*/ 22 h 46"/>
                  <a:gd name="T8" fmla="*/ 24 w 30"/>
                  <a:gd name="T9" fmla="*/ 46 h 46"/>
                  <a:gd name="T10" fmla="*/ 30 w 30"/>
                  <a:gd name="T11" fmla="*/ 46 h 46"/>
                  <a:gd name="T12" fmla="*/ 30 w 30"/>
                  <a:gd name="T13" fmla="*/ 46 h 46"/>
                  <a:gd name="T14" fmla="*/ 16 w 30"/>
                  <a:gd name="T15" fmla="*/ 22 h 46"/>
                  <a:gd name="T16" fmla="*/ 16 w 30"/>
                  <a:gd name="T17" fmla="*/ 22 h 46"/>
                  <a:gd name="T18" fmla="*/ 13 w 30"/>
                  <a:gd name="T19" fmla="*/ 13 h 46"/>
                  <a:gd name="T20" fmla="*/ 6 w 30"/>
                  <a:gd name="T21" fmla="*/ 0 h 46"/>
                  <a:gd name="T22" fmla="*/ 0 w 30"/>
                  <a:gd name="T23" fmla="*/ 0 h 46"/>
                  <a:gd name="T24" fmla="*/ 24 w 30"/>
                  <a:gd name="T25" fmla="*/ 46 h 46"/>
                  <a:gd name="T26" fmla="*/ 10 w 30"/>
                  <a:gd name="T27" fmla="*/ 22 h 46"/>
                  <a:gd name="T28" fmla="*/ 10 w 30"/>
                  <a:gd name="T29" fmla="*/ 22 h 46"/>
                  <a:gd name="T30" fmla="*/ 7 w 30"/>
                  <a:gd name="T31" fmla="*/ 13 h 46"/>
                  <a:gd name="T32" fmla="*/ 1 w 30"/>
                  <a:gd name="T33" fmla="*/ 1 h 46"/>
                  <a:gd name="T34" fmla="*/ 1 w 30"/>
                  <a:gd name="T35" fmla="*/ 0 h 46"/>
                  <a:gd name="T36" fmla="*/ 6 w 30"/>
                  <a:gd name="T37" fmla="*/ 1 h 46"/>
                  <a:gd name="T38" fmla="*/ 13 w 30"/>
                  <a:gd name="T39" fmla="*/ 13 h 46"/>
                  <a:gd name="T40" fmla="*/ 16 w 30"/>
                  <a:gd name="T41" fmla="*/ 22 h 46"/>
                  <a:gd name="T42" fmla="*/ 16 w 30"/>
                  <a:gd name="T43" fmla="*/ 22 h 46"/>
                  <a:gd name="T44" fmla="*/ 28 w 30"/>
                  <a:gd name="T45" fmla="*/ 46 h 46"/>
                  <a:gd name="T46" fmla="*/ 24 w 30"/>
                  <a:gd name="T4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0" h="46">
                    <a:moveTo>
                      <a:pt x="0" y="0"/>
                    </a:moveTo>
                    <a:cubicBezTo>
                      <a:pt x="3" y="0"/>
                      <a:pt x="4" y="6"/>
                      <a:pt x="7" y="13"/>
                    </a:cubicBezTo>
                    <a:cubicBezTo>
                      <a:pt x="7" y="16"/>
                      <a:pt x="8" y="19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3" y="33"/>
                      <a:pt x="18" y="46"/>
                      <a:pt x="24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5" y="46"/>
                      <a:pt x="20" y="33"/>
                      <a:pt x="16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19"/>
                      <a:pt x="14" y="16"/>
                      <a:pt x="13" y="13"/>
                    </a:cubicBezTo>
                    <a:cubicBezTo>
                      <a:pt x="11" y="6"/>
                      <a:pt x="9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24" y="46"/>
                    </a:moveTo>
                    <a:cubicBezTo>
                      <a:pt x="18" y="46"/>
                      <a:pt x="14" y="33"/>
                      <a:pt x="10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19"/>
                      <a:pt x="8" y="16"/>
                      <a:pt x="7" y="13"/>
                    </a:cubicBezTo>
                    <a:cubicBezTo>
                      <a:pt x="5" y="7"/>
                      <a:pt x="4" y="2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2" y="0"/>
                      <a:pt x="6" y="1"/>
                      <a:pt x="6" y="1"/>
                    </a:cubicBezTo>
                    <a:cubicBezTo>
                      <a:pt x="9" y="1"/>
                      <a:pt x="11" y="6"/>
                      <a:pt x="13" y="13"/>
                    </a:cubicBezTo>
                    <a:cubicBezTo>
                      <a:pt x="14" y="16"/>
                      <a:pt x="15" y="19"/>
                      <a:pt x="16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9" y="32"/>
                      <a:pt x="23" y="44"/>
                      <a:pt x="28" y="46"/>
                    </a:cubicBezTo>
                    <a:cubicBezTo>
                      <a:pt x="27" y="46"/>
                      <a:pt x="24" y="46"/>
                      <a:pt x="24" y="46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2" name="Freeform 942"/>
              <p:cNvSpPr>
                <a:spLocks/>
              </p:cNvSpPr>
              <p:nvPr/>
            </p:nvSpPr>
            <p:spPr bwMode="auto">
              <a:xfrm>
                <a:off x="3177" y="1461"/>
                <a:ext cx="18" cy="43"/>
              </a:xfrm>
              <a:custGeom>
                <a:avLst/>
                <a:gdLst>
                  <a:gd name="T0" fmla="*/ 0 w 7"/>
                  <a:gd name="T1" fmla="*/ 16 h 16"/>
                  <a:gd name="T2" fmla="*/ 7 w 7"/>
                  <a:gd name="T3" fmla="*/ 0 h 16"/>
                  <a:gd name="T4" fmla="*/ 4 w 7"/>
                  <a:gd name="T5" fmla="*/ 7 h 16"/>
                  <a:gd name="T6" fmla="*/ 0 w 7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6">
                    <a:moveTo>
                      <a:pt x="0" y="16"/>
                    </a:moveTo>
                    <a:cubicBezTo>
                      <a:pt x="1" y="14"/>
                      <a:pt x="4" y="2"/>
                      <a:pt x="7" y="0"/>
                    </a:cubicBezTo>
                    <a:cubicBezTo>
                      <a:pt x="6" y="2"/>
                      <a:pt x="4" y="6"/>
                      <a:pt x="4" y="7"/>
                    </a:cubicBezTo>
                    <a:cubicBezTo>
                      <a:pt x="3" y="8"/>
                      <a:pt x="0" y="16"/>
                      <a:pt x="0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3" name="Freeform 943"/>
              <p:cNvSpPr>
                <a:spLocks/>
              </p:cNvSpPr>
              <p:nvPr/>
            </p:nvSpPr>
            <p:spPr bwMode="auto">
              <a:xfrm>
                <a:off x="3309" y="1453"/>
                <a:ext cx="78" cy="120"/>
              </a:xfrm>
              <a:custGeom>
                <a:avLst/>
                <a:gdLst>
                  <a:gd name="T0" fmla="*/ 31 w 31"/>
                  <a:gd name="T1" fmla="*/ 45 h 45"/>
                  <a:gd name="T2" fmla="*/ 16 w 31"/>
                  <a:gd name="T3" fmla="*/ 21 h 45"/>
                  <a:gd name="T4" fmla="*/ 6 w 31"/>
                  <a:gd name="T5" fmla="*/ 0 h 45"/>
                  <a:gd name="T6" fmla="*/ 0 w 31"/>
                  <a:gd name="T7" fmla="*/ 0 h 45"/>
                  <a:gd name="T8" fmla="*/ 10 w 31"/>
                  <a:gd name="T9" fmla="*/ 21 h 45"/>
                  <a:gd name="T10" fmla="*/ 25 w 31"/>
                  <a:gd name="T11" fmla="*/ 45 h 45"/>
                  <a:gd name="T12" fmla="*/ 31 w 31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5">
                    <a:moveTo>
                      <a:pt x="31" y="45"/>
                    </a:moveTo>
                    <a:cubicBezTo>
                      <a:pt x="26" y="45"/>
                      <a:pt x="21" y="31"/>
                      <a:pt x="16" y="21"/>
                    </a:cubicBezTo>
                    <a:cubicBezTo>
                      <a:pt x="12" y="9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0" y="21"/>
                    </a:cubicBezTo>
                    <a:cubicBezTo>
                      <a:pt x="14" y="32"/>
                      <a:pt x="20" y="45"/>
                      <a:pt x="25" y="45"/>
                    </a:cubicBezTo>
                    <a:lnTo>
                      <a:pt x="31" y="45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4" name="Freeform 944"/>
              <p:cNvSpPr>
                <a:spLocks/>
              </p:cNvSpPr>
              <p:nvPr/>
            </p:nvSpPr>
            <p:spPr bwMode="auto">
              <a:xfrm>
                <a:off x="3342" y="1451"/>
                <a:ext cx="80" cy="120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7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5" name="Freeform 945"/>
              <p:cNvSpPr>
                <a:spLocks/>
              </p:cNvSpPr>
              <p:nvPr/>
            </p:nvSpPr>
            <p:spPr bwMode="auto">
              <a:xfrm>
                <a:off x="3317" y="1456"/>
                <a:ext cx="50" cy="112"/>
              </a:xfrm>
              <a:custGeom>
                <a:avLst/>
                <a:gdLst>
                  <a:gd name="T0" fmla="*/ 0 w 20"/>
                  <a:gd name="T1" fmla="*/ 0 h 42"/>
                  <a:gd name="T2" fmla="*/ 9 w 20"/>
                  <a:gd name="T3" fmla="*/ 20 h 42"/>
                  <a:gd name="T4" fmla="*/ 20 w 20"/>
                  <a:gd name="T5" fmla="*/ 42 h 42"/>
                  <a:gd name="T6" fmla="*/ 8 w 20"/>
                  <a:gd name="T7" fmla="*/ 20 h 42"/>
                  <a:gd name="T8" fmla="*/ 0 w 20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0"/>
                    </a:moveTo>
                    <a:cubicBezTo>
                      <a:pt x="3" y="3"/>
                      <a:pt x="5" y="11"/>
                      <a:pt x="9" y="20"/>
                    </a:cubicBezTo>
                    <a:cubicBezTo>
                      <a:pt x="12" y="28"/>
                      <a:pt x="16" y="39"/>
                      <a:pt x="20" y="42"/>
                    </a:cubicBezTo>
                    <a:cubicBezTo>
                      <a:pt x="16" y="39"/>
                      <a:pt x="11" y="28"/>
                      <a:pt x="8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6" name="Freeform 946"/>
              <p:cNvSpPr>
                <a:spLocks/>
              </p:cNvSpPr>
              <p:nvPr/>
            </p:nvSpPr>
            <p:spPr bwMode="auto">
              <a:xfrm>
                <a:off x="3352" y="1456"/>
                <a:ext cx="50" cy="112"/>
              </a:xfrm>
              <a:custGeom>
                <a:avLst/>
                <a:gdLst>
                  <a:gd name="T0" fmla="*/ 0 w 20"/>
                  <a:gd name="T1" fmla="*/ 0 h 42"/>
                  <a:gd name="T2" fmla="*/ 8 w 20"/>
                  <a:gd name="T3" fmla="*/ 19 h 42"/>
                  <a:gd name="T4" fmla="*/ 20 w 20"/>
                  <a:gd name="T5" fmla="*/ 42 h 42"/>
                  <a:gd name="T6" fmla="*/ 8 w 20"/>
                  <a:gd name="T7" fmla="*/ 19 h 42"/>
                  <a:gd name="T8" fmla="*/ 0 w 20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0"/>
                    </a:moveTo>
                    <a:cubicBezTo>
                      <a:pt x="2" y="3"/>
                      <a:pt x="5" y="10"/>
                      <a:pt x="8" y="19"/>
                    </a:cubicBezTo>
                    <a:cubicBezTo>
                      <a:pt x="12" y="28"/>
                      <a:pt x="15" y="38"/>
                      <a:pt x="20" y="42"/>
                    </a:cubicBezTo>
                    <a:cubicBezTo>
                      <a:pt x="15" y="38"/>
                      <a:pt x="11" y="28"/>
                      <a:pt x="8" y="19"/>
                    </a:cubicBezTo>
                    <a:cubicBezTo>
                      <a:pt x="4" y="10"/>
                      <a:pt x="2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7" name="Freeform 947"/>
              <p:cNvSpPr>
                <a:spLocks/>
              </p:cNvSpPr>
              <p:nvPr/>
            </p:nvSpPr>
            <p:spPr bwMode="auto">
              <a:xfrm>
                <a:off x="3292" y="1459"/>
                <a:ext cx="15" cy="42"/>
              </a:xfrm>
              <a:custGeom>
                <a:avLst/>
                <a:gdLst>
                  <a:gd name="T0" fmla="*/ 0 w 6"/>
                  <a:gd name="T1" fmla="*/ 16 h 16"/>
                  <a:gd name="T2" fmla="*/ 6 w 6"/>
                  <a:gd name="T3" fmla="*/ 0 h 16"/>
                  <a:gd name="T4" fmla="*/ 3 w 6"/>
                  <a:gd name="T5" fmla="*/ 6 h 16"/>
                  <a:gd name="T6" fmla="*/ 0 w 6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cubicBezTo>
                      <a:pt x="1" y="14"/>
                      <a:pt x="4" y="2"/>
                      <a:pt x="6" y="0"/>
                    </a:cubicBezTo>
                    <a:cubicBezTo>
                      <a:pt x="6" y="1"/>
                      <a:pt x="4" y="5"/>
                      <a:pt x="3" y="6"/>
                    </a:cubicBezTo>
                    <a:cubicBezTo>
                      <a:pt x="3" y="7"/>
                      <a:pt x="0" y="16"/>
                      <a:pt x="0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8" name="Freeform 948"/>
              <p:cNvSpPr>
                <a:spLocks/>
              </p:cNvSpPr>
              <p:nvPr/>
            </p:nvSpPr>
            <p:spPr bwMode="auto">
              <a:xfrm>
                <a:off x="3424" y="1445"/>
                <a:ext cx="85" cy="120"/>
              </a:xfrm>
              <a:custGeom>
                <a:avLst/>
                <a:gdLst>
                  <a:gd name="T0" fmla="*/ 34 w 34"/>
                  <a:gd name="T1" fmla="*/ 43 h 45"/>
                  <a:gd name="T2" fmla="*/ 18 w 34"/>
                  <a:gd name="T3" fmla="*/ 20 h 45"/>
                  <a:gd name="T4" fmla="*/ 6 w 34"/>
                  <a:gd name="T5" fmla="*/ 1 h 45"/>
                  <a:gd name="T6" fmla="*/ 0 w 34"/>
                  <a:gd name="T7" fmla="*/ 1 h 45"/>
                  <a:gd name="T8" fmla="*/ 12 w 34"/>
                  <a:gd name="T9" fmla="*/ 21 h 45"/>
                  <a:gd name="T10" fmla="*/ 29 w 34"/>
                  <a:gd name="T11" fmla="*/ 44 h 45"/>
                  <a:gd name="T12" fmla="*/ 34 w 34"/>
                  <a:gd name="T13" fmla="*/ 4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5">
                    <a:moveTo>
                      <a:pt x="34" y="43"/>
                    </a:moveTo>
                    <a:cubicBezTo>
                      <a:pt x="29" y="43"/>
                      <a:pt x="23" y="31"/>
                      <a:pt x="18" y="20"/>
                    </a:cubicBezTo>
                    <a:cubicBezTo>
                      <a:pt x="13" y="10"/>
                      <a:pt x="10" y="0"/>
                      <a:pt x="6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6" y="10"/>
                      <a:pt x="12" y="21"/>
                    </a:cubicBezTo>
                    <a:cubicBezTo>
                      <a:pt x="17" y="32"/>
                      <a:pt x="23" y="45"/>
                      <a:pt x="29" y="44"/>
                    </a:cubicBezTo>
                    <a:lnTo>
                      <a:pt x="34" y="43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9" name="Freeform 949"/>
              <p:cNvSpPr>
                <a:spLocks/>
              </p:cNvSpPr>
              <p:nvPr/>
            </p:nvSpPr>
            <p:spPr bwMode="auto">
              <a:xfrm>
                <a:off x="3457" y="1440"/>
                <a:ext cx="87" cy="120"/>
              </a:xfrm>
              <a:custGeom>
                <a:avLst/>
                <a:gdLst>
                  <a:gd name="T0" fmla="*/ 35 w 35"/>
                  <a:gd name="T1" fmla="*/ 42 h 45"/>
                  <a:gd name="T2" fmla="*/ 19 w 35"/>
                  <a:gd name="T3" fmla="*/ 21 h 45"/>
                  <a:gd name="T4" fmla="*/ 6 w 35"/>
                  <a:gd name="T5" fmla="*/ 1 h 45"/>
                  <a:gd name="T6" fmla="*/ 0 w 35"/>
                  <a:gd name="T7" fmla="*/ 2 h 45"/>
                  <a:gd name="T8" fmla="*/ 12 w 35"/>
                  <a:gd name="T9" fmla="*/ 22 h 45"/>
                  <a:gd name="T10" fmla="*/ 29 w 35"/>
                  <a:gd name="T11" fmla="*/ 44 h 45"/>
                  <a:gd name="T12" fmla="*/ 35 w 35"/>
                  <a:gd name="T13" fmla="*/ 4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45">
                    <a:moveTo>
                      <a:pt x="35" y="42"/>
                    </a:moveTo>
                    <a:cubicBezTo>
                      <a:pt x="30" y="43"/>
                      <a:pt x="24" y="31"/>
                      <a:pt x="19" y="21"/>
                    </a:cubicBezTo>
                    <a:cubicBezTo>
                      <a:pt x="13" y="10"/>
                      <a:pt x="11" y="0"/>
                      <a:pt x="6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1"/>
                      <a:pt x="7" y="11"/>
                      <a:pt x="12" y="22"/>
                    </a:cubicBezTo>
                    <a:cubicBezTo>
                      <a:pt x="17" y="32"/>
                      <a:pt x="24" y="45"/>
                      <a:pt x="29" y="44"/>
                    </a:cubicBezTo>
                    <a:lnTo>
                      <a:pt x="35" y="42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0" name="Freeform 950"/>
              <p:cNvSpPr>
                <a:spLocks/>
              </p:cNvSpPr>
              <p:nvPr/>
            </p:nvSpPr>
            <p:spPr bwMode="auto">
              <a:xfrm>
                <a:off x="3432" y="1451"/>
                <a:ext cx="57" cy="109"/>
              </a:xfrm>
              <a:custGeom>
                <a:avLst/>
                <a:gdLst>
                  <a:gd name="T0" fmla="*/ 0 w 23"/>
                  <a:gd name="T1" fmla="*/ 0 h 41"/>
                  <a:gd name="T2" fmla="*/ 10 w 23"/>
                  <a:gd name="T3" fmla="*/ 19 h 41"/>
                  <a:gd name="T4" fmla="*/ 23 w 23"/>
                  <a:gd name="T5" fmla="*/ 41 h 41"/>
                  <a:gd name="T6" fmla="*/ 10 w 23"/>
                  <a:gd name="T7" fmla="*/ 19 h 41"/>
                  <a:gd name="T8" fmla="*/ 0 w 23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41">
                    <a:moveTo>
                      <a:pt x="0" y="0"/>
                    </a:moveTo>
                    <a:cubicBezTo>
                      <a:pt x="3" y="3"/>
                      <a:pt x="6" y="11"/>
                      <a:pt x="10" y="19"/>
                    </a:cubicBezTo>
                    <a:cubicBezTo>
                      <a:pt x="15" y="27"/>
                      <a:pt x="19" y="38"/>
                      <a:pt x="23" y="41"/>
                    </a:cubicBezTo>
                    <a:cubicBezTo>
                      <a:pt x="19" y="38"/>
                      <a:pt x="14" y="27"/>
                      <a:pt x="10" y="19"/>
                    </a:cubicBezTo>
                    <a:cubicBezTo>
                      <a:pt x="5" y="11"/>
                      <a:pt x="3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1" name="Freeform 951"/>
              <p:cNvSpPr>
                <a:spLocks/>
              </p:cNvSpPr>
              <p:nvPr/>
            </p:nvSpPr>
            <p:spPr bwMode="auto">
              <a:xfrm>
                <a:off x="3467" y="1448"/>
                <a:ext cx="57" cy="107"/>
              </a:xfrm>
              <a:custGeom>
                <a:avLst/>
                <a:gdLst>
                  <a:gd name="T0" fmla="*/ 0 w 23"/>
                  <a:gd name="T1" fmla="*/ 0 h 40"/>
                  <a:gd name="T2" fmla="*/ 10 w 23"/>
                  <a:gd name="T3" fmla="*/ 18 h 40"/>
                  <a:gd name="T4" fmla="*/ 23 w 23"/>
                  <a:gd name="T5" fmla="*/ 40 h 40"/>
                  <a:gd name="T6" fmla="*/ 9 w 23"/>
                  <a:gd name="T7" fmla="*/ 18 h 40"/>
                  <a:gd name="T8" fmla="*/ 0 w 23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40">
                    <a:moveTo>
                      <a:pt x="0" y="0"/>
                    </a:moveTo>
                    <a:cubicBezTo>
                      <a:pt x="2" y="2"/>
                      <a:pt x="6" y="10"/>
                      <a:pt x="10" y="18"/>
                    </a:cubicBezTo>
                    <a:cubicBezTo>
                      <a:pt x="14" y="27"/>
                      <a:pt x="18" y="37"/>
                      <a:pt x="23" y="40"/>
                    </a:cubicBezTo>
                    <a:cubicBezTo>
                      <a:pt x="18" y="37"/>
                      <a:pt x="13" y="27"/>
                      <a:pt x="9" y="18"/>
                    </a:cubicBezTo>
                    <a:cubicBezTo>
                      <a:pt x="5" y="10"/>
                      <a:pt x="2" y="2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2" name="Freeform 952"/>
              <p:cNvSpPr>
                <a:spLocks/>
              </p:cNvSpPr>
              <p:nvPr/>
            </p:nvSpPr>
            <p:spPr bwMode="auto">
              <a:xfrm>
                <a:off x="3534" y="1427"/>
                <a:ext cx="93" cy="117"/>
              </a:xfrm>
              <a:custGeom>
                <a:avLst/>
                <a:gdLst>
                  <a:gd name="T0" fmla="*/ 37 w 37"/>
                  <a:gd name="T1" fmla="*/ 42 h 44"/>
                  <a:gd name="T2" fmla="*/ 20 w 37"/>
                  <a:gd name="T3" fmla="*/ 20 h 44"/>
                  <a:gd name="T4" fmla="*/ 7 w 37"/>
                  <a:gd name="T5" fmla="*/ 0 h 44"/>
                  <a:gd name="T6" fmla="*/ 0 w 37"/>
                  <a:gd name="T7" fmla="*/ 1 h 44"/>
                  <a:gd name="T8" fmla="*/ 13 w 37"/>
                  <a:gd name="T9" fmla="*/ 21 h 44"/>
                  <a:gd name="T10" fmla="*/ 31 w 37"/>
                  <a:gd name="T11" fmla="*/ 43 h 44"/>
                  <a:gd name="T12" fmla="*/ 37 w 37"/>
                  <a:gd name="T13" fmla="*/ 4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4">
                    <a:moveTo>
                      <a:pt x="37" y="42"/>
                    </a:moveTo>
                    <a:cubicBezTo>
                      <a:pt x="32" y="43"/>
                      <a:pt x="25" y="30"/>
                      <a:pt x="20" y="20"/>
                    </a:cubicBezTo>
                    <a:cubicBezTo>
                      <a:pt x="14" y="9"/>
                      <a:pt x="11" y="0"/>
                      <a:pt x="7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1"/>
                      <a:pt x="8" y="10"/>
                      <a:pt x="13" y="21"/>
                    </a:cubicBezTo>
                    <a:cubicBezTo>
                      <a:pt x="19" y="31"/>
                      <a:pt x="26" y="44"/>
                      <a:pt x="31" y="43"/>
                    </a:cubicBezTo>
                    <a:lnTo>
                      <a:pt x="37" y="42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3" name="Freeform 953"/>
              <p:cNvSpPr>
                <a:spLocks/>
              </p:cNvSpPr>
              <p:nvPr/>
            </p:nvSpPr>
            <p:spPr bwMode="auto">
              <a:xfrm>
                <a:off x="3569" y="1419"/>
                <a:ext cx="90" cy="117"/>
              </a:xfrm>
              <a:custGeom>
                <a:avLst/>
                <a:gdLst>
                  <a:gd name="T0" fmla="*/ 36 w 36"/>
                  <a:gd name="T1" fmla="*/ 41 h 44"/>
                  <a:gd name="T2" fmla="*/ 19 w 36"/>
                  <a:gd name="T3" fmla="*/ 21 h 44"/>
                  <a:gd name="T4" fmla="*/ 6 w 36"/>
                  <a:gd name="T5" fmla="*/ 1 h 44"/>
                  <a:gd name="T6" fmla="*/ 0 w 36"/>
                  <a:gd name="T7" fmla="*/ 2 h 44"/>
                  <a:gd name="T8" fmla="*/ 13 w 36"/>
                  <a:gd name="T9" fmla="*/ 22 h 44"/>
                  <a:gd name="T10" fmla="*/ 29 w 36"/>
                  <a:gd name="T11" fmla="*/ 43 h 44"/>
                  <a:gd name="T12" fmla="*/ 36 w 36"/>
                  <a:gd name="T13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4">
                    <a:moveTo>
                      <a:pt x="36" y="41"/>
                    </a:moveTo>
                    <a:cubicBezTo>
                      <a:pt x="30" y="42"/>
                      <a:pt x="25" y="31"/>
                      <a:pt x="19" y="21"/>
                    </a:cubicBezTo>
                    <a:cubicBezTo>
                      <a:pt x="13" y="10"/>
                      <a:pt x="10" y="0"/>
                      <a:pt x="6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1"/>
                      <a:pt x="7" y="11"/>
                      <a:pt x="13" y="22"/>
                    </a:cubicBezTo>
                    <a:cubicBezTo>
                      <a:pt x="18" y="32"/>
                      <a:pt x="24" y="44"/>
                      <a:pt x="29" y="43"/>
                    </a:cubicBezTo>
                    <a:lnTo>
                      <a:pt x="36" y="41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4" name="Freeform 954"/>
              <p:cNvSpPr>
                <a:spLocks/>
              </p:cNvSpPr>
              <p:nvPr/>
            </p:nvSpPr>
            <p:spPr bwMode="auto">
              <a:xfrm>
                <a:off x="3544" y="1432"/>
                <a:ext cx="63" cy="107"/>
              </a:xfrm>
              <a:custGeom>
                <a:avLst/>
                <a:gdLst>
                  <a:gd name="T0" fmla="*/ 0 w 25"/>
                  <a:gd name="T1" fmla="*/ 0 h 40"/>
                  <a:gd name="T2" fmla="*/ 11 w 25"/>
                  <a:gd name="T3" fmla="*/ 18 h 40"/>
                  <a:gd name="T4" fmla="*/ 25 w 25"/>
                  <a:gd name="T5" fmla="*/ 40 h 40"/>
                  <a:gd name="T6" fmla="*/ 10 w 25"/>
                  <a:gd name="T7" fmla="*/ 19 h 40"/>
                  <a:gd name="T8" fmla="*/ 0 w 25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40">
                    <a:moveTo>
                      <a:pt x="0" y="0"/>
                    </a:moveTo>
                    <a:cubicBezTo>
                      <a:pt x="3" y="3"/>
                      <a:pt x="6" y="10"/>
                      <a:pt x="11" y="18"/>
                    </a:cubicBezTo>
                    <a:cubicBezTo>
                      <a:pt x="15" y="27"/>
                      <a:pt x="20" y="37"/>
                      <a:pt x="25" y="40"/>
                    </a:cubicBezTo>
                    <a:cubicBezTo>
                      <a:pt x="20" y="37"/>
                      <a:pt x="15" y="27"/>
                      <a:pt x="10" y="19"/>
                    </a:cubicBezTo>
                    <a:cubicBezTo>
                      <a:pt x="6" y="10"/>
                      <a:pt x="3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5" name="Freeform 955"/>
              <p:cNvSpPr>
                <a:spLocks/>
              </p:cNvSpPr>
              <p:nvPr/>
            </p:nvSpPr>
            <p:spPr bwMode="auto">
              <a:xfrm>
                <a:off x="3577" y="1427"/>
                <a:ext cx="60" cy="98"/>
              </a:xfrm>
              <a:custGeom>
                <a:avLst/>
                <a:gdLst>
                  <a:gd name="T0" fmla="*/ 0 w 24"/>
                  <a:gd name="T1" fmla="*/ 0 h 37"/>
                  <a:gd name="T2" fmla="*/ 11 w 24"/>
                  <a:gd name="T3" fmla="*/ 18 h 37"/>
                  <a:gd name="T4" fmla="*/ 24 w 24"/>
                  <a:gd name="T5" fmla="*/ 37 h 37"/>
                  <a:gd name="T6" fmla="*/ 11 w 24"/>
                  <a:gd name="T7" fmla="*/ 18 h 37"/>
                  <a:gd name="T8" fmla="*/ 0 w 24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7">
                    <a:moveTo>
                      <a:pt x="0" y="0"/>
                    </a:moveTo>
                    <a:cubicBezTo>
                      <a:pt x="3" y="3"/>
                      <a:pt x="7" y="10"/>
                      <a:pt x="11" y="18"/>
                    </a:cubicBezTo>
                    <a:cubicBezTo>
                      <a:pt x="16" y="27"/>
                      <a:pt x="19" y="34"/>
                      <a:pt x="24" y="37"/>
                    </a:cubicBezTo>
                    <a:cubicBezTo>
                      <a:pt x="19" y="34"/>
                      <a:pt x="15" y="27"/>
                      <a:pt x="11" y="18"/>
                    </a:cubicBezTo>
                    <a:cubicBezTo>
                      <a:pt x="6" y="10"/>
                      <a:pt x="3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6" name="Freeform 956"/>
              <p:cNvSpPr>
                <a:spLocks/>
              </p:cNvSpPr>
              <p:nvPr/>
            </p:nvSpPr>
            <p:spPr bwMode="auto">
              <a:xfrm>
                <a:off x="3524" y="1435"/>
                <a:ext cx="10" cy="45"/>
              </a:xfrm>
              <a:custGeom>
                <a:avLst/>
                <a:gdLst>
                  <a:gd name="T0" fmla="*/ 0 w 4"/>
                  <a:gd name="T1" fmla="*/ 17 h 17"/>
                  <a:gd name="T2" fmla="*/ 4 w 4"/>
                  <a:gd name="T3" fmla="*/ 0 h 17"/>
                  <a:gd name="T4" fmla="*/ 2 w 4"/>
                  <a:gd name="T5" fmla="*/ 7 h 17"/>
                  <a:gd name="T6" fmla="*/ 0 w 4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7">
                    <a:moveTo>
                      <a:pt x="0" y="17"/>
                    </a:moveTo>
                    <a:cubicBezTo>
                      <a:pt x="0" y="15"/>
                      <a:pt x="2" y="3"/>
                      <a:pt x="4" y="0"/>
                    </a:cubicBezTo>
                    <a:cubicBezTo>
                      <a:pt x="4" y="2"/>
                      <a:pt x="3" y="6"/>
                      <a:pt x="2" y="7"/>
                    </a:cubicBezTo>
                    <a:cubicBezTo>
                      <a:pt x="2" y="8"/>
                      <a:pt x="0" y="17"/>
                      <a:pt x="0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7" name="Freeform 957"/>
              <p:cNvSpPr>
                <a:spLocks/>
              </p:cNvSpPr>
              <p:nvPr/>
            </p:nvSpPr>
            <p:spPr bwMode="auto">
              <a:xfrm>
                <a:off x="3412" y="1453"/>
                <a:ext cx="15" cy="43"/>
              </a:xfrm>
              <a:custGeom>
                <a:avLst/>
                <a:gdLst>
                  <a:gd name="T0" fmla="*/ 0 w 6"/>
                  <a:gd name="T1" fmla="*/ 16 h 16"/>
                  <a:gd name="T2" fmla="*/ 6 w 6"/>
                  <a:gd name="T3" fmla="*/ 0 h 16"/>
                  <a:gd name="T4" fmla="*/ 3 w 6"/>
                  <a:gd name="T5" fmla="*/ 6 h 16"/>
                  <a:gd name="T6" fmla="*/ 0 w 6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cubicBezTo>
                      <a:pt x="0" y="14"/>
                      <a:pt x="4" y="2"/>
                      <a:pt x="6" y="0"/>
                    </a:cubicBezTo>
                    <a:cubicBezTo>
                      <a:pt x="5" y="1"/>
                      <a:pt x="3" y="5"/>
                      <a:pt x="3" y="6"/>
                    </a:cubicBezTo>
                    <a:cubicBezTo>
                      <a:pt x="3" y="7"/>
                      <a:pt x="0" y="16"/>
                      <a:pt x="0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8" name="Freeform 958"/>
              <p:cNvSpPr>
                <a:spLocks/>
              </p:cNvSpPr>
              <p:nvPr/>
            </p:nvSpPr>
            <p:spPr bwMode="auto">
              <a:xfrm>
                <a:off x="3637" y="1400"/>
                <a:ext cx="107" cy="107"/>
              </a:xfrm>
              <a:custGeom>
                <a:avLst/>
                <a:gdLst>
                  <a:gd name="T0" fmla="*/ 43 w 43"/>
                  <a:gd name="T1" fmla="*/ 36 h 40"/>
                  <a:gd name="T2" fmla="*/ 22 w 43"/>
                  <a:gd name="T3" fmla="*/ 18 h 40"/>
                  <a:gd name="T4" fmla="*/ 6 w 43"/>
                  <a:gd name="T5" fmla="*/ 1 h 40"/>
                  <a:gd name="T6" fmla="*/ 0 w 43"/>
                  <a:gd name="T7" fmla="*/ 3 h 40"/>
                  <a:gd name="T8" fmla="*/ 16 w 43"/>
                  <a:gd name="T9" fmla="*/ 20 h 40"/>
                  <a:gd name="T10" fmla="*/ 38 w 43"/>
                  <a:gd name="T11" fmla="*/ 39 h 40"/>
                  <a:gd name="T12" fmla="*/ 43 w 43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0">
                    <a:moveTo>
                      <a:pt x="43" y="36"/>
                    </a:moveTo>
                    <a:cubicBezTo>
                      <a:pt x="37" y="38"/>
                      <a:pt x="29" y="27"/>
                      <a:pt x="22" y="18"/>
                    </a:cubicBezTo>
                    <a:cubicBezTo>
                      <a:pt x="15" y="9"/>
                      <a:pt x="10" y="0"/>
                      <a:pt x="6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2"/>
                      <a:pt x="9" y="11"/>
                      <a:pt x="16" y="20"/>
                    </a:cubicBezTo>
                    <a:cubicBezTo>
                      <a:pt x="23" y="29"/>
                      <a:pt x="32" y="40"/>
                      <a:pt x="38" y="39"/>
                    </a:cubicBezTo>
                    <a:lnTo>
                      <a:pt x="43" y="36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9" name="Freeform 959"/>
              <p:cNvSpPr>
                <a:spLocks/>
              </p:cNvSpPr>
              <p:nvPr/>
            </p:nvSpPr>
            <p:spPr bwMode="auto">
              <a:xfrm>
                <a:off x="3669" y="1387"/>
                <a:ext cx="108" cy="109"/>
              </a:xfrm>
              <a:custGeom>
                <a:avLst/>
                <a:gdLst>
                  <a:gd name="T0" fmla="*/ 43 w 43"/>
                  <a:gd name="T1" fmla="*/ 36 h 41"/>
                  <a:gd name="T2" fmla="*/ 22 w 43"/>
                  <a:gd name="T3" fmla="*/ 19 h 41"/>
                  <a:gd name="T4" fmla="*/ 6 w 43"/>
                  <a:gd name="T5" fmla="*/ 2 h 41"/>
                  <a:gd name="T6" fmla="*/ 0 w 43"/>
                  <a:gd name="T7" fmla="*/ 4 h 41"/>
                  <a:gd name="T8" fmla="*/ 16 w 43"/>
                  <a:gd name="T9" fmla="*/ 21 h 41"/>
                  <a:gd name="T10" fmla="*/ 37 w 43"/>
                  <a:gd name="T11" fmla="*/ 39 h 41"/>
                  <a:gd name="T12" fmla="*/ 43 w 43"/>
                  <a:gd name="T13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1">
                    <a:moveTo>
                      <a:pt x="43" y="36"/>
                    </a:moveTo>
                    <a:cubicBezTo>
                      <a:pt x="37" y="38"/>
                      <a:pt x="29" y="28"/>
                      <a:pt x="22" y="19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6" y="21"/>
                    </a:cubicBezTo>
                    <a:cubicBezTo>
                      <a:pt x="23" y="30"/>
                      <a:pt x="32" y="41"/>
                      <a:pt x="37" y="39"/>
                    </a:cubicBezTo>
                    <a:lnTo>
                      <a:pt x="43" y="36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0" name="Freeform 960"/>
              <p:cNvSpPr>
                <a:spLocks/>
              </p:cNvSpPr>
              <p:nvPr/>
            </p:nvSpPr>
            <p:spPr bwMode="auto">
              <a:xfrm>
                <a:off x="3647" y="1408"/>
                <a:ext cx="77" cy="93"/>
              </a:xfrm>
              <a:custGeom>
                <a:avLst/>
                <a:gdLst>
                  <a:gd name="T0" fmla="*/ 0 w 31"/>
                  <a:gd name="T1" fmla="*/ 0 h 35"/>
                  <a:gd name="T2" fmla="*/ 14 w 31"/>
                  <a:gd name="T3" fmla="*/ 16 h 35"/>
                  <a:gd name="T4" fmla="*/ 31 w 31"/>
                  <a:gd name="T5" fmla="*/ 35 h 35"/>
                  <a:gd name="T6" fmla="*/ 13 w 31"/>
                  <a:gd name="T7" fmla="*/ 17 h 35"/>
                  <a:gd name="T8" fmla="*/ 0 w 31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5">
                    <a:moveTo>
                      <a:pt x="0" y="0"/>
                    </a:moveTo>
                    <a:cubicBezTo>
                      <a:pt x="3" y="2"/>
                      <a:pt x="8" y="9"/>
                      <a:pt x="14" y="16"/>
                    </a:cubicBezTo>
                    <a:cubicBezTo>
                      <a:pt x="20" y="24"/>
                      <a:pt x="26" y="33"/>
                      <a:pt x="31" y="35"/>
                    </a:cubicBezTo>
                    <a:cubicBezTo>
                      <a:pt x="26" y="33"/>
                      <a:pt x="19" y="24"/>
                      <a:pt x="13" y="17"/>
                    </a:cubicBezTo>
                    <a:cubicBezTo>
                      <a:pt x="7" y="9"/>
                      <a:pt x="3" y="2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1" name="Freeform 961"/>
              <p:cNvSpPr>
                <a:spLocks/>
              </p:cNvSpPr>
              <p:nvPr/>
            </p:nvSpPr>
            <p:spPr bwMode="auto">
              <a:xfrm>
                <a:off x="3679" y="1397"/>
                <a:ext cx="78" cy="94"/>
              </a:xfrm>
              <a:custGeom>
                <a:avLst/>
                <a:gdLst>
                  <a:gd name="T0" fmla="*/ 0 w 31"/>
                  <a:gd name="T1" fmla="*/ 0 h 35"/>
                  <a:gd name="T2" fmla="*/ 14 w 31"/>
                  <a:gd name="T3" fmla="*/ 16 h 35"/>
                  <a:gd name="T4" fmla="*/ 31 w 31"/>
                  <a:gd name="T5" fmla="*/ 35 h 35"/>
                  <a:gd name="T6" fmla="*/ 13 w 31"/>
                  <a:gd name="T7" fmla="*/ 16 h 35"/>
                  <a:gd name="T8" fmla="*/ 0 w 31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5">
                    <a:moveTo>
                      <a:pt x="0" y="0"/>
                    </a:moveTo>
                    <a:cubicBezTo>
                      <a:pt x="3" y="2"/>
                      <a:pt x="8" y="9"/>
                      <a:pt x="14" y="16"/>
                    </a:cubicBezTo>
                    <a:cubicBezTo>
                      <a:pt x="19" y="23"/>
                      <a:pt x="26" y="32"/>
                      <a:pt x="31" y="35"/>
                    </a:cubicBezTo>
                    <a:cubicBezTo>
                      <a:pt x="26" y="32"/>
                      <a:pt x="19" y="24"/>
                      <a:pt x="13" y="16"/>
                    </a:cubicBezTo>
                    <a:cubicBezTo>
                      <a:pt x="7" y="9"/>
                      <a:pt x="3" y="2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" name="Freeform 962"/>
              <p:cNvSpPr>
                <a:spLocks/>
              </p:cNvSpPr>
              <p:nvPr/>
            </p:nvSpPr>
            <p:spPr bwMode="auto">
              <a:xfrm>
                <a:off x="3744" y="1355"/>
                <a:ext cx="110" cy="106"/>
              </a:xfrm>
              <a:custGeom>
                <a:avLst/>
                <a:gdLst>
                  <a:gd name="T0" fmla="*/ 44 w 44"/>
                  <a:gd name="T1" fmla="*/ 36 h 40"/>
                  <a:gd name="T2" fmla="*/ 22 w 44"/>
                  <a:gd name="T3" fmla="*/ 18 h 40"/>
                  <a:gd name="T4" fmla="*/ 5 w 44"/>
                  <a:gd name="T5" fmla="*/ 2 h 40"/>
                  <a:gd name="T6" fmla="*/ 0 w 44"/>
                  <a:gd name="T7" fmla="*/ 4 h 40"/>
                  <a:gd name="T8" fmla="*/ 16 w 44"/>
                  <a:gd name="T9" fmla="*/ 20 h 40"/>
                  <a:gd name="T10" fmla="*/ 38 w 44"/>
                  <a:gd name="T11" fmla="*/ 38 h 40"/>
                  <a:gd name="T12" fmla="*/ 44 w 44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0">
                    <a:moveTo>
                      <a:pt x="44" y="36"/>
                    </a:moveTo>
                    <a:cubicBezTo>
                      <a:pt x="39" y="38"/>
                      <a:pt x="30" y="27"/>
                      <a:pt x="22" y="18"/>
                    </a:cubicBezTo>
                    <a:cubicBezTo>
                      <a:pt x="14" y="9"/>
                      <a:pt x="9" y="0"/>
                      <a:pt x="5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8" y="11"/>
                      <a:pt x="16" y="20"/>
                    </a:cubicBezTo>
                    <a:cubicBezTo>
                      <a:pt x="24" y="29"/>
                      <a:pt x="33" y="40"/>
                      <a:pt x="38" y="38"/>
                    </a:cubicBez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3" name="Freeform 963"/>
              <p:cNvSpPr>
                <a:spLocks/>
              </p:cNvSpPr>
              <p:nvPr/>
            </p:nvSpPr>
            <p:spPr bwMode="auto">
              <a:xfrm>
                <a:off x="3774" y="1341"/>
                <a:ext cx="110" cy="107"/>
              </a:xfrm>
              <a:custGeom>
                <a:avLst/>
                <a:gdLst>
                  <a:gd name="T0" fmla="*/ 44 w 44"/>
                  <a:gd name="T1" fmla="*/ 36 h 40"/>
                  <a:gd name="T2" fmla="*/ 23 w 44"/>
                  <a:gd name="T3" fmla="*/ 18 h 40"/>
                  <a:gd name="T4" fmla="*/ 6 w 44"/>
                  <a:gd name="T5" fmla="*/ 2 h 40"/>
                  <a:gd name="T6" fmla="*/ 0 w 44"/>
                  <a:gd name="T7" fmla="*/ 4 h 40"/>
                  <a:gd name="T8" fmla="*/ 17 w 44"/>
                  <a:gd name="T9" fmla="*/ 20 h 40"/>
                  <a:gd name="T10" fmla="*/ 39 w 44"/>
                  <a:gd name="T11" fmla="*/ 38 h 40"/>
                  <a:gd name="T12" fmla="*/ 44 w 44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0">
                    <a:moveTo>
                      <a:pt x="44" y="36"/>
                    </a:moveTo>
                    <a:cubicBezTo>
                      <a:pt x="39" y="38"/>
                      <a:pt x="30" y="27"/>
                      <a:pt x="23" y="18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7" y="20"/>
                    </a:cubicBezTo>
                    <a:cubicBezTo>
                      <a:pt x="25" y="29"/>
                      <a:pt x="34" y="40"/>
                      <a:pt x="39" y="38"/>
                    </a:cubicBez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4" name="Freeform 964"/>
              <p:cNvSpPr>
                <a:spLocks/>
              </p:cNvSpPr>
              <p:nvPr/>
            </p:nvSpPr>
            <p:spPr bwMode="auto">
              <a:xfrm>
                <a:off x="3752" y="1365"/>
                <a:ext cx="82" cy="91"/>
              </a:xfrm>
              <a:custGeom>
                <a:avLst/>
                <a:gdLst>
                  <a:gd name="T0" fmla="*/ 0 w 33"/>
                  <a:gd name="T1" fmla="*/ 0 h 34"/>
                  <a:gd name="T2" fmla="*/ 15 w 33"/>
                  <a:gd name="T3" fmla="*/ 16 h 34"/>
                  <a:gd name="T4" fmla="*/ 33 w 33"/>
                  <a:gd name="T5" fmla="*/ 34 h 34"/>
                  <a:gd name="T6" fmla="*/ 14 w 33"/>
                  <a:gd name="T7" fmla="*/ 16 h 34"/>
                  <a:gd name="T8" fmla="*/ 0 w 3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cubicBezTo>
                      <a:pt x="4" y="2"/>
                      <a:pt x="9" y="9"/>
                      <a:pt x="15" y="16"/>
                    </a:cubicBezTo>
                    <a:cubicBezTo>
                      <a:pt x="21" y="23"/>
                      <a:pt x="28" y="32"/>
                      <a:pt x="33" y="34"/>
                    </a:cubicBezTo>
                    <a:cubicBezTo>
                      <a:pt x="28" y="32"/>
                      <a:pt x="20" y="23"/>
                      <a:pt x="14" y="16"/>
                    </a:cubicBezTo>
                    <a:cubicBezTo>
                      <a:pt x="8" y="9"/>
                      <a:pt x="4" y="2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5" name="Freeform 965"/>
              <p:cNvSpPr>
                <a:spLocks/>
              </p:cNvSpPr>
              <p:nvPr/>
            </p:nvSpPr>
            <p:spPr bwMode="auto">
              <a:xfrm>
                <a:off x="3784" y="1352"/>
                <a:ext cx="83" cy="91"/>
              </a:xfrm>
              <a:custGeom>
                <a:avLst/>
                <a:gdLst>
                  <a:gd name="T0" fmla="*/ 0 w 33"/>
                  <a:gd name="T1" fmla="*/ 0 h 34"/>
                  <a:gd name="T2" fmla="*/ 15 w 33"/>
                  <a:gd name="T3" fmla="*/ 16 h 34"/>
                  <a:gd name="T4" fmla="*/ 33 w 33"/>
                  <a:gd name="T5" fmla="*/ 34 h 34"/>
                  <a:gd name="T6" fmla="*/ 14 w 33"/>
                  <a:gd name="T7" fmla="*/ 16 h 34"/>
                  <a:gd name="T8" fmla="*/ 0 w 3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cubicBezTo>
                      <a:pt x="4" y="2"/>
                      <a:pt x="9" y="9"/>
                      <a:pt x="15" y="16"/>
                    </a:cubicBezTo>
                    <a:cubicBezTo>
                      <a:pt x="21" y="23"/>
                      <a:pt x="27" y="32"/>
                      <a:pt x="33" y="34"/>
                    </a:cubicBezTo>
                    <a:cubicBezTo>
                      <a:pt x="27" y="32"/>
                      <a:pt x="20" y="23"/>
                      <a:pt x="14" y="16"/>
                    </a:cubicBezTo>
                    <a:cubicBezTo>
                      <a:pt x="8" y="9"/>
                      <a:pt x="4" y="2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6" name="Freeform 966"/>
              <p:cNvSpPr>
                <a:spLocks/>
              </p:cNvSpPr>
              <p:nvPr/>
            </p:nvSpPr>
            <p:spPr bwMode="auto">
              <a:xfrm>
                <a:off x="3742" y="1371"/>
                <a:ext cx="2" cy="45"/>
              </a:xfrm>
              <a:custGeom>
                <a:avLst/>
                <a:gdLst>
                  <a:gd name="T0" fmla="*/ 0 w 1"/>
                  <a:gd name="T1" fmla="*/ 17 h 17"/>
                  <a:gd name="T2" fmla="*/ 1 w 1"/>
                  <a:gd name="T3" fmla="*/ 0 h 17"/>
                  <a:gd name="T4" fmla="*/ 0 w 1"/>
                  <a:gd name="T5" fmla="*/ 7 h 17"/>
                  <a:gd name="T6" fmla="*/ 0 w 1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7">
                    <a:moveTo>
                      <a:pt x="0" y="17"/>
                    </a:moveTo>
                    <a:cubicBezTo>
                      <a:pt x="0" y="15"/>
                      <a:pt x="0" y="3"/>
                      <a:pt x="1" y="0"/>
                    </a:cubicBezTo>
                    <a:cubicBezTo>
                      <a:pt x="1" y="1"/>
                      <a:pt x="0" y="6"/>
                      <a:pt x="0" y="7"/>
                    </a:cubicBezTo>
                    <a:cubicBezTo>
                      <a:pt x="0" y="8"/>
                      <a:pt x="0" y="17"/>
                      <a:pt x="0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7" name="Freeform 967"/>
              <p:cNvSpPr>
                <a:spLocks/>
              </p:cNvSpPr>
              <p:nvPr/>
            </p:nvSpPr>
            <p:spPr bwMode="auto">
              <a:xfrm>
                <a:off x="3634" y="1411"/>
                <a:ext cx="8" cy="45"/>
              </a:xfrm>
              <a:custGeom>
                <a:avLst/>
                <a:gdLst>
                  <a:gd name="T0" fmla="*/ 0 w 3"/>
                  <a:gd name="T1" fmla="*/ 17 h 17"/>
                  <a:gd name="T2" fmla="*/ 3 w 3"/>
                  <a:gd name="T3" fmla="*/ 0 h 17"/>
                  <a:gd name="T4" fmla="*/ 1 w 3"/>
                  <a:gd name="T5" fmla="*/ 7 h 17"/>
                  <a:gd name="T6" fmla="*/ 0 w 3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7">
                    <a:moveTo>
                      <a:pt x="0" y="17"/>
                    </a:moveTo>
                    <a:cubicBezTo>
                      <a:pt x="0" y="15"/>
                      <a:pt x="1" y="3"/>
                      <a:pt x="3" y="0"/>
                    </a:cubicBezTo>
                    <a:cubicBezTo>
                      <a:pt x="3" y="2"/>
                      <a:pt x="2" y="6"/>
                      <a:pt x="1" y="7"/>
                    </a:cubicBezTo>
                    <a:cubicBezTo>
                      <a:pt x="1" y="8"/>
                      <a:pt x="0" y="17"/>
                      <a:pt x="0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8" name="Freeform 968"/>
              <p:cNvSpPr>
                <a:spLocks/>
              </p:cNvSpPr>
              <p:nvPr/>
            </p:nvSpPr>
            <p:spPr bwMode="auto">
              <a:xfrm>
                <a:off x="3847" y="1309"/>
                <a:ext cx="117" cy="99"/>
              </a:xfrm>
              <a:custGeom>
                <a:avLst/>
                <a:gdLst>
                  <a:gd name="T0" fmla="*/ 47 w 47"/>
                  <a:gd name="T1" fmla="*/ 32 h 37"/>
                  <a:gd name="T2" fmla="*/ 24 w 47"/>
                  <a:gd name="T3" fmla="*/ 16 h 37"/>
                  <a:gd name="T4" fmla="*/ 6 w 47"/>
                  <a:gd name="T5" fmla="*/ 2 h 37"/>
                  <a:gd name="T6" fmla="*/ 0 w 47"/>
                  <a:gd name="T7" fmla="*/ 5 h 37"/>
                  <a:gd name="T8" fmla="*/ 19 w 47"/>
                  <a:gd name="T9" fmla="*/ 19 h 37"/>
                  <a:gd name="T10" fmla="*/ 42 w 47"/>
                  <a:gd name="T11" fmla="*/ 35 h 37"/>
                  <a:gd name="T12" fmla="*/ 47 w 47"/>
                  <a:gd name="T13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37">
                    <a:moveTo>
                      <a:pt x="47" y="32"/>
                    </a:moveTo>
                    <a:cubicBezTo>
                      <a:pt x="42" y="34"/>
                      <a:pt x="32" y="25"/>
                      <a:pt x="24" y="16"/>
                    </a:cubicBezTo>
                    <a:cubicBezTo>
                      <a:pt x="16" y="8"/>
                      <a:pt x="10" y="0"/>
                      <a:pt x="6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10" y="11"/>
                      <a:pt x="19" y="19"/>
                    </a:cubicBezTo>
                    <a:cubicBezTo>
                      <a:pt x="27" y="27"/>
                      <a:pt x="37" y="37"/>
                      <a:pt x="42" y="35"/>
                    </a:cubicBezTo>
                    <a:lnTo>
                      <a:pt x="47" y="32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9" name="Freeform 969"/>
              <p:cNvSpPr>
                <a:spLocks/>
              </p:cNvSpPr>
              <p:nvPr/>
            </p:nvSpPr>
            <p:spPr bwMode="auto">
              <a:xfrm>
                <a:off x="3879" y="1293"/>
                <a:ext cx="115" cy="99"/>
              </a:xfrm>
              <a:custGeom>
                <a:avLst/>
                <a:gdLst>
                  <a:gd name="T0" fmla="*/ 46 w 46"/>
                  <a:gd name="T1" fmla="*/ 31 h 37"/>
                  <a:gd name="T2" fmla="*/ 23 w 46"/>
                  <a:gd name="T3" fmla="*/ 16 h 37"/>
                  <a:gd name="T4" fmla="*/ 5 w 46"/>
                  <a:gd name="T5" fmla="*/ 2 h 37"/>
                  <a:gd name="T6" fmla="*/ 0 w 46"/>
                  <a:gd name="T7" fmla="*/ 4 h 37"/>
                  <a:gd name="T8" fmla="*/ 18 w 46"/>
                  <a:gd name="T9" fmla="*/ 19 h 37"/>
                  <a:gd name="T10" fmla="*/ 41 w 46"/>
                  <a:gd name="T11" fmla="*/ 35 h 37"/>
                  <a:gd name="T12" fmla="*/ 46 w 46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37">
                    <a:moveTo>
                      <a:pt x="46" y="31"/>
                    </a:moveTo>
                    <a:cubicBezTo>
                      <a:pt x="41" y="33"/>
                      <a:pt x="32" y="24"/>
                      <a:pt x="23" y="16"/>
                    </a:cubicBezTo>
                    <a:cubicBezTo>
                      <a:pt x="15" y="8"/>
                      <a:pt x="9" y="0"/>
                      <a:pt x="5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8" y="19"/>
                    </a:cubicBezTo>
                    <a:cubicBezTo>
                      <a:pt x="26" y="27"/>
                      <a:pt x="36" y="37"/>
                      <a:pt x="41" y="35"/>
                    </a:cubicBezTo>
                    <a:lnTo>
                      <a:pt x="46" y="31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0" name="Freeform 970"/>
              <p:cNvSpPr>
                <a:spLocks/>
              </p:cNvSpPr>
              <p:nvPr/>
            </p:nvSpPr>
            <p:spPr bwMode="auto">
              <a:xfrm>
                <a:off x="3857" y="1320"/>
                <a:ext cx="90" cy="83"/>
              </a:xfrm>
              <a:custGeom>
                <a:avLst/>
                <a:gdLst>
                  <a:gd name="T0" fmla="*/ 0 w 36"/>
                  <a:gd name="T1" fmla="*/ 0 h 31"/>
                  <a:gd name="T2" fmla="*/ 16 w 36"/>
                  <a:gd name="T3" fmla="*/ 14 h 31"/>
                  <a:gd name="T4" fmla="*/ 36 w 36"/>
                  <a:gd name="T5" fmla="*/ 31 h 31"/>
                  <a:gd name="T6" fmla="*/ 15 w 36"/>
                  <a:gd name="T7" fmla="*/ 15 h 31"/>
                  <a:gd name="T8" fmla="*/ 0 w 36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1">
                    <a:moveTo>
                      <a:pt x="0" y="0"/>
                    </a:moveTo>
                    <a:cubicBezTo>
                      <a:pt x="4" y="2"/>
                      <a:pt x="9" y="8"/>
                      <a:pt x="16" y="14"/>
                    </a:cubicBezTo>
                    <a:cubicBezTo>
                      <a:pt x="23" y="21"/>
                      <a:pt x="30" y="29"/>
                      <a:pt x="36" y="31"/>
                    </a:cubicBezTo>
                    <a:cubicBezTo>
                      <a:pt x="30" y="29"/>
                      <a:pt x="22" y="21"/>
                      <a:pt x="15" y="15"/>
                    </a:cubicBezTo>
                    <a:cubicBezTo>
                      <a:pt x="9" y="8"/>
                      <a:pt x="4" y="2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1" name="Freeform 971"/>
              <p:cNvSpPr>
                <a:spLocks/>
              </p:cNvSpPr>
              <p:nvPr/>
            </p:nvSpPr>
            <p:spPr bwMode="auto">
              <a:xfrm>
                <a:off x="3887" y="1304"/>
                <a:ext cx="90" cy="80"/>
              </a:xfrm>
              <a:custGeom>
                <a:avLst/>
                <a:gdLst>
                  <a:gd name="T0" fmla="*/ 0 w 36"/>
                  <a:gd name="T1" fmla="*/ 0 h 30"/>
                  <a:gd name="T2" fmla="*/ 16 w 36"/>
                  <a:gd name="T3" fmla="*/ 14 h 30"/>
                  <a:gd name="T4" fmla="*/ 36 w 36"/>
                  <a:gd name="T5" fmla="*/ 30 h 30"/>
                  <a:gd name="T6" fmla="*/ 16 w 36"/>
                  <a:gd name="T7" fmla="*/ 15 h 30"/>
                  <a:gd name="T8" fmla="*/ 0 w 3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cubicBezTo>
                      <a:pt x="4" y="2"/>
                      <a:pt x="10" y="8"/>
                      <a:pt x="16" y="14"/>
                    </a:cubicBezTo>
                    <a:cubicBezTo>
                      <a:pt x="23" y="21"/>
                      <a:pt x="30" y="29"/>
                      <a:pt x="36" y="30"/>
                    </a:cubicBezTo>
                    <a:cubicBezTo>
                      <a:pt x="30" y="29"/>
                      <a:pt x="22" y="21"/>
                      <a:pt x="16" y="15"/>
                    </a:cubicBezTo>
                    <a:cubicBezTo>
                      <a:pt x="9" y="8"/>
                      <a:pt x="4" y="2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" name="Freeform 972"/>
              <p:cNvSpPr>
                <a:spLocks/>
              </p:cNvSpPr>
              <p:nvPr/>
            </p:nvSpPr>
            <p:spPr bwMode="auto">
              <a:xfrm>
                <a:off x="3947" y="1251"/>
                <a:ext cx="122" cy="96"/>
              </a:xfrm>
              <a:custGeom>
                <a:avLst/>
                <a:gdLst>
                  <a:gd name="T0" fmla="*/ 49 w 49"/>
                  <a:gd name="T1" fmla="*/ 31 h 36"/>
                  <a:gd name="T2" fmla="*/ 25 w 49"/>
                  <a:gd name="T3" fmla="*/ 16 h 36"/>
                  <a:gd name="T4" fmla="*/ 6 w 49"/>
                  <a:gd name="T5" fmla="*/ 2 h 36"/>
                  <a:gd name="T6" fmla="*/ 0 w 49"/>
                  <a:gd name="T7" fmla="*/ 5 h 36"/>
                  <a:gd name="T8" fmla="*/ 19 w 49"/>
                  <a:gd name="T9" fmla="*/ 19 h 36"/>
                  <a:gd name="T10" fmla="*/ 43 w 49"/>
                  <a:gd name="T11" fmla="*/ 34 h 36"/>
                  <a:gd name="T12" fmla="*/ 49 w 49"/>
                  <a:gd name="T13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6">
                    <a:moveTo>
                      <a:pt x="49" y="31"/>
                    </a:moveTo>
                    <a:cubicBezTo>
                      <a:pt x="44" y="33"/>
                      <a:pt x="33" y="24"/>
                      <a:pt x="25" y="16"/>
                    </a:cubicBezTo>
                    <a:cubicBezTo>
                      <a:pt x="16" y="8"/>
                      <a:pt x="10" y="0"/>
                      <a:pt x="6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10" y="11"/>
                      <a:pt x="19" y="19"/>
                    </a:cubicBezTo>
                    <a:cubicBezTo>
                      <a:pt x="28" y="27"/>
                      <a:pt x="38" y="36"/>
                      <a:pt x="43" y="34"/>
                    </a:cubicBezTo>
                    <a:lnTo>
                      <a:pt x="49" y="31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3" name="Freeform 973"/>
              <p:cNvSpPr>
                <a:spLocks/>
              </p:cNvSpPr>
              <p:nvPr/>
            </p:nvSpPr>
            <p:spPr bwMode="auto">
              <a:xfrm>
                <a:off x="3977" y="1232"/>
                <a:ext cx="122" cy="99"/>
              </a:xfrm>
              <a:custGeom>
                <a:avLst/>
                <a:gdLst>
                  <a:gd name="T0" fmla="*/ 49 w 49"/>
                  <a:gd name="T1" fmla="*/ 31 h 37"/>
                  <a:gd name="T2" fmla="*/ 25 w 49"/>
                  <a:gd name="T3" fmla="*/ 16 h 37"/>
                  <a:gd name="T4" fmla="*/ 6 w 49"/>
                  <a:gd name="T5" fmla="*/ 2 h 37"/>
                  <a:gd name="T6" fmla="*/ 0 w 49"/>
                  <a:gd name="T7" fmla="*/ 5 h 37"/>
                  <a:gd name="T8" fmla="*/ 19 w 49"/>
                  <a:gd name="T9" fmla="*/ 19 h 37"/>
                  <a:gd name="T10" fmla="*/ 43 w 49"/>
                  <a:gd name="T11" fmla="*/ 34 h 37"/>
                  <a:gd name="T12" fmla="*/ 49 w 49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7">
                    <a:moveTo>
                      <a:pt x="49" y="31"/>
                    </a:moveTo>
                    <a:cubicBezTo>
                      <a:pt x="44" y="34"/>
                      <a:pt x="33" y="24"/>
                      <a:pt x="25" y="16"/>
                    </a:cubicBezTo>
                    <a:cubicBezTo>
                      <a:pt x="16" y="8"/>
                      <a:pt x="10" y="0"/>
                      <a:pt x="6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10" y="11"/>
                      <a:pt x="19" y="19"/>
                    </a:cubicBezTo>
                    <a:cubicBezTo>
                      <a:pt x="28" y="27"/>
                      <a:pt x="38" y="37"/>
                      <a:pt x="43" y="34"/>
                    </a:cubicBezTo>
                    <a:lnTo>
                      <a:pt x="49" y="31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4" name="Freeform 974"/>
              <p:cNvSpPr>
                <a:spLocks/>
              </p:cNvSpPr>
              <p:nvPr/>
            </p:nvSpPr>
            <p:spPr bwMode="auto">
              <a:xfrm>
                <a:off x="3957" y="1261"/>
                <a:ext cx="92" cy="78"/>
              </a:xfrm>
              <a:custGeom>
                <a:avLst/>
                <a:gdLst>
                  <a:gd name="T0" fmla="*/ 0 w 37"/>
                  <a:gd name="T1" fmla="*/ 0 h 29"/>
                  <a:gd name="T2" fmla="*/ 17 w 37"/>
                  <a:gd name="T3" fmla="*/ 14 h 29"/>
                  <a:gd name="T4" fmla="*/ 37 w 37"/>
                  <a:gd name="T5" fmla="*/ 29 h 29"/>
                  <a:gd name="T6" fmla="*/ 16 w 37"/>
                  <a:gd name="T7" fmla="*/ 14 h 29"/>
                  <a:gd name="T8" fmla="*/ 0 w 3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29">
                    <a:moveTo>
                      <a:pt x="0" y="0"/>
                    </a:moveTo>
                    <a:cubicBezTo>
                      <a:pt x="4" y="2"/>
                      <a:pt x="10" y="8"/>
                      <a:pt x="17" y="14"/>
                    </a:cubicBezTo>
                    <a:cubicBezTo>
                      <a:pt x="24" y="20"/>
                      <a:pt x="31" y="28"/>
                      <a:pt x="37" y="29"/>
                    </a:cubicBezTo>
                    <a:cubicBezTo>
                      <a:pt x="31" y="28"/>
                      <a:pt x="23" y="21"/>
                      <a:pt x="16" y="14"/>
                    </a:cubicBezTo>
                    <a:cubicBezTo>
                      <a:pt x="9" y="8"/>
                      <a:pt x="4" y="2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5" name="Freeform 975"/>
              <p:cNvSpPr>
                <a:spLocks/>
              </p:cNvSpPr>
              <p:nvPr/>
            </p:nvSpPr>
            <p:spPr bwMode="auto">
              <a:xfrm>
                <a:off x="3987" y="1245"/>
                <a:ext cx="92" cy="78"/>
              </a:xfrm>
              <a:custGeom>
                <a:avLst/>
                <a:gdLst>
                  <a:gd name="T0" fmla="*/ 0 w 37"/>
                  <a:gd name="T1" fmla="*/ 0 h 29"/>
                  <a:gd name="T2" fmla="*/ 17 w 37"/>
                  <a:gd name="T3" fmla="*/ 14 h 29"/>
                  <a:gd name="T4" fmla="*/ 37 w 37"/>
                  <a:gd name="T5" fmla="*/ 29 h 29"/>
                  <a:gd name="T6" fmla="*/ 16 w 37"/>
                  <a:gd name="T7" fmla="*/ 14 h 29"/>
                  <a:gd name="T8" fmla="*/ 0 w 3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29">
                    <a:moveTo>
                      <a:pt x="0" y="0"/>
                    </a:moveTo>
                    <a:cubicBezTo>
                      <a:pt x="4" y="1"/>
                      <a:pt x="10" y="7"/>
                      <a:pt x="17" y="14"/>
                    </a:cubicBezTo>
                    <a:cubicBezTo>
                      <a:pt x="24" y="20"/>
                      <a:pt x="31" y="28"/>
                      <a:pt x="37" y="29"/>
                    </a:cubicBezTo>
                    <a:cubicBezTo>
                      <a:pt x="31" y="28"/>
                      <a:pt x="23" y="20"/>
                      <a:pt x="16" y="14"/>
                    </a:cubicBezTo>
                    <a:cubicBezTo>
                      <a:pt x="9" y="8"/>
                      <a:pt x="4" y="1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6" name="Freeform 976"/>
              <p:cNvSpPr>
                <a:spLocks/>
              </p:cNvSpPr>
              <p:nvPr/>
            </p:nvSpPr>
            <p:spPr bwMode="auto">
              <a:xfrm>
                <a:off x="3947" y="1269"/>
                <a:ext cx="5" cy="46"/>
              </a:xfrm>
              <a:custGeom>
                <a:avLst/>
                <a:gdLst>
                  <a:gd name="T0" fmla="*/ 2 w 2"/>
                  <a:gd name="T1" fmla="*/ 17 h 17"/>
                  <a:gd name="T2" fmla="*/ 1 w 2"/>
                  <a:gd name="T3" fmla="*/ 0 h 17"/>
                  <a:gd name="T4" fmla="*/ 1 w 2"/>
                  <a:gd name="T5" fmla="*/ 7 h 17"/>
                  <a:gd name="T6" fmla="*/ 2 w 2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7">
                    <a:moveTo>
                      <a:pt x="2" y="17"/>
                    </a:moveTo>
                    <a:cubicBezTo>
                      <a:pt x="2" y="15"/>
                      <a:pt x="0" y="3"/>
                      <a:pt x="1" y="0"/>
                    </a:cubicBezTo>
                    <a:cubicBezTo>
                      <a:pt x="1" y="1"/>
                      <a:pt x="1" y="6"/>
                      <a:pt x="1" y="7"/>
                    </a:cubicBezTo>
                    <a:cubicBezTo>
                      <a:pt x="1" y="8"/>
                      <a:pt x="2" y="17"/>
                      <a:pt x="2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7" name="Freeform 977"/>
              <p:cNvSpPr>
                <a:spLocks/>
              </p:cNvSpPr>
              <p:nvPr/>
            </p:nvSpPr>
            <p:spPr bwMode="auto">
              <a:xfrm>
                <a:off x="3849" y="1323"/>
                <a:ext cx="3" cy="45"/>
              </a:xfrm>
              <a:custGeom>
                <a:avLst/>
                <a:gdLst>
                  <a:gd name="T0" fmla="*/ 1 w 1"/>
                  <a:gd name="T1" fmla="*/ 17 h 17"/>
                  <a:gd name="T2" fmla="*/ 1 w 1"/>
                  <a:gd name="T3" fmla="*/ 0 h 17"/>
                  <a:gd name="T4" fmla="*/ 1 w 1"/>
                  <a:gd name="T5" fmla="*/ 8 h 17"/>
                  <a:gd name="T6" fmla="*/ 1 w 1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7">
                    <a:moveTo>
                      <a:pt x="1" y="17"/>
                    </a:moveTo>
                    <a:cubicBezTo>
                      <a:pt x="1" y="15"/>
                      <a:pt x="0" y="3"/>
                      <a:pt x="1" y="0"/>
                    </a:cubicBezTo>
                    <a:cubicBezTo>
                      <a:pt x="1" y="2"/>
                      <a:pt x="1" y="6"/>
                      <a:pt x="1" y="8"/>
                    </a:cubicBezTo>
                    <a:cubicBezTo>
                      <a:pt x="1" y="9"/>
                      <a:pt x="1" y="17"/>
                      <a:pt x="1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8" name="Freeform 978"/>
              <p:cNvSpPr>
                <a:spLocks/>
              </p:cNvSpPr>
              <p:nvPr/>
            </p:nvSpPr>
            <p:spPr bwMode="auto">
              <a:xfrm>
                <a:off x="4072" y="1189"/>
                <a:ext cx="100" cy="115"/>
              </a:xfrm>
              <a:custGeom>
                <a:avLst/>
                <a:gdLst>
                  <a:gd name="T0" fmla="*/ 40 w 40"/>
                  <a:gd name="T1" fmla="*/ 41 h 43"/>
                  <a:gd name="T2" fmla="*/ 20 w 40"/>
                  <a:gd name="T3" fmla="*/ 20 h 43"/>
                  <a:gd name="T4" fmla="*/ 6 w 40"/>
                  <a:gd name="T5" fmla="*/ 1 h 43"/>
                  <a:gd name="T6" fmla="*/ 0 w 40"/>
                  <a:gd name="T7" fmla="*/ 2 h 43"/>
                  <a:gd name="T8" fmla="*/ 14 w 40"/>
                  <a:gd name="T9" fmla="*/ 21 h 43"/>
                  <a:gd name="T10" fmla="*/ 33 w 40"/>
                  <a:gd name="T11" fmla="*/ 42 h 43"/>
                  <a:gd name="T12" fmla="*/ 40 w 40"/>
                  <a:gd name="T13" fmla="*/ 4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3">
                    <a:moveTo>
                      <a:pt x="40" y="41"/>
                    </a:moveTo>
                    <a:cubicBezTo>
                      <a:pt x="34" y="42"/>
                      <a:pt x="26" y="30"/>
                      <a:pt x="20" y="20"/>
                    </a:cubicBezTo>
                    <a:cubicBezTo>
                      <a:pt x="14" y="10"/>
                      <a:pt x="10" y="0"/>
                      <a:pt x="6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5" y="2"/>
                      <a:pt x="8" y="11"/>
                      <a:pt x="14" y="21"/>
                    </a:cubicBezTo>
                    <a:cubicBezTo>
                      <a:pt x="20" y="31"/>
                      <a:pt x="28" y="43"/>
                      <a:pt x="33" y="42"/>
                    </a:cubicBezTo>
                    <a:lnTo>
                      <a:pt x="40" y="41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9" name="Freeform 979"/>
              <p:cNvSpPr>
                <a:spLocks/>
              </p:cNvSpPr>
              <p:nvPr/>
            </p:nvSpPr>
            <p:spPr bwMode="auto">
              <a:xfrm>
                <a:off x="4104" y="1179"/>
                <a:ext cx="100" cy="122"/>
              </a:xfrm>
              <a:custGeom>
                <a:avLst/>
                <a:gdLst>
                  <a:gd name="T0" fmla="*/ 40 w 40"/>
                  <a:gd name="T1" fmla="*/ 42 h 46"/>
                  <a:gd name="T2" fmla="*/ 21 w 40"/>
                  <a:gd name="T3" fmla="*/ 21 h 46"/>
                  <a:gd name="T4" fmla="*/ 6 w 40"/>
                  <a:gd name="T5" fmla="*/ 1 h 46"/>
                  <a:gd name="T6" fmla="*/ 0 w 40"/>
                  <a:gd name="T7" fmla="*/ 2 h 46"/>
                  <a:gd name="T8" fmla="*/ 15 w 40"/>
                  <a:gd name="T9" fmla="*/ 22 h 46"/>
                  <a:gd name="T10" fmla="*/ 33 w 40"/>
                  <a:gd name="T11" fmla="*/ 44 h 46"/>
                  <a:gd name="T12" fmla="*/ 40 w 40"/>
                  <a:gd name="T13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6">
                    <a:moveTo>
                      <a:pt x="40" y="42"/>
                    </a:moveTo>
                    <a:cubicBezTo>
                      <a:pt x="34" y="44"/>
                      <a:pt x="27" y="31"/>
                      <a:pt x="21" y="21"/>
                    </a:cubicBezTo>
                    <a:cubicBezTo>
                      <a:pt x="15" y="11"/>
                      <a:pt x="10" y="0"/>
                      <a:pt x="6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1"/>
                      <a:pt x="8" y="12"/>
                      <a:pt x="15" y="22"/>
                    </a:cubicBezTo>
                    <a:cubicBezTo>
                      <a:pt x="21" y="32"/>
                      <a:pt x="27" y="46"/>
                      <a:pt x="33" y="44"/>
                    </a:cubicBezTo>
                    <a:lnTo>
                      <a:pt x="40" y="42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0" name="Freeform 980"/>
              <p:cNvSpPr>
                <a:spLocks/>
              </p:cNvSpPr>
              <p:nvPr/>
            </p:nvSpPr>
            <p:spPr bwMode="auto">
              <a:xfrm>
                <a:off x="4082" y="1197"/>
                <a:ext cx="67" cy="102"/>
              </a:xfrm>
              <a:custGeom>
                <a:avLst/>
                <a:gdLst>
                  <a:gd name="T0" fmla="*/ 0 w 27"/>
                  <a:gd name="T1" fmla="*/ 0 h 38"/>
                  <a:gd name="T2" fmla="*/ 12 w 27"/>
                  <a:gd name="T3" fmla="*/ 18 h 38"/>
                  <a:gd name="T4" fmla="*/ 27 w 27"/>
                  <a:gd name="T5" fmla="*/ 38 h 38"/>
                  <a:gd name="T6" fmla="*/ 11 w 27"/>
                  <a:gd name="T7" fmla="*/ 18 h 38"/>
                  <a:gd name="T8" fmla="*/ 0 w 2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0" y="0"/>
                    </a:moveTo>
                    <a:cubicBezTo>
                      <a:pt x="3" y="3"/>
                      <a:pt x="7" y="10"/>
                      <a:pt x="12" y="18"/>
                    </a:cubicBezTo>
                    <a:cubicBezTo>
                      <a:pt x="17" y="26"/>
                      <a:pt x="22" y="36"/>
                      <a:pt x="27" y="38"/>
                    </a:cubicBezTo>
                    <a:cubicBezTo>
                      <a:pt x="22" y="36"/>
                      <a:pt x="16" y="26"/>
                      <a:pt x="11" y="18"/>
                    </a:cubicBezTo>
                    <a:cubicBezTo>
                      <a:pt x="6" y="10"/>
                      <a:pt x="3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1" name="Freeform 981"/>
              <p:cNvSpPr>
                <a:spLocks/>
              </p:cNvSpPr>
              <p:nvPr/>
            </p:nvSpPr>
            <p:spPr bwMode="auto">
              <a:xfrm>
                <a:off x="4114" y="1189"/>
                <a:ext cx="68" cy="102"/>
              </a:xfrm>
              <a:custGeom>
                <a:avLst/>
                <a:gdLst>
                  <a:gd name="T0" fmla="*/ 0 w 27"/>
                  <a:gd name="T1" fmla="*/ 0 h 38"/>
                  <a:gd name="T2" fmla="*/ 12 w 27"/>
                  <a:gd name="T3" fmla="*/ 18 h 38"/>
                  <a:gd name="T4" fmla="*/ 27 w 27"/>
                  <a:gd name="T5" fmla="*/ 38 h 38"/>
                  <a:gd name="T6" fmla="*/ 12 w 27"/>
                  <a:gd name="T7" fmla="*/ 18 h 38"/>
                  <a:gd name="T8" fmla="*/ 0 w 2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0" y="0"/>
                    </a:moveTo>
                    <a:cubicBezTo>
                      <a:pt x="4" y="3"/>
                      <a:pt x="7" y="10"/>
                      <a:pt x="12" y="18"/>
                    </a:cubicBezTo>
                    <a:cubicBezTo>
                      <a:pt x="17" y="26"/>
                      <a:pt x="22" y="36"/>
                      <a:pt x="27" y="38"/>
                    </a:cubicBezTo>
                    <a:cubicBezTo>
                      <a:pt x="22" y="36"/>
                      <a:pt x="16" y="26"/>
                      <a:pt x="12" y="18"/>
                    </a:cubicBezTo>
                    <a:cubicBezTo>
                      <a:pt x="7" y="10"/>
                      <a:pt x="4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2" name="Freeform 982"/>
              <p:cNvSpPr>
                <a:spLocks/>
              </p:cNvSpPr>
              <p:nvPr/>
            </p:nvSpPr>
            <p:spPr bwMode="auto">
              <a:xfrm>
                <a:off x="4067" y="1200"/>
                <a:ext cx="7" cy="45"/>
              </a:xfrm>
              <a:custGeom>
                <a:avLst/>
                <a:gdLst>
                  <a:gd name="T0" fmla="*/ 0 w 3"/>
                  <a:gd name="T1" fmla="*/ 17 h 17"/>
                  <a:gd name="T2" fmla="*/ 3 w 3"/>
                  <a:gd name="T3" fmla="*/ 0 h 17"/>
                  <a:gd name="T4" fmla="*/ 1 w 3"/>
                  <a:gd name="T5" fmla="*/ 7 h 17"/>
                  <a:gd name="T6" fmla="*/ 0 w 3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7">
                    <a:moveTo>
                      <a:pt x="0" y="17"/>
                    </a:moveTo>
                    <a:cubicBezTo>
                      <a:pt x="0" y="15"/>
                      <a:pt x="1" y="3"/>
                      <a:pt x="3" y="0"/>
                    </a:cubicBezTo>
                    <a:cubicBezTo>
                      <a:pt x="2" y="2"/>
                      <a:pt x="2" y="6"/>
                      <a:pt x="1" y="7"/>
                    </a:cubicBezTo>
                    <a:cubicBezTo>
                      <a:pt x="1" y="8"/>
                      <a:pt x="0" y="17"/>
                      <a:pt x="0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" name="Freeform 983"/>
              <p:cNvSpPr>
                <a:spLocks/>
              </p:cNvSpPr>
              <p:nvPr/>
            </p:nvSpPr>
            <p:spPr bwMode="auto">
              <a:xfrm>
                <a:off x="4197" y="1165"/>
                <a:ext cx="82" cy="120"/>
              </a:xfrm>
              <a:custGeom>
                <a:avLst/>
                <a:gdLst>
                  <a:gd name="T0" fmla="*/ 33 w 33"/>
                  <a:gd name="T1" fmla="*/ 43 h 45"/>
                  <a:gd name="T2" fmla="*/ 18 w 33"/>
                  <a:gd name="T3" fmla="*/ 21 h 45"/>
                  <a:gd name="T4" fmla="*/ 6 w 33"/>
                  <a:gd name="T5" fmla="*/ 1 h 45"/>
                  <a:gd name="T6" fmla="*/ 0 w 33"/>
                  <a:gd name="T7" fmla="*/ 1 h 45"/>
                  <a:gd name="T8" fmla="*/ 11 w 33"/>
                  <a:gd name="T9" fmla="*/ 21 h 45"/>
                  <a:gd name="T10" fmla="*/ 28 w 33"/>
                  <a:gd name="T11" fmla="*/ 44 h 45"/>
                  <a:gd name="T12" fmla="*/ 33 w 33"/>
                  <a:gd name="T13" fmla="*/ 4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5">
                    <a:moveTo>
                      <a:pt x="33" y="43"/>
                    </a:moveTo>
                    <a:cubicBezTo>
                      <a:pt x="28" y="44"/>
                      <a:pt x="23" y="31"/>
                      <a:pt x="18" y="21"/>
                    </a:cubicBezTo>
                    <a:cubicBezTo>
                      <a:pt x="13" y="10"/>
                      <a:pt x="10" y="0"/>
                      <a:pt x="6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6" y="10"/>
                      <a:pt x="11" y="21"/>
                    </a:cubicBezTo>
                    <a:cubicBezTo>
                      <a:pt x="16" y="32"/>
                      <a:pt x="22" y="45"/>
                      <a:pt x="28" y="44"/>
                    </a:cubicBezTo>
                    <a:lnTo>
                      <a:pt x="33" y="43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4" name="Freeform 984"/>
              <p:cNvSpPr>
                <a:spLocks/>
              </p:cNvSpPr>
              <p:nvPr/>
            </p:nvSpPr>
            <p:spPr bwMode="auto">
              <a:xfrm>
                <a:off x="4229" y="1163"/>
                <a:ext cx="85" cy="117"/>
              </a:xfrm>
              <a:custGeom>
                <a:avLst/>
                <a:gdLst>
                  <a:gd name="T0" fmla="*/ 34 w 34"/>
                  <a:gd name="T1" fmla="*/ 43 h 44"/>
                  <a:gd name="T2" fmla="*/ 18 w 34"/>
                  <a:gd name="T3" fmla="*/ 20 h 44"/>
                  <a:gd name="T4" fmla="*/ 7 w 34"/>
                  <a:gd name="T5" fmla="*/ 0 h 44"/>
                  <a:gd name="T6" fmla="*/ 0 w 34"/>
                  <a:gd name="T7" fmla="*/ 1 h 44"/>
                  <a:gd name="T8" fmla="*/ 12 w 34"/>
                  <a:gd name="T9" fmla="*/ 21 h 44"/>
                  <a:gd name="T10" fmla="*/ 27 w 34"/>
                  <a:gd name="T11" fmla="*/ 44 h 44"/>
                  <a:gd name="T12" fmla="*/ 34 w 34"/>
                  <a:gd name="T13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4">
                    <a:moveTo>
                      <a:pt x="34" y="43"/>
                    </a:moveTo>
                    <a:cubicBezTo>
                      <a:pt x="28" y="44"/>
                      <a:pt x="23" y="31"/>
                      <a:pt x="18" y="20"/>
                    </a:cubicBezTo>
                    <a:cubicBezTo>
                      <a:pt x="13" y="9"/>
                      <a:pt x="11" y="0"/>
                      <a:pt x="7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0"/>
                      <a:pt x="7" y="10"/>
                      <a:pt x="12" y="21"/>
                    </a:cubicBezTo>
                    <a:cubicBezTo>
                      <a:pt x="17" y="32"/>
                      <a:pt x="22" y="44"/>
                      <a:pt x="27" y="44"/>
                    </a:cubicBezTo>
                    <a:lnTo>
                      <a:pt x="34" y="43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5" name="Freeform 985"/>
              <p:cNvSpPr>
                <a:spLocks/>
              </p:cNvSpPr>
              <p:nvPr/>
            </p:nvSpPr>
            <p:spPr bwMode="auto">
              <a:xfrm>
                <a:off x="4204" y="1171"/>
                <a:ext cx="58" cy="109"/>
              </a:xfrm>
              <a:custGeom>
                <a:avLst/>
                <a:gdLst>
                  <a:gd name="T0" fmla="*/ 0 w 23"/>
                  <a:gd name="T1" fmla="*/ 0 h 41"/>
                  <a:gd name="T2" fmla="*/ 10 w 23"/>
                  <a:gd name="T3" fmla="*/ 19 h 41"/>
                  <a:gd name="T4" fmla="*/ 23 w 23"/>
                  <a:gd name="T5" fmla="*/ 41 h 41"/>
                  <a:gd name="T6" fmla="*/ 9 w 23"/>
                  <a:gd name="T7" fmla="*/ 19 h 41"/>
                  <a:gd name="T8" fmla="*/ 0 w 23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41">
                    <a:moveTo>
                      <a:pt x="0" y="0"/>
                    </a:moveTo>
                    <a:cubicBezTo>
                      <a:pt x="3" y="3"/>
                      <a:pt x="6" y="11"/>
                      <a:pt x="10" y="19"/>
                    </a:cubicBezTo>
                    <a:cubicBezTo>
                      <a:pt x="14" y="28"/>
                      <a:pt x="18" y="38"/>
                      <a:pt x="23" y="41"/>
                    </a:cubicBezTo>
                    <a:cubicBezTo>
                      <a:pt x="18" y="38"/>
                      <a:pt x="13" y="28"/>
                      <a:pt x="9" y="19"/>
                    </a:cubicBezTo>
                    <a:cubicBezTo>
                      <a:pt x="5" y="11"/>
                      <a:pt x="3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6" name="Freeform 986"/>
              <p:cNvSpPr>
                <a:spLocks/>
              </p:cNvSpPr>
              <p:nvPr/>
            </p:nvSpPr>
            <p:spPr bwMode="auto">
              <a:xfrm>
                <a:off x="4239" y="1168"/>
                <a:ext cx="55" cy="109"/>
              </a:xfrm>
              <a:custGeom>
                <a:avLst/>
                <a:gdLst>
                  <a:gd name="T0" fmla="*/ 0 w 22"/>
                  <a:gd name="T1" fmla="*/ 0 h 41"/>
                  <a:gd name="T2" fmla="*/ 10 w 22"/>
                  <a:gd name="T3" fmla="*/ 19 h 41"/>
                  <a:gd name="T4" fmla="*/ 22 w 22"/>
                  <a:gd name="T5" fmla="*/ 41 h 41"/>
                  <a:gd name="T6" fmla="*/ 9 w 22"/>
                  <a:gd name="T7" fmla="*/ 19 h 41"/>
                  <a:gd name="T8" fmla="*/ 0 w 22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1">
                    <a:moveTo>
                      <a:pt x="0" y="0"/>
                    </a:moveTo>
                    <a:cubicBezTo>
                      <a:pt x="3" y="3"/>
                      <a:pt x="6" y="10"/>
                      <a:pt x="10" y="19"/>
                    </a:cubicBezTo>
                    <a:cubicBezTo>
                      <a:pt x="14" y="27"/>
                      <a:pt x="18" y="38"/>
                      <a:pt x="22" y="41"/>
                    </a:cubicBezTo>
                    <a:cubicBezTo>
                      <a:pt x="18" y="38"/>
                      <a:pt x="13" y="27"/>
                      <a:pt x="9" y="19"/>
                    </a:cubicBezTo>
                    <a:cubicBezTo>
                      <a:pt x="5" y="10"/>
                      <a:pt x="3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7" name="Freeform 987"/>
              <p:cNvSpPr>
                <a:spLocks/>
              </p:cNvSpPr>
              <p:nvPr/>
            </p:nvSpPr>
            <p:spPr bwMode="auto">
              <a:xfrm>
                <a:off x="4319" y="1155"/>
                <a:ext cx="78" cy="122"/>
              </a:xfrm>
              <a:custGeom>
                <a:avLst/>
                <a:gdLst>
                  <a:gd name="T0" fmla="*/ 31 w 31"/>
                  <a:gd name="T1" fmla="*/ 45 h 46"/>
                  <a:gd name="T2" fmla="*/ 16 w 31"/>
                  <a:gd name="T3" fmla="*/ 21 h 46"/>
                  <a:gd name="T4" fmla="*/ 6 w 31"/>
                  <a:gd name="T5" fmla="*/ 0 h 46"/>
                  <a:gd name="T6" fmla="*/ 0 w 31"/>
                  <a:gd name="T7" fmla="*/ 1 h 46"/>
                  <a:gd name="T8" fmla="*/ 10 w 31"/>
                  <a:gd name="T9" fmla="*/ 21 h 46"/>
                  <a:gd name="T10" fmla="*/ 25 w 31"/>
                  <a:gd name="T11" fmla="*/ 45 h 46"/>
                  <a:gd name="T12" fmla="*/ 31 w 31"/>
                  <a:gd name="T13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6">
                    <a:moveTo>
                      <a:pt x="31" y="45"/>
                    </a:moveTo>
                    <a:cubicBezTo>
                      <a:pt x="26" y="45"/>
                      <a:pt x="21" y="32"/>
                      <a:pt x="16" y="21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0"/>
                      <a:pt x="6" y="10"/>
                      <a:pt x="10" y="21"/>
                    </a:cubicBezTo>
                    <a:cubicBezTo>
                      <a:pt x="14" y="32"/>
                      <a:pt x="19" y="46"/>
                      <a:pt x="25" y="45"/>
                    </a:cubicBezTo>
                    <a:lnTo>
                      <a:pt x="31" y="45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8" name="Freeform 988"/>
              <p:cNvSpPr>
                <a:spLocks/>
              </p:cNvSpPr>
              <p:nvPr/>
            </p:nvSpPr>
            <p:spPr bwMode="auto">
              <a:xfrm>
                <a:off x="4352" y="1155"/>
                <a:ext cx="80" cy="120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6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84CB7E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9" name="Freeform 989"/>
              <p:cNvSpPr>
                <a:spLocks/>
              </p:cNvSpPr>
              <p:nvPr/>
            </p:nvSpPr>
            <p:spPr bwMode="auto">
              <a:xfrm>
                <a:off x="4327" y="1160"/>
                <a:ext cx="50" cy="112"/>
              </a:xfrm>
              <a:custGeom>
                <a:avLst/>
                <a:gdLst>
                  <a:gd name="T0" fmla="*/ 0 w 20"/>
                  <a:gd name="T1" fmla="*/ 0 h 42"/>
                  <a:gd name="T2" fmla="*/ 9 w 20"/>
                  <a:gd name="T3" fmla="*/ 19 h 42"/>
                  <a:gd name="T4" fmla="*/ 20 w 20"/>
                  <a:gd name="T5" fmla="*/ 42 h 42"/>
                  <a:gd name="T6" fmla="*/ 8 w 20"/>
                  <a:gd name="T7" fmla="*/ 19 h 42"/>
                  <a:gd name="T8" fmla="*/ 0 w 20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0"/>
                    </a:moveTo>
                    <a:cubicBezTo>
                      <a:pt x="3" y="3"/>
                      <a:pt x="5" y="11"/>
                      <a:pt x="9" y="19"/>
                    </a:cubicBezTo>
                    <a:cubicBezTo>
                      <a:pt x="12" y="28"/>
                      <a:pt x="15" y="39"/>
                      <a:pt x="20" y="42"/>
                    </a:cubicBezTo>
                    <a:cubicBezTo>
                      <a:pt x="15" y="39"/>
                      <a:pt x="11" y="28"/>
                      <a:pt x="8" y="19"/>
                    </a:cubicBezTo>
                    <a:cubicBezTo>
                      <a:pt x="5" y="11"/>
                      <a:pt x="3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30" name="Freeform 990"/>
              <p:cNvSpPr>
                <a:spLocks/>
              </p:cNvSpPr>
              <p:nvPr/>
            </p:nvSpPr>
            <p:spPr bwMode="auto">
              <a:xfrm>
                <a:off x="4362" y="1157"/>
                <a:ext cx="50" cy="115"/>
              </a:xfrm>
              <a:custGeom>
                <a:avLst/>
                <a:gdLst>
                  <a:gd name="T0" fmla="*/ 0 w 20"/>
                  <a:gd name="T1" fmla="*/ 0 h 43"/>
                  <a:gd name="T2" fmla="*/ 8 w 20"/>
                  <a:gd name="T3" fmla="*/ 20 h 43"/>
                  <a:gd name="T4" fmla="*/ 20 w 20"/>
                  <a:gd name="T5" fmla="*/ 43 h 43"/>
                  <a:gd name="T6" fmla="*/ 8 w 20"/>
                  <a:gd name="T7" fmla="*/ 20 h 43"/>
                  <a:gd name="T8" fmla="*/ 0 w 2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3">
                    <a:moveTo>
                      <a:pt x="0" y="0"/>
                    </a:moveTo>
                    <a:cubicBezTo>
                      <a:pt x="2" y="3"/>
                      <a:pt x="5" y="11"/>
                      <a:pt x="8" y="20"/>
                    </a:cubicBezTo>
                    <a:cubicBezTo>
                      <a:pt x="12" y="29"/>
                      <a:pt x="15" y="39"/>
                      <a:pt x="20" y="43"/>
                    </a:cubicBezTo>
                    <a:cubicBezTo>
                      <a:pt x="15" y="39"/>
                      <a:pt x="11" y="29"/>
                      <a:pt x="8" y="20"/>
                    </a:cubicBezTo>
                    <a:cubicBezTo>
                      <a:pt x="4" y="11"/>
                      <a:pt x="2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31" name="Freeform 991"/>
              <p:cNvSpPr>
                <a:spLocks/>
              </p:cNvSpPr>
              <p:nvPr/>
            </p:nvSpPr>
            <p:spPr bwMode="auto">
              <a:xfrm>
                <a:off x="4302" y="1160"/>
                <a:ext cx="15" cy="43"/>
              </a:xfrm>
              <a:custGeom>
                <a:avLst/>
                <a:gdLst>
                  <a:gd name="T0" fmla="*/ 0 w 6"/>
                  <a:gd name="T1" fmla="*/ 16 h 16"/>
                  <a:gd name="T2" fmla="*/ 6 w 6"/>
                  <a:gd name="T3" fmla="*/ 0 h 16"/>
                  <a:gd name="T4" fmla="*/ 4 w 6"/>
                  <a:gd name="T5" fmla="*/ 7 h 16"/>
                  <a:gd name="T6" fmla="*/ 0 w 6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6">
                    <a:moveTo>
                      <a:pt x="0" y="16"/>
                    </a:moveTo>
                    <a:cubicBezTo>
                      <a:pt x="1" y="14"/>
                      <a:pt x="4" y="3"/>
                      <a:pt x="6" y="0"/>
                    </a:cubicBezTo>
                    <a:cubicBezTo>
                      <a:pt x="6" y="2"/>
                      <a:pt x="4" y="6"/>
                      <a:pt x="4" y="7"/>
                    </a:cubicBezTo>
                    <a:cubicBezTo>
                      <a:pt x="3" y="8"/>
                      <a:pt x="0" y="16"/>
                      <a:pt x="0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32" name="Freeform 992"/>
              <p:cNvSpPr>
                <a:spLocks/>
              </p:cNvSpPr>
              <p:nvPr/>
            </p:nvSpPr>
            <p:spPr bwMode="auto">
              <a:xfrm>
                <a:off x="4187" y="1179"/>
                <a:ext cx="12" cy="42"/>
              </a:xfrm>
              <a:custGeom>
                <a:avLst/>
                <a:gdLst>
                  <a:gd name="T0" fmla="*/ 0 w 5"/>
                  <a:gd name="T1" fmla="*/ 16 h 16"/>
                  <a:gd name="T2" fmla="*/ 5 w 5"/>
                  <a:gd name="T3" fmla="*/ 0 h 16"/>
                  <a:gd name="T4" fmla="*/ 3 w 5"/>
                  <a:gd name="T5" fmla="*/ 6 h 16"/>
                  <a:gd name="T6" fmla="*/ 0 w 5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6">
                    <a:moveTo>
                      <a:pt x="0" y="16"/>
                    </a:moveTo>
                    <a:cubicBezTo>
                      <a:pt x="1" y="14"/>
                      <a:pt x="3" y="2"/>
                      <a:pt x="5" y="0"/>
                    </a:cubicBezTo>
                    <a:cubicBezTo>
                      <a:pt x="5" y="1"/>
                      <a:pt x="3" y="5"/>
                      <a:pt x="3" y="6"/>
                    </a:cubicBezTo>
                    <a:cubicBezTo>
                      <a:pt x="3" y="7"/>
                      <a:pt x="0" y="16"/>
                      <a:pt x="0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138" name="Grup 137"/>
            <p:cNvGrpSpPr/>
            <p:nvPr/>
          </p:nvGrpSpPr>
          <p:grpSpPr>
            <a:xfrm>
              <a:off x="1590291" y="935174"/>
              <a:ext cx="1340798" cy="2378199"/>
              <a:chOff x="1590291" y="935174"/>
              <a:chExt cx="1340798" cy="2378199"/>
            </a:xfrm>
          </p:grpSpPr>
          <p:sp>
            <p:nvSpPr>
              <p:cNvPr id="133" name="Serbest Form 132"/>
              <p:cNvSpPr/>
              <p:nvPr/>
            </p:nvSpPr>
            <p:spPr>
              <a:xfrm rot="7751742" flipH="1">
                <a:off x="1271916" y="1654200"/>
                <a:ext cx="2378199" cy="940147"/>
              </a:xfrm>
              <a:custGeom>
                <a:avLst/>
                <a:gdLst>
                  <a:gd name="connsiteX0" fmla="*/ 2578860 w 2578860"/>
                  <a:gd name="connsiteY0" fmla="*/ 0 h 1466807"/>
                  <a:gd name="connsiteX1" fmla="*/ 928479 w 2578860"/>
                  <a:gd name="connsiteY1" fmla="*/ 1449659 h 1466807"/>
                  <a:gd name="connsiteX2" fmla="*/ 114440 w 2578860"/>
                  <a:gd name="connsiteY2" fmla="*/ 791737 h 1466807"/>
                  <a:gd name="connsiteX3" fmla="*/ 25230 w 2578860"/>
                  <a:gd name="connsiteY3" fmla="*/ 724829 h 1466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8860" h="1466807">
                    <a:moveTo>
                      <a:pt x="2578860" y="0"/>
                    </a:moveTo>
                    <a:cubicBezTo>
                      <a:pt x="1959038" y="658851"/>
                      <a:pt x="1339216" y="1317703"/>
                      <a:pt x="928479" y="1449659"/>
                    </a:cubicBezTo>
                    <a:cubicBezTo>
                      <a:pt x="517742" y="1581615"/>
                      <a:pt x="264981" y="912542"/>
                      <a:pt x="114440" y="791737"/>
                    </a:cubicBezTo>
                    <a:cubicBezTo>
                      <a:pt x="-36102" y="670932"/>
                      <a:pt x="-5436" y="697880"/>
                      <a:pt x="25230" y="724829"/>
                    </a:cubicBezTo>
                  </a:path>
                </a:pathLst>
              </a:cu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cxnSp>
            <p:nvCxnSpPr>
              <p:cNvPr id="135" name="Düz Bağlayıcı 134"/>
              <p:cNvCxnSpPr>
                <a:stCxn id="133" idx="3"/>
              </p:cNvCxnSpPr>
              <p:nvPr/>
            </p:nvCxnSpPr>
            <p:spPr>
              <a:xfrm flipH="1" flipV="1">
                <a:off x="1590291" y="2892802"/>
                <a:ext cx="138211" cy="13845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37" name="Düz Bağlayıcı 136"/>
              <p:cNvCxnSpPr>
                <a:stCxn id="133" idx="3"/>
              </p:cNvCxnSpPr>
              <p:nvPr/>
            </p:nvCxnSpPr>
            <p:spPr>
              <a:xfrm flipV="1">
                <a:off x="1728502" y="2892802"/>
                <a:ext cx="164736" cy="13845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140" name="Düz Ok Bağlayıcısı 139"/>
            <p:cNvCxnSpPr/>
            <p:nvPr/>
          </p:nvCxnSpPr>
          <p:spPr>
            <a:xfrm>
              <a:off x="4175956" y="1556792"/>
              <a:ext cx="0" cy="42671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1" name="Düz Ok Bağlayıcısı 140"/>
            <p:cNvCxnSpPr/>
            <p:nvPr/>
          </p:nvCxnSpPr>
          <p:spPr>
            <a:xfrm>
              <a:off x="4716016" y="1270905"/>
              <a:ext cx="504056" cy="14187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4" name="Düz Ok Bağlayıcısı 143"/>
            <p:cNvCxnSpPr/>
            <p:nvPr/>
          </p:nvCxnSpPr>
          <p:spPr>
            <a:xfrm>
              <a:off x="5981672" y="1769597"/>
              <a:ext cx="486008" cy="42782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50" name="Metin kutusu 149"/>
            <p:cNvSpPr txBox="1"/>
            <p:nvPr/>
          </p:nvSpPr>
          <p:spPr>
            <a:xfrm>
              <a:off x="5464862" y="4020000"/>
              <a:ext cx="15520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b="1" dirty="0" err="1">
                  <a:solidFill>
                    <a:schemeClr val="accent1"/>
                  </a:solidFill>
                </a:rPr>
                <a:t>Cytochrome</a:t>
              </a:r>
              <a:r>
                <a:rPr lang="tr-TR" sz="1600" b="1" dirty="0">
                  <a:solidFill>
                    <a:schemeClr val="accent1"/>
                  </a:solidFill>
                </a:rPr>
                <a:t> c</a:t>
              </a:r>
            </a:p>
            <a:p>
              <a:endParaRPr lang="tr-TR" sz="1600" b="1" dirty="0"/>
            </a:p>
          </p:txBody>
        </p:sp>
        <p:grpSp>
          <p:nvGrpSpPr>
            <p:cNvPr id="154" name="Grup 153"/>
            <p:cNvGrpSpPr/>
            <p:nvPr/>
          </p:nvGrpSpPr>
          <p:grpSpPr>
            <a:xfrm flipH="1" flipV="1">
              <a:off x="3576793" y="1838774"/>
              <a:ext cx="2088419" cy="2787927"/>
              <a:chOff x="1990942" y="935174"/>
              <a:chExt cx="940147" cy="2378199"/>
            </a:xfrm>
          </p:grpSpPr>
          <p:sp>
            <p:nvSpPr>
              <p:cNvPr id="155" name="Serbest Form 154"/>
              <p:cNvSpPr/>
              <p:nvPr/>
            </p:nvSpPr>
            <p:spPr>
              <a:xfrm rot="7751742" flipH="1">
                <a:off x="1271916" y="1654200"/>
                <a:ext cx="2378199" cy="940147"/>
              </a:xfrm>
              <a:custGeom>
                <a:avLst/>
                <a:gdLst>
                  <a:gd name="connsiteX0" fmla="*/ 2578860 w 2578860"/>
                  <a:gd name="connsiteY0" fmla="*/ 0 h 1466807"/>
                  <a:gd name="connsiteX1" fmla="*/ 928479 w 2578860"/>
                  <a:gd name="connsiteY1" fmla="*/ 1449659 h 1466807"/>
                  <a:gd name="connsiteX2" fmla="*/ 114440 w 2578860"/>
                  <a:gd name="connsiteY2" fmla="*/ 791737 h 1466807"/>
                  <a:gd name="connsiteX3" fmla="*/ 25230 w 2578860"/>
                  <a:gd name="connsiteY3" fmla="*/ 724829 h 1466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8860" h="1466807">
                    <a:moveTo>
                      <a:pt x="2578860" y="0"/>
                    </a:moveTo>
                    <a:cubicBezTo>
                      <a:pt x="1959038" y="658851"/>
                      <a:pt x="1339216" y="1317703"/>
                      <a:pt x="928479" y="1449659"/>
                    </a:cubicBezTo>
                    <a:cubicBezTo>
                      <a:pt x="517742" y="1581615"/>
                      <a:pt x="264981" y="912542"/>
                      <a:pt x="114440" y="791737"/>
                    </a:cubicBezTo>
                    <a:cubicBezTo>
                      <a:pt x="-36102" y="670932"/>
                      <a:pt x="-5436" y="697880"/>
                      <a:pt x="25230" y="724829"/>
                    </a:cubicBezTo>
                  </a:path>
                </a:pathLst>
              </a:cu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cxnSp>
            <p:nvCxnSpPr>
              <p:cNvPr id="156" name="Düz Bağlayıcı 155"/>
              <p:cNvCxnSpPr/>
              <p:nvPr/>
            </p:nvCxnSpPr>
            <p:spPr>
              <a:xfrm flipH="1" flipV="1">
                <a:off x="2006876" y="3021374"/>
                <a:ext cx="69105" cy="79109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57" name="Düz Bağlayıcı 156"/>
              <p:cNvCxnSpPr/>
              <p:nvPr/>
            </p:nvCxnSpPr>
            <p:spPr>
              <a:xfrm flipV="1">
                <a:off x="2075981" y="2998363"/>
                <a:ext cx="97119" cy="10212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62" name="Metin kutusu 161"/>
            <p:cNvSpPr txBox="1"/>
            <p:nvPr/>
          </p:nvSpPr>
          <p:spPr>
            <a:xfrm>
              <a:off x="1008612" y="3215792"/>
              <a:ext cx="202170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b="1" dirty="0" smtClean="0"/>
                <a:t>p53 </a:t>
              </a:r>
              <a:r>
                <a:rPr lang="tr-TR" sz="1600" b="1" dirty="0" err="1" smtClean="0"/>
                <a:t>transcriptional</a:t>
              </a:r>
              <a:endParaRPr lang="tr-TR" sz="1600" b="1" dirty="0" smtClean="0"/>
            </a:p>
            <a:p>
              <a:r>
                <a:rPr lang="tr-TR" sz="1600" b="1" dirty="0" smtClean="0"/>
                <a:t> </a:t>
              </a:r>
              <a:r>
                <a:rPr lang="tr-TR" sz="1600" b="1" dirty="0" err="1" smtClean="0"/>
                <a:t>targets</a:t>
              </a:r>
              <a:endParaRPr lang="tr-TR" sz="1600" b="1" dirty="0"/>
            </a:p>
          </p:txBody>
        </p:sp>
        <p:cxnSp>
          <p:nvCxnSpPr>
            <p:cNvPr id="163" name="Düz Ok Bağlayıcısı 162"/>
            <p:cNvCxnSpPr/>
            <p:nvPr/>
          </p:nvCxnSpPr>
          <p:spPr>
            <a:xfrm>
              <a:off x="2766735" y="4018238"/>
              <a:ext cx="810061" cy="29414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65" name="Metin kutusu 164"/>
            <p:cNvSpPr txBox="1"/>
            <p:nvPr/>
          </p:nvSpPr>
          <p:spPr>
            <a:xfrm>
              <a:off x="3658458" y="4025132"/>
              <a:ext cx="94128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/>
                <a:t>Puma</a:t>
              </a:r>
            </a:p>
            <a:p>
              <a:r>
                <a:rPr lang="tr-TR" dirty="0" smtClean="0"/>
                <a:t>MDM-2</a:t>
              </a:r>
            </a:p>
            <a:p>
              <a:r>
                <a:rPr lang="tr-TR" dirty="0" smtClean="0"/>
                <a:t>p21</a:t>
              </a:r>
            </a:p>
          </p:txBody>
        </p:sp>
        <p:cxnSp>
          <p:nvCxnSpPr>
            <p:cNvPr id="166" name="Düz Ok Bağlayıcısı 165"/>
            <p:cNvCxnSpPr/>
            <p:nvPr/>
          </p:nvCxnSpPr>
          <p:spPr>
            <a:xfrm flipV="1">
              <a:off x="4664835" y="1920559"/>
              <a:ext cx="486008" cy="33556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68" name="Metin kutusu 167"/>
          <p:cNvSpPr txBox="1"/>
          <p:nvPr/>
        </p:nvSpPr>
        <p:spPr>
          <a:xfrm>
            <a:off x="62705" y="-30410"/>
            <a:ext cx="5589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</a:rPr>
              <a:t>p53 ROLE DURING APOPTOSIS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12160" y="1340768"/>
            <a:ext cx="792088" cy="5760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Bcl-2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139" name="Group 138"/>
          <p:cNvGrpSpPr/>
          <p:nvPr/>
        </p:nvGrpSpPr>
        <p:grpSpPr>
          <a:xfrm>
            <a:off x="5508104" y="2420888"/>
            <a:ext cx="3024336" cy="1880592"/>
            <a:chOff x="5508104" y="2420888"/>
            <a:chExt cx="3024336" cy="1880592"/>
          </a:xfrm>
        </p:grpSpPr>
        <p:cxnSp>
          <p:nvCxnSpPr>
            <p:cNvPr id="134" name="Straight Connector 133"/>
            <p:cNvCxnSpPr/>
            <p:nvPr/>
          </p:nvCxnSpPr>
          <p:spPr>
            <a:xfrm>
              <a:off x="5652120" y="2420888"/>
              <a:ext cx="2880320" cy="1728192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V="1">
              <a:off x="5508104" y="2564904"/>
              <a:ext cx="2583904" cy="1736576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50882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5" name="Isosceles Triangle 4"/>
          <p:cNvSpPr/>
          <p:nvPr/>
        </p:nvSpPr>
        <p:spPr>
          <a:xfrm>
            <a:off x="4139952" y="2996952"/>
            <a:ext cx="1008112" cy="108012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619672" y="2996952"/>
            <a:ext cx="6120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691680" y="2492896"/>
            <a:ext cx="864096" cy="504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Bax</a:t>
            </a:r>
            <a:endParaRPr lang="tr-TR" dirty="0"/>
          </a:p>
        </p:txBody>
      </p:sp>
      <p:sp>
        <p:nvSpPr>
          <p:cNvPr id="9" name="Rectangle 8"/>
          <p:cNvSpPr/>
          <p:nvPr/>
        </p:nvSpPr>
        <p:spPr>
          <a:xfrm>
            <a:off x="6876256" y="2420888"/>
            <a:ext cx="792088" cy="5760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Bcl-2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Yuvarlatılmış Dikdörtgen 5"/>
          <p:cNvSpPr/>
          <p:nvPr/>
        </p:nvSpPr>
        <p:spPr>
          <a:xfrm>
            <a:off x="1619672" y="764704"/>
            <a:ext cx="792088" cy="50405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p53</a:t>
            </a:r>
            <a:endParaRPr lang="tr-TR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051720" y="1412776"/>
            <a:ext cx="0" cy="864096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57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5" name="Isosceles Triangle 4"/>
          <p:cNvSpPr/>
          <p:nvPr/>
        </p:nvSpPr>
        <p:spPr>
          <a:xfrm>
            <a:off x="4139952" y="2996952"/>
            <a:ext cx="1008112" cy="108012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619672" y="2276872"/>
            <a:ext cx="6120680" cy="13681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691680" y="2996952"/>
            <a:ext cx="864096" cy="504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Bax</a:t>
            </a:r>
            <a:endParaRPr lang="tr-TR" dirty="0"/>
          </a:p>
        </p:txBody>
      </p:sp>
      <p:sp>
        <p:nvSpPr>
          <p:cNvPr id="9" name="Rectangle 8"/>
          <p:cNvSpPr/>
          <p:nvPr/>
        </p:nvSpPr>
        <p:spPr>
          <a:xfrm>
            <a:off x="6876256" y="1772816"/>
            <a:ext cx="792088" cy="5760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Bcl-2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Yuvarlatılmış Dikdörtgen 5"/>
          <p:cNvSpPr/>
          <p:nvPr/>
        </p:nvSpPr>
        <p:spPr>
          <a:xfrm>
            <a:off x="1619672" y="1268760"/>
            <a:ext cx="792088" cy="50405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p53</a:t>
            </a:r>
            <a:endParaRPr lang="tr-TR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051720" y="1916832"/>
            <a:ext cx="0" cy="864096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051720" y="4005064"/>
            <a:ext cx="0" cy="1152128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43608" y="5301208"/>
            <a:ext cx="2273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APOPTOSIS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4869160"/>
            <a:ext cx="1412776" cy="14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27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>
            <a:off x="4139952" y="2996952"/>
            <a:ext cx="1008112" cy="108012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547664" y="2060848"/>
            <a:ext cx="6192688" cy="18722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691680" y="1628800"/>
            <a:ext cx="864096" cy="504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Bax</a:t>
            </a:r>
            <a:endParaRPr lang="tr-TR" dirty="0"/>
          </a:p>
        </p:txBody>
      </p:sp>
      <p:sp>
        <p:nvSpPr>
          <p:cNvPr id="9" name="Rectangle 8"/>
          <p:cNvSpPr/>
          <p:nvPr/>
        </p:nvSpPr>
        <p:spPr>
          <a:xfrm>
            <a:off x="6876256" y="3140968"/>
            <a:ext cx="792088" cy="5760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Bcl-2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Yuvarlatılmış Dikdörtgen 5"/>
          <p:cNvSpPr/>
          <p:nvPr/>
        </p:nvSpPr>
        <p:spPr>
          <a:xfrm>
            <a:off x="1619672" y="116632"/>
            <a:ext cx="792088" cy="50405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p53</a:t>
            </a:r>
            <a:endParaRPr lang="tr-TR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308304" y="4365104"/>
            <a:ext cx="0" cy="1152128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0" y="5589240"/>
            <a:ext cx="46271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CANCER CELL SURVIVAL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CHEMO-RESISTANCE</a:t>
            </a:r>
            <a:endParaRPr lang="en-US" sz="2800" b="1" dirty="0">
              <a:solidFill>
                <a:srgbClr val="FF0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331640" y="116632"/>
            <a:ext cx="1440160" cy="1584176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259632" y="128051"/>
            <a:ext cx="1592560" cy="1572757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051720" y="764704"/>
            <a:ext cx="0" cy="72008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4809108"/>
            <a:ext cx="3015235" cy="20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33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610D-A0AD-DE4B-B81F-0128F5227CBE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5" name="TextBox 4"/>
          <p:cNvSpPr txBox="1"/>
          <p:nvPr/>
        </p:nvSpPr>
        <p:spPr>
          <a:xfrm>
            <a:off x="179512" y="404664"/>
            <a:ext cx="8829010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The search for a compound for the cure of </a:t>
            </a:r>
          </a:p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advanced prostate cancer:</a:t>
            </a:r>
          </a:p>
          <a:p>
            <a:endParaRPr lang="en-US" sz="2400" b="1" dirty="0" smtClean="0">
              <a:solidFill>
                <a:srgbClr val="00009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090"/>
                </a:solidFill>
              </a:rPr>
              <a:t>	</a:t>
            </a:r>
            <a:r>
              <a:rPr lang="en-US" sz="2400" b="1" dirty="0" smtClean="0">
                <a:solidFill>
                  <a:srgbClr val="000090"/>
                </a:solidFill>
              </a:rPr>
              <a:t>- without toxic effect on normal epithelial cells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090"/>
                </a:solidFill>
              </a:rPr>
              <a:t>	</a:t>
            </a:r>
            <a:r>
              <a:rPr lang="en-US" sz="2400" b="1" dirty="0" smtClean="0">
                <a:solidFill>
                  <a:srgbClr val="000090"/>
                </a:solidFill>
              </a:rPr>
              <a:t>- effective on both androgen receptor (+) and (-) cells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090"/>
                </a:solidFill>
              </a:rPr>
              <a:t>	</a:t>
            </a:r>
            <a:r>
              <a:rPr lang="en-US" sz="2400" b="1" dirty="0" smtClean="0">
                <a:solidFill>
                  <a:srgbClr val="000090"/>
                </a:solidFill>
              </a:rPr>
              <a:t>- </a:t>
            </a:r>
            <a:r>
              <a:rPr lang="en-US" sz="2400" b="1" dirty="0" err="1" smtClean="0">
                <a:solidFill>
                  <a:srgbClr val="000090"/>
                </a:solidFill>
              </a:rPr>
              <a:t>miminum</a:t>
            </a:r>
            <a:r>
              <a:rPr lang="en-US" sz="2400" b="1" dirty="0" smtClean="0">
                <a:solidFill>
                  <a:srgbClr val="000090"/>
                </a:solidFill>
              </a:rPr>
              <a:t> side effects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090"/>
                </a:solidFill>
              </a:rPr>
              <a:t>	</a:t>
            </a:r>
            <a:r>
              <a:rPr lang="en-US" sz="2400" b="1" dirty="0" smtClean="0">
                <a:solidFill>
                  <a:srgbClr val="000090"/>
                </a:solidFill>
              </a:rPr>
              <a:t>- easy to deliver</a:t>
            </a:r>
            <a:endParaRPr lang="en-US" sz="2400" b="1" dirty="0">
              <a:solidFill>
                <a:srgbClr val="00009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4221088"/>
            <a:ext cx="6579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8E0000"/>
                </a:solidFill>
              </a:rPr>
              <a:t>A HUMAN STEROID-LİKE NATURAL AGENT  </a:t>
            </a:r>
            <a:endParaRPr lang="en-US" sz="2400" b="1" dirty="0">
              <a:solidFill>
                <a:srgbClr val="8E0000"/>
              </a:solidFill>
            </a:endParaRPr>
          </a:p>
        </p:txBody>
      </p:sp>
      <p:sp>
        <p:nvSpPr>
          <p:cNvPr id="7" name="Notched Right Arrow 6"/>
          <p:cNvSpPr/>
          <p:nvPr/>
        </p:nvSpPr>
        <p:spPr>
          <a:xfrm rot="5400000">
            <a:off x="4283968" y="4941168"/>
            <a:ext cx="828092" cy="68407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dirty="0" smtClean="0">
              <a:solidFill>
                <a:srgbClr val="FFFF00"/>
              </a:solidFill>
              <a:hlinkClick r:id="rId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1840" y="5949280"/>
            <a:ext cx="3476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EPIBRASSINOLIDE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290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169863" y="981075"/>
            <a:ext cx="8794750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tr-TR" sz="2400" dirty="0">
                <a:solidFill>
                  <a:srgbClr val="000000"/>
                </a:solidFill>
                <a:ea typeface="MS PGothic" charset="0"/>
              </a:rPr>
              <a:t> </a:t>
            </a:r>
            <a:r>
              <a:rPr lang="tr-TR" sz="2400" dirty="0" smtClean="0">
                <a:solidFill>
                  <a:srgbClr val="000000"/>
                </a:solidFill>
                <a:ea typeface="MS PGothic" charset="0"/>
              </a:rPr>
              <a:t>A </a:t>
            </a:r>
            <a:r>
              <a:rPr lang="tr-TR" sz="2400" dirty="0" err="1" smtClean="0">
                <a:solidFill>
                  <a:srgbClr val="000000"/>
                </a:solidFill>
                <a:ea typeface="MS PGothic" charset="0"/>
              </a:rPr>
              <a:t>member</a:t>
            </a:r>
            <a:r>
              <a:rPr lang="tr-TR" sz="2400" dirty="0" smtClean="0">
                <a:solidFill>
                  <a:srgbClr val="000000"/>
                </a:solidFill>
                <a:ea typeface="MS PGothic" charset="0"/>
              </a:rPr>
              <a:t> of</a:t>
            </a:r>
            <a:r>
              <a:rPr lang="tr-TR" sz="2400" b="1" dirty="0" smtClean="0">
                <a:solidFill>
                  <a:srgbClr val="FF0000"/>
                </a:solidFill>
                <a:ea typeface="MS PGothic" charset="0"/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ea typeface="MS PGothic" charset="0"/>
              </a:rPr>
              <a:t>brassinosteroids</a:t>
            </a:r>
            <a:r>
              <a:rPr lang="tr-TR" sz="2400" b="1" dirty="0" smtClean="0">
                <a:solidFill>
                  <a:srgbClr val="FF0000"/>
                </a:solidFill>
                <a:ea typeface="MS PGothic" charset="0"/>
              </a:rPr>
              <a:t> </a:t>
            </a:r>
            <a:r>
              <a:rPr lang="tr-TR" sz="2400" dirty="0" smtClean="0">
                <a:solidFill>
                  <a:srgbClr val="000000"/>
                </a:solidFill>
                <a:ea typeface="MS PGothic" charset="0"/>
              </a:rPr>
              <a:t>(</a:t>
            </a:r>
            <a:r>
              <a:rPr lang="tr-TR" sz="2400" dirty="0" err="1" smtClean="0">
                <a:solidFill>
                  <a:srgbClr val="000000"/>
                </a:solidFill>
                <a:ea typeface="MS PGothic" charset="0"/>
              </a:rPr>
              <a:t>plant</a:t>
            </a:r>
            <a:r>
              <a:rPr lang="tr-TR" sz="2400" dirty="0" smtClean="0">
                <a:solidFill>
                  <a:srgbClr val="000000"/>
                </a:solidFill>
                <a:ea typeface="MS PGothic" charset="0"/>
              </a:rPr>
              <a:t> </a:t>
            </a:r>
            <a:r>
              <a:rPr lang="tr-TR" sz="2400" dirty="0" err="1" smtClean="0">
                <a:solidFill>
                  <a:srgbClr val="000000"/>
                </a:solidFill>
                <a:ea typeface="MS PGothic" charset="0"/>
              </a:rPr>
              <a:t>growth</a:t>
            </a:r>
            <a:r>
              <a:rPr lang="tr-TR" sz="2400" dirty="0" smtClean="0">
                <a:solidFill>
                  <a:srgbClr val="000000"/>
                </a:solidFill>
                <a:ea typeface="MS PGothic" charset="0"/>
              </a:rPr>
              <a:t> </a:t>
            </a:r>
            <a:r>
              <a:rPr lang="tr-TR" sz="2400" dirty="0" err="1" smtClean="0">
                <a:solidFill>
                  <a:srgbClr val="000000"/>
                </a:solidFill>
                <a:ea typeface="MS PGothic" charset="0"/>
              </a:rPr>
              <a:t>factor</a:t>
            </a:r>
            <a:r>
              <a:rPr lang="tr-TR" sz="2400" dirty="0" smtClean="0">
                <a:solidFill>
                  <a:srgbClr val="000000"/>
                </a:solidFill>
                <a:ea typeface="MS PGothic" charset="0"/>
              </a:rPr>
              <a:t> </a:t>
            </a:r>
            <a:r>
              <a:rPr lang="tr-TR" sz="2400" dirty="0" err="1" smtClean="0">
                <a:solidFill>
                  <a:srgbClr val="000000"/>
                </a:solidFill>
                <a:ea typeface="MS PGothic" charset="0"/>
              </a:rPr>
              <a:t>family</a:t>
            </a:r>
            <a:r>
              <a:rPr lang="tr-TR" sz="2400" dirty="0" smtClean="0">
                <a:solidFill>
                  <a:srgbClr val="000000"/>
                </a:solidFill>
                <a:ea typeface="MS PGothic" charset="0"/>
              </a:rPr>
              <a:t>)</a:t>
            </a:r>
          </a:p>
          <a:p>
            <a:endParaRPr lang="tr-TR" sz="2400" dirty="0">
              <a:solidFill>
                <a:srgbClr val="000000"/>
              </a:solidFill>
              <a:ea typeface="MS PGothic" charset="0"/>
            </a:endParaRPr>
          </a:p>
          <a:p>
            <a:pPr>
              <a:buFont typeface="Arial" charset="0"/>
              <a:buChar char="•"/>
            </a:pPr>
            <a:r>
              <a:rPr lang="tr-TR" sz="2400" dirty="0">
                <a:ea typeface="MS PGothic" charset="0"/>
              </a:rPr>
              <a:t> </a:t>
            </a:r>
            <a:r>
              <a:rPr lang="tr-TR" sz="2400" dirty="0" smtClean="0">
                <a:ea typeface="MS PGothic" charset="0"/>
              </a:rPr>
              <a:t>Anti-</a:t>
            </a:r>
            <a:r>
              <a:rPr lang="tr-TR" sz="2400" dirty="0" err="1" smtClean="0">
                <a:ea typeface="MS PGothic" charset="0"/>
              </a:rPr>
              <a:t>proliferative</a:t>
            </a:r>
            <a:r>
              <a:rPr lang="tr-TR" sz="2400" dirty="0" smtClean="0">
                <a:ea typeface="MS PGothic" charset="0"/>
              </a:rPr>
              <a:t> </a:t>
            </a:r>
            <a:r>
              <a:rPr lang="tr-TR" sz="2400" dirty="0" err="1" smtClean="0">
                <a:ea typeface="MS PGothic" charset="0"/>
              </a:rPr>
              <a:t>activity</a:t>
            </a:r>
            <a:r>
              <a:rPr lang="tr-TR" sz="2400" dirty="0" smtClean="0">
                <a:ea typeface="MS PGothic" charset="0"/>
              </a:rPr>
              <a:t> in </a:t>
            </a:r>
            <a:r>
              <a:rPr lang="tr-TR" sz="2400" dirty="0" err="1" smtClean="0">
                <a:ea typeface="MS PGothic" charset="0"/>
              </a:rPr>
              <a:t>cancer</a:t>
            </a:r>
            <a:r>
              <a:rPr lang="tr-TR" sz="2400" dirty="0" smtClean="0">
                <a:ea typeface="MS PGothic" charset="0"/>
              </a:rPr>
              <a:t> </a:t>
            </a:r>
            <a:r>
              <a:rPr lang="tr-TR" sz="2400" dirty="0" err="1" smtClean="0">
                <a:ea typeface="MS PGothic" charset="0"/>
              </a:rPr>
              <a:t>cells</a:t>
            </a:r>
            <a:r>
              <a:rPr lang="tr-TR" sz="2400" dirty="0">
                <a:ea typeface="MS PGothic" charset="0"/>
              </a:rPr>
              <a:t>	                                  	 (MCF-7)  </a:t>
            </a:r>
            <a:r>
              <a:rPr lang="tr-TR" sz="1200" i="1" dirty="0">
                <a:ea typeface="MS PGothic" charset="0"/>
              </a:rPr>
              <a:t>(</a:t>
            </a:r>
            <a:r>
              <a:rPr lang="tr-TR" sz="1200" i="1" dirty="0" err="1">
                <a:ea typeface="MS PGothic" charset="0"/>
              </a:rPr>
              <a:t>Malikova</a:t>
            </a:r>
            <a:r>
              <a:rPr lang="tr-TR" sz="1200" i="1" dirty="0">
                <a:ea typeface="MS PGothic" charset="0"/>
              </a:rPr>
              <a:t> et al., </a:t>
            </a:r>
            <a:r>
              <a:rPr lang="tr-TR" sz="1200" i="1" dirty="0" err="1">
                <a:ea typeface="MS PGothic" charset="0"/>
              </a:rPr>
              <a:t>Phytochemistry</a:t>
            </a:r>
            <a:r>
              <a:rPr lang="tr-TR" sz="1200" i="1" dirty="0">
                <a:ea typeface="MS PGothic" charset="0"/>
              </a:rPr>
              <a:t> 2008)</a:t>
            </a:r>
          </a:p>
          <a:p>
            <a:pPr>
              <a:buFont typeface="Arial" charset="0"/>
              <a:buNone/>
            </a:pPr>
            <a:endParaRPr lang="tr-TR" i="1" dirty="0">
              <a:ea typeface="MS PGothic" charset="0"/>
            </a:endParaRPr>
          </a:p>
          <a:p>
            <a:endParaRPr lang="tr-TR" sz="2000" dirty="0">
              <a:ea typeface="MS PGothic" charset="0"/>
            </a:endParaRPr>
          </a:p>
          <a:p>
            <a:pPr>
              <a:buFont typeface="Arial" charset="0"/>
              <a:buChar char="•"/>
            </a:pPr>
            <a:r>
              <a:rPr lang="tr-TR" sz="2400" dirty="0">
                <a:ea typeface="MS PGothic" charset="0"/>
              </a:rPr>
              <a:t> </a:t>
            </a:r>
            <a:r>
              <a:rPr lang="tr-TR" sz="2400" dirty="0" smtClean="0">
                <a:ea typeface="MS PGothic" charset="0"/>
              </a:rPr>
              <a:t>Cell </a:t>
            </a:r>
            <a:r>
              <a:rPr lang="tr-TR" sz="2400" dirty="0" err="1" smtClean="0">
                <a:ea typeface="MS PGothic" charset="0"/>
              </a:rPr>
              <a:t>cycle</a:t>
            </a:r>
            <a:r>
              <a:rPr lang="tr-TR" sz="2400" dirty="0" smtClean="0">
                <a:ea typeface="MS PGothic" charset="0"/>
              </a:rPr>
              <a:t> </a:t>
            </a:r>
            <a:r>
              <a:rPr lang="tr-TR" sz="2400" dirty="0" err="1" smtClean="0">
                <a:ea typeface="MS PGothic" charset="0"/>
              </a:rPr>
              <a:t>arrest</a:t>
            </a:r>
            <a:r>
              <a:rPr lang="tr-TR" sz="2400" dirty="0" smtClean="0">
                <a:ea typeface="MS PGothic" charset="0"/>
              </a:rPr>
              <a:t>, </a:t>
            </a:r>
            <a:r>
              <a:rPr lang="tr-TR" sz="2400" dirty="0" err="1" smtClean="0">
                <a:ea typeface="MS PGothic" charset="0"/>
              </a:rPr>
              <a:t>mitotic</a:t>
            </a:r>
            <a:r>
              <a:rPr lang="tr-TR" sz="2400" dirty="0" smtClean="0">
                <a:ea typeface="MS PGothic" charset="0"/>
              </a:rPr>
              <a:t> </a:t>
            </a:r>
            <a:r>
              <a:rPr lang="tr-TR" sz="2400" dirty="0" err="1" smtClean="0">
                <a:ea typeface="MS PGothic" charset="0"/>
              </a:rPr>
              <a:t>arrest</a:t>
            </a:r>
            <a:endParaRPr lang="tr-TR" sz="2400" dirty="0">
              <a:ea typeface="MS PGothic" charset="0"/>
            </a:endParaRPr>
          </a:p>
          <a:p>
            <a:pPr>
              <a:buFont typeface="Arial" charset="0"/>
              <a:buNone/>
            </a:pPr>
            <a:r>
              <a:rPr lang="tr-TR" sz="2400" b="1" i="1" dirty="0">
                <a:ea typeface="MS PGothic" charset="0"/>
              </a:rPr>
              <a:t>  </a:t>
            </a:r>
            <a:r>
              <a:rPr lang="tr-TR" sz="1200" i="1" dirty="0">
                <a:ea typeface="MS PGothic" charset="0"/>
              </a:rPr>
              <a:t>(</a:t>
            </a:r>
            <a:r>
              <a:rPr lang="tr-TR" sz="1200" i="1" dirty="0" err="1">
                <a:ea typeface="MS PGothic" charset="0"/>
              </a:rPr>
              <a:t>Steigerova</a:t>
            </a:r>
            <a:r>
              <a:rPr lang="tr-TR" sz="1200" i="1" dirty="0">
                <a:ea typeface="MS PGothic" charset="0"/>
              </a:rPr>
              <a:t> et al., </a:t>
            </a:r>
            <a:r>
              <a:rPr lang="tr-TR" sz="1200" i="1" dirty="0" err="1">
                <a:ea typeface="MS PGothic" charset="0"/>
              </a:rPr>
              <a:t>Steroids</a:t>
            </a:r>
            <a:r>
              <a:rPr lang="tr-TR" sz="1200" i="1" dirty="0">
                <a:ea typeface="MS PGothic" charset="0"/>
              </a:rPr>
              <a:t>, 2013)</a:t>
            </a:r>
          </a:p>
          <a:p>
            <a:pPr>
              <a:buFont typeface="Arial" charset="0"/>
              <a:buNone/>
            </a:pPr>
            <a:endParaRPr lang="tr-TR" i="1" dirty="0">
              <a:ea typeface="MS PGothic" charset="0"/>
            </a:endParaRPr>
          </a:p>
          <a:p>
            <a:pPr>
              <a:buFont typeface="Arial" charset="0"/>
              <a:buNone/>
            </a:pPr>
            <a:r>
              <a:rPr lang="tr-TR" sz="2400" dirty="0">
                <a:solidFill>
                  <a:srgbClr val="000000"/>
                </a:solidFill>
                <a:ea typeface="MS PGothic" charset="0"/>
              </a:rPr>
              <a:t>		</a:t>
            </a:r>
            <a:endParaRPr lang="tr-TR" sz="2000" b="1" dirty="0">
              <a:ea typeface="MS PGothic" charset="0"/>
            </a:endParaRPr>
          </a:p>
          <a:p>
            <a:endParaRPr lang="tr-TR" sz="2000" b="1" dirty="0">
              <a:ea typeface="MS PGothic" charset="0"/>
            </a:endParaRPr>
          </a:p>
          <a:p>
            <a:endParaRPr lang="tr-TR" sz="2000" b="1" dirty="0">
              <a:ea typeface="MS PGothic" charset="0"/>
            </a:endParaRPr>
          </a:p>
          <a:p>
            <a:endParaRPr lang="tr-TR" sz="2000" b="1" dirty="0">
              <a:ea typeface="MS PGothic" charset="0"/>
            </a:endParaRPr>
          </a:p>
          <a:p>
            <a:endParaRPr lang="tr-TR" sz="2000" b="1" dirty="0">
              <a:ea typeface="MS PGothic" charset="0"/>
            </a:endParaRPr>
          </a:p>
          <a:p>
            <a:endParaRPr lang="tr-TR" sz="2000" b="1" dirty="0">
              <a:ea typeface="MS PGothic" charset="0"/>
            </a:endParaRPr>
          </a:p>
          <a:p>
            <a:endParaRPr lang="en-US" sz="2000" b="1" dirty="0">
              <a:ea typeface="MS PGothic" charset="0"/>
            </a:endParaRPr>
          </a:p>
        </p:txBody>
      </p:sp>
      <p:sp>
        <p:nvSpPr>
          <p:cNvPr id="3075" name="3 Metin kutusu"/>
          <p:cNvSpPr txBox="1">
            <a:spLocks noChangeArrowheads="1"/>
          </p:cNvSpPr>
          <p:nvPr/>
        </p:nvSpPr>
        <p:spPr bwMode="auto">
          <a:xfrm>
            <a:off x="365125" y="174625"/>
            <a:ext cx="379714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tr-TR" sz="2600" b="1" dirty="0" err="1" smtClean="0">
                <a:solidFill>
                  <a:schemeClr val="tx2"/>
                </a:solidFill>
                <a:latin typeface="Arial" charset="0"/>
              </a:rPr>
              <a:t>Epibrassinolide</a:t>
            </a:r>
            <a:r>
              <a:rPr lang="tr-TR" sz="26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tr-TR" sz="2600" b="1" dirty="0">
                <a:solidFill>
                  <a:schemeClr val="tx2"/>
                </a:solidFill>
                <a:latin typeface="Arial" charset="0"/>
              </a:rPr>
              <a:t>(EBR): 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B26035D-2693-2D46-9CA9-0285CD4335F6}" type="slidenum">
              <a:rPr lang="tr-TR">
                <a:solidFill>
                  <a:srgbClr val="898989"/>
                </a:solidFill>
                <a:latin typeface="Calibri" charset="0"/>
              </a:rPr>
              <a:pPr eaLnBrk="1" hangingPunct="1"/>
              <a:t>12</a:t>
            </a:fld>
            <a:endParaRPr lang="tr-TR">
              <a:solidFill>
                <a:srgbClr val="898989"/>
              </a:solidFill>
              <a:latin typeface="Calibri" charset="0"/>
            </a:endParaRPr>
          </a:p>
        </p:txBody>
      </p:sp>
      <p:cxnSp>
        <p:nvCxnSpPr>
          <p:cNvPr id="3" name="Düz Ok Bağlayıcısı 2"/>
          <p:cNvCxnSpPr>
            <a:cxnSpLocks noChangeShapeType="1"/>
          </p:cNvCxnSpPr>
          <p:nvPr/>
        </p:nvCxnSpPr>
        <p:spPr bwMode="auto">
          <a:xfrm>
            <a:off x="5795963" y="1987550"/>
            <a:ext cx="603250" cy="720725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Düz Ok Bağlayıcısı 9"/>
          <p:cNvCxnSpPr>
            <a:cxnSpLocks noChangeShapeType="1"/>
          </p:cNvCxnSpPr>
          <p:nvPr/>
        </p:nvCxnSpPr>
        <p:spPr bwMode="auto">
          <a:xfrm flipV="1">
            <a:off x="4567238" y="2852738"/>
            <a:ext cx="1733550" cy="431800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Metin kutusu 7"/>
          <p:cNvSpPr txBox="1">
            <a:spLocks noChangeArrowheads="1"/>
          </p:cNvSpPr>
          <p:nvPr/>
        </p:nvSpPr>
        <p:spPr bwMode="auto">
          <a:xfrm>
            <a:off x="25400" y="4303713"/>
            <a:ext cx="9159539" cy="249299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tr-TR" sz="2400" dirty="0">
                <a:solidFill>
                  <a:schemeClr val="tx2">
                    <a:lumMod val="75000"/>
                  </a:schemeClr>
                </a:solidFill>
              </a:rPr>
              <a:t>EBR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induces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apoptosis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regardless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of AR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expression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in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prostate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0" indent="0" eaLnBrk="1" hangingPunct="1"/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  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cancer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cells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without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affecting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normal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prostate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epithelial</a:t>
            </a:r>
            <a:r>
              <a:rPr lang="tr-TR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2">
                    <a:lumMod val="75000"/>
                  </a:schemeClr>
                </a:solidFill>
              </a:rPr>
              <a:t>cells</a:t>
            </a:r>
            <a:endParaRPr lang="tr-TR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eaLnBrk="1" hangingPunct="1"/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smtClean="0">
                <a:solidFill>
                  <a:srgbClr val="FF0000"/>
                </a:solidFill>
              </a:rPr>
              <a:t>   </a:t>
            </a:r>
            <a:r>
              <a:rPr lang="tr-TR" b="1" i="1" dirty="0" smtClean="0">
                <a:solidFill>
                  <a:srgbClr val="FF0000"/>
                </a:solidFill>
              </a:rPr>
              <a:t>(</a:t>
            </a:r>
            <a:r>
              <a:rPr lang="tr-TR" b="1" i="1" dirty="0" err="1">
                <a:solidFill>
                  <a:srgbClr val="FF0000"/>
                </a:solidFill>
              </a:rPr>
              <a:t>Obakan</a:t>
            </a:r>
            <a:r>
              <a:rPr lang="tr-TR" b="1" i="1" dirty="0">
                <a:solidFill>
                  <a:srgbClr val="FF0000"/>
                </a:solidFill>
              </a:rPr>
              <a:t> et. al, </a:t>
            </a:r>
            <a:r>
              <a:rPr lang="tr-TR" b="1" i="1" dirty="0" err="1">
                <a:solidFill>
                  <a:srgbClr val="FF0000"/>
                </a:solidFill>
              </a:rPr>
              <a:t>Aminoacids</a:t>
            </a:r>
            <a:r>
              <a:rPr lang="tr-TR" b="1" i="1" dirty="0">
                <a:solidFill>
                  <a:srgbClr val="FF0000"/>
                </a:solidFill>
              </a:rPr>
              <a:t>, 2014</a:t>
            </a:r>
            <a:r>
              <a:rPr lang="tr-TR" b="1" i="1" dirty="0" smtClean="0">
                <a:solidFill>
                  <a:srgbClr val="FF0000"/>
                </a:solidFill>
              </a:rPr>
              <a:t>)</a:t>
            </a:r>
          </a:p>
          <a:p>
            <a:pPr marL="0" indent="0" eaLnBrk="1" hangingPunct="1"/>
            <a:endParaRPr lang="tr-TR" b="1" i="1" dirty="0" smtClean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Char char="•"/>
            </a:pPr>
            <a:r>
              <a:rPr lang="tr-TR" sz="2400" dirty="0">
                <a:solidFill>
                  <a:srgbClr val="17375E"/>
                </a:solidFill>
              </a:rPr>
              <a:t>EBR </a:t>
            </a:r>
            <a:r>
              <a:rPr lang="tr-TR" sz="2400" dirty="0" err="1">
                <a:solidFill>
                  <a:srgbClr val="17375E"/>
                </a:solidFill>
              </a:rPr>
              <a:t>induces</a:t>
            </a:r>
            <a:r>
              <a:rPr lang="tr-TR" sz="2400" dirty="0">
                <a:solidFill>
                  <a:srgbClr val="17375E"/>
                </a:solidFill>
              </a:rPr>
              <a:t> </a:t>
            </a:r>
            <a:r>
              <a:rPr lang="tr-TR" sz="2400" dirty="0" smtClean="0">
                <a:solidFill>
                  <a:srgbClr val="17375E"/>
                </a:solidFill>
              </a:rPr>
              <a:t>p53-independent </a:t>
            </a:r>
            <a:r>
              <a:rPr lang="tr-TR" sz="2400" dirty="0" err="1" smtClean="0">
                <a:solidFill>
                  <a:srgbClr val="17375E"/>
                </a:solidFill>
              </a:rPr>
              <a:t>apoptosis</a:t>
            </a:r>
            <a:r>
              <a:rPr lang="tr-TR" sz="2400" dirty="0" smtClean="0">
                <a:solidFill>
                  <a:srgbClr val="17375E"/>
                </a:solidFill>
              </a:rPr>
              <a:t> in </a:t>
            </a:r>
            <a:r>
              <a:rPr lang="tr-TR" sz="2400" dirty="0" err="1">
                <a:solidFill>
                  <a:srgbClr val="17375E"/>
                </a:solidFill>
              </a:rPr>
              <a:t>prostate</a:t>
            </a:r>
            <a:r>
              <a:rPr lang="tr-TR" sz="2400" dirty="0">
                <a:solidFill>
                  <a:srgbClr val="17375E"/>
                </a:solidFill>
              </a:rPr>
              <a:t> </a:t>
            </a:r>
          </a:p>
          <a:p>
            <a:pPr marL="0" indent="0" eaLnBrk="1" hangingPunct="1"/>
            <a:r>
              <a:rPr lang="tr-TR" sz="2400" dirty="0">
                <a:solidFill>
                  <a:srgbClr val="17375E"/>
                </a:solidFill>
              </a:rPr>
              <a:t>    </a:t>
            </a:r>
            <a:r>
              <a:rPr lang="tr-TR" sz="2400" dirty="0" err="1">
                <a:solidFill>
                  <a:srgbClr val="17375E"/>
                </a:solidFill>
              </a:rPr>
              <a:t>cancer</a:t>
            </a:r>
            <a:r>
              <a:rPr lang="tr-TR" sz="2400" dirty="0">
                <a:solidFill>
                  <a:srgbClr val="17375E"/>
                </a:solidFill>
              </a:rPr>
              <a:t> </a:t>
            </a:r>
            <a:r>
              <a:rPr lang="tr-TR" sz="2400" dirty="0" err="1" smtClean="0">
                <a:solidFill>
                  <a:srgbClr val="17375E"/>
                </a:solidFill>
              </a:rPr>
              <a:t>cells</a:t>
            </a:r>
            <a:endParaRPr lang="tr-TR" sz="2400" dirty="0">
              <a:solidFill>
                <a:srgbClr val="17375E"/>
              </a:solidFill>
            </a:endParaRPr>
          </a:p>
          <a:p>
            <a:pPr eaLnBrk="1" hangingPunct="1"/>
            <a:r>
              <a:rPr lang="tr-TR" b="1" i="1" dirty="0">
                <a:solidFill>
                  <a:srgbClr val="FF0000"/>
                </a:solidFill>
              </a:rPr>
              <a:t>	</a:t>
            </a:r>
            <a:r>
              <a:rPr lang="tr-TR" b="1" i="1" dirty="0" smtClean="0">
                <a:solidFill>
                  <a:srgbClr val="FF0000"/>
                </a:solidFill>
              </a:rPr>
              <a:t>(</a:t>
            </a:r>
            <a:r>
              <a:rPr lang="tr-TR" b="1" i="1" dirty="0" err="1" smtClean="0">
                <a:solidFill>
                  <a:srgbClr val="FF0000"/>
                </a:solidFill>
              </a:rPr>
              <a:t>Obakan</a:t>
            </a:r>
            <a:r>
              <a:rPr lang="tr-TR" b="1" i="1" dirty="0" smtClean="0">
                <a:solidFill>
                  <a:srgbClr val="FF0000"/>
                </a:solidFill>
              </a:rPr>
              <a:t> et. al, </a:t>
            </a:r>
            <a:r>
              <a:rPr lang="tr-TR" b="1" i="1" dirty="0" err="1" smtClean="0">
                <a:solidFill>
                  <a:srgbClr val="FF0000"/>
                </a:solidFill>
              </a:rPr>
              <a:t>The</a:t>
            </a:r>
            <a:r>
              <a:rPr lang="tr-TR" b="1" i="1" dirty="0" smtClean="0">
                <a:solidFill>
                  <a:srgbClr val="FF0000"/>
                </a:solidFill>
              </a:rPr>
              <a:t> </a:t>
            </a:r>
            <a:r>
              <a:rPr lang="tr-TR" b="1" i="1" dirty="0" err="1" smtClean="0">
                <a:solidFill>
                  <a:srgbClr val="FF0000"/>
                </a:solidFill>
              </a:rPr>
              <a:t>Prostate</a:t>
            </a:r>
            <a:r>
              <a:rPr lang="tr-TR" b="1" i="1" dirty="0" smtClean="0">
                <a:solidFill>
                  <a:srgbClr val="FF0000"/>
                </a:solidFill>
              </a:rPr>
              <a:t>, 2014)</a:t>
            </a:r>
            <a:endParaRPr lang="tr-TR" b="1" dirty="0">
              <a:solidFill>
                <a:srgbClr val="8E0000"/>
              </a:solidFill>
            </a:endParaRPr>
          </a:p>
        </p:txBody>
      </p:sp>
      <p:sp>
        <p:nvSpPr>
          <p:cNvPr id="3080" name="Metin kutusu 13"/>
          <p:cNvSpPr txBox="1">
            <a:spLocks noChangeArrowheads="1"/>
          </p:cNvSpPr>
          <p:nvPr/>
        </p:nvSpPr>
        <p:spPr bwMode="auto">
          <a:xfrm>
            <a:off x="6418263" y="2498725"/>
            <a:ext cx="2436635" cy="70788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tr-TR" sz="2000" b="1" dirty="0" err="1" smtClean="0">
                <a:solidFill>
                  <a:schemeClr val="accent1"/>
                </a:solidFill>
                <a:latin typeface="Arial" charset="0"/>
              </a:rPr>
              <a:t>Nuclear</a:t>
            </a:r>
            <a:r>
              <a:rPr lang="tr-TR" sz="2000" b="1" dirty="0" smtClean="0">
                <a:solidFill>
                  <a:schemeClr val="accent1"/>
                </a:solidFill>
                <a:latin typeface="Arial" charset="0"/>
              </a:rPr>
              <a:t> </a:t>
            </a:r>
            <a:r>
              <a:rPr lang="tr-TR" sz="2000" b="1" dirty="0" err="1" smtClean="0">
                <a:solidFill>
                  <a:schemeClr val="accent1"/>
                </a:solidFill>
                <a:latin typeface="Arial" charset="0"/>
              </a:rPr>
              <a:t>hormone</a:t>
            </a:r>
            <a:r>
              <a:rPr lang="tr-TR" sz="2000" b="1" dirty="0" smtClean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r>
              <a:rPr lang="tr-TR" sz="2000" b="1" dirty="0" err="1" smtClean="0">
                <a:solidFill>
                  <a:schemeClr val="accent1"/>
                </a:solidFill>
                <a:latin typeface="Arial" charset="0"/>
              </a:rPr>
              <a:t>receptor</a:t>
            </a:r>
            <a:r>
              <a:rPr lang="tr-TR" sz="2000" b="1" dirty="0" smtClean="0">
                <a:solidFill>
                  <a:schemeClr val="accent1"/>
                </a:solidFill>
                <a:latin typeface="Arial" charset="0"/>
              </a:rPr>
              <a:t> </a:t>
            </a:r>
            <a:r>
              <a:rPr lang="tr-TR" sz="2000" b="1" dirty="0" err="1" smtClean="0">
                <a:solidFill>
                  <a:schemeClr val="accent1"/>
                </a:solidFill>
                <a:latin typeface="Arial" charset="0"/>
              </a:rPr>
              <a:t>blocker</a:t>
            </a:r>
            <a:r>
              <a:rPr lang="tr-TR" sz="2000" b="1" dirty="0" smtClean="0">
                <a:solidFill>
                  <a:schemeClr val="accent1"/>
                </a:solidFill>
                <a:latin typeface="Arial" charset="0"/>
              </a:rPr>
              <a:t>?</a:t>
            </a:r>
            <a:endParaRPr lang="tr-TR" sz="2000" b="1" dirty="0">
              <a:solidFill>
                <a:schemeClr val="accent1"/>
              </a:solidFill>
              <a:latin typeface="Arial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236296" y="3356992"/>
            <a:ext cx="0" cy="864096"/>
          </a:xfrm>
          <a:prstGeom prst="straightConnector1">
            <a:avLst/>
          </a:prstGeom>
          <a:ln w="7620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08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610D-A0AD-DE4B-B81F-0128F5227CBE}" type="slidenum">
              <a:rPr lang="tr-TR" smtClean="0"/>
              <a:pPr/>
              <a:t>13</a:t>
            </a:fld>
            <a:endParaRPr lang="tr-T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4" y="1700808"/>
            <a:ext cx="9144000" cy="4303666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35496" y="-30410"/>
            <a:ext cx="73301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srgbClr val="FF0000"/>
                </a:solidFill>
              </a:rPr>
              <a:t>EPIBRASSİNOLİDE AS AN APOPTOTIC INDUCER IN</a:t>
            </a:r>
          </a:p>
          <a:p>
            <a:r>
              <a:rPr lang="tr-TR" sz="2000" b="1" dirty="0" smtClean="0">
                <a:solidFill>
                  <a:srgbClr val="FF0000"/>
                </a:solidFill>
              </a:rPr>
              <a:t>BOTH AR+ AND AR-  </a:t>
            </a:r>
            <a:r>
              <a:rPr lang="tr-TR" sz="2000" b="1" dirty="0">
                <a:solidFill>
                  <a:srgbClr val="FF0000"/>
                </a:solidFill>
              </a:rPr>
              <a:t>P</a:t>
            </a:r>
            <a:r>
              <a:rPr lang="tr-TR" sz="2000" b="1" dirty="0" smtClean="0">
                <a:solidFill>
                  <a:srgbClr val="FF0000"/>
                </a:solidFill>
              </a:rPr>
              <a:t>ROSTATE CANCER CELLS </a:t>
            </a:r>
          </a:p>
          <a:p>
            <a:r>
              <a:rPr lang="tr-TR" sz="2000" b="1" dirty="0" smtClean="0">
                <a:solidFill>
                  <a:srgbClr val="FF0000"/>
                </a:solidFill>
              </a:rPr>
              <a:t>W/O AFFECTING NORMAL PROSTATE EPITHELIAL CELLS</a:t>
            </a:r>
            <a:endParaRPr lang="tr-TR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20272" y="3645024"/>
            <a:ext cx="781359" cy="64633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AR +</a:t>
            </a:r>
          </a:p>
          <a:p>
            <a:r>
              <a:rPr lang="en-US" b="1" dirty="0">
                <a:solidFill>
                  <a:srgbClr val="3366FF"/>
                </a:solidFill>
              </a:rPr>
              <a:t>p</a:t>
            </a:r>
            <a:r>
              <a:rPr lang="en-US" b="1" dirty="0" smtClean="0">
                <a:solidFill>
                  <a:srgbClr val="3366FF"/>
                </a:solidFill>
              </a:rPr>
              <a:t>53 +</a:t>
            </a:r>
            <a:endParaRPr lang="en-US" b="1" dirty="0">
              <a:solidFill>
                <a:srgbClr val="3366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7354" y="3846937"/>
            <a:ext cx="723425" cy="646331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AR –</a:t>
            </a:r>
          </a:p>
          <a:p>
            <a:r>
              <a:rPr lang="en-US" b="1" dirty="0">
                <a:solidFill>
                  <a:srgbClr val="3366FF"/>
                </a:solidFill>
              </a:rPr>
              <a:t>p</a:t>
            </a:r>
            <a:r>
              <a:rPr lang="en-US" b="1" dirty="0" smtClean="0">
                <a:solidFill>
                  <a:srgbClr val="3366FF"/>
                </a:solidFill>
              </a:rPr>
              <a:t>53 -</a:t>
            </a:r>
            <a:endParaRPr lang="en-US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90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610D-A0AD-DE4B-B81F-0128F5227CBE}" type="slidenum">
              <a:rPr lang="tr-TR" smtClean="0"/>
              <a:pPr/>
              <a:t>14</a:t>
            </a:fld>
            <a:endParaRPr lang="tr-T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884" r="5180" b="15127"/>
          <a:stretch/>
        </p:blipFill>
        <p:spPr>
          <a:xfrm>
            <a:off x="35496" y="116632"/>
            <a:ext cx="7676445" cy="5472608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6185979" y="6550886"/>
            <a:ext cx="29578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Obakan et. al, </a:t>
            </a:r>
            <a:r>
              <a:rPr lang="tr-TR" sz="1400" b="1" i="1" dirty="0" smtClean="0"/>
              <a:t>Amino </a:t>
            </a:r>
            <a:r>
              <a:rPr lang="tr-TR" sz="1400" b="1" i="1" dirty="0" err="1" smtClean="0"/>
              <a:t>acids</a:t>
            </a:r>
            <a:r>
              <a:rPr lang="tr-TR" sz="1400" b="1" dirty="0" smtClean="0"/>
              <a:t>, 2013</a:t>
            </a:r>
            <a:endParaRPr lang="tr-TR" sz="1400" b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0" y="5626961"/>
            <a:ext cx="74866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52320" y="1197907"/>
            <a:ext cx="178766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Decrease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in cell viability</a:t>
            </a:r>
          </a:p>
          <a:p>
            <a:endParaRPr lang="en-US" b="1" dirty="0" smtClean="0">
              <a:solidFill>
                <a:srgbClr val="0000FF"/>
              </a:solidFill>
            </a:endParaRPr>
          </a:p>
          <a:p>
            <a:endParaRPr lang="en-US" b="1" dirty="0">
              <a:solidFill>
                <a:srgbClr val="0000FF"/>
              </a:solidFill>
            </a:endParaRPr>
          </a:p>
          <a:p>
            <a:endParaRPr lang="en-US" b="1" dirty="0" smtClean="0">
              <a:solidFill>
                <a:srgbClr val="0000FF"/>
              </a:solidFill>
            </a:endParaRPr>
          </a:p>
          <a:p>
            <a:endParaRPr lang="en-US" b="1" dirty="0">
              <a:solidFill>
                <a:srgbClr val="0000FF"/>
              </a:solidFill>
            </a:endParaRPr>
          </a:p>
          <a:p>
            <a:endParaRPr lang="en-US" b="1" dirty="0" smtClean="0">
              <a:solidFill>
                <a:srgbClr val="0000FF"/>
              </a:solidFill>
            </a:endParaRPr>
          </a:p>
          <a:p>
            <a:endParaRPr lang="en-US" b="1" dirty="0">
              <a:solidFill>
                <a:srgbClr val="0000FF"/>
              </a:solidFill>
            </a:endParaRPr>
          </a:p>
          <a:p>
            <a:endParaRPr lang="en-US" b="1" dirty="0">
              <a:solidFill>
                <a:srgbClr val="0000FF"/>
              </a:solidFill>
            </a:endParaRPr>
          </a:p>
          <a:p>
            <a:endParaRPr lang="en-US" b="1" dirty="0" smtClean="0">
              <a:solidFill>
                <a:srgbClr val="0000FF"/>
              </a:solidFill>
            </a:endParaRPr>
          </a:p>
          <a:p>
            <a:r>
              <a:rPr lang="en-US" b="1" dirty="0" smtClean="0">
                <a:solidFill>
                  <a:srgbClr val="0000FF"/>
                </a:solidFill>
              </a:rPr>
              <a:t>Cytotoxic</a:t>
            </a:r>
          </a:p>
        </p:txBody>
      </p:sp>
      <p:sp>
        <p:nvSpPr>
          <p:cNvPr id="8" name="Rectangle 7"/>
          <p:cNvSpPr/>
          <p:nvPr/>
        </p:nvSpPr>
        <p:spPr>
          <a:xfrm>
            <a:off x="7496106" y="1023061"/>
            <a:ext cx="1619672" cy="108012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524328" y="3861048"/>
            <a:ext cx="1296144" cy="504056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211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610D-A0AD-DE4B-B81F-0128F5227CBE}" type="slidenum">
              <a:rPr lang="tr-TR" smtClean="0"/>
              <a:pPr/>
              <a:t>15</a:t>
            </a:fld>
            <a:endParaRPr lang="tr-T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2421"/>
          <a:stretch/>
        </p:blipFill>
        <p:spPr>
          <a:xfrm>
            <a:off x="0" y="432048"/>
            <a:ext cx="6852953" cy="5661248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6185979" y="6550886"/>
            <a:ext cx="29578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Obakan et. al, </a:t>
            </a:r>
            <a:r>
              <a:rPr lang="tr-TR" sz="1400" b="1" i="1" dirty="0" smtClean="0"/>
              <a:t>Amino </a:t>
            </a:r>
            <a:r>
              <a:rPr lang="tr-TR" sz="1400" b="1" i="1" dirty="0" err="1" smtClean="0"/>
              <a:t>acids</a:t>
            </a:r>
            <a:r>
              <a:rPr lang="tr-TR" sz="1400" b="1" dirty="0" smtClean="0"/>
              <a:t>, 2013</a:t>
            </a:r>
            <a:endParaRPr lang="tr-TR" sz="1400" b="1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6"/>
          <a:stretch/>
        </p:blipFill>
        <p:spPr bwMode="auto">
          <a:xfrm>
            <a:off x="6851798" y="1238609"/>
            <a:ext cx="2292042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92080" y="6021288"/>
            <a:ext cx="3737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Increase in apoptotic population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20072" y="5949280"/>
            <a:ext cx="3744416" cy="504056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08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610D-A0AD-DE4B-B81F-0128F5227CBE}" type="slidenum">
              <a:rPr lang="tr-TR" smtClean="0"/>
              <a:pPr/>
              <a:t>16</a:t>
            </a:fld>
            <a:endParaRPr lang="tr-T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16982"/>
          <a:stretch/>
        </p:blipFill>
        <p:spPr>
          <a:xfrm>
            <a:off x="251520" y="-44604"/>
            <a:ext cx="7993449" cy="5667375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622771"/>
            <a:ext cx="74104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6185979" y="6550886"/>
            <a:ext cx="29578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Obakan et. al, </a:t>
            </a:r>
            <a:r>
              <a:rPr lang="tr-TR" sz="1400" b="1" i="1" dirty="0" smtClean="0"/>
              <a:t>Amino </a:t>
            </a:r>
            <a:r>
              <a:rPr lang="tr-TR" sz="1400" b="1" i="1" dirty="0" err="1" smtClean="0"/>
              <a:t>acids</a:t>
            </a:r>
            <a:r>
              <a:rPr lang="tr-TR" sz="1400" b="1" dirty="0" smtClean="0"/>
              <a:t>, 2013</a:t>
            </a:r>
            <a:endParaRPr lang="tr-TR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588224" y="179348"/>
            <a:ext cx="2415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Apoptosis induction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16216" y="116632"/>
            <a:ext cx="2520280" cy="504056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85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Group 6"/>
          <p:cNvGrpSpPr>
            <a:grpSpLocks/>
          </p:cNvGrpSpPr>
          <p:nvPr/>
        </p:nvGrpSpPr>
        <p:grpSpPr bwMode="auto">
          <a:xfrm>
            <a:off x="539552" y="690557"/>
            <a:ext cx="7742237" cy="4740281"/>
            <a:chOff x="685800" y="-882688"/>
            <a:chExt cx="7742238" cy="4740316"/>
          </a:xfrm>
        </p:grpSpPr>
        <p:grpSp>
          <p:nvGrpSpPr>
            <p:cNvPr id="11287" name="Group 14"/>
            <p:cNvGrpSpPr>
              <a:grpSpLocks/>
            </p:cNvGrpSpPr>
            <p:nvPr/>
          </p:nvGrpSpPr>
          <p:grpSpPr bwMode="auto">
            <a:xfrm>
              <a:off x="685800" y="-882688"/>
              <a:ext cx="7742238" cy="4740316"/>
              <a:chOff x="685800" y="-882688"/>
              <a:chExt cx="7742238" cy="4740316"/>
            </a:xfrm>
          </p:grpSpPr>
          <p:grpSp>
            <p:nvGrpSpPr>
              <p:cNvPr id="11289" name="3 Grup"/>
              <p:cNvGrpSpPr>
                <a:grpSpLocks/>
              </p:cNvGrpSpPr>
              <p:nvPr/>
            </p:nvGrpSpPr>
            <p:grpSpPr bwMode="auto">
              <a:xfrm>
                <a:off x="685800" y="-882688"/>
                <a:ext cx="7742238" cy="2667000"/>
                <a:chOff x="685800" y="-862026"/>
                <a:chExt cx="7742238" cy="2667000"/>
              </a:xfrm>
            </p:grpSpPr>
            <p:pic>
              <p:nvPicPr>
                <p:cNvPr id="11295" name="Picture 2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32"/>
                <a:stretch>
                  <a:fillRect/>
                </a:stretch>
              </p:blipFill>
              <p:spPr bwMode="auto">
                <a:xfrm>
                  <a:off x="685800" y="-862026"/>
                  <a:ext cx="7742238" cy="2667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296" name="20 Metin kutusu"/>
                <p:cNvSpPr txBox="1">
                  <a:spLocks noChangeArrowheads="1"/>
                </p:cNvSpPr>
                <p:nvPr/>
              </p:nvSpPr>
              <p:spPr bwMode="auto">
                <a:xfrm>
                  <a:off x="2390106" y="-695332"/>
                  <a:ext cx="611065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tr-TR" altLang="tr-TR" sz="1200" b="1">
                      <a:latin typeface="Calibri" pitchFamily="34" charset="0"/>
                    </a:rPr>
                    <a:t>EBR (-)</a:t>
                  </a:r>
                </a:p>
              </p:txBody>
            </p:sp>
            <p:sp>
              <p:nvSpPr>
                <p:cNvPr id="11297" name="10 Metin kutusu"/>
                <p:cNvSpPr txBox="1">
                  <a:spLocks noChangeArrowheads="1"/>
                </p:cNvSpPr>
                <p:nvPr/>
              </p:nvSpPr>
              <p:spPr bwMode="auto">
                <a:xfrm>
                  <a:off x="4202113" y="-848078"/>
                  <a:ext cx="598487" cy="2762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tr-TR" altLang="tr-TR" sz="1200" b="1" dirty="0">
                      <a:latin typeface="Calibri" pitchFamily="34" charset="0"/>
                    </a:rPr>
                    <a:t>PNT1a</a:t>
                  </a:r>
                </a:p>
              </p:txBody>
            </p:sp>
          </p:grpSp>
          <p:sp>
            <p:nvSpPr>
              <p:cNvPr id="11" name="10 Dikdörtgen"/>
              <p:cNvSpPr/>
              <p:nvPr/>
            </p:nvSpPr>
            <p:spPr>
              <a:xfrm>
                <a:off x="5668963" y="3500437"/>
                <a:ext cx="1928813" cy="3571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sp>
            <p:nvSpPr>
              <p:cNvPr id="12" name="13 Dikdörtgen"/>
              <p:cNvSpPr/>
              <p:nvPr/>
            </p:nvSpPr>
            <p:spPr>
              <a:xfrm>
                <a:off x="1857375" y="3475037"/>
                <a:ext cx="1928812" cy="3571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r-TR"/>
              </a:p>
            </p:txBody>
          </p:sp>
          <p:cxnSp>
            <p:nvCxnSpPr>
              <p:cNvPr id="13" name="11 Düz Ok Bağlayıcısı"/>
              <p:cNvCxnSpPr/>
              <p:nvPr/>
            </p:nvCxnSpPr>
            <p:spPr>
              <a:xfrm>
                <a:off x="1143000" y="1782750"/>
                <a:ext cx="7000876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293" name="18 Metin kutusu"/>
              <p:cNvSpPr txBox="1">
                <a:spLocks noChangeArrowheads="1"/>
              </p:cNvSpPr>
              <p:nvPr/>
            </p:nvSpPr>
            <p:spPr bwMode="auto">
              <a:xfrm>
                <a:off x="3857620" y="1794799"/>
                <a:ext cx="69923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tr-TR" altLang="tr-TR" sz="1200" b="1">
                    <a:cs typeface="Arial" charset="0"/>
                  </a:rPr>
                  <a:t>FL2- PI</a:t>
                </a:r>
              </a:p>
            </p:txBody>
          </p:sp>
        </p:grpSp>
        <p:sp>
          <p:nvSpPr>
            <p:cNvPr id="11288" name="21 Metin kutusu"/>
            <p:cNvSpPr txBox="1">
              <a:spLocks noChangeArrowheads="1"/>
            </p:cNvSpPr>
            <p:nvPr/>
          </p:nvSpPr>
          <p:spPr bwMode="auto">
            <a:xfrm>
              <a:off x="5500694" y="-699294"/>
              <a:ext cx="20252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tr-TR" altLang="tr-TR" sz="1200" b="1">
                  <a:latin typeface="Calibri" pitchFamily="34" charset="0"/>
                </a:rPr>
                <a:t>EBR Treatment (25 </a:t>
              </a:r>
              <a:r>
                <a:rPr lang="el-GR" altLang="tr-TR" sz="1200" b="1">
                  <a:cs typeface="Arial" charset="0"/>
                </a:rPr>
                <a:t>μ</a:t>
              </a:r>
              <a:r>
                <a:rPr lang="tr-TR" altLang="tr-TR" sz="1200" b="1">
                  <a:latin typeface="Calibri" pitchFamily="34" charset="0"/>
                </a:rPr>
                <a:t>M) 24 h</a:t>
              </a:r>
            </a:p>
          </p:txBody>
        </p:sp>
      </p:grpSp>
      <p:grpSp>
        <p:nvGrpSpPr>
          <p:cNvPr id="11268" name="Group 18"/>
          <p:cNvGrpSpPr>
            <a:grpSpLocks/>
          </p:cNvGrpSpPr>
          <p:nvPr/>
        </p:nvGrpSpPr>
        <p:grpSpPr bwMode="auto">
          <a:xfrm>
            <a:off x="952302" y="3786188"/>
            <a:ext cx="7192962" cy="2203450"/>
            <a:chOff x="785786" y="753896"/>
            <a:chExt cx="7193724" cy="2203613"/>
          </a:xfrm>
        </p:grpSpPr>
        <p:pic>
          <p:nvPicPr>
            <p:cNvPr id="11270" name="Picture 2"/>
            <p:cNvPicPr preferRelativeResize="0">
              <a:picLocks noChangeArrowheads="1"/>
            </p:cNvPicPr>
            <p:nvPr/>
          </p:nvPicPr>
          <p:blipFill>
            <a:blip r:embed="rId3" cstate="email">
              <a:lum bright="10000" contrast="3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65"/>
            <a:stretch>
              <a:fillRect/>
            </a:stretch>
          </p:blipFill>
          <p:spPr bwMode="auto">
            <a:xfrm>
              <a:off x="1428728" y="2143906"/>
              <a:ext cx="1143008" cy="356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71" name="9 Metin kutusu"/>
            <p:cNvSpPr txBox="1">
              <a:spLocks noChangeArrowheads="1"/>
            </p:cNvSpPr>
            <p:nvPr/>
          </p:nvSpPr>
          <p:spPr bwMode="auto">
            <a:xfrm>
              <a:off x="4786314" y="1393483"/>
              <a:ext cx="16450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tr-TR" altLang="tr-TR" sz="1200" b="1">
                  <a:cs typeface="Arial" charset="0"/>
                </a:rPr>
                <a:t> 0       24      48     72 </a:t>
              </a:r>
            </a:p>
          </p:txBody>
        </p:sp>
        <p:sp>
          <p:nvSpPr>
            <p:cNvPr id="11272" name="5 Metin kutusu"/>
            <p:cNvSpPr txBox="1">
              <a:spLocks noChangeArrowheads="1"/>
            </p:cNvSpPr>
            <p:nvPr/>
          </p:nvSpPr>
          <p:spPr bwMode="auto">
            <a:xfrm>
              <a:off x="1643042" y="1008861"/>
              <a:ext cx="66236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tr-TR" altLang="tr-TR" sz="1200" b="1">
                  <a:cs typeface="Arial" charset="0"/>
                </a:rPr>
                <a:t>PNT1a</a:t>
              </a:r>
            </a:p>
          </p:txBody>
        </p:sp>
        <p:sp>
          <p:nvSpPr>
            <p:cNvPr id="11273" name="TextBox 34"/>
            <p:cNvSpPr txBox="1">
              <a:spLocks noChangeArrowheads="1"/>
            </p:cNvSpPr>
            <p:nvPr/>
          </p:nvSpPr>
          <p:spPr bwMode="auto">
            <a:xfrm>
              <a:off x="785786" y="1366051"/>
              <a:ext cx="16017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tr-TR" altLang="tr-TR" sz="1200" b="1">
                  <a:cs typeface="Arial" charset="0"/>
                </a:rPr>
                <a:t>EBR            -          +</a:t>
              </a:r>
            </a:p>
          </p:txBody>
        </p:sp>
        <p:grpSp>
          <p:nvGrpSpPr>
            <p:cNvPr id="11274" name="Group 18"/>
            <p:cNvGrpSpPr>
              <a:grpSpLocks/>
            </p:cNvGrpSpPr>
            <p:nvPr/>
          </p:nvGrpSpPr>
          <p:grpSpPr bwMode="auto">
            <a:xfrm>
              <a:off x="4714876" y="1714488"/>
              <a:ext cx="3264634" cy="785818"/>
              <a:chOff x="4714876" y="1714488"/>
              <a:chExt cx="3264634" cy="785818"/>
            </a:xfrm>
          </p:grpSpPr>
          <p:sp>
            <p:nvSpPr>
              <p:cNvPr id="11282" name="7 Metin kutusu"/>
              <p:cNvSpPr txBox="1">
                <a:spLocks noChangeArrowheads="1"/>
              </p:cNvSpPr>
              <p:nvPr/>
            </p:nvSpPr>
            <p:spPr bwMode="auto">
              <a:xfrm>
                <a:off x="6625640" y="1714488"/>
                <a:ext cx="131298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tr-TR" altLang="tr-TR" sz="1200" b="1" dirty="0">
                    <a:cs typeface="Arial" charset="0"/>
                  </a:rPr>
                  <a:t>PARP (116 </a:t>
                </a:r>
                <a:r>
                  <a:rPr lang="tr-TR" altLang="tr-TR" sz="1200" b="1" dirty="0" err="1">
                    <a:cs typeface="Arial" charset="0"/>
                  </a:rPr>
                  <a:t>kDa</a:t>
                </a:r>
                <a:r>
                  <a:rPr lang="tr-TR" altLang="tr-TR" sz="1200" b="1" dirty="0">
                    <a:cs typeface="Arial" charset="0"/>
                  </a:rPr>
                  <a:t>)</a:t>
                </a:r>
              </a:p>
            </p:txBody>
          </p:sp>
          <p:pic>
            <p:nvPicPr>
              <p:cNvPr id="11283" name="Picture 7"/>
              <p:cNvPicPr preferRelativeResize="0">
                <a:picLocks noChangeArrowheads="1"/>
              </p:cNvPicPr>
              <p:nvPr/>
            </p:nvPicPr>
            <p:blipFill>
              <a:blip r:embed="rId4" cstate="email">
                <a:lum contrast="16000"/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9270"/>
              <a:stretch>
                <a:fillRect/>
              </a:stretch>
            </p:blipFill>
            <p:spPr bwMode="auto">
              <a:xfrm>
                <a:off x="4714876" y="1714488"/>
                <a:ext cx="1785600" cy="356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34" name="12 Düz Bağlayıcı"/>
              <p:cNvCxnSpPr/>
              <p:nvPr/>
            </p:nvCxnSpPr>
            <p:spPr>
              <a:xfrm>
                <a:off x="4715264" y="2062093"/>
                <a:ext cx="1786127" cy="158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1285" name="Picture 3"/>
              <p:cNvPicPr preferRelativeResize="0">
                <a:picLocks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9073"/>
              <a:stretch>
                <a:fillRect/>
              </a:stretch>
            </p:blipFill>
            <p:spPr bwMode="auto">
              <a:xfrm>
                <a:off x="4714876" y="2143116"/>
                <a:ext cx="1785950" cy="35719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286" name="7 Metin kutusu"/>
              <p:cNvSpPr txBox="1">
                <a:spLocks noChangeArrowheads="1"/>
              </p:cNvSpPr>
              <p:nvPr/>
            </p:nvSpPr>
            <p:spPr bwMode="auto">
              <a:xfrm>
                <a:off x="6624652" y="2151869"/>
                <a:ext cx="135485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l-GR" altLang="tr-TR" sz="1200" b="1">
                    <a:cs typeface="Arial" charset="0"/>
                  </a:rPr>
                  <a:t>β</a:t>
                </a:r>
                <a:r>
                  <a:rPr lang="tr-TR" altLang="tr-TR" sz="1200" b="1">
                    <a:cs typeface="Arial" charset="0"/>
                  </a:rPr>
                  <a:t>-Actin (42 kDa)</a:t>
                </a:r>
              </a:p>
            </p:txBody>
          </p:sp>
        </p:grpSp>
        <p:sp>
          <p:nvSpPr>
            <p:cNvPr id="11275" name="5 Metin kutusu"/>
            <p:cNvSpPr txBox="1">
              <a:spLocks noChangeArrowheads="1"/>
            </p:cNvSpPr>
            <p:nvPr/>
          </p:nvSpPr>
          <p:spPr bwMode="auto">
            <a:xfrm>
              <a:off x="4500562" y="753896"/>
              <a:ext cx="233865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tr-TR" altLang="tr-TR" sz="1200" b="1">
                  <a:cs typeface="Arial" charset="0"/>
                </a:rPr>
                <a:t>PNT1a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tr-TR" altLang="tr-TR" sz="1200" b="1">
                  <a:cs typeface="Arial" charset="0"/>
                </a:rPr>
                <a:t>25 </a:t>
              </a:r>
              <a:r>
                <a:rPr lang="el-GR" altLang="tr-TR" sz="1200" b="1">
                  <a:cs typeface="Arial" charset="0"/>
                </a:rPr>
                <a:t>μ</a:t>
              </a:r>
              <a:r>
                <a:rPr lang="tr-TR" altLang="tr-TR" sz="1200" b="1">
                  <a:cs typeface="Arial" charset="0"/>
                </a:rPr>
                <a:t>M EBR Treatment (hours)</a:t>
              </a:r>
            </a:p>
          </p:txBody>
        </p:sp>
        <p:sp>
          <p:nvSpPr>
            <p:cNvPr id="11276" name="7 Metin kutusu"/>
            <p:cNvSpPr txBox="1">
              <a:spLocks noChangeArrowheads="1"/>
            </p:cNvSpPr>
            <p:nvPr/>
          </p:nvSpPr>
          <p:spPr bwMode="auto">
            <a:xfrm>
              <a:off x="2714612" y="2214129"/>
              <a:ext cx="142058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tr-TR" altLang="tr-TR" sz="1200" b="1">
                  <a:cs typeface="Arial" charset="0"/>
                </a:rPr>
                <a:t>cCasp-9 (37 kDa)</a:t>
              </a:r>
            </a:p>
          </p:txBody>
        </p:sp>
        <p:pic>
          <p:nvPicPr>
            <p:cNvPr id="11277" name="Picture 2"/>
            <p:cNvPicPr preferRelativeResize="0">
              <a:picLocks noChangeArrowheads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81" t="48433"/>
            <a:stretch>
              <a:fillRect/>
            </a:stretch>
          </p:blipFill>
          <p:spPr bwMode="auto">
            <a:xfrm>
              <a:off x="1428727" y="2601109"/>
              <a:ext cx="1144800" cy="356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78" name="7 Metin kutusu"/>
            <p:cNvSpPr txBox="1">
              <a:spLocks noChangeArrowheads="1"/>
            </p:cNvSpPr>
            <p:nvPr/>
          </p:nvSpPr>
          <p:spPr bwMode="auto">
            <a:xfrm>
              <a:off x="2714612" y="2672548"/>
              <a:ext cx="135485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l-GR" altLang="tr-TR" sz="1200" b="1">
                  <a:cs typeface="Arial" charset="0"/>
                </a:rPr>
                <a:t>β</a:t>
              </a:r>
              <a:r>
                <a:rPr lang="tr-TR" altLang="tr-TR" sz="1200" b="1">
                  <a:cs typeface="Arial" charset="0"/>
                </a:rPr>
                <a:t>-Actin (42 kDa)</a:t>
              </a:r>
            </a:p>
          </p:txBody>
        </p:sp>
        <p:cxnSp>
          <p:nvCxnSpPr>
            <p:cNvPr id="29" name="17 Düz Bağlayıcı"/>
            <p:cNvCxnSpPr/>
            <p:nvPr/>
          </p:nvCxnSpPr>
          <p:spPr>
            <a:xfrm>
              <a:off x="4786710" y="1366716"/>
              <a:ext cx="1643236" cy="15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1280" name="Picture 2"/>
            <p:cNvPicPr>
              <a:picLocks noChangeAspect="1" noChangeArrowheads="1"/>
            </p:cNvPicPr>
            <p:nvPr/>
          </p:nvPicPr>
          <p:blipFill>
            <a:blip r:embed="rId7" cstate="email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425" r="1685" b="9380"/>
            <a:stretch>
              <a:fillRect/>
            </a:stretch>
          </p:blipFill>
          <p:spPr bwMode="auto">
            <a:xfrm>
              <a:off x="1428728" y="1660911"/>
              <a:ext cx="1143008" cy="3393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81" name="7 Metin kutusu"/>
            <p:cNvSpPr txBox="1">
              <a:spLocks noChangeArrowheads="1"/>
            </p:cNvSpPr>
            <p:nvPr/>
          </p:nvSpPr>
          <p:spPr bwMode="auto">
            <a:xfrm>
              <a:off x="2714612" y="1714488"/>
              <a:ext cx="13019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tr-TR" altLang="tr-TR" sz="1200" b="1">
                  <a:cs typeface="Arial" charset="0"/>
                </a:rPr>
                <a:t>Apaf-1 (47 kDa)</a:t>
              </a:r>
            </a:p>
          </p:txBody>
        </p:sp>
      </p:grpSp>
      <p:sp>
        <p:nvSpPr>
          <p:cNvPr id="36" name="Metin kutusu 35"/>
          <p:cNvSpPr txBox="1"/>
          <p:nvPr/>
        </p:nvSpPr>
        <p:spPr>
          <a:xfrm>
            <a:off x="6185979" y="6577607"/>
            <a:ext cx="29578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Obakan et. al, </a:t>
            </a:r>
            <a:r>
              <a:rPr lang="tr-TR" sz="1400" b="1" i="1" dirty="0" smtClean="0"/>
              <a:t>Amino </a:t>
            </a:r>
            <a:r>
              <a:rPr lang="tr-TR" sz="1400" b="1" i="1" dirty="0" err="1" smtClean="0"/>
              <a:t>acids</a:t>
            </a:r>
            <a:r>
              <a:rPr lang="tr-TR" sz="1400" b="1" dirty="0" smtClean="0"/>
              <a:t>, 2013</a:t>
            </a:r>
            <a:endParaRPr lang="tr-TR" sz="1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331640" y="188640"/>
            <a:ext cx="6059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No apoptotic effect in normal prostatic epithelial cells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259632" y="116632"/>
            <a:ext cx="6264696" cy="504056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61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Nesne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0527293"/>
              </p:ext>
            </p:extLst>
          </p:nvPr>
        </p:nvGraphicFramePr>
        <p:xfrm>
          <a:off x="179512" y="1340768"/>
          <a:ext cx="4213572" cy="3528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87" name="Prism 6" r:id="rId3" imgW="3530771" imgH="2736811" progId="Prism6.Document">
                  <p:embed/>
                </p:oleObj>
              </mc:Choice>
              <mc:Fallback>
                <p:oleObj name="Prism 6" r:id="rId3" imgW="3530771" imgH="2736811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1340768"/>
                        <a:ext cx="4213572" cy="3528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Nesne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097588"/>
              </p:ext>
            </p:extLst>
          </p:nvPr>
        </p:nvGraphicFramePr>
        <p:xfrm>
          <a:off x="4788024" y="1916832"/>
          <a:ext cx="3778250" cy="270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88" name="Prism 6" r:id="rId5" imgW="3777824" imgH="2706197" progId="Prism6.Document">
                  <p:embed/>
                </p:oleObj>
              </mc:Choice>
              <mc:Fallback>
                <p:oleObj name="Prism 6" r:id="rId5" imgW="3777824" imgH="2706197" progId="Prism6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1916832"/>
                        <a:ext cx="3778250" cy="2706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2411760" y="1639833"/>
            <a:ext cx="43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FHC</a:t>
            </a:r>
            <a:endParaRPr lang="tr-TR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547664" y="692696"/>
            <a:ext cx="6406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Normal epithelial cells are not affected by EBR treatment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75656" y="692696"/>
            <a:ext cx="6480720" cy="432048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69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610D-A0AD-DE4B-B81F-0128F5227CBE}" type="slidenum">
              <a:rPr lang="tr-TR" smtClean="0"/>
              <a:pPr/>
              <a:t>19</a:t>
            </a:fld>
            <a:endParaRPr lang="tr-T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6712"/>
            <a:ext cx="8978900" cy="4203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43808" y="5229200"/>
            <a:ext cx="4578935" cy="92333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PC3 prostate cancer cells and PC3 p53+</a:t>
            </a:r>
          </a:p>
          <a:p>
            <a:r>
              <a:rPr lang="en-US" b="1" dirty="0" smtClean="0">
                <a:solidFill>
                  <a:srgbClr val="3366FF"/>
                </a:solidFill>
              </a:rPr>
              <a:t>AR –</a:t>
            </a:r>
          </a:p>
          <a:p>
            <a:r>
              <a:rPr lang="en-US" b="1" dirty="0">
                <a:solidFill>
                  <a:srgbClr val="3366FF"/>
                </a:solidFill>
              </a:rPr>
              <a:t>p</a:t>
            </a:r>
            <a:r>
              <a:rPr lang="en-US" b="1" dirty="0" smtClean="0">
                <a:solidFill>
                  <a:srgbClr val="3366FF"/>
                </a:solidFill>
              </a:rPr>
              <a:t>53 -</a:t>
            </a:r>
            <a:endParaRPr lang="en-US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029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610D-A0AD-DE4B-B81F-0128F5227CBE}" type="slidenum">
              <a:rPr lang="tr-TR" smtClean="0"/>
              <a:pPr/>
              <a:t>20</a:t>
            </a:fld>
            <a:endParaRPr lang="tr-T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18100"/>
          <a:stretch/>
        </p:blipFill>
        <p:spPr>
          <a:xfrm>
            <a:off x="44917" y="1268760"/>
            <a:ext cx="4383067" cy="54726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073" y="-99392"/>
            <a:ext cx="4673680" cy="5672540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6185979" y="6550886"/>
            <a:ext cx="2977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Obakan et. al, </a:t>
            </a:r>
            <a:r>
              <a:rPr lang="tr-TR" sz="1400" b="1" i="1" dirty="0" err="1" smtClean="0"/>
              <a:t>The</a:t>
            </a:r>
            <a:r>
              <a:rPr lang="tr-TR" sz="1400" b="1" i="1" dirty="0" smtClean="0"/>
              <a:t> </a:t>
            </a:r>
            <a:r>
              <a:rPr lang="tr-TR" sz="1400" b="1" i="1" dirty="0" err="1" smtClean="0"/>
              <a:t>Prostate</a:t>
            </a:r>
            <a:r>
              <a:rPr lang="tr-TR" sz="1400" b="1" dirty="0" smtClean="0"/>
              <a:t>, 2014</a:t>
            </a:r>
            <a:endParaRPr lang="tr-TR" sz="1400" b="1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393382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959" y="5672540"/>
            <a:ext cx="4723268" cy="70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558646" y="219470"/>
            <a:ext cx="1787669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Decrease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in cell viability</a:t>
            </a:r>
          </a:p>
          <a:p>
            <a:endParaRPr lang="en-US" b="1" dirty="0" smtClean="0">
              <a:solidFill>
                <a:srgbClr val="0000FF"/>
              </a:solidFill>
            </a:endParaRPr>
          </a:p>
          <a:p>
            <a:endParaRPr lang="en-US" b="1" dirty="0">
              <a:solidFill>
                <a:srgbClr val="0000FF"/>
              </a:solidFill>
            </a:endParaRPr>
          </a:p>
          <a:p>
            <a:endParaRPr lang="en-US" b="1" dirty="0" smtClean="0">
              <a:solidFill>
                <a:srgbClr val="0000FF"/>
              </a:solidFill>
            </a:endParaRPr>
          </a:p>
          <a:p>
            <a:endParaRPr lang="en-US" b="1" dirty="0">
              <a:solidFill>
                <a:srgbClr val="0000FF"/>
              </a:solidFill>
            </a:endParaRPr>
          </a:p>
          <a:p>
            <a:endParaRPr lang="en-US" b="1" dirty="0" smtClean="0">
              <a:solidFill>
                <a:srgbClr val="0000FF"/>
              </a:solidFill>
            </a:endParaRPr>
          </a:p>
          <a:p>
            <a:endParaRPr lang="en-US" b="1" dirty="0">
              <a:solidFill>
                <a:srgbClr val="0000FF"/>
              </a:solidFill>
            </a:endParaRPr>
          </a:p>
          <a:p>
            <a:endParaRPr lang="en-US" b="1" dirty="0">
              <a:solidFill>
                <a:srgbClr val="0000FF"/>
              </a:solidFill>
            </a:endParaRPr>
          </a:p>
          <a:p>
            <a:endParaRPr lang="en-US" b="1" dirty="0" smtClean="0">
              <a:solidFill>
                <a:srgbClr val="000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30424" y="44624"/>
            <a:ext cx="1619672" cy="108012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88224" y="5435932"/>
            <a:ext cx="2415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Apoptosis induction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16216" y="5373216"/>
            <a:ext cx="2520280" cy="504056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24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610D-A0AD-DE4B-B81F-0128F5227CBE}" type="slidenum">
              <a:rPr lang="tr-TR" smtClean="0"/>
              <a:pPr/>
              <a:t>21</a:t>
            </a:fld>
            <a:endParaRPr lang="tr-T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121" y="299618"/>
            <a:ext cx="6547757" cy="5178855"/>
          </a:xfrm>
          <a:prstGeom prst="rect">
            <a:avLst/>
          </a:prstGeom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43379"/>
            <a:ext cx="7652351" cy="1429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6166903" y="16271"/>
            <a:ext cx="2977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Obakan et. al, </a:t>
            </a:r>
            <a:r>
              <a:rPr lang="tr-TR" sz="1400" b="1" i="1" dirty="0" err="1" smtClean="0"/>
              <a:t>The</a:t>
            </a:r>
            <a:r>
              <a:rPr lang="tr-TR" sz="1400" b="1" i="1" dirty="0" smtClean="0"/>
              <a:t> </a:t>
            </a:r>
            <a:r>
              <a:rPr lang="tr-TR" sz="1400" b="1" i="1" dirty="0" err="1" smtClean="0"/>
              <a:t>Prostate</a:t>
            </a:r>
            <a:r>
              <a:rPr lang="tr-TR" sz="1400" b="1" dirty="0" smtClean="0"/>
              <a:t>, 2014</a:t>
            </a:r>
            <a:endParaRPr lang="tr-TR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588224" y="4931876"/>
            <a:ext cx="2415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Apoptosis induction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16216" y="4869160"/>
            <a:ext cx="2520280" cy="504056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536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610D-A0AD-DE4B-B81F-0128F5227CBE}" type="slidenum">
              <a:rPr lang="tr-TR" smtClean="0"/>
              <a:pPr/>
              <a:t>22</a:t>
            </a:fld>
            <a:endParaRPr lang="tr-T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980728"/>
            <a:ext cx="3873500" cy="193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620688"/>
            <a:ext cx="3987800" cy="2501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3140968"/>
            <a:ext cx="4635500" cy="2806700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6185979" y="6550886"/>
            <a:ext cx="2977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Obakan et. al, </a:t>
            </a:r>
            <a:r>
              <a:rPr lang="tr-TR" sz="1400" b="1" i="1" dirty="0" err="1" smtClean="0"/>
              <a:t>The</a:t>
            </a:r>
            <a:r>
              <a:rPr lang="tr-TR" sz="1400" b="1" i="1" dirty="0" smtClean="0"/>
              <a:t> </a:t>
            </a:r>
            <a:r>
              <a:rPr lang="tr-TR" sz="1400" b="1" i="1" dirty="0" err="1" smtClean="0"/>
              <a:t>Prostate</a:t>
            </a:r>
            <a:r>
              <a:rPr lang="tr-TR" sz="1400" b="1" dirty="0" smtClean="0"/>
              <a:t>, 2014</a:t>
            </a:r>
            <a:endParaRPr lang="tr-TR" sz="1400" b="1" dirty="0"/>
          </a:p>
        </p:txBody>
      </p:sp>
      <p:sp>
        <p:nvSpPr>
          <p:cNvPr id="9" name="Rectangle 8"/>
          <p:cNvSpPr/>
          <p:nvPr/>
        </p:nvSpPr>
        <p:spPr>
          <a:xfrm>
            <a:off x="4860032" y="3284984"/>
            <a:ext cx="576064" cy="1440160"/>
          </a:xfrm>
          <a:prstGeom prst="rect">
            <a:avLst/>
          </a:prstGeom>
          <a:solidFill>
            <a:schemeClr val="lt1">
              <a:alpha val="0"/>
            </a:schemeClr>
          </a:solidFill>
          <a:ln w="539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860032" y="4725144"/>
            <a:ext cx="576064" cy="1440160"/>
          </a:xfrm>
          <a:prstGeom prst="rect">
            <a:avLst/>
          </a:prstGeom>
          <a:solidFill>
            <a:schemeClr val="lt1">
              <a:alpha val="0"/>
            </a:schemeClr>
          </a:solidFill>
          <a:ln w="539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516216" y="764704"/>
            <a:ext cx="576064" cy="2232248"/>
          </a:xfrm>
          <a:prstGeom prst="rect">
            <a:avLst/>
          </a:prstGeom>
          <a:solidFill>
            <a:schemeClr val="lt1">
              <a:alpha val="0"/>
            </a:schemeClr>
          </a:solidFill>
          <a:ln w="539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267744" y="116632"/>
            <a:ext cx="457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No p53 effect in EBR-induced apoptosis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123728" y="44624"/>
            <a:ext cx="4824536" cy="432048"/>
          </a:xfrm>
          <a:prstGeom prst="rect">
            <a:avLst/>
          </a:prstGeom>
          <a:gradFill flip="none" rotWithShape="1">
            <a:gsLst>
              <a:gs pos="31000">
                <a:schemeClr val="accent3">
                  <a:tint val="100000"/>
                  <a:shade val="100000"/>
                  <a:satMod val="120000"/>
                  <a:alpha val="0"/>
                </a:schemeClr>
              </a:gs>
              <a:gs pos="100000">
                <a:schemeClr val="accent3">
                  <a:tint val="50000"/>
                  <a:satMod val="150000"/>
                  <a:alpha val="0"/>
                </a:schemeClr>
              </a:gs>
            </a:gsLst>
            <a:lin ang="5400000" scaled="1"/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68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610D-A0AD-DE4B-B81F-0128F5227CBE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5" name="TextBox 4"/>
          <p:cNvSpPr txBox="1"/>
          <p:nvPr/>
        </p:nvSpPr>
        <p:spPr>
          <a:xfrm>
            <a:off x="107504" y="260648"/>
            <a:ext cx="885698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</a:rPr>
              <a:t>RESULTS:</a:t>
            </a:r>
          </a:p>
          <a:p>
            <a:endParaRPr lang="en-US" sz="2400" dirty="0">
              <a:solidFill>
                <a:srgbClr val="17375E"/>
              </a:solidFill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17375E"/>
                </a:solidFill>
              </a:rPr>
              <a:t>EBR induces apoptosis in AR expressing or non expressing prostate cancer cells.</a:t>
            </a:r>
          </a:p>
          <a:p>
            <a:pPr>
              <a:lnSpc>
                <a:spcPct val="150000"/>
              </a:lnSpc>
            </a:pPr>
            <a:endParaRPr lang="en-US" sz="2400" dirty="0" smtClean="0">
              <a:solidFill>
                <a:srgbClr val="17375E"/>
              </a:solidFill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17375E"/>
                </a:solidFill>
              </a:rPr>
              <a:t>EBR induces p53-independent apoptosis</a:t>
            </a:r>
            <a:endParaRPr lang="en-US" sz="2400" dirty="0">
              <a:solidFill>
                <a:srgbClr val="17375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4581128"/>
            <a:ext cx="7798128" cy="5232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WHAT IS THE EXACT MECHANISM OF EBR?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Notched Right Arrow 6"/>
          <p:cNvSpPr/>
          <p:nvPr/>
        </p:nvSpPr>
        <p:spPr>
          <a:xfrm rot="5400000">
            <a:off x="4103948" y="3681028"/>
            <a:ext cx="864096" cy="648072"/>
          </a:xfrm>
          <a:prstGeom prst="notch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dirty="0" smtClean="0">
              <a:solidFill>
                <a:srgbClr val="FFFF00"/>
              </a:solidFill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3335342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91F4014-806E-724C-BE59-7F05CF41428E}" type="slidenum">
              <a:rPr lang="tr-TR">
                <a:solidFill>
                  <a:srgbClr val="898989"/>
                </a:solidFill>
                <a:latin typeface="Calibri" charset="0"/>
              </a:rPr>
              <a:pPr eaLnBrk="1" hangingPunct="1"/>
              <a:t>24</a:t>
            </a:fld>
            <a:endParaRPr lang="tr-TR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41" name="Rectangle 12"/>
          <p:cNvSpPr>
            <a:spLocks noChangeArrowheads="1"/>
          </p:cNvSpPr>
          <p:nvPr/>
        </p:nvSpPr>
        <p:spPr bwMode="auto">
          <a:xfrm>
            <a:off x="533400" y="2147888"/>
            <a:ext cx="1219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sysClr val="windowText" lastClr="000000"/>
                </a:solidFill>
                <a:latin typeface="Calibri" pitchFamily="34" charset="0"/>
                <a:ea typeface="+mn-ea"/>
                <a:cs typeface="Times New Roman" pitchFamily="18" charset="0"/>
              </a:rPr>
              <a:t>LIGHT Media</a:t>
            </a:r>
            <a:endParaRPr lang="en-US" sz="1400" b="1" kern="0" dirty="0">
              <a:solidFill>
                <a:sysClr val="windowText" lastClr="000000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4100" name="Group 17"/>
          <p:cNvGrpSpPr>
            <a:grpSpLocks/>
          </p:cNvGrpSpPr>
          <p:nvPr/>
        </p:nvGrpSpPr>
        <p:grpSpPr bwMode="auto">
          <a:xfrm>
            <a:off x="381000" y="1447800"/>
            <a:ext cx="1584325" cy="693738"/>
            <a:chOff x="1008" y="1632"/>
            <a:chExt cx="998" cy="437"/>
          </a:xfrm>
        </p:grpSpPr>
        <p:pic>
          <p:nvPicPr>
            <p:cNvPr id="4234" name="Picture 4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1632"/>
              <a:ext cx="998" cy="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Oval 14"/>
            <p:cNvSpPr>
              <a:spLocks noChangeArrowheads="1"/>
            </p:cNvSpPr>
            <p:nvPr/>
          </p:nvSpPr>
          <p:spPr bwMode="auto">
            <a:xfrm>
              <a:off x="1056" y="1728"/>
              <a:ext cx="864" cy="144"/>
            </a:xfrm>
            <a:prstGeom prst="ellipse">
              <a:avLst/>
            </a:prstGeom>
            <a:solidFill>
              <a:srgbClr val="0000FF">
                <a:alpha val="2800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101" name="Group 16"/>
          <p:cNvGrpSpPr>
            <a:grpSpLocks/>
          </p:cNvGrpSpPr>
          <p:nvPr/>
        </p:nvGrpSpPr>
        <p:grpSpPr bwMode="auto">
          <a:xfrm>
            <a:off x="2819400" y="1447800"/>
            <a:ext cx="1584325" cy="693738"/>
            <a:chOff x="3264" y="1728"/>
            <a:chExt cx="998" cy="437"/>
          </a:xfrm>
        </p:grpSpPr>
        <p:pic>
          <p:nvPicPr>
            <p:cNvPr id="4232" name="Picture 10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1728"/>
              <a:ext cx="998" cy="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Oval 15"/>
            <p:cNvSpPr>
              <a:spLocks noChangeArrowheads="1"/>
            </p:cNvSpPr>
            <p:nvPr/>
          </p:nvSpPr>
          <p:spPr bwMode="auto">
            <a:xfrm>
              <a:off x="3306" y="1836"/>
              <a:ext cx="864" cy="144"/>
            </a:xfrm>
            <a:prstGeom prst="ellipse">
              <a:avLst/>
            </a:prstGeom>
            <a:solidFill>
              <a:srgbClr val="FF0000">
                <a:alpha val="28000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sp>
        <p:nvSpPr>
          <p:cNvPr id="48" name="Rectangle 19"/>
          <p:cNvSpPr>
            <a:spLocks noChangeArrowheads="1"/>
          </p:cNvSpPr>
          <p:nvPr/>
        </p:nvSpPr>
        <p:spPr bwMode="auto">
          <a:xfrm>
            <a:off x="3048000" y="2133600"/>
            <a:ext cx="1200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sysClr val="windowText" lastClr="000000"/>
                </a:solidFill>
                <a:latin typeface="Calibri" pitchFamily="34" charset="0"/>
                <a:ea typeface="+mn-ea"/>
                <a:cs typeface="Times New Roman" pitchFamily="18" charset="0"/>
              </a:rPr>
              <a:t>HEAVY Media</a:t>
            </a:r>
          </a:p>
        </p:txBody>
      </p:sp>
      <p:sp>
        <p:nvSpPr>
          <p:cNvPr id="49" name="Text Box 21"/>
          <p:cNvSpPr txBox="1">
            <a:spLocks noChangeArrowheads="1"/>
          </p:cNvSpPr>
          <p:nvPr/>
        </p:nvSpPr>
        <p:spPr bwMode="auto">
          <a:xfrm>
            <a:off x="1905000" y="2133600"/>
            <a:ext cx="106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rPr>
              <a:t>Protein </a:t>
            </a:r>
            <a:r>
              <a:rPr lang="tr-TR" sz="1200" b="1" kern="0" dirty="0" err="1" smtClea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rPr>
              <a:t>Labelling</a:t>
            </a:r>
            <a:endParaRPr lang="en-US" sz="1200" b="1" kern="0" dirty="0">
              <a:solidFill>
                <a:sysClr val="windowText" lastClr="000000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50" name="Line 28"/>
          <p:cNvSpPr>
            <a:spLocks noChangeShapeType="1"/>
          </p:cNvSpPr>
          <p:nvPr/>
        </p:nvSpPr>
        <p:spPr bwMode="auto">
          <a:xfrm flipV="1">
            <a:off x="2746375" y="3060700"/>
            <a:ext cx="0" cy="9525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ea typeface="+mn-ea"/>
              <a:cs typeface="Arial" pitchFamily="34" charset="0"/>
            </a:endParaRPr>
          </a:p>
        </p:txBody>
      </p:sp>
      <p:grpSp>
        <p:nvGrpSpPr>
          <p:cNvPr id="4105" name="Group 255"/>
          <p:cNvGrpSpPr>
            <a:grpSpLocks/>
          </p:cNvGrpSpPr>
          <p:nvPr/>
        </p:nvGrpSpPr>
        <p:grpSpPr bwMode="auto">
          <a:xfrm>
            <a:off x="1981200" y="2819400"/>
            <a:ext cx="841375" cy="573088"/>
            <a:chOff x="2195513" y="3151188"/>
            <a:chExt cx="841375" cy="573087"/>
          </a:xfrm>
        </p:grpSpPr>
        <p:sp>
          <p:nvSpPr>
            <p:cNvPr id="52" name="Line 23"/>
            <p:cNvSpPr>
              <a:spLocks noChangeShapeType="1"/>
            </p:cNvSpPr>
            <p:nvPr/>
          </p:nvSpPr>
          <p:spPr bwMode="auto">
            <a:xfrm flipH="1">
              <a:off x="2476501" y="3151188"/>
              <a:ext cx="9525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53" name="Freeform 45"/>
            <p:cNvSpPr>
              <a:spLocks/>
            </p:cNvSpPr>
            <p:nvPr/>
          </p:nvSpPr>
          <p:spPr bwMode="auto">
            <a:xfrm>
              <a:off x="2195513" y="3362326"/>
              <a:ext cx="441325" cy="60325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0"/>
                </a:cxn>
                <a:cxn ang="0">
                  <a:pos x="278" y="19"/>
                </a:cxn>
                <a:cxn ang="0">
                  <a:pos x="278" y="25"/>
                </a:cxn>
                <a:cxn ang="0">
                  <a:pos x="272" y="38"/>
                </a:cxn>
                <a:cxn ang="0">
                  <a:pos x="0" y="19"/>
                </a:cxn>
              </a:cxnLst>
              <a:rect l="0" t="0" r="r" b="b"/>
              <a:pathLst>
                <a:path w="278" h="38">
                  <a:moveTo>
                    <a:pt x="0" y="19"/>
                  </a:moveTo>
                  <a:lnTo>
                    <a:pt x="7" y="0"/>
                  </a:lnTo>
                  <a:lnTo>
                    <a:pt x="278" y="19"/>
                  </a:lnTo>
                  <a:lnTo>
                    <a:pt x="278" y="25"/>
                  </a:lnTo>
                  <a:lnTo>
                    <a:pt x="272" y="38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54" name="Freeform 46"/>
            <p:cNvSpPr>
              <a:spLocks/>
            </p:cNvSpPr>
            <p:nvPr/>
          </p:nvSpPr>
          <p:spPr bwMode="auto">
            <a:xfrm>
              <a:off x="2627313" y="3392488"/>
              <a:ext cx="109538" cy="39688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6" y="0"/>
                </a:cxn>
                <a:cxn ang="0">
                  <a:pos x="63" y="6"/>
                </a:cxn>
                <a:cxn ang="0">
                  <a:pos x="69" y="6"/>
                </a:cxn>
                <a:cxn ang="0">
                  <a:pos x="63" y="19"/>
                </a:cxn>
                <a:cxn ang="0">
                  <a:pos x="63" y="25"/>
                </a:cxn>
                <a:cxn ang="0">
                  <a:pos x="0" y="19"/>
                </a:cxn>
              </a:cxnLst>
              <a:rect l="0" t="0" r="r" b="b"/>
              <a:pathLst>
                <a:path w="69" h="25">
                  <a:moveTo>
                    <a:pt x="0" y="19"/>
                  </a:moveTo>
                  <a:lnTo>
                    <a:pt x="6" y="0"/>
                  </a:lnTo>
                  <a:lnTo>
                    <a:pt x="63" y="6"/>
                  </a:lnTo>
                  <a:lnTo>
                    <a:pt x="69" y="6"/>
                  </a:lnTo>
                  <a:lnTo>
                    <a:pt x="63" y="19"/>
                  </a:lnTo>
                  <a:lnTo>
                    <a:pt x="63" y="25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55" name="Freeform 47"/>
            <p:cNvSpPr>
              <a:spLocks/>
            </p:cNvSpPr>
            <p:nvPr/>
          </p:nvSpPr>
          <p:spPr bwMode="auto">
            <a:xfrm>
              <a:off x="2727326" y="3402013"/>
              <a:ext cx="100012" cy="60325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6" y="0"/>
                </a:cxn>
                <a:cxn ang="0">
                  <a:pos x="63" y="19"/>
                </a:cxn>
                <a:cxn ang="0">
                  <a:pos x="63" y="26"/>
                </a:cxn>
                <a:cxn ang="0">
                  <a:pos x="50" y="26"/>
                </a:cxn>
                <a:cxn ang="0">
                  <a:pos x="50" y="38"/>
                </a:cxn>
                <a:cxn ang="0">
                  <a:pos x="0" y="19"/>
                </a:cxn>
              </a:cxnLst>
              <a:rect l="0" t="0" r="r" b="b"/>
              <a:pathLst>
                <a:path w="63" h="38">
                  <a:moveTo>
                    <a:pt x="0" y="19"/>
                  </a:moveTo>
                  <a:lnTo>
                    <a:pt x="6" y="0"/>
                  </a:lnTo>
                  <a:lnTo>
                    <a:pt x="63" y="19"/>
                  </a:lnTo>
                  <a:lnTo>
                    <a:pt x="63" y="26"/>
                  </a:lnTo>
                  <a:lnTo>
                    <a:pt x="50" y="26"/>
                  </a:lnTo>
                  <a:lnTo>
                    <a:pt x="50" y="38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56" name="Freeform 48"/>
            <p:cNvSpPr>
              <a:spLocks/>
            </p:cNvSpPr>
            <p:nvPr/>
          </p:nvSpPr>
          <p:spPr bwMode="auto">
            <a:xfrm>
              <a:off x="2797176" y="3443287"/>
              <a:ext cx="49212" cy="3968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9" y="0"/>
                </a:cxn>
                <a:cxn ang="0">
                  <a:pos x="31" y="19"/>
                </a:cxn>
                <a:cxn ang="0">
                  <a:pos x="31" y="25"/>
                </a:cxn>
                <a:cxn ang="0">
                  <a:pos x="19" y="25"/>
                </a:cxn>
                <a:cxn ang="0">
                  <a:pos x="12" y="25"/>
                </a:cxn>
                <a:cxn ang="0">
                  <a:pos x="0" y="6"/>
                </a:cxn>
              </a:cxnLst>
              <a:rect l="0" t="0" r="r" b="b"/>
              <a:pathLst>
                <a:path w="31" h="25">
                  <a:moveTo>
                    <a:pt x="0" y="6"/>
                  </a:moveTo>
                  <a:lnTo>
                    <a:pt x="19" y="0"/>
                  </a:lnTo>
                  <a:lnTo>
                    <a:pt x="31" y="19"/>
                  </a:lnTo>
                  <a:lnTo>
                    <a:pt x="31" y="25"/>
                  </a:lnTo>
                  <a:lnTo>
                    <a:pt x="19" y="25"/>
                  </a:lnTo>
                  <a:lnTo>
                    <a:pt x="12" y="25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57" name="Freeform 49"/>
            <p:cNvSpPr>
              <a:spLocks/>
            </p:cNvSpPr>
            <p:nvPr/>
          </p:nvSpPr>
          <p:spPr bwMode="auto">
            <a:xfrm>
              <a:off x="2797176" y="3473450"/>
              <a:ext cx="49212" cy="10001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31" y="6"/>
                </a:cxn>
                <a:cxn ang="0">
                  <a:pos x="19" y="63"/>
                </a:cxn>
                <a:cxn ang="0">
                  <a:pos x="6" y="57"/>
                </a:cxn>
                <a:cxn ang="0">
                  <a:pos x="0" y="57"/>
                </a:cxn>
                <a:cxn ang="0">
                  <a:pos x="12" y="0"/>
                </a:cxn>
              </a:cxnLst>
              <a:rect l="0" t="0" r="r" b="b"/>
              <a:pathLst>
                <a:path w="31" h="63">
                  <a:moveTo>
                    <a:pt x="12" y="0"/>
                  </a:moveTo>
                  <a:lnTo>
                    <a:pt x="31" y="6"/>
                  </a:lnTo>
                  <a:lnTo>
                    <a:pt x="19" y="63"/>
                  </a:lnTo>
                  <a:lnTo>
                    <a:pt x="6" y="57"/>
                  </a:lnTo>
                  <a:lnTo>
                    <a:pt x="0" y="5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58" name="Freeform 50"/>
            <p:cNvSpPr>
              <a:spLocks/>
            </p:cNvSpPr>
            <p:nvPr/>
          </p:nvSpPr>
          <p:spPr bwMode="auto">
            <a:xfrm>
              <a:off x="2776538" y="3563937"/>
              <a:ext cx="50800" cy="4921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32" y="6"/>
                </a:cxn>
                <a:cxn ang="0">
                  <a:pos x="13" y="31"/>
                </a:cxn>
                <a:cxn ang="0">
                  <a:pos x="6" y="25"/>
                </a:cxn>
                <a:cxn ang="0">
                  <a:pos x="0" y="19"/>
                </a:cxn>
                <a:cxn ang="0">
                  <a:pos x="13" y="0"/>
                </a:cxn>
              </a:cxnLst>
              <a:rect l="0" t="0" r="r" b="b"/>
              <a:pathLst>
                <a:path w="32" h="31">
                  <a:moveTo>
                    <a:pt x="13" y="0"/>
                  </a:moveTo>
                  <a:lnTo>
                    <a:pt x="32" y="6"/>
                  </a:lnTo>
                  <a:lnTo>
                    <a:pt x="13" y="31"/>
                  </a:lnTo>
                  <a:lnTo>
                    <a:pt x="6" y="25"/>
                  </a:lnTo>
                  <a:lnTo>
                    <a:pt x="0" y="1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59" name="Freeform 51"/>
            <p:cNvSpPr>
              <a:spLocks/>
            </p:cNvSpPr>
            <p:nvPr/>
          </p:nvSpPr>
          <p:spPr bwMode="auto">
            <a:xfrm>
              <a:off x="2746376" y="3594100"/>
              <a:ext cx="50800" cy="6032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2" y="12"/>
                </a:cxn>
                <a:cxn ang="0">
                  <a:pos x="13" y="38"/>
                </a:cxn>
                <a:cxn ang="0">
                  <a:pos x="7" y="38"/>
                </a:cxn>
                <a:cxn ang="0">
                  <a:pos x="7" y="25"/>
                </a:cxn>
                <a:cxn ang="0">
                  <a:pos x="0" y="19"/>
                </a:cxn>
                <a:cxn ang="0">
                  <a:pos x="19" y="0"/>
                </a:cxn>
              </a:cxnLst>
              <a:rect l="0" t="0" r="r" b="b"/>
              <a:pathLst>
                <a:path w="32" h="38">
                  <a:moveTo>
                    <a:pt x="19" y="0"/>
                  </a:moveTo>
                  <a:lnTo>
                    <a:pt x="32" y="12"/>
                  </a:lnTo>
                  <a:lnTo>
                    <a:pt x="13" y="38"/>
                  </a:lnTo>
                  <a:lnTo>
                    <a:pt x="7" y="38"/>
                  </a:lnTo>
                  <a:lnTo>
                    <a:pt x="7" y="25"/>
                  </a:lnTo>
                  <a:lnTo>
                    <a:pt x="0" y="19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0" name="Freeform 52"/>
            <p:cNvSpPr>
              <a:spLocks/>
            </p:cNvSpPr>
            <p:nvPr/>
          </p:nvSpPr>
          <p:spPr bwMode="auto">
            <a:xfrm>
              <a:off x="2655888" y="3624262"/>
              <a:ext cx="101600" cy="69850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64" y="19"/>
                </a:cxn>
                <a:cxn ang="0">
                  <a:pos x="7" y="44"/>
                </a:cxn>
                <a:cxn ang="0">
                  <a:pos x="0" y="31"/>
                </a:cxn>
                <a:cxn ang="0">
                  <a:pos x="0" y="25"/>
                </a:cxn>
                <a:cxn ang="0">
                  <a:pos x="57" y="0"/>
                </a:cxn>
              </a:cxnLst>
              <a:rect l="0" t="0" r="r" b="b"/>
              <a:pathLst>
                <a:path w="64" h="44">
                  <a:moveTo>
                    <a:pt x="57" y="0"/>
                  </a:moveTo>
                  <a:lnTo>
                    <a:pt x="64" y="19"/>
                  </a:lnTo>
                  <a:lnTo>
                    <a:pt x="7" y="44"/>
                  </a:lnTo>
                  <a:lnTo>
                    <a:pt x="0" y="31"/>
                  </a:lnTo>
                  <a:lnTo>
                    <a:pt x="0" y="25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1" name="Freeform 53"/>
            <p:cNvSpPr>
              <a:spLocks/>
            </p:cNvSpPr>
            <p:nvPr/>
          </p:nvSpPr>
          <p:spPr bwMode="auto">
            <a:xfrm>
              <a:off x="2606676" y="3663950"/>
              <a:ext cx="60325" cy="3968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8" y="19"/>
                </a:cxn>
                <a:cxn ang="0">
                  <a:pos x="0" y="25"/>
                </a:cxn>
                <a:cxn ang="0">
                  <a:pos x="0" y="19"/>
                </a:cxn>
                <a:cxn ang="0">
                  <a:pos x="0" y="6"/>
                </a:cxn>
                <a:cxn ang="0">
                  <a:pos x="31" y="0"/>
                </a:cxn>
              </a:cxnLst>
              <a:rect l="0" t="0" r="r" b="b"/>
              <a:pathLst>
                <a:path w="38" h="25">
                  <a:moveTo>
                    <a:pt x="31" y="0"/>
                  </a:moveTo>
                  <a:lnTo>
                    <a:pt x="38" y="1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0" y="6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2" name="Freeform 54"/>
            <p:cNvSpPr>
              <a:spLocks/>
            </p:cNvSpPr>
            <p:nvPr/>
          </p:nvSpPr>
          <p:spPr bwMode="auto">
            <a:xfrm>
              <a:off x="2516188" y="3673475"/>
              <a:ext cx="90488" cy="30162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7" y="19"/>
                </a:cxn>
                <a:cxn ang="0">
                  <a:pos x="0" y="19"/>
                </a:cxn>
                <a:cxn ang="0">
                  <a:pos x="6" y="7"/>
                </a:cxn>
                <a:cxn ang="0">
                  <a:pos x="6" y="0"/>
                </a:cxn>
                <a:cxn ang="0">
                  <a:pos x="57" y="0"/>
                </a:cxn>
              </a:cxnLst>
              <a:rect l="0" t="0" r="r" b="b"/>
              <a:pathLst>
                <a:path w="57" h="19">
                  <a:moveTo>
                    <a:pt x="57" y="0"/>
                  </a:moveTo>
                  <a:lnTo>
                    <a:pt x="57" y="19"/>
                  </a:lnTo>
                  <a:lnTo>
                    <a:pt x="0" y="19"/>
                  </a:lnTo>
                  <a:lnTo>
                    <a:pt x="6" y="7"/>
                  </a:lnTo>
                  <a:lnTo>
                    <a:pt x="6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3" name="Freeform 55"/>
            <p:cNvSpPr>
              <a:spLocks/>
            </p:cNvSpPr>
            <p:nvPr/>
          </p:nvSpPr>
          <p:spPr bwMode="auto">
            <a:xfrm>
              <a:off x="2486026" y="3663950"/>
              <a:ext cx="39687" cy="39687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19" y="25"/>
                </a:cxn>
                <a:cxn ang="0">
                  <a:pos x="0" y="19"/>
                </a:cxn>
                <a:cxn ang="0">
                  <a:pos x="7" y="13"/>
                </a:cxn>
                <a:cxn ang="0">
                  <a:pos x="7" y="0"/>
                </a:cxn>
                <a:cxn ang="0">
                  <a:pos x="25" y="6"/>
                </a:cxn>
              </a:cxnLst>
              <a:rect l="0" t="0" r="r" b="b"/>
              <a:pathLst>
                <a:path w="25" h="25">
                  <a:moveTo>
                    <a:pt x="25" y="6"/>
                  </a:moveTo>
                  <a:lnTo>
                    <a:pt x="19" y="25"/>
                  </a:lnTo>
                  <a:lnTo>
                    <a:pt x="0" y="19"/>
                  </a:lnTo>
                  <a:lnTo>
                    <a:pt x="7" y="13"/>
                  </a:lnTo>
                  <a:lnTo>
                    <a:pt x="7" y="0"/>
                  </a:lnTo>
                  <a:lnTo>
                    <a:pt x="25" y="6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4" name="Freeform 56"/>
            <p:cNvSpPr>
              <a:spLocks/>
            </p:cNvSpPr>
            <p:nvPr/>
          </p:nvSpPr>
          <p:spPr bwMode="auto">
            <a:xfrm>
              <a:off x="2446338" y="3643312"/>
              <a:ext cx="60325" cy="50800"/>
            </a:xfrm>
            <a:custGeom>
              <a:avLst/>
              <a:gdLst/>
              <a:ahLst/>
              <a:cxnLst>
                <a:cxn ang="0">
                  <a:pos x="38" y="13"/>
                </a:cxn>
                <a:cxn ang="0">
                  <a:pos x="25" y="32"/>
                </a:cxn>
                <a:cxn ang="0">
                  <a:pos x="6" y="19"/>
                </a:cxn>
                <a:cxn ang="0">
                  <a:pos x="0" y="19"/>
                </a:cxn>
                <a:cxn ang="0">
                  <a:pos x="13" y="13"/>
                </a:cxn>
                <a:cxn ang="0">
                  <a:pos x="19" y="0"/>
                </a:cxn>
                <a:cxn ang="0">
                  <a:pos x="38" y="13"/>
                </a:cxn>
              </a:cxnLst>
              <a:rect l="0" t="0" r="r" b="b"/>
              <a:pathLst>
                <a:path w="38" h="32">
                  <a:moveTo>
                    <a:pt x="38" y="13"/>
                  </a:moveTo>
                  <a:lnTo>
                    <a:pt x="25" y="32"/>
                  </a:lnTo>
                  <a:lnTo>
                    <a:pt x="6" y="19"/>
                  </a:lnTo>
                  <a:lnTo>
                    <a:pt x="0" y="19"/>
                  </a:lnTo>
                  <a:lnTo>
                    <a:pt x="13" y="13"/>
                  </a:lnTo>
                  <a:lnTo>
                    <a:pt x="19" y="0"/>
                  </a:lnTo>
                  <a:lnTo>
                    <a:pt x="38" y="13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5" name="Freeform 57"/>
            <p:cNvSpPr>
              <a:spLocks/>
            </p:cNvSpPr>
            <p:nvPr/>
          </p:nvSpPr>
          <p:spPr bwMode="auto">
            <a:xfrm>
              <a:off x="2436813" y="3643312"/>
              <a:ext cx="39688" cy="30163"/>
            </a:xfrm>
            <a:custGeom>
              <a:avLst/>
              <a:gdLst/>
              <a:ahLst/>
              <a:cxnLst>
                <a:cxn ang="0">
                  <a:pos x="25" y="7"/>
                </a:cxn>
                <a:cxn ang="0">
                  <a:pos x="6" y="19"/>
                </a:cxn>
                <a:cxn ang="0">
                  <a:pos x="0" y="7"/>
                </a:cxn>
                <a:cxn ang="0">
                  <a:pos x="12" y="0"/>
                </a:cxn>
                <a:cxn ang="0">
                  <a:pos x="25" y="7"/>
                </a:cxn>
              </a:cxnLst>
              <a:rect l="0" t="0" r="r" b="b"/>
              <a:pathLst>
                <a:path w="25" h="19">
                  <a:moveTo>
                    <a:pt x="25" y="7"/>
                  </a:moveTo>
                  <a:lnTo>
                    <a:pt x="6" y="19"/>
                  </a:lnTo>
                  <a:lnTo>
                    <a:pt x="0" y="7"/>
                  </a:lnTo>
                  <a:lnTo>
                    <a:pt x="12" y="0"/>
                  </a:lnTo>
                  <a:lnTo>
                    <a:pt x="25" y="7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6" name="Freeform 58"/>
            <p:cNvSpPr>
              <a:spLocks/>
            </p:cNvSpPr>
            <p:nvPr/>
          </p:nvSpPr>
          <p:spPr bwMode="auto">
            <a:xfrm>
              <a:off x="2425701" y="3603625"/>
              <a:ext cx="41275" cy="50800"/>
            </a:xfrm>
            <a:custGeom>
              <a:avLst/>
              <a:gdLst/>
              <a:ahLst/>
              <a:cxnLst>
                <a:cxn ang="0">
                  <a:pos x="26" y="25"/>
                </a:cxn>
                <a:cxn ang="0">
                  <a:pos x="7" y="32"/>
                </a:cxn>
                <a:cxn ang="0">
                  <a:pos x="0" y="6"/>
                </a:cxn>
                <a:cxn ang="0">
                  <a:pos x="0" y="0"/>
                </a:cxn>
                <a:cxn ang="0">
                  <a:pos x="13" y="6"/>
                </a:cxn>
                <a:cxn ang="0">
                  <a:pos x="19" y="0"/>
                </a:cxn>
                <a:cxn ang="0">
                  <a:pos x="26" y="25"/>
                </a:cxn>
              </a:cxnLst>
              <a:rect l="0" t="0" r="r" b="b"/>
              <a:pathLst>
                <a:path w="26" h="32">
                  <a:moveTo>
                    <a:pt x="26" y="25"/>
                  </a:moveTo>
                  <a:lnTo>
                    <a:pt x="7" y="32"/>
                  </a:lnTo>
                  <a:lnTo>
                    <a:pt x="0" y="6"/>
                  </a:lnTo>
                  <a:lnTo>
                    <a:pt x="0" y="0"/>
                  </a:lnTo>
                  <a:lnTo>
                    <a:pt x="13" y="6"/>
                  </a:lnTo>
                  <a:lnTo>
                    <a:pt x="19" y="0"/>
                  </a:lnTo>
                  <a:lnTo>
                    <a:pt x="26" y="25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auto">
            <a:xfrm>
              <a:off x="2425701" y="3543300"/>
              <a:ext cx="41275" cy="69850"/>
            </a:xfrm>
            <a:custGeom>
              <a:avLst/>
              <a:gdLst/>
              <a:ahLst/>
              <a:cxnLst>
                <a:cxn ang="0">
                  <a:pos x="19" y="44"/>
                </a:cxn>
                <a:cxn ang="0">
                  <a:pos x="0" y="38"/>
                </a:cxn>
                <a:cxn ang="0">
                  <a:pos x="7" y="0"/>
                </a:cxn>
                <a:cxn ang="0">
                  <a:pos x="13" y="6"/>
                </a:cxn>
                <a:cxn ang="0">
                  <a:pos x="26" y="6"/>
                </a:cxn>
                <a:cxn ang="0">
                  <a:pos x="19" y="44"/>
                </a:cxn>
              </a:cxnLst>
              <a:rect l="0" t="0" r="r" b="b"/>
              <a:pathLst>
                <a:path w="26" h="44">
                  <a:moveTo>
                    <a:pt x="19" y="44"/>
                  </a:moveTo>
                  <a:lnTo>
                    <a:pt x="0" y="38"/>
                  </a:lnTo>
                  <a:lnTo>
                    <a:pt x="7" y="0"/>
                  </a:lnTo>
                  <a:lnTo>
                    <a:pt x="13" y="6"/>
                  </a:lnTo>
                  <a:lnTo>
                    <a:pt x="26" y="6"/>
                  </a:lnTo>
                  <a:lnTo>
                    <a:pt x="19" y="44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8" name="Freeform 60"/>
            <p:cNvSpPr>
              <a:spLocks/>
            </p:cNvSpPr>
            <p:nvPr/>
          </p:nvSpPr>
          <p:spPr bwMode="auto">
            <a:xfrm>
              <a:off x="2436813" y="3482975"/>
              <a:ext cx="49213" cy="69850"/>
            </a:xfrm>
            <a:custGeom>
              <a:avLst/>
              <a:gdLst/>
              <a:ahLst/>
              <a:cxnLst>
                <a:cxn ang="0">
                  <a:pos x="19" y="44"/>
                </a:cxn>
                <a:cxn ang="0">
                  <a:pos x="0" y="38"/>
                </a:cxn>
                <a:cxn ang="0">
                  <a:pos x="19" y="0"/>
                </a:cxn>
                <a:cxn ang="0">
                  <a:pos x="25" y="6"/>
                </a:cxn>
                <a:cxn ang="0">
                  <a:pos x="31" y="13"/>
                </a:cxn>
                <a:cxn ang="0">
                  <a:pos x="19" y="44"/>
                </a:cxn>
              </a:cxnLst>
              <a:rect l="0" t="0" r="r" b="b"/>
              <a:pathLst>
                <a:path w="31" h="44">
                  <a:moveTo>
                    <a:pt x="19" y="44"/>
                  </a:moveTo>
                  <a:lnTo>
                    <a:pt x="0" y="38"/>
                  </a:lnTo>
                  <a:lnTo>
                    <a:pt x="19" y="0"/>
                  </a:lnTo>
                  <a:lnTo>
                    <a:pt x="25" y="6"/>
                  </a:lnTo>
                  <a:lnTo>
                    <a:pt x="31" y="13"/>
                  </a:lnTo>
                  <a:lnTo>
                    <a:pt x="19" y="44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69" name="Freeform 61"/>
            <p:cNvSpPr>
              <a:spLocks/>
            </p:cNvSpPr>
            <p:nvPr/>
          </p:nvSpPr>
          <p:spPr bwMode="auto">
            <a:xfrm>
              <a:off x="2466976" y="3432176"/>
              <a:ext cx="49212" cy="71437"/>
            </a:xfrm>
            <a:custGeom>
              <a:avLst/>
              <a:gdLst/>
              <a:ahLst/>
              <a:cxnLst>
                <a:cxn ang="0">
                  <a:pos x="12" y="45"/>
                </a:cxn>
                <a:cxn ang="0">
                  <a:pos x="0" y="32"/>
                </a:cxn>
                <a:cxn ang="0">
                  <a:pos x="12" y="0"/>
                </a:cxn>
                <a:cxn ang="0">
                  <a:pos x="19" y="7"/>
                </a:cxn>
                <a:cxn ang="0">
                  <a:pos x="31" y="7"/>
                </a:cxn>
                <a:cxn ang="0">
                  <a:pos x="12" y="45"/>
                </a:cxn>
              </a:cxnLst>
              <a:rect l="0" t="0" r="r" b="b"/>
              <a:pathLst>
                <a:path w="31" h="45">
                  <a:moveTo>
                    <a:pt x="12" y="45"/>
                  </a:moveTo>
                  <a:lnTo>
                    <a:pt x="0" y="32"/>
                  </a:lnTo>
                  <a:lnTo>
                    <a:pt x="12" y="0"/>
                  </a:lnTo>
                  <a:lnTo>
                    <a:pt x="19" y="7"/>
                  </a:lnTo>
                  <a:lnTo>
                    <a:pt x="31" y="7"/>
                  </a:lnTo>
                  <a:lnTo>
                    <a:pt x="12" y="45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70" name="Freeform 62"/>
            <p:cNvSpPr>
              <a:spLocks/>
            </p:cNvSpPr>
            <p:nvPr/>
          </p:nvSpPr>
          <p:spPr bwMode="auto">
            <a:xfrm>
              <a:off x="2486026" y="3362326"/>
              <a:ext cx="69850" cy="80962"/>
            </a:xfrm>
            <a:custGeom>
              <a:avLst/>
              <a:gdLst/>
              <a:ahLst/>
              <a:cxnLst>
                <a:cxn ang="0">
                  <a:pos x="19" y="51"/>
                </a:cxn>
                <a:cxn ang="0">
                  <a:pos x="0" y="44"/>
                </a:cxn>
                <a:cxn ang="0">
                  <a:pos x="32" y="0"/>
                </a:cxn>
                <a:cxn ang="0">
                  <a:pos x="38" y="6"/>
                </a:cxn>
                <a:cxn ang="0">
                  <a:pos x="44" y="13"/>
                </a:cxn>
                <a:cxn ang="0">
                  <a:pos x="19" y="51"/>
                </a:cxn>
              </a:cxnLst>
              <a:rect l="0" t="0" r="r" b="b"/>
              <a:pathLst>
                <a:path w="44" h="51">
                  <a:moveTo>
                    <a:pt x="19" y="51"/>
                  </a:moveTo>
                  <a:lnTo>
                    <a:pt x="0" y="44"/>
                  </a:lnTo>
                  <a:lnTo>
                    <a:pt x="32" y="0"/>
                  </a:lnTo>
                  <a:lnTo>
                    <a:pt x="38" y="6"/>
                  </a:lnTo>
                  <a:lnTo>
                    <a:pt x="44" y="13"/>
                  </a:lnTo>
                  <a:lnTo>
                    <a:pt x="19" y="51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71" name="Freeform 63"/>
            <p:cNvSpPr>
              <a:spLocks/>
            </p:cNvSpPr>
            <p:nvPr/>
          </p:nvSpPr>
          <p:spPr bwMode="auto">
            <a:xfrm>
              <a:off x="2536826" y="3311526"/>
              <a:ext cx="90487" cy="71437"/>
            </a:xfrm>
            <a:custGeom>
              <a:avLst/>
              <a:gdLst/>
              <a:ahLst/>
              <a:cxnLst>
                <a:cxn ang="0">
                  <a:pos x="12" y="45"/>
                </a:cxn>
                <a:cxn ang="0">
                  <a:pos x="0" y="32"/>
                </a:cxn>
                <a:cxn ang="0">
                  <a:pos x="44" y="0"/>
                </a:cxn>
                <a:cxn ang="0">
                  <a:pos x="50" y="7"/>
                </a:cxn>
                <a:cxn ang="0">
                  <a:pos x="57" y="13"/>
                </a:cxn>
                <a:cxn ang="0">
                  <a:pos x="12" y="45"/>
                </a:cxn>
              </a:cxnLst>
              <a:rect l="0" t="0" r="r" b="b"/>
              <a:pathLst>
                <a:path w="57" h="45">
                  <a:moveTo>
                    <a:pt x="12" y="45"/>
                  </a:moveTo>
                  <a:lnTo>
                    <a:pt x="0" y="32"/>
                  </a:lnTo>
                  <a:lnTo>
                    <a:pt x="44" y="0"/>
                  </a:lnTo>
                  <a:lnTo>
                    <a:pt x="50" y="7"/>
                  </a:lnTo>
                  <a:lnTo>
                    <a:pt x="57" y="13"/>
                  </a:lnTo>
                  <a:lnTo>
                    <a:pt x="12" y="45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72" name="Freeform 64"/>
            <p:cNvSpPr>
              <a:spLocks/>
            </p:cNvSpPr>
            <p:nvPr/>
          </p:nvSpPr>
          <p:spPr bwMode="auto">
            <a:xfrm>
              <a:off x="2606676" y="3281363"/>
              <a:ext cx="60325" cy="50800"/>
            </a:xfrm>
            <a:custGeom>
              <a:avLst/>
              <a:gdLst/>
              <a:ahLst/>
              <a:cxnLst>
                <a:cxn ang="0">
                  <a:pos x="13" y="32"/>
                </a:cxn>
                <a:cxn ang="0">
                  <a:pos x="0" y="19"/>
                </a:cxn>
                <a:cxn ang="0">
                  <a:pos x="31" y="0"/>
                </a:cxn>
                <a:cxn ang="0">
                  <a:pos x="38" y="0"/>
                </a:cxn>
                <a:cxn ang="0">
                  <a:pos x="31" y="13"/>
                </a:cxn>
                <a:cxn ang="0">
                  <a:pos x="38" y="19"/>
                </a:cxn>
                <a:cxn ang="0">
                  <a:pos x="13" y="32"/>
                </a:cxn>
              </a:cxnLst>
              <a:rect l="0" t="0" r="r" b="b"/>
              <a:pathLst>
                <a:path w="38" h="32">
                  <a:moveTo>
                    <a:pt x="13" y="32"/>
                  </a:moveTo>
                  <a:lnTo>
                    <a:pt x="0" y="19"/>
                  </a:lnTo>
                  <a:lnTo>
                    <a:pt x="31" y="0"/>
                  </a:lnTo>
                  <a:lnTo>
                    <a:pt x="38" y="0"/>
                  </a:lnTo>
                  <a:lnTo>
                    <a:pt x="31" y="13"/>
                  </a:lnTo>
                  <a:lnTo>
                    <a:pt x="38" y="19"/>
                  </a:lnTo>
                  <a:lnTo>
                    <a:pt x="13" y="32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73" name="Freeform 65"/>
            <p:cNvSpPr>
              <a:spLocks/>
            </p:cNvSpPr>
            <p:nvPr/>
          </p:nvSpPr>
          <p:spPr bwMode="auto">
            <a:xfrm>
              <a:off x="2655888" y="3281363"/>
              <a:ext cx="30163" cy="41275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0"/>
                </a:cxn>
                <a:cxn ang="0">
                  <a:pos x="19" y="7"/>
                </a:cxn>
                <a:cxn ang="0">
                  <a:pos x="13" y="13"/>
                </a:cxn>
                <a:cxn ang="0">
                  <a:pos x="13" y="26"/>
                </a:cxn>
                <a:cxn ang="0">
                  <a:pos x="0" y="19"/>
                </a:cxn>
              </a:cxnLst>
              <a:rect l="0" t="0" r="r" b="b"/>
              <a:pathLst>
                <a:path w="19" h="26">
                  <a:moveTo>
                    <a:pt x="0" y="19"/>
                  </a:moveTo>
                  <a:lnTo>
                    <a:pt x="7" y="0"/>
                  </a:lnTo>
                  <a:lnTo>
                    <a:pt x="19" y="7"/>
                  </a:lnTo>
                  <a:lnTo>
                    <a:pt x="13" y="13"/>
                  </a:lnTo>
                  <a:lnTo>
                    <a:pt x="13" y="26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74" name="Freeform 66"/>
            <p:cNvSpPr>
              <a:spLocks/>
            </p:cNvSpPr>
            <p:nvPr/>
          </p:nvSpPr>
          <p:spPr bwMode="auto">
            <a:xfrm>
              <a:off x="2667001" y="3292476"/>
              <a:ext cx="30162" cy="39687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12" y="0"/>
                </a:cxn>
                <a:cxn ang="0">
                  <a:pos x="19" y="6"/>
                </a:cxn>
                <a:cxn ang="0">
                  <a:pos x="12" y="12"/>
                </a:cxn>
                <a:cxn ang="0">
                  <a:pos x="12" y="25"/>
                </a:cxn>
                <a:cxn ang="0">
                  <a:pos x="0" y="19"/>
                </a:cxn>
              </a:cxnLst>
              <a:rect l="0" t="0" r="r" b="b"/>
              <a:pathLst>
                <a:path w="19" h="25">
                  <a:moveTo>
                    <a:pt x="0" y="19"/>
                  </a:moveTo>
                  <a:lnTo>
                    <a:pt x="12" y="0"/>
                  </a:lnTo>
                  <a:lnTo>
                    <a:pt x="19" y="6"/>
                  </a:lnTo>
                  <a:lnTo>
                    <a:pt x="12" y="12"/>
                  </a:lnTo>
                  <a:lnTo>
                    <a:pt x="12" y="25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75" name="Freeform 67"/>
            <p:cNvSpPr>
              <a:spLocks/>
            </p:cNvSpPr>
            <p:nvPr/>
          </p:nvSpPr>
          <p:spPr bwMode="auto">
            <a:xfrm>
              <a:off x="2686051" y="3302001"/>
              <a:ext cx="41275" cy="30162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0"/>
                </a:cxn>
                <a:cxn ang="0">
                  <a:pos x="26" y="0"/>
                </a:cxn>
                <a:cxn ang="0">
                  <a:pos x="19" y="13"/>
                </a:cxn>
                <a:cxn ang="0">
                  <a:pos x="19" y="19"/>
                </a:cxn>
                <a:cxn ang="0">
                  <a:pos x="0" y="19"/>
                </a:cxn>
              </a:cxnLst>
              <a:rect l="0" t="0" r="r" b="b"/>
              <a:pathLst>
                <a:path w="26" h="19">
                  <a:moveTo>
                    <a:pt x="0" y="19"/>
                  </a:moveTo>
                  <a:lnTo>
                    <a:pt x="7" y="0"/>
                  </a:lnTo>
                  <a:lnTo>
                    <a:pt x="26" y="0"/>
                  </a:lnTo>
                  <a:lnTo>
                    <a:pt x="19" y="13"/>
                  </a:lnTo>
                  <a:lnTo>
                    <a:pt x="19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76" name="Freeform 68"/>
            <p:cNvSpPr>
              <a:spLocks/>
            </p:cNvSpPr>
            <p:nvPr/>
          </p:nvSpPr>
          <p:spPr bwMode="auto">
            <a:xfrm>
              <a:off x="2716213" y="3302001"/>
              <a:ext cx="60325" cy="50800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0"/>
                </a:cxn>
                <a:cxn ang="0">
                  <a:pos x="38" y="13"/>
                </a:cxn>
                <a:cxn ang="0">
                  <a:pos x="32" y="19"/>
                </a:cxn>
                <a:cxn ang="0">
                  <a:pos x="32" y="32"/>
                </a:cxn>
                <a:cxn ang="0">
                  <a:pos x="0" y="19"/>
                </a:cxn>
              </a:cxnLst>
              <a:rect l="0" t="0" r="r" b="b"/>
              <a:pathLst>
                <a:path w="38" h="32">
                  <a:moveTo>
                    <a:pt x="0" y="19"/>
                  </a:moveTo>
                  <a:lnTo>
                    <a:pt x="7" y="0"/>
                  </a:lnTo>
                  <a:lnTo>
                    <a:pt x="38" y="13"/>
                  </a:lnTo>
                  <a:lnTo>
                    <a:pt x="32" y="19"/>
                  </a:lnTo>
                  <a:lnTo>
                    <a:pt x="32" y="3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auto">
            <a:xfrm>
              <a:off x="2767013" y="3322638"/>
              <a:ext cx="139700" cy="69850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6" y="0"/>
                </a:cxn>
                <a:cxn ang="0">
                  <a:pos x="88" y="25"/>
                </a:cxn>
                <a:cxn ang="0">
                  <a:pos x="88" y="31"/>
                </a:cxn>
                <a:cxn ang="0">
                  <a:pos x="82" y="38"/>
                </a:cxn>
                <a:cxn ang="0">
                  <a:pos x="75" y="44"/>
                </a:cxn>
                <a:cxn ang="0">
                  <a:pos x="0" y="19"/>
                </a:cxn>
              </a:cxnLst>
              <a:rect l="0" t="0" r="r" b="b"/>
              <a:pathLst>
                <a:path w="88" h="44">
                  <a:moveTo>
                    <a:pt x="0" y="19"/>
                  </a:moveTo>
                  <a:lnTo>
                    <a:pt x="6" y="0"/>
                  </a:lnTo>
                  <a:lnTo>
                    <a:pt x="88" y="25"/>
                  </a:lnTo>
                  <a:lnTo>
                    <a:pt x="88" y="31"/>
                  </a:lnTo>
                  <a:lnTo>
                    <a:pt x="82" y="38"/>
                  </a:lnTo>
                  <a:lnTo>
                    <a:pt x="75" y="44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78" name="Freeform 70"/>
            <p:cNvSpPr>
              <a:spLocks/>
            </p:cNvSpPr>
            <p:nvPr/>
          </p:nvSpPr>
          <p:spPr bwMode="auto">
            <a:xfrm>
              <a:off x="2886076" y="3371851"/>
              <a:ext cx="50800" cy="5080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3" y="0"/>
                </a:cxn>
                <a:cxn ang="0">
                  <a:pos x="32" y="26"/>
                </a:cxn>
                <a:cxn ang="0">
                  <a:pos x="32" y="32"/>
                </a:cxn>
                <a:cxn ang="0">
                  <a:pos x="19" y="32"/>
                </a:cxn>
                <a:cxn ang="0">
                  <a:pos x="13" y="32"/>
                </a:cxn>
                <a:cxn ang="0">
                  <a:pos x="0" y="13"/>
                </a:cxn>
              </a:cxnLst>
              <a:rect l="0" t="0" r="r" b="b"/>
              <a:pathLst>
                <a:path w="32" h="32">
                  <a:moveTo>
                    <a:pt x="0" y="13"/>
                  </a:moveTo>
                  <a:lnTo>
                    <a:pt x="13" y="0"/>
                  </a:lnTo>
                  <a:lnTo>
                    <a:pt x="32" y="26"/>
                  </a:lnTo>
                  <a:lnTo>
                    <a:pt x="32" y="32"/>
                  </a:lnTo>
                  <a:lnTo>
                    <a:pt x="19" y="32"/>
                  </a:lnTo>
                  <a:lnTo>
                    <a:pt x="13" y="3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79" name="Freeform 71"/>
            <p:cNvSpPr>
              <a:spLocks/>
            </p:cNvSpPr>
            <p:nvPr/>
          </p:nvSpPr>
          <p:spPr bwMode="auto">
            <a:xfrm>
              <a:off x="2906713" y="3422651"/>
              <a:ext cx="39688" cy="1000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0"/>
                </a:cxn>
                <a:cxn ang="0">
                  <a:pos x="25" y="57"/>
                </a:cxn>
                <a:cxn ang="0">
                  <a:pos x="19" y="63"/>
                </a:cxn>
                <a:cxn ang="0">
                  <a:pos x="13" y="57"/>
                </a:cxn>
                <a:cxn ang="0">
                  <a:pos x="0" y="57"/>
                </a:cxn>
                <a:cxn ang="0">
                  <a:pos x="0" y="0"/>
                </a:cxn>
              </a:cxnLst>
              <a:rect l="0" t="0" r="r" b="b"/>
              <a:pathLst>
                <a:path w="25" h="63">
                  <a:moveTo>
                    <a:pt x="0" y="0"/>
                  </a:moveTo>
                  <a:lnTo>
                    <a:pt x="19" y="0"/>
                  </a:lnTo>
                  <a:lnTo>
                    <a:pt x="25" y="57"/>
                  </a:lnTo>
                  <a:lnTo>
                    <a:pt x="19" y="63"/>
                  </a:lnTo>
                  <a:lnTo>
                    <a:pt x="13" y="57"/>
                  </a:lnTo>
                  <a:lnTo>
                    <a:pt x="0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80" name="Freeform 72"/>
            <p:cNvSpPr>
              <a:spLocks/>
            </p:cNvSpPr>
            <p:nvPr/>
          </p:nvSpPr>
          <p:spPr bwMode="auto">
            <a:xfrm>
              <a:off x="2897188" y="3513137"/>
              <a:ext cx="39688" cy="603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25" y="6"/>
                </a:cxn>
                <a:cxn ang="0">
                  <a:pos x="19" y="38"/>
                </a:cxn>
                <a:cxn ang="0">
                  <a:pos x="12" y="38"/>
                </a:cxn>
                <a:cxn ang="0">
                  <a:pos x="6" y="32"/>
                </a:cxn>
                <a:cxn ang="0">
                  <a:pos x="0" y="25"/>
                </a:cxn>
                <a:cxn ang="0">
                  <a:pos x="12" y="0"/>
                </a:cxn>
              </a:cxnLst>
              <a:rect l="0" t="0" r="r" b="b"/>
              <a:pathLst>
                <a:path w="25" h="38">
                  <a:moveTo>
                    <a:pt x="12" y="0"/>
                  </a:moveTo>
                  <a:lnTo>
                    <a:pt x="25" y="6"/>
                  </a:lnTo>
                  <a:lnTo>
                    <a:pt x="19" y="38"/>
                  </a:lnTo>
                  <a:lnTo>
                    <a:pt x="12" y="38"/>
                  </a:lnTo>
                  <a:lnTo>
                    <a:pt x="6" y="32"/>
                  </a:lnTo>
                  <a:lnTo>
                    <a:pt x="0" y="2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81" name="Freeform 73"/>
            <p:cNvSpPr>
              <a:spLocks/>
            </p:cNvSpPr>
            <p:nvPr/>
          </p:nvSpPr>
          <p:spPr bwMode="auto">
            <a:xfrm>
              <a:off x="2857501" y="3543300"/>
              <a:ext cx="58737" cy="60325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37" y="19"/>
                </a:cxn>
                <a:cxn ang="0">
                  <a:pos x="6" y="38"/>
                </a:cxn>
                <a:cxn ang="0">
                  <a:pos x="6" y="25"/>
                </a:cxn>
                <a:cxn ang="0">
                  <a:pos x="0" y="19"/>
                </a:cxn>
                <a:cxn ang="0">
                  <a:pos x="25" y="0"/>
                </a:cxn>
              </a:cxnLst>
              <a:rect l="0" t="0" r="r" b="b"/>
              <a:pathLst>
                <a:path w="37" h="38">
                  <a:moveTo>
                    <a:pt x="25" y="0"/>
                  </a:moveTo>
                  <a:lnTo>
                    <a:pt x="37" y="19"/>
                  </a:lnTo>
                  <a:lnTo>
                    <a:pt x="6" y="38"/>
                  </a:lnTo>
                  <a:lnTo>
                    <a:pt x="6" y="25"/>
                  </a:lnTo>
                  <a:lnTo>
                    <a:pt x="0" y="19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82" name="Freeform 74"/>
            <p:cNvSpPr>
              <a:spLocks/>
            </p:cNvSpPr>
            <p:nvPr/>
          </p:nvSpPr>
          <p:spPr bwMode="auto">
            <a:xfrm>
              <a:off x="2836863" y="3563937"/>
              <a:ext cx="30163" cy="39688"/>
            </a:xfrm>
            <a:custGeom>
              <a:avLst/>
              <a:gdLst/>
              <a:ahLst/>
              <a:cxnLst>
                <a:cxn ang="0">
                  <a:pos x="19" y="6"/>
                </a:cxn>
                <a:cxn ang="0">
                  <a:pos x="19" y="25"/>
                </a:cxn>
                <a:cxn ang="0">
                  <a:pos x="0" y="19"/>
                </a:cxn>
                <a:cxn ang="0">
                  <a:pos x="6" y="12"/>
                </a:cxn>
                <a:cxn ang="0">
                  <a:pos x="6" y="0"/>
                </a:cxn>
                <a:cxn ang="0">
                  <a:pos x="19" y="6"/>
                </a:cxn>
              </a:cxnLst>
              <a:rect l="0" t="0" r="r" b="b"/>
              <a:pathLst>
                <a:path w="19" h="25">
                  <a:moveTo>
                    <a:pt x="19" y="6"/>
                  </a:moveTo>
                  <a:lnTo>
                    <a:pt x="19" y="25"/>
                  </a:lnTo>
                  <a:lnTo>
                    <a:pt x="0" y="19"/>
                  </a:lnTo>
                  <a:lnTo>
                    <a:pt x="6" y="12"/>
                  </a:lnTo>
                  <a:lnTo>
                    <a:pt x="6" y="0"/>
                  </a:lnTo>
                  <a:lnTo>
                    <a:pt x="19" y="6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83" name="Freeform 75"/>
            <p:cNvSpPr>
              <a:spLocks/>
            </p:cNvSpPr>
            <p:nvPr/>
          </p:nvSpPr>
          <p:spPr bwMode="auto">
            <a:xfrm>
              <a:off x="2827338" y="3563937"/>
              <a:ext cx="19050" cy="30163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6" y="19"/>
                </a:cxn>
                <a:cxn ang="0">
                  <a:pos x="0" y="19"/>
                </a:cxn>
                <a:cxn ang="0">
                  <a:pos x="6" y="12"/>
                </a:cxn>
                <a:cxn ang="0">
                  <a:pos x="6" y="0"/>
                </a:cxn>
                <a:cxn ang="0">
                  <a:pos x="12" y="0"/>
                </a:cxn>
              </a:cxnLst>
              <a:rect l="0" t="0" r="r" b="b"/>
              <a:pathLst>
                <a:path w="12" h="19">
                  <a:moveTo>
                    <a:pt x="12" y="0"/>
                  </a:moveTo>
                  <a:lnTo>
                    <a:pt x="6" y="19"/>
                  </a:lnTo>
                  <a:lnTo>
                    <a:pt x="0" y="19"/>
                  </a:lnTo>
                  <a:lnTo>
                    <a:pt x="6" y="12"/>
                  </a:lnTo>
                  <a:lnTo>
                    <a:pt x="6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84" name="Freeform 76"/>
            <p:cNvSpPr>
              <a:spLocks/>
            </p:cNvSpPr>
            <p:nvPr/>
          </p:nvSpPr>
          <p:spPr bwMode="auto">
            <a:xfrm>
              <a:off x="2786063" y="3552825"/>
              <a:ext cx="50800" cy="41275"/>
            </a:xfrm>
            <a:custGeom>
              <a:avLst/>
              <a:gdLst/>
              <a:ahLst/>
              <a:cxnLst>
                <a:cxn ang="0">
                  <a:pos x="32" y="7"/>
                </a:cxn>
                <a:cxn ang="0">
                  <a:pos x="26" y="26"/>
                </a:cxn>
                <a:cxn ang="0">
                  <a:pos x="7" y="19"/>
                </a:cxn>
                <a:cxn ang="0">
                  <a:pos x="0" y="19"/>
                </a:cxn>
                <a:cxn ang="0">
                  <a:pos x="7" y="13"/>
                </a:cxn>
                <a:cxn ang="0">
                  <a:pos x="13" y="0"/>
                </a:cxn>
                <a:cxn ang="0">
                  <a:pos x="32" y="7"/>
                </a:cxn>
              </a:cxnLst>
              <a:rect l="0" t="0" r="r" b="b"/>
              <a:pathLst>
                <a:path w="32" h="26">
                  <a:moveTo>
                    <a:pt x="32" y="7"/>
                  </a:moveTo>
                  <a:lnTo>
                    <a:pt x="26" y="26"/>
                  </a:lnTo>
                  <a:lnTo>
                    <a:pt x="7" y="19"/>
                  </a:lnTo>
                  <a:lnTo>
                    <a:pt x="0" y="19"/>
                  </a:lnTo>
                  <a:lnTo>
                    <a:pt x="7" y="13"/>
                  </a:lnTo>
                  <a:lnTo>
                    <a:pt x="13" y="0"/>
                  </a:lnTo>
                  <a:lnTo>
                    <a:pt x="32" y="7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85" name="Freeform 77"/>
            <p:cNvSpPr>
              <a:spLocks/>
            </p:cNvSpPr>
            <p:nvPr/>
          </p:nvSpPr>
          <p:spPr bwMode="auto">
            <a:xfrm>
              <a:off x="2767013" y="3543300"/>
              <a:ext cx="39688" cy="39687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2" y="25"/>
                </a:cxn>
                <a:cxn ang="0">
                  <a:pos x="0" y="19"/>
                </a:cxn>
                <a:cxn ang="0">
                  <a:pos x="6" y="13"/>
                </a:cxn>
                <a:cxn ang="0">
                  <a:pos x="12" y="0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2" y="25"/>
                  </a:lnTo>
                  <a:lnTo>
                    <a:pt x="0" y="19"/>
                  </a:lnTo>
                  <a:lnTo>
                    <a:pt x="6" y="13"/>
                  </a:lnTo>
                  <a:lnTo>
                    <a:pt x="12" y="0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86" name="Freeform 78"/>
            <p:cNvSpPr>
              <a:spLocks/>
            </p:cNvSpPr>
            <p:nvPr/>
          </p:nvSpPr>
          <p:spPr bwMode="auto">
            <a:xfrm>
              <a:off x="2757488" y="3543300"/>
              <a:ext cx="28575" cy="30162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6" y="19"/>
                </a:cxn>
                <a:cxn ang="0">
                  <a:pos x="0" y="13"/>
                </a:cxn>
                <a:cxn ang="0">
                  <a:pos x="6" y="6"/>
                </a:cxn>
                <a:cxn ang="0">
                  <a:pos x="18" y="0"/>
                </a:cxn>
              </a:cxnLst>
              <a:rect l="0" t="0" r="r" b="b"/>
              <a:pathLst>
                <a:path w="18" h="19">
                  <a:moveTo>
                    <a:pt x="18" y="0"/>
                  </a:moveTo>
                  <a:lnTo>
                    <a:pt x="6" y="19"/>
                  </a:lnTo>
                  <a:lnTo>
                    <a:pt x="0" y="13"/>
                  </a:lnTo>
                  <a:lnTo>
                    <a:pt x="6" y="6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87" name="Freeform 79"/>
            <p:cNvSpPr>
              <a:spLocks/>
            </p:cNvSpPr>
            <p:nvPr/>
          </p:nvSpPr>
          <p:spPr bwMode="auto">
            <a:xfrm>
              <a:off x="2746376" y="3533775"/>
              <a:ext cx="30162" cy="3016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7" y="19"/>
                </a:cxn>
                <a:cxn ang="0">
                  <a:pos x="0" y="19"/>
                </a:cxn>
                <a:cxn ang="0">
                  <a:pos x="0" y="12"/>
                </a:cxn>
                <a:cxn ang="0">
                  <a:pos x="7" y="6"/>
                </a:cxn>
                <a:cxn ang="0">
                  <a:pos x="13" y="0"/>
                </a:cxn>
                <a:cxn ang="0">
                  <a:pos x="19" y="0"/>
                </a:cxn>
              </a:cxnLst>
              <a:rect l="0" t="0" r="r" b="b"/>
              <a:pathLst>
                <a:path w="19" h="19">
                  <a:moveTo>
                    <a:pt x="19" y="0"/>
                  </a:moveTo>
                  <a:lnTo>
                    <a:pt x="7" y="19"/>
                  </a:lnTo>
                  <a:lnTo>
                    <a:pt x="0" y="19"/>
                  </a:lnTo>
                  <a:lnTo>
                    <a:pt x="0" y="12"/>
                  </a:lnTo>
                  <a:lnTo>
                    <a:pt x="7" y="6"/>
                  </a:lnTo>
                  <a:lnTo>
                    <a:pt x="13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88" name="Freeform 80"/>
            <p:cNvSpPr>
              <a:spLocks/>
            </p:cNvSpPr>
            <p:nvPr/>
          </p:nvSpPr>
          <p:spPr bwMode="auto">
            <a:xfrm>
              <a:off x="2727326" y="3513137"/>
              <a:ext cx="39687" cy="39688"/>
            </a:xfrm>
            <a:custGeom>
              <a:avLst/>
              <a:gdLst/>
              <a:ahLst/>
              <a:cxnLst>
                <a:cxn ang="0">
                  <a:pos x="25" y="13"/>
                </a:cxn>
                <a:cxn ang="0">
                  <a:pos x="12" y="25"/>
                </a:cxn>
                <a:cxn ang="0">
                  <a:pos x="0" y="13"/>
                </a:cxn>
                <a:cxn ang="0">
                  <a:pos x="6" y="6"/>
                </a:cxn>
                <a:cxn ang="0">
                  <a:pos x="12" y="0"/>
                </a:cxn>
                <a:cxn ang="0">
                  <a:pos x="25" y="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lnTo>
                    <a:pt x="12" y="25"/>
                  </a:lnTo>
                  <a:lnTo>
                    <a:pt x="0" y="13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5" y="13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89" name="Freeform 81"/>
            <p:cNvSpPr>
              <a:spLocks/>
            </p:cNvSpPr>
            <p:nvPr/>
          </p:nvSpPr>
          <p:spPr bwMode="auto">
            <a:xfrm>
              <a:off x="2716213" y="3492500"/>
              <a:ext cx="41275" cy="41275"/>
            </a:xfrm>
            <a:custGeom>
              <a:avLst/>
              <a:gdLst/>
              <a:ahLst/>
              <a:cxnLst>
                <a:cxn ang="0">
                  <a:pos x="26" y="19"/>
                </a:cxn>
                <a:cxn ang="0">
                  <a:pos x="7" y="26"/>
                </a:cxn>
                <a:cxn ang="0">
                  <a:pos x="0" y="7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19" y="0"/>
                </a:cxn>
                <a:cxn ang="0">
                  <a:pos x="26" y="19"/>
                </a:cxn>
              </a:cxnLst>
              <a:rect l="0" t="0" r="r" b="b"/>
              <a:pathLst>
                <a:path w="26" h="26">
                  <a:moveTo>
                    <a:pt x="26" y="19"/>
                  </a:moveTo>
                  <a:lnTo>
                    <a:pt x="7" y="26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9" y="0"/>
                  </a:lnTo>
                  <a:lnTo>
                    <a:pt x="26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90" name="Freeform 82"/>
            <p:cNvSpPr>
              <a:spLocks/>
            </p:cNvSpPr>
            <p:nvPr/>
          </p:nvSpPr>
          <p:spPr bwMode="auto">
            <a:xfrm>
              <a:off x="2716213" y="3452812"/>
              <a:ext cx="30163" cy="50800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0" y="25"/>
                </a:cxn>
                <a:cxn ang="0">
                  <a:pos x="0" y="0"/>
                </a:cxn>
                <a:cxn ang="0">
                  <a:pos x="7" y="6"/>
                </a:cxn>
                <a:cxn ang="0">
                  <a:pos x="19" y="6"/>
                </a:cxn>
                <a:cxn ang="0">
                  <a:pos x="19" y="32"/>
                </a:cxn>
              </a:cxnLst>
              <a:rect l="0" t="0" r="r" b="b"/>
              <a:pathLst>
                <a:path w="19" h="32">
                  <a:moveTo>
                    <a:pt x="19" y="32"/>
                  </a:moveTo>
                  <a:lnTo>
                    <a:pt x="0" y="25"/>
                  </a:lnTo>
                  <a:lnTo>
                    <a:pt x="0" y="0"/>
                  </a:lnTo>
                  <a:lnTo>
                    <a:pt x="7" y="6"/>
                  </a:lnTo>
                  <a:lnTo>
                    <a:pt x="19" y="6"/>
                  </a:lnTo>
                  <a:lnTo>
                    <a:pt x="19" y="32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91" name="Freeform 83"/>
            <p:cNvSpPr>
              <a:spLocks/>
            </p:cNvSpPr>
            <p:nvPr/>
          </p:nvSpPr>
          <p:spPr bwMode="auto">
            <a:xfrm>
              <a:off x="2716213" y="3402013"/>
              <a:ext cx="60325" cy="60325"/>
            </a:xfrm>
            <a:custGeom>
              <a:avLst/>
              <a:gdLst/>
              <a:ahLst/>
              <a:cxnLst>
                <a:cxn ang="0">
                  <a:pos x="19" y="38"/>
                </a:cxn>
                <a:cxn ang="0">
                  <a:pos x="0" y="32"/>
                </a:cxn>
                <a:cxn ang="0">
                  <a:pos x="19" y="7"/>
                </a:cxn>
                <a:cxn ang="0">
                  <a:pos x="19" y="0"/>
                </a:cxn>
                <a:cxn ang="0">
                  <a:pos x="26" y="13"/>
                </a:cxn>
                <a:cxn ang="0">
                  <a:pos x="38" y="19"/>
                </a:cxn>
                <a:cxn ang="0">
                  <a:pos x="19" y="38"/>
                </a:cxn>
              </a:cxnLst>
              <a:rect l="0" t="0" r="r" b="b"/>
              <a:pathLst>
                <a:path w="38" h="38">
                  <a:moveTo>
                    <a:pt x="19" y="38"/>
                  </a:moveTo>
                  <a:lnTo>
                    <a:pt x="0" y="32"/>
                  </a:lnTo>
                  <a:lnTo>
                    <a:pt x="19" y="7"/>
                  </a:lnTo>
                  <a:lnTo>
                    <a:pt x="19" y="0"/>
                  </a:lnTo>
                  <a:lnTo>
                    <a:pt x="26" y="13"/>
                  </a:lnTo>
                  <a:lnTo>
                    <a:pt x="38" y="19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92" name="Freeform 84"/>
            <p:cNvSpPr>
              <a:spLocks/>
            </p:cNvSpPr>
            <p:nvPr/>
          </p:nvSpPr>
          <p:spPr bwMode="auto">
            <a:xfrm>
              <a:off x="2746376" y="3362326"/>
              <a:ext cx="69850" cy="69850"/>
            </a:xfrm>
            <a:custGeom>
              <a:avLst/>
              <a:gdLst/>
              <a:ahLst/>
              <a:cxnLst>
                <a:cxn ang="0">
                  <a:pos x="13" y="44"/>
                </a:cxn>
                <a:cxn ang="0">
                  <a:pos x="0" y="25"/>
                </a:cxn>
                <a:cxn ang="0">
                  <a:pos x="32" y="0"/>
                </a:cxn>
                <a:cxn ang="0">
                  <a:pos x="38" y="6"/>
                </a:cxn>
                <a:cxn ang="0">
                  <a:pos x="44" y="13"/>
                </a:cxn>
                <a:cxn ang="0">
                  <a:pos x="13" y="44"/>
                </a:cxn>
              </a:cxnLst>
              <a:rect l="0" t="0" r="r" b="b"/>
              <a:pathLst>
                <a:path w="44" h="44">
                  <a:moveTo>
                    <a:pt x="13" y="44"/>
                  </a:moveTo>
                  <a:lnTo>
                    <a:pt x="0" y="25"/>
                  </a:lnTo>
                  <a:lnTo>
                    <a:pt x="32" y="0"/>
                  </a:lnTo>
                  <a:lnTo>
                    <a:pt x="38" y="6"/>
                  </a:lnTo>
                  <a:lnTo>
                    <a:pt x="44" y="13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93" name="Freeform 85"/>
            <p:cNvSpPr>
              <a:spLocks/>
            </p:cNvSpPr>
            <p:nvPr/>
          </p:nvSpPr>
          <p:spPr bwMode="auto">
            <a:xfrm>
              <a:off x="2797176" y="3322638"/>
              <a:ext cx="69850" cy="60325"/>
            </a:xfrm>
            <a:custGeom>
              <a:avLst/>
              <a:gdLst/>
              <a:ahLst/>
              <a:cxnLst>
                <a:cxn ang="0">
                  <a:pos x="12" y="38"/>
                </a:cxn>
                <a:cxn ang="0">
                  <a:pos x="0" y="25"/>
                </a:cxn>
                <a:cxn ang="0">
                  <a:pos x="31" y="0"/>
                </a:cxn>
                <a:cxn ang="0">
                  <a:pos x="38" y="12"/>
                </a:cxn>
                <a:cxn ang="0">
                  <a:pos x="44" y="19"/>
                </a:cxn>
                <a:cxn ang="0">
                  <a:pos x="12" y="38"/>
                </a:cxn>
              </a:cxnLst>
              <a:rect l="0" t="0" r="r" b="b"/>
              <a:pathLst>
                <a:path w="44" h="38">
                  <a:moveTo>
                    <a:pt x="12" y="38"/>
                  </a:moveTo>
                  <a:lnTo>
                    <a:pt x="0" y="25"/>
                  </a:lnTo>
                  <a:lnTo>
                    <a:pt x="31" y="0"/>
                  </a:lnTo>
                  <a:lnTo>
                    <a:pt x="38" y="12"/>
                  </a:lnTo>
                  <a:lnTo>
                    <a:pt x="44" y="19"/>
                  </a:lnTo>
                  <a:lnTo>
                    <a:pt x="12" y="38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94" name="Freeform 86"/>
            <p:cNvSpPr>
              <a:spLocks/>
            </p:cNvSpPr>
            <p:nvPr/>
          </p:nvSpPr>
          <p:spPr bwMode="auto">
            <a:xfrm>
              <a:off x="2846388" y="3302001"/>
              <a:ext cx="111125" cy="50800"/>
            </a:xfrm>
            <a:custGeom>
              <a:avLst/>
              <a:gdLst/>
              <a:ahLst/>
              <a:cxnLst>
                <a:cxn ang="0">
                  <a:pos x="7" y="32"/>
                </a:cxn>
                <a:cxn ang="0">
                  <a:pos x="0" y="13"/>
                </a:cxn>
                <a:cxn ang="0">
                  <a:pos x="38" y="0"/>
                </a:cxn>
                <a:cxn ang="0">
                  <a:pos x="44" y="13"/>
                </a:cxn>
                <a:cxn ang="0">
                  <a:pos x="44" y="0"/>
                </a:cxn>
                <a:cxn ang="0">
                  <a:pos x="70" y="13"/>
                </a:cxn>
                <a:cxn ang="0">
                  <a:pos x="7" y="32"/>
                </a:cxn>
              </a:cxnLst>
              <a:rect l="0" t="0" r="r" b="b"/>
              <a:pathLst>
                <a:path w="70" h="32">
                  <a:moveTo>
                    <a:pt x="7" y="32"/>
                  </a:moveTo>
                  <a:lnTo>
                    <a:pt x="0" y="13"/>
                  </a:lnTo>
                  <a:lnTo>
                    <a:pt x="38" y="0"/>
                  </a:lnTo>
                  <a:lnTo>
                    <a:pt x="44" y="13"/>
                  </a:lnTo>
                  <a:lnTo>
                    <a:pt x="44" y="0"/>
                  </a:lnTo>
                  <a:lnTo>
                    <a:pt x="70" y="13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95" name="Freeform 87"/>
            <p:cNvSpPr>
              <a:spLocks/>
            </p:cNvSpPr>
            <p:nvPr/>
          </p:nvSpPr>
          <p:spPr bwMode="auto">
            <a:xfrm>
              <a:off x="2767013" y="3251201"/>
              <a:ext cx="149225" cy="80962"/>
            </a:xfrm>
            <a:custGeom>
              <a:avLst/>
              <a:gdLst/>
              <a:ahLst/>
              <a:cxnLst>
                <a:cxn ang="0">
                  <a:pos x="94" y="32"/>
                </a:cxn>
                <a:cxn ang="0">
                  <a:pos x="88" y="51"/>
                </a:cxn>
                <a:cxn ang="0">
                  <a:pos x="0" y="19"/>
                </a:cxn>
                <a:cxn ang="0">
                  <a:pos x="6" y="13"/>
                </a:cxn>
                <a:cxn ang="0">
                  <a:pos x="6" y="0"/>
                </a:cxn>
                <a:cxn ang="0">
                  <a:pos x="94" y="32"/>
                </a:cxn>
              </a:cxnLst>
              <a:rect l="0" t="0" r="r" b="b"/>
              <a:pathLst>
                <a:path w="94" h="51">
                  <a:moveTo>
                    <a:pt x="94" y="32"/>
                  </a:moveTo>
                  <a:lnTo>
                    <a:pt x="88" y="51"/>
                  </a:lnTo>
                  <a:lnTo>
                    <a:pt x="0" y="19"/>
                  </a:lnTo>
                  <a:lnTo>
                    <a:pt x="6" y="13"/>
                  </a:lnTo>
                  <a:lnTo>
                    <a:pt x="6" y="0"/>
                  </a:lnTo>
                  <a:lnTo>
                    <a:pt x="94" y="32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96" name="Freeform 88"/>
            <p:cNvSpPr>
              <a:spLocks/>
            </p:cNvSpPr>
            <p:nvPr/>
          </p:nvSpPr>
          <p:spPr bwMode="auto">
            <a:xfrm>
              <a:off x="2697163" y="3230563"/>
              <a:ext cx="79375" cy="50800"/>
            </a:xfrm>
            <a:custGeom>
              <a:avLst/>
              <a:gdLst/>
              <a:ahLst/>
              <a:cxnLst>
                <a:cxn ang="0">
                  <a:pos x="50" y="13"/>
                </a:cxn>
                <a:cxn ang="0">
                  <a:pos x="44" y="32"/>
                </a:cxn>
                <a:cxn ang="0">
                  <a:pos x="0" y="19"/>
                </a:cxn>
                <a:cxn ang="0">
                  <a:pos x="6" y="7"/>
                </a:cxn>
                <a:cxn ang="0">
                  <a:pos x="12" y="0"/>
                </a:cxn>
                <a:cxn ang="0">
                  <a:pos x="50" y="13"/>
                </a:cxn>
              </a:cxnLst>
              <a:rect l="0" t="0" r="r" b="b"/>
              <a:pathLst>
                <a:path w="50" h="32">
                  <a:moveTo>
                    <a:pt x="50" y="13"/>
                  </a:moveTo>
                  <a:lnTo>
                    <a:pt x="44" y="32"/>
                  </a:lnTo>
                  <a:lnTo>
                    <a:pt x="0" y="19"/>
                  </a:lnTo>
                  <a:lnTo>
                    <a:pt x="6" y="7"/>
                  </a:lnTo>
                  <a:lnTo>
                    <a:pt x="12" y="0"/>
                  </a:lnTo>
                  <a:lnTo>
                    <a:pt x="50" y="13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97" name="Freeform 89"/>
            <p:cNvSpPr>
              <a:spLocks/>
            </p:cNvSpPr>
            <p:nvPr/>
          </p:nvSpPr>
          <p:spPr bwMode="auto">
            <a:xfrm>
              <a:off x="2606676" y="3190876"/>
              <a:ext cx="109537" cy="69850"/>
            </a:xfrm>
            <a:custGeom>
              <a:avLst/>
              <a:gdLst/>
              <a:ahLst/>
              <a:cxnLst>
                <a:cxn ang="0">
                  <a:pos x="69" y="25"/>
                </a:cxn>
                <a:cxn ang="0">
                  <a:pos x="57" y="44"/>
                </a:cxn>
                <a:cxn ang="0">
                  <a:pos x="0" y="19"/>
                </a:cxn>
                <a:cxn ang="0">
                  <a:pos x="6" y="6"/>
                </a:cxn>
                <a:cxn ang="0">
                  <a:pos x="6" y="0"/>
                </a:cxn>
                <a:cxn ang="0">
                  <a:pos x="69" y="25"/>
                </a:cxn>
              </a:cxnLst>
              <a:rect l="0" t="0" r="r" b="b"/>
              <a:pathLst>
                <a:path w="69" h="44">
                  <a:moveTo>
                    <a:pt x="69" y="25"/>
                  </a:moveTo>
                  <a:lnTo>
                    <a:pt x="57" y="44"/>
                  </a:lnTo>
                  <a:lnTo>
                    <a:pt x="0" y="19"/>
                  </a:lnTo>
                  <a:lnTo>
                    <a:pt x="6" y="6"/>
                  </a:lnTo>
                  <a:lnTo>
                    <a:pt x="6" y="0"/>
                  </a:lnTo>
                  <a:lnTo>
                    <a:pt x="69" y="25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98" name="Freeform 90"/>
            <p:cNvSpPr>
              <a:spLocks/>
            </p:cNvSpPr>
            <p:nvPr/>
          </p:nvSpPr>
          <p:spPr bwMode="auto">
            <a:xfrm>
              <a:off x="2586038" y="3190876"/>
              <a:ext cx="30163" cy="3016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9" y="19"/>
                </a:cxn>
                <a:cxn ang="0">
                  <a:pos x="7" y="19"/>
                </a:cxn>
                <a:cxn ang="0">
                  <a:pos x="7" y="6"/>
                </a:cxn>
                <a:cxn ang="0">
                  <a:pos x="0" y="0"/>
                </a:cxn>
                <a:cxn ang="0">
                  <a:pos x="19" y="0"/>
                </a:cxn>
              </a:cxnLst>
              <a:rect l="0" t="0" r="r" b="b"/>
              <a:pathLst>
                <a:path w="19" h="19">
                  <a:moveTo>
                    <a:pt x="19" y="0"/>
                  </a:moveTo>
                  <a:lnTo>
                    <a:pt x="19" y="19"/>
                  </a:lnTo>
                  <a:lnTo>
                    <a:pt x="7" y="19"/>
                  </a:lnTo>
                  <a:lnTo>
                    <a:pt x="7" y="6"/>
                  </a:lnTo>
                  <a:lnTo>
                    <a:pt x="0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99" name="Freeform 91"/>
            <p:cNvSpPr>
              <a:spLocks/>
            </p:cNvSpPr>
            <p:nvPr/>
          </p:nvSpPr>
          <p:spPr bwMode="auto">
            <a:xfrm>
              <a:off x="2546351" y="3190876"/>
              <a:ext cx="60325" cy="50800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38" y="19"/>
                </a:cxn>
                <a:cxn ang="0">
                  <a:pos x="19" y="32"/>
                </a:cxn>
                <a:cxn ang="0">
                  <a:pos x="13" y="25"/>
                </a:cxn>
                <a:cxn ang="0">
                  <a:pos x="0" y="19"/>
                </a:cxn>
                <a:cxn ang="0">
                  <a:pos x="25" y="0"/>
                </a:cxn>
              </a:cxnLst>
              <a:rect l="0" t="0" r="r" b="b"/>
              <a:pathLst>
                <a:path w="38" h="32">
                  <a:moveTo>
                    <a:pt x="25" y="0"/>
                  </a:moveTo>
                  <a:lnTo>
                    <a:pt x="38" y="19"/>
                  </a:lnTo>
                  <a:lnTo>
                    <a:pt x="19" y="32"/>
                  </a:lnTo>
                  <a:lnTo>
                    <a:pt x="13" y="25"/>
                  </a:lnTo>
                  <a:lnTo>
                    <a:pt x="0" y="19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00" name="Freeform 92"/>
            <p:cNvSpPr>
              <a:spLocks/>
            </p:cNvSpPr>
            <p:nvPr/>
          </p:nvSpPr>
          <p:spPr bwMode="auto">
            <a:xfrm>
              <a:off x="2516188" y="3221038"/>
              <a:ext cx="60325" cy="6032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8" y="13"/>
                </a:cxn>
                <a:cxn ang="0">
                  <a:pos x="19" y="38"/>
                </a:cxn>
                <a:cxn ang="0">
                  <a:pos x="13" y="32"/>
                </a:cxn>
                <a:cxn ang="0">
                  <a:pos x="0" y="25"/>
                </a:cxn>
                <a:cxn ang="0">
                  <a:pos x="19" y="0"/>
                </a:cxn>
              </a:cxnLst>
              <a:rect l="0" t="0" r="r" b="b"/>
              <a:pathLst>
                <a:path w="38" h="38">
                  <a:moveTo>
                    <a:pt x="19" y="0"/>
                  </a:moveTo>
                  <a:lnTo>
                    <a:pt x="38" y="13"/>
                  </a:lnTo>
                  <a:lnTo>
                    <a:pt x="19" y="38"/>
                  </a:lnTo>
                  <a:lnTo>
                    <a:pt x="13" y="32"/>
                  </a:lnTo>
                  <a:lnTo>
                    <a:pt x="0" y="2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01" name="Freeform 93"/>
            <p:cNvSpPr>
              <a:spLocks/>
            </p:cNvSpPr>
            <p:nvPr/>
          </p:nvSpPr>
          <p:spPr bwMode="auto">
            <a:xfrm>
              <a:off x="2516188" y="3260726"/>
              <a:ext cx="30163" cy="317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7"/>
                </a:cxn>
                <a:cxn ang="0">
                  <a:pos x="19" y="20"/>
                </a:cxn>
                <a:cxn ang="0">
                  <a:pos x="13" y="20"/>
                </a:cxn>
                <a:cxn ang="0">
                  <a:pos x="6" y="13"/>
                </a:cxn>
                <a:cxn ang="0">
                  <a:pos x="0" y="7"/>
                </a:cxn>
                <a:cxn ang="0">
                  <a:pos x="0" y="0"/>
                </a:cxn>
              </a:cxnLst>
              <a:rect l="0" t="0" r="r" b="b"/>
              <a:pathLst>
                <a:path w="19" h="20">
                  <a:moveTo>
                    <a:pt x="0" y="0"/>
                  </a:moveTo>
                  <a:lnTo>
                    <a:pt x="19" y="7"/>
                  </a:lnTo>
                  <a:lnTo>
                    <a:pt x="19" y="20"/>
                  </a:lnTo>
                  <a:lnTo>
                    <a:pt x="13" y="20"/>
                  </a:lnTo>
                  <a:lnTo>
                    <a:pt x="6" y="13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02" name="Freeform 94"/>
            <p:cNvSpPr>
              <a:spLocks/>
            </p:cNvSpPr>
            <p:nvPr/>
          </p:nvSpPr>
          <p:spPr bwMode="auto">
            <a:xfrm>
              <a:off x="2497138" y="3271838"/>
              <a:ext cx="39688" cy="3968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25" y="13"/>
                </a:cxn>
                <a:cxn ang="0">
                  <a:pos x="18" y="25"/>
                </a:cxn>
                <a:cxn ang="0">
                  <a:pos x="6" y="19"/>
                </a:cxn>
                <a:cxn ang="0">
                  <a:pos x="0" y="19"/>
                </a:cxn>
                <a:cxn ang="0">
                  <a:pos x="12" y="0"/>
                </a:cxn>
              </a:cxnLst>
              <a:rect l="0" t="0" r="r" b="b"/>
              <a:pathLst>
                <a:path w="25" h="25">
                  <a:moveTo>
                    <a:pt x="12" y="0"/>
                  </a:moveTo>
                  <a:lnTo>
                    <a:pt x="25" y="13"/>
                  </a:lnTo>
                  <a:lnTo>
                    <a:pt x="18" y="25"/>
                  </a:lnTo>
                  <a:lnTo>
                    <a:pt x="6" y="19"/>
                  </a:lnTo>
                  <a:lnTo>
                    <a:pt x="0" y="1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03" name="Freeform 95"/>
            <p:cNvSpPr>
              <a:spLocks/>
            </p:cNvSpPr>
            <p:nvPr/>
          </p:nvSpPr>
          <p:spPr bwMode="auto">
            <a:xfrm>
              <a:off x="2476501" y="3302001"/>
              <a:ext cx="49212" cy="3968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31" y="6"/>
                </a:cxn>
                <a:cxn ang="0">
                  <a:pos x="19" y="25"/>
                </a:cxn>
                <a:cxn ang="0">
                  <a:pos x="13" y="19"/>
                </a:cxn>
                <a:cxn ang="0">
                  <a:pos x="0" y="19"/>
                </a:cxn>
                <a:cxn ang="0">
                  <a:pos x="13" y="0"/>
                </a:cxn>
              </a:cxnLst>
              <a:rect l="0" t="0" r="r" b="b"/>
              <a:pathLst>
                <a:path w="31" h="25">
                  <a:moveTo>
                    <a:pt x="13" y="0"/>
                  </a:moveTo>
                  <a:lnTo>
                    <a:pt x="31" y="6"/>
                  </a:lnTo>
                  <a:lnTo>
                    <a:pt x="19" y="25"/>
                  </a:lnTo>
                  <a:lnTo>
                    <a:pt x="13" y="19"/>
                  </a:lnTo>
                  <a:lnTo>
                    <a:pt x="0" y="1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04" name="Freeform 96"/>
            <p:cNvSpPr>
              <a:spLocks/>
            </p:cNvSpPr>
            <p:nvPr/>
          </p:nvSpPr>
          <p:spPr bwMode="auto">
            <a:xfrm>
              <a:off x="2425701" y="3322638"/>
              <a:ext cx="80962" cy="10001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51" y="12"/>
                </a:cxn>
                <a:cxn ang="0">
                  <a:pos x="19" y="63"/>
                </a:cxn>
                <a:cxn ang="0">
                  <a:pos x="13" y="57"/>
                </a:cxn>
                <a:cxn ang="0">
                  <a:pos x="0" y="57"/>
                </a:cxn>
                <a:cxn ang="0">
                  <a:pos x="32" y="0"/>
                </a:cxn>
              </a:cxnLst>
              <a:rect l="0" t="0" r="r" b="b"/>
              <a:pathLst>
                <a:path w="51" h="63">
                  <a:moveTo>
                    <a:pt x="32" y="0"/>
                  </a:moveTo>
                  <a:lnTo>
                    <a:pt x="51" y="12"/>
                  </a:lnTo>
                  <a:lnTo>
                    <a:pt x="19" y="63"/>
                  </a:lnTo>
                  <a:lnTo>
                    <a:pt x="13" y="57"/>
                  </a:lnTo>
                  <a:lnTo>
                    <a:pt x="0" y="57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05" name="Freeform 97"/>
            <p:cNvSpPr>
              <a:spLocks/>
            </p:cNvSpPr>
            <p:nvPr/>
          </p:nvSpPr>
          <p:spPr bwMode="auto">
            <a:xfrm>
              <a:off x="2425701" y="3402013"/>
              <a:ext cx="30162" cy="30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13"/>
                </a:cxn>
                <a:cxn ang="0">
                  <a:pos x="13" y="19"/>
                </a:cxn>
                <a:cxn ang="0">
                  <a:pos x="7" y="13"/>
                </a:cxn>
                <a:cxn ang="0">
                  <a:pos x="0" y="7"/>
                </a:cxn>
                <a:cxn ang="0">
                  <a:pos x="0" y="0"/>
                </a:cxn>
              </a:cxnLst>
              <a:rect l="0" t="0" r="r" b="b"/>
              <a:pathLst>
                <a:path w="19" h="19">
                  <a:moveTo>
                    <a:pt x="0" y="0"/>
                  </a:moveTo>
                  <a:lnTo>
                    <a:pt x="19" y="13"/>
                  </a:lnTo>
                  <a:lnTo>
                    <a:pt x="13" y="19"/>
                  </a:lnTo>
                  <a:lnTo>
                    <a:pt x="7" y="13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06" name="Freeform 98"/>
            <p:cNvSpPr>
              <a:spLocks/>
            </p:cNvSpPr>
            <p:nvPr/>
          </p:nvSpPr>
          <p:spPr bwMode="auto">
            <a:xfrm>
              <a:off x="2425701" y="3413126"/>
              <a:ext cx="20637" cy="301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" y="12"/>
                </a:cxn>
                <a:cxn ang="0">
                  <a:pos x="13" y="19"/>
                </a:cxn>
                <a:cxn ang="0">
                  <a:pos x="0" y="12"/>
                </a:cxn>
                <a:cxn ang="0">
                  <a:pos x="0" y="0"/>
                </a:cxn>
              </a:cxnLst>
              <a:rect l="0" t="0" r="r" b="b"/>
              <a:pathLst>
                <a:path w="13" h="19">
                  <a:moveTo>
                    <a:pt x="0" y="0"/>
                  </a:moveTo>
                  <a:lnTo>
                    <a:pt x="13" y="12"/>
                  </a:lnTo>
                  <a:lnTo>
                    <a:pt x="13" y="19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07" name="Freeform 99"/>
            <p:cNvSpPr>
              <a:spLocks/>
            </p:cNvSpPr>
            <p:nvPr/>
          </p:nvSpPr>
          <p:spPr bwMode="auto">
            <a:xfrm>
              <a:off x="2397126" y="3422651"/>
              <a:ext cx="49212" cy="3968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31" y="13"/>
                </a:cxn>
                <a:cxn ang="0">
                  <a:pos x="12" y="25"/>
                </a:cxn>
                <a:cxn ang="0">
                  <a:pos x="6" y="19"/>
                </a:cxn>
                <a:cxn ang="0">
                  <a:pos x="0" y="19"/>
                </a:cxn>
                <a:cxn ang="0">
                  <a:pos x="0" y="13"/>
                </a:cxn>
                <a:cxn ang="0">
                  <a:pos x="12" y="0"/>
                </a:cxn>
              </a:cxnLst>
              <a:rect l="0" t="0" r="r" b="b"/>
              <a:pathLst>
                <a:path w="31" h="25">
                  <a:moveTo>
                    <a:pt x="12" y="0"/>
                  </a:moveTo>
                  <a:lnTo>
                    <a:pt x="31" y="13"/>
                  </a:lnTo>
                  <a:lnTo>
                    <a:pt x="12" y="25"/>
                  </a:lnTo>
                  <a:lnTo>
                    <a:pt x="6" y="19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08" name="Freeform 100"/>
            <p:cNvSpPr>
              <a:spLocks/>
            </p:cNvSpPr>
            <p:nvPr/>
          </p:nvSpPr>
          <p:spPr bwMode="auto">
            <a:xfrm>
              <a:off x="2397126" y="3452812"/>
              <a:ext cx="28575" cy="30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6"/>
                </a:cxn>
                <a:cxn ang="0">
                  <a:pos x="12" y="19"/>
                </a:cxn>
                <a:cxn ang="0">
                  <a:pos x="6" y="13"/>
                </a:cxn>
                <a:cxn ang="0">
                  <a:pos x="0" y="0"/>
                </a:cxn>
              </a:cxnLst>
              <a:rect l="0" t="0" r="r" b="b"/>
              <a:pathLst>
                <a:path w="18" h="19">
                  <a:moveTo>
                    <a:pt x="0" y="0"/>
                  </a:moveTo>
                  <a:lnTo>
                    <a:pt x="18" y="6"/>
                  </a:lnTo>
                  <a:lnTo>
                    <a:pt x="12" y="19"/>
                  </a:lnTo>
                  <a:lnTo>
                    <a:pt x="6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09" name="Freeform 101"/>
            <p:cNvSpPr>
              <a:spLocks/>
            </p:cNvSpPr>
            <p:nvPr/>
          </p:nvSpPr>
          <p:spPr bwMode="auto">
            <a:xfrm>
              <a:off x="2366963" y="3462337"/>
              <a:ext cx="49213" cy="4127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1" y="13"/>
                </a:cxn>
                <a:cxn ang="0">
                  <a:pos x="19" y="26"/>
                </a:cxn>
                <a:cxn ang="0">
                  <a:pos x="12" y="19"/>
                </a:cxn>
                <a:cxn ang="0">
                  <a:pos x="0" y="13"/>
                </a:cxn>
                <a:cxn ang="0">
                  <a:pos x="19" y="0"/>
                </a:cxn>
              </a:cxnLst>
              <a:rect l="0" t="0" r="r" b="b"/>
              <a:pathLst>
                <a:path w="31" h="26">
                  <a:moveTo>
                    <a:pt x="19" y="0"/>
                  </a:moveTo>
                  <a:lnTo>
                    <a:pt x="31" y="13"/>
                  </a:lnTo>
                  <a:lnTo>
                    <a:pt x="19" y="26"/>
                  </a:lnTo>
                  <a:lnTo>
                    <a:pt x="12" y="19"/>
                  </a:lnTo>
                  <a:lnTo>
                    <a:pt x="0" y="1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10" name="Freeform 102"/>
            <p:cNvSpPr>
              <a:spLocks/>
            </p:cNvSpPr>
            <p:nvPr/>
          </p:nvSpPr>
          <p:spPr bwMode="auto">
            <a:xfrm>
              <a:off x="2355851" y="3482975"/>
              <a:ext cx="41275" cy="39687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6" y="13"/>
                </a:cxn>
                <a:cxn ang="0">
                  <a:pos x="19" y="25"/>
                </a:cxn>
                <a:cxn ang="0">
                  <a:pos x="13" y="25"/>
                </a:cxn>
                <a:cxn ang="0">
                  <a:pos x="0" y="25"/>
                </a:cxn>
                <a:cxn ang="0">
                  <a:pos x="7" y="0"/>
                </a:cxn>
              </a:cxnLst>
              <a:rect l="0" t="0" r="r" b="b"/>
              <a:pathLst>
                <a:path w="26" h="25">
                  <a:moveTo>
                    <a:pt x="7" y="0"/>
                  </a:moveTo>
                  <a:lnTo>
                    <a:pt x="26" y="13"/>
                  </a:lnTo>
                  <a:lnTo>
                    <a:pt x="19" y="25"/>
                  </a:lnTo>
                  <a:lnTo>
                    <a:pt x="13" y="25"/>
                  </a:lnTo>
                  <a:lnTo>
                    <a:pt x="0" y="2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11" name="Freeform 103"/>
            <p:cNvSpPr>
              <a:spLocks/>
            </p:cNvSpPr>
            <p:nvPr/>
          </p:nvSpPr>
          <p:spPr bwMode="auto">
            <a:xfrm>
              <a:off x="2355851" y="3513137"/>
              <a:ext cx="41275" cy="5080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9" y="0"/>
                </a:cxn>
                <a:cxn ang="0">
                  <a:pos x="26" y="19"/>
                </a:cxn>
                <a:cxn ang="0">
                  <a:pos x="13" y="19"/>
                </a:cxn>
                <a:cxn ang="0">
                  <a:pos x="13" y="32"/>
                </a:cxn>
                <a:cxn ang="0">
                  <a:pos x="7" y="32"/>
                </a:cxn>
                <a:cxn ang="0">
                  <a:pos x="0" y="6"/>
                </a:cxn>
              </a:cxnLst>
              <a:rect l="0" t="0" r="r" b="b"/>
              <a:pathLst>
                <a:path w="26" h="32">
                  <a:moveTo>
                    <a:pt x="0" y="6"/>
                  </a:moveTo>
                  <a:lnTo>
                    <a:pt x="19" y="0"/>
                  </a:lnTo>
                  <a:lnTo>
                    <a:pt x="26" y="19"/>
                  </a:lnTo>
                  <a:lnTo>
                    <a:pt x="13" y="19"/>
                  </a:lnTo>
                  <a:lnTo>
                    <a:pt x="13" y="32"/>
                  </a:lnTo>
                  <a:lnTo>
                    <a:pt x="7" y="3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12" name="Freeform 104"/>
            <p:cNvSpPr>
              <a:spLocks/>
            </p:cNvSpPr>
            <p:nvPr/>
          </p:nvSpPr>
          <p:spPr bwMode="auto">
            <a:xfrm>
              <a:off x="2376488" y="3533775"/>
              <a:ext cx="39688" cy="30162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6" y="0"/>
                </a:cxn>
                <a:cxn ang="0">
                  <a:pos x="25" y="0"/>
                </a:cxn>
                <a:cxn ang="0">
                  <a:pos x="25" y="12"/>
                </a:cxn>
                <a:cxn ang="0">
                  <a:pos x="25" y="19"/>
                </a:cxn>
                <a:cxn ang="0">
                  <a:pos x="0" y="19"/>
                </a:cxn>
              </a:cxnLst>
              <a:rect l="0" t="0" r="r" b="b"/>
              <a:pathLst>
                <a:path w="25" h="19">
                  <a:moveTo>
                    <a:pt x="0" y="19"/>
                  </a:moveTo>
                  <a:lnTo>
                    <a:pt x="6" y="0"/>
                  </a:lnTo>
                  <a:lnTo>
                    <a:pt x="25" y="0"/>
                  </a:lnTo>
                  <a:lnTo>
                    <a:pt x="25" y="12"/>
                  </a:lnTo>
                  <a:lnTo>
                    <a:pt x="25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13" name="Freeform 105"/>
            <p:cNvSpPr>
              <a:spLocks/>
            </p:cNvSpPr>
            <p:nvPr/>
          </p:nvSpPr>
          <p:spPr bwMode="auto">
            <a:xfrm>
              <a:off x="2416176" y="3533775"/>
              <a:ext cx="90487" cy="49212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0" y="0"/>
                </a:cxn>
                <a:cxn ang="0">
                  <a:pos x="57" y="6"/>
                </a:cxn>
                <a:cxn ang="0">
                  <a:pos x="57" y="19"/>
                </a:cxn>
                <a:cxn ang="0">
                  <a:pos x="57" y="31"/>
                </a:cxn>
                <a:cxn ang="0">
                  <a:pos x="0" y="19"/>
                </a:cxn>
              </a:cxnLst>
              <a:rect l="0" t="0" r="r" b="b"/>
              <a:pathLst>
                <a:path w="57" h="31">
                  <a:moveTo>
                    <a:pt x="0" y="19"/>
                  </a:moveTo>
                  <a:lnTo>
                    <a:pt x="0" y="0"/>
                  </a:lnTo>
                  <a:lnTo>
                    <a:pt x="57" y="6"/>
                  </a:lnTo>
                  <a:lnTo>
                    <a:pt x="57" y="19"/>
                  </a:lnTo>
                  <a:lnTo>
                    <a:pt x="57" y="31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14" name="Freeform 106"/>
            <p:cNvSpPr>
              <a:spLocks/>
            </p:cNvSpPr>
            <p:nvPr/>
          </p:nvSpPr>
          <p:spPr bwMode="auto">
            <a:xfrm>
              <a:off x="2506663" y="3543300"/>
              <a:ext cx="130175" cy="39687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0" y="0"/>
                </a:cxn>
                <a:cxn ang="0">
                  <a:pos x="69" y="0"/>
                </a:cxn>
                <a:cxn ang="0">
                  <a:pos x="69" y="13"/>
                </a:cxn>
                <a:cxn ang="0">
                  <a:pos x="82" y="19"/>
                </a:cxn>
                <a:cxn ang="0">
                  <a:pos x="76" y="19"/>
                </a:cxn>
                <a:cxn ang="0">
                  <a:pos x="0" y="25"/>
                </a:cxn>
              </a:cxnLst>
              <a:rect l="0" t="0" r="r" b="b"/>
              <a:pathLst>
                <a:path w="82" h="25">
                  <a:moveTo>
                    <a:pt x="0" y="25"/>
                  </a:moveTo>
                  <a:lnTo>
                    <a:pt x="0" y="0"/>
                  </a:lnTo>
                  <a:lnTo>
                    <a:pt x="69" y="0"/>
                  </a:lnTo>
                  <a:lnTo>
                    <a:pt x="69" y="13"/>
                  </a:lnTo>
                  <a:lnTo>
                    <a:pt x="82" y="19"/>
                  </a:lnTo>
                  <a:lnTo>
                    <a:pt x="76" y="19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15" name="Freeform 107"/>
            <p:cNvSpPr>
              <a:spLocks/>
            </p:cNvSpPr>
            <p:nvPr/>
          </p:nvSpPr>
          <p:spPr bwMode="auto">
            <a:xfrm>
              <a:off x="2606676" y="3543300"/>
              <a:ext cx="30162" cy="30162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13" y="6"/>
                </a:cxn>
                <a:cxn ang="0">
                  <a:pos x="19" y="13"/>
                </a:cxn>
                <a:cxn ang="0">
                  <a:pos x="19" y="19"/>
                </a:cxn>
              </a:cxnLst>
              <a:rect l="0" t="0" r="r" b="b"/>
              <a:pathLst>
                <a:path w="19" h="19">
                  <a:moveTo>
                    <a:pt x="19" y="19"/>
                  </a:moveTo>
                  <a:lnTo>
                    <a:pt x="0" y="6"/>
                  </a:lnTo>
                  <a:lnTo>
                    <a:pt x="6" y="0"/>
                  </a:lnTo>
                  <a:lnTo>
                    <a:pt x="13" y="6"/>
                  </a:lnTo>
                  <a:lnTo>
                    <a:pt x="19" y="13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16" name="Freeform 108"/>
            <p:cNvSpPr>
              <a:spLocks/>
            </p:cNvSpPr>
            <p:nvPr/>
          </p:nvSpPr>
          <p:spPr bwMode="auto">
            <a:xfrm>
              <a:off x="2616201" y="3533775"/>
              <a:ext cx="39687" cy="30162"/>
            </a:xfrm>
            <a:custGeom>
              <a:avLst/>
              <a:gdLst/>
              <a:ahLst/>
              <a:cxnLst>
                <a:cxn ang="0">
                  <a:pos x="13" y="19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13" y="6"/>
                </a:cxn>
                <a:cxn ang="0">
                  <a:pos x="25" y="12"/>
                </a:cxn>
                <a:cxn ang="0">
                  <a:pos x="13" y="19"/>
                </a:cxn>
              </a:cxnLst>
              <a:rect l="0" t="0" r="r" b="b"/>
              <a:pathLst>
                <a:path w="25" h="19">
                  <a:moveTo>
                    <a:pt x="13" y="19"/>
                  </a:moveTo>
                  <a:lnTo>
                    <a:pt x="0" y="6"/>
                  </a:lnTo>
                  <a:lnTo>
                    <a:pt x="7" y="0"/>
                  </a:lnTo>
                  <a:lnTo>
                    <a:pt x="13" y="6"/>
                  </a:lnTo>
                  <a:lnTo>
                    <a:pt x="25" y="12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17" name="Freeform 109"/>
            <p:cNvSpPr>
              <a:spLocks/>
            </p:cNvSpPr>
            <p:nvPr/>
          </p:nvSpPr>
          <p:spPr bwMode="auto">
            <a:xfrm>
              <a:off x="2627313" y="3513137"/>
              <a:ext cx="39688" cy="39688"/>
            </a:xfrm>
            <a:custGeom>
              <a:avLst/>
              <a:gdLst/>
              <a:ahLst/>
              <a:cxnLst>
                <a:cxn ang="0">
                  <a:pos x="18" y="25"/>
                </a:cxn>
                <a:cxn ang="0">
                  <a:pos x="0" y="13"/>
                </a:cxn>
                <a:cxn ang="0">
                  <a:pos x="6" y="0"/>
                </a:cxn>
                <a:cxn ang="0">
                  <a:pos x="12" y="6"/>
                </a:cxn>
                <a:cxn ang="0">
                  <a:pos x="25" y="6"/>
                </a:cxn>
                <a:cxn ang="0">
                  <a:pos x="18" y="25"/>
                </a:cxn>
              </a:cxnLst>
              <a:rect l="0" t="0" r="r" b="b"/>
              <a:pathLst>
                <a:path w="25" h="25">
                  <a:moveTo>
                    <a:pt x="18" y="25"/>
                  </a:moveTo>
                  <a:lnTo>
                    <a:pt x="0" y="13"/>
                  </a:lnTo>
                  <a:lnTo>
                    <a:pt x="6" y="0"/>
                  </a:lnTo>
                  <a:lnTo>
                    <a:pt x="12" y="6"/>
                  </a:lnTo>
                  <a:lnTo>
                    <a:pt x="25" y="6"/>
                  </a:lnTo>
                  <a:lnTo>
                    <a:pt x="18" y="25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18" name="Freeform 110"/>
            <p:cNvSpPr>
              <a:spLocks/>
            </p:cNvSpPr>
            <p:nvPr/>
          </p:nvSpPr>
          <p:spPr bwMode="auto">
            <a:xfrm>
              <a:off x="2636838" y="3482975"/>
              <a:ext cx="30163" cy="39687"/>
            </a:xfrm>
            <a:custGeom>
              <a:avLst/>
              <a:gdLst/>
              <a:ahLst/>
              <a:cxnLst>
                <a:cxn ang="0">
                  <a:pos x="19" y="25"/>
                </a:cxn>
                <a:cxn ang="0">
                  <a:pos x="0" y="19"/>
                </a:cxn>
                <a:cxn ang="0">
                  <a:pos x="0" y="6"/>
                </a:cxn>
                <a:cxn ang="0">
                  <a:pos x="12" y="6"/>
                </a:cxn>
                <a:cxn ang="0">
                  <a:pos x="19" y="0"/>
                </a:cxn>
                <a:cxn ang="0">
                  <a:pos x="19" y="6"/>
                </a:cxn>
                <a:cxn ang="0">
                  <a:pos x="19" y="25"/>
                </a:cxn>
              </a:cxnLst>
              <a:rect l="0" t="0" r="r" b="b"/>
              <a:pathLst>
                <a:path w="19" h="25">
                  <a:moveTo>
                    <a:pt x="19" y="25"/>
                  </a:moveTo>
                  <a:lnTo>
                    <a:pt x="0" y="19"/>
                  </a:lnTo>
                  <a:lnTo>
                    <a:pt x="0" y="6"/>
                  </a:lnTo>
                  <a:lnTo>
                    <a:pt x="12" y="6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19" y="25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19" name="Freeform 111"/>
            <p:cNvSpPr>
              <a:spLocks/>
            </p:cNvSpPr>
            <p:nvPr/>
          </p:nvSpPr>
          <p:spPr bwMode="auto">
            <a:xfrm>
              <a:off x="2627313" y="3452812"/>
              <a:ext cx="39688" cy="50800"/>
            </a:xfrm>
            <a:custGeom>
              <a:avLst/>
              <a:gdLst/>
              <a:ahLst/>
              <a:cxnLst>
                <a:cxn ang="0">
                  <a:pos x="25" y="19"/>
                </a:cxn>
                <a:cxn ang="0">
                  <a:pos x="6" y="32"/>
                </a:cxn>
                <a:cxn ang="0">
                  <a:pos x="0" y="13"/>
                </a:cxn>
                <a:cxn ang="0">
                  <a:pos x="6" y="13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25" y="19"/>
                </a:cxn>
              </a:cxnLst>
              <a:rect l="0" t="0" r="r" b="b"/>
              <a:pathLst>
                <a:path w="25" h="32">
                  <a:moveTo>
                    <a:pt x="25" y="19"/>
                  </a:moveTo>
                  <a:lnTo>
                    <a:pt x="6" y="32"/>
                  </a:lnTo>
                  <a:lnTo>
                    <a:pt x="0" y="13"/>
                  </a:lnTo>
                  <a:lnTo>
                    <a:pt x="6" y="1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5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20" name="Freeform 112"/>
            <p:cNvSpPr>
              <a:spLocks/>
            </p:cNvSpPr>
            <p:nvPr/>
          </p:nvSpPr>
          <p:spPr bwMode="auto">
            <a:xfrm>
              <a:off x="2566988" y="3452812"/>
              <a:ext cx="79375" cy="39688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0" y="19"/>
                </a:cxn>
                <a:cxn ang="0">
                  <a:pos x="0" y="25"/>
                </a:cxn>
                <a:cxn ang="0">
                  <a:pos x="0" y="13"/>
                </a:cxn>
                <a:cxn ang="0">
                  <a:pos x="0" y="6"/>
                </a:cxn>
                <a:cxn ang="0">
                  <a:pos x="44" y="0"/>
                </a:cxn>
              </a:cxnLst>
              <a:rect l="0" t="0" r="r" b="b"/>
              <a:pathLst>
                <a:path w="50" h="25">
                  <a:moveTo>
                    <a:pt x="44" y="0"/>
                  </a:moveTo>
                  <a:lnTo>
                    <a:pt x="50" y="19"/>
                  </a:lnTo>
                  <a:lnTo>
                    <a:pt x="0" y="25"/>
                  </a:lnTo>
                  <a:lnTo>
                    <a:pt x="0" y="13"/>
                  </a:lnTo>
                  <a:lnTo>
                    <a:pt x="0" y="6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21" name="Freeform 113"/>
            <p:cNvSpPr>
              <a:spLocks/>
            </p:cNvSpPr>
            <p:nvPr/>
          </p:nvSpPr>
          <p:spPr bwMode="auto">
            <a:xfrm>
              <a:off x="2506663" y="3462337"/>
              <a:ext cx="69850" cy="508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4" y="19"/>
                </a:cxn>
                <a:cxn ang="0">
                  <a:pos x="12" y="32"/>
                </a:cxn>
                <a:cxn ang="0">
                  <a:pos x="6" y="26"/>
                </a:cxn>
                <a:cxn ang="0">
                  <a:pos x="0" y="19"/>
                </a:cxn>
                <a:cxn ang="0">
                  <a:pos x="0" y="13"/>
                </a:cxn>
                <a:cxn ang="0">
                  <a:pos x="38" y="0"/>
                </a:cxn>
              </a:cxnLst>
              <a:rect l="0" t="0" r="r" b="b"/>
              <a:pathLst>
                <a:path w="44" h="32">
                  <a:moveTo>
                    <a:pt x="38" y="0"/>
                  </a:moveTo>
                  <a:lnTo>
                    <a:pt x="44" y="19"/>
                  </a:lnTo>
                  <a:lnTo>
                    <a:pt x="12" y="32"/>
                  </a:lnTo>
                  <a:lnTo>
                    <a:pt x="6" y="26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22" name="Freeform 114"/>
            <p:cNvSpPr>
              <a:spLocks/>
            </p:cNvSpPr>
            <p:nvPr/>
          </p:nvSpPr>
          <p:spPr bwMode="auto">
            <a:xfrm>
              <a:off x="2476501" y="3492500"/>
              <a:ext cx="60325" cy="6032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38" y="7"/>
                </a:cxn>
                <a:cxn ang="0">
                  <a:pos x="19" y="38"/>
                </a:cxn>
                <a:cxn ang="0">
                  <a:pos x="13" y="32"/>
                </a:cxn>
                <a:cxn ang="0">
                  <a:pos x="0" y="32"/>
                </a:cxn>
                <a:cxn ang="0">
                  <a:pos x="19" y="0"/>
                </a:cxn>
              </a:cxnLst>
              <a:rect l="0" t="0" r="r" b="b"/>
              <a:pathLst>
                <a:path w="38" h="38">
                  <a:moveTo>
                    <a:pt x="19" y="0"/>
                  </a:moveTo>
                  <a:lnTo>
                    <a:pt x="38" y="7"/>
                  </a:lnTo>
                  <a:lnTo>
                    <a:pt x="19" y="38"/>
                  </a:lnTo>
                  <a:lnTo>
                    <a:pt x="13" y="32"/>
                  </a:lnTo>
                  <a:lnTo>
                    <a:pt x="0" y="3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23" name="Freeform 115"/>
            <p:cNvSpPr>
              <a:spLocks/>
            </p:cNvSpPr>
            <p:nvPr/>
          </p:nvSpPr>
          <p:spPr bwMode="auto">
            <a:xfrm>
              <a:off x="2476501" y="3543300"/>
              <a:ext cx="39687" cy="1000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" y="0"/>
                </a:cxn>
                <a:cxn ang="0">
                  <a:pos x="25" y="57"/>
                </a:cxn>
                <a:cxn ang="0">
                  <a:pos x="19" y="57"/>
                </a:cxn>
                <a:cxn ang="0">
                  <a:pos x="6" y="63"/>
                </a:cxn>
                <a:cxn ang="0">
                  <a:pos x="0" y="0"/>
                </a:cxn>
              </a:cxnLst>
              <a:rect l="0" t="0" r="r" b="b"/>
              <a:pathLst>
                <a:path w="25" h="63">
                  <a:moveTo>
                    <a:pt x="0" y="0"/>
                  </a:moveTo>
                  <a:lnTo>
                    <a:pt x="25" y="0"/>
                  </a:lnTo>
                  <a:lnTo>
                    <a:pt x="25" y="57"/>
                  </a:lnTo>
                  <a:lnTo>
                    <a:pt x="19" y="57"/>
                  </a:lnTo>
                  <a:lnTo>
                    <a:pt x="6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24" name="Freeform 116"/>
            <p:cNvSpPr>
              <a:spLocks/>
            </p:cNvSpPr>
            <p:nvPr/>
          </p:nvSpPr>
          <p:spPr bwMode="auto">
            <a:xfrm>
              <a:off x="2486026" y="3633787"/>
              <a:ext cx="50800" cy="603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9" y="0"/>
                </a:cxn>
                <a:cxn ang="0">
                  <a:pos x="32" y="25"/>
                </a:cxn>
                <a:cxn ang="0">
                  <a:pos x="25" y="32"/>
                </a:cxn>
                <a:cxn ang="0">
                  <a:pos x="19" y="38"/>
                </a:cxn>
                <a:cxn ang="0">
                  <a:pos x="13" y="38"/>
                </a:cxn>
                <a:cxn ang="0">
                  <a:pos x="0" y="6"/>
                </a:cxn>
              </a:cxnLst>
              <a:rect l="0" t="0" r="r" b="b"/>
              <a:pathLst>
                <a:path w="32" h="38">
                  <a:moveTo>
                    <a:pt x="0" y="6"/>
                  </a:moveTo>
                  <a:lnTo>
                    <a:pt x="19" y="0"/>
                  </a:lnTo>
                  <a:lnTo>
                    <a:pt x="32" y="25"/>
                  </a:lnTo>
                  <a:lnTo>
                    <a:pt x="25" y="32"/>
                  </a:lnTo>
                  <a:lnTo>
                    <a:pt x="19" y="38"/>
                  </a:lnTo>
                  <a:lnTo>
                    <a:pt x="13" y="3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25" name="Freeform 117"/>
            <p:cNvSpPr>
              <a:spLocks/>
            </p:cNvSpPr>
            <p:nvPr/>
          </p:nvSpPr>
          <p:spPr bwMode="auto">
            <a:xfrm>
              <a:off x="2516188" y="3663950"/>
              <a:ext cx="60325" cy="60325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6" y="0"/>
                </a:cxn>
                <a:cxn ang="0">
                  <a:pos x="38" y="19"/>
                </a:cxn>
                <a:cxn ang="0">
                  <a:pos x="32" y="25"/>
                </a:cxn>
                <a:cxn ang="0">
                  <a:pos x="32" y="38"/>
                </a:cxn>
                <a:cxn ang="0">
                  <a:pos x="0" y="19"/>
                </a:cxn>
              </a:cxnLst>
              <a:rect l="0" t="0" r="r" b="b"/>
              <a:pathLst>
                <a:path w="38" h="38">
                  <a:moveTo>
                    <a:pt x="0" y="19"/>
                  </a:moveTo>
                  <a:lnTo>
                    <a:pt x="6" y="0"/>
                  </a:lnTo>
                  <a:lnTo>
                    <a:pt x="38" y="19"/>
                  </a:lnTo>
                  <a:lnTo>
                    <a:pt x="32" y="25"/>
                  </a:lnTo>
                  <a:lnTo>
                    <a:pt x="32" y="38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26" name="Freeform 118"/>
            <p:cNvSpPr>
              <a:spLocks/>
            </p:cNvSpPr>
            <p:nvPr/>
          </p:nvSpPr>
          <p:spPr bwMode="auto">
            <a:xfrm>
              <a:off x="2566988" y="3673475"/>
              <a:ext cx="119063" cy="50800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13"/>
                </a:cxn>
                <a:cxn ang="0">
                  <a:pos x="69" y="0"/>
                </a:cxn>
                <a:cxn ang="0">
                  <a:pos x="69" y="13"/>
                </a:cxn>
                <a:cxn ang="0">
                  <a:pos x="75" y="19"/>
                </a:cxn>
                <a:cxn ang="0">
                  <a:pos x="0" y="32"/>
                </a:cxn>
              </a:cxnLst>
              <a:rect l="0" t="0" r="r" b="b"/>
              <a:pathLst>
                <a:path w="75" h="32">
                  <a:moveTo>
                    <a:pt x="0" y="32"/>
                  </a:moveTo>
                  <a:lnTo>
                    <a:pt x="0" y="13"/>
                  </a:lnTo>
                  <a:lnTo>
                    <a:pt x="69" y="0"/>
                  </a:lnTo>
                  <a:lnTo>
                    <a:pt x="69" y="13"/>
                  </a:lnTo>
                  <a:lnTo>
                    <a:pt x="75" y="19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27" name="Freeform 119"/>
            <p:cNvSpPr>
              <a:spLocks/>
            </p:cNvSpPr>
            <p:nvPr/>
          </p:nvSpPr>
          <p:spPr bwMode="auto">
            <a:xfrm>
              <a:off x="2676526" y="3613150"/>
              <a:ext cx="190500" cy="90487"/>
            </a:xfrm>
            <a:custGeom>
              <a:avLst/>
              <a:gdLst/>
              <a:ahLst/>
              <a:cxnLst>
                <a:cxn ang="0">
                  <a:pos x="6" y="57"/>
                </a:cxn>
                <a:cxn ang="0">
                  <a:pos x="0" y="38"/>
                </a:cxn>
                <a:cxn ang="0">
                  <a:pos x="114" y="0"/>
                </a:cxn>
                <a:cxn ang="0">
                  <a:pos x="114" y="13"/>
                </a:cxn>
                <a:cxn ang="0">
                  <a:pos x="120" y="19"/>
                </a:cxn>
                <a:cxn ang="0">
                  <a:pos x="6" y="57"/>
                </a:cxn>
              </a:cxnLst>
              <a:rect l="0" t="0" r="r" b="b"/>
              <a:pathLst>
                <a:path w="120" h="57">
                  <a:moveTo>
                    <a:pt x="6" y="57"/>
                  </a:moveTo>
                  <a:lnTo>
                    <a:pt x="0" y="38"/>
                  </a:lnTo>
                  <a:lnTo>
                    <a:pt x="114" y="0"/>
                  </a:lnTo>
                  <a:lnTo>
                    <a:pt x="114" y="13"/>
                  </a:lnTo>
                  <a:lnTo>
                    <a:pt x="120" y="19"/>
                  </a:lnTo>
                  <a:lnTo>
                    <a:pt x="6" y="57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28" name="Freeform 120"/>
            <p:cNvSpPr>
              <a:spLocks/>
            </p:cNvSpPr>
            <p:nvPr/>
          </p:nvSpPr>
          <p:spPr bwMode="auto">
            <a:xfrm>
              <a:off x="2857501" y="3594100"/>
              <a:ext cx="39687" cy="49212"/>
            </a:xfrm>
            <a:custGeom>
              <a:avLst/>
              <a:gdLst/>
              <a:ahLst/>
              <a:cxnLst>
                <a:cxn ang="0">
                  <a:pos x="6" y="31"/>
                </a:cxn>
                <a:cxn ang="0">
                  <a:pos x="0" y="12"/>
                </a:cxn>
                <a:cxn ang="0">
                  <a:pos x="18" y="6"/>
                </a:cxn>
                <a:cxn ang="0">
                  <a:pos x="18" y="0"/>
                </a:cxn>
                <a:cxn ang="0">
                  <a:pos x="18" y="12"/>
                </a:cxn>
                <a:cxn ang="0">
                  <a:pos x="25" y="19"/>
                </a:cxn>
                <a:cxn ang="0">
                  <a:pos x="6" y="31"/>
                </a:cxn>
              </a:cxnLst>
              <a:rect l="0" t="0" r="r" b="b"/>
              <a:pathLst>
                <a:path w="25" h="31">
                  <a:moveTo>
                    <a:pt x="6" y="31"/>
                  </a:moveTo>
                  <a:lnTo>
                    <a:pt x="0" y="12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18" y="12"/>
                  </a:lnTo>
                  <a:lnTo>
                    <a:pt x="25" y="19"/>
                  </a:lnTo>
                  <a:lnTo>
                    <a:pt x="6" y="31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29" name="Freeform 121"/>
            <p:cNvSpPr>
              <a:spLocks/>
            </p:cNvSpPr>
            <p:nvPr/>
          </p:nvSpPr>
          <p:spPr bwMode="auto">
            <a:xfrm>
              <a:off x="2886076" y="3573462"/>
              <a:ext cx="80962" cy="50800"/>
            </a:xfrm>
            <a:custGeom>
              <a:avLst/>
              <a:gdLst/>
              <a:ahLst/>
              <a:cxnLst>
                <a:cxn ang="0">
                  <a:pos x="7" y="32"/>
                </a:cxn>
                <a:cxn ang="0">
                  <a:pos x="0" y="13"/>
                </a:cxn>
                <a:cxn ang="0">
                  <a:pos x="38" y="0"/>
                </a:cxn>
                <a:cxn ang="0">
                  <a:pos x="45" y="6"/>
                </a:cxn>
                <a:cxn ang="0">
                  <a:pos x="51" y="13"/>
                </a:cxn>
                <a:cxn ang="0">
                  <a:pos x="7" y="32"/>
                </a:cxn>
              </a:cxnLst>
              <a:rect l="0" t="0" r="r" b="b"/>
              <a:pathLst>
                <a:path w="51" h="32">
                  <a:moveTo>
                    <a:pt x="7" y="32"/>
                  </a:moveTo>
                  <a:lnTo>
                    <a:pt x="0" y="13"/>
                  </a:lnTo>
                  <a:lnTo>
                    <a:pt x="38" y="0"/>
                  </a:lnTo>
                  <a:lnTo>
                    <a:pt x="45" y="6"/>
                  </a:lnTo>
                  <a:lnTo>
                    <a:pt x="51" y="13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30" name="Freeform 122"/>
            <p:cNvSpPr>
              <a:spLocks/>
            </p:cNvSpPr>
            <p:nvPr/>
          </p:nvSpPr>
          <p:spPr bwMode="auto">
            <a:xfrm>
              <a:off x="2936876" y="3522662"/>
              <a:ext cx="69850" cy="71438"/>
            </a:xfrm>
            <a:custGeom>
              <a:avLst/>
              <a:gdLst/>
              <a:ahLst/>
              <a:cxnLst>
                <a:cxn ang="0">
                  <a:pos x="19" y="45"/>
                </a:cxn>
                <a:cxn ang="0">
                  <a:pos x="0" y="32"/>
                </a:cxn>
                <a:cxn ang="0">
                  <a:pos x="25" y="0"/>
                </a:cxn>
                <a:cxn ang="0">
                  <a:pos x="38" y="7"/>
                </a:cxn>
                <a:cxn ang="0">
                  <a:pos x="44" y="7"/>
                </a:cxn>
                <a:cxn ang="0">
                  <a:pos x="19" y="45"/>
                </a:cxn>
              </a:cxnLst>
              <a:rect l="0" t="0" r="r" b="b"/>
              <a:pathLst>
                <a:path w="44" h="45">
                  <a:moveTo>
                    <a:pt x="19" y="45"/>
                  </a:moveTo>
                  <a:lnTo>
                    <a:pt x="0" y="32"/>
                  </a:lnTo>
                  <a:lnTo>
                    <a:pt x="25" y="0"/>
                  </a:lnTo>
                  <a:lnTo>
                    <a:pt x="38" y="7"/>
                  </a:lnTo>
                  <a:lnTo>
                    <a:pt x="44" y="7"/>
                  </a:lnTo>
                  <a:lnTo>
                    <a:pt x="19" y="45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31" name="Freeform 123"/>
            <p:cNvSpPr>
              <a:spLocks/>
            </p:cNvSpPr>
            <p:nvPr/>
          </p:nvSpPr>
          <p:spPr bwMode="auto">
            <a:xfrm>
              <a:off x="2976563" y="3492500"/>
              <a:ext cx="50800" cy="41275"/>
            </a:xfrm>
            <a:custGeom>
              <a:avLst/>
              <a:gdLst/>
              <a:ahLst/>
              <a:cxnLst>
                <a:cxn ang="0">
                  <a:pos x="19" y="26"/>
                </a:cxn>
                <a:cxn ang="0">
                  <a:pos x="0" y="19"/>
                </a:cxn>
                <a:cxn ang="0">
                  <a:pos x="13" y="0"/>
                </a:cxn>
                <a:cxn ang="0">
                  <a:pos x="19" y="0"/>
                </a:cxn>
                <a:cxn ang="0">
                  <a:pos x="32" y="7"/>
                </a:cxn>
                <a:cxn ang="0">
                  <a:pos x="19" y="26"/>
                </a:cxn>
              </a:cxnLst>
              <a:rect l="0" t="0" r="r" b="b"/>
              <a:pathLst>
                <a:path w="32" h="26">
                  <a:moveTo>
                    <a:pt x="19" y="26"/>
                  </a:moveTo>
                  <a:lnTo>
                    <a:pt x="0" y="19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32" y="7"/>
                  </a:lnTo>
                  <a:lnTo>
                    <a:pt x="19" y="26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32" name="Freeform 124"/>
            <p:cNvSpPr>
              <a:spLocks/>
            </p:cNvSpPr>
            <p:nvPr/>
          </p:nvSpPr>
          <p:spPr bwMode="auto">
            <a:xfrm>
              <a:off x="2997201" y="3462337"/>
              <a:ext cx="39687" cy="41275"/>
            </a:xfrm>
            <a:custGeom>
              <a:avLst/>
              <a:gdLst/>
              <a:ahLst/>
              <a:cxnLst>
                <a:cxn ang="0">
                  <a:pos x="12" y="26"/>
                </a:cxn>
                <a:cxn ang="0">
                  <a:pos x="0" y="19"/>
                </a:cxn>
                <a:cxn ang="0">
                  <a:pos x="6" y="0"/>
                </a:cxn>
                <a:cxn ang="0">
                  <a:pos x="19" y="7"/>
                </a:cxn>
                <a:cxn ang="0">
                  <a:pos x="25" y="7"/>
                </a:cxn>
                <a:cxn ang="0">
                  <a:pos x="12" y="26"/>
                </a:cxn>
              </a:cxnLst>
              <a:rect l="0" t="0" r="r" b="b"/>
              <a:pathLst>
                <a:path w="25" h="26">
                  <a:moveTo>
                    <a:pt x="12" y="26"/>
                  </a:moveTo>
                  <a:lnTo>
                    <a:pt x="0" y="19"/>
                  </a:lnTo>
                  <a:lnTo>
                    <a:pt x="6" y="0"/>
                  </a:lnTo>
                  <a:lnTo>
                    <a:pt x="19" y="7"/>
                  </a:lnTo>
                  <a:lnTo>
                    <a:pt x="25" y="7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33" name="Freeform 125"/>
            <p:cNvSpPr>
              <a:spLocks/>
            </p:cNvSpPr>
            <p:nvPr/>
          </p:nvSpPr>
          <p:spPr bwMode="auto">
            <a:xfrm>
              <a:off x="3006726" y="3432176"/>
              <a:ext cx="30162" cy="41275"/>
            </a:xfrm>
            <a:custGeom>
              <a:avLst/>
              <a:gdLst/>
              <a:ahLst/>
              <a:cxnLst>
                <a:cxn ang="0">
                  <a:pos x="19" y="26"/>
                </a:cxn>
                <a:cxn ang="0">
                  <a:pos x="0" y="26"/>
                </a:cxn>
                <a:cxn ang="0">
                  <a:pos x="0" y="7"/>
                </a:cxn>
                <a:cxn ang="0">
                  <a:pos x="13" y="7"/>
                </a:cxn>
                <a:cxn ang="0">
                  <a:pos x="19" y="0"/>
                </a:cxn>
                <a:cxn ang="0">
                  <a:pos x="19" y="7"/>
                </a:cxn>
                <a:cxn ang="0">
                  <a:pos x="19" y="26"/>
                </a:cxn>
              </a:cxnLst>
              <a:rect l="0" t="0" r="r" b="b"/>
              <a:pathLst>
                <a:path w="19" h="26">
                  <a:moveTo>
                    <a:pt x="19" y="26"/>
                  </a:moveTo>
                  <a:lnTo>
                    <a:pt x="0" y="26"/>
                  </a:lnTo>
                  <a:lnTo>
                    <a:pt x="0" y="7"/>
                  </a:lnTo>
                  <a:lnTo>
                    <a:pt x="13" y="7"/>
                  </a:lnTo>
                  <a:lnTo>
                    <a:pt x="19" y="0"/>
                  </a:lnTo>
                  <a:lnTo>
                    <a:pt x="19" y="7"/>
                  </a:lnTo>
                  <a:lnTo>
                    <a:pt x="19" y="26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34" name="Freeform 126"/>
            <p:cNvSpPr>
              <a:spLocks/>
            </p:cNvSpPr>
            <p:nvPr/>
          </p:nvSpPr>
          <p:spPr bwMode="auto">
            <a:xfrm>
              <a:off x="2997201" y="3422651"/>
              <a:ext cx="39687" cy="30162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12" y="19"/>
                </a:cxn>
                <a:cxn ang="0">
                  <a:pos x="0" y="13"/>
                </a:cxn>
                <a:cxn ang="0">
                  <a:pos x="12" y="6"/>
                </a:cxn>
                <a:cxn ang="0">
                  <a:pos x="12" y="0"/>
                </a:cxn>
                <a:cxn ang="0">
                  <a:pos x="25" y="6"/>
                </a:cxn>
              </a:cxnLst>
              <a:rect l="0" t="0" r="r" b="b"/>
              <a:pathLst>
                <a:path w="25" h="19">
                  <a:moveTo>
                    <a:pt x="25" y="6"/>
                  </a:moveTo>
                  <a:lnTo>
                    <a:pt x="12" y="19"/>
                  </a:lnTo>
                  <a:lnTo>
                    <a:pt x="0" y="13"/>
                  </a:lnTo>
                  <a:lnTo>
                    <a:pt x="12" y="6"/>
                  </a:lnTo>
                  <a:lnTo>
                    <a:pt x="12" y="0"/>
                  </a:lnTo>
                  <a:lnTo>
                    <a:pt x="25" y="6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35" name="Freeform 127"/>
            <p:cNvSpPr>
              <a:spLocks/>
            </p:cNvSpPr>
            <p:nvPr/>
          </p:nvSpPr>
          <p:spPr bwMode="auto">
            <a:xfrm>
              <a:off x="2957513" y="3413126"/>
              <a:ext cx="58738" cy="39687"/>
            </a:xfrm>
            <a:custGeom>
              <a:avLst/>
              <a:gdLst/>
              <a:ahLst/>
              <a:cxnLst>
                <a:cxn ang="0">
                  <a:pos x="37" y="6"/>
                </a:cxn>
                <a:cxn ang="0">
                  <a:pos x="31" y="25"/>
                </a:cxn>
                <a:cxn ang="0">
                  <a:pos x="0" y="19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37" y="6"/>
                </a:cxn>
              </a:cxnLst>
              <a:rect l="0" t="0" r="r" b="b"/>
              <a:pathLst>
                <a:path w="37" h="25">
                  <a:moveTo>
                    <a:pt x="37" y="6"/>
                  </a:moveTo>
                  <a:lnTo>
                    <a:pt x="31" y="25"/>
                  </a:lnTo>
                  <a:lnTo>
                    <a:pt x="0" y="19"/>
                  </a:lnTo>
                  <a:lnTo>
                    <a:pt x="0" y="6"/>
                  </a:lnTo>
                  <a:lnTo>
                    <a:pt x="6" y="0"/>
                  </a:lnTo>
                  <a:lnTo>
                    <a:pt x="37" y="6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36" name="Freeform 128"/>
            <p:cNvSpPr>
              <a:spLocks/>
            </p:cNvSpPr>
            <p:nvPr/>
          </p:nvSpPr>
          <p:spPr bwMode="auto">
            <a:xfrm>
              <a:off x="2886076" y="3402013"/>
              <a:ext cx="80962" cy="41275"/>
            </a:xfrm>
            <a:custGeom>
              <a:avLst/>
              <a:gdLst/>
              <a:ahLst/>
              <a:cxnLst>
                <a:cxn ang="0">
                  <a:pos x="51" y="7"/>
                </a:cxn>
                <a:cxn ang="0">
                  <a:pos x="45" y="26"/>
                </a:cxn>
                <a:cxn ang="0">
                  <a:pos x="0" y="19"/>
                </a:cxn>
                <a:cxn ang="0">
                  <a:pos x="0" y="13"/>
                </a:cxn>
                <a:cxn ang="0">
                  <a:pos x="0" y="0"/>
                </a:cxn>
                <a:cxn ang="0">
                  <a:pos x="51" y="7"/>
                </a:cxn>
              </a:cxnLst>
              <a:rect l="0" t="0" r="r" b="b"/>
              <a:pathLst>
                <a:path w="51" h="26">
                  <a:moveTo>
                    <a:pt x="51" y="7"/>
                  </a:moveTo>
                  <a:lnTo>
                    <a:pt x="45" y="26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0" y="0"/>
                  </a:lnTo>
                  <a:lnTo>
                    <a:pt x="51" y="7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37" name="Freeform 129"/>
            <p:cNvSpPr>
              <a:spLocks/>
            </p:cNvSpPr>
            <p:nvPr/>
          </p:nvSpPr>
          <p:spPr bwMode="auto">
            <a:xfrm>
              <a:off x="2806701" y="3402013"/>
              <a:ext cx="79375" cy="41275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0" y="19"/>
                </a:cxn>
                <a:cxn ang="0">
                  <a:pos x="0" y="26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50" y="0"/>
                </a:cxn>
              </a:cxnLst>
              <a:rect l="0" t="0" r="r" b="b"/>
              <a:pathLst>
                <a:path w="50" h="26">
                  <a:moveTo>
                    <a:pt x="50" y="0"/>
                  </a:moveTo>
                  <a:lnTo>
                    <a:pt x="50" y="19"/>
                  </a:lnTo>
                  <a:lnTo>
                    <a:pt x="0" y="2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38" name="Freeform 130"/>
            <p:cNvSpPr>
              <a:spLocks/>
            </p:cNvSpPr>
            <p:nvPr/>
          </p:nvSpPr>
          <p:spPr bwMode="auto">
            <a:xfrm>
              <a:off x="2736851" y="3413126"/>
              <a:ext cx="79375" cy="49212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0" y="19"/>
                </a:cxn>
                <a:cxn ang="0">
                  <a:pos x="6" y="31"/>
                </a:cxn>
                <a:cxn ang="0">
                  <a:pos x="0" y="25"/>
                </a:cxn>
                <a:cxn ang="0">
                  <a:pos x="0" y="12"/>
                </a:cxn>
                <a:cxn ang="0">
                  <a:pos x="44" y="0"/>
                </a:cxn>
              </a:cxnLst>
              <a:rect l="0" t="0" r="r" b="b"/>
              <a:pathLst>
                <a:path w="50" h="31">
                  <a:moveTo>
                    <a:pt x="44" y="0"/>
                  </a:moveTo>
                  <a:lnTo>
                    <a:pt x="50" y="19"/>
                  </a:lnTo>
                  <a:lnTo>
                    <a:pt x="6" y="31"/>
                  </a:lnTo>
                  <a:lnTo>
                    <a:pt x="0" y="25"/>
                  </a:lnTo>
                  <a:lnTo>
                    <a:pt x="0" y="1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39" name="Freeform 131"/>
            <p:cNvSpPr>
              <a:spLocks/>
            </p:cNvSpPr>
            <p:nvPr/>
          </p:nvSpPr>
          <p:spPr bwMode="auto">
            <a:xfrm>
              <a:off x="2646363" y="3432176"/>
              <a:ext cx="100013" cy="50800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63" y="19"/>
                </a:cxn>
                <a:cxn ang="0">
                  <a:pos x="0" y="32"/>
                </a:cxn>
                <a:cxn ang="0">
                  <a:pos x="0" y="26"/>
                </a:cxn>
                <a:cxn ang="0">
                  <a:pos x="6" y="26"/>
                </a:cxn>
                <a:cxn ang="0">
                  <a:pos x="6" y="13"/>
                </a:cxn>
                <a:cxn ang="0">
                  <a:pos x="57" y="0"/>
                </a:cxn>
              </a:cxnLst>
              <a:rect l="0" t="0" r="r" b="b"/>
              <a:pathLst>
                <a:path w="63" h="32">
                  <a:moveTo>
                    <a:pt x="57" y="0"/>
                  </a:moveTo>
                  <a:lnTo>
                    <a:pt x="63" y="19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6" y="26"/>
                  </a:lnTo>
                  <a:lnTo>
                    <a:pt x="6" y="1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40" name="Freeform 132"/>
            <p:cNvSpPr>
              <a:spLocks/>
            </p:cNvSpPr>
            <p:nvPr/>
          </p:nvSpPr>
          <p:spPr bwMode="auto">
            <a:xfrm>
              <a:off x="2636838" y="3432176"/>
              <a:ext cx="39688" cy="41275"/>
            </a:xfrm>
            <a:custGeom>
              <a:avLst/>
              <a:gdLst/>
              <a:ahLst/>
              <a:cxnLst>
                <a:cxn ang="0">
                  <a:pos x="25" y="19"/>
                </a:cxn>
                <a:cxn ang="0">
                  <a:pos x="6" y="26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25" y="19"/>
                </a:cxn>
              </a:cxnLst>
              <a:rect l="0" t="0" r="r" b="b"/>
              <a:pathLst>
                <a:path w="25" h="26">
                  <a:moveTo>
                    <a:pt x="25" y="19"/>
                  </a:moveTo>
                  <a:lnTo>
                    <a:pt x="6" y="26"/>
                  </a:lnTo>
                  <a:lnTo>
                    <a:pt x="0" y="7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5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41" name="Freeform 133"/>
            <p:cNvSpPr>
              <a:spLocks/>
            </p:cNvSpPr>
            <p:nvPr/>
          </p:nvSpPr>
          <p:spPr bwMode="auto">
            <a:xfrm>
              <a:off x="2627313" y="3402013"/>
              <a:ext cx="28575" cy="41275"/>
            </a:xfrm>
            <a:custGeom>
              <a:avLst/>
              <a:gdLst/>
              <a:ahLst/>
              <a:cxnLst>
                <a:cxn ang="0">
                  <a:pos x="18" y="19"/>
                </a:cxn>
                <a:cxn ang="0">
                  <a:pos x="6" y="26"/>
                </a:cxn>
                <a:cxn ang="0">
                  <a:pos x="0" y="7"/>
                </a:cxn>
                <a:cxn ang="0">
                  <a:pos x="6" y="7"/>
                </a:cxn>
                <a:cxn ang="0">
                  <a:pos x="18" y="0"/>
                </a:cxn>
                <a:cxn ang="0">
                  <a:pos x="18" y="19"/>
                </a:cxn>
              </a:cxnLst>
              <a:rect l="0" t="0" r="r" b="b"/>
              <a:pathLst>
                <a:path w="18" h="26">
                  <a:moveTo>
                    <a:pt x="18" y="19"/>
                  </a:moveTo>
                  <a:lnTo>
                    <a:pt x="6" y="26"/>
                  </a:lnTo>
                  <a:lnTo>
                    <a:pt x="0" y="7"/>
                  </a:lnTo>
                  <a:lnTo>
                    <a:pt x="6" y="7"/>
                  </a:lnTo>
                  <a:lnTo>
                    <a:pt x="18" y="0"/>
                  </a:lnTo>
                  <a:lnTo>
                    <a:pt x="18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42" name="Freeform 134"/>
            <p:cNvSpPr>
              <a:spLocks/>
            </p:cNvSpPr>
            <p:nvPr/>
          </p:nvSpPr>
          <p:spPr bwMode="auto">
            <a:xfrm>
              <a:off x="2627313" y="3362326"/>
              <a:ext cx="28575" cy="50800"/>
            </a:xfrm>
            <a:custGeom>
              <a:avLst/>
              <a:gdLst/>
              <a:ahLst/>
              <a:cxnLst>
                <a:cxn ang="0">
                  <a:pos x="18" y="32"/>
                </a:cxn>
                <a:cxn ang="0">
                  <a:pos x="0" y="32"/>
                </a:cxn>
                <a:cxn ang="0">
                  <a:pos x="0" y="6"/>
                </a:cxn>
                <a:cxn ang="0">
                  <a:pos x="0" y="0"/>
                </a:cxn>
                <a:cxn ang="0">
                  <a:pos x="6" y="6"/>
                </a:cxn>
                <a:cxn ang="0">
                  <a:pos x="18" y="6"/>
                </a:cxn>
                <a:cxn ang="0">
                  <a:pos x="18" y="32"/>
                </a:cxn>
              </a:cxnLst>
              <a:rect l="0" t="0" r="r" b="b"/>
              <a:pathLst>
                <a:path w="18" h="32">
                  <a:moveTo>
                    <a:pt x="18" y="32"/>
                  </a:moveTo>
                  <a:lnTo>
                    <a:pt x="0" y="32"/>
                  </a:lnTo>
                  <a:lnTo>
                    <a:pt x="0" y="6"/>
                  </a:lnTo>
                  <a:lnTo>
                    <a:pt x="0" y="0"/>
                  </a:lnTo>
                  <a:lnTo>
                    <a:pt x="6" y="6"/>
                  </a:lnTo>
                  <a:lnTo>
                    <a:pt x="18" y="6"/>
                  </a:lnTo>
                  <a:lnTo>
                    <a:pt x="18" y="32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43" name="Freeform 135"/>
            <p:cNvSpPr>
              <a:spLocks/>
            </p:cNvSpPr>
            <p:nvPr/>
          </p:nvSpPr>
          <p:spPr bwMode="auto">
            <a:xfrm>
              <a:off x="2627313" y="3332163"/>
              <a:ext cx="49213" cy="50800"/>
            </a:xfrm>
            <a:custGeom>
              <a:avLst/>
              <a:gdLst/>
              <a:ahLst/>
              <a:cxnLst>
                <a:cxn ang="0">
                  <a:pos x="12" y="32"/>
                </a:cxn>
                <a:cxn ang="0">
                  <a:pos x="0" y="19"/>
                </a:cxn>
                <a:cxn ang="0">
                  <a:pos x="12" y="0"/>
                </a:cxn>
                <a:cxn ang="0">
                  <a:pos x="18" y="6"/>
                </a:cxn>
                <a:cxn ang="0">
                  <a:pos x="31" y="13"/>
                </a:cxn>
                <a:cxn ang="0">
                  <a:pos x="12" y="32"/>
                </a:cxn>
              </a:cxnLst>
              <a:rect l="0" t="0" r="r" b="b"/>
              <a:pathLst>
                <a:path w="31" h="32">
                  <a:moveTo>
                    <a:pt x="12" y="32"/>
                  </a:moveTo>
                  <a:lnTo>
                    <a:pt x="0" y="19"/>
                  </a:lnTo>
                  <a:lnTo>
                    <a:pt x="12" y="0"/>
                  </a:lnTo>
                  <a:lnTo>
                    <a:pt x="18" y="6"/>
                  </a:lnTo>
                  <a:lnTo>
                    <a:pt x="31" y="13"/>
                  </a:lnTo>
                  <a:lnTo>
                    <a:pt x="12" y="32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44" name="Freeform 136"/>
            <p:cNvSpPr>
              <a:spLocks/>
            </p:cNvSpPr>
            <p:nvPr/>
          </p:nvSpPr>
          <p:spPr bwMode="auto">
            <a:xfrm>
              <a:off x="2646363" y="3311526"/>
              <a:ext cx="30163" cy="41275"/>
            </a:xfrm>
            <a:custGeom>
              <a:avLst/>
              <a:gdLst/>
              <a:ahLst/>
              <a:cxnLst>
                <a:cxn ang="0">
                  <a:pos x="19" y="26"/>
                </a:cxn>
                <a:cxn ang="0">
                  <a:pos x="0" y="19"/>
                </a:cxn>
                <a:cxn ang="0">
                  <a:pos x="6" y="7"/>
                </a:cxn>
                <a:cxn ang="0">
                  <a:pos x="6" y="0"/>
                </a:cxn>
                <a:cxn ang="0">
                  <a:pos x="13" y="13"/>
                </a:cxn>
                <a:cxn ang="0">
                  <a:pos x="19" y="13"/>
                </a:cxn>
                <a:cxn ang="0">
                  <a:pos x="19" y="26"/>
                </a:cxn>
              </a:cxnLst>
              <a:rect l="0" t="0" r="r" b="b"/>
              <a:pathLst>
                <a:path w="19" h="26">
                  <a:moveTo>
                    <a:pt x="19" y="26"/>
                  </a:moveTo>
                  <a:lnTo>
                    <a:pt x="0" y="19"/>
                  </a:lnTo>
                  <a:lnTo>
                    <a:pt x="6" y="7"/>
                  </a:lnTo>
                  <a:lnTo>
                    <a:pt x="6" y="0"/>
                  </a:lnTo>
                  <a:lnTo>
                    <a:pt x="13" y="13"/>
                  </a:lnTo>
                  <a:lnTo>
                    <a:pt x="19" y="13"/>
                  </a:lnTo>
                  <a:lnTo>
                    <a:pt x="19" y="26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45" name="Freeform 137"/>
            <p:cNvSpPr>
              <a:spLocks/>
            </p:cNvSpPr>
            <p:nvPr/>
          </p:nvSpPr>
          <p:spPr bwMode="auto">
            <a:xfrm>
              <a:off x="2655888" y="3302001"/>
              <a:ext cx="60325" cy="39687"/>
            </a:xfrm>
            <a:custGeom>
              <a:avLst/>
              <a:gdLst/>
              <a:ahLst/>
              <a:cxnLst>
                <a:cxn ang="0">
                  <a:pos x="13" y="25"/>
                </a:cxn>
                <a:cxn ang="0">
                  <a:pos x="0" y="6"/>
                </a:cxn>
                <a:cxn ang="0">
                  <a:pos x="26" y="0"/>
                </a:cxn>
                <a:cxn ang="0">
                  <a:pos x="32" y="6"/>
                </a:cxn>
                <a:cxn ang="0">
                  <a:pos x="38" y="13"/>
                </a:cxn>
                <a:cxn ang="0">
                  <a:pos x="13" y="25"/>
                </a:cxn>
              </a:cxnLst>
              <a:rect l="0" t="0" r="r" b="b"/>
              <a:pathLst>
                <a:path w="38" h="25">
                  <a:moveTo>
                    <a:pt x="13" y="25"/>
                  </a:moveTo>
                  <a:lnTo>
                    <a:pt x="0" y="6"/>
                  </a:lnTo>
                  <a:lnTo>
                    <a:pt x="26" y="0"/>
                  </a:lnTo>
                  <a:lnTo>
                    <a:pt x="32" y="6"/>
                  </a:lnTo>
                  <a:lnTo>
                    <a:pt x="38" y="13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46" name="Freeform 138"/>
            <p:cNvSpPr>
              <a:spLocks/>
            </p:cNvSpPr>
            <p:nvPr/>
          </p:nvSpPr>
          <p:spPr bwMode="auto">
            <a:xfrm>
              <a:off x="2697163" y="3292476"/>
              <a:ext cx="19050" cy="30162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0" y="6"/>
                </a:cxn>
                <a:cxn ang="0">
                  <a:pos x="0" y="0"/>
                </a:cxn>
                <a:cxn ang="0">
                  <a:pos x="6" y="6"/>
                </a:cxn>
                <a:cxn ang="0">
                  <a:pos x="12" y="19"/>
                </a:cxn>
              </a:cxnLst>
              <a:rect l="0" t="0" r="r" b="b"/>
              <a:pathLst>
                <a:path w="12" h="19">
                  <a:moveTo>
                    <a:pt x="12" y="19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6" y="6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47" name="Freeform 139"/>
            <p:cNvSpPr>
              <a:spLocks/>
            </p:cNvSpPr>
            <p:nvPr/>
          </p:nvSpPr>
          <p:spPr bwMode="auto">
            <a:xfrm>
              <a:off x="2697163" y="3281363"/>
              <a:ext cx="30163" cy="30163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0" y="13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7"/>
                </a:cxn>
                <a:cxn ang="0">
                  <a:pos x="19" y="13"/>
                </a:cxn>
                <a:cxn ang="0">
                  <a:pos x="19" y="19"/>
                </a:cxn>
              </a:cxnLst>
              <a:rect l="0" t="0" r="r" b="b"/>
              <a:pathLst>
                <a:path w="19" h="19">
                  <a:moveTo>
                    <a:pt x="19" y="19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7"/>
                  </a:lnTo>
                  <a:lnTo>
                    <a:pt x="19" y="13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48" name="Freeform 140"/>
            <p:cNvSpPr>
              <a:spLocks/>
            </p:cNvSpPr>
            <p:nvPr/>
          </p:nvSpPr>
          <p:spPr bwMode="auto">
            <a:xfrm>
              <a:off x="2706688" y="3271838"/>
              <a:ext cx="30163" cy="39688"/>
            </a:xfrm>
            <a:custGeom>
              <a:avLst/>
              <a:gdLst/>
              <a:ahLst/>
              <a:cxnLst>
                <a:cxn ang="0">
                  <a:pos x="6" y="25"/>
                </a:cxn>
                <a:cxn ang="0">
                  <a:pos x="0" y="6"/>
                </a:cxn>
                <a:cxn ang="0">
                  <a:pos x="13" y="0"/>
                </a:cxn>
                <a:cxn ang="0">
                  <a:pos x="19" y="19"/>
                </a:cxn>
                <a:cxn ang="0">
                  <a:pos x="6" y="25"/>
                </a:cxn>
              </a:cxnLst>
              <a:rect l="0" t="0" r="r" b="b"/>
              <a:pathLst>
                <a:path w="19" h="25">
                  <a:moveTo>
                    <a:pt x="6" y="25"/>
                  </a:moveTo>
                  <a:lnTo>
                    <a:pt x="0" y="6"/>
                  </a:lnTo>
                  <a:lnTo>
                    <a:pt x="13" y="0"/>
                  </a:lnTo>
                  <a:lnTo>
                    <a:pt x="19" y="19"/>
                  </a:lnTo>
                  <a:lnTo>
                    <a:pt x="6" y="25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49" name="Freeform 141"/>
            <p:cNvSpPr>
              <a:spLocks/>
            </p:cNvSpPr>
            <p:nvPr/>
          </p:nvSpPr>
          <p:spPr bwMode="auto">
            <a:xfrm>
              <a:off x="2195513" y="3322638"/>
              <a:ext cx="441325" cy="49213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0"/>
                </a:cxn>
                <a:cxn ang="0">
                  <a:pos x="278" y="12"/>
                </a:cxn>
                <a:cxn ang="0">
                  <a:pos x="278" y="25"/>
                </a:cxn>
                <a:cxn ang="0">
                  <a:pos x="272" y="31"/>
                </a:cxn>
                <a:cxn ang="0">
                  <a:pos x="0" y="19"/>
                </a:cxn>
              </a:cxnLst>
              <a:rect l="0" t="0" r="r" b="b"/>
              <a:pathLst>
                <a:path w="278" h="31">
                  <a:moveTo>
                    <a:pt x="0" y="19"/>
                  </a:moveTo>
                  <a:lnTo>
                    <a:pt x="7" y="0"/>
                  </a:lnTo>
                  <a:lnTo>
                    <a:pt x="278" y="12"/>
                  </a:lnTo>
                  <a:lnTo>
                    <a:pt x="278" y="25"/>
                  </a:lnTo>
                  <a:lnTo>
                    <a:pt x="272" y="31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5D9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50" name="Freeform 142"/>
            <p:cNvSpPr>
              <a:spLocks/>
            </p:cNvSpPr>
            <p:nvPr/>
          </p:nvSpPr>
          <p:spPr bwMode="auto">
            <a:xfrm>
              <a:off x="2627313" y="3341688"/>
              <a:ext cx="200025" cy="60325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6" y="0"/>
                </a:cxn>
                <a:cxn ang="0">
                  <a:pos x="119" y="26"/>
                </a:cxn>
                <a:cxn ang="0">
                  <a:pos x="126" y="26"/>
                </a:cxn>
                <a:cxn ang="0">
                  <a:pos x="113" y="32"/>
                </a:cxn>
                <a:cxn ang="0">
                  <a:pos x="113" y="38"/>
                </a:cxn>
                <a:cxn ang="0">
                  <a:pos x="0" y="19"/>
                </a:cxn>
              </a:cxnLst>
              <a:rect l="0" t="0" r="r" b="b"/>
              <a:pathLst>
                <a:path w="126" h="38">
                  <a:moveTo>
                    <a:pt x="0" y="19"/>
                  </a:moveTo>
                  <a:lnTo>
                    <a:pt x="6" y="0"/>
                  </a:lnTo>
                  <a:lnTo>
                    <a:pt x="119" y="26"/>
                  </a:lnTo>
                  <a:lnTo>
                    <a:pt x="126" y="26"/>
                  </a:lnTo>
                  <a:lnTo>
                    <a:pt x="113" y="32"/>
                  </a:lnTo>
                  <a:lnTo>
                    <a:pt x="113" y="38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5D9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51" name="Freeform 143"/>
            <p:cNvSpPr>
              <a:spLocks/>
            </p:cNvSpPr>
            <p:nvPr/>
          </p:nvSpPr>
          <p:spPr bwMode="auto">
            <a:xfrm>
              <a:off x="2797176" y="3382963"/>
              <a:ext cx="49212" cy="3968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9" y="0"/>
                </a:cxn>
                <a:cxn ang="0">
                  <a:pos x="31" y="19"/>
                </a:cxn>
                <a:cxn ang="0">
                  <a:pos x="31" y="25"/>
                </a:cxn>
                <a:cxn ang="0">
                  <a:pos x="19" y="25"/>
                </a:cxn>
                <a:cxn ang="0">
                  <a:pos x="12" y="25"/>
                </a:cxn>
                <a:cxn ang="0">
                  <a:pos x="0" y="12"/>
                </a:cxn>
              </a:cxnLst>
              <a:rect l="0" t="0" r="r" b="b"/>
              <a:pathLst>
                <a:path w="31" h="25">
                  <a:moveTo>
                    <a:pt x="0" y="12"/>
                  </a:moveTo>
                  <a:lnTo>
                    <a:pt x="19" y="0"/>
                  </a:lnTo>
                  <a:lnTo>
                    <a:pt x="31" y="19"/>
                  </a:lnTo>
                  <a:lnTo>
                    <a:pt x="31" y="25"/>
                  </a:lnTo>
                  <a:lnTo>
                    <a:pt x="19" y="25"/>
                  </a:lnTo>
                  <a:lnTo>
                    <a:pt x="12" y="2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5D9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52" name="Freeform 144"/>
            <p:cNvSpPr>
              <a:spLocks/>
            </p:cNvSpPr>
            <p:nvPr/>
          </p:nvSpPr>
          <p:spPr bwMode="auto">
            <a:xfrm>
              <a:off x="2797176" y="3413126"/>
              <a:ext cx="49212" cy="7937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31" y="6"/>
                </a:cxn>
                <a:cxn ang="0">
                  <a:pos x="19" y="50"/>
                </a:cxn>
                <a:cxn ang="0">
                  <a:pos x="12" y="50"/>
                </a:cxn>
                <a:cxn ang="0">
                  <a:pos x="6" y="44"/>
                </a:cxn>
                <a:cxn ang="0">
                  <a:pos x="0" y="44"/>
                </a:cxn>
                <a:cxn ang="0">
                  <a:pos x="12" y="0"/>
                </a:cxn>
              </a:cxnLst>
              <a:rect l="0" t="0" r="r" b="b"/>
              <a:pathLst>
                <a:path w="31" h="50">
                  <a:moveTo>
                    <a:pt x="12" y="0"/>
                  </a:moveTo>
                  <a:lnTo>
                    <a:pt x="31" y="6"/>
                  </a:lnTo>
                  <a:lnTo>
                    <a:pt x="19" y="50"/>
                  </a:lnTo>
                  <a:lnTo>
                    <a:pt x="12" y="50"/>
                  </a:lnTo>
                  <a:lnTo>
                    <a:pt x="6" y="44"/>
                  </a:lnTo>
                  <a:lnTo>
                    <a:pt x="0" y="4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5D9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53" name="Freeform 145"/>
            <p:cNvSpPr>
              <a:spLocks/>
            </p:cNvSpPr>
            <p:nvPr/>
          </p:nvSpPr>
          <p:spPr bwMode="auto">
            <a:xfrm>
              <a:off x="2746376" y="3473450"/>
              <a:ext cx="69850" cy="7937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44" y="12"/>
                </a:cxn>
                <a:cxn ang="0">
                  <a:pos x="13" y="50"/>
                </a:cxn>
                <a:cxn ang="0">
                  <a:pos x="7" y="50"/>
                </a:cxn>
                <a:cxn ang="0">
                  <a:pos x="7" y="44"/>
                </a:cxn>
                <a:cxn ang="0">
                  <a:pos x="0" y="38"/>
                </a:cxn>
                <a:cxn ang="0">
                  <a:pos x="32" y="0"/>
                </a:cxn>
              </a:cxnLst>
              <a:rect l="0" t="0" r="r" b="b"/>
              <a:pathLst>
                <a:path w="44" h="50">
                  <a:moveTo>
                    <a:pt x="32" y="0"/>
                  </a:moveTo>
                  <a:lnTo>
                    <a:pt x="44" y="12"/>
                  </a:lnTo>
                  <a:lnTo>
                    <a:pt x="13" y="50"/>
                  </a:lnTo>
                  <a:lnTo>
                    <a:pt x="7" y="50"/>
                  </a:lnTo>
                  <a:lnTo>
                    <a:pt x="7" y="44"/>
                  </a:lnTo>
                  <a:lnTo>
                    <a:pt x="0" y="38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5D9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  <p:sp>
          <p:nvSpPr>
            <p:cNvPr id="154" name="Freeform 146"/>
            <p:cNvSpPr>
              <a:spLocks/>
            </p:cNvSpPr>
            <p:nvPr/>
          </p:nvSpPr>
          <p:spPr bwMode="auto">
            <a:xfrm>
              <a:off x="2655888" y="3522662"/>
              <a:ext cx="101600" cy="60325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64" y="19"/>
                </a:cxn>
                <a:cxn ang="0">
                  <a:pos x="7" y="38"/>
                </a:cxn>
                <a:cxn ang="0">
                  <a:pos x="0" y="38"/>
                </a:cxn>
                <a:cxn ang="0">
                  <a:pos x="0" y="32"/>
                </a:cxn>
                <a:cxn ang="0">
                  <a:pos x="0" y="19"/>
                </a:cxn>
                <a:cxn ang="0">
                  <a:pos x="57" y="0"/>
                </a:cxn>
              </a:cxnLst>
              <a:rect l="0" t="0" r="r" b="b"/>
              <a:pathLst>
                <a:path w="64" h="38">
                  <a:moveTo>
                    <a:pt x="57" y="0"/>
                  </a:moveTo>
                  <a:lnTo>
                    <a:pt x="64" y="19"/>
                  </a:lnTo>
                  <a:lnTo>
                    <a:pt x="7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0" y="19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5D9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endParaRPr>
            </a:p>
          </p:txBody>
        </p:sp>
      </p:grpSp>
      <p:sp>
        <p:nvSpPr>
          <p:cNvPr id="155" name="Text Box 429"/>
          <p:cNvSpPr txBox="1">
            <a:spLocks noChangeArrowheads="1"/>
          </p:cNvSpPr>
          <p:nvPr/>
        </p:nvSpPr>
        <p:spPr bwMode="auto">
          <a:xfrm>
            <a:off x="1371600" y="5029200"/>
            <a:ext cx="2362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sysClr val="windowText" lastClr="000000"/>
                </a:solidFill>
                <a:latin typeface="+mn-lt"/>
                <a:ea typeface="+mn-ea"/>
                <a:cs typeface="Arial" pitchFamily="34" charset="0"/>
              </a:rPr>
              <a:t>1D-SDS PAGE in gel digestion</a:t>
            </a:r>
          </a:p>
        </p:txBody>
      </p:sp>
      <p:sp>
        <p:nvSpPr>
          <p:cNvPr id="156" name="Line 430"/>
          <p:cNvSpPr>
            <a:spLocks noChangeShapeType="1"/>
          </p:cNvSpPr>
          <p:nvPr/>
        </p:nvSpPr>
        <p:spPr bwMode="auto">
          <a:xfrm>
            <a:off x="1219200" y="2438400"/>
            <a:ext cx="609600" cy="4572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157" name="Line 431"/>
          <p:cNvSpPr>
            <a:spLocks noChangeShapeType="1"/>
          </p:cNvSpPr>
          <p:nvPr/>
        </p:nvSpPr>
        <p:spPr bwMode="auto">
          <a:xfrm flipH="1">
            <a:off x="2895600" y="2438400"/>
            <a:ext cx="685800" cy="4572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4109" name="Picture 43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3" t="33365" r="52031" b="53998"/>
          <a:stretch>
            <a:fillRect/>
          </a:stretch>
        </p:blipFill>
        <p:spPr bwMode="auto">
          <a:xfrm>
            <a:off x="2133600" y="3429000"/>
            <a:ext cx="636588" cy="157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9" name="Text Box 433"/>
          <p:cNvSpPr txBox="1">
            <a:spLocks noChangeArrowheads="1"/>
          </p:cNvSpPr>
          <p:nvPr/>
        </p:nvSpPr>
        <p:spPr bwMode="auto">
          <a:xfrm>
            <a:off x="2895600" y="2971800"/>
            <a:ext cx="9906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latin typeface="Calibri" charset="0"/>
              </a:rPr>
              <a:t>Protein </a:t>
            </a:r>
            <a:endParaRPr lang="en-US" sz="1200" b="1" dirty="0" smtClean="0">
              <a:solidFill>
                <a:srgbClr val="000000"/>
              </a:solidFill>
              <a:latin typeface="Calibri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1200" b="1" dirty="0" smtClean="0">
                <a:solidFill>
                  <a:srgbClr val="000000"/>
                </a:solidFill>
                <a:latin typeface="Calibri" charset="0"/>
              </a:rPr>
              <a:t>Mix</a:t>
            </a:r>
            <a:endParaRPr lang="en-US" sz="1200" b="1" dirty="0">
              <a:solidFill>
                <a:srgbClr val="000000"/>
              </a:solidFill>
              <a:latin typeface="Calibri" charset="0"/>
            </a:endParaRPr>
          </a:p>
        </p:txBody>
      </p:sp>
      <p:cxnSp>
        <p:nvCxnSpPr>
          <p:cNvPr id="160" name="Straight Arrow Connector 252"/>
          <p:cNvCxnSpPr>
            <a:cxnSpLocks noChangeShapeType="1"/>
          </p:cNvCxnSpPr>
          <p:nvPr/>
        </p:nvCxnSpPr>
        <p:spPr bwMode="auto">
          <a:xfrm>
            <a:off x="2438400" y="5562600"/>
            <a:ext cx="9906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12" name="TextBox 253"/>
          <p:cNvSpPr txBox="1">
            <a:spLocks noChangeArrowheads="1"/>
          </p:cNvSpPr>
          <p:nvPr/>
        </p:nvSpPr>
        <p:spPr bwMode="auto">
          <a:xfrm rot="10800000" flipV="1">
            <a:off x="3124200" y="5715099"/>
            <a:ext cx="42005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400" b="1" dirty="0"/>
              <a:t>Protein </a:t>
            </a:r>
            <a:r>
              <a:rPr lang="tr-TR" sz="1400" b="1" dirty="0" err="1" smtClean="0"/>
              <a:t>quantification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by</a:t>
            </a:r>
            <a:r>
              <a:rPr lang="tr-TR" sz="1400" b="1" dirty="0" smtClean="0"/>
              <a:t> </a:t>
            </a:r>
            <a:r>
              <a:rPr lang="en-US" sz="1400" b="1" dirty="0" smtClean="0"/>
              <a:t>LC</a:t>
            </a:r>
            <a:r>
              <a:rPr lang="en-US" sz="1400" b="1" dirty="0"/>
              <a:t>-MS/MS</a:t>
            </a:r>
          </a:p>
        </p:txBody>
      </p:sp>
      <p:sp>
        <p:nvSpPr>
          <p:cNvPr id="162" name="Rectangle 9"/>
          <p:cNvSpPr>
            <a:spLocks noChangeArrowheads="1"/>
          </p:cNvSpPr>
          <p:nvPr/>
        </p:nvSpPr>
        <p:spPr bwMode="auto">
          <a:xfrm>
            <a:off x="876300" y="1143000"/>
            <a:ext cx="1752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400" b="1" kern="0" dirty="0">
                <a:solidFill>
                  <a:sysClr val="windowText" lastClr="000000"/>
                </a:solidFill>
                <a:latin typeface="Calibri" pitchFamily="34" charset="0"/>
                <a:ea typeface="+mn-ea"/>
                <a:cs typeface="Times New Roman" pitchFamily="18" charset="0"/>
              </a:rPr>
              <a:t>EBR (-)</a:t>
            </a:r>
            <a:endParaRPr lang="en-US" sz="1100" kern="0" dirty="0">
              <a:solidFill>
                <a:sysClr val="windowText" lastClr="000000"/>
              </a:solidFill>
              <a:latin typeface="Calibri" pitchFamily="34" charset="0"/>
              <a:ea typeface="+mn-ea"/>
              <a:cs typeface="Times New Roman" pitchFamily="18" charset="0"/>
            </a:endParaRPr>
          </a:p>
        </p:txBody>
      </p:sp>
      <p:cxnSp>
        <p:nvCxnSpPr>
          <p:cNvPr id="163" name="Straight Connector 259"/>
          <p:cNvCxnSpPr>
            <a:cxnSpLocks noChangeShapeType="1"/>
          </p:cNvCxnSpPr>
          <p:nvPr/>
        </p:nvCxnSpPr>
        <p:spPr bwMode="auto">
          <a:xfrm flipV="1">
            <a:off x="2438400" y="53340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115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3" t="44003" b="3938"/>
          <a:stretch>
            <a:fillRect/>
          </a:stretch>
        </p:blipFill>
        <p:spPr bwMode="auto">
          <a:xfrm>
            <a:off x="3733800" y="3886200"/>
            <a:ext cx="2971800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16" name="Group 264"/>
          <p:cNvGrpSpPr>
            <a:grpSpLocks/>
          </p:cNvGrpSpPr>
          <p:nvPr/>
        </p:nvGrpSpPr>
        <p:grpSpPr bwMode="auto">
          <a:xfrm>
            <a:off x="7239000" y="4191000"/>
            <a:ext cx="1447800" cy="762000"/>
            <a:chOff x="6096000" y="1676400"/>
            <a:chExt cx="1447800" cy="762000"/>
          </a:xfrm>
        </p:grpSpPr>
        <p:sp>
          <p:nvSpPr>
            <p:cNvPr id="166" name="Rectangle 263"/>
            <p:cNvSpPr/>
            <p:nvPr/>
          </p:nvSpPr>
          <p:spPr>
            <a:xfrm>
              <a:off x="6096000" y="1676400"/>
              <a:ext cx="14478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4127" name="Picture 40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2133600"/>
              <a:ext cx="1284288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28" name="Picture 36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1752600"/>
              <a:ext cx="1308100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69" name="Straight Arrow Connector 266"/>
          <p:cNvCxnSpPr>
            <a:cxnSpLocks noChangeShapeType="1"/>
          </p:cNvCxnSpPr>
          <p:nvPr/>
        </p:nvCxnSpPr>
        <p:spPr bwMode="auto">
          <a:xfrm>
            <a:off x="6934200" y="4572000"/>
            <a:ext cx="2286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18" name="TextBox 267"/>
          <p:cNvSpPr txBox="1">
            <a:spLocks noChangeArrowheads="1"/>
          </p:cNvSpPr>
          <p:nvPr/>
        </p:nvSpPr>
        <p:spPr bwMode="auto">
          <a:xfrm>
            <a:off x="6773040" y="5105400"/>
            <a:ext cx="24175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tr-TR" sz="1400" b="1" dirty="0" err="1" smtClean="0"/>
              <a:t>Validation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by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immunoblotting</a:t>
            </a:r>
            <a:endParaRPr lang="en-US" sz="1400" b="1" dirty="0"/>
          </a:p>
        </p:txBody>
      </p:sp>
      <p:sp>
        <p:nvSpPr>
          <p:cNvPr id="4119" name="135 Metin kutusu"/>
          <p:cNvSpPr txBox="1">
            <a:spLocks noChangeArrowheads="1"/>
          </p:cNvSpPr>
          <p:nvPr/>
        </p:nvSpPr>
        <p:spPr bwMode="auto">
          <a:xfrm>
            <a:off x="4162425" y="819150"/>
            <a:ext cx="4324696" cy="52322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tr-TR" sz="1400" b="1" dirty="0" err="1" smtClean="0">
                <a:solidFill>
                  <a:srgbClr val="C00000"/>
                </a:solidFill>
                <a:latin typeface="Arial" charset="0"/>
              </a:rPr>
              <a:t>Non-radioactive</a:t>
            </a:r>
            <a:r>
              <a:rPr lang="tr-TR" sz="1400" b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tr-TR" sz="1400" b="1" dirty="0" err="1" smtClean="0">
                <a:latin typeface="Arial" charset="0"/>
              </a:rPr>
              <a:t>isotopes</a:t>
            </a:r>
            <a:r>
              <a:rPr lang="tr-TR" sz="1400" b="1" dirty="0" smtClean="0">
                <a:latin typeface="Arial" charset="0"/>
              </a:rPr>
              <a:t> </a:t>
            </a:r>
            <a:r>
              <a:rPr lang="tr-TR" sz="1400" b="1" dirty="0" err="1" smtClean="0">
                <a:latin typeface="Arial" charset="0"/>
              </a:rPr>
              <a:t>containing</a:t>
            </a:r>
            <a:r>
              <a:rPr lang="tr-TR" sz="1400" b="1" dirty="0" smtClean="0">
                <a:latin typeface="Arial" charset="0"/>
              </a:rPr>
              <a:t> </a:t>
            </a:r>
            <a:r>
              <a:rPr lang="tr-TR" sz="1400" b="1" dirty="0" err="1" smtClean="0">
                <a:latin typeface="Arial" charset="0"/>
              </a:rPr>
              <a:t>aminoacids</a:t>
            </a:r>
            <a:endParaRPr lang="tr-TR" sz="1400" b="1" dirty="0">
              <a:latin typeface="Arial" charset="0"/>
            </a:endParaRPr>
          </a:p>
          <a:p>
            <a:r>
              <a:rPr lang="tr-TR" sz="1400" b="1" dirty="0">
                <a:latin typeface="Arial" charset="0"/>
              </a:rPr>
              <a:t> </a:t>
            </a:r>
            <a:r>
              <a:rPr lang="tr-TR" sz="1400" b="1" dirty="0" err="1" smtClean="0">
                <a:latin typeface="Arial" charset="0"/>
              </a:rPr>
              <a:t>are</a:t>
            </a:r>
            <a:r>
              <a:rPr lang="tr-TR" sz="1400" b="1" dirty="0" smtClean="0">
                <a:latin typeface="Arial" charset="0"/>
              </a:rPr>
              <a:t> </a:t>
            </a:r>
            <a:r>
              <a:rPr lang="tr-TR" sz="1400" b="1" dirty="0" err="1" smtClean="0">
                <a:latin typeface="Arial" charset="0"/>
              </a:rPr>
              <a:t>incorporated</a:t>
            </a:r>
            <a:r>
              <a:rPr lang="tr-TR" sz="1400" b="1" dirty="0" smtClean="0">
                <a:latin typeface="Arial" charset="0"/>
              </a:rPr>
              <a:t> in </a:t>
            </a:r>
            <a:r>
              <a:rPr lang="tr-TR" sz="1400" b="1" dirty="0" err="1" smtClean="0">
                <a:latin typeface="Arial" charset="0"/>
              </a:rPr>
              <a:t>newly</a:t>
            </a:r>
            <a:r>
              <a:rPr lang="tr-TR" sz="1400" b="1" dirty="0" smtClean="0">
                <a:latin typeface="Arial" charset="0"/>
              </a:rPr>
              <a:t> </a:t>
            </a:r>
            <a:r>
              <a:rPr lang="tr-TR" sz="1400" b="1" dirty="0" err="1" smtClean="0">
                <a:latin typeface="Arial" charset="0"/>
              </a:rPr>
              <a:t>synthesized</a:t>
            </a:r>
            <a:r>
              <a:rPr lang="tr-TR" sz="1400" b="1" dirty="0" smtClean="0">
                <a:latin typeface="Arial" charset="0"/>
              </a:rPr>
              <a:t> </a:t>
            </a:r>
            <a:r>
              <a:rPr lang="tr-TR" sz="1400" b="1" dirty="0" err="1" smtClean="0">
                <a:latin typeface="Arial" charset="0"/>
              </a:rPr>
              <a:t>proteins</a:t>
            </a:r>
            <a:endParaRPr lang="tr-TR" sz="1400" b="1" dirty="0">
              <a:latin typeface="Arial" charset="0"/>
            </a:endParaRPr>
          </a:p>
        </p:txBody>
      </p:sp>
      <p:sp>
        <p:nvSpPr>
          <p:cNvPr id="172" name="Rectangle 9"/>
          <p:cNvSpPr>
            <a:spLocks noChangeArrowheads="1"/>
          </p:cNvSpPr>
          <p:nvPr/>
        </p:nvSpPr>
        <p:spPr bwMode="auto">
          <a:xfrm>
            <a:off x="3286125" y="1169988"/>
            <a:ext cx="1752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400" b="1" kern="0" dirty="0">
                <a:solidFill>
                  <a:sysClr val="windowText" lastClr="000000"/>
                </a:solidFill>
                <a:latin typeface="Calibri" pitchFamily="34" charset="0"/>
                <a:ea typeface="+mn-ea"/>
                <a:cs typeface="Times New Roman" pitchFamily="18" charset="0"/>
              </a:rPr>
              <a:t>EBR (+)</a:t>
            </a:r>
            <a:endParaRPr lang="en-US" sz="1100" kern="0" dirty="0">
              <a:solidFill>
                <a:sysClr val="windowText" lastClr="000000"/>
              </a:solidFill>
              <a:latin typeface="Calibri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4121" name="Metin kutusu 172"/>
          <p:cNvSpPr txBox="1">
            <a:spLocks noChangeArrowheads="1"/>
          </p:cNvSpPr>
          <p:nvPr/>
        </p:nvSpPr>
        <p:spPr bwMode="auto">
          <a:xfrm>
            <a:off x="0" y="76200"/>
            <a:ext cx="86645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tr-TR" sz="2600" b="1" u="sng" dirty="0" err="1">
                <a:solidFill>
                  <a:schemeClr val="tx2"/>
                </a:solidFill>
                <a:latin typeface="Arial" charset="0"/>
              </a:rPr>
              <a:t>Stable</a:t>
            </a:r>
            <a:r>
              <a:rPr lang="tr-TR" sz="2600" b="1" u="sng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tr-TR" sz="2600" b="1" u="sng" dirty="0" err="1">
                <a:solidFill>
                  <a:schemeClr val="tx2"/>
                </a:solidFill>
                <a:latin typeface="Arial" charset="0"/>
              </a:rPr>
              <a:t>isotope</a:t>
            </a:r>
            <a:r>
              <a:rPr lang="tr-TR" sz="2600" b="1" u="sng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tr-TR" sz="2600" b="1" u="sng" dirty="0" err="1">
                <a:solidFill>
                  <a:schemeClr val="tx2"/>
                </a:solidFill>
                <a:latin typeface="Arial" charset="0"/>
              </a:rPr>
              <a:t>labelling</a:t>
            </a:r>
            <a:r>
              <a:rPr lang="tr-TR" sz="2600" b="1" u="sng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tr-TR" sz="2600" b="1" u="sng" dirty="0" err="1">
                <a:solidFill>
                  <a:schemeClr val="tx2"/>
                </a:solidFill>
                <a:latin typeface="Arial" charset="0"/>
              </a:rPr>
              <a:t>by</a:t>
            </a:r>
            <a:r>
              <a:rPr lang="tr-TR" sz="2600" b="1" u="sng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tr-TR" sz="2600" b="1" u="sng" dirty="0" err="1">
                <a:solidFill>
                  <a:schemeClr val="tx2"/>
                </a:solidFill>
                <a:latin typeface="Arial" charset="0"/>
              </a:rPr>
              <a:t>aminoacids</a:t>
            </a:r>
            <a:r>
              <a:rPr lang="tr-TR" sz="2600" b="1" u="sng" dirty="0">
                <a:solidFill>
                  <a:schemeClr val="tx2"/>
                </a:solidFill>
                <a:latin typeface="Arial" charset="0"/>
              </a:rPr>
              <a:t> in </a:t>
            </a:r>
            <a:r>
              <a:rPr lang="tr-TR" sz="2600" b="1" u="sng" dirty="0" err="1">
                <a:solidFill>
                  <a:schemeClr val="tx2"/>
                </a:solidFill>
                <a:latin typeface="Arial" charset="0"/>
              </a:rPr>
              <a:t>cell</a:t>
            </a:r>
            <a:r>
              <a:rPr lang="tr-TR" sz="2600" b="1" u="sng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tr-TR" sz="2600" b="1" u="sng" dirty="0" err="1">
                <a:solidFill>
                  <a:schemeClr val="tx2"/>
                </a:solidFill>
                <a:latin typeface="Arial" charset="0"/>
              </a:rPr>
              <a:t>culture</a:t>
            </a:r>
            <a:r>
              <a:rPr lang="tr-TR" sz="2600" b="1" u="sng" dirty="0">
                <a:solidFill>
                  <a:schemeClr val="tx2"/>
                </a:solidFill>
                <a:latin typeface="Arial" charset="0"/>
              </a:rPr>
              <a:t> </a:t>
            </a:r>
          </a:p>
          <a:p>
            <a:r>
              <a:rPr lang="tr-TR" sz="2600" b="1" u="sng" dirty="0">
                <a:solidFill>
                  <a:schemeClr val="tx2"/>
                </a:solidFill>
                <a:latin typeface="Arial" charset="0"/>
              </a:rPr>
              <a:t>(SILAC)</a:t>
            </a:r>
          </a:p>
        </p:txBody>
      </p:sp>
      <p:sp>
        <p:nvSpPr>
          <p:cNvPr id="175" name="Metin kutusu 174"/>
          <p:cNvSpPr txBox="1">
            <a:spLocks noChangeArrowheads="1"/>
          </p:cNvSpPr>
          <p:nvPr/>
        </p:nvSpPr>
        <p:spPr bwMode="auto">
          <a:xfrm>
            <a:off x="6773863" y="2274888"/>
            <a:ext cx="22626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tr-TR" sz="3600" dirty="0">
                <a:solidFill>
                  <a:srgbClr val="FF0000"/>
                </a:solidFill>
                <a:latin typeface="Arial" charset="0"/>
              </a:rPr>
              <a:t>ER </a:t>
            </a:r>
            <a:r>
              <a:rPr lang="tr-TR" sz="3600" dirty="0" err="1" smtClean="0">
                <a:solidFill>
                  <a:srgbClr val="FF0000"/>
                </a:solidFill>
                <a:latin typeface="Arial" charset="0"/>
              </a:rPr>
              <a:t>Stress</a:t>
            </a:r>
            <a:endParaRPr lang="tr-TR" sz="36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4124" name="Yukarı Ok 175"/>
          <p:cNvSpPr>
            <a:spLocks noChangeArrowheads="1"/>
          </p:cNvSpPr>
          <p:nvPr/>
        </p:nvSpPr>
        <p:spPr bwMode="auto">
          <a:xfrm>
            <a:off x="7596188" y="3125788"/>
            <a:ext cx="576262" cy="663575"/>
          </a:xfrm>
          <a:prstGeom prst="upArrow">
            <a:avLst>
              <a:gd name="adj1" fmla="val 50000"/>
              <a:gd name="adj2" fmla="val 5000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endParaRPr lang="tr-TR">
              <a:solidFill>
                <a:srgbClr val="FFFF00"/>
              </a:solidFill>
            </a:endParaRPr>
          </a:p>
        </p:txBody>
      </p:sp>
      <p:sp>
        <p:nvSpPr>
          <p:cNvPr id="177" name="Yukarı Ok 176"/>
          <p:cNvSpPr>
            <a:spLocks noChangeArrowheads="1"/>
          </p:cNvSpPr>
          <p:nvPr/>
        </p:nvSpPr>
        <p:spPr bwMode="auto">
          <a:xfrm>
            <a:off x="7432675" y="2970213"/>
            <a:ext cx="1100138" cy="715962"/>
          </a:xfrm>
          <a:prstGeom prst="up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>
            <a:spAutoFit/>
          </a:bodyPr>
          <a:lstStyle/>
          <a:p>
            <a:pPr algn="ctr">
              <a:defRPr/>
            </a:pPr>
            <a:endParaRPr lang="tr-TR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/>
      <p:bldP spid="17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7655217"/>
              </p:ext>
            </p:extLst>
          </p:nvPr>
        </p:nvGraphicFramePr>
        <p:xfrm>
          <a:off x="611560" y="369332"/>
          <a:ext cx="8280920" cy="6372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73156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01" y="494563"/>
            <a:ext cx="8271009" cy="632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t="89556" r="26245"/>
          <a:stretch/>
        </p:blipFill>
        <p:spPr bwMode="auto">
          <a:xfrm>
            <a:off x="6084168" y="0"/>
            <a:ext cx="2759025" cy="366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35243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94163" y="-17319"/>
            <a:ext cx="7488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err="1" smtClean="0"/>
              <a:t>Table</a:t>
            </a:r>
            <a:r>
              <a:rPr lang="tr-TR" sz="1400" b="1" dirty="0" smtClean="0"/>
              <a:t>. </a:t>
            </a:r>
            <a:r>
              <a:rPr lang="tr-TR" sz="1400" b="1" dirty="0" err="1" smtClean="0"/>
              <a:t>Fold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changes</a:t>
            </a:r>
            <a:r>
              <a:rPr lang="tr-TR" sz="1400" b="1" dirty="0" smtClean="0"/>
              <a:t> in </a:t>
            </a:r>
            <a:r>
              <a:rPr lang="tr-TR" sz="1400" b="1" dirty="0" err="1" smtClean="0"/>
              <a:t>the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molecules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associated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with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the</a:t>
            </a:r>
            <a:r>
              <a:rPr lang="tr-TR" sz="1400" b="1" dirty="0" smtClean="0"/>
              <a:t> SILAC </a:t>
            </a:r>
            <a:r>
              <a:rPr lang="tr-TR" sz="1400" b="1" dirty="0" err="1" smtClean="0"/>
              <a:t>analysis</a:t>
            </a:r>
            <a:endParaRPr lang="tr-TR" sz="1400" b="1" dirty="0"/>
          </a:p>
        </p:txBody>
      </p:sp>
      <p:graphicFrame>
        <p:nvGraphicFramePr>
          <p:cNvPr id="6" name="2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77542"/>
              </p:ext>
            </p:extLst>
          </p:nvPr>
        </p:nvGraphicFramePr>
        <p:xfrm>
          <a:off x="168079" y="260648"/>
          <a:ext cx="8868417" cy="7715250"/>
        </p:xfrm>
        <a:graphic>
          <a:graphicData uri="http://schemas.openxmlformats.org/drawingml/2006/table">
            <a:tbl>
              <a:tblPr/>
              <a:tblGrid>
                <a:gridCol w="785482"/>
                <a:gridCol w="4837718"/>
                <a:gridCol w="2165097"/>
                <a:gridCol w="1080120"/>
              </a:tblGrid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b="1" dirty="0" err="1">
                          <a:latin typeface="+mj-lt"/>
                          <a:ea typeface="Times New Roman"/>
                          <a:cs typeface="Times New Roman"/>
                        </a:rPr>
                        <a:t>Symbol</a:t>
                      </a:r>
                      <a:endParaRPr lang="tr-TR" sz="125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b="1" dirty="0" err="1">
                          <a:latin typeface="+mj-lt"/>
                          <a:ea typeface="Times New Roman"/>
                          <a:cs typeface="Times New Roman"/>
                        </a:rPr>
                        <a:t>Entrez</a:t>
                      </a:r>
                      <a:r>
                        <a:rPr lang="tr-TR" sz="1250" b="1" dirty="0">
                          <a:latin typeface="+mj-lt"/>
                          <a:ea typeface="Times New Roman"/>
                          <a:cs typeface="Times New Roman"/>
                        </a:rPr>
                        <a:t> Gene Name</a:t>
                      </a:r>
                      <a:endParaRPr lang="tr-TR" sz="125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b="1" dirty="0" smtClean="0">
                          <a:latin typeface="+mj-lt"/>
                          <a:ea typeface="Times New Roman"/>
                          <a:cs typeface="Times New Roman"/>
                        </a:rPr>
                        <a:t>Accession  number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b="1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GenPept/UniProt/Swiss-Prot</a:t>
                      </a:r>
                      <a:endParaRPr lang="tr-TR" sz="125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Fold</a:t>
                      </a:r>
                      <a:r>
                        <a:rPr lang="tr-TR" sz="1250" b="1" dirty="0" smtClean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25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Change</a:t>
                      </a:r>
                      <a:endParaRPr lang="tr-TR" sz="125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SCN11A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sodium channel, voltage-gated, type XI, alpha subunit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Q9UI33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7.059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PTDSS1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phosphatidylserine synthase 1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P48651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3.950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CACNA1S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calcium channel, voltage-dependent, L type, alpha 1S subunit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Q13698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3.395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HSPD1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heat shock 60kDa protein 1 (chaperonin)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P10809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2.855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RNASEL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ribonuclease L (2',5'-oligoisoadenylate synthetase-dependent)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Q05823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2.329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HIST3H2BB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 err="1">
                          <a:latin typeface="+mj-lt"/>
                          <a:ea typeface="Times New Roman"/>
                          <a:cs typeface="Times New Roman"/>
                        </a:rPr>
                        <a:t>histone</a:t>
                      </a: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250" dirty="0" err="1">
                          <a:latin typeface="+mj-lt"/>
                          <a:ea typeface="Times New Roman"/>
                          <a:cs typeface="Times New Roman"/>
                        </a:rPr>
                        <a:t>cluster</a:t>
                      </a: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 3, H2bb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Q8N257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-2.017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HSP90B1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 err="1">
                          <a:latin typeface="+mj-lt"/>
                          <a:ea typeface="Times New Roman"/>
                          <a:cs typeface="Times New Roman"/>
                        </a:rPr>
                        <a:t>heat</a:t>
                      </a: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250" dirty="0" err="1">
                          <a:latin typeface="+mj-lt"/>
                          <a:ea typeface="Times New Roman"/>
                          <a:cs typeface="Times New Roman"/>
                        </a:rPr>
                        <a:t>shock</a:t>
                      </a: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 protein 90kDa beta (Grp94), </a:t>
                      </a:r>
                      <a:r>
                        <a:rPr lang="tr-TR" sz="1250" dirty="0" err="1">
                          <a:latin typeface="+mj-lt"/>
                          <a:ea typeface="Times New Roman"/>
                          <a:cs typeface="Times New Roman"/>
                        </a:rPr>
                        <a:t>member</a:t>
                      </a: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 1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P14625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-2.113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EIF5B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eukaryotic translation initiation factor 5B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O60841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-2.235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b="1" u="none" dirty="0">
                          <a:latin typeface="+mj-lt"/>
                          <a:ea typeface="Times New Roman"/>
                          <a:cs typeface="Times New Roman"/>
                        </a:rPr>
                        <a:t>CALR</a:t>
                      </a:r>
                      <a:endParaRPr lang="tr-TR" sz="1250" b="1" u="none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b="1" u="none" dirty="0" smtClean="0">
                          <a:latin typeface="+mj-lt"/>
                          <a:ea typeface="Times New Roman"/>
                          <a:cs typeface="Times New Roman"/>
                        </a:rPr>
                        <a:t>calreticulin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b="1" u="none" dirty="0" smtClean="0">
                          <a:latin typeface="+mj-lt"/>
                          <a:ea typeface="Calibri"/>
                          <a:cs typeface="Times New Roman"/>
                        </a:rPr>
                        <a:t>Score: 150 Match: 11 </a:t>
                      </a:r>
                      <a:r>
                        <a:rPr lang="tr-TR" sz="1250" b="1" u="none" strike="noStrike" dirty="0" smtClean="0">
                          <a:effectLst/>
                        </a:rPr>
                        <a:t># Peptides:</a:t>
                      </a:r>
                      <a:r>
                        <a:rPr lang="tr-TR" sz="1250" b="1" u="none" strike="noStrike" baseline="0" dirty="0" smtClean="0">
                          <a:effectLst/>
                        </a:rPr>
                        <a:t> 4</a:t>
                      </a:r>
                      <a:endParaRPr lang="tr-TR" sz="1250" b="1" u="none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b="1" u="none">
                          <a:latin typeface="+mj-lt"/>
                          <a:ea typeface="Times New Roman"/>
                          <a:cs typeface="Times New Roman"/>
                        </a:rPr>
                        <a:t>P27797</a:t>
                      </a:r>
                      <a:endParaRPr lang="tr-TR" sz="1250" b="1" u="none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b="1" u="none" dirty="0">
                          <a:latin typeface="+mj-lt"/>
                          <a:ea typeface="Times New Roman"/>
                          <a:cs typeface="Times New Roman"/>
                        </a:rPr>
                        <a:t>-2.287</a:t>
                      </a:r>
                      <a:endParaRPr lang="tr-TR" sz="1250" b="1" u="none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TUBB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tubulin, beta class I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P07437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-2.295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HSPA9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 err="1">
                          <a:latin typeface="+mj-lt"/>
                          <a:ea typeface="Times New Roman"/>
                          <a:cs typeface="Times New Roman"/>
                        </a:rPr>
                        <a:t>heat</a:t>
                      </a: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250" dirty="0" err="1">
                          <a:latin typeface="+mj-lt"/>
                          <a:ea typeface="Times New Roman"/>
                          <a:cs typeface="Times New Roman"/>
                        </a:rPr>
                        <a:t>shock</a:t>
                      </a: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 70kDa protein 9 (</a:t>
                      </a:r>
                      <a:r>
                        <a:rPr lang="tr-TR" sz="1250" dirty="0" err="1">
                          <a:latin typeface="+mj-lt"/>
                          <a:ea typeface="Times New Roman"/>
                          <a:cs typeface="Times New Roman"/>
                        </a:rPr>
                        <a:t>mortalin</a:t>
                      </a: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)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P38646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-2.300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GANAB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glucosidase, alpha; neutral AB</a:t>
                      </a:r>
                      <a:endParaRPr lang="tr-TR" sz="12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Q14697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-2.316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AMPD3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adenosine monophosphate deaminase 3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Q01432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-2.350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KCNA5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potassium voltage-gated channel, shaker-related subfamily, member 5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P22460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-2.353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VDAC1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voltage-dependent anion channel 1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P21796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-2.478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ACADVL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acyl-CoA dehydrogenase, very long chain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P49748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-2.511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PSME1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proteasome (prosome, macropain) activator subunit 1 (PA28 alpha)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Q06323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-2.662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RASAL1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RAS protein activator like 1 (GAP1 like)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O95294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-2.766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PPARD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peroxisome proliferator-activated receptor delta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Q03181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>
                          <a:latin typeface="+mj-lt"/>
                          <a:ea typeface="Times New Roman"/>
                          <a:cs typeface="Times New Roman"/>
                        </a:rPr>
                        <a:t>-3.176</a:t>
                      </a:r>
                      <a:endParaRPr lang="tr-TR" sz="125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45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HSD17B2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 err="1">
                          <a:latin typeface="+mj-lt"/>
                          <a:ea typeface="Times New Roman"/>
                          <a:cs typeface="Times New Roman"/>
                        </a:rPr>
                        <a:t>hydroxysteroid</a:t>
                      </a: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 (17-beta) </a:t>
                      </a:r>
                      <a:r>
                        <a:rPr lang="tr-TR" sz="1250" dirty="0" err="1">
                          <a:latin typeface="+mj-lt"/>
                          <a:ea typeface="Times New Roman"/>
                          <a:cs typeface="Times New Roman"/>
                        </a:rPr>
                        <a:t>dehydrogenase</a:t>
                      </a: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 2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P37059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50" dirty="0">
                          <a:latin typeface="+mj-lt"/>
                          <a:ea typeface="Times New Roman"/>
                          <a:cs typeface="Times New Roman"/>
                        </a:rPr>
                        <a:t>-3.311</a:t>
                      </a:r>
                      <a:endParaRPr lang="tr-TR" sz="125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5464" marR="1546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9336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5F6F694-B8AD-7040-87F1-59EF4BB6F256}" type="slidenum">
              <a:rPr lang="tr-TR">
                <a:solidFill>
                  <a:srgbClr val="898989"/>
                </a:solidFill>
                <a:latin typeface="Calibri" charset="0"/>
              </a:rPr>
              <a:pPr eaLnBrk="1" hangingPunct="1"/>
              <a:t>28</a:t>
            </a:fld>
            <a:endParaRPr lang="tr-TR">
              <a:solidFill>
                <a:srgbClr val="898989"/>
              </a:solidFill>
              <a:latin typeface="Calibri" charset="0"/>
            </a:endParaRPr>
          </a:p>
        </p:txBody>
      </p:sp>
      <p:grpSp>
        <p:nvGrpSpPr>
          <p:cNvPr id="5123" name="Grup 14"/>
          <p:cNvGrpSpPr>
            <a:grpSpLocks/>
          </p:cNvGrpSpPr>
          <p:nvPr/>
        </p:nvGrpSpPr>
        <p:grpSpPr bwMode="auto">
          <a:xfrm>
            <a:off x="1665288" y="441325"/>
            <a:ext cx="6362700" cy="6011863"/>
            <a:chOff x="1676822" y="680333"/>
            <a:chExt cx="6362769" cy="6011692"/>
          </a:xfrm>
        </p:grpSpPr>
        <p:pic>
          <p:nvPicPr>
            <p:cNvPr id="512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65"/>
            <a:stretch>
              <a:fillRect/>
            </a:stretch>
          </p:blipFill>
          <p:spPr bwMode="auto">
            <a:xfrm>
              <a:off x="1677986" y="680333"/>
              <a:ext cx="6347566" cy="601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Dikdörtgen 12"/>
            <p:cNvSpPr/>
            <p:nvPr/>
          </p:nvSpPr>
          <p:spPr>
            <a:xfrm rot="5400000">
              <a:off x="2232462" y="137392"/>
              <a:ext cx="477824" cy="158910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tr-TR"/>
            </a:p>
          </p:txBody>
        </p:sp>
        <p:pic>
          <p:nvPicPr>
            <p:cNvPr id="5127" name="Picture 5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622" r="22607"/>
            <a:stretch>
              <a:fillRect/>
            </a:stretch>
          </p:blipFill>
          <p:spPr bwMode="auto">
            <a:xfrm>
              <a:off x="5215827" y="6241997"/>
              <a:ext cx="2823764" cy="423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4787900" y="3284538"/>
            <a:ext cx="1060450" cy="971550"/>
          </a:xfrm>
          <a:prstGeom prst="ellipse">
            <a:avLst/>
          </a:prstGeom>
          <a:noFill/>
          <a:ln w="3175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algn="ctr"/>
            <a:endParaRPr lang="tr-TR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mail-attachment.googleusercontent.com/attachment/u/0/?ui=2&amp;ik=0d97712d52&amp;view=att&amp;th=13f3a9a136fe5ddb&amp;attid=0.19&amp;disp=inline&amp;realattid=f_hhv474ei17&amp;safe=1&amp;zw&amp;saduie=AG9B_P-jN27gYjqZhlvsCv6vcfAZ&amp;sadet=1372937819321&amp;sads=z2vVdWhic6Ve2jsmtIXmWCgLfZ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4" descr="https://mail-attachment.googleusercontent.com/attachment/u/0/?ui=2&amp;ik=0d97712d52&amp;view=att&amp;th=13f3a9a136fe5ddb&amp;attid=0.19&amp;disp=inline&amp;realattid=f_hhv474ei17&amp;safe=1&amp;zw&amp;saduie=AG9B_P-jN27gYjqZhlvsCv6vcfAZ&amp;sadet=1372937819321&amp;sads=z2vVdWhic6Ve2jsmtIXmWCgLfZ8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" name="Metin kutusu 1"/>
          <p:cNvSpPr txBox="1"/>
          <p:nvPr/>
        </p:nvSpPr>
        <p:spPr>
          <a:xfrm>
            <a:off x="3203848" y="5949280"/>
            <a:ext cx="3223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srgbClr val="FF0000"/>
                </a:solidFill>
              </a:rPr>
              <a:t>CALR-ER </a:t>
            </a:r>
            <a:r>
              <a:rPr lang="tr-TR" sz="2000" b="1" dirty="0" err="1" smtClean="0">
                <a:solidFill>
                  <a:srgbClr val="FF0000"/>
                </a:solidFill>
              </a:rPr>
              <a:t>stress</a:t>
            </a:r>
            <a:r>
              <a:rPr lang="tr-TR" sz="2000" b="1" dirty="0" smtClean="0">
                <a:solidFill>
                  <a:srgbClr val="FF0000"/>
                </a:solidFill>
              </a:rPr>
              <a:t> network</a:t>
            </a:r>
            <a:endParaRPr lang="tr-TR" sz="2000" b="1" dirty="0">
              <a:solidFill>
                <a:srgbClr val="FF0000"/>
              </a:solidFill>
            </a:endParaRPr>
          </a:p>
        </p:txBody>
      </p:sp>
      <p:grpSp>
        <p:nvGrpSpPr>
          <p:cNvPr id="23" name="22 Grup"/>
          <p:cNvGrpSpPr/>
          <p:nvPr/>
        </p:nvGrpSpPr>
        <p:grpSpPr>
          <a:xfrm>
            <a:off x="0" y="980728"/>
            <a:ext cx="5500694" cy="4392488"/>
            <a:chOff x="1274717" y="428604"/>
            <a:chExt cx="6912130" cy="514350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3591" r="1301"/>
            <a:stretch/>
          </p:blipFill>
          <p:spPr bwMode="auto">
            <a:xfrm>
              <a:off x="1274717" y="428604"/>
              <a:ext cx="6912130" cy="514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21" name="20 Düz Bağlayıcı"/>
            <p:cNvCxnSpPr/>
            <p:nvPr/>
          </p:nvCxnSpPr>
          <p:spPr>
            <a:xfrm>
              <a:off x="4014144" y="1887858"/>
              <a:ext cx="214314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r="5416"/>
          <a:stretch/>
        </p:blipFill>
        <p:spPr bwMode="auto">
          <a:xfrm>
            <a:off x="5605824" y="1214422"/>
            <a:ext cx="3538176" cy="3510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48462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Quality control in the endoplasmic reticulum"/>
          <p:cNvPicPr>
            <a:picLocks noChangeAspect="1" noChangeArrowheads="1"/>
          </p:cNvPicPr>
          <p:nvPr/>
        </p:nvPicPr>
        <p:blipFill rotWithShape="1">
          <a:blip r:embed="rId2"/>
          <a:srcRect l="13750" t="6163" r="13750" b="2946"/>
          <a:stretch/>
        </p:blipFill>
        <p:spPr bwMode="auto">
          <a:xfrm>
            <a:off x="1903349" y="20960"/>
            <a:ext cx="4972907" cy="6837040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6768555" y="6580105"/>
            <a:ext cx="24839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i="1" dirty="0" smtClean="0"/>
              <a:t>Ellgaard and Helenius</a:t>
            </a:r>
            <a:r>
              <a:rPr lang="tr-TR" sz="1400" i="1" dirty="0" smtClean="0"/>
              <a:t>, 2003</a:t>
            </a:r>
            <a:endParaRPr lang="tr-TR" sz="14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-36512" y="2793122"/>
            <a:ext cx="1994055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Protein folding</a:t>
            </a:r>
          </a:p>
          <a:p>
            <a:r>
              <a:rPr lang="en-US" sz="2000" b="1" dirty="0" smtClean="0">
                <a:solidFill>
                  <a:srgbClr val="FF0000"/>
                </a:solidFill>
              </a:rPr>
              <a:t>in ER lumen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15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0"/>
            <a:ext cx="6243544" cy="67413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45619" y="6639685"/>
            <a:ext cx="3906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Healy et al., European Journal of Pharmacology, 2009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373104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714394" y="245712"/>
            <a:ext cx="5250094" cy="6284377"/>
            <a:chOff x="2051720" y="245712"/>
            <a:chExt cx="5250094" cy="6284377"/>
          </a:xfrm>
        </p:grpSpPr>
        <p:grpSp>
          <p:nvGrpSpPr>
            <p:cNvPr id="2" name="Group 1"/>
            <p:cNvGrpSpPr/>
            <p:nvPr/>
          </p:nvGrpSpPr>
          <p:grpSpPr>
            <a:xfrm>
              <a:off x="2051720" y="245712"/>
              <a:ext cx="5250094" cy="6284377"/>
              <a:chOff x="1979712" y="245712"/>
              <a:chExt cx="5250094" cy="6284377"/>
            </a:xfrm>
          </p:grpSpPr>
          <p:grpSp>
            <p:nvGrpSpPr>
              <p:cNvPr id="28" name="Grup 27"/>
              <p:cNvGrpSpPr/>
              <p:nvPr/>
            </p:nvGrpSpPr>
            <p:grpSpPr>
              <a:xfrm>
                <a:off x="1979712" y="245712"/>
                <a:ext cx="5250094" cy="4551440"/>
                <a:chOff x="1482146" y="-74884"/>
                <a:chExt cx="5250094" cy="4551440"/>
              </a:xfrm>
            </p:grpSpPr>
            <p:sp>
              <p:nvSpPr>
                <p:cNvPr id="72" name="Metin kutusu 71"/>
                <p:cNvSpPr txBox="1"/>
                <p:nvPr/>
              </p:nvSpPr>
              <p:spPr>
                <a:xfrm>
                  <a:off x="1655427" y="4214946"/>
                  <a:ext cx="143916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1            0.7        0,3</a:t>
                  </a:r>
                  <a:endParaRPr lang="tr-TR" sz="1100" b="1" dirty="0"/>
                </a:p>
              </p:txBody>
            </p:sp>
            <p:sp>
              <p:nvSpPr>
                <p:cNvPr id="73" name="Metin kutusu 72"/>
                <p:cNvSpPr txBox="1"/>
                <p:nvPr/>
              </p:nvSpPr>
              <p:spPr>
                <a:xfrm>
                  <a:off x="4849291" y="4193721"/>
                  <a:ext cx="151761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0.8          0.9        0.3</a:t>
                  </a:r>
                  <a:endParaRPr lang="tr-TR" sz="1100" b="1" dirty="0"/>
                </a:p>
              </p:txBody>
            </p:sp>
            <p:sp>
              <p:nvSpPr>
                <p:cNvPr id="109" name="Metin kutusu 108"/>
                <p:cNvSpPr txBox="1"/>
                <p:nvPr/>
              </p:nvSpPr>
              <p:spPr>
                <a:xfrm>
                  <a:off x="4849291" y="3113600"/>
                  <a:ext cx="151761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0.5          6.1         4.8</a:t>
                  </a:r>
                  <a:endParaRPr lang="tr-TR" sz="1100" b="1" dirty="0"/>
                </a:p>
              </p:txBody>
            </p:sp>
            <p:sp>
              <p:nvSpPr>
                <p:cNvPr id="25" name="TextBox 10"/>
                <p:cNvSpPr txBox="1"/>
                <p:nvPr/>
              </p:nvSpPr>
              <p:spPr>
                <a:xfrm>
                  <a:off x="1482146" y="95336"/>
                  <a:ext cx="1891058" cy="3032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200" b="1" dirty="0" smtClean="0"/>
                    <a:t>EBR Treatment (hours) </a:t>
                  </a:r>
                  <a:endParaRPr lang="tr-TR" sz="1200" b="1" dirty="0"/>
                </a:p>
              </p:txBody>
            </p:sp>
            <p:pic>
              <p:nvPicPr>
                <p:cNvPr id="21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grayscl/>
                  <a:lum bright="40000" contrast="40000"/>
                </a:blip>
                <a:srcRect/>
                <a:stretch>
                  <a:fillRect/>
                </a:stretch>
              </p:blipFill>
              <p:spPr bwMode="auto">
                <a:xfrm>
                  <a:off x="1504915" y="1727588"/>
                  <a:ext cx="1583111" cy="36429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</p:pic>
            <p:sp>
              <p:nvSpPr>
                <p:cNvPr id="22" name="TextBox 5"/>
                <p:cNvSpPr txBox="1"/>
                <p:nvPr/>
              </p:nvSpPr>
              <p:spPr>
                <a:xfrm>
                  <a:off x="3239814" y="1797223"/>
                  <a:ext cx="1331946" cy="276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b="1" dirty="0" smtClean="0"/>
                    <a:t>BiP (78 kDa)</a:t>
                  </a:r>
                  <a:endParaRPr lang="tr-TR" sz="1200" b="1" dirty="0"/>
                </a:p>
              </p:txBody>
            </p:sp>
            <p:sp>
              <p:nvSpPr>
                <p:cNvPr id="23" name="TextBox 7"/>
                <p:cNvSpPr txBox="1"/>
                <p:nvPr/>
              </p:nvSpPr>
              <p:spPr>
                <a:xfrm>
                  <a:off x="1726953" y="379502"/>
                  <a:ext cx="128272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200" b="1" dirty="0" smtClean="0"/>
                    <a:t>0         12          24 </a:t>
                  </a:r>
                  <a:endParaRPr lang="tr-TR" sz="1200" b="1" dirty="0"/>
                </a:p>
              </p:txBody>
            </p:sp>
            <p:cxnSp>
              <p:nvCxnSpPr>
                <p:cNvPr id="24" name="Straight Connector 9"/>
                <p:cNvCxnSpPr/>
                <p:nvPr/>
              </p:nvCxnSpPr>
              <p:spPr>
                <a:xfrm>
                  <a:off x="1522527" y="384985"/>
                  <a:ext cx="1545170" cy="173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26" name="Picture 5"/>
                <p:cNvPicPr preferRelativeResize="0">
                  <a:picLocks noChangeArrowheads="1"/>
                </p:cNvPicPr>
                <p:nvPr/>
              </p:nvPicPr>
              <p:blipFill>
                <a:blip r:embed="rId4" cstate="print">
                  <a:grayscl/>
                  <a:lum bright="20000" contrast="30000"/>
                </a:blip>
                <a:srcRect/>
                <a:stretch>
                  <a:fillRect/>
                </a:stretch>
              </p:blipFill>
              <p:spPr bwMode="auto">
                <a:xfrm flipH="1" flipV="1">
                  <a:off x="1504915" y="1205579"/>
                  <a:ext cx="1581914" cy="35999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</p:pic>
            <p:sp>
              <p:nvSpPr>
                <p:cNvPr id="27" name="TextBox 13"/>
                <p:cNvSpPr txBox="1"/>
                <p:nvPr/>
              </p:nvSpPr>
              <p:spPr>
                <a:xfrm>
                  <a:off x="3239814" y="1290344"/>
                  <a:ext cx="141664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b="1" dirty="0" smtClean="0"/>
                    <a:t>CALNX (67 kDa)</a:t>
                  </a:r>
                  <a:endParaRPr lang="tr-TR" sz="1200" b="1" dirty="0"/>
                </a:p>
              </p:txBody>
            </p:sp>
            <p:sp>
              <p:nvSpPr>
                <p:cNvPr id="29" name="TextBox 16"/>
                <p:cNvSpPr txBox="1"/>
                <p:nvPr/>
              </p:nvSpPr>
              <p:spPr>
                <a:xfrm>
                  <a:off x="3239814" y="2879134"/>
                  <a:ext cx="1251336" cy="276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b="1" dirty="0" smtClean="0"/>
                    <a:t>CHOP (27kDa)</a:t>
                  </a:r>
                  <a:endParaRPr lang="tr-TR" sz="1200" b="1" dirty="0"/>
                </a:p>
              </p:txBody>
            </p:sp>
            <p:sp>
              <p:nvSpPr>
                <p:cNvPr id="43" name="TextBox 23"/>
                <p:cNvSpPr txBox="1"/>
                <p:nvPr/>
              </p:nvSpPr>
              <p:spPr>
                <a:xfrm>
                  <a:off x="2050806" y="-74884"/>
                  <a:ext cx="1057221" cy="336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400" b="1" dirty="0" smtClean="0"/>
                    <a:t>LNCaP</a:t>
                  </a:r>
                  <a:endParaRPr lang="tr-TR" sz="1400" b="1" dirty="0"/>
                </a:p>
              </p:txBody>
            </p:sp>
            <p:pic>
              <p:nvPicPr>
                <p:cNvPr id="5" name="Picture 2"/>
                <p:cNvPicPr preferRelativeResize="0">
                  <a:picLocks noChangeArrowheads="1"/>
                </p:cNvPicPr>
                <p:nvPr/>
              </p:nvPicPr>
              <p:blipFill>
                <a:blip r:embed="rId5" cstate="print">
                  <a:grayscl/>
                  <a:lum bright="10000" contrast="20000"/>
                </a:blip>
                <a:srcRect/>
                <a:stretch>
                  <a:fillRect/>
                </a:stretch>
              </p:blipFill>
              <p:spPr bwMode="auto">
                <a:xfrm>
                  <a:off x="1504915" y="2249899"/>
                  <a:ext cx="1600019" cy="35999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</p:pic>
            <p:sp>
              <p:nvSpPr>
                <p:cNvPr id="60" name="TextBox 5"/>
                <p:cNvSpPr txBox="1"/>
                <p:nvPr/>
              </p:nvSpPr>
              <p:spPr>
                <a:xfrm>
                  <a:off x="3239814" y="2273417"/>
                  <a:ext cx="1374926" cy="276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b="1" dirty="0" smtClean="0">
                      <a:solidFill>
                        <a:srgbClr val="000000"/>
                      </a:solidFill>
                    </a:rPr>
                    <a:t>IRE1</a:t>
                  </a:r>
                  <a:r>
                    <a:rPr lang="el-GR" sz="1200" b="1" dirty="0" smtClean="0">
                      <a:solidFill>
                        <a:srgbClr val="000000"/>
                      </a:solidFill>
                      <a:latin typeface="Arial"/>
                      <a:cs typeface="Arial"/>
                    </a:rPr>
                    <a:t>α</a:t>
                  </a:r>
                  <a:r>
                    <a:rPr lang="tr-TR" sz="1200" b="1" dirty="0" smtClean="0">
                      <a:solidFill>
                        <a:srgbClr val="000000"/>
                      </a:solidFill>
                    </a:rPr>
                    <a:t> (130 kDa)</a:t>
                  </a:r>
                  <a:endParaRPr lang="tr-TR" sz="1200" b="1" dirty="0">
                    <a:solidFill>
                      <a:srgbClr val="000000"/>
                    </a:solidFill>
                  </a:endParaRPr>
                </a:p>
              </p:txBody>
            </p:sp>
            <p:pic>
              <p:nvPicPr>
                <p:cNvPr id="6" name="Picture 3"/>
                <p:cNvPicPr preferRelativeResize="0">
                  <a:picLocks noChangeArrowheads="1"/>
                </p:cNvPicPr>
                <p:nvPr/>
              </p:nvPicPr>
              <p:blipFill>
                <a:blip r:embed="rId6" cstate="print">
                  <a:grayscl/>
                  <a:lum bright="10000" contrast="20000"/>
                </a:blip>
                <a:srcRect/>
                <a:stretch>
                  <a:fillRect/>
                </a:stretch>
              </p:blipFill>
              <p:spPr bwMode="auto">
                <a:xfrm>
                  <a:off x="1510809" y="3321347"/>
                  <a:ext cx="1606421" cy="35999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</p:pic>
            <p:sp>
              <p:nvSpPr>
                <p:cNvPr id="62" name="TextBox 5"/>
                <p:cNvSpPr txBox="1"/>
                <p:nvPr/>
              </p:nvSpPr>
              <p:spPr>
                <a:xfrm>
                  <a:off x="3239814" y="3380086"/>
                  <a:ext cx="1105871" cy="276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b="1" dirty="0" smtClean="0"/>
                    <a:t>PDI (57 kDa)</a:t>
                  </a:r>
                  <a:endParaRPr lang="tr-TR" sz="1200" b="1" dirty="0"/>
                </a:p>
              </p:txBody>
            </p:sp>
            <p:pic>
              <p:nvPicPr>
                <p:cNvPr id="1026" name="Picture 2"/>
                <p:cNvPicPr preferRelativeResize="0">
                  <a:picLocks noChangeArrowheads="1"/>
                </p:cNvPicPr>
                <p:nvPr/>
              </p:nvPicPr>
              <p:blipFill rotWithShape="1">
                <a:blip r:embed="rId7" cstate="print">
                  <a:grayscl/>
                  <a:lum bright="30000" contrast="20000"/>
                </a:blip>
                <a:srcRect l="7298" r="2707"/>
                <a:stretch/>
              </p:blipFill>
              <p:spPr bwMode="auto">
                <a:xfrm>
                  <a:off x="1504915" y="673660"/>
                  <a:ext cx="1583999" cy="360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</p:pic>
            <p:sp>
              <p:nvSpPr>
                <p:cNvPr id="49" name="TextBox 13"/>
                <p:cNvSpPr txBox="1"/>
                <p:nvPr/>
              </p:nvSpPr>
              <p:spPr>
                <a:xfrm>
                  <a:off x="3239814" y="714603"/>
                  <a:ext cx="134436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b="1" dirty="0" smtClean="0"/>
                    <a:t>CALR (55 kDa)</a:t>
                  </a:r>
                  <a:endParaRPr lang="tr-TR" sz="1200" b="1" dirty="0"/>
                </a:p>
              </p:txBody>
            </p:sp>
            <p:sp>
              <p:nvSpPr>
                <p:cNvPr id="14" name="Metin kutusu 13"/>
                <p:cNvSpPr txBox="1"/>
                <p:nvPr/>
              </p:nvSpPr>
              <p:spPr>
                <a:xfrm>
                  <a:off x="1601673" y="992264"/>
                  <a:ext cx="144142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  1.4        0.1       0.4</a:t>
                  </a:r>
                  <a:endParaRPr lang="tr-TR" sz="1100" b="1" dirty="0"/>
                </a:p>
              </p:txBody>
            </p:sp>
            <p:sp>
              <p:nvSpPr>
                <p:cNvPr id="86" name="Metin kutusu 85"/>
                <p:cNvSpPr txBox="1"/>
                <p:nvPr/>
              </p:nvSpPr>
              <p:spPr>
                <a:xfrm>
                  <a:off x="1566407" y="1523441"/>
                  <a:ext cx="1556805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  1.8          0.5        0.6</a:t>
                  </a:r>
                  <a:endParaRPr lang="tr-TR" sz="1100" b="1" dirty="0"/>
                </a:p>
              </p:txBody>
            </p:sp>
            <p:sp>
              <p:nvSpPr>
                <p:cNvPr id="87" name="Metin kutusu 86"/>
                <p:cNvSpPr txBox="1"/>
                <p:nvPr/>
              </p:nvSpPr>
              <p:spPr>
                <a:xfrm>
                  <a:off x="1601673" y="2038614"/>
                  <a:ext cx="151761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0.5          1.7        2.2</a:t>
                  </a:r>
                  <a:endParaRPr lang="tr-TR" sz="1100" b="1" dirty="0"/>
                </a:p>
              </p:txBody>
            </p:sp>
            <p:sp>
              <p:nvSpPr>
                <p:cNvPr id="91" name="Metin kutusu 90"/>
                <p:cNvSpPr txBox="1"/>
                <p:nvPr/>
              </p:nvSpPr>
              <p:spPr>
                <a:xfrm>
                  <a:off x="1614980" y="2578693"/>
                  <a:ext cx="1399968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0.5         0.4          1</a:t>
                  </a:r>
                  <a:endParaRPr lang="tr-TR" sz="1100" b="1" dirty="0"/>
                </a:p>
              </p:txBody>
            </p:sp>
            <p:sp>
              <p:nvSpPr>
                <p:cNvPr id="92" name="Metin kutusu 91"/>
                <p:cNvSpPr txBox="1"/>
                <p:nvPr/>
              </p:nvSpPr>
              <p:spPr>
                <a:xfrm>
                  <a:off x="1628925" y="3118374"/>
                  <a:ext cx="1478421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0.6         5.2        3.9</a:t>
                  </a:r>
                  <a:endParaRPr lang="tr-TR" sz="1100" b="1" dirty="0"/>
                </a:p>
              </p:txBody>
            </p:sp>
            <p:sp>
              <p:nvSpPr>
                <p:cNvPr id="93" name="Metin kutusu 92"/>
                <p:cNvSpPr txBox="1"/>
                <p:nvPr/>
              </p:nvSpPr>
              <p:spPr>
                <a:xfrm>
                  <a:off x="1598467" y="3631676"/>
                  <a:ext cx="151761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1.1          0.9         0.9</a:t>
                  </a:r>
                  <a:endParaRPr lang="tr-TR" sz="1100" b="1" dirty="0"/>
                </a:p>
              </p:txBody>
            </p:sp>
            <p:pic>
              <p:nvPicPr>
                <p:cNvPr id="4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75" t="21568" r="10663"/>
                <a:stretch/>
              </p:blipFill>
              <p:spPr bwMode="auto">
                <a:xfrm flipH="1">
                  <a:off x="4775807" y="3351058"/>
                  <a:ext cx="1610186" cy="33028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sp>
              <p:nvSpPr>
                <p:cNvPr id="80" name="TextBox 10"/>
                <p:cNvSpPr txBox="1"/>
                <p:nvPr/>
              </p:nvSpPr>
              <p:spPr>
                <a:xfrm>
                  <a:off x="4806956" y="162182"/>
                  <a:ext cx="1925284" cy="32700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200" b="1" dirty="0" smtClean="0"/>
                    <a:t>EBR Treatment (hours) </a:t>
                  </a:r>
                  <a:endParaRPr lang="tr-TR" sz="1200" b="1" dirty="0"/>
                </a:p>
              </p:txBody>
            </p:sp>
            <p:pic>
              <p:nvPicPr>
                <p:cNvPr id="77" name="Picture 2"/>
                <p:cNvPicPr preferRelativeResize="0">
                  <a:picLocks noChangeArrowheads="1"/>
                </p:cNvPicPr>
                <p:nvPr/>
              </p:nvPicPr>
              <p:blipFill rotWithShape="1">
                <a:blip r:embed="rId10" cstate="print"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colorTemperature colorTemp="4700"/>
                          </a14:imgEffect>
                          <a14:imgEffect>
                            <a14:brightnessContrast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923" t="87427" r="60794" b="6752"/>
                <a:stretch/>
              </p:blipFill>
              <p:spPr bwMode="auto">
                <a:xfrm>
                  <a:off x="4775807" y="673659"/>
                  <a:ext cx="1580399" cy="36000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sp>
              <p:nvSpPr>
                <p:cNvPr id="78" name="TextBox 7"/>
                <p:cNvSpPr txBox="1"/>
                <p:nvPr/>
              </p:nvSpPr>
              <p:spPr>
                <a:xfrm>
                  <a:off x="4912152" y="397058"/>
                  <a:ext cx="1309287" cy="2778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200" b="1" dirty="0" smtClean="0"/>
                    <a:t>0          12        24 </a:t>
                  </a:r>
                  <a:endParaRPr lang="tr-TR" sz="1200" b="1" dirty="0"/>
                </a:p>
              </p:txBody>
            </p:sp>
            <p:cxnSp>
              <p:nvCxnSpPr>
                <p:cNvPr id="79" name="Straight Connector 9"/>
                <p:cNvCxnSpPr/>
                <p:nvPr/>
              </p:nvCxnSpPr>
              <p:spPr>
                <a:xfrm>
                  <a:off x="4806956" y="431227"/>
                  <a:ext cx="1573137" cy="187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1" name="TextBox 23"/>
                <p:cNvSpPr txBox="1"/>
                <p:nvPr/>
              </p:nvSpPr>
              <p:spPr>
                <a:xfrm>
                  <a:off x="5205601" y="-74126"/>
                  <a:ext cx="1076357" cy="3633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400" b="1" dirty="0" smtClean="0"/>
                    <a:t>DU145</a:t>
                  </a:r>
                  <a:endParaRPr lang="tr-TR" sz="1400" b="1" dirty="0"/>
                </a:p>
              </p:txBody>
            </p:sp>
            <p:pic>
              <p:nvPicPr>
                <p:cNvPr id="82" name="Picture 5"/>
                <p:cNvPicPr preferRelativeResize="0">
                  <a:picLocks noChangeArrowheads="1"/>
                </p:cNvPicPr>
                <p:nvPr/>
              </p:nvPicPr>
              <p:blipFill>
                <a:blip r:embed="rId12" cstate="email">
                  <a:grayscl/>
                  <a:lum bright="10000" contrast="30000"/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brightnessContrast bright="20000"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75807" y="2249898"/>
                  <a:ext cx="1580399" cy="36000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pic>
              <p:nvPicPr>
                <p:cNvPr id="70" name="Picture 3"/>
                <p:cNvPicPr preferRelativeResize="0">
                  <a:picLocks noChangeArrowheads="1"/>
                </p:cNvPicPr>
                <p:nvPr/>
              </p:nvPicPr>
              <p:blipFill>
                <a:blip r:embed="rId14" cstate="email"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15">
                          <a14:imgEffect>
                            <a14:brightnessContrast bright="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75807" y="1205577"/>
                  <a:ext cx="1580399" cy="36000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sp>
              <p:nvSpPr>
                <p:cNvPr id="98" name="Metin kutusu 97"/>
                <p:cNvSpPr txBox="1"/>
                <p:nvPr/>
              </p:nvSpPr>
              <p:spPr>
                <a:xfrm>
                  <a:off x="4849291" y="990501"/>
                  <a:ext cx="151836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 6.1          3.2        0.4</a:t>
                  </a:r>
                  <a:endParaRPr lang="tr-TR" sz="1100" b="1" dirty="0"/>
                </a:p>
              </p:txBody>
            </p:sp>
            <p:sp>
              <p:nvSpPr>
                <p:cNvPr id="99" name="Metin kutusu 98"/>
                <p:cNvSpPr txBox="1"/>
                <p:nvPr/>
              </p:nvSpPr>
              <p:spPr>
                <a:xfrm>
                  <a:off x="4849291" y="1523441"/>
                  <a:ext cx="151754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   6          4.8         3.8</a:t>
                  </a:r>
                  <a:endParaRPr lang="tr-TR" sz="1100" b="1" dirty="0"/>
                </a:p>
              </p:txBody>
            </p:sp>
            <p:sp>
              <p:nvSpPr>
                <p:cNvPr id="100" name="Metin kutusu 99"/>
                <p:cNvSpPr txBox="1"/>
                <p:nvPr/>
              </p:nvSpPr>
              <p:spPr>
                <a:xfrm>
                  <a:off x="4849291" y="2038614"/>
                  <a:ext cx="151754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0.6            2         2.3</a:t>
                  </a:r>
                  <a:endParaRPr lang="tr-TR" sz="1100" b="1" dirty="0"/>
                </a:p>
              </p:txBody>
            </p:sp>
            <p:sp>
              <p:nvSpPr>
                <p:cNvPr id="101" name="Metin kutusu 100"/>
                <p:cNvSpPr txBox="1"/>
                <p:nvPr/>
              </p:nvSpPr>
              <p:spPr>
                <a:xfrm>
                  <a:off x="4849291" y="2578693"/>
                  <a:ext cx="151761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0.5          4.6        2.7</a:t>
                  </a:r>
                  <a:endParaRPr lang="tr-TR" sz="1100" b="1" dirty="0"/>
                </a:p>
              </p:txBody>
            </p:sp>
            <p:sp>
              <p:nvSpPr>
                <p:cNvPr id="102" name="Metin kutusu 101"/>
                <p:cNvSpPr txBox="1"/>
                <p:nvPr/>
              </p:nvSpPr>
              <p:spPr>
                <a:xfrm>
                  <a:off x="4849291" y="3631676"/>
                  <a:ext cx="1556805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6.5          8.6         8.7</a:t>
                  </a:r>
                  <a:endParaRPr lang="tr-TR" sz="1100" b="1" dirty="0"/>
                </a:p>
              </p:txBody>
            </p:sp>
            <p:pic>
              <p:nvPicPr>
                <p:cNvPr id="11" name="Picture 2"/>
                <p:cNvPicPr preferRelativeResize="0">
                  <a:picLocks noChangeArrowheads="1"/>
                </p:cNvPicPr>
                <p:nvPr/>
              </p:nvPicPr>
              <p:blipFill rotWithShape="1">
                <a:blip r:embed="rId16" cstate="print"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17">
                          <a14:imgEffect>
                            <a14:brightnessContrast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260" t="16048" r="84874" b="10756"/>
                <a:stretch/>
              </p:blipFill>
              <p:spPr bwMode="auto">
                <a:xfrm rot="16200000">
                  <a:off x="5398297" y="2191892"/>
                  <a:ext cx="366873" cy="161185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pic>
              <p:nvPicPr>
                <p:cNvPr id="1027" name="Picture 3"/>
                <p:cNvPicPr preferRelativeResize="0">
                  <a:picLocks noChangeArrowheads="1"/>
                </p:cNvPicPr>
                <p:nvPr/>
              </p:nvPicPr>
              <p:blipFill rotWithShape="1">
                <a:blip r:embed="rId18" cstate="print"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19">
                          <a14:imgEffect>
                            <a14:brightnessContrast bright="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518" t="6580" r="7800" b="10811"/>
                <a:stretch/>
              </p:blipFill>
              <p:spPr bwMode="auto">
                <a:xfrm rot="5400000">
                  <a:off x="2134567" y="2191603"/>
                  <a:ext cx="360000" cy="161930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pic>
              <p:nvPicPr>
                <p:cNvPr id="1029" name="Picture 5"/>
                <p:cNvPicPr preferRelativeResize="0">
                  <a:picLocks noChangeArrowheads="1"/>
                </p:cNvPicPr>
                <p:nvPr/>
              </p:nvPicPr>
              <p:blipFill>
                <a:blip r:embed="rId20" cstate="print">
                  <a:extLst>
                    <a:ext uri="{BEBA8EAE-BF5A-486C-A8C5-ECC9F3942E4B}">
                      <a14:imgProps xmlns:a14="http://schemas.microsoft.com/office/drawing/2010/main">
                        <a14:imgLayer r:embed="rId21">
                          <a14:imgEffect>
                            <a14:brightnessContrast bright="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75807" y="1731880"/>
                  <a:ext cx="1580400" cy="360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pic>
              <p:nvPicPr>
                <p:cNvPr id="68" name="Picture 5"/>
                <p:cNvPicPr>
                  <a:picLocks noChangeAspect="1" noChangeArrowheads="1"/>
                </p:cNvPicPr>
                <p:nvPr/>
              </p:nvPicPr>
              <p:blipFill>
                <a:blip r:embed="rId22" cstate="print"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23">
                          <a14:imgEffect>
                            <a14:brightnessContrast bright="-20000" contrast="-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5013" b="12455"/>
                <a:stretch>
                  <a:fillRect/>
                </a:stretch>
              </p:blipFill>
              <p:spPr bwMode="auto">
                <a:xfrm>
                  <a:off x="1504915" y="3905688"/>
                  <a:ext cx="1609200" cy="36004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sp>
              <p:nvSpPr>
                <p:cNvPr id="69" name="TextBox 5"/>
                <p:cNvSpPr txBox="1"/>
                <p:nvPr/>
              </p:nvSpPr>
              <p:spPr>
                <a:xfrm>
                  <a:off x="3239814" y="3916722"/>
                  <a:ext cx="15547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b="1" dirty="0" smtClean="0"/>
                    <a:t>Casp 12 (55 kDa)</a:t>
                  </a:r>
                  <a:endParaRPr lang="tr-TR" sz="1200" b="1" dirty="0"/>
                </a:p>
              </p:txBody>
            </p:sp>
            <p:pic>
              <p:nvPicPr>
                <p:cNvPr id="7" name="Picture 2"/>
                <p:cNvPicPr preferRelativeResize="0">
                  <a:picLocks noChangeArrowheads="1"/>
                </p:cNvPicPr>
                <p:nvPr/>
              </p:nvPicPr>
              <p:blipFill>
                <a:blip r:embed="rId24"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25">
                          <a14:imgEffect>
                            <a14:brightnessContrast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75807" y="3893286"/>
                  <a:ext cx="1620000" cy="360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</p:grpSp>
          <p:sp>
            <p:nvSpPr>
              <p:cNvPr id="137" name="12 Metin kutusu"/>
              <p:cNvSpPr txBox="1">
                <a:spLocks noChangeArrowheads="1"/>
              </p:cNvSpPr>
              <p:nvPr/>
            </p:nvSpPr>
            <p:spPr bwMode="auto">
              <a:xfrm>
                <a:off x="3785066" y="5942812"/>
                <a:ext cx="125435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tr-TR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l-GR" altLang="tr-TR" sz="1200" b="1" dirty="0">
                    <a:latin typeface="+mj-lt"/>
                    <a:cs typeface="Arial" charset="0"/>
                  </a:rPr>
                  <a:t>β</a:t>
                </a:r>
                <a:r>
                  <a:rPr lang="tr-TR" altLang="tr-TR" sz="1200" b="1" dirty="0">
                    <a:latin typeface="+mj-lt"/>
                    <a:cs typeface="Arial" charset="0"/>
                  </a:rPr>
                  <a:t>-</a:t>
                </a:r>
                <a:r>
                  <a:rPr lang="tr-TR" altLang="tr-TR" sz="1200" b="1" dirty="0" err="1">
                    <a:latin typeface="+mj-lt"/>
                    <a:cs typeface="Arial" charset="0"/>
                  </a:rPr>
                  <a:t>Actin</a:t>
                </a:r>
                <a:r>
                  <a:rPr lang="tr-TR" altLang="tr-TR" sz="1200" b="1" dirty="0">
                    <a:latin typeface="+mj-lt"/>
                    <a:cs typeface="Arial" charset="0"/>
                  </a:rPr>
                  <a:t> (42 </a:t>
                </a:r>
                <a:r>
                  <a:rPr lang="tr-TR" altLang="tr-TR" sz="1200" b="1" dirty="0" err="1">
                    <a:latin typeface="+mj-lt"/>
                    <a:cs typeface="Arial" charset="0"/>
                  </a:rPr>
                  <a:t>kDa</a:t>
                </a:r>
                <a:r>
                  <a:rPr lang="tr-TR" altLang="tr-TR" sz="1200" b="1" dirty="0">
                    <a:latin typeface="+mj-lt"/>
                    <a:cs typeface="Arial" charset="0"/>
                  </a:rPr>
                  <a:t>)</a:t>
                </a:r>
              </a:p>
            </p:txBody>
          </p:sp>
          <p:pic>
            <p:nvPicPr>
              <p:cNvPr id="138" name="Picture 3" descr="C:\Users\use\Desktop\Resim1.png"/>
              <p:cNvPicPr preferRelativeResize="0">
                <a:picLocks noChangeArrowheads="1"/>
              </p:cNvPicPr>
              <p:nvPr/>
            </p:nvPicPr>
            <p:blipFill rotWithShape="1">
              <a:blip r:embed="rId26" cstate="print">
                <a:lum bright="-20000"/>
              </a:blip>
              <a:srcRect l="1181" t="20044" r="65583" b="9827"/>
              <a:stretch/>
            </p:blipFill>
            <p:spPr bwMode="auto">
              <a:xfrm>
                <a:off x="2031348" y="5917744"/>
                <a:ext cx="1605493" cy="36000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9" name="Metin kutusu 138"/>
              <p:cNvSpPr txBox="1"/>
              <p:nvPr/>
            </p:nvSpPr>
            <p:spPr>
              <a:xfrm>
                <a:off x="2163058" y="6268479"/>
                <a:ext cx="147821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1100" b="1" dirty="0" smtClean="0"/>
                  <a:t>1             1             1</a:t>
                </a:r>
                <a:endParaRPr lang="tr-TR" sz="1100" b="1" dirty="0"/>
              </a:p>
            </p:txBody>
          </p:sp>
          <p:pic>
            <p:nvPicPr>
              <p:cNvPr id="140" name="Picture 4"/>
              <p:cNvPicPr preferRelativeResize="0">
                <a:picLocks noChangeArrowheads="1"/>
              </p:cNvPicPr>
              <p:nvPr/>
            </p:nvPicPr>
            <p:blipFill rotWithShape="1">
              <a:blip r:embed="rId27" cstate="print">
                <a:grayscl/>
                <a:lum bright="30000" contrast="10000"/>
              </a:blip>
              <a:srcRect l="40053" t="41667" r="37910" b="17675"/>
              <a:stretch/>
            </p:blipFill>
            <p:spPr bwMode="auto">
              <a:xfrm>
                <a:off x="5321059" y="5940544"/>
                <a:ext cx="1627205" cy="3372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41" name="Metin kutusu 140"/>
              <p:cNvSpPr txBox="1"/>
              <p:nvPr/>
            </p:nvSpPr>
            <p:spPr>
              <a:xfrm>
                <a:off x="5430449" y="6268479"/>
                <a:ext cx="14390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1100" b="1" dirty="0" smtClean="0"/>
                  <a:t> 1           1             1</a:t>
                </a:r>
                <a:endParaRPr lang="tr-TR" sz="1100" b="1" dirty="0"/>
              </a:p>
            </p:txBody>
          </p:sp>
          <p:grpSp>
            <p:nvGrpSpPr>
              <p:cNvPr id="30" name="Grup 29"/>
              <p:cNvGrpSpPr/>
              <p:nvPr/>
            </p:nvGrpSpPr>
            <p:grpSpPr>
              <a:xfrm>
                <a:off x="2000978" y="4752197"/>
                <a:ext cx="4916916" cy="987874"/>
                <a:chOff x="1874996" y="1670667"/>
                <a:chExt cx="4916916" cy="987874"/>
              </a:xfrm>
            </p:grpSpPr>
            <p:pic>
              <p:nvPicPr>
                <p:cNvPr id="142" name="Picture 2"/>
                <p:cNvPicPr preferRelativeResize="0">
                  <a:picLocks noChangeArrowheads="1"/>
                </p:cNvPicPr>
                <p:nvPr/>
              </p:nvPicPr>
              <p:blipFill>
                <a:blip r:embed="rId28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4996" y="1670667"/>
                  <a:ext cx="1609200" cy="360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sp>
              <p:nvSpPr>
                <p:cNvPr id="143" name="TextBox 5"/>
                <p:cNvSpPr txBox="1"/>
                <p:nvPr/>
              </p:nvSpPr>
              <p:spPr>
                <a:xfrm>
                  <a:off x="3628714" y="1767429"/>
                  <a:ext cx="138127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b="1" dirty="0" smtClean="0"/>
                    <a:t>PERK (140 kDa)</a:t>
                  </a:r>
                  <a:endParaRPr lang="tr-TR" sz="1200" b="1" dirty="0"/>
                </a:p>
              </p:txBody>
            </p:sp>
            <p:pic>
              <p:nvPicPr>
                <p:cNvPr id="144" name="Picture 3"/>
                <p:cNvPicPr preferRelativeResize="0">
                  <a:picLocks noChangeArrowheads="1"/>
                </p:cNvPicPr>
                <p:nvPr/>
              </p:nvPicPr>
              <p:blipFill>
                <a:blip r:embed="rId29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2712" y="1670667"/>
                  <a:ext cx="1609200" cy="360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sp>
              <p:nvSpPr>
                <p:cNvPr id="149" name="TextBox 5"/>
                <p:cNvSpPr txBox="1"/>
                <p:nvPr/>
              </p:nvSpPr>
              <p:spPr>
                <a:xfrm>
                  <a:off x="3628714" y="2351619"/>
                  <a:ext cx="138127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sz="1200" b="1" dirty="0" smtClean="0">
                      <a:solidFill>
                        <a:srgbClr val="000000"/>
                      </a:solidFill>
                    </a:rPr>
                    <a:t>ATF6 (75 kDa)</a:t>
                  </a:r>
                  <a:endParaRPr lang="tr-TR" sz="1200" b="1" dirty="0">
                    <a:solidFill>
                      <a:srgbClr val="000000"/>
                    </a:solidFill>
                  </a:endParaRPr>
                </a:p>
              </p:txBody>
            </p:sp>
            <p:pic>
              <p:nvPicPr>
                <p:cNvPr id="151" name="Picture 4"/>
                <p:cNvPicPr preferRelativeResize="0">
                  <a:picLocks noChangeArrowheads="1"/>
                </p:cNvPicPr>
                <p:nvPr/>
              </p:nvPicPr>
              <p:blipFill>
                <a:blip r:embed="rId30">
                  <a:extLst>
                    <a:ext uri="{BEBA8EAE-BF5A-486C-A8C5-ECC9F3942E4B}">
                      <a14:imgProps xmlns:a14="http://schemas.microsoft.com/office/drawing/2010/main">
                        <a14:imgLayer r:embed="rId31">
                          <a14:imgEffect>
                            <a14:brightnessContrast bright="-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874996" y="2291686"/>
                  <a:ext cx="1609200" cy="360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pic>
              <p:nvPicPr>
                <p:cNvPr id="152" name="Picture 6"/>
                <p:cNvPicPr preferRelativeResize="0">
                  <a:picLocks noChangeArrowheads="1"/>
                </p:cNvPicPr>
                <p:nvPr/>
              </p:nvPicPr>
              <p:blipFill>
                <a:blip r:embed="rId32">
                  <a:extLst>
                    <a:ext uri="{BEBA8EAE-BF5A-486C-A8C5-ECC9F3942E4B}">
                      <a14:imgProps xmlns:a14="http://schemas.microsoft.com/office/drawing/2010/main">
                        <a14:imgLayer r:embed="rId33">
                          <a14:imgEffect>
                            <a14:brightnessContrast bright="-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2712" y="2298541"/>
                  <a:ext cx="1609200" cy="360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sp>
              <p:nvSpPr>
                <p:cNvPr id="153" name="Metin kutusu 152"/>
                <p:cNvSpPr txBox="1"/>
                <p:nvPr/>
              </p:nvSpPr>
              <p:spPr>
                <a:xfrm>
                  <a:off x="1955307" y="1968867"/>
                  <a:ext cx="151761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0.7         1.2         2.9</a:t>
                  </a:r>
                  <a:endParaRPr lang="tr-TR" sz="1100" b="1" dirty="0"/>
                </a:p>
              </p:txBody>
            </p:sp>
            <p:sp>
              <p:nvSpPr>
                <p:cNvPr id="154" name="Metin kutusu 153"/>
                <p:cNvSpPr txBox="1"/>
                <p:nvPr/>
              </p:nvSpPr>
              <p:spPr>
                <a:xfrm>
                  <a:off x="5238191" y="1979500"/>
                  <a:ext cx="1517613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100" b="1" dirty="0" smtClean="0"/>
                    <a:t>0.5         1.5         1.1</a:t>
                  </a:r>
                  <a:endParaRPr lang="tr-TR" sz="1100" b="1" dirty="0"/>
                </a:p>
              </p:txBody>
            </p:sp>
          </p:grpSp>
          <p:sp>
            <p:nvSpPr>
              <p:cNvPr id="157" name="Metin kutusu 156"/>
              <p:cNvSpPr txBox="1"/>
              <p:nvPr/>
            </p:nvSpPr>
            <p:spPr>
              <a:xfrm>
                <a:off x="2072986" y="5676189"/>
                <a:ext cx="147989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1100" b="1" dirty="0" smtClean="0"/>
                  <a:t>0.5          1           2.4</a:t>
                </a:r>
                <a:endParaRPr lang="tr-TR" sz="1100" b="1" dirty="0"/>
              </a:p>
            </p:txBody>
          </p:sp>
          <p:sp>
            <p:nvSpPr>
              <p:cNvPr id="158" name="Metin kutusu 157"/>
              <p:cNvSpPr txBox="1"/>
              <p:nvPr/>
            </p:nvSpPr>
            <p:spPr>
              <a:xfrm>
                <a:off x="5397479" y="5687670"/>
                <a:ext cx="151761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1100" b="1" dirty="0" smtClean="0"/>
                  <a:t>0.7          0.6         1.5</a:t>
                </a:r>
                <a:endParaRPr lang="tr-TR" sz="1100" b="1" dirty="0"/>
              </a:p>
            </p:txBody>
          </p:sp>
        </p:grpSp>
        <p:sp>
          <p:nvSpPr>
            <p:cNvPr id="3" name="Rectangle 2"/>
            <p:cNvSpPr/>
            <p:nvPr/>
          </p:nvSpPr>
          <p:spPr>
            <a:xfrm>
              <a:off x="3131840" y="764704"/>
              <a:ext cx="648072" cy="5112568"/>
            </a:xfrm>
            <a:prstGeom prst="rect">
              <a:avLst/>
            </a:prstGeom>
            <a:solidFill>
              <a:schemeClr val="lt1">
                <a:alpha val="0"/>
              </a:schemeClr>
            </a:solidFill>
            <a:ln w="539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6372200" y="764704"/>
              <a:ext cx="648072" cy="5184576"/>
            </a:xfrm>
            <a:prstGeom prst="rect">
              <a:avLst/>
            </a:prstGeom>
            <a:solidFill>
              <a:schemeClr val="lt1">
                <a:alpha val="0"/>
              </a:schemeClr>
            </a:solidFill>
            <a:ln w="539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79512" y="2492896"/>
            <a:ext cx="27076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ER stress is induced</a:t>
            </a:r>
          </a:p>
          <a:p>
            <a:r>
              <a:rPr lang="en-US" sz="2000" b="1" dirty="0" smtClean="0">
                <a:solidFill>
                  <a:srgbClr val="0000FF"/>
                </a:solidFill>
              </a:rPr>
              <a:t>after EBR treatment 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79512" y="2420888"/>
            <a:ext cx="2664296" cy="864096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123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 9"/>
          <p:cNvGrpSpPr/>
          <p:nvPr/>
        </p:nvGrpSpPr>
        <p:grpSpPr>
          <a:xfrm>
            <a:off x="467544" y="476672"/>
            <a:ext cx="5256584" cy="2895940"/>
            <a:chOff x="1188180" y="399651"/>
            <a:chExt cx="5589429" cy="3054650"/>
          </a:xfrm>
        </p:grpSpPr>
        <p:grpSp>
          <p:nvGrpSpPr>
            <p:cNvPr id="8" name="Grup 7"/>
            <p:cNvGrpSpPr/>
            <p:nvPr/>
          </p:nvGrpSpPr>
          <p:grpSpPr>
            <a:xfrm>
              <a:off x="1188180" y="399651"/>
              <a:ext cx="5589429" cy="3054650"/>
              <a:chOff x="1188180" y="33603"/>
              <a:chExt cx="5589429" cy="3054650"/>
            </a:xfrm>
          </p:grpSpPr>
          <p:graphicFrame>
            <p:nvGraphicFramePr>
              <p:cNvPr id="46" name="Grafik 4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51709016"/>
                  </p:ext>
                </p:extLst>
              </p:nvPr>
            </p:nvGraphicFramePr>
            <p:xfrm>
              <a:off x="1443732" y="33603"/>
              <a:ext cx="45720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45" name="Metin kutusu 2"/>
              <p:cNvSpPr txBox="1"/>
              <p:nvPr/>
            </p:nvSpPr>
            <p:spPr>
              <a:xfrm>
                <a:off x="1188180" y="2601287"/>
                <a:ext cx="5589429" cy="486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1200" b="1" dirty="0" smtClean="0"/>
                  <a:t>  </a:t>
                </a:r>
                <a:r>
                  <a:rPr lang="tr-TR" sz="1200" b="1" dirty="0" err="1" smtClean="0"/>
                  <a:t>Rapamycin</a:t>
                </a:r>
                <a:r>
                  <a:rPr lang="tr-TR" sz="1200" b="1" dirty="0" smtClean="0"/>
                  <a:t>           -       +        -                    -        +       -  </a:t>
                </a:r>
              </a:p>
              <a:p>
                <a:r>
                  <a:rPr lang="tr-TR" sz="1200" b="1" dirty="0" smtClean="0"/>
                  <a:t>        MG132            -        -        +                   -         -       + </a:t>
                </a:r>
                <a:endParaRPr lang="tr-TR" sz="1200" b="1" dirty="0"/>
              </a:p>
            </p:txBody>
          </p:sp>
        </p:grpSp>
        <p:sp>
          <p:nvSpPr>
            <p:cNvPr id="6" name="Metin kutusu 5"/>
            <p:cNvSpPr txBox="1"/>
            <p:nvPr/>
          </p:nvSpPr>
          <p:spPr>
            <a:xfrm>
              <a:off x="4767212" y="779423"/>
              <a:ext cx="4154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**</a:t>
              </a:r>
              <a:endParaRPr lang="tr-TR" dirty="0"/>
            </a:p>
          </p:txBody>
        </p:sp>
        <p:sp>
          <p:nvSpPr>
            <p:cNvPr id="47" name="Metin kutusu 46"/>
            <p:cNvSpPr txBox="1"/>
            <p:nvPr/>
          </p:nvSpPr>
          <p:spPr>
            <a:xfrm>
              <a:off x="5174748" y="1918738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***</a:t>
              </a:r>
              <a:endParaRPr lang="tr-TR" dirty="0"/>
            </a:p>
          </p:txBody>
        </p:sp>
      </p:grpSp>
      <p:cxnSp>
        <p:nvCxnSpPr>
          <p:cNvPr id="12" name="Düz Bağlayıcı 11"/>
          <p:cNvCxnSpPr/>
          <p:nvPr/>
        </p:nvCxnSpPr>
        <p:spPr>
          <a:xfrm>
            <a:off x="1907704" y="752829"/>
            <a:ext cx="12241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Düz Bağlayıcı 47"/>
          <p:cNvCxnSpPr/>
          <p:nvPr/>
        </p:nvCxnSpPr>
        <p:spPr>
          <a:xfrm>
            <a:off x="3635896" y="742902"/>
            <a:ext cx="12241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Metin kutusu 19"/>
          <p:cNvSpPr txBox="1"/>
          <p:nvPr/>
        </p:nvSpPr>
        <p:spPr>
          <a:xfrm>
            <a:off x="2195736" y="476965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EBR -</a:t>
            </a:r>
            <a:endParaRPr lang="tr-TR" sz="1200" b="1" dirty="0"/>
          </a:p>
        </p:txBody>
      </p:sp>
      <p:sp>
        <p:nvSpPr>
          <p:cNvPr id="49" name="Metin kutusu 48"/>
          <p:cNvSpPr txBox="1"/>
          <p:nvPr/>
        </p:nvSpPr>
        <p:spPr>
          <a:xfrm>
            <a:off x="3923928" y="476672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EBR +</a:t>
            </a:r>
            <a:endParaRPr lang="tr-TR" sz="1200" b="1" dirty="0"/>
          </a:p>
        </p:txBody>
      </p:sp>
      <p:grpSp>
        <p:nvGrpSpPr>
          <p:cNvPr id="7" name="Grup 6"/>
          <p:cNvGrpSpPr/>
          <p:nvPr/>
        </p:nvGrpSpPr>
        <p:grpSpPr>
          <a:xfrm>
            <a:off x="1396988" y="4322787"/>
            <a:ext cx="6199348" cy="1338461"/>
            <a:chOff x="467544" y="2979210"/>
            <a:chExt cx="6199348" cy="1338461"/>
          </a:xfrm>
        </p:grpSpPr>
        <p:grpSp>
          <p:nvGrpSpPr>
            <p:cNvPr id="51" name="Grup 50"/>
            <p:cNvGrpSpPr/>
            <p:nvPr/>
          </p:nvGrpSpPr>
          <p:grpSpPr>
            <a:xfrm>
              <a:off x="467544" y="2979210"/>
              <a:ext cx="6184181" cy="1338461"/>
              <a:chOff x="467544" y="3987322"/>
              <a:chExt cx="6184181" cy="1338461"/>
            </a:xfrm>
          </p:grpSpPr>
          <p:sp>
            <p:nvSpPr>
              <p:cNvPr id="5" name="Metin kutusu 4"/>
              <p:cNvSpPr txBox="1"/>
              <p:nvPr/>
            </p:nvSpPr>
            <p:spPr>
              <a:xfrm>
                <a:off x="467544" y="3987322"/>
                <a:ext cx="27585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1200" b="1" dirty="0" smtClean="0"/>
                  <a:t>            EBR      -        +        -            +</a:t>
                </a:r>
              </a:p>
              <a:p>
                <a:r>
                  <a:rPr lang="tr-TR" sz="1200" b="1" dirty="0" err="1" smtClean="0"/>
                  <a:t>Rapamycin</a:t>
                </a:r>
                <a:r>
                  <a:rPr lang="tr-TR" sz="1200" b="1" dirty="0" smtClean="0"/>
                  <a:t>      -         -        +           +</a:t>
                </a:r>
              </a:p>
            </p:txBody>
          </p:sp>
          <p:pic>
            <p:nvPicPr>
              <p:cNvPr id="14" name="Picture 7"/>
              <p:cNvPicPr preferRelativeResize="0">
                <a:picLocks noChangeArrowheads="1"/>
              </p:cNvPicPr>
              <p:nvPr/>
            </p:nvPicPr>
            <p:blipFill rotWithShape="1">
              <a:blip r:embed="rId4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59" r="9091" b="20203"/>
              <a:stretch/>
            </p:blipFill>
            <p:spPr bwMode="auto">
              <a:xfrm>
                <a:off x="1347697" y="4988668"/>
                <a:ext cx="1920532" cy="33711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5"/>
              <p:cNvPicPr>
                <a:picLocks noChangeAspect="1" noChangeArrowheads="1"/>
              </p:cNvPicPr>
              <p:nvPr/>
            </p:nvPicPr>
            <p:blipFill rotWithShape="1">
              <a:blip r:embed="rId6" cstate="email">
                <a:grayscl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13" t="15052" r="3117" b="56145"/>
              <a:stretch/>
            </p:blipFill>
            <p:spPr bwMode="auto">
              <a:xfrm flipH="1">
                <a:off x="1324229" y="4447423"/>
                <a:ext cx="1944000" cy="468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15" name="12 Metin kutusu"/>
              <p:cNvSpPr txBox="1">
                <a:spLocks noChangeArrowheads="1"/>
              </p:cNvSpPr>
              <p:nvPr/>
            </p:nvSpPr>
            <p:spPr bwMode="auto">
              <a:xfrm>
                <a:off x="3299324" y="5037751"/>
                <a:ext cx="121700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tr-TR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l-GR" altLang="tr-TR" sz="1200" b="1" dirty="0">
                    <a:latin typeface="+mj-lt"/>
                    <a:cs typeface="Arial" charset="0"/>
                  </a:rPr>
                  <a:t>β</a:t>
                </a:r>
                <a:r>
                  <a:rPr lang="tr-TR" altLang="tr-TR" sz="1200" b="1" dirty="0">
                    <a:latin typeface="+mj-lt"/>
                    <a:cs typeface="Arial" charset="0"/>
                  </a:rPr>
                  <a:t>-</a:t>
                </a:r>
                <a:r>
                  <a:rPr lang="tr-TR" altLang="tr-TR" sz="1200" b="1" dirty="0" err="1">
                    <a:latin typeface="+mj-lt"/>
                    <a:cs typeface="Arial" charset="0"/>
                  </a:rPr>
                  <a:t>Actin</a:t>
                </a:r>
                <a:r>
                  <a:rPr lang="tr-TR" altLang="tr-TR" sz="1200" b="1" dirty="0">
                    <a:latin typeface="+mj-lt"/>
                    <a:cs typeface="Arial" charset="0"/>
                  </a:rPr>
                  <a:t> (42 </a:t>
                </a:r>
                <a:r>
                  <a:rPr lang="tr-TR" altLang="tr-TR" sz="1200" b="1" dirty="0" err="1">
                    <a:latin typeface="+mj-lt"/>
                    <a:cs typeface="Arial" charset="0"/>
                  </a:rPr>
                  <a:t>kDa</a:t>
                </a:r>
                <a:r>
                  <a:rPr lang="tr-TR" altLang="tr-TR" sz="1200" b="1" dirty="0">
                    <a:latin typeface="+mj-lt"/>
                    <a:cs typeface="Arial" charset="0"/>
                  </a:rPr>
                  <a:t>)</a:t>
                </a:r>
              </a:p>
            </p:txBody>
          </p:sp>
          <p:sp>
            <p:nvSpPr>
              <p:cNvPr id="17" name="TextBox 22"/>
              <p:cNvSpPr txBox="1"/>
              <p:nvPr/>
            </p:nvSpPr>
            <p:spPr>
              <a:xfrm>
                <a:off x="3275857" y="4417948"/>
                <a:ext cx="13798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1200" b="1" dirty="0" smtClean="0"/>
                  <a:t>PARP (116 </a:t>
                </a:r>
                <a:r>
                  <a:rPr lang="tr-TR" sz="1200" b="1" dirty="0" err="1" smtClean="0"/>
                  <a:t>kDa</a:t>
                </a:r>
                <a:r>
                  <a:rPr lang="tr-TR" sz="1200" b="1" dirty="0" smtClean="0"/>
                  <a:t>)</a:t>
                </a:r>
              </a:p>
              <a:p>
                <a:endParaRPr lang="tr-TR" sz="400" b="1" dirty="0" smtClean="0"/>
              </a:p>
              <a:p>
                <a:r>
                  <a:rPr lang="tr-TR" sz="1200" b="1" dirty="0" smtClean="0"/>
                  <a:t>cPARP (89 kDa) </a:t>
                </a:r>
                <a:endParaRPr lang="tr-TR" sz="1200" b="1" dirty="0"/>
              </a:p>
            </p:txBody>
          </p:sp>
          <p:sp>
            <p:nvSpPr>
              <p:cNvPr id="52" name="Metin kutusu 51"/>
              <p:cNvSpPr txBox="1"/>
              <p:nvPr/>
            </p:nvSpPr>
            <p:spPr>
              <a:xfrm>
                <a:off x="4124243" y="3987322"/>
                <a:ext cx="24679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sz="1200" b="1" dirty="0" smtClean="0"/>
                  <a:t>      EBR      -         +         -        +</a:t>
                </a:r>
              </a:p>
              <a:p>
                <a:r>
                  <a:rPr lang="tr-TR" sz="1200" b="1" dirty="0" smtClean="0"/>
                  <a:t>MG132        -          -        +        +</a:t>
                </a:r>
                <a:endParaRPr lang="tr-TR" sz="1200" b="1" dirty="0"/>
              </a:p>
            </p:txBody>
          </p:sp>
          <p:pic>
            <p:nvPicPr>
              <p:cNvPr id="1026" name="Picture 2"/>
              <p:cNvPicPr preferRelativeResize="0">
                <a:picLocks noChangeArrowheads="1"/>
              </p:cNvPicPr>
              <p:nvPr/>
            </p:nvPicPr>
            <p:blipFill>
              <a:blip r:embed="rId8" cstate="email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9325" y="4987383"/>
                <a:ext cx="1922400" cy="3384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  <p:pic>
          <p:nvPicPr>
            <p:cNvPr id="2" name="Picture 2"/>
            <p:cNvPicPr preferRelativeResize="0">
              <a:picLocks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2892" y="3449781"/>
              <a:ext cx="1944000" cy="468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25" name="Grup 56"/>
          <p:cNvGrpSpPr>
            <a:grpSpLocks/>
          </p:cNvGrpSpPr>
          <p:nvPr/>
        </p:nvGrpSpPr>
        <p:grpSpPr bwMode="auto">
          <a:xfrm>
            <a:off x="5940152" y="0"/>
            <a:ext cx="2627784" cy="2780928"/>
            <a:chOff x="5868144" y="2331647"/>
            <a:chExt cx="3096344" cy="2999780"/>
          </a:xfrm>
        </p:grpSpPr>
        <p:sp>
          <p:nvSpPr>
            <p:cNvPr id="27" name="Oval 26"/>
            <p:cNvSpPr/>
            <p:nvPr/>
          </p:nvSpPr>
          <p:spPr>
            <a:xfrm>
              <a:off x="5868144" y="2331647"/>
              <a:ext cx="3096344" cy="2999780"/>
            </a:xfrm>
            <a:prstGeom prst="ellips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tr-TR" dirty="0">
                <a:solidFill>
                  <a:srgbClr val="FFFF00"/>
                </a:solidFill>
                <a:ea typeface="+mn-ea"/>
              </a:endParaRPr>
            </a:p>
          </p:txBody>
        </p:sp>
        <p:pic>
          <p:nvPicPr>
            <p:cNvPr id="28" name="Picture 6" descr="http://www.nature.com/nsmb/journal/v15/n3/images/nsmb0308-218-F1.gif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775" t="53177" r="8931" b="9601"/>
            <a:stretch>
              <a:fillRect/>
            </a:stretch>
          </p:blipFill>
          <p:spPr bwMode="auto">
            <a:xfrm rot="5400000">
              <a:off x="6976827" y="3865218"/>
              <a:ext cx="518935" cy="134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9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244" y="3352326"/>
              <a:ext cx="557213" cy="561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Metin kutusu 44"/>
            <p:cNvSpPr txBox="1">
              <a:spLocks noChangeArrowheads="1"/>
            </p:cNvSpPr>
            <p:nvPr/>
          </p:nvSpPr>
          <p:spPr bwMode="auto">
            <a:xfrm>
              <a:off x="7076502" y="3452107"/>
              <a:ext cx="139333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/>
              <a:r>
                <a:rPr lang="tr-TR" sz="1100">
                  <a:latin typeface="Arial" charset="0"/>
                </a:rPr>
                <a:t>Unfolded/misfolded</a:t>
              </a:r>
            </a:p>
            <a:p>
              <a:pPr algn="ctr"/>
              <a:r>
                <a:rPr lang="tr-TR" sz="1100">
                  <a:latin typeface="Arial" charset="0"/>
                </a:rPr>
                <a:t> protein</a:t>
              </a:r>
            </a:p>
          </p:txBody>
        </p:sp>
        <p:sp>
          <p:nvSpPr>
            <p:cNvPr id="31" name="Metin kutusu 49"/>
            <p:cNvSpPr txBox="1">
              <a:spLocks noChangeArrowheads="1"/>
            </p:cNvSpPr>
            <p:nvPr/>
          </p:nvSpPr>
          <p:spPr bwMode="auto">
            <a:xfrm>
              <a:off x="6626994" y="4810064"/>
              <a:ext cx="121860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/>
              <a:r>
                <a:rPr lang="tr-TR" sz="1100" dirty="0">
                  <a:latin typeface="Arial" charset="0"/>
                </a:rPr>
                <a:t>26S </a:t>
              </a:r>
              <a:r>
                <a:rPr lang="tr-TR" sz="1100" dirty="0" err="1">
                  <a:latin typeface="Arial" charset="0"/>
                </a:rPr>
                <a:t>proteasome</a:t>
              </a:r>
              <a:endParaRPr lang="tr-TR" sz="1100" dirty="0">
                <a:latin typeface="Arial" charset="0"/>
              </a:endParaRPr>
            </a:p>
          </p:txBody>
        </p:sp>
        <p:sp>
          <p:nvSpPr>
            <p:cNvPr id="32" name="Aşağı Ok 45"/>
            <p:cNvSpPr/>
            <p:nvPr/>
          </p:nvSpPr>
          <p:spPr>
            <a:xfrm>
              <a:off x="6662078" y="3914793"/>
              <a:ext cx="252471" cy="323957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tr-TR" dirty="0">
                <a:solidFill>
                  <a:srgbClr val="FFFF00"/>
                </a:solidFill>
              </a:endParaRPr>
            </a:p>
          </p:txBody>
        </p:sp>
        <p:cxnSp>
          <p:nvCxnSpPr>
            <p:cNvPr id="33" name="Düz Bağlayıcı 47"/>
            <p:cNvCxnSpPr>
              <a:cxnSpLocks noChangeShapeType="1"/>
            </p:cNvCxnSpPr>
            <p:nvPr/>
          </p:nvCxnSpPr>
          <p:spPr bwMode="auto">
            <a:xfrm>
              <a:off x="7039991" y="4005310"/>
              <a:ext cx="0" cy="2334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Düz Bağlayıcı 50"/>
            <p:cNvCxnSpPr>
              <a:cxnSpLocks noChangeShapeType="1"/>
            </p:cNvCxnSpPr>
            <p:nvPr/>
          </p:nvCxnSpPr>
          <p:spPr bwMode="auto">
            <a:xfrm>
              <a:off x="7022524" y="4121236"/>
              <a:ext cx="57322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Metin kutusu 55"/>
            <p:cNvSpPr txBox="1">
              <a:spLocks noChangeArrowheads="1"/>
            </p:cNvSpPr>
            <p:nvPr/>
          </p:nvSpPr>
          <p:spPr bwMode="auto">
            <a:xfrm>
              <a:off x="7596336" y="3988356"/>
              <a:ext cx="64633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/>
              <a:r>
                <a:rPr lang="tr-TR" sz="1100" b="1">
                  <a:latin typeface="Arial" charset="0"/>
                </a:rPr>
                <a:t>MG132</a:t>
              </a:r>
            </a:p>
          </p:txBody>
        </p:sp>
        <p:pic>
          <p:nvPicPr>
            <p:cNvPr id="36" name="Picture 10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244" y="2799947"/>
              <a:ext cx="1231706" cy="382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7" name="Düz Bağlayıcı 57"/>
            <p:cNvCxnSpPr>
              <a:cxnSpLocks noChangeShapeType="1"/>
            </p:cNvCxnSpPr>
            <p:nvPr/>
          </p:nvCxnSpPr>
          <p:spPr bwMode="auto">
            <a:xfrm flipH="1">
              <a:off x="7773586" y="2930217"/>
              <a:ext cx="71454" cy="1778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Düz Bağlayıcı 58"/>
            <p:cNvCxnSpPr>
              <a:cxnSpLocks noChangeShapeType="1"/>
            </p:cNvCxnSpPr>
            <p:nvPr/>
          </p:nvCxnSpPr>
          <p:spPr bwMode="auto">
            <a:xfrm>
              <a:off x="7810107" y="3031851"/>
              <a:ext cx="254059" cy="11751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" name="Metin kutusu 59"/>
            <p:cNvSpPr txBox="1">
              <a:spLocks noChangeArrowheads="1"/>
            </p:cNvSpPr>
            <p:nvPr/>
          </p:nvSpPr>
          <p:spPr bwMode="auto">
            <a:xfrm>
              <a:off x="7929420" y="3128819"/>
              <a:ext cx="93807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/>
              <a:r>
                <a:rPr lang="tr-TR" sz="1100" b="1">
                  <a:latin typeface="Arial" charset="0"/>
                </a:rPr>
                <a:t>Rapamycin</a:t>
              </a:r>
            </a:p>
          </p:txBody>
        </p:sp>
      </p:grpSp>
      <p:sp>
        <p:nvSpPr>
          <p:cNvPr id="40" name="Rectangle 39"/>
          <p:cNvSpPr/>
          <p:nvPr/>
        </p:nvSpPr>
        <p:spPr>
          <a:xfrm>
            <a:off x="3707904" y="4365104"/>
            <a:ext cx="576064" cy="1440160"/>
          </a:xfrm>
          <a:prstGeom prst="rect">
            <a:avLst/>
          </a:prstGeom>
          <a:solidFill>
            <a:schemeClr val="lt1">
              <a:alpha val="0"/>
            </a:schemeClr>
          </a:solidFill>
          <a:ln w="539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7092280" y="4365104"/>
            <a:ext cx="576064" cy="1440160"/>
          </a:xfrm>
          <a:prstGeom prst="rect">
            <a:avLst/>
          </a:prstGeom>
          <a:solidFill>
            <a:schemeClr val="lt1">
              <a:alpha val="0"/>
            </a:schemeClr>
          </a:solidFill>
          <a:ln w="539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691680" y="6311061"/>
            <a:ext cx="6048672" cy="432048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3688" y="6311061"/>
            <a:ext cx="6110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ER </a:t>
            </a:r>
            <a:r>
              <a:rPr lang="en-US" b="1" dirty="0">
                <a:solidFill>
                  <a:srgbClr val="0000FF"/>
                </a:solidFill>
              </a:rPr>
              <a:t>stress is responsible from EBR-induced apoptosis</a:t>
            </a:r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56176" y="2852936"/>
            <a:ext cx="2155437" cy="113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153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 16"/>
          <p:cNvGrpSpPr/>
          <p:nvPr/>
        </p:nvGrpSpPr>
        <p:grpSpPr>
          <a:xfrm>
            <a:off x="-18481" y="1621417"/>
            <a:ext cx="5022529" cy="3319751"/>
            <a:chOff x="2136361" y="511539"/>
            <a:chExt cx="5022529" cy="3319751"/>
          </a:xfrm>
        </p:grpSpPr>
        <p:graphicFrame>
          <p:nvGraphicFramePr>
            <p:cNvPr id="25" name="Grafik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91328546"/>
                </p:ext>
              </p:extLst>
            </p:nvPr>
          </p:nvGraphicFramePr>
          <p:xfrm>
            <a:off x="2339752" y="77512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6" name="5 Metin kutusu"/>
            <p:cNvSpPr txBox="1"/>
            <p:nvPr/>
          </p:nvSpPr>
          <p:spPr>
            <a:xfrm>
              <a:off x="2136361" y="3369625"/>
              <a:ext cx="50225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b="1" dirty="0" smtClean="0">
                  <a:latin typeface="Calibri" panose="020F0502020204030204" pitchFamily="34" charset="0"/>
                </a:rPr>
                <a:t>               EBR               -                           +                        -                                         </a:t>
              </a:r>
            </a:p>
            <a:p>
              <a:r>
                <a:rPr lang="tr-TR" sz="1200" b="1" dirty="0" err="1" smtClean="0">
                  <a:latin typeface="Calibri" panose="020F0502020204030204" pitchFamily="34" charset="0"/>
                </a:rPr>
                <a:t>Tunicamycin</a:t>
              </a:r>
              <a:r>
                <a:rPr lang="tr-TR" sz="1200" b="1" dirty="0" smtClean="0">
                  <a:latin typeface="Calibri" panose="020F0502020204030204" pitchFamily="34" charset="0"/>
                </a:rPr>
                <a:t>              -                            -                        +                                       </a:t>
              </a:r>
            </a:p>
          </p:txBody>
        </p:sp>
        <p:sp>
          <p:nvSpPr>
            <p:cNvPr id="28" name="Metin kutusu 11"/>
            <p:cNvSpPr txBox="1"/>
            <p:nvPr/>
          </p:nvSpPr>
          <p:spPr>
            <a:xfrm>
              <a:off x="4217187" y="511539"/>
              <a:ext cx="337130" cy="30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smtClean="0"/>
                <a:t>**</a:t>
              </a:r>
              <a:endParaRPr lang="tr-TR" dirty="0"/>
            </a:p>
          </p:txBody>
        </p:sp>
        <p:grpSp>
          <p:nvGrpSpPr>
            <p:cNvPr id="29" name="Grup 15"/>
            <p:cNvGrpSpPr/>
            <p:nvPr/>
          </p:nvGrpSpPr>
          <p:grpSpPr>
            <a:xfrm>
              <a:off x="4208227" y="800893"/>
              <a:ext cx="439398" cy="548591"/>
              <a:chOff x="4348626" y="404664"/>
              <a:chExt cx="1399309" cy="710208"/>
            </a:xfrm>
          </p:grpSpPr>
          <p:cxnSp>
            <p:nvCxnSpPr>
              <p:cNvPr id="30" name="Düz Bağlayıcı 12"/>
              <p:cNvCxnSpPr/>
              <p:nvPr/>
            </p:nvCxnSpPr>
            <p:spPr>
              <a:xfrm>
                <a:off x="4348626" y="404664"/>
                <a:ext cx="0" cy="71020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Düz Bağlayıcı 13"/>
              <p:cNvCxnSpPr/>
              <p:nvPr/>
            </p:nvCxnSpPr>
            <p:spPr>
              <a:xfrm>
                <a:off x="4348626" y="404664"/>
                <a:ext cx="1399309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Düz Bağlayıcı 14"/>
              <p:cNvCxnSpPr/>
              <p:nvPr/>
            </p:nvCxnSpPr>
            <p:spPr>
              <a:xfrm>
                <a:off x="5747935" y="404664"/>
                <a:ext cx="0" cy="20647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5"/>
          <p:cNvGrpSpPr/>
          <p:nvPr/>
        </p:nvGrpSpPr>
        <p:grpSpPr>
          <a:xfrm>
            <a:off x="3707904" y="980728"/>
            <a:ext cx="5177440" cy="4493794"/>
            <a:chOff x="3707904" y="764704"/>
            <a:chExt cx="5177440" cy="4493794"/>
          </a:xfrm>
        </p:grpSpPr>
        <p:grpSp>
          <p:nvGrpSpPr>
            <p:cNvPr id="2" name="Grup 1"/>
            <p:cNvGrpSpPr/>
            <p:nvPr/>
          </p:nvGrpSpPr>
          <p:grpSpPr>
            <a:xfrm>
              <a:off x="3707904" y="764704"/>
              <a:ext cx="5177440" cy="3757694"/>
              <a:chOff x="2097360" y="692696"/>
              <a:chExt cx="5177440" cy="3757694"/>
            </a:xfrm>
          </p:grpSpPr>
          <p:grpSp>
            <p:nvGrpSpPr>
              <p:cNvPr id="7" name="Grup 6"/>
              <p:cNvGrpSpPr/>
              <p:nvPr/>
            </p:nvGrpSpPr>
            <p:grpSpPr>
              <a:xfrm>
                <a:off x="2097360" y="692696"/>
                <a:ext cx="5177440" cy="3757694"/>
                <a:chOff x="2097360" y="1143264"/>
                <a:chExt cx="5177440" cy="3757694"/>
              </a:xfrm>
            </p:grpSpPr>
            <p:sp>
              <p:nvSpPr>
                <p:cNvPr id="10" name="5 Metin kutusu"/>
                <p:cNvSpPr txBox="1"/>
                <p:nvPr/>
              </p:nvSpPr>
              <p:spPr>
                <a:xfrm>
                  <a:off x="2097360" y="1675781"/>
                  <a:ext cx="489909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tr-TR" sz="1200" b="1" dirty="0" smtClean="0">
                      <a:latin typeface="Calibri" panose="020F0502020204030204" pitchFamily="34" charset="0"/>
                    </a:rPr>
                    <a:t>               EBR               -                 +              -               -             +                           </a:t>
                  </a:r>
                </a:p>
                <a:p>
                  <a:r>
                    <a:rPr lang="tr-TR" sz="1200" b="1" dirty="0" err="1" smtClean="0">
                      <a:latin typeface="Calibri" panose="020F0502020204030204" pitchFamily="34" charset="0"/>
                    </a:rPr>
                    <a:t>Tunicamycin</a:t>
                  </a:r>
                  <a:r>
                    <a:rPr lang="tr-TR" sz="1200" b="1" dirty="0" smtClean="0">
                      <a:latin typeface="Calibri" panose="020F0502020204030204" pitchFamily="34" charset="0"/>
                    </a:rPr>
                    <a:t>              -                  -              +              -              -                         </a:t>
                  </a:r>
                </a:p>
              </p:txBody>
            </p:sp>
            <p:pic>
              <p:nvPicPr>
                <p:cNvPr id="11" name="Picture 2"/>
                <p:cNvPicPr preferRelativeResize="0">
                  <a:picLocks noChangeArrowheads="1"/>
                </p:cNvPicPr>
                <p:nvPr/>
              </p:nvPicPr>
              <p:blipFill rotWithShape="1">
                <a:blip r:embed="rId3" cstate="print">
                  <a:grayscl/>
                  <a:lum bright="20000" contrast="30000"/>
                </a:blip>
                <a:srcRect l="6391" t="31889" r="37417" b="23992"/>
                <a:stretch/>
              </p:blipFill>
              <p:spPr bwMode="auto">
                <a:xfrm>
                  <a:off x="3067005" y="2105053"/>
                  <a:ext cx="2988000" cy="468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2" name="Metin kutusu 11"/>
                <p:cNvSpPr txBox="1"/>
                <p:nvPr/>
              </p:nvSpPr>
              <p:spPr>
                <a:xfrm>
                  <a:off x="4932040" y="1143264"/>
                  <a:ext cx="90601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200" b="1" dirty="0" smtClean="0">
                      <a:latin typeface="Calibri" panose="020F0502020204030204" pitchFamily="34" charset="0"/>
                    </a:rPr>
                    <a:t>      +CALR   </a:t>
                  </a:r>
                  <a:endParaRPr lang="tr-TR" sz="1200" b="1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3" name="Metin kutusu 12"/>
                <p:cNvSpPr txBox="1"/>
                <p:nvPr/>
              </p:nvSpPr>
              <p:spPr>
                <a:xfrm>
                  <a:off x="3686336" y="1143265"/>
                  <a:ext cx="59343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200" b="1" dirty="0">
                      <a:latin typeface="Calibri" panose="020F0502020204030204" pitchFamily="34" charset="0"/>
                    </a:rPr>
                    <a:t>-</a:t>
                  </a:r>
                  <a:r>
                    <a:rPr lang="tr-TR" sz="1200" b="1" dirty="0" smtClean="0">
                      <a:latin typeface="Calibri" panose="020F0502020204030204" pitchFamily="34" charset="0"/>
                    </a:rPr>
                    <a:t>CALR </a:t>
                  </a:r>
                  <a:endParaRPr lang="tr-TR" sz="1200" b="1" dirty="0">
                    <a:latin typeface="Calibri" panose="020F0502020204030204" pitchFamily="34" charset="0"/>
                  </a:endParaRPr>
                </a:p>
              </p:txBody>
            </p:sp>
            <p:cxnSp>
              <p:nvCxnSpPr>
                <p:cNvPr id="14" name="Düz Bağlayıcı 13"/>
                <p:cNvCxnSpPr/>
                <p:nvPr/>
              </p:nvCxnSpPr>
              <p:spPr>
                <a:xfrm>
                  <a:off x="3203848" y="1433768"/>
                  <a:ext cx="1558409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Düz Bağlayıcı 14"/>
                <p:cNvCxnSpPr/>
                <p:nvPr/>
              </p:nvCxnSpPr>
              <p:spPr>
                <a:xfrm>
                  <a:off x="4885799" y="1433768"/>
                  <a:ext cx="112054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" name="Metin kutusu 4"/>
                <p:cNvSpPr txBox="1"/>
                <p:nvPr/>
              </p:nvSpPr>
              <p:spPr>
                <a:xfrm>
                  <a:off x="6057800" y="2204864"/>
                  <a:ext cx="108234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200" b="1" dirty="0" smtClean="0"/>
                    <a:t>CALR (55 </a:t>
                  </a:r>
                  <a:r>
                    <a:rPr lang="tr-TR" sz="1200" b="1" dirty="0" err="1" smtClean="0"/>
                    <a:t>kDa</a:t>
                  </a:r>
                  <a:r>
                    <a:rPr lang="tr-TR" sz="1200" b="1" dirty="0"/>
                    <a:t>)</a:t>
                  </a:r>
                </a:p>
              </p:txBody>
            </p:sp>
            <p:sp>
              <p:nvSpPr>
                <p:cNvPr id="18" name="Metin kutusu 17"/>
                <p:cNvSpPr txBox="1"/>
                <p:nvPr/>
              </p:nvSpPr>
              <p:spPr>
                <a:xfrm>
                  <a:off x="6057800" y="4527527"/>
                  <a:ext cx="121700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l-GR" altLang="tr-TR" sz="1200" b="1" dirty="0">
                      <a:cs typeface="Arial" charset="0"/>
                    </a:rPr>
                    <a:t>β</a:t>
                  </a:r>
                  <a:r>
                    <a:rPr lang="tr-TR" altLang="tr-TR" sz="1200" b="1" dirty="0" smtClean="0">
                      <a:cs typeface="Arial" charset="0"/>
                    </a:rPr>
                    <a:t>-</a:t>
                  </a:r>
                  <a:r>
                    <a:rPr lang="tr-TR" altLang="tr-TR" sz="1200" b="1" dirty="0" err="1" smtClean="0">
                      <a:cs typeface="Arial" charset="0"/>
                    </a:rPr>
                    <a:t>Actin</a:t>
                  </a:r>
                  <a:r>
                    <a:rPr lang="tr-TR" altLang="tr-TR" sz="1200" b="1" dirty="0" smtClean="0">
                      <a:cs typeface="Arial" charset="0"/>
                    </a:rPr>
                    <a:t> </a:t>
                  </a:r>
                  <a:r>
                    <a:rPr lang="tr-TR" sz="1200" b="1" dirty="0" smtClean="0"/>
                    <a:t>(42 </a:t>
                  </a:r>
                  <a:r>
                    <a:rPr lang="tr-TR" sz="1200" b="1" dirty="0" err="1" smtClean="0"/>
                    <a:t>kDa</a:t>
                  </a:r>
                  <a:r>
                    <a:rPr lang="tr-TR" sz="1200" b="1" dirty="0"/>
                    <a:t>)</a:t>
                  </a:r>
                </a:p>
              </p:txBody>
            </p:sp>
            <p:pic>
              <p:nvPicPr>
                <p:cNvPr id="1026" name="Picture 2"/>
                <p:cNvPicPr preferRelativeResize="0">
                  <a:picLocks noChangeArrowheads="1"/>
                </p:cNvPicPr>
                <p:nvPr/>
              </p:nvPicPr>
              <p:blipFill rotWithShape="1">
                <a:blip r:embed="rId4" cstate="email"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harpenSoften amount="25000"/>
                          </a14:imgEffect>
                          <a14:imgEffect>
                            <a14:brightnessContrast bright="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686" t="17977" r="2669" b="-205"/>
                <a:stretch/>
              </p:blipFill>
              <p:spPr bwMode="auto">
                <a:xfrm rot="5400000">
                  <a:off x="4333130" y="3190958"/>
                  <a:ext cx="468000" cy="2952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sp>
              <p:nvSpPr>
                <p:cNvPr id="24" name="Dikdörtgen 23"/>
                <p:cNvSpPr/>
                <p:nvPr/>
              </p:nvSpPr>
              <p:spPr>
                <a:xfrm>
                  <a:off x="6057800" y="3871968"/>
                  <a:ext cx="1166473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tr-TR" sz="1200" b="1" dirty="0" smtClean="0"/>
                    <a:t>PARP (116 </a:t>
                  </a:r>
                  <a:r>
                    <a:rPr lang="tr-TR" sz="1200" b="1" dirty="0" err="1"/>
                    <a:t>kDa</a:t>
                  </a:r>
                  <a:r>
                    <a:rPr lang="tr-TR" sz="1200" b="1" dirty="0" smtClean="0"/>
                    <a:t>)</a:t>
                  </a:r>
                </a:p>
                <a:p>
                  <a:r>
                    <a:rPr lang="tr-TR" sz="1200" b="1" dirty="0" err="1" smtClean="0"/>
                    <a:t>cPARP</a:t>
                  </a:r>
                  <a:r>
                    <a:rPr lang="tr-TR" sz="1200" b="1" dirty="0" smtClean="0"/>
                    <a:t> (89kDa)</a:t>
                  </a:r>
                  <a:endParaRPr lang="tr-TR" sz="1200" dirty="0"/>
                </a:p>
              </p:txBody>
            </p:sp>
            <p:sp>
              <p:nvSpPr>
                <p:cNvPr id="27" name="Dikdörtgen 26"/>
                <p:cNvSpPr/>
                <p:nvPr/>
              </p:nvSpPr>
              <p:spPr>
                <a:xfrm>
                  <a:off x="6057800" y="3296017"/>
                  <a:ext cx="962123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tr-TR" sz="1200" b="1" dirty="0" err="1" smtClean="0"/>
                    <a:t>BiP</a:t>
                  </a:r>
                  <a:r>
                    <a:rPr lang="tr-TR" sz="1200" b="1" dirty="0" smtClean="0"/>
                    <a:t> (78 </a:t>
                  </a:r>
                  <a:r>
                    <a:rPr lang="tr-TR" sz="1200" b="1" dirty="0" err="1"/>
                    <a:t>kDa</a:t>
                  </a:r>
                  <a:r>
                    <a:rPr lang="tr-TR" sz="1200" b="1" dirty="0"/>
                    <a:t>)</a:t>
                  </a:r>
                  <a:endParaRPr lang="tr-TR" sz="1200" dirty="0"/>
                </a:p>
              </p:txBody>
            </p:sp>
            <p:pic>
              <p:nvPicPr>
                <p:cNvPr id="4" name="Picture 2"/>
                <p:cNvPicPr preferRelativeResize="0">
                  <a:picLocks noChangeArrowheads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75" t="31491" r="19966" b="35892"/>
                <a:stretch/>
              </p:blipFill>
              <p:spPr bwMode="auto">
                <a:xfrm>
                  <a:off x="3067005" y="3177024"/>
                  <a:ext cx="2988000" cy="468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pic>
              <p:nvPicPr>
                <p:cNvPr id="9" name="Picture 2"/>
                <p:cNvPicPr preferRelativeResize="0">
                  <a:picLocks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829" t="1" r="20185" b="6399"/>
                <a:stretch/>
              </p:blipFill>
              <p:spPr bwMode="auto">
                <a:xfrm>
                  <a:off x="3067005" y="2649218"/>
                  <a:ext cx="2988000" cy="468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sp>
              <p:nvSpPr>
                <p:cNvPr id="35" name="Metin kutusu 34"/>
                <p:cNvSpPr txBox="1"/>
                <p:nvPr/>
              </p:nvSpPr>
              <p:spPr>
                <a:xfrm>
                  <a:off x="6057800" y="2791961"/>
                  <a:ext cx="118173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tr-TR" sz="1200" b="1" dirty="0" smtClean="0"/>
                    <a:t>CALNX (67 </a:t>
                  </a:r>
                  <a:r>
                    <a:rPr lang="tr-TR" sz="1200" b="1" dirty="0" err="1" smtClean="0"/>
                    <a:t>kDa</a:t>
                  </a:r>
                  <a:r>
                    <a:rPr lang="tr-TR" sz="1200" b="1" dirty="0"/>
                    <a:t>)</a:t>
                  </a:r>
                </a:p>
              </p:txBody>
            </p:sp>
          </p:grpSp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 rotWithShape="1">
              <a:blip r:embed="rId8">
                <a:grayscl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51" r="16384"/>
              <a:stretch/>
            </p:blipFill>
            <p:spPr bwMode="auto">
              <a:xfrm>
                <a:off x="3091130" y="3270873"/>
                <a:ext cx="2975750" cy="66207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  <p:sp>
          <p:nvSpPr>
            <p:cNvPr id="33" name="Rectangle 32"/>
            <p:cNvSpPr/>
            <p:nvPr/>
          </p:nvSpPr>
          <p:spPr>
            <a:xfrm>
              <a:off x="7020272" y="1124744"/>
              <a:ext cx="648072" cy="3528392"/>
            </a:xfrm>
            <a:prstGeom prst="rect">
              <a:avLst/>
            </a:prstGeom>
            <a:solidFill>
              <a:schemeClr val="lt1">
                <a:alpha val="0"/>
              </a:schemeClr>
            </a:solidFill>
            <a:ln w="539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urved Up Arrow 2"/>
            <p:cNvSpPr/>
            <p:nvPr/>
          </p:nvSpPr>
          <p:spPr>
            <a:xfrm>
              <a:off x="5580112" y="4754442"/>
              <a:ext cx="1800200" cy="504056"/>
            </a:xfrm>
            <a:prstGeom prst="curvedUpArrow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292080" y="1124744"/>
              <a:ext cx="648072" cy="3528392"/>
            </a:xfrm>
            <a:prstGeom prst="rect">
              <a:avLst/>
            </a:prstGeom>
            <a:solidFill>
              <a:schemeClr val="lt1">
                <a:alpha val="0"/>
              </a:schemeClr>
            </a:solidFill>
            <a:ln w="539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95536" y="251356"/>
            <a:ext cx="6520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CALR is an important molecule in EBR-induced ER stress 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95536" y="188640"/>
            <a:ext cx="6480720" cy="432048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523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 preferRelativeResize="0">
            <a:picLocks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3" t="26807" r="49315" b="19963"/>
          <a:stretch/>
        </p:blipFill>
        <p:spPr bwMode="auto">
          <a:xfrm>
            <a:off x="1907705" y="1447284"/>
            <a:ext cx="1625717" cy="3640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Metin kutusu 19"/>
          <p:cNvSpPr txBox="1"/>
          <p:nvPr/>
        </p:nvSpPr>
        <p:spPr>
          <a:xfrm>
            <a:off x="2386263" y="548680"/>
            <a:ext cx="893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HCT 116</a:t>
            </a:r>
            <a:endParaRPr lang="tr-TR" sz="1400" b="1" dirty="0"/>
          </a:p>
        </p:txBody>
      </p:sp>
      <p:pic>
        <p:nvPicPr>
          <p:cNvPr id="1026" name="Picture 2"/>
          <p:cNvPicPr preferRelativeResize="0">
            <a:picLocks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" r="48218" b="2"/>
          <a:stretch/>
        </p:blipFill>
        <p:spPr bwMode="auto">
          <a:xfrm>
            <a:off x="5292080" y="1419062"/>
            <a:ext cx="1668416" cy="3922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5" name="Metin kutusu 24"/>
          <p:cNvSpPr txBox="1"/>
          <p:nvPr/>
        </p:nvSpPr>
        <p:spPr>
          <a:xfrm>
            <a:off x="5842647" y="548680"/>
            <a:ext cx="6735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HT 29</a:t>
            </a:r>
            <a:endParaRPr lang="tr-TR" sz="1400" b="1" dirty="0"/>
          </a:p>
        </p:txBody>
      </p:sp>
      <p:pic>
        <p:nvPicPr>
          <p:cNvPr id="32" name="Picture 2"/>
          <p:cNvPicPr preferRelativeResize="0">
            <a:picLocks noChangeArrowheads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66" t="919" r="64361" b="5511"/>
          <a:stretch/>
        </p:blipFill>
        <p:spPr bwMode="auto">
          <a:xfrm>
            <a:off x="1907704" y="1884728"/>
            <a:ext cx="1626957" cy="3921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8" name="Metin kutusu 37"/>
          <p:cNvSpPr txBox="1"/>
          <p:nvPr/>
        </p:nvSpPr>
        <p:spPr>
          <a:xfrm>
            <a:off x="3677438" y="1546274"/>
            <a:ext cx="1082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CALR (55 kDa)</a:t>
            </a:r>
          </a:p>
        </p:txBody>
      </p:sp>
      <p:sp>
        <p:nvSpPr>
          <p:cNvPr id="39" name="Metin kutusu 38"/>
          <p:cNvSpPr txBox="1"/>
          <p:nvPr/>
        </p:nvSpPr>
        <p:spPr>
          <a:xfrm>
            <a:off x="3677438" y="1978322"/>
            <a:ext cx="165618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sz="1200" b="1" dirty="0" smtClean="0"/>
              <a:t>β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actin</a:t>
            </a:r>
            <a:r>
              <a:rPr lang="tr-TR" sz="1200" b="1" dirty="0" smtClean="0"/>
              <a:t> (42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pic>
        <p:nvPicPr>
          <p:cNvPr id="41" name="Picture 14"/>
          <p:cNvPicPr preferRelativeResize="0">
            <a:picLocks noChangeArrowheads="1"/>
          </p:cNvPicPr>
          <p:nvPr/>
        </p:nvPicPr>
        <p:blipFill rotWithShape="1">
          <a:blip r:embed="rId6" cstate="print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t="11261" r="62681" b="3452"/>
          <a:stretch/>
        </p:blipFill>
        <p:spPr bwMode="auto">
          <a:xfrm>
            <a:off x="5292080" y="1927061"/>
            <a:ext cx="1668416" cy="3498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3" name="Picture 9"/>
          <p:cNvPicPr preferRelativeResize="0">
            <a:picLocks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08" t="36162" r="28082" b="56387"/>
          <a:stretch/>
        </p:blipFill>
        <p:spPr>
          <a:xfrm>
            <a:off x="1836853" y="3564228"/>
            <a:ext cx="1800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4" name="TextBox 10"/>
          <p:cNvSpPr txBox="1"/>
          <p:nvPr/>
        </p:nvSpPr>
        <p:spPr>
          <a:xfrm>
            <a:off x="757029" y="3121651"/>
            <a:ext cx="3962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             EBR        -        +          -         +            </a:t>
            </a:r>
          </a:p>
          <a:p>
            <a:r>
              <a:rPr lang="tr-TR" sz="1200" b="1" dirty="0" smtClean="0"/>
              <a:t>CALR </a:t>
            </a:r>
            <a:r>
              <a:rPr lang="tr-TR" sz="1200" b="1" dirty="0" err="1" smtClean="0"/>
              <a:t>siRNA</a:t>
            </a:r>
            <a:r>
              <a:rPr lang="tr-TR" sz="1200" b="1" dirty="0" smtClean="0"/>
              <a:t>       -         -         +         +</a:t>
            </a:r>
            <a:endParaRPr lang="tr-TR" sz="1200" b="1" dirty="0"/>
          </a:p>
        </p:txBody>
      </p:sp>
      <p:sp>
        <p:nvSpPr>
          <p:cNvPr id="75" name="TextBox 11"/>
          <p:cNvSpPr txBox="1"/>
          <p:nvPr/>
        </p:nvSpPr>
        <p:spPr>
          <a:xfrm>
            <a:off x="1435276" y="2780928"/>
            <a:ext cx="2664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smtClean="0"/>
              <a:t>HCT-116</a:t>
            </a:r>
            <a:endParaRPr lang="tr-TR" sz="1400" b="1" dirty="0"/>
          </a:p>
        </p:txBody>
      </p:sp>
      <p:pic>
        <p:nvPicPr>
          <p:cNvPr id="76" name="Picture 16"/>
          <p:cNvPicPr preferRelativeResize="0">
            <a:picLocks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9" t="26618" r="37554" b="61691"/>
          <a:stretch/>
        </p:blipFill>
        <p:spPr>
          <a:xfrm>
            <a:off x="1836853" y="4808876"/>
            <a:ext cx="1800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7" name="Picture 7"/>
          <p:cNvPicPr preferRelativeResize="0">
            <a:picLocks noChangeArrowheads="1"/>
          </p:cNvPicPr>
          <p:nvPr/>
        </p:nvPicPr>
        <p:blipFill>
          <a:blip r:embed="rId10" cstate="print">
            <a:grayscl/>
          </a:blip>
          <a:srcRect l="-1353" t="6060" b="9091"/>
          <a:stretch>
            <a:fillRect/>
          </a:stretch>
        </p:blipFill>
        <p:spPr bwMode="auto">
          <a:xfrm rot="16200000">
            <a:off x="2588965" y="5589359"/>
            <a:ext cx="360000" cy="18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9" name="Metin kutusu 58"/>
          <p:cNvSpPr txBox="1"/>
          <p:nvPr/>
        </p:nvSpPr>
        <p:spPr>
          <a:xfrm>
            <a:off x="3860849" y="3637627"/>
            <a:ext cx="1082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CALR (55 kDa)</a:t>
            </a:r>
          </a:p>
        </p:txBody>
      </p:sp>
      <p:sp>
        <p:nvSpPr>
          <p:cNvPr id="60" name="11 Metin kutusu"/>
          <p:cNvSpPr txBox="1"/>
          <p:nvPr/>
        </p:nvSpPr>
        <p:spPr>
          <a:xfrm>
            <a:off x="3860849" y="4850110"/>
            <a:ext cx="2079303" cy="2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IRE1</a:t>
            </a:r>
            <a:r>
              <a:rPr lang="el-GR" sz="1200" b="1" dirty="0" smtClean="0"/>
              <a:t>α</a:t>
            </a:r>
            <a:r>
              <a:rPr lang="tr-TR" sz="1200" b="1" dirty="0" smtClean="0"/>
              <a:t> (130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     </a:t>
            </a:r>
            <a:endParaRPr lang="tr-TR" sz="1200" b="1" dirty="0"/>
          </a:p>
        </p:txBody>
      </p:sp>
      <p:sp>
        <p:nvSpPr>
          <p:cNvPr id="61" name="TextBox 11"/>
          <p:cNvSpPr txBox="1"/>
          <p:nvPr/>
        </p:nvSpPr>
        <p:spPr>
          <a:xfrm>
            <a:off x="4830838" y="2780928"/>
            <a:ext cx="2664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 smtClean="0"/>
              <a:t>HT 29</a:t>
            </a:r>
            <a:endParaRPr lang="tr-TR" sz="1400" b="1" dirty="0"/>
          </a:p>
        </p:txBody>
      </p:sp>
      <p:pic>
        <p:nvPicPr>
          <p:cNvPr id="62" name="Picture 3"/>
          <p:cNvPicPr preferRelativeResize="0">
            <a:picLocks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72" t="42997" r="32066" b="48645"/>
          <a:stretch/>
        </p:blipFill>
        <p:spPr>
          <a:xfrm>
            <a:off x="5306146" y="3564228"/>
            <a:ext cx="1800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3" name="Picture 2"/>
          <p:cNvPicPr preferRelativeResize="0">
            <a:picLocks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146" y="3982880"/>
            <a:ext cx="1800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4" name="11 Metin kutusu"/>
          <p:cNvSpPr txBox="1"/>
          <p:nvPr/>
        </p:nvSpPr>
        <p:spPr>
          <a:xfrm>
            <a:off x="3860849" y="4070988"/>
            <a:ext cx="1297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PDI (57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pic>
        <p:nvPicPr>
          <p:cNvPr id="67" name="Picture 11"/>
          <p:cNvPicPr preferRelativeResize="0">
            <a:picLocks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6" t="37199" r="35777" b="50558"/>
          <a:stretch/>
        </p:blipFill>
        <p:spPr>
          <a:xfrm>
            <a:off x="5302012" y="4809598"/>
            <a:ext cx="1800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8" name="16 Metin kutusu"/>
          <p:cNvSpPr txBox="1"/>
          <p:nvPr/>
        </p:nvSpPr>
        <p:spPr>
          <a:xfrm>
            <a:off x="3860849" y="4418063"/>
            <a:ext cx="1575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BİP</a:t>
            </a:r>
            <a:r>
              <a:rPr lang="tr-TR" sz="1200" b="1" dirty="0"/>
              <a:t> </a:t>
            </a:r>
            <a:r>
              <a:rPr lang="tr-TR" sz="1200" b="1" dirty="0" smtClean="0"/>
              <a:t>(78kDa)</a:t>
            </a:r>
            <a:endParaRPr lang="tr-TR" sz="1200" b="1" dirty="0"/>
          </a:p>
        </p:txBody>
      </p:sp>
      <p:pic>
        <p:nvPicPr>
          <p:cNvPr id="69" name="Picture 3"/>
          <p:cNvPicPr preferRelativeResize="0"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601" y="4404299"/>
            <a:ext cx="1800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0" name="TextBox 10"/>
          <p:cNvSpPr txBox="1"/>
          <p:nvPr/>
        </p:nvSpPr>
        <p:spPr>
          <a:xfrm>
            <a:off x="4209907" y="3164309"/>
            <a:ext cx="3962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             EBR        -         +         -        +            </a:t>
            </a:r>
          </a:p>
          <a:p>
            <a:r>
              <a:rPr lang="tr-TR" sz="1200" b="1" dirty="0" smtClean="0"/>
              <a:t>CALR </a:t>
            </a:r>
            <a:r>
              <a:rPr lang="tr-TR" sz="1200" b="1" dirty="0" err="1" smtClean="0"/>
              <a:t>siRNA</a:t>
            </a:r>
            <a:r>
              <a:rPr lang="tr-TR" sz="1200" b="1" dirty="0" smtClean="0"/>
              <a:t>       -          -         +       +</a:t>
            </a:r>
            <a:endParaRPr lang="tr-TR" sz="1200" b="1" dirty="0"/>
          </a:p>
        </p:txBody>
      </p:sp>
      <p:pic>
        <p:nvPicPr>
          <p:cNvPr id="71" name="Picture 14"/>
          <p:cNvPicPr preferRelativeResize="0">
            <a:picLocks noChangeArrowheads="1"/>
          </p:cNvPicPr>
          <p:nvPr/>
        </p:nvPicPr>
        <p:blipFill rotWithShape="1">
          <a:blip r:embed="rId15" cstate="print">
            <a:lum bright="14000" contrast="2000"/>
            <a:grayscl/>
          </a:blip>
          <a:srcRect l="26161" t="-1" r="27931" b="3452"/>
          <a:stretch/>
        </p:blipFill>
        <p:spPr bwMode="auto">
          <a:xfrm>
            <a:off x="5305601" y="6309360"/>
            <a:ext cx="1800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2" name="Metin kutusu 71"/>
          <p:cNvSpPr txBox="1"/>
          <p:nvPr/>
        </p:nvSpPr>
        <p:spPr>
          <a:xfrm>
            <a:off x="3860848" y="6381328"/>
            <a:ext cx="15752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sz="1200" b="1" dirty="0" smtClean="0"/>
              <a:t>β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actin</a:t>
            </a:r>
            <a:r>
              <a:rPr lang="tr-TR" sz="1200" b="1" dirty="0" smtClean="0"/>
              <a:t> (42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pic>
        <p:nvPicPr>
          <p:cNvPr id="4" name="Picture 3"/>
          <p:cNvPicPr preferRelativeResize="0">
            <a:picLocks noChangeArrowheads="1"/>
          </p:cNvPicPr>
          <p:nvPr/>
        </p:nvPicPr>
        <p:blipFill rotWithShape="1"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17" t="32558" b="7699"/>
          <a:stretch/>
        </p:blipFill>
        <p:spPr bwMode="auto">
          <a:xfrm>
            <a:off x="1836853" y="3982880"/>
            <a:ext cx="1800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2" name="Metin kutusu 51"/>
          <p:cNvSpPr txBox="1"/>
          <p:nvPr/>
        </p:nvSpPr>
        <p:spPr>
          <a:xfrm>
            <a:off x="3860849" y="5384249"/>
            <a:ext cx="13989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PARP (116, 89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</a:p>
        </p:txBody>
      </p:sp>
      <p:pic>
        <p:nvPicPr>
          <p:cNvPr id="2063" name="Picture 15"/>
          <p:cNvPicPr preferRelativeResize="0">
            <a:picLocks noChangeArrowheads="1"/>
          </p:cNvPicPr>
          <p:nvPr/>
        </p:nvPicPr>
        <p:blipFill rotWithShape="1"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0" t="28536" r="7383" b="-1"/>
          <a:stretch/>
        </p:blipFill>
        <p:spPr bwMode="auto">
          <a:xfrm>
            <a:off x="5314964" y="5237335"/>
            <a:ext cx="1800000" cy="5621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68" name="Picture 20"/>
          <p:cNvPicPr preferRelativeResize="0">
            <a:picLocks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854025" y="5224614"/>
            <a:ext cx="1800000" cy="56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38" name="Picture 90"/>
          <p:cNvPicPr preferRelativeResize="0">
            <a:picLocks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853" y="4394773"/>
            <a:ext cx="1800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52" name="Picture 104"/>
          <p:cNvPicPr preferRelativeResize="0">
            <a:picLocks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371" y="5858222"/>
            <a:ext cx="1800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6" name="Metin kutusu 55"/>
          <p:cNvSpPr txBox="1"/>
          <p:nvPr/>
        </p:nvSpPr>
        <p:spPr>
          <a:xfrm>
            <a:off x="3851920" y="5928297"/>
            <a:ext cx="1226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cCasp12 (</a:t>
            </a:r>
            <a:r>
              <a:rPr lang="tr-TR" sz="1200" b="1" dirty="0" err="1" smtClean="0"/>
              <a:t>xxkDa</a:t>
            </a:r>
            <a:r>
              <a:rPr lang="tr-TR" sz="1200" b="1" dirty="0" smtClean="0"/>
              <a:t>)</a:t>
            </a:r>
          </a:p>
        </p:txBody>
      </p:sp>
      <p:pic>
        <p:nvPicPr>
          <p:cNvPr id="2153" name="Picture 105"/>
          <p:cNvPicPr preferRelativeResize="0">
            <a:picLocks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64" y="5858222"/>
            <a:ext cx="1800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3131840" y="3140968"/>
            <a:ext cx="504056" cy="3456384"/>
          </a:xfrm>
          <a:prstGeom prst="rect">
            <a:avLst/>
          </a:prstGeom>
          <a:solidFill>
            <a:schemeClr val="lt1">
              <a:alpha val="0"/>
            </a:schemeClr>
          </a:solidFill>
          <a:ln w="539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6588224" y="3140968"/>
            <a:ext cx="504056" cy="3456384"/>
          </a:xfrm>
          <a:prstGeom prst="rect">
            <a:avLst/>
          </a:prstGeom>
          <a:solidFill>
            <a:schemeClr val="lt1">
              <a:alpha val="0"/>
            </a:schemeClr>
          </a:solidFill>
          <a:ln w="539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1331640" y="44624"/>
            <a:ext cx="6520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CALR is an important molecule in EBR-induced ER stress 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5" name="TextBox 10"/>
          <p:cNvSpPr txBox="1"/>
          <p:nvPr/>
        </p:nvSpPr>
        <p:spPr>
          <a:xfrm>
            <a:off x="909429" y="980728"/>
            <a:ext cx="3962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             EBR        -          +           -                   </a:t>
            </a:r>
          </a:p>
          <a:p>
            <a:r>
              <a:rPr lang="tr-TR" sz="1200" b="1" dirty="0" smtClean="0"/>
              <a:t>CALR </a:t>
            </a:r>
            <a:r>
              <a:rPr lang="tr-TR" sz="1200" b="1" dirty="0" err="1" smtClean="0"/>
              <a:t>siRNA</a:t>
            </a:r>
            <a:r>
              <a:rPr lang="tr-TR" sz="1200" b="1" dirty="0" smtClean="0"/>
              <a:t>       -          -           +       </a:t>
            </a:r>
            <a:endParaRPr lang="tr-TR" sz="1200" b="1" dirty="0"/>
          </a:p>
        </p:txBody>
      </p:sp>
      <p:sp>
        <p:nvSpPr>
          <p:cNvPr id="46" name="TextBox 10"/>
          <p:cNvSpPr txBox="1"/>
          <p:nvPr/>
        </p:nvSpPr>
        <p:spPr>
          <a:xfrm>
            <a:off x="4353923" y="952506"/>
            <a:ext cx="3962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             EBR        -          +           -                   </a:t>
            </a:r>
          </a:p>
          <a:p>
            <a:r>
              <a:rPr lang="tr-TR" sz="1200" b="1" dirty="0" smtClean="0"/>
              <a:t>CALR </a:t>
            </a:r>
            <a:r>
              <a:rPr lang="tr-TR" sz="1200" b="1" dirty="0" err="1" smtClean="0"/>
              <a:t>siRNA</a:t>
            </a:r>
            <a:r>
              <a:rPr lang="tr-TR" sz="1200" b="1" dirty="0" smtClean="0"/>
              <a:t>       -          -           +       </a:t>
            </a:r>
            <a:endParaRPr lang="tr-TR" sz="1200" b="1" dirty="0"/>
          </a:p>
        </p:txBody>
      </p:sp>
      <p:sp>
        <p:nvSpPr>
          <p:cNvPr id="47" name="Rectangle 46"/>
          <p:cNvSpPr/>
          <p:nvPr/>
        </p:nvSpPr>
        <p:spPr>
          <a:xfrm>
            <a:off x="1331640" y="46365"/>
            <a:ext cx="6408712" cy="432048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059832" y="908720"/>
            <a:ext cx="504056" cy="1512168"/>
          </a:xfrm>
          <a:prstGeom prst="rect">
            <a:avLst/>
          </a:prstGeom>
          <a:solidFill>
            <a:schemeClr val="lt1">
              <a:alpha val="0"/>
            </a:schemeClr>
          </a:solidFill>
          <a:ln w="539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444208" y="908720"/>
            <a:ext cx="504056" cy="1512168"/>
          </a:xfrm>
          <a:prstGeom prst="rect">
            <a:avLst/>
          </a:prstGeom>
          <a:solidFill>
            <a:schemeClr val="lt1">
              <a:alpha val="0"/>
            </a:schemeClr>
          </a:solidFill>
          <a:ln w="539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00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4 Metin kutusu"/>
          <p:cNvSpPr txBox="1">
            <a:spLocks noChangeArrowheads="1"/>
          </p:cNvSpPr>
          <p:nvPr/>
        </p:nvSpPr>
        <p:spPr bwMode="auto">
          <a:xfrm>
            <a:off x="246063" y="79375"/>
            <a:ext cx="17160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tr-TR" sz="2600" b="1" dirty="0" smtClean="0">
                <a:solidFill>
                  <a:srgbClr val="C00000"/>
                </a:solidFill>
                <a:latin typeface="Arial" charset="0"/>
              </a:rPr>
              <a:t>RESULTS</a:t>
            </a:r>
            <a:endParaRPr lang="tr-TR" sz="2600" b="1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A7CA101-8D9D-B842-8967-F86F10F7D21D}" type="slidenum">
              <a:rPr lang="tr-TR">
                <a:solidFill>
                  <a:srgbClr val="898989"/>
                </a:solidFill>
                <a:latin typeface="Calibri" charset="0"/>
              </a:rPr>
              <a:pPr eaLnBrk="1" hangingPunct="1"/>
              <a:t>36</a:t>
            </a:fld>
            <a:endParaRPr lang="tr-TR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29969" y="687388"/>
            <a:ext cx="8905002" cy="307391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tr-TR" sz="2400" b="1" dirty="0" smtClean="0"/>
              <a:t>EBR </a:t>
            </a:r>
            <a:r>
              <a:rPr lang="tr-TR" sz="2400" b="1" dirty="0" err="1" smtClean="0"/>
              <a:t>treatment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induced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apoptosis</a:t>
            </a:r>
            <a:r>
              <a:rPr lang="tr-TR" sz="2400" b="1" dirty="0" smtClean="0"/>
              <a:t> in </a:t>
            </a:r>
            <a:r>
              <a:rPr lang="tr-TR" sz="2400" b="1" dirty="0" err="1" smtClean="0"/>
              <a:t>prostate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cancer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cells</a:t>
            </a:r>
            <a:r>
              <a:rPr lang="tr-TR" sz="2400" b="1" dirty="0" smtClean="0"/>
              <a:t> </a:t>
            </a:r>
          </a:p>
          <a:p>
            <a:pPr marL="0" indent="0" eaLnBrk="1" hangingPunct="1">
              <a:lnSpc>
                <a:spcPct val="150000"/>
              </a:lnSpc>
            </a:pPr>
            <a:r>
              <a:rPr lang="tr-TR" sz="2400" b="1" dirty="0" smtClean="0"/>
              <a:t>    as </a:t>
            </a:r>
            <a:r>
              <a:rPr lang="tr-TR" sz="2400" b="1" dirty="0" err="1" smtClean="0"/>
              <a:t>well</a:t>
            </a:r>
            <a:r>
              <a:rPr lang="tr-TR" sz="2400" b="1" dirty="0" smtClean="0"/>
              <a:t> as </a:t>
            </a:r>
            <a:r>
              <a:rPr lang="tr-TR" sz="2400" b="1" dirty="0" err="1" smtClean="0"/>
              <a:t>colon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cancer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cells</a:t>
            </a:r>
            <a:endParaRPr lang="tr-TR" sz="1000" b="1" dirty="0"/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tr-TR" sz="2400" b="1" dirty="0" smtClean="0"/>
              <a:t>CALR is a </a:t>
            </a:r>
            <a:r>
              <a:rPr lang="tr-TR" sz="2400" b="1" dirty="0" err="1" smtClean="0"/>
              <a:t>key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molecule</a:t>
            </a:r>
            <a:r>
              <a:rPr lang="tr-TR" sz="2400" b="1" dirty="0" smtClean="0"/>
              <a:t> in EBR-</a:t>
            </a:r>
            <a:r>
              <a:rPr lang="tr-TR" sz="2400" b="1" dirty="0" err="1" smtClean="0"/>
              <a:t>induced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apoptosis</a:t>
            </a:r>
            <a:r>
              <a:rPr lang="tr-TR" sz="2400" b="1" dirty="0" smtClean="0"/>
              <a:t>.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endParaRPr lang="tr-TR" sz="1050" b="1" dirty="0" smtClean="0"/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tr-TR" sz="2400" b="1" dirty="0" smtClean="0"/>
              <a:t>EBR-</a:t>
            </a:r>
            <a:r>
              <a:rPr lang="tr-TR" sz="2400" b="1" dirty="0" err="1" smtClean="0"/>
              <a:t>induced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apoptosis</a:t>
            </a:r>
            <a:r>
              <a:rPr lang="tr-TR" sz="2400" b="1" dirty="0" smtClean="0"/>
              <a:t> is </a:t>
            </a:r>
            <a:r>
              <a:rPr lang="tr-TR" sz="2400" b="1" dirty="0" err="1" smtClean="0"/>
              <a:t>due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to</a:t>
            </a:r>
            <a:r>
              <a:rPr lang="tr-TR" sz="2400" b="1" dirty="0" smtClean="0"/>
              <a:t> ER </a:t>
            </a:r>
            <a:r>
              <a:rPr lang="tr-TR" sz="2400" b="1" dirty="0" err="1" smtClean="0"/>
              <a:t>stress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induction</a:t>
            </a:r>
            <a:r>
              <a:rPr lang="tr-TR" sz="2400" b="1" dirty="0" smtClean="0"/>
              <a:t>.</a:t>
            </a:r>
            <a:r>
              <a:rPr lang="tr-TR" sz="2400" b="1" dirty="0"/>
              <a:t> </a:t>
            </a:r>
            <a:endParaRPr lang="tr-TR" sz="2400" b="1" dirty="0" smtClean="0"/>
          </a:p>
          <a:p>
            <a:pPr marL="0" indent="0" eaLnBrk="1" hangingPunct="1">
              <a:lnSpc>
                <a:spcPct val="150000"/>
              </a:lnSpc>
            </a:pPr>
            <a:endParaRPr lang="tr-TR" sz="2400" b="1" dirty="0"/>
          </a:p>
        </p:txBody>
      </p:sp>
      <p:grpSp>
        <p:nvGrpSpPr>
          <p:cNvPr id="20" name="Grup 19"/>
          <p:cNvGrpSpPr/>
          <p:nvPr/>
        </p:nvGrpSpPr>
        <p:grpSpPr>
          <a:xfrm>
            <a:off x="2424649" y="3995052"/>
            <a:ext cx="4091567" cy="2098244"/>
            <a:chOff x="773930" y="4188259"/>
            <a:chExt cx="4091567" cy="2098244"/>
          </a:xfrm>
        </p:grpSpPr>
        <p:grpSp>
          <p:nvGrpSpPr>
            <p:cNvPr id="14341" name="Grup 14348"/>
            <p:cNvGrpSpPr>
              <a:grpSpLocks/>
            </p:cNvGrpSpPr>
            <p:nvPr/>
          </p:nvGrpSpPr>
          <p:grpSpPr bwMode="auto">
            <a:xfrm>
              <a:off x="1282700" y="4221090"/>
              <a:ext cx="3582797" cy="2065413"/>
              <a:chOff x="1298699" y="4531640"/>
              <a:chExt cx="3582838" cy="2065712"/>
            </a:xfrm>
          </p:grpSpPr>
          <p:sp>
            <p:nvSpPr>
              <p:cNvPr id="14343" name="Metin kutusu 9"/>
              <p:cNvSpPr txBox="1">
                <a:spLocks noChangeArrowheads="1"/>
              </p:cNvSpPr>
              <p:nvPr/>
            </p:nvSpPr>
            <p:spPr bwMode="auto">
              <a:xfrm>
                <a:off x="3696584" y="5590170"/>
                <a:ext cx="1184953" cy="3693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tr-TR" dirty="0"/>
                  <a:t>ER </a:t>
                </a:r>
                <a:r>
                  <a:rPr lang="tr-TR" dirty="0" err="1" smtClean="0"/>
                  <a:t>stress</a:t>
                </a:r>
                <a:endParaRPr lang="tr-TR" dirty="0"/>
              </a:p>
            </p:txBody>
          </p:sp>
          <p:sp>
            <p:nvSpPr>
              <p:cNvPr id="14345" name="Oval 22"/>
              <p:cNvSpPr>
                <a:spLocks noChangeArrowheads="1"/>
              </p:cNvSpPr>
              <p:nvPr/>
            </p:nvSpPr>
            <p:spPr bwMode="auto">
              <a:xfrm>
                <a:off x="4340733" y="4763463"/>
                <a:ext cx="319318" cy="369332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/>
                <a:endParaRPr lang="en-US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14346" name="Grup 14338"/>
              <p:cNvGrpSpPr>
                <a:grpSpLocks/>
              </p:cNvGrpSpPr>
              <p:nvPr/>
            </p:nvGrpSpPr>
            <p:grpSpPr bwMode="auto">
              <a:xfrm>
                <a:off x="1298699" y="4531640"/>
                <a:ext cx="2478103" cy="2065712"/>
                <a:chOff x="1298699" y="3550783"/>
                <a:chExt cx="2478103" cy="2065712"/>
              </a:xfrm>
            </p:grpSpPr>
            <p:sp>
              <p:nvSpPr>
                <p:cNvPr id="14352" name="Metin kutusu 2"/>
                <p:cNvSpPr txBox="1">
                  <a:spLocks noChangeArrowheads="1"/>
                </p:cNvSpPr>
                <p:nvPr/>
              </p:nvSpPr>
              <p:spPr bwMode="auto">
                <a:xfrm>
                  <a:off x="1298699" y="4312030"/>
                  <a:ext cx="659155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tr-TR" dirty="0"/>
                    <a:t>EBR</a:t>
                  </a:r>
                </a:p>
              </p:txBody>
            </p:sp>
            <p:cxnSp>
              <p:nvCxnSpPr>
                <p:cNvPr id="5" name="Düz Ok Bağlayıcısı 4"/>
                <p:cNvCxnSpPr>
                  <a:cxnSpLocks noChangeShapeType="1"/>
                </p:cNvCxnSpPr>
                <p:nvPr/>
              </p:nvCxnSpPr>
              <p:spPr bwMode="auto">
                <a:xfrm>
                  <a:off x="2051720" y="4496696"/>
                  <a:ext cx="1725082" cy="94172"/>
                </a:xfrm>
                <a:prstGeom prst="straightConnector1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 type="arrow" w="med" len="med"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" name="Düz Bağlayıcı 8"/>
                <p:cNvCxnSpPr>
                  <a:cxnSpLocks noChangeShapeType="1"/>
                </p:cNvCxnSpPr>
                <p:nvPr/>
              </p:nvCxnSpPr>
              <p:spPr bwMode="auto">
                <a:xfrm>
                  <a:off x="3326407" y="4752672"/>
                  <a:ext cx="272378" cy="226027"/>
                </a:xfrm>
                <a:prstGeom prst="lin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3" name="Düz Bağlayıcı 12"/>
                <p:cNvCxnSpPr>
                  <a:cxnSpLocks noChangeShapeType="1"/>
                </p:cNvCxnSpPr>
                <p:nvPr/>
              </p:nvCxnSpPr>
              <p:spPr bwMode="auto">
                <a:xfrm flipH="1">
                  <a:off x="3059833" y="4865685"/>
                  <a:ext cx="408310" cy="381477"/>
                </a:xfrm>
                <a:prstGeom prst="line">
                  <a:avLst/>
                </a:prstGeom>
                <a:noFill/>
                <a:ln w="25400">
                  <a:solidFill>
                    <a:schemeClr val="accent1"/>
                  </a:solidFill>
                  <a:round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4357" name="Metin kutusu 15"/>
                <p:cNvSpPr txBox="1">
                  <a:spLocks noChangeArrowheads="1"/>
                </p:cNvSpPr>
                <p:nvPr/>
              </p:nvSpPr>
              <p:spPr bwMode="auto">
                <a:xfrm>
                  <a:off x="1613832" y="5247163"/>
                  <a:ext cx="1947969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tr-TR"/>
                    <a:t>EBR+Rapamycin</a:t>
                  </a:r>
                </a:p>
              </p:txBody>
            </p:sp>
            <p:cxnSp>
              <p:nvCxnSpPr>
                <p:cNvPr id="14336" name="Düz Ok Bağlayıcısı 14335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2427773" y="3749531"/>
                  <a:ext cx="1040370" cy="321294"/>
                </a:xfrm>
                <a:prstGeom prst="straightConnector1">
                  <a:avLst/>
                </a:prstGeom>
                <a:noFill/>
                <a:ln w="25400">
                  <a:solidFill>
                    <a:schemeClr val="accent2"/>
                  </a:solidFill>
                  <a:round/>
                  <a:headEnd/>
                  <a:tailEnd type="arrow" w="med" len="med"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4361" name="Metin kutusu 14336"/>
                <p:cNvSpPr txBox="1">
                  <a:spLocks noChangeArrowheads="1"/>
                </p:cNvSpPr>
                <p:nvPr/>
              </p:nvSpPr>
              <p:spPr bwMode="auto">
                <a:xfrm>
                  <a:off x="2898690" y="3550783"/>
                  <a:ext cx="730593" cy="3078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tr-TR" sz="1400" b="1" dirty="0" smtClean="0"/>
                    <a:t>CHOP</a:t>
                  </a:r>
                  <a:endParaRPr lang="tr-TR" sz="1400" b="1" dirty="0"/>
                </a:p>
              </p:txBody>
            </p:sp>
          </p:grpSp>
          <p:sp>
            <p:nvSpPr>
              <p:cNvPr id="14347" name="Oval 14340"/>
              <p:cNvSpPr>
                <a:spLocks noChangeArrowheads="1"/>
              </p:cNvSpPr>
              <p:nvPr/>
            </p:nvSpPr>
            <p:spPr bwMode="auto">
              <a:xfrm>
                <a:off x="3711330" y="4531640"/>
                <a:ext cx="948715" cy="1040085"/>
              </a:xfrm>
              <a:prstGeom prst="ellipse">
                <a:avLst/>
              </a:prstGeom>
              <a:noFill/>
              <a:ln w="34925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pPr algn="ctr"/>
                <a:endParaRPr lang="en-US">
                  <a:solidFill>
                    <a:srgbClr val="FFFF00"/>
                  </a:solidFill>
                </a:endParaRPr>
              </a:p>
            </p:txBody>
          </p:sp>
          <p:sp>
            <p:nvSpPr>
              <p:cNvPr id="14348" name="Metin kutusu 14341"/>
              <p:cNvSpPr txBox="1">
                <a:spLocks noChangeArrowheads="1"/>
              </p:cNvSpPr>
              <p:nvPr/>
            </p:nvSpPr>
            <p:spPr bwMode="auto">
              <a:xfrm>
                <a:off x="3776803" y="4955051"/>
                <a:ext cx="809837" cy="338554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tr-TR" sz="1600" b="1"/>
                  <a:t>CALR </a:t>
                </a:r>
              </a:p>
            </p:txBody>
          </p:sp>
          <p:sp>
            <p:nvSpPr>
              <p:cNvPr id="14349" name="Dikdörtgen 14342"/>
              <p:cNvSpPr>
                <a:spLocks noChangeArrowheads="1"/>
              </p:cNvSpPr>
              <p:nvPr/>
            </p:nvSpPr>
            <p:spPr bwMode="auto">
              <a:xfrm>
                <a:off x="3810114" y="4656787"/>
                <a:ext cx="39786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tr-TR" sz="1200" b="1"/>
                  <a:t>ER</a:t>
                </a:r>
              </a:p>
            </p:txBody>
          </p:sp>
        </p:grpSp>
        <p:cxnSp>
          <p:nvCxnSpPr>
            <p:cNvPr id="25" name="Düz Ok Bağlayıcısı 24"/>
            <p:cNvCxnSpPr>
              <a:cxnSpLocks noChangeShapeType="1"/>
            </p:cNvCxnSpPr>
            <p:nvPr/>
          </p:nvCxnSpPr>
          <p:spPr bwMode="auto">
            <a:xfrm flipV="1">
              <a:off x="1631476" y="4637516"/>
              <a:ext cx="155186" cy="353904"/>
            </a:xfrm>
            <a:prstGeom prst="straightConnector1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Metin kutusu 10"/>
            <p:cNvSpPr txBox="1">
              <a:spLocks noChangeArrowheads="1"/>
            </p:cNvSpPr>
            <p:nvPr/>
          </p:nvSpPr>
          <p:spPr bwMode="auto">
            <a:xfrm>
              <a:off x="773930" y="4188259"/>
              <a:ext cx="152702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tr-TR" b="1" dirty="0" smtClean="0">
                  <a:solidFill>
                    <a:srgbClr val="FF0000"/>
                  </a:solidFill>
                </a:rPr>
                <a:t>APOPTOSIS</a:t>
              </a:r>
              <a:endParaRPr lang="tr-TR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B66AA-C971-864F-B69C-009E5AD2218B}" type="slidenum">
              <a:rPr lang="tr-TR" smtClean="0"/>
              <a:pPr/>
              <a:t>37</a:t>
            </a:fld>
            <a:endParaRPr lang="tr-TR"/>
          </a:p>
        </p:txBody>
      </p:sp>
      <p:sp>
        <p:nvSpPr>
          <p:cNvPr id="3" name="4 Metin kutusu"/>
          <p:cNvSpPr txBox="1">
            <a:spLocks noChangeArrowheads="1"/>
          </p:cNvSpPr>
          <p:nvPr/>
        </p:nvSpPr>
        <p:spPr bwMode="auto">
          <a:xfrm>
            <a:off x="246063" y="848325"/>
            <a:ext cx="268535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tr-TR" sz="2600" b="1" dirty="0" smtClean="0">
                <a:solidFill>
                  <a:srgbClr val="C00000"/>
                </a:solidFill>
                <a:latin typeface="Arial" charset="0"/>
              </a:rPr>
              <a:t>FUTURE WORK</a:t>
            </a:r>
            <a:endParaRPr lang="tr-TR" sz="2600" b="1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19077"/>
            <a:ext cx="6532558" cy="1897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/>
              <a:t>Molecular targets of EBR in animal models 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r>
              <a:rPr lang="en-US" sz="24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 </a:t>
            </a:r>
            <a:r>
              <a:rPr lang="en-US" sz="2400" dirty="0" smtClean="0"/>
              <a:t>  (COST project: 115Z037) 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/>
              <a:t>The role of EBR in autophagy induction </a:t>
            </a:r>
            <a:r>
              <a:rPr lang="en-US" sz="3200" dirty="0" smtClean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23064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3 Metin kutusu"/>
          <p:cNvSpPr txBox="1">
            <a:spLocks noChangeArrowheads="1"/>
          </p:cNvSpPr>
          <p:nvPr/>
        </p:nvSpPr>
        <p:spPr bwMode="auto">
          <a:xfrm>
            <a:off x="2915816" y="620688"/>
            <a:ext cx="257875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endParaRPr lang="tr-TR" b="1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tr-TR" b="1" dirty="0" err="1" smtClean="0">
                <a:solidFill>
                  <a:srgbClr val="FF0000"/>
                </a:solidFill>
                <a:latin typeface="Arial" charset="0"/>
              </a:rPr>
              <a:t>Thank</a:t>
            </a:r>
            <a:r>
              <a:rPr lang="tr-TR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latin typeface="Arial" charset="0"/>
              </a:rPr>
              <a:t>you</a:t>
            </a:r>
            <a:r>
              <a:rPr lang="tr-TR" b="1" dirty="0" smtClean="0">
                <a:solidFill>
                  <a:srgbClr val="FF0000"/>
                </a:solidFill>
                <a:latin typeface="Arial" charset="0"/>
              </a:rPr>
              <a:t>...</a:t>
            </a:r>
            <a:endParaRPr lang="tr-TR" b="1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15365" name="Picture 18" descr="http://studyinturkey.sir-edu.com/Assets/Images/kultur-university-log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" y="260649"/>
            <a:ext cx="2193446" cy="138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Metin kutusu 3"/>
          <p:cNvSpPr txBox="1">
            <a:spLocks noChangeArrowheads="1"/>
          </p:cNvSpPr>
          <p:nvPr/>
        </p:nvSpPr>
        <p:spPr bwMode="auto">
          <a:xfrm>
            <a:off x="6444208" y="6309320"/>
            <a:ext cx="22204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tr-TR" sz="1800" dirty="0" smtClean="0">
                <a:solidFill>
                  <a:schemeClr val="tx2"/>
                </a:solidFill>
                <a:latin typeface="Arial" charset="0"/>
              </a:rPr>
              <a:t>GENIE BM1408</a:t>
            </a:r>
          </a:p>
          <a:p>
            <a:r>
              <a:rPr lang="tr-TR" sz="1800" dirty="0" smtClean="0">
                <a:solidFill>
                  <a:schemeClr val="tx2"/>
                </a:solidFill>
                <a:latin typeface="Arial" charset="0"/>
              </a:rPr>
              <a:t>Project </a:t>
            </a:r>
            <a:r>
              <a:rPr lang="en-US" sz="1800" dirty="0">
                <a:latin typeface="ＭＳ ゴシック"/>
                <a:ea typeface="ＭＳ ゴシック"/>
                <a:cs typeface="ＭＳ ゴシック"/>
              </a:rPr>
              <a:t>♯</a:t>
            </a:r>
            <a:r>
              <a:rPr lang="tr-TR" sz="1800" dirty="0" smtClean="0">
                <a:solidFill>
                  <a:schemeClr val="tx2"/>
                </a:solidFill>
                <a:latin typeface="Arial" charset="0"/>
              </a:rPr>
              <a:t>: 115Z037</a:t>
            </a:r>
            <a:endParaRPr lang="tr-TR" sz="180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5367" name="Metin kutusu 2"/>
          <p:cNvSpPr txBox="1">
            <a:spLocks noChangeArrowheads="1"/>
          </p:cNvSpPr>
          <p:nvPr/>
        </p:nvSpPr>
        <p:spPr bwMode="auto">
          <a:xfrm>
            <a:off x="11419" y="1556792"/>
            <a:ext cx="2282997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tr-TR" sz="1600" b="1" dirty="0" err="1">
                <a:solidFill>
                  <a:schemeClr val="tx2"/>
                </a:solidFill>
                <a:latin typeface="Arial" charset="0"/>
              </a:rPr>
              <a:t>Narçın</a:t>
            </a:r>
            <a:r>
              <a:rPr lang="tr-TR" sz="1600" b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tr-TR" sz="1600" b="1" dirty="0" err="1">
                <a:solidFill>
                  <a:schemeClr val="tx2"/>
                </a:solidFill>
                <a:latin typeface="Arial" charset="0"/>
              </a:rPr>
              <a:t>Palavan</a:t>
            </a:r>
            <a:r>
              <a:rPr lang="tr-TR" sz="1600" b="1" dirty="0">
                <a:solidFill>
                  <a:schemeClr val="tx2"/>
                </a:solidFill>
                <a:latin typeface="Arial" charset="0"/>
              </a:rPr>
              <a:t>-Ünsal</a:t>
            </a:r>
          </a:p>
          <a:p>
            <a:r>
              <a:rPr lang="tr-TR" sz="1600" b="1" dirty="0">
                <a:solidFill>
                  <a:schemeClr val="tx2"/>
                </a:solidFill>
                <a:latin typeface="Arial" charset="0"/>
              </a:rPr>
              <a:t>Damla </a:t>
            </a:r>
            <a:r>
              <a:rPr lang="tr-TR" sz="1600" b="1" dirty="0" err="1">
                <a:solidFill>
                  <a:schemeClr val="tx2"/>
                </a:solidFill>
                <a:latin typeface="Arial" charset="0"/>
              </a:rPr>
              <a:t>Arısan</a:t>
            </a:r>
            <a:endParaRPr lang="tr-TR" sz="1600" b="1" dirty="0">
              <a:solidFill>
                <a:schemeClr val="tx2"/>
              </a:solidFill>
              <a:latin typeface="Arial" charset="0"/>
            </a:endParaRPr>
          </a:p>
          <a:p>
            <a:r>
              <a:rPr lang="tr-TR" sz="1600" b="1" dirty="0">
                <a:solidFill>
                  <a:schemeClr val="tx2"/>
                </a:solidFill>
                <a:latin typeface="Arial" charset="0"/>
              </a:rPr>
              <a:t>Ajda Çoker-Gürkan</a:t>
            </a:r>
          </a:p>
          <a:p>
            <a:r>
              <a:rPr lang="tr-TR" sz="1600" b="1" dirty="0" smtClean="0">
                <a:solidFill>
                  <a:schemeClr val="tx2"/>
                </a:solidFill>
                <a:latin typeface="Arial" charset="0"/>
              </a:rPr>
              <a:t>Pelin </a:t>
            </a:r>
            <a:r>
              <a:rPr lang="tr-TR" sz="1600" b="1" dirty="0" err="1">
                <a:solidFill>
                  <a:schemeClr val="tx2"/>
                </a:solidFill>
                <a:latin typeface="Arial" charset="0"/>
              </a:rPr>
              <a:t>Özfiliz</a:t>
            </a:r>
            <a:endParaRPr lang="tr-TR" sz="1600" b="1" dirty="0">
              <a:solidFill>
                <a:schemeClr val="tx2"/>
              </a:solidFill>
              <a:latin typeface="Arial" charset="0"/>
            </a:endParaRPr>
          </a:p>
          <a:p>
            <a:r>
              <a:rPr lang="tr-TR" sz="1600" b="1" dirty="0">
                <a:solidFill>
                  <a:schemeClr val="tx2"/>
                </a:solidFill>
                <a:latin typeface="Arial" charset="0"/>
              </a:rPr>
              <a:t>Özge </a:t>
            </a:r>
            <a:r>
              <a:rPr lang="tr-TR" sz="1600" b="1" dirty="0" smtClean="0">
                <a:solidFill>
                  <a:schemeClr val="tx2"/>
                </a:solidFill>
                <a:latin typeface="Arial" charset="0"/>
              </a:rPr>
              <a:t>Berrak</a:t>
            </a:r>
          </a:p>
          <a:p>
            <a:r>
              <a:rPr lang="tr-TR" sz="1600" b="1" dirty="0" err="1" smtClean="0">
                <a:solidFill>
                  <a:schemeClr val="tx2"/>
                </a:solidFill>
                <a:latin typeface="Arial" charset="0"/>
              </a:rPr>
              <a:t>Cagri</a:t>
            </a:r>
            <a:r>
              <a:rPr lang="tr-TR" sz="16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tr-TR" sz="1600" b="1" dirty="0" err="1" smtClean="0">
                <a:solidFill>
                  <a:schemeClr val="tx2"/>
                </a:solidFill>
                <a:latin typeface="Arial" charset="0"/>
              </a:rPr>
              <a:t>Gumuskaptan</a:t>
            </a:r>
            <a:endParaRPr lang="tr-TR" sz="1600" b="1" dirty="0" smtClean="0">
              <a:solidFill>
                <a:schemeClr val="tx2"/>
              </a:solidFill>
              <a:latin typeface="Arial" charset="0"/>
            </a:endParaRPr>
          </a:p>
          <a:p>
            <a:r>
              <a:rPr lang="tr-TR" sz="1600" b="1" dirty="0" smtClean="0">
                <a:solidFill>
                  <a:schemeClr val="tx2"/>
                </a:solidFill>
                <a:latin typeface="Arial" charset="0"/>
              </a:rPr>
              <a:t>Utku </a:t>
            </a:r>
            <a:r>
              <a:rPr lang="tr-TR" sz="1600" b="1" dirty="0" err="1" smtClean="0">
                <a:solidFill>
                  <a:schemeClr val="tx2"/>
                </a:solidFill>
                <a:latin typeface="Arial" charset="0"/>
              </a:rPr>
              <a:t>Ozbey</a:t>
            </a:r>
            <a:endParaRPr lang="tr-TR" sz="1600" b="1" dirty="0">
              <a:solidFill>
                <a:schemeClr val="tx2"/>
              </a:solidFill>
              <a:latin typeface="Arial" charset="0"/>
            </a:endParaRPr>
          </a:p>
          <a:p>
            <a:r>
              <a:rPr lang="tr-TR" sz="1600" b="1" dirty="0" smtClean="0">
                <a:solidFill>
                  <a:schemeClr val="tx2"/>
                </a:solidFill>
                <a:latin typeface="Arial" charset="0"/>
              </a:rPr>
              <a:t>Didem </a:t>
            </a:r>
            <a:r>
              <a:rPr lang="tr-TR" sz="1600" b="1" dirty="0">
                <a:solidFill>
                  <a:schemeClr val="tx2"/>
                </a:solidFill>
                <a:latin typeface="Arial" charset="0"/>
              </a:rPr>
              <a:t>Baran</a:t>
            </a:r>
          </a:p>
          <a:p>
            <a:r>
              <a:rPr lang="tr-TR" sz="1600" b="1" dirty="0">
                <a:solidFill>
                  <a:schemeClr val="tx2"/>
                </a:solidFill>
                <a:latin typeface="Arial" charset="0"/>
              </a:rPr>
              <a:t>Berna Somuncu</a:t>
            </a:r>
          </a:p>
          <a:p>
            <a:r>
              <a:rPr lang="tr-TR" sz="1600" b="1" dirty="0">
                <a:solidFill>
                  <a:schemeClr val="tx2"/>
                </a:solidFill>
                <a:latin typeface="Arial" charset="0"/>
              </a:rPr>
              <a:t>Kaan </a:t>
            </a:r>
            <a:r>
              <a:rPr lang="tr-TR" sz="1600" b="1" dirty="0" err="1">
                <a:solidFill>
                  <a:schemeClr val="tx2"/>
                </a:solidFill>
                <a:latin typeface="Arial" charset="0"/>
              </a:rPr>
              <a:t>Adacan</a:t>
            </a:r>
            <a:endParaRPr lang="tr-TR" sz="1600" b="1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15368" name="Picture 9" descr="https://indaba1.com/Images/Logos_Corporate/temple_university_logo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104"/>
            <a:ext cx="2020888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Metin kutusu 2"/>
          <p:cNvSpPr txBox="1">
            <a:spLocks noChangeArrowheads="1"/>
          </p:cNvSpPr>
          <p:nvPr/>
        </p:nvSpPr>
        <p:spPr bwMode="auto">
          <a:xfrm>
            <a:off x="3275856" y="6027737"/>
            <a:ext cx="16208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tr-TR" sz="1600" b="1" dirty="0">
                <a:solidFill>
                  <a:schemeClr val="tx2"/>
                </a:solidFill>
                <a:latin typeface="Arial" charset="0"/>
              </a:rPr>
              <a:t>Salim Merali</a:t>
            </a:r>
          </a:p>
          <a:p>
            <a:r>
              <a:rPr lang="tr-TR" sz="1600" b="1" dirty="0">
                <a:solidFill>
                  <a:schemeClr val="tx2"/>
                </a:solidFill>
                <a:latin typeface="Arial" charset="0"/>
              </a:rPr>
              <a:t>Carlos </a:t>
            </a:r>
            <a:r>
              <a:rPr lang="tr-TR" sz="1600" b="1" dirty="0" err="1">
                <a:solidFill>
                  <a:schemeClr val="tx2"/>
                </a:solidFill>
                <a:latin typeface="Arial" charset="0"/>
              </a:rPr>
              <a:t>Barrero</a:t>
            </a:r>
            <a:endParaRPr lang="tr-TR" sz="1600" b="1" dirty="0">
              <a:solidFill>
                <a:schemeClr val="tx2"/>
              </a:solidFill>
              <a:latin typeface="Arial" charset="0"/>
            </a:endParaRPr>
          </a:p>
          <a:p>
            <a:r>
              <a:rPr lang="tr-TR" sz="1600" b="1" dirty="0">
                <a:solidFill>
                  <a:schemeClr val="tx2"/>
                </a:solidFill>
                <a:latin typeface="Arial" charset="0"/>
              </a:rPr>
              <a:t>Oscar </a:t>
            </a:r>
            <a:r>
              <a:rPr lang="tr-TR" sz="1600" b="1" dirty="0" err="1">
                <a:solidFill>
                  <a:schemeClr val="tx2"/>
                </a:solidFill>
                <a:latin typeface="Arial" charset="0"/>
              </a:rPr>
              <a:t>Perez</a:t>
            </a:r>
            <a:endParaRPr lang="tr-TR" sz="1600" b="1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15371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0275"/>
            <a:ext cx="3176588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0769" y="5373216"/>
            <a:ext cx="3240360" cy="9178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2280" y="116632"/>
            <a:ext cx="1201263" cy="14685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44208" y="1628800"/>
            <a:ext cx="2284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chemeClr val="tx2"/>
                </a:solidFill>
              </a:rPr>
              <a:t>Project </a:t>
            </a:r>
            <a:r>
              <a:rPr lang="en-US" dirty="0" smtClean="0">
                <a:latin typeface="ＭＳ ゴシック"/>
                <a:ea typeface="ＭＳ ゴシック"/>
                <a:cs typeface="ＭＳ ゴシック"/>
              </a:rPr>
              <a:t>♯</a:t>
            </a:r>
            <a:r>
              <a:rPr lang="tr-TR" dirty="0" smtClean="0">
                <a:solidFill>
                  <a:schemeClr val="tx2"/>
                </a:solidFill>
              </a:rPr>
              <a:t>: </a:t>
            </a:r>
            <a:r>
              <a:rPr lang="tr-TR" dirty="0">
                <a:solidFill>
                  <a:schemeClr val="tx2"/>
                </a:solidFill>
              </a:rPr>
              <a:t>113Z845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56176" y="5013176"/>
            <a:ext cx="2826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Open positions for PhD.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752" y="2276872"/>
            <a:ext cx="3528392" cy="26352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/>
          <a:srcRect l="12757" r="11522"/>
          <a:stretch/>
        </p:blipFill>
        <p:spPr>
          <a:xfrm>
            <a:off x="6588224" y="2060848"/>
            <a:ext cx="2180984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 8"/>
          <p:cNvGrpSpPr/>
          <p:nvPr/>
        </p:nvGrpSpPr>
        <p:grpSpPr>
          <a:xfrm>
            <a:off x="532574" y="3495881"/>
            <a:ext cx="2981907" cy="857521"/>
            <a:chOff x="532574" y="3495881"/>
            <a:chExt cx="2981907" cy="857521"/>
          </a:xfrm>
        </p:grpSpPr>
        <p:sp>
          <p:nvSpPr>
            <p:cNvPr id="3" name="Metin kutusu 2"/>
            <p:cNvSpPr txBox="1"/>
            <p:nvPr/>
          </p:nvSpPr>
          <p:spPr>
            <a:xfrm>
              <a:off x="532574" y="4076403"/>
              <a:ext cx="29819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200" b="1" dirty="0" smtClean="0"/>
                <a:t>EBR        0        24      48            0        24        48</a:t>
              </a:r>
              <a:endParaRPr lang="tr-TR" sz="1200" b="1" dirty="0"/>
            </a:p>
          </p:txBody>
        </p:sp>
        <p:cxnSp>
          <p:nvCxnSpPr>
            <p:cNvPr id="6" name="Düz Bağlayıcı 5"/>
            <p:cNvCxnSpPr/>
            <p:nvPr/>
          </p:nvCxnSpPr>
          <p:spPr>
            <a:xfrm>
              <a:off x="1199118" y="4080163"/>
              <a:ext cx="93610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Düz Bağlayıcı 7"/>
            <p:cNvCxnSpPr/>
            <p:nvPr/>
          </p:nvCxnSpPr>
          <p:spPr>
            <a:xfrm>
              <a:off x="2351246" y="4080163"/>
              <a:ext cx="93610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Metin kutusu 6"/>
            <p:cNvSpPr txBox="1"/>
            <p:nvPr/>
          </p:nvSpPr>
          <p:spPr>
            <a:xfrm>
              <a:off x="1199118" y="3773659"/>
              <a:ext cx="20530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200" b="1" dirty="0" err="1" smtClean="0"/>
                <a:t>Cytoplasmic</a:t>
              </a:r>
              <a:r>
                <a:rPr lang="tr-TR" sz="1200" b="1" dirty="0" smtClean="0"/>
                <a:t>                </a:t>
              </a:r>
              <a:r>
                <a:rPr lang="tr-TR" sz="1200" b="1" dirty="0" err="1" smtClean="0"/>
                <a:t>Nuclear</a:t>
              </a:r>
              <a:endParaRPr lang="tr-TR" sz="1200" b="1" dirty="0"/>
            </a:p>
          </p:txBody>
        </p:sp>
        <p:sp>
          <p:nvSpPr>
            <p:cNvPr id="13" name="1 Metin kutusu"/>
            <p:cNvSpPr txBox="1"/>
            <p:nvPr/>
          </p:nvSpPr>
          <p:spPr>
            <a:xfrm>
              <a:off x="2033164" y="3495881"/>
              <a:ext cx="1326194" cy="1892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r-TR" sz="1200" b="1" dirty="0" smtClean="0"/>
                <a:t>DLD-1</a:t>
              </a:r>
              <a:endParaRPr lang="tr-TR" sz="1200" b="1" dirty="0"/>
            </a:p>
          </p:txBody>
        </p:sp>
      </p:grpSp>
      <p:sp>
        <p:nvSpPr>
          <p:cNvPr id="14" name="30 Metin kutusu"/>
          <p:cNvSpPr txBox="1"/>
          <p:nvPr/>
        </p:nvSpPr>
        <p:spPr>
          <a:xfrm>
            <a:off x="3625263" y="5291999"/>
            <a:ext cx="13660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CHOP (27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pic>
        <p:nvPicPr>
          <p:cNvPr id="3076" name="Picture 4"/>
          <p:cNvPicPr preferRelativeResize="0">
            <a:picLocks noChangeArrowheads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08" y="5239626"/>
            <a:ext cx="2556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5" name="Picture 3"/>
          <p:cNvPicPr preferRelativeResize="0">
            <a:picLocks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27" t="30788" r="4814" b="61349"/>
          <a:stretch/>
        </p:blipFill>
        <p:spPr bwMode="auto">
          <a:xfrm>
            <a:off x="999608" y="4403597"/>
            <a:ext cx="2556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7" name="30 Metin kutusu"/>
          <p:cNvSpPr txBox="1"/>
          <p:nvPr/>
        </p:nvSpPr>
        <p:spPr>
          <a:xfrm>
            <a:off x="3625263" y="4365104"/>
            <a:ext cx="13660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ATF6 (50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pic>
        <p:nvPicPr>
          <p:cNvPr id="24" name="Picture 2"/>
          <p:cNvPicPr preferRelativeResize="0">
            <a:picLocks/>
          </p:cNvPicPr>
          <p:nvPr/>
        </p:nvPicPr>
        <p:blipFill rotWithShape="1">
          <a:blip r:embed="rId6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8321" t="20624" r="17231" b="56000"/>
          <a:stretch/>
        </p:blipFill>
        <p:spPr>
          <a:xfrm>
            <a:off x="4958128" y="4403597"/>
            <a:ext cx="2556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8" name="Grup 27"/>
          <p:cNvGrpSpPr/>
          <p:nvPr/>
        </p:nvGrpSpPr>
        <p:grpSpPr>
          <a:xfrm>
            <a:off x="4499992" y="3428331"/>
            <a:ext cx="2981907" cy="925071"/>
            <a:chOff x="1961240" y="1124744"/>
            <a:chExt cx="2981907" cy="925071"/>
          </a:xfrm>
        </p:grpSpPr>
        <p:sp>
          <p:nvSpPr>
            <p:cNvPr id="29" name="Metin kutusu 28"/>
            <p:cNvSpPr txBox="1"/>
            <p:nvPr/>
          </p:nvSpPr>
          <p:spPr>
            <a:xfrm>
              <a:off x="1961240" y="1772816"/>
              <a:ext cx="29819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200" b="1" dirty="0" smtClean="0"/>
                <a:t>EBR        0        24      48            0        24        48</a:t>
              </a:r>
              <a:endParaRPr lang="tr-TR" sz="1200" b="1" dirty="0"/>
            </a:p>
          </p:txBody>
        </p:sp>
        <p:cxnSp>
          <p:nvCxnSpPr>
            <p:cNvPr id="30" name="Düz Bağlayıcı 29"/>
            <p:cNvCxnSpPr/>
            <p:nvPr/>
          </p:nvCxnSpPr>
          <p:spPr>
            <a:xfrm>
              <a:off x="2627784" y="1776576"/>
              <a:ext cx="93610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Düz Bağlayıcı 30"/>
            <p:cNvCxnSpPr/>
            <p:nvPr/>
          </p:nvCxnSpPr>
          <p:spPr>
            <a:xfrm>
              <a:off x="3779912" y="1776576"/>
              <a:ext cx="93610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Metin kutusu 31"/>
            <p:cNvSpPr txBox="1"/>
            <p:nvPr/>
          </p:nvSpPr>
          <p:spPr>
            <a:xfrm>
              <a:off x="2627784" y="1470072"/>
              <a:ext cx="20530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200" b="1" dirty="0" err="1" smtClean="0"/>
                <a:t>Cytoplasmic</a:t>
              </a:r>
              <a:r>
                <a:rPr lang="tr-TR" sz="1200" b="1" dirty="0" smtClean="0"/>
                <a:t>                </a:t>
              </a:r>
              <a:r>
                <a:rPr lang="tr-TR" sz="1200" b="1" dirty="0" err="1" smtClean="0"/>
                <a:t>Nuclear</a:t>
              </a:r>
              <a:endParaRPr lang="tr-TR" sz="1200" b="1" dirty="0"/>
            </a:p>
          </p:txBody>
        </p:sp>
        <p:sp>
          <p:nvSpPr>
            <p:cNvPr id="33" name="1 Metin kutusu"/>
            <p:cNvSpPr txBox="1"/>
            <p:nvPr/>
          </p:nvSpPr>
          <p:spPr>
            <a:xfrm>
              <a:off x="3461830" y="1124744"/>
              <a:ext cx="13261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r-TR" sz="1200" b="1" dirty="0" smtClean="0"/>
                <a:t>SW480</a:t>
              </a:r>
              <a:endParaRPr lang="tr-TR" sz="1200" b="1" dirty="0"/>
            </a:p>
          </p:txBody>
        </p:sp>
      </p:grpSp>
      <p:sp>
        <p:nvSpPr>
          <p:cNvPr id="38" name="30 Metin kutusu"/>
          <p:cNvSpPr txBox="1"/>
          <p:nvPr/>
        </p:nvSpPr>
        <p:spPr>
          <a:xfrm>
            <a:off x="3625263" y="4861708"/>
            <a:ext cx="13660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ATF4 (49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pic>
        <p:nvPicPr>
          <p:cNvPr id="54" name="Picture 3" descr="C:\Users\ASUS\Desktop\6.6.14\üst hct n-c atf4 alt sol sw n-c chop sağ dld n-c atf6\Hewlett Packard 2014-06-06 14hr 43min_Exposure_67.5sec.jpg"/>
          <p:cNvPicPr preferRelativeResize="0">
            <a:picLocks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23662" t="67312" r="44147" b="23244"/>
          <a:stretch/>
        </p:blipFill>
        <p:spPr bwMode="auto">
          <a:xfrm>
            <a:off x="4958128" y="5239626"/>
            <a:ext cx="2556000" cy="3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2" name="Picture 1"/>
          <p:cNvPicPr preferRelativeResize="0">
            <a:picLocks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1534" t="39327" r="8817" b="42998"/>
          <a:stretch/>
        </p:blipFill>
        <p:spPr>
          <a:xfrm flipH="1">
            <a:off x="4958128" y="4821673"/>
            <a:ext cx="2556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" name="Picture 4"/>
          <p:cNvPicPr preferRelativeResize="0">
            <a:picLocks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3" t="33529" r="34794" b="58497"/>
          <a:stretch/>
        </p:blipFill>
        <p:spPr>
          <a:xfrm>
            <a:off x="999608" y="5645243"/>
            <a:ext cx="2556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7" name="30 Metin kutusu"/>
          <p:cNvSpPr txBox="1"/>
          <p:nvPr/>
        </p:nvSpPr>
        <p:spPr>
          <a:xfrm>
            <a:off x="3625263" y="5717347"/>
            <a:ext cx="13660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XBPI (U) (54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sp>
        <p:nvSpPr>
          <p:cNvPr id="21" name="30 Metin kutusu"/>
          <p:cNvSpPr txBox="1"/>
          <p:nvPr/>
        </p:nvSpPr>
        <p:spPr>
          <a:xfrm>
            <a:off x="3625263" y="2320982"/>
            <a:ext cx="13660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CHOP (27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pic>
        <p:nvPicPr>
          <p:cNvPr id="1026" name="Picture 2"/>
          <p:cNvPicPr preferRelativeResize="0">
            <a:picLocks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0" r="-1"/>
          <a:stretch/>
        </p:blipFill>
        <p:spPr bwMode="auto">
          <a:xfrm>
            <a:off x="4958128" y="2246495"/>
            <a:ext cx="2556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5" name="Picture 7"/>
          <p:cNvPicPr preferRelativeResize="0">
            <a:picLocks noChangeArrowheads="1"/>
          </p:cNvPicPr>
          <p:nvPr/>
        </p:nvPicPr>
        <p:blipFill rotWithShape="1">
          <a:blip r:embed="rId14" cstate="print"/>
          <a:srcRect l="5903" t="50082" r="8826" b="32827"/>
          <a:stretch/>
        </p:blipFill>
        <p:spPr bwMode="auto">
          <a:xfrm>
            <a:off x="4958128" y="1410353"/>
            <a:ext cx="2556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8" name="Metin kutusu 47"/>
          <p:cNvSpPr txBox="1"/>
          <p:nvPr/>
        </p:nvSpPr>
        <p:spPr>
          <a:xfrm>
            <a:off x="4572000" y="1125631"/>
            <a:ext cx="29113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EBR        0        24       48         0        24        48</a:t>
            </a:r>
            <a:endParaRPr lang="tr-TR" sz="1200" b="1" dirty="0"/>
          </a:p>
        </p:txBody>
      </p:sp>
      <p:cxnSp>
        <p:nvCxnSpPr>
          <p:cNvPr id="49" name="Düz Bağlayıcı 48"/>
          <p:cNvCxnSpPr/>
          <p:nvPr/>
        </p:nvCxnSpPr>
        <p:spPr>
          <a:xfrm>
            <a:off x="5238544" y="1129391"/>
            <a:ext cx="9361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Düz Bağlayıcı 49"/>
          <p:cNvCxnSpPr/>
          <p:nvPr/>
        </p:nvCxnSpPr>
        <p:spPr>
          <a:xfrm>
            <a:off x="6390672" y="1129391"/>
            <a:ext cx="9361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Metin kutusu 50"/>
          <p:cNvSpPr txBox="1"/>
          <p:nvPr/>
        </p:nvSpPr>
        <p:spPr>
          <a:xfrm>
            <a:off x="5238544" y="822887"/>
            <a:ext cx="20530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err="1" smtClean="0"/>
              <a:t>Cytoplasmic</a:t>
            </a:r>
            <a:r>
              <a:rPr lang="tr-TR" sz="1200" b="1" dirty="0" smtClean="0"/>
              <a:t>                </a:t>
            </a:r>
            <a:r>
              <a:rPr lang="tr-TR" sz="1200" b="1" dirty="0" err="1" smtClean="0"/>
              <a:t>Nuclear</a:t>
            </a:r>
            <a:endParaRPr lang="tr-TR" sz="1200" b="1" dirty="0"/>
          </a:p>
        </p:txBody>
      </p:sp>
      <p:sp>
        <p:nvSpPr>
          <p:cNvPr id="52" name="1 Metin kutusu"/>
          <p:cNvSpPr txBox="1"/>
          <p:nvPr/>
        </p:nvSpPr>
        <p:spPr>
          <a:xfrm>
            <a:off x="6072590" y="477559"/>
            <a:ext cx="132619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HT 29</a:t>
            </a:r>
            <a:endParaRPr lang="tr-TR" sz="1200" b="1" dirty="0"/>
          </a:p>
        </p:txBody>
      </p:sp>
      <p:sp>
        <p:nvSpPr>
          <p:cNvPr id="53" name="30 Metin kutusu"/>
          <p:cNvSpPr txBox="1"/>
          <p:nvPr/>
        </p:nvSpPr>
        <p:spPr>
          <a:xfrm>
            <a:off x="3625263" y="1478423"/>
            <a:ext cx="13660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ATF6 (49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pic>
        <p:nvPicPr>
          <p:cNvPr id="39" name="Picture 3"/>
          <p:cNvPicPr preferRelativeResize="0">
            <a:picLocks/>
          </p:cNvPicPr>
          <p:nvPr/>
        </p:nvPicPr>
        <p:blipFill rotWithShape="1"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20" t="21807" r="33488" b="74349"/>
          <a:stretch/>
        </p:blipFill>
        <p:spPr>
          <a:xfrm>
            <a:off x="999608" y="1828370"/>
            <a:ext cx="2556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3" name="30 Metin kutusu"/>
          <p:cNvSpPr txBox="1"/>
          <p:nvPr/>
        </p:nvSpPr>
        <p:spPr>
          <a:xfrm>
            <a:off x="3625263" y="1916832"/>
            <a:ext cx="13660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ATF4 (49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sp>
        <p:nvSpPr>
          <p:cNvPr id="44" name="Metin kutusu 43"/>
          <p:cNvSpPr txBox="1"/>
          <p:nvPr/>
        </p:nvSpPr>
        <p:spPr>
          <a:xfrm>
            <a:off x="626005" y="1124744"/>
            <a:ext cx="29113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EBR        0        24       48         0        24        48</a:t>
            </a:r>
            <a:endParaRPr lang="tr-TR" sz="1200" b="1" dirty="0"/>
          </a:p>
        </p:txBody>
      </p:sp>
      <p:cxnSp>
        <p:nvCxnSpPr>
          <p:cNvPr id="45" name="Düz Bağlayıcı 44"/>
          <p:cNvCxnSpPr/>
          <p:nvPr/>
        </p:nvCxnSpPr>
        <p:spPr>
          <a:xfrm>
            <a:off x="1292549" y="1128504"/>
            <a:ext cx="9361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Düz Bağlayıcı 46"/>
          <p:cNvCxnSpPr/>
          <p:nvPr/>
        </p:nvCxnSpPr>
        <p:spPr>
          <a:xfrm>
            <a:off x="2444677" y="1128504"/>
            <a:ext cx="9361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Metin kutusu 55"/>
          <p:cNvSpPr txBox="1"/>
          <p:nvPr/>
        </p:nvSpPr>
        <p:spPr>
          <a:xfrm>
            <a:off x="1292549" y="822000"/>
            <a:ext cx="20530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err="1" smtClean="0"/>
              <a:t>Cytoplasmic</a:t>
            </a:r>
            <a:r>
              <a:rPr lang="tr-TR" sz="1200" b="1" dirty="0" smtClean="0"/>
              <a:t>                </a:t>
            </a:r>
            <a:r>
              <a:rPr lang="tr-TR" sz="1200" b="1" dirty="0" err="1" smtClean="0"/>
              <a:t>Nuclear</a:t>
            </a:r>
            <a:endParaRPr lang="tr-TR" sz="1200" b="1" dirty="0"/>
          </a:p>
        </p:txBody>
      </p:sp>
      <p:sp>
        <p:nvSpPr>
          <p:cNvPr id="57" name="1 Metin kutusu"/>
          <p:cNvSpPr txBox="1"/>
          <p:nvPr/>
        </p:nvSpPr>
        <p:spPr>
          <a:xfrm>
            <a:off x="2126595" y="476672"/>
            <a:ext cx="132619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HCT 116</a:t>
            </a:r>
            <a:endParaRPr lang="tr-TR" sz="1200" b="1" dirty="0"/>
          </a:p>
        </p:txBody>
      </p:sp>
      <p:sp>
        <p:nvSpPr>
          <p:cNvPr id="46" name="30 Metin kutusu"/>
          <p:cNvSpPr txBox="1"/>
          <p:nvPr/>
        </p:nvSpPr>
        <p:spPr>
          <a:xfrm>
            <a:off x="3625263" y="2679651"/>
            <a:ext cx="13660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XBPI (U) (54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pic>
        <p:nvPicPr>
          <p:cNvPr id="58" name="Picture 5"/>
          <p:cNvPicPr preferRelativeResize="0">
            <a:picLocks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4" t="31546" r="38537" b="63844"/>
          <a:stretch/>
        </p:blipFill>
        <p:spPr>
          <a:xfrm>
            <a:off x="999608" y="1410353"/>
            <a:ext cx="2556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08" y="4821673"/>
            <a:ext cx="2570524" cy="36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 preferRelativeResize="0">
            <a:picLocks noChangeArrowheads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" t="4144"/>
          <a:stretch/>
        </p:blipFill>
        <p:spPr bwMode="auto">
          <a:xfrm>
            <a:off x="4958128" y="5645243"/>
            <a:ext cx="2556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2" name="Picture 3"/>
          <p:cNvPicPr preferRelativeResize="0">
            <a:picLocks/>
          </p:cNvPicPr>
          <p:nvPr/>
        </p:nvPicPr>
        <p:blipFill rotWithShape="1">
          <a:blip r:embed="rId20"/>
          <a:srcRect l="3831" r="4100"/>
          <a:stretch/>
        </p:blipFill>
        <p:spPr>
          <a:xfrm flipH="1">
            <a:off x="4958128" y="1828370"/>
            <a:ext cx="2556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5" name="Picture 4"/>
          <p:cNvPicPr preferRelativeResize="0">
            <a:picLocks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7" t="36916" r="2506" b="17086"/>
          <a:stretch/>
        </p:blipFill>
        <p:spPr>
          <a:xfrm>
            <a:off x="4958128" y="6061417"/>
            <a:ext cx="2556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3" name="Metin kutusu 62"/>
          <p:cNvSpPr txBox="1"/>
          <p:nvPr/>
        </p:nvSpPr>
        <p:spPr>
          <a:xfrm>
            <a:off x="3625263" y="6121375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GAPDH (37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pic>
        <p:nvPicPr>
          <p:cNvPr id="3074" name="Picture 2"/>
          <p:cNvPicPr preferRelativeResize="0">
            <a:picLocks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08" y="6061417"/>
            <a:ext cx="2556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9" name="Picture 10"/>
          <p:cNvPicPr preferRelativeResize="0">
            <a:picLocks/>
          </p:cNvPicPr>
          <p:nvPr/>
        </p:nvPicPr>
        <p:blipFill rotWithShape="1">
          <a:blip r:embed="rId2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0" t="29961" r="19257" b="53015"/>
          <a:stretch/>
        </p:blipFill>
        <p:spPr>
          <a:xfrm>
            <a:off x="999608" y="2246495"/>
            <a:ext cx="2556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0" name="Picture 3"/>
          <p:cNvPicPr preferRelativeResize="0">
            <a:picLocks noChangeArrowheads="1"/>
          </p:cNvPicPr>
          <p:nvPr/>
        </p:nvPicPr>
        <p:blipFill rotWithShape="1">
          <a:blip r:embed="rId24" cstate="print"/>
          <a:srcRect l="3607" b="19504"/>
          <a:stretch/>
        </p:blipFill>
        <p:spPr bwMode="auto">
          <a:xfrm>
            <a:off x="4958128" y="2660183"/>
            <a:ext cx="2556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" name="Picture 2"/>
          <p:cNvPicPr preferRelativeResize="0">
            <a:picLocks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4958128" y="3072293"/>
            <a:ext cx="2556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4" name="Metin kutusu 63"/>
          <p:cNvSpPr txBox="1"/>
          <p:nvPr/>
        </p:nvSpPr>
        <p:spPr>
          <a:xfrm>
            <a:off x="3625263" y="3065382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GAPDH (37 </a:t>
            </a:r>
            <a:r>
              <a:rPr lang="tr-TR" sz="1200" b="1" dirty="0" err="1" smtClean="0"/>
              <a:t>kDa</a:t>
            </a:r>
            <a:r>
              <a:rPr lang="tr-TR" sz="1200" b="1" dirty="0" smtClean="0"/>
              <a:t>)</a:t>
            </a:r>
            <a:endParaRPr lang="tr-TR" sz="1200" b="1" dirty="0"/>
          </a:p>
        </p:txBody>
      </p:sp>
      <p:pic>
        <p:nvPicPr>
          <p:cNvPr id="65" name="Picture 2"/>
          <p:cNvPicPr preferRelativeResize="0">
            <a:picLocks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08" y="2660183"/>
            <a:ext cx="2556000" cy="3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8" name="Picture 3"/>
          <p:cNvPicPr preferRelativeResize="0">
            <a:picLocks/>
          </p:cNvPicPr>
          <p:nvPr/>
        </p:nvPicPr>
        <p:blipFill rotWithShape="1">
          <a:blip r:embed="rId27"/>
          <a:srcRect l="5698" t="53824" r="4795" b="23019"/>
          <a:stretch/>
        </p:blipFill>
        <p:spPr>
          <a:xfrm>
            <a:off x="999608" y="3072293"/>
            <a:ext cx="2556000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5496" y="44624"/>
            <a:ext cx="8978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ER stress is induced in response to EBR treatment in colon cancer cells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783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012160" y="6237312"/>
            <a:ext cx="1467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SW480 </a:t>
            </a:r>
            <a:r>
              <a:rPr lang="tr-TR" dirty="0" err="1" smtClean="0"/>
              <a:t>cells</a:t>
            </a:r>
            <a:endParaRPr lang="tr-TR" dirty="0" smtClean="0"/>
          </a:p>
        </p:txBody>
      </p:sp>
      <p:sp>
        <p:nvSpPr>
          <p:cNvPr id="3" name="Dikdörtgen 2"/>
          <p:cNvSpPr/>
          <p:nvPr/>
        </p:nvSpPr>
        <p:spPr>
          <a:xfrm rot="16200000">
            <a:off x="-751360" y="4173460"/>
            <a:ext cx="3081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pmEmerald-Calreticulin-N-16 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1110141" y="2574829"/>
            <a:ext cx="50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1:6</a:t>
            </a:r>
            <a:endParaRPr lang="tr-TR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1110141" y="4133739"/>
            <a:ext cx="50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1:7</a:t>
            </a:r>
            <a:endParaRPr lang="tr-TR" dirty="0"/>
          </a:p>
        </p:txBody>
      </p:sp>
      <p:grpSp>
        <p:nvGrpSpPr>
          <p:cNvPr id="5" name="Grup 4"/>
          <p:cNvGrpSpPr/>
          <p:nvPr/>
        </p:nvGrpSpPr>
        <p:grpSpPr>
          <a:xfrm>
            <a:off x="1691680" y="260648"/>
            <a:ext cx="4086216" cy="6375253"/>
            <a:chOff x="2141968" y="162159"/>
            <a:chExt cx="4414357" cy="6689766"/>
          </a:xfrm>
        </p:grpSpPr>
        <p:pic>
          <p:nvPicPr>
            <p:cNvPr id="6146" name="Picture 2" descr="C:\Users\p.obakan\Desktop\EMERALD\Cont-sw480.jpg"/>
            <p:cNvPicPr preferRelativeResize="0">
              <a:picLocks noChangeArrowheads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1968" y="162159"/>
              <a:ext cx="2160000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7" name="Picture 3" descr="C:\Users\p.obakan\Desktop\EMERALD\Cont-sw480-fl.jpg"/>
            <p:cNvPicPr preferRelativeResize="0">
              <a:picLocks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6325" y="162159"/>
              <a:ext cx="2160000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9" name="Picture 5" descr="C:\Users\p.obakan\Desktop\EMERALD\1-6 sw480.jpg"/>
            <p:cNvPicPr preferRelativeResize="0">
              <a:picLocks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1968" y="1851744"/>
              <a:ext cx="2160000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0" name="Picture 6" descr="C:\Users\p.obakan\Desktop\EMERALD\1-6 sw480-fl.jpg"/>
            <p:cNvPicPr preferRelativeResize="0">
              <a:picLocks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6325" y="1851267"/>
              <a:ext cx="2160000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1" name="Picture 7" descr="C:\Users\p.obakan\Desktop\EMERALD\1-7 sw480.jpg"/>
            <p:cNvPicPr preferRelativeResize="0"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1968" y="3541689"/>
              <a:ext cx="2160000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2" name="Picture 8" descr="C:\Users\p.obakan\Desktop\EMERALD\1-7 sw480-fl.jpg"/>
            <p:cNvPicPr preferRelativeResize="0"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6325" y="3541689"/>
              <a:ext cx="2160000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3" name="Picture 9" descr="C:\Users\p.obakan\Desktop\EMERALD\2-6 se480.jpg"/>
            <p:cNvPicPr preferRelativeResize="0">
              <a:picLocks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1968" y="5231925"/>
              <a:ext cx="2160000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4" name="Picture 10" descr="C:\Users\p.obakan\Desktop\EMERALD\2-6 se480-fl.jpg"/>
            <p:cNvPicPr preferRelativeResize="0">
              <a:picLocks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6325" y="5231925"/>
              <a:ext cx="2160000" cy="16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Metin kutusu 15"/>
          <p:cNvSpPr txBox="1"/>
          <p:nvPr/>
        </p:nvSpPr>
        <p:spPr>
          <a:xfrm>
            <a:off x="1115616" y="5645907"/>
            <a:ext cx="50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2:6</a:t>
            </a:r>
            <a:endParaRPr lang="tr-TR" dirty="0"/>
          </a:p>
        </p:txBody>
      </p:sp>
      <p:cxnSp>
        <p:nvCxnSpPr>
          <p:cNvPr id="7" name="Düz Bağlayıcı 6"/>
          <p:cNvCxnSpPr/>
          <p:nvPr/>
        </p:nvCxnSpPr>
        <p:spPr>
          <a:xfrm>
            <a:off x="1043608" y="1980630"/>
            <a:ext cx="0" cy="46038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Metin kutusu 7"/>
          <p:cNvSpPr txBox="1"/>
          <p:nvPr/>
        </p:nvSpPr>
        <p:spPr>
          <a:xfrm rot="16200000">
            <a:off x="350736" y="1227323"/>
            <a:ext cx="877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Control</a:t>
            </a:r>
            <a:endParaRPr lang="tr-TR" dirty="0"/>
          </a:p>
        </p:txBody>
      </p:sp>
      <p:sp>
        <p:nvSpPr>
          <p:cNvPr id="18" name="TextBox 17"/>
          <p:cNvSpPr txBox="1"/>
          <p:nvPr/>
        </p:nvSpPr>
        <p:spPr>
          <a:xfrm>
            <a:off x="6012160" y="2915652"/>
            <a:ext cx="29678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CALR is an important 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molecule in EBR-induced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ER stress 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40152" y="2924944"/>
            <a:ext cx="2952328" cy="936104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100000"/>
                  <a:satMod val="120000"/>
                  <a:alpha val="0"/>
                </a:schemeClr>
              </a:gs>
              <a:gs pos="69000">
                <a:schemeClr val="accent6">
                  <a:tint val="80000"/>
                  <a:shade val="100000"/>
                  <a:satMod val="150000"/>
                  <a:alpha val="0"/>
                </a:schemeClr>
              </a:gs>
              <a:gs pos="100000">
                <a:schemeClr val="accent6">
                  <a:tint val="50000"/>
                  <a:shade val="100000"/>
                  <a:satMod val="15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41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11179</TotalTime>
  <Words>1673</Words>
  <Application>Microsoft Macintosh PowerPoint</Application>
  <PresentationFormat>On-screen Show (4:3)</PresentationFormat>
  <Paragraphs>509</Paragraphs>
  <Slides>40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Breeze</vt:lpstr>
      <vt:lpstr>Prism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IKU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PINAR OBAKAN</dc:title>
  <dc:creator>Elif Damla Arisan</dc:creator>
  <cp:lastModifiedBy>PINAR OBAKAN</cp:lastModifiedBy>
  <cp:revision>856</cp:revision>
  <dcterms:created xsi:type="dcterms:W3CDTF">2010-02-10T13:17:03Z</dcterms:created>
  <dcterms:modified xsi:type="dcterms:W3CDTF">2015-06-22T15:03:42Z</dcterms:modified>
</cp:coreProperties>
</file>