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93" r:id="rId21"/>
    <p:sldId id="276" r:id="rId22"/>
    <p:sldId id="277" r:id="rId23"/>
    <p:sldId id="278" r:id="rId24"/>
    <p:sldId id="279" r:id="rId25"/>
    <p:sldId id="280" r:id="rId26"/>
    <p:sldId id="281" r:id="rId27"/>
    <p:sldId id="282" r:id="rId28"/>
    <p:sldId id="283" r:id="rId29"/>
    <p:sldId id="284" r:id="rId30"/>
    <p:sldId id="285" r:id="rId31"/>
    <p:sldId id="294" r:id="rId32"/>
    <p:sldId id="295" r:id="rId33"/>
    <p:sldId id="296" r:id="rId34"/>
    <p:sldId id="286" r:id="rId35"/>
    <p:sldId id="297" r:id="rId36"/>
    <p:sldId id="300" r:id="rId37"/>
    <p:sldId id="302" r:id="rId38"/>
    <p:sldId id="298" r:id="rId39"/>
    <p:sldId id="301" r:id="rId40"/>
    <p:sldId id="287" r:id="rId41"/>
    <p:sldId id="299" r:id="rId42"/>
    <p:sldId id="303" r:id="rId43"/>
    <p:sldId id="288" r:id="rId44"/>
    <p:sldId id="290" r:id="rId45"/>
    <p:sldId id="292" r:id="rId4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22"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C:\Users\P&#305;nar\Desktop\TERMAL%20S&#304;KLUS\GRAF&#304;KLER.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P&#305;nar\Desktop\TERMAL%20S&#304;KLUS\GRAF&#304;KLE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Sayfa1!$C$1</c:f>
              <c:strCache>
                <c:ptCount val="1"/>
                <c:pt idx="0">
                  <c:v>Baseline</c:v>
                </c:pt>
              </c:strCache>
            </c:strRef>
          </c:tx>
          <c:invertIfNegative val="0"/>
          <c:errBars>
            <c:errBarType val="both"/>
            <c:errValType val="stdErr"/>
            <c:noEndCap val="0"/>
          </c:errBars>
          <c:cat>
            <c:multiLvlStrRef>
              <c:f>Sayfa1!$A$2:$B$25</c:f>
              <c:multiLvlStrCache>
                <c:ptCount val="24"/>
                <c:lvl>
                  <c:pt idx="0">
                    <c:v>DW</c:v>
                  </c:pt>
                  <c:pt idx="1">
                    <c:v>CF</c:v>
                  </c:pt>
                  <c:pt idx="2">
                    <c:v>RW</c:v>
                  </c:pt>
                  <c:pt idx="3">
                    <c:v>DW</c:v>
                  </c:pt>
                  <c:pt idx="4">
                    <c:v>CF</c:v>
                  </c:pt>
                  <c:pt idx="5">
                    <c:v>RW</c:v>
                  </c:pt>
                  <c:pt idx="6">
                    <c:v>DW</c:v>
                  </c:pt>
                  <c:pt idx="7">
                    <c:v>CF</c:v>
                  </c:pt>
                  <c:pt idx="8">
                    <c:v>RW</c:v>
                  </c:pt>
                  <c:pt idx="9">
                    <c:v>DW</c:v>
                  </c:pt>
                  <c:pt idx="10">
                    <c:v>CF</c:v>
                  </c:pt>
                  <c:pt idx="11">
                    <c:v>RW</c:v>
                  </c:pt>
                  <c:pt idx="12">
                    <c:v>DW</c:v>
                  </c:pt>
                  <c:pt idx="13">
                    <c:v>CF</c:v>
                  </c:pt>
                  <c:pt idx="14">
                    <c:v>RW</c:v>
                  </c:pt>
                  <c:pt idx="15">
                    <c:v>DW</c:v>
                  </c:pt>
                  <c:pt idx="16">
                    <c:v>CF</c:v>
                  </c:pt>
                  <c:pt idx="17">
                    <c:v>RW</c:v>
                  </c:pt>
                  <c:pt idx="18">
                    <c:v>DW</c:v>
                  </c:pt>
                  <c:pt idx="19">
                    <c:v>CF</c:v>
                  </c:pt>
                  <c:pt idx="20">
                    <c:v>RW</c:v>
                  </c:pt>
                  <c:pt idx="21">
                    <c:v>DW</c:v>
                  </c:pt>
                  <c:pt idx="22">
                    <c:v>CF</c:v>
                  </c:pt>
                  <c:pt idx="23">
                    <c:v>RW</c:v>
                  </c:pt>
                </c:lvl>
                <c:lvl>
                  <c:pt idx="0">
                    <c:v>Clearfil Majestry Esthetic</c:v>
                  </c:pt>
                  <c:pt idx="3">
                    <c:v>Clearfil Majestry Posterior</c:v>
                  </c:pt>
                  <c:pt idx="6">
                    <c:v>Grandio</c:v>
                  </c:pt>
                  <c:pt idx="9">
                    <c:v>Grandio Flow</c:v>
                  </c:pt>
                  <c:pt idx="12">
                    <c:v>Filtek Silorane</c:v>
                  </c:pt>
                  <c:pt idx="15">
                    <c:v>Admira</c:v>
                  </c:pt>
                  <c:pt idx="18">
                    <c:v>Arabesk Top</c:v>
                  </c:pt>
                  <c:pt idx="21">
                    <c:v>Valux Plus</c:v>
                  </c:pt>
                </c:lvl>
              </c:multiLvlStrCache>
            </c:multiLvlStrRef>
          </c:cat>
          <c:val>
            <c:numRef>
              <c:f>Sayfa1!$C$2:$C$25</c:f>
              <c:numCache>
                <c:formatCode>General</c:formatCode>
                <c:ptCount val="24"/>
                <c:pt idx="0">
                  <c:v>0.78</c:v>
                </c:pt>
                <c:pt idx="1">
                  <c:v>0.62</c:v>
                </c:pt>
                <c:pt idx="2">
                  <c:v>0.72</c:v>
                </c:pt>
                <c:pt idx="3">
                  <c:v>0.52</c:v>
                </c:pt>
                <c:pt idx="4">
                  <c:v>0.74</c:v>
                </c:pt>
                <c:pt idx="5" formatCode="0.00">
                  <c:v>1.1599999999999999</c:v>
                </c:pt>
                <c:pt idx="6">
                  <c:v>0.8</c:v>
                </c:pt>
                <c:pt idx="7">
                  <c:v>0.6</c:v>
                </c:pt>
                <c:pt idx="8">
                  <c:v>0.72</c:v>
                </c:pt>
                <c:pt idx="9">
                  <c:v>0.48</c:v>
                </c:pt>
                <c:pt idx="10">
                  <c:v>0.57999999999999996</c:v>
                </c:pt>
                <c:pt idx="11">
                  <c:v>0.9</c:v>
                </c:pt>
                <c:pt idx="12">
                  <c:v>1.18</c:v>
                </c:pt>
                <c:pt idx="13">
                  <c:v>0.86</c:v>
                </c:pt>
                <c:pt idx="14">
                  <c:v>0.82</c:v>
                </c:pt>
                <c:pt idx="15">
                  <c:v>0.4</c:v>
                </c:pt>
                <c:pt idx="16">
                  <c:v>0.84</c:v>
                </c:pt>
                <c:pt idx="17">
                  <c:v>0.8</c:v>
                </c:pt>
                <c:pt idx="18">
                  <c:v>0.88</c:v>
                </c:pt>
                <c:pt idx="19">
                  <c:v>0.54</c:v>
                </c:pt>
                <c:pt idx="20">
                  <c:v>0.4</c:v>
                </c:pt>
                <c:pt idx="21">
                  <c:v>0.56000000000000005</c:v>
                </c:pt>
                <c:pt idx="22">
                  <c:v>0.66</c:v>
                </c:pt>
                <c:pt idx="23">
                  <c:v>0.54</c:v>
                </c:pt>
              </c:numCache>
            </c:numRef>
          </c:val>
        </c:ser>
        <c:ser>
          <c:idx val="1"/>
          <c:order val="1"/>
          <c:tx>
            <c:strRef>
              <c:f>Sayfa1!$D$1</c:f>
              <c:strCache>
                <c:ptCount val="1"/>
                <c:pt idx="0">
                  <c:v>After TC</c:v>
                </c:pt>
              </c:strCache>
            </c:strRef>
          </c:tx>
          <c:invertIfNegative val="0"/>
          <c:errBars>
            <c:errBarType val="both"/>
            <c:errValType val="stdErr"/>
            <c:noEndCap val="0"/>
          </c:errBars>
          <c:cat>
            <c:multiLvlStrRef>
              <c:f>Sayfa1!$A$2:$B$25</c:f>
              <c:multiLvlStrCache>
                <c:ptCount val="24"/>
                <c:lvl>
                  <c:pt idx="0">
                    <c:v>DW</c:v>
                  </c:pt>
                  <c:pt idx="1">
                    <c:v>CF</c:v>
                  </c:pt>
                  <c:pt idx="2">
                    <c:v>RW</c:v>
                  </c:pt>
                  <c:pt idx="3">
                    <c:v>DW</c:v>
                  </c:pt>
                  <c:pt idx="4">
                    <c:v>CF</c:v>
                  </c:pt>
                  <c:pt idx="5">
                    <c:v>RW</c:v>
                  </c:pt>
                  <c:pt idx="6">
                    <c:v>DW</c:v>
                  </c:pt>
                  <c:pt idx="7">
                    <c:v>CF</c:v>
                  </c:pt>
                  <c:pt idx="8">
                    <c:v>RW</c:v>
                  </c:pt>
                  <c:pt idx="9">
                    <c:v>DW</c:v>
                  </c:pt>
                  <c:pt idx="10">
                    <c:v>CF</c:v>
                  </c:pt>
                  <c:pt idx="11">
                    <c:v>RW</c:v>
                  </c:pt>
                  <c:pt idx="12">
                    <c:v>DW</c:v>
                  </c:pt>
                  <c:pt idx="13">
                    <c:v>CF</c:v>
                  </c:pt>
                  <c:pt idx="14">
                    <c:v>RW</c:v>
                  </c:pt>
                  <c:pt idx="15">
                    <c:v>DW</c:v>
                  </c:pt>
                  <c:pt idx="16">
                    <c:v>CF</c:v>
                  </c:pt>
                  <c:pt idx="17">
                    <c:v>RW</c:v>
                  </c:pt>
                  <c:pt idx="18">
                    <c:v>DW</c:v>
                  </c:pt>
                  <c:pt idx="19">
                    <c:v>CF</c:v>
                  </c:pt>
                  <c:pt idx="20">
                    <c:v>RW</c:v>
                  </c:pt>
                  <c:pt idx="21">
                    <c:v>DW</c:v>
                  </c:pt>
                  <c:pt idx="22">
                    <c:v>CF</c:v>
                  </c:pt>
                  <c:pt idx="23">
                    <c:v>RW</c:v>
                  </c:pt>
                </c:lvl>
                <c:lvl>
                  <c:pt idx="0">
                    <c:v>Clearfil Majestry Esthetic</c:v>
                  </c:pt>
                  <c:pt idx="3">
                    <c:v>Clearfil Majestry Posterior</c:v>
                  </c:pt>
                  <c:pt idx="6">
                    <c:v>Grandio</c:v>
                  </c:pt>
                  <c:pt idx="9">
                    <c:v>Grandio Flow</c:v>
                  </c:pt>
                  <c:pt idx="12">
                    <c:v>Filtek Silorane</c:v>
                  </c:pt>
                  <c:pt idx="15">
                    <c:v>Admira</c:v>
                  </c:pt>
                  <c:pt idx="18">
                    <c:v>Arabesk Top</c:v>
                  </c:pt>
                  <c:pt idx="21">
                    <c:v>Valux Plus</c:v>
                  </c:pt>
                </c:lvl>
              </c:multiLvlStrCache>
            </c:multiLvlStrRef>
          </c:cat>
          <c:val>
            <c:numRef>
              <c:f>Sayfa1!$D$2:$D$25</c:f>
              <c:numCache>
                <c:formatCode>General</c:formatCode>
                <c:ptCount val="24"/>
                <c:pt idx="0">
                  <c:v>0.74</c:v>
                </c:pt>
                <c:pt idx="1">
                  <c:v>1.1200000000000001</c:v>
                </c:pt>
                <c:pt idx="2">
                  <c:v>0.8</c:v>
                </c:pt>
                <c:pt idx="3">
                  <c:v>1.24</c:v>
                </c:pt>
                <c:pt idx="4">
                  <c:v>0.96</c:v>
                </c:pt>
                <c:pt idx="5">
                  <c:v>1.36</c:v>
                </c:pt>
                <c:pt idx="6">
                  <c:v>1.86</c:v>
                </c:pt>
                <c:pt idx="7">
                  <c:v>1.34</c:v>
                </c:pt>
                <c:pt idx="8">
                  <c:v>1.56</c:v>
                </c:pt>
                <c:pt idx="9">
                  <c:v>1.3</c:v>
                </c:pt>
                <c:pt idx="10">
                  <c:v>1.48</c:v>
                </c:pt>
                <c:pt idx="11">
                  <c:v>1.34</c:v>
                </c:pt>
                <c:pt idx="12">
                  <c:v>2.38</c:v>
                </c:pt>
                <c:pt idx="13">
                  <c:v>2.4</c:v>
                </c:pt>
                <c:pt idx="14">
                  <c:v>2.4</c:v>
                </c:pt>
                <c:pt idx="15">
                  <c:v>1.3</c:v>
                </c:pt>
                <c:pt idx="16">
                  <c:v>1.38</c:v>
                </c:pt>
                <c:pt idx="17">
                  <c:v>1.56</c:v>
                </c:pt>
                <c:pt idx="18">
                  <c:v>1.94</c:v>
                </c:pt>
                <c:pt idx="19">
                  <c:v>1.56</c:v>
                </c:pt>
                <c:pt idx="20">
                  <c:v>1.56</c:v>
                </c:pt>
                <c:pt idx="21">
                  <c:v>2.2200000000000002</c:v>
                </c:pt>
                <c:pt idx="22">
                  <c:v>2</c:v>
                </c:pt>
                <c:pt idx="23">
                  <c:v>2.82</c:v>
                </c:pt>
              </c:numCache>
            </c:numRef>
          </c:val>
        </c:ser>
        <c:ser>
          <c:idx val="2"/>
          <c:order val="2"/>
          <c:tx>
            <c:strRef>
              <c:f>Sayfa1!$E$1</c:f>
              <c:strCache>
                <c:ptCount val="1"/>
                <c:pt idx="0">
                  <c:v>After Coloration</c:v>
                </c:pt>
              </c:strCache>
            </c:strRef>
          </c:tx>
          <c:invertIfNegative val="0"/>
          <c:errBars>
            <c:errBarType val="both"/>
            <c:errValType val="stdErr"/>
            <c:noEndCap val="0"/>
          </c:errBars>
          <c:cat>
            <c:multiLvlStrRef>
              <c:f>Sayfa1!$A$2:$B$25</c:f>
              <c:multiLvlStrCache>
                <c:ptCount val="24"/>
                <c:lvl>
                  <c:pt idx="0">
                    <c:v>DW</c:v>
                  </c:pt>
                  <c:pt idx="1">
                    <c:v>CF</c:v>
                  </c:pt>
                  <c:pt idx="2">
                    <c:v>RW</c:v>
                  </c:pt>
                  <c:pt idx="3">
                    <c:v>DW</c:v>
                  </c:pt>
                  <c:pt idx="4">
                    <c:v>CF</c:v>
                  </c:pt>
                  <c:pt idx="5">
                    <c:v>RW</c:v>
                  </c:pt>
                  <c:pt idx="6">
                    <c:v>DW</c:v>
                  </c:pt>
                  <c:pt idx="7">
                    <c:v>CF</c:v>
                  </c:pt>
                  <c:pt idx="8">
                    <c:v>RW</c:v>
                  </c:pt>
                  <c:pt idx="9">
                    <c:v>DW</c:v>
                  </c:pt>
                  <c:pt idx="10">
                    <c:v>CF</c:v>
                  </c:pt>
                  <c:pt idx="11">
                    <c:v>RW</c:v>
                  </c:pt>
                  <c:pt idx="12">
                    <c:v>DW</c:v>
                  </c:pt>
                  <c:pt idx="13">
                    <c:v>CF</c:v>
                  </c:pt>
                  <c:pt idx="14">
                    <c:v>RW</c:v>
                  </c:pt>
                  <c:pt idx="15">
                    <c:v>DW</c:v>
                  </c:pt>
                  <c:pt idx="16">
                    <c:v>CF</c:v>
                  </c:pt>
                  <c:pt idx="17">
                    <c:v>RW</c:v>
                  </c:pt>
                  <c:pt idx="18">
                    <c:v>DW</c:v>
                  </c:pt>
                  <c:pt idx="19">
                    <c:v>CF</c:v>
                  </c:pt>
                  <c:pt idx="20">
                    <c:v>RW</c:v>
                  </c:pt>
                  <c:pt idx="21">
                    <c:v>DW</c:v>
                  </c:pt>
                  <c:pt idx="22">
                    <c:v>CF</c:v>
                  </c:pt>
                  <c:pt idx="23">
                    <c:v>RW</c:v>
                  </c:pt>
                </c:lvl>
                <c:lvl>
                  <c:pt idx="0">
                    <c:v>Clearfil Majestry Esthetic</c:v>
                  </c:pt>
                  <c:pt idx="3">
                    <c:v>Clearfil Majestry Posterior</c:v>
                  </c:pt>
                  <c:pt idx="6">
                    <c:v>Grandio</c:v>
                  </c:pt>
                  <c:pt idx="9">
                    <c:v>Grandio Flow</c:v>
                  </c:pt>
                  <c:pt idx="12">
                    <c:v>Filtek Silorane</c:v>
                  </c:pt>
                  <c:pt idx="15">
                    <c:v>Admira</c:v>
                  </c:pt>
                  <c:pt idx="18">
                    <c:v>Arabesk Top</c:v>
                  </c:pt>
                  <c:pt idx="21">
                    <c:v>Valux Plus</c:v>
                  </c:pt>
                </c:lvl>
              </c:multiLvlStrCache>
            </c:multiLvlStrRef>
          </c:cat>
          <c:val>
            <c:numRef>
              <c:f>Sayfa1!$E$2:$E$25</c:f>
              <c:numCache>
                <c:formatCode>General</c:formatCode>
                <c:ptCount val="24"/>
                <c:pt idx="0">
                  <c:v>0.66</c:v>
                </c:pt>
                <c:pt idx="1">
                  <c:v>4.0599999999999996</c:v>
                </c:pt>
                <c:pt idx="2">
                  <c:v>19.84</c:v>
                </c:pt>
                <c:pt idx="3">
                  <c:v>0.7</c:v>
                </c:pt>
                <c:pt idx="4">
                  <c:v>8.7200000000000006</c:v>
                </c:pt>
                <c:pt idx="5">
                  <c:v>17.399999999999999</c:v>
                </c:pt>
                <c:pt idx="6">
                  <c:v>1.3</c:v>
                </c:pt>
                <c:pt idx="7">
                  <c:v>5.0999999999999996</c:v>
                </c:pt>
                <c:pt idx="8">
                  <c:v>17.12</c:v>
                </c:pt>
                <c:pt idx="9">
                  <c:v>1.36</c:v>
                </c:pt>
                <c:pt idx="10">
                  <c:v>9.26</c:v>
                </c:pt>
                <c:pt idx="11">
                  <c:v>24.36</c:v>
                </c:pt>
                <c:pt idx="12">
                  <c:v>2.16</c:v>
                </c:pt>
                <c:pt idx="13">
                  <c:v>3.76</c:v>
                </c:pt>
                <c:pt idx="14">
                  <c:v>13.58</c:v>
                </c:pt>
                <c:pt idx="15">
                  <c:v>1.28</c:v>
                </c:pt>
                <c:pt idx="16">
                  <c:v>4.74</c:v>
                </c:pt>
                <c:pt idx="17">
                  <c:v>17.899999999999999</c:v>
                </c:pt>
                <c:pt idx="18">
                  <c:v>1.68</c:v>
                </c:pt>
                <c:pt idx="19">
                  <c:v>3.56</c:v>
                </c:pt>
                <c:pt idx="20">
                  <c:v>17.52</c:v>
                </c:pt>
                <c:pt idx="21">
                  <c:v>2.64</c:v>
                </c:pt>
                <c:pt idx="22">
                  <c:v>6.4</c:v>
                </c:pt>
                <c:pt idx="23">
                  <c:v>16.14</c:v>
                </c:pt>
              </c:numCache>
            </c:numRef>
          </c:val>
        </c:ser>
        <c:dLbls>
          <c:showLegendKey val="0"/>
          <c:showVal val="0"/>
          <c:showCatName val="0"/>
          <c:showSerName val="0"/>
          <c:showPercent val="0"/>
          <c:showBubbleSize val="0"/>
        </c:dLbls>
        <c:gapWidth val="66"/>
        <c:overlap val="-25"/>
        <c:axId val="37379584"/>
        <c:axId val="90755008"/>
      </c:barChart>
      <c:catAx>
        <c:axId val="37379584"/>
        <c:scaling>
          <c:orientation val="minMax"/>
        </c:scaling>
        <c:delete val="0"/>
        <c:axPos val="b"/>
        <c:numFmt formatCode="General" sourceLinked="0"/>
        <c:majorTickMark val="none"/>
        <c:minorTickMark val="none"/>
        <c:tickLblPos val="nextTo"/>
        <c:crossAx val="90755008"/>
        <c:crosses val="autoZero"/>
        <c:auto val="1"/>
        <c:lblAlgn val="ctr"/>
        <c:lblOffset val="100"/>
        <c:noMultiLvlLbl val="0"/>
      </c:catAx>
      <c:valAx>
        <c:axId val="90755008"/>
        <c:scaling>
          <c:orientation val="minMax"/>
        </c:scaling>
        <c:delete val="0"/>
        <c:axPos val="l"/>
        <c:majorGridlines/>
        <c:numFmt formatCode="General" sourceLinked="1"/>
        <c:majorTickMark val="none"/>
        <c:minorTickMark val="none"/>
        <c:tickLblPos val="nextTo"/>
        <c:crossAx val="37379584"/>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Sayfa1!$I$1</c:f>
              <c:strCache>
                <c:ptCount val="1"/>
                <c:pt idx="0">
                  <c:v>Baseline</c:v>
                </c:pt>
              </c:strCache>
            </c:strRef>
          </c:tx>
          <c:invertIfNegative val="0"/>
          <c:errBars>
            <c:errBarType val="both"/>
            <c:errValType val="stdErr"/>
            <c:noEndCap val="0"/>
          </c:errBars>
          <c:cat>
            <c:multiLvlStrRef>
              <c:f>Sayfa1!$G$2:$H$25</c:f>
              <c:multiLvlStrCache>
                <c:ptCount val="24"/>
                <c:lvl>
                  <c:pt idx="0">
                    <c:v>DW</c:v>
                  </c:pt>
                  <c:pt idx="1">
                    <c:v>CF</c:v>
                  </c:pt>
                  <c:pt idx="2">
                    <c:v>RW</c:v>
                  </c:pt>
                  <c:pt idx="3">
                    <c:v>DW</c:v>
                  </c:pt>
                  <c:pt idx="4">
                    <c:v>CF</c:v>
                  </c:pt>
                  <c:pt idx="5">
                    <c:v>RW</c:v>
                  </c:pt>
                  <c:pt idx="6">
                    <c:v>DW</c:v>
                  </c:pt>
                  <c:pt idx="7">
                    <c:v>CF</c:v>
                  </c:pt>
                  <c:pt idx="8">
                    <c:v>RW</c:v>
                  </c:pt>
                  <c:pt idx="9">
                    <c:v>DW</c:v>
                  </c:pt>
                  <c:pt idx="10">
                    <c:v>CF</c:v>
                  </c:pt>
                  <c:pt idx="11">
                    <c:v>RW</c:v>
                  </c:pt>
                  <c:pt idx="12">
                    <c:v>DW</c:v>
                  </c:pt>
                  <c:pt idx="13">
                    <c:v>CF</c:v>
                  </c:pt>
                  <c:pt idx="14">
                    <c:v>RW</c:v>
                  </c:pt>
                  <c:pt idx="15">
                    <c:v>DW</c:v>
                  </c:pt>
                  <c:pt idx="16">
                    <c:v>CF</c:v>
                  </c:pt>
                  <c:pt idx="17">
                    <c:v>RW</c:v>
                  </c:pt>
                  <c:pt idx="18">
                    <c:v>DW</c:v>
                  </c:pt>
                  <c:pt idx="19">
                    <c:v>CF</c:v>
                  </c:pt>
                  <c:pt idx="20">
                    <c:v>RW</c:v>
                  </c:pt>
                  <c:pt idx="21">
                    <c:v>DW</c:v>
                  </c:pt>
                  <c:pt idx="22">
                    <c:v>CF</c:v>
                  </c:pt>
                  <c:pt idx="23">
                    <c:v>RW</c:v>
                  </c:pt>
                </c:lvl>
                <c:lvl>
                  <c:pt idx="0">
                    <c:v>Clearfil Majestry Esthetic</c:v>
                  </c:pt>
                  <c:pt idx="3">
                    <c:v>Clearfil Majestry Posterior</c:v>
                  </c:pt>
                  <c:pt idx="6">
                    <c:v>Grandio</c:v>
                  </c:pt>
                  <c:pt idx="9">
                    <c:v>Grandio Flow</c:v>
                  </c:pt>
                  <c:pt idx="12">
                    <c:v>Filtek Silorane</c:v>
                  </c:pt>
                  <c:pt idx="15">
                    <c:v>Admira</c:v>
                  </c:pt>
                  <c:pt idx="18">
                    <c:v>Arabesk Top</c:v>
                  </c:pt>
                  <c:pt idx="21">
                    <c:v>Valux Plus</c:v>
                  </c:pt>
                </c:lvl>
              </c:multiLvlStrCache>
            </c:multiLvlStrRef>
          </c:cat>
          <c:val>
            <c:numRef>
              <c:f>Sayfa1!$I$2:$I$25</c:f>
              <c:numCache>
                <c:formatCode>General</c:formatCode>
                <c:ptCount val="24"/>
                <c:pt idx="0">
                  <c:v>14.72</c:v>
                </c:pt>
                <c:pt idx="1">
                  <c:v>14.36</c:v>
                </c:pt>
                <c:pt idx="2">
                  <c:v>14.82</c:v>
                </c:pt>
                <c:pt idx="3">
                  <c:v>13.54</c:v>
                </c:pt>
                <c:pt idx="4">
                  <c:v>13.4</c:v>
                </c:pt>
                <c:pt idx="5">
                  <c:v>13.7</c:v>
                </c:pt>
                <c:pt idx="6">
                  <c:v>17.600000000000001</c:v>
                </c:pt>
                <c:pt idx="7">
                  <c:v>17.38</c:v>
                </c:pt>
                <c:pt idx="8">
                  <c:v>17.260000000000002</c:v>
                </c:pt>
                <c:pt idx="9">
                  <c:v>16.66</c:v>
                </c:pt>
                <c:pt idx="10">
                  <c:v>16.739999999999998</c:v>
                </c:pt>
                <c:pt idx="11">
                  <c:v>17.440000000000001</c:v>
                </c:pt>
                <c:pt idx="12">
                  <c:v>11.04</c:v>
                </c:pt>
                <c:pt idx="13">
                  <c:v>11.1</c:v>
                </c:pt>
                <c:pt idx="14">
                  <c:v>11.42</c:v>
                </c:pt>
                <c:pt idx="15">
                  <c:v>14.54</c:v>
                </c:pt>
                <c:pt idx="16">
                  <c:v>14.66</c:v>
                </c:pt>
                <c:pt idx="17">
                  <c:v>14.58</c:v>
                </c:pt>
                <c:pt idx="18">
                  <c:v>15.1</c:v>
                </c:pt>
                <c:pt idx="19">
                  <c:v>15.14</c:v>
                </c:pt>
                <c:pt idx="20">
                  <c:v>15.7</c:v>
                </c:pt>
                <c:pt idx="21">
                  <c:v>14.54</c:v>
                </c:pt>
                <c:pt idx="22">
                  <c:v>15.04</c:v>
                </c:pt>
                <c:pt idx="23">
                  <c:v>14.5</c:v>
                </c:pt>
              </c:numCache>
            </c:numRef>
          </c:val>
        </c:ser>
        <c:ser>
          <c:idx val="1"/>
          <c:order val="1"/>
          <c:tx>
            <c:strRef>
              <c:f>Sayfa1!$J$1</c:f>
              <c:strCache>
                <c:ptCount val="1"/>
                <c:pt idx="0">
                  <c:v>After TC</c:v>
                </c:pt>
              </c:strCache>
            </c:strRef>
          </c:tx>
          <c:invertIfNegative val="0"/>
          <c:errBars>
            <c:errBarType val="both"/>
            <c:errValType val="stdErr"/>
            <c:noEndCap val="0"/>
          </c:errBars>
          <c:cat>
            <c:multiLvlStrRef>
              <c:f>Sayfa1!$G$2:$H$25</c:f>
              <c:multiLvlStrCache>
                <c:ptCount val="24"/>
                <c:lvl>
                  <c:pt idx="0">
                    <c:v>DW</c:v>
                  </c:pt>
                  <c:pt idx="1">
                    <c:v>CF</c:v>
                  </c:pt>
                  <c:pt idx="2">
                    <c:v>RW</c:v>
                  </c:pt>
                  <c:pt idx="3">
                    <c:v>DW</c:v>
                  </c:pt>
                  <c:pt idx="4">
                    <c:v>CF</c:v>
                  </c:pt>
                  <c:pt idx="5">
                    <c:v>RW</c:v>
                  </c:pt>
                  <c:pt idx="6">
                    <c:v>DW</c:v>
                  </c:pt>
                  <c:pt idx="7">
                    <c:v>CF</c:v>
                  </c:pt>
                  <c:pt idx="8">
                    <c:v>RW</c:v>
                  </c:pt>
                  <c:pt idx="9">
                    <c:v>DW</c:v>
                  </c:pt>
                  <c:pt idx="10">
                    <c:v>CF</c:v>
                  </c:pt>
                  <c:pt idx="11">
                    <c:v>RW</c:v>
                  </c:pt>
                  <c:pt idx="12">
                    <c:v>DW</c:v>
                  </c:pt>
                  <c:pt idx="13">
                    <c:v>CF</c:v>
                  </c:pt>
                  <c:pt idx="14">
                    <c:v>RW</c:v>
                  </c:pt>
                  <c:pt idx="15">
                    <c:v>DW</c:v>
                  </c:pt>
                  <c:pt idx="16">
                    <c:v>CF</c:v>
                  </c:pt>
                  <c:pt idx="17">
                    <c:v>RW</c:v>
                  </c:pt>
                  <c:pt idx="18">
                    <c:v>DW</c:v>
                  </c:pt>
                  <c:pt idx="19">
                    <c:v>CF</c:v>
                  </c:pt>
                  <c:pt idx="20">
                    <c:v>RW</c:v>
                  </c:pt>
                  <c:pt idx="21">
                    <c:v>DW</c:v>
                  </c:pt>
                  <c:pt idx="22">
                    <c:v>CF</c:v>
                  </c:pt>
                  <c:pt idx="23">
                    <c:v>RW</c:v>
                  </c:pt>
                </c:lvl>
                <c:lvl>
                  <c:pt idx="0">
                    <c:v>Clearfil Majestry Esthetic</c:v>
                  </c:pt>
                  <c:pt idx="3">
                    <c:v>Clearfil Majestry Posterior</c:v>
                  </c:pt>
                  <c:pt idx="6">
                    <c:v>Grandio</c:v>
                  </c:pt>
                  <c:pt idx="9">
                    <c:v>Grandio Flow</c:v>
                  </c:pt>
                  <c:pt idx="12">
                    <c:v>Filtek Silorane</c:v>
                  </c:pt>
                  <c:pt idx="15">
                    <c:v>Admira</c:v>
                  </c:pt>
                  <c:pt idx="18">
                    <c:v>Arabesk Top</c:v>
                  </c:pt>
                  <c:pt idx="21">
                    <c:v>Valux Plus</c:v>
                  </c:pt>
                </c:lvl>
              </c:multiLvlStrCache>
            </c:multiLvlStrRef>
          </c:cat>
          <c:val>
            <c:numRef>
              <c:f>Sayfa1!$J$2:$J$25</c:f>
              <c:numCache>
                <c:formatCode>General</c:formatCode>
                <c:ptCount val="24"/>
                <c:pt idx="0">
                  <c:v>14.24</c:v>
                </c:pt>
                <c:pt idx="1">
                  <c:v>14.3</c:v>
                </c:pt>
                <c:pt idx="2">
                  <c:v>14.62</c:v>
                </c:pt>
                <c:pt idx="3">
                  <c:v>14.04</c:v>
                </c:pt>
                <c:pt idx="4">
                  <c:v>13.2</c:v>
                </c:pt>
                <c:pt idx="5">
                  <c:v>13.86</c:v>
                </c:pt>
                <c:pt idx="6">
                  <c:v>17.46</c:v>
                </c:pt>
                <c:pt idx="7">
                  <c:v>17.3</c:v>
                </c:pt>
                <c:pt idx="8">
                  <c:v>16.920000000000002</c:v>
                </c:pt>
                <c:pt idx="9">
                  <c:v>16.64</c:v>
                </c:pt>
                <c:pt idx="10">
                  <c:v>16.72</c:v>
                </c:pt>
                <c:pt idx="11">
                  <c:v>16.899999999999999</c:v>
                </c:pt>
                <c:pt idx="12">
                  <c:v>11.32</c:v>
                </c:pt>
                <c:pt idx="13">
                  <c:v>11.24</c:v>
                </c:pt>
                <c:pt idx="14">
                  <c:v>11.74</c:v>
                </c:pt>
                <c:pt idx="15">
                  <c:v>14.3</c:v>
                </c:pt>
                <c:pt idx="16">
                  <c:v>14</c:v>
                </c:pt>
                <c:pt idx="17">
                  <c:v>14.02</c:v>
                </c:pt>
                <c:pt idx="18">
                  <c:v>14.84</c:v>
                </c:pt>
                <c:pt idx="19">
                  <c:v>14.92</c:v>
                </c:pt>
                <c:pt idx="20">
                  <c:v>14.9</c:v>
                </c:pt>
                <c:pt idx="21">
                  <c:v>14.12</c:v>
                </c:pt>
                <c:pt idx="22">
                  <c:v>14.62</c:v>
                </c:pt>
                <c:pt idx="23">
                  <c:v>14.38</c:v>
                </c:pt>
              </c:numCache>
            </c:numRef>
          </c:val>
        </c:ser>
        <c:ser>
          <c:idx val="2"/>
          <c:order val="2"/>
          <c:tx>
            <c:strRef>
              <c:f>Sayfa1!$K$1</c:f>
              <c:strCache>
                <c:ptCount val="1"/>
                <c:pt idx="0">
                  <c:v>After Coloration</c:v>
                </c:pt>
              </c:strCache>
            </c:strRef>
          </c:tx>
          <c:invertIfNegative val="0"/>
          <c:errBars>
            <c:errBarType val="both"/>
            <c:errValType val="stdErr"/>
            <c:noEndCap val="0"/>
          </c:errBars>
          <c:cat>
            <c:multiLvlStrRef>
              <c:f>Sayfa1!$G$2:$H$25</c:f>
              <c:multiLvlStrCache>
                <c:ptCount val="24"/>
                <c:lvl>
                  <c:pt idx="0">
                    <c:v>DW</c:v>
                  </c:pt>
                  <c:pt idx="1">
                    <c:v>CF</c:v>
                  </c:pt>
                  <c:pt idx="2">
                    <c:v>RW</c:v>
                  </c:pt>
                  <c:pt idx="3">
                    <c:v>DW</c:v>
                  </c:pt>
                  <c:pt idx="4">
                    <c:v>CF</c:v>
                  </c:pt>
                  <c:pt idx="5">
                    <c:v>RW</c:v>
                  </c:pt>
                  <c:pt idx="6">
                    <c:v>DW</c:v>
                  </c:pt>
                  <c:pt idx="7">
                    <c:v>CF</c:v>
                  </c:pt>
                  <c:pt idx="8">
                    <c:v>RW</c:v>
                  </c:pt>
                  <c:pt idx="9">
                    <c:v>DW</c:v>
                  </c:pt>
                  <c:pt idx="10">
                    <c:v>CF</c:v>
                  </c:pt>
                  <c:pt idx="11">
                    <c:v>RW</c:v>
                  </c:pt>
                  <c:pt idx="12">
                    <c:v>DW</c:v>
                  </c:pt>
                  <c:pt idx="13">
                    <c:v>CF</c:v>
                  </c:pt>
                  <c:pt idx="14">
                    <c:v>RW</c:v>
                  </c:pt>
                  <c:pt idx="15">
                    <c:v>DW</c:v>
                  </c:pt>
                  <c:pt idx="16">
                    <c:v>CF</c:v>
                  </c:pt>
                  <c:pt idx="17">
                    <c:v>RW</c:v>
                  </c:pt>
                  <c:pt idx="18">
                    <c:v>DW</c:v>
                  </c:pt>
                  <c:pt idx="19">
                    <c:v>CF</c:v>
                  </c:pt>
                  <c:pt idx="20">
                    <c:v>RW</c:v>
                  </c:pt>
                  <c:pt idx="21">
                    <c:v>DW</c:v>
                  </c:pt>
                  <c:pt idx="22">
                    <c:v>CF</c:v>
                  </c:pt>
                  <c:pt idx="23">
                    <c:v>RW</c:v>
                  </c:pt>
                </c:lvl>
                <c:lvl>
                  <c:pt idx="0">
                    <c:v>Clearfil Majestry Esthetic</c:v>
                  </c:pt>
                  <c:pt idx="3">
                    <c:v>Clearfil Majestry Posterior</c:v>
                  </c:pt>
                  <c:pt idx="6">
                    <c:v>Grandio</c:v>
                  </c:pt>
                  <c:pt idx="9">
                    <c:v>Grandio Flow</c:v>
                  </c:pt>
                  <c:pt idx="12">
                    <c:v>Filtek Silorane</c:v>
                  </c:pt>
                  <c:pt idx="15">
                    <c:v>Admira</c:v>
                  </c:pt>
                  <c:pt idx="18">
                    <c:v>Arabesk Top</c:v>
                  </c:pt>
                  <c:pt idx="21">
                    <c:v>Valux Plus</c:v>
                  </c:pt>
                </c:lvl>
              </c:multiLvlStrCache>
            </c:multiLvlStrRef>
          </c:cat>
          <c:val>
            <c:numRef>
              <c:f>Sayfa1!$K$2:$K$25</c:f>
              <c:numCache>
                <c:formatCode>General</c:formatCode>
                <c:ptCount val="24"/>
                <c:pt idx="0">
                  <c:v>14.5</c:v>
                </c:pt>
                <c:pt idx="1">
                  <c:v>13.7</c:v>
                </c:pt>
                <c:pt idx="2">
                  <c:v>9.3800000000000008</c:v>
                </c:pt>
                <c:pt idx="3">
                  <c:v>13.72</c:v>
                </c:pt>
                <c:pt idx="4">
                  <c:v>11.46</c:v>
                </c:pt>
                <c:pt idx="5">
                  <c:v>9.48</c:v>
                </c:pt>
                <c:pt idx="6">
                  <c:v>16.88</c:v>
                </c:pt>
                <c:pt idx="7">
                  <c:v>16.98</c:v>
                </c:pt>
                <c:pt idx="8">
                  <c:v>12.12</c:v>
                </c:pt>
                <c:pt idx="9">
                  <c:v>16.78</c:v>
                </c:pt>
                <c:pt idx="10">
                  <c:v>15.82</c:v>
                </c:pt>
                <c:pt idx="11">
                  <c:v>14.36</c:v>
                </c:pt>
                <c:pt idx="12">
                  <c:v>12.8</c:v>
                </c:pt>
                <c:pt idx="13">
                  <c:v>11.54</c:v>
                </c:pt>
                <c:pt idx="14">
                  <c:v>10.94</c:v>
                </c:pt>
                <c:pt idx="15">
                  <c:v>14.4</c:v>
                </c:pt>
                <c:pt idx="16">
                  <c:v>13.72</c:v>
                </c:pt>
                <c:pt idx="17">
                  <c:v>10.74</c:v>
                </c:pt>
                <c:pt idx="18">
                  <c:v>15.08</c:v>
                </c:pt>
                <c:pt idx="19">
                  <c:v>14.54</c:v>
                </c:pt>
                <c:pt idx="20">
                  <c:v>10.72</c:v>
                </c:pt>
                <c:pt idx="21">
                  <c:v>14.08</c:v>
                </c:pt>
                <c:pt idx="22">
                  <c:v>14.26</c:v>
                </c:pt>
                <c:pt idx="23">
                  <c:v>9.9</c:v>
                </c:pt>
              </c:numCache>
            </c:numRef>
          </c:val>
        </c:ser>
        <c:dLbls>
          <c:showLegendKey val="0"/>
          <c:showVal val="0"/>
          <c:showCatName val="0"/>
          <c:showSerName val="0"/>
          <c:showPercent val="0"/>
          <c:showBubbleSize val="0"/>
        </c:dLbls>
        <c:gapWidth val="161"/>
        <c:overlap val="-25"/>
        <c:axId val="114404864"/>
        <c:axId val="42050112"/>
      </c:barChart>
      <c:catAx>
        <c:axId val="114404864"/>
        <c:scaling>
          <c:orientation val="minMax"/>
        </c:scaling>
        <c:delete val="0"/>
        <c:axPos val="b"/>
        <c:numFmt formatCode="General" sourceLinked="0"/>
        <c:majorTickMark val="none"/>
        <c:minorTickMark val="none"/>
        <c:tickLblPos val="nextTo"/>
        <c:crossAx val="42050112"/>
        <c:crosses val="autoZero"/>
        <c:auto val="1"/>
        <c:lblAlgn val="ctr"/>
        <c:lblOffset val="100"/>
        <c:noMultiLvlLbl val="0"/>
      </c:catAx>
      <c:valAx>
        <c:axId val="42050112"/>
        <c:scaling>
          <c:orientation val="minMax"/>
        </c:scaling>
        <c:delete val="0"/>
        <c:axPos val="l"/>
        <c:majorGridlines/>
        <c:numFmt formatCode="General" sourceLinked="1"/>
        <c:majorTickMark val="none"/>
        <c:minorTickMark val="none"/>
        <c:tickLblPos val="nextTo"/>
        <c:crossAx val="114404864"/>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Sayfa1!$O$1</c:f>
              <c:strCache>
                <c:ptCount val="1"/>
                <c:pt idx="0">
                  <c:v>Baseline</c:v>
                </c:pt>
              </c:strCache>
            </c:strRef>
          </c:tx>
          <c:invertIfNegative val="0"/>
          <c:errBars>
            <c:errBarType val="both"/>
            <c:errValType val="stdErr"/>
            <c:noEndCap val="0"/>
          </c:errBars>
          <c:cat>
            <c:multiLvlStrRef>
              <c:f>Sayfa1!$M$2:$N$25</c:f>
              <c:multiLvlStrCache>
                <c:ptCount val="24"/>
                <c:lvl>
                  <c:pt idx="0">
                    <c:v>DW</c:v>
                  </c:pt>
                  <c:pt idx="1">
                    <c:v>CF</c:v>
                  </c:pt>
                  <c:pt idx="2">
                    <c:v>RW</c:v>
                  </c:pt>
                  <c:pt idx="3">
                    <c:v>DW</c:v>
                  </c:pt>
                  <c:pt idx="4">
                    <c:v>CF</c:v>
                  </c:pt>
                  <c:pt idx="5">
                    <c:v>RW</c:v>
                  </c:pt>
                  <c:pt idx="6">
                    <c:v>DW</c:v>
                  </c:pt>
                  <c:pt idx="7">
                    <c:v>CF</c:v>
                  </c:pt>
                  <c:pt idx="8">
                    <c:v>RW</c:v>
                  </c:pt>
                  <c:pt idx="9">
                    <c:v>DW</c:v>
                  </c:pt>
                  <c:pt idx="10">
                    <c:v>CF</c:v>
                  </c:pt>
                  <c:pt idx="11">
                    <c:v>RW</c:v>
                  </c:pt>
                  <c:pt idx="12">
                    <c:v>DW</c:v>
                  </c:pt>
                  <c:pt idx="13">
                    <c:v>CF</c:v>
                  </c:pt>
                  <c:pt idx="14">
                    <c:v>RW</c:v>
                  </c:pt>
                  <c:pt idx="15">
                    <c:v>DW</c:v>
                  </c:pt>
                  <c:pt idx="16">
                    <c:v>CF</c:v>
                  </c:pt>
                  <c:pt idx="17">
                    <c:v>RW</c:v>
                  </c:pt>
                  <c:pt idx="18">
                    <c:v>DW</c:v>
                  </c:pt>
                  <c:pt idx="19">
                    <c:v>CF</c:v>
                  </c:pt>
                  <c:pt idx="20">
                    <c:v>RW</c:v>
                  </c:pt>
                  <c:pt idx="21">
                    <c:v>DW</c:v>
                  </c:pt>
                  <c:pt idx="22">
                    <c:v>CF</c:v>
                  </c:pt>
                  <c:pt idx="23">
                    <c:v>RW</c:v>
                  </c:pt>
                </c:lvl>
                <c:lvl>
                  <c:pt idx="0">
                    <c:v>Clearfil Majestry Esthetic</c:v>
                  </c:pt>
                  <c:pt idx="3">
                    <c:v>Clearfil Majestry Posterior</c:v>
                  </c:pt>
                  <c:pt idx="6">
                    <c:v>Grandio</c:v>
                  </c:pt>
                  <c:pt idx="9">
                    <c:v>Grandio Flow</c:v>
                  </c:pt>
                  <c:pt idx="12">
                    <c:v>Filtek Silorane</c:v>
                  </c:pt>
                  <c:pt idx="15">
                    <c:v>Admira</c:v>
                  </c:pt>
                  <c:pt idx="18">
                    <c:v>Arabesk Top</c:v>
                  </c:pt>
                  <c:pt idx="21">
                    <c:v>Valux Plus</c:v>
                  </c:pt>
                </c:lvl>
              </c:multiLvlStrCache>
            </c:multiLvlStrRef>
          </c:cat>
          <c:val>
            <c:numRef>
              <c:f>Sayfa1!$O$2:$O$25</c:f>
              <c:numCache>
                <c:formatCode>General</c:formatCode>
                <c:ptCount val="24"/>
                <c:pt idx="0">
                  <c:v>56.4</c:v>
                </c:pt>
                <c:pt idx="1">
                  <c:v>51.2</c:v>
                </c:pt>
                <c:pt idx="2">
                  <c:v>47.6</c:v>
                </c:pt>
                <c:pt idx="3">
                  <c:v>162.4</c:v>
                </c:pt>
                <c:pt idx="4">
                  <c:v>134</c:v>
                </c:pt>
                <c:pt idx="5">
                  <c:v>141.80000000000001</c:v>
                </c:pt>
                <c:pt idx="6">
                  <c:v>113.2</c:v>
                </c:pt>
                <c:pt idx="7">
                  <c:v>130</c:v>
                </c:pt>
                <c:pt idx="8">
                  <c:v>133.19999999999999</c:v>
                </c:pt>
                <c:pt idx="9">
                  <c:v>82.2</c:v>
                </c:pt>
                <c:pt idx="10">
                  <c:v>110</c:v>
                </c:pt>
                <c:pt idx="11">
                  <c:v>110</c:v>
                </c:pt>
                <c:pt idx="12">
                  <c:v>68.8</c:v>
                </c:pt>
                <c:pt idx="13">
                  <c:v>83.4</c:v>
                </c:pt>
                <c:pt idx="14">
                  <c:v>101.6</c:v>
                </c:pt>
                <c:pt idx="15">
                  <c:v>72</c:v>
                </c:pt>
                <c:pt idx="16">
                  <c:v>62.8</c:v>
                </c:pt>
                <c:pt idx="17">
                  <c:v>62.2</c:v>
                </c:pt>
                <c:pt idx="18">
                  <c:v>81</c:v>
                </c:pt>
                <c:pt idx="19">
                  <c:v>101</c:v>
                </c:pt>
                <c:pt idx="20">
                  <c:v>69.2</c:v>
                </c:pt>
                <c:pt idx="21">
                  <c:v>134</c:v>
                </c:pt>
                <c:pt idx="22">
                  <c:v>135</c:v>
                </c:pt>
                <c:pt idx="23">
                  <c:v>139.19999999999999</c:v>
                </c:pt>
              </c:numCache>
            </c:numRef>
          </c:val>
        </c:ser>
        <c:ser>
          <c:idx val="1"/>
          <c:order val="1"/>
          <c:tx>
            <c:strRef>
              <c:f>Sayfa1!$P$1</c:f>
              <c:strCache>
                <c:ptCount val="1"/>
                <c:pt idx="0">
                  <c:v>After TC</c:v>
                </c:pt>
              </c:strCache>
            </c:strRef>
          </c:tx>
          <c:invertIfNegative val="0"/>
          <c:errBars>
            <c:errBarType val="both"/>
            <c:errValType val="stdErr"/>
            <c:noEndCap val="0"/>
          </c:errBars>
          <c:cat>
            <c:multiLvlStrRef>
              <c:f>Sayfa1!$M$2:$N$25</c:f>
              <c:multiLvlStrCache>
                <c:ptCount val="24"/>
                <c:lvl>
                  <c:pt idx="0">
                    <c:v>DW</c:v>
                  </c:pt>
                  <c:pt idx="1">
                    <c:v>CF</c:v>
                  </c:pt>
                  <c:pt idx="2">
                    <c:v>RW</c:v>
                  </c:pt>
                  <c:pt idx="3">
                    <c:v>DW</c:v>
                  </c:pt>
                  <c:pt idx="4">
                    <c:v>CF</c:v>
                  </c:pt>
                  <c:pt idx="5">
                    <c:v>RW</c:v>
                  </c:pt>
                  <c:pt idx="6">
                    <c:v>DW</c:v>
                  </c:pt>
                  <c:pt idx="7">
                    <c:v>CF</c:v>
                  </c:pt>
                  <c:pt idx="8">
                    <c:v>RW</c:v>
                  </c:pt>
                  <c:pt idx="9">
                    <c:v>DW</c:v>
                  </c:pt>
                  <c:pt idx="10">
                    <c:v>CF</c:v>
                  </c:pt>
                  <c:pt idx="11">
                    <c:v>RW</c:v>
                  </c:pt>
                  <c:pt idx="12">
                    <c:v>DW</c:v>
                  </c:pt>
                  <c:pt idx="13">
                    <c:v>CF</c:v>
                  </c:pt>
                  <c:pt idx="14">
                    <c:v>RW</c:v>
                  </c:pt>
                  <c:pt idx="15">
                    <c:v>DW</c:v>
                  </c:pt>
                  <c:pt idx="16">
                    <c:v>CF</c:v>
                  </c:pt>
                  <c:pt idx="17">
                    <c:v>RW</c:v>
                  </c:pt>
                  <c:pt idx="18">
                    <c:v>DW</c:v>
                  </c:pt>
                  <c:pt idx="19">
                    <c:v>CF</c:v>
                  </c:pt>
                  <c:pt idx="20">
                    <c:v>RW</c:v>
                  </c:pt>
                  <c:pt idx="21">
                    <c:v>DW</c:v>
                  </c:pt>
                  <c:pt idx="22">
                    <c:v>CF</c:v>
                  </c:pt>
                  <c:pt idx="23">
                    <c:v>RW</c:v>
                  </c:pt>
                </c:lvl>
                <c:lvl>
                  <c:pt idx="0">
                    <c:v>Clearfil Majestry Esthetic</c:v>
                  </c:pt>
                  <c:pt idx="3">
                    <c:v>Clearfil Majestry Posterior</c:v>
                  </c:pt>
                  <c:pt idx="6">
                    <c:v>Grandio</c:v>
                  </c:pt>
                  <c:pt idx="9">
                    <c:v>Grandio Flow</c:v>
                  </c:pt>
                  <c:pt idx="12">
                    <c:v>Filtek Silorane</c:v>
                  </c:pt>
                  <c:pt idx="15">
                    <c:v>Admira</c:v>
                  </c:pt>
                  <c:pt idx="18">
                    <c:v>Arabesk Top</c:v>
                  </c:pt>
                  <c:pt idx="21">
                    <c:v>Valux Plus</c:v>
                  </c:pt>
                </c:lvl>
              </c:multiLvlStrCache>
            </c:multiLvlStrRef>
          </c:cat>
          <c:val>
            <c:numRef>
              <c:f>Sayfa1!$P$2:$P$25</c:f>
              <c:numCache>
                <c:formatCode>General</c:formatCode>
                <c:ptCount val="24"/>
                <c:pt idx="0">
                  <c:v>44.8</c:v>
                </c:pt>
                <c:pt idx="1">
                  <c:v>47</c:v>
                </c:pt>
                <c:pt idx="2">
                  <c:v>50.2</c:v>
                </c:pt>
                <c:pt idx="3">
                  <c:v>129</c:v>
                </c:pt>
                <c:pt idx="4">
                  <c:v>147.80000000000001</c:v>
                </c:pt>
                <c:pt idx="5">
                  <c:v>115.4</c:v>
                </c:pt>
                <c:pt idx="6">
                  <c:v>73.2</c:v>
                </c:pt>
                <c:pt idx="7">
                  <c:v>112.8</c:v>
                </c:pt>
                <c:pt idx="8">
                  <c:v>103.6</c:v>
                </c:pt>
                <c:pt idx="9">
                  <c:v>74</c:v>
                </c:pt>
                <c:pt idx="10">
                  <c:v>48.2</c:v>
                </c:pt>
                <c:pt idx="11">
                  <c:v>97.6</c:v>
                </c:pt>
                <c:pt idx="12">
                  <c:v>82.2</c:v>
                </c:pt>
                <c:pt idx="13">
                  <c:v>66.400000000000006</c:v>
                </c:pt>
                <c:pt idx="14">
                  <c:v>70.400000000000006</c:v>
                </c:pt>
                <c:pt idx="15">
                  <c:v>45.8</c:v>
                </c:pt>
                <c:pt idx="16">
                  <c:v>45.2</c:v>
                </c:pt>
                <c:pt idx="17">
                  <c:v>51.6</c:v>
                </c:pt>
                <c:pt idx="18">
                  <c:v>52.6</c:v>
                </c:pt>
                <c:pt idx="19">
                  <c:v>55.2</c:v>
                </c:pt>
                <c:pt idx="20">
                  <c:v>47.2</c:v>
                </c:pt>
                <c:pt idx="21">
                  <c:v>89.4</c:v>
                </c:pt>
                <c:pt idx="22">
                  <c:v>121</c:v>
                </c:pt>
                <c:pt idx="23">
                  <c:v>125</c:v>
                </c:pt>
              </c:numCache>
            </c:numRef>
          </c:val>
        </c:ser>
        <c:ser>
          <c:idx val="2"/>
          <c:order val="2"/>
          <c:tx>
            <c:strRef>
              <c:f>Sayfa1!$Q$1</c:f>
              <c:strCache>
                <c:ptCount val="1"/>
                <c:pt idx="0">
                  <c:v>After Coloration</c:v>
                </c:pt>
              </c:strCache>
            </c:strRef>
          </c:tx>
          <c:invertIfNegative val="0"/>
          <c:errBars>
            <c:errBarType val="both"/>
            <c:errValType val="stdErr"/>
            <c:noEndCap val="0"/>
          </c:errBars>
          <c:cat>
            <c:multiLvlStrRef>
              <c:f>Sayfa1!$M$2:$N$25</c:f>
              <c:multiLvlStrCache>
                <c:ptCount val="24"/>
                <c:lvl>
                  <c:pt idx="0">
                    <c:v>DW</c:v>
                  </c:pt>
                  <c:pt idx="1">
                    <c:v>CF</c:v>
                  </c:pt>
                  <c:pt idx="2">
                    <c:v>RW</c:v>
                  </c:pt>
                  <c:pt idx="3">
                    <c:v>DW</c:v>
                  </c:pt>
                  <c:pt idx="4">
                    <c:v>CF</c:v>
                  </c:pt>
                  <c:pt idx="5">
                    <c:v>RW</c:v>
                  </c:pt>
                  <c:pt idx="6">
                    <c:v>DW</c:v>
                  </c:pt>
                  <c:pt idx="7">
                    <c:v>CF</c:v>
                  </c:pt>
                  <c:pt idx="8">
                    <c:v>RW</c:v>
                  </c:pt>
                  <c:pt idx="9">
                    <c:v>DW</c:v>
                  </c:pt>
                  <c:pt idx="10">
                    <c:v>CF</c:v>
                  </c:pt>
                  <c:pt idx="11">
                    <c:v>RW</c:v>
                  </c:pt>
                  <c:pt idx="12">
                    <c:v>DW</c:v>
                  </c:pt>
                  <c:pt idx="13">
                    <c:v>CF</c:v>
                  </c:pt>
                  <c:pt idx="14">
                    <c:v>RW</c:v>
                  </c:pt>
                  <c:pt idx="15">
                    <c:v>DW</c:v>
                  </c:pt>
                  <c:pt idx="16">
                    <c:v>CF</c:v>
                  </c:pt>
                  <c:pt idx="17">
                    <c:v>RW</c:v>
                  </c:pt>
                  <c:pt idx="18">
                    <c:v>DW</c:v>
                  </c:pt>
                  <c:pt idx="19">
                    <c:v>CF</c:v>
                  </c:pt>
                  <c:pt idx="20">
                    <c:v>RW</c:v>
                  </c:pt>
                  <c:pt idx="21">
                    <c:v>DW</c:v>
                  </c:pt>
                  <c:pt idx="22">
                    <c:v>CF</c:v>
                  </c:pt>
                  <c:pt idx="23">
                    <c:v>RW</c:v>
                  </c:pt>
                </c:lvl>
                <c:lvl>
                  <c:pt idx="0">
                    <c:v>Clearfil Majestry Esthetic</c:v>
                  </c:pt>
                  <c:pt idx="3">
                    <c:v>Clearfil Majestry Posterior</c:v>
                  </c:pt>
                  <c:pt idx="6">
                    <c:v>Grandio</c:v>
                  </c:pt>
                  <c:pt idx="9">
                    <c:v>Grandio Flow</c:v>
                  </c:pt>
                  <c:pt idx="12">
                    <c:v>Filtek Silorane</c:v>
                  </c:pt>
                  <c:pt idx="15">
                    <c:v>Admira</c:v>
                  </c:pt>
                  <c:pt idx="18">
                    <c:v>Arabesk Top</c:v>
                  </c:pt>
                  <c:pt idx="21">
                    <c:v>Valux Plus</c:v>
                  </c:pt>
                </c:lvl>
              </c:multiLvlStrCache>
            </c:multiLvlStrRef>
          </c:cat>
          <c:val>
            <c:numRef>
              <c:f>Sayfa1!$Q$2:$Q$25</c:f>
              <c:numCache>
                <c:formatCode>General</c:formatCode>
                <c:ptCount val="24"/>
                <c:pt idx="0">
                  <c:v>38.799999999999997</c:v>
                </c:pt>
                <c:pt idx="1">
                  <c:v>41.2</c:v>
                </c:pt>
                <c:pt idx="2">
                  <c:v>37.200000000000003</c:v>
                </c:pt>
                <c:pt idx="3">
                  <c:v>111.8</c:v>
                </c:pt>
                <c:pt idx="4">
                  <c:v>105.2</c:v>
                </c:pt>
                <c:pt idx="5">
                  <c:v>97.8</c:v>
                </c:pt>
                <c:pt idx="6">
                  <c:v>103.6</c:v>
                </c:pt>
                <c:pt idx="7">
                  <c:v>84.4</c:v>
                </c:pt>
                <c:pt idx="8">
                  <c:v>69.599999999999994</c:v>
                </c:pt>
                <c:pt idx="9">
                  <c:v>80</c:v>
                </c:pt>
                <c:pt idx="10">
                  <c:v>65.599999999999994</c:v>
                </c:pt>
                <c:pt idx="11">
                  <c:v>57</c:v>
                </c:pt>
                <c:pt idx="12">
                  <c:v>73</c:v>
                </c:pt>
                <c:pt idx="13">
                  <c:v>87</c:v>
                </c:pt>
                <c:pt idx="14">
                  <c:v>35.799999999999997</c:v>
                </c:pt>
                <c:pt idx="15">
                  <c:v>69.599999999999994</c:v>
                </c:pt>
                <c:pt idx="16">
                  <c:v>58.6</c:v>
                </c:pt>
                <c:pt idx="17">
                  <c:v>47.4</c:v>
                </c:pt>
                <c:pt idx="18">
                  <c:v>43.6</c:v>
                </c:pt>
                <c:pt idx="19">
                  <c:v>71.400000000000006</c:v>
                </c:pt>
                <c:pt idx="20">
                  <c:v>44.8</c:v>
                </c:pt>
                <c:pt idx="21">
                  <c:v>113.6</c:v>
                </c:pt>
                <c:pt idx="22">
                  <c:v>80</c:v>
                </c:pt>
                <c:pt idx="23">
                  <c:v>87</c:v>
                </c:pt>
              </c:numCache>
            </c:numRef>
          </c:val>
        </c:ser>
        <c:dLbls>
          <c:showLegendKey val="0"/>
          <c:showVal val="0"/>
          <c:showCatName val="0"/>
          <c:showSerName val="0"/>
          <c:showPercent val="0"/>
          <c:showBubbleSize val="0"/>
        </c:dLbls>
        <c:gapWidth val="188"/>
        <c:overlap val="-10"/>
        <c:axId val="121335808"/>
        <c:axId val="42052992"/>
      </c:barChart>
      <c:catAx>
        <c:axId val="121335808"/>
        <c:scaling>
          <c:orientation val="minMax"/>
        </c:scaling>
        <c:delete val="0"/>
        <c:axPos val="b"/>
        <c:numFmt formatCode="General" sourceLinked="0"/>
        <c:majorTickMark val="none"/>
        <c:minorTickMark val="none"/>
        <c:tickLblPos val="nextTo"/>
        <c:crossAx val="42052992"/>
        <c:crosses val="autoZero"/>
        <c:auto val="1"/>
        <c:lblAlgn val="ctr"/>
        <c:lblOffset val="100"/>
        <c:noMultiLvlLbl val="0"/>
      </c:catAx>
      <c:valAx>
        <c:axId val="42052992"/>
        <c:scaling>
          <c:orientation val="minMax"/>
        </c:scaling>
        <c:delete val="0"/>
        <c:axPos val="l"/>
        <c:majorGridlines/>
        <c:numFmt formatCode="General" sourceLinked="1"/>
        <c:majorTickMark val="none"/>
        <c:minorTickMark val="none"/>
        <c:tickLblPos val="nextTo"/>
        <c:crossAx val="121335808"/>
        <c:crosses val="autoZero"/>
        <c:crossBetween val="between"/>
      </c:valAx>
    </c:plotArea>
    <c:legend>
      <c:legendPos val="b"/>
      <c:layout/>
      <c:overlay val="0"/>
    </c:legend>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17.04.2016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17.04.2016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17.04.2016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17.04.2016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17.04.2016</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17.04.2016</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17.04.2016</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17.04.2016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17.04.2016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17.04.2016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17.04.2016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17.04.2016</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normAutofit fontScale="90000"/>
          </a:bodyPr>
          <a:lstStyle/>
          <a:p>
            <a:r>
              <a:rPr lang="it-IT" b="1" dirty="0"/>
              <a:t>Effects of thermal cycles and immersion in different beverages on color, translucency and hardness of different composite resins</a:t>
            </a:r>
            <a:r>
              <a:rPr lang="tr-TR" dirty="0"/>
              <a:t/>
            </a:r>
            <a:br>
              <a:rPr lang="tr-TR" dirty="0"/>
            </a:br>
            <a:endParaRPr lang="tr-TR" dirty="0"/>
          </a:p>
        </p:txBody>
      </p:sp>
      <p:sp>
        <p:nvSpPr>
          <p:cNvPr id="3" name="Alt Başlık 2"/>
          <p:cNvSpPr>
            <a:spLocks noGrp="1"/>
          </p:cNvSpPr>
          <p:nvPr>
            <p:ph type="subTitle" idx="1"/>
          </p:nvPr>
        </p:nvSpPr>
        <p:spPr>
          <a:xfrm>
            <a:off x="1371600" y="4365104"/>
            <a:ext cx="6400800" cy="1273696"/>
          </a:xfrm>
        </p:spPr>
        <p:txBody>
          <a:bodyPr/>
          <a:lstStyle/>
          <a:p>
            <a:r>
              <a:rPr lang="en-NZ" sz="2400" dirty="0" smtClean="0">
                <a:solidFill>
                  <a:schemeClr val="tx1"/>
                </a:solidFill>
              </a:rPr>
              <a:t>PINAR GUL</a:t>
            </a:r>
            <a:endParaRPr lang="tr-TR" sz="2400" dirty="0" smtClean="0">
              <a:solidFill>
                <a:schemeClr val="tx1"/>
              </a:solidFill>
            </a:endParaRPr>
          </a:p>
          <a:p>
            <a:r>
              <a:rPr lang="en-NZ" sz="2400" dirty="0" smtClean="0">
                <a:solidFill>
                  <a:schemeClr val="tx1"/>
                </a:solidFill>
              </a:rPr>
              <a:t>Atatürk </a:t>
            </a:r>
            <a:r>
              <a:rPr lang="en-NZ" sz="2400" dirty="0">
                <a:solidFill>
                  <a:schemeClr val="tx1"/>
                </a:solidFill>
              </a:rPr>
              <a:t>University, School of Dentistry, </a:t>
            </a:r>
            <a:r>
              <a:rPr lang="en-NZ" sz="2400" dirty="0" smtClean="0">
                <a:solidFill>
                  <a:schemeClr val="tx1"/>
                </a:solidFill>
              </a:rPr>
              <a:t>T</a:t>
            </a:r>
            <a:r>
              <a:rPr lang="tr-TR" sz="2400" dirty="0" err="1" smtClean="0">
                <a:solidFill>
                  <a:schemeClr val="tx1"/>
                </a:solidFill>
              </a:rPr>
              <a:t>urkey</a:t>
            </a:r>
            <a:endParaRPr lang="tr-TR" sz="2400" dirty="0">
              <a:solidFill>
                <a:schemeClr val="tx1"/>
              </a:solidFill>
            </a:endParaRPr>
          </a:p>
          <a:p>
            <a:endParaRPr lang="tr-TR" dirty="0"/>
          </a:p>
        </p:txBody>
      </p:sp>
    </p:spTree>
    <p:extLst>
      <p:ext uri="{BB962C8B-B14F-4D97-AF65-F5344CB8AC3E}">
        <p14:creationId xmlns:p14="http://schemas.microsoft.com/office/powerpoint/2010/main" val="14554372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64704"/>
            <a:ext cx="8229600" cy="652934"/>
          </a:xfrm>
        </p:spPr>
        <p:txBody>
          <a:bodyPr>
            <a:normAutofit fontScale="90000"/>
          </a:bodyPr>
          <a:lstStyle/>
          <a:p>
            <a:r>
              <a:rPr lang="en-US" b="1" dirty="0"/>
              <a:t>INTRODUCTION</a:t>
            </a:r>
            <a:r>
              <a:rPr lang="tr-TR" dirty="0"/>
              <a:t/>
            </a:r>
            <a:br>
              <a:rPr lang="tr-TR" dirty="0"/>
            </a:br>
            <a:endParaRPr lang="tr-TR" dirty="0"/>
          </a:p>
        </p:txBody>
      </p:sp>
      <p:sp>
        <p:nvSpPr>
          <p:cNvPr id="3" name="İçerik Yer Tutucusu 2"/>
          <p:cNvSpPr>
            <a:spLocks noGrp="1"/>
          </p:cNvSpPr>
          <p:nvPr>
            <p:ph idx="1"/>
          </p:nvPr>
        </p:nvSpPr>
        <p:spPr>
          <a:xfrm>
            <a:off x="457200" y="1639341"/>
            <a:ext cx="8229600" cy="4525963"/>
          </a:xfrm>
        </p:spPr>
        <p:txBody>
          <a:bodyPr>
            <a:normAutofit fontScale="85000" lnSpcReduction="20000"/>
          </a:bodyPr>
          <a:lstStyle/>
          <a:p>
            <a:pPr algn="ctr">
              <a:lnSpc>
                <a:spcPct val="160000"/>
              </a:lnSpc>
            </a:pPr>
            <a:r>
              <a:rPr lang="en-US" sz="2600" dirty="0"/>
              <a:t>Resin-based composites (RBCs) are becoming more popular in restorative dentistry, particularly because of their superior esthetic outcomes. </a:t>
            </a:r>
            <a:endParaRPr lang="tr-TR" sz="2600" dirty="0" smtClean="0"/>
          </a:p>
          <a:p>
            <a:pPr algn="ctr">
              <a:lnSpc>
                <a:spcPct val="160000"/>
              </a:lnSpc>
            </a:pPr>
            <a:r>
              <a:rPr lang="en-US" sz="2600" dirty="0" smtClean="0"/>
              <a:t>RBCs </a:t>
            </a:r>
            <a:r>
              <a:rPr lang="en-US" sz="2600" dirty="0"/>
              <a:t>typically consist of a methacrylate-based resin matrix, glass or ceramic fillers and a filler-matrix coupling agent. For the monomer matrix, bisphenol A glycol </a:t>
            </a:r>
            <a:r>
              <a:rPr lang="en-US" sz="2600" dirty="0" err="1"/>
              <a:t>dimethacrylate</a:t>
            </a:r>
            <a:r>
              <a:rPr lang="en-US" sz="2600" dirty="0"/>
              <a:t> (</a:t>
            </a:r>
            <a:r>
              <a:rPr lang="en-US" sz="2600" dirty="0" err="1"/>
              <a:t>Bis</a:t>
            </a:r>
            <a:r>
              <a:rPr lang="en-US" sz="2600" dirty="0"/>
              <a:t>-GMA), </a:t>
            </a:r>
            <a:r>
              <a:rPr lang="en-US" sz="2600" dirty="0" err="1"/>
              <a:t>triethylene</a:t>
            </a:r>
            <a:r>
              <a:rPr lang="en-US" sz="2600" dirty="0"/>
              <a:t> glycol </a:t>
            </a:r>
            <a:r>
              <a:rPr lang="en-US" sz="2600" dirty="0" err="1"/>
              <a:t>dimethacrylate</a:t>
            </a:r>
            <a:r>
              <a:rPr lang="en-US" sz="2600" dirty="0"/>
              <a:t> (TEGDMA), and urethane </a:t>
            </a:r>
            <a:r>
              <a:rPr lang="en-US" sz="2600" dirty="0" err="1"/>
              <a:t>dimethacrylate</a:t>
            </a:r>
            <a:r>
              <a:rPr lang="en-US" sz="2600" dirty="0"/>
              <a:t> (UDMA) are widely used in dental composites (</a:t>
            </a:r>
            <a:r>
              <a:rPr lang="en-US" sz="2600" i="1" dirty="0"/>
              <a:t>Fong et al 2005; </a:t>
            </a:r>
            <a:r>
              <a:rPr lang="en-US" sz="2600" i="1" dirty="0" err="1"/>
              <a:t>Sideridou</a:t>
            </a:r>
            <a:r>
              <a:rPr lang="en-US" sz="2600" i="1" dirty="0"/>
              <a:t> et al 2005; </a:t>
            </a:r>
            <a:r>
              <a:rPr lang="en-US" sz="2600" i="1" dirty="0" err="1"/>
              <a:t>Moszner</a:t>
            </a:r>
            <a:r>
              <a:rPr lang="en-US" sz="2600" i="1" dirty="0"/>
              <a:t> et al 2001</a:t>
            </a:r>
            <a:r>
              <a:rPr lang="en-US" sz="2600" dirty="0"/>
              <a:t>)</a:t>
            </a:r>
            <a:endParaRPr lang="tr-TR" sz="2600" dirty="0"/>
          </a:p>
          <a:p>
            <a:endParaRPr lang="tr-TR" dirty="0"/>
          </a:p>
        </p:txBody>
      </p:sp>
    </p:spTree>
    <p:extLst>
      <p:ext uri="{BB962C8B-B14F-4D97-AF65-F5344CB8AC3E}">
        <p14:creationId xmlns:p14="http://schemas.microsoft.com/office/powerpoint/2010/main" val="36932514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268760"/>
            <a:ext cx="8229600" cy="4857403"/>
          </a:xfrm>
        </p:spPr>
        <p:txBody>
          <a:bodyPr>
            <a:normAutofit/>
          </a:bodyPr>
          <a:lstStyle/>
          <a:p>
            <a:pPr marL="0" indent="0" algn="ctr">
              <a:lnSpc>
                <a:spcPct val="150000"/>
              </a:lnSpc>
              <a:buNone/>
            </a:pPr>
            <a:r>
              <a:rPr lang="en-US" sz="2000" dirty="0"/>
              <a:t>In addition to these </a:t>
            </a:r>
            <a:r>
              <a:rPr lang="en-US" sz="2000" dirty="0" err="1"/>
              <a:t>dimethacrylate</a:t>
            </a:r>
            <a:r>
              <a:rPr lang="en-US" sz="2000" dirty="0"/>
              <a:t> based composite material, which are based on cross-linking </a:t>
            </a:r>
            <a:r>
              <a:rPr lang="en-US" sz="2000" dirty="0" err="1"/>
              <a:t>dimethacrylates</a:t>
            </a:r>
            <a:r>
              <a:rPr lang="en-US" sz="2000" dirty="0"/>
              <a:t> and inorganic fillers, a new type of </a:t>
            </a:r>
            <a:r>
              <a:rPr lang="en-US" sz="2000" dirty="0" smtClean="0"/>
              <a:t>inorganic</a:t>
            </a:r>
            <a:r>
              <a:rPr lang="tr-TR" sz="2000" dirty="0" smtClean="0"/>
              <a:t>-</a:t>
            </a:r>
            <a:r>
              <a:rPr lang="en-US" sz="2000" dirty="0" smtClean="0"/>
              <a:t>organic </a:t>
            </a:r>
            <a:r>
              <a:rPr lang="en-US" sz="2000" dirty="0"/>
              <a:t>hybrid dental material, known as </a:t>
            </a:r>
            <a:r>
              <a:rPr lang="en-US" sz="2000" dirty="0" err="1"/>
              <a:t>Ormocers</a:t>
            </a:r>
            <a:r>
              <a:rPr lang="en-US" sz="2000" dirty="0"/>
              <a:t>, has been developed. A considerable widening of the adjustable properties is obtained through the possible incorporation of different fillers in the </a:t>
            </a:r>
            <a:r>
              <a:rPr lang="en-US" sz="2000" dirty="0" err="1"/>
              <a:t>Ormocer</a:t>
            </a:r>
            <a:r>
              <a:rPr lang="en-US" sz="2000" dirty="0"/>
              <a:t> composite (up to 67 </a:t>
            </a:r>
            <a:r>
              <a:rPr lang="en-US" sz="2000" dirty="0" err="1"/>
              <a:t>vol</a:t>
            </a:r>
            <a:r>
              <a:rPr lang="en-US" sz="2000" dirty="0"/>
              <a:t> %). The addition of fillers may bring an improvement of the mechanical and physical properties of this class of composites, such as small abrasion rate, low water absorption, and low water solubility (</a:t>
            </a:r>
            <a:r>
              <a:rPr lang="en-US" sz="2000" i="1" dirty="0"/>
              <a:t>Cunha et al. 2003</a:t>
            </a:r>
            <a:r>
              <a:rPr lang="en-US" sz="2000" dirty="0"/>
              <a:t>).</a:t>
            </a:r>
            <a:endParaRPr lang="tr-TR" sz="2000" dirty="0"/>
          </a:p>
          <a:p>
            <a:pPr algn="ctr">
              <a:lnSpc>
                <a:spcPct val="150000"/>
              </a:lnSpc>
            </a:pPr>
            <a:endParaRPr lang="tr-TR" sz="2400" dirty="0"/>
          </a:p>
        </p:txBody>
      </p:sp>
    </p:spTree>
    <p:extLst>
      <p:ext uri="{BB962C8B-B14F-4D97-AF65-F5344CB8AC3E}">
        <p14:creationId xmlns:p14="http://schemas.microsoft.com/office/powerpoint/2010/main" val="36867372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568" y="1052736"/>
            <a:ext cx="7776864" cy="5073427"/>
          </a:xfrm>
        </p:spPr>
        <p:txBody>
          <a:bodyPr>
            <a:normAutofit/>
          </a:bodyPr>
          <a:lstStyle/>
          <a:p>
            <a:pPr marL="0" indent="0" algn="ctr">
              <a:lnSpc>
                <a:spcPct val="150000"/>
              </a:lnSpc>
              <a:buNone/>
            </a:pPr>
            <a:r>
              <a:rPr lang="en-US" sz="2400" dirty="0"/>
              <a:t>It is noteworthy that the monomer matrix strongly influences the polymerization, reactivity, mechanical properties, and water sorption of RBCs</a:t>
            </a:r>
            <a:r>
              <a:rPr lang="en-US" sz="2400" b="1" dirty="0"/>
              <a:t>. </a:t>
            </a:r>
            <a:r>
              <a:rPr lang="en-US" sz="2400" dirty="0"/>
              <a:t>Under oral conditions, RBCs may be exposed either intermittently or continuously to chemical agents found in saliva, food, and beverages (</a:t>
            </a:r>
            <a:r>
              <a:rPr lang="en-US" sz="2400" i="1" dirty="0" err="1"/>
              <a:t>Asmussen</a:t>
            </a:r>
            <a:r>
              <a:rPr lang="en-US" sz="2400" i="1" dirty="0"/>
              <a:t> 1984; Wu et al 1982; Yap e al 2001</a:t>
            </a:r>
            <a:r>
              <a:rPr lang="en-US" sz="2400" dirty="0"/>
              <a:t>). Consequently, the leaching of composite fillers and the disintegration of filler-resin interface (</a:t>
            </a:r>
            <a:r>
              <a:rPr lang="en-US" sz="2400" dirty="0" err="1"/>
              <a:t>silane</a:t>
            </a:r>
            <a:r>
              <a:rPr lang="en-US" sz="2400" dirty="0"/>
              <a:t> coupling agent) can also occur under oral conditions (</a:t>
            </a:r>
            <a:r>
              <a:rPr lang="en-US" sz="2400" i="1" dirty="0" err="1"/>
              <a:t>Oysaed</a:t>
            </a:r>
            <a:r>
              <a:rPr lang="en-US" sz="2400" i="1" dirty="0"/>
              <a:t> and </a:t>
            </a:r>
            <a:r>
              <a:rPr lang="en-US" sz="2400" i="1" dirty="0" err="1"/>
              <a:t>Ruyter</a:t>
            </a:r>
            <a:r>
              <a:rPr lang="en-US" sz="2400" i="1" dirty="0"/>
              <a:t> 1986</a:t>
            </a:r>
            <a:r>
              <a:rPr lang="en-US" sz="2400" dirty="0"/>
              <a:t>).</a:t>
            </a:r>
            <a:endParaRPr lang="tr-TR" sz="2400" dirty="0"/>
          </a:p>
          <a:p>
            <a:endParaRPr lang="tr-TR" dirty="0"/>
          </a:p>
        </p:txBody>
      </p:sp>
    </p:spTree>
    <p:extLst>
      <p:ext uri="{BB962C8B-B14F-4D97-AF65-F5344CB8AC3E}">
        <p14:creationId xmlns:p14="http://schemas.microsoft.com/office/powerpoint/2010/main" val="939846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556792"/>
            <a:ext cx="8229600" cy="5040560"/>
          </a:xfrm>
        </p:spPr>
        <p:txBody>
          <a:bodyPr>
            <a:noAutofit/>
          </a:bodyPr>
          <a:lstStyle/>
          <a:p>
            <a:pPr marL="0" indent="0" algn="ctr">
              <a:lnSpc>
                <a:spcPct val="170000"/>
              </a:lnSpc>
              <a:buNone/>
            </a:pPr>
            <a:r>
              <a:rPr lang="en-US" sz="2400" dirty="0"/>
              <a:t>The </a:t>
            </a:r>
            <a:r>
              <a:rPr lang="en-US" sz="2400" dirty="0" err="1"/>
              <a:t>silorane</a:t>
            </a:r>
            <a:r>
              <a:rPr lang="en-US" sz="2400" dirty="0"/>
              <a:t>-based composite (SBC) exhibited low polymerization shrinkage due to the ring-opening </a:t>
            </a:r>
            <a:r>
              <a:rPr lang="en-US" sz="2400" dirty="0" err="1"/>
              <a:t>oxirane</a:t>
            </a:r>
            <a:r>
              <a:rPr lang="en-US" sz="2400" dirty="0"/>
              <a:t> monomer and increased hydrophobicity due to the presence of the siloxane species (</a:t>
            </a:r>
            <a:r>
              <a:rPr lang="en-US" sz="2400" i="1" dirty="0"/>
              <a:t>Lee et al 1998</a:t>
            </a:r>
            <a:r>
              <a:rPr lang="en-US" sz="2400" dirty="0"/>
              <a:t>). </a:t>
            </a:r>
            <a:r>
              <a:rPr lang="en-US" sz="2400" dirty="0" smtClean="0"/>
              <a:t>Compounds </a:t>
            </a:r>
            <a:r>
              <a:rPr lang="en-US" sz="2400" dirty="0"/>
              <a:t>containing </a:t>
            </a:r>
            <a:r>
              <a:rPr lang="en-US" sz="2400" dirty="0" err="1"/>
              <a:t>oxirane</a:t>
            </a:r>
            <a:r>
              <a:rPr lang="en-US" sz="2400" dirty="0"/>
              <a:t> groups are reactive with water. </a:t>
            </a:r>
            <a:endParaRPr lang="tr-TR" sz="2400" dirty="0"/>
          </a:p>
        </p:txBody>
      </p:sp>
    </p:spTree>
    <p:extLst>
      <p:ext uri="{BB962C8B-B14F-4D97-AF65-F5344CB8AC3E}">
        <p14:creationId xmlns:p14="http://schemas.microsoft.com/office/powerpoint/2010/main" val="3152474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80728"/>
            <a:ext cx="8229600" cy="5145435"/>
          </a:xfrm>
        </p:spPr>
        <p:txBody>
          <a:bodyPr>
            <a:normAutofit/>
          </a:bodyPr>
          <a:lstStyle/>
          <a:p>
            <a:pPr algn="ctr">
              <a:lnSpc>
                <a:spcPct val="150000"/>
              </a:lnSpc>
            </a:pPr>
            <a:r>
              <a:rPr lang="en-US" sz="2400" dirty="0"/>
              <a:t>On the other hand, like some other silicon-containing monomers, </a:t>
            </a:r>
            <a:r>
              <a:rPr lang="en-US" sz="2400" dirty="0" err="1"/>
              <a:t>siloranes</a:t>
            </a:r>
            <a:r>
              <a:rPr lang="en-US" sz="2400" dirty="0"/>
              <a:t> can be extremely hydrophobic, possibly making the </a:t>
            </a:r>
            <a:r>
              <a:rPr lang="en-US" sz="2400" dirty="0" err="1"/>
              <a:t>oxirane</a:t>
            </a:r>
            <a:r>
              <a:rPr lang="en-US" sz="2400" dirty="0"/>
              <a:t> groups inaccessible to attack by water or water-soluble species (</a:t>
            </a:r>
            <a:r>
              <a:rPr lang="en-US" sz="2400" i="1" dirty="0" err="1"/>
              <a:t>Eick</a:t>
            </a:r>
            <a:r>
              <a:rPr lang="en-US" sz="2400" i="1" dirty="0"/>
              <a:t> et al 2006</a:t>
            </a:r>
            <a:r>
              <a:rPr lang="en-US" sz="2400" dirty="0"/>
              <a:t>). </a:t>
            </a:r>
            <a:endParaRPr lang="tr-TR" sz="2400" dirty="0" smtClean="0"/>
          </a:p>
          <a:p>
            <a:pPr algn="ctr">
              <a:lnSpc>
                <a:spcPct val="150000"/>
              </a:lnSpc>
            </a:pPr>
            <a:r>
              <a:rPr lang="en-US" sz="2400" dirty="0" smtClean="0"/>
              <a:t>Palin </a:t>
            </a:r>
            <a:r>
              <a:rPr lang="en-US" sz="2400" i="1" dirty="0"/>
              <a:t>et al.</a:t>
            </a:r>
            <a:r>
              <a:rPr lang="en-US" sz="2400" dirty="0"/>
              <a:t> reported that the </a:t>
            </a:r>
            <a:r>
              <a:rPr lang="en-US" sz="2400" dirty="0" err="1"/>
              <a:t>silorane</a:t>
            </a:r>
            <a:r>
              <a:rPr lang="en-US" sz="2400" dirty="0"/>
              <a:t> composite exhibited significantly lower water sorption, solubility and associated diffusion coefficient than the established methacrylate-based dental composites (</a:t>
            </a:r>
            <a:r>
              <a:rPr lang="en-US" sz="2400" i="1" dirty="0"/>
              <a:t>Palin</a:t>
            </a:r>
            <a:r>
              <a:rPr lang="en-US" sz="2400" dirty="0"/>
              <a:t> </a:t>
            </a:r>
            <a:r>
              <a:rPr lang="en-US" sz="2400" i="1" dirty="0"/>
              <a:t>et al.2005)</a:t>
            </a:r>
            <a:endParaRPr lang="tr-TR" sz="2400" dirty="0"/>
          </a:p>
          <a:p>
            <a:pPr algn="ctr">
              <a:lnSpc>
                <a:spcPct val="150000"/>
              </a:lnSpc>
            </a:pPr>
            <a:endParaRPr lang="tr-TR" sz="2400" dirty="0"/>
          </a:p>
        </p:txBody>
      </p:sp>
    </p:spTree>
    <p:extLst>
      <p:ext uri="{BB962C8B-B14F-4D97-AF65-F5344CB8AC3E}">
        <p14:creationId xmlns:p14="http://schemas.microsoft.com/office/powerpoint/2010/main" val="1884793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algn="ctr">
              <a:lnSpc>
                <a:spcPct val="150000"/>
              </a:lnSpc>
            </a:pPr>
            <a:r>
              <a:rPr lang="en-US" sz="2400" dirty="0"/>
              <a:t>With MBCs, polymerization shrinkage and diffusion of moisture through the resin </a:t>
            </a:r>
            <a:r>
              <a:rPr lang="en-US" sz="2400" dirty="0" smtClean="0"/>
              <a:t>component</a:t>
            </a:r>
            <a:r>
              <a:rPr lang="tr-TR" sz="2400" dirty="0" smtClean="0"/>
              <a:t> </a:t>
            </a:r>
            <a:r>
              <a:rPr lang="en-US" sz="2400" dirty="0" smtClean="0"/>
              <a:t>lead </a:t>
            </a:r>
            <a:r>
              <a:rPr lang="en-US" sz="2400" dirty="0"/>
              <a:t>to the initiation and propagation of </a:t>
            </a:r>
            <a:r>
              <a:rPr lang="en-US" sz="2400" dirty="0" err="1"/>
              <a:t>microcracks</a:t>
            </a:r>
            <a:r>
              <a:rPr lang="en-US" sz="2400" dirty="0"/>
              <a:t> in the resin matrix. </a:t>
            </a:r>
            <a:endParaRPr lang="tr-TR" sz="2400" dirty="0" smtClean="0"/>
          </a:p>
          <a:p>
            <a:pPr algn="ctr">
              <a:lnSpc>
                <a:spcPct val="150000"/>
              </a:lnSpc>
            </a:pPr>
            <a:r>
              <a:rPr lang="en-US" sz="2400" dirty="0" smtClean="0"/>
              <a:t>This </a:t>
            </a:r>
            <a:r>
              <a:rPr lang="en-US" sz="2400" dirty="0"/>
              <a:t>process could provide a supply of chemical agents and a path for further diffusion into the restorative material, thereby resulting in more rapid degradation (</a:t>
            </a:r>
            <a:r>
              <a:rPr lang="en-US" sz="2400" i="1" dirty="0"/>
              <a:t>Lee </a:t>
            </a:r>
            <a:r>
              <a:rPr lang="en-US" sz="2400" i="1" dirty="0" err="1"/>
              <a:t>etal</a:t>
            </a:r>
            <a:r>
              <a:rPr lang="en-US" sz="2400" i="1" dirty="0"/>
              <a:t> 1995</a:t>
            </a:r>
            <a:r>
              <a:rPr lang="en-US" sz="2400" dirty="0"/>
              <a:t>). </a:t>
            </a:r>
            <a:endParaRPr lang="tr-TR" sz="2400" dirty="0"/>
          </a:p>
        </p:txBody>
      </p:sp>
    </p:spTree>
    <p:extLst>
      <p:ext uri="{BB962C8B-B14F-4D97-AF65-F5344CB8AC3E}">
        <p14:creationId xmlns:p14="http://schemas.microsoft.com/office/powerpoint/2010/main" val="33150570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628800"/>
            <a:ext cx="8147248" cy="4497363"/>
          </a:xfrm>
        </p:spPr>
        <p:txBody>
          <a:bodyPr>
            <a:normAutofit/>
          </a:bodyPr>
          <a:lstStyle/>
          <a:p>
            <a:pPr algn="ctr">
              <a:lnSpc>
                <a:spcPct val="150000"/>
              </a:lnSpc>
            </a:pPr>
            <a:r>
              <a:rPr lang="en-US" sz="2400" dirty="0" smtClean="0"/>
              <a:t>Clinically</a:t>
            </a:r>
            <a:r>
              <a:rPr lang="en-US" sz="2400" dirty="0"/>
              <a:t>, this can lead to a loss of restoration contour, as well as an increase in surface roughness, and discoloration (</a:t>
            </a:r>
            <a:r>
              <a:rPr lang="en-US" sz="2400" i="1" dirty="0" err="1"/>
              <a:t>Correr</a:t>
            </a:r>
            <a:r>
              <a:rPr lang="en-US" sz="2400" i="1" dirty="0"/>
              <a:t> et al 2012; </a:t>
            </a:r>
            <a:r>
              <a:rPr lang="en-US" sz="2400" i="1" dirty="0" err="1"/>
              <a:t>Bollen</a:t>
            </a:r>
            <a:r>
              <a:rPr lang="en-US" sz="2400" i="1" dirty="0"/>
              <a:t> et al 1997</a:t>
            </a:r>
            <a:r>
              <a:rPr lang="en-US" sz="2400" dirty="0"/>
              <a:t>). Generally, the optical and physical properties of resin composites are affected by the length of degradation (</a:t>
            </a:r>
            <a:r>
              <a:rPr lang="en-US" sz="2400" i="1" dirty="0"/>
              <a:t>Moon et al 2015</a:t>
            </a:r>
            <a:r>
              <a:rPr lang="en-US" sz="2400" dirty="0"/>
              <a:t>).</a:t>
            </a:r>
            <a:endParaRPr lang="tr-TR" sz="2400" dirty="0"/>
          </a:p>
          <a:p>
            <a:endParaRPr lang="tr-TR" dirty="0"/>
          </a:p>
        </p:txBody>
      </p:sp>
    </p:spTree>
    <p:extLst>
      <p:ext uri="{BB962C8B-B14F-4D97-AF65-F5344CB8AC3E}">
        <p14:creationId xmlns:p14="http://schemas.microsoft.com/office/powerpoint/2010/main" val="18618042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060848"/>
            <a:ext cx="8229600" cy="4065315"/>
          </a:xfrm>
        </p:spPr>
        <p:txBody>
          <a:bodyPr>
            <a:normAutofit/>
          </a:bodyPr>
          <a:lstStyle/>
          <a:p>
            <a:pPr algn="ctr">
              <a:lnSpc>
                <a:spcPct val="150000"/>
              </a:lnSpc>
            </a:pPr>
            <a:r>
              <a:rPr lang="en-US" sz="2400" dirty="0"/>
              <a:t>Color plays an important role in obtaining optimum aesthetics. The increasing patient’s demand for improved esthetics has created greater demand restorative materials with excellent esthetic properties. </a:t>
            </a:r>
            <a:endParaRPr lang="tr-TR" sz="2400" dirty="0" smtClean="0"/>
          </a:p>
        </p:txBody>
      </p:sp>
    </p:spTree>
    <p:extLst>
      <p:ext uri="{BB962C8B-B14F-4D97-AF65-F5344CB8AC3E}">
        <p14:creationId xmlns:p14="http://schemas.microsoft.com/office/powerpoint/2010/main" val="41099330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484784"/>
            <a:ext cx="8229600" cy="4641379"/>
          </a:xfrm>
        </p:spPr>
        <p:txBody>
          <a:bodyPr>
            <a:normAutofit/>
          </a:bodyPr>
          <a:lstStyle/>
          <a:p>
            <a:pPr algn="ctr">
              <a:lnSpc>
                <a:spcPct val="150000"/>
              </a:lnSpc>
            </a:pPr>
            <a:r>
              <a:rPr lang="en-US" sz="2400" dirty="0"/>
              <a:t>In the present study, CIE L*a*b* color system was chosen to measure color differences. </a:t>
            </a:r>
            <a:endParaRPr lang="tr-TR" sz="2400" dirty="0" smtClean="0"/>
          </a:p>
          <a:p>
            <a:pPr algn="ctr">
              <a:lnSpc>
                <a:spcPct val="150000"/>
              </a:lnSpc>
            </a:pPr>
            <a:r>
              <a:rPr lang="en-US" sz="2400" dirty="0" smtClean="0"/>
              <a:t>ΔE </a:t>
            </a:r>
            <a:r>
              <a:rPr lang="en-US" sz="2400" dirty="0"/>
              <a:t>values less than 3.3 were considered as clinically </a:t>
            </a:r>
            <a:r>
              <a:rPr lang="en-US" sz="2400" dirty="0" smtClean="0"/>
              <a:t>acceptable</a:t>
            </a:r>
            <a:r>
              <a:rPr lang="tr-TR" sz="2400" dirty="0" smtClean="0"/>
              <a:t> </a:t>
            </a:r>
            <a:r>
              <a:rPr lang="en-US" sz="2400" dirty="0"/>
              <a:t>(</a:t>
            </a:r>
            <a:r>
              <a:rPr lang="en-US" sz="2400" i="1" dirty="0" err="1"/>
              <a:t>Ruyter</a:t>
            </a:r>
            <a:r>
              <a:rPr lang="en-US" sz="2400" i="1" dirty="0"/>
              <a:t> et al 1987</a:t>
            </a:r>
            <a:r>
              <a:rPr lang="en-US" sz="2400" dirty="0" smtClean="0"/>
              <a:t>) </a:t>
            </a:r>
            <a:r>
              <a:rPr lang="en-US" sz="2400" dirty="0"/>
              <a:t>.</a:t>
            </a:r>
            <a:endParaRPr lang="tr-TR" sz="2400" dirty="0"/>
          </a:p>
          <a:p>
            <a:endParaRPr lang="tr-TR" dirty="0"/>
          </a:p>
        </p:txBody>
      </p:sp>
    </p:spTree>
    <p:extLst>
      <p:ext uri="{BB962C8B-B14F-4D97-AF65-F5344CB8AC3E}">
        <p14:creationId xmlns:p14="http://schemas.microsoft.com/office/powerpoint/2010/main" val="14759142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80728"/>
            <a:ext cx="8229600" cy="5145435"/>
          </a:xfrm>
        </p:spPr>
        <p:txBody>
          <a:bodyPr>
            <a:normAutofit fontScale="92500" lnSpcReduction="20000"/>
          </a:bodyPr>
          <a:lstStyle/>
          <a:p>
            <a:pPr algn="ctr">
              <a:lnSpc>
                <a:spcPct val="150000"/>
              </a:lnSpc>
            </a:pPr>
            <a:r>
              <a:rPr lang="en-US" sz="2400" dirty="0"/>
              <a:t>Translucency is a property of a material that allows the passage of light but disperses the light so that objects cannot be seen clearly through the material. Therefore, translucency can be described as a state intermediate between complete opacity and transparency (</a:t>
            </a:r>
            <a:r>
              <a:rPr lang="en-US" sz="2400" i="1" dirty="0"/>
              <a:t>Powers 2006</a:t>
            </a:r>
            <a:r>
              <a:rPr lang="en-US" sz="2400" dirty="0" smtClean="0"/>
              <a:t>).</a:t>
            </a:r>
            <a:endParaRPr lang="tr-TR" sz="2400" dirty="0" smtClean="0"/>
          </a:p>
          <a:p>
            <a:pPr algn="ctr">
              <a:lnSpc>
                <a:spcPct val="150000"/>
              </a:lnSpc>
            </a:pPr>
            <a:r>
              <a:rPr lang="en-US" sz="2400" dirty="0" smtClean="0"/>
              <a:t> </a:t>
            </a:r>
            <a:r>
              <a:rPr lang="en-US" sz="2400" dirty="0"/>
              <a:t>The translucency of dental resin composites depends on their thickness as well as the scattering and absorption coefficients of the resin, filler particles, pigments and </a:t>
            </a:r>
            <a:r>
              <a:rPr lang="en-US" sz="2400" dirty="0" err="1"/>
              <a:t>opacifiers</a:t>
            </a:r>
            <a:r>
              <a:rPr lang="en-US" sz="2400" dirty="0"/>
              <a:t>. In addition, the water sorption of a resin monomer might lead to different translucency </a:t>
            </a:r>
            <a:r>
              <a:rPr lang="en-US" sz="2400" dirty="0" smtClean="0"/>
              <a:t>changes</a:t>
            </a:r>
            <a:r>
              <a:rPr lang="tr-TR" sz="2400" dirty="0" smtClean="0"/>
              <a:t> </a:t>
            </a:r>
            <a:r>
              <a:rPr lang="en-US" sz="2400" dirty="0" smtClean="0"/>
              <a:t>in </a:t>
            </a:r>
            <a:r>
              <a:rPr lang="en-US" sz="2400" dirty="0"/>
              <a:t>composites (</a:t>
            </a:r>
            <a:r>
              <a:rPr lang="en-US" sz="2400" i="1" dirty="0"/>
              <a:t>Johnston and </a:t>
            </a:r>
            <a:r>
              <a:rPr lang="en-US" sz="2400" i="1" dirty="0" err="1"/>
              <a:t>Reisbick</a:t>
            </a:r>
            <a:r>
              <a:rPr lang="en-US" sz="2400" i="1" dirty="0"/>
              <a:t> 1997; Kim and Lee 2007; </a:t>
            </a:r>
            <a:r>
              <a:rPr lang="en-US" sz="2400" i="1" dirty="0" err="1"/>
              <a:t>Miyagawa</a:t>
            </a:r>
            <a:r>
              <a:rPr lang="en-US" sz="2400" i="1" dirty="0"/>
              <a:t> et al 1981</a:t>
            </a:r>
            <a:r>
              <a:rPr lang="en-US" sz="2400" dirty="0"/>
              <a:t>).</a:t>
            </a:r>
            <a:endParaRPr lang="tr-TR" sz="2400" dirty="0"/>
          </a:p>
          <a:p>
            <a:endParaRPr lang="tr-TR" dirty="0"/>
          </a:p>
        </p:txBody>
      </p:sp>
    </p:spTree>
    <p:extLst>
      <p:ext uri="{BB962C8B-B14F-4D97-AF65-F5344CB8AC3E}">
        <p14:creationId xmlns:p14="http://schemas.microsoft.com/office/powerpoint/2010/main" val="16820814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340768"/>
            <a:ext cx="8229600" cy="4785395"/>
          </a:xfrm>
        </p:spPr>
        <p:txBody>
          <a:bodyPr>
            <a:normAutofit/>
          </a:bodyPr>
          <a:lstStyle/>
          <a:p>
            <a:pPr algn="ctr">
              <a:lnSpc>
                <a:spcPct val="150000"/>
              </a:lnSpc>
            </a:pPr>
            <a:endParaRPr lang="tr-TR" sz="2400" dirty="0" smtClean="0"/>
          </a:p>
          <a:p>
            <a:pPr algn="ctr">
              <a:lnSpc>
                <a:spcPct val="150000"/>
              </a:lnSpc>
            </a:pPr>
            <a:endParaRPr lang="tr-TR" sz="2400" dirty="0"/>
          </a:p>
          <a:p>
            <a:pPr algn="ctr">
              <a:lnSpc>
                <a:spcPct val="150000"/>
              </a:lnSpc>
            </a:pPr>
            <a:r>
              <a:rPr lang="en-US" sz="2400" dirty="0" smtClean="0"/>
              <a:t>Translucency </a:t>
            </a:r>
            <a:r>
              <a:rPr lang="en-US" sz="2400" dirty="0"/>
              <a:t>of esthetic restorative materials has usually been determined with the translucency parameter (TP) (</a:t>
            </a:r>
            <a:r>
              <a:rPr lang="en-US" sz="2400" i="1" dirty="0"/>
              <a:t>Johnston and </a:t>
            </a:r>
            <a:r>
              <a:rPr lang="en-US" sz="2400" i="1" dirty="0" err="1"/>
              <a:t>Kienle</a:t>
            </a:r>
            <a:r>
              <a:rPr lang="en-US" sz="2400" i="1" dirty="0"/>
              <a:t> 1995</a:t>
            </a:r>
            <a:r>
              <a:rPr lang="en-US" sz="2400" dirty="0"/>
              <a:t>). </a:t>
            </a:r>
            <a:endParaRPr lang="tr-TR" sz="2400" dirty="0" smtClean="0"/>
          </a:p>
          <a:p>
            <a:pPr algn="ctr">
              <a:lnSpc>
                <a:spcPct val="150000"/>
              </a:lnSpc>
            </a:pPr>
            <a:endParaRPr lang="tr-TR" sz="2400" dirty="0"/>
          </a:p>
        </p:txBody>
      </p:sp>
    </p:spTree>
    <p:extLst>
      <p:ext uri="{BB962C8B-B14F-4D97-AF65-F5344CB8AC3E}">
        <p14:creationId xmlns:p14="http://schemas.microsoft.com/office/powerpoint/2010/main" val="17753870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algn="ctr">
              <a:lnSpc>
                <a:spcPct val="150000"/>
              </a:lnSpc>
            </a:pPr>
            <a:r>
              <a:rPr lang="en-US" sz="2400" dirty="0"/>
              <a:t>Properties of resin composites were changed after </a:t>
            </a:r>
            <a:r>
              <a:rPr lang="en-US" sz="2400" dirty="0" err="1"/>
              <a:t>thermocycling</a:t>
            </a:r>
            <a:r>
              <a:rPr lang="en-US" sz="2400" dirty="0"/>
              <a:t> by thermal </a:t>
            </a:r>
            <a:r>
              <a:rPr lang="en-US" sz="2400" dirty="0" err="1"/>
              <a:t>fatique</a:t>
            </a:r>
            <a:r>
              <a:rPr lang="en-US" sz="2400" dirty="0"/>
              <a:t>, and the influence of thermal </a:t>
            </a:r>
            <a:r>
              <a:rPr lang="en-US" sz="2400" dirty="0" err="1"/>
              <a:t>fatique</a:t>
            </a:r>
            <a:r>
              <a:rPr lang="en-US" sz="2400" dirty="0"/>
              <a:t> was different by the properties of material (</a:t>
            </a:r>
            <a:r>
              <a:rPr lang="en-US" sz="2400" i="1" dirty="0"/>
              <a:t>Yap et al 2004</a:t>
            </a:r>
            <a:r>
              <a:rPr lang="en-US" sz="2400" dirty="0"/>
              <a:t>). </a:t>
            </a:r>
            <a:endParaRPr lang="tr-TR" sz="2400" dirty="0" smtClean="0"/>
          </a:p>
          <a:p>
            <a:pPr algn="ctr">
              <a:lnSpc>
                <a:spcPct val="150000"/>
              </a:lnSpc>
            </a:pPr>
            <a:r>
              <a:rPr lang="en-US" sz="2400" dirty="0" smtClean="0"/>
              <a:t>Color </a:t>
            </a:r>
            <a:r>
              <a:rPr lang="en-US" sz="2400" dirty="0"/>
              <a:t>change of resin composite was perceivable after </a:t>
            </a:r>
            <a:r>
              <a:rPr lang="en-US" sz="2400" dirty="0" err="1"/>
              <a:t>thermocycling</a:t>
            </a:r>
            <a:r>
              <a:rPr lang="en-US" sz="2400" dirty="0"/>
              <a:t> (</a:t>
            </a:r>
            <a:r>
              <a:rPr lang="en-US" sz="2400" i="1" dirty="0"/>
              <a:t>Lee et al 2001</a:t>
            </a:r>
            <a:r>
              <a:rPr lang="en-US" sz="2400" dirty="0"/>
              <a:t>). </a:t>
            </a:r>
            <a:endParaRPr lang="tr-TR" sz="2400" dirty="0"/>
          </a:p>
        </p:txBody>
      </p:sp>
    </p:spTree>
    <p:extLst>
      <p:ext uri="{BB962C8B-B14F-4D97-AF65-F5344CB8AC3E}">
        <p14:creationId xmlns:p14="http://schemas.microsoft.com/office/powerpoint/2010/main" val="23509582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340768"/>
            <a:ext cx="8003232" cy="4785395"/>
          </a:xfrm>
        </p:spPr>
        <p:txBody>
          <a:bodyPr>
            <a:normAutofit/>
          </a:bodyPr>
          <a:lstStyle/>
          <a:p>
            <a:pPr algn="ctr">
              <a:lnSpc>
                <a:spcPct val="150000"/>
              </a:lnSpc>
            </a:pPr>
            <a:r>
              <a:rPr lang="en-US" sz="2400" dirty="0"/>
              <a:t>Some authors (</a:t>
            </a:r>
            <a:r>
              <a:rPr lang="en-US" sz="2400" i="1" dirty="0" err="1"/>
              <a:t>Mckenzie</a:t>
            </a:r>
            <a:r>
              <a:rPr lang="en-US" sz="2400" i="1" dirty="0"/>
              <a:t> et al 2004; </a:t>
            </a:r>
            <a:r>
              <a:rPr lang="en-US" sz="2400" i="1" dirty="0" err="1"/>
              <a:t>Pimenta</a:t>
            </a:r>
            <a:r>
              <a:rPr lang="en-US" sz="2400" i="1" dirty="0"/>
              <a:t> et al 1997; </a:t>
            </a:r>
            <a:r>
              <a:rPr lang="en-US" sz="2400" i="1" dirty="0" err="1"/>
              <a:t>Sarret</a:t>
            </a:r>
            <a:r>
              <a:rPr lang="en-US" sz="2400" i="1" dirty="0"/>
              <a:t> et al 2000</a:t>
            </a:r>
            <a:r>
              <a:rPr lang="en-US" sz="2400" dirty="0"/>
              <a:t>) believe that color alteration also occurs due to the weakening of the resin/load bond, resulting in a reduction in the translucency of the material due to the migration of colored products into the resin matrix, promoting change in the restoration color and leading to the need for its subsequent replacement.</a:t>
            </a:r>
            <a:endParaRPr lang="tr-TR" sz="2400" dirty="0"/>
          </a:p>
          <a:p>
            <a:endParaRPr lang="tr-TR" dirty="0"/>
          </a:p>
        </p:txBody>
      </p:sp>
    </p:spTree>
    <p:extLst>
      <p:ext uri="{BB962C8B-B14F-4D97-AF65-F5344CB8AC3E}">
        <p14:creationId xmlns:p14="http://schemas.microsoft.com/office/powerpoint/2010/main" val="35999743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96752"/>
            <a:ext cx="8229600" cy="4929411"/>
          </a:xfrm>
        </p:spPr>
        <p:txBody>
          <a:bodyPr/>
          <a:lstStyle/>
          <a:p>
            <a:pPr algn="ctr">
              <a:lnSpc>
                <a:spcPct val="150000"/>
              </a:lnSpc>
            </a:pPr>
            <a:r>
              <a:rPr lang="en-US" sz="2400" dirty="0"/>
              <a:t>The surface </a:t>
            </a:r>
            <a:r>
              <a:rPr lang="en-US" sz="2400" dirty="0" err="1"/>
              <a:t>microhardness</a:t>
            </a:r>
            <a:r>
              <a:rPr lang="en-US" sz="2400" dirty="0"/>
              <a:t> of resin obtained after polymerization is an important physical property with regard to maintaining the color and degree of polymerization (</a:t>
            </a:r>
            <a:r>
              <a:rPr lang="en-US" sz="2400" i="1" dirty="0" err="1"/>
              <a:t>Barghi</a:t>
            </a:r>
            <a:r>
              <a:rPr lang="en-US" sz="2400" i="1" dirty="0"/>
              <a:t> et al 1994; </a:t>
            </a:r>
            <a:r>
              <a:rPr lang="en-US" sz="2400" i="1" dirty="0" err="1"/>
              <a:t>Gouvea</a:t>
            </a:r>
            <a:r>
              <a:rPr lang="en-US" sz="2400" i="1" dirty="0"/>
              <a:t> et al 1011</a:t>
            </a:r>
            <a:r>
              <a:rPr lang="en-US" sz="2400" dirty="0"/>
              <a:t>).</a:t>
            </a:r>
            <a:r>
              <a:rPr lang="en-US" sz="2400" b="1" dirty="0"/>
              <a:t> </a:t>
            </a:r>
            <a:endParaRPr lang="tr-TR" sz="2400" b="1" dirty="0" smtClean="0"/>
          </a:p>
          <a:p>
            <a:pPr algn="ctr">
              <a:lnSpc>
                <a:spcPct val="150000"/>
              </a:lnSpc>
            </a:pPr>
            <a:r>
              <a:rPr lang="en-US" sz="2400" dirty="0" smtClean="0"/>
              <a:t>The </a:t>
            </a:r>
            <a:r>
              <a:rPr lang="en-US" sz="2400" dirty="0"/>
              <a:t>difference in hardness of the materials after immersion in different stain solutions may be attributed to their chemical composition and the effect the liquids had on </a:t>
            </a:r>
            <a:r>
              <a:rPr lang="en-US" sz="2400" dirty="0" smtClean="0"/>
              <a:t>different</a:t>
            </a:r>
            <a:r>
              <a:rPr lang="tr-TR" sz="2400" dirty="0" smtClean="0"/>
              <a:t> </a:t>
            </a:r>
            <a:r>
              <a:rPr lang="en-US" sz="2400" dirty="0" smtClean="0"/>
              <a:t>chemical </a:t>
            </a:r>
            <a:r>
              <a:rPr lang="en-US" sz="2400" dirty="0"/>
              <a:t>components</a:t>
            </a:r>
            <a:r>
              <a:rPr lang="en-US" dirty="0"/>
              <a:t>. </a:t>
            </a:r>
            <a:endParaRPr lang="tr-TR" dirty="0"/>
          </a:p>
        </p:txBody>
      </p:sp>
    </p:spTree>
    <p:extLst>
      <p:ext uri="{BB962C8B-B14F-4D97-AF65-F5344CB8AC3E}">
        <p14:creationId xmlns:p14="http://schemas.microsoft.com/office/powerpoint/2010/main" val="11931702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268760"/>
            <a:ext cx="8229600" cy="4857403"/>
          </a:xfrm>
        </p:spPr>
        <p:txBody>
          <a:bodyPr>
            <a:normAutofit/>
          </a:bodyPr>
          <a:lstStyle/>
          <a:p>
            <a:pPr algn="ctr">
              <a:lnSpc>
                <a:spcPct val="170000"/>
              </a:lnSpc>
            </a:pPr>
            <a:r>
              <a:rPr lang="en-US" sz="2800" dirty="0" smtClean="0"/>
              <a:t>In </a:t>
            </a:r>
            <a:r>
              <a:rPr lang="en-US" sz="2800" dirty="0"/>
              <a:t>low pH drinks, resins show a high solubility and that solubility causes surface erosion and dissolution, which will affect the wear and hardness of the resins (</a:t>
            </a:r>
            <a:r>
              <a:rPr lang="en-US" sz="2800" i="1" dirty="0"/>
              <a:t>Abu-Bakr et al 2000</a:t>
            </a:r>
            <a:r>
              <a:rPr lang="en-US" sz="2800" dirty="0"/>
              <a:t>). </a:t>
            </a:r>
            <a:endParaRPr lang="tr-TR" sz="2800" dirty="0"/>
          </a:p>
          <a:p>
            <a:pPr algn="ctr">
              <a:lnSpc>
                <a:spcPct val="170000"/>
              </a:lnSpc>
            </a:pPr>
            <a:r>
              <a:rPr lang="en-US" sz="2800" b="1" dirty="0"/>
              <a:t> </a:t>
            </a:r>
            <a:endParaRPr lang="tr-TR" sz="2800" dirty="0"/>
          </a:p>
          <a:p>
            <a:endParaRPr lang="tr-TR" dirty="0"/>
          </a:p>
        </p:txBody>
      </p:sp>
    </p:spTree>
    <p:extLst>
      <p:ext uri="{BB962C8B-B14F-4D97-AF65-F5344CB8AC3E}">
        <p14:creationId xmlns:p14="http://schemas.microsoft.com/office/powerpoint/2010/main" val="36058109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algn="ctr">
              <a:lnSpc>
                <a:spcPct val="150000"/>
              </a:lnSpc>
            </a:pPr>
            <a:r>
              <a:rPr lang="en-US" sz="2800" dirty="0"/>
              <a:t>The null hypothesis of the present study was that there was no significant difference in the changes of color, translucency and hardness of composite resins after </a:t>
            </a:r>
            <a:r>
              <a:rPr lang="en-US" sz="2800" dirty="0" err="1"/>
              <a:t>thermocycling</a:t>
            </a:r>
            <a:r>
              <a:rPr lang="en-US" sz="2800" dirty="0"/>
              <a:t> and immersion beverages.</a:t>
            </a:r>
            <a:endParaRPr lang="tr-TR" sz="2800" dirty="0"/>
          </a:p>
          <a:p>
            <a:endParaRPr lang="tr-TR" dirty="0"/>
          </a:p>
        </p:txBody>
      </p:sp>
    </p:spTree>
    <p:extLst>
      <p:ext uri="{BB962C8B-B14F-4D97-AF65-F5344CB8AC3E}">
        <p14:creationId xmlns:p14="http://schemas.microsoft.com/office/powerpoint/2010/main" val="23305647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Aim</a:t>
            </a:r>
            <a:endParaRPr lang="tr-TR" dirty="0"/>
          </a:p>
        </p:txBody>
      </p:sp>
      <p:sp>
        <p:nvSpPr>
          <p:cNvPr id="3" name="İçerik Yer Tutucusu 2"/>
          <p:cNvSpPr>
            <a:spLocks noGrp="1"/>
          </p:cNvSpPr>
          <p:nvPr>
            <p:ph idx="1"/>
          </p:nvPr>
        </p:nvSpPr>
        <p:spPr>
          <a:xfrm>
            <a:off x="611560" y="1844824"/>
            <a:ext cx="7920880" cy="4281339"/>
          </a:xfrm>
        </p:spPr>
        <p:txBody>
          <a:bodyPr/>
          <a:lstStyle/>
          <a:p>
            <a:pPr algn="ctr">
              <a:lnSpc>
                <a:spcPct val="150000"/>
              </a:lnSpc>
            </a:pPr>
            <a:r>
              <a:rPr lang="en-US" sz="2800" dirty="0"/>
              <a:t>The aim of this study is to evaluate the color stability, translucency and hardness of eight different composite resins, after thermal cycling and immersion in beverages.</a:t>
            </a:r>
            <a:endParaRPr lang="tr-TR" sz="2800" dirty="0"/>
          </a:p>
          <a:p>
            <a:pPr marL="0" indent="0">
              <a:buNone/>
            </a:pPr>
            <a:endParaRPr lang="tr-TR" dirty="0"/>
          </a:p>
          <a:p>
            <a:endParaRPr lang="tr-TR" dirty="0"/>
          </a:p>
          <a:p>
            <a:endParaRPr lang="tr-TR" dirty="0"/>
          </a:p>
        </p:txBody>
      </p:sp>
    </p:spTree>
    <p:extLst>
      <p:ext uri="{BB962C8B-B14F-4D97-AF65-F5344CB8AC3E}">
        <p14:creationId xmlns:p14="http://schemas.microsoft.com/office/powerpoint/2010/main" val="26911723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64704"/>
            <a:ext cx="8229600" cy="652934"/>
          </a:xfrm>
        </p:spPr>
        <p:txBody>
          <a:bodyPr>
            <a:normAutofit fontScale="90000"/>
          </a:bodyPr>
          <a:lstStyle/>
          <a:p>
            <a:r>
              <a:rPr lang="en-US" b="1" dirty="0"/>
              <a:t>MATERIALS AND METHODS</a:t>
            </a:r>
            <a:r>
              <a:rPr lang="tr-TR" dirty="0"/>
              <a:t/>
            </a:r>
            <a:br>
              <a:rPr lang="tr-TR" dirty="0"/>
            </a:br>
            <a:endParaRPr lang="tr-TR" dirty="0"/>
          </a:p>
        </p:txBody>
      </p:sp>
      <p:sp>
        <p:nvSpPr>
          <p:cNvPr id="3" name="İçerik Yer Tutucusu 2"/>
          <p:cNvSpPr>
            <a:spLocks noGrp="1"/>
          </p:cNvSpPr>
          <p:nvPr>
            <p:ph idx="1"/>
          </p:nvPr>
        </p:nvSpPr>
        <p:spPr>
          <a:xfrm>
            <a:off x="457200" y="2276872"/>
            <a:ext cx="8229600" cy="3849291"/>
          </a:xfrm>
        </p:spPr>
        <p:txBody>
          <a:bodyPr>
            <a:normAutofit/>
          </a:bodyPr>
          <a:lstStyle/>
          <a:p>
            <a:pPr algn="ctr">
              <a:lnSpc>
                <a:spcPct val="150000"/>
              </a:lnSpc>
            </a:pPr>
            <a:r>
              <a:rPr lang="en-US" sz="2400" dirty="0"/>
              <a:t>A total of 120 disk-shaped, </a:t>
            </a:r>
            <a:r>
              <a:rPr lang="en-US" sz="2400" dirty="0" smtClean="0"/>
              <a:t>composite </a:t>
            </a:r>
            <a:r>
              <a:rPr lang="en-US" sz="2400" dirty="0"/>
              <a:t>resin specimens were prepared by using eight different composite materials </a:t>
            </a:r>
            <a:r>
              <a:rPr lang="en-US" sz="2400" dirty="0" smtClean="0"/>
              <a:t>(15 </a:t>
            </a:r>
            <a:r>
              <a:rPr lang="en-US" sz="2400" dirty="0"/>
              <a:t>from </a:t>
            </a:r>
            <a:r>
              <a:rPr lang="en-US" sz="2400" dirty="0" smtClean="0"/>
              <a:t>each</a:t>
            </a:r>
            <a:r>
              <a:rPr lang="tr-TR" sz="2400" dirty="0" smtClean="0"/>
              <a:t>, 8x2 mm</a:t>
            </a:r>
            <a:r>
              <a:rPr lang="en-US" sz="2400" dirty="0" smtClean="0"/>
              <a:t>). </a:t>
            </a:r>
            <a:endParaRPr lang="tr-TR" sz="2400" dirty="0" smtClean="0"/>
          </a:p>
          <a:p>
            <a:pPr algn="ctr">
              <a:lnSpc>
                <a:spcPct val="150000"/>
              </a:lnSpc>
            </a:pPr>
            <a:r>
              <a:rPr lang="en-US" sz="2400" dirty="0" smtClean="0"/>
              <a:t>Details </a:t>
            </a:r>
            <a:r>
              <a:rPr lang="en-US" sz="2400" dirty="0"/>
              <a:t>of the investigated restorative materials are presented in Table 1. </a:t>
            </a:r>
            <a:endParaRPr lang="tr-TR" sz="2400" dirty="0"/>
          </a:p>
        </p:txBody>
      </p:sp>
    </p:spTree>
    <p:extLst>
      <p:ext uri="{BB962C8B-B14F-4D97-AF65-F5344CB8AC3E}">
        <p14:creationId xmlns:p14="http://schemas.microsoft.com/office/powerpoint/2010/main" val="17545185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 </a:t>
            </a:r>
            <a:br>
              <a:rPr lang="tr-TR" dirty="0"/>
            </a:br>
            <a:r>
              <a:rPr lang="tr-TR" sz="2700" b="1" dirty="0" err="1"/>
              <a:t>Table</a:t>
            </a:r>
            <a:r>
              <a:rPr lang="tr-TR" sz="2700" b="1" dirty="0"/>
              <a:t>. 1</a:t>
            </a:r>
            <a:r>
              <a:rPr lang="tr-TR" sz="2700" dirty="0"/>
              <a:t> </a:t>
            </a:r>
            <a:r>
              <a:rPr lang="tr-TR" sz="2700" dirty="0" err="1"/>
              <a:t>Details</a:t>
            </a:r>
            <a:r>
              <a:rPr lang="tr-TR" sz="2700" dirty="0"/>
              <a:t> of </a:t>
            </a:r>
            <a:r>
              <a:rPr lang="tr-TR" sz="2700" dirty="0" err="1"/>
              <a:t>the</a:t>
            </a:r>
            <a:r>
              <a:rPr lang="tr-TR" sz="2700" dirty="0"/>
              <a:t> </a:t>
            </a:r>
            <a:r>
              <a:rPr lang="tr-TR" sz="2700" dirty="0" err="1"/>
              <a:t>investigated</a:t>
            </a:r>
            <a:r>
              <a:rPr lang="tr-TR" sz="2700" dirty="0"/>
              <a:t> </a:t>
            </a:r>
            <a:r>
              <a:rPr lang="tr-TR" sz="2700" dirty="0" err="1"/>
              <a:t>restorative</a:t>
            </a:r>
            <a:r>
              <a:rPr lang="tr-TR" sz="2700" dirty="0"/>
              <a:t> </a:t>
            </a:r>
            <a:r>
              <a:rPr lang="tr-TR" sz="2700" dirty="0" err="1"/>
              <a:t>materials</a:t>
            </a:r>
            <a:r>
              <a:rPr lang="tr-TR" dirty="0"/>
              <a:t>.</a:t>
            </a:r>
            <a:br>
              <a:rPr lang="tr-TR" dirty="0"/>
            </a:b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008076914"/>
              </p:ext>
            </p:extLst>
          </p:nvPr>
        </p:nvGraphicFramePr>
        <p:xfrm>
          <a:off x="395536" y="1412776"/>
          <a:ext cx="8153339" cy="4556760"/>
        </p:xfrm>
        <a:graphic>
          <a:graphicData uri="http://schemas.openxmlformats.org/drawingml/2006/table">
            <a:tbl>
              <a:tblPr firstRow="1" firstCol="1" bandRow="1">
                <a:tableStyleId>{5C22544A-7EE6-4342-B048-85BDC9FD1C3A}</a:tableStyleId>
              </a:tblPr>
              <a:tblGrid>
                <a:gridCol w="925280"/>
                <a:gridCol w="942698"/>
                <a:gridCol w="932670"/>
                <a:gridCol w="1496389"/>
                <a:gridCol w="1496389"/>
                <a:gridCol w="1125854"/>
                <a:gridCol w="614918"/>
                <a:gridCol w="619141"/>
              </a:tblGrid>
              <a:tr h="174075">
                <a:tc rowSpan="2">
                  <a:txBody>
                    <a:bodyPr/>
                    <a:lstStyle/>
                    <a:p>
                      <a:pPr algn="ctr">
                        <a:lnSpc>
                          <a:spcPct val="115000"/>
                        </a:lnSpc>
                        <a:spcAft>
                          <a:spcPts val="0"/>
                        </a:spcAft>
                      </a:pPr>
                      <a:r>
                        <a:rPr lang="tr-TR" sz="1000" dirty="0">
                          <a:effectLst/>
                        </a:rPr>
                        <a:t>Product</a:t>
                      </a:r>
                      <a:endParaRPr lang="tr-TR" sz="1000" dirty="0">
                        <a:effectLst/>
                        <a:latin typeface="Calibri"/>
                        <a:ea typeface="Calibri"/>
                        <a:cs typeface="Times New Roman"/>
                      </a:endParaRPr>
                    </a:p>
                  </a:txBody>
                  <a:tcPr marL="61924" marR="61924" marT="0" marB="0"/>
                </a:tc>
                <a:tc rowSpan="2">
                  <a:txBody>
                    <a:bodyPr/>
                    <a:lstStyle/>
                    <a:p>
                      <a:pPr algn="ctr">
                        <a:lnSpc>
                          <a:spcPct val="115000"/>
                        </a:lnSpc>
                        <a:spcAft>
                          <a:spcPts val="0"/>
                        </a:spcAft>
                      </a:pPr>
                      <a:r>
                        <a:rPr lang="tr-TR" sz="1000">
                          <a:effectLst/>
                        </a:rPr>
                        <a:t>Manufacturer</a:t>
                      </a:r>
                      <a:endParaRPr lang="tr-TR" sz="1000">
                        <a:effectLst/>
                        <a:latin typeface="Calibri"/>
                        <a:ea typeface="Calibri"/>
                        <a:cs typeface="Times New Roman"/>
                      </a:endParaRPr>
                    </a:p>
                  </a:txBody>
                  <a:tcPr marL="61924" marR="61924" marT="0" marB="0"/>
                </a:tc>
                <a:tc rowSpan="2">
                  <a:txBody>
                    <a:bodyPr/>
                    <a:lstStyle/>
                    <a:p>
                      <a:pPr>
                        <a:lnSpc>
                          <a:spcPct val="115000"/>
                        </a:lnSpc>
                        <a:spcAft>
                          <a:spcPts val="0"/>
                        </a:spcAft>
                      </a:pPr>
                      <a:r>
                        <a:rPr lang="tr-TR" sz="1000">
                          <a:effectLst/>
                        </a:rPr>
                        <a:t>    Type</a:t>
                      </a:r>
                      <a:endParaRPr lang="tr-TR" sz="1000">
                        <a:effectLst/>
                        <a:latin typeface="Calibri"/>
                        <a:ea typeface="Calibri"/>
                        <a:cs typeface="Times New Roman"/>
                      </a:endParaRPr>
                    </a:p>
                  </a:txBody>
                  <a:tcPr marL="61924" marR="61924" marT="0" marB="0"/>
                </a:tc>
                <a:tc gridSpan="4">
                  <a:txBody>
                    <a:bodyPr/>
                    <a:lstStyle/>
                    <a:p>
                      <a:pPr algn="ctr">
                        <a:lnSpc>
                          <a:spcPct val="115000"/>
                        </a:lnSpc>
                        <a:spcAft>
                          <a:spcPts val="0"/>
                        </a:spcAft>
                      </a:pPr>
                      <a:r>
                        <a:rPr lang="tr-TR" sz="1000">
                          <a:effectLst/>
                        </a:rPr>
                        <a:t>Content</a:t>
                      </a:r>
                      <a:endParaRPr lang="tr-TR" sz="1000">
                        <a:effectLst/>
                        <a:latin typeface="Calibri"/>
                        <a:ea typeface="Calibri"/>
                        <a:cs typeface="Times New Roman"/>
                      </a:endParaRPr>
                    </a:p>
                  </a:txBody>
                  <a:tcPr marL="61924" marR="61924" marT="0" marB="0"/>
                </a:tc>
                <a:tc hMerge="1">
                  <a:txBody>
                    <a:bodyPr/>
                    <a:lstStyle/>
                    <a:p>
                      <a:endParaRPr lang="tr-TR"/>
                    </a:p>
                  </a:txBody>
                  <a:tcPr/>
                </a:tc>
                <a:tc hMerge="1">
                  <a:txBody>
                    <a:bodyPr/>
                    <a:lstStyle/>
                    <a:p>
                      <a:endParaRPr lang="tr-TR"/>
                    </a:p>
                  </a:txBody>
                  <a:tcPr/>
                </a:tc>
                <a:tc hMerge="1">
                  <a:txBody>
                    <a:bodyPr/>
                    <a:lstStyle/>
                    <a:p>
                      <a:endParaRPr lang="tr-TR"/>
                    </a:p>
                  </a:txBody>
                  <a:tcPr/>
                </a:tc>
                <a:tc rowSpan="2">
                  <a:txBody>
                    <a:bodyPr/>
                    <a:lstStyle/>
                    <a:p>
                      <a:pPr algn="ctr">
                        <a:lnSpc>
                          <a:spcPct val="115000"/>
                        </a:lnSpc>
                        <a:spcAft>
                          <a:spcPts val="0"/>
                        </a:spcAft>
                      </a:pPr>
                      <a:r>
                        <a:rPr lang="tr-TR" sz="1000">
                          <a:effectLst/>
                        </a:rPr>
                        <a:t>Batch No.</a:t>
                      </a:r>
                      <a:endParaRPr lang="tr-TR" sz="1000">
                        <a:effectLst/>
                        <a:latin typeface="Calibri"/>
                        <a:ea typeface="Calibri"/>
                        <a:cs typeface="Times New Roman"/>
                      </a:endParaRPr>
                    </a:p>
                  </a:txBody>
                  <a:tcPr marL="61924" marR="61924" marT="0" marB="0"/>
                </a:tc>
              </a:tr>
              <a:tr h="522226">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gn="ctr">
                        <a:lnSpc>
                          <a:spcPct val="115000"/>
                        </a:lnSpc>
                        <a:spcAft>
                          <a:spcPts val="0"/>
                        </a:spcAft>
                      </a:pPr>
                      <a:r>
                        <a:rPr lang="tr-TR" sz="1000">
                          <a:effectLst/>
                        </a:rPr>
                        <a:t>Organic Matrix</a:t>
                      </a:r>
                      <a:endParaRPr lang="tr-TR" sz="1000">
                        <a:effectLst/>
                        <a:latin typeface="Calibri"/>
                        <a:ea typeface="Calibri"/>
                        <a:cs typeface="Times New Roman"/>
                      </a:endParaRPr>
                    </a:p>
                  </a:txBody>
                  <a:tcPr marL="61924" marR="61924" marT="0" marB="0"/>
                </a:tc>
                <a:tc>
                  <a:txBody>
                    <a:bodyPr/>
                    <a:lstStyle/>
                    <a:p>
                      <a:pPr algn="ctr">
                        <a:lnSpc>
                          <a:spcPct val="115000"/>
                        </a:lnSpc>
                        <a:spcAft>
                          <a:spcPts val="0"/>
                        </a:spcAft>
                      </a:pPr>
                      <a:r>
                        <a:rPr lang="tr-TR" sz="1000">
                          <a:effectLst/>
                        </a:rPr>
                        <a:t>Fillers</a:t>
                      </a:r>
                      <a:endParaRPr lang="tr-TR" sz="1000">
                        <a:effectLst/>
                        <a:latin typeface="Calibri"/>
                        <a:ea typeface="Calibri"/>
                        <a:cs typeface="Times New Roman"/>
                      </a:endParaRPr>
                    </a:p>
                  </a:txBody>
                  <a:tcPr marL="61924" marR="61924" marT="0" marB="0"/>
                </a:tc>
                <a:tc>
                  <a:txBody>
                    <a:bodyPr/>
                    <a:lstStyle/>
                    <a:p>
                      <a:pPr algn="ctr">
                        <a:lnSpc>
                          <a:spcPct val="115000"/>
                        </a:lnSpc>
                        <a:spcAft>
                          <a:spcPts val="0"/>
                        </a:spcAft>
                      </a:pPr>
                      <a:r>
                        <a:rPr lang="tr-TR" sz="1000">
                          <a:effectLst/>
                        </a:rPr>
                        <a:t>Particle Size</a:t>
                      </a:r>
                      <a:endParaRPr lang="tr-TR" sz="1000">
                        <a:effectLst/>
                        <a:latin typeface="Calibri"/>
                        <a:ea typeface="Calibri"/>
                        <a:cs typeface="Times New Roman"/>
                      </a:endParaRPr>
                    </a:p>
                  </a:txBody>
                  <a:tcPr marL="61924" marR="61924" marT="0" marB="0"/>
                </a:tc>
                <a:tc>
                  <a:txBody>
                    <a:bodyPr/>
                    <a:lstStyle/>
                    <a:p>
                      <a:pPr algn="ctr">
                        <a:lnSpc>
                          <a:spcPct val="115000"/>
                        </a:lnSpc>
                        <a:spcAft>
                          <a:spcPts val="0"/>
                        </a:spcAft>
                      </a:pPr>
                      <a:r>
                        <a:rPr lang="tr-TR" sz="1000">
                          <a:effectLst/>
                        </a:rPr>
                        <a:t>Filler Load (wt-v)%</a:t>
                      </a:r>
                      <a:endParaRPr lang="tr-TR" sz="1000">
                        <a:effectLst/>
                        <a:latin typeface="Calibri"/>
                        <a:ea typeface="Calibri"/>
                        <a:cs typeface="Times New Roman"/>
                      </a:endParaRPr>
                    </a:p>
                  </a:txBody>
                  <a:tcPr marL="61924" marR="61924" marT="0" marB="0"/>
                </a:tc>
                <a:tc vMerge="1">
                  <a:txBody>
                    <a:bodyPr/>
                    <a:lstStyle/>
                    <a:p>
                      <a:endParaRPr lang="tr-TR"/>
                    </a:p>
                  </a:txBody>
                  <a:tcPr/>
                </a:tc>
              </a:tr>
              <a:tr h="696302">
                <a:tc>
                  <a:txBody>
                    <a:bodyPr/>
                    <a:lstStyle/>
                    <a:p>
                      <a:pPr marL="228600">
                        <a:lnSpc>
                          <a:spcPct val="115000"/>
                        </a:lnSpc>
                        <a:spcAft>
                          <a:spcPts val="0"/>
                        </a:spcAft>
                      </a:pPr>
                      <a:r>
                        <a:rPr lang="tr-TR" sz="1000">
                          <a:effectLst/>
                        </a:rPr>
                        <a:t>Clearfil Majestry Esthetic</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Kuraray Medical,</a:t>
                      </a:r>
                    </a:p>
                    <a:p>
                      <a:pPr>
                        <a:lnSpc>
                          <a:spcPct val="115000"/>
                        </a:lnSpc>
                        <a:spcAft>
                          <a:spcPts val="0"/>
                        </a:spcAft>
                      </a:pPr>
                      <a:r>
                        <a:rPr lang="tr-TR" sz="1000">
                          <a:effectLst/>
                        </a:rPr>
                        <a:t>Okayama, Japan</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Nanohybrid</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Bis-GMA, aromatic dimethacrylate</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Silanated barium glass, </a:t>
                      </a:r>
                    </a:p>
                    <a:p>
                      <a:pPr>
                        <a:lnSpc>
                          <a:spcPct val="115000"/>
                        </a:lnSpc>
                        <a:spcAft>
                          <a:spcPts val="0"/>
                        </a:spcAft>
                      </a:pPr>
                      <a:r>
                        <a:rPr lang="tr-TR" sz="1000">
                          <a:effectLst/>
                        </a:rPr>
                        <a:t>filler, prepolymerized</a:t>
                      </a:r>
                    </a:p>
                    <a:p>
                      <a:pPr>
                        <a:lnSpc>
                          <a:spcPct val="115000"/>
                        </a:lnSpc>
                        <a:spcAft>
                          <a:spcPts val="0"/>
                        </a:spcAft>
                      </a:pPr>
                      <a:r>
                        <a:rPr lang="tr-TR" sz="1000">
                          <a:effectLst/>
                        </a:rPr>
                        <a:t>nano-organic filler</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0.7 μm,</a:t>
                      </a:r>
                    </a:p>
                    <a:p>
                      <a:pPr>
                        <a:lnSpc>
                          <a:spcPct val="115000"/>
                        </a:lnSpc>
                        <a:spcAft>
                          <a:spcPts val="0"/>
                        </a:spcAft>
                      </a:pPr>
                      <a:r>
                        <a:rPr lang="tr-TR" sz="1000">
                          <a:effectLst/>
                        </a:rPr>
                        <a:t>20 nm</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78-66</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00034A</a:t>
                      </a:r>
                      <a:endParaRPr lang="tr-TR" sz="1000">
                        <a:effectLst/>
                        <a:latin typeface="Calibri"/>
                        <a:ea typeface="Calibri"/>
                        <a:cs typeface="Times New Roman"/>
                      </a:endParaRPr>
                    </a:p>
                  </a:txBody>
                  <a:tcPr marL="61924" marR="61924" marT="0" marB="0"/>
                </a:tc>
              </a:tr>
              <a:tr h="522226">
                <a:tc>
                  <a:txBody>
                    <a:bodyPr/>
                    <a:lstStyle/>
                    <a:p>
                      <a:pPr marL="228600">
                        <a:lnSpc>
                          <a:spcPct val="115000"/>
                        </a:lnSpc>
                        <a:spcAft>
                          <a:spcPts val="0"/>
                        </a:spcAft>
                      </a:pPr>
                      <a:r>
                        <a:rPr lang="tr-TR" sz="1000">
                          <a:effectLst/>
                        </a:rPr>
                        <a:t>Clearfil Majestry Posterior</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Kuraray Medical</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dirty="0" err="1">
                          <a:effectLst/>
                        </a:rPr>
                        <a:t>Nanosuperfilled</a:t>
                      </a:r>
                      <a:endParaRPr lang="tr-TR" sz="1000" dirty="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Bis-GMA, TEGDMA, aromatic dimethacrylate</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Silanated glass ceramic filler, surfacetreated alümina microfiller</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1.5 μm,</a:t>
                      </a:r>
                    </a:p>
                    <a:p>
                      <a:pPr>
                        <a:lnSpc>
                          <a:spcPct val="115000"/>
                        </a:lnSpc>
                        <a:spcAft>
                          <a:spcPts val="0"/>
                        </a:spcAft>
                      </a:pPr>
                      <a:r>
                        <a:rPr lang="tr-TR" sz="1000">
                          <a:effectLst/>
                        </a:rPr>
                        <a:t>20 nm</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92-82</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0011OA</a:t>
                      </a:r>
                      <a:endParaRPr lang="tr-TR" sz="1000">
                        <a:effectLst/>
                        <a:latin typeface="Calibri"/>
                        <a:ea typeface="Calibri"/>
                        <a:cs typeface="Times New Roman"/>
                      </a:endParaRPr>
                    </a:p>
                  </a:txBody>
                  <a:tcPr marL="61924" marR="61924" marT="0" marB="0"/>
                </a:tc>
              </a:tr>
              <a:tr h="522226">
                <a:tc>
                  <a:txBody>
                    <a:bodyPr/>
                    <a:lstStyle/>
                    <a:p>
                      <a:pPr marL="228600">
                        <a:lnSpc>
                          <a:spcPct val="115000"/>
                        </a:lnSpc>
                        <a:spcAft>
                          <a:spcPts val="0"/>
                        </a:spcAft>
                      </a:pPr>
                      <a:r>
                        <a:rPr lang="tr-TR" sz="1000">
                          <a:effectLst/>
                        </a:rPr>
                        <a:t>Grandio</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VOCO GmbH Cuxhaven Germany</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Nanohybrid</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Bis-GMA, TEGDMA, UDMA</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Glass-ceramic (microfiller) Si02 (nanofiller)</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1 µm</a:t>
                      </a:r>
                    </a:p>
                    <a:p>
                      <a:pPr>
                        <a:lnSpc>
                          <a:spcPct val="115000"/>
                        </a:lnSpc>
                        <a:spcAft>
                          <a:spcPts val="0"/>
                        </a:spcAft>
                      </a:pPr>
                      <a:r>
                        <a:rPr lang="tr-TR" sz="1000">
                          <a:effectLst/>
                        </a:rPr>
                        <a:t>20-60 nm</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87-71.4 </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1117206</a:t>
                      </a:r>
                      <a:endParaRPr lang="tr-TR" sz="1000">
                        <a:effectLst/>
                        <a:latin typeface="Calibri"/>
                        <a:ea typeface="Calibri"/>
                        <a:cs typeface="Times New Roman"/>
                      </a:endParaRPr>
                    </a:p>
                  </a:txBody>
                  <a:tcPr marL="61924" marR="61924" marT="0" marB="0"/>
                </a:tc>
              </a:tr>
              <a:tr h="522226">
                <a:tc>
                  <a:txBody>
                    <a:bodyPr/>
                    <a:lstStyle/>
                    <a:p>
                      <a:pPr marL="228600">
                        <a:lnSpc>
                          <a:spcPct val="115000"/>
                        </a:lnSpc>
                        <a:spcAft>
                          <a:spcPts val="0"/>
                        </a:spcAft>
                      </a:pPr>
                      <a:r>
                        <a:rPr lang="tr-TR" sz="1000">
                          <a:effectLst/>
                        </a:rPr>
                        <a:t>Grandio Flow</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VOCO GmbH Cuxhaven Germany</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Flowable</a:t>
                      </a:r>
                    </a:p>
                    <a:p>
                      <a:pPr>
                        <a:lnSpc>
                          <a:spcPct val="115000"/>
                        </a:lnSpc>
                        <a:spcAft>
                          <a:spcPts val="0"/>
                        </a:spcAft>
                      </a:pPr>
                      <a:r>
                        <a:rPr lang="tr-TR" sz="1000">
                          <a:effectLst/>
                        </a:rPr>
                        <a:t>Nanohybrid</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Bis-GMA, TEGDMA, </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silicium dioxide, glass ceramic particles</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SiO</a:t>
                      </a:r>
                      <a:r>
                        <a:rPr lang="tr-TR" sz="1000" baseline="-25000">
                          <a:effectLst/>
                        </a:rPr>
                        <a:t>2</a:t>
                      </a:r>
                      <a:r>
                        <a:rPr lang="tr-TR" sz="1000">
                          <a:effectLst/>
                        </a:rPr>
                        <a:t>-nano particles (40 nm) glass fillers (1μm)</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80.2-65.7 </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1127403</a:t>
                      </a:r>
                      <a:endParaRPr lang="tr-TR" sz="1000">
                        <a:effectLst/>
                        <a:latin typeface="Calibri"/>
                        <a:ea typeface="Calibri"/>
                        <a:cs typeface="Times New Roman"/>
                      </a:endParaRPr>
                    </a:p>
                  </a:txBody>
                  <a:tcPr marL="61924" marR="61924" marT="0" marB="0"/>
                </a:tc>
              </a:tr>
              <a:tr h="348151">
                <a:tc>
                  <a:txBody>
                    <a:bodyPr/>
                    <a:lstStyle/>
                    <a:p>
                      <a:pPr marL="228600">
                        <a:lnSpc>
                          <a:spcPct val="115000"/>
                        </a:lnSpc>
                        <a:spcAft>
                          <a:spcPts val="0"/>
                        </a:spcAft>
                      </a:pPr>
                      <a:r>
                        <a:rPr lang="tr-TR" sz="1000">
                          <a:effectLst/>
                        </a:rPr>
                        <a:t>Filtek Silorane</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3M ESPE, St. Paul, Minn.</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Silorane</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Siloranes</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Quartz, yttrium fluoride</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0.47 μm</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76</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N132573</a:t>
                      </a:r>
                      <a:endParaRPr lang="tr-TR" sz="1000">
                        <a:effectLst/>
                        <a:latin typeface="Calibri"/>
                        <a:ea typeface="Calibri"/>
                        <a:cs typeface="Times New Roman"/>
                      </a:endParaRPr>
                    </a:p>
                  </a:txBody>
                  <a:tcPr marL="61924" marR="61924" marT="0" marB="0"/>
                </a:tc>
              </a:tr>
              <a:tr h="522226">
                <a:tc>
                  <a:txBody>
                    <a:bodyPr/>
                    <a:lstStyle/>
                    <a:p>
                      <a:pPr marL="228600">
                        <a:lnSpc>
                          <a:spcPct val="115000"/>
                        </a:lnSpc>
                        <a:spcAft>
                          <a:spcPts val="0"/>
                        </a:spcAft>
                      </a:pPr>
                      <a:r>
                        <a:rPr lang="tr-TR" sz="1000">
                          <a:effectLst/>
                        </a:rPr>
                        <a:t>Admira</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VOCO GmbH Cuxhaven Germany</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Ormocer</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dirty="0" err="1">
                          <a:effectLst/>
                        </a:rPr>
                        <a:t>Ormocer</a:t>
                      </a:r>
                      <a:r>
                        <a:rPr lang="tr-TR" sz="1000" dirty="0">
                          <a:effectLst/>
                        </a:rPr>
                        <a:t>, </a:t>
                      </a:r>
                      <a:r>
                        <a:rPr lang="tr-TR" sz="1000" dirty="0" err="1">
                          <a:effectLst/>
                        </a:rPr>
                        <a:t>Bis</a:t>
                      </a:r>
                      <a:r>
                        <a:rPr lang="tr-TR" sz="1000" dirty="0">
                          <a:effectLst/>
                        </a:rPr>
                        <a:t>-GMA, UDMA</a:t>
                      </a:r>
                      <a:endParaRPr lang="tr-TR" sz="1000" dirty="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Ba-Al-B-silicate glass, SiO</a:t>
                      </a:r>
                      <a:r>
                        <a:rPr lang="tr-TR" sz="1000" baseline="-25000">
                          <a:effectLst/>
                        </a:rPr>
                        <a:t>2</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0.7 μm</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78-56 </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1034200</a:t>
                      </a:r>
                      <a:endParaRPr lang="tr-TR" sz="1000">
                        <a:effectLst/>
                        <a:latin typeface="Calibri"/>
                        <a:ea typeface="Calibri"/>
                        <a:cs typeface="Times New Roman"/>
                      </a:endParaRPr>
                    </a:p>
                  </a:txBody>
                  <a:tcPr marL="61924" marR="61924" marT="0" marB="0"/>
                </a:tc>
              </a:tr>
              <a:tr h="522226">
                <a:tc>
                  <a:txBody>
                    <a:bodyPr/>
                    <a:lstStyle/>
                    <a:p>
                      <a:pPr marL="228600">
                        <a:lnSpc>
                          <a:spcPct val="115000"/>
                        </a:lnSpc>
                        <a:spcAft>
                          <a:spcPts val="0"/>
                        </a:spcAft>
                      </a:pPr>
                      <a:r>
                        <a:rPr lang="tr-TR" sz="1000">
                          <a:effectLst/>
                        </a:rPr>
                        <a:t>Arabesk Top</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VOCO GmbH Cuxhaven Germany</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Microhybrid</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Bis-GMA, TEGDMA, UDMA</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Bariumaluminiumsilicate glass, Lithium aluminium silicate glass ceramic, </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0.7 μm</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77-56</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1051274</a:t>
                      </a:r>
                      <a:endParaRPr lang="tr-TR" sz="1000">
                        <a:effectLst/>
                        <a:latin typeface="Calibri"/>
                        <a:ea typeface="Calibri"/>
                        <a:cs typeface="Times New Roman"/>
                      </a:endParaRPr>
                    </a:p>
                  </a:txBody>
                  <a:tcPr marL="61924" marR="61924" marT="0" marB="0"/>
                </a:tc>
              </a:tr>
              <a:tr h="174075">
                <a:tc>
                  <a:txBody>
                    <a:bodyPr/>
                    <a:lstStyle/>
                    <a:p>
                      <a:pPr marL="228600">
                        <a:lnSpc>
                          <a:spcPct val="115000"/>
                        </a:lnSpc>
                        <a:spcAft>
                          <a:spcPts val="0"/>
                        </a:spcAft>
                      </a:pPr>
                      <a:r>
                        <a:rPr lang="tr-TR" sz="1000">
                          <a:effectLst/>
                        </a:rPr>
                        <a:t>Valux Plus</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3M ESPE</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Hybrid</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Bis-GMA, TEGDMA</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Silanetreated ceramic</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0.01-3.5 μm</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a:effectLst/>
                        </a:rPr>
                        <a:t>80-71</a:t>
                      </a:r>
                      <a:endParaRPr lang="tr-TR" sz="1000">
                        <a:effectLst/>
                        <a:latin typeface="Calibri"/>
                        <a:ea typeface="Calibri"/>
                        <a:cs typeface="Times New Roman"/>
                      </a:endParaRPr>
                    </a:p>
                  </a:txBody>
                  <a:tcPr marL="61924" marR="61924" marT="0" marB="0"/>
                </a:tc>
                <a:tc>
                  <a:txBody>
                    <a:bodyPr/>
                    <a:lstStyle/>
                    <a:p>
                      <a:pPr>
                        <a:lnSpc>
                          <a:spcPct val="115000"/>
                        </a:lnSpc>
                        <a:spcAft>
                          <a:spcPts val="0"/>
                        </a:spcAft>
                      </a:pPr>
                      <a:r>
                        <a:rPr lang="tr-TR" sz="1000" dirty="0">
                          <a:effectLst/>
                        </a:rPr>
                        <a:t>N252857</a:t>
                      </a:r>
                      <a:endParaRPr lang="tr-TR" sz="1000" dirty="0">
                        <a:effectLst/>
                        <a:latin typeface="Calibri"/>
                        <a:ea typeface="Calibri"/>
                        <a:cs typeface="Times New Roman"/>
                      </a:endParaRPr>
                    </a:p>
                  </a:txBody>
                  <a:tcPr marL="61924" marR="61924" marT="0" marB="0"/>
                </a:tc>
              </a:tr>
            </a:tbl>
          </a:graphicData>
        </a:graphic>
      </p:graphicFrame>
      <p:sp>
        <p:nvSpPr>
          <p:cNvPr id="5" name="Metin kutusu 4"/>
          <p:cNvSpPr txBox="1"/>
          <p:nvPr/>
        </p:nvSpPr>
        <p:spPr>
          <a:xfrm>
            <a:off x="539553" y="6093296"/>
            <a:ext cx="8136904" cy="646331"/>
          </a:xfrm>
          <a:prstGeom prst="rect">
            <a:avLst/>
          </a:prstGeom>
          <a:noFill/>
        </p:spPr>
        <p:txBody>
          <a:bodyPr wrap="square" rtlCol="0">
            <a:spAutoFit/>
          </a:bodyPr>
          <a:lstStyle/>
          <a:p>
            <a:r>
              <a:rPr lang="tr-TR" sz="1200" dirty="0" err="1" smtClean="0"/>
              <a:t>Abbreviations</a:t>
            </a:r>
            <a:r>
              <a:rPr lang="tr-TR" sz="1200" dirty="0" smtClean="0"/>
              <a:t>: </a:t>
            </a:r>
            <a:r>
              <a:rPr lang="en-US" sz="1200" dirty="0" err="1"/>
              <a:t>Bis</a:t>
            </a:r>
            <a:r>
              <a:rPr lang="en-US" sz="1200" dirty="0"/>
              <a:t>-GMA: bisphenol A </a:t>
            </a:r>
            <a:r>
              <a:rPr lang="en-US" sz="1200" dirty="0" err="1"/>
              <a:t>glycidyl</a:t>
            </a:r>
            <a:r>
              <a:rPr lang="en-US" sz="1200" dirty="0"/>
              <a:t> methacrylate; TEGDMA: </a:t>
            </a:r>
            <a:r>
              <a:rPr lang="en-US" sz="1200" dirty="0" err="1"/>
              <a:t>triethylene</a:t>
            </a:r>
            <a:r>
              <a:rPr lang="en-US" sz="1200" dirty="0"/>
              <a:t> glycol </a:t>
            </a:r>
            <a:r>
              <a:rPr lang="en-US" sz="1200" dirty="0" err="1"/>
              <a:t>dimethacrylate</a:t>
            </a:r>
            <a:r>
              <a:rPr lang="en-US" sz="1200" dirty="0"/>
              <a:t>; UDMA: urethane </a:t>
            </a:r>
            <a:r>
              <a:rPr lang="en-US" sz="1200" dirty="0" err="1"/>
              <a:t>dimethacrylate</a:t>
            </a:r>
            <a:endParaRPr lang="tr-TR" sz="1200" dirty="0"/>
          </a:p>
          <a:p>
            <a:endParaRPr lang="tr-TR" sz="1200" dirty="0"/>
          </a:p>
        </p:txBody>
      </p:sp>
    </p:spTree>
    <p:extLst>
      <p:ext uri="{BB962C8B-B14F-4D97-AF65-F5344CB8AC3E}">
        <p14:creationId xmlns:p14="http://schemas.microsoft.com/office/powerpoint/2010/main" val="6762412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568" y="1700808"/>
            <a:ext cx="7632848" cy="4425355"/>
          </a:xfrm>
        </p:spPr>
        <p:txBody>
          <a:bodyPr>
            <a:normAutofit/>
          </a:bodyPr>
          <a:lstStyle/>
          <a:p>
            <a:pPr algn="ctr">
              <a:lnSpc>
                <a:spcPct val="150000"/>
              </a:lnSpc>
            </a:pPr>
            <a:r>
              <a:rPr lang="en-US" sz="2400" dirty="0" err="1"/>
              <a:t>Colour</a:t>
            </a:r>
            <a:r>
              <a:rPr lang="en-US" sz="2400" dirty="0"/>
              <a:t> was measured according to the CIELAB </a:t>
            </a:r>
            <a:r>
              <a:rPr lang="en-US" sz="2400" dirty="0" err="1"/>
              <a:t>colour</a:t>
            </a:r>
            <a:r>
              <a:rPr lang="en-US" sz="2400" dirty="0"/>
              <a:t> scale relative to standard illumination D65, against a standard white background </a:t>
            </a:r>
            <a:endParaRPr lang="tr-TR" sz="2400" dirty="0" smtClean="0"/>
          </a:p>
          <a:p>
            <a:pPr marL="0" indent="0" algn="ctr">
              <a:lnSpc>
                <a:spcPct val="150000"/>
              </a:lnSpc>
              <a:buNone/>
            </a:pPr>
            <a:r>
              <a:rPr lang="en-US" sz="2400" dirty="0" smtClean="0"/>
              <a:t>(</a:t>
            </a:r>
            <a:r>
              <a:rPr lang="en-US" sz="2400" dirty="0"/>
              <a:t>L= 93.6  a= 1.5 b= -3.0) with a dental spectrophotometer (</a:t>
            </a:r>
            <a:r>
              <a:rPr lang="en-US" sz="2400" dirty="0" err="1"/>
              <a:t>Shadepilot</a:t>
            </a:r>
            <a:r>
              <a:rPr lang="en-US" sz="2400" dirty="0"/>
              <a:t>, </a:t>
            </a:r>
            <a:r>
              <a:rPr lang="en-US" sz="2400" dirty="0" err="1"/>
              <a:t>DeguDent</a:t>
            </a:r>
            <a:r>
              <a:rPr lang="en-US" sz="2400" dirty="0"/>
              <a:t> GmbH, Hanau, Germany). </a:t>
            </a:r>
            <a:endParaRPr lang="tr-TR" sz="2400" dirty="0"/>
          </a:p>
          <a:p>
            <a:pPr algn="ctr">
              <a:lnSpc>
                <a:spcPct val="150000"/>
              </a:lnSpc>
            </a:pPr>
            <a:endParaRPr lang="tr-TR" sz="2800" dirty="0"/>
          </a:p>
        </p:txBody>
      </p:sp>
    </p:spTree>
    <p:extLst>
      <p:ext uri="{BB962C8B-B14F-4D97-AF65-F5344CB8AC3E}">
        <p14:creationId xmlns:p14="http://schemas.microsoft.com/office/powerpoint/2010/main" val="33614413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algn="ctr">
              <a:lnSpc>
                <a:spcPct val="150000"/>
              </a:lnSpc>
            </a:pPr>
            <a:r>
              <a:rPr lang="en-US" sz="2400" dirty="0"/>
              <a:t>Color change values (</a:t>
            </a:r>
            <a:r>
              <a:rPr lang="en-US" sz="2400" dirty="0" err="1"/>
              <a:t>ΔEab</a:t>
            </a:r>
            <a:r>
              <a:rPr lang="en-US" sz="2400" dirty="0"/>
              <a:t>*) were analyzed for each restorative material with the following equation:</a:t>
            </a:r>
            <a:endParaRPr lang="tr-TR" sz="2400" dirty="0"/>
          </a:p>
          <a:p>
            <a:pPr marL="0" indent="0" algn="ctr">
              <a:lnSpc>
                <a:spcPct val="150000"/>
              </a:lnSpc>
              <a:buNone/>
            </a:pPr>
            <a:r>
              <a:rPr lang="en-US" sz="2400" dirty="0" err="1"/>
              <a:t>ΔEab</a:t>
            </a:r>
            <a:r>
              <a:rPr lang="en-US" sz="2400" dirty="0"/>
              <a:t>*= [(ΔL*)</a:t>
            </a:r>
            <a:r>
              <a:rPr lang="en-US" sz="2400" baseline="30000" dirty="0"/>
              <a:t>2</a:t>
            </a:r>
            <a:r>
              <a:rPr lang="en-US" sz="2400" dirty="0"/>
              <a:t> +(</a:t>
            </a:r>
            <a:r>
              <a:rPr lang="en-US" sz="2400" dirty="0" err="1"/>
              <a:t>Δa</a:t>
            </a:r>
            <a:r>
              <a:rPr lang="en-US" sz="2400" dirty="0"/>
              <a:t>*)</a:t>
            </a:r>
            <a:r>
              <a:rPr lang="en-US" sz="2400" baseline="30000" dirty="0"/>
              <a:t>2</a:t>
            </a:r>
            <a:r>
              <a:rPr lang="en-US" sz="2400" dirty="0"/>
              <a:t> +(</a:t>
            </a:r>
            <a:r>
              <a:rPr lang="en-US" sz="2400" dirty="0" err="1"/>
              <a:t>Δb</a:t>
            </a:r>
            <a:r>
              <a:rPr lang="en-US" sz="2400" dirty="0"/>
              <a:t>*)</a:t>
            </a:r>
            <a:r>
              <a:rPr lang="en-US" sz="2400" baseline="30000" dirty="0"/>
              <a:t>2</a:t>
            </a:r>
            <a:r>
              <a:rPr lang="en-US" sz="2400" dirty="0"/>
              <a:t> ]</a:t>
            </a:r>
            <a:r>
              <a:rPr lang="en-US" sz="2400" baseline="30000" dirty="0"/>
              <a:t>1/2</a:t>
            </a:r>
            <a:endParaRPr lang="tr-TR" sz="2400" dirty="0"/>
          </a:p>
          <a:p>
            <a:pPr marL="0" indent="0" algn="ctr">
              <a:lnSpc>
                <a:spcPct val="150000"/>
              </a:lnSpc>
              <a:buNone/>
            </a:pPr>
            <a:endParaRPr lang="tr-TR" sz="2400" dirty="0"/>
          </a:p>
          <a:p>
            <a:pPr algn="ctr">
              <a:lnSpc>
                <a:spcPct val="150000"/>
              </a:lnSpc>
            </a:pPr>
            <a:r>
              <a:rPr lang="en-US" sz="2400" dirty="0"/>
              <a:t>The discoloration that is ΔE*ab &gt; 3.3 was considered visually perceptible and clinically unacceptable (</a:t>
            </a:r>
            <a:r>
              <a:rPr lang="en-US" sz="2400" i="1" dirty="0" err="1"/>
              <a:t>Ruyter</a:t>
            </a:r>
            <a:r>
              <a:rPr lang="en-US" sz="2400" i="1" dirty="0"/>
              <a:t> et al 1987; </a:t>
            </a:r>
            <a:r>
              <a:rPr lang="en-US" sz="2400" i="1" dirty="0" err="1"/>
              <a:t>Vichi</a:t>
            </a:r>
            <a:r>
              <a:rPr lang="en-US" sz="2400" i="1" dirty="0"/>
              <a:t> et al 2004; </a:t>
            </a:r>
            <a:r>
              <a:rPr lang="en-US" sz="2400" i="1" dirty="0" err="1"/>
              <a:t>Çelik</a:t>
            </a:r>
            <a:r>
              <a:rPr lang="en-US" sz="2400" i="1" dirty="0"/>
              <a:t> et al 2009</a:t>
            </a:r>
            <a:r>
              <a:rPr lang="en-US" sz="2400" dirty="0"/>
              <a:t>).</a:t>
            </a:r>
            <a:endParaRPr lang="tr-TR" sz="2400" dirty="0"/>
          </a:p>
          <a:p>
            <a:pPr algn="ctr">
              <a:lnSpc>
                <a:spcPct val="150000"/>
              </a:lnSpc>
            </a:pPr>
            <a:endParaRPr lang="tr-TR" sz="3000" dirty="0"/>
          </a:p>
          <a:p>
            <a:endParaRPr lang="tr-TR" dirty="0"/>
          </a:p>
        </p:txBody>
      </p:sp>
    </p:spTree>
    <p:extLst>
      <p:ext uri="{BB962C8B-B14F-4D97-AF65-F5344CB8AC3E}">
        <p14:creationId xmlns:p14="http://schemas.microsoft.com/office/powerpoint/2010/main" val="9406505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052736"/>
            <a:ext cx="8229600" cy="5073427"/>
          </a:xfrm>
        </p:spPr>
        <p:txBody>
          <a:bodyPr>
            <a:normAutofit/>
          </a:bodyPr>
          <a:lstStyle/>
          <a:p>
            <a:pPr algn="ctr">
              <a:lnSpc>
                <a:spcPct val="150000"/>
              </a:lnSpc>
            </a:pPr>
            <a:r>
              <a:rPr lang="en-US" sz="2400" dirty="0"/>
              <a:t>In addition, the following equation was used to calculate the translucency parameter of the materials (</a:t>
            </a:r>
            <a:r>
              <a:rPr lang="en-US" sz="2400" i="1" dirty="0"/>
              <a:t>Choi et al 2006; Woo et al 2008</a:t>
            </a:r>
            <a:r>
              <a:rPr lang="en-US" sz="2400" dirty="0"/>
              <a:t>):</a:t>
            </a:r>
            <a:endParaRPr lang="tr-TR" sz="2400" dirty="0"/>
          </a:p>
          <a:p>
            <a:pPr marL="0" indent="0" algn="ctr">
              <a:lnSpc>
                <a:spcPct val="150000"/>
              </a:lnSpc>
              <a:buNone/>
            </a:pPr>
            <a:r>
              <a:rPr lang="en-US" sz="2400" dirty="0" smtClean="0"/>
              <a:t>TP </a:t>
            </a:r>
            <a:r>
              <a:rPr lang="en-US" sz="2400" dirty="0"/>
              <a:t>= [(L </a:t>
            </a:r>
            <a:r>
              <a:rPr lang="en-US" sz="2400" baseline="-25000" dirty="0"/>
              <a:t>W</a:t>
            </a:r>
            <a:r>
              <a:rPr lang="en-US" sz="2400" dirty="0"/>
              <a:t>- L </a:t>
            </a:r>
            <a:r>
              <a:rPr lang="en-US" sz="2400" baseline="-25000" dirty="0"/>
              <a:t>B</a:t>
            </a:r>
            <a:r>
              <a:rPr lang="en-US" sz="2400" dirty="0"/>
              <a:t> )</a:t>
            </a:r>
            <a:r>
              <a:rPr lang="en-US" sz="2400" baseline="30000" dirty="0"/>
              <a:t>2</a:t>
            </a:r>
            <a:r>
              <a:rPr lang="en-US" sz="2400" dirty="0"/>
              <a:t> + (a </a:t>
            </a:r>
            <a:r>
              <a:rPr lang="en-US" sz="2400" baseline="-25000" dirty="0"/>
              <a:t>W</a:t>
            </a:r>
            <a:r>
              <a:rPr lang="en-US" sz="2400" dirty="0"/>
              <a:t>-a </a:t>
            </a:r>
            <a:r>
              <a:rPr lang="en-US" sz="2400" baseline="-25000" dirty="0"/>
              <a:t>B</a:t>
            </a:r>
            <a:r>
              <a:rPr lang="en-US" sz="2400" dirty="0"/>
              <a:t> )</a:t>
            </a:r>
            <a:r>
              <a:rPr lang="en-US" sz="2400" baseline="30000" dirty="0"/>
              <a:t>2</a:t>
            </a:r>
            <a:r>
              <a:rPr lang="en-US" sz="2400" dirty="0"/>
              <a:t> + ( </a:t>
            </a:r>
            <a:r>
              <a:rPr lang="en-US" sz="2400" dirty="0" err="1"/>
              <a:t>b</a:t>
            </a:r>
            <a:r>
              <a:rPr lang="en-US" sz="2400" baseline="-25000" dirty="0" err="1"/>
              <a:t>W</a:t>
            </a:r>
            <a:r>
              <a:rPr lang="en-US" sz="2400" dirty="0"/>
              <a:t>- </a:t>
            </a:r>
            <a:r>
              <a:rPr lang="en-US" sz="2400" dirty="0" err="1"/>
              <a:t>b</a:t>
            </a:r>
            <a:r>
              <a:rPr lang="en-US" sz="2400" baseline="-25000" dirty="0" err="1"/>
              <a:t>B</a:t>
            </a:r>
            <a:r>
              <a:rPr lang="en-US" sz="2400" dirty="0"/>
              <a:t>)</a:t>
            </a:r>
            <a:r>
              <a:rPr lang="en-US" sz="2400" baseline="30000" dirty="0"/>
              <a:t>2</a:t>
            </a:r>
            <a:r>
              <a:rPr lang="en-US" sz="2400" dirty="0"/>
              <a:t>]</a:t>
            </a:r>
            <a:r>
              <a:rPr lang="en-US" sz="2400" baseline="30000" dirty="0"/>
              <a:t>1/2</a:t>
            </a:r>
            <a:endParaRPr lang="tr-TR" sz="2400" dirty="0"/>
          </a:p>
          <a:p>
            <a:pPr marL="0" indent="0" algn="ctr">
              <a:lnSpc>
                <a:spcPct val="150000"/>
              </a:lnSpc>
              <a:buNone/>
            </a:pPr>
            <a:r>
              <a:rPr lang="en-US" sz="2400" dirty="0"/>
              <a:t> </a:t>
            </a:r>
            <a:endParaRPr lang="tr-TR" sz="2400" dirty="0"/>
          </a:p>
          <a:p>
            <a:pPr marL="0" indent="0" algn="ctr">
              <a:lnSpc>
                <a:spcPct val="150000"/>
              </a:lnSpc>
              <a:buNone/>
            </a:pPr>
            <a:r>
              <a:rPr lang="en-US" sz="2400" dirty="0"/>
              <a:t>where the subscripts W and B are the CIELAB values of the materials on the white (L= 93.6  a= 1.5 b= -3.0) and black (L= 19.4  a= 0.5 b= 2.5) tiles, respectively.</a:t>
            </a:r>
            <a:endParaRPr lang="tr-TR" sz="2400" dirty="0"/>
          </a:p>
          <a:p>
            <a:endParaRPr lang="tr-TR" dirty="0"/>
          </a:p>
        </p:txBody>
      </p:sp>
    </p:spTree>
    <p:extLst>
      <p:ext uri="{BB962C8B-B14F-4D97-AF65-F5344CB8AC3E}">
        <p14:creationId xmlns:p14="http://schemas.microsoft.com/office/powerpoint/2010/main" val="267562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96752"/>
            <a:ext cx="8229600" cy="4929411"/>
          </a:xfrm>
        </p:spPr>
        <p:txBody>
          <a:bodyPr>
            <a:normAutofit fontScale="77500" lnSpcReduction="20000"/>
          </a:bodyPr>
          <a:lstStyle/>
          <a:p>
            <a:pPr algn="ctr">
              <a:lnSpc>
                <a:spcPct val="150000"/>
              </a:lnSpc>
            </a:pPr>
            <a:r>
              <a:rPr lang="en-US" sz="3000" dirty="0"/>
              <a:t>Then, baseline </a:t>
            </a:r>
            <a:r>
              <a:rPr lang="en-US" sz="3000" dirty="0" err="1"/>
              <a:t>microhardness</a:t>
            </a:r>
            <a:r>
              <a:rPr lang="en-US" sz="3000" dirty="0"/>
              <a:t> of specimens was measured. A Vickers diamond indenter was used in a </a:t>
            </a:r>
            <a:r>
              <a:rPr lang="en-US" sz="3000" dirty="0" err="1"/>
              <a:t>microhardness</a:t>
            </a:r>
            <a:r>
              <a:rPr lang="en-US" sz="3000" dirty="0"/>
              <a:t> tester (</a:t>
            </a:r>
            <a:r>
              <a:rPr lang="en-US" sz="3000" dirty="0" err="1"/>
              <a:t>Micromet</a:t>
            </a:r>
            <a:r>
              <a:rPr lang="en-US" sz="3000" dirty="0"/>
              <a:t> 2001, Buehler, Illinois, USA) for specimen indentation. For each </a:t>
            </a:r>
            <a:r>
              <a:rPr lang="en-US" sz="3000" dirty="0" err="1"/>
              <a:t>microhardness</a:t>
            </a:r>
            <a:r>
              <a:rPr lang="en-US" sz="3000" dirty="0"/>
              <a:t> test, two indentations were made randomly on the top and bottom surfaces of each specimen using a load of 10 g for 15 seconds. </a:t>
            </a:r>
            <a:endParaRPr lang="tr-TR" sz="3000" dirty="0" smtClean="0"/>
          </a:p>
          <a:p>
            <a:pPr algn="ctr">
              <a:lnSpc>
                <a:spcPct val="150000"/>
              </a:lnSpc>
            </a:pPr>
            <a:r>
              <a:rPr lang="en-US" sz="3000" dirty="0" smtClean="0"/>
              <a:t>All </a:t>
            </a:r>
            <a:r>
              <a:rPr lang="en-US" sz="3000" dirty="0"/>
              <a:t>hardness values were expressed in Vickers hardness, where 1 HV=1.854 P/d2, with P being the indentation load and d the diagonal length.</a:t>
            </a:r>
            <a:endParaRPr lang="tr-TR" sz="3000" dirty="0"/>
          </a:p>
          <a:p>
            <a:endParaRPr lang="tr-TR" dirty="0"/>
          </a:p>
        </p:txBody>
      </p:sp>
    </p:spTree>
    <p:extLst>
      <p:ext uri="{BB962C8B-B14F-4D97-AF65-F5344CB8AC3E}">
        <p14:creationId xmlns:p14="http://schemas.microsoft.com/office/powerpoint/2010/main" val="38117377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916832"/>
            <a:ext cx="8003232" cy="4209331"/>
          </a:xfrm>
        </p:spPr>
        <p:txBody>
          <a:bodyPr>
            <a:normAutofit/>
          </a:bodyPr>
          <a:lstStyle/>
          <a:p>
            <a:pPr algn="ctr">
              <a:lnSpc>
                <a:spcPct val="150000"/>
              </a:lnSpc>
            </a:pPr>
            <a:r>
              <a:rPr lang="en-US" sz="2400" dirty="0"/>
              <a:t>After the baseline color, translucency and hardness measurement, </a:t>
            </a:r>
            <a:r>
              <a:rPr lang="en-US" sz="2400" dirty="0" err="1"/>
              <a:t>thermocycling</a:t>
            </a:r>
            <a:r>
              <a:rPr lang="en-US" sz="2400" dirty="0"/>
              <a:t> was performed for 1000 cycles using distilled water (between 5 and 55°C), with a dwell time of 20 s.</a:t>
            </a:r>
            <a:endParaRPr lang="tr-TR" sz="2400" dirty="0"/>
          </a:p>
          <a:p>
            <a:pPr algn="ctr">
              <a:lnSpc>
                <a:spcPct val="150000"/>
              </a:lnSpc>
            </a:pPr>
            <a:endParaRPr lang="tr-TR" sz="2400" dirty="0"/>
          </a:p>
        </p:txBody>
      </p:sp>
    </p:spTree>
    <p:extLst>
      <p:ext uri="{BB962C8B-B14F-4D97-AF65-F5344CB8AC3E}">
        <p14:creationId xmlns:p14="http://schemas.microsoft.com/office/powerpoint/2010/main" val="33498783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24744"/>
            <a:ext cx="8229600" cy="5001419"/>
          </a:xfrm>
        </p:spPr>
        <p:txBody>
          <a:bodyPr>
            <a:normAutofit fontScale="92500" lnSpcReduction="20000"/>
          </a:bodyPr>
          <a:lstStyle/>
          <a:p>
            <a:pPr algn="ctr">
              <a:lnSpc>
                <a:spcPct val="150000"/>
              </a:lnSpc>
            </a:pPr>
            <a:r>
              <a:rPr lang="en-US" sz="2400" dirty="0"/>
              <a:t>To evaluate the color stability in different solutions, 15 specimens from each composite resin were subdivided into three subgroups of five specimens each, which were immersed in two different </a:t>
            </a:r>
            <a:r>
              <a:rPr lang="en-US" sz="2400" dirty="0" smtClean="0"/>
              <a:t>solutions</a:t>
            </a:r>
            <a:r>
              <a:rPr lang="tr-TR" sz="2400" dirty="0" smtClean="0"/>
              <a:t> (</a:t>
            </a:r>
            <a:r>
              <a:rPr lang="tr-TR" sz="2400" dirty="0" err="1" smtClean="0"/>
              <a:t>Coffee</a:t>
            </a:r>
            <a:r>
              <a:rPr lang="tr-TR" sz="2400" dirty="0" smtClean="0"/>
              <a:t> </a:t>
            </a:r>
            <a:r>
              <a:rPr lang="tr-TR" sz="2400" dirty="0" err="1" smtClean="0"/>
              <a:t>and</a:t>
            </a:r>
            <a:r>
              <a:rPr lang="tr-TR" sz="2400" dirty="0" smtClean="0"/>
              <a:t> </a:t>
            </a:r>
            <a:r>
              <a:rPr lang="tr-TR" sz="2400" dirty="0" err="1" smtClean="0"/>
              <a:t>Red</a:t>
            </a:r>
            <a:r>
              <a:rPr lang="tr-TR" sz="2400" dirty="0" smtClean="0"/>
              <a:t> Wine)</a:t>
            </a:r>
            <a:r>
              <a:rPr lang="en-US" sz="2400" dirty="0" smtClean="0"/>
              <a:t>. </a:t>
            </a:r>
            <a:r>
              <a:rPr lang="en-US" sz="2400" dirty="0"/>
              <a:t>Distilled water served as a control solution. </a:t>
            </a:r>
            <a:endParaRPr lang="tr-TR" sz="2400" dirty="0" smtClean="0"/>
          </a:p>
          <a:p>
            <a:pPr algn="ctr">
              <a:lnSpc>
                <a:spcPct val="150000"/>
              </a:lnSpc>
            </a:pPr>
            <a:r>
              <a:rPr lang="en-US" sz="2400" dirty="0" smtClean="0"/>
              <a:t>The </a:t>
            </a:r>
            <a:r>
              <a:rPr lang="en-US" sz="2400" dirty="0"/>
              <a:t>specimens of each composite resin were individually immersed in vials containing 10 ml of Coffee (2 g of coffee powder was dissolved in 200 ml of boiling water as per the manufacturer’s recommendations: Coffee (Nescafe Classic, Nestle, Turkey; pH 5.50), red wine (DLC </a:t>
            </a:r>
            <a:r>
              <a:rPr lang="en-US" sz="2400" dirty="0" err="1"/>
              <a:t>Öküzgözü</a:t>
            </a:r>
            <a:r>
              <a:rPr lang="en-US" sz="2400" dirty="0"/>
              <a:t> 2009, </a:t>
            </a:r>
            <a:r>
              <a:rPr lang="en-US" sz="2400" dirty="0" err="1"/>
              <a:t>Doluca</a:t>
            </a:r>
            <a:r>
              <a:rPr lang="en-US" sz="2400" dirty="0"/>
              <a:t>, Turkey: pH 3.28), for 3 hours a day at room temperature over a 30-days immersion period</a:t>
            </a:r>
            <a:r>
              <a:rPr lang="en-US" sz="2400" dirty="0" smtClean="0"/>
              <a:t>. </a:t>
            </a:r>
            <a:endParaRPr lang="tr-TR" sz="2400" dirty="0"/>
          </a:p>
        </p:txBody>
      </p:sp>
    </p:spTree>
    <p:extLst>
      <p:ext uri="{BB962C8B-B14F-4D97-AF65-F5344CB8AC3E}">
        <p14:creationId xmlns:p14="http://schemas.microsoft.com/office/powerpoint/2010/main" val="35010182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772816"/>
            <a:ext cx="8229600" cy="4353347"/>
          </a:xfrm>
        </p:spPr>
        <p:txBody>
          <a:bodyPr>
            <a:normAutofit/>
          </a:bodyPr>
          <a:lstStyle/>
          <a:p>
            <a:pPr algn="ctr">
              <a:lnSpc>
                <a:spcPct val="160000"/>
              </a:lnSpc>
            </a:pPr>
            <a:r>
              <a:rPr lang="en-US" sz="2400" dirty="0"/>
              <a:t>After these daily immersion periods, the samples were washed with distilled water and then stored in distilled water at 37°C. </a:t>
            </a:r>
            <a:r>
              <a:rPr lang="en-US" sz="2400" dirty="0" smtClean="0"/>
              <a:t>The </a:t>
            </a:r>
            <a:r>
              <a:rPr lang="en-US" sz="2400" dirty="0"/>
              <a:t>solutions were renewed daily.</a:t>
            </a:r>
            <a:endParaRPr lang="tr-TR" sz="2400" dirty="0"/>
          </a:p>
        </p:txBody>
      </p:sp>
    </p:spTree>
    <p:extLst>
      <p:ext uri="{BB962C8B-B14F-4D97-AF65-F5344CB8AC3E}">
        <p14:creationId xmlns:p14="http://schemas.microsoft.com/office/powerpoint/2010/main" val="26181521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584" y="1600200"/>
            <a:ext cx="7488832" cy="4525963"/>
          </a:xfrm>
        </p:spPr>
        <p:txBody>
          <a:bodyPr/>
          <a:lstStyle/>
          <a:p>
            <a:pPr algn="ctr">
              <a:lnSpc>
                <a:spcPct val="150000"/>
              </a:lnSpc>
            </a:pPr>
            <a:r>
              <a:rPr lang="en-US" sz="2400" b="1" dirty="0"/>
              <a:t>Color, translucency and hardness </a:t>
            </a:r>
            <a:r>
              <a:rPr lang="en-US" sz="2400" dirty="0"/>
              <a:t>of each sample were re-measured </a:t>
            </a:r>
            <a:r>
              <a:rPr lang="en-US" sz="2400" dirty="0" smtClean="0"/>
              <a:t>baseline</a:t>
            </a:r>
            <a:r>
              <a:rPr lang="en-US" sz="2400" dirty="0"/>
              <a:t>, </a:t>
            </a:r>
            <a:r>
              <a:rPr lang="en-US" sz="2400" dirty="0" smtClean="0"/>
              <a:t>after </a:t>
            </a:r>
            <a:r>
              <a:rPr lang="en-US" sz="2400" dirty="0"/>
              <a:t>thermal cycles and </a:t>
            </a:r>
            <a:r>
              <a:rPr lang="en-US" sz="2400" dirty="0" smtClean="0"/>
              <a:t>after </a:t>
            </a:r>
            <a:r>
              <a:rPr lang="en-US" sz="2400" dirty="0"/>
              <a:t>one-month staining periods.  </a:t>
            </a:r>
            <a:endParaRPr lang="tr-TR" sz="2400" dirty="0"/>
          </a:p>
          <a:p>
            <a:pPr marL="0" indent="0" algn="ctr">
              <a:lnSpc>
                <a:spcPct val="150000"/>
              </a:lnSpc>
              <a:buNone/>
            </a:pPr>
            <a:r>
              <a:rPr lang="en-US" sz="2400" dirty="0"/>
              <a:t> </a:t>
            </a:r>
            <a:endParaRPr lang="tr-TR" sz="2400" dirty="0"/>
          </a:p>
          <a:p>
            <a:endParaRPr lang="tr-TR" dirty="0"/>
          </a:p>
        </p:txBody>
      </p:sp>
    </p:spTree>
    <p:extLst>
      <p:ext uri="{BB962C8B-B14F-4D97-AF65-F5344CB8AC3E}">
        <p14:creationId xmlns:p14="http://schemas.microsoft.com/office/powerpoint/2010/main" val="18629953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836712"/>
            <a:ext cx="8229600" cy="5289451"/>
          </a:xfrm>
        </p:spPr>
        <p:txBody>
          <a:bodyPr>
            <a:normAutofit fontScale="92500"/>
          </a:bodyPr>
          <a:lstStyle/>
          <a:p>
            <a:pPr marL="0" indent="0">
              <a:buNone/>
            </a:pPr>
            <a:r>
              <a:rPr lang="en-US" b="1" dirty="0"/>
              <a:t> </a:t>
            </a:r>
            <a:endParaRPr lang="tr-TR" dirty="0"/>
          </a:p>
          <a:p>
            <a:pPr algn="ctr">
              <a:lnSpc>
                <a:spcPct val="160000"/>
              </a:lnSpc>
            </a:pPr>
            <a:r>
              <a:rPr lang="en-US" sz="2600" dirty="0"/>
              <a:t>Statistical analysis was performed using statistical software, SPSS version 18.0 (SPSS Inc., Chicago, IL, USA). Repeated-measures analysis of variance (ANOVA) was performed to identify significant differences among the resins, the solutions and periods, </a:t>
            </a:r>
            <a:r>
              <a:rPr lang="en-US" sz="2600" dirty="0" smtClean="0"/>
              <a:t>and </a:t>
            </a:r>
            <a:r>
              <a:rPr lang="en-US" sz="2600" dirty="0"/>
              <a:t>all interactions between them. The Bonferroni test was used for post-hoc analysis. All data were analyzed at a significance level of 0.05.</a:t>
            </a:r>
            <a:endParaRPr lang="tr-TR" sz="2600" dirty="0"/>
          </a:p>
          <a:p>
            <a:endParaRPr lang="tr-TR" dirty="0"/>
          </a:p>
        </p:txBody>
      </p:sp>
    </p:spTree>
    <p:extLst>
      <p:ext uri="{BB962C8B-B14F-4D97-AF65-F5344CB8AC3E}">
        <p14:creationId xmlns:p14="http://schemas.microsoft.com/office/powerpoint/2010/main" val="31515070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64704"/>
            <a:ext cx="8229600" cy="652934"/>
          </a:xfrm>
        </p:spPr>
        <p:txBody>
          <a:bodyPr>
            <a:normAutofit fontScale="90000"/>
          </a:bodyPr>
          <a:lstStyle/>
          <a:p>
            <a:r>
              <a:rPr lang="en-US" b="1" dirty="0"/>
              <a:t>RESULTS</a:t>
            </a:r>
            <a:r>
              <a:rPr lang="tr-TR" dirty="0"/>
              <a:t/>
            </a:r>
            <a:br>
              <a:rPr lang="tr-TR" dirty="0"/>
            </a:br>
            <a:endParaRPr lang="tr-TR" dirty="0"/>
          </a:p>
        </p:txBody>
      </p:sp>
      <p:sp>
        <p:nvSpPr>
          <p:cNvPr id="3" name="İçerik Yer Tutucusu 2"/>
          <p:cNvSpPr>
            <a:spLocks noGrp="1"/>
          </p:cNvSpPr>
          <p:nvPr>
            <p:ph idx="1"/>
          </p:nvPr>
        </p:nvSpPr>
        <p:spPr/>
        <p:txBody>
          <a:bodyPr>
            <a:normAutofit/>
          </a:bodyPr>
          <a:lstStyle/>
          <a:p>
            <a:pPr algn="ctr">
              <a:lnSpc>
                <a:spcPct val="150000"/>
              </a:lnSpc>
            </a:pPr>
            <a:r>
              <a:rPr lang="en-US" sz="2400" dirty="0" smtClean="0"/>
              <a:t>Tables </a:t>
            </a:r>
            <a:r>
              <a:rPr lang="en-US" sz="2400" dirty="0"/>
              <a:t>2-4 show the interactions among color, translucency and hardness values of composite resins baseline, after thermal cycles and after coloration respectively. </a:t>
            </a:r>
            <a:endParaRPr lang="tr-TR" sz="2400" dirty="0" smtClean="0"/>
          </a:p>
          <a:p>
            <a:pPr algn="ctr">
              <a:lnSpc>
                <a:spcPct val="150000"/>
              </a:lnSpc>
            </a:pPr>
            <a:r>
              <a:rPr lang="en-US" sz="2400" dirty="0" smtClean="0"/>
              <a:t>Repeated-measures </a:t>
            </a:r>
            <a:r>
              <a:rPr lang="en-US" sz="2400" dirty="0"/>
              <a:t>ANOVA revealed that there was significant differences among the periods, resins and the solutions used (distilled water, coffee and red wine) (P&lt;0.05).</a:t>
            </a:r>
            <a:endParaRPr lang="tr-TR" sz="2400" dirty="0"/>
          </a:p>
          <a:p>
            <a:endParaRPr lang="tr-TR" dirty="0"/>
          </a:p>
        </p:txBody>
      </p:sp>
    </p:spTree>
    <p:extLst>
      <p:ext uri="{BB962C8B-B14F-4D97-AF65-F5344CB8AC3E}">
        <p14:creationId xmlns:p14="http://schemas.microsoft.com/office/powerpoint/2010/main" val="16763507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24744"/>
            <a:ext cx="8229600" cy="864096"/>
          </a:xfrm>
        </p:spPr>
        <p:txBody>
          <a:bodyPr>
            <a:normAutofit fontScale="90000"/>
          </a:bodyPr>
          <a:lstStyle/>
          <a:p>
            <a:r>
              <a:rPr lang="tr-TR" sz="2200" b="1" dirty="0" err="1"/>
              <a:t>Table</a:t>
            </a:r>
            <a:r>
              <a:rPr lang="tr-TR" sz="2200" b="1" dirty="0"/>
              <a:t> 2. </a:t>
            </a:r>
            <a:r>
              <a:rPr lang="tr-TR" sz="2200" dirty="0" err="1"/>
              <a:t>Repeated-measures</a:t>
            </a:r>
            <a:r>
              <a:rPr lang="tr-TR" sz="2200" dirty="0"/>
              <a:t> </a:t>
            </a:r>
            <a:r>
              <a:rPr lang="tr-TR" sz="2200" dirty="0" err="1"/>
              <a:t>analysis</a:t>
            </a:r>
            <a:r>
              <a:rPr lang="tr-TR" sz="2200" dirty="0"/>
              <a:t> of </a:t>
            </a:r>
            <a:r>
              <a:rPr lang="tr-TR" sz="2200" dirty="0" err="1"/>
              <a:t>variance</a:t>
            </a:r>
            <a:r>
              <a:rPr lang="tr-TR" sz="2200" dirty="0"/>
              <a:t> (ANOVA) </a:t>
            </a:r>
            <a:r>
              <a:rPr lang="tr-TR" sz="2200" dirty="0" err="1"/>
              <a:t>for</a:t>
            </a:r>
            <a:r>
              <a:rPr lang="tr-TR" sz="2200" dirty="0"/>
              <a:t> </a:t>
            </a:r>
            <a:r>
              <a:rPr lang="tr-TR" sz="2200" dirty="0" err="1"/>
              <a:t>color</a:t>
            </a:r>
            <a:r>
              <a:rPr lang="tr-TR" sz="2200" dirty="0"/>
              <a:t> </a:t>
            </a:r>
            <a:r>
              <a:rPr lang="tr-TR" sz="2200" dirty="0" err="1"/>
              <a:t>change</a:t>
            </a:r>
            <a:r>
              <a:rPr lang="tr-TR" sz="2200" dirty="0"/>
              <a:t> (Δ</a:t>
            </a:r>
            <a:r>
              <a:rPr lang="tr-TR" sz="2200" i="1" dirty="0"/>
              <a:t>E*ab</a:t>
            </a:r>
            <a:r>
              <a:rPr lang="tr-TR" sz="2200" dirty="0"/>
              <a:t>) </a:t>
            </a:r>
            <a:r>
              <a:rPr lang="tr-TR" sz="2200" dirty="0" err="1"/>
              <a:t>values</a:t>
            </a:r>
            <a:r>
              <a:rPr lang="tr-TR" sz="2200" dirty="0"/>
              <a:t> of </a:t>
            </a:r>
            <a:r>
              <a:rPr lang="tr-TR" sz="2200" dirty="0" err="1"/>
              <a:t>restorative</a:t>
            </a:r>
            <a:r>
              <a:rPr lang="tr-TR" sz="2200" dirty="0"/>
              <a:t> </a:t>
            </a:r>
            <a:r>
              <a:rPr lang="tr-TR" sz="2200" dirty="0" err="1"/>
              <a:t>materials</a:t>
            </a:r>
            <a:r>
              <a:rPr lang="tr-TR" sz="2200" dirty="0"/>
              <a:t> </a:t>
            </a:r>
            <a:r>
              <a:rPr lang="tr-TR" sz="2200" dirty="0" err="1"/>
              <a:t>and</a:t>
            </a:r>
            <a:r>
              <a:rPr lang="tr-TR" sz="2200" dirty="0"/>
              <a:t> </a:t>
            </a:r>
            <a:r>
              <a:rPr lang="tr-TR" sz="2200" dirty="0" err="1"/>
              <a:t>staining</a:t>
            </a:r>
            <a:r>
              <a:rPr lang="tr-TR" sz="2200" dirty="0"/>
              <a:t> </a:t>
            </a:r>
            <a:r>
              <a:rPr lang="tr-TR" sz="2200" dirty="0" err="1"/>
              <a:t>solutions</a:t>
            </a:r>
            <a:r>
              <a:rPr lang="tr-TR" dirty="0"/>
              <a:t/>
            </a:r>
            <a:br>
              <a:rPr lang="tr-TR" dirty="0"/>
            </a:br>
            <a:endParaRPr lang="tr-TR" dirty="0"/>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443628"/>
            <a:ext cx="11091613" cy="2656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Metin kutusu 5"/>
          <p:cNvSpPr txBox="1"/>
          <p:nvPr/>
        </p:nvSpPr>
        <p:spPr>
          <a:xfrm>
            <a:off x="539552" y="4682135"/>
            <a:ext cx="3834255" cy="523220"/>
          </a:xfrm>
          <a:prstGeom prst="rect">
            <a:avLst/>
          </a:prstGeom>
          <a:noFill/>
        </p:spPr>
        <p:txBody>
          <a:bodyPr wrap="none" rtlCol="0">
            <a:spAutoFit/>
          </a:bodyPr>
          <a:lstStyle/>
          <a:p>
            <a:r>
              <a:rPr lang="tr-TR" sz="1400" dirty="0"/>
              <a:t>*</a:t>
            </a:r>
            <a:r>
              <a:rPr lang="tr-TR" sz="1400" i="1" dirty="0"/>
              <a:t>P</a:t>
            </a:r>
            <a:r>
              <a:rPr lang="tr-TR" sz="1400" dirty="0"/>
              <a:t>&lt;.05 </a:t>
            </a:r>
            <a:r>
              <a:rPr lang="tr-TR" sz="1400" dirty="0" err="1"/>
              <a:t>indicates</a:t>
            </a:r>
            <a:r>
              <a:rPr lang="tr-TR" sz="1400" dirty="0"/>
              <a:t> </a:t>
            </a:r>
            <a:r>
              <a:rPr lang="tr-TR" sz="1400" dirty="0" err="1"/>
              <a:t>statistically</a:t>
            </a:r>
            <a:r>
              <a:rPr lang="tr-TR" sz="1400" dirty="0"/>
              <a:t> </a:t>
            </a:r>
            <a:r>
              <a:rPr lang="tr-TR" sz="1400" dirty="0" err="1"/>
              <a:t>significant</a:t>
            </a:r>
            <a:r>
              <a:rPr lang="tr-TR" sz="1400" dirty="0"/>
              <a:t> </a:t>
            </a:r>
            <a:r>
              <a:rPr lang="tr-TR" sz="1400" dirty="0" err="1"/>
              <a:t>difference</a:t>
            </a:r>
            <a:r>
              <a:rPr lang="tr-TR" sz="1400" dirty="0"/>
              <a:t>.</a:t>
            </a:r>
          </a:p>
          <a:p>
            <a:endParaRPr lang="tr-TR" sz="1400" dirty="0"/>
          </a:p>
        </p:txBody>
      </p:sp>
    </p:spTree>
    <p:extLst>
      <p:ext uri="{BB962C8B-B14F-4D97-AF65-F5344CB8AC3E}">
        <p14:creationId xmlns:p14="http://schemas.microsoft.com/office/powerpoint/2010/main" val="3089863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620688"/>
            <a:ext cx="8229600" cy="1143000"/>
          </a:xfrm>
        </p:spPr>
        <p:txBody>
          <a:bodyPr>
            <a:noAutofit/>
          </a:bodyPr>
          <a:lstStyle/>
          <a:p>
            <a:r>
              <a:rPr lang="tr-TR" sz="2000" b="1" dirty="0" err="1"/>
              <a:t>Table</a:t>
            </a:r>
            <a:r>
              <a:rPr lang="tr-TR" sz="2000" b="1" dirty="0"/>
              <a:t> 3. </a:t>
            </a:r>
            <a:r>
              <a:rPr lang="tr-TR" sz="2000" dirty="0" err="1"/>
              <a:t>Significance</a:t>
            </a:r>
            <a:r>
              <a:rPr lang="tr-TR" sz="2000" dirty="0"/>
              <a:t> of </a:t>
            </a:r>
            <a:r>
              <a:rPr lang="tr-TR" sz="2000" dirty="0" err="1"/>
              <a:t>translucency</a:t>
            </a:r>
            <a:r>
              <a:rPr lang="tr-TR" sz="2000" dirty="0"/>
              <a:t> </a:t>
            </a:r>
            <a:r>
              <a:rPr lang="tr-TR" sz="2000" dirty="0" err="1"/>
              <a:t>parameter</a:t>
            </a:r>
            <a:r>
              <a:rPr lang="tr-TR" sz="2000" dirty="0"/>
              <a:t> (TP) </a:t>
            </a:r>
            <a:r>
              <a:rPr lang="tr-TR" sz="2000" dirty="0" err="1"/>
              <a:t>values</a:t>
            </a:r>
            <a:r>
              <a:rPr lang="tr-TR" sz="2000" dirty="0"/>
              <a:t> </a:t>
            </a:r>
            <a:r>
              <a:rPr lang="tr-TR" sz="2000" dirty="0" err="1"/>
              <a:t>among</a:t>
            </a:r>
            <a:r>
              <a:rPr lang="tr-TR" sz="2000" dirty="0"/>
              <a:t> </a:t>
            </a:r>
            <a:r>
              <a:rPr lang="tr-TR" sz="2000" dirty="0" err="1"/>
              <a:t>comparisons</a:t>
            </a:r>
            <a:r>
              <a:rPr lang="tr-TR" sz="2000" dirty="0"/>
              <a:t> of </a:t>
            </a:r>
            <a:r>
              <a:rPr lang="tr-TR" sz="2000" dirty="0" err="1"/>
              <a:t>restorative</a:t>
            </a:r>
            <a:r>
              <a:rPr lang="tr-TR" sz="2000" dirty="0"/>
              <a:t> </a:t>
            </a:r>
            <a:r>
              <a:rPr lang="tr-TR" sz="2000" dirty="0" err="1"/>
              <a:t>materials</a:t>
            </a:r>
            <a:r>
              <a:rPr lang="tr-TR" sz="2000" dirty="0"/>
              <a:t> </a:t>
            </a:r>
            <a:r>
              <a:rPr lang="tr-TR" sz="2000" dirty="0" err="1"/>
              <a:t>and</a:t>
            </a:r>
            <a:r>
              <a:rPr lang="tr-TR" sz="2000" dirty="0"/>
              <a:t> </a:t>
            </a:r>
            <a:r>
              <a:rPr lang="tr-TR" sz="2000" dirty="0" err="1"/>
              <a:t>staining</a:t>
            </a:r>
            <a:r>
              <a:rPr lang="tr-TR" sz="2000" dirty="0"/>
              <a:t> </a:t>
            </a:r>
            <a:r>
              <a:rPr lang="tr-TR" sz="2000" dirty="0" err="1"/>
              <a:t>solutions</a:t>
            </a:r>
            <a:r>
              <a:rPr lang="tr-TR" sz="2000" dirty="0"/>
              <a:t/>
            </a:r>
            <a:br>
              <a:rPr lang="tr-TR" sz="2000" dirty="0"/>
            </a:br>
            <a:endParaRPr lang="tr-TR" sz="2000" dirty="0"/>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204865"/>
            <a:ext cx="11037590" cy="2643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539552" y="4581128"/>
            <a:ext cx="4333622" cy="615553"/>
          </a:xfrm>
          <a:prstGeom prst="rect">
            <a:avLst/>
          </a:prstGeom>
          <a:noFill/>
        </p:spPr>
        <p:txBody>
          <a:bodyPr wrap="none" rtlCol="0">
            <a:spAutoFit/>
          </a:bodyPr>
          <a:lstStyle/>
          <a:p>
            <a:r>
              <a:rPr lang="tr-TR" sz="1600" dirty="0"/>
              <a:t>*</a:t>
            </a:r>
            <a:r>
              <a:rPr lang="tr-TR" sz="1600" i="1" dirty="0"/>
              <a:t>P</a:t>
            </a:r>
            <a:r>
              <a:rPr lang="tr-TR" sz="1600" dirty="0"/>
              <a:t>&lt;.05 </a:t>
            </a:r>
            <a:r>
              <a:rPr lang="tr-TR" sz="1600" dirty="0" err="1"/>
              <a:t>indicates</a:t>
            </a:r>
            <a:r>
              <a:rPr lang="tr-TR" sz="1600" dirty="0"/>
              <a:t> </a:t>
            </a:r>
            <a:r>
              <a:rPr lang="tr-TR" sz="1600" dirty="0" err="1"/>
              <a:t>statistically</a:t>
            </a:r>
            <a:r>
              <a:rPr lang="tr-TR" sz="1600" dirty="0"/>
              <a:t> </a:t>
            </a:r>
            <a:r>
              <a:rPr lang="tr-TR" sz="1600" dirty="0" err="1"/>
              <a:t>significant</a:t>
            </a:r>
            <a:r>
              <a:rPr lang="tr-TR" sz="1600" dirty="0"/>
              <a:t> </a:t>
            </a:r>
            <a:r>
              <a:rPr lang="tr-TR" sz="1600" dirty="0" err="1"/>
              <a:t>difference</a:t>
            </a:r>
            <a:r>
              <a:rPr lang="tr-TR" sz="1600" dirty="0"/>
              <a:t>.</a:t>
            </a:r>
          </a:p>
          <a:p>
            <a:endParaRPr lang="tr-TR" dirty="0"/>
          </a:p>
        </p:txBody>
      </p:sp>
    </p:spTree>
    <p:extLst>
      <p:ext uri="{BB962C8B-B14F-4D97-AF65-F5344CB8AC3E}">
        <p14:creationId xmlns:p14="http://schemas.microsoft.com/office/powerpoint/2010/main" val="30622239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692696"/>
            <a:ext cx="8229600" cy="1152128"/>
          </a:xfrm>
        </p:spPr>
        <p:txBody>
          <a:bodyPr>
            <a:noAutofit/>
          </a:bodyPr>
          <a:lstStyle/>
          <a:p>
            <a:r>
              <a:rPr lang="tr-TR" sz="2400" b="1" dirty="0" err="1"/>
              <a:t>Table</a:t>
            </a:r>
            <a:r>
              <a:rPr lang="tr-TR" sz="2400" b="1" dirty="0"/>
              <a:t> 4. </a:t>
            </a:r>
            <a:r>
              <a:rPr lang="tr-TR" sz="2400" dirty="0" err="1"/>
              <a:t>Significance</a:t>
            </a:r>
            <a:r>
              <a:rPr lang="tr-TR" sz="2400" dirty="0"/>
              <a:t> of </a:t>
            </a:r>
            <a:r>
              <a:rPr lang="tr-TR" sz="2400" dirty="0" err="1"/>
              <a:t>hardness</a:t>
            </a:r>
            <a:r>
              <a:rPr lang="tr-TR" sz="2400" dirty="0"/>
              <a:t> </a:t>
            </a:r>
            <a:r>
              <a:rPr lang="tr-TR" sz="2400" dirty="0" err="1"/>
              <a:t>values</a:t>
            </a:r>
            <a:r>
              <a:rPr lang="tr-TR" sz="2400" dirty="0"/>
              <a:t> </a:t>
            </a:r>
            <a:r>
              <a:rPr lang="tr-TR" sz="2400" dirty="0" err="1"/>
              <a:t>among</a:t>
            </a:r>
            <a:r>
              <a:rPr lang="tr-TR" sz="2400" dirty="0"/>
              <a:t> </a:t>
            </a:r>
            <a:r>
              <a:rPr lang="tr-TR" sz="2400" dirty="0" err="1"/>
              <a:t>comparisons</a:t>
            </a:r>
            <a:r>
              <a:rPr lang="tr-TR" sz="2400" dirty="0"/>
              <a:t> of </a:t>
            </a:r>
            <a:r>
              <a:rPr lang="tr-TR" sz="2400" dirty="0" err="1"/>
              <a:t>restorative</a:t>
            </a:r>
            <a:r>
              <a:rPr lang="tr-TR" sz="2400" dirty="0"/>
              <a:t> </a:t>
            </a:r>
            <a:r>
              <a:rPr lang="tr-TR" sz="2400" dirty="0" err="1"/>
              <a:t>materials</a:t>
            </a:r>
            <a:r>
              <a:rPr lang="tr-TR" sz="2400" dirty="0"/>
              <a:t> </a:t>
            </a:r>
            <a:r>
              <a:rPr lang="tr-TR" sz="2400" dirty="0" err="1"/>
              <a:t>and</a:t>
            </a:r>
            <a:r>
              <a:rPr lang="tr-TR" sz="2400" dirty="0"/>
              <a:t> </a:t>
            </a:r>
            <a:r>
              <a:rPr lang="tr-TR" sz="2400" dirty="0" err="1"/>
              <a:t>staining</a:t>
            </a:r>
            <a:r>
              <a:rPr lang="tr-TR" sz="2400" dirty="0"/>
              <a:t> </a:t>
            </a:r>
            <a:r>
              <a:rPr lang="tr-TR" sz="2400" dirty="0" err="1"/>
              <a:t>solutions</a:t>
            </a:r>
            <a:r>
              <a:rPr lang="tr-TR" sz="2400" dirty="0"/>
              <a:t/>
            </a:r>
            <a:br>
              <a:rPr lang="tr-TR" sz="2400" dirty="0"/>
            </a:br>
            <a:endParaRPr lang="tr-TR" sz="2400" dirty="0"/>
          </a:p>
        </p:txBody>
      </p:sp>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199" y="2204864"/>
            <a:ext cx="11037593" cy="2643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395536" y="4653136"/>
            <a:ext cx="4333622" cy="892552"/>
          </a:xfrm>
          <a:prstGeom prst="rect">
            <a:avLst/>
          </a:prstGeom>
          <a:noFill/>
        </p:spPr>
        <p:txBody>
          <a:bodyPr wrap="none" rtlCol="0">
            <a:spAutoFit/>
          </a:bodyPr>
          <a:lstStyle/>
          <a:p>
            <a:r>
              <a:rPr lang="tr-TR" sz="1600" dirty="0"/>
              <a:t>*</a:t>
            </a:r>
            <a:r>
              <a:rPr lang="tr-TR" sz="1600" i="1" dirty="0"/>
              <a:t>P</a:t>
            </a:r>
            <a:r>
              <a:rPr lang="tr-TR" sz="1600" dirty="0"/>
              <a:t>&lt;.05 </a:t>
            </a:r>
            <a:r>
              <a:rPr lang="tr-TR" sz="1600" dirty="0" err="1"/>
              <a:t>indicates</a:t>
            </a:r>
            <a:r>
              <a:rPr lang="tr-TR" sz="1600" dirty="0"/>
              <a:t> </a:t>
            </a:r>
            <a:r>
              <a:rPr lang="tr-TR" sz="1600" dirty="0" err="1"/>
              <a:t>statistically</a:t>
            </a:r>
            <a:r>
              <a:rPr lang="tr-TR" sz="1600" dirty="0"/>
              <a:t> </a:t>
            </a:r>
            <a:r>
              <a:rPr lang="tr-TR" sz="1600" dirty="0" err="1"/>
              <a:t>significant</a:t>
            </a:r>
            <a:r>
              <a:rPr lang="tr-TR" sz="1600" dirty="0"/>
              <a:t> </a:t>
            </a:r>
            <a:r>
              <a:rPr lang="tr-TR" sz="1600" dirty="0" err="1"/>
              <a:t>difference</a:t>
            </a:r>
            <a:r>
              <a:rPr lang="tr-TR" sz="1600" dirty="0"/>
              <a:t>.</a:t>
            </a:r>
          </a:p>
          <a:p>
            <a:r>
              <a:rPr lang="tr-TR" sz="1600" dirty="0"/>
              <a:t> </a:t>
            </a:r>
          </a:p>
          <a:p>
            <a:endParaRPr lang="tr-TR" dirty="0"/>
          </a:p>
        </p:txBody>
      </p:sp>
    </p:spTree>
    <p:extLst>
      <p:ext uri="{BB962C8B-B14F-4D97-AF65-F5344CB8AC3E}">
        <p14:creationId xmlns:p14="http://schemas.microsoft.com/office/powerpoint/2010/main" val="18459759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564904"/>
            <a:ext cx="8229600" cy="3561259"/>
          </a:xfrm>
        </p:spPr>
        <p:txBody>
          <a:bodyPr>
            <a:normAutofit/>
          </a:bodyPr>
          <a:lstStyle/>
          <a:p>
            <a:pPr algn="ctr">
              <a:lnSpc>
                <a:spcPct val="150000"/>
              </a:lnSpc>
            </a:pPr>
            <a:r>
              <a:rPr lang="en-US" sz="2400" dirty="0"/>
              <a:t>Red wine and coffee caused perceptible discolorations in all composite resin materials (△E&gt;3.3). </a:t>
            </a:r>
            <a:r>
              <a:rPr lang="en-US" sz="2400" dirty="0" smtClean="0"/>
              <a:t>Discoloration </a:t>
            </a:r>
            <a:r>
              <a:rPr lang="en-US" sz="2400" dirty="0"/>
              <a:t>was higher for </a:t>
            </a:r>
            <a:r>
              <a:rPr lang="en-US" sz="2400" dirty="0" err="1"/>
              <a:t>Grandio</a:t>
            </a:r>
            <a:r>
              <a:rPr lang="en-US" sz="2400" dirty="0"/>
              <a:t> Flow than other resins (Table </a:t>
            </a:r>
            <a:r>
              <a:rPr lang="en-US" sz="2400" dirty="0" smtClean="0"/>
              <a:t>5</a:t>
            </a:r>
            <a:r>
              <a:rPr lang="tr-TR" sz="2400" dirty="0" smtClean="0"/>
              <a:t>, </a:t>
            </a:r>
            <a:r>
              <a:rPr lang="tr-TR" sz="2400" dirty="0" err="1" smtClean="0"/>
              <a:t>Figure</a:t>
            </a:r>
            <a:r>
              <a:rPr lang="tr-TR" sz="2400" dirty="0" smtClean="0"/>
              <a:t> 1.</a:t>
            </a:r>
            <a:r>
              <a:rPr lang="en-US" sz="2400" dirty="0" smtClean="0"/>
              <a:t>). </a:t>
            </a:r>
            <a:endParaRPr lang="tr-TR" sz="2400" dirty="0" smtClean="0"/>
          </a:p>
        </p:txBody>
      </p:sp>
    </p:spTree>
    <p:extLst>
      <p:ext uri="{BB962C8B-B14F-4D97-AF65-F5344CB8AC3E}">
        <p14:creationId xmlns:p14="http://schemas.microsoft.com/office/powerpoint/2010/main" val="19887571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1012974"/>
          </a:xfrm>
        </p:spPr>
        <p:txBody>
          <a:bodyPr>
            <a:noAutofit/>
          </a:bodyPr>
          <a:lstStyle/>
          <a:p>
            <a:r>
              <a:rPr lang="tr-TR" sz="2000" b="1" dirty="0" err="1"/>
              <a:t>Table</a:t>
            </a:r>
            <a:r>
              <a:rPr lang="tr-TR" sz="2000" b="1" dirty="0"/>
              <a:t> 5. </a:t>
            </a:r>
            <a:r>
              <a:rPr lang="tr-TR" sz="2000" dirty="0" err="1"/>
              <a:t>Mean</a:t>
            </a:r>
            <a:r>
              <a:rPr lang="tr-TR" sz="2000" dirty="0"/>
              <a:t> (</a:t>
            </a:r>
            <a:r>
              <a:rPr lang="tr-TR" sz="2000" dirty="0" err="1"/>
              <a:t>Standard</a:t>
            </a:r>
            <a:r>
              <a:rPr lang="tr-TR" sz="2000" dirty="0"/>
              <a:t> </a:t>
            </a:r>
            <a:r>
              <a:rPr lang="tr-TR" sz="2000" dirty="0" err="1"/>
              <a:t>Deviation</a:t>
            </a:r>
            <a:r>
              <a:rPr lang="tr-TR" sz="2000" dirty="0"/>
              <a:t>)  </a:t>
            </a:r>
            <a:r>
              <a:rPr lang="tr-TR" sz="2000" dirty="0" err="1"/>
              <a:t>and</a:t>
            </a:r>
            <a:r>
              <a:rPr lang="tr-TR" sz="2000" dirty="0"/>
              <a:t> </a:t>
            </a:r>
            <a:r>
              <a:rPr lang="tr-TR" sz="2000" dirty="0" err="1"/>
              <a:t>multiple</a:t>
            </a:r>
            <a:r>
              <a:rPr lang="tr-TR" sz="2000" dirty="0"/>
              <a:t> </a:t>
            </a:r>
            <a:r>
              <a:rPr lang="tr-TR" sz="2000" dirty="0" err="1"/>
              <a:t>comparisons</a:t>
            </a:r>
            <a:r>
              <a:rPr lang="tr-TR" sz="2000" dirty="0"/>
              <a:t> of Δ</a:t>
            </a:r>
            <a:r>
              <a:rPr lang="tr-TR" sz="2000" i="1" dirty="0"/>
              <a:t>E*ab </a:t>
            </a:r>
            <a:r>
              <a:rPr lang="tr-TR" sz="2000" dirty="0" err="1"/>
              <a:t>values</a:t>
            </a:r>
            <a:r>
              <a:rPr lang="tr-TR" sz="2000" dirty="0"/>
              <a:t> </a:t>
            </a:r>
            <a:r>
              <a:rPr lang="tr-TR" sz="2000" dirty="0" err="1"/>
              <a:t>baseline</a:t>
            </a:r>
            <a:r>
              <a:rPr lang="tr-TR" sz="2000" dirty="0"/>
              <a:t>, </a:t>
            </a:r>
            <a:r>
              <a:rPr lang="tr-TR" sz="2000" dirty="0" err="1"/>
              <a:t>after</a:t>
            </a:r>
            <a:r>
              <a:rPr lang="tr-TR" sz="2000" dirty="0"/>
              <a:t> </a:t>
            </a:r>
            <a:r>
              <a:rPr lang="tr-TR" sz="2000" dirty="0" err="1"/>
              <a:t>thermal</a:t>
            </a:r>
            <a:r>
              <a:rPr lang="tr-TR" sz="2000" dirty="0"/>
              <a:t> </a:t>
            </a:r>
            <a:r>
              <a:rPr lang="tr-TR" sz="2000" dirty="0" err="1"/>
              <a:t>cycles</a:t>
            </a:r>
            <a:r>
              <a:rPr lang="tr-TR" sz="2000" dirty="0"/>
              <a:t> </a:t>
            </a:r>
            <a:r>
              <a:rPr lang="tr-TR" sz="2000" dirty="0" err="1"/>
              <a:t>and</a:t>
            </a:r>
            <a:r>
              <a:rPr lang="tr-TR" sz="2000" dirty="0"/>
              <a:t> </a:t>
            </a:r>
            <a:r>
              <a:rPr lang="tr-TR" sz="2000" dirty="0" err="1"/>
              <a:t>coloration</a:t>
            </a:r>
            <a:r>
              <a:rPr lang="tr-TR" sz="3600" dirty="0"/>
              <a:t/>
            </a:r>
            <a:br>
              <a:rPr lang="tr-TR" sz="3600" dirty="0"/>
            </a:br>
            <a:endParaRPr lang="tr-TR" sz="3600"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703112179"/>
              </p:ext>
            </p:extLst>
          </p:nvPr>
        </p:nvGraphicFramePr>
        <p:xfrm>
          <a:off x="539552" y="1268760"/>
          <a:ext cx="8208913" cy="4668545"/>
        </p:xfrm>
        <a:graphic>
          <a:graphicData uri="http://schemas.openxmlformats.org/drawingml/2006/table">
            <a:tbl>
              <a:tblPr firstRow="1" firstCol="1" bandRow="1">
                <a:tableStyleId>{5C22544A-7EE6-4342-B048-85BDC9FD1C3A}</a:tableStyleId>
              </a:tblPr>
              <a:tblGrid>
                <a:gridCol w="2144510"/>
                <a:gridCol w="1226317"/>
                <a:gridCol w="1237685"/>
                <a:gridCol w="1192555"/>
                <a:gridCol w="1203923"/>
                <a:gridCol w="1203923"/>
              </a:tblGrid>
              <a:tr h="462305">
                <a:tc>
                  <a:txBody>
                    <a:bodyPr/>
                    <a:lstStyle/>
                    <a:p>
                      <a:pPr algn="ctr">
                        <a:lnSpc>
                          <a:spcPct val="115000"/>
                        </a:lnSpc>
                        <a:spcAft>
                          <a:spcPts val="0"/>
                        </a:spcAft>
                      </a:pPr>
                      <a:r>
                        <a:rPr lang="tr-TR" sz="1000" dirty="0" err="1">
                          <a:effectLst/>
                        </a:rPr>
                        <a:t>Composite</a:t>
                      </a:r>
                      <a:endParaRPr lang="tr-TR" sz="900" dirty="0">
                        <a:effectLst/>
                      </a:endParaRPr>
                    </a:p>
                    <a:p>
                      <a:pPr algn="ctr">
                        <a:lnSpc>
                          <a:spcPct val="115000"/>
                        </a:lnSpc>
                        <a:spcAft>
                          <a:spcPts val="0"/>
                        </a:spcAft>
                      </a:pPr>
                      <a:r>
                        <a:rPr lang="tr-TR" sz="1000" dirty="0" err="1">
                          <a:effectLst/>
                        </a:rPr>
                        <a:t>Materials</a:t>
                      </a:r>
                      <a:endParaRPr lang="tr-TR" sz="900" dirty="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Solutions</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Baseline </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After TC</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After Coloration</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Mean Difference (Period 3-1)</a:t>
                      </a:r>
                      <a:endParaRPr lang="tr-TR" sz="900">
                        <a:effectLst/>
                        <a:latin typeface="Calibri"/>
                        <a:ea typeface="Calibri"/>
                        <a:cs typeface="Times New Roman"/>
                      </a:endParaRPr>
                    </a:p>
                  </a:txBody>
                  <a:tcPr marL="54661" marR="54661" marT="0" marB="0"/>
                </a:tc>
              </a:tr>
              <a:tr h="167628">
                <a:tc rowSpan="3">
                  <a:txBody>
                    <a:bodyPr/>
                    <a:lstStyle/>
                    <a:p>
                      <a:pPr>
                        <a:lnSpc>
                          <a:spcPct val="115000"/>
                        </a:lnSpc>
                        <a:spcAft>
                          <a:spcPts val="0"/>
                        </a:spcAft>
                      </a:pPr>
                      <a:r>
                        <a:rPr lang="tr-TR" sz="1000">
                          <a:effectLst/>
                        </a:rPr>
                        <a:t>Clearfil Majestry Esthetic</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0.78 (0.50)</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0.74 (0.38)</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0.66 (0.23)</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0" dirty="0">
                          <a:effectLst/>
                        </a:rPr>
                        <a:t>-0.12</a:t>
                      </a:r>
                      <a:endParaRPr lang="tr-TR" sz="900" b="0"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0.62 (0.23)</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1.12 (0.28)</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4.06 (0.38)*</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3.44</a:t>
                      </a:r>
                      <a:endParaRPr lang="tr-TR" sz="900" b="1"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0.72 (0.29)</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0.80 (0.16)</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19.84 (3.44)*</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19.12</a:t>
                      </a:r>
                      <a:endParaRPr lang="tr-TR" sz="900" b="1" dirty="0">
                        <a:effectLst/>
                        <a:latin typeface="Calibri"/>
                        <a:ea typeface="Calibri"/>
                        <a:cs typeface="Times New Roman"/>
                      </a:endParaRPr>
                    </a:p>
                  </a:txBody>
                  <a:tcPr marL="54661" marR="54661" marT="0" marB="0"/>
                </a:tc>
              </a:tr>
              <a:tr h="167628">
                <a:tc rowSpan="3">
                  <a:txBody>
                    <a:bodyPr/>
                    <a:lstStyle/>
                    <a:p>
                      <a:pPr>
                        <a:lnSpc>
                          <a:spcPct val="115000"/>
                        </a:lnSpc>
                        <a:spcAft>
                          <a:spcPts val="0"/>
                        </a:spcAft>
                      </a:pPr>
                      <a:r>
                        <a:rPr lang="tr-TR" sz="1000">
                          <a:effectLst/>
                        </a:rPr>
                        <a:t>Clearfil Majestry Posterior</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0.52 (0.25)</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1.24 (0.42)</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0.70 (0.44)</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0" dirty="0">
                          <a:effectLst/>
                        </a:rPr>
                        <a:t>0.18</a:t>
                      </a:r>
                      <a:endParaRPr lang="tr-TR" sz="900" b="0"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0.74 (0.31)</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0.96 (0.45)</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8.72 (0.70)*</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7.98</a:t>
                      </a:r>
                      <a:endParaRPr lang="tr-TR" sz="900" b="1"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1.16 (0.71)</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1.36 (0.76)</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17.40 (1.34)*</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16.24</a:t>
                      </a:r>
                      <a:endParaRPr lang="tr-TR" sz="900" b="1" dirty="0">
                        <a:effectLst/>
                        <a:latin typeface="Calibri"/>
                        <a:ea typeface="Calibri"/>
                        <a:cs typeface="Times New Roman"/>
                      </a:endParaRPr>
                    </a:p>
                  </a:txBody>
                  <a:tcPr marL="54661" marR="54661" marT="0" marB="0"/>
                </a:tc>
              </a:tr>
              <a:tr h="167628">
                <a:tc rowSpan="3">
                  <a:txBody>
                    <a:bodyPr/>
                    <a:lstStyle/>
                    <a:p>
                      <a:pPr>
                        <a:lnSpc>
                          <a:spcPct val="115000"/>
                        </a:lnSpc>
                        <a:spcAft>
                          <a:spcPts val="0"/>
                        </a:spcAft>
                      </a:pPr>
                      <a:r>
                        <a:rPr lang="tr-TR" sz="1000">
                          <a:effectLst/>
                        </a:rPr>
                        <a:t>Grandio</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0.80 (0.46)</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1.86 (0.51)</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1.30 (0.16)</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0" dirty="0">
                          <a:effectLst/>
                        </a:rPr>
                        <a:t>0.50</a:t>
                      </a:r>
                      <a:endParaRPr lang="tr-TR" sz="900" b="0"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0.60 (0.10)</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1.34 (0.46)</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5.10 (0.58)*</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4.50</a:t>
                      </a:r>
                      <a:endParaRPr lang="tr-TR" sz="900" b="1"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0.72 (0.27)</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1.56 (0.49)</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17.12 (0.71)*</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16.40</a:t>
                      </a:r>
                      <a:endParaRPr lang="tr-TR" sz="900" b="1" dirty="0">
                        <a:effectLst/>
                        <a:latin typeface="Calibri"/>
                        <a:ea typeface="Calibri"/>
                        <a:cs typeface="Times New Roman"/>
                      </a:endParaRPr>
                    </a:p>
                  </a:txBody>
                  <a:tcPr marL="54661" marR="54661" marT="0" marB="0"/>
                </a:tc>
              </a:tr>
              <a:tr h="167628">
                <a:tc rowSpan="3">
                  <a:txBody>
                    <a:bodyPr/>
                    <a:lstStyle/>
                    <a:p>
                      <a:pPr>
                        <a:lnSpc>
                          <a:spcPct val="115000"/>
                        </a:lnSpc>
                        <a:spcAft>
                          <a:spcPts val="0"/>
                        </a:spcAft>
                      </a:pPr>
                      <a:r>
                        <a:rPr lang="tr-TR" sz="1000">
                          <a:effectLst/>
                        </a:rPr>
                        <a:t>Grandio Flow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0.48 (0.16)</a:t>
                      </a:r>
                      <a:endParaRPr lang="tr-TR" sz="900" b="1" dirty="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1.30 (0.26)</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1.36 (0.11)</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0.88</a:t>
                      </a:r>
                      <a:endParaRPr lang="tr-TR" sz="900" b="1"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dirty="0">
                          <a:effectLst/>
                        </a:rPr>
                        <a:t>CF</a:t>
                      </a:r>
                      <a:endParaRPr lang="tr-TR" sz="900" dirty="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0.58 (0.13)</a:t>
                      </a:r>
                      <a:endParaRPr lang="tr-TR" sz="900" b="1" dirty="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1.48 (0.28)</a:t>
                      </a:r>
                      <a:endParaRPr lang="tr-TR" sz="900" b="1" dirty="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9.26 (0.69)*</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8.68</a:t>
                      </a:r>
                      <a:endParaRPr lang="tr-TR" sz="900" b="1"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0.90 (0.10)</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1.34 (0.72)</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24.36 (2.09)*</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23.46</a:t>
                      </a:r>
                      <a:endParaRPr lang="tr-TR" sz="900" b="1" dirty="0">
                        <a:effectLst/>
                        <a:latin typeface="Calibri"/>
                        <a:ea typeface="Calibri"/>
                        <a:cs typeface="Times New Roman"/>
                      </a:endParaRPr>
                    </a:p>
                  </a:txBody>
                  <a:tcPr marL="54661" marR="54661" marT="0" marB="0"/>
                </a:tc>
              </a:tr>
              <a:tr h="167628">
                <a:tc rowSpan="3">
                  <a:txBody>
                    <a:bodyPr/>
                    <a:lstStyle/>
                    <a:p>
                      <a:pPr>
                        <a:lnSpc>
                          <a:spcPct val="115000"/>
                        </a:lnSpc>
                        <a:spcAft>
                          <a:spcPts val="0"/>
                        </a:spcAft>
                      </a:pPr>
                      <a:r>
                        <a:rPr lang="tr-TR" sz="1000">
                          <a:effectLst/>
                        </a:rPr>
                        <a:t> Filtek Silorane</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1.18 (0.55)</a:t>
                      </a:r>
                      <a:endParaRPr lang="tr-TR" sz="900" b="1" dirty="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2.38 (0.91)</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2.16 (0.51)</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0.98</a:t>
                      </a:r>
                      <a:endParaRPr lang="tr-TR" sz="900" b="1"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0.86 (0.11)</a:t>
                      </a:r>
                      <a:endParaRPr lang="tr-TR" sz="900" b="1" dirty="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2.40 (0.65)</a:t>
                      </a:r>
                      <a:endParaRPr lang="tr-TR" sz="900" b="1" dirty="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3.76 (0.48)*</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2.74</a:t>
                      </a:r>
                      <a:endParaRPr lang="tr-TR" sz="900" b="1"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0.82 (0.40)</a:t>
                      </a:r>
                      <a:endParaRPr lang="tr-TR" sz="900" b="1" dirty="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2.40 (0.48)</a:t>
                      </a:r>
                      <a:endParaRPr lang="tr-TR" sz="900" b="1" dirty="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13.58 (0.87)*</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12.76</a:t>
                      </a:r>
                      <a:endParaRPr lang="tr-TR" sz="900" b="1" dirty="0">
                        <a:effectLst/>
                        <a:latin typeface="Calibri"/>
                        <a:ea typeface="Calibri"/>
                        <a:cs typeface="Times New Roman"/>
                      </a:endParaRPr>
                    </a:p>
                  </a:txBody>
                  <a:tcPr marL="54661" marR="54661" marT="0" marB="0"/>
                </a:tc>
              </a:tr>
              <a:tr h="167628">
                <a:tc rowSpan="3">
                  <a:txBody>
                    <a:bodyPr/>
                    <a:lstStyle/>
                    <a:p>
                      <a:pPr>
                        <a:lnSpc>
                          <a:spcPct val="115000"/>
                        </a:lnSpc>
                        <a:spcAft>
                          <a:spcPts val="0"/>
                        </a:spcAft>
                      </a:pPr>
                      <a:r>
                        <a:rPr lang="tr-TR" sz="1000">
                          <a:effectLst/>
                        </a:rPr>
                        <a:t>Admira</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0.40 (0.25)</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1.30 (0.42)</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1.28 (0.32)</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dirty="0">
                          <a:effectLst/>
                        </a:rPr>
                        <a:t>0.88</a:t>
                      </a:r>
                      <a:endParaRPr lang="tr-TR" sz="900"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0.84 (0.43)</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1.38 (0.51)</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a:effectLst/>
                        </a:rPr>
                        <a:t>4.74 (0.69)*</a:t>
                      </a:r>
                      <a:endParaRPr lang="tr-TR" sz="900" b="1">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3.90</a:t>
                      </a:r>
                      <a:endParaRPr lang="tr-TR" sz="900" b="1"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0.80 (0.35)</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1.56 (0.67)</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17.90 (0.85)*</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17.10</a:t>
                      </a:r>
                      <a:endParaRPr lang="tr-TR" sz="900" b="1" dirty="0">
                        <a:effectLst/>
                        <a:latin typeface="Calibri"/>
                        <a:ea typeface="Calibri"/>
                        <a:cs typeface="Times New Roman"/>
                      </a:endParaRPr>
                    </a:p>
                  </a:txBody>
                  <a:tcPr marL="54661" marR="54661" marT="0" marB="0"/>
                </a:tc>
              </a:tr>
              <a:tr h="167628">
                <a:tc rowSpan="3">
                  <a:txBody>
                    <a:bodyPr/>
                    <a:lstStyle/>
                    <a:p>
                      <a:pPr>
                        <a:lnSpc>
                          <a:spcPct val="115000"/>
                        </a:lnSpc>
                        <a:spcAft>
                          <a:spcPts val="0"/>
                        </a:spcAft>
                      </a:pPr>
                      <a:r>
                        <a:rPr lang="tr-TR" sz="1000">
                          <a:effectLst/>
                        </a:rPr>
                        <a:t>Arabesk Top</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0.88 (0.66)</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1.94 (0.65)</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1.68 (0.81)</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dirty="0">
                          <a:effectLst/>
                        </a:rPr>
                        <a:t>0.80</a:t>
                      </a:r>
                      <a:endParaRPr lang="tr-TR" sz="900"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0.54 (0.40)</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1.56 (0.63)</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3.56 (0.46)*</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a:effectLst/>
                        </a:rPr>
                        <a:t>3.02</a:t>
                      </a:r>
                      <a:endParaRPr lang="tr-TR" sz="900" b="1">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0.40 (0.19)</a:t>
                      </a:r>
                      <a:endParaRPr lang="tr-TR" sz="900" b="1" dirty="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1.56 (0.48)</a:t>
                      </a:r>
                      <a:endParaRPr lang="tr-TR" sz="900" b="1" dirty="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17.52 (1.06)*</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17.12</a:t>
                      </a:r>
                      <a:endParaRPr lang="tr-TR" sz="900" b="1" dirty="0">
                        <a:effectLst/>
                        <a:latin typeface="Calibri"/>
                        <a:ea typeface="Calibri"/>
                        <a:cs typeface="Times New Roman"/>
                      </a:endParaRPr>
                    </a:p>
                  </a:txBody>
                  <a:tcPr marL="54661" marR="54661" marT="0" marB="0"/>
                </a:tc>
              </a:tr>
              <a:tr h="167628">
                <a:tc rowSpan="3">
                  <a:txBody>
                    <a:bodyPr/>
                    <a:lstStyle/>
                    <a:p>
                      <a:pPr>
                        <a:lnSpc>
                          <a:spcPct val="115000"/>
                        </a:lnSpc>
                        <a:spcAft>
                          <a:spcPts val="0"/>
                        </a:spcAft>
                      </a:pPr>
                      <a:r>
                        <a:rPr lang="tr-TR" sz="1000">
                          <a:effectLst/>
                        </a:rPr>
                        <a:t>Valux Plus</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0.56 (0.21)</a:t>
                      </a:r>
                      <a:endParaRPr lang="tr-TR" sz="900" b="1" dirty="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2.22 (0.81)</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2.64 (0.76)</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2.08</a:t>
                      </a:r>
                      <a:endParaRPr lang="tr-TR" sz="900" b="1"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dirty="0">
                          <a:effectLst/>
                        </a:rPr>
                        <a:t>CF</a:t>
                      </a:r>
                      <a:endParaRPr lang="tr-TR" sz="900" dirty="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0.66 (0.35)</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2.00 (0.92)</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6.40 (0.98)*</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5.74</a:t>
                      </a:r>
                      <a:endParaRPr lang="tr-TR" sz="900" b="1"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0.54 (0.30)</a:t>
                      </a:r>
                      <a:endParaRPr lang="tr-TR" sz="900" b="1" dirty="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2.82 (0.32)</a:t>
                      </a:r>
                      <a:endParaRPr lang="tr-TR" sz="900" b="1" dirty="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16.14 (1.94)*</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15.60</a:t>
                      </a:r>
                      <a:endParaRPr lang="tr-TR" sz="900" b="1" dirty="0">
                        <a:effectLst/>
                        <a:latin typeface="Calibri"/>
                        <a:ea typeface="Calibri"/>
                        <a:cs typeface="Times New Roman"/>
                      </a:endParaRPr>
                    </a:p>
                  </a:txBody>
                  <a:tcPr marL="54661" marR="54661" marT="0" marB="0"/>
                </a:tc>
              </a:tr>
            </a:tbl>
          </a:graphicData>
        </a:graphic>
      </p:graphicFrame>
      <p:sp>
        <p:nvSpPr>
          <p:cNvPr id="5" name="Metin kutusu 4"/>
          <p:cNvSpPr txBox="1"/>
          <p:nvPr/>
        </p:nvSpPr>
        <p:spPr>
          <a:xfrm>
            <a:off x="539552" y="5919330"/>
            <a:ext cx="8280921" cy="707886"/>
          </a:xfrm>
          <a:prstGeom prst="rect">
            <a:avLst/>
          </a:prstGeom>
          <a:noFill/>
        </p:spPr>
        <p:txBody>
          <a:bodyPr wrap="square" rtlCol="0">
            <a:spAutoFit/>
          </a:bodyPr>
          <a:lstStyle/>
          <a:p>
            <a:r>
              <a:rPr lang="tr-TR" sz="1200" dirty="0" err="1"/>
              <a:t>Bold</a:t>
            </a:r>
            <a:r>
              <a:rPr lang="tr-TR" sz="1200" dirty="0"/>
              <a:t> </a:t>
            </a:r>
            <a:r>
              <a:rPr lang="tr-TR" sz="1200" dirty="0" err="1"/>
              <a:t>numbers</a:t>
            </a:r>
            <a:r>
              <a:rPr lang="tr-TR" sz="1200" dirty="0"/>
              <a:t> in </a:t>
            </a:r>
            <a:r>
              <a:rPr lang="tr-TR" sz="1200" dirty="0" err="1"/>
              <a:t>table</a:t>
            </a:r>
            <a:r>
              <a:rPr lang="tr-TR" sz="1200" dirty="0"/>
              <a:t> </a:t>
            </a:r>
            <a:r>
              <a:rPr lang="tr-TR" sz="1200" dirty="0" err="1"/>
              <a:t>represents</a:t>
            </a:r>
            <a:r>
              <a:rPr lang="tr-TR" sz="1200" dirty="0"/>
              <a:t> </a:t>
            </a:r>
            <a:r>
              <a:rPr lang="tr-TR" sz="1200" dirty="0" err="1"/>
              <a:t>statistical</a:t>
            </a:r>
            <a:r>
              <a:rPr lang="tr-TR" sz="1200" dirty="0"/>
              <a:t> </a:t>
            </a:r>
            <a:r>
              <a:rPr lang="tr-TR" sz="1200" dirty="0" err="1"/>
              <a:t>differences</a:t>
            </a:r>
            <a:r>
              <a:rPr lang="tr-TR" sz="1200" dirty="0"/>
              <a:t> (p&lt;0.05). (TC: </a:t>
            </a:r>
            <a:r>
              <a:rPr lang="tr-TR" sz="1200" dirty="0" err="1"/>
              <a:t>Thermal</a:t>
            </a:r>
            <a:r>
              <a:rPr lang="tr-TR" sz="1200" dirty="0"/>
              <a:t> </a:t>
            </a:r>
            <a:r>
              <a:rPr lang="tr-TR" sz="1200" dirty="0" err="1"/>
              <a:t>Cycles</a:t>
            </a:r>
            <a:r>
              <a:rPr lang="tr-TR" sz="1200" dirty="0"/>
              <a:t>, DW: </a:t>
            </a:r>
            <a:r>
              <a:rPr lang="tr-TR" sz="1200" dirty="0" err="1"/>
              <a:t>distilled</a:t>
            </a:r>
            <a:r>
              <a:rPr lang="tr-TR" sz="1200" dirty="0"/>
              <a:t> </a:t>
            </a:r>
            <a:r>
              <a:rPr lang="tr-TR" sz="1200" dirty="0" err="1"/>
              <a:t>water</a:t>
            </a:r>
            <a:r>
              <a:rPr lang="tr-TR" sz="1200" b="1" dirty="0"/>
              <a:t>, </a:t>
            </a:r>
            <a:r>
              <a:rPr lang="tr-TR" sz="1200" dirty="0"/>
              <a:t>CF </a:t>
            </a:r>
            <a:r>
              <a:rPr lang="tr-TR" sz="1200" dirty="0" err="1"/>
              <a:t>coffee</a:t>
            </a:r>
            <a:r>
              <a:rPr lang="tr-TR" sz="1200" dirty="0"/>
              <a:t>, RW: </a:t>
            </a:r>
            <a:r>
              <a:rPr lang="tr-TR" sz="1200" dirty="0" err="1"/>
              <a:t>red</a:t>
            </a:r>
            <a:r>
              <a:rPr lang="tr-TR" sz="1200" dirty="0"/>
              <a:t> </a:t>
            </a:r>
            <a:r>
              <a:rPr lang="tr-TR" sz="1200" dirty="0" err="1"/>
              <a:t>wine</a:t>
            </a:r>
            <a:r>
              <a:rPr lang="tr-TR" sz="1200" dirty="0"/>
              <a:t>)*</a:t>
            </a:r>
            <a:r>
              <a:rPr lang="tr-TR" sz="1200" dirty="0" err="1"/>
              <a:t>Indicates</a:t>
            </a:r>
            <a:r>
              <a:rPr lang="tr-TR" sz="1200" dirty="0"/>
              <a:t> </a:t>
            </a:r>
            <a:r>
              <a:rPr lang="tr-TR" sz="1200" dirty="0" err="1"/>
              <a:t>clinically</a:t>
            </a:r>
            <a:r>
              <a:rPr lang="tr-TR" sz="1200" dirty="0"/>
              <a:t> </a:t>
            </a:r>
            <a:r>
              <a:rPr lang="tr-TR" sz="1200" dirty="0" err="1"/>
              <a:t>unacceptable</a:t>
            </a:r>
            <a:r>
              <a:rPr lang="tr-TR" sz="1200" dirty="0"/>
              <a:t> </a:t>
            </a:r>
            <a:r>
              <a:rPr lang="tr-TR" sz="1200" dirty="0" err="1"/>
              <a:t>value</a:t>
            </a:r>
            <a:r>
              <a:rPr lang="tr-TR" sz="1200" dirty="0"/>
              <a:t> (ΔE*ab&lt;3.3)</a:t>
            </a:r>
          </a:p>
          <a:p>
            <a:endParaRPr lang="tr-TR" sz="1600" dirty="0"/>
          </a:p>
        </p:txBody>
      </p:sp>
    </p:spTree>
    <p:extLst>
      <p:ext uri="{BB962C8B-B14F-4D97-AF65-F5344CB8AC3E}">
        <p14:creationId xmlns:p14="http://schemas.microsoft.com/office/powerpoint/2010/main" val="41954827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1012974"/>
          </a:xfrm>
        </p:spPr>
        <p:txBody>
          <a:bodyPr>
            <a:noAutofit/>
          </a:bodyPr>
          <a:lstStyle/>
          <a:p>
            <a:r>
              <a:rPr lang="tr-TR" sz="2400" b="1" dirty="0" err="1" smtClean="0"/>
              <a:t>Figure</a:t>
            </a:r>
            <a:r>
              <a:rPr lang="tr-TR" sz="2400" b="1" dirty="0" smtClean="0"/>
              <a:t> 1. ΔE*ab </a:t>
            </a:r>
            <a:r>
              <a:rPr lang="tr-TR" sz="2400" b="1" dirty="0" err="1"/>
              <a:t>values</a:t>
            </a:r>
            <a:r>
              <a:rPr lang="tr-TR" sz="2400" b="1" dirty="0"/>
              <a:t> </a:t>
            </a:r>
            <a:r>
              <a:rPr lang="tr-TR" sz="2400" b="1" dirty="0" err="1"/>
              <a:t>baseline</a:t>
            </a:r>
            <a:r>
              <a:rPr lang="tr-TR" sz="2400" b="1" dirty="0"/>
              <a:t>, </a:t>
            </a:r>
            <a:r>
              <a:rPr lang="tr-TR" sz="2400" b="1" dirty="0" err="1"/>
              <a:t>after</a:t>
            </a:r>
            <a:r>
              <a:rPr lang="tr-TR" sz="2400" b="1" dirty="0"/>
              <a:t> </a:t>
            </a:r>
            <a:r>
              <a:rPr lang="tr-TR" sz="2400" b="1" dirty="0" err="1"/>
              <a:t>thermal</a:t>
            </a:r>
            <a:r>
              <a:rPr lang="tr-TR" sz="2400" b="1" dirty="0"/>
              <a:t> </a:t>
            </a:r>
            <a:r>
              <a:rPr lang="tr-TR" sz="2400" b="1" dirty="0" err="1"/>
              <a:t>cycles</a:t>
            </a:r>
            <a:r>
              <a:rPr lang="tr-TR" sz="2400" b="1" dirty="0"/>
              <a:t> </a:t>
            </a:r>
            <a:r>
              <a:rPr lang="tr-TR" sz="2400" b="1" dirty="0" err="1"/>
              <a:t>and</a:t>
            </a:r>
            <a:r>
              <a:rPr lang="tr-TR" sz="2400" b="1" dirty="0"/>
              <a:t> </a:t>
            </a:r>
            <a:r>
              <a:rPr lang="tr-TR" sz="2400" b="1" dirty="0" err="1"/>
              <a:t>coloration</a:t>
            </a:r>
            <a:r>
              <a:rPr lang="tr-TR" sz="2400" b="1" dirty="0"/>
              <a:t/>
            </a:r>
            <a:br>
              <a:rPr lang="tr-TR" sz="2400" b="1" dirty="0"/>
            </a:br>
            <a:endParaRPr lang="tr-TR" sz="2400" b="1"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816239364"/>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328830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484784"/>
            <a:ext cx="8229600" cy="4641379"/>
          </a:xfrm>
        </p:spPr>
        <p:txBody>
          <a:bodyPr>
            <a:normAutofit/>
          </a:bodyPr>
          <a:lstStyle/>
          <a:p>
            <a:pPr algn="ctr">
              <a:lnSpc>
                <a:spcPct val="150000"/>
              </a:lnSpc>
            </a:pPr>
            <a:r>
              <a:rPr lang="en-US" sz="2400" dirty="0"/>
              <a:t>The effect of thermal cycles on color and </a:t>
            </a:r>
            <a:r>
              <a:rPr lang="en-US" sz="2400" dirty="0" err="1"/>
              <a:t>transluceny</a:t>
            </a:r>
            <a:r>
              <a:rPr lang="en-US" sz="2400" dirty="0"/>
              <a:t> of resins was no statistically significant (P&gt;0.05) (Tables 5 and </a:t>
            </a:r>
            <a:r>
              <a:rPr lang="en-US" sz="2400" dirty="0" smtClean="0"/>
              <a:t>6</a:t>
            </a:r>
            <a:r>
              <a:rPr lang="tr-TR" sz="2400" dirty="0" smtClean="0"/>
              <a:t>, </a:t>
            </a:r>
            <a:r>
              <a:rPr lang="tr-TR" sz="2400" dirty="0" err="1" smtClean="0"/>
              <a:t>Figure</a:t>
            </a:r>
            <a:r>
              <a:rPr lang="tr-TR" sz="2400" dirty="0" smtClean="0"/>
              <a:t> 2</a:t>
            </a:r>
            <a:r>
              <a:rPr lang="en-US" sz="2400" dirty="0" smtClean="0"/>
              <a:t>). </a:t>
            </a:r>
            <a:r>
              <a:rPr lang="en-US" sz="2400" dirty="0"/>
              <a:t>The null hypothesis of the present study was partially rejected due to this result</a:t>
            </a:r>
            <a:r>
              <a:rPr lang="en-US" sz="2400" dirty="0" smtClean="0"/>
              <a:t>.</a:t>
            </a:r>
            <a:endParaRPr lang="tr-TR" sz="2400" dirty="0" smtClean="0"/>
          </a:p>
          <a:p>
            <a:pPr algn="ctr">
              <a:lnSpc>
                <a:spcPct val="150000"/>
              </a:lnSpc>
            </a:pPr>
            <a:r>
              <a:rPr lang="en-US" sz="2400" dirty="0"/>
              <a:t>TP values of composite resins generally decreased especially after immersion in red wine (P&lt;0.05</a:t>
            </a:r>
            <a:r>
              <a:rPr lang="en-US" sz="2400" dirty="0" smtClean="0"/>
              <a:t>)</a:t>
            </a:r>
            <a:r>
              <a:rPr lang="tr-TR" sz="2400" dirty="0" smtClean="0"/>
              <a:t> (</a:t>
            </a:r>
            <a:r>
              <a:rPr lang="tr-TR" sz="2400" dirty="0" err="1" smtClean="0"/>
              <a:t>Figure</a:t>
            </a:r>
            <a:r>
              <a:rPr lang="tr-TR" sz="2400" dirty="0" smtClean="0"/>
              <a:t> 2)</a:t>
            </a:r>
            <a:r>
              <a:rPr lang="en-US" sz="2400" dirty="0" smtClean="0"/>
              <a:t>. </a:t>
            </a:r>
            <a:endParaRPr lang="tr-TR" sz="2400" dirty="0"/>
          </a:p>
          <a:p>
            <a:pPr algn="ctr">
              <a:lnSpc>
                <a:spcPct val="150000"/>
              </a:lnSpc>
            </a:pPr>
            <a:endParaRPr lang="tr-TR" sz="2400" dirty="0"/>
          </a:p>
          <a:p>
            <a:pPr algn="ctr">
              <a:lnSpc>
                <a:spcPct val="150000"/>
              </a:lnSpc>
            </a:pPr>
            <a:endParaRPr lang="tr-TR" sz="2400" dirty="0"/>
          </a:p>
        </p:txBody>
      </p:sp>
    </p:spTree>
    <p:extLst>
      <p:ext uri="{BB962C8B-B14F-4D97-AF65-F5344CB8AC3E}">
        <p14:creationId xmlns:p14="http://schemas.microsoft.com/office/powerpoint/2010/main" val="11366431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1012974"/>
          </a:xfrm>
        </p:spPr>
        <p:txBody>
          <a:bodyPr>
            <a:noAutofit/>
          </a:bodyPr>
          <a:lstStyle/>
          <a:p>
            <a:r>
              <a:rPr lang="tr-TR" sz="2000" b="1" dirty="0" err="1"/>
              <a:t>Table</a:t>
            </a:r>
            <a:r>
              <a:rPr lang="tr-TR" sz="2000" b="1" dirty="0"/>
              <a:t> 6. </a:t>
            </a:r>
            <a:r>
              <a:rPr lang="tr-TR" sz="2000" dirty="0" err="1"/>
              <a:t>Mean</a:t>
            </a:r>
            <a:r>
              <a:rPr lang="tr-TR" sz="2000" dirty="0"/>
              <a:t> (</a:t>
            </a:r>
            <a:r>
              <a:rPr lang="tr-TR" sz="2000" dirty="0" err="1"/>
              <a:t>Standard</a:t>
            </a:r>
            <a:r>
              <a:rPr lang="tr-TR" sz="2000" dirty="0"/>
              <a:t> </a:t>
            </a:r>
            <a:r>
              <a:rPr lang="tr-TR" sz="2000" dirty="0" err="1"/>
              <a:t>Deviation</a:t>
            </a:r>
            <a:r>
              <a:rPr lang="tr-TR" sz="2000" dirty="0"/>
              <a:t>)  </a:t>
            </a:r>
            <a:r>
              <a:rPr lang="tr-TR" sz="2000" dirty="0" err="1"/>
              <a:t>and</a:t>
            </a:r>
            <a:r>
              <a:rPr lang="tr-TR" sz="2000" dirty="0"/>
              <a:t> </a:t>
            </a:r>
            <a:r>
              <a:rPr lang="tr-TR" sz="2000" dirty="0" err="1"/>
              <a:t>multiple</a:t>
            </a:r>
            <a:r>
              <a:rPr lang="tr-TR" sz="2000" dirty="0"/>
              <a:t> </a:t>
            </a:r>
            <a:r>
              <a:rPr lang="tr-TR" sz="2000" dirty="0" err="1"/>
              <a:t>comparisons</a:t>
            </a:r>
            <a:r>
              <a:rPr lang="tr-TR" sz="2000" dirty="0"/>
              <a:t> of </a:t>
            </a:r>
            <a:r>
              <a:rPr lang="tr-TR" sz="2000" dirty="0" err="1"/>
              <a:t>translucency</a:t>
            </a:r>
            <a:r>
              <a:rPr lang="tr-TR" sz="2000" dirty="0"/>
              <a:t> </a:t>
            </a:r>
            <a:r>
              <a:rPr lang="tr-TR" sz="2000" dirty="0" err="1"/>
              <a:t>parameter</a:t>
            </a:r>
            <a:r>
              <a:rPr lang="tr-TR" sz="2000" i="1" dirty="0"/>
              <a:t> </a:t>
            </a:r>
            <a:r>
              <a:rPr lang="tr-TR" sz="2000" dirty="0" err="1"/>
              <a:t>values</a:t>
            </a:r>
            <a:r>
              <a:rPr lang="tr-TR" sz="2000" dirty="0"/>
              <a:t> </a:t>
            </a:r>
            <a:r>
              <a:rPr lang="tr-TR" sz="2000" dirty="0" err="1"/>
              <a:t>baseline</a:t>
            </a:r>
            <a:r>
              <a:rPr lang="tr-TR" sz="2000" dirty="0"/>
              <a:t>, </a:t>
            </a:r>
            <a:r>
              <a:rPr lang="tr-TR" sz="2000" dirty="0" err="1"/>
              <a:t>after</a:t>
            </a:r>
            <a:r>
              <a:rPr lang="tr-TR" sz="2000" dirty="0"/>
              <a:t> </a:t>
            </a:r>
            <a:r>
              <a:rPr lang="tr-TR" sz="2000" dirty="0" err="1"/>
              <a:t>thermal</a:t>
            </a:r>
            <a:r>
              <a:rPr lang="tr-TR" sz="2000" dirty="0"/>
              <a:t> </a:t>
            </a:r>
            <a:r>
              <a:rPr lang="tr-TR" sz="2000" dirty="0" err="1"/>
              <a:t>cycles</a:t>
            </a:r>
            <a:r>
              <a:rPr lang="tr-TR" sz="2000" dirty="0"/>
              <a:t> </a:t>
            </a:r>
            <a:r>
              <a:rPr lang="tr-TR" sz="2000" dirty="0" err="1"/>
              <a:t>and</a:t>
            </a:r>
            <a:r>
              <a:rPr lang="tr-TR" sz="2000" dirty="0"/>
              <a:t> </a:t>
            </a:r>
            <a:r>
              <a:rPr lang="tr-TR" sz="2000" dirty="0" err="1"/>
              <a:t>coloration</a:t>
            </a:r>
            <a:r>
              <a:rPr lang="tr-TR" sz="2000" dirty="0"/>
              <a:t/>
            </a:r>
            <a:br>
              <a:rPr lang="tr-TR" sz="2000" dirty="0"/>
            </a:br>
            <a:endParaRPr lang="tr-TR" sz="2000"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817598058"/>
              </p:ext>
            </p:extLst>
          </p:nvPr>
        </p:nvGraphicFramePr>
        <p:xfrm>
          <a:off x="467544" y="1268760"/>
          <a:ext cx="8208914" cy="4709125"/>
        </p:xfrm>
        <a:graphic>
          <a:graphicData uri="http://schemas.openxmlformats.org/drawingml/2006/table">
            <a:tbl>
              <a:tblPr firstRow="1" firstCol="1" bandRow="1">
                <a:tableStyleId>{5C22544A-7EE6-4342-B048-85BDC9FD1C3A}</a:tableStyleId>
              </a:tblPr>
              <a:tblGrid>
                <a:gridCol w="2063000"/>
                <a:gridCol w="1284454"/>
                <a:gridCol w="1284454"/>
                <a:gridCol w="1259196"/>
                <a:gridCol w="1158905"/>
                <a:gridCol w="1158905"/>
              </a:tblGrid>
              <a:tr h="502885">
                <a:tc>
                  <a:txBody>
                    <a:bodyPr/>
                    <a:lstStyle/>
                    <a:p>
                      <a:pPr algn="ctr">
                        <a:lnSpc>
                          <a:spcPct val="115000"/>
                        </a:lnSpc>
                        <a:spcAft>
                          <a:spcPts val="0"/>
                        </a:spcAft>
                      </a:pPr>
                      <a:r>
                        <a:rPr lang="tr-TR" sz="1000" dirty="0" err="1">
                          <a:effectLst/>
                        </a:rPr>
                        <a:t>Composite</a:t>
                      </a:r>
                      <a:endParaRPr lang="tr-TR" sz="900" dirty="0">
                        <a:effectLst/>
                      </a:endParaRPr>
                    </a:p>
                    <a:p>
                      <a:pPr algn="ctr">
                        <a:lnSpc>
                          <a:spcPct val="115000"/>
                        </a:lnSpc>
                        <a:spcAft>
                          <a:spcPts val="0"/>
                        </a:spcAft>
                      </a:pPr>
                      <a:r>
                        <a:rPr lang="tr-TR" sz="1000" dirty="0" err="1">
                          <a:effectLst/>
                        </a:rPr>
                        <a:t>Materials</a:t>
                      </a:r>
                      <a:endParaRPr lang="tr-TR" sz="900" dirty="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Solutions</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Baseline </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After TC</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After Coloration</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Mean Difference (Period 3-1)</a:t>
                      </a:r>
                      <a:endParaRPr lang="tr-TR" sz="900">
                        <a:effectLst/>
                        <a:latin typeface="Calibri"/>
                        <a:ea typeface="Calibri"/>
                        <a:cs typeface="Times New Roman"/>
                      </a:endParaRPr>
                    </a:p>
                  </a:txBody>
                  <a:tcPr marL="54661" marR="54661" marT="0" marB="0"/>
                </a:tc>
              </a:tr>
              <a:tr h="167628">
                <a:tc rowSpan="3">
                  <a:txBody>
                    <a:bodyPr/>
                    <a:lstStyle/>
                    <a:p>
                      <a:pPr>
                        <a:lnSpc>
                          <a:spcPct val="115000"/>
                        </a:lnSpc>
                        <a:spcAft>
                          <a:spcPts val="0"/>
                        </a:spcAft>
                      </a:pPr>
                      <a:r>
                        <a:rPr lang="tr-TR" sz="1000">
                          <a:effectLst/>
                        </a:rPr>
                        <a:t>Clearfil Majestry Esthetic</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14.72 (0.28)</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14.24 (0.29)</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14.50 (0.24)</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-0.22</a:t>
                      </a:r>
                      <a:endParaRPr lang="tr-TR" sz="90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14.36 (0.49)</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14.30 (0.44)</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13.70 (0.52)</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-0.66</a:t>
                      </a:r>
                      <a:endParaRPr lang="tr-TR" sz="90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14.82 (0.76)</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14.62 (0.56)</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9.38 (0.90)</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-5.44</a:t>
                      </a:r>
                      <a:endParaRPr lang="tr-TR" sz="900" b="1" dirty="0">
                        <a:effectLst/>
                        <a:latin typeface="Calibri"/>
                        <a:ea typeface="Calibri"/>
                        <a:cs typeface="Times New Roman"/>
                      </a:endParaRPr>
                    </a:p>
                  </a:txBody>
                  <a:tcPr marL="54661" marR="54661" marT="0" marB="0"/>
                </a:tc>
              </a:tr>
              <a:tr h="167628">
                <a:tc rowSpan="3">
                  <a:txBody>
                    <a:bodyPr/>
                    <a:lstStyle/>
                    <a:p>
                      <a:pPr>
                        <a:lnSpc>
                          <a:spcPct val="115000"/>
                        </a:lnSpc>
                        <a:spcAft>
                          <a:spcPts val="0"/>
                        </a:spcAft>
                      </a:pPr>
                      <a:r>
                        <a:rPr lang="tr-TR" sz="1000">
                          <a:effectLst/>
                        </a:rPr>
                        <a:t>Clearfil Majestry Posterior</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13.54 (0.35)</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14.04 (0.59)</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dirty="0">
                          <a:effectLst/>
                        </a:rPr>
                        <a:t>13.72 (0.33)</a:t>
                      </a:r>
                      <a:endParaRPr lang="tr-TR" sz="900"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dirty="0">
                          <a:effectLst/>
                        </a:rPr>
                        <a:t>0.18</a:t>
                      </a:r>
                      <a:endParaRPr lang="tr-TR" sz="900"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13.40 (0.48)</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13.20 (0.49)</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11.46 (0.97)</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-1.94</a:t>
                      </a:r>
                      <a:endParaRPr lang="tr-TR" sz="900" b="1"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13.70 (0.29)</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13.86 (0.80)</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9.48 (0.41)</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-4.22</a:t>
                      </a:r>
                      <a:endParaRPr lang="tr-TR" sz="900" b="1" dirty="0">
                        <a:effectLst/>
                        <a:latin typeface="Calibri"/>
                        <a:ea typeface="Calibri"/>
                        <a:cs typeface="Times New Roman"/>
                      </a:endParaRPr>
                    </a:p>
                  </a:txBody>
                  <a:tcPr marL="54661" marR="54661" marT="0" marB="0"/>
                </a:tc>
              </a:tr>
              <a:tr h="167628">
                <a:tc rowSpan="3">
                  <a:txBody>
                    <a:bodyPr/>
                    <a:lstStyle/>
                    <a:p>
                      <a:pPr>
                        <a:lnSpc>
                          <a:spcPct val="115000"/>
                        </a:lnSpc>
                        <a:spcAft>
                          <a:spcPts val="0"/>
                        </a:spcAft>
                      </a:pPr>
                      <a:r>
                        <a:rPr lang="tr-TR" sz="1000">
                          <a:effectLst/>
                        </a:rPr>
                        <a:t>Grandio</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17.60 (0.61)</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17.46 (0.72)</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16.88 (0.76)</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-0.72</a:t>
                      </a:r>
                      <a:endParaRPr lang="tr-TR" sz="90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17.38 (0.25)</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17.30 (0.38)</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16.98 (0.69)</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-0.40</a:t>
                      </a:r>
                      <a:endParaRPr lang="tr-TR" sz="90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17.26 (0.30)</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16.92 (0.59)</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12.12 (0.95)</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-5.14</a:t>
                      </a:r>
                      <a:endParaRPr lang="tr-TR" sz="900" b="1" dirty="0">
                        <a:effectLst/>
                        <a:latin typeface="Calibri"/>
                        <a:ea typeface="Calibri"/>
                        <a:cs typeface="Times New Roman"/>
                      </a:endParaRPr>
                    </a:p>
                  </a:txBody>
                  <a:tcPr marL="54661" marR="54661" marT="0" marB="0"/>
                </a:tc>
              </a:tr>
              <a:tr h="167628">
                <a:tc rowSpan="3">
                  <a:txBody>
                    <a:bodyPr/>
                    <a:lstStyle/>
                    <a:p>
                      <a:pPr>
                        <a:lnSpc>
                          <a:spcPct val="115000"/>
                        </a:lnSpc>
                        <a:spcAft>
                          <a:spcPts val="0"/>
                        </a:spcAft>
                      </a:pPr>
                      <a:r>
                        <a:rPr lang="tr-TR" sz="1000">
                          <a:effectLst/>
                        </a:rPr>
                        <a:t>Grandio Flow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16.66 (0.22)</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16.64 (0.15)</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16.78 (0.26)</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0.12</a:t>
                      </a:r>
                      <a:endParaRPr lang="tr-TR" sz="90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16.74 (0.11)</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16.72 (0.27)</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15.82 (0.83)</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-0.92</a:t>
                      </a:r>
                      <a:endParaRPr lang="tr-TR" sz="90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17.44 (0.43)</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16.90 (0.57)</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14.36 (3.90)</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-3.08</a:t>
                      </a:r>
                      <a:endParaRPr lang="tr-TR" sz="900" b="1" dirty="0">
                        <a:effectLst/>
                        <a:latin typeface="Calibri"/>
                        <a:ea typeface="Calibri"/>
                        <a:cs typeface="Times New Roman"/>
                      </a:endParaRPr>
                    </a:p>
                  </a:txBody>
                  <a:tcPr marL="54661" marR="54661" marT="0" marB="0"/>
                </a:tc>
              </a:tr>
              <a:tr h="167628">
                <a:tc rowSpan="3">
                  <a:txBody>
                    <a:bodyPr/>
                    <a:lstStyle/>
                    <a:p>
                      <a:pPr>
                        <a:lnSpc>
                          <a:spcPct val="115000"/>
                        </a:lnSpc>
                        <a:spcAft>
                          <a:spcPts val="0"/>
                        </a:spcAft>
                      </a:pPr>
                      <a:r>
                        <a:rPr lang="tr-TR" sz="1000">
                          <a:effectLst/>
                        </a:rPr>
                        <a:t>Filtek Silorane</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11.04 (0.59)</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11.32 (0.62)</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12.80 (0.24)</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1.76</a:t>
                      </a:r>
                      <a:endParaRPr lang="tr-TR" sz="900" b="1"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11.10 (0.60)</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11.24 (0.63)</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11.54 (0.70)</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0.44</a:t>
                      </a:r>
                      <a:endParaRPr lang="tr-TR" sz="90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11.42 (0.47)</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11.74 (0.22)</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10.94 (1.42)</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-0.48</a:t>
                      </a:r>
                      <a:endParaRPr lang="tr-TR" sz="900">
                        <a:effectLst/>
                        <a:latin typeface="Calibri"/>
                        <a:ea typeface="Calibri"/>
                        <a:cs typeface="Times New Roman"/>
                      </a:endParaRPr>
                    </a:p>
                  </a:txBody>
                  <a:tcPr marL="54661" marR="54661" marT="0" marB="0"/>
                </a:tc>
              </a:tr>
              <a:tr h="167628">
                <a:tc rowSpan="3">
                  <a:txBody>
                    <a:bodyPr/>
                    <a:lstStyle/>
                    <a:p>
                      <a:pPr>
                        <a:lnSpc>
                          <a:spcPct val="115000"/>
                        </a:lnSpc>
                        <a:spcAft>
                          <a:spcPts val="0"/>
                        </a:spcAft>
                      </a:pPr>
                      <a:r>
                        <a:rPr lang="tr-TR" sz="1000">
                          <a:effectLst/>
                        </a:rPr>
                        <a:t>Admira</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14.54 (0.21)</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14.30 (0.51)</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14.40 (0.37)</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-0.14</a:t>
                      </a:r>
                      <a:endParaRPr lang="tr-TR" sz="90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14.66 (0.30)</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14.00 (0.44)</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13.72 (0.56)</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-0.94</a:t>
                      </a:r>
                      <a:endParaRPr lang="tr-TR" sz="90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14.58 (0.74)</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14.02 (0.35)</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10.74 (0.28)</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-3.84</a:t>
                      </a:r>
                      <a:endParaRPr lang="tr-TR" sz="900" b="1" dirty="0">
                        <a:effectLst/>
                        <a:latin typeface="Calibri"/>
                        <a:ea typeface="Calibri"/>
                        <a:cs typeface="Times New Roman"/>
                      </a:endParaRPr>
                    </a:p>
                  </a:txBody>
                  <a:tcPr marL="54661" marR="54661" marT="0" marB="0"/>
                </a:tc>
              </a:tr>
              <a:tr h="167628">
                <a:tc rowSpan="3">
                  <a:txBody>
                    <a:bodyPr/>
                    <a:lstStyle/>
                    <a:p>
                      <a:pPr>
                        <a:lnSpc>
                          <a:spcPct val="115000"/>
                        </a:lnSpc>
                        <a:spcAft>
                          <a:spcPts val="0"/>
                        </a:spcAft>
                      </a:pPr>
                      <a:r>
                        <a:rPr lang="tr-TR" sz="1000">
                          <a:effectLst/>
                        </a:rPr>
                        <a:t>Arabesk Top</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15.10 (0.48)</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14.84 (0.60)</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15.08 (0.52)</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-0.02</a:t>
                      </a:r>
                      <a:endParaRPr lang="tr-TR" sz="90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15.14 (0.30)</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14.92 (0.33)</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14.54 (0.39)</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-0.60</a:t>
                      </a:r>
                      <a:endParaRPr lang="tr-TR" sz="90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15.70 (0.48)</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14.90 (0.69)</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10.72 (0.95)</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-4.98</a:t>
                      </a:r>
                      <a:endParaRPr lang="tr-TR" sz="900" b="1" dirty="0">
                        <a:effectLst/>
                        <a:latin typeface="Calibri"/>
                        <a:ea typeface="Calibri"/>
                        <a:cs typeface="Times New Roman"/>
                      </a:endParaRPr>
                    </a:p>
                  </a:txBody>
                  <a:tcPr marL="54661" marR="54661" marT="0" marB="0"/>
                </a:tc>
              </a:tr>
              <a:tr h="167628">
                <a:tc rowSpan="3">
                  <a:txBody>
                    <a:bodyPr/>
                    <a:lstStyle/>
                    <a:p>
                      <a:pPr>
                        <a:lnSpc>
                          <a:spcPct val="115000"/>
                        </a:lnSpc>
                        <a:spcAft>
                          <a:spcPts val="0"/>
                        </a:spcAft>
                      </a:pPr>
                      <a:r>
                        <a:rPr lang="tr-TR" sz="1000">
                          <a:effectLst/>
                        </a:rPr>
                        <a:t>Valux Plus</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14.54 (0.30)</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14.12 (0.54)</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14.08 (0.28)</a:t>
                      </a:r>
                      <a:endParaRPr lang="tr-TR" sz="90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a:effectLst/>
                        </a:rPr>
                        <a:t>-0.46</a:t>
                      </a:r>
                      <a:endParaRPr lang="tr-TR" sz="90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15.04 (0.45)</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14.62 (0.65)</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0" dirty="0">
                          <a:effectLst/>
                        </a:rPr>
                        <a:t>14.26 (0.39)</a:t>
                      </a:r>
                      <a:endParaRPr lang="tr-TR" sz="900" b="0"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0" dirty="0">
                          <a:effectLst/>
                        </a:rPr>
                        <a:t>-0.78</a:t>
                      </a:r>
                      <a:endParaRPr lang="tr-TR" sz="900" b="0" dirty="0">
                        <a:effectLst/>
                        <a:latin typeface="Calibri"/>
                        <a:ea typeface="Calibri"/>
                        <a:cs typeface="Times New Roman"/>
                      </a:endParaRPr>
                    </a:p>
                  </a:txBody>
                  <a:tcPr marL="54661" marR="54661" marT="0" marB="0"/>
                </a:tc>
              </a:tr>
              <a:tr h="167628">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14.50 (0.17)</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a:effectLst/>
                        </a:rPr>
                        <a:t>14.38 (0.51)</a:t>
                      </a:r>
                      <a:endParaRPr lang="tr-TR" sz="900">
                        <a:effectLst/>
                        <a:latin typeface="Calibri"/>
                        <a:ea typeface="Calibri"/>
                        <a:cs typeface="Times New Roman"/>
                      </a:endParaRPr>
                    </a:p>
                  </a:txBody>
                  <a:tcPr marL="54661" marR="54661" marT="0" marB="0"/>
                </a:tc>
                <a:tc>
                  <a:txBody>
                    <a:bodyPr/>
                    <a:lstStyle/>
                    <a:p>
                      <a:pPr>
                        <a:lnSpc>
                          <a:spcPct val="115000"/>
                        </a:lnSpc>
                        <a:spcAft>
                          <a:spcPts val="0"/>
                        </a:spcAft>
                      </a:pPr>
                      <a:r>
                        <a:rPr lang="tr-TR" sz="1000" b="1" dirty="0">
                          <a:effectLst/>
                        </a:rPr>
                        <a:t>9.9 (0.73)</a:t>
                      </a:r>
                      <a:endParaRPr lang="tr-TR" sz="900" b="1" dirty="0">
                        <a:effectLst/>
                        <a:latin typeface="Calibri"/>
                        <a:ea typeface="Calibri"/>
                        <a:cs typeface="Times New Roman"/>
                      </a:endParaRPr>
                    </a:p>
                  </a:txBody>
                  <a:tcPr marL="54661" marR="54661" marT="0" marB="0"/>
                </a:tc>
                <a:tc>
                  <a:txBody>
                    <a:bodyPr/>
                    <a:lstStyle/>
                    <a:p>
                      <a:pPr algn="ctr">
                        <a:lnSpc>
                          <a:spcPct val="115000"/>
                        </a:lnSpc>
                        <a:spcAft>
                          <a:spcPts val="0"/>
                        </a:spcAft>
                      </a:pPr>
                      <a:r>
                        <a:rPr lang="tr-TR" sz="1000" b="1" dirty="0">
                          <a:effectLst/>
                        </a:rPr>
                        <a:t>-4.60</a:t>
                      </a:r>
                      <a:endParaRPr lang="tr-TR" sz="900" b="1" dirty="0">
                        <a:effectLst/>
                        <a:latin typeface="Calibri"/>
                        <a:ea typeface="Calibri"/>
                        <a:cs typeface="Times New Roman"/>
                      </a:endParaRPr>
                    </a:p>
                  </a:txBody>
                  <a:tcPr marL="54661" marR="54661" marT="0" marB="0"/>
                </a:tc>
              </a:tr>
            </a:tbl>
          </a:graphicData>
        </a:graphic>
      </p:graphicFrame>
      <p:sp>
        <p:nvSpPr>
          <p:cNvPr id="5" name="Metin kutusu 4"/>
          <p:cNvSpPr txBox="1"/>
          <p:nvPr/>
        </p:nvSpPr>
        <p:spPr>
          <a:xfrm>
            <a:off x="454158" y="6057781"/>
            <a:ext cx="8208912" cy="738664"/>
          </a:xfrm>
          <a:prstGeom prst="rect">
            <a:avLst/>
          </a:prstGeom>
          <a:noFill/>
        </p:spPr>
        <p:txBody>
          <a:bodyPr wrap="square" rtlCol="0">
            <a:spAutoFit/>
          </a:bodyPr>
          <a:lstStyle/>
          <a:p>
            <a:r>
              <a:rPr lang="tr-TR" sz="1200" dirty="0" err="1"/>
              <a:t>Bold</a:t>
            </a:r>
            <a:r>
              <a:rPr lang="tr-TR" sz="1200" dirty="0"/>
              <a:t> </a:t>
            </a:r>
            <a:r>
              <a:rPr lang="tr-TR" sz="1200" dirty="0" err="1"/>
              <a:t>numbers</a:t>
            </a:r>
            <a:r>
              <a:rPr lang="tr-TR" sz="1200" dirty="0"/>
              <a:t> in </a:t>
            </a:r>
            <a:r>
              <a:rPr lang="tr-TR" sz="1200" dirty="0" err="1"/>
              <a:t>table</a:t>
            </a:r>
            <a:r>
              <a:rPr lang="tr-TR" sz="1200" dirty="0"/>
              <a:t> </a:t>
            </a:r>
            <a:r>
              <a:rPr lang="tr-TR" sz="1200" dirty="0" err="1"/>
              <a:t>represents</a:t>
            </a:r>
            <a:r>
              <a:rPr lang="tr-TR" sz="1200" dirty="0"/>
              <a:t> </a:t>
            </a:r>
            <a:r>
              <a:rPr lang="tr-TR" sz="1200" dirty="0" err="1"/>
              <a:t>statistical</a:t>
            </a:r>
            <a:r>
              <a:rPr lang="tr-TR" sz="1200" dirty="0"/>
              <a:t> </a:t>
            </a:r>
            <a:r>
              <a:rPr lang="tr-TR" sz="1200" dirty="0" err="1"/>
              <a:t>differences</a:t>
            </a:r>
            <a:r>
              <a:rPr lang="tr-TR" sz="1200" dirty="0"/>
              <a:t> (p&lt;0.05). (TC: </a:t>
            </a:r>
            <a:r>
              <a:rPr lang="tr-TR" sz="1200" dirty="0" err="1"/>
              <a:t>Thermal</a:t>
            </a:r>
            <a:r>
              <a:rPr lang="tr-TR" sz="1200" dirty="0"/>
              <a:t> </a:t>
            </a:r>
            <a:r>
              <a:rPr lang="tr-TR" sz="1200" dirty="0" err="1"/>
              <a:t>Cycles</a:t>
            </a:r>
            <a:r>
              <a:rPr lang="tr-TR" sz="1200" dirty="0"/>
              <a:t>, DW: </a:t>
            </a:r>
            <a:r>
              <a:rPr lang="tr-TR" sz="1200" dirty="0" err="1"/>
              <a:t>distilled</a:t>
            </a:r>
            <a:r>
              <a:rPr lang="tr-TR" sz="1200" dirty="0"/>
              <a:t> </a:t>
            </a:r>
            <a:r>
              <a:rPr lang="tr-TR" sz="1200" dirty="0" err="1"/>
              <a:t>water</a:t>
            </a:r>
            <a:r>
              <a:rPr lang="tr-TR" sz="1200" b="1" dirty="0"/>
              <a:t>, </a:t>
            </a:r>
            <a:r>
              <a:rPr lang="tr-TR" sz="1200" dirty="0"/>
              <a:t>CF </a:t>
            </a:r>
            <a:r>
              <a:rPr lang="tr-TR" sz="1200" dirty="0" err="1"/>
              <a:t>coffee</a:t>
            </a:r>
            <a:r>
              <a:rPr lang="tr-TR" sz="1200" dirty="0"/>
              <a:t>, RW: </a:t>
            </a:r>
            <a:r>
              <a:rPr lang="tr-TR" sz="1200" dirty="0" err="1"/>
              <a:t>red</a:t>
            </a:r>
            <a:r>
              <a:rPr lang="tr-TR" sz="1200" dirty="0"/>
              <a:t> </a:t>
            </a:r>
            <a:r>
              <a:rPr lang="tr-TR" sz="1200" dirty="0" err="1"/>
              <a:t>wine</a:t>
            </a:r>
            <a:r>
              <a:rPr lang="tr-TR" sz="1200" dirty="0"/>
              <a:t>)</a:t>
            </a:r>
          </a:p>
          <a:p>
            <a:endParaRPr lang="tr-TR" dirty="0"/>
          </a:p>
        </p:txBody>
      </p:sp>
    </p:spTree>
    <p:extLst>
      <p:ext uri="{BB962C8B-B14F-4D97-AF65-F5344CB8AC3E}">
        <p14:creationId xmlns:p14="http://schemas.microsoft.com/office/powerpoint/2010/main" val="6594117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268760"/>
            <a:ext cx="8229600" cy="148878"/>
          </a:xfrm>
        </p:spPr>
        <p:txBody>
          <a:bodyPr>
            <a:noAutofit/>
          </a:bodyPr>
          <a:lstStyle/>
          <a:p>
            <a:pPr>
              <a:defRPr sz="1800" b="1" i="0" u="none" strike="noStrike" kern="1200" baseline="0">
                <a:solidFill>
                  <a:prstClr val="black"/>
                </a:solidFill>
                <a:latin typeface="+mn-lt"/>
                <a:ea typeface="+mn-ea"/>
                <a:cs typeface="+mn-cs"/>
              </a:defRPr>
            </a:pPr>
            <a:r>
              <a:rPr lang="tr-TR" sz="2400" b="1" dirty="0" err="1">
                <a:solidFill>
                  <a:prstClr val="black"/>
                </a:solidFill>
              </a:rPr>
              <a:t>Figure</a:t>
            </a:r>
            <a:r>
              <a:rPr lang="tr-TR" sz="2400" b="1" dirty="0">
                <a:solidFill>
                  <a:prstClr val="black"/>
                </a:solidFill>
              </a:rPr>
              <a:t> </a:t>
            </a:r>
            <a:r>
              <a:rPr lang="tr-TR" sz="2400" b="1" dirty="0" smtClean="0">
                <a:solidFill>
                  <a:prstClr val="black"/>
                </a:solidFill>
              </a:rPr>
              <a:t>2. TP </a:t>
            </a:r>
            <a:r>
              <a:rPr lang="tr-TR" sz="2400" b="1" dirty="0" err="1">
                <a:solidFill>
                  <a:prstClr val="black"/>
                </a:solidFill>
              </a:rPr>
              <a:t>values</a:t>
            </a:r>
            <a:r>
              <a:rPr lang="tr-TR" sz="2400" b="1" dirty="0">
                <a:solidFill>
                  <a:prstClr val="black"/>
                </a:solidFill>
              </a:rPr>
              <a:t> </a:t>
            </a:r>
            <a:r>
              <a:rPr lang="tr-TR" sz="2400" b="1" dirty="0" err="1">
                <a:solidFill>
                  <a:prstClr val="black"/>
                </a:solidFill>
              </a:rPr>
              <a:t>baseline</a:t>
            </a:r>
            <a:r>
              <a:rPr lang="tr-TR" sz="2400" b="1" dirty="0">
                <a:solidFill>
                  <a:prstClr val="black"/>
                </a:solidFill>
              </a:rPr>
              <a:t>, </a:t>
            </a:r>
            <a:r>
              <a:rPr lang="tr-TR" sz="2400" b="1" dirty="0" err="1">
                <a:solidFill>
                  <a:prstClr val="black"/>
                </a:solidFill>
              </a:rPr>
              <a:t>after</a:t>
            </a:r>
            <a:r>
              <a:rPr lang="tr-TR" sz="2400" b="1" dirty="0">
                <a:solidFill>
                  <a:prstClr val="black"/>
                </a:solidFill>
              </a:rPr>
              <a:t> </a:t>
            </a:r>
            <a:r>
              <a:rPr lang="tr-TR" sz="2400" b="1" dirty="0" err="1">
                <a:solidFill>
                  <a:prstClr val="black"/>
                </a:solidFill>
              </a:rPr>
              <a:t>thermal</a:t>
            </a:r>
            <a:r>
              <a:rPr lang="tr-TR" sz="2400" b="1" dirty="0">
                <a:solidFill>
                  <a:prstClr val="black"/>
                </a:solidFill>
              </a:rPr>
              <a:t> </a:t>
            </a:r>
            <a:r>
              <a:rPr lang="tr-TR" sz="2400" b="1" dirty="0" err="1">
                <a:solidFill>
                  <a:prstClr val="black"/>
                </a:solidFill>
              </a:rPr>
              <a:t>cycles</a:t>
            </a:r>
            <a:r>
              <a:rPr lang="tr-TR" sz="2400" b="1" dirty="0">
                <a:solidFill>
                  <a:prstClr val="black"/>
                </a:solidFill>
              </a:rPr>
              <a:t> </a:t>
            </a:r>
            <a:r>
              <a:rPr lang="tr-TR" sz="2400" b="1" dirty="0" err="1">
                <a:solidFill>
                  <a:prstClr val="black"/>
                </a:solidFill>
              </a:rPr>
              <a:t>and</a:t>
            </a:r>
            <a:r>
              <a:rPr lang="tr-TR" sz="2400" b="1" dirty="0">
                <a:solidFill>
                  <a:prstClr val="black"/>
                </a:solidFill>
              </a:rPr>
              <a:t> </a:t>
            </a:r>
            <a:r>
              <a:rPr lang="tr-TR" sz="2400" b="1" dirty="0" err="1">
                <a:solidFill>
                  <a:prstClr val="black"/>
                </a:solidFill>
              </a:rPr>
              <a:t>coloration</a:t>
            </a:r>
            <a:r>
              <a:rPr lang="tr-TR" sz="2400" b="1" dirty="0">
                <a:solidFill>
                  <a:prstClr val="black"/>
                </a:solidFill>
              </a:rPr>
              <a:t/>
            </a:r>
            <a:br>
              <a:rPr lang="tr-TR" sz="2400" b="1" dirty="0">
                <a:solidFill>
                  <a:prstClr val="black"/>
                </a:solidFill>
              </a:rPr>
            </a:br>
            <a:r>
              <a:rPr lang="tr-TR" sz="6600" b="1" dirty="0">
                <a:solidFill>
                  <a:prstClr val="black"/>
                </a:solidFill>
              </a:rPr>
              <a:t/>
            </a:r>
            <a:br>
              <a:rPr lang="tr-TR" sz="6600" b="1" dirty="0">
                <a:solidFill>
                  <a:prstClr val="black"/>
                </a:solidFill>
              </a:rPr>
            </a:br>
            <a:endParaRPr lang="tr-TR" sz="2400"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573546241"/>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410879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96752"/>
            <a:ext cx="8229600" cy="4929411"/>
          </a:xfrm>
        </p:spPr>
        <p:txBody>
          <a:bodyPr>
            <a:normAutofit/>
          </a:bodyPr>
          <a:lstStyle/>
          <a:p>
            <a:pPr algn="ctr">
              <a:lnSpc>
                <a:spcPct val="150000"/>
              </a:lnSpc>
            </a:pPr>
            <a:r>
              <a:rPr lang="en-US" sz="2400" dirty="0" smtClean="0"/>
              <a:t>Hardness </a:t>
            </a:r>
            <a:r>
              <a:rPr lang="en-US" sz="2400" dirty="0"/>
              <a:t>values varied among composite resins but generally decreased after thermal cycles and immersion especially in red wine (Table 7</a:t>
            </a:r>
            <a:r>
              <a:rPr lang="en-US" sz="2400" dirty="0" smtClean="0"/>
              <a:t>)</a:t>
            </a:r>
            <a:r>
              <a:rPr lang="tr-TR" sz="2400" dirty="0" smtClean="0"/>
              <a:t> (</a:t>
            </a:r>
            <a:r>
              <a:rPr lang="tr-TR" sz="2400" dirty="0" err="1" smtClean="0"/>
              <a:t>Figure</a:t>
            </a:r>
            <a:r>
              <a:rPr lang="tr-TR" sz="2400" dirty="0" smtClean="0"/>
              <a:t> 3)</a:t>
            </a:r>
            <a:r>
              <a:rPr lang="en-US" sz="2400" dirty="0" smtClean="0"/>
              <a:t>.</a:t>
            </a:r>
            <a:endParaRPr lang="tr-TR" sz="2400" dirty="0"/>
          </a:p>
          <a:p>
            <a:pPr algn="ctr">
              <a:lnSpc>
                <a:spcPct val="150000"/>
              </a:lnSpc>
            </a:pPr>
            <a:r>
              <a:rPr lang="en-US" sz="2400" dirty="0" err="1" smtClean="0"/>
              <a:t>Filtek</a:t>
            </a:r>
            <a:r>
              <a:rPr lang="en-US" sz="2400" dirty="0" smtClean="0"/>
              <a:t> </a:t>
            </a:r>
            <a:r>
              <a:rPr lang="en-US" sz="2400" dirty="0" err="1" smtClean="0"/>
              <a:t>Silorane</a:t>
            </a:r>
            <a:r>
              <a:rPr lang="en-US" sz="2400" dirty="0" smtClean="0"/>
              <a:t> and </a:t>
            </a:r>
            <a:r>
              <a:rPr lang="en-US" sz="2400" dirty="0" err="1" smtClean="0"/>
              <a:t>Admira</a:t>
            </a:r>
            <a:r>
              <a:rPr lang="en-US" sz="2400" dirty="0" smtClean="0"/>
              <a:t> showed better results than methacrylate based composites in terms of the color, translucency and hardness (p&lt;0.05) (Tables 5-7).</a:t>
            </a:r>
            <a:endParaRPr lang="tr-TR" sz="2400" dirty="0" smtClean="0"/>
          </a:p>
          <a:p>
            <a:endParaRPr lang="tr-TR" dirty="0"/>
          </a:p>
        </p:txBody>
      </p:sp>
    </p:spTree>
    <p:extLst>
      <p:ext uri="{BB962C8B-B14F-4D97-AF65-F5344CB8AC3E}">
        <p14:creationId xmlns:p14="http://schemas.microsoft.com/office/powerpoint/2010/main" val="22075986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76672"/>
            <a:ext cx="8229600" cy="940966"/>
          </a:xfrm>
        </p:spPr>
        <p:txBody>
          <a:bodyPr>
            <a:noAutofit/>
          </a:bodyPr>
          <a:lstStyle/>
          <a:p>
            <a:r>
              <a:rPr lang="tr-TR" sz="2000" b="1" dirty="0" err="1"/>
              <a:t>Table</a:t>
            </a:r>
            <a:r>
              <a:rPr lang="tr-TR" sz="2000" b="1" dirty="0"/>
              <a:t> 7. </a:t>
            </a:r>
            <a:r>
              <a:rPr lang="tr-TR" sz="2000" dirty="0" err="1"/>
              <a:t>Mean</a:t>
            </a:r>
            <a:r>
              <a:rPr lang="tr-TR" sz="2000" dirty="0"/>
              <a:t> (</a:t>
            </a:r>
            <a:r>
              <a:rPr lang="tr-TR" sz="2000" dirty="0" err="1"/>
              <a:t>Standard</a:t>
            </a:r>
            <a:r>
              <a:rPr lang="tr-TR" sz="2000" dirty="0"/>
              <a:t> </a:t>
            </a:r>
            <a:r>
              <a:rPr lang="tr-TR" sz="2000" dirty="0" err="1"/>
              <a:t>Deviation</a:t>
            </a:r>
            <a:r>
              <a:rPr lang="tr-TR" sz="2000" dirty="0"/>
              <a:t>)  </a:t>
            </a:r>
            <a:r>
              <a:rPr lang="tr-TR" sz="2000" dirty="0" err="1"/>
              <a:t>and</a:t>
            </a:r>
            <a:r>
              <a:rPr lang="tr-TR" sz="2000" dirty="0"/>
              <a:t> </a:t>
            </a:r>
            <a:r>
              <a:rPr lang="tr-TR" sz="2000" dirty="0" err="1"/>
              <a:t>multiple</a:t>
            </a:r>
            <a:r>
              <a:rPr lang="tr-TR" sz="2000" dirty="0"/>
              <a:t> </a:t>
            </a:r>
            <a:r>
              <a:rPr lang="tr-TR" sz="2000" dirty="0" err="1"/>
              <a:t>comparisons</a:t>
            </a:r>
            <a:r>
              <a:rPr lang="tr-TR" sz="2000" dirty="0"/>
              <a:t> of </a:t>
            </a:r>
            <a:r>
              <a:rPr lang="tr-TR" sz="2000" dirty="0" err="1"/>
              <a:t>hardness</a:t>
            </a:r>
            <a:r>
              <a:rPr lang="tr-TR" sz="2000" i="1" dirty="0"/>
              <a:t> </a:t>
            </a:r>
            <a:r>
              <a:rPr lang="tr-TR" sz="2000" dirty="0" err="1"/>
              <a:t>values</a:t>
            </a:r>
            <a:r>
              <a:rPr lang="tr-TR" sz="2000" dirty="0"/>
              <a:t> </a:t>
            </a:r>
            <a:r>
              <a:rPr lang="tr-TR" sz="2000" dirty="0" err="1"/>
              <a:t>baseline</a:t>
            </a:r>
            <a:r>
              <a:rPr lang="tr-TR" sz="2000" dirty="0"/>
              <a:t>, </a:t>
            </a:r>
            <a:r>
              <a:rPr lang="tr-TR" sz="2000" dirty="0" err="1"/>
              <a:t>after</a:t>
            </a:r>
            <a:r>
              <a:rPr lang="tr-TR" sz="2000" dirty="0"/>
              <a:t> </a:t>
            </a:r>
            <a:r>
              <a:rPr lang="tr-TR" sz="2000" dirty="0" err="1"/>
              <a:t>thermal</a:t>
            </a:r>
            <a:r>
              <a:rPr lang="tr-TR" sz="2000" dirty="0"/>
              <a:t> </a:t>
            </a:r>
            <a:r>
              <a:rPr lang="tr-TR" sz="2000" dirty="0" err="1"/>
              <a:t>cycles</a:t>
            </a:r>
            <a:r>
              <a:rPr lang="tr-TR" sz="2000" dirty="0"/>
              <a:t> </a:t>
            </a:r>
            <a:r>
              <a:rPr lang="tr-TR" sz="2000" dirty="0" err="1"/>
              <a:t>and</a:t>
            </a:r>
            <a:r>
              <a:rPr lang="tr-TR" sz="2000" dirty="0"/>
              <a:t> </a:t>
            </a:r>
            <a:r>
              <a:rPr lang="tr-TR" sz="2000" dirty="0" err="1"/>
              <a:t>coloration</a:t>
            </a:r>
            <a:r>
              <a:rPr lang="tr-TR" sz="2000" dirty="0"/>
              <a:t/>
            </a:r>
            <a:br>
              <a:rPr lang="tr-TR" sz="2000" dirty="0"/>
            </a:br>
            <a:endParaRPr lang="tr-TR" sz="2000"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931639821"/>
              </p:ext>
            </p:extLst>
          </p:nvPr>
        </p:nvGraphicFramePr>
        <p:xfrm>
          <a:off x="467544" y="1268760"/>
          <a:ext cx="8208913" cy="4556760"/>
        </p:xfrm>
        <a:graphic>
          <a:graphicData uri="http://schemas.openxmlformats.org/drawingml/2006/table">
            <a:tbl>
              <a:tblPr firstRow="1" firstCol="1" bandRow="1">
                <a:tableStyleId>{5C22544A-7EE6-4342-B048-85BDC9FD1C3A}</a:tableStyleId>
              </a:tblPr>
              <a:tblGrid>
                <a:gridCol w="1827932"/>
                <a:gridCol w="1231567"/>
                <a:gridCol w="1231567"/>
                <a:gridCol w="1305949"/>
                <a:gridCol w="1305949"/>
                <a:gridCol w="1305949"/>
              </a:tblGrid>
              <a:tr h="348151">
                <a:tc>
                  <a:txBody>
                    <a:bodyPr/>
                    <a:lstStyle/>
                    <a:p>
                      <a:pPr algn="ctr">
                        <a:lnSpc>
                          <a:spcPct val="115000"/>
                        </a:lnSpc>
                        <a:spcAft>
                          <a:spcPts val="0"/>
                        </a:spcAft>
                      </a:pPr>
                      <a:r>
                        <a:rPr lang="tr-TR" sz="1000" dirty="0" err="1">
                          <a:effectLst/>
                        </a:rPr>
                        <a:t>Composite</a:t>
                      </a:r>
                      <a:endParaRPr lang="tr-TR" sz="900" dirty="0">
                        <a:effectLst/>
                      </a:endParaRPr>
                    </a:p>
                    <a:p>
                      <a:pPr algn="ctr">
                        <a:lnSpc>
                          <a:spcPct val="115000"/>
                        </a:lnSpc>
                        <a:spcAft>
                          <a:spcPts val="0"/>
                        </a:spcAft>
                      </a:pPr>
                      <a:r>
                        <a:rPr lang="tr-TR" sz="1000" dirty="0" err="1">
                          <a:effectLst/>
                        </a:rPr>
                        <a:t>Materials</a:t>
                      </a:r>
                      <a:endParaRPr lang="tr-TR" sz="900" dirty="0">
                        <a:effectLst/>
                        <a:latin typeface="Calibri"/>
                        <a:ea typeface="Calibri"/>
                        <a:cs typeface="Times New Roman"/>
                      </a:endParaRPr>
                    </a:p>
                  </a:txBody>
                  <a:tcPr marL="56764" marR="56764" marT="0" marB="0"/>
                </a:tc>
                <a:tc>
                  <a:txBody>
                    <a:bodyPr/>
                    <a:lstStyle/>
                    <a:p>
                      <a:pPr>
                        <a:lnSpc>
                          <a:spcPct val="115000"/>
                        </a:lnSpc>
                        <a:spcAft>
                          <a:spcPts val="0"/>
                        </a:spcAft>
                      </a:pPr>
                      <a:r>
                        <a:rPr lang="tr-TR" sz="1000">
                          <a:effectLst/>
                        </a:rPr>
                        <a:t>Solutions</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Baseline </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After TC</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After Coloration</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Mean Difference (Period 3-1)</a:t>
                      </a:r>
                      <a:endParaRPr lang="tr-TR" sz="900">
                        <a:effectLst/>
                        <a:latin typeface="Calibri"/>
                        <a:ea typeface="Calibri"/>
                        <a:cs typeface="Times New Roman"/>
                      </a:endParaRPr>
                    </a:p>
                  </a:txBody>
                  <a:tcPr marL="56764" marR="56764" marT="0" marB="0"/>
                </a:tc>
              </a:tr>
              <a:tr h="174075">
                <a:tc rowSpan="3">
                  <a:txBody>
                    <a:bodyPr/>
                    <a:lstStyle/>
                    <a:p>
                      <a:pPr>
                        <a:lnSpc>
                          <a:spcPct val="115000"/>
                        </a:lnSpc>
                        <a:spcAft>
                          <a:spcPts val="0"/>
                        </a:spcAft>
                      </a:pPr>
                      <a:r>
                        <a:rPr lang="tr-TR" sz="1000">
                          <a:effectLst/>
                        </a:rPr>
                        <a:t>Clearfil Majestry Esthetic</a:t>
                      </a:r>
                      <a:endParaRPr lang="tr-TR" sz="900">
                        <a:effectLst/>
                        <a:latin typeface="Calibri"/>
                        <a:ea typeface="Calibri"/>
                        <a:cs typeface="Times New Roman"/>
                      </a:endParaRPr>
                    </a:p>
                  </a:txBody>
                  <a:tcPr marL="56764" marR="56764"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56.4 (1.34)a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44.8 (1.10)b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38.8 (1.10)c</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1" dirty="0">
                          <a:effectLst/>
                        </a:rPr>
                        <a:t>-17.60</a:t>
                      </a:r>
                      <a:endParaRPr lang="tr-TR" sz="900" b="1" dirty="0">
                        <a:effectLst/>
                        <a:latin typeface="Calibri"/>
                        <a:ea typeface="Calibri"/>
                        <a:cs typeface="Times New Roman"/>
                      </a:endParaRPr>
                    </a:p>
                  </a:txBody>
                  <a:tcPr marL="56764" marR="56764" marT="0" marB="0"/>
                </a:tc>
              </a:tr>
              <a:tr h="174075">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51.2 (1.64)a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47.0 82.24)a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41.2 (1.10)b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1" dirty="0">
                          <a:effectLst/>
                        </a:rPr>
                        <a:t>-10.00</a:t>
                      </a:r>
                      <a:endParaRPr lang="tr-TR" sz="900" b="1" dirty="0">
                        <a:effectLst/>
                        <a:latin typeface="Calibri"/>
                        <a:ea typeface="Calibri"/>
                        <a:cs typeface="Times New Roman"/>
                      </a:endParaRPr>
                    </a:p>
                  </a:txBody>
                  <a:tcPr marL="56764" marR="56764" marT="0" marB="0"/>
                </a:tc>
              </a:tr>
              <a:tr h="174075">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47.6 (2.19)a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50.2 (1.10)a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37.2 (0.45)b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1">
                          <a:effectLst/>
                        </a:rPr>
                        <a:t>-10.40</a:t>
                      </a:r>
                      <a:endParaRPr lang="tr-TR" sz="900" b="1">
                        <a:effectLst/>
                        <a:latin typeface="Calibri"/>
                        <a:ea typeface="Calibri"/>
                        <a:cs typeface="Times New Roman"/>
                      </a:endParaRPr>
                    </a:p>
                  </a:txBody>
                  <a:tcPr marL="56764" marR="56764" marT="0" marB="0"/>
                </a:tc>
              </a:tr>
              <a:tr h="174075">
                <a:tc rowSpan="3">
                  <a:txBody>
                    <a:bodyPr/>
                    <a:lstStyle/>
                    <a:p>
                      <a:pPr>
                        <a:lnSpc>
                          <a:spcPct val="115000"/>
                        </a:lnSpc>
                        <a:spcAft>
                          <a:spcPts val="0"/>
                        </a:spcAft>
                      </a:pPr>
                      <a:r>
                        <a:rPr lang="tr-TR" sz="1000">
                          <a:effectLst/>
                        </a:rPr>
                        <a:t>Clearfil Majestry Posterior</a:t>
                      </a:r>
                      <a:endParaRPr lang="tr-TR" sz="900">
                        <a:effectLst/>
                        <a:latin typeface="Calibri"/>
                        <a:ea typeface="Calibri"/>
                        <a:cs typeface="Times New Roman"/>
                      </a:endParaRPr>
                    </a:p>
                  </a:txBody>
                  <a:tcPr marL="56764" marR="56764"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162.4 (3.13)a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129.0 (4.47)b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111.8 (4.02)c</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1" dirty="0">
                          <a:effectLst/>
                        </a:rPr>
                        <a:t>-50.60</a:t>
                      </a:r>
                      <a:endParaRPr lang="tr-TR" sz="900" b="1" dirty="0">
                        <a:effectLst/>
                        <a:latin typeface="Calibri"/>
                        <a:ea typeface="Calibri"/>
                        <a:cs typeface="Times New Roman"/>
                      </a:endParaRPr>
                    </a:p>
                  </a:txBody>
                  <a:tcPr marL="56764" marR="56764" marT="0" marB="0"/>
                </a:tc>
              </a:tr>
              <a:tr h="174075">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134.0 (4.47)a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147.8 (7.12)b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105.2 (4.38)c</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1" dirty="0">
                          <a:effectLst/>
                        </a:rPr>
                        <a:t>-28.80</a:t>
                      </a:r>
                      <a:endParaRPr lang="tr-TR" sz="900" b="1" dirty="0">
                        <a:effectLst/>
                        <a:latin typeface="Calibri"/>
                        <a:ea typeface="Calibri"/>
                        <a:cs typeface="Times New Roman"/>
                      </a:endParaRPr>
                    </a:p>
                  </a:txBody>
                  <a:tcPr marL="56764" marR="56764" marT="0" marB="0"/>
                </a:tc>
              </a:tr>
              <a:tr h="174075">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141.8 (2.68)a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115.4 (4.93)b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97.8 (3.83)c</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1" dirty="0">
                          <a:effectLst/>
                        </a:rPr>
                        <a:t>-44.00</a:t>
                      </a:r>
                      <a:endParaRPr lang="tr-TR" sz="900" b="1" dirty="0">
                        <a:effectLst/>
                        <a:latin typeface="Calibri"/>
                        <a:ea typeface="Calibri"/>
                        <a:cs typeface="Times New Roman"/>
                      </a:endParaRPr>
                    </a:p>
                  </a:txBody>
                  <a:tcPr marL="56764" marR="56764" marT="0" marB="0"/>
                </a:tc>
              </a:tr>
              <a:tr h="174075">
                <a:tc rowSpan="3">
                  <a:txBody>
                    <a:bodyPr/>
                    <a:lstStyle/>
                    <a:p>
                      <a:pPr>
                        <a:lnSpc>
                          <a:spcPct val="115000"/>
                        </a:lnSpc>
                        <a:spcAft>
                          <a:spcPts val="0"/>
                        </a:spcAft>
                      </a:pPr>
                      <a:r>
                        <a:rPr lang="tr-TR" sz="1000">
                          <a:effectLst/>
                        </a:rPr>
                        <a:t>Grandio</a:t>
                      </a:r>
                      <a:endParaRPr lang="tr-TR" sz="900">
                        <a:effectLst/>
                        <a:latin typeface="Calibri"/>
                        <a:ea typeface="Calibri"/>
                        <a:cs typeface="Times New Roman"/>
                      </a:endParaRPr>
                    </a:p>
                  </a:txBody>
                  <a:tcPr marL="56764" marR="56764"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113.2 (4.38)a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73.2 (1.10)b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103.6 (3.58)a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1" dirty="0">
                          <a:effectLst/>
                        </a:rPr>
                        <a:t>-9.60</a:t>
                      </a:r>
                      <a:endParaRPr lang="tr-TR" sz="900" b="1" dirty="0">
                        <a:effectLst/>
                        <a:latin typeface="Calibri"/>
                        <a:ea typeface="Calibri"/>
                        <a:cs typeface="Times New Roman"/>
                      </a:endParaRPr>
                    </a:p>
                  </a:txBody>
                  <a:tcPr marL="56764" marR="56764" marT="0" marB="0"/>
                </a:tc>
              </a:tr>
              <a:tr h="174075">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130.0 (2.74)a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112.8 (14.79)a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84.4 (3.29)b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1" dirty="0">
                          <a:effectLst/>
                        </a:rPr>
                        <a:t>-45.60</a:t>
                      </a:r>
                      <a:endParaRPr lang="tr-TR" sz="900" b="1" dirty="0">
                        <a:effectLst/>
                        <a:latin typeface="Calibri"/>
                        <a:ea typeface="Calibri"/>
                        <a:cs typeface="Times New Roman"/>
                      </a:endParaRPr>
                    </a:p>
                  </a:txBody>
                  <a:tcPr marL="56764" marR="56764" marT="0" marB="0"/>
                </a:tc>
              </a:tr>
              <a:tr h="174075">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133.2 (9.34)a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103.6 (3.58)b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69.6 (2.19)c</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1" dirty="0">
                          <a:effectLst/>
                        </a:rPr>
                        <a:t>-63.60</a:t>
                      </a:r>
                      <a:endParaRPr lang="tr-TR" sz="900" b="1" dirty="0">
                        <a:effectLst/>
                        <a:latin typeface="Calibri"/>
                        <a:ea typeface="Calibri"/>
                        <a:cs typeface="Times New Roman"/>
                      </a:endParaRPr>
                    </a:p>
                  </a:txBody>
                  <a:tcPr marL="56764" marR="56764" marT="0" marB="0"/>
                </a:tc>
              </a:tr>
              <a:tr h="174075">
                <a:tc rowSpan="3">
                  <a:txBody>
                    <a:bodyPr/>
                    <a:lstStyle/>
                    <a:p>
                      <a:pPr>
                        <a:lnSpc>
                          <a:spcPct val="115000"/>
                        </a:lnSpc>
                        <a:spcAft>
                          <a:spcPts val="0"/>
                        </a:spcAft>
                      </a:pPr>
                      <a:r>
                        <a:rPr lang="tr-TR" sz="1000">
                          <a:effectLst/>
                        </a:rPr>
                        <a:t>Grandio Flow</a:t>
                      </a:r>
                      <a:endParaRPr lang="tr-TR" sz="900">
                        <a:effectLst/>
                        <a:latin typeface="Calibri"/>
                        <a:ea typeface="Calibri"/>
                        <a:cs typeface="Times New Roman"/>
                      </a:endParaRPr>
                    </a:p>
                  </a:txBody>
                  <a:tcPr marL="56764" marR="56764"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82.2 (4.92)ab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74.0 (2.74)a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80.0 (2.74)b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0" dirty="0">
                          <a:effectLst/>
                        </a:rPr>
                        <a:t>-2.20</a:t>
                      </a:r>
                      <a:endParaRPr lang="tr-TR" sz="900" b="0" dirty="0">
                        <a:effectLst/>
                        <a:latin typeface="Calibri"/>
                        <a:ea typeface="Calibri"/>
                        <a:cs typeface="Times New Roman"/>
                      </a:endParaRPr>
                    </a:p>
                  </a:txBody>
                  <a:tcPr marL="56764" marR="56764" marT="0" marB="0"/>
                </a:tc>
              </a:tr>
              <a:tr h="174075">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110.0 (0.10)a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48.2 (2.17)b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65.6 (2.19)c</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1" dirty="0">
                          <a:effectLst/>
                        </a:rPr>
                        <a:t>-44.40</a:t>
                      </a:r>
                      <a:endParaRPr lang="tr-TR" sz="900" b="1" dirty="0">
                        <a:effectLst/>
                        <a:latin typeface="Calibri"/>
                        <a:ea typeface="Calibri"/>
                        <a:cs typeface="Times New Roman"/>
                      </a:endParaRPr>
                    </a:p>
                  </a:txBody>
                  <a:tcPr marL="56764" marR="56764" marT="0" marB="0"/>
                </a:tc>
              </a:tr>
              <a:tr h="174075">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110.0 (0.10)a </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97.6 (2.19)b </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57.0 (0.10)c </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1" dirty="0">
                          <a:effectLst/>
                        </a:rPr>
                        <a:t>-53.00</a:t>
                      </a:r>
                      <a:endParaRPr lang="tr-TR" sz="900" b="1" dirty="0">
                        <a:effectLst/>
                        <a:latin typeface="Calibri"/>
                        <a:ea typeface="Calibri"/>
                        <a:cs typeface="Times New Roman"/>
                      </a:endParaRPr>
                    </a:p>
                  </a:txBody>
                  <a:tcPr marL="56764" marR="56764" marT="0" marB="0"/>
                </a:tc>
              </a:tr>
              <a:tr h="174075">
                <a:tc rowSpan="3">
                  <a:txBody>
                    <a:bodyPr/>
                    <a:lstStyle/>
                    <a:p>
                      <a:pPr>
                        <a:lnSpc>
                          <a:spcPct val="115000"/>
                        </a:lnSpc>
                        <a:spcAft>
                          <a:spcPts val="0"/>
                        </a:spcAft>
                      </a:pPr>
                      <a:r>
                        <a:rPr lang="tr-TR" sz="1000">
                          <a:effectLst/>
                        </a:rPr>
                        <a:t>Filtek Silorane</a:t>
                      </a:r>
                      <a:endParaRPr lang="tr-TR" sz="900">
                        <a:effectLst/>
                        <a:latin typeface="Calibri"/>
                        <a:ea typeface="Calibri"/>
                        <a:cs typeface="Times New Roman"/>
                      </a:endParaRPr>
                    </a:p>
                  </a:txBody>
                  <a:tcPr marL="56764" marR="56764"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68.8 (1.10)a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82.2 (4.09)b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73.0 (2.34)ab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0" dirty="0">
                          <a:effectLst/>
                        </a:rPr>
                        <a:t>4.20</a:t>
                      </a:r>
                      <a:endParaRPr lang="tr-TR" sz="900" b="0" dirty="0">
                        <a:effectLst/>
                        <a:latin typeface="Calibri"/>
                        <a:ea typeface="Calibri"/>
                        <a:cs typeface="Times New Roman"/>
                      </a:endParaRPr>
                    </a:p>
                  </a:txBody>
                  <a:tcPr marL="56764" marR="56764" marT="0" marB="0"/>
                </a:tc>
              </a:tr>
              <a:tr h="174075">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83.4 80.89)a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66.4 (2.19)b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87.0 (5.39)a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0" dirty="0">
                          <a:effectLst/>
                        </a:rPr>
                        <a:t>3.60</a:t>
                      </a:r>
                      <a:endParaRPr lang="tr-TR" sz="900" b="0" dirty="0">
                        <a:effectLst/>
                        <a:latin typeface="Calibri"/>
                        <a:ea typeface="Calibri"/>
                        <a:cs typeface="Times New Roman"/>
                      </a:endParaRPr>
                    </a:p>
                  </a:txBody>
                  <a:tcPr marL="56764" marR="56764" marT="0" marB="0"/>
                </a:tc>
              </a:tr>
              <a:tr h="174075">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101.6 (3.13)a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70.4 (2.19)b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35.8 (1.10)c</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1" dirty="0">
                          <a:effectLst/>
                        </a:rPr>
                        <a:t>-65.80</a:t>
                      </a:r>
                      <a:endParaRPr lang="tr-TR" sz="900" b="1" dirty="0">
                        <a:effectLst/>
                        <a:latin typeface="Calibri"/>
                        <a:ea typeface="Calibri"/>
                        <a:cs typeface="Times New Roman"/>
                      </a:endParaRPr>
                    </a:p>
                  </a:txBody>
                  <a:tcPr marL="56764" marR="56764" marT="0" marB="0"/>
                </a:tc>
              </a:tr>
              <a:tr h="174075">
                <a:tc rowSpan="3">
                  <a:txBody>
                    <a:bodyPr/>
                    <a:lstStyle/>
                    <a:p>
                      <a:pPr>
                        <a:lnSpc>
                          <a:spcPct val="115000"/>
                        </a:lnSpc>
                        <a:spcAft>
                          <a:spcPts val="0"/>
                        </a:spcAft>
                      </a:pPr>
                      <a:r>
                        <a:rPr lang="tr-TR" sz="1000">
                          <a:effectLst/>
                        </a:rPr>
                        <a:t>Admira</a:t>
                      </a:r>
                      <a:endParaRPr lang="tr-TR" sz="900">
                        <a:effectLst/>
                        <a:latin typeface="Calibri"/>
                        <a:ea typeface="Calibri"/>
                        <a:cs typeface="Times New Roman"/>
                      </a:endParaRPr>
                    </a:p>
                  </a:txBody>
                  <a:tcPr marL="56764" marR="56764"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72.0 (0.10)a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45.8 (0.45)b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69.6 (2.19)a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0" dirty="0">
                          <a:effectLst/>
                        </a:rPr>
                        <a:t>-2.40</a:t>
                      </a:r>
                      <a:endParaRPr lang="tr-TR" sz="900" b="0" dirty="0">
                        <a:effectLst/>
                        <a:latin typeface="Calibri"/>
                        <a:ea typeface="Calibri"/>
                        <a:cs typeface="Times New Roman"/>
                      </a:endParaRPr>
                    </a:p>
                  </a:txBody>
                  <a:tcPr marL="56764" marR="56764" marT="0" marB="0"/>
                </a:tc>
              </a:tr>
              <a:tr h="174075">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62.8 (1.64)a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45.2 (1.10)b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58.6 (2.19)a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0" dirty="0">
                          <a:effectLst/>
                        </a:rPr>
                        <a:t>-4.20</a:t>
                      </a:r>
                      <a:endParaRPr lang="tr-TR" sz="900" b="0" dirty="0">
                        <a:effectLst/>
                        <a:latin typeface="Calibri"/>
                        <a:ea typeface="Calibri"/>
                        <a:cs typeface="Times New Roman"/>
                      </a:endParaRPr>
                    </a:p>
                  </a:txBody>
                  <a:tcPr marL="56764" marR="56764" marT="0" marB="0"/>
                </a:tc>
              </a:tr>
              <a:tr h="174075">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62.2 (1.64)a </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51.6 (1.34)b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47.4 (0.55)c</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tabLst>
                          <a:tab pos="381000" algn="l"/>
                          <a:tab pos="561340" algn="ctr"/>
                        </a:tabLst>
                      </a:pPr>
                      <a:r>
                        <a:rPr lang="tr-TR" sz="1000" b="1" dirty="0">
                          <a:effectLst/>
                        </a:rPr>
                        <a:t>-14.80</a:t>
                      </a:r>
                      <a:endParaRPr lang="tr-TR" sz="900" b="1" dirty="0">
                        <a:effectLst/>
                        <a:latin typeface="Calibri"/>
                        <a:ea typeface="Calibri"/>
                        <a:cs typeface="Times New Roman"/>
                      </a:endParaRPr>
                    </a:p>
                  </a:txBody>
                  <a:tcPr marL="56764" marR="56764" marT="0" marB="0"/>
                </a:tc>
              </a:tr>
              <a:tr h="174075">
                <a:tc rowSpan="3">
                  <a:txBody>
                    <a:bodyPr/>
                    <a:lstStyle/>
                    <a:p>
                      <a:pPr>
                        <a:lnSpc>
                          <a:spcPct val="115000"/>
                        </a:lnSpc>
                        <a:spcAft>
                          <a:spcPts val="0"/>
                        </a:spcAft>
                      </a:pPr>
                      <a:r>
                        <a:rPr lang="tr-TR" sz="1000">
                          <a:effectLst/>
                        </a:rPr>
                        <a:t>Arabesk Top</a:t>
                      </a:r>
                      <a:endParaRPr lang="tr-TR" sz="900">
                        <a:effectLst/>
                        <a:latin typeface="Calibri"/>
                        <a:ea typeface="Calibri"/>
                        <a:cs typeface="Times New Roman"/>
                      </a:endParaRPr>
                    </a:p>
                  </a:txBody>
                  <a:tcPr marL="56764" marR="56764"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81.0 (2.24)a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52.6 (0.89)b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43.6 (2.19)c</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1" dirty="0">
                          <a:effectLst/>
                        </a:rPr>
                        <a:t>-37.40</a:t>
                      </a:r>
                      <a:endParaRPr lang="tr-TR" sz="900" b="1" dirty="0">
                        <a:effectLst/>
                        <a:latin typeface="Calibri"/>
                        <a:ea typeface="Calibri"/>
                        <a:cs typeface="Times New Roman"/>
                      </a:endParaRPr>
                    </a:p>
                  </a:txBody>
                  <a:tcPr marL="56764" marR="56764" marT="0" marB="0"/>
                </a:tc>
              </a:tr>
              <a:tr h="174075">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101.0 (3.08)a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55.2 (1.64)b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71.4 (3.71)c</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1" dirty="0">
                          <a:effectLst/>
                        </a:rPr>
                        <a:t>-29.60</a:t>
                      </a:r>
                      <a:endParaRPr lang="tr-TR" sz="900" b="1" dirty="0">
                        <a:effectLst/>
                        <a:latin typeface="Calibri"/>
                        <a:ea typeface="Calibri"/>
                        <a:cs typeface="Times New Roman"/>
                      </a:endParaRPr>
                    </a:p>
                  </a:txBody>
                  <a:tcPr marL="56764" marR="56764" marT="0" marB="0"/>
                </a:tc>
              </a:tr>
              <a:tr h="174075">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69.2 (1.10)a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47.2 (1.64)b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44.8 (1.10)b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1" dirty="0">
                          <a:effectLst/>
                        </a:rPr>
                        <a:t>-24.40</a:t>
                      </a:r>
                      <a:endParaRPr lang="tr-TR" sz="900" b="1" dirty="0">
                        <a:effectLst/>
                        <a:latin typeface="Calibri"/>
                        <a:ea typeface="Calibri"/>
                        <a:cs typeface="Times New Roman"/>
                      </a:endParaRPr>
                    </a:p>
                  </a:txBody>
                  <a:tcPr marL="56764" marR="56764" marT="0" marB="0"/>
                </a:tc>
              </a:tr>
              <a:tr h="174075">
                <a:tc rowSpan="3">
                  <a:txBody>
                    <a:bodyPr/>
                    <a:lstStyle/>
                    <a:p>
                      <a:pPr>
                        <a:lnSpc>
                          <a:spcPct val="115000"/>
                        </a:lnSpc>
                        <a:spcAft>
                          <a:spcPts val="0"/>
                        </a:spcAft>
                      </a:pPr>
                      <a:r>
                        <a:rPr lang="tr-TR" sz="1000">
                          <a:effectLst/>
                        </a:rPr>
                        <a:t>Valux Plus</a:t>
                      </a:r>
                      <a:endParaRPr lang="tr-TR" sz="900">
                        <a:effectLst/>
                        <a:latin typeface="Calibri"/>
                        <a:ea typeface="Calibri"/>
                        <a:cs typeface="Times New Roman"/>
                      </a:endParaRPr>
                    </a:p>
                  </a:txBody>
                  <a:tcPr marL="56764" marR="56764" marT="0" marB="0"/>
                </a:tc>
                <a:tc>
                  <a:txBody>
                    <a:bodyPr/>
                    <a:lstStyle/>
                    <a:p>
                      <a:pPr>
                        <a:lnSpc>
                          <a:spcPct val="115000"/>
                        </a:lnSpc>
                        <a:spcAft>
                          <a:spcPts val="0"/>
                        </a:spcAft>
                      </a:pPr>
                      <a:r>
                        <a:rPr lang="tr-TR" sz="1000">
                          <a:effectLst/>
                        </a:rPr>
                        <a:t>DW</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134.0 (4.47)a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89.4 (6.02)b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113.6 (4.93)c</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1" dirty="0">
                          <a:effectLst/>
                        </a:rPr>
                        <a:t>-20.40</a:t>
                      </a:r>
                      <a:endParaRPr lang="tr-TR" sz="900" b="1" dirty="0">
                        <a:effectLst/>
                        <a:latin typeface="Calibri"/>
                        <a:ea typeface="Calibri"/>
                        <a:cs typeface="Times New Roman"/>
                      </a:endParaRPr>
                    </a:p>
                  </a:txBody>
                  <a:tcPr marL="56764" marR="56764" marT="0" marB="0"/>
                </a:tc>
              </a:tr>
              <a:tr h="174075">
                <a:tc vMerge="1">
                  <a:txBody>
                    <a:bodyPr/>
                    <a:lstStyle/>
                    <a:p>
                      <a:endParaRPr lang="tr-TR"/>
                    </a:p>
                  </a:txBody>
                  <a:tcPr/>
                </a:tc>
                <a:tc>
                  <a:txBody>
                    <a:bodyPr/>
                    <a:lstStyle/>
                    <a:p>
                      <a:pPr>
                        <a:lnSpc>
                          <a:spcPct val="115000"/>
                        </a:lnSpc>
                        <a:spcAft>
                          <a:spcPts val="0"/>
                        </a:spcAft>
                      </a:pPr>
                      <a:r>
                        <a:rPr lang="tr-TR" sz="1000">
                          <a:effectLst/>
                        </a:rPr>
                        <a:t>CF</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135.0 (2.74)a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121.0 (4.47)b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80.0 (2.74)c</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1" dirty="0">
                          <a:effectLst/>
                        </a:rPr>
                        <a:t>-55.00</a:t>
                      </a:r>
                      <a:endParaRPr lang="tr-TR" sz="900" b="1" dirty="0">
                        <a:effectLst/>
                        <a:latin typeface="Calibri"/>
                        <a:ea typeface="Calibri"/>
                        <a:cs typeface="Times New Roman"/>
                      </a:endParaRPr>
                    </a:p>
                  </a:txBody>
                  <a:tcPr marL="56764" marR="56764" marT="0" marB="0"/>
                </a:tc>
              </a:tr>
              <a:tr h="174075">
                <a:tc vMerge="1">
                  <a:txBody>
                    <a:bodyPr/>
                    <a:lstStyle/>
                    <a:p>
                      <a:endParaRPr lang="tr-TR"/>
                    </a:p>
                  </a:txBody>
                  <a:tcPr/>
                </a:tc>
                <a:tc>
                  <a:txBody>
                    <a:bodyPr/>
                    <a:lstStyle/>
                    <a:p>
                      <a:pPr>
                        <a:lnSpc>
                          <a:spcPct val="115000"/>
                        </a:lnSpc>
                        <a:spcAft>
                          <a:spcPts val="0"/>
                        </a:spcAft>
                      </a:pPr>
                      <a:r>
                        <a:rPr lang="tr-TR" sz="1000">
                          <a:effectLst/>
                        </a:rPr>
                        <a:t>RW</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139.2 (4.92)a</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125.0 (5.48) b</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a:effectLst/>
                        </a:rPr>
                        <a:t>87.0 (5.39)c </a:t>
                      </a:r>
                      <a:endParaRPr lang="tr-TR" sz="900">
                        <a:effectLst/>
                        <a:latin typeface="Calibri"/>
                        <a:ea typeface="Calibri"/>
                        <a:cs typeface="Times New Roman"/>
                      </a:endParaRPr>
                    </a:p>
                  </a:txBody>
                  <a:tcPr marL="56764" marR="56764" marT="0" marB="0"/>
                </a:tc>
                <a:tc>
                  <a:txBody>
                    <a:bodyPr/>
                    <a:lstStyle/>
                    <a:p>
                      <a:pPr algn="ctr">
                        <a:lnSpc>
                          <a:spcPct val="115000"/>
                        </a:lnSpc>
                        <a:spcAft>
                          <a:spcPts val="0"/>
                        </a:spcAft>
                      </a:pPr>
                      <a:r>
                        <a:rPr lang="tr-TR" sz="1000" b="1" dirty="0">
                          <a:effectLst/>
                        </a:rPr>
                        <a:t>-52.20</a:t>
                      </a:r>
                      <a:endParaRPr lang="tr-TR" sz="900" b="1" dirty="0">
                        <a:effectLst/>
                        <a:latin typeface="Calibri"/>
                        <a:ea typeface="Calibri"/>
                        <a:cs typeface="Times New Roman"/>
                      </a:endParaRPr>
                    </a:p>
                  </a:txBody>
                  <a:tcPr marL="56764" marR="56764" marT="0" marB="0"/>
                </a:tc>
              </a:tr>
            </a:tbl>
          </a:graphicData>
        </a:graphic>
      </p:graphicFrame>
      <p:sp>
        <p:nvSpPr>
          <p:cNvPr id="5" name="Metin kutusu 4"/>
          <p:cNvSpPr txBox="1"/>
          <p:nvPr/>
        </p:nvSpPr>
        <p:spPr>
          <a:xfrm>
            <a:off x="439643" y="5837202"/>
            <a:ext cx="8208912" cy="800219"/>
          </a:xfrm>
          <a:prstGeom prst="rect">
            <a:avLst/>
          </a:prstGeom>
          <a:noFill/>
        </p:spPr>
        <p:txBody>
          <a:bodyPr wrap="square" rtlCol="0">
            <a:spAutoFit/>
          </a:bodyPr>
          <a:lstStyle/>
          <a:p>
            <a:r>
              <a:rPr lang="tr-TR" sz="1400" dirty="0" err="1"/>
              <a:t>Superscripts</a:t>
            </a:r>
            <a:r>
              <a:rPr lang="tr-TR" sz="1400" dirty="0"/>
              <a:t> in </a:t>
            </a:r>
            <a:r>
              <a:rPr lang="tr-TR" sz="1400" dirty="0" err="1"/>
              <a:t>same</a:t>
            </a:r>
            <a:r>
              <a:rPr lang="tr-TR" sz="1400" dirty="0"/>
              <a:t> </a:t>
            </a:r>
            <a:r>
              <a:rPr lang="tr-TR" sz="1400" dirty="0" err="1"/>
              <a:t>column</a:t>
            </a:r>
            <a:r>
              <a:rPr lang="tr-TR" sz="1400" dirty="0"/>
              <a:t> </a:t>
            </a:r>
            <a:r>
              <a:rPr lang="tr-TR" sz="1400" dirty="0" err="1"/>
              <a:t>represents</a:t>
            </a:r>
            <a:r>
              <a:rPr lang="tr-TR" sz="1400" dirty="0"/>
              <a:t> </a:t>
            </a:r>
            <a:r>
              <a:rPr lang="tr-TR" sz="1400" dirty="0" err="1"/>
              <a:t>statistical</a:t>
            </a:r>
            <a:r>
              <a:rPr lang="tr-TR" sz="1400" dirty="0"/>
              <a:t> </a:t>
            </a:r>
            <a:r>
              <a:rPr lang="tr-TR" sz="1400" dirty="0" err="1"/>
              <a:t>differences</a:t>
            </a:r>
            <a:r>
              <a:rPr lang="tr-TR" sz="1400" dirty="0"/>
              <a:t> (p&lt;0.05). (TC: </a:t>
            </a:r>
            <a:r>
              <a:rPr lang="tr-TR" sz="1400" dirty="0" err="1"/>
              <a:t>Thermal</a:t>
            </a:r>
            <a:r>
              <a:rPr lang="tr-TR" sz="1400" dirty="0"/>
              <a:t> </a:t>
            </a:r>
            <a:r>
              <a:rPr lang="tr-TR" sz="1400" dirty="0" err="1"/>
              <a:t>Cycles</a:t>
            </a:r>
            <a:r>
              <a:rPr lang="tr-TR" sz="1400" dirty="0"/>
              <a:t>, DW: </a:t>
            </a:r>
            <a:r>
              <a:rPr lang="tr-TR" sz="1400" dirty="0" err="1"/>
              <a:t>distilled</a:t>
            </a:r>
            <a:r>
              <a:rPr lang="tr-TR" sz="1400" dirty="0"/>
              <a:t> </a:t>
            </a:r>
            <a:r>
              <a:rPr lang="tr-TR" sz="1400" dirty="0" err="1"/>
              <a:t>water</a:t>
            </a:r>
            <a:r>
              <a:rPr lang="tr-TR" sz="1400" b="1" dirty="0"/>
              <a:t>, </a:t>
            </a:r>
            <a:r>
              <a:rPr lang="tr-TR" sz="1400" dirty="0"/>
              <a:t>CF </a:t>
            </a:r>
            <a:r>
              <a:rPr lang="tr-TR" sz="1400" dirty="0" err="1"/>
              <a:t>coffee</a:t>
            </a:r>
            <a:r>
              <a:rPr lang="tr-TR" sz="1400" dirty="0"/>
              <a:t>, RW: </a:t>
            </a:r>
            <a:r>
              <a:rPr lang="tr-TR" sz="1400" dirty="0" err="1"/>
              <a:t>red</a:t>
            </a:r>
            <a:r>
              <a:rPr lang="tr-TR" sz="1400" dirty="0"/>
              <a:t> </a:t>
            </a:r>
            <a:r>
              <a:rPr lang="tr-TR" sz="1400" dirty="0" err="1"/>
              <a:t>wine</a:t>
            </a:r>
            <a:r>
              <a:rPr lang="tr-TR" sz="1400" dirty="0"/>
              <a:t>)</a:t>
            </a:r>
          </a:p>
          <a:p>
            <a:endParaRPr lang="tr-TR" dirty="0"/>
          </a:p>
        </p:txBody>
      </p:sp>
    </p:spTree>
    <p:extLst>
      <p:ext uri="{BB962C8B-B14F-4D97-AF65-F5344CB8AC3E}">
        <p14:creationId xmlns:p14="http://schemas.microsoft.com/office/powerpoint/2010/main" val="248759401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371918"/>
            <a:ext cx="8229600" cy="328890"/>
          </a:xfrm>
        </p:spPr>
        <p:txBody>
          <a:bodyPr>
            <a:noAutofit/>
          </a:bodyPr>
          <a:lstStyle/>
          <a:p>
            <a:pPr>
              <a:spcBef>
                <a:spcPts val="0"/>
              </a:spcBef>
              <a:defRPr sz="1800" b="1" i="0" u="none" strike="noStrike" kern="1200" baseline="0">
                <a:solidFill>
                  <a:sysClr val="windowText" lastClr="000000"/>
                </a:solidFill>
                <a:latin typeface="+mn-lt"/>
                <a:ea typeface="+mn-ea"/>
                <a:cs typeface="+mn-cs"/>
              </a:defRPr>
            </a:pPr>
            <a:r>
              <a:rPr lang="tr-TR" sz="2400" dirty="0" err="1"/>
              <a:t>Figure</a:t>
            </a:r>
            <a:r>
              <a:rPr lang="tr-TR" sz="2400" dirty="0"/>
              <a:t> </a:t>
            </a:r>
            <a:r>
              <a:rPr lang="tr-TR" sz="2400" dirty="0" smtClean="0"/>
              <a:t>3. </a:t>
            </a:r>
            <a:r>
              <a:rPr lang="tr-TR" sz="2400" b="1" dirty="0" err="1">
                <a:solidFill>
                  <a:sysClr val="windowText" lastClr="000000"/>
                </a:solidFill>
              </a:rPr>
              <a:t>Hardness</a:t>
            </a:r>
            <a:r>
              <a:rPr lang="tr-TR" sz="2400" b="1" i="1" dirty="0">
                <a:solidFill>
                  <a:sysClr val="windowText" lastClr="000000"/>
                </a:solidFill>
              </a:rPr>
              <a:t> </a:t>
            </a:r>
            <a:r>
              <a:rPr lang="tr-TR" sz="2400" b="1" dirty="0" err="1">
                <a:solidFill>
                  <a:sysClr val="windowText" lastClr="000000"/>
                </a:solidFill>
              </a:rPr>
              <a:t>values</a:t>
            </a:r>
            <a:r>
              <a:rPr lang="tr-TR" sz="2400" b="1" dirty="0">
                <a:solidFill>
                  <a:sysClr val="windowText" lastClr="000000"/>
                </a:solidFill>
              </a:rPr>
              <a:t> </a:t>
            </a:r>
            <a:r>
              <a:rPr lang="tr-TR" sz="2400" b="1" dirty="0" err="1">
                <a:solidFill>
                  <a:sysClr val="windowText" lastClr="000000"/>
                </a:solidFill>
              </a:rPr>
              <a:t>baseline</a:t>
            </a:r>
            <a:r>
              <a:rPr lang="tr-TR" sz="2400" b="1" dirty="0">
                <a:solidFill>
                  <a:sysClr val="windowText" lastClr="000000"/>
                </a:solidFill>
              </a:rPr>
              <a:t>, </a:t>
            </a:r>
            <a:r>
              <a:rPr lang="tr-TR" sz="2400" b="1" dirty="0" err="1">
                <a:solidFill>
                  <a:sysClr val="windowText" lastClr="000000"/>
                </a:solidFill>
              </a:rPr>
              <a:t>after</a:t>
            </a:r>
            <a:r>
              <a:rPr lang="tr-TR" sz="2400" b="1" dirty="0">
                <a:solidFill>
                  <a:sysClr val="windowText" lastClr="000000"/>
                </a:solidFill>
              </a:rPr>
              <a:t> </a:t>
            </a:r>
            <a:r>
              <a:rPr lang="tr-TR" sz="2400" b="1" dirty="0" err="1">
                <a:solidFill>
                  <a:sysClr val="windowText" lastClr="000000"/>
                </a:solidFill>
              </a:rPr>
              <a:t>thermal</a:t>
            </a:r>
            <a:r>
              <a:rPr lang="tr-TR" sz="2400" b="1" dirty="0">
                <a:solidFill>
                  <a:sysClr val="windowText" lastClr="000000"/>
                </a:solidFill>
              </a:rPr>
              <a:t> </a:t>
            </a:r>
            <a:r>
              <a:rPr lang="tr-TR" sz="2400" b="1" dirty="0" err="1">
                <a:solidFill>
                  <a:sysClr val="windowText" lastClr="000000"/>
                </a:solidFill>
              </a:rPr>
              <a:t>cycles</a:t>
            </a:r>
            <a:r>
              <a:rPr lang="tr-TR" sz="2400" b="1" dirty="0">
                <a:solidFill>
                  <a:sysClr val="windowText" lastClr="000000"/>
                </a:solidFill>
              </a:rPr>
              <a:t> </a:t>
            </a:r>
            <a:r>
              <a:rPr lang="tr-TR" sz="2400" b="1" dirty="0" err="1">
                <a:solidFill>
                  <a:sysClr val="windowText" lastClr="000000"/>
                </a:solidFill>
              </a:rPr>
              <a:t>and</a:t>
            </a:r>
            <a:r>
              <a:rPr lang="tr-TR" sz="2400" b="1" dirty="0">
                <a:solidFill>
                  <a:sysClr val="windowText" lastClr="000000"/>
                </a:solidFill>
              </a:rPr>
              <a:t> </a:t>
            </a:r>
            <a:r>
              <a:rPr lang="tr-TR" sz="2400" b="1" dirty="0" err="1">
                <a:solidFill>
                  <a:sysClr val="windowText" lastClr="000000"/>
                </a:solidFill>
              </a:rPr>
              <a:t>coloration</a:t>
            </a:r>
            <a:r>
              <a:rPr lang="tr-TR" sz="2400" b="1" dirty="0">
                <a:solidFill>
                  <a:sysClr val="windowText" lastClr="000000"/>
                </a:solidFill>
              </a:rPr>
              <a:t/>
            </a:r>
            <a:br>
              <a:rPr lang="tr-TR" sz="2400" b="1" dirty="0">
                <a:solidFill>
                  <a:sysClr val="windowText" lastClr="000000"/>
                </a:solidFill>
              </a:rPr>
            </a:br>
            <a:r>
              <a:rPr lang="tr-TR" sz="6600" b="1" dirty="0">
                <a:solidFill>
                  <a:sysClr val="windowText" lastClr="000000"/>
                </a:solidFill>
              </a:rPr>
              <a:t/>
            </a:r>
            <a:br>
              <a:rPr lang="tr-TR" sz="6600" b="1" dirty="0">
                <a:solidFill>
                  <a:sysClr val="windowText" lastClr="000000"/>
                </a:solidFill>
              </a:rPr>
            </a:br>
            <a:endParaRPr lang="tr-TR" sz="2400"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268699074"/>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00698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692696"/>
            <a:ext cx="8229600" cy="724942"/>
          </a:xfrm>
        </p:spPr>
        <p:txBody>
          <a:bodyPr>
            <a:normAutofit fontScale="90000"/>
          </a:bodyPr>
          <a:lstStyle/>
          <a:p>
            <a:r>
              <a:rPr lang="en-US" b="1" dirty="0"/>
              <a:t>Conclusions</a:t>
            </a:r>
            <a:r>
              <a:rPr lang="tr-TR" dirty="0"/>
              <a:t/>
            </a:r>
            <a:br>
              <a:rPr lang="tr-TR" dirty="0"/>
            </a:br>
            <a:endParaRPr lang="tr-TR" dirty="0"/>
          </a:p>
        </p:txBody>
      </p:sp>
      <p:sp>
        <p:nvSpPr>
          <p:cNvPr id="3" name="İçerik Yer Tutucusu 2"/>
          <p:cNvSpPr>
            <a:spLocks noGrp="1"/>
          </p:cNvSpPr>
          <p:nvPr>
            <p:ph idx="1"/>
          </p:nvPr>
        </p:nvSpPr>
        <p:spPr/>
        <p:txBody>
          <a:bodyPr>
            <a:normAutofit/>
          </a:bodyPr>
          <a:lstStyle/>
          <a:p>
            <a:pPr lvl="0" algn="ctr">
              <a:lnSpc>
                <a:spcPct val="150000"/>
              </a:lnSpc>
            </a:pPr>
            <a:r>
              <a:rPr lang="en-US" sz="2400" dirty="0" smtClean="0"/>
              <a:t>Staining </a:t>
            </a:r>
            <a:r>
              <a:rPr lang="tr-TR" sz="2400" dirty="0" err="1" smtClean="0"/>
              <a:t>beverages</a:t>
            </a:r>
            <a:r>
              <a:rPr lang="en-US" sz="2400" dirty="0" smtClean="0"/>
              <a:t> </a:t>
            </a:r>
            <a:r>
              <a:rPr lang="tr-TR" sz="2400" dirty="0" smtClean="0"/>
              <a:t>(</a:t>
            </a:r>
            <a:r>
              <a:rPr lang="tr-TR" sz="2400" dirty="0" err="1" smtClean="0"/>
              <a:t>coffee</a:t>
            </a:r>
            <a:r>
              <a:rPr lang="tr-TR" sz="2400" dirty="0" smtClean="0"/>
              <a:t> </a:t>
            </a:r>
            <a:r>
              <a:rPr lang="tr-TR" sz="2400" dirty="0" err="1" smtClean="0"/>
              <a:t>and</a:t>
            </a:r>
            <a:r>
              <a:rPr lang="tr-TR" sz="2400" dirty="0" smtClean="0"/>
              <a:t> </a:t>
            </a:r>
            <a:r>
              <a:rPr lang="tr-TR" sz="2400" dirty="0" err="1" smtClean="0"/>
              <a:t>especially</a:t>
            </a:r>
            <a:r>
              <a:rPr lang="tr-TR" sz="2400" dirty="0" smtClean="0"/>
              <a:t> </a:t>
            </a:r>
            <a:r>
              <a:rPr lang="tr-TR" sz="2400" dirty="0" err="1" smtClean="0"/>
              <a:t>red</a:t>
            </a:r>
            <a:r>
              <a:rPr lang="tr-TR" sz="2400" dirty="0" smtClean="0"/>
              <a:t> </a:t>
            </a:r>
            <a:r>
              <a:rPr lang="tr-TR" sz="2400" dirty="0" err="1" smtClean="0"/>
              <a:t>wine</a:t>
            </a:r>
            <a:r>
              <a:rPr lang="tr-TR" sz="2400" dirty="0" smtClean="0"/>
              <a:t>) </a:t>
            </a:r>
            <a:r>
              <a:rPr lang="en-US" sz="2400" dirty="0" smtClean="0"/>
              <a:t>are </a:t>
            </a:r>
            <a:r>
              <a:rPr lang="en-US" sz="2400" dirty="0"/>
              <a:t>key factors that </a:t>
            </a:r>
            <a:r>
              <a:rPr lang="en-US" sz="2400" dirty="0" smtClean="0"/>
              <a:t>affect </a:t>
            </a:r>
            <a:r>
              <a:rPr lang="en-US" sz="2400" dirty="0"/>
              <a:t>the </a:t>
            </a:r>
            <a:r>
              <a:rPr lang="tr-TR" sz="2400" dirty="0" err="1" smtClean="0"/>
              <a:t>color</a:t>
            </a:r>
            <a:r>
              <a:rPr lang="tr-TR" sz="2400" dirty="0" smtClean="0"/>
              <a:t>, </a:t>
            </a:r>
            <a:r>
              <a:rPr lang="tr-TR" sz="2400" dirty="0" err="1" smtClean="0"/>
              <a:t>translucency</a:t>
            </a:r>
            <a:r>
              <a:rPr lang="tr-TR" sz="2400" dirty="0" smtClean="0"/>
              <a:t> </a:t>
            </a:r>
            <a:r>
              <a:rPr lang="tr-TR" sz="2400" dirty="0" err="1" smtClean="0"/>
              <a:t>and</a:t>
            </a:r>
            <a:r>
              <a:rPr lang="tr-TR" sz="2400" dirty="0" smtClean="0"/>
              <a:t> </a:t>
            </a:r>
            <a:r>
              <a:rPr lang="tr-TR" sz="2400" dirty="0" err="1" smtClean="0"/>
              <a:t>hardness</a:t>
            </a:r>
            <a:r>
              <a:rPr lang="en-US" sz="2400" dirty="0" smtClean="0"/>
              <a:t> </a:t>
            </a:r>
            <a:r>
              <a:rPr lang="en-US" sz="2400" dirty="0"/>
              <a:t>of composite resins. </a:t>
            </a:r>
            <a:endParaRPr lang="tr-TR" sz="2400" dirty="0" smtClean="0"/>
          </a:p>
          <a:p>
            <a:pPr algn="ctr">
              <a:lnSpc>
                <a:spcPct val="150000"/>
              </a:lnSpc>
            </a:pPr>
            <a:r>
              <a:rPr lang="it-IT" sz="2400" dirty="0"/>
              <a:t>Because of negative </a:t>
            </a:r>
            <a:r>
              <a:rPr lang="it-IT" sz="2400" dirty="0" smtClean="0"/>
              <a:t>effects</a:t>
            </a:r>
            <a:r>
              <a:rPr lang="tr-TR" sz="2400" dirty="0" smtClean="0"/>
              <a:t>, </a:t>
            </a:r>
            <a:r>
              <a:rPr lang="en-US" sz="2400" dirty="0"/>
              <a:t>these beverages should be </a:t>
            </a:r>
            <a:r>
              <a:rPr lang="tr-TR" sz="2400" dirty="0" err="1" smtClean="0"/>
              <a:t>carefully</a:t>
            </a:r>
            <a:r>
              <a:rPr lang="tr-TR" sz="2400" dirty="0" smtClean="0"/>
              <a:t> </a:t>
            </a:r>
            <a:r>
              <a:rPr lang="en-US" sz="2400" dirty="0" smtClean="0"/>
              <a:t>consumed</a:t>
            </a:r>
            <a:r>
              <a:rPr lang="tr-TR" sz="2400" dirty="0" smtClean="0"/>
              <a:t>.</a:t>
            </a:r>
            <a:endParaRPr lang="tr-TR" sz="2400" dirty="0"/>
          </a:p>
          <a:p>
            <a:pPr marL="0" indent="0" algn="ctr">
              <a:lnSpc>
                <a:spcPct val="150000"/>
              </a:lnSpc>
              <a:buNone/>
            </a:pPr>
            <a:endParaRPr lang="tr-TR" sz="2400" dirty="0" smtClean="0"/>
          </a:p>
          <a:p>
            <a:pPr lvl="0" algn="ctr">
              <a:lnSpc>
                <a:spcPct val="170000"/>
              </a:lnSpc>
            </a:pPr>
            <a:endParaRPr lang="tr-TR" sz="2400" dirty="0"/>
          </a:p>
          <a:p>
            <a:endParaRPr lang="tr-TR" dirty="0"/>
          </a:p>
        </p:txBody>
      </p:sp>
    </p:spTree>
    <p:extLst>
      <p:ext uri="{BB962C8B-B14F-4D97-AF65-F5344CB8AC3E}">
        <p14:creationId xmlns:p14="http://schemas.microsoft.com/office/powerpoint/2010/main" val="221447324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8229600" cy="5217443"/>
          </a:xfrm>
        </p:spPr>
        <p:txBody>
          <a:bodyPr>
            <a:normAutofit fontScale="92500" lnSpcReduction="20000"/>
          </a:bodyPr>
          <a:lstStyle/>
          <a:p>
            <a:pPr algn="ctr">
              <a:lnSpc>
                <a:spcPct val="150000"/>
              </a:lnSpc>
            </a:pPr>
            <a:r>
              <a:rPr lang="en-US" sz="2600" dirty="0"/>
              <a:t>It is also important to note </a:t>
            </a:r>
            <a:r>
              <a:rPr lang="en-US" sz="2600" b="1" dirty="0"/>
              <a:t>some limitations </a:t>
            </a:r>
            <a:r>
              <a:rPr lang="en-US" sz="2600" dirty="0"/>
              <a:t>of the </a:t>
            </a:r>
            <a:r>
              <a:rPr lang="tr-TR" sz="2600" dirty="0" err="1" smtClean="0"/>
              <a:t>present</a:t>
            </a:r>
            <a:r>
              <a:rPr lang="en-US" sz="2600" dirty="0" smtClean="0"/>
              <a:t> </a:t>
            </a:r>
            <a:r>
              <a:rPr lang="en-US" sz="2600" dirty="0"/>
              <a:t>study. This is an in vitro study, and it is not possible to directly mimic the oral conditions. </a:t>
            </a:r>
            <a:endParaRPr lang="tr-TR" sz="2600" dirty="0" smtClean="0"/>
          </a:p>
          <a:p>
            <a:pPr algn="ctr">
              <a:lnSpc>
                <a:spcPct val="150000"/>
              </a:lnSpc>
            </a:pPr>
            <a:r>
              <a:rPr lang="en-US" sz="2600" dirty="0" smtClean="0"/>
              <a:t>The </a:t>
            </a:r>
            <a:r>
              <a:rPr lang="en-US" sz="2600" dirty="0"/>
              <a:t>oral cavity is always under dynamic stresses, such as temperature variations, wear by mastication activity, and pH variations due to the different foods and beverages. </a:t>
            </a:r>
            <a:endParaRPr lang="tr-TR" sz="2600" dirty="0" smtClean="0"/>
          </a:p>
          <a:p>
            <a:pPr algn="ctr">
              <a:lnSpc>
                <a:spcPct val="150000"/>
              </a:lnSpc>
            </a:pPr>
            <a:r>
              <a:rPr lang="en-US" sz="2600" dirty="0" smtClean="0"/>
              <a:t>In </a:t>
            </a:r>
            <a:r>
              <a:rPr lang="en-US" sz="2600" dirty="0"/>
              <a:t>addition, actual staining in the oral cavity would very likely require a longer period because of the intermittent nature of stain exposure, saliva and other fluids diluting the staining media, and polishing of the restorations by brushing.</a:t>
            </a:r>
            <a:endParaRPr lang="tr-TR" sz="2600" dirty="0"/>
          </a:p>
          <a:p>
            <a:endParaRPr lang="tr-TR" dirty="0"/>
          </a:p>
        </p:txBody>
      </p:sp>
    </p:spTree>
    <p:extLst>
      <p:ext uri="{BB962C8B-B14F-4D97-AF65-F5344CB8AC3E}">
        <p14:creationId xmlns:p14="http://schemas.microsoft.com/office/powerpoint/2010/main" val="259899705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2018655"/>
          </a:xfrm>
        </p:spPr>
        <p:txBody>
          <a:bodyPr>
            <a:noAutofit/>
          </a:bodyPr>
          <a:lstStyle/>
          <a:p>
            <a:r>
              <a:rPr lang="tr-TR" sz="5400" dirty="0" smtClean="0"/>
              <a:t>THANK YOU FOR YOUR ATTENTION</a:t>
            </a:r>
            <a:endParaRPr lang="tr-TR" sz="5400" dirty="0"/>
          </a:p>
        </p:txBody>
      </p:sp>
    </p:spTree>
    <p:extLst>
      <p:ext uri="{BB962C8B-B14F-4D97-AF65-F5344CB8AC3E}">
        <p14:creationId xmlns:p14="http://schemas.microsoft.com/office/powerpoint/2010/main" val="8969397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TotalTime>
  <Words>3426</Words>
  <Application>Microsoft Office PowerPoint</Application>
  <PresentationFormat>Ekran Gösterisi (4:3)</PresentationFormat>
  <Paragraphs>575</Paragraphs>
  <Slides>45</Slides>
  <Notes>0</Notes>
  <HiddenSlides>0</HiddenSlides>
  <MMClips>0</MMClips>
  <ScaleCrop>false</ScaleCrop>
  <HeadingPairs>
    <vt:vector size="4" baseType="variant">
      <vt:variant>
        <vt:lpstr>Tema</vt:lpstr>
      </vt:variant>
      <vt:variant>
        <vt:i4>1</vt:i4>
      </vt:variant>
      <vt:variant>
        <vt:lpstr>Slayt Başlıkları</vt:lpstr>
      </vt:variant>
      <vt:variant>
        <vt:i4>45</vt:i4>
      </vt:variant>
    </vt:vector>
  </HeadingPairs>
  <TitlesOfParts>
    <vt:vector size="46" baseType="lpstr">
      <vt:lpstr>Ofis Teması</vt:lpstr>
      <vt:lpstr>Effects of thermal cycles and immersion in different beverages on color, translucency and hardness of different composite resins </vt:lpstr>
      <vt:lpstr>INTRODUCTION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Aim</vt:lpstr>
      <vt:lpstr>MATERIALS AND METHODS </vt:lpstr>
      <vt:lpstr>  Table. 1 Details of the investigated restorative materials.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RESULTS </vt:lpstr>
      <vt:lpstr>Table 2. Repeated-measures analysis of variance (ANOVA) for color change (ΔE*ab) values of restorative materials and staining solutions </vt:lpstr>
      <vt:lpstr>Table 3. Significance of translucency parameter (TP) values among comparisons of restorative materials and staining solutions </vt:lpstr>
      <vt:lpstr>Table 4. Significance of hardness values among comparisons of restorative materials and staining solutions </vt:lpstr>
      <vt:lpstr>PowerPoint Sunusu</vt:lpstr>
      <vt:lpstr>Table 5. Mean (Standard Deviation)  and multiple comparisons of ΔE*ab values baseline, after thermal cycles and coloration </vt:lpstr>
      <vt:lpstr>Figure 1. ΔE*ab values baseline, after thermal cycles and coloration </vt:lpstr>
      <vt:lpstr>PowerPoint Sunusu</vt:lpstr>
      <vt:lpstr>Table 6. Mean (Standard Deviation)  and multiple comparisons of translucency parameter values baseline, after thermal cycles and coloration </vt:lpstr>
      <vt:lpstr>Figure 2. TP values baseline, after thermal cycles and coloration  </vt:lpstr>
      <vt:lpstr>PowerPoint Sunusu</vt:lpstr>
      <vt:lpstr>Table 7. Mean (Standard Deviation)  and multiple comparisons of hardness values baseline, after thermal cycles and coloration </vt:lpstr>
      <vt:lpstr>Figure 3. Hardness values baseline, after thermal cycles and coloration  </vt:lpstr>
      <vt:lpstr>Conclusions </vt:lpstr>
      <vt:lpstr>PowerPoint Sunusu</vt:lpstr>
      <vt:lpstr>THANK YOU FOR YOUR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Effects of thermal cycles and immersion in different beverages on color, translucency and hardness of different composite resins </dc:title>
  <dc:creator>Pınar</dc:creator>
  <cp:lastModifiedBy>Pınar</cp:lastModifiedBy>
  <cp:revision>23</cp:revision>
  <dcterms:created xsi:type="dcterms:W3CDTF">2016-04-14T07:38:34Z</dcterms:created>
  <dcterms:modified xsi:type="dcterms:W3CDTF">2016-04-16T22:41:11Z</dcterms:modified>
</cp:coreProperties>
</file>